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png" ContentType="image/png"/>
  <Default Extension="emf" ContentType="image/x-emf"/>
  <Default Extension="gif" ContentType="image/gi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  <p:sldMasterId id="2147483672" r:id="rId3"/>
  </p:sldMasterIdLst>
  <p:sldIdLst>
    <p:sldId id="259" r:id="rId4"/>
    <p:sldId id="352" r:id="rId5"/>
    <p:sldId id="351" r:id="rId6"/>
    <p:sldId id="262" r:id="rId7"/>
    <p:sldId id="350" r:id="rId8"/>
    <p:sldId id="268" r:id="rId9"/>
    <p:sldId id="274" r:id="rId10"/>
    <p:sldId id="277" r:id="rId11"/>
    <p:sldId id="280" r:id="rId12"/>
    <p:sldId id="283" r:id="rId13"/>
    <p:sldId id="286" r:id="rId14"/>
    <p:sldId id="289" r:id="rId15"/>
    <p:sldId id="292" r:id="rId16"/>
    <p:sldId id="295" r:id="rId17"/>
    <p:sldId id="298" r:id="rId18"/>
    <p:sldId id="301" r:id="rId19"/>
    <p:sldId id="304" r:id="rId20"/>
    <p:sldId id="307" r:id="rId21"/>
    <p:sldId id="310" r:id="rId22"/>
    <p:sldId id="313" r:id="rId23"/>
    <p:sldId id="316" r:id="rId24"/>
    <p:sldId id="319" r:id="rId25"/>
    <p:sldId id="322" r:id="rId26"/>
    <p:sldId id="325" r:id="rId27"/>
    <p:sldId id="328" r:id="rId28"/>
    <p:sldId id="331" r:id="rId29"/>
    <p:sldId id="346" r:id="rId30"/>
    <p:sldId id="334" r:id="rId31"/>
    <p:sldId id="337" r:id="rId32"/>
    <p:sldId id="382" r:id="rId33"/>
    <p:sldId id="383" r:id="rId34"/>
    <p:sldId id="387" r:id="rId35"/>
    <p:sldId id="384" r:id="rId36"/>
    <p:sldId id="385" r:id="rId37"/>
    <p:sldId id="386" r:id="rId38"/>
    <p:sldId id="340" r:id="rId39"/>
  </p:sldIdLst>
  <p:sldSz cx="12192000" cy="6858000"/>
  <p:notesSz cx="6858000" cy="9144000"/>
  <p:custDataLst>
    <p:tags r:id="rId40"/>
  </p:custDataLst>
  <p:defaultTextStyle>
    <a:defPPr>
      <a:defRPr lang="ru-RU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/>
        <a:ea typeface="+mn-ea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/>
        <a:ea typeface="+mn-ea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/>
        <a:ea typeface="+mn-ea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/>
        <a:ea typeface="+mn-ea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/>
        <a:ea typeface="+mn-ea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/>
        <a:ea typeface="+mn-ea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/>
        <a:ea typeface="+mn-ea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/>
        <a:ea typeface="+mn-ea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>
        <p:scale>
          <a:sx n="10" d="100"/>
          <a:sy n="10" d="100"/>
        </p:scale>
        <p:origin x="-102" y="-26"/>
      </p:cViewPr>
      <p:guideLst>
        <p:guide orient="horz" pos="212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slideMaster" Target="slideMasters/slideMaster3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tags" Target="tags/tag63.xml" /><Relationship Id="rId41" Type="http://schemas.openxmlformats.org/officeDocument/2006/relationships/presProps" Target="presProps.xml" /><Relationship Id="rId42" Type="http://schemas.openxmlformats.org/officeDocument/2006/relationships/viewProps" Target="viewProps.xml" /><Relationship Id="rId43" Type="http://schemas.openxmlformats.org/officeDocument/2006/relationships/theme" Target="theme/theme1.xml" /><Relationship Id="rId44" Type="http://schemas.openxmlformats.org/officeDocument/2006/relationships/tableStyles" Target="tableStyles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2.emf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en-US" altLang="zh-CN">
                <a:latin typeface="Calibri"/>
              </a:rPr>
              <a:t/>
            </a:fld>
            <a:endParaRPr lang="en-US" altLang="zh-CN">
              <a:latin typeface="Calibri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zh-CN">
              <a:latin typeface="Calibri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Calibri"/>
              </a:rPr>
              <a:t/>
            </a:fld>
            <a:endParaRPr lang="en-US" altLang="zh-CN">
              <a:latin typeface="Calibri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en-US" altLang="zh-CN">
                <a:latin typeface="Calibri"/>
              </a:rPr>
              <a:t/>
            </a:fld>
            <a:endParaRPr lang="en-US" altLang="zh-CN">
              <a:latin typeface="Calibri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zh-CN">
              <a:latin typeface="Calibri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Calibri"/>
              </a:rPr>
              <a:t/>
            </a:fld>
            <a:endParaRPr lang="en-US" altLang="zh-CN">
              <a:latin typeface="Calibri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en-US" altLang="zh-CN">
                <a:latin typeface="Calibri"/>
              </a:rPr>
              <a:t/>
            </a:fld>
            <a:endParaRPr lang="en-US" altLang="zh-CN">
              <a:latin typeface="Calibri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zh-CN">
              <a:latin typeface="Calibri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Calibri"/>
              </a:rPr>
              <a:t/>
            </a:fld>
            <a:endParaRPr lang="en-US" altLang="zh-CN">
              <a:latin typeface="Calibri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Char char="•"/>
              <a:defRPr/>
            </a:pPr>
            <a:fld id="{F9D4B45A-78BE-413B-B406-8B652ECF50D6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Calibri" panose="020f0502020204030204" charset="0"/>
              </a:rPr>
              <a:t/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Char char="•"/>
              <a:defRPr/>
            </a:pPr>
            <a:fld id="{F9D4B45A-78BE-413B-B406-8B652ECF50D6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Calibri" panose="020f0502020204030204" charset="0"/>
              </a:rPr>
              <a:t/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Char char="•"/>
              <a:defRPr/>
            </a:pPr>
            <a:fld id="{F9D4B45A-78BE-413B-B406-8B652ECF50D6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Calibri" panose="020f0502020204030204" charset="0"/>
              </a:rPr>
              <a:t/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97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Char char="•"/>
              <a:defRPr/>
            </a:pPr>
            <a:fld id="{F9D4B45A-78BE-413B-B406-8B652ECF50D6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Calibri" panose="020f0502020204030204" charset="0"/>
              </a:rPr>
              <a:t/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Char char="•"/>
              <a:defRPr/>
            </a:pPr>
            <a:fld id="{F9D4B45A-78BE-413B-B406-8B652ECF50D6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Calibri" panose="020f0502020204030204" charset="0"/>
              </a:rPr>
              <a:t/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Char char="•"/>
              <a:defRPr/>
            </a:pPr>
            <a:fld id="{F9D4B45A-78BE-413B-B406-8B652ECF50D6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Calibri" panose="020f0502020204030204" charset="0"/>
              </a:rPr>
              <a:t/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Char char="•"/>
              <a:defRPr/>
            </a:pPr>
            <a:fld id="{F9D4B45A-78BE-413B-B406-8B652ECF50D6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Calibri" panose="020f0502020204030204" charset="0"/>
              </a:rPr>
              <a:t/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Char char="•"/>
              <a:defRPr/>
            </a:pPr>
            <a:fld id="{F9D4B45A-78BE-413B-B406-8B652ECF50D6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Calibri" panose="020f0502020204030204" charset="0"/>
              </a:rPr>
              <a:t/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en-US" altLang="zh-CN">
                <a:latin typeface="Calibri"/>
              </a:rPr>
              <a:t/>
            </a:fld>
            <a:endParaRPr lang="en-US" altLang="zh-CN">
              <a:latin typeface="Calibri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zh-CN">
              <a:latin typeface="Calibri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Calibri"/>
              </a:rPr>
              <a:t/>
            </a:fld>
            <a:endParaRPr lang="en-US" altLang="zh-CN">
              <a:latin typeface="Calibri"/>
            </a:endParaRPr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Char char="•"/>
              <a:defRPr/>
            </a:pPr>
            <a:fld id="{F9D4B45A-78BE-413B-B406-8B652ECF50D6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Calibri" panose="020f0502020204030204" charset="0"/>
              </a:rPr>
              <a:t/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Char char="•"/>
              <a:defRPr/>
            </a:pPr>
            <a:fld id="{F9D4B45A-78BE-413B-B406-8B652ECF50D6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Calibri" panose="020f0502020204030204" charset="0"/>
              </a:rPr>
              <a:t/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Char char="•"/>
              <a:defRPr/>
            </a:pPr>
            <a:fld id="{F9D4B45A-78BE-413B-B406-8B652ECF50D6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Calibri" panose="020f0502020204030204" charset="0"/>
              </a:rPr>
              <a:t/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1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1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en-US" altLang="zh-CN">
                <a:latin typeface="Calibri"/>
              </a:rPr>
              <a:t/>
            </a:fld>
            <a:endParaRPr lang="en-US" altLang="zh-CN">
              <a:latin typeface="Calibri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zh-CN">
              <a:latin typeface="Calibri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Calibri"/>
              </a:rPr>
              <a:t/>
            </a:fld>
            <a:endParaRPr lang="en-US" altLang="zh-CN">
              <a:latin typeface="Calibri"/>
            </a:endParaRPr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1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171450" indent="-171450">
              <a:spcAft>
                <a:spcPts val="1000"/>
              </a:spcAft>
              <a:defRPr spc="300"/>
            </a:lvl1pPr>
            <a:lvl2pPr marL="514350" indent="-171450">
              <a:defRPr spc="300"/>
            </a:lvl2pPr>
            <a:lvl3pPr marL="857250" indent="-171450">
              <a:defRPr spc="300"/>
            </a:lvl3pPr>
            <a:lvl4pPr marL="1200150" indent="-171450">
              <a:defRPr spc="300"/>
            </a:lvl4pPr>
            <a:lvl5pPr marL="1543050" indent="-17145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45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18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97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en-US" altLang="zh-CN">
                <a:latin typeface="Calibri"/>
              </a:rPr>
              <a:t/>
            </a:fld>
            <a:endParaRPr lang="en-US" altLang="zh-CN">
              <a:latin typeface="Calibri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zh-CN">
              <a:latin typeface="Calibri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Calibri"/>
              </a:rPr>
              <a:t/>
            </a:fld>
            <a:endParaRPr lang="en-US" altLang="zh-CN">
              <a:latin typeface="Calibri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en-US" altLang="zh-CN">
                <a:latin typeface="Calibri"/>
              </a:rPr>
              <a:t/>
            </a:fld>
            <a:endParaRPr lang="en-US" altLang="zh-CN">
              <a:latin typeface="Calibri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zh-CN">
              <a:latin typeface="Calibri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Calibri"/>
              </a:rPr>
              <a:t/>
            </a:fld>
            <a:endParaRPr lang="en-US" altLang="zh-CN">
              <a:latin typeface="Calibri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en-US" altLang="zh-CN">
                <a:latin typeface="Calibri"/>
              </a:rPr>
              <a:t/>
            </a:fld>
            <a:endParaRPr lang="en-US" altLang="zh-CN">
              <a:latin typeface="Calibri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zh-CN">
              <a:latin typeface="Calibri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Calibri"/>
              </a:rPr>
              <a:t/>
            </a:fld>
            <a:endParaRPr lang="en-US" altLang="zh-CN">
              <a:latin typeface="Calibri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en-US" altLang="zh-CN">
                <a:latin typeface="Calibri"/>
              </a:rPr>
              <a:t/>
            </a:fld>
            <a:endParaRPr lang="en-US" altLang="zh-CN">
              <a:latin typeface="Calibri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zh-CN">
              <a:latin typeface="Calibri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Calibri"/>
              </a:rPr>
              <a:t/>
            </a:fld>
            <a:endParaRPr lang="en-US" altLang="zh-CN">
              <a:latin typeface="Calibri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en-US" altLang="zh-CN">
                <a:latin typeface="Calibri"/>
              </a:rPr>
              <a:t/>
            </a:fld>
            <a:endParaRPr lang="en-US" altLang="zh-CN">
              <a:latin typeface="Calibri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zh-CN">
              <a:latin typeface="Calibri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Calibri"/>
              </a:rPr>
              <a:t/>
            </a:fld>
            <a:endParaRPr lang="en-US" altLang="zh-CN">
              <a:latin typeface="Calibri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en-US" altLang="zh-CN">
                <a:latin typeface="Calibri"/>
              </a:rPr>
              <a:t/>
            </a:fld>
            <a:endParaRPr lang="en-US" altLang="zh-CN">
              <a:latin typeface="Calibri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zh-CN">
              <a:latin typeface="Calibri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Calibri"/>
              </a:rPr>
              <a:t/>
            </a:fld>
            <a:endParaRPr lang="en-US" altLang="zh-CN">
              <a:latin typeface="Calibri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10" Type="http://schemas.openxmlformats.org/officeDocument/2006/relationships/slideLayout" Target="../slideLayouts/slideLayout32.xml" /><Relationship Id="rId11" Type="http://schemas.openxmlformats.org/officeDocument/2006/relationships/slideLayout" Target="../slideLayouts/slideLayout33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image" Target="file:///D:\qq&#25991;&#20214;\712321467\Image\C2C\Image2\%7b75232B38-A165-1FB7-499C-2E1C792CACB5%7d.png" TargetMode="External" /><Relationship Id="rId18" Type="http://schemas.openxmlformats.org/officeDocument/2006/relationships/image" Target="../media/image1.png" /><Relationship Id="rId19" Type="http://schemas.openxmlformats.org/officeDocument/2006/relationships/tags" Target="../tags/tag62.xml" /><Relationship Id="rId2" Type="http://schemas.openxmlformats.org/officeDocument/2006/relationships/slideLayout" Target="../slideLayouts/slideLayout24.xml" /><Relationship Id="rId20" Type="http://schemas.openxmlformats.org/officeDocument/2006/relationships/theme" Target="../theme/theme3.xml" /><Relationship Id="rId3" Type="http://schemas.openxmlformats.org/officeDocument/2006/relationships/slideLayout" Target="../slideLayouts/slideLayout25.xml" /><Relationship Id="rId4" Type="http://schemas.openxmlformats.org/officeDocument/2006/relationships/slideLayout" Target="../slideLayouts/slideLayout26.xml" /><Relationship Id="rId5" Type="http://schemas.openxmlformats.org/officeDocument/2006/relationships/slideLayout" Target="../slideLayouts/slideLayout27.xml" /><Relationship Id="rId6" Type="http://schemas.openxmlformats.org/officeDocument/2006/relationships/slideLayout" Target="../slideLayouts/slideLayout28.xml" /><Relationship Id="rId7" Type="http://schemas.openxmlformats.org/officeDocument/2006/relationships/slideLayout" Target="../slideLayouts/slideLayout29.xml" /><Relationship Id="rId8" Type="http://schemas.openxmlformats.org/officeDocument/2006/relationships/slideLayout" Target="../slideLayouts/slideLayout30.xml" /><Relationship Id="rId9" Type="http://schemas.openxmlformats.org/officeDocument/2006/relationships/slideLayout" Target="../slideLayouts/slideLayout3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pattFill prst="pct5">
          <a:fgClr>
            <a:schemeClr val="bg2"/>
          </a:fgClr>
          <a:bgClr>
            <a:schemeClr val="bg2"/>
          </a:bgClr>
        </a:pattFill>
        <a:effectLst/>
      </p:bgPr>
    </p:bg>
    <p:spTree>
      <p:nvGrpSpPr>
        <p:cNvPr id="1" name=""/>
        <p:cNvGrpSpPr/>
        <p:nvPr/>
      </p:nvGrpSpPr>
      <p:grpSpPr/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1028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 sz="1200"/>
            </a:lvl1pPr>
          </a:lstStyle>
          <a:p>
            <a:pPr lvl="0" eaLnBrk="1" hangingPunct="1"/>
            <a:fld id="{BB962C8B-B14F-4D97-AF65-F5344CB8AC3E}" type="datetime1">
              <a:rPr lang="en-US" altLang="zh-CN">
                <a:latin typeface="Calibri"/>
              </a:rPr>
              <a:t/>
            </a:fld>
            <a:endParaRPr lang="en-US" altLang="zh-CN">
              <a:latin typeface="Calibri"/>
            </a:endParaRPr>
          </a:p>
        </p:txBody>
      </p:sp>
      <p:sp>
        <p:nvSpPr>
          <p:cNvPr id="1029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/>
            </a:lvl1pPr>
          </a:lstStyle>
          <a:p>
            <a:pPr lvl="0" eaLnBrk="1" hangingPunct="1"/>
            <a:endParaRPr lang="en-US" altLang="zh-CN">
              <a:latin typeface="Calibri"/>
            </a:endParaRPr>
          </a:p>
        </p:txBody>
      </p:sp>
      <p:sp>
        <p:nvSpPr>
          <p:cNvPr id="1030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/>
            </a:lvl1pPr>
          </a:lstStyle>
          <a:p>
            <a:pPr lvl="0" eaLnBrk="1" hangingPunct="1"/>
            <a:fld id="{9A0DB2DC-4C9A-4742-B13C-FB6460FD3503}" type="slidenum">
              <a:rPr lang="en-US" altLang="zh-CN">
                <a:latin typeface="Calibri"/>
              </a:rPr>
              <a:t/>
            </a:fld>
            <a:endParaRPr lang="en-US" altLang="zh-CN">
              <a:latin typeface="Calibri"/>
            </a:endParaRPr>
          </a:p>
        </p:txBody>
      </p:sp>
      <p:pic>
        <p:nvPicPr>
          <p:cNvPr id="1031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  <a:cs typeface="Arial" panose="020b060402020209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  <a:cs typeface="Arial" panose="020b060402020209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  <a:cs typeface="Arial" panose="020b060402020209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  <a:cs typeface="Arial" panose="020b060402020209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  <a:cs typeface="Arial" panose="020b060402020209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  <a:cs typeface="Arial" panose="020b060402020209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  <a:cs typeface="Arial" panose="020b060402020209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  <a:cs typeface="Arial" panose="020b060402020209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9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9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9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9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pattFill prst="pct5">
          <a:fgClr>
            <a:schemeClr val="bg2"/>
          </a:fgClr>
          <a:bgClr>
            <a:schemeClr val="bg2"/>
          </a:bgClr>
        </a:patt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/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ru-RU"/>
              <a:t>单击此处编辑母版标题样式</a:t>
            </a:r>
            <a:endParaRPr lang="zh-CN" altLang="ru-RU"/>
          </a:p>
        </p:txBody>
      </p:sp>
      <p:sp>
        <p:nvSpPr>
          <p:cNvPr id="2051" name="Rectangle 3"/>
          <p:cNvSpPr/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ru-RU"/>
              <a:t>单击此处编辑母版文本样式</a:t>
            </a:r>
            <a:endParaRPr lang="zh-CN" altLang="ru-RU"/>
          </a:p>
          <a:p>
            <a:pPr lvl="1"/>
            <a:r>
              <a:rPr lang="zh-CN" altLang="ru-RU"/>
              <a:t>第二级</a:t>
            </a:r>
            <a:endParaRPr lang="zh-CN" altLang="ru-RU"/>
          </a:p>
          <a:p>
            <a:pPr lvl="2"/>
            <a:r>
              <a:rPr lang="zh-CN" altLang="ru-RU"/>
              <a:t>第三级</a:t>
            </a:r>
            <a:endParaRPr lang="zh-CN" altLang="ru-RU"/>
          </a:p>
          <a:p>
            <a:pPr lvl="3"/>
            <a:r>
              <a:rPr lang="zh-CN" altLang="ru-RU"/>
              <a:t>第四级</a:t>
            </a:r>
            <a:endParaRPr lang="zh-CN" altLang="ru-RU"/>
          </a:p>
          <a:p>
            <a:pPr lvl="4"/>
            <a:r>
              <a:rPr lang="zh-CN" altLang="ru-RU"/>
              <a:t>第五级</a:t>
            </a:r>
            <a:endParaRPr lang="zh-CN" altLang="ru-RU"/>
          </a:p>
        </p:txBody>
      </p:sp>
      <p:sp>
        <p:nvSpPr>
          <p:cNvPr id="1035" name="Rectangle 4"/>
          <p:cNvSpPr>
            <a:spLocks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SzTx/>
              <a:buFont typeface="Arial" panose="020b0604020202090204" pitchFamily="34" charset="0"/>
              <a:buNone/>
              <a:defRPr sz="1400">
                <a:latin typeface="Arial" panose="020b060402020209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1036" name="Rectangle 5"/>
          <p:cNvSpPr>
            <a:spLocks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buSzTx/>
              <a:buFont typeface="Arial" panose="020b0604020202090204" pitchFamily="34" charset="0"/>
              <a:buNone/>
              <a:defRPr sz="1400">
                <a:latin typeface="Arial" panose="020b060402020209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1037" name="Rectangle 6"/>
          <p:cNvSpPr>
            <a:spLocks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SzTx/>
              <a:buFont typeface="Arial" panose="020b0604020202090204" pitchFamily="34" charset="0"/>
              <a:buChar char="•"/>
              <a:defRPr sz="1400">
                <a:latin typeface="Arial" panose="020b060402020209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Char char="•"/>
              <a:defRPr/>
            </a:pPr>
            <a:fld id="{F9D4B45A-78BE-413B-B406-8B652ECF50D6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Calibri" panose="020f0502020204030204" charset="0"/>
              </a:rPr>
              <a:t/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pic>
        <p:nvPicPr>
          <p:cNvPr id="2052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buSzTx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SzTx/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buSzTx/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buSzTx/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buSzTx/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buSzTx/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buSzTx/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buSzTx/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buSzTx/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Tx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Tx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Tx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Tx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Tx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pattFill prst="pct5">
          <a:fgClr>
            <a:schemeClr val="bg2"/>
          </a:fgClr>
          <a:bgClr>
            <a:schemeClr val="bg2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9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9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9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8" r:link="rId1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19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iming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9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9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9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90204" pitchFamily="34" charset="0"/>
        <a:buChar char="●"/>
        <a:tabLst>
          <a:tab pos="1207135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9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9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9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9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9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9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2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5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5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2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8.gif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9.png" /><Relationship Id="rId3" Type="http://schemas.openxmlformats.org/officeDocument/2006/relationships/image" Target="../media/image10.png" /><Relationship Id="rId4" Type="http://schemas.openxmlformats.org/officeDocument/2006/relationships/image" Target="../media/image11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5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package" Target="../embeddings/Document1.docx" TargetMode="Internal" /><Relationship Id="rId3" Type="http://schemas.openxmlformats.org/officeDocument/2006/relationships/image" Target="../media/image12.emf" /><Relationship Id="rId4" Type="http://schemas.openxmlformats.org/officeDocument/2006/relationships/vmlDrawing" Target="../drawings/vmlDrawing1.v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3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4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5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5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pattFill prst="pct5">
          <a:fgClr>
            <a:schemeClr val="accent5">
              <a:lumMod val="20000"/>
              <a:lumOff val="80000"/>
            </a:schemeClr>
          </a:fgClr>
          <a:bgClr>
            <a:schemeClr val="bg2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8" name="图片 3" descr="F:\2017\语文\腊八粥\腊八粥3.jpeg腊八粥3"/>
          <p:cNvPicPr preferRelativeResize="0"/>
          <p:nvPr/>
        </p:nvPicPr>
        <p:blipFill>
          <a:blip r:embed="rId2"/>
          <a:stretch>
            <a:fillRect/>
          </a:stretch>
        </p:blipFill>
        <p:spPr>
          <a:xfrm>
            <a:off x="1524000" y="838200"/>
            <a:ext cx="6364288" cy="4476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331200" y="688975"/>
            <a:ext cx="2675890" cy="5714365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vert="eaVert"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600">
                <a:ln>
                  <a:solidFill>
                    <a:sysClr val="windowText" lastClr="000000"/>
                  </a:solidFill>
                </a:ln>
              </a:rPr>
              <a:t>腊七腊八，冻死寒鸦</a:t>
            </a:r>
            <a:endParaRPr lang="zh-CN" altLang="en-US" sz="3600">
              <a:ln>
                <a:solidFill>
                  <a:sysClr val="windowText" lastClr="000000"/>
                </a:solidFill>
              </a:ln>
            </a:endParaRPr>
          </a:p>
          <a:p>
            <a:pPr algn="l">
              <a:lnSpc>
                <a:spcPct val="150000"/>
              </a:lnSpc>
            </a:pPr>
            <a:r>
              <a:rPr lang="zh-CN" altLang="en-US" sz="3600">
                <a:ln>
                  <a:solidFill>
                    <a:sysClr val="windowText" lastClr="000000"/>
                  </a:solidFill>
                </a:ln>
              </a:rPr>
              <a:t>这不是粥，这是小型的农业展览会   ——老舍</a:t>
            </a:r>
            <a:endParaRPr lang="zh-CN" altLang="en-US" sz="360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3" name="矩形 2"/>
          <p:cNvSpPr/>
          <p:nvPr/>
        </p:nvSpPr>
        <p:spPr>
          <a:xfrm>
            <a:off x="701675" y="688975"/>
            <a:ext cx="1097280" cy="34150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腊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八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节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0" name="TextBox 3"/>
          <p:cNvSpPr/>
          <p:nvPr/>
        </p:nvSpPr>
        <p:spPr>
          <a:xfrm>
            <a:off x="1828800" y="381000"/>
            <a:ext cx="7848600" cy="6461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SzTx/>
            </a:pP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腊八粥的美味</a:t>
            </a:r>
            <a:r>
              <a:rPr lang="en-US" altLang="zh-CN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八儿盼粥</a:t>
            </a:r>
            <a:endParaRPr lang="zh-CN" altLang="en-US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06" name="TextBox 1"/>
          <p:cNvSpPr/>
          <p:nvPr/>
        </p:nvSpPr>
        <p:spPr>
          <a:xfrm>
            <a:off x="1752600" y="1371600"/>
            <a:ext cx="4835525" cy="3046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150000"/>
              </a:lnSpc>
              <a:buSzTx/>
            </a:pPr>
            <a:r>
              <a:rPr lang="zh-CN" altLang="en-US" sz="2400" b="1">
                <a:latin typeface="Arial" panose="020b0604020202090204" pitchFamily="34" charset="0"/>
                <a:ea typeface="宋体" panose="02010600030101010101" pitchFamily="2" charset="-122"/>
              </a:rPr>
              <a:t>原文语句</a:t>
            </a:r>
            <a:endParaRPr lang="zh-CN" altLang="en-US" sz="2400" b="1">
              <a:latin typeface="Arial" panose="020b060402020209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喜得快要发疯了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一个人进进出出灶房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“妈，妈，要到什么时候才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endParaRPr lang="en-US" altLang="zh-CN" sz="2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眼睛可急红了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“那我饿了！”八儿要哭的样子。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锅中的粥，有声无力的叹气正还在继续。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2" name="右箭头 2"/>
          <p:cNvSpPr/>
          <p:nvPr/>
        </p:nvSpPr>
        <p:spPr>
          <a:xfrm>
            <a:off x="5638800" y="2705100"/>
            <a:ext cx="583565" cy="381000"/>
          </a:xfrm>
          <a:prstGeom prst="rightArrow">
            <a:avLst>
              <a:gd name="adj1" fmla="val 50000"/>
              <a:gd name="adj2" fmla="val 49596"/>
            </a:avLst>
          </a:prstGeom>
          <a:solidFill>
            <a:srgbClr val="BBE0E3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>
              <a:buSzTx/>
            </a:pPr>
            <a:endParaRPr lang="zh-CN" altLang="en-US" sz="100">
              <a:latin typeface="Arial" panose="020b0604020202090204" pitchFamily="34" charset="0"/>
              <a:ea typeface="宋体" panose="02010600030101010101" pitchFamily="2" charset="-122"/>
            </a:endParaRPr>
          </a:p>
        </p:txBody>
      </p:sp>
      <p:sp>
        <p:nvSpPr>
          <p:cNvPr id="2108" name="TextBox 4"/>
          <p:cNvSpPr/>
          <p:nvPr/>
        </p:nvSpPr>
        <p:spPr>
          <a:xfrm>
            <a:off x="6248400" y="1371600"/>
            <a:ext cx="2251075" cy="3046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150000"/>
              </a:lnSpc>
              <a:buSzTx/>
            </a:pPr>
            <a:r>
              <a:rPr lang="zh-CN" altLang="en-US" sz="2400" b="1">
                <a:latin typeface="Arial" panose="020b0604020202090204" pitchFamily="34" charset="0"/>
                <a:ea typeface="宋体" panose="02010600030101010101" pitchFamily="2" charset="-122"/>
              </a:rPr>
              <a:t>八儿心理</a:t>
            </a:r>
            <a:endParaRPr lang="zh-CN" altLang="en-US" sz="2400" b="1">
              <a:latin typeface="Arial" panose="020b060402020209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期待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急切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不满、赌气、撒娇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失落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下箭头 5"/>
          <p:cNvSpPr/>
          <p:nvPr/>
        </p:nvSpPr>
        <p:spPr>
          <a:xfrm>
            <a:off x="4953000" y="4418330"/>
            <a:ext cx="583565" cy="45847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BBE0E3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>
              <a:buSzTx/>
            </a:pPr>
            <a:endParaRPr lang="zh-CN" altLang="en-US" sz="100">
              <a:latin typeface="Arial" panose="020b0604020202090204" pitchFamily="34" charset="0"/>
              <a:ea typeface="宋体" panose="02010600030101010101" pitchFamily="2" charset="-122"/>
            </a:endParaRPr>
          </a:p>
        </p:txBody>
      </p:sp>
      <p:sp>
        <p:nvSpPr>
          <p:cNvPr id="2110" name="TextBox 6"/>
          <p:cNvSpPr/>
          <p:nvPr/>
        </p:nvSpPr>
        <p:spPr>
          <a:xfrm>
            <a:off x="1905000" y="5257800"/>
            <a:ext cx="6503035" cy="1016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150000"/>
              </a:lnSpc>
              <a:buSzTx/>
            </a:pPr>
            <a:r>
              <a:rPr lang="zh-CN" altLang="en-US" sz="2400" b="1">
                <a:latin typeface="Arial" panose="020b0604020202090204" pitchFamily="34" charset="0"/>
                <a:ea typeface="宋体" panose="02010600030101010101" pitchFamily="2" charset="-122"/>
              </a:rPr>
              <a:t>八儿的形象：</a:t>
            </a:r>
            <a:endParaRPr lang="zh-CN" altLang="en-US" sz="2400" b="1">
              <a:latin typeface="Arial" panose="020b060402020209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对新事物好奇而急切，天真可爱的孩子。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11" name="TextBox 8"/>
          <p:cNvSpPr/>
          <p:nvPr/>
        </p:nvSpPr>
        <p:spPr>
          <a:xfrm>
            <a:off x="8534400" y="1371600"/>
            <a:ext cx="1910715" cy="3046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150000"/>
              </a:lnSpc>
              <a:buSzTx/>
            </a:pPr>
            <a:r>
              <a:rPr lang="zh-CN" altLang="en-US" sz="2400" b="1">
                <a:latin typeface="Arial" panose="020b0604020202090204" pitchFamily="34" charset="0"/>
                <a:ea typeface="宋体" panose="02010600030101010101" pitchFamily="2" charset="-122"/>
              </a:rPr>
              <a:t>描写、修辞</a:t>
            </a:r>
            <a:endParaRPr lang="zh-CN" altLang="en-US" sz="2400" b="1">
              <a:latin typeface="Arial" panose="020b060402020209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心理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夸张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动作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语言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肖像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拟人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7" name="右箭头 9"/>
          <p:cNvSpPr/>
          <p:nvPr/>
        </p:nvSpPr>
        <p:spPr>
          <a:xfrm>
            <a:off x="7848600" y="2705100"/>
            <a:ext cx="583565" cy="381000"/>
          </a:xfrm>
          <a:prstGeom prst="rightArrow">
            <a:avLst>
              <a:gd name="adj1" fmla="val 50000"/>
              <a:gd name="adj2" fmla="val 49596"/>
            </a:avLst>
          </a:prstGeom>
          <a:solidFill>
            <a:srgbClr val="BBE0E3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>
              <a:buSzTx/>
            </a:pPr>
            <a:endParaRPr lang="zh-CN" altLang="en-US" sz="100">
              <a:latin typeface="Arial" panose="020b060402020209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TextBox 3"/>
          <p:cNvSpPr/>
          <p:nvPr/>
        </p:nvSpPr>
        <p:spPr>
          <a:xfrm>
            <a:off x="1828800" y="381000"/>
            <a:ext cx="7848600" cy="6461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SzTx/>
            </a:pP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腊八粥的美味</a:t>
            </a:r>
            <a:r>
              <a:rPr lang="en-US" altLang="zh-CN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八儿分粥</a:t>
            </a:r>
            <a:endParaRPr lang="zh-CN" altLang="en-US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315" name="TextBox 1"/>
          <p:cNvSpPr/>
          <p:nvPr/>
        </p:nvSpPr>
        <p:spPr>
          <a:xfrm>
            <a:off x="891540" y="1143000"/>
            <a:ext cx="4582795" cy="387858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150000"/>
              </a:lnSpc>
              <a:buSzTx/>
            </a:pPr>
            <a:r>
              <a:rPr lang="zh-CN" altLang="en-US" sz="2400" b="1">
                <a:latin typeface="Arial" panose="020b0604020202090204" pitchFamily="34" charset="0"/>
                <a:ea typeface="宋体" panose="02010600030101010101" pitchFamily="2" charset="-122"/>
              </a:rPr>
              <a:t>原文语句</a:t>
            </a:r>
            <a:endParaRPr lang="zh-CN" altLang="en-US" sz="2400" b="1">
              <a:latin typeface="Arial" panose="020b060402020209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“妈，妈，等一下我要吃三碗！我们只准大哥吃一碗。大哥同爹都吃不得甜的，我们俩光吃甜的也行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妈，妈，你吃三碗我也吃三碗，大哥同爹只准各吃一碗；一共八碗，是吗？”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buSzTx/>
            </a:pP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“要不然我吃三碗半，你就吃两碗半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6" name="右箭头 2"/>
          <p:cNvSpPr/>
          <p:nvPr/>
        </p:nvSpPr>
        <p:spPr>
          <a:xfrm>
            <a:off x="5638800" y="2476500"/>
            <a:ext cx="629285" cy="381000"/>
          </a:xfrm>
          <a:prstGeom prst="rightArrow">
            <a:avLst>
              <a:gd name="adj1" fmla="val 50000"/>
              <a:gd name="adj2" fmla="val 49596"/>
            </a:avLst>
          </a:prstGeom>
          <a:solidFill>
            <a:srgbClr val="BBE0E3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>
              <a:buSzTx/>
            </a:pPr>
            <a:endParaRPr lang="zh-CN" altLang="en-US" sz="100">
              <a:latin typeface="Arial" panose="020b0604020202090204" pitchFamily="34" charset="0"/>
              <a:ea typeface="宋体" panose="02010600030101010101" pitchFamily="2" charset="-122"/>
            </a:endParaRPr>
          </a:p>
        </p:txBody>
      </p:sp>
      <p:sp>
        <p:nvSpPr>
          <p:cNvPr id="2118" name="TextBox 4"/>
          <p:cNvSpPr/>
          <p:nvPr/>
        </p:nvSpPr>
        <p:spPr>
          <a:xfrm>
            <a:off x="6248400" y="1143000"/>
            <a:ext cx="2426335" cy="346265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150000"/>
              </a:lnSpc>
              <a:buSzTx/>
            </a:pPr>
            <a:r>
              <a:rPr lang="zh-CN" altLang="en-US" sz="3200" b="1">
                <a:latin typeface="Arial" panose="020b0604020202090204" pitchFamily="34" charset="0"/>
                <a:ea typeface="宋体" panose="02010600030101010101" pitchFamily="2" charset="-122"/>
              </a:rPr>
              <a:t>语言描写</a:t>
            </a:r>
            <a:endParaRPr lang="zh-CN" altLang="en-US" sz="3200" b="1">
              <a:latin typeface="Arial" panose="020b060402020209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SzTx/>
            </a:pP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讨价还价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得寸进尺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19" name="TextBox 8"/>
          <p:cNvSpPr/>
          <p:nvPr/>
        </p:nvSpPr>
        <p:spPr>
          <a:xfrm>
            <a:off x="8534400" y="1143000"/>
            <a:ext cx="2059305" cy="33242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150000"/>
              </a:lnSpc>
              <a:buSzTx/>
            </a:pPr>
            <a:r>
              <a:rPr lang="zh-CN" altLang="en-US" sz="3200" b="1">
                <a:latin typeface="Arial" panose="020b0604020202090204" pitchFamily="34" charset="0"/>
                <a:ea typeface="宋体" panose="02010600030101010101" pitchFamily="2" charset="-122"/>
              </a:rPr>
              <a:t>人物形象</a:t>
            </a:r>
            <a:endParaRPr lang="zh-CN" altLang="en-US" sz="3200" b="1">
              <a:latin typeface="Arial" panose="020b060402020209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天真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可爱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聪慧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狡黠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9" name="右箭头 9"/>
          <p:cNvSpPr/>
          <p:nvPr/>
        </p:nvSpPr>
        <p:spPr>
          <a:xfrm>
            <a:off x="7848600" y="2476500"/>
            <a:ext cx="629285" cy="381000"/>
          </a:xfrm>
          <a:prstGeom prst="rightArrow">
            <a:avLst>
              <a:gd name="adj1" fmla="val 50000"/>
              <a:gd name="adj2" fmla="val 49596"/>
            </a:avLst>
          </a:prstGeom>
          <a:solidFill>
            <a:srgbClr val="BBE0E3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>
              <a:buSzTx/>
            </a:pPr>
            <a:endParaRPr lang="zh-CN" altLang="en-US" sz="100">
              <a:latin typeface="Arial" panose="020b060402020209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TextBox 3"/>
          <p:cNvSpPr/>
          <p:nvPr/>
        </p:nvSpPr>
        <p:spPr>
          <a:xfrm>
            <a:off x="1828800" y="381000"/>
            <a:ext cx="7848600" cy="6461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SzTx/>
            </a:pP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腊八粥的美味</a:t>
            </a:r>
            <a:r>
              <a:rPr lang="en-US" altLang="zh-CN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八儿猜粥</a:t>
            </a:r>
            <a:endParaRPr lang="zh-CN" altLang="en-US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339" name="TextBox 1"/>
          <p:cNvSpPr/>
          <p:nvPr/>
        </p:nvSpPr>
        <p:spPr>
          <a:xfrm>
            <a:off x="1084580" y="1525905"/>
            <a:ext cx="4277360" cy="304609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150000"/>
              </a:lnSpc>
              <a:buSzTx/>
            </a:pPr>
            <a:r>
              <a:rPr lang="zh-CN" altLang="en-US" sz="2400" b="1">
                <a:latin typeface="Arial" panose="020b0604020202090204" pitchFamily="34" charset="0"/>
                <a:ea typeface="宋体" panose="02010600030101010101" pitchFamily="2" charset="-122"/>
              </a:rPr>
              <a:t>原文语句</a:t>
            </a:r>
            <a:endParaRPr lang="zh-CN" altLang="en-US" sz="2400" b="1">
              <a:latin typeface="Arial" panose="020b060402020209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    栗子会已稀烂到认不清楚了罢，赤饭豆会煮得浑身透肿了吧，花生仁儿吃来总已是面东东的了！枣子必大了三四倍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要是真的干红枣也有那么大，那就妙极了！糖若放多了，它会起锅巴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0" name="右箭头 2"/>
          <p:cNvSpPr/>
          <p:nvPr/>
        </p:nvSpPr>
        <p:spPr>
          <a:xfrm>
            <a:off x="5618163" y="2805113"/>
            <a:ext cx="533400" cy="381000"/>
          </a:xfrm>
          <a:prstGeom prst="rightArrow">
            <a:avLst>
              <a:gd name="adj1" fmla="val 50000"/>
              <a:gd name="adj2" fmla="val 49596"/>
            </a:avLst>
          </a:prstGeom>
          <a:solidFill>
            <a:srgbClr val="BBE0E3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>
              <a:buSzTx/>
            </a:pPr>
            <a:endParaRPr lang="zh-CN" altLang="en-US">
              <a:latin typeface="Arial" panose="020b0604020202090204" pitchFamily="34" charset="0"/>
              <a:ea typeface="宋体" panose="02010600030101010101" pitchFamily="2" charset="-122"/>
            </a:endParaRPr>
          </a:p>
        </p:txBody>
      </p:sp>
      <p:sp>
        <p:nvSpPr>
          <p:cNvPr id="2126" name="TextBox 4"/>
          <p:cNvSpPr/>
          <p:nvPr/>
        </p:nvSpPr>
        <p:spPr>
          <a:xfrm>
            <a:off x="6096000" y="1525588"/>
            <a:ext cx="2057400" cy="226218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150000"/>
              </a:lnSpc>
              <a:buSzTx/>
            </a:pPr>
            <a:r>
              <a:rPr lang="zh-CN" altLang="en-US" sz="2400" b="1">
                <a:latin typeface="Arial" panose="020b0604020202090204" pitchFamily="34" charset="0"/>
                <a:ea typeface="宋体" panose="02010600030101010101" pitchFamily="2" charset="-122"/>
              </a:rPr>
              <a:t>八儿特点</a:t>
            </a:r>
            <a:endParaRPr lang="zh-CN" altLang="en-US" sz="2400" b="1">
              <a:latin typeface="Arial" panose="020b060402020209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好奇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充满想象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2" name="下箭头 5"/>
          <p:cNvSpPr/>
          <p:nvPr/>
        </p:nvSpPr>
        <p:spPr>
          <a:xfrm>
            <a:off x="5618163" y="5249863"/>
            <a:ext cx="533400" cy="4572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BBE0E3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>
              <a:buSzTx/>
            </a:pPr>
            <a:endParaRPr lang="zh-CN" altLang="en-US">
              <a:latin typeface="Arial" panose="020b0604020202090204" pitchFamily="34" charset="0"/>
              <a:ea typeface="宋体" panose="02010600030101010101" pitchFamily="2" charset="-122"/>
            </a:endParaRPr>
          </a:p>
        </p:txBody>
      </p:sp>
      <p:sp>
        <p:nvSpPr>
          <p:cNvPr id="2128" name="TextBox 6"/>
          <p:cNvSpPr/>
          <p:nvPr/>
        </p:nvSpPr>
        <p:spPr>
          <a:xfrm>
            <a:off x="1905000" y="5257800"/>
            <a:ext cx="5943600" cy="1016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150000"/>
              </a:lnSpc>
              <a:buSzTx/>
            </a:pPr>
            <a:r>
              <a:rPr lang="zh-CN" altLang="en-US" sz="2000" b="1">
                <a:latin typeface="Arial" panose="020b0604020202090204" pitchFamily="34" charset="0"/>
                <a:ea typeface="宋体" panose="02010600030101010101" pitchFamily="2" charset="-122"/>
              </a:rPr>
              <a:t>八儿的形象：</a:t>
            </a:r>
            <a:endParaRPr lang="zh-CN" altLang="en-US" sz="2000" b="1">
              <a:latin typeface="Arial" panose="020b060402020209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对新事物好奇而充满想象，天真可爱的孩子。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29" name="TextBox 8"/>
          <p:cNvSpPr/>
          <p:nvPr/>
        </p:nvSpPr>
        <p:spPr>
          <a:xfrm>
            <a:off x="8616950" y="1525588"/>
            <a:ext cx="1746250" cy="22161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150000"/>
              </a:lnSpc>
              <a:buSzTx/>
            </a:pPr>
            <a:r>
              <a:rPr lang="zh-CN" altLang="en-US" sz="2400" b="1">
                <a:latin typeface="Arial" panose="020b0604020202090204" pitchFamily="34" charset="0"/>
                <a:ea typeface="宋体" panose="02010600030101010101" pitchFamily="2" charset="-122"/>
              </a:rPr>
              <a:t>描写、修辞</a:t>
            </a:r>
            <a:endParaRPr lang="zh-CN" altLang="en-US" sz="2400" b="1">
              <a:latin typeface="Arial" panose="020b060402020209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SzTx/>
            </a:pP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心理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拟人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5" name="右箭头 9"/>
          <p:cNvSpPr/>
          <p:nvPr/>
        </p:nvSpPr>
        <p:spPr>
          <a:xfrm>
            <a:off x="8001000" y="2805113"/>
            <a:ext cx="533400" cy="381000"/>
          </a:xfrm>
          <a:prstGeom prst="rightArrow">
            <a:avLst>
              <a:gd name="adj1" fmla="val 50000"/>
              <a:gd name="adj2" fmla="val 49596"/>
            </a:avLst>
          </a:prstGeom>
          <a:solidFill>
            <a:srgbClr val="BBE0E3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>
              <a:buSzTx/>
            </a:pPr>
            <a:endParaRPr lang="zh-CN" altLang="en-US">
              <a:latin typeface="Arial" panose="020b060402020209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TextBox 3"/>
          <p:cNvSpPr/>
          <p:nvPr/>
        </p:nvSpPr>
        <p:spPr>
          <a:xfrm>
            <a:off x="1828800" y="381000"/>
            <a:ext cx="7848600" cy="6461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SzTx/>
            </a:pP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腊八粥的美味</a:t>
            </a:r>
            <a:r>
              <a:rPr lang="en-US" altLang="zh-CN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八儿看粥</a:t>
            </a:r>
            <a:endParaRPr lang="zh-CN" altLang="en-US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363" name="TextBox 1"/>
          <p:cNvSpPr/>
          <p:nvPr/>
        </p:nvSpPr>
        <p:spPr>
          <a:xfrm>
            <a:off x="923290" y="1143000"/>
            <a:ext cx="4715510" cy="535495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150000"/>
              </a:lnSpc>
              <a:buSzTx/>
            </a:pPr>
            <a:r>
              <a:rPr lang="zh-CN" altLang="en-US" sz="2400" b="1">
                <a:latin typeface="Arial" panose="020b0604020202090204" pitchFamily="34" charset="0"/>
                <a:ea typeface="宋体" panose="02010600030101010101" pitchFamily="2" charset="-122"/>
              </a:rPr>
              <a:t>原文语句</a:t>
            </a:r>
            <a:endParaRPr lang="zh-CN" altLang="en-US" sz="2400" b="1">
              <a:latin typeface="Arial" panose="020b060402020209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    “呃</a:t>
            </a:r>
            <a:r>
              <a:rPr lang="en-US" altLang="zh-CN" sz="180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他惊异得喊起来了，锅中的一切已进了他的眼中。</a:t>
            </a:r>
            <a:endParaRPr lang="zh-CN" altLang="en-US" sz="1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    这不能不说是奇怪呀，栗子跌进锅里，不久就得粉碎，那是他知道的。他曾见过跌进到黄焖鸡锅子里的一群栗子，不久就融掉了。赤饭豆煮的肿胀，那也是往常熬粥时常见的事。花生仁儿脱了他的红外套，这是不消说的事。锅巴，正是围了锅边成一圈。总之，一切都成了如他所猜的样子了，但他却不想到今日粥的颜色是深褐。</a:t>
            </a:r>
            <a:endParaRPr lang="zh-CN" altLang="en-US" sz="1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    “怎么，黑的！”八儿还同时想起染缸里的脏水。</a:t>
            </a:r>
            <a:endParaRPr lang="zh-CN" altLang="en-US" sz="1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4" name="右箭头 2"/>
          <p:cNvSpPr/>
          <p:nvPr/>
        </p:nvSpPr>
        <p:spPr>
          <a:xfrm>
            <a:off x="5618163" y="3486150"/>
            <a:ext cx="533400" cy="381000"/>
          </a:xfrm>
          <a:prstGeom prst="rightArrow">
            <a:avLst>
              <a:gd name="adj1" fmla="val 50000"/>
              <a:gd name="adj2" fmla="val 49596"/>
            </a:avLst>
          </a:prstGeom>
          <a:solidFill>
            <a:srgbClr val="BBE0E3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>
              <a:buSzTx/>
            </a:pPr>
            <a:endParaRPr lang="zh-CN" altLang="en-US">
              <a:latin typeface="Arial" panose="020b0604020202090204" pitchFamily="34" charset="0"/>
              <a:ea typeface="宋体" panose="02010600030101010101" pitchFamily="2" charset="-122"/>
            </a:endParaRPr>
          </a:p>
        </p:txBody>
      </p:sp>
      <p:sp>
        <p:nvSpPr>
          <p:cNvPr id="2136" name="TextBox 4"/>
          <p:cNvSpPr/>
          <p:nvPr/>
        </p:nvSpPr>
        <p:spPr>
          <a:xfrm>
            <a:off x="6169025" y="1143000"/>
            <a:ext cx="1447800" cy="28622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150000"/>
              </a:lnSpc>
              <a:buSzTx/>
            </a:pPr>
            <a:r>
              <a:rPr lang="zh-CN" altLang="en-US" sz="2000" b="1">
                <a:latin typeface="Arial" panose="020b0604020202090204" pitchFamily="34" charset="0"/>
                <a:ea typeface="宋体" panose="02010600030101010101" pitchFamily="2" charset="-122"/>
              </a:rPr>
              <a:t>八儿特点</a:t>
            </a:r>
            <a:endParaRPr lang="zh-CN" altLang="en-US" sz="2000" b="1">
              <a:latin typeface="Arial" panose="020b060402020209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SzTx/>
            </a:pP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buSzTx/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惊异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37" name="TextBox 8"/>
          <p:cNvSpPr/>
          <p:nvPr/>
        </p:nvSpPr>
        <p:spPr>
          <a:xfrm>
            <a:off x="8616950" y="1143000"/>
            <a:ext cx="1746250" cy="3462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150000"/>
              </a:lnSpc>
              <a:buSzTx/>
            </a:pPr>
            <a:r>
              <a:rPr lang="zh-CN" altLang="en-US" sz="2800" b="1">
                <a:latin typeface="Arial" panose="020b0604020202090204" pitchFamily="34" charset="0"/>
                <a:ea typeface="宋体" panose="02010600030101010101" pitchFamily="2" charset="-122"/>
              </a:rPr>
              <a:t>描写、修辞</a:t>
            </a:r>
            <a:endParaRPr lang="zh-CN" altLang="en-US" sz="2800" b="1">
              <a:latin typeface="Arial" panose="020b060402020209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SzTx/>
            </a:pP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语言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拟人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7" name="右箭头 9"/>
          <p:cNvSpPr/>
          <p:nvPr/>
        </p:nvSpPr>
        <p:spPr>
          <a:xfrm>
            <a:off x="7945438" y="3492500"/>
            <a:ext cx="533400" cy="381000"/>
          </a:xfrm>
          <a:prstGeom prst="rightArrow">
            <a:avLst>
              <a:gd name="adj1" fmla="val 50000"/>
              <a:gd name="adj2" fmla="val 49596"/>
            </a:avLst>
          </a:prstGeom>
          <a:solidFill>
            <a:srgbClr val="BBE0E3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>
              <a:buSzTx/>
            </a:pPr>
            <a:endParaRPr lang="zh-CN" altLang="en-US">
              <a:latin typeface="Arial" panose="020b060402020209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TextBox 3"/>
          <p:cNvSpPr/>
          <p:nvPr/>
        </p:nvSpPr>
        <p:spPr>
          <a:xfrm>
            <a:off x="1828800" y="381000"/>
            <a:ext cx="7848600" cy="6461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SzTx/>
            </a:pP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腊八粥的美味</a:t>
            </a:r>
            <a:r>
              <a:rPr lang="en-US" altLang="zh-CN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八儿吃粥</a:t>
            </a:r>
            <a:endParaRPr lang="zh-CN" altLang="en-US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387" name="TextBox 1"/>
          <p:cNvSpPr/>
          <p:nvPr/>
        </p:nvSpPr>
        <p:spPr>
          <a:xfrm>
            <a:off x="1111885" y="1143000"/>
            <a:ext cx="4222115" cy="24003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150000"/>
              </a:lnSpc>
              <a:buSzTx/>
            </a:pPr>
            <a:r>
              <a:rPr lang="zh-CN" altLang="en-US" sz="2800" b="1">
                <a:latin typeface="Arial" panose="020b0604020202090204" pitchFamily="34" charset="0"/>
                <a:ea typeface="宋体" panose="02010600030101010101" pitchFamily="2" charset="-122"/>
              </a:rPr>
              <a:t>原文语句</a:t>
            </a:r>
            <a:endParaRPr lang="zh-CN" altLang="en-US" sz="2800" b="1">
              <a:latin typeface="Arial" panose="020b060402020209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夜饭桌边，靠到他妈斜立着的八儿，肚子已成了一面小鼓了。在他身边桌上那两只筷子，很浪漫的摆成一个十字。桌上那大青花碗中的半碗陈腊肉，八儿的爹同妈也都奈何它不来了。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8" name="右箭头 2"/>
          <p:cNvSpPr/>
          <p:nvPr/>
        </p:nvSpPr>
        <p:spPr>
          <a:xfrm>
            <a:off x="5486400" y="2917508"/>
            <a:ext cx="533400" cy="381000"/>
          </a:xfrm>
          <a:prstGeom prst="rightArrow">
            <a:avLst>
              <a:gd name="adj1" fmla="val 50000"/>
              <a:gd name="adj2" fmla="val 49596"/>
            </a:avLst>
          </a:prstGeom>
          <a:solidFill>
            <a:srgbClr val="BBE0E3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>
              <a:buSzTx/>
            </a:pPr>
            <a:endParaRPr lang="zh-CN" altLang="en-US" sz="100">
              <a:latin typeface="Arial" panose="020b0604020202090204" pitchFamily="34" charset="0"/>
              <a:ea typeface="宋体" panose="02010600030101010101" pitchFamily="2" charset="-122"/>
            </a:endParaRPr>
          </a:p>
        </p:txBody>
      </p:sp>
      <p:sp>
        <p:nvSpPr>
          <p:cNvPr id="2144" name="TextBox 4"/>
          <p:cNvSpPr/>
          <p:nvPr/>
        </p:nvSpPr>
        <p:spPr>
          <a:xfrm>
            <a:off x="6324600" y="1143000"/>
            <a:ext cx="1447800" cy="1938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150000"/>
              </a:lnSpc>
              <a:buSzTx/>
            </a:pPr>
            <a:r>
              <a:rPr lang="zh-CN" altLang="en-US" sz="2400" b="1">
                <a:latin typeface="Arial" panose="020b0604020202090204" pitchFamily="34" charset="0"/>
                <a:ea typeface="宋体" panose="02010600030101010101" pitchFamily="2" charset="-122"/>
              </a:rPr>
              <a:t>八儿特点</a:t>
            </a:r>
            <a:endParaRPr lang="zh-CN" altLang="en-US" sz="2400" b="1">
              <a:latin typeface="Arial" panose="020b060402020209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SzTx/>
            </a:pP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心满意足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45" name="TextBox 8"/>
          <p:cNvSpPr/>
          <p:nvPr/>
        </p:nvSpPr>
        <p:spPr>
          <a:xfrm>
            <a:off x="8616950" y="1143000"/>
            <a:ext cx="2436495" cy="26320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150000"/>
              </a:lnSpc>
              <a:buSzTx/>
            </a:pPr>
            <a:r>
              <a:rPr lang="zh-CN" altLang="en-US" sz="2400" b="1">
                <a:latin typeface="Arial" panose="020b0604020202090204" pitchFamily="34" charset="0"/>
                <a:ea typeface="宋体" panose="02010600030101010101" pitchFamily="2" charset="-122"/>
              </a:rPr>
              <a:t>描写、修辞</a:t>
            </a:r>
            <a:endParaRPr lang="zh-CN" altLang="en-US" sz="2400" b="1">
              <a:latin typeface="Arial" panose="020b060402020209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动作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比喻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拟人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1" name="右箭头 9"/>
          <p:cNvSpPr/>
          <p:nvPr/>
        </p:nvSpPr>
        <p:spPr>
          <a:xfrm>
            <a:off x="7927975" y="2917508"/>
            <a:ext cx="533400" cy="381000"/>
          </a:xfrm>
          <a:prstGeom prst="rightArrow">
            <a:avLst>
              <a:gd name="adj1" fmla="val 50000"/>
              <a:gd name="adj2" fmla="val 49596"/>
            </a:avLst>
          </a:prstGeom>
          <a:solidFill>
            <a:srgbClr val="BBE0E3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>
              <a:buSzTx/>
            </a:pPr>
            <a:endParaRPr lang="zh-CN" altLang="en-US" sz="100">
              <a:latin typeface="Arial" panose="020b0604020202090204" pitchFamily="34" charset="0"/>
              <a:ea typeface="宋体" panose="02010600030101010101" pitchFamily="2" charset="-122"/>
            </a:endParaRPr>
          </a:p>
        </p:txBody>
      </p:sp>
      <p:sp>
        <p:nvSpPr>
          <p:cNvPr id="2147" name="TextBox 5"/>
          <p:cNvSpPr/>
          <p:nvPr/>
        </p:nvSpPr>
        <p:spPr>
          <a:xfrm>
            <a:off x="3508375" y="5273040"/>
            <a:ext cx="6553200" cy="13843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SzTx/>
            </a:pPr>
            <a:r>
              <a:rPr lang="zh-CN" altLang="en-US" sz="28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通过小孩八儿的视角，</a:t>
            </a:r>
            <a:endParaRPr lang="zh-CN" altLang="en-US" sz="2800" b="1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buSzTx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写他</a:t>
            </a:r>
            <a:r>
              <a:rPr lang="zh-CN" altLang="en-US" sz="28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盼粥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en-US" sz="28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猜粥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en-US" sz="28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看粥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en-US" sz="28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吃粥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的过程，</a:t>
            </a: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buSzTx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刻画出一个天真可爱的孩子形象。</a:t>
            </a: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Rectangle 2"/>
          <p:cNvSpPr/>
          <p:nvPr>
            <p:ph idx="1"/>
          </p:nvPr>
        </p:nvSpPr>
        <p:spPr>
          <a:xfrm>
            <a:off x="604520" y="421640"/>
            <a:ext cx="11367770" cy="2630805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lnSpc>
                <a:spcPct val="80000"/>
              </a:lnSpc>
              <a:buNone/>
            </a:pP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思考：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endParaRPr lang="zh-CN" altLang="en-US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文中写吃粥的内容相对简略，而吃粥前的各种活动却写得很详细，作者为什么这样写?有怎样的效果?</a:t>
            </a: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30000"/>
              </a:lnSpc>
              <a:buNone/>
            </a:pP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2330" y="2344420"/>
            <a:ext cx="1041844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文章对八儿吃粥前的各种心理活动描摹得非常具体、细腻，写八儿盼粥。分粥、猜粥、看粥，逐步渲染，层层蓄势，</a:t>
            </a:r>
            <a:r>
              <a:rPr lang="zh-CN" altLang="en-US" sz="3200" b="1" u="sng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把八儿想吃而不可得，焦急、期盼，好奇而惊异的心理表现得淋漓尽致，突出了腊八粥的香甜、诱人，也展示出儿童的天真烂漫、富有童真童趣。</a:t>
            </a:r>
            <a:r>
              <a:rPr lang="zh-CN" altLang="en-US" sz="32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而在吃粥环节，也并未详写吃粥的过程，而是详细描写吃粥的结果，</a:t>
            </a:r>
            <a:r>
              <a:rPr lang="zh-CN" altLang="en-US" sz="3200" b="1" u="sng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让人仿佛看到一家人吃粥的香甜和满足，更有余味，显示出作者的匠心独运。</a:t>
            </a:r>
            <a:endParaRPr lang="zh-CN" altLang="en-US" sz="3200" b="1" u="sng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3200" b="1" u="sng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TextBox 3"/>
          <p:cNvSpPr/>
          <p:nvPr/>
        </p:nvSpPr>
        <p:spPr>
          <a:xfrm>
            <a:off x="1805305" y="298450"/>
            <a:ext cx="8950325" cy="5238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SzTx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孩子天真可爱，那他的妈妈又是怎样的形象呢？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5" name="TextBox 1"/>
          <p:cNvSpPr/>
          <p:nvPr/>
        </p:nvSpPr>
        <p:spPr>
          <a:xfrm>
            <a:off x="1028700" y="1143000"/>
            <a:ext cx="4305300" cy="46164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150000"/>
              </a:lnSpc>
              <a:buSzTx/>
            </a:pPr>
            <a:r>
              <a:rPr lang="zh-CN" altLang="en-US" sz="2400" b="1">
                <a:latin typeface="Arial" panose="020b0604020202090204" pitchFamily="34" charset="0"/>
                <a:ea typeface="宋体" panose="02010600030101010101" pitchFamily="2" charset="-122"/>
              </a:rPr>
              <a:t>原文语句</a:t>
            </a:r>
            <a:endParaRPr lang="zh-CN" altLang="en-US" sz="2400" b="1">
              <a:latin typeface="Arial" panose="020b060402020209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“是呀！孥孥说得对。”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于是妈就如八儿所求的把他抱了起来。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“枣子同赤豆搁多了。”妈的解释的结果，是捡了一枚特别大得吓人的赤枣给了八儿。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6" name="右箭头 2"/>
          <p:cNvSpPr/>
          <p:nvPr/>
        </p:nvSpPr>
        <p:spPr>
          <a:xfrm>
            <a:off x="5462588" y="2903538"/>
            <a:ext cx="533400" cy="381000"/>
          </a:xfrm>
          <a:prstGeom prst="rightArrow">
            <a:avLst>
              <a:gd name="adj1" fmla="val 50000"/>
              <a:gd name="adj2" fmla="val 49596"/>
            </a:avLst>
          </a:prstGeom>
          <a:solidFill>
            <a:srgbClr val="BBE0E3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>
              <a:buSzTx/>
            </a:pPr>
            <a:endParaRPr lang="zh-CN" altLang="en-US">
              <a:latin typeface="Arial" panose="020b0604020202090204" pitchFamily="34" charset="0"/>
              <a:ea typeface="宋体" panose="02010600030101010101" pitchFamily="2" charset="-122"/>
            </a:endParaRPr>
          </a:p>
        </p:txBody>
      </p:sp>
      <p:sp>
        <p:nvSpPr>
          <p:cNvPr id="2158" name="TextBox 4"/>
          <p:cNvSpPr/>
          <p:nvPr/>
        </p:nvSpPr>
        <p:spPr>
          <a:xfrm>
            <a:off x="6324600" y="1143000"/>
            <a:ext cx="1447800" cy="33242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150000"/>
              </a:lnSpc>
              <a:buSzTx/>
            </a:pPr>
            <a:r>
              <a:rPr lang="zh-CN" altLang="en-US" sz="2400" b="1">
                <a:latin typeface="Arial" panose="020b0604020202090204" pitchFamily="34" charset="0"/>
                <a:ea typeface="宋体" panose="02010600030101010101" pitchFamily="2" charset="-122"/>
              </a:rPr>
              <a:t>母亲特点</a:t>
            </a:r>
            <a:endParaRPr lang="zh-CN" altLang="en-US" sz="2400" b="1">
              <a:latin typeface="Arial" panose="020b060402020209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SzTx/>
            </a:pP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宠爱孩子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慈祥温柔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9" name="TextBox 8"/>
          <p:cNvSpPr/>
          <p:nvPr/>
        </p:nvSpPr>
        <p:spPr>
          <a:xfrm>
            <a:off x="8616950" y="1143000"/>
            <a:ext cx="2177415" cy="3046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150000"/>
              </a:lnSpc>
              <a:buSzTx/>
            </a:pPr>
            <a:r>
              <a:rPr lang="zh-CN" altLang="en-US" sz="2800" b="1">
                <a:latin typeface="Arial" panose="020b0604020202090204" pitchFamily="34" charset="0"/>
                <a:ea typeface="宋体" panose="02010600030101010101" pitchFamily="2" charset="-122"/>
              </a:rPr>
              <a:t>描写、修辞</a:t>
            </a:r>
            <a:endParaRPr lang="zh-CN" altLang="en-US" sz="2800" b="1">
              <a:latin typeface="Arial" panose="020b060402020209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语言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动作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SzTx/>
            </a:pP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9" name="右箭头 9"/>
          <p:cNvSpPr/>
          <p:nvPr/>
        </p:nvSpPr>
        <p:spPr>
          <a:xfrm>
            <a:off x="7880350" y="2522538"/>
            <a:ext cx="533400" cy="381000"/>
          </a:xfrm>
          <a:prstGeom prst="rightArrow">
            <a:avLst>
              <a:gd name="adj1" fmla="val 50000"/>
              <a:gd name="adj2" fmla="val 49596"/>
            </a:avLst>
          </a:prstGeom>
          <a:solidFill>
            <a:srgbClr val="BBE0E3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>
              <a:buSzTx/>
            </a:pPr>
            <a:endParaRPr lang="zh-CN" altLang="en-US">
              <a:latin typeface="Arial" panose="020b060402020209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Rectangle 2"/>
          <p:cNvSpPr/>
          <p:nvPr>
            <p:ph idx="1"/>
          </p:nvPr>
        </p:nvSpPr>
        <p:spPr>
          <a:xfrm>
            <a:off x="1804988" y="1371600"/>
            <a:ext cx="8177212" cy="2811463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lnSpc>
                <a:spcPct val="80000"/>
              </a:lnSpc>
              <a:buNone/>
            </a:pP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思考：</a:t>
            </a:r>
            <a:endParaRPr lang="zh-CN" altLang="en-US" sz="36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41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endParaRPr lang="zh-CN" altLang="en-US" sz="41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课文写八儿等粥、吃粥的过程，想要为我们展现什么？</a:t>
            </a:r>
            <a:endParaRPr lang="en-US" altLang="zh-CN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30000"/>
              </a:lnSpc>
              <a:buNone/>
            </a:pPr>
            <a:endParaRPr lang="zh-CN" altLang="en-US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9459" name="图片 1"/>
          <p:cNvPicPr preferRelativeResize="0"/>
          <p:nvPr/>
        </p:nvPicPr>
        <p:blipFill>
          <a:blip r:embed="rId2"/>
          <a:stretch>
            <a:fillRect/>
          </a:stretch>
        </p:blipFill>
        <p:spPr>
          <a:xfrm>
            <a:off x="3371850" y="-6350"/>
            <a:ext cx="7308850" cy="5145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0" name="矩形 2"/>
          <p:cNvSpPr/>
          <p:nvPr/>
        </p:nvSpPr>
        <p:spPr>
          <a:xfrm>
            <a:off x="1981200" y="4259263"/>
            <a:ext cx="6400800" cy="95408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SzTx/>
            </a:pPr>
            <a:r>
              <a:rPr lang="zh-CN" altLang="en-US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刻画了一个天真可爱的孩子；</a:t>
            </a:r>
            <a:endParaRPr lang="zh-CN" altLang="en-US" sz="28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SzTx/>
            </a:pPr>
            <a:r>
              <a:rPr lang="zh-CN" altLang="en-US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塑造了一个温柔爱子的母亲；</a:t>
            </a:r>
            <a:endParaRPr lang="zh-CN" altLang="en-US" sz="28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1" name="矩形 3"/>
          <p:cNvSpPr/>
          <p:nvPr/>
        </p:nvSpPr>
        <p:spPr>
          <a:xfrm>
            <a:off x="1752600" y="5275263"/>
            <a:ext cx="7570788" cy="646112"/>
          </a:xfrm>
          <a:prstGeom prst="rect">
            <a:avLst/>
          </a:prstGeom>
          <a:noFill/>
          <a:ln w="9525">
            <a:noFill/>
          </a:ln>
        </p:spPr>
        <p:txBody>
          <a:bodyPr wrap="none"/>
          <a:lstStyle/>
          <a:p>
            <a:pPr>
              <a:buSzTx/>
            </a:pP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文章给我们展现了怎样的生活场景？</a:t>
            </a:r>
            <a:endParaRPr lang="zh-CN" altLang="en-US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67" name="TextBox 4"/>
          <p:cNvSpPr/>
          <p:nvPr/>
        </p:nvSpPr>
        <p:spPr>
          <a:xfrm>
            <a:off x="2362200" y="5945188"/>
            <a:ext cx="4953000" cy="64611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SzTx/>
            </a:pP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甜蜜温馨、其乐融融</a:t>
            </a:r>
            <a:endParaRPr lang="zh-CN" altLang="en-US" sz="36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68" name="TextBox 5"/>
          <p:cNvSpPr/>
          <p:nvPr/>
        </p:nvSpPr>
        <p:spPr>
          <a:xfrm>
            <a:off x="7032625" y="4383088"/>
            <a:ext cx="1295400" cy="70643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SzTx/>
            </a:pPr>
            <a:r>
              <a:rPr lang="zh-CN" altLang="en-US" sz="4000">
                <a:latin typeface="隶书" pitchFamily="49" charset="-122"/>
                <a:ea typeface="隶书" pitchFamily="49" charset="-122"/>
              </a:rPr>
              <a:t>个体</a:t>
            </a:r>
            <a:endParaRPr lang="zh-CN" altLang="en-US" sz="400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169" name="TextBox 7"/>
          <p:cNvSpPr/>
          <p:nvPr/>
        </p:nvSpPr>
        <p:spPr>
          <a:xfrm>
            <a:off x="7032625" y="5897563"/>
            <a:ext cx="1295400" cy="7080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SzTx/>
            </a:pPr>
            <a:r>
              <a:rPr lang="zh-CN" altLang="en-US" sz="4000">
                <a:latin typeface="隶书" pitchFamily="49" charset="-122"/>
                <a:ea typeface="隶书" pitchFamily="49" charset="-122"/>
              </a:rPr>
              <a:t>群体</a:t>
            </a:r>
            <a:endParaRPr lang="zh-CN" altLang="en-US" sz="4000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7" grpId="0"/>
      <p:bldP spid="2168" grpId="0"/>
      <p:bldP spid="216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Rectangle 2"/>
          <p:cNvSpPr/>
          <p:nvPr>
            <p:ph idx="1"/>
          </p:nvPr>
        </p:nvSpPr>
        <p:spPr>
          <a:xfrm>
            <a:off x="1804988" y="1836738"/>
            <a:ext cx="8177212" cy="2811462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lnSpc>
                <a:spcPct val="80000"/>
              </a:lnSpc>
              <a:buNone/>
            </a:pP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思考：</a:t>
            </a:r>
            <a:endParaRPr lang="zh-CN" altLang="en-US" sz="36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41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endParaRPr lang="zh-CN" altLang="en-US" sz="41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课文写八儿等粥、吃粥的过程，想要为我们展现什么？</a:t>
            </a:r>
            <a:endParaRPr lang="en-US" altLang="zh-CN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30000"/>
              </a:lnSpc>
              <a:buNone/>
            </a:pPr>
            <a:endParaRPr lang="zh-CN" altLang="en-US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0483" name="图片 1"/>
          <p:cNvPicPr preferRelativeResize="0"/>
          <p:nvPr/>
        </p:nvPicPr>
        <p:blipFill>
          <a:blip r:embed="rId2"/>
          <a:stretch>
            <a:fillRect/>
          </a:stretch>
        </p:blipFill>
        <p:spPr>
          <a:xfrm>
            <a:off x="3371850" y="-6350"/>
            <a:ext cx="7308850" cy="5145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4" name="矩形 3"/>
          <p:cNvSpPr/>
          <p:nvPr/>
        </p:nvSpPr>
        <p:spPr>
          <a:xfrm>
            <a:off x="1905000" y="4495800"/>
            <a:ext cx="6324600" cy="23082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SzTx/>
            </a:pPr>
            <a:r>
              <a:rPr lang="zh-CN" altLang="en-US" sz="36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腊八节时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甜蜜温馨</a:t>
            </a:r>
            <a:r>
              <a:rPr lang="zh-CN" altLang="en-US" sz="36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其乐融融</a:t>
            </a:r>
            <a:r>
              <a:rPr lang="zh-CN" altLang="en-US" sz="36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的家庭生活场景，洋溢着浓郁的生活气息，展示出人们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对生活的热爱</a:t>
            </a:r>
            <a:r>
              <a:rPr lang="zh-CN" altLang="en-US" sz="36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3600" b="1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Text Box 2"/>
          <p:cNvSpPr/>
          <p:nvPr/>
        </p:nvSpPr>
        <p:spPr>
          <a:xfrm>
            <a:off x="2328863" y="668338"/>
            <a:ext cx="7853362" cy="130968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hangingPunct="1">
              <a:spcBef>
                <a:spcPct val="50000"/>
              </a:spcBef>
              <a:buSzTx/>
            </a:pPr>
            <a:r>
              <a:rPr lang="en-US" altLang="zh-CN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展现了一幅淳朴、温馨、和睦的图景，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spcBef>
                <a:spcPct val="50000"/>
              </a:spcBef>
              <a:buSzTx/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看到了“八儿”一家的其乐融融！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1507" name="Picture 3"/>
          <p:cNvPicPr preferRelativeResize="0"/>
          <p:nvPr/>
        </p:nvPicPr>
        <p:blipFill>
          <a:blip r:embed="rId2"/>
          <a:stretch>
            <a:fillRect/>
          </a:stretch>
        </p:blipFill>
        <p:spPr>
          <a:xfrm>
            <a:off x="5095875" y="1090613"/>
            <a:ext cx="5883275" cy="5889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8" name="Picture 4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1023938" y="1176338"/>
            <a:ext cx="6151562" cy="5803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8" name="图片 3" descr="F:\2017\语文\腊八粥\腊八粥3.jpeg腊八粥3"/>
          <p:cNvPicPr preferRelativeResize="0"/>
          <p:nvPr/>
        </p:nvPicPr>
        <p:blipFill>
          <a:blip r:embed="rId2"/>
          <a:stretch>
            <a:fillRect/>
          </a:stretch>
        </p:blipFill>
        <p:spPr>
          <a:xfrm>
            <a:off x="1524000" y="838200"/>
            <a:ext cx="6364288" cy="4476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标题 1"/>
          <p:cNvSpPr/>
          <p:nvPr>
            <p:ph type="ctrTitle"/>
          </p:nvPr>
        </p:nvSpPr>
        <p:spPr>
          <a:xfrm>
            <a:off x="6659563" y="1858963"/>
            <a:ext cx="3124200" cy="1071562"/>
          </a:xfrm>
        </p:spPr>
        <p:txBody>
          <a:bodyPr vert="horz" wrap="square" lIns="91440" tIns="45720" rIns="91440" bIns="45720" anchor="b" anchorCtr="0"/>
          <a:lstStyle>
            <a:lvl1pPr lvl="0">
              <a:buClrTx/>
              <a:buSzTx/>
              <a:buFontTx/>
              <a:defRPr/>
            </a:lvl1pPr>
          </a:lstStyle>
          <a:p>
            <a:pPr lvl="0" eaLnBrk="1" hangingPunct="1"/>
            <a:r>
              <a:rPr lang="zh-CN" altLang="en-US" sz="6600" b="1">
                <a:latin typeface="华文楷体" panose="02010600040101010101" pitchFamily="2" charset="-122"/>
                <a:ea typeface="华文楷体" panose="02010600040101010101" pitchFamily="2" charset="-122"/>
              </a:rPr>
              <a:t>腊八粥</a:t>
            </a:r>
            <a:endParaRPr lang="zh-CN" altLang="en-US" sz="6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100" name="副标题 2"/>
          <p:cNvSpPr/>
          <p:nvPr>
            <p:ph type="subTitle"/>
          </p:nvPr>
        </p:nvSpPr>
        <p:spPr>
          <a:xfrm>
            <a:off x="7383463" y="3595688"/>
            <a:ext cx="1676400" cy="588962"/>
          </a:xfrm>
        </p:spPr>
        <p:txBody>
          <a:bodyPr vert="horz" wrap="square" lIns="91440" tIns="45720" rIns="91440" bIns="45720" anchor="t" anchorCtr="0"/>
          <a:lstStyle>
            <a:lvl1pPr marL="0" lvl="0" indent="0" algn="ctr">
              <a:buClrTx/>
              <a:buSzTx/>
              <a:buFontTx/>
              <a:buNone/>
              <a:defRPr/>
            </a:lvl1pPr>
            <a:lvl2pPr marL="457200" lvl="1" indent="0" algn="ctr">
              <a:buClrTx/>
              <a:buSzTx/>
              <a:buFontTx/>
              <a:buNone/>
              <a:defRPr/>
            </a:lvl2pPr>
            <a:lvl3pPr marL="914400" lvl="2" indent="0" algn="ctr">
              <a:buClrTx/>
              <a:buSzTx/>
              <a:buFontTx/>
              <a:buNone/>
              <a:defRPr/>
            </a:lvl3pPr>
            <a:lvl4pPr marL="1371600" lvl="3" indent="0" algn="ctr">
              <a:buClrTx/>
              <a:buSzTx/>
              <a:buFontTx/>
              <a:buNone/>
              <a:defRPr/>
            </a:lvl4pPr>
            <a:lvl5pPr marL="1828800" lvl="4" indent="0" algn="ctr">
              <a:buClrTx/>
              <a:buSzTx/>
              <a:buFontTx/>
              <a:buNone/>
              <a:defRPr/>
            </a:lvl5pPr>
          </a:lstStyle>
          <a:p>
            <a:pPr lvl="0" algn="r" eaLnBrk="1" hangingPunct="1"/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沈从文</a:t>
            </a:r>
            <a:endParaRPr lang="zh-CN" altLang="en-US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标题 1"/>
          <p:cNvSpPr/>
          <p:nvPr>
            <p:ph type="title"/>
          </p:nvPr>
        </p:nvSpPr>
        <p:spPr>
          <a:xfrm>
            <a:off x="1981200" y="754063"/>
            <a:ext cx="8229600" cy="1143000"/>
          </a:xfrm>
        </p:spPr>
        <p:txBody>
          <a:bodyPr vert="horz" wrap="square" lIns="91440" tIns="45720" rIns="91440" bIns="45720" anchor="ctr" anchorCtr="0"/>
          <a:lstStyle/>
          <a:p>
            <a:r>
              <a:rPr lang="zh-CN" altLang="zh-CN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确定本节课学习目标：</a:t>
            </a:r>
            <a:endParaRPr lang="zh-CN" altLang="zh-CN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2531" name="内容占位符 2"/>
          <p:cNvSpPr/>
          <p:nvPr>
            <p:ph idx="1"/>
          </p:nvPr>
        </p:nvSpPr>
        <p:spPr>
          <a:xfrm>
            <a:off x="1981200" y="2365375"/>
            <a:ext cx="8229600" cy="4525963"/>
          </a:xfrm>
        </p:spPr>
        <p:txBody>
          <a:bodyPr vert="horz" wrap="square" lIns="91440" tIns="45720" rIns="91440" bIns="45720" anchor="t" anchorCtr="0"/>
          <a:lstStyle/>
          <a:p>
            <a:r>
              <a:rPr lang="zh-CN" altLang="en-US" sz="4800" b="1">
                <a:latin typeface="华文楷体" panose="02010600040101010101" pitchFamily="2" charset="-122"/>
                <a:ea typeface="华文楷体" panose="02010600040101010101" pitchFamily="2" charset="-122"/>
              </a:rPr>
              <a:t>作者如何写出八儿嘴馋的？</a:t>
            </a:r>
            <a:endParaRPr lang="zh-CN" altLang="en-US" sz="4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2532" name="图片 1" descr="动态"/>
          <p:cNvPicPr preferRelativeResize="0"/>
          <p:nvPr/>
        </p:nvPicPr>
        <p:blipFill>
          <a:blip r:embed="rId2"/>
          <a:stretch>
            <a:fillRect/>
          </a:stretch>
        </p:blipFill>
        <p:spPr>
          <a:xfrm>
            <a:off x="1516063" y="4140200"/>
            <a:ext cx="5746750" cy="27511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标题 1"/>
          <p:cNvSpPr/>
          <p:nvPr>
            <p:ph type="title"/>
          </p:nvPr>
        </p:nvSpPr>
        <p:spPr>
          <a:xfrm>
            <a:off x="1516063" y="0"/>
            <a:ext cx="8229600" cy="1143000"/>
          </a:xfrm>
        </p:spPr>
        <p:txBody>
          <a:bodyPr vert="horz" wrap="square" lIns="91440" tIns="45720" rIns="91440" bIns="45720" anchor="ctr" anchorCtr="0"/>
          <a:lstStyle/>
          <a:p>
            <a:pPr algn="l"/>
            <a:r>
              <a:rPr lang="zh-CN" altLang="en-US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学习提示：</a:t>
            </a:r>
            <a:endParaRPr lang="zh-CN" altLang="en-US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3555" name="内容占位符 2"/>
          <p:cNvSpPr/>
          <p:nvPr>
            <p:ph idx="1"/>
          </p:nvPr>
        </p:nvSpPr>
        <p:spPr>
          <a:xfrm>
            <a:off x="1600200" y="990600"/>
            <a:ext cx="8839200" cy="3276600"/>
          </a:xfrm>
        </p:spPr>
        <p:txBody>
          <a:bodyPr vert="horz" wrap="square" lIns="91440" tIns="45720" rIns="91440" bIns="45720" anchor="t" anchorCtr="0"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4800" b="1">
                <a:latin typeface="华文楷体" panose="02010600040101010101" pitchFamily="2" charset="-122"/>
                <a:ea typeface="华文楷体" panose="02010600040101010101" pitchFamily="2" charset="-122"/>
              </a:rPr>
              <a:t>阅读</a:t>
            </a:r>
            <a:r>
              <a:rPr lang="en-US" altLang="zh-CN" sz="4800" b="1">
                <a:latin typeface="华文楷体" panose="02010600040101010101" pitchFamily="2" charset="-122"/>
                <a:ea typeface="华文楷体" panose="02010600040101010101" pitchFamily="2" charset="-122"/>
              </a:rPr>
              <a:t>2——19</a:t>
            </a:r>
            <a:r>
              <a:rPr lang="zh-CN" altLang="en-US" sz="4800" b="1">
                <a:latin typeface="华文楷体" panose="02010600040101010101" pitchFamily="2" charset="-122"/>
                <a:ea typeface="华文楷体" panose="02010600040101010101" pitchFamily="2" charset="-122"/>
              </a:rPr>
              <a:t>自然段，勾画描写八儿急切想吃腊八粥的语句，同时揣摩人物的心理活动。</a:t>
            </a:r>
            <a:endParaRPr lang="zh-CN" altLang="en-US" sz="4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3556" name="图片 2"/>
          <p:cNvPicPr preferRelativeResize="0"/>
          <p:nvPr/>
        </p:nvPicPr>
        <p:blipFill>
          <a:blip r:embed="rId2"/>
          <a:stretch>
            <a:fillRect/>
          </a:stretch>
        </p:blipFill>
        <p:spPr>
          <a:xfrm>
            <a:off x="4700588" y="3749675"/>
            <a:ext cx="3181350" cy="2992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7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166600" y="11176000"/>
            <a:ext cx="330200" cy="241300"/>
          </a:xfrm>
          <a:prstGeom prst="cube">
            <a:avLst/>
          </a:prstGeom>
        </p:spPr>
      </p:pic>
      <p:pic>
        <p:nvPicPr>
          <p:cNvPr id="23558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515600" y="11709400"/>
            <a:ext cx="342900" cy="2413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92" name="标题 1"/>
          <p:cNvSpPr/>
          <p:nvPr>
            <p:ph type="title"/>
          </p:nvPr>
        </p:nvSpPr>
        <p:spPr>
          <a:xfrm>
            <a:off x="1501775" y="26988"/>
            <a:ext cx="9277350" cy="6799262"/>
          </a:xfrm>
        </p:spPr>
        <p:txBody>
          <a:bodyPr vert="horz" wrap="square" lIns="91440" tIns="45720" rIns="91440" bIns="45720" anchor="ctr" anchorCtr="0"/>
          <a:lstStyle/>
          <a:p>
            <a:pPr algn="l"/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住方家大院的八儿，今天                           。一个人出出进进灶房，看到那一大锅正在叹气的粥，碗盏都已预备得整齐摆到灶边好久了，但他妈总说是时候还早。</a:t>
            </a:r>
            <a:b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　　他妈正拿起一把锅铲在粥里搅和。锅里的粥也象是益发浓稠了。</a:t>
            </a:r>
            <a:b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　“妈，妈，要到什么时候才         ”</a:t>
            </a:r>
            <a:b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　“要到夜里！”其实他妈所说的夜里，并不是上灯以后。但八儿听了这种松劲的话，                     。锅子中，有声无力的叹气正还在继续。</a:t>
            </a:r>
            <a:b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　“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那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我饿了！”八儿要哭的样子。</a:t>
            </a:r>
            <a:b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　“饿了，也得到太阳落下时才准吃。”</a:t>
            </a:r>
            <a:b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　  饿了，也得到太阳落下时才准吃。你们想，妈的命令，看羊还不够资格的八儿，                                                并且八儿所说的饿，也不可靠，不过因为一进灶房，就听到那锅子中叹气又象是正在呻唤的东西，因好奇而急于想尝尝这奇怪东西罢了。</a:t>
            </a: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93" name="文本框 3"/>
          <p:cNvSpPr/>
          <p:nvPr/>
        </p:nvSpPr>
        <p:spPr>
          <a:xfrm>
            <a:off x="6170613" y="-26987"/>
            <a:ext cx="2733675" cy="51911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hangingPunct="1">
              <a:buSzTx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喜得快要发疯了</a:t>
            </a: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94" name="文本框 4"/>
          <p:cNvSpPr/>
          <p:nvPr/>
        </p:nvSpPr>
        <p:spPr>
          <a:xfrm>
            <a:off x="5636895" y="2983230"/>
            <a:ext cx="2571750" cy="5175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hangingPunct="1">
              <a:buSzTx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眼睛可急红了</a:t>
            </a: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95" name="文本框 5"/>
          <p:cNvSpPr/>
          <p:nvPr/>
        </p:nvSpPr>
        <p:spPr>
          <a:xfrm>
            <a:off x="6170613" y="2116138"/>
            <a:ext cx="1036637" cy="51911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hangingPunct="1">
              <a:buSzTx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96" name="文本框 6"/>
          <p:cNvSpPr/>
          <p:nvPr/>
        </p:nvSpPr>
        <p:spPr>
          <a:xfrm>
            <a:off x="5291138" y="5105400"/>
            <a:ext cx="5487987" cy="5175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hangingPunct="1">
              <a:buSzTx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难道还能设什么法来反抗吗？</a:t>
            </a: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62890" y="3500755"/>
            <a:ext cx="1656080" cy="1151890"/>
            <a:chOff x="414" y="5513"/>
            <a:chExt cx="2608" cy="1814"/>
          </a:xfrm>
        </p:grpSpPr>
        <p:sp>
          <p:nvSpPr>
            <p:cNvPr id="2" name="流程图: 资料带 1"/>
            <p:cNvSpPr/>
            <p:nvPr/>
          </p:nvSpPr>
          <p:spPr>
            <a:xfrm>
              <a:off x="414" y="5513"/>
              <a:ext cx="2608" cy="1814"/>
            </a:xfrm>
            <a:prstGeom prst="flowChartPunchedTape">
              <a:avLst/>
            </a:prstGeom>
            <a:solidFill>
              <a:schemeClr val="bg2">
                <a:lumMod val="75000"/>
              </a:schemeClr>
            </a:solidFill>
            <a:ln w="9525" cap="flat" cmpd="sng" algn="ctr">
              <a:solidFill>
                <a:schemeClr val="accent2">
                  <a:lumMod val="20000"/>
                  <a:lumOff val="8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90204" pitchFamily="34" charset="0"/>
                <a:buNone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9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574" y="6106"/>
              <a:ext cx="2288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/>
                <a:t>赌气、撒娇</a:t>
              </a:r>
              <a:endParaRPr lang="zh-CN" altLang="en-US" sz="200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additive="base">
                                        <p:cTn id="6" dur="500" fill="hold"/>
                                        <p:tgtEl>
                                          <p:spTgt spid="2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additive="base">
                                        <p:cTn id="8" dur="500" fill="hold"/>
                                        <p:tgtEl>
                                          <p:spTgt spid="21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additive="base">
                                        <p:cTn id="10" dur="500" fill="hold"/>
                                        <p:tgtEl>
                                          <p:spTgt spid="21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additive="base">
                                        <p:cTn id="12" dur="500" fill="hold"/>
                                        <p:tgtEl>
                                          <p:spTgt spid="2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4" grpId="0"/>
      <p:bldP spid="219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99" name="标题 1"/>
          <p:cNvSpPr/>
          <p:nvPr>
            <p:ph type="title"/>
          </p:nvPr>
        </p:nvSpPr>
        <p:spPr>
          <a:xfrm>
            <a:off x="1643063" y="595313"/>
            <a:ext cx="8905875" cy="3705225"/>
          </a:xfrm>
        </p:spPr>
        <p:txBody>
          <a:bodyPr vert="horz" wrap="square" lIns="91440" tIns="45720" rIns="91440" bIns="45720" anchor="ctr" anchorCtr="0"/>
          <a:lstStyle/>
          <a:p>
            <a:pPr algn="l"/>
            <a:r>
              <a:rPr lang="en-US" altLang="zh-CN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“妈，妈，等一下我要吃三碗！我们只准大哥吃一碗。大哥同爹都吃不得甜的，我们俩光吃甜的也行……妈，妈，你吃三碗我也吃三碗，大哥同爹只准各吃一碗；一共八碗，是吗？”</a:t>
            </a:r>
            <a:b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endParaRPr lang="zh-CN" altLang="en-US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5603" name="文本框 1"/>
          <p:cNvSpPr/>
          <p:nvPr/>
        </p:nvSpPr>
        <p:spPr>
          <a:xfrm>
            <a:off x="2181225" y="3686175"/>
            <a:ext cx="6858000" cy="9747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hangingPunct="1">
              <a:buSzTx/>
            </a:pP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“是呀！孥孥说得对。”</a:t>
            </a:r>
            <a:b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b="1"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endParaRPr lang="zh-CN" altLang="en-US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201" name="文本框 2"/>
          <p:cNvSpPr/>
          <p:nvPr/>
        </p:nvSpPr>
        <p:spPr>
          <a:xfrm>
            <a:off x="1641475" y="4424363"/>
            <a:ext cx="8907463" cy="19208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hangingPunct="1">
              <a:buSzTx/>
            </a:pPr>
            <a:r>
              <a:rPr lang="en-US" altLang="zh-CN" sz="4000" b="1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“要不然我吃三碗半，你就吃两碗半……”</a:t>
            </a:r>
            <a:b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</a:br>
            <a:endParaRPr lang="zh-CN" altLang="en-US" sz="4000" b="1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609330" y="3148965"/>
            <a:ext cx="3220926" cy="1151890"/>
            <a:chOff x="414" y="5513"/>
            <a:chExt cx="3488" cy="1814"/>
          </a:xfrm>
        </p:grpSpPr>
        <p:sp>
          <p:nvSpPr>
            <p:cNvPr id="2" name="流程图: 资料带 1"/>
            <p:cNvSpPr/>
            <p:nvPr/>
          </p:nvSpPr>
          <p:spPr>
            <a:xfrm>
              <a:off x="414" y="5513"/>
              <a:ext cx="3239" cy="1814"/>
            </a:xfrm>
            <a:prstGeom prst="flowChartPunchedTape">
              <a:avLst/>
            </a:prstGeom>
            <a:solidFill>
              <a:schemeClr val="bg2">
                <a:lumMod val="75000"/>
              </a:schemeClr>
            </a:solidFill>
            <a:ln w="9525" cap="flat" cmpd="sng" algn="ctr">
              <a:solidFill>
                <a:schemeClr val="accent2">
                  <a:lumMod val="20000"/>
                  <a:lumOff val="8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90204" pitchFamily="34" charset="0"/>
                <a:buNone/>
              </a:pPr>
              <a:endParaRPr kumimoji="0" lang="zh-CN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9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414" y="6074"/>
              <a:ext cx="348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/>
                <a:t>狡黠、聪慧、可爱</a:t>
              </a:r>
              <a:endParaRPr lang="zh-CN" altLang="en-US" sz="280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additive="base">
                                        <p:cTn id="6" dur="2000" fill="hold"/>
                                        <p:tgtEl>
                                          <p:spTgt spid="21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additive="base">
                                        <p:cTn id="8" dur="2000" fill="hold"/>
                                        <p:tgtEl>
                                          <p:spTgt spid="22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9" grpId="0"/>
      <p:bldP spid="220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标题 1"/>
          <p:cNvSpPr/>
          <p:nvPr>
            <p:ph type="title"/>
          </p:nvPr>
        </p:nvSpPr>
        <p:spPr>
          <a:xfrm>
            <a:off x="1908175" y="-1004887"/>
            <a:ext cx="8550275" cy="5840412"/>
          </a:xfrm>
        </p:spPr>
        <p:txBody>
          <a:bodyPr vert="horz" wrap="square" lIns="91440" tIns="45720" rIns="91440" bIns="45720" anchor="ctr" anchorCtr="0"/>
          <a:lstStyle/>
          <a:p>
            <a:pPr algn="l"/>
            <a:r>
              <a:rPr lang="en-US" altLang="zh-CN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比灶矮了许多的八儿，回过头来的结果，亦不过看到一 股淡淡烟气往上一冲而已！</a:t>
            </a:r>
            <a:b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　　锅中的一切，这在八儿，只能猜想</a:t>
            </a:r>
            <a:r>
              <a:rPr lang="en-US" altLang="zh-CN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: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205" name="文本框 1"/>
          <p:cNvSpPr/>
          <p:nvPr/>
        </p:nvSpPr>
        <p:spPr>
          <a:xfrm>
            <a:off x="1916113" y="2619375"/>
            <a:ext cx="8359775" cy="25288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hangingPunct="1">
              <a:buSzTx/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栗子会已稀烂到认不清楚了罢，赤饭豆会煮得浑身透肿成了患水鼓胀病那样子了罢，花生仁儿吃来总已是面东东的了！枣子必大了三四倍—要是真的干红枣也有那么大，那就妙极了！糖若作多了，它会起锅巴……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indefinite" fill="hold"/>
                                        <p:tgtEl>
                                          <p:spTgt spid="22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 additive="base">
                                        <p:cTn id="7" dur="indefinite" fill="hold"/>
                                        <p:tgtEl>
                                          <p:spTgt spid="2205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italic"/>
                                      </p:to>
                                    </p:set>
                                    <p:set>
                                      <p:cBhvr additive="base">
                                        <p:cTn id="8" dur="indefinite" fill="hold"/>
                                        <p:tgtEl>
                                          <p:spTgt spid="2205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additive="base">
                                        <p:cTn id="9" dur="indefinite" fill="hold"/>
                                        <p:tgtEl>
                                          <p:spTgt spid="2205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5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0" name="标题 1"/>
          <p:cNvSpPr/>
          <p:nvPr>
            <p:ph type="title"/>
          </p:nvPr>
        </p:nvSpPr>
        <p:spPr>
          <a:xfrm>
            <a:off x="1538288" y="7938"/>
            <a:ext cx="9151937" cy="6888162"/>
          </a:xfrm>
        </p:spPr>
        <p:txBody>
          <a:bodyPr vert="horz" wrap="square" lIns="91440" tIns="45720" rIns="91440" bIns="45720" anchor="ctr" anchorCtr="0"/>
          <a:lstStyle/>
          <a:p>
            <a:pPr algn="l"/>
            <a:r>
              <a:rPr lang="en-US" altLang="zh-CN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“妈，妈，你抱我起来看看吧！”于是妈就如八儿所求的把他抱了起来。</a:t>
            </a:r>
            <a:b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　　“            ”他        得喊起来了，锅中的一切已进了他的眼中。</a:t>
            </a:r>
            <a:b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　　这不能不说是奇怪呀，栗子跌进锅里，不久就得粉碎，那是他知道的。他曾见过跌进到黄焖鸡锅子里的一群栗子，不久就融掉了。赤饭豆害水鼓肿，那也是往常熬粥时常见的事。花生仁儿脱了他的红外套，这是不消说的事。锅巴，正是围了锅边成一圈。总之，一切都成了如他所猜的样子了，但他却不想到今日粥的颜色是深褐。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209" name="文本框 1"/>
          <p:cNvSpPr/>
          <p:nvPr/>
        </p:nvSpPr>
        <p:spPr>
          <a:xfrm>
            <a:off x="4819650" y="1685925"/>
            <a:ext cx="1311275" cy="5794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hangingPunct="1">
              <a:buSzTx/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惊异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210" name="文本框 1"/>
          <p:cNvSpPr/>
          <p:nvPr/>
        </p:nvSpPr>
        <p:spPr>
          <a:xfrm>
            <a:off x="2784475" y="1685925"/>
            <a:ext cx="1487488" cy="5794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hangingPunct="1">
              <a:buSzTx/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哦……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additive="base">
                                        <p:cTn id="6" dur="500" fill="hold"/>
                                        <p:tgtEl>
                                          <p:spTgt spid="22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additive="base">
                                        <p:cTn id="10" dur="500" fill="hold"/>
                                        <p:tgtEl>
                                          <p:spTgt spid="22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9" grpId="0"/>
      <p:bldP spid="22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4" name="标题 1"/>
          <p:cNvSpPr/>
          <p:nvPr>
            <p:ph type="title"/>
          </p:nvPr>
        </p:nvSpPr>
        <p:spPr>
          <a:xfrm>
            <a:off x="1874838" y="1200150"/>
            <a:ext cx="8229600" cy="1143000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sz="4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感悟写法</a:t>
            </a:r>
            <a:endParaRPr lang="zh-CN" altLang="en-US" sz="4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214" name="文本框 1"/>
          <p:cNvSpPr>
            <a:spLocks noChangeArrowheads="1"/>
          </p:cNvSpPr>
          <p:nvPr/>
        </p:nvSpPr>
        <p:spPr bwMode="auto">
          <a:xfrm>
            <a:off x="3017838" y="3597275"/>
            <a:ext cx="2497138" cy="762000"/>
          </a:xfrm>
          <a:prstGeom prst="rect">
            <a:avLst/>
          </a:prstGeom>
          <a:noFill/>
          <a:ln>
            <a:noFill/>
          </a:ln>
          <a:effectLst>
            <a:outerShdw blurRad="76200" dist="12700" dir="8100000" sy="-23000" kx="800382" algn="br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/>
                <a:ea typeface="Calibri" panose="020f0502020204030204" charset="0"/>
                <a:cs typeface="Calibri" panose="020f0502020204030204" charset="0"/>
              </a:defRPr>
            </a:lvl1pPr>
            <a:lvl2pPr>
              <a:defRPr>
                <a:solidFill>
                  <a:schemeClr val="tx1"/>
                </a:solidFill>
                <a:latin typeface="Calibri"/>
                <a:ea typeface="Calibri" panose="020f0502020204030204" charset="0"/>
                <a:cs typeface="Calibri" panose="020f0502020204030204" charset="0"/>
              </a:defRPr>
            </a:lvl2pPr>
            <a:lvl3pPr>
              <a:defRPr>
                <a:solidFill>
                  <a:schemeClr val="tx1"/>
                </a:solidFill>
                <a:latin typeface="Calibri"/>
                <a:ea typeface="Calibri" panose="020f0502020204030204" charset="0"/>
                <a:cs typeface="Calibri" panose="020f0502020204030204" charset="0"/>
              </a:defRPr>
            </a:lvl3pPr>
            <a:lvl4pPr>
              <a:defRPr>
                <a:solidFill>
                  <a:schemeClr val="tx1"/>
                </a:solidFill>
                <a:latin typeface="Calibri"/>
                <a:ea typeface="Calibri" panose="020f0502020204030204" charset="0"/>
                <a:cs typeface="Calibri" panose="020f0502020204030204" charset="0"/>
              </a:defRPr>
            </a:lvl4pPr>
            <a:lvl5pPr>
              <a:defRPr>
                <a:solidFill>
                  <a:schemeClr val="tx1"/>
                </a:solidFill>
                <a:latin typeface="Calibri"/>
                <a:ea typeface="Calibri" panose="020f0502020204030204" charset="0"/>
                <a:cs typeface="Calibri" panose="020f050202020403020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Calibri" panose="020f0502020204030204" charset="0"/>
                <a:cs typeface="Calibri" panose="020f050202020403020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Calibri" panose="020f0502020204030204" charset="0"/>
                <a:cs typeface="Calibri" panose="020f050202020403020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Calibri" panose="020f0502020204030204" charset="0"/>
                <a:cs typeface="Calibri" panose="020f050202020403020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Calibri" panose="020f0502020204030204" charset="0"/>
                <a:cs typeface="Calibri" panose="020f050202020403020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None/>
              <a:defRPr/>
            </a:pPr>
            <a:r>
              <a:rPr kumimoji="0" lang="en-US" altLang="zh-CN" sz="4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Calibri" panose="020f0502020204030204" charset="0"/>
              </a:rPr>
              <a:t>语言描写</a:t>
            </a:r>
            <a:endParaRPr kumimoji="0" lang="en-US" altLang="zh-CN" sz="4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Calibri" panose="020f0502020204030204" charset="0"/>
            </a:endParaRPr>
          </a:p>
        </p:txBody>
      </p:sp>
      <p:sp>
        <p:nvSpPr>
          <p:cNvPr id="2215" name="文本框 2"/>
          <p:cNvSpPr>
            <a:spLocks noChangeArrowheads="1"/>
          </p:cNvSpPr>
          <p:nvPr/>
        </p:nvSpPr>
        <p:spPr bwMode="auto">
          <a:xfrm>
            <a:off x="6418263" y="3597275"/>
            <a:ext cx="2551113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/>
                <a:ea typeface="Calibri" panose="020f0502020204030204" charset="0"/>
                <a:cs typeface="Calibri" panose="020f0502020204030204" charset="0"/>
              </a:defRPr>
            </a:lvl1pPr>
            <a:lvl2pPr>
              <a:defRPr>
                <a:solidFill>
                  <a:schemeClr val="tx1"/>
                </a:solidFill>
                <a:latin typeface="Calibri"/>
                <a:ea typeface="Calibri" panose="020f0502020204030204" charset="0"/>
                <a:cs typeface="Calibri" panose="020f0502020204030204" charset="0"/>
              </a:defRPr>
            </a:lvl2pPr>
            <a:lvl3pPr>
              <a:defRPr>
                <a:solidFill>
                  <a:schemeClr val="tx1"/>
                </a:solidFill>
                <a:latin typeface="Calibri"/>
                <a:ea typeface="Calibri" panose="020f0502020204030204" charset="0"/>
                <a:cs typeface="Calibri" panose="020f0502020204030204" charset="0"/>
              </a:defRPr>
            </a:lvl3pPr>
            <a:lvl4pPr>
              <a:defRPr>
                <a:solidFill>
                  <a:schemeClr val="tx1"/>
                </a:solidFill>
                <a:latin typeface="Calibri"/>
                <a:ea typeface="Calibri" panose="020f0502020204030204" charset="0"/>
                <a:cs typeface="Calibri" panose="020f0502020204030204" charset="0"/>
              </a:defRPr>
            </a:lvl4pPr>
            <a:lvl5pPr>
              <a:defRPr>
                <a:solidFill>
                  <a:schemeClr val="tx1"/>
                </a:solidFill>
                <a:latin typeface="Calibri"/>
                <a:ea typeface="Calibri" panose="020f0502020204030204" charset="0"/>
                <a:cs typeface="Calibri" panose="020f050202020403020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Calibri" panose="020f0502020204030204" charset="0"/>
                <a:cs typeface="Calibri" panose="020f050202020403020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Calibri" panose="020f0502020204030204" charset="0"/>
                <a:cs typeface="Calibri" panose="020f050202020403020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Calibri" panose="020f0502020204030204" charset="0"/>
                <a:cs typeface="Calibri" panose="020f050202020403020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Calibri" panose="020f0502020204030204" charset="0"/>
                <a:cs typeface="Calibri" panose="020f050202020403020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None/>
              <a:defRPr/>
            </a:pPr>
            <a:r>
              <a:rPr kumimoji="0" lang="zh-CN" altLang="zh-CN" sz="4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Calibri" panose="020f0502020204030204" charset="0"/>
              </a:rPr>
              <a:t>心理描写</a:t>
            </a:r>
            <a:endParaRPr kumimoji="0" lang="zh-CN" altLang="zh-CN" sz="4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Calibri" panose="020f05020202040302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7" dur="2000" fill="hold"/>
                                        <p:tgtEl>
                                          <p:spTgt spid="2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12" dur="2000" fill="hold"/>
                                        <p:tgtEl>
                                          <p:spTgt spid="2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4" name="Rectangle 2"/>
          <p:cNvSpPr/>
          <p:nvPr>
            <p:ph idx="1"/>
          </p:nvPr>
        </p:nvSpPr>
        <p:spPr>
          <a:xfrm>
            <a:off x="1804988" y="1836738"/>
            <a:ext cx="8177212" cy="4525962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buNone/>
            </a:pP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总结：</a:t>
            </a:r>
            <a:endParaRPr lang="zh-CN" altLang="en-US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33795" name="图片 1"/>
          <p:cNvPicPr preferRelativeResize="0"/>
          <p:nvPr/>
        </p:nvPicPr>
        <p:blipFill>
          <a:blip r:embed="rId2"/>
          <a:stretch>
            <a:fillRect/>
          </a:stretch>
        </p:blipFill>
        <p:spPr>
          <a:xfrm>
            <a:off x="3371850" y="-6350"/>
            <a:ext cx="7308850" cy="5145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6" name="TextBox 2"/>
          <p:cNvSpPr/>
          <p:nvPr/>
        </p:nvSpPr>
        <p:spPr>
          <a:xfrm>
            <a:off x="1828800" y="4191000"/>
            <a:ext cx="8534400" cy="20621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SzTx/>
            </a:pPr>
            <a:r>
              <a:rPr lang="zh-CN" altLang="en-US" sz="32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通过小孩八儿的视角，</a:t>
            </a:r>
            <a:endParaRPr lang="zh-CN" altLang="en-US" sz="3200" b="1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buSzTx/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写他</a:t>
            </a:r>
            <a:r>
              <a:rPr lang="zh-CN" altLang="en-US" sz="32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盼粥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en-US" sz="32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猜粥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en-US" sz="32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看粥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en-US" sz="32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吃粥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的过程，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buSzTx/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描绘出腊八节时</a:t>
            </a:r>
            <a:r>
              <a:rPr lang="zh-CN" altLang="en-US" sz="3200" b="1">
                <a:solidFill>
                  <a:srgbClr val="FF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甜蜜温馨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en-US" sz="3200" b="1">
                <a:solidFill>
                  <a:srgbClr val="FF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其乐融融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的家庭生活场景。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TextBox 16"/>
          <p:cNvSpPr txBox="1"/>
          <p:nvPr/>
        </p:nvSpPr>
        <p:spPr>
          <a:xfrm>
            <a:off x="401320" y="5183505"/>
            <a:ext cx="91871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rgbClr val="FF0000"/>
                </a:solidFill>
                <a:latin typeface="黑体"/>
                <a:ea typeface="黑体"/>
              </a:rPr>
              <a:t>导析</a:t>
            </a:r>
            <a:r>
              <a:rPr lang="en-US" altLang="zh-CN" sz="3200" smtClean="0">
                <a:solidFill>
                  <a:srgbClr val="FF0000"/>
                </a:solidFill>
                <a:latin typeface="黑体"/>
                <a:ea typeface="黑体"/>
              </a:rPr>
              <a:t>:B</a:t>
            </a:r>
            <a:r>
              <a:rPr lang="zh-CN" altLang="en-US" sz="3200" smtClean="0">
                <a:solidFill>
                  <a:srgbClr val="FF0000"/>
                </a:solidFill>
                <a:latin typeface="宋体"/>
                <a:ea typeface="宋体"/>
              </a:rPr>
              <a:t>　</a:t>
            </a:r>
            <a:r>
              <a:rPr lang="zh-CN" altLang="en-US" sz="3200" smtClean="0">
                <a:solidFill>
                  <a:srgbClr val="FF0000"/>
                </a:solidFill>
                <a:latin typeface="楷体"/>
                <a:ea typeface="楷体"/>
              </a:rPr>
              <a:t> “灶”应读为“</a:t>
            </a:r>
            <a:r>
              <a:rPr lang="en-US" altLang="zh-CN" sz="3200" smtClean="0">
                <a:solidFill>
                  <a:srgbClr val="FF0000"/>
                </a:solidFill>
                <a:latin typeface="楷体"/>
                <a:ea typeface="楷体"/>
              </a:rPr>
              <a:t>zào”</a:t>
            </a:r>
            <a:r>
              <a:rPr lang="zh-CN" altLang="en-US" sz="3200" smtClean="0">
                <a:solidFill>
                  <a:srgbClr val="FF0000"/>
                </a:solidFill>
                <a:latin typeface="楷体"/>
                <a:ea typeface="楷体"/>
              </a:rPr>
              <a:t>。</a:t>
            </a:r>
            <a:endParaRPr lang="zh-CN" altLang="en-US" sz="3200" smtClean="0">
              <a:solidFill>
                <a:srgbClr val="FF0000"/>
              </a:solidFill>
              <a:latin typeface="楷体"/>
              <a:ea typeface="楷体"/>
            </a:endParaRPr>
          </a:p>
        </p:txBody>
      </p:sp>
      <p:graphicFrame>
        <p:nvGraphicFramePr>
          <p:cNvPr id="2" name="Object 2"/>
          <p:cNvGraphicFramePr>
            <a:graphicFrameLocks noChangeAspect="1"/>
          </p:cNvGraphicFramePr>
          <p:nvPr/>
        </p:nvGraphicFramePr>
        <p:xfrm>
          <a:off x="227330" y="1211580"/>
          <a:ext cx="11964670" cy="370332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name="文档" r:id="rId2" imgW="4476115" imgH="1386840" progId="Word.Document.12">
                  <p:embed/>
                </p:oleObj>
              </mc:Choice>
              <mc:Fallback>
                <p:oleObj name="文档" r:id="rId2" imgW="4476115" imgH="138684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27330" y="1211580"/>
                        <a:ext cx="11964670" cy="370332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401320" y="0"/>
            <a:ext cx="24688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练一练</a:t>
            </a:r>
            <a:endParaRPr lang="zh-CN" altLang="en-US" sz="6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401320" y="0"/>
            <a:ext cx="24688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练一练</a:t>
            </a:r>
            <a:endParaRPr lang="zh-CN" altLang="en-US" sz="6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9709" y="4644966"/>
            <a:ext cx="8572389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rgbClr val="FF0000"/>
                </a:solidFill>
                <a:latin typeface="黑体"/>
                <a:ea typeface="黑体"/>
              </a:rPr>
              <a:t>导析</a:t>
            </a:r>
            <a:r>
              <a:rPr lang="en-US" altLang="zh-CN" sz="3600" smtClean="0">
                <a:solidFill>
                  <a:srgbClr val="FF0000"/>
                </a:solidFill>
                <a:latin typeface="黑体"/>
                <a:ea typeface="黑体"/>
              </a:rPr>
              <a:t>:D</a:t>
            </a:r>
            <a:r>
              <a:rPr lang="zh-CN" altLang="en-US" sz="3600" smtClean="0">
                <a:solidFill>
                  <a:srgbClr val="FF0000"/>
                </a:solidFill>
                <a:latin typeface="宋体"/>
                <a:ea typeface="宋体"/>
              </a:rPr>
              <a:t>　</a:t>
            </a:r>
            <a:r>
              <a:rPr lang="zh-CN" altLang="en-US" sz="3600" smtClean="0">
                <a:solidFill>
                  <a:srgbClr val="FF0000"/>
                </a:solidFill>
                <a:latin typeface="楷体"/>
                <a:ea typeface="楷体"/>
              </a:rPr>
              <a:t> “粟子”应写为“栗子”。</a:t>
            </a:r>
            <a:endParaRPr lang="zh-CN" altLang="en-US" sz="3600" smtClean="0">
              <a:solidFill>
                <a:srgbClr val="FF0000"/>
              </a:solidFill>
              <a:latin typeface="楷体"/>
              <a:ea typeface="楷体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75" y="1497330"/>
            <a:ext cx="1221422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smtClean="0"/>
              <a:t>2.</a:t>
            </a:r>
            <a:r>
              <a:rPr lang="zh-CN" altLang="en-US" sz="3200" smtClean="0"/>
              <a:t>下列各句中有错别字的一项是</a:t>
            </a:r>
            <a:r>
              <a:rPr lang="en-US" sz="3200" smtClean="0"/>
              <a:t>(</a:t>
            </a:r>
            <a:r>
              <a:rPr lang="zh-CN" altLang="en-US" sz="3200" smtClean="0"/>
              <a:t>　 　</a:t>
            </a:r>
            <a:r>
              <a:rPr lang="en-US" sz="3200" smtClean="0"/>
              <a:t>)</a:t>
            </a:r>
            <a:endParaRPr lang="zh-CN" altLang="en-US" sz="3200" smtClean="0"/>
          </a:p>
          <a:p>
            <a:r>
              <a:rPr lang="en-US" sz="3200" smtClean="0"/>
              <a:t>A.</a:t>
            </a:r>
            <a:r>
              <a:rPr lang="zh-CN" altLang="en-US" sz="3200" smtClean="0"/>
              <a:t>锅中的粥</a:t>
            </a:r>
            <a:r>
              <a:rPr lang="en-US" sz="3200" smtClean="0"/>
              <a:t>,</a:t>
            </a:r>
            <a:r>
              <a:rPr lang="zh-CN" altLang="en-US" sz="3200" smtClean="0"/>
              <a:t>有声无力的叹气还在继续。</a:t>
            </a:r>
            <a:endParaRPr lang="zh-CN" altLang="en-US" sz="3200" smtClean="0"/>
          </a:p>
          <a:p>
            <a:r>
              <a:rPr lang="en-US" sz="3200" smtClean="0"/>
              <a:t>B.</a:t>
            </a:r>
            <a:r>
              <a:rPr lang="zh-CN" altLang="en-US" sz="3200" smtClean="0"/>
              <a:t>提到腊八粥</a:t>
            </a:r>
            <a:r>
              <a:rPr lang="en-US" sz="3200" smtClean="0"/>
              <a:t>,</a:t>
            </a:r>
            <a:r>
              <a:rPr lang="zh-CN" altLang="en-US" sz="3200" smtClean="0"/>
              <a:t>谁不是嘴里就立时生出一种甜甜的腻腻的感觉呢。</a:t>
            </a:r>
            <a:endParaRPr lang="zh-CN" altLang="en-US" sz="3200" smtClean="0"/>
          </a:p>
          <a:p>
            <a:r>
              <a:rPr lang="en-US" sz="3200" smtClean="0"/>
              <a:t>C.</a:t>
            </a:r>
            <a:r>
              <a:rPr lang="zh-CN" altLang="en-US" sz="3200" smtClean="0"/>
              <a:t>糊糊涂涂煮成一锅</a:t>
            </a:r>
            <a:r>
              <a:rPr lang="en-US" sz="3200" smtClean="0"/>
              <a:t>,</a:t>
            </a:r>
            <a:r>
              <a:rPr lang="zh-CN" altLang="en-US" sz="3200" smtClean="0"/>
              <a:t>让它在锅中叹气似的沸腾着。</a:t>
            </a:r>
            <a:endParaRPr lang="zh-CN" altLang="en-US" sz="3200" smtClean="0"/>
          </a:p>
          <a:p>
            <a:r>
              <a:rPr lang="en-US" sz="3200" smtClean="0"/>
              <a:t>D.</a:t>
            </a:r>
            <a:r>
              <a:rPr lang="zh-CN" altLang="en-US" sz="3200" smtClean="0"/>
              <a:t>他曾见过跌进黄焖鸡锅子里的一群粟子</a:t>
            </a:r>
            <a:r>
              <a:rPr lang="en-US" sz="3200" smtClean="0"/>
              <a:t>,</a:t>
            </a:r>
            <a:r>
              <a:rPr lang="zh-CN" altLang="en-US" sz="3200" smtClean="0"/>
              <a:t>不久就融掉了。</a:t>
            </a:r>
            <a:endParaRPr lang="zh-CN" altLang="en-US" sz="32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835025" y="591820"/>
            <a:ext cx="47548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学习目标：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37920" y="2033270"/>
            <a:ext cx="1064260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/>
              <a:t>1.理清脉络，分清内容主次，体会详略安排的效果。</a:t>
            </a:r>
            <a:endParaRPr lang="zh-CN" altLang="en-US" sz="3600"/>
          </a:p>
          <a:p>
            <a:pPr>
              <a:lnSpc>
                <a:spcPct val="150000"/>
              </a:lnSpc>
            </a:pPr>
            <a:r>
              <a:rPr lang="zh-CN" altLang="en-US" sz="3600"/>
              <a:t>2.品读课文，体会文章的艺术技巧和语言特色。</a:t>
            </a:r>
            <a:endParaRPr lang="zh-CN" altLang="en-US" sz="3600"/>
          </a:p>
          <a:p>
            <a:pPr>
              <a:lnSpc>
                <a:spcPct val="150000"/>
              </a:lnSpc>
            </a:pPr>
            <a:r>
              <a:rPr lang="en-US" altLang="zh-CN" sz="3600"/>
              <a:t>3.</a:t>
            </a:r>
            <a:r>
              <a:rPr lang="zh-CN" altLang="en-US" sz="3600"/>
              <a:t>揣摩作者如何抓住重点，写出传统节日美食的特点并学会在写作实践中借鉴。</a:t>
            </a:r>
            <a:endParaRPr lang="zh-CN" altLang="en-US" sz="3600"/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401320" y="0"/>
            <a:ext cx="24688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练一练</a:t>
            </a:r>
            <a:endParaRPr lang="zh-CN" altLang="en-US" sz="6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3535" y="1549400"/>
            <a:ext cx="1150493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800" smtClean="0">
                <a:sym typeface="+mn-ea"/>
              </a:rPr>
              <a:t>3.</a:t>
            </a:r>
            <a:r>
              <a:rPr lang="zh-CN" altLang="en-US" sz="2800" smtClean="0">
                <a:sym typeface="+mn-ea"/>
              </a:rPr>
              <a:t>下列对句子所使用的修辞手法判断有误的一项是</a:t>
            </a:r>
            <a:r>
              <a:rPr lang="en-US" sz="2800" smtClean="0">
                <a:sym typeface="+mn-ea"/>
              </a:rPr>
              <a:t>(</a:t>
            </a:r>
            <a:r>
              <a:rPr lang="zh-CN" altLang="en-US" sz="2800" smtClean="0">
                <a:sym typeface="+mn-ea"/>
              </a:rPr>
              <a:t>　 　</a:t>
            </a:r>
            <a:r>
              <a:rPr lang="en-US" sz="2800" smtClean="0">
                <a:sym typeface="+mn-ea"/>
              </a:rPr>
              <a:t>)</a:t>
            </a:r>
            <a:endParaRPr lang="zh-CN" altLang="en-US" sz="2800" smtClean="0"/>
          </a:p>
          <a:p>
            <a:r>
              <a:rPr lang="en-US" sz="2800" smtClean="0">
                <a:sym typeface="+mn-ea"/>
              </a:rPr>
              <a:t>A.</a:t>
            </a:r>
            <a:r>
              <a:rPr lang="zh-CN" altLang="en-US" sz="2800" smtClean="0">
                <a:sym typeface="+mn-ea"/>
              </a:rPr>
              <a:t>单看它那叹气样儿</a:t>
            </a:r>
            <a:r>
              <a:rPr lang="en-US" sz="2800" smtClean="0">
                <a:sym typeface="+mn-ea"/>
              </a:rPr>
              <a:t>,</a:t>
            </a:r>
            <a:r>
              <a:rPr lang="zh-CN" altLang="en-US" sz="2800" smtClean="0">
                <a:sym typeface="+mn-ea"/>
              </a:rPr>
              <a:t>闻闻那种香味</a:t>
            </a:r>
            <a:r>
              <a:rPr lang="en-US" sz="2800" smtClean="0">
                <a:sym typeface="+mn-ea"/>
              </a:rPr>
              <a:t>,</a:t>
            </a:r>
            <a:r>
              <a:rPr lang="zh-CN" altLang="en-US" sz="2800" smtClean="0">
                <a:sym typeface="+mn-ea"/>
              </a:rPr>
              <a:t>就够咽三口以上的唾沫了。</a:t>
            </a:r>
            <a:r>
              <a:rPr lang="en-US" sz="2800" smtClean="0">
                <a:sym typeface="+mn-ea"/>
              </a:rPr>
              <a:t>(</a:t>
            </a:r>
            <a:r>
              <a:rPr lang="zh-CN" altLang="en-US" sz="2800" smtClean="0">
                <a:sym typeface="+mn-ea"/>
              </a:rPr>
              <a:t>拟人</a:t>
            </a:r>
            <a:r>
              <a:rPr lang="en-US" sz="2800" smtClean="0">
                <a:sym typeface="+mn-ea"/>
              </a:rPr>
              <a:t>)</a:t>
            </a:r>
            <a:endParaRPr lang="zh-CN" altLang="en-US" sz="2800" smtClean="0"/>
          </a:p>
          <a:p>
            <a:r>
              <a:rPr lang="en-US" sz="2800" smtClean="0">
                <a:sym typeface="+mn-ea"/>
              </a:rPr>
              <a:t>B.</a:t>
            </a:r>
            <a:r>
              <a:rPr lang="zh-CN" altLang="en-US" sz="2800" smtClean="0">
                <a:sym typeface="+mn-ea"/>
              </a:rPr>
              <a:t>难道还能设什么法来反抗吗</a:t>
            </a:r>
            <a:r>
              <a:rPr lang="en-US" sz="2800" smtClean="0">
                <a:sym typeface="+mn-ea"/>
              </a:rPr>
              <a:t>?(</a:t>
            </a:r>
            <a:r>
              <a:rPr lang="zh-CN" altLang="en-US" sz="2800" smtClean="0">
                <a:sym typeface="+mn-ea"/>
              </a:rPr>
              <a:t>设问</a:t>
            </a:r>
            <a:r>
              <a:rPr lang="en-US" sz="2800" smtClean="0">
                <a:sym typeface="+mn-ea"/>
              </a:rPr>
              <a:t>)</a:t>
            </a:r>
            <a:endParaRPr lang="zh-CN" altLang="en-US" sz="2800" smtClean="0"/>
          </a:p>
          <a:p>
            <a:r>
              <a:rPr lang="en-US" sz="2800" smtClean="0">
                <a:sym typeface="+mn-ea"/>
              </a:rPr>
              <a:t>C.</a:t>
            </a:r>
            <a:r>
              <a:rPr lang="zh-CN" altLang="en-US" sz="2800" smtClean="0">
                <a:sym typeface="+mn-ea"/>
              </a:rPr>
              <a:t>锅中的粥</a:t>
            </a:r>
            <a:r>
              <a:rPr lang="en-US" sz="2800" smtClean="0">
                <a:sym typeface="+mn-ea"/>
              </a:rPr>
              <a:t>,</a:t>
            </a:r>
            <a:r>
              <a:rPr lang="zh-CN" altLang="en-US" sz="2800" smtClean="0">
                <a:sym typeface="+mn-ea"/>
              </a:rPr>
              <a:t>有声无力的叹气还在继续。</a:t>
            </a:r>
            <a:r>
              <a:rPr lang="en-US" sz="2800" smtClean="0">
                <a:sym typeface="+mn-ea"/>
              </a:rPr>
              <a:t>(</a:t>
            </a:r>
            <a:r>
              <a:rPr lang="zh-CN" altLang="en-US" sz="2800" smtClean="0">
                <a:sym typeface="+mn-ea"/>
              </a:rPr>
              <a:t>拟人</a:t>
            </a:r>
            <a:r>
              <a:rPr lang="en-US" sz="2800" smtClean="0">
                <a:sym typeface="+mn-ea"/>
              </a:rPr>
              <a:t>)</a:t>
            </a:r>
            <a:endParaRPr lang="zh-CN" altLang="en-US" sz="2800" smtClean="0"/>
          </a:p>
          <a:p>
            <a:r>
              <a:rPr lang="en-US" sz="2800" smtClean="0">
                <a:sym typeface="+mn-ea"/>
              </a:rPr>
              <a:t>D.</a:t>
            </a:r>
            <a:r>
              <a:rPr lang="zh-CN" altLang="en-US" sz="2800" smtClean="0">
                <a:sym typeface="+mn-ea"/>
              </a:rPr>
              <a:t>晚饭桌边</a:t>
            </a:r>
            <a:r>
              <a:rPr lang="en-US" sz="2800" smtClean="0">
                <a:sym typeface="+mn-ea"/>
              </a:rPr>
              <a:t>,</a:t>
            </a:r>
            <a:r>
              <a:rPr lang="zh-CN" altLang="en-US" sz="2800" smtClean="0">
                <a:sym typeface="+mn-ea"/>
              </a:rPr>
              <a:t>靠着妈妈斜立着的八儿</a:t>
            </a:r>
            <a:r>
              <a:rPr lang="en-US" sz="2800" smtClean="0">
                <a:sym typeface="+mn-ea"/>
              </a:rPr>
              <a:t>,</a:t>
            </a:r>
            <a:r>
              <a:rPr lang="zh-CN" altLang="en-US" sz="2800" smtClean="0">
                <a:sym typeface="+mn-ea"/>
              </a:rPr>
              <a:t>肚子已成了一面小鼓了。</a:t>
            </a:r>
            <a:r>
              <a:rPr lang="en-US" sz="2800" smtClean="0">
                <a:sym typeface="+mn-ea"/>
              </a:rPr>
              <a:t>(</a:t>
            </a:r>
            <a:r>
              <a:rPr lang="zh-CN" altLang="en-US" sz="2800" smtClean="0">
                <a:sym typeface="+mn-ea"/>
              </a:rPr>
              <a:t>比喻</a:t>
            </a:r>
            <a:r>
              <a:rPr lang="en-US" sz="2800" smtClean="0">
                <a:sym typeface="+mn-ea"/>
              </a:rPr>
              <a:t>)</a:t>
            </a:r>
            <a:endParaRPr lang="en-US" altLang="en-US" sz="2800" smtClean="0">
              <a:sym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3535" y="4480560"/>
            <a:ext cx="101009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mtClean="0">
                <a:solidFill>
                  <a:srgbClr val="FF0000"/>
                </a:solidFill>
                <a:latin typeface="黑体"/>
                <a:ea typeface="黑体"/>
              </a:rPr>
              <a:t>导析</a:t>
            </a:r>
            <a:r>
              <a:rPr lang="en-US" altLang="zh-CN" sz="4000" smtClean="0">
                <a:solidFill>
                  <a:srgbClr val="FF0000"/>
                </a:solidFill>
                <a:latin typeface="黑体"/>
                <a:ea typeface="黑体"/>
              </a:rPr>
              <a:t>:B</a:t>
            </a:r>
            <a:r>
              <a:rPr lang="zh-CN" altLang="en-US" sz="4000" smtClean="0">
                <a:solidFill>
                  <a:srgbClr val="FF0000"/>
                </a:solidFill>
                <a:latin typeface="宋体"/>
                <a:ea typeface="宋体"/>
              </a:rPr>
              <a:t>　</a:t>
            </a:r>
            <a:r>
              <a:rPr lang="zh-CN" altLang="en-US" sz="4000" smtClean="0">
                <a:solidFill>
                  <a:srgbClr val="FF0000"/>
                </a:solidFill>
                <a:latin typeface="楷体"/>
                <a:ea typeface="楷体"/>
              </a:rPr>
              <a:t> </a:t>
            </a:r>
            <a:r>
              <a:rPr lang="en-US" altLang="zh-CN" sz="4000" smtClean="0">
                <a:solidFill>
                  <a:srgbClr val="FF0000"/>
                </a:solidFill>
                <a:latin typeface="楷体"/>
                <a:ea typeface="楷体"/>
              </a:rPr>
              <a:t>B</a:t>
            </a:r>
            <a:r>
              <a:rPr lang="zh-CN" altLang="en-US" sz="4000" smtClean="0">
                <a:solidFill>
                  <a:srgbClr val="FF0000"/>
                </a:solidFill>
                <a:latin typeface="楷体"/>
                <a:ea typeface="楷体"/>
              </a:rPr>
              <a:t>项</a:t>
            </a:r>
            <a:r>
              <a:rPr lang="en-US" altLang="zh-CN" sz="4000" smtClean="0">
                <a:solidFill>
                  <a:srgbClr val="FF0000"/>
                </a:solidFill>
                <a:latin typeface="楷体"/>
                <a:ea typeface="楷体"/>
              </a:rPr>
              <a:t>,</a:t>
            </a:r>
            <a:r>
              <a:rPr lang="zh-CN" altLang="en-US" sz="4000" smtClean="0">
                <a:solidFill>
                  <a:srgbClr val="FF0000"/>
                </a:solidFill>
                <a:latin typeface="楷体"/>
                <a:ea typeface="楷体"/>
              </a:rPr>
              <a:t>使用的修辞手法是反问。</a:t>
            </a:r>
            <a:endParaRPr lang="zh-CN" altLang="en-US" sz="4000" smtClean="0">
              <a:solidFill>
                <a:srgbClr val="FF0000"/>
              </a:solidFill>
              <a:latin typeface="楷体"/>
              <a:ea typeface="楷体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401320" y="0"/>
            <a:ext cx="24688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练一练</a:t>
            </a:r>
            <a:endParaRPr lang="zh-CN" altLang="en-US" sz="6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8640" y="1028700"/>
            <a:ext cx="10618470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/>
            <a:r>
              <a:rPr lang="en-US" sz="2800" smtClean="0">
                <a:sym typeface="+mn-ea"/>
              </a:rPr>
              <a:t>4.</a:t>
            </a:r>
            <a:r>
              <a:rPr lang="zh-CN" altLang="en-US" sz="2800" smtClean="0">
                <a:sym typeface="+mn-ea"/>
              </a:rPr>
              <a:t>下列各句中标点符号运用正确的一项是</a:t>
            </a:r>
            <a:r>
              <a:rPr lang="en-US" sz="2800" smtClean="0">
                <a:sym typeface="+mn-ea"/>
              </a:rPr>
              <a:t>(</a:t>
            </a:r>
            <a:r>
              <a:rPr lang="zh-CN" altLang="en-US" sz="2800" smtClean="0">
                <a:sym typeface="+mn-ea"/>
              </a:rPr>
              <a:t>　 　</a:t>
            </a:r>
            <a:r>
              <a:rPr lang="en-US" sz="2800" smtClean="0">
                <a:sym typeface="+mn-ea"/>
              </a:rPr>
              <a:t>)</a:t>
            </a:r>
            <a:endParaRPr lang="zh-CN" altLang="en-US" sz="2800" smtClean="0"/>
          </a:p>
          <a:p>
            <a:pPr algn="just"/>
            <a:r>
              <a:rPr lang="en-US" sz="2800" smtClean="0">
                <a:sym typeface="+mn-ea"/>
              </a:rPr>
              <a:t>A.</a:t>
            </a:r>
            <a:r>
              <a:rPr lang="zh-CN" altLang="en-US" sz="2800" smtClean="0">
                <a:sym typeface="+mn-ea"/>
              </a:rPr>
              <a:t>把小米</a:t>
            </a:r>
            <a:r>
              <a:rPr lang="en-US" sz="2800" smtClean="0">
                <a:sym typeface="+mn-ea"/>
              </a:rPr>
              <a:t>,</a:t>
            </a:r>
            <a:r>
              <a:rPr lang="zh-CN" altLang="en-US" sz="2800" smtClean="0">
                <a:sym typeface="+mn-ea"/>
              </a:rPr>
              <a:t>饭豆</a:t>
            </a:r>
            <a:r>
              <a:rPr lang="en-US" sz="2800" smtClean="0">
                <a:sym typeface="+mn-ea"/>
              </a:rPr>
              <a:t>,</a:t>
            </a:r>
            <a:r>
              <a:rPr lang="zh-CN" altLang="en-US" sz="2800" smtClean="0">
                <a:sym typeface="+mn-ea"/>
              </a:rPr>
              <a:t>枣</a:t>
            </a:r>
            <a:r>
              <a:rPr lang="en-US" sz="2800" smtClean="0">
                <a:sym typeface="+mn-ea"/>
              </a:rPr>
              <a:t>,</a:t>
            </a:r>
            <a:r>
              <a:rPr lang="zh-CN" altLang="en-US" sz="2800" smtClean="0">
                <a:sym typeface="+mn-ea"/>
              </a:rPr>
              <a:t>栗</a:t>
            </a:r>
            <a:r>
              <a:rPr lang="en-US" sz="2800" smtClean="0">
                <a:sym typeface="+mn-ea"/>
              </a:rPr>
              <a:t>,</a:t>
            </a:r>
            <a:r>
              <a:rPr lang="zh-CN" altLang="en-US" sz="2800" smtClean="0">
                <a:sym typeface="+mn-ea"/>
              </a:rPr>
              <a:t>白糖</a:t>
            </a:r>
            <a:r>
              <a:rPr lang="en-US" sz="2800" smtClean="0">
                <a:sym typeface="+mn-ea"/>
              </a:rPr>
              <a:t>,</a:t>
            </a:r>
            <a:r>
              <a:rPr lang="zh-CN" altLang="en-US" sz="2800" smtClean="0">
                <a:sym typeface="+mn-ea"/>
              </a:rPr>
              <a:t>花生仁合拢来</a:t>
            </a:r>
            <a:r>
              <a:rPr lang="en-US" sz="2800" smtClean="0">
                <a:sym typeface="+mn-ea"/>
              </a:rPr>
              <a:t>,</a:t>
            </a:r>
            <a:r>
              <a:rPr lang="zh-CN" altLang="en-US" sz="2800" smtClean="0">
                <a:sym typeface="+mn-ea"/>
              </a:rPr>
              <a:t>糊糊涂涂煮成一锅。</a:t>
            </a:r>
            <a:endParaRPr lang="zh-CN" altLang="en-US" sz="2800" smtClean="0"/>
          </a:p>
          <a:p>
            <a:pPr algn="just"/>
            <a:r>
              <a:rPr lang="en-US" sz="2800" smtClean="0">
                <a:sym typeface="+mn-ea"/>
              </a:rPr>
              <a:t>B.</a:t>
            </a:r>
            <a:r>
              <a:rPr lang="zh-CN" altLang="en-US" sz="2800" smtClean="0">
                <a:sym typeface="+mn-ea"/>
              </a:rPr>
              <a:t>妈</a:t>
            </a:r>
            <a:r>
              <a:rPr lang="en-US" sz="2800" smtClean="0">
                <a:sym typeface="+mn-ea"/>
              </a:rPr>
              <a:t>,</a:t>
            </a:r>
            <a:r>
              <a:rPr lang="zh-CN" altLang="en-US" sz="2800" smtClean="0">
                <a:sym typeface="+mn-ea"/>
              </a:rPr>
              <a:t>妈</a:t>
            </a:r>
            <a:r>
              <a:rPr lang="en-US" sz="2800" smtClean="0">
                <a:sym typeface="+mn-ea"/>
              </a:rPr>
              <a:t>,</a:t>
            </a:r>
            <a:r>
              <a:rPr lang="zh-CN" altLang="en-US" sz="2800" smtClean="0">
                <a:sym typeface="+mn-ea"/>
              </a:rPr>
              <a:t>你吃三碗我也吃三碗</a:t>
            </a:r>
            <a:r>
              <a:rPr lang="en-US" sz="2800" smtClean="0">
                <a:sym typeface="+mn-ea"/>
              </a:rPr>
              <a:t>,</a:t>
            </a:r>
            <a:r>
              <a:rPr lang="zh-CN" altLang="en-US" sz="2800" smtClean="0">
                <a:sym typeface="+mn-ea"/>
              </a:rPr>
              <a:t>大哥同爹只准各吃一碗</a:t>
            </a:r>
            <a:r>
              <a:rPr lang="en-US" sz="2800" smtClean="0">
                <a:sym typeface="+mn-ea"/>
              </a:rPr>
              <a:t>,</a:t>
            </a:r>
            <a:r>
              <a:rPr lang="zh-CN" altLang="en-US" sz="2800" smtClean="0">
                <a:sym typeface="+mn-ea"/>
              </a:rPr>
              <a:t>一共八碗</a:t>
            </a:r>
            <a:r>
              <a:rPr lang="en-US" sz="2800" smtClean="0">
                <a:sym typeface="+mn-ea"/>
              </a:rPr>
              <a:t>,</a:t>
            </a:r>
            <a:r>
              <a:rPr lang="zh-CN" altLang="en-US" sz="2800" smtClean="0">
                <a:sym typeface="+mn-ea"/>
              </a:rPr>
              <a:t>是吗</a:t>
            </a:r>
            <a:r>
              <a:rPr lang="en-US" sz="2800" smtClean="0">
                <a:sym typeface="+mn-ea"/>
              </a:rPr>
              <a:t>?</a:t>
            </a:r>
            <a:endParaRPr lang="zh-CN" altLang="en-US" sz="2800" smtClean="0"/>
          </a:p>
          <a:p>
            <a:pPr algn="just"/>
            <a:r>
              <a:rPr lang="en-US" sz="2800" smtClean="0">
                <a:sym typeface="+mn-ea"/>
              </a:rPr>
              <a:t>C.</a:t>
            </a:r>
            <a:r>
              <a:rPr lang="zh-CN" altLang="en-US" sz="2800" smtClean="0">
                <a:sym typeface="+mn-ea"/>
              </a:rPr>
              <a:t>“噗</a:t>
            </a:r>
            <a:r>
              <a:rPr lang="en-US" altLang="zh-CN" sz="2800" smtClean="0">
                <a:sym typeface="+mn-ea"/>
              </a:rPr>
              <a:t>……”</a:t>
            </a:r>
            <a:r>
              <a:rPr lang="zh-CN" altLang="en-US" sz="2800" smtClean="0">
                <a:sym typeface="+mn-ea"/>
              </a:rPr>
              <a:t>锅内又叹了声气</a:t>
            </a:r>
            <a:r>
              <a:rPr lang="en-US" sz="2800" smtClean="0">
                <a:sym typeface="+mn-ea"/>
              </a:rPr>
              <a:t>,</a:t>
            </a:r>
            <a:r>
              <a:rPr lang="zh-CN" altLang="en-US" sz="2800" smtClean="0">
                <a:sym typeface="+mn-ea"/>
              </a:rPr>
              <a:t>八儿回过头来</a:t>
            </a:r>
            <a:r>
              <a:rPr lang="en-US" sz="2800" smtClean="0">
                <a:sym typeface="+mn-ea"/>
              </a:rPr>
              <a:t>,</a:t>
            </a:r>
            <a:r>
              <a:rPr lang="zh-CN" altLang="en-US" sz="2800" smtClean="0">
                <a:sym typeface="+mn-ea"/>
              </a:rPr>
              <a:t>也不过是看到一股淡淡烟气往上一冲  而已</a:t>
            </a:r>
            <a:r>
              <a:rPr lang="en-US" sz="2800" smtClean="0">
                <a:sym typeface="+mn-ea"/>
              </a:rPr>
              <a:t>!</a:t>
            </a:r>
            <a:endParaRPr lang="zh-CN" altLang="en-US" sz="2800" smtClean="0"/>
          </a:p>
          <a:p>
            <a:r>
              <a:rPr lang="en-US" sz="2800" smtClean="0">
                <a:sym typeface="+mn-ea"/>
              </a:rPr>
              <a:t>D.</a:t>
            </a:r>
            <a:r>
              <a:rPr lang="zh-CN" altLang="en-US" sz="2800" smtClean="0">
                <a:sym typeface="+mn-ea"/>
              </a:rPr>
              <a:t>“枣子同赤豆搁多了</a:t>
            </a:r>
            <a:r>
              <a:rPr lang="en-US" sz="2800" smtClean="0">
                <a:sym typeface="+mn-ea"/>
              </a:rPr>
              <a:t>,</a:t>
            </a:r>
            <a:r>
              <a:rPr lang="zh-CN" altLang="en-US" sz="2800" smtClean="0">
                <a:sym typeface="+mn-ea"/>
              </a:rPr>
              <a:t>”妈妈解释的结果</a:t>
            </a:r>
            <a:r>
              <a:rPr lang="en-US" sz="2800" smtClean="0">
                <a:sym typeface="+mn-ea"/>
              </a:rPr>
              <a:t>,</a:t>
            </a:r>
            <a:r>
              <a:rPr lang="zh-CN" altLang="en-US" sz="2800" smtClean="0">
                <a:sym typeface="+mn-ea"/>
              </a:rPr>
              <a:t>是拣了一枚大得特别吓人的赤枣给了八儿。</a:t>
            </a:r>
            <a:endParaRPr lang="zh-CN" altLang="en-US" sz="2800" smtClean="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8640" y="5054600"/>
            <a:ext cx="1061910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/>
            <a:r>
              <a:rPr lang="zh-CN" altLang="en-US" sz="2800" smtClean="0">
                <a:solidFill>
                  <a:srgbClr val="FF0000"/>
                </a:solidFill>
                <a:latin typeface="黑体"/>
                <a:ea typeface="黑体"/>
                <a:sym typeface="+mn-ea"/>
              </a:rPr>
              <a:t>导析</a:t>
            </a:r>
            <a:r>
              <a:rPr lang="en-US" altLang="zh-CN" sz="2800" smtClean="0">
                <a:solidFill>
                  <a:srgbClr val="FF0000"/>
                </a:solidFill>
                <a:latin typeface="黑体"/>
                <a:ea typeface="黑体"/>
                <a:sym typeface="+mn-ea"/>
              </a:rPr>
              <a:t>:B</a:t>
            </a:r>
            <a:r>
              <a:rPr lang="zh-CN" altLang="en-US" sz="2800" smtClean="0">
                <a:solidFill>
                  <a:srgbClr val="FF0000"/>
                </a:solidFill>
                <a:latin typeface="宋体"/>
                <a:ea typeface="宋体"/>
                <a:sym typeface="+mn-ea"/>
              </a:rPr>
              <a:t>　</a:t>
            </a:r>
            <a:r>
              <a:rPr lang="zh-CN" altLang="en-US" sz="28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 </a:t>
            </a:r>
            <a:r>
              <a:rPr lang="en-US" altLang="zh-CN" sz="28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A</a:t>
            </a:r>
            <a:r>
              <a:rPr lang="zh-CN" altLang="en-US" sz="28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项</a:t>
            </a:r>
            <a:r>
              <a:rPr lang="en-US" altLang="zh-CN" sz="28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,“</a:t>
            </a:r>
            <a:r>
              <a:rPr lang="zh-CN" altLang="en-US" sz="28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小米</a:t>
            </a:r>
            <a:r>
              <a:rPr lang="en-US" altLang="zh-CN" sz="28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,</a:t>
            </a:r>
            <a:r>
              <a:rPr lang="zh-CN" altLang="en-US" sz="28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饭豆</a:t>
            </a:r>
            <a:r>
              <a:rPr lang="en-US" altLang="zh-CN" sz="28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,</a:t>
            </a:r>
            <a:r>
              <a:rPr lang="zh-CN" altLang="en-US" sz="28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枣</a:t>
            </a:r>
            <a:r>
              <a:rPr lang="en-US" altLang="zh-CN" sz="28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,</a:t>
            </a:r>
            <a:r>
              <a:rPr lang="zh-CN" altLang="en-US" sz="28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栗</a:t>
            </a:r>
            <a:r>
              <a:rPr lang="en-US" altLang="zh-CN" sz="28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,</a:t>
            </a:r>
            <a:r>
              <a:rPr lang="zh-CN" altLang="en-US" sz="28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白糖</a:t>
            </a:r>
            <a:r>
              <a:rPr lang="en-US" altLang="zh-CN" sz="28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,</a:t>
            </a:r>
            <a:r>
              <a:rPr lang="zh-CN" altLang="en-US" sz="28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花生仁”并列词之间应该用顿号</a:t>
            </a:r>
            <a:r>
              <a:rPr lang="en-US" altLang="zh-CN" sz="28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;C</a:t>
            </a:r>
            <a:r>
              <a:rPr lang="zh-CN" altLang="en-US" sz="28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项</a:t>
            </a:r>
            <a:r>
              <a:rPr lang="en-US" altLang="zh-CN" sz="28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, “</a:t>
            </a:r>
            <a:r>
              <a:rPr lang="zh-CN" altLang="en-US" sz="28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叹了声气”后应该用句号</a:t>
            </a:r>
            <a:r>
              <a:rPr lang="en-US" altLang="zh-CN" sz="28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;D</a:t>
            </a:r>
            <a:r>
              <a:rPr lang="zh-CN" altLang="en-US" sz="28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项</a:t>
            </a:r>
            <a:r>
              <a:rPr lang="en-US" altLang="zh-CN" sz="28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,“</a:t>
            </a:r>
            <a:r>
              <a:rPr lang="zh-CN" altLang="en-US" sz="28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枣子同赤豆搁多了”后应该用句号。</a:t>
            </a:r>
            <a:endParaRPr lang="zh-CN" altLang="en-US" sz="2800" smtClean="0">
              <a:solidFill>
                <a:srgbClr val="FF0000"/>
              </a:solidFill>
              <a:latin typeface="楷体"/>
              <a:ea typeface="楷体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/>
        </p:nvSpPr>
        <p:spPr>
          <a:xfrm>
            <a:off x="6178756" y="753659"/>
            <a:ext cx="955061" cy="106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endParaRPr lang="zh-CN" altLang="en-US" sz="1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1320" y="0"/>
            <a:ext cx="24688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练一练</a:t>
            </a:r>
            <a:endParaRPr lang="zh-CN" altLang="en-US" sz="6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8640" y="1443990"/>
            <a:ext cx="1066800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800" smtClean="0">
                <a:sym typeface="+mn-ea"/>
              </a:rPr>
              <a:t>5.</a:t>
            </a:r>
            <a:r>
              <a:rPr lang="zh-CN" altLang="en-US" sz="2800" smtClean="0">
                <a:sym typeface="+mn-ea"/>
              </a:rPr>
              <a:t>下列句子没有语病的一项是</a:t>
            </a:r>
            <a:r>
              <a:rPr lang="en-US" sz="2800" smtClean="0">
                <a:sym typeface="+mn-ea"/>
              </a:rPr>
              <a:t>(</a:t>
            </a:r>
            <a:r>
              <a:rPr lang="zh-CN" altLang="en-US" sz="2800" smtClean="0">
                <a:sym typeface="+mn-ea"/>
              </a:rPr>
              <a:t>　 　</a:t>
            </a:r>
            <a:r>
              <a:rPr lang="en-US" sz="2800" smtClean="0">
                <a:sym typeface="+mn-ea"/>
              </a:rPr>
              <a:t>)</a:t>
            </a:r>
            <a:endParaRPr lang="zh-CN" altLang="en-US" sz="2800" smtClean="0"/>
          </a:p>
          <a:p>
            <a:r>
              <a:rPr lang="en-US" sz="2800" smtClean="0">
                <a:sym typeface="+mn-ea"/>
              </a:rPr>
              <a:t>A.</a:t>
            </a:r>
            <a:r>
              <a:rPr lang="zh-CN" altLang="en-US" sz="2800" smtClean="0">
                <a:sym typeface="+mn-ea"/>
              </a:rPr>
              <a:t>通过这一次主题班会</a:t>
            </a:r>
            <a:r>
              <a:rPr lang="en-US" sz="2800" smtClean="0">
                <a:sym typeface="+mn-ea"/>
              </a:rPr>
              <a:t>,</a:t>
            </a:r>
            <a:r>
              <a:rPr lang="zh-CN" altLang="en-US" sz="2800" smtClean="0">
                <a:sym typeface="+mn-ea"/>
              </a:rPr>
              <a:t>使我们的交通安全意识有了进一步提高。</a:t>
            </a:r>
            <a:endParaRPr lang="zh-CN" altLang="en-US" sz="2800" smtClean="0"/>
          </a:p>
          <a:p>
            <a:r>
              <a:rPr lang="en-US" sz="2800" smtClean="0">
                <a:sym typeface="+mn-ea"/>
              </a:rPr>
              <a:t>B.</a:t>
            </a:r>
            <a:r>
              <a:rPr lang="zh-CN" altLang="en-US" sz="2800" smtClean="0">
                <a:sym typeface="+mn-ea"/>
              </a:rPr>
              <a:t>环境治理一定要避免陷入“污染</a:t>
            </a:r>
            <a:r>
              <a:rPr lang="en-US" altLang="zh-CN" sz="2800" smtClean="0">
                <a:sym typeface="+mn-ea"/>
              </a:rPr>
              <a:t>—</a:t>
            </a:r>
            <a:r>
              <a:rPr lang="zh-CN" altLang="en-US" sz="2800" smtClean="0">
                <a:sym typeface="+mn-ea"/>
              </a:rPr>
              <a:t>治理</a:t>
            </a:r>
            <a:r>
              <a:rPr lang="en-US" altLang="zh-CN" sz="2800" smtClean="0">
                <a:sym typeface="+mn-ea"/>
              </a:rPr>
              <a:t>—</a:t>
            </a:r>
            <a:r>
              <a:rPr lang="zh-CN" altLang="en-US" sz="2800" smtClean="0">
                <a:sym typeface="+mn-ea"/>
              </a:rPr>
              <a:t>再污染”的恶性循环。</a:t>
            </a:r>
            <a:endParaRPr lang="zh-CN" altLang="en-US" sz="2800" smtClean="0"/>
          </a:p>
          <a:p>
            <a:r>
              <a:rPr lang="en-US" sz="2800" smtClean="0">
                <a:sym typeface="+mn-ea"/>
              </a:rPr>
              <a:t>C.</a:t>
            </a:r>
            <a:r>
              <a:rPr lang="zh-CN" altLang="en-US" sz="2800" smtClean="0">
                <a:sym typeface="+mn-ea"/>
              </a:rPr>
              <a:t>快递垃圾泛滥是一个亟待解决和重视的环境问题。</a:t>
            </a:r>
            <a:endParaRPr lang="zh-CN" altLang="en-US" sz="2800" smtClean="0"/>
          </a:p>
          <a:p>
            <a:r>
              <a:rPr lang="en-US" sz="2800" smtClean="0">
                <a:sym typeface="+mn-ea"/>
              </a:rPr>
              <a:t>D.</a:t>
            </a:r>
            <a:r>
              <a:rPr lang="zh-CN" altLang="en-US" sz="2800" smtClean="0">
                <a:sym typeface="+mn-ea"/>
              </a:rPr>
              <a:t>是否具备良好的职业道德</a:t>
            </a:r>
            <a:r>
              <a:rPr lang="en-US" sz="2800" smtClean="0">
                <a:sym typeface="+mn-ea"/>
              </a:rPr>
              <a:t>,</a:t>
            </a:r>
            <a:r>
              <a:rPr lang="zh-CN" altLang="en-US" sz="2800" smtClean="0">
                <a:sym typeface="+mn-ea"/>
              </a:rPr>
              <a:t>乃是评判一个优秀员工的首要条件。</a:t>
            </a:r>
            <a:endParaRPr lang="zh-CN" altLang="en-US" sz="2800" smtClean="0">
              <a:sym typeface="+mn-ea"/>
            </a:endParaRPr>
          </a:p>
        </p:txBody>
      </p:sp>
      <p:sp>
        <p:nvSpPr>
          <p:cNvPr id="3" name="TextBox 7"/>
          <p:cNvSpPr txBox="1"/>
          <p:nvPr/>
        </p:nvSpPr>
        <p:spPr>
          <a:xfrm>
            <a:off x="401320" y="4272915"/>
            <a:ext cx="1021778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smtClean="0">
                <a:solidFill>
                  <a:srgbClr val="FF0000"/>
                </a:solidFill>
                <a:latin typeface="黑体"/>
                <a:ea typeface="黑体"/>
              </a:rPr>
              <a:t>导析</a:t>
            </a:r>
            <a:r>
              <a:rPr lang="en-US" altLang="zh-CN" sz="2800" smtClean="0">
                <a:solidFill>
                  <a:srgbClr val="FF0000"/>
                </a:solidFill>
                <a:latin typeface="黑体"/>
                <a:ea typeface="黑体"/>
              </a:rPr>
              <a:t>:B</a:t>
            </a:r>
            <a:r>
              <a:rPr lang="zh-CN" altLang="en-US" sz="2800" smtClean="0">
                <a:solidFill>
                  <a:srgbClr val="FF0000"/>
                </a:solidFill>
                <a:latin typeface="宋体"/>
                <a:ea typeface="宋体"/>
              </a:rPr>
              <a:t>　</a:t>
            </a:r>
            <a:r>
              <a:rPr lang="zh-CN" altLang="en-US" sz="2800" smtClean="0">
                <a:solidFill>
                  <a:srgbClr val="FF0000"/>
                </a:solidFill>
                <a:latin typeface="楷体"/>
                <a:ea typeface="楷体"/>
              </a:rPr>
              <a:t> </a:t>
            </a:r>
            <a:r>
              <a:rPr lang="en-US" altLang="zh-CN" sz="2800" smtClean="0">
                <a:solidFill>
                  <a:srgbClr val="FF0000"/>
                </a:solidFill>
                <a:latin typeface="楷体"/>
                <a:ea typeface="楷体"/>
              </a:rPr>
              <a:t>A</a:t>
            </a:r>
            <a:r>
              <a:rPr lang="zh-CN" altLang="en-US" sz="2800" smtClean="0">
                <a:solidFill>
                  <a:srgbClr val="FF0000"/>
                </a:solidFill>
                <a:latin typeface="楷体"/>
                <a:ea typeface="楷体"/>
              </a:rPr>
              <a:t>项</a:t>
            </a:r>
            <a:r>
              <a:rPr lang="en-US" altLang="zh-CN" sz="2800" smtClean="0">
                <a:solidFill>
                  <a:srgbClr val="FF0000"/>
                </a:solidFill>
                <a:latin typeface="楷体"/>
                <a:ea typeface="楷体"/>
              </a:rPr>
              <a:t>,</a:t>
            </a:r>
            <a:r>
              <a:rPr lang="zh-CN" altLang="en-US" sz="2800" smtClean="0">
                <a:solidFill>
                  <a:srgbClr val="FF0000"/>
                </a:solidFill>
                <a:latin typeface="楷体"/>
                <a:ea typeface="楷体"/>
              </a:rPr>
              <a:t>成分残缺</a:t>
            </a:r>
            <a:r>
              <a:rPr lang="en-US" altLang="zh-CN" sz="2800" smtClean="0">
                <a:solidFill>
                  <a:srgbClr val="FF0000"/>
                </a:solidFill>
                <a:latin typeface="楷体"/>
                <a:ea typeface="楷体"/>
              </a:rPr>
              <a:t>,</a:t>
            </a:r>
            <a:r>
              <a:rPr lang="zh-CN" altLang="en-US" sz="2800" smtClean="0">
                <a:solidFill>
                  <a:srgbClr val="FF0000"/>
                </a:solidFill>
                <a:latin typeface="楷体"/>
                <a:ea typeface="楷体"/>
              </a:rPr>
              <a:t>缺少主语</a:t>
            </a:r>
            <a:r>
              <a:rPr lang="en-US" altLang="zh-CN" sz="2800" smtClean="0">
                <a:solidFill>
                  <a:srgbClr val="FF0000"/>
                </a:solidFill>
                <a:latin typeface="楷体"/>
                <a:ea typeface="楷体"/>
              </a:rPr>
              <a:t>,</a:t>
            </a:r>
            <a:r>
              <a:rPr lang="zh-CN" altLang="en-US" sz="2800" smtClean="0">
                <a:solidFill>
                  <a:srgbClr val="FF0000"/>
                </a:solidFill>
                <a:latin typeface="楷体"/>
                <a:ea typeface="楷体"/>
              </a:rPr>
              <a:t>删去“通过”或“使”</a:t>
            </a:r>
            <a:r>
              <a:rPr lang="en-US" altLang="zh-CN" sz="2800" smtClean="0">
                <a:solidFill>
                  <a:srgbClr val="FF0000"/>
                </a:solidFill>
                <a:latin typeface="楷体"/>
                <a:ea typeface="楷体"/>
              </a:rPr>
              <a:t>;</a:t>
            </a:r>
            <a:r>
              <a:rPr lang="zh-CN" altLang="en-US" sz="2800" smtClean="0">
                <a:solidFill>
                  <a:srgbClr val="FF0000"/>
                </a:solidFill>
                <a:latin typeface="楷体"/>
                <a:ea typeface="楷体"/>
              </a:rPr>
              <a:t>搭配不当</a:t>
            </a:r>
            <a:r>
              <a:rPr lang="en-US" altLang="zh-CN" sz="2800" smtClean="0">
                <a:solidFill>
                  <a:srgbClr val="FF0000"/>
                </a:solidFill>
                <a:latin typeface="楷体"/>
                <a:ea typeface="楷体"/>
              </a:rPr>
              <a:t>,“</a:t>
            </a:r>
            <a:r>
              <a:rPr lang="zh-CN" altLang="en-US" sz="2800" smtClean="0">
                <a:solidFill>
                  <a:srgbClr val="FF0000"/>
                </a:solidFill>
                <a:latin typeface="楷体"/>
                <a:ea typeface="楷体"/>
              </a:rPr>
              <a:t>意识”与“提高”不搭配</a:t>
            </a:r>
            <a:r>
              <a:rPr lang="en-US" altLang="zh-CN" sz="2800" smtClean="0">
                <a:solidFill>
                  <a:srgbClr val="FF0000"/>
                </a:solidFill>
                <a:latin typeface="楷体"/>
                <a:ea typeface="楷体"/>
              </a:rPr>
              <a:t>,</a:t>
            </a:r>
            <a:r>
              <a:rPr lang="zh-CN" altLang="en-US" sz="2800" smtClean="0">
                <a:solidFill>
                  <a:srgbClr val="FF0000"/>
                </a:solidFill>
                <a:latin typeface="楷体"/>
                <a:ea typeface="楷体"/>
              </a:rPr>
              <a:t>可将“提高”改为“增强”。</a:t>
            </a:r>
            <a:r>
              <a:rPr lang="en-US" altLang="zh-CN" sz="2800" smtClean="0">
                <a:solidFill>
                  <a:srgbClr val="FF0000"/>
                </a:solidFill>
                <a:latin typeface="楷体"/>
                <a:ea typeface="楷体"/>
              </a:rPr>
              <a:t>C</a:t>
            </a:r>
            <a:r>
              <a:rPr lang="zh-CN" altLang="en-US" sz="2800" smtClean="0">
                <a:solidFill>
                  <a:srgbClr val="FF0000"/>
                </a:solidFill>
                <a:latin typeface="楷体"/>
                <a:ea typeface="楷体"/>
              </a:rPr>
              <a:t>项</a:t>
            </a:r>
            <a:r>
              <a:rPr lang="en-US" altLang="zh-CN" sz="2800" smtClean="0">
                <a:solidFill>
                  <a:srgbClr val="FF0000"/>
                </a:solidFill>
                <a:latin typeface="楷体"/>
                <a:ea typeface="楷体"/>
              </a:rPr>
              <a:t>,</a:t>
            </a:r>
            <a:r>
              <a:rPr lang="zh-CN" altLang="en-US" sz="2800" smtClean="0">
                <a:solidFill>
                  <a:srgbClr val="FF0000"/>
                </a:solidFill>
                <a:latin typeface="楷体"/>
                <a:ea typeface="楷体"/>
              </a:rPr>
              <a:t>语序不当</a:t>
            </a:r>
            <a:r>
              <a:rPr lang="en-US" altLang="zh-CN" sz="2800" smtClean="0">
                <a:solidFill>
                  <a:srgbClr val="FF0000"/>
                </a:solidFill>
                <a:latin typeface="楷体"/>
                <a:ea typeface="楷体"/>
              </a:rPr>
              <a:t>,</a:t>
            </a:r>
            <a:r>
              <a:rPr lang="zh-CN" altLang="en-US" sz="2800" smtClean="0">
                <a:solidFill>
                  <a:srgbClr val="FF0000"/>
                </a:solidFill>
                <a:latin typeface="楷体"/>
                <a:ea typeface="楷体"/>
              </a:rPr>
              <a:t>应该把“解决”和“重视”互换。</a:t>
            </a:r>
            <a:r>
              <a:rPr lang="en-US" altLang="zh-CN" sz="2800" smtClean="0">
                <a:solidFill>
                  <a:srgbClr val="FF0000"/>
                </a:solidFill>
                <a:latin typeface="楷体"/>
                <a:ea typeface="楷体"/>
              </a:rPr>
              <a:t>D</a:t>
            </a:r>
            <a:r>
              <a:rPr lang="zh-CN" altLang="en-US" sz="2800" smtClean="0">
                <a:solidFill>
                  <a:srgbClr val="FF0000"/>
                </a:solidFill>
                <a:latin typeface="楷体"/>
                <a:ea typeface="楷体"/>
              </a:rPr>
              <a:t>项</a:t>
            </a:r>
            <a:r>
              <a:rPr lang="en-US" altLang="zh-CN" sz="2800" smtClean="0">
                <a:solidFill>
                  <a:srgbClr val="FF0000"/>
                </a:solidFill>
                <a:latin typeface="楷体"/>
                <a:ea typeface="楷体"/>
              </a:rPr>
              <a:t>,</a:t>
            </a:r>
            <a:r>
              <a:rPr lang="zh-CN" altLang="en-US" sz="2800" smtClean="0">
                <a:solidFill>
                  <a:srgbClr val="FF0000"/>
                </a:solidFill>
                <a:latin typeface="楷体"/>
                <a:ea typeface="楷体"/>
              </a:rPr>
              <a:t>两面对一面</a:t>
            </a:r>
            <a:r>
              <a:rPr lang="en-US" altLang="zh-CN" sz="2800" smtClean="0">
                <a:solidFill>
                  <a:srgbClr val="FF0000"/>
                </a:solidFill>
                <a:latin typeface="楷体"/>
                <a:ea typeface="楷体"/>
              </a:rPr>
              <a:t>,</a:t>
            </a:r>
            <a:r>
              <a:rPr lang="zh-CN" altLang="en-US" sz="2800" smtClean="0">
                <a:solidFill>
                  <a:srgbClr val="FF0000"/>
                </a:solidFill>
                <a:latin typeface="楷体"/>
                <a:ea typeface="楷体"/>
              </a:rPr>
              <a:t>应将“是否”删去。</a:t>
            </a:r>
            <a:endParaRPr lang="zh-CN" altLang="en-US" sz="2800" smtClean="0">
              <a:solidFill>
                <a:srgbClr val="FF0000"/>
              </a:solidFill>
              <a:latin typeface="楷体"/>
              <a:ea typeface="楷体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401320" y="0"/>
            <a:ext cx="24688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练一练</a:t>
            </a:r>
            <a:endParaRPr lang="zh-CN" altLang="en-US" sz="6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9760" y="1443990"/>
            <a:ext cx="10678160" cy="3107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/>
            <a:r>
              <a:rPr lang="zh-CN" altLang="en-US" sz="2800" smtClean="0">
                <a:sym typeface="+mn-ea"/>
              </a:rPr>
              <a:t>阅读</a:t>
            </a:r>
            <a:r>
              <a:rPr lang="en-US" altLang="zh-CN" sz="2800" smtClean="0">
                <a:sym typeface="+mn-ea"/>
              </a:rPr>
              <a:t>《</a:t>
            </a:r>
            <a:r>
              <a:rPr lang="zh-CN" altLang="en-US" sz="2800" smtClean="0">
                <a:sym typeface="+mn-ea"/>
              </a:rPr>
              <a:t>腊八粥</a:t>
            </a:r>
            <a:r>
              <a:rPr lang="en-US" altLang="zh-CN" sz="2800" smtClean="0">
                <a:sym typeface="+mn-ea"/>
              </a:rPr>
              <a:t>》</a:t>
            </a:r>
            <a:r>
              <a:rPr lang="zh-CN" altLang="en-US" sz="2800" smtClean="0">
                <a:sym typeface="+mn-ea"/>
              </a:rPr>
              <a:t>全文</a:t>
            </a:r>
            <a:r>
              <a:rPr lang="en-US" sz="2800" smtClean="0">
                <a:sym typeface="+mn-ea"/>
              </a:rPr>
              <a:t>,</a:t>
            </a:r>
            <a:r>
              <a:rPr lang="zh-CN" altLang="en-US" sz="2800" smtClean="0">
                <a:sym typeface="+mn-ea"/>
              </a:rPr>
              <a:t>回答问题。</a:t>
            </a:r>
            <a:endParaRPr lang="zh-CN" altLang="en-US" sz="2800" smtClean="0"/>
          </a:p>
          <a:p>
            <a:pPr algn="just"/>
            <a:r>
              <a:rPr lang="en-US" sz="2800" smtClean="0">
                <a:sym typeface="+mn-ea"/>
              </a:rPr>
              <a:t>6.</a:t>
            </a:r>
            <a:r>
              <a:rPr lang="zh-CN" altLang="en-US" sz="2800" smtClean="0">
                <a:sym typeface="+mn-ea"/>
              </a:rPr>
              <a:t>文章围绕八儿特别想吃腊八粥展开故事情节</a:t>
            </a:r>
            <a:r>
              <a:rPr lang="en-US" sz="2800" smtClean="0">
                <a:sym typeface="+mn-ea"/>
              </a:rPr>
              <a:t>,</a:t>
            </a:r>
            <a:r>
              <a:rPr lang="zh-CN" altLang="en-US" sz="2800" smtClean="0">
                <a:sym typeface="+mn-ea"/>
              </a:rPr>
              <a:t>下列对故事情节概括正确的一项是     </a:t>
            </a:r>
            <a:r>
              <a:rPr lang="en-US" sz="2800" smtClean="0">
                <a:sym typeface="+mn-ea"/>
              </a:rPr>
              <a:t>(</a:t>
            </a:r>
            <a:r>
              <a:rPr lang="zh-CN" altLang="en-US" sz="2800" smtClean="0">
                <a:sym typeface="+mn-ea"/>
              </a:rPr>
              <a:t>　 　</a:t>
            </a:r>
            <a:r>
              <a:rPr lang="en-US" sz="2800" smtClean="0">
                <a:sym typeface="+mn-ea"/>
              </a:rPr>
              <a:t>)</a:t>
            </a:r>
            <a:endParaRPr lang="zh-CN" altLang="en-US" sz="2800" smtClean="0"/>
          </a:p>
          <a:p>
            <a:pPr algn="just"/>
            <a:r>
              <a:rPr lang="en-US" sz="2800" smtClean="0">
                <a:sym typeface="+mn-ea"/>
              </a:rPr>
              <a:t>A.</a:t>
            </a:r>
            <a:r>
              <a:rPr lang="zh-CN" altLang="en-US" sz="2800" smtClean="0">
                <a:sym typeface="+mn-ea"/>
              </a:rPr>
              <a:t>盼粥　    猜粥　　想粥　　看粥</a:t>
            </a:r>
            <a:endParaRPr lang="zh-CN" altLang="en-US" sz="2800" smtClean="0"/>
          </a:p>
          <a:p>
            <a:pPr algn="just"/>
            <a:r>
              <a:rPr lang="en-US" sz="2800" smtClean="0">
                <a:sym typeface="+mn-ea"/>
              </a:rPr>
              <a:t>B.</a:t>
            </a:r>
            <a:r>
              <a:rPr lang="zh-CN" altLang="en-US" sz="2800" smtClean="0">
                <a:sym typeface="+mn-ea"/>
              </a:rPr>
              <a:t>看粥</a:t>
            </a:r>
            <a:r>
              <a:rPr lang="en-US" sz="2800" smtClean="0">
                <a:sym typeface="+mn-ea"/>
              </a:rPr>
              <a:t>	</a:t>
            </a:r>
            <a:r>
              <a:rPr lang="zh-CN" altLang="en-US" sz="2800" smtClean="0">
                <a:sym typeface="+mn-ea"/>
              </a:rPr>
              <a:t>盼粥</a:t>
            </a:r>
            <a:r>
              <a:rPr lang="en-US" sz="2800" smtClean="0">
                <a:sym typeface="+mn-ea"/>
              </a:rPr>
              <a:t>	     </a:t>
            </a:r>
            <a:r>
              <a:rPr lang="zh-CN" altLang="en-US" sz="2800" smtClean="0">
                <a:sym typeface="+mn-ea"/>
              </a:rPr>
              <a:t>猜粥</a:t>
            </a:r>
            <a:r>
              <a:rPr lang="en-US" sz="2800" smtClean="0">
                <a:sym typeface="+mn-ea"/>
              </a:rPr>
              <a:t>	 </a:t>
            </a:r>
            <a:r>
              <a:rPr lang="zh-CN" altLang="en-US" sz="2800" smtClean="0">
                <a:sym typeface="+mn-ea"/>
              </a:rPr>
              <a:t>想粥</a:t>
            </a:r>
            <a:endParaRPr lang="zh-CN" altLang="en-US" sz="2800" smtClean="0"/>
          </a:p>
          <a:p>
            <a:pPr algn="just"/>
            <a:r>
              <a:rPr lang="en-US" sz="2800" smtClean="0">
                <a:sym typeface="+mn-ea"/>
              </a:rPr>
              <a:t>C.</a:t>
            </a:r>
            <a:r>
              <a:rPr lang="zh-CN" altLang="en-US" sz="2800" smtClean="0">
                <a:sym typeface="+mn-ea"/>
              </a:rPr>
              <a:t>盼粥</a:t>
            </a:r>
            <a:r>
              <a:rPr lang="en-US" sz="2800" smtClean="0">
                <a:sym typeface="+mn-ea"/>
              </a:rPr>
              <a:t>	</a:t>
            </a:r>
            <a:r>
              <a:rPr lang="zh-CN" altLang="en-US" sz="2800" smtClean="0">
                <a:sym typeface="+mn-ea"/>
              </a:rPr>
              <a:t>想粥</a:t>
            </a:r>
            <a:r>
              <a:rPr lang="en-US" sz="2800" smtClean="0">
                <a:sym typeface="+mn-ea"/>
              </a:rPr>
              <a:t>	     </a:t>
            </a:r>
            <a:r>
              <a:rPr lang="zh-CN" altLang="en-US" sz="2800" smtClean="0">
                <a:sym typeface="+mn-ea"/>
              </a:rPr>
              <a:t>猜粥</a:t>
            </a:r>
            <a:r>
              <a:rPr lang="en-US" sz="2800" smtClean="0">
                <a:sym typeface="+mn-ea"/>
              </a:rPr>
              <a:t>	 </a:t>
            </a:r>
            <a:r>
              <a:rPr lang="zh-CN" altLang="en-US" sz="2800" smtClean="0">
                <a:sym typeface="+mn-ea"/>
              </a:rPr>
              <a:t>看粥</a:t>
            </a:r>
            <a:endParaRPr lang="zh-CN" altLang="en-US" sz="2800" smtClean="0"/>
          </a:p>
          <a:p>
            <a:pPr algn="just"/>
            <a:r>
              <a:rPr lang="en-US" sz="2800" smtClean="0">
                <a:sym typeface="+mn-ea"/>
              </a:rPr>
              <a:t>D.</a:t>
            </a:r>
            <a:r>
              <a:rPr lang="zh-CN" altLang="en-US" sz="2800" smtClean="0">
                <a:sym typeface="+mn-ea"/>
              </a:rPr>
              <a:t>猜粥</a:t>
            </a:r>
            <a:r>
              <a:rPr lang="en-US" sz="2800" smtClean="0">
                <a:sym typeface="+mn-ea"/>
              </a:rPr>
              <a:t>	</a:t>
            </a:r>
            <a:r>
              <a:rPr lang="zh-CN" altLang="en-US" sz="2800" smtClean="0">
                <a:sym typeface="+mn-ea"/>
              </a:rPr>
              <a:t>盼粥</a:t>
            </a:r>
            <a:r>
              <a:rPr lang="en-US" sz="2800" smtClean="0">
                <a:sym typeface="+mn-ea"/>
              </a:rPr>
              <a:t>	     </a:t>
            </a:r>
            <a:r>
              <a:rPr lang="zh-CN" altLang="en-US" sz="2800" smtClean="0">
                <a:sym typeface="+mn-ea"/>
              </a:rPr>
              <a:t>想粥</a:t>
            </a:r>
            <a:r>
              <a:rPr lang="en-US" sz="2800" smtClean="0">
                <a:sym typeface="+mn-ea"/>
              </a:rPr>
              <a:t>	 </a:t>
            </a:r>
            <a:r>
              <a:rPr lang="zh-CN" altLang="en-US" sz="2800" smtClean="0">
                <a:sym typeface="+mn-ea"/>
              </a:rPr>
              <a:t>看粥</a:t>
            </a:r>
            <a:endParaRPr lang="zh-CN" altLang="en-US" sz="2800" smtClean="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9760" y="4980940"/>
            <a:ext cx="1067752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/>
            <a:r>
              <a:rPr lang="zh-CN" altLang="en-US" sz="3200" smtClean="0">
                <a:solidFill>
                  <a:srgbClr val="FF0000"/>
                </a:solidFill>
                <a:latin typeface="黑体"/>
                <a:ea typeface="黑体"/>
                <a:sym typeface="+mn-ea"/>
              </a:rPr>
              <a:t>导析</a:t>
            </a:r>
            <a:r>
              <a:rPr lang="en-US" altLang="zh-CN" sz="3200" smtClean="0">
                <a:solidFill>
                  <a:srgbClr val="FF0000"/>
                </a:solidFill>
                <a:latin typeface="黑体"/>
                <a:ea typeface="黑体"/>
                <a:sym typeface="+mn-ea"/>
              </a:rPr>
              <a:t>:C</a:t>
            </a:r>
            <a:r>
              <a:rPr lang="zh-CN" altLang="en-US" sz="3200" smtClean="0">
                <a:solidFill>
                  <a:srgbClr val="FF0000"/>
                </a:solidFill>
                <a:latin typeface="宋体"/>
                <a:ea typeface="宋体"/>
                <a:sym typeface="+mn-ea"/>
              </a:rPr>
              <a:t>　</a:t>
            </a:r>
            <a:r>
              <a:rPr lang="zh-CN" altLang="en-US" sz="32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文章围绕八儿特别想吃腊八粥展开记叙</a:t>
            </a:r>
            <a:r>
              <a:rPr lang="en-US" altLang="zh-CN" sz="32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,“</a:t>
            </a:r>
            <a:r>
              <a:rPr lang="zh-CN" altLang="en-US" sz="32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盼粥</a:t>
            </a:r>
            <a:r>
              <a:rPr lang="en-US" altLang="zh-CN" sz="32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—</a:t>
            </a:r>
            <a:r>
              <a:rPr lang="zh-CN" altLang="en-US" sz="32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想粥</a:t>
            </a:r>
            <a:r>
              <a:rPr lang="en-US" altLang="zh-CN" sz="32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—</a:t>
            </a:r>
            <a:r>
              <a:rPr lang="zh-CN" altLang="en-US" sz="32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猜粥</a:t>
            </a:r>
            <a:r>
              <a:rPr lang="en-US" altLang="zh-CN" sz="32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—</a:t>
            </a:r>
            <a:r>
              <a:rPr lang="zh-CN" altLang="en-US" sz="32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看粥”更符合文中所叙内容。</a:t>
            </a:r>
            <a:endParaRPr lang="zh-CN" altLang="en-US" sz="3200" smtClean="0">
              <a:solidFill>
                <a:srgbClr val="FF0000"/>
              </a:solidFill>
              <a:latin typeface="楷体"/>
              <a:ea typeface="楷体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401320" y="0"/>
            <a:ext cx="24688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练一练</a:t>
            </a:r>
            <a:endParaRPr lang="zh-CN" altLang="en-US" sz="6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99390" y="895350"/>
            <a:ext cx="1179258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en-US" altLang="zh-CN" sz="2400" b="0">
                <a:latin typeface="宋体"/>
                <a:cs typeface="宋体" charset="0"/>
              </a:rPr>
              <a:t>7.</a:t>
            </a:r>
            <a:r>
              <a:rPr lang="zh-CN" altLang="en-US" sz="2400" b="0">
                <a:latin typeface="宋体"/>
                <a:cs typeface="宋体" charset="0"/>
              </a:rPr>
              <a:t>下列对下面句子中“呃”字理解正确的一项是</a:t>
            </a:r>
            <a:r>
              <a:rPr lang="en-US" altLang="zh-CN" sz="2400" b="0">
                <a:latin typeface="宋体"/>
                <a:cs typeface="宋体" charset="0"/>
              </a:rPr>
              <a:t>(</a:t>
            </a:r>
            <a:r>
              <a:rPr lang="zh-CN" altLang="en-US" sz="2400" b="0">
                <a:latin typeface="宋体"/>
                <a:cs typeface="宋体" charset="0"/>
              </a:rPr>
              <a:t>　 　</a:t>
            </a:r>
            <a:r>
              <a:rPr lang="en-US" altLang="zh-CN" sz="2400" b="0">
                <a:latin typeface="宋体"/>
                <a:cs typeface="宋体" charset="0"/>
              </a:rPr>
              <a:t>)</a:t>
            </a:r>
            <a:r>
              <a:rPr lang="en-US" altLang="zh-CN" sz="2400" b="0">
                <a:latin typeface="楷体"/>
                <a:cs typeface="楷体" charset="0"/>
              </a:rPr>
              <a:t>“</a:t>
            </a:r>
            <a:r>
              <a:rPr lang="zh-CN" altLang="en-US" sz="2400" b="0">
                <a:latin typeface="楷体"/>
                <a:cs typeface="楷体" charset="0"/>
              </a:rPr>
              <a:t>呃</a:t>
            </a:r>
            <a:r>
              <a:rPr lang="en-US" altLang="zh-CN" sz="2400" b="0">
                <a:latin typeface="楷体"/>
                <a:cs typeface="楷体" charset="0"/>
              </a:rPr>
              <a:t>……”</a:t>
            </a:r>
            <a:r>
              <a:rPr lang="zh-CN" altLang="en-US" sz="2400" b="0">
                <a:latin typeface="楷体"/>
                <a:cs typeface="楷体" charset="0"/>
              </a:rPr>
              <a:t>他惊异得喊起来了</a:t>
            </a:r>
            <a:r>
              <a:rPr lang="en-US" altLang="zh-CN" sz="2400" b="0">
                <a:latin typeface="楷体"/>
                <a:cs typeface="楷体" charset="0"/>
              </a:rPr>
              <a:t>,</a:t>
            </a:r>
            <a:r>
              <a:rPr lang="zh-CN" altLang="en-US" sz="2400" b="0">
                <a:latin typeface="楷体"/>
                <a:cs typeface="楷体" charset="0"/>
              </a:rPr>
              <a:t>锅中的一切已进了他的眼中。
</a:t>
            </a:r>
            <a:endParaRPr lang="zh-CN" altLang="en-US" sz="2400" b="0">
              <a:latin typeface="宋体"/>
              <a:cs typeface="宋体" charset="0"/>
            </a:endParaRPr>
          </a:p>
          <a:p>
            <a:pPr marL="0" indent="0" algn="l"/>
            <a:r>
              <a:rPr lang="en-US" altLang="zh-CN" sz="2400" b="0">
                <a:latin typeface="宋体"/>
                <a:cs typeface="宋体" charset="0"/>
              </a:rPr>
              <a:t>A.</a:t>
            </a:r>
            <a:r>
              <a:rPr lang="zh-CN" altLang="en-US" sz="2400" b="0">
                <a:latin typeface="宋体"/>
                <a:cs typeface="宋体" charset="0"/>
              </a:rPr>
              <a:t>语言描写</a:t>
            </a:r>
            <a:r>
              <a:rPr lang="en-US" altLang="zh-CN" sz="2400" b="0">
                <a:latin typeface="宋体"/>
                <a:cs typeface="宋体" charset="0"/>
              </a:rPr>
              <a:t>,</a:t>
            </a:r>
            <a:r>
              <a:rPr lang="zh-CN" altLang="en-US" sz="2400" b="0">
                <a:latin typeface="宋体"/>
                <a:cs typeface="宋体" charset="0"/>
              </a:rPr>
              <a:t>一个“呃”字</a:t>
            </a:r>
            <a:r>
              <a:rPr lang="en-US" altLang="zh-CN" sz="2400" b="0">
                <a:latin typeface="宋体"/>
                <a:cs typeface="宋体" charset="0"/>
              </a:rPr>
              <a:t>,</a:t>
            </a:r>
            <a:r>
              <a:rPr lang="zh-CN" altLang="en-US" sz="2400" b="0">
                <a:latin typeface="宋体"/>
                <a:cs typeface="宋体" charset="0"/>
              </a:rPr>
              <a:t>将八儿从最初的“迫不及待”到“苦苦等待”</a:t>
            </a:r>
            <a:r>
              <a:rPr lang="en-US" altLang="zh-CN" sz="2400" b="0">
                <a:latin typeface="宋体"/>
                <a:cs typeface="宋体" charset="0"/>
              </a:rPr>
              <a:t>,</a:t>
            </a:r>
            <a:r>
              <a:rPr lang="zh-CN" altLang="en-US" sz="2400" b="0">
                <a:latin typeface="宋体"/>
                <a:cs typeface="宋体" charset="0"/>
              </a:rPr>
              <a:t>再到美妙的“猜想”</a:t>
            </a:r>
            <a:r>
              <a:rPr lang="en-US" altLang="zh-CN" sz="2400" b="0">
                <a:latin typeface="宋体"/>
                <a:cs typeface="宋体" charset="0"/>
              </a:rPr>
              <a:t>,</a:t>
            </a:r>
            <a:r>
              <a:rPr lang="zh-CN" altLang="en-US" sz="2400" b="0">
                <a:latin typeface="宋体"/>
                <a:cs typeface="宋体" charset="0"/>
              </a:rPr>
              <a:t>一直到最后“亲眼见时的惊讶”的心理淋漓尽致地展现了出来</a:t>
            </a:r>
            <a:r>
              <a:rPr lang="en-US" altLang="zh-CN" sz="2400" b="0">
                <a:latin typeface="宋体"/>
                <a:cs typeface="宋体" charset="0"/>
              </a:rPr>
              <a:t>;</a:t>
            </a:r>
            <a:r>
              <a:rPr lang="zh-CN" altLang="en-US" sz="2400" b="0">
                <a:latin typeface="宋体"/>
                <a:cs typeface="宋体" charset="0"/>
              </a:rPr>
              <a:t>同时也将一个可爱、天真的孩童形象呈现在读者的面前。</a:t>
            </a:r>
            <a:endParaRPr lang="zh-CN" altLang="en-US" sz="2400" b="0">
              <a:latin typeface="宋体"/>
              <a:cs typeface="宋体" charset="0"/>
            </a:endParaRPr>
          </a:p>
          <a:p>
            <a:pPr marL="0" indent="0" algn="l"/>
            <a:r>
              <a:rPr lang="en-US" altLang="zh-CN" sz="2400" b="0">
                <a:latin typeface="宋体"/>
                <a:cs typeface="宋体" charset="0"/>
              </a:rPr>
              <a:t>B.</a:t>
            </a:r>
            <a:r>
              <a:rPr lang="zh-CN" altLang="en-US" sz="2400" b="0">
                <a:latin typeface="宋体"/>
                <a:cs typeface="宋体" charset="0"/>
              </a:rPr>
              <a:t>神态描写</a:t>
            </a:r>
            <a:r>
              <a:rPr lang="en-US" altLang="zh-CN" sz="2400" b="0">
                <a:latin typeface="宋体"/>
                <a:cs typeface="宋体" charset="0"/>
              </a:rPr>
              <a:t>,</a:t>
            </a:r>
            <a:r>
              <a:rPr lang="zh-CN" altLang="en-US" sz="2400" b="0">
                <a:latin typeface="宋体"/>
                <a:cs typeface="宋体" charset="0"/>
              </a:rPr>
              <a:t>一个“呃”字</a:t>
            </a:r>
            <a:r>
              <a:rPr lang="en-US" altLang="zh-CN" sz="2400" b="0">
                <a:latin typeface="宋体"/>
                <a:cs typeface="宋体" charset="0"/>
              </a:rPr>
              <a:t>,</a:t>
            </a:r>
            <a:r>
              <a:rPr lang="zh-CN" altLang="en-US" sz="2400" b="0">
                <a:latin typeface="宋体"/>
                <a:cs typeface="宋体" charset="0"/>
              </a:rPr>
              <a:t>将八儿吃了腊八粥以后心满意足的心理淋漓尽致地展现了出来</a:t>
            </a:r>
            <a:r>
              <a:rPr lang="en-US" altLang="zh-CN" sz="2400" b="0">
                <a:latin typeface="宋体"/>
                <a:cs typeface="宋体" charset="0"/>
              </a:rPr>
              <a:t>;</a:t>
            </a:r>
            <a:r>
              <a:rPr lang="zh-CN" altLang="en-US" sz="2400" b="0">
                <a:latin typeface="宋体"/>
                <a:cs typeface="宋体" charset="0"/>
              </a:rPr>
              <a:t>同时也将一个天真、馋嘴的孩童形象呈现在读者的面前。</a:t>
            </a:r>
            <a:endParaRPr lang="zh-CN" altLang="en-US" sz="2400" b="0">
              <a:latin typeface="宋体"/>
              <a:cs typeface="宋体" charset="0"/>
            </a:endParaRPr>
          </a:p>
          <a:p>
            <a:pPr marL="0" indent="0" algn="l"/>
            <a:r>
              <a:rPr lang="en-US" altLang="zh-CN" sz="2400" b="0">
                <a:latin typeface="宋体"/>
                <a:cs typeface="宋体" charset="0"/>
              </a:rPr>
              <a:t>C.</a:t>
            </a:r>
            <a:r>
              <a:rPr lang="zh-CN" altLang="en-US" sz="2400" b="0">
                <a:latin typeface="宋体"/>
                <a:cs typeface="宋体" charset="0"/>
              </a:rPr>
              <a:t>语言描写</a:t>
            </a:r>
            <a:r>
              <a:rPr lang="en-US" altLang="zh-CN" sz="2400" b="0">
                <a:latin typeface="宋体"/>
                <a:cs typeface="宋体" charset="0"/>
              </a:rPr>
              <a:t>,</a:t>
            </a:r>
            <a:r>
              <a:rPr lang="zh-CN" altLang="en-US" sz="2400" b="0">
                <a:latin typeface="宋体"/>
                <a:cs typeface="宋体" charset="0"/>
              </a:rPr>
              <a:t>一个“呃”字</a:t>
            </a:r>
            <a:r>
              <a:rPr lang="en-US" altLang="zh-CN" sz="2400" b="0">
                <a:latin typeface="宋体"/>
                <a:cs typeface="宋体" charset="0"/>
              </a:rPr>
              <a:t>,</a:t>
            </a:r>
            <a:r>
              <a:rPr lang="zh-CN" altLang="en-US" sz="2400" b="0">
                <a:latin typeface="宋体"/>
                <a:cs typeface="宋体" charset="0"/>
              </a:rPr>
              <a:t>将八儿吃了腊八粥以后心满意足的心理淋漓尽致地展现了出来</a:t>
            </a:r>
            <a:r>
              <a:rPr lang="en-US" altLang="zh-CN" sz="2400" b="0">
                <a:latin typeface="宋体"/>
                <a:cs typeface="宋体" charset="0"/>
              </a:rPr>
              <a:t>;</a:t>
            </a:r>
            <a:r>
              <a:rPr lang="zh-CN" altLang="en-US" sz="2400" b="0">
                <a:latin typeface="宋体"/>
                <a:cs typeface="宋体" charset="0"/>
              </a:rPr>
              <a:t>同时也将一个天真、馋嘴的孩童形象呈现在读者的面前。</a:t>
            </a:r>
            <a:endParaRPr lang="zh-CN" altLang="en-US" sz="2400" b="0">
              <a:latin typeface="宋体"/>
              <a:cs typeface="宋体" charset="0"/>
            </a:endParaRPr>
          </a:p>
          <a:p>
            <a:pPr marL="0" indent="0" algn="l"/>
            <a:r>
              <a:rPr lang="en-US" altLang="zh-CN" sz="2400" b="0">
                <a:latin typeface="宋体"/>
                <a:cs typeface="宋体" charset="0"/>
              </a:rPr>
              <a:t>D.</a:t>
            </a:r>
            <a:r>
              <a:rPr lang="zh-CN" altLang="en-US" sz="2400" b="0">
                <a:latin typeface="宋体"/>
                <a:cs typeface="宋体" charset="0"/>
              </a:rPr>
              <a:t>神态描写</a:t>
            </a:r>
            <a:r>
              <a:rPr lang="en-US" altLang="zh-CN" sz="2400" b="0">
                <a:latin typeface="宋体"/>
                <a:cs typeface="宋体" charset="0"/>
              </a:rPr>
              <a:t>,</a:t>
            </a:r>
            <a:r>
              <a:rPr lang="zh-CN" altLang="en-US" sz="2400" b="0">
                <a:latin typeface="宋体"/>
                <a:cs typeface="宋体" charset="0"/>
              </a:rPr>
              <a:t>一个“呃”字</a:t>
            </a:r>
            <a:r>
              <a:rPr lang="en-US" altLang="zh-CN" sz="2400" b="0">
                <a:latin typeface="宋体"/>
                <a:cs typeface="宋体" charset="0"/>
              </a:rPr>
              <a:t>,</a:t>
            </a:r>
            <a:r>
              <a:rPr lang="zh-CN" altLang="en-US" sz="2400" b="0">
                <a:latin typeface="宋体"/>
                <a:cs typeface="宋体" charset="0"/>
              </a:rPr>
              <a:t>将八儿从最初的“迫不及待”到“苦苦等待”</a:t>
            </a:r>
            <a:r>
              <a:rPr lang="en-US" altLang="zh-CN" sz="2400" b="0">
                <a:latin typeface="宋体"/>
                <a:cs typeface="宋体" charset="0"/>
              </a:rPr>
              <a:t>,</a:t>
            </a:r>
            <a:r>
              <a:rPr lang="zh-CN" altLang="en-US" sz="2400" b="0">
                <a:latin typeface="宋体"/>
                <a:cs typeface="宋体" charset="0"/>
              </a:rPr>
              <a:t>再到美妙的“猜想”</a:t>
            </a:r>
            <a:r>
              <a:rPr lang="en-US" altLang="zh-CN" sz="2400" b="0">
                <a:latin typeface="宋体"/>
                <a:cs typeface="宋体" charset="0"/>
              </a:rPr>
              <a:t>,</a:t>
            </a:r>
            <a:r>
              <a:rPr lang="zh-CN" altLang="en-US" sz="2400" b="0">
                <a:latin typeface="宋体"/>
                <a:cs typeface="宋体" charset="0"/>
              </a:rPr>
              <a:t>一直到最后“亲眼见时的惊讶”的心理淋漓尽致地展现了出来</a:t>
            </a:r>
            <a:r>
              <a:rPr lang="en-US" altLang="zh-CN" sz="2400" b="0">
                <a:latin typeface="宋体"/>
                <a:cs typeface="宋体" charset="0"/>
              </a:rPr>
              <a:t>;</a:t>
            </a:r>
            <a:r>
              <a:rPr lang="zh-CN" altLang="en-US" sz="2400" b="0">
                <a:latin typeface="宋体"/>
                <a:cs typeface="宋体" charset="0"/>
              </a:rPr>
              <a:t>同时也将一个可爱、天真的孩童形象呈现在读者的面前。</a:t>
            </a:r>
            <a:endParaRPr lang="zh-CN" altLang="en-US" sz="2400" b="0">
              <a:latin typeface="宋体"/>
              <a:cs typeface="宋体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9390" y="5474335"/>
            <a:ext cx="1199197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/>
            <a:r>
              <a:rPr lang="zh-CN" altLang="en-US" sz="2800" smtClean="0">
                <a:solidFill>
                  <a:srgbClr val="FF0000"/>
                </a:solidFill>
                <a:latin typeface="黑体"/>
                <a:ea typeface="黑体"/>
                <a:sym typeface="+mn-ea"/>
              </a:rPr>
              <a:t>导析</a:t>
            </a:r>
            <a:r>
              <a:rPr lang="en-US" altLang="zh-CN" sz="2800" smtClean="0">
                <a:solidFill>
                  <a:srgbClr val="FF0000"/>
                </a:solidFill>
                <a:latin typeface="黑体"/>
                <a:ea typeface="黑体"/>
                <a:sym typeface="+mn-ea"/>
              </a:rPr>
              <a:t>:A</a:t>
            </a:r>
            <a:r>
              <a:rPr lang="zh-CN" altLang="en-US" sz="2800" smtClean="0">
                <a:solidFill>
                  <a:srgbClr val="FF0000"/>
                </a:solidFill>
                <a:latin typeface="宋体"/>
                <a:ea typeface="宋体"/>
                <a:sym typeface="+mn-ea"/>
              </a:rPr>
              <a:t>　</a:t>
            </a:r>
            <a:r>
              <a:rPr lang="zh-CN" altLang="en-US" sz="28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这句话属于语言描写</a:t>
            </a:r>
            <a:r>
              <a:rPr lang="en-US" altLang="zh-CN" sz="28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,</a:t>
            </a:r>
            <a:r>
              <a:rPr lang="zh-CN" altLang="en-US" sz="28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所以排除</a:t>
            </a:r>
            <a:r>
              <a:rPr lang="en-US" altLang="zh-CN" sz="28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B</a:t>
            </a:r>
            <a:r>
              <a:rPr lang="zh-CN" altLang="en-US" sz="28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、</a:t>
            </a:r>
            <a:r>
              <a:rPr lang="en-US" altLang="zh-CN" sz="28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D</a:t>
            </a:r>
            <a:r>
              <a:rPr lang="zh-CN" altLang="en-US" sz="28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两项</a:t>
            </a:r>
            <a:r>
              <a:rPr lang="en-US" altLang="zh-CN" sz="28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,C</a:t>
            </a:r>
            <a:r>
              <a:rPr lang="zh-CN" altLang="en-US" sz="28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项中的表述是八儿吃了腊八粥后</a:t>
            </a:r>
            <a:r>
              <a:rPr lang="en-US" altLang="zh-CN" sz="28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,</a:t>
            </a:r>
            <a:r>
              <a:rPr lang="zh-CN" altLang="en-US" sz="28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句子描写的是八儿还没有吃到腊八粥</a:t>
            </a:r>
            <a:r>
              <a:rPr lang="en-US" altLang="zh-CN" sz="28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,</a:t>
            </a:r>
            <a:r>
              <a:rPr lang="zh-CN" altLang="en-US" sz="28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而是看腊八粥的情景</a:t>
            </a:r>
            <a:r>
              <a:rPr lang="en-US" altLang="zh-CN" sz="28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,</a:t>
            </a:r>
            <a:r>
              <a:rPr lang="zh-CN" altLang="en-US" sz="28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所以</a:t>
            </a:r>
            <a:r>
              <a:rPr lang="en-US" altLang="zh-CN" sz="28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A</a:t>
            </a:r>
            <a:r>
              <a:rPr lang="zh-CN" altLang="en-US" sz="28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项正确。</a:t>
            </a:r>
            <a:endParaRPr lang="zh-CN" altLang="en-US" sz="2800" smtClean="0">
              <a:solidFill>
                <a:srgbClr val="FF0000"/>
              </a:solidFill>
              <a:latin typeface="楷体"/>
              <a:ea typeface="楷体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401320" y="0"/>
            <a:ext cx="24688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练一练</a:t>
            </a:r>
            <a:endParaRPr lang="zh-CN" altLang="en-US" sz="6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1320" y="1014730"/>
            <a:ext cx="10897870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/>
            <a:r>
              <a:rPr lang="en-US" sz="2800" smtClean="0">
                <a:sym typeface="+mn-ea"/>
              </a:rPr>
              <a:t>8.</a:t>
            </a:r>
            <a:r>
              <a:rPr lang="zh-CN" altLang="en-US" sz="2800" smtClean="0">
                <a:sym typeface="+mn-ea"/>
              </a:rPr>
              <a:t>下列对文章的理解不正确的一项是</a:t>
            </a:r>
            <a:r>
              <a:rPr lang="en-US" sz="2800" smtClean="0">
                <a:sym typeface="+mn-ea"/>
              </a:rPr>
              <a:t>(</a:t>
            </a:r>
            <a:r>
              <a:rPr lang="zh-CN" altLang="en-US" sz="2800" smtClean="0">
                <a:sym typeface="+mn-ea"/>
              </a:rPr>
              <a:t>　 　</a:t>
            </a:r>
            <a:r>
              <a:rPr lang="en-US" sz="2800" smtClean="0">
                <a:sym typeface="+mn-ea"/>
              </a:rPr>
              <a:t>)</a:t>
            </a:r>
            <a:endParaRPr lang="zh-CN" altLang="en-US" sz="2800" smtClean="0"/>
          </a:p>
          <a:p>
            <a:pPr algn="just"/>
            <a:r>
              <a:rPr lang="en-US" sz="2800" smtClean="0">
                <a:sym typeface="+mn-ea"/>
              </a:rPr>
              <a:t>A.</a:t>
            </a:r>
            <a:r>
              <a:rPr lang="zh-CN" altLang="en-US" sz="2800" smtClean="0">
                <a:sym typeface="+mn-ea"/>
              </a:rPr>
              <a:t>文章在描写煮腊八粥的过程中</a:t>
            </a:r>
            <a:r>
              <a:rPr lang="en-US" sz="2800" smtClean="0">
                <a:sym typeface="+mn-ea"/>
              </a:rPr>
              <a:t>,</a:t>
            </a:r>
            <a:r>
              <a:rPr lang="zh-CN" altLang="en-US" sz="2800" smtClean="0">
                <a:sym typeface="+mn-ea"/>
              </a:rPr>
              <a:t>运用了大量拟人的修辞手法</a:t>
            </a:r>
            <a:r>
              <a:rPr lang="en-US" sz="2800" smtClean="0">
                <a:sym typeface="+mn-ea"/>
              </a:rPr>
              <a:t>,</a:t>
            </a:r>
            <a:r>
              <a:rPr lang="zh-CN" altLang="en-US" sz="2800" smtClean="0">
                <a:sym typeface="+mn-ea"/>
              </a:rPr>
              <a:t>这不仅生动形象地描述出了煮腊八粥时的情景</a:t>
            </a:r>
            <a:r>
              <a:rPr lang="en-US" sz="2800" smtClean="0">
                <a:sym typeface="+mn-ea"/>
              </a:rPr>
              <a:t>,</a:t>
            </a:r>
            <a:r>
              <a:rPr lang="zh-CN" altLang="en-US" sz="2800" smtClean="0">
                <a:sym typeface="+mn-ea"/>
              </a:rPr>
              <a:t>更体现出了八儿渴望吃到腊八粥的迫切心理。</a:t>
            </a:r>
            <a:endParaRPr lang="zh-CN" altLang="en-US" sz="2800" smtClean="0"/>
          </a:p>
          <a:p>
            <a:pPr algn="just"/>
            <a:r>
              <a:rPr lang="en-US" sz="2800" smtClean="0">
                <a:sym typeface="+mn-ea"/>
              </a:rPr>
              <a:t>B.</a:t>
            </a:r>
            <a:r>
              <a:rPr lang="zh-CN" altLang="en-US" sz="2800" smtClean="0">
                <a:sym typeface="+mn-ea"/>
              </a:rPr>
              <a:t>文章描写了八儿与母亲的对话</a:t>
            </a:r>
            <a:r>
              <a:rPr lang="en-US" sz="2800" smtClean="0">
                <a:sym typeface="+mn-ea"/>
              </a:rPr>
              <a:t>,</a:t>
            </a:r>
            <a:r>
              <a:rPr lang="zh-CN" altLang="en-US" sz="2800" smtClean="0">
                <a:sym typeface="+mn-ea"/>
              </a:rPr>
              <a:t>语言不多</a:t>
            </a:r>
            <a:r>
              <a:rPr lang="en-US" sz="2800" smtClean="0">
                <a:sym typeface="+mn-ea"/>
              </a:rPr>
              <a:t>,</a:t>
            </a:r>
            <a:r>
              <a:rPr lang="zh-CN" altLang="en-US" sz="2800" smtClean="0">
                <a:sym typeface="+mn-ea"/>
              </a:rPr>
              <a:t>但能充分地表现出八儿急于吃到腊八粥的心理</a:t>
            </a:r>
            <a:r>
              <a:rPr lang="en-US" sz="2800" smtClean="0">
                <a:sym typeface="+mn-ea"/>
              </a:rPr>
              <a:t>,</a:t>
            </a:r>
            <a:r>
              <a:rPr lang="zh-CN" altLang="en-US" sz="2800" smtClean="0">
                <a:sym typeface="+mn-ea"/>
              </a:rPr>
              <a:t>增强了文章的感染力。</a:t>
            </a:r>
            <a:endParaRPr lang="zh-CN" altLang="en-US" sz="2800" smtClean="0"/>
          </a:p>
          <a:p>
            <a:pPr algn="just"/>
            <a:r>
              <a:rPr lang="en-US" sz="2800" smtClean="0">
                <a:sym typeface="+mn-ea"/>
              </a:rPr>
              <a:t>C.</a:t>
            </a:r>
            <a:r>
              <a:rPr lang="zh-CN" altLang="en-US" sz="2800" smtClean="0">
                <a:sym typeface="+mn-ea"/>
              </a:rPr>
              <a:t>文章描述了腊八节的民俗风情</a:t>
            </a:r>
            <a:r>
              <a:rPr lang="en-US" sz="2800" smtClean="0">
                <a:sym typeface="+mn-ea"/>
              </a:rPr>
              <a:t>,</a:t>
            </a:r>
            <a:r>
              <a:rPr lang="zh-CN" altLang="en-US" sz="2800" smtClean="0">
                <a:sym typeface="+mn-ea"/>
              </a:rPr>
              <a:t>其中吃腊八粥就是最主要的风俗之一</a:t>
            </a:r>
            <a:r>
              <a:rPr lang="en-US" sz="2800" smtClean="0">
                <a:sym typeface="+mn-ea"/>
              </a:rPr>
              <a:t>,</a:t>
            </a:r>
            <a:r>
              <a:rPr lang="zh-CN" altLang="en-US" sz="2800" smtClean="0">
                <a:sym typeface="+mn-ea"/>
              </a:rPr>
              <a:t>所以作者略写煮腊八粥</a:t>
            </a:r>
            <a:r>
              <a:rPr lang="en-US" sz="2800" smtClean="0">
                <a:sym typeface="+mn-ea"/>
              </a:rPr>
              <a:t>,</a:t>
            </a:r>
            <a:r>
              <a:rPr lang="zh-CN" altLang="en-US" sz="2800" smtClean="0">
                <a:sym typeface="+mn-ea"/>
              </a:rPr>
              <a:t>详写了吃腊八粥。</a:t>
            </a:r>
            <a:endParaRPr lang="zh-CN" altLang="en-US" sz="2800" smtClean="0"/>
          </a:p>
          <a:p>
            <a:pPr algn="just"/>
            <a:r>
              <a:rPr lang="en-US" sz="2800" smtClean="0">
                <a:sym typeface="+mn-ea"/>
              </a:rPr>
              <a:t>D.</a:t>
            </a:r>
            <a:r>
              <a:rPr lang="zh-CN" altLang="en-US" sz="2800" smtClean="0">
                <a:sym typeface="+mn-ea"/>
              </a:rPr>
              <a:t>文章语言平易浅白</a:t>
            </a:r>
            <a:r>
              <a:rPr lang="en-US" sz="2800" smtClean="0">
                <a:sym typeface="+mn-ea"/>
              </a:rPr>
              <a:t>,</a:t>
            </a:r>
            <a:r>
              <a:rPr lang="zh-CN" altLang="en-US" sz="2800" smtClean="0">
                <a:sym typeface="+mn-ea"/>
              </a:rPr>
              <a:t>简练流畅</a:t>
            </a:r>
            <a:r>
              <a:rPr lang="en-US" sz="2800" smtClean="0">
                <a:sym typeface="+mn-ea"/>
              </a:rPr>
              <a:t>,</a:t>
            </a:r>
            <a:r>
              <a:rPr lang="zh-CN" altLang="en-US" sz="2800" smtClean="0">
                <a:sym typeface="+mn-ea"/>
              </a:rPr>
              <a:t>乡土气息浓郁</a:t>
            </a:r>
            <a:r>
              <a:rPr lang="en-US" sz="2800" smtClean="0">
                <a:sym typeface="+mn-ea"/>
              </a:rPr>
              <a:t>;</a:t>
            </a:r>
            <a:r>
              <a:rPr lang="zh-CN" altLang="en-US" sz="2800" smtClean="0">
                <a:sym typeface="+mn-ea"/>
              </a:rPr>
              <a:t>人物语言具有很强的个性</a:t>
            </a:r>
            <a:r>
              <a:rPr lang="en-US" sz="2800" smtClean="0">
                <a:sym typeface="+mn-ea"/>
              </a:rPr>
              <a:t>,</a:t>
            </a:r>
            <a:r>
              <a:rPr lang="zh-CN" altLang="en-US" sz="2800" smtClean="0">
                <a:sym typeface="+mn-ea"/>
              </a:rPr>
              <a:t>极具生活  气息。</a:t>
            </a:r>
            <a:endParaRPr lang="zh-CN" altLang="en-US" sz="2800" smtClean="0">
              <a:sym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1119" y="5843856"/>
            <a:ext cx="8572389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200" smtClean="0">
                <a:solidFill>
                  <a:srgbClr val="FF0000"/>
                </a:solidFill>
                <a:latin typeface="黑体"/>
                <a:ea typeface="黑体"/>
              </a:rPr>
              <a:t>导析</a:t>
            </a:r>
            <a:r>
              <a:rPr lang="en-US" altLang="zh-CN" sz="3200" smtClean="0">
                <a:solidFill>
                  <a:srgbClr val="FF0000"/>
                </a:solidFill>
                <a:latin typeface="黑体"/>
                <a:ea typeface="黑体"/>
              </a:rPr>
              <a:t>:C</a:t>
            </a:r>
            <a:r>
              <a:rPr lang="zh-CN" altLang="en-US" sz="3200" smtClean="0">
                <a:solidFill>
                  <a:srgbClr val="FF0000"/>
                </a:solidFill>
                <a:latin typeface="宋体"/>
                <a:ea typeface="宋体"/>
              </a:rPr>
              <a:t>　</a:t>
            </a:r>
            <a:r>
              <a:rPr lang="zh-CN" altLang="en-US" sz="3200" smtClean="0">
                <a:solidFill>
                  <a:srgbClr val="FF0000"/>
                </a:solidFill>
                <a:latin typeface="楷体"/>
                <a:ea typeface="楷体"/>
              </a:rPr>
              <a:t>文章详写了煮腊八粥</a:t>
            </a:r>
            <a:r>
              <a:rPr lang="en-US" altLang="zh-CN" sz="3200" smtClean="0">
                <a:solidFill>
                  <a:srgbClr val="FF0000"/>
                </a:solidFill>
                <a:latin typeface="楷体"/>
                <a:ea typeface="楷体"/>
              </a:rPr>
              <a:t>,</a:t>
            </a:r>
            <a:r>
              <a:rPr lang="zh-CN" altLang="en-US" sz="3200" smtClean="0">
                <a:solidFill>
                  <a:srgbClr val="FF0000"/>
                </a:solidFill>
                <a:latin typeface="楷体"/>
                <a:ea typeface="楷体"/>
              </a:rPr>
              <a:t>略写吃腊八粥。</a:t>
            </a:r>
            <a:endParaRPr lang="zh-CN" altLang="en-US" sz="3200" smtClean="0">
              <a:solidFill>
                <a:srgbClr val="FF0000"/>
              </a:solidFill>
              <a:latin typeface="楷体"/>
              <a:ea typeface="楷体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80085" y="1232535"/>
            <a:ext cx="1081532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600" smtClean="0">
                <a:sym typeface="+mn-ea"/>
              </a:rPr>
              <a:t>9.</a:t>
            </a:r>
            <a:r>
              <a:rPr lang="zh-CN" altLang="en-US" sz="3600" smtClean="0">
                <a:sym typeface="+mn-ea"/>
              </a:rPr>
              <a:t>对“那我饿了”理解不正确的一项是</a:t>
            </a:r>
            <a:r>
              <a:rPr lang="en-US" sz="3600" smtClean="0">
                <a:sym typeface="+mn-ea"/>
              </a:rPr>
              <a:t>(</a:t>
            </a:r>
            <a:r>
              <a:rPr lang="zh-CN" altLang="en-US" sz="3600" smtClean="0">
                <a:sym typeface="+mn-ea"/>
              </a:rPr>
              <a:t>　 　</a:t>
            </a:r>
            <a:r>
              <a:rPr lang="en-US" sz="3600" smtClean="0">
                <a:sym typeface="+mn-ea"/>
              </a:rPr>
              <a:t>)</a:t>
            </a:r>
            <a:endParaRPr lang="zh-CN" altLang="en-US" sz="3600" smtClean="0"/>
          </a:p>
          <a:p>
            <a:r>
              <a:rPr lang="en-US" sz="3600" smtClean="0">
                <a:sym typeface="+mn-ea"/>
              </a:rPr>
              <a:t>A.</a:t>
            </a:r>
            <a:r>
              <a:rPr lang="zh-CN" altLang="en-US" sz="3600" smtClean="0">
                <a:sym typeface="+mn-ea"/>
              </a:rPr>
              <a:t>八儿并不是真的饿了。</a:t>
            </a:r>
            <a:endParaRPr lang="zh-CN" altLang="en-US" sz="3600" smtClean="0"/>
          </a:p>
          <a:p>
            <a:r>
              <a:rPr lang="en-US" sz="3600" smtClean="0">
                <a:sym typeface="+mn-ea"/>
              </a:rPr>
              <a:t>B.</a:t>
            </a:r>
            <a:r>
              <a:rPr lang="zh-CN" altLang="en-US" sz="3600" smtClean="0">
                <a:sym typeface="+mn-ea"/>
              </a:rPr>
              <a:t>八儿真的饿了。</a:t>
            </a:r>
            <a:endParaRPr lang="zh-CN" altLang="en-US" sz="3600" smtClean="0"/>
          </a:p>
          <a:p>
            <a:r>
              <a:rPr lang="en-US" sz="3600" smtClean="0">
                <a:sym typeface="+mn-ea"/>
              </a:rPr>
              <a:t>C.</a:t>
            </a:r>
            <a:r>
              <a:rPr lang="zh-CN" altLang="en-US" sz="3600" smtClean="0">
                <a:sym typeface="+mn-ea"/>
              </a:rPr>
              <a:t>“那”字写出了八儿无计可施的心态。</a:t>
            </a:r>
            <a:endParaRPr lang="zh-CN" altLang="en-US" sz="3600" smtClean="0"/>
          </a:p>
          <a:p>
            <a:r>
              <a:rPr lang="en-US" sz="3600" smtClean="0">
                <a:sym typeface="+mn-ea"/>
              </a:rPr>
              <a:t>D.</a:t>
            </a:r>
            <a:r>
              <a:rPr lang="zh-CN" altLang="en-US" sz="3600" smtClean="0">
                <a:sym typeface="+mn-ea"/>
              </a:rPr>
              <a:t>这句话写出了八儿的天真和孩子气。</a:t>
            </a:r>
            <a:endParaRPr lang="zh-CN" altLang="en-US" sz="3600" smtClean="0"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1320" y="0"/>
            <a:ext cx="24688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练一练</a:t>
            </a:r>
            <a:endParaRPr lang="zh-CN" altLang="en-US" sz="6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0085" y="4528820"/>
            <a:ext cx="1007681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/>
            <a:r>
              <a:rPr lang="zh-CN" altLang="en-US" sz="3200" smtClean="0">
                <a:solidFill>
                  <a:srgbClr val="FF0000"/>
                </a:solidFill>
                <a:latin typeface="黑体"/>
                <a:ea typeface="黑体"/>
                <a:sym typeface="+mn-ea"/>
              </a:rPr>
              <a:t>导析</a:t>
            </a:r>
            <a:r>
              <a:rPr lang="en-US" altLang="zh-CN" sz="3200" smtClean="0">
                <a:solidFill>
                  <a:srgbClr val="FF0000"/>
                </a:solidFill>
                <a:latin typeface="黑体"/>
                <a:ea typeface="黑体"/>
                <a:sym typeface="+mn-ea"/>
              </a:rPr>
              <a:t>:B</a:t>
            </a:r>
            <a:r>
              <a:rPr lang="zh-CN" altLang="en-US" sz="3200" smtClean="0">
                <a:solidFill>
                  <a:srgbClr val="FF0000"/>
                </a:solidFill>
                <a:latin typeface="宋体"/>
                <a:ea typeface="宋体"/>
                <a:sym typeface="+mn-ea"/>
              </a:rPr>
              <a:t>　</a:t>
            </a:r>
            <a:r>
              <a:rPr lang="zh-CN" altLang="en-US" sz="32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文中的“并且八儿所说的饿</a:t>
            </a:r>
            <a:r>
              <a:rPr lang="en-US" altLang="zh-CN" sz="32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,</a:t>
            </a:r>
            <a:r>
              <a:rPr lang="zh-CN" altLang="en-US" sz="32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也不可靠</a:t>
            </a:r>
            <a:r>
              <a:rPr lang="en-US" altLang="zh-CN" sz="32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,</a:t>
            </a:r>
            <a:r>
              <a:rPr lang="zh-CN" altLang="en-US" sz="32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不过因为一进灶房</a:t>
            </a:r>
            <a:r>
              <a:rPr lang="en-US" altLang="zh-CN" sz="32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,</a:t>
            </a:r>
            <a:r>
              <a:rPr lang="zh-CN" altLang="en-US" sz="32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就听到那锅中叹气又像是正在嘟囔的声音</a:t>
            </a:r>
            <a:r>
              <a:rPr lang="en-US" altLang="zh-CN" sz="32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,</a:t>
            </a:r>
            <a:r>
              <a:rPr lang="zh-CN" altLang="en-US" sz="3200" smtClean="0">
                <a:solidFill>
                  <a:srgbClr val="FF0000"/>
                </a:solidFill>
                <a:latin typeface="楷体"/>
                <a:ea typeface="楷体"/>
                <a:sym typeface="+mn-ea"/>
              </a:rPr>
              <a:t>因好奇而急于想尝尝这奇怪的东西罢了”可见八儿并不是真的饿了。</a:t>
            </a:r>
            <a:endParaRPr lang="zh-CN" altLang="en-US" sz="3200" smtClean="0">
              <a:solidFill>
                <a:srgbClr val="FF0000"/>
              </a:solidFill>
              <a:latin typeface="楷体"/>
              <a:ea typeface="楷体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122" name="Group 7"/>
          <p:cNvGrpSpPr/>
          <p:nvPr/>
        </p:nvGrpSpPr>
        <p:grpSpPr>
          <a:xfrm>
            <a:off x="1744663" y="152400"/>
            <a:ext cx="2255837" cy="557213"/>
            <a:chOff x="-319811" y="-540786"/>
            <a:chExt cx="2256668" cy="556690"/>
          </a:xfrm>
        </p:grpSpPr>
        <p:sp>
          <p:nvSpPr>
            <p:cNvPr id="5125" name="直线连接符 21"/>
            <p:cNvSpPr/>
            <p:nvPr/>
          </p:nvSpPr>
          <p:spPr>
            <a:xfrm flipV="1">
              <a:off x="-319811" y="10150"/>
              <a:ext cx="2256668" cy="5754"/>
            </a:xfrm>
            <a:prstGeom prst="line">
              <a:avLst/>
            </a:prstGeom>
            <a:ln w="38100" cap="flat" cmpd="sng">
              <a:solidFill>
                <a:srgbClr val="93B3D7"/>
              </a:solidFill>
              <a:prstDash val="dash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5126" name="同侧圆角矩形 23"/>
            <p:cNvSpPr/>
            <p:nvPr/>
          </p:nvSpPr>
          <p:spPr>
            <a:xfrm>
              <a:off x="-191781" y="-540786"/>
              <a:ext cx="2000609" cy="516419"/>
            </a:xfrm>
            <a:custGeom>
              <a:gdLst>
                <a:gd name="txL" fmla="*/ 0 w 2000609"/>
                <a:gd name="txT" fmla="*/ 0 h 516419"/>
                <a:gd name="txR" fmla="*/ 2000609 w 2000609"/>
                <a:gd name="txB" fmla="*/ 516419 h 516419"/>
              </a:gdLst>
              <a:cxnLst>
                <a:cxn ang="0">
                  <a:pos x="86071" y="0"/>
                </a:cxn>
                <a:cxn ang="0">
                  <a:pos x="1914537" y="0"/>
                </a:cxn>
                <a:cxn ang="0">
                  <a:pos x="2000608" y="86071"/>
                </a:cxn>
                <a:cxn ang="0">
                  <a:pos x="2000609" y="516419"/>
                </a:cxn>
                <a:cxn ang="0">
                  <a:pos x="0" y="516419"/>
                </a:cxn>
                <a:cxn ang="0">
                  <a:pos x="0" y="86071"/>
                </a:cxn>
                <a:cxn ang="0">
                  <a:pos x="86071" y="0"/>
                </a:cxn>
              </a:cxnLst>
              <a:rect l="txL" t="txT" r="txR" b="txB"/>
              <a:pathLst>
                <a:path w="2000609" h="516418">
                  <a:moveTo>
                    <a:pt x="86071" y="0"/>
                  </a:moveTo>
                  <a:lnTo>
                    <a:pt x="1914537" y="0"/>
                  </a:lnTo>
                  <a:cubicBezTo>
                    <a:pt x="1962073" y="0"/>
                    <a:pt x="2000608" y="38535"/>
                    <a:pt x="2000608" y="86071"/>
                  </a:cubicBezTo>
                  <a:lnTo>
                    <a:pt x="2000609" y="516419"/>
                  </a:lnTo>
                  <a:lnTo>
                    <a:pt x="0" y="516419"/>
                  </a:lnTo>
                  <a:lnTo>
                    <a:pt x="0" y="86071"/>
                  </a:lnTo>
                  <a:cubicBezTo>
                    <a:pt x="0" y="38535"/>
                    <a:pt x="38535" y="0"/>
                    <a:pt x="86071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>
                    <a:alpha val="100000"/>
                  </a:srgbClr>
                </a:gs>
                <a:gs pos="34998">
                  <a:srgbClr val="BFEDFF">
                    <a:alpha val="100000"/>
                  </a:srgbClr>
                </a:gs>
                <a:gs pos="100000">
                  <a:srgbClr val="E6F9FF">
                    <a:alpha val="100000"/>
                  </a:srgbClr>
                </a:gs>
              </a:gsLst>
              <a:lin ang="5400000"/>
            </a:gradFill>
            <a:ln w="9525">
              <a:noFill/>
            </a:ln>
          </p:spPr>
          <p:txBody>
            <a:bodyPr anchor="ctr" anchorCtr="0"/>
            <a:lstStyle/>
            <a:p>
              <a:pPr algn="ctr" eaLnBrk="1" hangingPunct="1">
                <a:buSzTx/>
              </a:pPr>
              <a:r>
                <a:rPr lang="zh-CN" altLang="en-US" sz="3000" b="1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黑体" panose="02010609060101010101" pitchFamily="49" charset="-122"/>
                </a:rPr>
                <a:t>资料链接</a:t>
              </a:r>
              <a:endPara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endParaRPr>
            </a:p>
          </p:txBody>
        </p:sp>
      </p:grpSp>
      <p:sp>
        <p:nvSpPr>
          <p:cNvPr id="2058" name="TextBox 5"/>
          <p:cNvSpPr/>
          <p:nvPr/>
        </p:nvSpPr>
        <p:spPr>
          <a:xfrm>
            <a:off x="2576513" y="2357438"/>
            <a:ext cx="1295400" cy="92233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 eaLnBrk="1" hangingPunct="1">
              <a:buClr>
                <a:srgbClr val="FF0000"/>
              </a:buClr>
              <a:buSzTx/>
            </a:pPr>
            <a:r>
              <a:rPr lang="zh-CN" altLang="en-US" sz="5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</a:t>
            </a:r>
            <a:endParaRPr lang="zh-CN" altLang="en-US" sz="54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2059" name="文本框 6151"/>
          <p:cNvSpPr/>
          <p:nvPr/>
        </p:nvSpPr>
        <p:spPr>
          <a:xfrm>
            <a:off x="1744980" y="765175"/>
            <a:ext cx="9620885" cy="58864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hangingPunct="1">
              <a:lnSpc>
                <a:spcPct val="150000"/>
              </a:lnSpc>
              <a:buSzTx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沈从文（1902－1988），原名沈岳焕，笔名休芸芸、甲辰、上官碧、璇若等，乳名茂林，字崇文，湖南凤凰县人，苗族。沈从文是现代著名作家、历史文物研究家。1925年发表第一篇小说《福生》，1926年出版第一个创作文集《鸭子》。沈从文20年代起蜚声文坛，与诗人徐志摩、散文家周作人、杂文家鲁迅齐名。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代表作《边城》、《长河》。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>
                                        <p:cTn id="9" dur="1000" fill="hold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 additive="base">
                                        <p:cTn id="14" dur="2000" fill="hold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8" grpId="0"/>
      <p:bldP spid="205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602740" y="1936115"/>
            <a:ext cx="1057592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800"/>
              <a:t>细腻   吞咽</a:t>
            </a:r>
            <a:r>
              <a:rPr lang="zh-CN" altLang="en-US" sz="4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</a:t>
            </a:r>
            <a:r>
              <a:rPr lang="zh-CN" altLang="en-US" sz="4800">
                <a:sym typeface="+mn-ea"/>
              </a:rPr>
              <a:t>汤匙   钥匙   </a:t>
            </a:r>
            <a:r>
              <a:rPr lang="zh-CN" altLang="en-US" sz="4800"/>
              <a:t>沸腾 </a:t>
            </a:r>
            <a:endParaRPr lang="zh-CN" altLang="en-US" sz="4800"/>
          </a:p>
          <a:p>
            <a:pPr algn="l">
              <a:lnSpc>
                <a:spcPct val="150000"/>
              </a:lnSpc>
            </a:pPr>
            <a:r>
              <a:rPr lang="zh-CN" altLang="en-US" sz="4800"/>
              <a:t>唾沫   搅和   浓</a:t>
            </a:r>
            <a:r>
              <a:rPr lang="zh-CN" altLang="en-US" sz="4800">
                <a:solidFill>
                  <a:srgbClr val="FF0000"/>
                </a:solidFill>
              </a:rPr>
              <a:t>稠</a:t>
            </a:r>
            <a:r>
              <a:rPr lang="zh-CN" altLang="en-US" sz="4800"/>
              <a:t>   资格   稀烂 </a:t>
            </a:r>
            <a:endParaRPr lang="zh-CN" altLang="en-US" sz="4800"/>
          </a:p>
          <a:p>
            <a:pPr algn="l">
              <a:lnSpc>
                <a:spcPct val="150000"/>
              </a:lnSpc>
            </a:pPr>
            <a:r>
              <a:rPr lang="zh-CN" altLang="en-US" sz="4800">
                <a:solidFill>
                  <a:srgbClr val="FF0000"/>
                </a:solidFill>
              </a:rPr>
              <a:t>染缸</a:t>
            </a:r>
            <a:r>
              <a:rPr lang="zh-CN" altLang="en-US" sz="4800"/>
              <a:t>  </a:t>
            </a:r>
            <a:endParaRPr lang="zh-CN" altLang="en-US" sz="4800"/>
          </a:p>
        </p:txBody>
      </p:sp>
      <p:sp>
        <p:nvSpPr>
          <p:cNvPr id="3" name="矩形 2"/>
          <p:cNvSpPr/>
          <p:nvPr/>
        </p:nvSpPr>
        <p:spPr>
          <a:xfrm>
            <a:off x="2644775" y="398780"/>
            <a:ext cx="3999230" cy="1014730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挑战字词关</a:t>
            </a:r>
            <a:endParaRPr lang="zh-CN" altLang="en-US" sz="60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40610" y="1567815"/>
            <a:ext cx="12096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>
                <a:solidFill>
                  <a:srgbClr val="FF0000"/>
                </a:solidFill>
                <a:sym typeface="+mn-ea"/>
              </a:rPr>
              <a:t>nì</a:t>
            </a:r>
            <a:endParaRPr lang="zh-CN" altLang="en-US" sz="4000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28310" y="1567815"/>
            <a:ext cx="19589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>
                <a:solidFill>
                  <a:srgbClr val="FF0000"/>
                </a:solidFill>
                <a:sym typeface="+mn-ea"/>
              </a:rPr>
              <a:t>chí</a:t>
            </a:r>
            <a:endParaRPr lang="zh-CN" altLang="en-US" sz="4000">
              <a:solidFill>
                <a:srgbClr val="FF0000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04380" y="1567815"/>
            <a:ext cx="19215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>
                <a:solidFill>
                  <a:srgbClr val="FF0000"/>
                </a:solidFill>
                <a:sym typeface="+mn-ea"/>
              </a:rPr>
              <a:t>shi</a:t>
            </a:r>
            <a:endParaRPr lang="zh-CN" altLang="en-US" sz="4000"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78915" y="2702560"/>
            <a:ext cx="15741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>
                <a:solidFill>
                  <a:srgbClr val="FF0000"/>
                </a:solidFill>
                <a:sym typeface="+mn-ea"/>
              </a:rPr>
              <a:t>tuò</a:t>
            </a:r>
            <a:endParaRPr lang="zh-CN" altLang="en-US" sz="4000">
              <a:solidFill>
                <a:srgbClr val="FF0000"/>
              </a:solidFill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02840" y="2702560"/>
            <a:ext cx="20720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>
                <a:solidFill>
                  <a:srgbClr val="FF0000"/>
                </a:solidFill>
                <a:sym typeface="+mn-ea"/>
              </a:rPr>
              <a:t>mo</a:t>
            </a:r>
            <a:endParaRPr lang="zh-CN" altLang="en-US" sz="4000">
              <a:solidFill>
                <a:srgbClr val="FF0000"/>
              </a:solidFill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35020" y="2702560"/>
            <a:ext cx="22256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>
                <a:solidFill>
                  <a:srgbClr val="FF0000"/>
                </a:solidFill>
                <a:sym typeface="+mn-ea"/>
              </a:rPr>
              <a:t>jiǎo</a:t>
            </a:r>
            <a:endParaRPr lang="zh-CN" altLang="en-US" sz="4000">
              <a:solidFill>
                <a:srgbClr val="FF0000"/>
              </a:solidFill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94175" y="2702560"/>
            <a:ext cx="233934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sym typeface="+mn-ea"/>
              </a:rPr>
              <a:t>huo</a:t>
            </a:r>
            <a:endParaRPr lang="zh-CN" altLang="en-US" sz="4000">
              <a:solidFill>
                <a:srgbClr val="FF0000"/>
              </a:solidFill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65245" y="1567815"/>
            <a:ext cx="233934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  <a:sym typeface="+mn-ea"/>
              </a:rPr>
              <a:t>yàn</a:t>
            </a:r>
            <a:endParaRPr lang="en-US" altLang="zh-CN" sz="400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1" grpId="0"/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椭圆 2"/>
          <p:cNvSpPr/>
          <p:nvPr/>
        </p:nvSpPr>
        <p:spPr>
          <a:xfrm>
            <a:off x="573405" y="992505"/>
            <a:ext cx="1728470" cy="1368425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90204" pitchFamily="34" charset="0"/>
              <a:ea typeface="宋体" panose="02010600030101010101" pitchFamily="2" charset="-122"/>
            </a:endParaRPr>
          </a:p>
        </p:txBody>
      </p:sp>
      <p:sp>
        <p:nvSpPr>
          <p:cNvPr id="7170" name="Rectangle 2"/>
          <p:cNvSpPr/>
          <p:nvPr>
            <p:ph idx="1"/>
          </p:nvPr>
        </p:nvSpPr>
        <p:spPr>
          <a:xfrm>
            <a:off x="822960" y="1329055"/>
            <a:ext cx="11006455" cy="5018405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buNone/>
            </a:pP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思考：</a:t>
            </a:r>
            <a:endParaRPr lang="zh-CN" altLang="en-US" sz="36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buNone/>
            </a:pPr>
            <a:endParaRPr lang="zh-CN" altLang="en-US" sz="36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buNone/>
            </a:pPr>
            <a:endParaRPr lang="zh-CN" altLang="en-US" sz="36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buNone/>
            </a:pPr>
            <a:r>
              <a:rPr lang="zh-CN" altLang="en-US" sz="44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endParaRPr lang="zh-CN" altLang="en-US" sz="4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buNone/>
            </a:pP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快速阅读课文，了解大意，梳理课文脉络。</a:t>
            </a:r>
            <a:endParaRPr lang="zh-CN" altLang="en-US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buNone/>
            </a:pP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完成课后思考探究一。</a:t>
            </a:r>
            <a:endParaRPr lang="zh-CN" altLang="en-US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0D0D0F">
                  <a:alpha val="100000"/>
                </a:srgbClr>
              </a:clrFrom>
              <a:clrTo>
                <a:srgbClr val="0D0D0F">
                  <a:alpha val="100000"/>
                  <a:alpha val="0"/>
                </a:srgbClr>
              </a:clrTo>
            </a:clrChange>
            <a:lum contrast="-12000"/>
          </a:blip>
          <a:stretch>
            <a:fillRect/>
          </a:stretch>
        </p:blipFill>
        <p:spPr>
          <a:xfrm>
            <a:off x="3216275" y="114935"/>
            <a:ext cx="7889240" cy="36887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矩形 3"/>
          <p:cNvSpPr/>
          <p:nvPr/>
        </p:nvSpPr>
        <p:spPr>
          <a:xfrm>
            <a:off x="1752600" y="381000"/>
            <a:ext cx="7543800" cy="6461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hangingPunct="1">
              <a:buSzTx/>
            </a:pP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梳理课文脉络：（完成书</a:t>
            </a:r>
            <a:r>
              <a:rPr lang="en-US" altLang="zh-CN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P10/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一）</a:t>
            </a:r>
            <a:endParaRPr lang="zh-CN" altLang="en-US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219" name="左大括号 6"/>
          <p:cNvSpPr/>
          <p:nvPr/>
        </p:nvSpPr>
        <p:spPr>
          <a:xfrm>
            <a:off x="3200400" y="1447800"/>
            <a:ext cx="152400" cy="4114800"/>
          </a:xfrm>
          <a:prstGeom prst="leftBrace">
            <a:avLst>
              <a:gd name="adj1" fmla="val 8375"/>
              <a:gd name="adj2" fmla="val 50000"/>
            </a:avLst>
          </a:prstGeom>
          <a:solidFill>
            <a:srgbClr val="BBE0E3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eaLnBrk="1" hangingPunct="1">
              <a:buSzTx/>
            </a:pPr>
            <a:endParaRPr lang="zh-CN" altLang="en-US">
              <a:latin typeface="Arial" panose="020b0604020202090204" pitchFamily="34" charset="0"/>
              <a:ea typeface="宋体" panose="02010600030101010101" pitchFamily="2" charset="-122"/>
            </a:endParaRPr>
          </a:p>
        </p:txBody>
      </p:sp>
      <p:sp>
        <p:nvSpPr>
          <p:cNvPr id="9220" name="TextBox 7"/>
          <p:cNvSpPr/>
          <p:nvPr/>
        </p:nvSpPr>
        <p:spPr>
          <a:xfrm>
            <a:off x="1600200" y="3200400"/>
            <a:ext cx="1981200" cy="6461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SzTx/>
            </a:pP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腊八粥</a:t>
            </a:r>
            <a:endParaRPr lang="zh-CN" altLang="en-US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84" name="TextBox 8"/>
          <p:cNvSpPr/>
          <p:nvPr/>
        </p:nvSpPr>
        <p:spPr>
          <a:xfrm>
            <a:off x="3452813" y="1235075"/>
            <a:ext cx="2324100" cy="5857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SzTx/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en-US" altLang="zh-CN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2~8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段：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85" name="TextBox 9"/>
          <p:cNvSpPr/>
          <p:nvPr/>
        </p:nvSpPr>
        <p:spPr>
          <a:xfrm>
            <a:off x="5753100" y="1228725"/>
            <a:ext cx="1133475" cy="584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SzTx/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盼粥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86" name="TextBox 10"/>
          <p:cNvSpPr/>
          <p:nvPr/>
        </p:nvSpPr>
        <p:spPr>
          <a:xfrm>
            <a:off x="3452813" y="3117850"/>
            <a:ext cx="2871787" cy="584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SzTx/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en-US" altLang="zh-CN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12~14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段：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87" name="TextBox 11"/>
          <p:cNvSpPr/>
          <p:nvPr/>
        </p:nvSpPr>
        <p:spPr>
          <a:xfrm>
            <a:off x="5753100" y="2105025"/>
            <a:ext cx="1333500" cy="584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SzTx/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分粥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88" name="TextBox 12"/>
          <p:cNvSpPr/>
          <p:nvPr/>
        </p:nvSpPr>
        <p:spPr>
          <a:xfrm>
            <a:off x="3417888" y="4169093"/>
            <a:ext cx="2678112" cy="58578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SzTx/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en-US" altLang="zh-CN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15~19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段：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89" name="TextBox 13"/>
          <p:cNvSpPr/>
          <p:nvPr/>
        </p:nvSpPr>
        <p:spPr>
          <a:xfrm>
            <a:off x="5753100" y="4172268"/>
            <a:ext cx="1152525" cy="58578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SzTx/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看粥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90" name="TextBox 16"/>
          <p:cNvSpPr/>
          <p:nvPr/>
        </p:nvSpPr>
        <p:spPr>
          <a:xfrm>
            <a:off x="3452813" y="2105025"/>
            <a:ext cx="2324100" cy="584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SzTx/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en-US" altLang="zh-CN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9~11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段：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91" name="TextBox 17"/>
          <p:cNvSpPr/>
          <p:nvPr/>
        </p:nvSpPr>
        <p:spPr>
          <a:xfrm>
            <a:off x="5753100" y="3117850"/>
            <a:ext cx="1333500" cy="584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SzTx/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猜粥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TextBox 12"/>
          <p:cNvSpPr/>
          <p:nvPr/>
        </p:nvSpPr>
        <p:spPr>
          <a:xfrm>
            <a:off x="3473133" y="5228908"/>
            <a:ext cx="2678112" cy="58578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SzTx/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en-US" altLang="zh-CN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20~21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段：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TextBox 13"/>
          <p:cNvSpPr/>
          <p:nvPr/>
        </p:nvSpPr>
        <p:spPr>
          <a:xfrm>
            <a:off x="5771515" y="5188268"/>
            <a:ext cx="1152525" cy="58578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SzTx/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吃粥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8380" y="1864995"/>
            <a:ext cx="4674870" cy="336423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4" grpId="0"/>
      <p:bldP spid="2085" grpId="0"/>
      <p:bldP spid="2086" grpId="0"/>
      <p:bldP spid="2087" grpId="0"/>
      <p:bldP spid="2088" grpId="0"/>
      <p:bldP spid="2089" grpId="0"/>
      <p:bldP spid="2090" grpId="0"/>
      <p:bldP spid="2091" grpId="0"/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Rectangle 2"/>
          <p:cNvSpPr/>
          <p:nvPr>
            <p:ph idx="1"/>
          </p:nvPr>
        </p:nvSpPr>
        <p:spPr>
          <a:xfrm>
            <a:off x="1804988" y="1836738"/>
            <a:ext cx="8177212" cy="2278062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buNone/>
            </a:pP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思考：</a:t>
            </a:r>
            <a:endParaRPr lang="zh-CN" altLang="en-US" sz="36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buNone/>
            </a:pPr>
            <a:r>
              <a:rPr lang="zh-CN" altLang="en-US" sz="44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endParaRPr lang="zh-CN" altLang="en-US" sz="4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buNone/>
            </a:pP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用一句话来概括课文围绕腊八粥讲了一件什么事？</a:t>
            </a:r>
            <a:endParaRPr lang="zh-CN" altLang="en-US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0243" name="图片 1"/>
          <p:cNvPicPr preferRelativeResize="0"/>
          <p:nvPr/>
        </p:nvPicPr>
        <p:blipFill>
          <a:blip r:embed="rId2"/>
          <a:stretch>
            <a:fillRect/>
          </a:stretch>
        </p:blipFill>
        <p:spPr>
          <a:xfrm>
            <a:off x="3371850" y="-6350"/>
            <a:ext cx="7308850" cy="5145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96" name="TextBox 2"/>
          <p:cNvSpPr/>
          <p:nvPr/>
        </p:nvSpPr>
        <p:spPr>
          <a:xfrm>
            <a:off x="1532255" y="4552950"/>
            <a:ext cx="9658985" cy="157035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150000"/>
              </a:lnSpc>
              <a:buSzTx/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课文围绕腊八粥写了</a:t>
            </a:r>
            <a:r>
              <a:rPr lang="zh-CN" altLang="en-US" sz="32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小孩八儿盼粥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en-US" sz="32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分粥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en-US" sz="32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猜粥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en-US" sz="32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看粥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en-US" sz="32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吃粥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的过程。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9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Rectangle 2"/>
          <p:cNvSpPr/>
          <p:nvPr>
            <p:ph idx="1"/>
          </p:nvPr>
        </p:nvSpPr>
        <p:spPr>
          <a:xfrm>
            <a:off x="1804988" y="1836738"/>
            <a:ext cx="8177212" cy="2811462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lnSpc>
                <a:spcPct val="80000"/>
              </a:lnSpc>
              <a:buNone/>
            </a:pP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思考：</a:t>
            </a:r>
            <a:endParaRPr lang="zh-CN" altLang="en-US" sz="36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41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endParaRPr lang="zh-CN" altLang="en-US" sz="41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课文写八儿等粥、吃粥的过程，想要为我们展现什么？</a:t>
            </a:r>
            <a:endParaRPr lang="zh-CN" altLang="en-US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1267" name="图片 1"/>
          <p:cNvPicPr preferRelativeResize="0"/>
          <p:nvPr/>
        </p:nvPicPr>
        <p:blipFill>
          <a:blip r:embed="rId2"/>
          <a:stretch>
            <a:fillRect/>
          </a:stretch>
        </p:blipFill>
        <p:spPr>
          <a:xfrm>
            <a:off x="3371850" y="-6350"/>
            <a:ext cx="7308850" cy="5145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02" name="文本框 2"/>
          <p:cNvSpPr/>
          <p:nvPr/>
        </p:nvSpPr>
        <p:spPr>
          <a:xfrm>
            <a:off x="2133600" y="4724400"/>
            <a:ext cx="6019800" cy="584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SzTx/>
            </a:pPr>
            <a:r>
              <a:rPr lang="zh-CN" altLang="en-US" sz="32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腊八粥的美味诱人</a:t>
            </a:r>
            <a:endParaRPr lang="zh-CN" altLang="en-US" sz="3200" b="1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2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AS_NET" val="4.0.30319.42000"/>
  <p:tag name="AS_OS" val="Unix 3.10 unknown"/>
  <p:tag name="AS_RELEASE_DATE" val="2020.11.30"/>
  <p:tag name="AS_TITLE" val="Aspose.Slides for Java"/>
  <p:tag name="AS_VERSION" val="20.1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默认设计模板">
  <a:themeElements>
    <a:clrScheme name="Apothecary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9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9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9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9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FFFFFF"/>
        </a:accent3>
        <a:accent4>
          <a:srgbClr val="004C4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FFFFFF"/>
        </a:accent3>
        <a:accent4>
          <a:srgbClr val="4D1900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FFFFFF"/>
        </a:accent3>
        <a:accent4>
          <a:srgbClr val="002A56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FFFFFF"/>
        </a:accent3>
        <a:accent4>
          <a:srgbClr val="2A5682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FFFFFF"/>
        </a:accent3>
        <a:accent4>
          <a:srgbClr val="656565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FFFFFF"/>
        </a:accent3>
        <a:accent4>
          <a:srgbClr val="34344D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FFFFFF"/>
        </a:accent3>
        <a:accent4>
          <a:srgbClr val="251A10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4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6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7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8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9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0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1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2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3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4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6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8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9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0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FFFFFF"/>
        </a:accent3>
        <a:accent4>
          <a:srgbClr val="004C4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1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FFFFFF"/>
        </a:accent3>
        <a:accent4>
          <a:srgbClr val="4D1900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2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FFFFFF"/>
        </a:accent3>
        <a:accent4>
          <a:srgbClr val="002A56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3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FFFFFF"/>
        </a:accent3>
        <a:accent4>
          <a:srgbClr val="2A5682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4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FFFFFF"/>
        </a:accent3>
        <a:accent4>
          <a:srgbClr val="656565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5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FFFFFF"/>
        </a:accent3>
        <a:accent4>
          <a:srgbClr val="34344D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6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FFFFFF"/>
        </a:accent3>
        <a:accent4>
          <a:srgbClr val="251A10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8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0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1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2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43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44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45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46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47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48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1_空白设计模板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 panose="020b0503020204020204" charset="-122"/>
        <a:cs typeface="Arial"/>
      </a:majorFont>
      <a:minorFont>
        <a:latin typeface="Arial"/>
        <a:ea typeface="微软雅黑" panose="020b0503020204020204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232</Paragraphs>
  <Slides>36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baseType="lpstr" size="47">
      <vt:lpstr>Arial</vt:lpstr>
      <vt:lpstr>Calibri</vt:lpstr>
      <vt:lpstr>宋体</vt:lpstr>
      <vt:lpstr>微软雅黑</vt:lpstr>
      <vt:lpstr>Wingdings</vt:lpstr>
      <vt:lpstr>华文楷体</vt:lpstr>
      <vt:lpstr>华文新魏</vt:lpstr>
      <vt:lpstr>黑体</vt:lpstr>
      <vt:lpstr>楷体</vt:lpstr>
      <vt:lpstr>隶书</vt:lpstr>
      <vt:lpstr>Office 主题​​</vt:lpstr>
      <vt:lpstr>PowerPoint Presentation</vt:lpstr>
      <vt:lpstr>腊八粥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确定本节课学习目标：</vt:lpstr>
      <vt:lpstr>学习提示：</vt:lpstr>
      <vt:lpstr>        住方家大院的八儿，今天                           。一个人出出进进灶房，看到那一大锅正在叹气的粥，碗盏都已预备得整齐摆到灶边好久了，但他妈总说是时候还早。　　他妈正拿起一把锅铲在粥里搅和。锅里的粥也象是益发浓稠了。　“妈，妈，要到什么时候才         ”　“要到夜里！”其实他妈所说的夜里，并不是上灯以后。但八儿听了这种松劲的话，                     。锅子中，有声无力的叹气正还在继续。　“那我饿了！”八儿要哭的样子。　“饿了，也得到太阳落下时才准吃。”　  饿了，也得到太阳落下时才准吃。你们想，妈的命令，看羊还不够资格的八儿，                                                并且八儿所说的饿，也不可靠，不过因为一进灶房，就听到那锅子中叹气又象是正在呻唤的东西，因好奇而急于想尝尝这奇怪东西罢了。</vt:lpstr>
      <vt:lpstr>     “妈，妈，等一下我要吃三碗！我们只准大哥吃一碗。大哥同爹都吃不得甜的，我们俩光吃甜的也行……妈，妈，你吃三碗我也吃三碗，大哥同爹只准各吃一碗；一共八碗，是吗？”　    </vt:lpstr>
      <vt:lpstr>        比灶矮了许多的八儿，回过头来的结果，亦不过看到一 股淡淡烟气往上一冲而已！　　锅中的一切，这在八儿，只能猜想:</vt:lpstr>
      <vt:lpstr>    “妈，妈，你抱我起来看看吧！”于是妈就如八儿所求的把他抱了起来。　　“            ”他        得喊起来了，锅中的一切已进了他的眼中。　　这不能不说是奇怪呀，栗子跌进锅里，不久就得粉碎，那是他知道的。他曾见过跌进到黄焖鸡锅子里的一群栗子，不久就融掉了。赤饭豆害水鼓肿，那也是往常熬粥时常见的事。花生仁儿脱了他的红外套，这是不消说的事。锅巴，正是围了锅边成一圈。总之，一切都成了如他所猜的样子了，但他却不想到今日粥的颜色是深褐。</vt:lpstr>
      <vt:lpstr>感悟写法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2022-06-17T12:21:46.142</cp:lastPrinted>
  <dcterms:created xsi:type="dcterms:W3CDTF">2022-06-17T12:21:46Z</dcterms:created>
  <dcterms:modified xsi:type="dcterms:W3CDTF">2022-06-17T04:21:47Z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