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7" r:id="rId3"/>
    <p:sldId id="280" r:id="rId4"/>
    <p:sldId id="281" r:id="rId5"/>
    <p:sldId id="300" r:id="rId6"/>
    <p:sldId id="301" r:id="rId7"/>
    <p:sldId id="302" r:id="rId8"/>
    <p:sldId id="258" r:id="rId9"/>
    <p:sldId id="259" r:id="rId10"/>
    <p:sldId id="307" r:id="rId11"/>
    <p:sldId id="270" r:id="rId12"/>
    <p:sldId id="271" r:id="rId13"/>
    <p:sldId id="312" r:id="rId14"/>
    <p:sldId id="311" r:id="rId15"/>
    <p:sldId id="316" r:id="rId16"/>
    <p:sldId id="317" r:id="rId17"/>
    <p:sldId id="318" r:id="rId18"/>
    <p:sldId id="320" r:id="rId19"/>
    <p:sldId id="319" r:id="rId20"/>
    <p:sldId id="321" r:id="rId21"/>
    <p:sldId id="323" r:id="rId22"/>
    <p:sldId id="324" r:id="rId23"/>
    <p:sldId id="325" r:id="rId24"/>
    <p:sldId id="326" r:id="rId25"/>
    <p:sldId id="277" r:id="rId26"/>
    <p:sldId id="278" r:id="rId28"/>
    <p:sldId id="279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214"/>
        <p:guide pos="29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855188-0D08-4BDD-81EF-4A7662C24BE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4A8A4-92E2-451C-AF42-B6A66F31892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DC061-303E-4AFF-89EE-1B9F8DC952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DC061-303E-4AFF-89EE-1B9F8DC9522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0DE02-46C5-434F-AE48-60AE34B986DA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FF063-C8F5-4D2B-9EDD-FBE74AB1F439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5FCEA-D687-4018-9DB3-E982540AECD0}" type="datetime1">
              <a:rPr lang="zh-CN" altLang="en-US"/>
            </a:fld>
            <a:endParaRPr lang="zh-CN" altLang="en-US" sz="1800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48C22-81B7-46FE-BE6D-1E64FFC53049}" type="slidenum">
              <a:rPr lang="zh-CN" altLang="en-US"/>
            </a:fld>
            <a:endParaRPr lang="zh-CN" altLang="en-US" sz="180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5"/>
          <p:cNvSpPr>
            <a:spLocks noChangeArrowheads="1"/>
          </p:cNvSpPr>
          <p:nvPr userDrawn="1"/>
        </p:nvSpPr>
        <p:spPr bwMode="auto">
          <a:xfrm>
            <a:off x="1071538" y="1857364"/>
            <a:ext cx="7000924" cy="3071834"/>
          </a:xfrm>
          <a:prstGeom prst="roundRect">
            <a:avLst>
              <a:gd name="adj" fmla="val 4481"/>
            </a:avLst>
          </a:prstGeom>
          <a:noFill/>
          <a:ln w="15875" algn="ctr">
            <a:solidFill>
              <a:srgbClr val="00B0F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37894-1430-4015-A767-B4E197717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949A42-B86B-41BF-BCEF-E8B04F65EB8E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1" descr="C:\Users\Administrator\Desktop\素材图片\logo.png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740650" y="6284913"/>
            <a:ext cx="1147763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>
            <a:spLocks noChangeArrowheads="1"/>
          </p:cNvSpPr>
          <p:nvPr/>
        </p:nvSpPr>
        <p:spPr bwMode="auto">
          <a:xfrm>
            <a:off x="4653280" y="3293110"/>
            <a:ext cx="3860800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【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英</a:t>
            </a:r>
            <a:r>
              <a:rPr lang="en-US" altLang="zh-CN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】</a:t>
            </a:r>
            <a:r>
              <a:rPr lang="zh-CN" altLang="en-US" sz="3600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  <a:sym typeface="+mn-ea"/>
              </a:rPr>
              <a:t>高尔斯华绥</a:t>
            </a:r>
            <a:endParaRPr lang="zh-CN" altLang="en-US" sz="3600" dirty="0">
              <a:solidFill>
                <a:schemeClr val="tx1"/>
              </a:solidFill>
              <a:latin typeface="Arial" panose="020B0604020202020204" pitchFamily="34" charset="0"/>
              <a:ea typeface="楷体_GB2312" pitchFamily="49" charset="-122"/>
              <a:sym typeface="+mn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095773" y="3053556"/>
            <a:ext cx="5645150" cy="0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2" name="组合 8"/>
          <p:cNvGrpSpPr/>
          <p:nvPr/>
        </p:nvGrpSpPr>
        <p:grpSpPr bwMode="auto">
          <a:xfrm>
            <a:off x="209550" y="609600"/>
            <a:ext cx="1243013" cy="411163"/>
            <a:chOff x="2338613" y="2751895"/>
            <a:chExt cx="7054169" cy="1441159"/>
          </a:xfrm>
        </p:grpSpPr>
        <p:sp>
          <p:nvSpPr>
            <p:cNvPr id="10" name="MH_Other_1"/>
            <p:cNvSpPr/>
            <p:nvPr>
              <p:custDataLst>
                <p:tags r:id="rId1"/>
              </p:custDataLst>
            </p:nvPr>
          </p:nvSpPr>
          <p:spPr>
            <a:xfrm rot="287716">
              <a:off x="2338613" y="2751895"/>
              <a:ext cx="7054169" cy="1441159"/>
            </a:xfrm>
            <a:custGeom>
              <a:avLst/>
              <a:gdLst>
                <a:gd name="connsiteX0" fmla="*/ 0 w 3302000"/>
                <a:gd name="connsiteY0" fmla="*/ 304800 h 990600"/>
                <a:gd name="connsiteX1" fmla="*/ 397933 w 3302000"/>
                <a:gd name="connsiteY1" fmla="*/ 922867 h 990600"/>
                <a:gd name="connsiteX2" fmla="*/ 3090333 w 3302000"/>
                <a:gd name="connsiteY2" fmla="*/ 990600 h 990600"/>
                <a:gd name="connsiteX3" fmla="*/ 3302000 w 3302000"/>
                <a:gd name="connsiteY3" fmla="*/ 0 h 990600"/>
                <a:gd name="connsiteX4" fmla="*/ 0 w 3302000"/>
                <a:gd name="connsiteY4" fmla="*/ 304800 h 99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02000" h="990600">
                  <a:moveTo>
                    <a:pt x="0" y="304800"/>
                  </a:moveTo>
                  <a:lnTo>
                    <a:pt x="397933" y="922867"/>
                  </a:lnTo>
                  <a:lnTo>
                    <a:pt x="3090333" y="990600"/>
                  </a:lnTo>
                  <a:lnTo>
                    <a:pt x="3302000" y="0"/>
                  </a:lnTo>
                  <a:lnTo>
                    <a:pt x="0" y="30480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ffectLst>
              <a:outerShdw blurRad="431800" dist="38100" dir="18900000" sx="60000" sy="6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MH_Other_2"/>
            <p:cNvSpPr/>
            <p:nvPr>
              <p:custDataLst>
                <p:tags r:id="rId2"/>
              </p:custDataLst>
            </p:nvPr>
          </p:nvSpPr>
          <p:spPr>
            <a:xfrm rot="19856384">
              <a:off x="4446755" y="3085754"/>
              <a:ext cx="2036068" cy="1007143"/>
            </a:xfrm>
            <a:custGeom>
              <a:avLst/>
              <a:gdLst>
                <a:gd name="connsiteX0" fmla="*/ 0 w 2836333"/>
                <a:gd name="connsiteY0" fmla="*/ 0 h 965200"/>
                <a:gd name="connsiteX1" fmla="*/ 245533 w 2836333"/>
                <a:gd name="connsiteY1" fmla="*/ 685800 h 965200"/>
                <a:gd name="connsiteX2" fmla="*/ 2658533 w 2836333"/>
                <a:gd name="connsiteY2" fmla="*/ 965200 h 965200"/>
                <a:gd name="connsiteX3" fmla="*/ 2836333 w 2836333"/>
                <a:gd name="connsiteY3" fmla="*/ 101600 h 965200"/>
                <a:gd name="connsiteX4" fmla="*/ 0 w 2836333"/>
                <a:gd name="connsiteY4" fmla="*/ 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36333" h="965200">
                  <a:moveTo>
                    <a:pt x="0" y="0"/>
                  </a:moveTo>
                  <a:lnTo>
                    <a:pt x="245533" y="685800"/>
                  </a:lnTo>
                  <a:lnTo>
                    <a:pt x="2658533" y="965200"/>
                  </a:lnTo>
                  <a:lnTo>
                    <a:pt x="2836333" y="10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BF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2" name="任意多边形 11"/>
          <p:cNvSpPr/>
          <p:nvPr>
            <p:custDataLst>
              <p:tags r:id="rId3"/>
            </p:custDataLst>
          </p:nvPr>
        </p:nvSpPr>
        <p:spPr>
          <a:xfrm>
            <a:off x="1171575" y="793750"/>
            <a:ext cx="300038" cy="158750"/>
          </a:xfrm>
          <a:custGeom>
            <a:avLst/>
            <a:gdLst>
              <a:gd name="connsiteX0" fmla="*/ 0 w 400050"/>
              <a:gd name="connsiteY0" fmla="*/ 152400 h 158750"/>
              <a:gd name="connsiteX1" fmla="*/ 374650 w 400050"/>
              <a:gd name="connsiteY1" fmla="*/ 0 h 158750"/>
              <a:gd name="connsiteX2" fmla="*/ 400050 w 400050"/>
              <a:gd name="connsiteY2" fmla="*/ 158750 h 158750"/>
              <a:gd name="connsiteX3" fmla="*/ 0 w 400050"/>
              <a:gd name="connsiteY3" fmla="*/ 152400 h 158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158750">
                <a:moveTo>
                  <a:pt x="0" y="152400"/>
                </a:moveTo>
                <a:lnTo>
                  <a:pt x="374650" y="0"/>
                </a:lnTo>
                <a:lnTo>
                  <a:pt x="400050" y="158750"/>
                </a:lnTo>
                <a:lnTo>
                  <a:pt x="0" y="152400"/>
                </a:lnTo>
                <a:close/>
              </a:path>
            </a:pathLst>
          </a:custGeom>
          <a:solidFill>
            <a:srgbClr val="34B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>
            <p:custDataLst>
              <p:tags r:id="rId4"/>
            </p:custDataLst>
          </p:nvPr>
        </p:nvSpPr>
        <p:spPr>
          <a:xfrm>
            <a:off x="939800" y="334963"/>
            <a:ext cx="276225" cy="342900"/>
          </a:xfrm>
          <a:custGeom>
            <a:avLst/>
            <a:gdLst>
              <a:gd name="connsiteX0" fmla="*/ 0 w 368300"/>
              <a:gd name="connsiteY0" fmla="*/ 342900 h 342900"/>
              <a:gd name="connsiteX1" fmla="*/ 254000 w 368300"/>
              <a:gd name="connsiteY1" fmla="*/ 0 h 342900"/>
              <a:gd name="connsiteX2" fmla="*/ 368300 w 368300"/>
              <a:gd name="connsiteY2" fmla="*/ 139700 h 342900"/>
              <a:gd name="connsiteX3" fmla="*/ 0 w 368300"/>
              <a:gd name="connsiteY3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300" h="342900">
                <a:moveTo>
                  <a:pt x="0" y="342900"/>
                </a:moveTo>
                <a:lnTo>
                  <a:pt x="254000" y="0"/>
                </a:lnTo>
                <a:lnTo>
                  <a:pt x="368300" y="139700"/>
                </a:lnTo>
                <a:lnTo>
                  <a:pt x="0" y="342900"/>
                </a:lnTo>
                <a:close/>
              </a:path>
            </a:pathLst>
          </a:custGeom>
          <a:solidFill>
            <a:srgbClr val="34B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899592" y="1628800"/>
            <a:ext cx="6919912" cy="1257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b"/>
          <a:lstStyle/>
          <a:p>
            <a:pPr algn="l">
              <a:defRPr/>
            </a:pPr>
            <a:r>
              <a:rPr lang="zh-CN" altLang="en-US" sz="7200" kern="0" dirty="0" smtClean="0">
                <a:solidFill>
                  <a:srgbClr val="000000"/>
                </a:solidFill>
                <a:latin typeface="+mj-lt"/>
                <a:ea typeface="华文新魏" pitchFamily="2" charset="-122"/>
                <a:cs typeface="+mj-cs"/>
              </a:rPr>
              <a:t>            品质 </a:t>
            </a:r>
            <a:endParaRPr lang="zh-CN" altLang="en-US" sz="2000" kern="0" dirty="0">
              <a:solidFill>
                <a:srgbClr val="000000"/>
              </a:solidFill>
              <a:latin typeface="+mj-lt"/>
              <a:ea typeface="华文新魏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0" y="2086430"/>
            <a:ext cx="9144000" cy="2342702"/>
            <a:chOff x="0" y="2728686"/>
            <a:chExt cx="12192000" cy="2685143"/>
          </a:xfrm>
          <a:solidFill>
            <a:srgbClr val="92D050"/>
          </a:solidFill>
        </p:grpSpPr>
        <p:sp>
          <p:nvSpPr>
            <p:cNvPr id="7" name="矩形 6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grpFill/>
            <a:effectLst/>
          </p:grpSpPr>
          <p:sp>
            <p:nvSpPr>
              <p:cNvPr id="12" name="等腰三角形 11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0" name="文本框 6"/>
            <p:cNvSpPr txBox="1"/>
            <p:nvPr/>
          </p:nvSpPr>
          <p:spPr>
            <a:xfrm>
              <a:off x="4310743" y="3550476"/>
              <a:ext cx="3570514" cy="69237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人物形象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3599543" y="3550476"/>
              <a:ext cx="1001487" cy="67025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95070" y="1522095"/>
            <a:ext cx="6753225" cy="3653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格斯拉生活的社会环境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这是一个工业垄断加剧，同行竞争激烈，许多人采用不正当的手段，偷工减料，不守诚信的社会。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品质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写于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1911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年，当时的英国社会，机器大生产几乎完全取代了原始的手工业生产，大公司行业垄断的情况愈演愈烈。在行业竞争日益激烈的情形下，一些公司采用不符实际的广告招揽顾客，商品的真正质量却在下降。</a:t>
            </a:r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31595" y="1988820"/>
            <a:ext cx="2952750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95070" y="1522095"/>
            <a:ext cx="6868795" cy="36836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刻画形象的方法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关于格斯拉“皮革”一般的外貌描写。（第５段） 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 这段外貌描写运用了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的方法，用“皮革”喻示其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老实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、执著的性格，这样的描写把格斯拉的形象和他的职业巧妙地融合了起来；“死板板”“僵硬”这些词语看似贬义，其实是赞扬，赞扬老格斯拉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对品质的执著追求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 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31595" y="1988820"/>
            <a:ext cx="2952750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5" name=" 165"/>
          <p:cNvSpPr/>
          <p:nvPr/>
        </p:nvSpPr>
        <p:spPr>
          <a:xfrm>
            <a:off x="1331595" y="2590165"/>
            <a:ext cx="215900" cy="21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95070" y="1532890"/>
            <a:ext cx="6953250" cy="4658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刻画形象的方法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我去做鞋子时它的表情和动作描写。（8－11段） 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表现了格斯拉对制靴投入了全部的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热情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心血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认真细致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珍惜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。如对他卖出的靴子，他总是以“又批评又爱抚的眼光注视着，好像在回想他创造这双靴子时所付出的热情，好像在责备我竟这样穿坏了他的杰作”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 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31595" y="1988820"/>
            <a:ext cx="2952750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5" name=" 165"/>
          <p:cNvSpPr/>
          <p:nvPr/>
        </p:nvSpPr>
        <p:spPr>
          <a:xfrm>
            <a:off x="1395095" y="2684145"/>
            <a:ext cx="215900" cy="21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32205" y="1480185"/>
            <a:ext cx="7057390" cy="3531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刻画形象的方法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与“我”关于一双有响声的靴子的对话描写（13—21段）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很好地表现了格斯拉对自己手艺的自信，对顾客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诚实、认真负责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的态度。如“好像在盼望我撤回或重新考虑我的话”“不该”“是不是”“蹙蹙眉头”“严重的事”等等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31595" y="1988820"/>
            <a:ext cx="2952750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5" name=" 165"/>
          <p:cNvSpPr/>
          <p:nvPr/>
        </p:nvSpPr>
        <p:spPr>
          <a:xfrm>
            <a:off x="1262380" y="2569210"/>
            <a:ext cx="215900" cy="21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195070" y="1522095"/>
            <a:ext cx="7057390" cy="429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刻画形象的方法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年轻人与“我”关于格斯拉饿死的一段侧面描写。（60—67段） 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写出格斯拉热爱靴子，把做靴子看的高与自己生命的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敬业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精神。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31595" y="1988820"/>
            <a:ext cx="2952750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5" name=" 165"/>
          <p:cNvSpPr/>
          <p:nvPr/>
        </p:nvSpPr>
        <p:spPr>
          <a:xfrm>
            <a:off x="1331595" y="2590165"/>
            <a:ext cx="215900" cy="2159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62380" y="1501140"/>
            <a:ext cx="7057390" cy="3226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人物形象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这是一位诚实敬业、热爱自己的手艺，宁可饿死也不愿降低靴子质量，在纷繁的世界里依然坚守自己的理想的底层劳动者的形象。 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31595" y="1988820"/>
            <a:ext cx="1223645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-31750" y="2076270"/>
            <a:ext cx="9144000" cy="2342702"/>
            <a:chOff x="0" y="2728686"/>
            <a:chExt cx="12192000" cy="2685143"/>
          </a:xfrm>
          <a:solidFill>
            <a:srgbClr val="92D050"/>
          </a:solidFill>
        </p:grpSpPr>
        <p:sp>
          <p:nvSpPr>
            <p:cNvPr id="7" name="矩形 6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grpFill/>
            <a:effectLst/>
          </p:grpSpPr>
          <p:sp>
            <p:nvSpPr>
              <p:cNvPr id="12" name="等腰三角形 11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0" name="文本框 6"/>
            <p:cNvSpPr txBox="1"/>
            <p:nvPr/>
          </p:nvSpPr>
          <p:spPr>
            <a:xfrm>
              <a:off x="4310743" y="3550476"/>
              <a:ext cx="3570514" cy="70307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主题探究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3599543" y="3550476"/>
              <a:ext cx="1001486" cy="70307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62380" y="1501140"/>
            <a:ext cx="7057390" cy="36836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文中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多次出现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“我”的用意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“我”是一个线索人物，是格斯拉悲惨命运的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见证者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，也是故事情节的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叙述者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。小说以“我”几次去格斯拉兄弟的店铺做靴子为</a:t>
            </a:r>
            <a:r>
              <a:rPr lang="zh-CN" altLang="en-US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明线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，以格斯拉兄弟的店铺的兴衰历程为暗线来展开故事情节。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31595" y="1988820"/>
            <a:ext cx="6120130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62380" y="1501140"/>
            <a:ext cx="7057390" cy="4598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造成人物悲惨命运的原因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格斯拉虽然贫穷，但宁可饿死也恪守职业道德的个性是他不幸的根源。（个人原因） 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  资本垄断，机器作坊，社会风化变坏的社会背景也是他不幸的原因。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（社会原因）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 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31595" y="1988820"/>
            <a:ext cx="6120130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545377" y="1121058"/>
            <a:ext cx="6408712" cy="5212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教学目标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1、了解高尔斯华绥及其创作。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　　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2、分析鞋匠格斯拉的人物形象，认识人物身上体现出的人类社会的优秀品质。　　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3、学习小说中如何通过细节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、神态、语言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来推动情节发展、刻画人物形象。 　　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62380" y="1490980"/>
            <a:ext cx="7057390" cy="45980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品质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的内涵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x-none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既是指制作精美、质量上乘的靴子的品质；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en-US" altLang="x-none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(2)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又是指诚实敬业、坚守理想的手艺人格斯拉的品质；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  <a:buNone/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en-US" altLang="x-none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(3)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同时，还代表了传统手工时代的品质。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 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42390" y="1988820"/>
            <a:ext cx="2736215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-31750" y="2076270"/>
            <a:ext cx="9144000" cy="2342702"/>
            <a:chOff x="0" y="2728686"/>
            <a:chExt cx="12192000" cy="2685143"/>
          </a:xfrm>
          <a:solidFill>
            <a:srgbClr val="92D050"/>
          </a:solidFill>
        </p:grpSpPr>
        <p:sp>
          <p:nvSpPr>
            <p:cNvPr id="7" name="矩形 6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grpFill/>
            <a:effectLst/>
          </p:grpSpPr>
          <p:sp>
            <p:nvSpPr>
              <p:cNvPr id="12" name="等腰三角形 11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0" name="文本框 6"/>
            <p:cNvSpPr txBox="1"/>
            <p:nvPr/>
          </p:nvSpPr>
          <p:spPr>
            <a:xfrm>
              <a:off x="4310743" y="3550476"/>
              <a:ext cx="3570514" cy="70307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课堂小结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3599543" y="3550476"/>
              <a:ext cx="1001486" cy="70307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62380" y="1510665"/>
            <a:ext cx="7057390" cy="429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人类社会之所以始终存在希望，就是因为有像格斯拉一样恪守职业道德的人在，他们以正直、诚实的品格守护社会的良知和公正。小说以“品格”为题，目的正是以此来呼唤良知，呼唤公正。　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 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42390" y="1988820"/>
            <a:ext cx="1212850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262380" y="1510665"/>
            <a:ext cx="7057390" cy="29216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课堂讨论：如何保护传统工艺和从业人员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 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 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线连接符 259"/>
          <p:cNvCxnSpPr/>
          <p:nvPr/>
        </p:nvCxnSpPr>
        <p:spPr>
          <a:xfrm>
            <a:off x="1342390" y="1988820"/>
            <a:ext cx="5533390" cy="0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3000364" y="2786058"/>
            <a:ext cx="3286148" cy="919401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随堂作业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7"/>
          <p:cNvSpPr/>
          <p:nvPr/>
        </p:nvSpPr>
        <p:spPr bwMode="auto">
          <a:xfrm rot="11776668">
            <a:off x="6728522" y="2069034"/>
            <a:ext cx="1234352" cy="1998551"/>
          </a:xfrm>
          <a:custGeom>
            <a:avLst/>
            <a:gdLst/>
            <a:ahLst/>
            <a:cxnLst>
              <a:cxn ang="0">
                <a:pos x="900430" y="0"/>
              </a:cxn>
              <a:cxn ang="0">
                <a:pos x="1203960" y="2948940"/>
              </a:cxn>
              <a:cxn ang="0">
                <a:pos x="0" y="2072640"/>
              </a:cxn>
              <a:cxn ang="0">
                <a:pos x="30480" y="1135380"/>
              </a:cxn>
              <a:cxn ang="0">
                <a:pos x="900430" y="0"/>
              </a:cxn>
            </a:cxnLst>
            <a:rect l="0" t="0" r="r" b="b"/>
            <a:pathLst>
              <a:path w="1203960" h="2948940">
                <a:moveTo>
                  <a:pt x="900430" y="0"/>
                </a:moveTo>
                <a:lnTo>
                  <a:pt x="1203960" y="2948940"/>
                </a:lnTo>
                <a:lnTo>
                  <a:pt x="0" y="2072640"/>
                </a:lnTo>
                <a:lnTo>
                  <a:pt x="30480" y="1135380"/>
                </a:lnTo>
                <a:lnTo>
                  <a:pt x="900430" y="0"/>
                </a:lnTo>
                <a:close/>
              </a:path>
            </a:pathLst>
          </a:custGeom>
          <a:solidFill>
            <a:srgbClr val="CBCBCB"/>
          </a:solidFill>
          <a:ln w="9525">
            <a:noFill/>
            <a:round/>
          </a:ln>
        </p:spPr>
        <p:txBody>
          <a:bodyPr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0" y="2428868"/>
            <a:ext cx="9144000" cy="113983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sym typeface="Calibri" panose="020F0502020204030204" pitchFamily="34" charset="0"/>
            </a:endParaRPr>
          </a:p>
        </p:txBody>
      </p:sp>
      <p:sp>
        <p:nvSpPr>
          <p:cNvPr id="4" name="任意多边形 6"/>
          <p:cNvSpPr>
            <a:spLocks noChangeArrowheads="1"/>
          </p:cNvSpPr>
          <p:nvPr/>
        </p:nvSpPr>
        <p:spPr bwMode="auto">
          <a:xfrm>
            <a:off x="3622804" y="1940305"/>
            <a:ext cx="3421055" cy="2000264"/>
          </a:xfrm>
          <a:custGeom>
            <a:avLst/>
            <a:gdLst>
              <a:gd name="T0" fmla="*/ 0 w 4482786"/>
              <a:gd name="T1" fmla="*/ 26483 h 2942465"/>
              <a:gd name="T2" fmla="*/ 277564 w 4482786"/>
              <a:gd name="T3" fmla="*/ 2456719 h 2942465"/>
              <a:gd name="T4" fmla="*/ 4141483 w 4482786"/>
              <a:gd name="T5" fmla="*/ 2458406 h 2942465"/>
              <a:gd name="T6" fmla="*/ 4482465 w 4482786"/>
              <a:gd name="T7" fmla="*/ 0 h 2942465"/>
              <a:gd name="T8" fmla="*/ 0 w 4482786"/>
              <a:gd name="T9" fmla="*/ 26483 h 29424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482786"/>
              <a:gd name="T16" fmla="*/ 0 h 2942465"/>
              <a:gd name="T17" fmla="*/ 4482786 w 4482786"/>
              <a:gd name="T18" fmla="*/ 2942465 h 29424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482786" h="2942465">
                <a:moveTo>
                  <a:pt x="0" y="31697"/>
                </a:moveTo>
                <a:lnTo>
                  <a:pt x="277584" y="2940446"/>
                </a:lnTo>
                <a:lnTo>
                  <a:pt x="4141780" y="2942465"/>
                </a:lnTo>
                <a:lnTo>
                  <a:pt x="4482786" y="0"/>
                </a:lnTo>
                <a:lnTo>
                  <a:pt x="0" y="31697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rPr>
              <a:t>再见</a:t>
            </a:r>
            <a:endParaRPr lang="en-US" sz="6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" name="任意多边形 3"/>
          <p:cNvSpPr/>
          <p:nvPr/>
        </p:nvSpPr>
        <p:spPr bwMode="auto">
          <a:xfrm>
            <a:off x="6350" y="3717926"/>
            <a:ext cx="1095375" cy="593725"/>
          </a:xfrm>
          <a:custGeom>
            <a:avLst/>
            <a:gdLst/>
            <a:ahLst/>
            <a:cxnLst>
              <a:cxn ang="0">
                <a:pos x="1095375" y="593725"/>
              </a:cxn>
              <a:cxn ang="0">
                <a:pos x="0" y="593725"/>
              </a:cxn>
              <a:cxn ang="0">
                <a:pos x="200025" y="0"/>
              </a:cxn>
              <a:cxn ang="0">
                <a:pos x="1095375" y="593725"/>
              </a:cxn>
            </a:cxnLst>
            <a:rect l="0" t="0" r="r" b="b"/>
            <a:pathLst>
              <a:path w="1095375" h="593725">
                <a:moveTo>
                  <a:pt x="1095375" y="593725"/>
                </a:moveTo>
                <a:lnTo>
                  <a:pt x="0" y="593725"/>
                </a:lnTo>
                <a:lnTo>
                  <a:pt x="200025" y="0"/>
                </a:lnTo>
                <a:lnTo>
                  <a:pt x="1095375" y="5937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flat" cmpd="sng">
            <a:solidFill>
              <a:schemeClr val="accent3">
                <a:lumMod val="40000"/>
                <a:lumOff val="60000"/>
              </a:schemeClr>
            </a:solidFill>
            <a:beve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1049329" y="2714620"/>
            <a:ext cx="223678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谢谢大家！</a:t>
            </a:r>
            <a:endParaRPr lang="zh-CN" altLang="en-US" sz="3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2"/>
          <p:cNvSpPr/>
          <p:nvPr/>
        </p:nvSpPr>
        <p:spPr bwMode="auto">
          <a:xfrm>
            <a:off x="0" y="3571876"/>
            <a:ext cx="1104900" cy="7302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77900" y="0"/>
              </a:cxn>
              <a:cxn ang="0">
                <a:pos x="1104900" y="730250"/>
              </a:cxn>
              <a:cxn ang="0">
                <a:pos x="0" y="0"/>
              </a:cxn>
            </a:cxnLst>
            <a:rect l="0" t="0" r="r" b="b"/>
            <a:pathLst>
              <a:path w="1104900" h="730250">
                <a:moveTo>
                  <a:pt x="0" y="0"/>
                </a:moveTo>
                <a:lnTo>
                  <a:pt x="977900" y="0"/>
                </a:lnTo>
                <a:lnTo>
                  <a:pt x="1104900" y="730250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 w="9525" cap="flat" cmpd="sng">
            <a:solidFill>
              <a:srgbClr val="92D050"/>
            </a:solidFill>
            <a:beve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3"/>
          <p:cNvSpPr>
            <a:spLocks noChangeArrowheads="1"/>
          </p:cNvSpPr>
          <p:nvPr/>
        </p:nvSpPr>
        <p:spPr bwMode="auto">
          <a:xfrm>
            <a:off x="1143000" y="2286000"/>
            <a:ext cx="6911975" cy="1135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    </a:t>
            </a:r>
            <a:r>
              <a:rPr lang="en-US" altLang="zh-CN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PPT</a:t>
            </a: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中所使用的部分图片、音视频等资源来源于网络，若所用资源涉及版权问题，请与我们联系。</a:t>
            </a:r>
            <a:endParaRPr lang="zh-CN" altLang="en-US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9939" name="TextBox 1"/>
          <p:cNvSpPr>
            <a:spLocks noChangeArrowheads="1"/>
          </p:cNvSpPr>
          <p:nvPr/>
        </p:nvSpPr>
        <p:spPr bwMode="auto">
          <a:xfrm>
            <a:off x="3643313" y="1285875"/>
            <a:ext cx="18002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声    明</a:t>
            </a:r>
            <a:endParaRPr lang="zh-CN" altLang="en-US" sz="3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7980" y="1236980"/>
            <a:ext cx="6055995" cy="4297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教学重难点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1、分析格斯拉这一人物形象，理解他身上闪现的优秀品质。 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2、领会作者在人物描写中包含的思想感情，理解本文所表达的主题思想。 　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3、鉴赏小说的细节描写。 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-31750" y="2076270"/>
            <a:ext cx="9144000" cy="2342702"/>
            <a:chOff x="0" y="2728686"/>
            <a:chExt cx="12192000" cy="2685143"/>
          </a:xfrm>
          <a:solidFill>
            <a:srgbClr val="92D050"/>
          </a:solidFill>
        </p:grpSpPr>
        <p:sp>
          <p:nvSpPr>
            <p:cNvPr id="7" name="矩形 6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grpFill/>
            <a:effectLst/>
          </p:grpSpPr>
          <p:sp>
            <p:nvSpPr>
              <p:cNvPr id="12" name="等腰三角形 11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0" name="文本框 6"/>
            <p:cNvSpPr txBox="1"/>
            <p:nvPr/>
          </p:nvSpPr>
          <p:spPr>
            <a:xfrm>
              <a:off x="4310743" y="3550476"/>
              <a:ext cx="3570514" cy="70307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作者简介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3599543" y="3550476"/>
              <a:ext cx="1001486" cy="584775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503810" name="Picture 2" descr="u=2355685967,1845454338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375" y="1638935"/>
            <a:ext cx="2759075" cy="3429000"/>
          </a:xfrm>
          <a:prstGeom prst="rect">
            <a:avLst/>
          </a:prstGeom>
          <a:noFill/>
          <a:ln w="9525">
            <a:noFill/>
          </a:ln>
          <a:effectLst>
            <a:reflection blurRad="6350" stA="52000" endA="300" endPos="35000" dir="5400000" sy="-100000" algn="bl" rotWithShape="0"/>
            <a:softEdge rad="317500"/>
          </a:effectLst>
        </p:spPr>
      </p:pic>
      <p:cxnSp>
        <p:nvCxnSpPr>
          <p:cNvPr id="4" name="直线连接符 259"/>
          <p:cNvCxnSpPr/>
          <p:nvPr/>
        </p:nvCxnSpPr>
        <p:spPr>
          <a:xfrm>
            <a:off x="8316416" y="1556792"/>
            <a:ext cx="0" cy="857916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线连接符 270"/>
          <p:cNvCxnSpPr/>
          <p:nvPr/>
        </p:nvCxnSpPr>
        <p:spPr>
          <a:xfrm>
            <a:off x="8316416" y="2924944"/>
            <a:ext cx="0" cy="857916"/>
          </a:xfrm>
          <a:prstGeom prst="line">
            <a:avLst/>
          </a:prstGeom>
          <a:ln w="7620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275"/>
          <p:cNvCxnSpPr/>
          <p:nvPr/>
        </p:nvCxnSpPr>
        <p:spPr>
          <a:xfrm>
            <a:off x="8316416" y="4293096"/>
            <a:ext cx="0" cy="857916"/>
          </a:xfrm>
          <a:prstGeom prst="line">
            <a:avLst/>
          </a:prstGeom>
          <a:ln w="76200" cmpd="sng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1435735" y="5067935"/>
            <a:ext cx="1958975" cy="3848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1867—1933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</a:t>
            </a:r>
            <a:endParaRPr lang="zh-CN" altLang="en-US"/>
          </a:p>
        </p:txBody>
      </p: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4041274" y="1557179"/>
            <a:ext cx="3960440" cy="45326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just" fontAlgn="auto"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高尔斯华绥，英国批判现实主义作家。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fontAlgn="auto">
              <a:lnSpc>
                <a:spcPct val="100000"/>
              </a:lnSpc>
            </a:pP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fontAlgn="auto">
              <a:lnSpc>
                <a:spcPct val="100000"/>
              </a:lnSpc>
            </a:pP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0" fontAlgn="auto"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三十岁发表处女作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天涯海角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长篇小说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有产业的人》的问世，确立了他在文坛上的地位。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1932年，高尔斯华绥“因其描述的卓越艺术--这种艺术在《福尔赛世家》中达到高峰”而获得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诺贝尔文学奖。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3" name="直线连接符 259"/>
          <p:cNvCxnSpPr/>
          <p:nvPr/>
        </p:nvCxnSpPr>
        <p:spPr>
          <a:xfrm>
            <a:off x="1680696" y="1321355"/>
            <a:ext cx="0" cy="857916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文本框 14"/>
          <p:cNvSpPr txBox="1"/>
          <p:nvPr/>
        </p:nvSpPr>
        <p:spPr>
          <a:xfrm>
            <a:off x="1907704" y="980728"/>
            <a:ext cx="6336704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14"/>
          <p:cNvSpPr txBox="1"/>
          <p:nvPr/>
        </p:nvSpPr>
        <p:spPr>
          <a:xfrm>
            <a:off x="1907704" y="1173768"/>
            <a:ext cx="6336704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代表作品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福尔赛世家》三部曲（《有产业的人》、《骑虎》、《出租》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。）</a:t>
            </a:r>
            <a:endParaRPr lang="zh-CN" altLang="en-US" sz="2000" spc="3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7845" y="2385695"/>
            <a:ext cx="2988945" cy="398526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0" y="2086430"/>
            <a:ext cx="9144000" cy="2342702"/>
            <a:chOff x="0" y="2728686"/>
            <a:chExt cx="12192000" cy="2685143"/>
          </a:xfrm>
          <a:solidFill>
            <a:srgbClr val="92D050"/>
          </a:solidFill>
        </p:grpSpPr>
        <p:sp>
          <p:nvSpPr>
            <p:cNvPr id="7" name="矩形 6"/>
            <p:cNvSpPr/>
            <p:nvPr/>
          </p:nvSpPr>
          <p:spPr>
            <a:xfrm>
              <a:off x="0" y="2743200"/>
              <a:ext cx="12192000" cy="2670629"/>
            </a:xfrm>
            <a:prstGeom prst="rect">
              <a:avLst/>
            </a:prstGeom>
            <a:grpFill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" name="组合 8"/>
            <p:cNvGrpSpPr/>
            <p:nvPr/>
          </p:nvGrpSpPr>
          <p:grpSpPr>
            <a:xfrm>
              <a:off x="5705493" y="2728686"/>
              <a:ext cx="781015" cy="2685142"/>
              <a:chOff x="5123543" y="2728686"/>
              <a:chExt cx="781015" cy="2685142"/>
            </a:xfrm>
            <a:grpFill/>
            <a:effectLst/>
          </p:grpSpPr>
          <p:sp>
            <p:nvSpPr>
              <p:cNvPr id="12" name="等腰三角形 11"/>
              <p:cNvSpPr/>
              <p:nvPr/>
            </p:nvSpPr>
            <p:spPr>
              <a:xfrm flipV="1">
                <a:off x="5123543" y="2728686"/>
                <a:ext cx="781015" cy="580571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>
                <a:off x="5123543" y="4833258"/>
                <a:ext cx="781015" cy="580570"/>
              </a:xfrm>
              <a:prstGeom prst="triangle">
                <a:avLst/>
              </a:prstGeom>
              <a:grpFill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sp>
          <p:nvSpPr>
            <p:cNvPr id="10" name="文本框 6"/>
            <p:cNvSpPr txBox="1"/>
            <p:nvPr/>
          </p:nvSpPr>
          <p:spPr>
            <a:xfrm>
              <a:off x="4310743" y="3550476"/>
              <a:ext cx="3570514" cy="70307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故事情节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7"/>
            <p:cNvSpPr txBox="1"/>
            <p:nvPr/>
          </p:nvSpPr>
          <p:spPr>
            <a:xfrm>
              <a:off x="3599543" y="3550476"/>
              <a:ext cx="1001486" cy="703074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058545" y="1639570"/>
            <a:ext cx="1049020" cy="40754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开端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发展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高潮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结局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793365" y="1154430"/>
            <a:ext cx="2868930" cy="417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明线  </a:t>
            </a:r>
            <a:r>
              <a:rPr lang="zh-CN" altLang="en-US" sz="20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暗线</a:t>
            </a:r>
            <a:endParaRPr lang="zh-CN" altLang="en-US" sz="2000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2696210" y="1639570"/>
            <a:ext cx="1198880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l" fontAlgn="base"/>
            <a:r>
              <a:rPr lang="zh-CN" altLang="en-US" sz="2000" i="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初次做靴</a:t>
            </a:r>
            <a:endParaRPr lang="zh-CN" altLang="en-US" sz="2000" i="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174" name="文本框 7173"/>
          <p:cNvSpPr txBox="1"/>
          <p:nvPr/>
        </p:nvSpPr>
        <p:spPr>
          <a:xfrm>
            <a:off x="2696210" y="2743200"/>
            <a:ext cx="1198880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l" fontAlgn="base"/>
            <a:r>
              <a:rPr lang="zh-CN" altLang="en-US" sz="200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多次做靴</a:t>
            </a:r>
            <a:endParaRPr lang="zh-CN" altLang="en-US" sz="200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2696210" y="4076700"/>
            <a:ext cx="1198880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l" fontAlgn="base"/>
            <a:r>
              <a:rPr lang="zh-CN" altLang="en-US" sz="2000" i="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最后做靴</a:t>
            </a:r>
            <a:endParaRPr lang="zh-CN" altLang="en-US" sz="2000" i="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2696210" y="5215255"/>
            <a:ext cx="1198880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l" fontAlgn="base"/>
            <a:r>
              <a:rPr lang="zh-CN" altLang="en-US" sz="2000" i="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谈论靴匠</a:t>
            </a:r>
            <a:endParaRPr lang="zh-CN" altLang="en-US" sz="2000" i="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4701540" y="1639570"/>
            <a:ext cx="944880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l" fontAlgn="base"/>
            <a:r>
              <a:rPr lang="zh-CN" altLang="en-US" sz="2000" i="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生意忙</a:t>
            </a:r>
            <a:endParaRPr lang="zh-CN" altLang="en-US" sz="2000" i="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178" name="文本框 7177"/>
          <p:cNvSpPr txBox="1"/>
          <p:nvPr/>
        </p:nvSpPr>
        <p:spPr>
          <a:xfrm>
            <a:off x="4701540" y="2819400"/>
            <a:ext cx="1829435" cy="7226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p>
            <a:pPr lvl="0" algn="l" fontAlgn="base"/>
            <a:r>
              <a:rPr lang="zh-CN" altLang="en-US" sz="2000" i="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生意差 </a:t>
            </a:r>
            <a:endParaRPr lang="zh-CN" altLang="en-US" sz="2000" i="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lvl="0" algn="l" fontAlgn="base"/>
            <a:r>
              <a:rPr lang="zh-CN" altLang="en-US" sz="2000" i="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哥哥死</a:t>
            </a:r>
            <a:endParaRPr lang="zh-CN" altLang="en-US" sz="2000" i="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179" name="文本框 7178"/>
          <p:cNvSpPr txBox="1"/>
          <p:nvPr/>
        </p:nvSpPr>
        <p:spPr>
          <a:xfrm>
            <a:off x="4716463" y="4076700"/>
            <a:ext cx="1600200" cy="72263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p>
            <a:pPr lvl="0" algn="l" fontAlgn="base"/>
            <a:r>
              <a:rPr lang="zh-CN" altLang="en-US" sz="2000" i="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生意淡</a:t>
            </a:r>
            <a:endParaRPr lang="zh-CN" altLang="en-US" sz="2000" i="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lvl="0" algn="l" fontAlgn="base"/>
            <a:r>
              <a:rPr lang="zh-CN" altLang="en-US" sz="2000" i="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铺面让</a:t>
            </a:r>
            <a:endParaRPr lang="zh-CN" altLang="en-US" sz="2000" i="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4717415" y="5215255"/>
            <a:ext cx="944880" cy="4178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 algn="l" fontAlgn="base"/>
            <a:r>
              <a:rPr lang="zh-CN" altLang="en-US" sz="2000" i="0" u="none" strike="noStrike" noProof="1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人饿死</a:t>
            </a:r>
            <a:endParaRPr lang="zh-CN" altLang="en-US" sz="2000" i="0" u="none" strike="noStrike" noProof="1"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158" name="文本框 7183"/>
          <p:cNvSpPr txBox="1"/>
          <p:nvPr/>
        </p:nvSpPr>
        <p:spPr>
          <a:xfrm>
            <a:off x="6654800" y="1639570"/>
            <a:ext cx="1198880" cy="417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2000" i="0" u="none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非常经穿</a:t>
            </a:r>
            <a:endParaRPr lang="zh-CN" altLang="en-US" sz="2000" i="0" u="none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9" name="文本框 7184"/>
          <p:cNvSpPr txBox="1"/>
          <p:nvPr/>
        </p:nvSpPr>
        <p:spPr>
          <a:xfrm>
            <a:off x="6654800" y="2590800"/>
            <a:ext cx="1198880" cy="417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2000" i="0">
                <a:solidFill>
                  <a:srgbClr val="F7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格外经穿</a:t>
            </a:r>
            <a:endParaRPr lang="zh-CN" altLang="en-US" sz="2000" i="0">
              <a:solidFill>
                <a:srgbClr val="F70D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0" name="文本框 7185"/>
          <p:cNvSpPr txBox="1"/>
          <p:nvPr/>
        </p:nvSpPr>
        <p:spPr>
          <a:xfrm>
            <a:off x="6654800" y="2971800"/>
            <a:ext cx="1452880" cy="417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2000" i="0">
                <a:solidFill>
                  <a:srgbClr val="F7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实在太结实</a:t>
            </a:r>
            <a:endParaRPr lang="zh-CN" altLang="en-US" sz="2000" i="0">
              <a:solidFill>
                <a:srgbClr val="F70D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2" name="文本框 7187"/>
          <p:cNvSpPr txBox="1"/>
          <p:nvPr/>
        </p:nvSpPr>
        <p:spPr>
          <a:xfrm>
            <a:off x="6654800" y="3389630"/>
            <a:ext cx="944880" cy="417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2000" i="0">
                <a:solidFill>
                  <a:srgbClr val="F7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更结实</a:t>
            </a:r>
            <a:endParaRPr lang="zh-CN" altLang="en-US" sz="2000" i="0">
              <a:solidFill>
                <a:srgbClr val="F70D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6" name="文本框 7191"/>
          <p:cNvSpPr txBox="1"/>
          <p:nvPr/>
        </p:nvSpPr>
        <p:spPr>
          <a:xfrm>
            <a:off x="6706870" y="4381500"/>
            <a:ext cx="840740" cy="417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2000" i="0">
                <a:solidFill>
                  <a:srgbClr val="F70D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  好</a:t>
            </a:r>
            <a:endParaRPr lang="zh-CN" altLang="en-US" sz="2000" i="0">
              <a:solidFill>
                <a:srgbClr val="F70D1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70" name="文本框 7195"/>
          <p:cNvSpPr txBox="1"/>
          <p:nvPr/>
        </p:nvSpPr>
        <p:spPr>
          <a:xfrm>
            <a:off x="6706870" y="5215255"/>
            <a:ext cx="840740" cy="41783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algn="l"/>
            <a:r>
              <a:rPr lang="zh-CN" altLang="en-US" sz="2000" i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  好</a:t>
            </a:r>
            <a:endParaRPr lang="zh-CN" altLang="en-US" sz="2000" i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6158" grpId="0"/>
      <p:bldP spid="7178" grpId="0"/>
      <p:bldP spid="6159" grpId="0"/>
      <p:bldP spid="6160" grpId="0"/>
      <p:bldP spid="6162" grpId="0"/>
      <p:bldP spid="7179" grpId="0"/>
      <p:bldP spid="6166" grpId="0"/>
      <p:bldP spid="7180" grpId="0"/>
      <p:bldP spid="61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938213"/>
            <a:ext cx="968375" cy="2984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31888" y="938213"/>
            <a:ext cx="130175" cy="298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3" name="直线连接符 259"/>
          <p:cNvCxnSpPr/>
          <p:nvPr/>
        </p:nvCxnSpPr>
        <p:spPr>
          <a:xfrm>
            <a:off x="1199515" y="1978025"/>
            <a:ext cx="1229995" cy="10795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文本框 14"/>
          <p:cNvSpPr txBox="1"/>
          <p:nvPr/>
        </p:nvSpPr>
        <p:spPr>
          <a:xfrm>
            <a:off x="1936279" y="938818"/>
            <a:ext cx="6336704" cy="502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endParaRPr lang="zh-CN" altLang="en-US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83435" y="2207895"/>
            <a:ext cx="55848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132205" y="1373505"/>
            <a:ext cx="6659245" cy="4415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情节概括</a:t>
            </a:r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一个生活在底层的优秀制靴匠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宁肯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饿死也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不愿降低靴子的质量的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故事。</a:t>
            </a:r>
            <a:endParaRPr lang="zh-CN" altLang="en-US" sz="2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情节线索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我”去靴匠店里定做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靴子</a:t>
            </a:r>
            <a:r>
              <a:rPr lang="zh-CN" altLang="en-US" sz="2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en-US" altLang="zh-CN" b="1" dirty="0">
              <a:latin typeface="隶书" charset="-122"/>
              <a:ea typeface="隶书" charset="-122"/>
            </a:endParaRPr>
          </a:p>
          <a:p>
            <a:endParaRPr lang="en-US" altLang="zh-CN" b="1" dirty="0">
              <a:solidFill>
                <a:schemeClr val="folHlink"/>
              </a:solidFill>
            </a:endParaRPr>
          </a:p>
          <a:p>
            <a:endParaRPr lang="zh-CN" altLang="en-US"/>
          </a:p>
        </p:txBody>
      </p:sp>
      <p:cxnSp>
        <p:nvCxnSpPr>
          <p:cNvPr id="10" name="直线连接符 259"/>
          <p:cNvCxnSpPr/>
          <p:nvPr/>
        </p:nvCxnSpPr>
        <p:spPr>
          <a:xfrm>
            <a:off x="1199515" y="4081780"/>
            <a:ext cx="1229995" cy="10795"/>
          </a:xfrm>
          <a:prstGeom prst="line">
            <a:avLst/>
          </a:prstGeom>
          <a:ln w="76200" cmpd="sng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1108193144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51108193144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51108141239"/>
  <p:tag name="MH_LIBRARY" val="GRAPHIC"/>
  <p:tag name="MH_ORDER" val="Freeform 3"/>
</p:tagLst>
</file>

<file path=ppt/tags/tag4.xml><?xml version="1.0" encoding="utf-8"?>
<p:tagLst xmlns:p="http://schemas.openxmlformats.org/presentationml/2006/main">
  <p:tag name="MH" val="20151108141239"/>
  <p:tag name="MH_LIBRARY" val="GRAPHIC"/>
  <p:tag name="MH_ORDER" val="Freeform 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1875</Words>
  <Application>WPS 演示</Application>
  <PresentationFormat>全屏显示(4:3)</PresentationFormat>
  <Paragraphs>220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华文新魏</vt:lpstr>
      <vt:lpstr>微软雅黑</vt:lpstr>
      <vt:lpstr>黑体</vt:lpstr>
      <vt:lpstr>Calibri</vt:lpstr>
      <vt:lpstr>楷体_GB2312</vt:lpstr>
      <vt:lpstr>新宋体</vt:lpstr>
      <vt:lpstr>Arial Unicode MS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研读：人物形象——祥林嫂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jiaoyan</dc:creator>
  <cp:lastModifiedBy>Administrator</cp:lastModifiedBy>
  <cp:revision>196</cp:revision>
  <dcterms:created xsi:type="dcterms:W3CDTF">2016-09-27T07:46:00Z</dcterms:created>
  <dcterms:modified xsi:type="dcterms:W3CDTF">2016-12-16T07:08:39Z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