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7"/>
  </p:notesMasterIdLst>
  <p:handoutMasterIdLst>
    <p:handoutMasterId r:id="rId48"/>
  </p:handoutMasterIdLst>
  <p:sldIdLst>
    <p:sldId id="523" r:id="rId2"/>
    <p:sldId id="549" r:id="rId3"/>
    <p:sldId id="550" r:id="rId4"/>
    <p:sldId id="524" r:id="rId5"/>
    <p:sldId id="559" r:id="rId6"/>
    <p:sldId id="551" r:id="rId7"/>
    <p:sldId id="552" r:id="rId8"/>
    <p:sldId id="540" r:id="rId9"/>
    <p:sldId id="553" r:id="rId10"/>
    <p:sldId id="560" r:id="rId11"/>
    <p:sldId id="554" r:id="rId12"/>
    <p:sldId id="558" r:id="rId13"/>
    <p:sldId id="431" r:id="rId14"/>
    <p:sldId id="530" r:id="rId15"/>
    <p:sldId id="555" r:id="rId16"/>
    <p:sldId id="556" r:id="rId17"/>
    <p:sldId id="557" r:id="rId18"/>
    <p:sldId id="539" r:id="rId19"/>
    <p:sldId id="574" r:id="rId20"/>
    <p:sldId id="575" r:id="rId21"/>
    <p:sldId id="576" r:id="rId22"/>
    <p:sldId id="577" r:id="rId23"/>
    <p:sldId id="578" r:id="rId24"/>
    <p:sldId id="579" r:id="rId25"/>
    <p:sldId id="580" r:id="rId26"/>
    <p:sldId id="581" r:id="rId27"/>
    <p:sldId id="582" r:id="rId28"/>
    <p:sldId id="583" r:id="rId29"/>
    <p:sldId id="584" r:id="rId30"/>
    <p:sldId id="585" r:id="rId31"/>
    <p:sldId id="586" r:id="rId32"/>
    <p:sldId id="587" r:id="rId33"/>
    <p:sldId id="588" r:id="rId34"/>
    <p:sldId id="589" r:id="rId35"/>
    <p:sldId id="590" r:id="rId36"/>
    <p:sldId id="591" r:id="rId37"/>
    <p:sldId id="592" r:id="rId38"/>
    <p:sldId id="593" r:id="rId39"/>
    <p:sldId id="594" r:id="rId40"/>
    <p:sldId id="595" r:id="rId41"/>
    <p:sldId id="596" r:id="rId42"/>
    <p:sldId id="597" r:id="rId43"/>
    <p:sldId id="598" r:id="rId44"/>
    <p:sldId id="599" r:id="rId45"/>
    <p:sldId id="600" r:id="rId46"/>
  </p:sldIdLst>
  <p:sldSz cx="9144000" cy="5143500" type="screen16x9"/>
  <p:notesSz cx="6858000" cy="9144000"/>
  <p:custDataLst>
    <p:tags r:id="rId49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李永宾" initials="李永宾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8034E78-7F5D-4C2E-B375-FC64B27BC917}" styleName="深色样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34" autoAdjust="0"/>
    <p:restoredTop sz="94660"/>
  </p:normalViewPr>
  <p:slideViewPr>
    <p:cSldViewPr>
      <p:cViewPr varScale="1">
        <p:scale>
          <a:sx n="84" d="100"/>
          <a:sy n="84" d="100"/>
        </p:scale>
        <p:origin x="-84" y="-41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7" d="100"/>
          <a:sy n="57" d="100"/>
        </p:scale>
        <p:origin x="2808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239276-F692-4FB5-960D-6ECED991B84A}" type="datetimeFigureOut">
              <a:rPr lang="zh-CN" altLang="en-US" smtClean="0"/>
              <a:t>2021-9-20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CD3F43-125C-4622-81C3-731234AE2D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21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7A8007-5084-48F5-A51F-5EF90EA8CCEE}" type="datetimeFigureOut">
              <a:rPr lang="zh-CN" altLang="en-US" smtClean="0"/>
              <a:t>2021-9-20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7B74BD-509B-4AE4-98A9-8EA600F963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204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7B74BD-509B-4AE4-98A9-8EA600F9635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5269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7B74BD-509B-4AE4-98A9-8EA600F96356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61161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7B74BD-509B-4AE4-98A9-8EA600F96356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9954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7B74BD-509B-4AE4-98A9-8EA600F9635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4137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7B74BD-509B-4AE4-98A9-8EA600F9635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05068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7B74BD-509B-4AE4-98A9-8EA600F9635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27450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7B74BD-509B-4AE4-98A9-8EA600F9635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0184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7B74BD-509B-4AE4-98A9-8EA600F9635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77538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7B74BD-509B-4AE4-98A9-8EA600F9635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6324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7B74BD-509B-4AE4-98A9-8EA600F96356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8624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7B74BD-509B-4AE4-98A9-8EA600F96356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6429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7200">
                <a:solidFill>
                  <a:srgbClr val="595959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solidFill>
                  <a:srgbClr val="595959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2021-9-20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2021-9-20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868144" y="2836058"/>
            <a:ext cx="3097842" cy="2075929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80" y="2112502"/>
            <a:ext cx="5486654" cy="980456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FCE23-231B-4CFE-A76F-252AEF0EE017}" type="datetimeFigureOut">
              <a:rPr lang="zh-CN" altLang="en-US" smtClean="0"/>
              <a:t>2021-9-20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628680" y="3092958"/>
            <a:ext cx="5486654" cy="569738"/>
          </a:xfrm>
        </p:spPr>
        <p:txBody>
          <a:bodyPr/>
          <a:lstStyle>
            <a:lvl1pPr marL="0" indent="0" algn="ctr">
              <a:buNone/>
              <a:defRPr sz="1575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54" y="1659636"/>
            <a:ext cx="5104874" cy="972836"/>
          </a:xfrm>
        </p:spPr>
        <p:txBody>
          <a:bodyPr anchor="ctr" anchorCtr="0"/>
          <a:lstStyle>
            <a:lvl1pPr algn="ctr">
              <a:defRPr sz="337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t>2021-9-20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563862"/>
            <a:ext cx="5486400" cy="980456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2021-9-20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628650" y="2544318"/>
            <a:ext cx="5486400" cy="56973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1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>
          <a:xfrm>
            <a:off x="3347864" y="1222937"/>
            <a:ext cx="5724636" cy="76819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7200" kern="1200">
                <a:solidFill>
                  <a:srgbClr val="595959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en-US" altLang="zh-CN" sz="3600" b="1" smtClean="0">
                <a:solidFill>
                  <a:schemeClr val="accent6">
                    <a:lumMod val="50000"/>
                  </a:schemeClr>
                </a:solidFill>
                <a:cs typeface="Kaiti SC"/>
                <a:sym typeface="+mn-ea"/>
              </a:rPr>
              <a:t>《</a:t>
            </a:r>
            <a:r>
              <a:rPr lang="zh-CN" altLang="en-US" sz="3600" b="1">
                <a:solidFill>
                  <a:schemeClr val="accent6">
                    <a:lumMod val="50000"/>
                  </a:schemeClr>
                </a:solidFill>
                <a:cs typeface="Kaiti SC"/>
                <a:sym typeface="+mn-ea"/>
              </a:rPr>
              <a:t>记</a:t>
            </a:r>
            <a:r>
              <a:rPr lang="zh-CN" altLang="en-US" sz="3600" b="1" smtClean="0">
                <a:solidFill>
                  <a:schemeClr val="accent6">
                    <a:lumMod val="50000"/>
                  </a:schemeClr>
                </a:solidFill>
                <a:cs typeface="Kaiti SC"/>
                <a:sym typeface="+mn-ea"/>
              </a:rPr>
              <a:t>念刘和珍君</a:t>
            </a:r>
            <a:r>
              <a:rPr lang="en-US" altLang="zh-CN" sz="3600" b="1" smtClean="0">
                <a:solidFill>
                  <a:schemeClr val="accent6">
                    <a:lumMod val="50000"/>
                  </a:schemeClr>
                </a:solidFill>
                <a:cs typeface="Kaiti SC"/>
                <a:sym typeface="+mn-ea"/>
              </a:rPr>
              <a:t>》</a:t>
            </a:r>
            <a:endParaRPr lang="zh-CN" altLang="en-US" sz="3600" b="1">
              <a:solidFill>
                <a:schemeClr val="accent6">
                  <a:lumMod val="50000"/>
                </a:schemeClr>
              </a:solidFill>
              <a:cs typeface="Kaiti SC"/>
              <a:sym typeface="+mn-ea"/>
            </a:endParaRPr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4644008" y="2117546"/>
            <a:ext cx="3204356" cy="455941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300" b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2800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cs typeface="Kaiti SC"/>
                <a:sym typeface="+mn-ea"/>
              </a:rPr>
              <a:t>第一课时教学课件</a:t>
            </a:r>
            <a:endParaRPr lang="zh-CN" altLang="en-US" sz="2800">
              <a:solidFill>
                <a:schemeClr val="accent6">
                  <a:lumMod val="50000"/>
                </a:schemeClr>
              </a:solidFill>
              <a:latin typeface="黑体" panose="02010609060101010101" pitchFamily="49" charset="-122"/>
              <a:cs typeface="Kaiti SC"/>
              <a:sym typeface="+mn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347864" y="1995686"/>
            <a:ext cx="5544616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1"/>
          <p:cNvSpPr>
            <a:spLocks noGrp="1"/>
          </p:cNvSpPr>
          <p:nvPr/>
        </p:nvSpPr>
        <p:spPr>
          <a:xfrm>
            <a:off x="2915816" y="555526"/>
            <a:ext cx="2232248" cy="21602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68580" tIns="34290" rIns="68580" bIns="34290" rtlCol="0" anchor="ctr">
            <a:noAutofit/>
          </a:bodyPr>
          <a:lstStyle>
            <a:lvl1pPr algn="ctr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300" b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2000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cs typeface="Kaiti SC"/>
                <a:sym typeface="+mn-ea"/>
              </a:rPr>
              <a:t>革命传统作品研习</a:t>
            </a:r>
            <a:endParaRPr lang="zh-CN" altLang="en-US" sz="2000">
              <a:solidFill>
                <a:schemeClr val="accent6">
                  <a:lumMod val="50000"/>
                </a:schemeClr>
              </a:solidFill>
              <a:latin typeface="黑体" panose="02010609060101010101" pitchFamily="49" charset="-122"/>
              <a:cs typeface="Kaiti SC"/>
              <a:sym typeface="+mn-ea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自我研学</a:t>
            </a:r>
          </a:p>
        </p:txBody>
      </p:sp>
      <p:sp>
        <p:nvSpPr>
          <p:cNvPr id="4" name="矩形 3"/>
          <p:cNvSpPr/>
          <p:nvPr/>
        </p:nvSpPr>
        <p:spPr>
          <a:xfrm>
            <a:off x="1331640" y="1830214"/>
            <a:ext cx="4694022" cy="14773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  1—2</a:t>
            </a:r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：悼念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逝者，叙述写作的缘由</a:t>
            </a:r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0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  3—5</a:t>
            </a:r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回忆交往及记叙死难经过。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  6—7</a:t>
            </a:r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思考惨案的教训和意义。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71600" y="1059582"/>
            <a:ext cx="31683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文章结构及主要内容</a:t>
            </a: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6176" y="915566"/>
            <a:ext cx="2552700" cy="39719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48562" y="3676874"/>
            <a:ext cx="34192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为什么要给刘和珍写文章</a:t>
            </a:r>
            <a:endParaRPr lang="zh-CN" altLang="en-US" sz="1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56977" y="4153719"/>
            <a:ext cx="34192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写与刘和珍有关的事</a:t>
            </a:r>
            <a:endParaRPr lang="zh-CN" altLang="en-US" sz="1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45488" y="4605314"/>
            <a:ext cx="34192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总结“刘和珍们”的价值和意义</a:t>
            </a:r>
            <a:endParaRPr lang="zh-CN" altLang="en-US" sz="1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8" name="肘形连接符 27"/>
          <p:cNvCxnSpPr/>
          <p:nvPr/>
        </p:nvCxnSpPr>
        <p:spPr>
          <a:xfrm rot="10800000" flipH="1" flipV="1">
            <a:off x="1356841" y="3095624"/>
            <a:ext cx="363448" cy="1665144"/>
          </a:xfrm>
          <a:prstGeom prst="bentConnector3">
            <a:avLst>
              <a:gd name="adj1" fmla="val -62898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肘形连接符 29"/>
          <p:cNvCxnSpPr/>
          <p:nvPr/>
        </p:nvCxnSpPr>
        <p:spPr>
          <a:xfrm rot="10800000" flipV="1">
            <a:off x="1464008" y="2160121"/>
            <a:ext cx="52206" cy="1701419"/>
          </a:xfrm>
          <a:prstGeom prst="bentConnector3">
            <a:avLst>
              <a:gd name="adj1" fmla="val 537881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肘形连接符 11"/>
          <p:cNvCxnSpPr/>
          <p:nvPr/>
        </p:nvCxnSpPr>
        <p:spPr>
          <a:xfrm rot="10800000" flipV="1">
            <a:off x="1261299" y="2607455"/>
            <a:ext cx="174663" cy="1769507"/>
          </a:xfrm>
          <a:prstGeom prst="bentConnector3">
            <a:avLst>
              <a:gd name="adj1" fmla="val 230881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学习任务</a:t>
            </a:r>
            <a:endParaRPr lang="zh-CN" altLang="en-US" sz="3200">
              <a:solidFill>
                <a:schemeClr val="bg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77" t="32730" r="13607"/>
          <a:stretch>
            <a:fillRect/>
          </a:stretch>
        </p:blipFill>
        <p:spPr>
          <a:xfrm>
            <a:off x="851808" y="1203598"/>
            <a:ext cx="7652082" cy="3384376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31841" y="1023161"/>
            <a:ext cx="237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学习活动（一）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42452" y="1884934"/>
            <a:ext cx="5341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鲁迅笔下的刘和珍是怎样一个青年？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42452" y="3219822"/>
            <a:ext cx="5976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梳理相关文段，概括刘和珍的形象特点。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242452" y="2526877"/>
            <a:ext cx="4976839" cy="4571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4248" y="1509686"/>
            <a:ext cx="2046746" cy="2679129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8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学习活动</a:t>
            </a:r>
            <a:endParaRPr lang="zh-CN" altLang="en-US" sz="32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课文研读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27584" y="1185282"/>
            <a:ext cx="29698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归纳与刘和珍相关情节：</a:t>
            </a: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45237" y="2131740"/>
            <a:ext cx="4104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事件一：预定</a:t>
            </a:r>
            <a:r>
              <a:rPr lang="en-US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莽原</a:t>
            </a:r>
            <a:r>
              <a:rPr lang="en-US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杂志</a:t>
            </a: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45237" y="2837445"/>
            <a:ext cx="4104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事件二：参加师大学生风潮</a:t>
            </a: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45237" y="3579862"/>
            <a:ext cx="4104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事件三：徒手请愿牺牲</a:t>
            </a: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8104" y="1491630"/>
            <a:ext cx="2429248" cy="3179813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精读批注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3568" y="1123691"/>
            <a:ext cx="4104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事件一：预定</a:t>
            </a:r>
            <a:r>
              <a:rPr lang="en-US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莽原</a:t>
            </a:r>
            <a:r>
              <a:rPr lang="en-US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杂志</a:t>
            </a: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31640" y="1851670"/>
            <a:ext cx="48965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凡我所编辑的期刊，大概是因为往往有始无终之故罢，销行一向就甚为寥落，然而在这样的生活艰难中，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毅然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预定了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莽原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全年的就有她。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4464893" y="3410178"/>
            <a:ext cx="2303351" cy="360040"/>
          </a:xfrm>
          <a:prstGeom prst="wedgeRoundRectCallout">
            <a:avLst>
              <a:gd name="adj1" fmla="val -24412"/>
              <a:gd name="adj2" fmla="val -106121"/>
              <a:gd name="adj3" fmla="val 16667"/>
            </a:avLst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要求进步，追求真理</a:t>
            </a:r>
            <a:endParaRPr lang="zh-CN" altLang="en-US" sz="16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 l="13392" t="1714" r="18500"/>
          <a:stretch>
            <a:fillRect/>
          </a:stretch>
        </p:blipFill>
        <p:spPr>
          <a:xfrm>
            <a:off x="6768244" y="1523801"/>
            <a:ext cx="2134557" cy="17379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精读批注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43608" y="1821178"/>
            <a:ext cx="60203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我平素想，能够</a:t>
            </a:r>
            <a:r>
              <a:rPr lang="zh-CN" altLang="en-US" sz="1600" b="1">
                <a:latin typeface="楷体" panose="02010609060101010101" pitchFamily="49" charset="-122"/>
                <a:ea typeface="楷体" panose="02010609060101010101" pitchFamily="49" charset="-122"/>
              </a:rPr>
              <a:t>不为势利所屈，反抗一广有羽翼的校长</a:t>
            </a: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的学生，无论如何，总该是有些桀骜锋利的，但她</a:t>
            </a:r>
            <a:r>
              <a:rPr lang="zh-CN" altLang="en-US" sz="1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却常常微笑着，态度很温和</a:t>
            </a: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。待到偏安于宗帽胡同，赁屋授课之后，她才始来听我的讲义，于是见面的回数就较多了，也还是</a:t>
            </a:r>
            <a:r>
              <a:rPr lang="zh-CN" altLang="en-US" sz="1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始终微笑着，态度很温和。</a:t>
            </a: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待到学校恢复旧观，往日的教职员以为责任已尽，准备陆续引退的时候，我才见她虑及母校前途，</a:t>
            </a:r>
            <a:r>
              <a:rPr lang="zh-CN" altLang="en-US" sz="1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黯然至于泣下</a:t>
            </a: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83568" y="1123691"/>
            <a:ext cx="4104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事件二：参加师大学潮</a:t>
            </a: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2116871" y="4299942"/>
            <a:ext cx="3326082" cy="360040"/>
          </a:xfrm>
          <a:prstGeom prst="wedgeRoundRectCallout">
            <a:avLst>
              <a:gd name="adj1" fmla="val -24412"/>
              <a:gd name="adj2" fmla="val -106121"/>
              <a:gd name="adj3" fmla="val 16667"/>
            </a:avLst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温和善良、敢于斗争、有责任心</a:t>
            </a:r>
            <a:endParaRPr lang="zh-CN" altLang="en-US" sz="16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精读批注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3528" y="1851670"/>
            <a:ext cx="617443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 我没有亲见；听说她，刘和珍君，那时是</a:t>
            </a:r>
            <a:r>
              <a:rPr lang="zh-CN" altLang="en-US" sz="1600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欣然</a:t>
            </a: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前往的。自然，请愿而已，稍有人心者，谁也不会料到有这样的罗网。但竟在执政府前中弹了，从背部入，斜穿心肺，已是致命的创伤，只是没有便死。同去的张静淑君想扶起她，中了四弹，其一是手枪，立仆；同去的杨德群君又想去扶起她，也被击，弹从左肩入，穿胸偏右出，也立仆。但她还能坐起来，一个兵在她头部及胸部猛击两棍，于是死掉了。</a:t>
            </a:r>
          </a:p>
        </p:txBody>
      </p:sp>
      <p:sp>
        <p:nvSpPr>
          <p:cNvPr id="6" name="圆角矩形标注 5"/>
          <p:cNvSpPr/>
          <p:nvPr/>
        </p:nvSpPr>
        <p:spPr>
          <a:xfrm>
            <a:off x="4114839" y="1347614"/>
            <a:ext cx="2383121" cy="360040"/>
          </a:xfrm>
          <a:prstGeom prst="wedgeRoundRectCallout">
            <a:avLst>
              <a:gd name="adj1" fmla="val -24727"/>
              <a:gd name="adj2" fmla="val 116625"/>
              <a:gd name="adj3" fmla="val 16667"/>
            </a:avLst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爱国热忱，勇于担当</a:t>
            </a:r>
            <a:endParaRPr lang="zh-CN" altLang="en-US" sz="16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122" name="Picture 2" descr="https://ss2.baidu.com/6ONYsjip0QIZ8tyhnq/it/u=2522465492,2501816945&amp;fm=173&amp;s=FF05CB00565331E37E0918850100A0E0&amp;w=521&amp;h=305&amp;img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88224" y="2283718"/>
            <a:ext cx="2460077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/>
          <p:cNvSpPr txBox="1"/>
          <p:nvPr/>
        </p:nvSpPr>
        <p:spPr>
          <a:xfrm>
            <a:off x="683568" y="1123691"/>
            <a:ext cx="4104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事件三：徒手请愿牺牲</a:t>
            </a: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74400" y="1073375"/>
            <a:ext cx="20414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刘和珍形象概括</a:t>
            </a: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4400" y="2095279"/>
            <a:ext cx="33123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事件一：预定</a:t>
            </a:r>
            <a:r>
              <a:rPr lang="en-US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莽原</a:t>
            </a:r>
            <a:r>
              <a:rPr lang="en-US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杂志</a:t>
            </a: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9308" y="2817535"/>
            <a:ext cx="2809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事件二：参加师大学潮</a:t>
            </a: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3558" y="3539791"/>
            <a:ext cx="33123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事件三：徒手请愿牺牲</a:t>
            </a: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67544" y="1995686"/>
            <a:ext cx="4104456" cy="223224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26"/>
          <p:cNvSpPr>
            <a:spLocks noEditPoints="1"/>
          </p:cNvSpPr>
          <p:nvPr/>
        </p:nvSpPr>
        <p:spPr bwMode="auto">
          <a:xfrm rot="10526557">
            <a:off x="4613672" y="2861334"/>
            <a:ext cx="626813" cy="500953"/>
          </a:xfrm>
          <a:custGeom>
            <a:avLst/>
            <a:gdLst>
              <a:gd name="T0" fmla="*/ 25 w 78"/>
              <a:gd name="T1" fmla="*/ 48 h 81"/>
              <a:gd name="T2" fmla="*/ 37 w 78"/>
              <a:gd name="T3" fmla="*/ 67 h 81"/>
              <a:gd name="T4" fmla="*/ 39 w 78"/>
              <a:gd name="T5" fmla="*/ 69 h 81"/>
              <a:gd name="T6" fmla="*/ 45 w 78"/>
              <a:gd name="T7" fmla="*/ 73 h 81"/>
              <a:gd name="T8" fmla="*/ 42 w 78"/>
              <a:gd name="T9" fmla="*/ 78 h 81"/>
              <a:gd name="T10" fmla="*/ 38 w 78"/>
              <a:gd name="T11" fmla="*/ 81 h 81"/>
              <a:gd name="T12" fmla="*/ 36 w 78"/>
              <a:gd name="T13" fmla="*/ 79 h 81"/>
              <a:gd name="T14" fmla="*/ 36 w 78"/>
              <a:gd name="T15" fmla="*/ 78 h 81"/>
              <a:gd name="T16" fmla="*/ 20 w 78"/>
              <a:gd name="T17" fmla="*/ 60 h 81"/>
              <a:gd name="T18" fmla="*/ 9 w 78"/>
              <a:gd name="T19" fmla="*/ 44 h 81"/>
              <a:gd name="T20" fmla="*/ 1 w 78"/>
              <a:gd name="T21" fmla="*/ 35 h 81"/>
              <a:gd name="T22" fmla="*/ 5 w 78"/>
              <a:gd name="T23" fmla="*/ 29 h 81"/>
              <a:gd name="T24" fmla="*/ 31 w 78"/>
              <a:gd name="T25" fmla="*/ 10 h 81"/>
              <a:gd name="T26" fmla="*/ 37 w 78"/>
              <a:gd name="T27" fmla="*/ 6 h 81"/>
              <a:gd name="T28" fmla="*/ 41 w 78"/>
              <a:gd name="T29" fmla="*/ 3 h 81"/>
              <a:gd name="T30" fmla="*/ 43 w 78"/>
              <a:gd name="T31" fmla="*/ 1 h 81"/>
              <a:gd name="T32" fmla="*/ 49 w 78"/>
              <a:gd name="T33" fmla="*/ 5 h 81"/>
              <a:gd name="T34" fmla="*/ 51 w 78"/>
              <a:gd name="T35" fmla="*/ 10 h 81"/>
              <a:gd name="T36" fmla="*/ 51 w 78"/>
              <a:gd name="T37" fmla="*/ 12 h 81"/>
              <a:gd name="T38" fmla="*/ 49 w 78"/>
              <a:gd name="T39" fmla="*/ 12 h 81"/>
              <a:gd name="T40" fmla="*/ 42 w 78"/>
              <a:gd name="T41" fmla="*/ 12 h 81"/>
              <a:gd name="T42" fmla="*/ 40 w 78"/>
              <a:gd name="T43" fmla="*/ 14 h 81"/>
              <a:gd name="T44" fmla="*/ 36 w 78"/>
              <a:gd name="T45" fmla="*/ 17 h 81"/>
              <a:gd name="T46" fmla="*/ 21 w 78"/>
              <a:gd name="T47" fmla="*/ 28 h 81"/>
              <a:gd name="T48" fmla="*/ 50 w 78"/>
              <a:gd name="T49" fmla="*/ 31 h 81"/>
              <a:gd name="T50" fmla="*/ 66 w 78"/>
              <a:gd name="T51" fmla="*/ 31 h 81"/>
              <a:gd name="T52" fmla="*/ 72 w 78"/>
              <a:gd name="T53" fmla="*/ 33 h 81"/>
              <a:gd name="T54" fmla="*/ 75 w 78"/>
              <a:gd name="T55" fmla="*/ 31 h 81"/>
              <a:gd name="T56" fmla="*/ 76 w 78"/>
              <a:gd name="T57" fmla="*/ 33 h 81"/>
              <a:gd name="T58" fmla="*/ 76 w 78"/>
              <a:gd name="T59" fmla="*/ 41 h 81"/>
              <a:gd name="T60" fmla="*/ 76 w 78"/>
              <a:gd name="T61" fmla="*/ 45 h 81"/>
              <a:gd name="T62" fmla="*/ 74 w 78"/>
              <a:gd name="T63" fmla="*/ 50 h 81"/>
              <a:gd name="T64" fmla="*/ 67 w 78"/>
              <a:gd name="T65" fmla="*/ 49 h 81"/>
              <a:gd name="T66" fmla="*/ 24 w 78"/>
              <a:gd name="T67" fmla="*/ 45 h 81"/>
              <a:gd name="T68" fmla="*/ 20 w 78"/>
              <a:gd name="T69" fmla="*/ 46 h 81"/>
              <a:gd name="T70" fmla="*/ 19 w 78"/>
              <a:gd name="T71" fmla="*/ 45 h 81"/>
              <a:gd name="T72" fmla="*/ 20 w 78"/>
              <a:gd name="T73" fmla="*/ 47 h 81"/>
              <a:gd name="T74" fmla="*/ 26 w 78"/>
              <a:gd name="T75" fmla="*/ 54 h 81"/>
              <a:gd name="T76" fmla="*/ 20 w 78"/>
              <a:gd name="T77" fmla="*/ 46 h 81"/>
              <a:gd name="T78" fmla="*/ 17 w 78"/>
              <a:gd name="T79" fmla="*/ 34 h 81"/>
              <a:gd name="T80" fmla="*/ 53 w 78"/>
              <a:gd name="T81" fmla="*/ 36 h 81"/>
              <a:gd name="T82" fmla="*/ 35 w 78"/>
              <a:gd name="T83" fmla="*/ 34 h 81"/>
              <a:gd name="T84" fmla="*/ 14 w 78"/>
              <a:gd name="T85" fmla="*/ 33 h 81"/>
              <a:gd name="T86" fmla="*/ 49 w 78"/>
              <a:gd name="T87" fmla="*/ 45 h 81"/>
              <a:gd name="T88" fmla="*/ 6 w 78"/>
              <a:gd name="T89" fmla="*/ 32 h 81"/>
              <a:gd name="T90" fmla="*/ 4 w 78"/>
              <a:gd name="T91" fmla="*/ 35 h 81"/>
              <a:gd name="T92" fmla="*/ 5 w 78"/>
              <a:gd name="T93" fmla="*/ 34 h 81"/>
              <a:gd name="T94" fmla="*/ 50 w 78"/>
              <a:gd name="T95" fmla="*/ 41 h 81"/>
              <a:gd name="T96" fmla="*/ 53 w 78"/>
              <a:gd name="T97" fmla="*/ 41 h 81"/>
              <a:gd name="T98" fmla="*/ 50 w 78"/>
              <a:gd name="T99" fmla="*/ 4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8" h="81">
                <a:moveTo>
                  <a:pt x="23" y="45"/>
                </a:moveTo>
                <a:cubicBezTo>
                  <a:pt x="24" y="46"/>
                  <a:pt x="24" y="47"/>
                  <a:pt x="25" y="48"/>
                </a:cubicBezTo>
                <a:cubicBezTo>
                  <a:pt x="28" y="51"/>
                  <a:pt x="30" y="55"/>
                  <a:pt x="32" y="59"/>
                </a:cubicBezTo>
                <a:cubicBezTo>
                  <a:pt x="34" y="62"/>
                  <a:pt x="35" y="64"/>
                  <a:pt x="37" y="67"/>
                </a:cubicBezTo>
                <a:cubicBezTo>
                  <a:pt x="37" y="67"/>
                  <a:pt x="38" y="68"/>
                  <a:pt x="39" y="69"/>
                </a:cubicBezTo>
                <a:cubicBezTo>
                  <a:pt x="39" y="69"/>
                  <a:pt x="39" y="69"/>
                  <a:pt x="39" y="69"/>
                </a:cubicBezTo>
                <a:cubicBezTo>
                  <a:pt x="42" y="68"/>
                  <a:pt x="42" y="69"/>
                  <a:pt x="42" y="71"/>
                </a:cubicBezTo>
                <a:cubicBezTo>
                  <a:pt x="43" y="71"/>
                  <a:pt x="44" y="72"/>
                  <a:pt x="45" y="73"/>
                </a:cubicBezTo>
                <a:cubicBezTo>
                  <a:pt x="46" y="73"/>
                  <a:pt x="46" y="75"/>
                  <a:pt x="45" y="75"/>
                </a:cubicBezTo>
                <a:cubicBezTo>
                  <a:pt x="44" y="76"/>
                  <a:pt x="43" y="77"/>
                  <a:pt x="42" y="78"/>
                </a:cubicBezTo>
                <a:cubicBezTo>
                  <a:pt x="41" y="79"/>
                  <a:pt x="40" y="79"/>
                  <a:pt x="39" y="80"/>
                </a:cubicBezTo>
                <a:cubicBezTo>
                  <a:pt x="39" y="81"/>
                  <a:pt x="38" y="81"/>
                  <a:pt x="38" y="81"/>
                </a:cubicBezTo>
                <a:cubicBezTo>
                  <a:pt x="37" y="81"/>
                  <a:pt x="36" y="81"/>
                  <a:pt x="36" y="81"/>
                </a:cubicBezTo>
                <a:cubicBezTo>
                  <a:pt x="35" y="80"/>
                  <a:pt x="35" y="80"/>
                  <a:pt x="36" y="79"/>
                </a:cubicBezTo>
                <a:cubicBezTo>
                  <a:pt x="36" y="79"/>
                  <a:pt x="36" y="78"/>
                  <a:pt x="36" y="78"/>
                </a:cubicBezTo>
                <a:cubicBezTo>
                  <a:pt x="36" y="78"/>
                  <a:pt x="36" y="78"/>
                  <a:pt x="36" y="78"/>
                </a:cubicBezTo>
                <a:cubicBezTo>
                  <a:pt x="34" y="78"/>
                  <a:pt x="33" y="76"/>
                  <a:pt x="32" y="75"/>
                </a:cubicBezTo>
                <a:cubicBezTo>
                  <a:pt x="28" y="70"/>
                  <a:pt x="24" y="65"/>
                  <a:pt x="20" y="60"/>
                </a:cubicBezTo>
                <a:cubicBezTo>
                  <a:pt x="17" y="56"/>
                  <a:pt x="14" y="53"/>
                  <a:pt x="11" y="49"/>
                </a:cubicBezTo>
                <a:cubicBezTo>
                  <a:pt x="10" y="47"/>
                  <a:pt x="9" y="45"/>
                  <a:pt x="9" y="44"/>
                </a:cubicBezTo>
                <a:cubicBezTo>
                  <a:pt x="7" y="42"/>
                  <a:pt x="6" y="40"/>
                  <a:pt x="4" y="38"/>
                </a:cubicBezTo>
                <a:cubicBezTo>
                  <a:pt x="3" y="38"/>
                  <a:pt x="2" y="36"/>
                  <a:pt x="1" y="35"/>
                </a:cubicBezTo>
                <a:cubicBezTo>
                  <a:pt x="0" y="34"/>
                  <a:pt x="0" y="32"/>
                  <a:pt x="2" y="31"/>
                </a:cubicBezTo>
                <a:cubicBezTo>
                  <a:pt x="3" y="30"/>
                  <a:pt x="4" y="30"/>
                  <a:pt x="5" y="29"/>
                </a:cubicBezTo>
                <a:cubicBezTo>
                  <a:pt x="9" y="27"/>
                  <a:pt x="13" y="24"/>
                  <a:pt x="17" y="21"/>
                </a:cubicBezTo>
                <a:cubicBezTo>
                  <a:pt x="21" y="17"/>
                  <a:pt x="26" y="13"/>
                  <a:pt x="31" y="10"/>
                </a:cubicBezTo>
                <a:cubicBezTo>
                  <a:pt x="32" y="9"/>
                  <a:pt x="34" y="8"/>
                  <a:pt x="35" y="7"/>
                </a:cubicBezTo>
                <a:cubicBezTo>
                  <a:pt x="35" y="6"/>
                  <a:pt x="36" y="6"/>
                  <a:pt x="37" y="6"/>
                </a:cubicBezTo>
                <a:cubicBezTo>
                  <a:pt x="37" y="6"/>
                  <a:pt x="38" y="6"/>
                  <a:pt x="38" y="6"/>
                </a:cubicBezTo>
                <a:cubicBezTo>
                  <a:pt x="39" y="5"/>
                  <a:pt x="40" y="4"/>
                  <a:pt x="41" y="3"/>
                </a:cubicBezTo>
                <a:cubicBezTo>
                  <a:pt x="41" y="3"/>
                  <a:pt x="41" y="3"/>
                  <a:pt x="41" y="2"/>
                </a:cubicBezTo>
                <a:cubicBezTo>
                  <a:pt x="41" y="1"/>
                  <a:pt x="42" y="0"/>
                  <a:pt x="43" y="1"/>
                </a:cubicBezTo>
                <a:cubicBezTo>
                  <a:pt x="44" y="1"/>
                  <a:pt x="45" y="2"/>
                  <a:pt x="46" y="2"/>
                </a:cubicBezTo>
                <a:cubicBezTo>
                  <a:pt x="48" y="2"/>
                  <a:pt x="49" y="4"/>
                  <a:pt x="49" y="5"/>
                </a:cubicBezTo>
                <a:cubicBezTo>
                  <a:pt x="48" y="6"/>
                  <a:pt x="49" y="6"/>
                  <a:pt x="49" y="7"/>
                </a:cubicBezTo>
                <a:cubicBezTo>
                  <a:pt x="50" y="8"/>
                  <a:pt x="50" y="9"/>
                  <a:pt x="51" y="10"/>
                </a:cubicBezTo>
                <a:cubicBezTo>
                  <a:pt x="51" y="10"/>
                  <a:pt x="52" y="10"/>
                  <a:pt x="52" y="11"/>
                </a:cubicBezTo>
                <a:cubicBezTo>
                  <a:pt x="52" y="11"/>
                  <a:pt x="52" y="12"/>
                  <a:pt x="51" y="12"/>
                </a:cubicBezTo>
                <a:cubicBezTo>
                  <a:pt x="51" y="13"/>
                  <a:pt x="50" y="13"/>
                  <a:pt x="50" y="13"/>
                </a:cubicBezTo>
                <a:cubicBezTo>
                  <a:pt x="49" y="13"/>
                  <a:pt x="49" y="12"/>
                  <a:pt x="49" y="12"/>
                </a:cubicBezTo>
                <a:cubicBezTo>
                  <a:pt x="48" y="11"/>
                  <a:pt x="47" y="11"/>
                  <a:pt x="46" y="11"/>
                </a:cubicBezTo>
                <a:cubicBezTo>
                  <a:pt x="45" y="11"/>
                  <a:pt x="44" y="11"/>
                  <a:pt x="42" y="12"/>
                </a:cubicBezTo>
                <a:cubicBezTo>
                  <a:pt x="41" y="12"/>
                  <a:pt x="41" y="12"/>
                  <a:pt x="40" y="13"/>
                </a:cubicBezTo>
                <a:cubicBezTo>
                  <a:pt x="40" y="13"/>
                  <a:pt x="40" y="13"/>
                  <a:pt x="40" y="14"/>
                </a:cubicBezTo>
                <a:cubicBezTo>
                  <a:pt x="40" y="15"/>
                  <a:pt x="40" y="16"/>
                  <a:pt x="39" y="16"/>
                </a:cubicBezTo>
                <a:cubicBezTo>
                  <a:pt x="38" y="16"/>
                  <a:pt x="37" y="17"/>
                  <a:pt x="36" y="17"/>
                </a:cubicBezTo>
                <a:cubicBezTo>
                  <a:pt x="31" y="20"/>
                  <a:pt x="26" y="24"/>
                  <a:pt x="21" y="27"/>
                </a:cubicBezTo>
                <a:cubicBezTo>
                  <a:pt x="21" y="28"/>
                  <a:pt x="21" y="28"/>
                  <a:pt x="21" y="28"/>
                </a:cubicBezTo>
                <a:cubicBezTo>
                  <a:pt x="23" y="28"/>
                  <a:pt x="25" y="29"/>
                  <a:pt x="27" y="29"/>
                </a:cubicBezTo>
                <a:cubicBezTo>
                  <a:pt x="35" y="29"/>
                  <a:pt x="42" y="30"/>
                  <a:pt x="50" y="31"/>
                </a:cubicBezTo>
                <a:cubicBezTo>
                  <a:pt x="54" y="31"/>
                  <a:pt x="57" y="31"/>
                  <a:pt x="61" y="31"/>
                </a:cubicBezTo>
                <a:cubicBezTo>
                  <a:pt x="63" y="31"/>
                  <a:pt x="64" y="31"/>
                  <a:pt x="66" y="31"/>
                </a:cubicBezTo>
                <a:cubicBezTo>
                  <a:pt x="68" y="31"/>
                  <a:pt x="69" y="31"/>
                  <a:pt x="70" y="33"/>
                </a:cubicBezTo>
                <a:cubicBezTo>
                  <a:pt x="71" y="33"/>
                  <a:pt x="71" y="33"/>
                  <a:pt x="72" y="33"/>
                </a:cubicBezTo>
                <a:cubicBezTo>
                  <a:pt x="72" y="32"/>
                  <a:pt x="73" y="32"/>
                  <a:pt x="73" y="31"/>
                </a:cubicBezTo>
                <a:cubicBezTo>
                  <a:pt x="73" y="31"/>
                  <a:pt x="74" y="30"/>
                  <a:pt x="75" y="31"/>
                </a:cubicBezTo>
                <a:cubicBezTo>
                  <a:pt x="76" y="31"/>
                  <a:pt x="76" y="31"/>
                  <a:pt x="76" y="32"/>
                </a:cubicBezTo>
                <a:cubicBezTo>
                  <a:pt x="76" y="32"/>
                  <a:pt x="76" y="33"/>
                  <a:pt x="76" y="33"/>
                </a:cubicBezTo>
                <a:cubicBezTo>
                  <a:pt x="76" y="35"/>
                  <a:pt x="76" y="37"/>
                  <a:pt x="75" y="39"/>
                </a:cubicBezTo>
                <a:cubicBezTo>
                  <a:pt x="75" y="40"/>
                  <a:pt x="75" y="40"/>
                  <a:pt x="76" y="41"/>
                </a:cubicBezTo>
                <a:cubicBezTo>
                  <a:pt x="77" y="42"/>
                  <a:pt x="78" y="43"/>
                  <a:pt x="77" y="44"/>
                </a:cubicBezTo>
                <a:cubicBezTo>
                  <a:pt x="77" y="44"/>
                  <a:pt x="77" y="45"/>
                  <a:pt x="76" y="45"/>
                </a:cubicBezTo>
                <a:cubicBezTo>
                  <a:pt x="76" y="46"/>
                  <a:pt x="76" y="47"/>
                  <a:pt x="76" y="48"/>
                </a:cubicBezTo>
                <a:cubicBezTo>
                  <a:pt x="76" y="49"/>
                  <a:pt x="75" y="49"/>
                  <a:pt x="74" y="50"/>
                </a:cubicBezTo>
                <a:cubicBezTo>
                  <a:pt x="73" y="50"/>
                  <a:pt x="72" y="50"/>
                  <a:pt x="71" y="49"/>
                </a:cubicBezTo>
                <a:cubicBezTo>
                  <a:pt x="70" y="49"/>
                  <a:pt x="69" y="49"/>
                  <a:pt x="67" y="49"/>
                </a:cubicBezTo>
                <a:cubicBezTo>
                  <a:pt x="58" y="48"/>
                  <a:pt x="48" y="48"/>
                  <a:pt x="38" y="47"/>
                </a:cubicBezTo>
                <a:cubicBezTo>
                  <a:pt x="33" y="47"/>
                  <a:pt x="29" y="46"/>
                  <a:pt x="24" y="45"/>
                </a:cubicBezTo>
                <a:cubicBezTo>
                  <a:pt x="24" y="45"/>
                  <a:pt x="23" y="45"/>
                  <a:pt x="23" y="45"/>
                </a:cubicBezTo>
                <a:close/>
                <a:moveTo>
                  <a:pt x="20" y="46"/>
                </a:moveTo>
                <a:cubicBezTo>
                  <a:pt x="19" y="46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6"/>
                  <a:pt x="19" y="46"/>
                  <a:pt x="20" y="46"/>
                </a:cubicBezTo>
                <a:cubicBezTo>
                  <a:pt x="20" y="47"/>
                  <a:pt x="20" y="47"/>
                  <a:pt x="20" y="47"/>
                </a:cubicBezTo>
                <a:cubicBezTo>
                  <a:pt x="22" y="49"/>
                  <a:pt x="24" y="52"/>
                  <a:pt x="25" y="54"/>
                </a:cubicBezTo>
                <a:cubicBezTo>
                  <a:pt x="26" y="54"/>
                  <a:pt x="26" y="54"/>
                  <a:pt x="26" y="54"/>
                </a:cubicBezTo>
                <a:cubicBezTo>
                  <a:pt x="24" y="51"/>
                  <a:pt x="22" y="49"/>
                  <a:pt x="20" y="46"/>
                </a:cubicBezTo>
                <a:cubicBezTo>
                  <a:pt x="20" y="46"/>
                  <a:pt x="20" y="46"/>
                  <a:pt x="20" y="46"/>
                </a:cubicBezTo>
                <a:close/>
                <a:moveTo>
                  <a:pt x="14" y="33"/>
                </a:moveTo>
                <a:cubicBezTo>
                  <a:pt x="15" y="34"/>
                  <a:pt x="16" y="35"/>
                  <a:pt x="17" y="34"/>
                </a:cubicBezTo>
                <a:cubicBezTo>
                  <a:pt x="24" y="34"/>
                  <a:pt x="30" y="35"/>
                  <a:pt x="37" y="35"/>
                </a:cubicBezTo>
                <a:cubicBezTo>
                  <a:pt x="42" y="36"/>
                  <a:pt x="47" y="36"/>
                  <a:pt x="53" y="36"/>
                </a:cubicBezTo>
                <a:cubicBezTo>
                  <a:pt x="53" y="36"/>
                  <a:pt x="53" y="36"/>
                  <a:pt x="54" y="36"/>
                </a:cubicBezTo>
                <a:cubicBezTo>
                  <a:pt x="48" y="35"/>
                  <a:pt x="41" y="35"/>
                  <a:pt x="35" y="34"/>
                </a:cubicBezTo>
                <a:cubicBezTo>
                  <a:pt x="29" y="34"/>
                  <a:pt x="23" y="33"/>
                  <a:pt x="16" y="32"/>
                </a:cubicBezTo>
                <a:cubicBezTo>
                  <a:pt x="15" y="32"/>
                  <a:pt x="15" y="32"/>
                  <a:pt x="14" y="33"/>
                </a:cubicBezTo>
                <a:close/>
                <a:moveTo>
                  <a:pt x="66" y="46"/>
                </a:moveTo>
                <a:cubicBezTo>
                  <a:pt x="63" y="45"/>
                  <a:pt x="53" y="45"/>
                  <a:pt x="49" y="45"/>
                </a:cubicBezTo>
                <a:cubicBezTo>
                  <a:pt x="55" y="45"/>
                  <a:pt x="61" y="46"/>
                  <a:pt x="66" y="46"/>
                </a:cubicBezTo>
                <a:close/>
                <a:moveTo>
                  <a:pt x="6" y="32"/>
                </a:moveTo>
                <a:cubicBezTo>
                  <a:pt x="5" y="32"/>
                  <a:pt x="5" y="32"/>
                  <a:pt x="4" y="33"/>
                </a:cubicBezTo>
                <a:cubicBezTo>
                  <a:pt x="3" y="33"/>
                  <a:pt x="3" y="34"/>
                  <a:pt x="4" y="35"/>
                </a:cubicBezTo>
                <a:cubicBezTo>
                  <a:pt x="4" y="35"/>
                  <a:pt x="4" y="35"/>
                  <a:pt x="5" y="35"/>
                </a:cubicBezTo>
                <a:cubicBezTo>
                  <a:pt x="5" y="35"/>
                  <a:pt x="5" y="34"/>
                  <a:pt x="5" y="34"/>
                </a:cubicBezTo>
                <a:cubicBezTo>
                  <a:pt x="5" y="33"/>
                  <a:pt x="6" y="33"/>
                  <a:pt x="6" y="32"/>
                </a:cubicBezTo>
                <a:close/>
                <a:moveTo>
                  <a:pt x="50" y="41"/>
                </a:moveTo>
                <a:cubicBezTo>
                  <a:pt x="50" y="41"/>
                  <a:pt x="50" y="41"/>
                  <a:pt x="50" y="41"/>
                </a:cubicBezTo>
                <a:cubicBezTo>
                  <a:pt x="51" y="41"/>
                  <a:pt x="52" y="41"/>
                  <a:pt x="53" y="41"/>
                </a:cubicBezTo>
                <a:cubicBezTo>
                  <a:pt x="53" y="41"/>
                  <a:pt x="53" y="41"/>
                  <a:pt x="53" y="41"/>
                </a:cubicBezTo>
                <a:cubicBezTo>
                  <a:pt x="52" y="41"/>
                  <a:pt x="51" y="41"/>
                  <a:pt x="50" y="4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64088" y="2085778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要求进步、追求真理</a:t>
            </a:r>
            <a:endParaRPr lang="zh-CN" altLang="en-US" sz="1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64088" y="2911755"/>
            <a:ext cx="3672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温和善良、敢于斗争、有责任心</a:t>
            </a:r>
            <a:endParaRPr lang="zh-CN" altLang="en-US" sz="1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64088" y="3715006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热忱爱国、用于牺牲</a:t>
            </a:r>
            <a:endParaRPr lang="zh-CN" altLang="en-US" sz="1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5259397" y="1946085"/>
            <a:ext cx="3489067" cy="223224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归纳概括</a:t>
            </a:r>
            <a:endParaRPr lang="zh-CN" altLang="en-US" sz="32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0" y="4598"/>
            <a:ext cx="91440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拓展延伸</a:t>
            </a:r>
            <a:endParaRPr lang="zh-CN" altLang="en-US" sz="3200">
              <a:solidFill>
                <a:schemeClr val="bg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92280" y="2044307"/>
            <a:ext cx="1755455" cy="264375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27584" y="944646"/>
            <a:ext cx="20414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课后学习任务</a:t>
            </a: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87624" y="1923678"/>
            <a:ext cx="51845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1600" smtClean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鲁迅对刘和珍表示出极大的尊敬，给予崇高的评价，称之为“是为了中国而死的中国的青年”。请你根据本节课所学的内容，为刘和珍写一段悼念性的文字。</a:t>
            </a:r>
            <a:endParaRPr lang="zh-CN" altLang="en-US" sz="1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74472" y="3234017"/>
            <a:ext cx="49685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457200">
              <a:lnSpc>
                <a:spcPct val="150000"/>
              </a:lnSpc>
              <a:defRPr sz="16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en-US" altLang="zh-CN" smtClean="0"/>
              <a:t>2.</a:t>
            </a:r>
            <a:r>
              <a:rPr lang="zh-CN" altLang="en-US" smtClean="0"/>
              <a:t>推荐</a:t>
            </a:r>
            <a:r>
              <a:rPr lang="zh-CN" altLang="en-US"/>
              <a:t>阅读</a:t>
            </a:r>
            <a:r>
              <a:rPr lang="zh-CN" altLang="en-US" smtClean="0"/>
              <a:t>：</a:t>
            </a:r>
            <a:endParaRPr lang="en-US" altLang="zh-CN" smtClean="0"/>
          </a:p>
          <a:p>
            <a:r>
              <a:rPr lang="zh-CN" altLang="en-US" smtClean="0"/>
              <a:t>石</a:t>
            </a:r>
            <a:r>
              <a:rPr lang="zh-CN" altLang="en-US"/>
              <a:t>评梅</a:t>
            </a:r>
            <a:r>
              <a:rPr lang="en-US" altLang="zh-CN"/>
              <a:t>《</a:t>
            </a:r>
            <a:r>
              <a:rPr lang="zh-CN" altLang="en-US"/>
              <a:t>痛哭和珍</a:t>
            </a:r>
            <a:r>
              <a:rPr lang="en-US" altLang="zh-CN" smtClean="0"/>
              <a:t>》</a:t>
            </a:r>
          </a:p>
          <a:p>
            <a:r>
              <a:rPr lang="zh-CN" altLang="en-US" smtClean="0"/>
              <a:t>林语堂</a:t>
            </a:r>
            <a:r>
              <a:rPr lang="en-US" altLang="zh-CN"/>
              <a:t>《</a:t>
            </a:r>
            <a:r>
              <a:rPr lang="zh-CN" altLang="en-US"/>
              <a:t>悼刘和珍杨德群女士</a:t>
            </a:r>
            <a:r>
              <a:rPr lang="en-US" altLang="zh-CN"/>
              <a:t>》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学习任务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999642" y="1851670"/>
            <a:ext cx="75157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任务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一：刘和珍是一个怎样的青年？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二：面对刘和珍的牺牲，鲁迅表达了怎样的情感？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任务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三：面对“</a:t>
            </a: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  <a:r>
              <a:rPr lang="en-US" altLang="zh-CN" sz="2400" smtClean="0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一八”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惨案，鲁迅有怎样的思考？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5536" y="1131590"/>
            <a:ext cx="4707255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在中国现代文学史上，有一人被誉为“民族魂”。他时刻以深沉的情怀、睿智的目光关注着我们民族的生存状态和精神世界。在他逝世之时，举国哀悼，举世震惊</a:t>
            </a: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。美国记者埃德加</a:t>
            </a:r>
            <a:r>
              <a:rPr lang="en-US" altLang="zh-CN" sz="180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·</a:t>
            </a: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斯诺送</a:t>
            </a: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对联以示悼念</a:t>
            </a: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</a:t>
            </a:r>
            <a:endParaRPr lang="zh-CN" altLang="en-US" sz="1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1800"/>
          </a:p>
        </p:txBody>
      </p:sp>
      <p:pic>
        <p:nvPicPr>
          <p:cNvPr id="3" name="图片 2" descr="QQ截图201712201605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0112" y="1635646"/>
            <a:ext cx="3273356" cy="2160240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情境</a:t>
            </a:r>
            <a:r>
              <a:rPr lang="zh-CN" altLang="en-US" sz="3200" smtClean="0">
                <a:solidFill>
                  <a:schemeClr val="bg1"/>
                </a:solidFill>
              </a:rPr>
              <a:t>导</a:t>
            </a:r>
            <a:r>
              <a:rPr lang="zh-CN" altLang="en-US" sz="3200">
                <a:solidFill>
                  <a:schemeClr val="bg1"/>
                </a:solidFill>
              </a:rPr>
              <a:t>入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66062" y="3435846"/>
            <a:ext cx="4736730" cy="92333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译</a:t>
            </a:r>
            <a:r>
              <a:rPr lang="zh-CN" altLang="en-US" sz="1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书尚未成功，惊闻殒星，中国何人领呐喊。</a:t>
            </a:r>
          </a:p>
          <a:p>
            <a:pPr>
              <a:lnSpc>
                <a:spcPct val="150000"/>
              </a:lnSpc>
            </a:pPr>
            <a:r>
              <a:rPr lang="zh-CN" altLang="en-US" sz="1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先生</a:t>
            </a:r>
            <a:r>
              <a:rPr lang="zh-CN" altLang="en-US" sz="1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已经作古，痛忆旧雨，文坛从此感彷徨</a:t>
            </a:r>
            <a:r>
              <a:rPr lang="zh-CN" altLang="en-US" sz="1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en-US" sz="18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31841" y="1023161"/>
            <a:ext cx="237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学习活动（二）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5047" y="1618931"/>
            <a:ext cx="17111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思考讨论：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5576" y="2388075"/>
            <a:ext cx="53557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     鲁迅为何在交代写作缘由时说自己“无话可说” 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945047" y="3588404"/>
            <a:ext cx="4976839" cy="45719"/>
          </a:xfrm>
          <a:prstGeom prst="rect">
            <a:avLst/>
          </a:prstGeom>
        </p:spPr>
      </p:pic>
      <p:sp>
        <p:nvSpPr>
          <p:cNvPr id="8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学习活动</a:t>
            </a:r>
            <a:endParaRPr lang="zh-CN" altLang="en-US" sz="3200">
              <a:solidFill>
                <a:schemeClr val="bg1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4208" y="1288405"/>
            <a:ext cx="2169296" cy="337536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课文研读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27584" y="1185282"/>
            <a:ext cx="29698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相关语段：</a:t>
            </a: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27584" y="1779662"/>
            <a:ext cx="761575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可是我实在无话可说。我只觉得所住的</a:t>
            </a:r>
            <a:r>
              <a:rPr lang="zh-CN" altLang="en-US" sz="1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并非人间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。四十多个青年的血，洋溢在我的周围，使我</a:t>
            </a:r>
            <a:r>
              <a:rPr lang="zh-CN" altLang="en-US" sz="1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艰于呼吸视听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，那里还能有什么言语？长歌当哭，是必须在痛定之后的。而此后几个所谓学者文人的阴险的论调，尤使我觉得悲哀。我已经</a:t>
            </a:r>
            <a:r>
              <a:rPr lang="zh-CN" altLang="en-US" sz="1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出离愤怒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了。我将深味这非人间的浓黑的</a:t>
            </a:r>
            <a:r>
              <a:rPr lang="zh-CN" altLang="en-US" sz="1800" smtClean="0">
                <a:latin typeface="楷体" panose="02010609060101010101" pitchFamily="49" charset="-122"/>
                <a:ea typeface="楷体" panose="02010609060101010101" pitchFamily="49" charset="-122"/>
              </a:rPr>
              <a:t>悲凉：</a:t>
            </a:r>
            <a:r>
              <a:rPr lang="zh-CN" altLang="en-US" sz="18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1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我的最大哀痛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显示于非人间，使它们</a:t>
            </a:r>
            <a:r>
              <a:rPr lang="zh-CN" altLang="en-US" sz="1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快意于我的苦痛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，就将这作为后死者</a:t>
            </a:r>
            <a:r>
              <a:rPr lang="zh-CN" altLang="en-US" sz="1800" smtClean="0">
                <a:latin typeface="楷体" panose="02010609060101010101" pitchFamily="49" charset="-122"/>
                <a:ea typeface="楷体" panose="02010609060101010101" pitchFamily="49" charset="-122"/>
              </a:rPr>
              <a:t>的菲薄的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祭品，奉献于逝者的灵前。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4081" y="2213382"/>
            <a:ext cx="4846767" cy="70336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课文研读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9592" y="870339"/>
            <a:ext cx="29698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相关语段：</a:t>
            </a: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59632" y="1923678"/>
            <a:ext cx="705678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惨象，已使我目不忍视了：流言，尤使我耳不忍闻，我还有什么话可说呢？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我懂得衰亡民族之所以默无声息的缘由了。沉默啊，沉默啊！不在沉默中爆发，就在沉默中灭亡。</a:t>
            </a: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31841" y="1023161"/>
            <a:ext cx="237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学习活动（二）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5047" y="1618931"/>
            <a:ext cx="17111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思考讨论：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65048" y="2223705"/>
            <a:ext cx="535578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    让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鲁迅悲愤的“非人间”是怎样的？</a:t>
            </a:r>
          </a:p>
          <a:p>
            <a:pPr>
              <a:lnSpc>
                <a:spcPct val="150000"/>
              </a:lnSpc>
            </a:pPr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  “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惨象，已使我目不忍视了；流言，尤使我耳不忍闻。”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945047" y="3588404"/>
            <a:ext cx="4976839" cy="45719"/>
          </a:xfrm>
          <a:prstGeom prst="rect">
            <a:avLst/>
          </a:prstGeom>
        </p:spPr>
      </p:pic>
      <p:sp>
        <p:nvSpPr>
          <p:cNvPr id="8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学习活动</a:t>
            </a:r>
            <a:endParaRPr lang="zh-CN" altLang="en-US" sz="3200">
              <a:solidFill>
                <a:schemeClr val="bg1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4208" y="1288405"/>
            <a:ext cx="2169296" cy="337536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331640" y="1223343"/>
            <a:ext cx="655272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但是，我还有要说的话。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我没有亲见；听说，她，刘和珍君，那时是</a:t>
            </a:r>
            <a:r>
              <a:rPr lang="zh-CN" altLang="en-US" sz="1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欣然</a:t>
            </a: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前往的。自然，请愿而已，稍有人心者，谁也不会料到有</a:t>
            </a:r>
            <a:r>
              <a:rPr lang="zh-CN" altLang="en-US" sz="1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这样的罗网</a:t>
            </a: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。但竞在执政府前中弹了，</a:t>
            </a:r>
            <a:r>
              <a:rPr lang="zh-CN" altLang="en-US" sz="1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从背部入，斜穿心肺，己是致命的创伤</a:t>
            </a: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，只是没有便死。同去的张静淑君想扶起她，</a:t>
            </a:r>
            <a:r>
              <a:rPr lang="zh-CN" altLang="en-US" sz="1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中了四弹，其一是手枪，</a:t>
            </a: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立仆；同去的杨德群君又想去扶起她，也被击，</a:t>
            </a:r>
            <a:r>
              <a:rPr lang="zh-CN" altLang="en-US" sz="1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弹从左肩入，穿胸偏右出</a:t>
            </a: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，也立仆。但她还能坐起来，</a:t>
            </a:r>
            <a:r>
              <a:rPr lang="zh-CN" altLang="en-US" sz="1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一个兵在她头部及胸部猛击两棍，</a:t>
            </a:r>
            <a:r>
              <a:rPr lang="zh-CN" altLang="en-US" sz="16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于是死</a:t>
            </a:r>
            <a:r>
              <a:rPr lang="zh-CN" altLang="en-US" sz="1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掉了。</a:t>
            </a:r>
          </a:p>
        </p:txBody>
      </p:sp>
      <p:sp>
        <p:nvSpPr>
          <p:cNvPr id="4" name="矩形 3"/>
          <p:cNvSpPr/>
          <p:nvPr/>
        </p:nvSpPr>
        <p:spPr>
          <a:xfrm>
            <a:off x="971600" y="915566"/>
            <a:ext cx="2159566" cy="3077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惨象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，已使我目不忍视</a:t>
            </a:r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了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1630" y="4054887"/>
            <a:ext cx="1980029" cy="3077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流言，尤使我耳不忍闻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75856" y="4011910"/>
            <a:ext cx="5112568" cy="92333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1800" smtClean="0">
                <a:latin typeface="楷体" panose="02010609060101010101" pitchFamily="49" charset="-122"/>
                <a:ea typeface="楷体" panose="02010609060101010101" pitchFamily="49" charset="-122"/>
              </a:rPr>
              <a:t>但段政府就有令，说她们是“</a:t>
            </a:r>
            <a:r>
              <a:rPr lang="zh-CN" altLang="en-US" sz="18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暴徒</a:t>
            </a:r>
            <a:r>
              <a:rPr lang="zh-CN" altLang="en-US" sz="1800" smtClean="0">
                <a:latin typeface="楷体" panose="02010609060101010101" pitchFamily="49" charset="-122"/>
                <a:ea typeface="楷体" panose="02010609060101010101" pitchFamily="49" charset="-122"/>
              </a:rPr>
              <a:t>”！</a:t>
            </a:r>
            <a:endParaRPr lang="en-US" altLang="zh-CN" sz="18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1800" smtClean="0">
                <a:latin typeface="楷体" panose="02010609060101010101" pitchFamily="49" charset="-122"/>
                <a:ea typeface="楷体" panose="02010609060101010101" pitchFamily="49" charset="-122"/>
              </a:rPr>
              <a:t>但接着就有流言，说她们是</a:t>
            </a:r>
            <a:r>
              <a:rPr lang="zh-CN" altLang="en-US" sz="18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受人利用</a:t>
            </a:r>
            <a:r>
              <a:rPr lang="zh-CN" altLang="en-US" sz="1800" smtClean="0">
                <a:latin typeface="楷体" panose="02010609060101010101" pitchFamily="49" charset="-122"/>
                <a:ea typeface="楷体" panose="02010609060101010101" pitchFamily="49" charset="-122"/>
              </a:rPr>
              <a:t>的。</a:t>
            </a:r>
            <a:endParaRPr lang="zh-CN" altLang="en-US" sz="1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精读体会</a:t>
            </a:r>
            <a:endParaRPr lang="zh-CN" altLang="en-US" sz="32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628650" y="2139702"/>
            <a:ext cx="6264696" cy="26776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464646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在青年方面，外交请愿，虽属正当，亦何事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啸聚男女，挟持枪械，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464646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若临大敌者，重以驱逐外交团之宣言，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殴击警卫队之行动，不惜激于意气，铤而走险，乃陷入奸人居间，利用之彀中。</a:t>
            </a:r>
          </a:p>
          <a:p>
            <a:pPr marL="0" marR="0" lvl="0" indent="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464646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    徐谦、顾兆熊</a:t>
            </a:r>
            <a:r>
              <a:rPr kumimoji="0" lang="zh-CN" altLang="en-US" sz="1600" b="0" i="0" u="none" strike="noStrike" cap="none" normalizeH="0" baseline="0" smtClean="0">
                <a:ln>
                  <a:noFill/>
                </a:ln>
                <a:solidFill>
                  <a:srgbClr val="464646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等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464646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居于知识阶级代表者之地位，对于血气方刚之青年，不知所以启迪之，惟务放言高论，驱千百珍贵青年为孤注一掷，成者诸君尸其名，败则群众被其害。谁无儿女，谁不爱国，诸君必欲置千百珍贵青年于死地，是岂志士仁人之用心耶？</a:t>
            </a:r>
            <a:endParaRPr kumimoji="0" lang="zh-CN" altLang="zh-CN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27584" y="771550"/>
            <a:ext cx="902811" cy="3077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补充资料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5333" y="1347614"/>
            <a:ext cx="6378669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林学衡</a:t>
            </a:r>
            <a:r>
              <a:rPr lang="en-US" altLang="zh-CN" sz="1400" smtClean="0">
                <a:latin typeface="黑体" panose="02010609060101010101" pitchFamily="49" charset="-122"/>
                <a:ea typeface="黑体" panose="02010609060101010101" pitchFamily="49" charset="-122"/>
              </a:rPr>
              <a:t>1926</a:t>
            </a:r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140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 sz="1400" smtClean="0"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日</a:t>
            </a:r>
            <a:r>
              <a:rPr lang="en-US" altLang="zh-CN" sz="140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晨报</a:t>
            </a:r>
            <a:r>
              <a:rPr lang="en-US" altLang="zh-CN" sz="140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上发表时评</a:t>
            </a:r>
            <a:r>
              <a:rPr lang="en-US" altLang="zh-CN" sz="140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为青年流血问题敬告全国国民</a:t>
            </a:r>
            <a:r>
              <a:rPr lang="en-US" altLang="zh-CN" sz="140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相关链接</a:t>
            </a:r>
            <a:endParaRPr lang="zh-CN" altLang="en-US" sz="3200">
              <a:solidFill>
                <a:schemeClr val="bg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25194" r="24013"/>
          <a:stretch>
            <a:fillRect/>
          </a:stretch>
        </p:blipFill>
        <p:spPr>
          <a:xfrm>
            <a:off x="7092280" y="1622237"/>
            <a:ext cx="1931910" cy="253764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精读体会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837402" y="908872"/>
            <a:ext cx="1005403" cy="3385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品读语言</a:t>
            </a:r>
            <a:endParaRPr lang="zh-CN" altLang="en-US" sz="1600"/>
          </a:p>
        </p:txBody>
      </p:sp>
      <p:sp>
        <p:nvSpPr>
          <p:cNvPr id="5" name="圆角矩形 4"/>
          <p:cNvSpPr/>
          <p:nvPr/>
        </p:nvSpPr>
        <p:spPr>
          <a:xfrm>
            <a:off x="2123728" y="1228944"/>
            <a:ext cx="1520632" cy="576064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欣然</a:t>
            </a:r>
            <a:endParaRPr lang="zh-CN" altLang="en-US" sz="1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427984" y="1228944"/>
            <a:ext cx="1944216" cy="64807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驳斥了流言家的“受人利用”说</a:t>
            </a:r>
            <a:endParaRPr lang="zh-CN" altLang="en-US" sz="1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123728" y="1997856"/>
            <a:ext cx="1520632" cy="576064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这样的罗网</a:t>
            </a:r>
            <a:endParaRPr lang="zh-CN" altLang="en-US" sz="1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2135770" y="2715766"/>
            <a:ext cx="1520632" cy="576064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从背部入，斜穿心肺</a:t>
            </a:r>
            <a:endParaRPr lang="zh-CN" altLang="en-US" sz="1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427984" y="1961852"/>
            <a:ext cx="1944216" cy="64807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一场有组织有预谋的虐杀</a:t>
            </a:r>
            <a:endParaRPr lang="zh-CN" altLang="en-US" sz="1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427984" y="2715766"/>
            <a:ext cx="2448272" cy="65609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刘和珍等人毫无提防，驳斥了“暴徒”说</a:t>
            </a:r>
            <a:endParaRPr lang="zh-CN" altLang="en-US" sz="1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711111" y="3453647"/>
            <a:ext cx="3024336" cy="792088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“致命的创伤”“在她的头部猛击两棍，于是死掉了。”</a:t>
            </a:r>
            <a:endParaRPr lang="zh-CN" altLang="en-US" sz="1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4427984" y="3538323"/>
            <a:ext cx="2448272" cy="65609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置人于死地，凶残卑劣到了极点</a:t>
            </a:r>
            <a:endParaRPr lang="zh-CN" altLang="en-US" sz="1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4401636" y="4361168"/>
            <a:ext cx="2834659" cy="65609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有组织有预谋的屠杀行动驳斥了“自我防卫”说</a:t>
            </a:r>
            <a:endParaRPr lang="zh-CN" altLang="en-US" sz="1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2184606" y="4353323"/>
            <a:ext cx="1520632" cy="576064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中了四弹，其一是手枪</a:t>
            </a:r>
            <a:endParaRPr lang="zh-CN" altLang="en-US" sz="1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右箭头 15"/>
          <p:cNvSpPr/>
          <p:nvPr/>
        </p:nvSpPr>
        <p:spPr>
          <a:xfrm>
            <a:off x="3735447" y="1352931"/>
            <a:ext cx="548521" cy="288032"/>
          </a:xfrm>
          <a:prstGeom prst="rightArrow">
            <a:avLst/>
          </a:prstGeom>
          <a:noFill/>
          <a:ln>
            <a:solidFill>
              <a:srgbClr val="7C78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右箭头 16"/>
          <p:cNvSpPr/>
          <p:nvPr/>
        </p:nvSpPr>
        <p:spPr>
          <a:xfrm>
            <a:off x="3769819" y="2141872"/>
            <a:ext cx="548521" cy="288032"/>
          </a:xfrm>
          <a:prstGeom prst="rightArrow">
            <a:avLst/>
          </a:prstGeom>
          <a:noFill/>
          <a:ln>
            <a:solidFill>
              <a:srgbClr val="7C78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右箭头 17"/>
          <p:cNvSpPr/>
          <p:nvPr/>
        </p:nvSpPr>
        <p:spPr>
          <a:xfrm>
            <a:off x="3769819" y="2859782"/>
            <a:ext cx="548521" cy="288032"/>
          </a:xfrm>
          <a:prstGeom prst="rightArrow">
            <a:avLst/>
          </a:prstGeom>
          <a:noFill/>
          <a:ln>
            <a:solidFill>
              <a:srgbClr val="7C78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右箭头 18"/>
          <p:cNvSpPr/>
          <p:nvPr/>
        </p:nvSpPr>
        <p:spPr>
          <a:xfrm>
            <a:off x="3807455" y="3666524"/>
            <a:ext cx="548521" cy="288032"/>
          </a:xfrm>
          <a:prstGeom prst="rightArrow">
            <a:avLst/>
          </a:prstGeom>
          <a:noFill/>
          <a:ln>
            <a:solidFill>
              <a:srgbClr val="7C78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右箭头 19"/>
          <p:cNvSpPr/>
          <p:nvPr/>
        </p:nvSpPr>
        <p:spPr>
          <a:xfrm>
            <a:off x="3802880" y="4471990"/>
            <a:ext cx="548521" cy="288032"/>
          </a:xfrm>
          <a:prstGeom prst="rightArrow">
            <a:avLst/>
          </a:prstGeom>
          <a:noFill/>
          <a:ln>
            <a:solidFill>
              <a:srgbClr val="7C78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31841" y="1023161"/>
            <a:ext cx="237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学习活动（二）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5047" y="1618931"/>
            <a:ext cx="17111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思考讨论：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65048" y="2223705"/>
            <a:ext cx="535578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    鲁迅为何要反复写“始终微笑的和蔼的刘和珍” ？</a:t>
            </a: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043608" y="3147814"/>
            <a:ext cx="4976839" cy="45719"/>
          </a:xfrm>
          <a:prstGeom prst="rect">
            <a:avLst/>
          </a:prstGeom>
        </p:spPr>
      </p:pic>
      <p:sp>
        <p:nvSpPr>
          <p:cNvPr id="8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精读体会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4208" y="1288405"/>
            <a:ext cx="2169296" cy="337536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3F2F3"/>
              </a:clrFrom>
              <a:clrTo>
                <a:srgbClr val="F3F2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707"/>
          <a:stretch>
            <a:fillRect/>
          </a:stretch>
        </p:blipFill>
        <p:spPr>
          <a:xfrm>
            <a:off x="467544" y="730389"/>
            <a:ext cx="8496944" cy="259228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3F2F3"/>
              </a:clrFrom>
              <a:clrTo>
                <a:srgbClr val="F3F2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07" b="3560"/>
          <a:stretch>
            <a:fillRect/>
          </a:stretch>
        </p:blipFill>
        <p:spPr>
          <a:xfrm>
            <a:off x="539552" y="3435846"/>
            <a:ext cx="8496944" cy="1368152"/>
          </a:xfrm>
          <a:prstGeom prst="rect">
            <a:avLst/>
          </a:prstGeom>
        </p:spPr>
      </p:pic>
      <p:sp>
        <p:nvSpPr>
          <p:cNvPr id="4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精读体会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精读体会</a:t>
            </a:r>
          </a:p>
        </p:txBody>
      </p:sp>
      <p:sp>
        <p:nvSpPr>
          <p:cNvPr id="4" name="矩形 3"/>
          <p:cNvSpPr/>
          <p:nvPr/>
        </p:nvSpPr>
        <p:spPr>
          <a:xfrm>
            <a:off x="837402" y="908872"/>
            <a:ext cx="1005403" cy="3385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品读语言</a:t>
            </a:r>
            <a:endParaRPr lang="zh-CN" altLang="en-US" sz="1600"/>
          </a:p>
        </p:txBody>
      </p:sp>
      <p:sp>
        <p:nvSpPr>
          <p:cNvPr id="5" name="圆角矩形 4"/>
          <p:cNvSpPr/>
          <p:nvPr/>
        </p:nvSpPr>
        <p:spPr>
          <a:xfrm>
            <a:off x="2123728" y="1941002"/>
            <a:ext cx="1520632" cy="576064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出离愤怒</a:t>
            </a:r>
            <a:endParaRPr lang="zh-CN" altLang="en-US" sz="1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427984" y="1941002"/>
            <a:ext cx="1944216" cy="64807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愤怒程度之强</a:t>
            </a:r>
            <a:endParaRPr lang="zh-CN" altLang="en-US" sz="1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123728" y="2709914"/>
            <a:ext cx="1520632" cy="576064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我将深味这浓黑的悲凉</a:t>
            </a:r>
            <a:endParaRPr lang="zh-CN" altLang="en-US" sz="1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2135770" y="3427824"/>
            <a:ext cx="1520632" cy="576064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最大哀痛</a:t>
            </a:r>
            <a:endParaRPr lang="en-US" altLang="zh-CN" sz="180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快意于</a:t>
            </a:r>
            <a:endParaRPr lang="zh-CN" altLang="en-US" sz="1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427984" y="2673910"/>
            <a:ext cx="1944216" cy="64807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悲情之浓</a:t>
            </a:r>
            <a:endParaRPr lang="zh-CN" altLang="en-US" sz="1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427984" y="3427824"/>
            <a:ext cx="2448272" cy="65609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悲愤力度之强</a:t>
            </a:r>
            <a:endParaRPr lang="zh-CN" altLang="en-US" sz="1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右箭头 15"/>
          <p:cNvSpPr/>
          <p:nvPr/>
        </p:nvSpPr>
        <p:spPr>
          <a:xfrm>
            <a:off x="3735447" y="2064989"/>
            <a:ext cx="548521" cy="288032"/>
          </a:xfrm>
          <a:prstGeom prst="rightArrow">
            <a:avLst/>
          </a:prstGeom>
          <a:noFill/>
          <a:ln>
            <a:solidFill>
              <a:srgbClr val="7C78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右箭头 16"/>
          <p:cNvSpPr/>
          <p:nvPr/>
        </p:nvSpPr>
        <p:spPr>
          <a:xfrm>
            <a:off x="3769819" y="2853930"/>
            <a:ext cx="548521" cy="288032"/>
          </a:xfrm>
          <a:prstGeom prst="rightArrow">
            <a:avLst/>
          </a:prstGeom>
          <a:noFill/>
          <a:ln>
            <a:solidFill>
              <a:srgbClr val="7C78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右箭头 17"/>
          <p:cNvSpPr/>
          <p:nvPr/>
        </p:nvSpPr>
        <p:spPr>
          <a:xfrm>
            <a:off x="3769819" y="3571840"/>
            <a:ext cx="548521" cy="288032"/>
          </a:xfrm>
          <a:prstGeom prst="rightArrow">
            <a:avLst/>
          </a:prstGeom>
          <a:noFill/>
          <a:ln>
            <a:solidFill>
              <a:srgbClr val="7C78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56176" y="763247"/>
            <a:ext cx="2556534" cy="415051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这位呐喊者便是鲁迅。今天我们来学习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记念刘和珍君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，看一看鲁迅是怎样为革命、为正义、为青年呐喊的。</a:t>
            </a:r>
          </a:p>
          <a:p>
            <a:endParaRPr lang="zh-CN" altLang="en-US" sz="1015"/>
          </a:p>
        </p:txBody>
      </p:sp>
      <p:pic>
        <p:nvPicPr>
          <p:cNvPr id="6" name="图片 5" descr="QQ截图201712201611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712" y="915565"/>
            <a:ext cx="2816155" cy="3845882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情境</a:t>
            </a:r>
            <a:r>
              <a:rPr lang="zh-CN" altLang="en-US" sz="3200" smtClean="0">
                <a:solidFill>
                  <a:schemeClr val="bg1"/>
                </a:solidFill>
              </a:rPr>
              <a:t>导</a:t>
            </a:r>
            <a:r>
              <a:rPr lang="zh-CN" altLang="en-US" sz="3200">
                <a:solidFill>
                  <a:schemeClr val="bg1"/>
                </a:solidFill>
              </a:rPr>
              <a:t>入</a:t>
            </a:r>
          </a:p>
        </p:txBody>
      </p:sp>
    </p:spTree>
  </p:cSld>
  <p:clrMapOvr>
    <a:masterClrMapping/>
  </p:clrMapOvr>
  <p:transition spd="med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403648" y="1941002"/>
            <a:ext cx="1808664" cy="653924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悲</a:t>
            </a:r>
            <a:endParaRPr lang="zh-CN" altLang="en-US" sz="20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054061" y="1844218"/>
            <a:ext cx="2312482" cy="73566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爱国青年被虐杀</a:t>
            </a:r>
            <a:endParaRPr lang="zh-CN" altLang="en-US" sz="20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403648" y="2709914"/>
            <a:ext cx="1808664" cy="653924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愤</a:t>
            </a:r>
            <a:endParaRPr lang="zh-CN" altLang="en-US" sz="20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059718" y="2673909"/>
            <a:ext cx="2312482" cy="73566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黑暗的社会</a:t>
            </a:r>
            <a:endParaRPr lang="zh-CN" altLang="en-US" sz="20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3289710" y="2104483"/>
            <a:ext cx="652420" cy="326962"/>
          </a:xfrm>
          <a:prstGeom prst="rightArrow">
            <a:avLst/>
          </a:prstGeom>
          <a:noFill/>
          <a:ln>
            <a:solidFill>
              <a:srgbClr val="7C78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8" name="右箭头 7"/>
          <p:cNvSpPr/>
          <p:nvPr/>
        </p:nvSpPr>
        <p:spPr>
          <a:xfrm>
            <a:off x="3342751" y="2869575"/>
            <a:ext cx="652420" cy="326962"/>
          </a:xfrm>
          <a:prstGeom prst="rightArrow">
            <a:avLst/>
          </a:prstGeom>
          <a:noFill/>
          <a:ln>
            <a:solidFill>
              <a:srgbClr val="7C78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9" name="圆角矩形 8"/>
          <p:cNvSpPr/>
          <p:nvPr/>
        </p:nvSpPr>
        <p:spPr>
          <a:xfrm>
            <a:off x="7178908" y="2353021"/>
            <a:ext cx="1512168" cy="50467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执政府</a:t>
            </a:r>
            <a:endParaRPr lang="zh-CN" altLang="en-US" sz="1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7178908" y="3106265"/>
            <a:ext cx="1512168" cy="50467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流言家</a:t>
            </a:r>
            <a:endParaRPr lang="zh-CN" altLang="en-US" sz="1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右箭头 10"/>
          <p:cNvSpPr/>
          <p:nvPr/>
        </p:nvSpPr>
        <p:spPr>
          <a:xfrm>
            <a:off x="6501293" y="2579883"/>
            <a:ext cx="548521" cy="288032"/>
          </a:xfrm>
          <a:prstGeom prst="rightArrow">
            <a:avLst/>
          </a:prstGeom>
          <a:noFill/>
          <a:ln>
            <a:solidFill>
              <a:srgbClr val="7C78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右箭头 11"/>
          <p:cNvSpPr/>
          <p:nvPr/>
        </p:nvSpPr>
        <p:spPr>
          <a:xfrm>
            <a:off x="6529987" y="3106265"/>
            <a:ext cx="548521" cy="288032"/>
          </a:xfrm>
          <a:prstGeom prst="rightArrow">
            <a:avLst/>
          </a:prstGeom>
          <a:noFill/>
          <a:ln>
            <a:solidFill>
              <a:srgbClr val="7C78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精读体会</a:t>
            </a: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1600" y="1491630"/>
            <a:ext cx="748883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始终微笑的和蔼的刘和珍君确是死掉了，这是真的，有她自己的尸骸为证；沉勇而友爱的杨德群君也死掉了，有她自己的尸骸为证；只有一样沉勇而友爱的张静淑君还在医院里呻吟。当</a:t>
            </a:r>
            <a:r>
              <a:rPr lang="zh-CN" altLang="en-US" sz="1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三个女子从容地转辗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  <a:r>
              <a:rPr lang="zh-CN" altLang="en-US" sz="1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文明人所发明的枪弹的攒射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中的时候，这是怎样的一个惊心动魄的伟大呵！</a:t>
            </a:r>
            <a:r>
              <a:rPr lang="zh-CN" altLang="en-US" sz="1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中国军人的屠戮妇婴的伟绩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1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八国联军的惩创学生的武功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，不幸全被</a:t>
            </a:r>
            <a:r>
              <a:rPr lang="zh-CN" altLang="en-US" sz="1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这几缕血痕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抹杀了。</a:t>
            </a: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3F2F3"/>
              </a:clrFrom>
              <a:clrTo>
                <a:srgbClr val="F3F2F3">
                  <a:alpha val="0"/>
                </a:srgbClr>
              </a:clrTo>
            </a:clrChange>
          </a:blip>
          <a:srcRect t="25862"/>
          <a:stretch>
            <a:fillRect/>
          </a:stretch>
        </p:blipFill>
        <p:spPr>
          <a:xfrm>
            <a:off x="971600" y="1275606"/>
            <a:ext cx="7731771" cy="309634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0" y="4598"/>
            <a:ext cx="91440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拓展延伸</a:t>
            </a:r>
            <a:endParaRPr lang="zh-CN" altLang="en-US" sz="3200">
              <a:solidFill>
                <a:schemeClr val="bg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06572" y="2211710"/>
            <a:ext cx="1755455" cy="264375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99592" y="2355726"/>
            <a:ext cx="6408712" cy="19389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我也早觉得有写一点东西的必要了，</a:t>
            </a:r>
            <a:r>
              <a:rPr lang="zh-CN" altLang="en-US" sz="200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这虽然于死者毫不相干，但在生者，却大抵只能如此而已。倘使我能够相信真有</a:t>
            </a:r>
            <a:r>
              <a:rPr lang="zh-CN" altLang="en-US" sz="200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所谓“在天之灵”，</a:t>
            </a:r>
            <a:r>
              <a:rPr lang="zh-CN" altLang="en-US" sz="200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那自然可以得到更大的安慰</a:t>
            </a:r>
            <a:r>
              <a:rPr lang="zh-CN" altLang="en-US" sz="200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00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00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但是</a:t>
            </a:r>
            <a:r>
              <a:rPr lang="zh-CN" altLang="en-US" sz="200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，现在，却只能如此而已。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83868" y="991102"/>
            <a:ext cx="237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课后学习任务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99592" y="1672010"/>
            <a:ext cx="2484276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800" smtClean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体会下面句子的含义。</a:t>
            </a:r>
            <a:endParaRPr lang="zh-CN" altLang="en-US" sz="1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1059582"/>
            <a:ext cx="7992888" cy="37856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的猛士，敢于直面惨淡的人生，敢于正视淋漓的鲜血。这是怎样的哀痛者和幸福者？然而造化又常常为庸人设计，以时间的流驶，来洗涤旧迹，仅使留下淡红的血色和微漠的悲哀。在这淡红的血色和微漠的悲哀中，又给人暂得偷生，维持着这似人非人的世界。我不知道这样的世界何时是一个尽头！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我们还在这样的世上活着；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我也早觉得有写一点东西的必要了。</a:t>
            </a:r>
            <a:r>
              <a:rPr lang="zh-CN" altLang="en-US" sz="200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离三月十八日也已有两星期，忘却的救主快要降临了罢，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我正有写一点东西的必要了。</a:t>
            </a: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0" y="4598"/>
            <a:ext cx="91440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拓展延伸</a:t>
            </a:r>
            <a:endParaRPr lang="zh-CN" altLang="en-US" sz="32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学习任务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999642" y="1851670"/>
            <a:ext cx="75157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任务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一：刘和珍是一个怎样的青年？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任务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二：面对刘和珍的牺牲，鲁迅表达了怎样的情感？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三：面对“</a:t>
            </a:r>
            <a:r>
              <a:rPr lang="zh-CN" altLang="en-US" sz="24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  <a:r>
              <a:rPr lang="en-US" altLang="zh-CN" sz="24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24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一八”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惨案，鲁迅有怎样的思考？</a:t>
            </a: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31841" y="1023161"/>
            <a:ext cx="237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学习活动（三）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5047" y="1618931"/>
            <a:ext cx="17111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思考讨论：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5576" y="2388075"/>
            <a:ext cx="53557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     鲁迅对 “三一八”惨案有怎样的思考 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945047" y="3588404"/>
            <a:ext cx="4976839" cy="45719"/>
          </a:xfrm>
          <a:prstGeom prst="rect">
            <a:avLst/>
          </a:prstGeom>
        </p:spPr>
      </p:pic>
      <p:sp>
        <p:nvSpPr>
          <p:cNvPr id="8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学习活动</a:t>
            </a:r>
            <a:endParaRPr lang="zh-CN" altLang="en-US" sz="3200">
              <a:solidFill>
                <a:schemeClr val="bg1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4208" y="1288405"/>
            <a:ext cx="2169296" cy="337536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课文研读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27584" y="1185282"/>
            <a:ext cx="29698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相关语段：</a:t>
            </a: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19044" y="1851670"/>
            <a:ext cx="7615758" cy="2104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时间永是流驶，街市依旧太平，有限的几个生命，在中国是不算什么的，至多，不过供</a:t>
            </a:r>
            <a:r>
              <a:rPr lang="zh-CN" altLang="en-US" sz="1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无恶意的闲人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以饭后的谈资，</a:t>
            </a:r>
            <a:r>
              <a:rPr lang="zh-CN" altLang="en-US" sz="1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或者给有恶意的闲人作</a:t>
            </a:r>
            <a:r>
              <a:rPr lang="en-US" altLang="zh-CN" sz="1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"</a:t>
            </a:r>
            <a:r>
              <a:rPr lang="zh-CN" altLang="en-US" sz="1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流言</a:t>
            </a:r>
            <a:r>
              <a:rPr lang="en-US" altLang="zh-CN" sz="1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"</a:t>
            </a:r>
            <a:r>
              <a:rPr lang="zh-CN" altLang="en-US" sz="1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的种子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。至于此外的深的意义，我总觉得很寥寥，因为这实在不过是徒手的请愿。</a:t>
            </a:r>
            <a:r>
              <a:rPr lang="zh-CN" altLang="en-US" sz="1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人类的血战前行的历史，正如煤的形成，当时用大量的木材，结果却只是一小块，但请愿是不在其中的，更何况是徒手。</a:t>
            </a:r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课文研读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9592" y="870339"/>
            <a:ext cx="29698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相关语段：</a:t>
            </a: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3648" y="1122721"/>
            <a:ext cx="7056784" cy="943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人类的血战前行的历史，正如煤的形成，当时用大量的木材，结果却只是一小块，但请愿是不在其中的，更何况是徒手。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772489" y="2202841"/>
          <a:ext cx="6007320" cy="1728192"/>
        </p:xfrm>
        <a:graphic>
          <a:graphicData uri="http://schemas.openxmlformats.org/drawingml/2006/table">
            <a:tbl>
              <a:tblPr firstRow="1" bandRow="1">
                <a:tableStyleId>{E8034E78-7F5D-4C2E-B375-FC64B27BC917}</a:tableStyleId>
              </a:tblPr>
              <a:tblGrid>
                <a:gridCol w="3003660"/>
                <a:gridCol w="3003660"/>
              </a:tblGrid>
              <a:tr h="576064">
                <a:tc>
                  <a:txBody>
                    <a:bodyPr/>
                    <a:lstStyle/>
                    <a:p>
                      <a:r>
                        <a:rPr lang="zh-CN" altLang="en-US" smtClean="0">
                          <a:solidFill>
                            <a:schemeClr val="tx1"/>
                          </a:solidFill>
                        </a:rPr>
                        <a:t>   本体：人类历史进步</a:t>
                      </a: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mtClean="0">
                          <a:solidFill>
                            <a:schemeClr val="tx1"/>
                          </a:solidFill>
                        </a:rPr>
                        <a:t>喻体：煤的形成</a:t>
                      </a: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76064">
                <a:tc>
                  <a:txBody>
                    <a:bodyPr/>
                    <a:lstStyle/>
                    <a:p>
                      <a:r>
                        <a:rPr lang="zh-CN" altLang="en-US" smtClean="0">
                          <a:solidFill>
                            <a:schemeClr val="tx1"/>
                          </a:solidFill>
                        </a:rPr>
                        <a:t>      付出巨大的代价</a:t>
                      </a: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mtClean="0">
                          <a:solidFill>
                            <a:schemeClr val="tx1"/>
                          </a:solidFill>
                        </a:rPr>
                        <a:t>需要大量木材</a:t>
                      </a: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76064">
                <a:tc>
                  <a:txBody>
                    <a:bodyPr/>
                    <a:lstStyle/>
                    <a:p>
                      <a:r>
                        <a:rPr lang="zh-CN" altLang="en-US" smtClean="0">
                          <a:solidFill>
                            <a:schemeClr val="tx1"/>
                          </a:solidFill>
                        </a:rPr>
                        <a:t>       历史前进一小步</a:t>
                      </a: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mtClean="0">
                          <a:solidFill>
                            <a:schemeClr val="tx1"/>
                          </a:solidFill>
                        </a:rPr>
                        <a:t>形成一小块煤</a:t>
                      </a: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" name="圆角矩形 2"/>
          <p:cNvSpPr/>
          <p:nvPr/>
        </p:nvSpPr>
        <p:spPr>
          <a:xfrm>
            <a:off x="3840045" y="4515966"/>
            <a:ext cx="1872208" cy="43204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徒手请愿不可取</a:t>
            </a:r>
            <a:endParaRPr lang="zh-CN" altLang="en-US" sz="16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下箭头 5"/>
          <p:cNvSpPr/>
          <p:nvPr/>
        </p:nvSpPr>
        <p:spPr>
          <a:xfrm>
            <a:off x="4596129" y="4048790"/>
            <a:ext cx="360040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补充资料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66478" y="1059582"/>
            <a:ext cx="784887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改革自然常不免于流血，但流血非即等于改革。血的应用，正如金钱一般，吝啬固然是不行的，</a:t>
            </a:r>
            <a:r>
              <a:rPr lang="zh-CN" altLang="en-US" sz="1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浪费也大大的失算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我对于这回的牺牲者，非常觉得哀伤。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但愿这样的请愿，从此停止就好。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请愿虽然是无论那一国度里常有的事，不至于死的事，但我们已经知道中国是例外，除非你能将“枪林弹雨”消除。正规的战法，也必须对手是英雄才适用。汉未总算还是人心很古的时候罢，恕我引一个小说上的典故：许褚赤体上阵，也就很中了好几箭。而金圣叹还笑他道：“谁叫你赤膊？</a:t>
            </a:r>
            <a:r>
              <a:rPr lang="en-US" altLang="zh-CN" sz="1800" smtClean="0">
                <a:latin typeface="楷体" panose="02010609060101010101" pitchFamily="49" charset="-122"/>
                <a:ea typeface="楷体" panose="02010609060101010101" pitchFamily="49" charset="-122"/>
              </a:rPr>
              <a:t>"</a:t>
            </a:r>
            <a:endParaRPr lang="zh-CN" altLang="en-US" sz="1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情境导入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331640" y="1131590"/>
            <a:ext cx="6768752" cy="367188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</a:p>
          <a:p>
            <a:pPr marL="0" indent="4572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勇者愤怒，抽刃向更强者；怯者愤怒，抽刃向更弱者。不可救药的民族中，总有许多英雄，专向孩子们瞪眼。</a:t>
            </a:r>
          </a:p>
          <a:p>
            <a:pPr marL="0" indent="457200" algn="r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24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鲁迅</a:t>
            </a: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52193" y="1275606"/>
            <a:ext cx="7632848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这并非吝惜生命，乃是不肯虚掷生命，因为战士的生命是宝贵的。在战士不多的地方，这生命就愈宝贵。所谓宝贵者，并非“珍藏于家”，乃是要以小本钱换得极大的利息，至少，也必须卖买相当。以血的洪流淹死一个敌人，以同胞的尸体填满一个缺陷，已经是陈腐的话了。从最新的战术的眼光看起来，这是多么大的损失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这回死者的遗给后来的功德，是在撕去了许多东西的人相，露出那出于意料之外的阴毒的心，教给继续战斗者以别种方法的战斗。</a:t>
            </a: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补充资料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72000" y="4443958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smtClean="0"/>
              <a:t>——《</a:t>
            </a:r>
            <a:r>
              <a:rPr lang="zh-CN" altLang="en-US" sz="1800" b="1" smtClean="0"/>
              <a:t>华盖集续编</a:t>
            </a:r>
            <a:r>
              <a:rPr lang="en-US" altLang="zh-CN" sz="1800" b="1" smtClean="0"/>
              <a:t>·</a:t>
            </a:r>
            <a:r>
              <a:rPr lang="zh-CN" altLang="en-US" sz="1800" b="1" smtClean="0"/>
              <a:t> 空谈</a:t>
            </a:r>
            <a:r>
              <a:rPr lang="en-US" altLang="zh-CN" sz="1800" b="1" smtClean="0"/>
              <a:t>》</a:t>
            </a:r>
            <a:endParaRPr lang="zh-CN" altLang="en-US" sz="1800" b="1"/>
          </a:p>
        </p:txBody>
      </p:sp>
      <p:sp>
        <p:nvSpPr>
          <p:cNvPr id="6" name="圆角矩形 5"/>
          <p:cNvSpPr/>
          <p:nvPr/>
        </p:nvSpPr>
        <p:spPr>
          <a:xfrm>
            <a:off x="1619672" y="4362683"/>
            <a:ext cx="1872208" cy="43204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理性斗争</a:t>
            </a:r>
            <a:endParaRPr lang="zh-CN" altLang="en-US" sz="16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12776" y="1347614"/>
            <a:ext cx="6318448" cy="120032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苟活者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在淡红的血色中，会依稀看见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微茫的希望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；真的猛士，将更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奋然而前行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课文研读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971600" y="3075806"/>
            <a:ext cx="7848872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</a:rPr>
              <a:t>“苟活者”首先说的是自己，而“真的猛士”首先是作者的自我策励</a:t>
            </a: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</a:rPr>
              <a:t>。 鲁迅</a:t>
            </a: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</a:rPr>
              <a:t>是希望越来越多的人觉醒起来，看到希望，奋然前行，所以这又是战斗的号召</a:t>
            </a: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1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总结归纳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7584" y="891887"/>
            <a:ext cx="35189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作者在</a:t>
            </a:r>
            <a:r>
              <a:rPr lang="zh-CN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文中</a:t>
            </a:r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流露出哪些</a:t>
            </a:r>
            <a:r>
              <a:rPr lang="zh-CN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情感？</a:t>
            </a: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91680" y="1685899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勇者</a:t>
            </a: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7" name="直接箭头连接符 6"/>
          <p:cNvCxnSpPr>
            <a:stCxn id="6" idx="3"/>
          </p:cNvCxnSpPr>
          <p:nvPr/>
        </p:nvCxnSpPr>
        <p:spPr>
          <a:xfrm>
            <a:off x="2389307" y="1885954"/>
            <a:ext cx="814541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3219849" y="1684405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更强者</a:t>
            </a: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64088" y="1684405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怯者</a:t>
            </a: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>
            <a:off x="6061715" y="1884460"/>
            <a:ext cx="814541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6774793" y="1684405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更弱者</a:t>
            </a: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63439" y="2290352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请愿者</a:t>
            </a: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348088" y="2280840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列强</a:t>
            </a: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35847" y="2300182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段政府</a:t>
            </a: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858330" y="2290352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请愿者</a:t>
            </a: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>
            <a:off x="2405308" y="2500237"/>
            <a:ext cx="814541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>
            <a:off x="6084168" y="2490407"/>
            <a:ext cx="814541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>
            <a:stCxn id="13" idx="2"/>
          </p:cNvCxnSpPr>
          <p:nvPr/>
        </p:nvCxnSpPr>
        <p:spPr>
          <a:xfrm flipH="1">
            <a:off x="2040492" y="2690462"/>
            <a:ext cx="1" cy="876961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1819919" y="3767478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0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敬</a:t>
            </a:r>
            <a:endParaRPr lang="zh-CN" altLang="en-US" sz="20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528842" y="3850940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0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憎</a:t>
            </a:r>
            <a:endParaRPr lang="zh-CN" altLang="en-US" sz="20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114810" y="3867894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0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怜</a:t>
            </a:r>
            <a:endParaRPr lang="zh-CN" altLang="en-US" sz="20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244679" y="2767947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走狗文人</a:t>
            </a: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5" name="直接箭头连接符 24"/>
          <p:cNvCxnSpPr/>
          <p:nvPr/>
        </p:nvCxnSpPr>
        <p:spPr>
          <a:xfrm flipH="1">
            <a:off x="7335383" y="2848828"/>
            <a:ext cx="1" cy="876961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>
            <a:off x="3923002" y="2889913"/>
            <a:ext cx="737931" cy="97868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/>
          <p:cNvCxnSpPr/>
          <p:nvPr/>
        </p:nvCxnSpPr>
        <p:spPr>
          <a:xfrm flipH="1">
            <a:off x="4837896" y="3058344"/>
            <a:ext cx="560332" cy="80955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1923678"/>
            <a:ext cx="64087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对比文章中的“非人间”，可推知作者希望猛士们通过斗争将去向一个真正的人间。</a:t>
            </a:r>
            <a:r>
              <a:rPr lang="zh-CN" altLang="zh-CN" sz="1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这</a:t>
            </a:r>
            <a:r>
              <a:rPr lang="zh-CN" altLang="en-US" sz="1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应该</a:t>
            </a:r>
            <a:r>
              <a:rPr lang="zh-CN" altLang="zh-CN" sz="1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zh-CN" altLang="zh-CN" sz="1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一个理想的新世界，在这世界里没有暴力，没有侵略，没有纷争和流言蜚语，人们都合理地生活，幸福地做人，安心地劳动和读书。</a:t>
            </a:r>
          </a:p>
        </p:txBody>
      </p:sp>
      <p:sp>
        <p:nvSpPr>
          <p:cNvPr id="3" name="矩形 2"/>
          <p:cNvSpPr/>
          <p:nvPr/>
        </p:nvSpPr>
        <p:spPr>
          <a:xfrm>
            <a:off x="971600" y="955581"/>
            <a:ext cx="7111501" cy="773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作者在文章末尾说</a:t>
            </a:r>
            <a:r>
              <a:rPr lang="zh-CN" altLang="zh-CN" sz="160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真的猛士，将更</a:t>
            </a:r>
            <a:r>
              <a:rPr lang="zh-CN" altLang="zh-CN" sz="160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奋然而前行”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。请你想一想，“奋然而前行”</a:t>
            </a:r>
            <a:r>
              <a:rPr lang="zh-CN" altLang="zh-CN" sz="160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zh-CN" sz="16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方向、目标是哪里？</a:t>
            </a:r>
            <a:endParaRPr lang="zh-CN" altLang="en-US" sz="1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拓展思考</a:t>
            </a:r>
            <a:endParaRPr lang="zh-CN" altLang="en-US" sz="3200">
              <a:solidFill>
                <a:schemeClr val="bg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r="861" b="9051"/>
          <a:stretch>
            <a:fillRect/>
          </a:stretch>
        </p:blipFill>
        <p:spPr>
          <a:xfrm>
            <a:off x="5868144" y="3219822"/>
            <a:ext cx="3123106" cy="171906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0" y="4598"/>
            <a:ext cx="91440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拓展延伸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83868" y="760270"/>
            <a:ext cx="237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课后学习任务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43608" y="1707654"/>
            <a:ext cx="381642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</a:rPr>
              <a:t>推荐</a:t>
            </a: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</a:rPr>
              <a:t>阅读文章</a:t>
            </a: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en-US" altLang="zh-CN" sz="18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180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</a:rPr>
              <a:t>为了忘却的记念</a:t>
            </a:r>
            <a:r>
              <a:rPr lang="en-US" altLang="zh-CN" sz="180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80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</a:rPr>
              <a:t>空谈</a:t>
            </a:r>
            <a:r>
              <a:rPr lang="en-US" altLang="zh-CN" sz="180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80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</a:rPr>
              <a:t>无花的蔷薇之二</a:t>
            </a:r>
            <a:r>
              <a:rPr lang="en-US" altLang="zh-CN" sz="180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80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</a:rPr>
              <a:t>“死地”</a:t>
            </a:r>
            <a:r>
              <a:rPr lang="en-US" altLang="zh-CN" sz="180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80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</a:rPr>
              <a:t>可惨与可笑</a:t>
            </a:r>
            <a:r>
              <a:rPr lang="en-US" altLang="zh-CN" sz="180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zh-CN" altLang="en-US" sz="1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0072" y="1571565"/>
            <a:ext cx="1905000" cy="28575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03848" y="0"/>
            <a:ext cx="2936255" cy="576064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</a:rPr>
              <a:t>布置作业</a:t>
            </a:r>
          </a:p>
        </p:txBody>
      </p:sp>
      <p:sp>
        <p:nvSpPr>
          <p:cNvPr id="44035" name="Rectangle 3"/>
          <p:cNvSpPr>
            <a:spLocks noGrp="1"/>
          </p:cNvSpPr>
          <p:nvPr>
            <p:ph idx="4294967295"/>
          </p:nvPr>
        </p:nvSpPr>
        <p:spPr>
          <a:xfrm>
            <a:off x="683568" y="1275606"/>
            <a:ext cx="7776863" cy="309634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0" indent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8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18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</a:t>
            </a:r>
            <a:r>
              <a:rPr lang="zh-CN" altLang="zh-CN" sz="1800" smtClean="0">
                <a:solidFill>
                  <a:schemeClr val="tx1"/>
                </a:solidFill>
                <a:latin typeface="宋体" panose="02010600030101010101" pitchFamily="2" charset="-122"/>
              </a:rPr>
              <a:t>鲁迅</a:t>
            </a:r>
            <a:r>
              <a:rPr lang="zh-CN" altLang="zh-CN" sz="1800">
                <a:solidFill>
                  <a:schemeClr val="tx1"/>
                </a:solidFill>
                <a:latin typeface="宋体" panose="02010600030101010101" pitchFamily="2" charset="-122"/>
              </a:rPr>
              <a:t>在《狂人日记》中揭露出</a:t>
            </a:r>
            <a:r>
              <a:rPr lang="zh-CN" altLang="zh-CN" sz="1800" smtClean="0">
                <a:solidFill>
                  <a:schemeClr val="tx1"/>
                </a:solidFill>
                <a:latin typeface="宋体" panose="02010600030101010101" pitchFamily="2" charset="-122"/>
              </a:rPr>
              <a:t>旧社会</a:t>
            </a:r>
            <a:r>
              <a:rPr lang="zh-CN" altLang="zh-CN" sz="1800">
                <a:solidFill>
                  <a:schemeClr val="tx1"/>
                </a:solidFill>
                <a:latin typeface="宋体" panose="02010600030101010101" pitchFamily="2" charset="-122"/>
              </a:rPr>
              <a:t>“吃人”的本质，并大呼</a:t>
            </a:r>
            <a:r>
              <a:rPr lang="zh-CN" altLang="zh-CN" sz="1800" smtClean="0">
                <a:solidFill>
                  <a:schemeClr val="tx1"/>
                </a:solidFill>
                <a:latin typeface="宋体" panose="02010600030101010101" pitchFamily="2" charset="-122"/>
              </a:rPr>
              <a:t>“救救孩子”</a:t>
            </a:r>
            <a:r>
              <a:rPr lang="zh-CN" altLang="zh-CN" sz="1800">
                <a:solidFill>
                  <a:schemeClr val="tx1"/>
                </a:solidFill>
                <a:latin typeface="宋体" panose="02010600030101010101" pitchFamily="2" charset="-122"/>
              </a:rPr>
              <a:t>。在生活中，“强者（</a:t>
            </a:r>
            <a:r>
              <a:rPr lang="zh-CN" altLang="zh-CN" sz="1800" smtClean="0">
                <a:solidFill>
                  <a:schemeClr val="tx1"/>
                </a:solidFill>
                <a:latin typeface="宋体" panose="02010600030101010101" pitchFamily="2" charset="-122"/>
              </a:rPr>
              <a:t>霸者</a:t>
            </a:r>
            <a:r>
              <a:rPr lang="zh-CN" altLang="zh-CN" sz="1800">
                <a:solidFill>
                  <a:schemeClr val="tx1"/>
                </a:solidFill>
                <a:latin typeface="宋体" panose="02010600030101010101" pitchFamily="2" charset="-122"/>
              </a:rPr>
              <a:t>）”和“怯者”在扮演着</a:t>
            </a:r>
            <a:r>
              <a:rPr lang="zh-CN" altLang="zh-CN" sz="1800" smtClean="0">
                <a:solidFill>
                  <a:schemeClr val="tx1"/>
                </a:solidFill>
                <a:latin typeface="宋体" panose="02010600030101010101" pitchFamily="2" charset="-122"/>
              </a:rPr>
              <a:t>“吃人”的</a:t>
            </a:r>
            <a:r>
              <a:rPr lang="zh-CN" altLang="zh-CN" sz="1800">
                <a:solidFill>
                  <a:schemeClr val="tx1"/>
                </a:solidFill>
                <a:latin typeface="宋体" panose="02010600030101010101" pitchFamily="2" charset="-122"/>
              </a:rPr>
              <a:t>角色，“弱者”是“被吃”的</a:t>
            </a:r>
            <a:r>
              <a:rPr lang="zh-CN" altLang="zh-CN" sz="1800" smtClean="0">
                <a:solidFill>
                  <a:schemeClr val="tx1"/>
                </a:solidFill>
                <a:latin typeface="宋体" panose="02010600030101010101" pitchFamily="2" charset="-122"/>
              </a:rPr>
              <a:t>对象</a:t>
            </a:r>
            <a:r>
              <a:rPr lang="zh-CN" altLang="zh-CN" sz="1800">
                <a:solidFill>
                  <a:schemeClr val="tx1"/>
                </a:solidFill>
                <a:latin typeface="宋体" panose="02010600030101010101" pitchFamily="2" charset="-122"/>
              </a:rPr>
              <a:t>，“勇者”则是正义的化身。</a:t>
            </a:r>
            <a:r>
              <a:rPr lang="zh-CN" altLang="zh-CN" sz="1800" smtClean="0">
                <a:solidFill>
                  <a:schemeClr val="tx1"/>
                </a:solidFill>
                <a:latin typeface="宋体" panose="02010600030101010101" pitchFamily="2" charset="-122"/>
              </a:rPr>
              <a:t>你</a:t>
            </a:r>
            <a:r>
              <a:rPr lang="zh-CN" altLang="en-US" sz="1800" smtClean="0">
                <a:solidFill>
                  <a:schemeClr val="tx1"/>
                </a:solidFill>
                <a:latin typeface="宋体" panose="02010600030101010101" pitchFamily="2" charset="-122"/>
              </a:rPr>
              <a:t>对</a:t>
            </a:r>
            <a:r>
              <a:rPr lang="zh-CN" altLang="zh-CN" sz="1800">
                <a:solidFill>
                  <a:schemeClr val="tx1"/>
                </a:solidFill>
                <a:latin typeface="宋体" panose="02010600030101010101" pitchFamily="2" charset="-122"/>
              </a:rPr>
              <a:t>“强者（霸者）</a:t>
            </a:r>
            <a:r>
              <a:rPr lang="zh-CN" altLang="zh-CN" sz="1800" smtClean="0">
                <a:solidFill>
                  <a:schemeClr val="tx1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1800" smtClean="0">
                <a:solidFill>
                  <a:schemeClr val="tx1"/>
                </a:solidFill>
                <a:latin typeface="宋体" panose="02010600030101010101" pitchFamily="2" charset="-122"/>
              </a:rPr>
              <a:t>、</a:t>
            </a:r>
            <a:r>
              <a:rPr lang="zh-CN" altLang="zh-CN" sz="1800" smtClean="0">
                <a:solidFill>
                  <a:schemeClr val="tx1"/>
                </a:solidFill>
                <a:latin typeface="宋体" panose="02010600030101010101" pitchFamily="2" charset="-122"/>
              </a:rPr>
              <a:t>“怯者”</a:t>
            </a:r>
            <a:r>
              <a:rPr lang="zh-CN" altLang="en-US" sz="1800" smtClean="0">
                <a:solidFill>
                  <a:schemeClr val="tx1"/>
                </a:solidFill>
                <a:latin typeface="宋体" panose="02010600030101010101" pitchFamily="2" charset="-122"/>
              </a:rPr>
              <a:t>、</a:t>
            </a:r>
            <a:r>
              <a:rPr lang="zh-CN" altLang="zh-CN" sz="1800" smtClean="0">
                <a:solidFill>
                  <a:schemeClr val="tx1"/>
                </a:solidFill>
                <a:latin typeface="宋体" panose="02010600030101010101" pitchFamily="2" charset="-122"/>
              </a:rPr>
              <a:t>“弱者”</a:t>
            </a:r>
            <a:r>
              <a:rPr lang="zh-CN" altLang="en-US" sz="1800" smtClean="0">
                <a:solidFill>
                  <a:schemeClr val="tx1"/>
                </a:solidFill>
                <a:latin typeface="宋体" panose="02010600030101010101" pitchFamily="2" charset="-122"/>
              </a:rPr>
              <a:t>、</a:t>
            </a:r>
            <a:r>
              <a:rPr lang="zh-CN" altLang="zh-CN" sz="1800" smtClean="0">
                <a:solidFill>
                  <a:schemeClr val="tx1"/>
                </a:solidFill>
                <a:latin typeface="宋体" panose="02010600030101010101" pitchFamily="2" charset="-122"/>
              </a:rPr>
              <a:t>“勇者”</a:t>
            </a:r>
            <a:r>
              <a:rPr lang="zh-CN" altLang="en-US" sz="1800" smtClean="0">
                <a:solidFill>
                  <a:schemeClr val="tx1"/>
                </a:solidFill>
                <a:latin typeface="宋体" panose="02010600030101010101" pitchFamily="2" charset="-122"/>
              </a:rPr>
              <a:t>有怎样的理解？</a:t>
            </a:r>
            <a:r>
              <a:rPr lang="zh-CN" altLang="zh-CN" sz="1800" smtClean="0">
                <a:solidFill>
                  <a:schemeClr val="tx1"/>
                </a:solidFill>
                <a:latin typeface="宋体" panose="02010600030101010101" pitchFamily="2" charset="-122"/>
              </a:rPr>
              <a:t>请</a:t>
            </a:r>
            <a:r>
              <a:rPr lang="zh-CN" altLang="zh-CN" sz="1800">
                <a:solidFill>
                  <a:schemeClr val="tx1"/>
                </a:solidFill>
                <a:latin typeface="宋体" panose="02010600030101010101" pitchFamily="2" charset="-122"/>
              </a:rPr>
              <a:t>写</a:t>
            </a:r>
            <a:r>
              <a:rPr lang="zh-CN" altLang="zh-CN" sz="1800" smtClean="0">
                <a:solidFill>
                  <a:schemeClr val="tx1"/>
                </a:solidFill>
                <a:latin typeface="宋体" panose="02010600030101010101" pitchFamily="2" charset="-122"/>
              </a:rPr>
              <a:t>一篇</a:t>
            </a:r>
            <a:r>
              <a:rPr lang="zh-CN" altLang="zh-CN" sz="1800">
                <a:solidFill>
                  <a:schemeClr val="tx1"/>
                </a:solidFill>
                <a:latin typeface="宋体" panose="02010600030101010101" pitchFamily="2" charset="-122"/>
              </a:rPr>
              <a:t>个人心得，题目自拟</a:t>
            </a:r>
            <a:r>
              <a:rPr lang="zh-CN" altLang="zh-CN" sz="1800" smtClean="0">
                <a:solidFill>
                  <a:schemeClr val="tx1"/>
                </a:solidFill>
                <a:latin typeface="宋体" panose="02010600030101010101" pitchFamily="2" charset="-122"/>
              </a:rPr>
              <a:t>。</a:t>
            </a:r>
            <a:endParaRPr lang="zh-CN" altLang="zh-CN" sz="180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pic>
        <p:nvPicPr>
          <p:cNvPr id="44036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357100" y="117729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预习任务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5536" y="843558"/>
            <a:ext cx="237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预习任务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35696" y="1707654"/>
            <a:ext cx="64087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阅读全文，学习生字词</a:t>
            </a:r>
            <a:endParaRPr lang="en-US" altLang="zh-CN" sz="24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了解作者</a:t>
            </a:r>
            <a:endParaRPr lang="en-US" altLang="zh-CN" sz="24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查找背景资料</a:t>
            </a:r>
            <a:endParaRPr lang="en-US" altLang="zh-CN" sz="24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梳理并概括每一部分的主要内容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63588" y="843558"/>
            <a:ext cx="741682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300000"/>
              </a:lnSpc>
              <a:buClr>
                <a:schemeClr val="bg1"/>
              </a:buClr>
            </a:pP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一、准确读出下列</a:t>
            </a: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词语</a:t>
            </a:r>
            <a:endParaRPr lang="zh-CN" altLang="en-US" sz="180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300000"/>
              </a:lnSpc>
              <a:buClr>
                <a:schemeClr val="bg1"/>
              </a:buClr>
            </a:pPr>
            <a:r>
              <a:rPr lang="zh-CN" altLang="en-US" sz="1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桀骜（</a:t>
            </a:r>
            <a:r>
              <a:rPr lang="en-US" altLang="zh-CN" sz="1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jié ào</a:t>
            </a:r>
            <a:r>
              <a:rPr lang="zh-CN" altLang="en-US" sz="1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</a:t>
            </a:r>
            <a:r>
              <a:rPr lang="zh-CN" altLang="en-US" sz="1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赁（</a:t>
            </a:r>
            <a:r>
              <a:rPr lang="en-US" altLang="zh-CN" sz="1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l</a:t>
            </a:r>
            <a:r>
              <a:rPr lang="en-US" altLang="zh-CN" sz="1800">
                <a:solidFill>
                  <a:srgbClr val="FF0000"/>
                </a:solidFill>
                <a:latin typeface="Calibri" panose="020F0502020204030204" pitchFamily="34" charset="0"/>
                <a:ea typeface="黑体" panose="02010609060101010101" pitchFamily="49" charset="-122"/>
                <a:cs typeface="Calibri" panose="020F0502020204030204" pitchFamily="34" charset="0"/>
                <a:sym typeface="+mn-ea"/>
              </a:rPr>
              <a:t>ì</a:t>
            </a:r>
            <a:r>
              <a:rPr lang="en-US" altLang="zh-CN" sz="1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n</a:t>
            </a:r>
            <a:r>
              <a:rPr lang="zh-CN" altLang="en-US" sz="1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屋</a:t>
            </a: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授课       </a:t>
            </a:r>
            <a:r>
              <a:rPr lang="zh-CN" altLang="en-US" sz="1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黯</a:t>
            </a: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 </a:t>
            </a:r>
            <a:r>
              <a:rPr lang="en-US" altLang="zh-CN" sz="1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àn</a:t>
            </a: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）然       </a:t>
            </a:r>
            <a:endParaRPr lang="en-US" altLang="zh-CN" sz="1800" smtClean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300000"/>
              </a:lnSpc>
              <a:buClr>
                <a:schemeClr val="bg1"/>
              </a:buClr>
            </a:pPr>
            <a:r>
              <a:rPr lang="zh-CN" altLang="en-US" sz="1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喋</a:t>
            </a: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血（</a:t>
            </a:r>
            <a:r>
              <a:rPr lang="en-US" altLang="zh-CN" sz="1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diè</a:t>
            </a: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        </a:t>
            </a:r>
            <a:r>
              <a:rPr lang="zh-CN" altLang="en-US" sz="1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噩（</a:t>
            </a:r>
            <a:r>
              <a:rPr lang="en-US" altLang="zh-CN" sz="1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è</a:t>
            </a:r>
            <a:r>
              <a:rPr lang="zh-CN" altLang="en-US" sz="1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耗            不</a:t>
            </a:r>
            <a:r>
              <a:rPr lang="zh-CN" altLang="en-US" sz="1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惮</a:t>
            </a: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1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lang="en-US" altLang="zh-CN" sz="1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dàn </a:t>
            </a: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        </a:t>
            </a:r>
            <a:endParaRPr lang="en-US" altLang="zh-CN" sz="1800" smtClean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300000"/>
              </a:lnSpc>
              <a:buClr>
                <a:schemeClr val="bg1"/>
              </a:buClr>
            </a:pP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屠</a:t>
            </a:r>
            <a:r>
              <a:rPr lang="zh-CN" altLang="en-US" sz="1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戮</a:t>
            </a: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1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lù</a:t>
            </a: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         浸</a:t>
            </a:r>
            <a:r>
              <a:rPr lang="zh-CN" altLang="en-US" sz="1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渍（</a:t>
            </a:r>
            <a:r>
              <a:rPr lang="en-US" altLang="zh-CN" sz="1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z</a:t>
            </a:r>
            <a:r>
              <a:rPr lang="en-US" altLang="zh-CN" sz="1800" smtClean="0">
                <a:solidFill>
                  <a:srgbClr val="FF0000"/>
                </a:solidFill>
                <a:latin typeface="Calibri" panose="020F0502020204030204" pitchFamily="34" charset="0"/>
                <a:ea typeface="黑体" panose="02010609060101010101" pitchFamily="49" charset="-122"/>
                <a:cs typeface="Calibri" panose="020F0502020204030204" pitchFamily="34" charset="0"/>
                <a:sym typeface="+mn-ea"/>
              </a:rPr>
              <a:t>ì</a:t>
            </a:r>
            <a:r>
              <a:rPr lang="zh-CN" altLang="en-US" sz="1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           </a:t>
            </a: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长歌</a:t>
            </a:r>
            <a:r>
              <a:rPr lang="zh-CN" altLang="en-US" sz="1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当</a:t>
            </a:r>
            <a:r>
              <a:rPr lang="en-US" altLang="zh-CN" sz="1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(dàn</a:t>
            </a:r>
            <a:r>
              <a:rPr lang="en-US" altLang="zh-CN" sz="1800" smtClean="0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g</a:t>
            </a:r>
            <a:r>
              <a:rPr lang="en-US" altLang="zh-CN" sz="1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)</a:t>
            </a: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哭</a:t>
            </a:r>
            <a:endParaRPr lang="en-US" altLang="zh-CN" sz="1800" smtClean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300000"/>
              </a:lnSpc>
            </a:pPr>
            <a:endParaRPr lang="zh-CN" altLang="en-US" sz="180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7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自我研学</a:t>
            </a:r>
            <a:endParaRPr lang="zh-CN" altLang="en-US" sz="32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71600" y="771550"/>
            <a:ext cx="676875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chemeClr val="bg1"/>
              </a:buClr>
            </a:pP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二、解释下列</a:t>
            </a: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词语</a:t>
            </a:r>
            <a:endParaRPr lang="zh-CN" altLang="en-US" sz="1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Clr>
                <a:schemeClr val="bg1"/>
              </a:buClr>
            </a:pPr>
            <a:r>
              <a:rPr lang="zh-CN" altLang="en-US" sz="1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桀骜</a:t>
            </a:r>
            <a:r>
              <a:rPr lang="en-US" altLang="zh-CN" sz="180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:</a:t>
            </a: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形容性情倔强。          </a:t>
            </a:r>
            <a:endParaRPr lang="en-US" altLang="zh-CN" sz="1800" smtClean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  <a:buClr>
                <a:schemeClr val="bg1"/>
              </a:buClr>
            </a:pPr>
            <a:r>
              <a:rPr lang="zh-CN" altLang="en-US" sz="1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长歌当哭</a:t>
            </a: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：文中意指把写文章当作哭泣。              </a:t>
            </a:r>
            <a:endParaRPr lang="en-US" altLang="zh-CN" sz="1800" smtClean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  <a:buClr>
                <a:schemeClr val="bg1"/>
              </a:buClr>
            </a:pPr>
            <a:r>
              <a:rPr lang="zh-CN" altLang="en-US" sz="1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菲薄</a:t>
            </a: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：微薄。</a:t>
            </a:r>
            <a:endParaRPr lang="en-US" altLang="zh-CN" sz="1800" smtClean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  <a:buClr>
                <a:schemeClr val="bg1"/>
              </a:buClr>
            </a:pPr>
            <a:r>
              <a:rPr lang="zh-CN" altLang="en-US" sz="1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攒射</a:t>
            </a: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：集中火力射击。             </a:t>
            </a:r>
            <a:endParaRPr lang="en-US" altLang="zh-CN" sz="1800" smtClean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  <a:buClr>
                <a:schemeClr val="bg1"/>
              </a:buClr>
            </a:pPr>
            <a:r>
              <a:rPr lang="zh-CN" altLang="en-US" sz="1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喋血</a:t>
            </a: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：形容杀人多而血流遍地。            </a:t>
            </a:r>
            <a:endParaRPr lang="en-US" altLang="zh-CN" sz="1800" smtClean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  <a:buClr>
                <a:schemeClr val="bg1"/>
              </a:buClr>
            </a:pPr>
            <a:r>
              <a:rPr lang="zh-CN" altLang="en-US" sz="1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深味</a:t>
            </a: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：深深体会。</a:t>
            </a:r>
            <a:endParaRPr lang="en-US" altLang="zh-CN" sz="1800" smtClean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  <a:buClr>
                <a:schemeClr val="bg1"/>
              </a:buClr>
            </a:pPr>
            <a:r>
              <a:rPr lang="zh-CN" altLang="en-US" sz="1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造化</a:t>
            </a: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：指自然界。</a:t>
            </a:r>
            <a:endParaRPr lang="zh-CN" altLang="en-US" sz="180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殒身不恤</a:t>
            </a: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</a:rPr>
              <a:t>：牺牲生命也在所不惜。殒：死；恤：顾虑。</a:t>
            </a:r>
            <a:endParaRPr lang="en-US" altLang="zh-CN" sz="18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惩创</a:t>
            </a: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</a:rPr>
              <a:t>：惩罚，惩治。</a:t>
            </a:r>
            <a:endParaRPr lang="zh-CN" altLang="en-US" sz="1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自我研学</a:t>
            </a:r>
            <a:endParaRPr lang="zh-CN" altLang="en-US" sz="32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自我研学</a:t>
            </a:r>
          </a:p>
        </p:txBody>
      </p:sp>
      <p:sp>
        <p:nvSpPr>
          <p:cNvPr id="11" name="矩形 10"/>
          <p:cNvSpPr/>
          <p:nvPr/>
        </p:nvSpPr>
        <p:spPr>
          <a:xfrm>
            <a:off x="179512" y="659472"/>
            <a:ext cx="12170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作家简介</a:t>
            </a: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76" y="1059582"/>
            <a:ext cx="8244408" cy="388671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6135" y="904070"/>
            <a:ext cx="1512168" cy="400110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</a:rPr>
              <a:t>自我研学</a:t>
            </a:r>
          </a:p>
        </p:txBody>
      </p:sp>
      <p:sp>
        <p:nvSpPr>
          <p:cNvPr id="11" name="矩形 10"/>
          <p:cNvSpPr/>
          <p:nvPr/>
        </p:nvSpPr>
        <p:spPr>
          <a:xfrm>
            <a:off x="179512" y="661958"/>
            <a:ext cx="12170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背景简介</a:t>
            </a: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1188" y="1365397"/>
            <a:ext cx="432122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1400" b="1">
                <a:latin typeface="宋体" panose="02010600030101010101" pitchFamily="2" charset="-122"/>
              </a:rPr>
              <a:t>1926</a:t>
            </a:r>
            <a:r>
              <a:rPr lang="zh-CN" altLang="en-US" sz="1400" b="1">
                <a:latin typeface="宋体" panose="02010600030101010101" pitchFamily="2" charset="-122"/>
              </a:rPr>
              <a:t>年３月，奉系军阀在日本帝国主义的支持下进兵关内，冯玉祥率领的国民军同奉军作战。日本帝国主义公开援助奉军，派军舰驶入大沽口，炮击国民军。国民军开炮还击。日本帝国主义便向当时的北洋军阀段祺瑞执政府提出抗议，又联合英、法、意、荷、比、西等国驻北京公使，借口维护</a:t>
            </a:r>
            <a:r>
              <a:rPr lang="en-US" altLang="zh-CN" sz="1400" b="1">
                <a:latin typeface="宋体" panose="02010600030101010101" pitchFamily="2" charset="-122"/>
              </a:rPr>
              <a:t>《</a:t>
            </a:r>
            <a:r>
              <a:rPr lang="zh-CN" altLang="en-US" sz="1400" b="1">
                <a:latin typeface="宋体" panose="02010600030101010101" pitchFamily="2" charset="-122"/>
              </a:rPr>
              <a:t>辛丑条约</a:t>
            </a:r>
            <a:r>
              <a:rPr lang="en-US" altLang="zh-CN" sz="1400" b="1">
                <a:latin typeface="宋体" panose="02010600030101010101" pitchFamily="2" charset="-122"/>
              </a:rPr>
              <a:t>》</a:t>
            </a:r>
            <a:r>
              <a:rPr lang="zh-CN" altLang="en-US" sz="1400" b="1">
                <a:latin typeface="宋体" panose="02010600030101010101" pitchFamily="2" charset="-122"/>
              </a:rPr>
              <a:t>，提出种种无理条件，并且在天津附近集中各国军队，准备武力进攻</a:t>
            </a:r>
            <a:r>
              <a:rPr lang="zh-CN" altLang="en-US" sz="1400" b="1" smtClean="0">
                <a:latin typeface="宋体" panose="02010600030101010101" pitchFamily="2" charset="-122"/>
              </a:rPr>
              <a:t>。</a:t>
            </a:r>
            <a:endParaRPr lang="zh-CN" altLang="en-US" sz="1400" b="1">
              <a:latin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72000" y="653550"/>
            <a:ext cx="4572000" cy="19808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400" b="1" smtClean="0">
                <a:latin typeface="+mn-ea"/>
              </a:rPr>
              <a:t>３月</a:t>
            </a:r>
            <a:r>
              <a:rPr lang="en-US" altLang="zh-CN" sz="1400" b="1" smtClean="0">
                <a:latin typeface="+mn-ea"/>
              </a:rPr>
              <a:t>18</a:t>
            </a:r>
            <a:r>
              <a:rPr lang="zh-CN" altLang="en-US" sz="1400" b="1">
                <a:latin typeface="+mn-ea"/>
              </a:rPr>
              <a:t>日，北京人民为了反对帝国主义侵犯我国主权，在天安门前集会抗议，会后到执政府前请愿，段祺瑞执政府竟命令卫兵向请愿群众开枪，并用大刀铁棍追打砍杀，制造了骇人听闻的“三</a:t>
            </a:r>
            <a:r>
              <a:rPr lang="en-US" altLang="zh-CN" sz="1400" b="1">
                <a:latin typeface="+mn-ea"/>
              </a:rPr>
              <a:t>·</a:t>
            </a:r>
            <a:r>
              <a:rPr lang="zh-CN" altLang="en-US" sz="1400" b="1">
                <a:latin typeface="+mn-ea"/>
              </a:rPr>
              <a:t>一八”惨案。刘和珍等人都是在当时遇害的。鲁迅称这一天为“民国以来最黑暗的一天”。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746135" y="904070"/>
            <a:ext cx="1512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大沽</a:t>
            </a:r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口事件</a:t>
            </a: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0337" y="2529440"/>
            <a:ext cx="1831648" cy="442493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156176" y="2571823"/>
            <a:ext cx="1902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  <a:r>
              <a:rPr lang="en-US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一八惨案</a:t>
            </a: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5235" y="3167388"/>
            <a:ext cx="2513856" cy="179112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rcRect b="6132"/>
          <a:stretch>
            <a:fillRect/>
          </a:stretch>
        </p:blipFill>
        <p:spPr>
          <a:xfrm>
            <a:off x="1907704" y="3602426"/>
            <a:ext cx="1872208" cy="1356085"/>
          </a:xfrm>
          <a:prstGeom prst="rect">
            <a:avLst/>
          </a:prstGeom>
        </p:spPr>
      </p:pic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2880</Words>
  <Application>Microsoft Office PowerPoint</Application>
  <PresentationFormat>全屏显示(16:9)</PresentationFormat>
  <Paragraphs>233</Paragraphs>
  <Slides>45</Slides>
  <Notes>11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4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布置作业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2021-08-20T17:53:54Z</cp:lastPrinted>
  <dcterms:created xsi:type="dcterms:W3CDTF">2021-08-20T17:53:54Z</dcterms:created>
  <dcterms:modified xsi:type="dcterms:W3CDTF">2021-09-20T05:20:32Z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