
<file path=[Content_Types].xml><?xml version="1.0" encoding="utf-8"?>
<Types xmlns="http://schemas.openxmlformats.org/package/2006/content-types">
  <Default Extension="jpeg" ContentType="image/jpeg"/>
  <Default Extension="jpg" ContentType="image/jpeg"/>
  <Default Extension="mp3" ContentType="audio/m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tags/tag2.xml" ContentType="application/vnd.openxmlformats-officedocument.presentationml.tags+xml"/>
  <Override PartName="/ppt/notesSlides/notesSlide13.xml" ContentType="application/vnd.openxmlformats-officedocument.presentationml.notesSlide+xml"/>
  <Override PartName="/ppt/tags/tag3.xml" ContentType="application/vnd.openxmlformats-officedocument.presentationml.tags+xml"/>
  <Override PartName="/ppt/notesSlides/notesSlide14.xml" ContentType="application/vnd.openxmlformats-officedocument.presentationml.notesSlide+xml"/>
  <Override PartName="/ppt/tags/tag4.xml" ContentType="application/vnd.openxmlformats-officedocument.presentationml.tags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9"/>
  </p:notesMasterIdLst>
  <p:sldIdLst>
    <p:sldId id="260" r:id="rId2"/>
    <p:sldId id="286" r:id="rId3"/>
    <p:sldId id="285" r:id="rId4"/>
    <p:sldId id="288" r:id="rId5"/>
    <p:sldId id="262" r:id="rId6"/>
    <p:sldId id="271" r:id="rId7"/>
    <p:sldId id="289" r:id="rId8"/>
    <p:sldId id="291" r:id="rId9"/>
    <p:sldId id="292" r:id="rId10"/>
    <p:sldId id="269" r:id="rId11"/>
    <p:sldId id="274" r:id="rId12"/>
    <p:sldId id="294" r:id="rId13"/>
    <p:sldId id="295" r:id="rId14"/>
    <p:sldId id="296" r:id="rId15"/>
    <p:sldId id="297" r:id="rId16"/>
    <p:sldId id="298" r:id="rId17"/>
    <p:sldId id="299" r:id="rId18"/>
    <p:sldId id="300" r:id="rId19"/>
    <p:sldId id="301" r:id="rId20"/>
    <p:sldId id="302" r:id="rId21"/>
    <p:sldId id="303" r:id="rId22"/>
    <p:sldId id="304" r:id="rId23"/>
    <p:sldId id="305" r:id="rId24"/>
    <p:sldId id="277" r:id="rId25"/>
    <p:sldId id="307" r:id="rId26"/>
    <p:sldId id="263" r:id="rId27"/>
    <p:sldId id="275" r:id="rId28"/>
    <p:sldId id="308" r:id="rId29"/>
    <p:sldId id="309" r:id="rId30"/>
    <p:sldId id="310" r:id="rId31"/>
    <p:sldId id="311" r:id="rId32"/>
    <p:sldId id="312" r:id="rId33"/>
    <p:sldId id="293" r:id="rId34"/>
    <p:sldId id="314" r:id="rId35"/>
    <p:sldId id="284" r:id="rId36"/>
    <p:sldId id="313" r:id="rId37"/>
    <p:sldId id="315" r:id="rId38"/>
  </p:sldIdLst>
  <p:sldSz cx="12192000" cy="6858000"/>
  <p:notesSz cx="6858000" cy="9144000"/>
  <p:custDataLst>
    <p:tags r:id="rId40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63" userDrawn="1">
          <p15:clr>
            <a:srgbClr val="A4A3A4"/>
          </p15:clr>
        </p15:guide>
        <p15:guide id="2" pos="3137" userDrawn="1">
          <p15:clr>
            <a:srgbClr val="A4A3A4"/>
          </p15:clr>
        </p15:guide>
        <p15:guide id="3" orient="horz" pos="3317" userDrawn="1">
          <p15:clr>
            <a:srgbClr val="A4A3A4"/>
          </p15:clr>
        </p15:guide>
        <p15:guide id="4" pos="7242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20070" initials="2" lastIdx="1" clrIdx="0">
    <p:extLst>
      <p:ext uri="{19B8F6BF-5375-455C-9EA6-DF929625EA0E}">
        <p15:presenceInfo xmlns:p15="http://schemas.microsoft.com/office/powerpoint/2012/main" userId="20070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A02D34"/>
    <a:srgbClr val="525555"/>
    <a:srgbClr val="FCFAF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289" autoAdjust="0"/>
    <p:restoredTop sz="94660"/>
  </p:normalViewPr>
  <p:slideViewPr>
    <p:cSldViewPr snapToGrid="0" showGuides="1">
      <p:cViewPr>
        <p:scale>
          <a:sx n="66" d="100"/>
          <a:sy n="66" d="100"/>
        </p:scale>
        <p:origin x="450" y="636"/>
      </p:cViewPr>
      <p:guideLst>
        <p:guide orient="horz" pos="663"/>
        <p:guide pos="3137"/>
        <p:guide orient="horz" pos="3317"/>
        <p:guide pos="724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25" d="100"/>
        <a:sy n="125" d="100"/>
      </p:scale>
      <p:origin x="0" y="-324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tags" Target="tags/tag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commentAuthors" Target="commentAuthor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2F4B74E-6952-4F07-9242-C96EF62A68C0}" type="datetimeFigureOut">
              <a:rPr lang="zh-CN" altLang="en-US" smtClean="0"/>
              <a:t>2021/9/26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E20C1E86-8444-47B7-9464-0096FBE1A17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284287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6852952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5067988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142686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5339341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0415038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8630471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7435396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69996047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0C1E86-8444-47B7-9464-0096FBE1A1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17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04279667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464033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08617034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0C1E86-8444-47B7-9464-0096FBE1A1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421852528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20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4602621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21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2184635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22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82680537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23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289206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24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180231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0C1E86-8444-47B7-9464-0096FBE1A1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25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727139815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28346806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7176788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0C1E86-8444-47B7-9464-0096FBE1A1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28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869418321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29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345885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A8354-A9B4-4787-B239-E3F6EEF350EE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738814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30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87729868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31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3747271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32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73640981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33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349351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34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06769926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35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070786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0C1E86-8444-47B7-9464-0096FBE1A1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36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092829574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71A8354-A9B4-4787-B239-E3F6EEF350EE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66424910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4159370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442141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E20C1E86-8444-47B7-9464-0096FBE1A174}" type="slidenum"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等线" panose="020F0502020204030204"/>
                <a:ea typeface="等线" panose="02010600030101010101" pitchFamily="2" charset="-122"/>
                <a:cs typeface="+mn-cs"/>
              </a:rPr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7</a:t>
            </a:fld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等线" panose="020F0502020204030204"/>
              <a:ea typeface="等线" panose="02010600030101010101" pitchFamily="2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3068605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952640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E20C1E86-8444-47B7-9464-0096FBE1A174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542738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  <a:prstGeom prst="rect">
            <a:avLst/>
          </a:prstGeo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单击以编辑母版副标题样式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3643977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6539183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0886642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2263338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955910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1178664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2021/9/26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284509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0737405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2021/9/26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38982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459537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89DD7BB7-5E8E-452A-BDCC-B80F6D52EDEC}" type="datetimeFigureOut">
              <a:rPr lang="zh-CN" altLang="en-US" smtClean="0"/>
              <a:t>2021/9/26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2829969E-BEF2-4988-8677-8BE24172988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0267039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4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2943628" y="2522373"/>
            <a:ext cx="6312131" cy="138499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ct val="200000"/>
              </a:lnSpc>
            </a:pPr>
            <a:r>
              <a:rPr lang="zh-CN" altLang="en-US" sz="1400" b="1" dirty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感谢您下载包图网平台上提供的</a:t>
            </a:r>
            <a:r>
              <a:rPr lang="en-US" altLang="zh-CN" sz="1400" b="1" dirty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PPT</a:t>
            </a:r>
            <a:r>
              <a:rPr lang="zh-CN" altLang="en-US" sz="1400" b="1" dirty="0">
                <a:solidFill>
                  <a:schemeClr val="accent1">
                    <a:lumMod val="50000"/>
                    <a:alpha val="0"/>
                  </a:schemeClr>
                </a:solidFill>
                <a:latin typeface="Auraka方黑檀" panose="02020700000000000000" pitchFamily="18" charset="-128"/>
                <a:ea typeface="Auraka方黑檀" panose="02020700000000000000" pitchFamily="18" charset="-128"/>
                <a:sym typeface="逐浪细阁体" panose="03000509000000000000" pitchFamily="65" charset="-122"/>
              </a:rPr>
              <a:t>作品，为了您和包图网以及原创作者的利益，请勿复制、传播、销售，否则将承担法律责任！包图网将对作品进行维权，按照传播下载次数进行十倍的索取赔偿！</a:t>
            </a:r>
            <a:endParaRPr lang="en-US" altLang="zh-CN" sz="1400" b="1" dirty="0">
              <a:solidFill>
                <a:schemeClr val="accent1">
                  <a:lumMod val="50000"/>
                  <a:alpha val="0"/>
                </a:schemeClr>
              </a:solidFill>
              <a:latin typeface="Auraka方黑檀" panose="02020700000000000000" pitchFamily="18" charset="-128"/>
              <a:ea typeface="Auraka方黑檀" panose="02020700000000000000" pitchFamily="18" charset="-128"/>
              <a:sym typeface="逐浪细阁体" panose="03000509000000000000" pitchFamily="65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32312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12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6.png"/><Relationship Id="rId5" Type="http://schemas.openxmlformats.org/officeDocument/2006/relationships/image" Target="../media/image1.pn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1.xml"/><Relationship Id="rId9" Type="http://schemas.openxmlformats.org/officeDocument/2006/relationships/image" Target="../media/image4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3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7.xml"/><Relationship Id="rId1" Type="http://schemas.openxmlformats.org/officeDocument/2006/relationships/tags" Target="../tags/tag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Relationship Id="rId6" Type="http://schemas.microsoft.com/office/2007/relationships/hdphoto" Target="../media/hdphoto2.wdp"/><Relationship Id="rId5" Type="http://schemas.openxmlformats.org/officeDocument/2006/relationships/image" Target="../media/image10.png"/><Relationship Id="rId4" Type="http://schemas.openxmlformats.org/officeDocument/2006/relationships/image" Target="../media/image9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6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image" Target="../media/image31.png"/><Relationship Id="rId7" Type="http://schemas.openxmlformats.org/officeDocument/2006/relationships/image" Target="../media/image35.png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4.png"/><Relationship Id="rId5" Type="http://schemas.openxmlformats.org/officeDocument/2006/relationships/image" Target="../media/image33.png"/><Relationship Id="rId4" Type="http://schemas.openxmlformats.org/officeDocument/2006/relationships/image" Target="../media/image32.jpeg"/><Relationship Id="rId9" Type="http://schemas.openxmlformats.org/officeDocument/2006/relationships/image" Target="../media/image37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7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7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7.xml"/></Relationships>
</file>

<file path=ppt/slides/_rels/slide36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jpg"/><Relationship Id="rId3" Type="http://schemas.openxmlformats.org/officeDocument/2006/relationships/slideLayout" Target="../slideLayouts/slideLayout7.xml"/><Relationship Id="rId7" Type="http://schemas.microsoft.com/office/2007/relationships/hdphoto" Target="../media/hdphoto1.wdp"/><Relationship Id="rId12" Type="http://schemas.openxmlformats.org/officeDocument/2006/relationships/image" Target="../media/image7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2.png"/><Relationship Id="rId11" Type="http://schemas.openxmlformats.org/officeDocument/2006/relationships/image" Target="../media/image6.png"/><Relationship Id="rId5" Type="http://schemas.openxmlformats.org/officeDocument/2006/relationships/image" Target="../media/image1.png"/><Relationship Id="rId10" Type="http://schemas.openxmlformats.org/officeDocument/2006/relationships/image" Target="../media/image5.png"/><Relationship Id="rId4" Type="http://schemas.openxmlformats.org/officeDocument/2006/relationships/notesSlide" Target="../notesSlides/notesSlide36.xml"/><Relationship Id="rId9" Type="http://schemas.openxmlformats.org/officeDocument/2006/relationships/image" Target="../media/image4.jpeg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g"/><Relationship Id="rId7" Type="http://schemas.openxmlformats.org/officeDocument/2006/relationships/image" Target="../media/image15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14.jpe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17.png"/><Relationship Id="rId4" Type="http://schemas.microsoft.com/office/2007/relationships/hdphoto" Target="../media/hdphoto3.wdp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2.jpeg"/><Relationship Id="rId5" Type="http://schemas.openxmlformats.org/officeDocument/2006/relationships/image" Target="../media/image21.png"/><Relationship Id="rId4" Type="http://schemas.openxmlformats.org/officeDocument/2006/relationships/image" Target="../media/image20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4552" y="127000"/>
            <a:ext cx="2210544" cy="3302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557039" y="1014902"/>
            <a:ext cx="3473157" cy="4828195"/>
            <a:chOff x="896639" y="1271574"/>
            <a:chExt cx="3473157" cy="4828195"/>
          </a:xfrm>
        </p:grpSpPr>
        <p:grpSp>
          <p:nvGrpSpPr>
            <p:cNvPr id="5" name="组合 4"/>
            <p:cNvGrpSpPr/>
            <p:nvPr/>
          </p:nvGrpSpPr>
          <p:grpSpPr>
            <a:xfrm>
              <a:off x="896639" y="1271574"/>
              <a:ext cx="3473157" cy="4828195"/>
              <a:chOff x="1363999" y="931974"/>
              <a:chExt cx="3473157" cy="4828195"/>
            </a:xfrm>
          </p:grpSpPr>
          <p:sp>
            <p:nvSpPr>
              <p:cNvPr id="9" name="_14"/>
              <p:cNvSpPr txBox="1">
                <a:spLocks noChangeArrowheads="1"/>
              </p:cNvSpPr>
              <p:nvPr/>
            </p:nvSpPr>
            <p:spPr bwMode="auto">
              <a:xfrm>
                <a:off x="1363999" y="931974"/>
                <a:ext cx="2070294" cy="18029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4400" spc="600" dirty="0">
                    <a:solidFill>
                      <a:schemeClr val="accent5"/>
                    </a:solidFill>
                    <a:latin typeface="字语劲墨行楷" panose="00000500000000000000" pitchFamily="2" charset="-122"/>
                    <a:ea typeface="字语劲墨行楷" panose="00000500000000000000" pitchFamily="2" charset="-122"/>
                  </a:rPr>
                  <a:t>水</a:t>
                </a:r>
                <a:endParaRPr lang="zh-CN" sz="14400" spc="600" dirty="0">
                  <a:solidFill>
                    <a:schemeClr val="accent5"/>
                  </a:solidFill>
                  <a:latin typeface="字语劲墨行楷" panose="00000500000000000000" pitchFamily="2" charset="-122"/>
                  <a:ea typeface="字语劲墨行楷" panose="00000500000000000000" pitchFamily="2" charset="-122"/>
                </a:endParaRPr>
              </a:p>
            </p:txBody>
          </p:sp>
          <p:sp>
            <p:nvSpPr>
              <p:cNvPr id="10" name="_14"/>
              <p:cNvSpPr txBox="1">
                <a:spLocks noChangeArrowheads="1"/>
              </p:cNvSpPr>
              <p:nvPr/>
            </p:nvSpPr>
            <p:spPr bwMode="auto">
              <a:xfrm>
                <a:off x="2766862" y="2118889"/>
                <a:ext cx="2070294" cy="18657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4400" spc="600" dirty="0">
                    <a:solidFill>
                      <a:srgbClr val="A02D34"/>
                    </a:solidFill>
                    <a:latin typeface="字语劲墨行楷" panose="00000500000000000000" pitchFamily="2" charset="-122"/>
                    <a:ea typeface="字语劲墨行楷" panose="00000500000000000000" pitchFamily="2" charset="-122"/>
                  </a:rPr>
                  <a:t>浒</a:t>
                </a:r>
                <a:endParaRPr lang="zh-CN" altLang="zh-CN" sz="14400" spc="600" dirty="0">
                  <a:solidFill>
                    <a:srgbClr val="A02D34"/>
                  </a:solidFill>
                  <a:latin typeface="字语劲墨行楷" panose="00000500000000000000" pitchFamily="2" charset="-122"/>
                  <a:ea typeface="字语劲墨行楷" panose="00000500000000000000" pitchFamily="2" charset="-122"/>
                </a:endParaRPr>
              </a:p>
            </p:txBody>
          </p:sp>
          <p:sp>
            <p:nvSpPr>
              <p:cNvPr id="11" name="_14"/>
              <p:cNvSpPr txBox="1">
                <a:spLocks noChangeArrowheads="1"/>
              </p:cNvSpPr>
              <p:nvPr/>
            </p:nvSpPr>
            <p:spPr bwMode="auto">
              <a:xfrm>
                <a:off x="2766862" y="3957247"/>
                <a:ext cx="2070294" cy="18029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algn="ctr"/>
                <a:r>
                  <a:rPr lang="zh-CN" altLang="en-US" sz="14400" spc="600" dirty="0">
                    <a:solidFill>
                      <a:schemeClr val="accent5"/>
                    </a:solidFill>
                    <a:latin typeface="字语劲墨行楷" panose="00000500000000000000" pitchFamily="2" charset="-122"/>
                    <a:ea typeface="字语劲墨行楷" panose="00000500000000000000" pitchFamily="2" charset="-122"/>
                  </a:rPr>
                  <a:t>传</a:t>
                </a:r>
                <a:endParaRPr lang="zh-CN" altLang="zh-CN" sz="14400" spc="600" dirty="0">
                  <a:solidFill>
                    <a:schemeClr val="accent5"/>
                  </a:solidFill>
                  <a:latin typeface="字语劲墨行楷" panose="00000500000000000000" pitchFamily="2" charset="-122"/>
                  <a:ea typeface="字语劲墨行楷" panose="00000500000000000000" pitchFamily="2" charset="-122"/>
                </a:endParaRPr>
              </a:p>
            </p:txBody>
          </p:sp>
          <p:sp>
            <p:nvSpPr>
              <p:cNvPr id="12" name="TextBox 7"/>
              <p:cNvSpPr txBox="1">
                <a:spLocks noChangeArrowheads="1"/>
              </p:cNvSpPr>
              <p:nvPr/>
            </p:nvSpPr>
            <p:spPr bwMode="auto">
              <a:xfrm>
                <a:off x="1845148" y="3089400"/>
                <a:ext cx="1107996" cy="2670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algn="ctr">
                  <a:lnSpc>
                    <a:spcPct val="150000"/>
                  </a:lnSpc>
                </a:pPr>
                <a:r>
                  <a:rPr lang="zh-CN" altLang="en-US" sz="4000" b="1" spc="600" dirty="0">
                    <a:solidFill>
                      <a:schemeClr val="accent5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</a:rPr>
                  <a:t>名著导读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582229" y="1404835"/>
              <a:ext cx="1146489" cy="1573088"/>
              <a:chOff x="2711359" y="1413886"/>
              <a:chExt cx="1073433" cy="1472848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11359" y="1413886"/>
                <a:ext cx="1073433" cy="1472848"/>
              </a:xfrm>
              <a:prstGeom prst="rect">
                <a:avLst/>
              </a:prstGeom>
              <a:effectLst>
                <a:softEdge rad="31750"/>
              </a:effectLst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3024501" y="1597670"/>
                <a:ext cx="399923" cy="1008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3200"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lang="zh-CN" altLang="en-US" sz="1600" dirty="0">
                    <a:solidFill>
                      <a:prstClr val="white"/>
                    </a:solidFill>
                    <a:latin typeface="字魂36号-正文宋楷" panose="02000000000000000000" pitchFamily="2" charset="-122"/>
                    <a:ea typeface="字魂36号-正文宋楷" panose="02000000000000000000" pitchFamily="2" charset="-122"/>
                    <a:sym typeface="WenYue GuDianMingChaoTi (Non-Commercial Use)" pitchFamily="50" charset="-122"/>
                  </a:rPr>
                  <a:t>初中语文</a:t>
                </a:r>
                <a:endParaRPr kumimoji="0" lang="zh-CN" altLang="en-US" sz="160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WenYue GuDianMingChaoTi (Non-Commercial Use)" pitchFamily="50" charset="-122"/>
                </a:endParaRP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096000" y="0"/>
            <a:ext cx="6096000" cy="6858000"/>
            <a:chOff x="6096000" y="0"/>
            <a:chExt cx="6096000" cy="6858000"/>
          </a:xfrm>
        </p:grpSpPr>
        <p:sp>
          <p:nvSpPr>
            <p:cNvPr id="2" name="矩形 1"/>
            <p:cNvSpPr/>
            <p:nvPr/>
          </p:nvSpPr>
          <p:spPr>
            <a:xfrm>
              <a:off x="7914640" y="0"/>
              <a:ext cx="4277360" cy="6858000"/>
            </a:xfrm>
            <a:prstGeom prst="rect">
              <a:avLst/>
            </a:prstGeom>
            <a:ln>
              <a:noFill/>
            </a:ln>
            <a:effectLst>
              <a:outerShdw blurRad="177800" dist="76200" dir="10800000" algn="r" rotWithShape="0">
                <a:schemeClr val="accent6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096000" y="456126"/>
              <a:ext cx="4575587" cy="5924382"/>
              <a:chOff x="6106160" y="778438"/>
              <a:chExt cx="4095150" cy="530232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106160" y="797560"/>
                <a:ext cx="3637280" cy="52832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>
                <a:outerShdw blurRad="203200" dist="889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6118205" y="778438"/>
                <a:ext cx="4083105" cy="5302322"/>
              </a:xfrm>
              <a:prstGeom prst="rect">
                <a:avLst/>
              </a:prstGeom>
            </p:spPr>
          </p:pic>
        </p:grp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433" y="5634533"/>
            <a:ext cx="1611582" cy="133853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7902" y="4936171"/>
            <a:ext cx="1879628" cy="1879628"/>
          </a:xfrm>
          <a:prstGeom prst="rect">
            <a:avLst/>
          </a:prstGeom>
        </p:spPr>
      </p:pic>
      <p:pic>
        <p:nvPicPr>
          <p:cNvPr id="17" name="麦振鸿 - 琴箫和鸣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3180275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7421750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17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0"/>
                            </p:stCondLst>
                            <p:childTnLst>
                              <p:par>
                                <p:cTn id="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0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2000"/>
                            </p:stCondLst>
                            <p:childTnLst>
                              <p:par>
                                <p:cTn id="18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4" fill="hold">
                            <p:stCondLst>
                              <p:cond delay="3000"/>
                            </p:stCondLst>
                            <p:childTnLst>
                              <p:par>
                                <p:cTn id="2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28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3896" y="888275"/>
            <a:ext cx="10999292" cy="5081451"/>
            <a:chOff x="-334289" y="354149"/>
            <a:chExt cx="10999292" cy="508145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5338" y="617990"/>
              <a:ext cx="3609665" cy="481761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-334289" y="354149"/>
              <a:ext cx="7389627" cy="50814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0388" y="1261143"/>
              <a:ext cx="6634400" cy="3373963"/>
              <a:chOff x="110388" y="1301783"/>
              <a:chExt cx="6634400" cy="3373963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110388" y="1301783"/>
                <a:ext cx="409712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3600" b="1" spc="600" dirty="0">
                    <a:solidFill>
                      <a:schemeClr val="accent4"/>
                    </a:solidFill>
                    <a:latin typeface="默陌山魂手迹" panose="02000603000000000000" pitchFamily="2" charset="-122"/>
                    <a:ea typeface="默陌山魂手迹" panose="02000603000000000000" pitchFamily="2" charset="-122"/>
                  </a:rPr>
                  <a:t>花和尚</a:t>
                </a:r>
                <a:r>
                  <a:rPr lang="en-US" altLang="zh-CN" sz="3600" b="1" spc="600" dirty="0">
                    <a:solidFill>
                      <a:schemeClr val="accent4"/>
                    </a:solidFill>
                    <a:latin typeface="默陌山魂手迹" panose="02000603000000000000" pitchFamily="2" charset="-122"/>
                    <a:ea typeface="默陌山魂手迹" panose="02000603000000000000" pitchFamily="2" charset="-122"/>
                  </a:rPr>
                  <a:t>·</a:t>
                </a:r>
                <a:r>
                  <a:rPr lang="zh-CN" altLang="en-US" sz="3600" b="1" spc="600" dirty="0">
                    <a:solidFill>
                      <a:schemeClr val="accent4"/>
                    </a:solidFill>
                    <a:latin typeface="默陌山魂手迹" panose="02000603000000000000" pitchFamily="2" charset="-122"/>
                    <a:ea typeface="默陌山魂手迹" panose="02000603000000000000" pitchFamily="2" charset="-122"/>
                  </a:rPr>
                  <a:t>鲁智深</a:t>
                </a: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71165" y="2155376"/>
                <a:ext cx="6573623" cy="25203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50000"/>
                  </a:lnSpc>
                </a:pPr>
                <a:r>
                  <a:rPr lang="zh-CN" altLang="en-US" dirty="0">
                    <a:solidFill>
                      <a:schemeClr val="accent4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    鲁智深原本是渭州经略府提辖，因打抱不平三拳打死恶霸镇关西，为了躲避官府缉捕便出家做了和尚，法名智深。后又因搭救林冲，流落江湖，与杨志、武松一同在二龙山落草。三山聚义后加入梁山泊，一百单八将之一，排第十三位，星号天孤星，担任步军头领。接受招安后，在征四寇的战役中立下战功，生擒方腊后，在杭州六合寺圆寂，追赠义烈昭暨禅师 。</a:t>
                </a:r>
              </a:p>
            </p:txBody>
          </p:sp>
        </p:grpSp>
      </p:grpSp>
      <p:pic>
        <p:nvPicPr>
          <p:cNvPr id="8194" name="Picture 2">
            <a:extLst>
              <a:ext uri="{FF2B5EF4-FFF2-40B4-BE49-F238E27FC236}">
                <a16:creationId xmlns:a16="http://schemas.microsoft.com/office/drawing/2014/main" id="{9FDB4370-DC1E-43E5-BE62-568CAFCE41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6" t="4787" r="7296" b="10889"/>
          <a:stretch/>
        </p:blipFill>
        <p:spPr bwMode="auto">
          <a:xfrm>
            <a:off x="7812088" y="882615"/>
            <a:ext cx="3721100" cy="5079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235051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249" y="352425"/>
            <a:ext cx="11231881" cy="6111241"/>
            <a:chOff x="476249" y="352425"/>
            <a:chExt cx="11231881" cy="6111241"/>
          </a:xfrm>
        </p:grpSpPr>
        <p:grpSp>
          <p:nvGrpSpPr>
            <p:cNvPr id="3" name="组合 2"/>
            <p:cNvGrpSpPr/>
            <p:nvPr/>
          </p:nvGrpSpPr>
          <p:grpSpPr>
            <a:xfrm>
              <a:off x="476249" y="35242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矩形 6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rot="16200000" flipV="1">
              <a:off x="11174729" y="593026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矩形 4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654349" y="253243"/>
            <a:ext cx="1347787" cy="5588757"/>
            <a:chOff x="2215539" y="2112678"/>
            <a:chExt cx="1347787" cy="558875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2883836" y="2112678"/>
              <a:ext cx="0" cy="386155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2215539" y="2875435"/>
              <a:ext cx="615553" cy="38738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accent6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鲁提辖拳打镇关西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47773" y="2112678"/>
              <a:ext cx="615553" cy="55887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defRPr/>
              </a:pPr>
              <a:r>
                <a:rPr lang="zh-CN" altLang="en-US" sz="2800" b="1" spc="600" dirty="0">
                  <a:solidFill>
                    <a:srgbClr val="474E4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片段赏析、掌握方法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1160917" y="696685"/>
            <a:ext cx="9463541" cy="563231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</a:t>
            </a:r>
            <a:r>
              <a: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鲁达在酒馆喝酒，听到隔壁传来一阵阵啼哭，得知金翠莲被镇关西纳为妾，还写了三千贯彩礼钱的文书。可这三千贯钱，一文都没有给。不得已，父女二人只好在酒楼卖唱。</a:t>
            </a:r>
          </a:p>
          <a:p>
            <a:r>
              <a: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</a:t>
            </a:r>
            <a:r>
              <a: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鲁达从身上掏出所有的银子，又让史进和李忠凑了些，凑足十五两银子，给了金翠莲父女，让他们第二天一早回东京去。送走了金翠莲父女，鲁达越想越生气，快步来到状元桥。</a:t>
            </a:r>
          </a:p>
          <a:p>
            <a:r>
              <a: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</a:t>
            </a:r>
            <a:r>
              <a: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到了郑屠户的肉铺前，郑屠户正坐在里面喝茶。鲁达不动声色坐下，说要要十斤精肉，肥肉和肉酱。郑屠户剁了半个时辰，搞得身上大汗淋漓。鲁达说还要十斤寸金软骨。郑屠说鲁提辖捉弄他。鲁达于是把肉馅往郑屠脸上一扔</a:t>
            </a:r>
            <a:r>
              <a:rPr lang="en-US" altLang="zh-CN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,</a:t>
            </a:r>
            <a:r>
              <a:rPr lang="zh-CN" altLang="en-US" sz="24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于是两人就打了起来，鲁达三拳打死郑屠还说郑屠装死，才得以逃走。鲁达无处可去，只好跑到五台山出家避难。</a:t>
            </a:r>
          </a:p>
        </p:txBody>
      </p:sp>
    </p:spTree>
    <p:extLst>
      <p:ext uri="{BB962C8B-B14F-4D97-AF65-F5344CB8AC3E}">
        <p14:creationId xmlns:p14="http://schemas.microsoft.com/office/powerpoint/2010/main" val="52204628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500"/>
                            </p:stCondLst>
                            <p:childTnLst>
                              <p:par>
                                <p:cTn id="11" presetID="10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wd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1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6" dur="17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249" y="352425"/>
            <a:ext cx="11231881" cy="6111241"/>
            <a:chOff x="476249" y="352425"/>
            <a:chExt cx="11231881" cy="6111241"/>
          </a:xfrm>
        </p:grpSpPr>
        <p:grpSp>
          <p:nvGrpSpPr>
            <p:cNvPr id="3" name="组合 2"/>
            <p:cNvGrpSpPr/>
            <p:nvPr/>
          </p:nvGrpSpPr>
          <p:grpSpPr>
            <a:xfrm>
              <a:off x="476249" y="35242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矩形 6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rot="16200000" flipV="1">
              <a:off x="11174729" y="593026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矩形 4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654349" y="253243"/>
            <a:ext cx="1347787" cy="5588757"/>
            <a:chOff x="2215539" y="2112678"/>
            <a:chExt cx="1347787" cy="558875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2883836" y="2112678"/>
              <a:ext cx="0" cy="386155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2215539" y="2875435"/>
              <a:ext cx="615553" cy="38738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accent6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鲁提辖拳打镇关西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47773" y="2112678"/>
              <a:ext cx="615553" cy="55887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defRPr/>
              </a:pPr>
              <a:r>
                <a:rPr lang="zh-CN" altLang="en-US" sz="2800" b="1" spc="600" dirty="0">
                  <a:solidFill>
                    <a:srgbClr val="474E4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片段赏析、掌握方法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22086" y="504278"/>
            <a:ext cx="4662714" cy="59400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just"/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                                        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鲁达在酒馆喝酒，听到隔壁传来一阵阵啼哭，得知金翠莲被镇关西纳为妾，还写了三千贯彩礼钱的文书。可这三千贯钱，一文都没有给。不得已，父女二人只好在酒楼卖唱。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鲁达从身上掏出所有的银子，又让史进和李忠凑了些，凑足十五两银子，给了金翠莲父女，让他们第二天一早回东京去。送走了金翠莲父女，鲁达越想越生气，快步来到状元桥。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到了郑屠户的肉铺前，郑屠户正坐在里面喝茶。鲁达不动声色坐下，说要要十斤精肉，肥肉和肉酱。郑屠户剁了半个时辰，搞得身上大汗淋漓。鲁达说还要十斤寸金软骨。郑屠说鲁提辖捉弄他。鲁达于是把肉馅往郑屠脸上一扔</a:t>
            </a:r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,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于是两人就打了起来，鲁达三拳打死郑屠还说郑屠装死，才得以逃走。鲁达无处可去，只好跑到五台山出家避难。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WenYue GuDianMingChaoTi (Non-Commercial Use)" pitchFamily="50" charset="-122"/>
            </a:endParaRPr>
          </a:p>
        </p:txBody>
      </p:sp>
      <p:grpSp>
        <p:nvGrpSpPr>
          <p:cNvPr id="16" name="组合 15">
            <a:extLst>
              <a:ext uri="{FF2B5EF4-FFF2-40B4-BE49-F238E27FC236}">
                <a16:creationId xmlns:a16="http://schemas.microsoft.com/office/drawing/2014/main" id="{B1A3D051-AC65-45DA-BBEC-76E89AAC1136}"/>
              </a:ext>
            </a:extLst>
          </p:cNvPr>
          <p:cNvGrpSpPr/>
          <p:nvPr/>
        </p:nvGrpSpPr>
        <p:grpSpPr>
          <a:xfrm>
            <a:off x="5979878" y="1262716"/>
            <a:ext cx="4476555" cy="4332567"/>
            <a:chOff x="6881066" y="1606756"/>
            <a:chExt cx="5681531" cy="4332567"/>
          </a:xfrm>
        </p:grpSpPr>
        <p:sp>
          <p:nvSpPr>
            <p:cNvPr id="18" name="矩形 17">
              <a:extLst>
                <a:ext uri="{FF2B5EF4-FFF2-40B4-BE49-F238E27FC236}">
                  <a16:creationId xmlns:a16="http://schemas.microsoft.com/office/drawing/2014/main" id="{8605FE70-EF5B-4125-93DF-AC34FA39BB8A}"/>
                </a:ext>
              </a:extLst>
            </p:cNvPr>
            <p:cNvSpPr/>
            <p:nvPr/>
          </p:nvSpPr>
          <p:spPr>
            <a:xfrm>
              <a:off x="6881066" y="1606756"/>
              <a:ext cx="5681531" cy="4332567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WenYue GuDianMingChaoTi (Non-Commercial Use)" pitchFamily="50" charset="-122"/>
              </a:endParaRPr>
            </a:p>
          </p:txBody>
        </p:sp>
        <p:sp>
          <p:nvSpPr>
            <p:cNvPr id="19" name="矩形 18">
              <a:extLst>
                <a:ext uri="{FF2B5EF4-FFF2-40B4-BE49-F238E27FC236}">
                  <a16:creationId xmlns:a16="http://schemas.microsoft.com/office/drawing/2014/main" id="{E781360C-1630-47B5-9A83-141ADEEAAA78}"/>
                </a:ext>
              </a:extLst>
            </p:cNvPr>
            <p:cNvSpPr/>
            <p:nvPr/>
          </p:nvSpPr>
          <p:spPr>
            <a:xfrm>
              <a:off x="7077727" y="1753251"/>
              <a:ext cx="5288209" cy="4039576"/>
            </a:xfrm>
            <a:prstGeom prst="rect">
              <a:avLst/>
            </a:prstGeom>
            <a:noFill/>
            <a:ln>
              <a:solidFill>
                <a:srgbClr val="65280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2000" dirty="0"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WenYue GuDianMingChaoTi (Non-Commercial Use)" pitchFamily="50" charset="-122"/>
              </a:endParaRPr>
            </a:p>
          </p:txBody>
        </p:sp>
      </p:grpSp>
      <p:sp>
        <p:nvSpPr>
          <p:cNvPr id="20" name="文本框 19">
            <a:extLst>
              <a:ext uri="{FF2B5EF4-FFF2-40B4-BE49-F238E27FC236}">
                <a16:creationId xmlns:a16="http://schemas.microsoft.com/office/drawing/2014/main" id="{ED3503CC-57AC-4F6E-A696-C82254458D90}"/>
              </a:ext>
            </a:extLst>
          </p:cNvPr>
          <p:cNvSpPr txBox="1"/>
          <p:nvPr/>
        </p:nvSpPr>
        <p:spPr>
          <a:xfrm>
            <a:off x="6281132" y="1596035"/>
            <a:ext cx="3917118" cy="3727944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sz="1600" kern="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简介：鲁智深 名鲁达，提辖是他所任的官职名。他看到不合理的社会现象，就不由得燃起怒火。为了搭救落难的金氏父女，见义勇为，三拳打死镇关西，因而丢了言职，被迫去作了和尚</a:t>
            </a:r>
            <a:r>
              <a:rPr lang="en-US" altLang="zh-CN" sz="1600" kern="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sz="1600" kern="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真纯豪爽，蔑视一切清规戒律，大闹了五台山，只好到相国寺去看苹果园</a:t>
            </a:r>
            <a:r>
              <a:rPr lang="en-US" altLang="zh-CN" sz="1600" kern="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:</a:t>
            </a:r>
            <a:r>
              <a:rPr lang="zh-CN" altLang="zh-CN" sz="1600" kern="10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又为搭救林冲，大闹了野猪林，连和尚也作不成，只得到二龙山落了草，最终被逼上了梁山。《鲁提辖拳打镇关西》就是他的第一次亮相。</a:t>
            </a:r>
            <a:endParaRPr lang="zh-CN" altLang="zh-CN" sz="1200" kern="100" dirty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4855562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249" y="352425"/>
            <a:ext cx="11231881" cy="6111241"/>
            <a:chOff x="476249" y="352425"/>
            <a:chExt cx="11231881" cy="6111241"/>
          </a:xfrm>
        </p:grpSpPr>
        <p:grpSp>
          <p:nvGrpSpPr>
            <p:cNvPr id="3" name="组合 2"/>
            <p:cNvGrpSpPr/>
            <p:nvPr/>
          </p:nvGrpSpPr>
          <p:grpSpPr>
            <a:xfrm>
              <a:off x="476249" y="35242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矩形 6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rot="16200000" flipV="1">
              <a:off x="11174729" y="593026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矩形 4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654349" y="253243"/>
            <a:ext cx="1347787" cy="5588757"/>
            <a:chOff x="2215539" y="2112678"/>
            <a:chExt cx="1347787" cy="558875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2883836" y="2112678"/>
              <a:ext cx="0" cy="386155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2215539" y="2875435"/>
              <a:ext cx="615553" cy="38738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accent6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鲁提辖拳打镇关西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47773" y="2112678"/>
              <a:ext cx="615553" cy="55887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defRPr/>
              </a:pPr>
              <a:r>
                <a:rPr lang="zh-CN" altLang="en-US" sz="2800" b="1" spc="600" dirty="0">
                  <a:solidFill>
                    <a:srgbClr val="474E4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片段赏析、掌握方法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22086" y="504278"/>
            <a:ext cx="4662714" cy="59400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just"/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                                        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鲁达在酒馆喝酒，听到隔壁传来一阵阵啼哭，得知金翠莲被镇关西纳为妾，还写了三千贯彩礼钱的文书。可这三千贯钱，一文都没有给。不得已，父女二人只好在酒楼卖唱。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鲁达从身上掏出所有的银子，又让史进和李忠凑了些，凑足十五两银子，给了金翠莲父女，让他们第二天一早回东京去。送走了金翠莲父女，鲁达越想越生气，快步来到状元桥。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到了郑屠户的肉铺前，郑屠户正坐在里面喝茶。鲁达不动声色坐下，说要要十斤精肉，肥肉和肉酱。郑屠户剁了半个时辰，搞得身上大汗淋漓。鲁达说还要十斤寸金软骨。郑屠说鲁提辖捉弄他。鲁达于是把肉馅往郑屠脸上一扔</a:t>
            </a:r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,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于是两人就打了起来，鲁达三拳打死郑屠还说郑屠装死，才得以逃走。鲁达无处可去，只好跑到五台山出家避难。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WenYue GuDianMingChaoTi (Non-Commercial Use)" pitchFamily="50" charset="-122"/>
            </a:endParaRPr>
          </a:p>
        </p:txBody>
      </p:sp>
      <p:cxnSp>
        <p:nvCxnSpPr>
          <p:cNvPr id="10" name="直接连接符 9">
            <a:extLst>
              <a:ext uri="{FF2B5EF4-FFF2-40B4-BE49-F238E27FC236}">
                <a16:creationId xmlns:a16="http://schemas.microsoft.com/office/drawing/2014/main" id="{C92ABC66-882C-4DE0-B049-8234C01F3EDB}"/>
              </a:ext>
            </a:extLst>
          </p:cNvPr>
          <p:cNvCxnSpPr>
            <a:cxnSpLocks/>
          </p:cNvCxnSpPr>
          <p:nvPr/>
        </p:nvCxnSpPr>
        <p:spPr>
          <a:xfrm>
            <a:off x="3498850" y="849339"/>
            <a:ext cx="1812290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81116EED-ADED-40DD-BFC9-8278579C1479}"/>
              </a:ext>
            </a:extLst>
          </p:cNvPr>
          <p:cNvCxnSpPr>
            <a:cxnSpLocks/>
          </p:cNvCxnSpPr>
          <p:nvPr/>
        </p:nvCxnSpPr>
        <p:spPr>
          <a:xfrm>
            <a:off x="792480" y="1146519"/>
            <a:ext cx="4579620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文本框 21">
            <a:extLst>
              <a:ext uri="{FF2B5EF4-FFF2-40B4-BE49-F238E27FC236}">
                <a16:creationId xmlns:a16="http://schemas.microsoft.com/office/drawing/2014/main" id="{FA509F2E-92C7-482A-94CE-D393BF32219C}"/>
              </a:ext>
            </a:extLst>
          </p:cNvPr>
          <p:cNvSpPr txBox="1"/>
          <p:nvPr/>
        </p:nvSpPr>
        <p:spPr>
          <a:xfrm>
            <a:off x="5934093" y="592082"/>
            <a:ext cx="3861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600" dirty="0">
                <a:solidFill>
                  <a:schemeClr val="accent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ea"/>
                <a:sym typeface="+mn-lt"/>
              </a:rPr>
              <a:t>1.</a:t>
            </a:r>
            <a:r>
              <a:rPr lang="zh-CN" altLang="en-US" sz="2800" b="1" spc="600" dirty="0">
                <a:solidFill>
                  <a:schemeClr val="accent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ea"/>
                <a:sym typeface="+mn-lt"/>
              </a:rPr>
              <a:t>了解小说三要素</a:t>
            </a:r>
          </a:p>
        </p:txBody>
      </p:sp>
      <p:sp>
        <p:nvSpPr>
          <p:cNvPr id="25" name="MH_Title">
            <a:extLst>
              <a:ext uri="{FF2B5EF4-FFF2-40B4-BE49-F238E27FC236}">
                <a16:creationId xmlns:a16="http://schemas.microsoft.com/office/drawing/2014/main" id="{E6BE515F-720E-4A94-A29E-3DB28C66F1DA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64469" y="1141291"/>
            <a:ext cx="4232902" cy="592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>
            <a:defPPr>
              <a:defRPr lang="zh-CN"/>
            </a:defPPr>
            <a:lvl1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b="1" spc="300" dirty="0">
                <a:solidFill>
                  <a:schemeClr val="accent5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ea"/>
                <a:sym typeface="+mn-lt"/>
              </a:rPr>
              <a:t>从这个故事结构中，我们可以梳理出鲁达为什么要打？怎么个打发？打的结果如何？</a:t>
            </a:r>
          </a:p>
        </p:txBody>
      </p:sp>
      <p:sp>
        <p:nvSpPr>
          <p:cNvPr id="27" name="îṣļîḑé-Freeform: Shape 26">
            <a:extLst>
              <a:ext uri="{FF2B5EF4-FFF2-40B4-BE49-F238E27FC236}">
                <a16:creationId xmlns:a16="http://schemas.microsoft.com/office/drawing/2014/main" id="{506481CA-D433-4590-BC28-3C8516F677CB}"/>
              </a:ext>
            </a:extLst>
          </p:cNvPr>
          <p:cNvSpPr>
            <a:spLocks/>
          </p:cNvSpPr>
          <p:nvPr/>
        </p:nvSpPr>
        <p:spPr bwMode="auto">
          <a:xfrm>
            <a:off x="5934093" y="2042929"/>
            <a:ext cx="256646" cy="28564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字魂36号-正文宋楷" panose="02000000000000000000" pitchFamily="2" charset="-122"/>
              <a:ea typeface="字魂36号-正文宋楷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0" name="îṣļîḑé-TextBox 44">
            <a:extLst>
              <a:ext uri="{FF2B5EF4-FFF2-40B4-BE49-F238E27FC236}">
                <a16:creationId xmlns:a16="http://schemas.microsoft.com/office/drawing/2014/main" id="{188C6724-886F-433B-8C58-A19077D2CD97}"/>
              </a:ext>
            </a:extLst>
          </p:cNvPr>
          <p:cNvSpPr txBox="1"/>
          <p:nvPr/>
        </p:nvSpPr>
        <p:spPr>
          <a:xfrm>
            <a:off x="6332069" y="1880402"/>
            <a:ext cx="2263939" cy="300769"/>
          </a:xfrm>
          <a:prstGeom prst="rect">
            <a:avLst/>
          </a:prstGeom>
          <a:noFill/>
        </p:spPr>
        <p:txBody>
          <a:bodyPr wrap="none" lIns="144000" tIns="0" rIns="144000" bIns="0" anchor="b" anchorCtr="0">
            <a:no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ea"/>
                <a:sym typeface="+mn-lt"/>
              </a:rPr>
              <a:t>鲁达为什么要打？</a:t>
            </a:r>
          </a:p>
        </p:txBody>
      </p:sp>
      <p:sp>
        <p:nvSpPr>
          <p:cNvPr id="31" name="îṣļîḑé-TextBox 45">
            <a:extLst>
              <a:ext uri="{FF2B5EF4-FFF2-40B4-BE49-F238E27FC236}">
                <a16:creationId xmlns:a16="http://schemas.microsoft.com/office/drawing/2014/main" id="{A40FE592-F8A6-4069-9388-80A4D07A4E8F}"/>
              </a:ext>
            </a:extLst>
          </p:cNvPr>
          <p:cNvSpPr txBox="1"/>
          <p:nvPr/>
        </p:nvSpPr>
        <p:spPr>
          <a:xfrm>
            <a:off x="6332069" y="2239447"/>
            <a:ext cx="3873476" cy="2668884"/>
          </a:xfrm>
          <a:prstGeom prst="rect">
            <a:avLst/>
          </a:prstGeom>
          <a:noFill/>
        </p:spPr>
        <p:txBody>
          <a:bodyPr wrap="square" lIns="144000" tIns="0" rIns="144000" bIns="0" anchor="t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zh-CN" b="1" kern="100" dirty="0">
                <a:solidFill>
                  <a:srgbClr val="000000"/>
                </a:solidFill>
                <a:effectLst/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鲁达本来就是一个嫉恶如仇、爱打抱不平的人。镇关西强娶，虚钱实契强占翠莲，又将她赶出，还向金家追要典身钱。鲁达知道原因后便气不打一处来，决定替她出气。</a:t>
            </a:r>
            <a:endParaRPr lang="zh-CN" altLang="zh-CN" sz="14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36" name="直接连接符 35">
            <a:extLst>
              <a:ext uri="{FF2B5EF4-FFF2-40B4-BE49-F238E27FC236}">
                <a16:creationId xmlns:a16="http://schemas.microsoft.com/office/drawing/2014/main" id="{085DDFC1-5D85-4BB1-80BB-52E9A58AC0BB}"/>
              </a:ext>
            </a:extLst>
          </p:cNvPr>
          <p:cNvCxnSpPr>
            <a:cxnSpLocks/>
          </p:cNvCxnSpPr>
          <p:nvPr/>
        </p:nvCxnSpPr>
        <p:spPr>
          <a:xfrm>
            <a:off x="792480" y="1464019"/>
            <a:ext cx="4516120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>
            <a:extLst>
              <a:ext uri="{FF2B5EF4-FFF2-40B4-BE49-F238E27FC236}">
                <a16:creationId xmlns:a16="http://schemas.microsoft.com/office/drawing/2014/main" id="{C0A60CBB-9F2A-416D-8A41-A88D4FA78271}"/>
              </a:ext>
            </a:extLst>
          </p:cNvPr>
          <p:cNvCxnSpPr>
            <a:cxnSpLocks/>
          </p:cNvCxnSpPr>
          <p:nvPr/>
        </p:nvCxnSpPr>
        <p:spPr>
          <a:xfrm>
            <a:off x="792480" y="1775169"/>
            <a:ext cx="2573020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947058923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53" presetClass="entr" presetSubtype="16" fill="hold" grpId="0" nodeType="withEffect">
                                  <p:stCondLst>
                                    <p:cond delay="8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7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7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1000"/>
                            </p:stCondLst>
                            <p:childTnLst>
                              <p:par>
                                <p:cTn id="24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1500"/>
                            </p:stCondLst>
                            <p:childTnLst>
                              <p:par>
                                <p:cTn id="28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75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1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0" presetID="22" presetClass="entr" presetSubtype="8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2" dur="1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5" grpId="0"/>
      <p:bldP spid="27" grpId="0" animBg="1"/>
      <p:bldP spid="30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249" y="352425"/>
            <a:ext cx="11231881" cy="6111241"/>
            <a:chOff x="476249" y="352425"/>
            <a:chExt cx="11231881" cy="6111241"/>
          </a:xfrm>
        </p:grpSpPr>
        <p:grpSp>
          <p:nvGrpSpPr>
            <p:cNvPr id="3" name="组合 2"/>
            <p:cNvGrpSpPr/>
            <p:nvPr/>
          </p:nvGrpSpPr>
          <p:grpSpPr>
            <a:xfrm>
              <a:off x="476249" y="35242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矩形 6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rot="16200000" flipV="1">
              <a:off x="11174729" y="593026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矩形 4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654349" y="253243"/>
            <a:ext cx="1347787" cy="5588757"/>
            <a:chOff x="2215539" y="2112678"/>
            <a:chExt cx="1347787" cy="558875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2883836" y="2112678"/>
              <a:ext cx="0" cy="386155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2215539" y="2875435"/>
              <a:ext cx="615553" cy="38738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accent6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鲁提辖拳打镇关西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47773" y="2112678"/>
              <a:ext cx="615553" cy="55887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defRPr/>
              </a:pPr>
              <a:r>
                <a:rPr lang="zh-CN" altLang="en-US" sz="2800" b="1" spc="600" dirty="0">
                  <a:solidFill>
                    <a:srgbClr val="474E4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片段赏析、掌握方法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22086" y="504278"/>
            <a:ext cx="4662714" cy="59400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just"/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                                        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鲁达在酒馆喝酒，听到隔壁传来一阵阵啼哭，得知金翠莲被镇关西纳为妾，还写了三千贯彩礼钱的文书。可这三千贯钱，一文都没有给。不得已，父女二人只好在酒楼卖唱。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鲁达从身上掏出所有的银子，又让史进和李忠凑了些，凑足十五两银子，给了金翠莲父女，让他们第二天一早回东京去。送走了金翠莲父女，鲁达越想越生气，快步来到状元桥。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到了郑屠户的肉铺前，郑屠户正坐在里面喝茶。鲁达不动声色坐下，说要要十斤精肉，肥肉和肉酱。郑屠户剁了半个时辰，搞得身上大汗淋漓。鲁达说还要十斤寸金软骨。郑屠说鲁提辖捉弄他。鲁达于是把肉馅往郑屠脸上一扔</a:t>
            </a:r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,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于是两人就打了起来，鲁达三拳打死郑屠还说郑屠装死，才得以逃走。鲁达无处可去，只好跑到五台山出家避难。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WenYue GuDianMingChaoTi (Non-Commercial Use)" pitchFamily="50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A509F2E-92C7-482A-94CE-D393BF32219C}"/>
              </a:ext>
            </a:extLst>
          </p:cNvPr>
          <p:cNvSpPr txBox="1"/>
          <p:nvPr/>
        </p:nvSpPr>
        <p:spPr>
          <a:xfrm>
            <a:off x="5934093" y="592082"/>
            <a:ext cx="3861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600" dirty="0">
                <a:solidFill>
                  <a:schemeClr val="accent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ea"/>
                <a:sym typeface="+mn-lt"/>
              </a:rPr>
              <a:t>1.</a:t>
            </a:r>
            <a:r>
              <a:rPr lang="zh-CN" altLang="en-US" sz="2800" b="1" spc="600" dirty="0">
                <a:solidFill>
                  <a:schemeClr val="accent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ea"/>
                <a:sym typeface="+mn-lt"/>
              </a:rPr>
              <a:t>了解小说三要素</a:t>
            </a:r>
          </a:p>
        </p:txBody>
      </p:sp>
      <p:sp>
        <p:nvSpPr>
          <p:cNvPr id="25" name="MH_Title">
            <a:extLst>
              <a:ext uri="{FF2B5EF4-FFF2-40B4-BE49-F238E27FC236}">
                <a16:creationId xmlns:a16="http://schemas.microsoft.com/office/drawing/2014/main" id="{E6BE515F-720E-4A94-A29E-3DB28C66F1DA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64469" y="1141291"/>
            <a:ext cx="4232902" cy="592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>
            <a:defPPr>
              <a:defRPr lang="zh-CN"/>
            </a:defPPr>
            <a:lvl1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b="1" spc="300" dirty="0">
                <a:solidFill>
                  <a:schemeClr val="accent5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ea"/>
                <a:sym typeface="+mn-lt"/>
              </a:rPr>
              <a:t>从这个故事结构中，我们可以梳理出鲁达为什么要打？怎么个打发？打的结果如何？</a:t>
            </a:r>
          </a:p>
        </p:txBody>
      </p:sp>
      <p:sp>
        <p:nvSpPr>
          <p:cNvPr id="27" name="îṣļîḑé-Freeform: Shape 26">
            <a:extLst>
              <a:ext uri="{FF2B5EF4-FFF2-40B4-BE49-F238E27FC236}">
                <a16:creationId xmlns:a16="http://schemas.microsoft.com/office/drawing/2014/main" id="{506481CA-D433-4590-BC28-3C8516F677CB}"/>
              </a:ext>
            </a:extLst>
          </p:cNvPr>
          <p:cNvSpPr>
            <a:spLocks/>
          </p:cNvSpPr>
          <p:nvPr/>
        </p:nvSpPr>
        <p:spPr bwMode="auto">
          <a:xfrm>
            <a:off x="5934093" y="2042929"/>
            <a:ext cx="256646" cy="28564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字魂36号-正文宋楷" panose="02000000000000000000" pitchFamily="2" charset="-122"/>
              <a:ea typeface="字魂36号-正文宋楷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0" name="îṣļîḑé-TextBox 44">
            <a:extLst>
              <a:ext uri="{FF2B5EF4-FFF2-40B4-BE49-F238E27FC236}">
                <a16:creationId xmlns:a16="http://schemas.microsoft.com/office/drawing/2014/main" id="{188C6724-886F-433B-8C58-A19077D2CD97}"/>
              </a:ext>
            </a:extLst>
          </p:cNvPr>
          <p:cNvSpPr txBox="1"/>
          <p:nvPr/>
        </p:nvSpPr>
        <p:spPr>
          <a:xfrm>
            <a:off x="6332069" y="1880402"/>
            <a:ext cx="2263939" cy="300769"/>
          </a:xfrm>
          <a:prstGeom prst="rect">
            <a:avLst/>
          </a:prstGeom>
          <a:noFill/>
        </p:spPr>
        <p:txBody>
          <a:bodyPr wrap="none" lIns="144000" tIns="0" rIns="144000" bIns="0" anchor="b" anchorCtr="0">
            <a:no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ea"/>
                <a:sym typeface="+mn-lt"/>
              </a:rPr>
              <a:t>怎么个打法？</a:t>
            </a:r>
          </a:p>
        </p:txBody>
      </p:sp>
      <p:sp>
        <p:nvSpPr>
          <p:cNvPr id="31" name="îṣļîḑé-TextBox 45">
            <a:extLst>
              <a:ext uri="{FF2B5EF4-FFF2-40B4-BE49-F238E27FC236}">
                <a16:creationId xmlns:a16="http://schemas.microsoft.com/office/drawing/2014/main" id="{A40FE592-F8A6-4069-9388-80A4D07A4E8F}"/>
              </a:ext>
            </a:extLst>
          </p:cNvPr>
          <p:cNvSpPr txBox="1"/>
          <p:nvPr/>
        </p:nvSpPr>
        <p:spPr>
          <a:xfrm>
            <a:off x="6332069" y="2239447"/>
            <a:ext cx="3873476" cy="2668884"/>
          </a:xfrm>
          <a:prstGeom prst="rect">
            <a:avLst/>
          </a:prstGeom>
          <a:noFill/>
        </p:spPr>
        <p:txBody>
          <a:bodyPr wrap="square" lIns="144000" tIns="0" rIns="144000" bIns="0" anchor="t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打”是小说的高潮部分。为了惩治郑屠这个地痞无赖，愤怒的鲁达并未逞一时之勇，来到肉铺，劈头盖脸就揍他一顿，而是“三激”郑屠，对郑屠大加戏弄，可见其有胆识，有谋略。而伸张正义、惩治恶人的“三拳”，一拳一个落点</a:t>
            </a:r>
            <a:r>
              <a:rPr lang="en-US" altLang="zh-CN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一拳一个比喻</a:t>
            </a:r>
            <a:r>
              <a:rPr lang="en-US" altLang="zh-CN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,</a:t>
            </a:r>
            <a:r>
              <a:rPr lang="zh-CN" altLang="en-US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一拳比一拳厉害。</a:t>
            </a:r>
            <a:endParaRPr lang="zh-CN" altLang="zh-CN" sz="14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BB935707-F502-44FE-A5FD-C630B8C95C51}"/>
              </a:ext>
            </a:extLst>
          </p:cNvPr>
          <p:cNvCxnSpPr>
            <a:cxnSpLocks/>
          </p:cNvCxnSpPr>
          <p:nvPr/>
        </p:nvCxnSpPr>
        <p:spPr>
          <a:xfrm>
            <a:off x="3952875" y="4527960"/>
            <a:ext cx="1358265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4DAA628A-A534-4B7D-A29D-56491ABF92B9}"/>
              </a:ext>
            </a:extLst>
          </p:cNvPr>
          <p:cNvCxnSpPr>
            <a:cxnSpLocks/>
          </p:cNvCxnSpPr>
          <p:nvPr/>
        </p:nvCxnSpPr>
        <p:spPr>
          <a:xfrm>
            <a:off x="792480" y="4825140"/>
            <a:ext cx="4495800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D9BEA1E1-0C31-4685-A32A-4804A612B658}"/>
              </a:ext>
            </a:extLst>
          </p:cNvPr>
          <p:cNvCxnSpPr>
            <a:cxnSpLocks/>
          </p:cNvCxnSpPr>
          <p:nvPr/>
        </p:nvCxnSpPr>
        <p:spPr>
          <a:xfrm>
            <a:off x="792480" y="5142640"/>
            <a:ext cx="4516120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E4EE18E1-1119-4851-BC8C-BFFD6090AB40}"/>
              </a:ext>
            </a:extLst>
          </p:cNvPr>
          <p:cNvCxnSpPr>
            <a:cxnSpLocks/>
          </p:cNvCxnSpPr>
          <p:nvPr/>
        </p:nvCxnSpPr>
        <p:spPr>
          <a:xfrm>
            <a:off x="792480" y="5453790"/>
            <a:ext cx="4483713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6638A1CE-382B-47BC-90BD-F5977EBA2B68}"/>
              </a:ext>
            </a:extLst>
          </p:cNvPr>
          <p:cNvCxnSpPr>
            <a:cxnSpLocks/>
          </p:cNvCxnSpPr>
          <p:nvPr/>
        </p:nvCxnSpPr>
        <p:spPr>
          <a:xfrm>
            <a:off x="792480" y="5766210"/>
            <a:ext cx="4483713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8E027A55-D832-4300-9ECD-E89B7F0189D7}"/>
              </a:ext>
            </a:extLst>
          </p:cNvPr>
          <p:cNvCxnSpPr>
            <a:cxnSpLocks/>
          </p:cNvCxnSpPr>
          <p:nvPr/>
        </p:nvCxnSpPr>
        <p:spPr>
          <a:xfrm>
            <a:off x="792480" y="6055770"/>
            <a:ext cx="3368040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359631919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5" presetID="22" presetClass="entr" presetSubtype="8" fill="hold" nodeType="withEffect">
                                  <p:stCondLst>
                                    <p:cond delay="370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7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8" presetID="22" presetClass="entr" presetSubtype="8" fill="hold" nodeType="withEffect">
                                  <p:stCondLst>
                                    <p:cond delay="490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0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1" presetID="22" presetClass="entr" presetSubtype="8" fill="hold" nodeType="withEffect">
                                  <p:stCondLst>
                                    <p:cond delay="62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4" presetID="22" presetClass="entr" presetSubtype="8" fill="hold" nodeType="withEffect">
                                  <p:stCondLst>
                                    <p:cond delay="740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249" y="352425"/>
            <a:ext cx="11231881" cy="6111241"/>
            <a:chOff x="476249" y="352425"/>
            <a:chExt cx="11231881" cy="6111241"/>
          </a:xfrm>
        </p:grpSpPr>
        <p:grpSp>
          <p:nvGrpSpPr>
            <p:cNvPr id="3" name="组合 2"/>
            <p:cNvGrpSpPr/>
            <p:nvPr/>
          </p:nvGrpSpPr>
          <p:grpSpPr>
            <a:xfrm>
              <a:off x="476249" y="35242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矩形 6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rot="16200000" flipV="1">
              <a:off x="11174729" y="593026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矩形 4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654349" y="253243"/>
            <a:ext cx="1347787" cy="5588757"/>
            <a:chOff x="2215539" y="2112678"/>
            <a:chExt cx="1347787" cy="558875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2883836" y="2112678"/>
              <a:ext cx="0" cy="386155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2215539" y="2875435"/>
              <a:ext cx="615553" cy="38738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accent6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鲁提辖拳打镇关西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47773" y="2112678"/>
              <a:ext cx="615553" cy="55887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defRPr/>
              </a:pPr>
              <a:r>
                <a:rPr lang="zh-CN" altLang="en-US" sz="2800" b="1" spc="600" dirty="0">
                  <a:solidFill>
                    <a:srgbClr val="474E4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片段赏析、掌握方法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22086" y="504278"/>
            <a:ext cx="4662714" cy="59400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just"/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                                        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鲁达在酒馆喝酒，听到隔壁传来一阵阵啼哭，得知金翠莲被镇关西纳为妾，还写了三千贯彩礼钱的文书。可这三千贯钱，一文都没有给。不得已，父女二人只好在酒楼卖唱。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鲁达从身上掏出所有的银子，又让史进和李忠凑了些，凑足十五两银子，给了金翠莲父女，让他们第二天一早回东京去。送走了金翠莲父女，鲁达越想越生气，快步来到状元桥。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到了郑屠户的肉铺前，郑屠户正坐在里面喝茶。鲁达不动声色坐下，说要要十斤精肉，肥肉和肉酱。郑屠户剁了半个时辰，搞得身上大汗淋漓。鲁达说还要十斤寸金软骨。郑屠说鲁提辖捉弄他。鲁达于是把肉馅往郑屠脸上一扔</a:t>
            </a:r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,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于是两人就打了起来，鲁达三拳打死郑屠还说郑屠装死，才得以逃走。鲁达无处可去，只好跑到五台山出家避难。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WenYue GuDianMingChaoTi (Non-Commercial Use)" pitchFamily="50" charset="-122"/>
            </a:endParaRPr>
          </a:p>
        </p:txBody>
      </p:sp>
      <p:sp>
        <p:nvSpPr>
          <p:cNvPr id="22" name="文本框 21">
            <a:extLst>
              <a:ext uri="{FF2B5EF4-FFF2-40B4-BE49-F238E27FC236}">
                <a16:creationId xmlns:a16="http://schemas.microsoft.com/office/drawing/2014/main" id="{FA509F2E-92C7-482A-94CE-D393BF32219C}"/>
              </a:ext>
            </a:extLst>
          </p:cNvPr>
          <p:cNvSpPr txBox="1"/>
          <p:nvPr/>
        </p:nvSpPr>
        <p:spPr>
          <a:xfrm>
            <a:off x="5934093" y="592082"/>
            <a:ext cx="386154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spc="600" dirty="0">
                <a:solidFill>
                  <a:schemeClr val="accent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ea"/>
                <a:sym typeface="+mn-lt"/>
              </a:rPr>
              <a:t>1.</a:t>
            </a:r>
            <a:r>
              <a:rPr lang="zh-CN" altLang="en-US" sz="2800" b="1" spc="600" dirty="0">
                <a:solidFill>
                  <a:schemeClr val="accent1">
                    <a:lumMod val="50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ea"/>
                <a:sym typeface="+mn-lt"/>
              </a:rPr>
              <a:t>了解小说三要素</a:t>
            </a:r>
          </a:p>
        </p:txBody>
      </p:sp>
      <p:sp>
        <p:nvSpPr>
          <p:cNvPr id="25" name="MH_Title">
            <a:extLst>
              <a:ext uri="{FF2B5EF4-FFF2-40B4-BE49-F238E27FC236}">
                <a16:creationId xmlns:a16="http://schemas.microsoft.com/office/drawing/2014/main" id="{E6BE515F-720E-4A94-A29E-3DB28C66F1DA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064469" y="1141291"/>
            <a:ext cx="4232902" cy="59243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lIns="0" tIns="0" rIns="0" bIns="0" anchor="t" anchorCtr="0">
            <a:normAutofit/>
          </a:bodyPr>
          <a:lstStyle>
            <a:defPPr>
              <a:defRPr lang="zh-CN"/>
            </a:defPPr>
            <a:lvl1pPr>
              <a:defRPr>
                <a:latin typeface="华文细黑" panose="02010600040101010101" pitchFamily="2" charset="-122"/>
                <a:ea typeface="华文细黑" panose="02010600040101010101" pitchFamily="2" charset="-122"/>
              </a:defRPr>
            </a:lvl1pPr>
            <a:lvl2pPr marL="742950" indent="-28575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2pPr>
            <a:lvl3pPr marL="11430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3pPr>
            <a:lvl4pPr marL="16002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4pPr>
            <a:lvl5pPr marL="2057400" indent="-228600"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Arial Narrow" panose="020B0606020202030204" pitchFamily="34" charset="0"/>
                <a:ea typeface="宋体" panose="02010600030101010101" pitchFamily="2" charset="-122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400" b="1" spc="300" dirty="0">
                <a:solidFill>
                  <a:schemeClr val="accent5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ea"/>
                <a:sym typeface="+mn-lt"/>
              </a:rPr>
              <a:t>从这个故事结构中，我们可以梳理出鲁达为什么要打？怎么个打发？打的结果如何？</a:t>
            </a:r>
          </a:p>
        </p:txBody>
      </p:sp>
      <p:sp>
        <p:nvSpPr>
          <p:cNvPr id="27" name="îṣļîḑé-Freeform: Shape 26">
            <a:extLst>
              <a:ext uri="{FF2B5EF4-FFF2-40B4-BE49-F238E27FC236}">
                <a16:creationId xmlns:a16="http://schemas.microsoft.com/office/drawing/2014/main" id="{506481CA-D433-4590-BC28-3C8516F677CB}"/>
              </a:ext>
            </a:extLst>
          </p:cNvPr>
          <p:cNvSpPr>
            <a:spLocks/>
          </p:cNvSpPr>
          <p:nvPr/>
        </p:nvSpPr>
        <p:spPr bwMode="auto">
          <a:xfrm>
            <a:off x="5934093" y="2042929"/>
            <a:ext cx="256646" cy="285648"/>
          </a:xfrm>
          <a:custGeom>
            <a:avLst/>
            <a:gdLst/>
            <a:ahLst/>
            <a:cxnLst>
              <a:cxn ang="0">
                <a:pos x="55" y="44"/>
              </a:cxn>
              <a:cxn ang="0">
                <a:pos x="44" y="55"/>
              </a:cxn>
              <a:cxn ang="0">
                <a:pos x="10" y="55"/>
              </a:cxn>
              <a:cxn ang="0">
                <a:pos x="0" y="44"/>
              </a:cxn>
              <a:cxn ang="0">
                <a:pos x="0" y="10"/>
              </a:cxn>
              <a:cxn ang="0">
                <a:pos x="10" y="0"/>
              </a:cxn>
              <a:cxn ang="0">
                <a:pos x="44" y="0"/>
              </a:cxn>
              <a:cxn ang="0">
                <a:pos x="55" y="10"/>
              </a:cxn>
              <a:cxn ang="0">
                <a:pos x="55" y="44"/>
              </a:cxn>
              <a:cxn ang="0">
                <a:pos x="46" y="20"/>
              </a:cxn>
              <a:cxn ang="0">
                <a:pos x="46" y="17"/>
              </a:cxn>
              <a:cxn ang="0">
                <a:pos x="42" y="13"/>
              </a:cxn>
              <a:cxn ang="0">
                <a:pos x="39" y="13"/>
              </a:cxn>
              <a:cxn ang="0">
                <a:pos x="23" y="30"/>
              </a:cxn>
              <a:cxn ang="0">
                <a:pos x="15" y="22"/>
              </a:cxn>
              <a:cxn ang="0">
                <a:pos x="12" y="22"/>
              </a:cxn>
              <a:cxn ang="0">
                <a:pos x="8" y="26"/>
              </a:cxn>
              <a:cxn ang="0">
                <a:pos x="8" y="29"/>
              </a:cxn>
              <a:cxn ang="0">
                <a:pos x="21" y="42"/>
              </a:cxn>
              <a:cxn ang="0">
                <a:pos x="24" y="42"/>
              </a:cxn>
              <a:cxn ang="0">
                <a:pos x="46" y="20"/>
              </a:cxn>
            </a:cxnLst>
            <a:rect l="0" t="0" r="r" b="b"/>
            <a:pathLst>
              <a:path w="55" h="55">
                <a:moveTo>
                  <a:pt x="55" y="44"/>
                </a:moveTo>
                <a:cubicBezTo>
                  <a:pt x="55" y="50"/>
                  <a:pt x="50" y="55"/>
                  <a:pt x="44" y="55"/>
                </a:cubicBezTo>
                <a:cubicBezTo>
                  <a:pt x="10" y="55"/>
                  <a:pt x="10" y="55"/>
                  <a:pt x="10" y="55"/>
                </a:cubicBezTo>
                <a:cubicBezTo>
                  <a:pt x="4" y="55"/>
                  <a:pt x="0" y="50"/>
                  <a:pt x="0" y="44"/>
                </a:cubicBezTo>
                <a:cubicBezTo>
                  <a:pt x="0" y="10"/>
                  <a:pt x="0" y="10"/>
                  <a:pt x="0" y="10"/>
                </a:cubicBezTo>
                <a:cubicBezTo>
                  <a:pt x="0" y="5"/>
                  <a:pt x="4" y="0"/>
                  <a:pt x="10" y="0"/>
                </a:cubicBezTo>
                <a:cubicBezTo>
                  <a:pt x="44" y="0"/>
                  <a:pt x="44" y="0"/>
                  <a:pt x="44" y="0"/>
                </a:cubicBezTo>
                <a:cubicBezTo>
                  <a:pt x="50" y="0"/>
                  <a:pt x="55" y="5"/>
                  <a:pt x="55" y="10"/>
                </a:cubicBezTo>
                <a:lnTo>
                  <a:pt x="55" y="44"/>
                </a:lnTo>
                <a:close/>
                <a:moveTo>
                  <a:pt x="46" y="20"/>
                </a:moveTo>
                <a:cubicBezTo>
                  <a:pt x="47" y="19"/>
                  <a:pt x="47" y="17"/>
                  <a:pt x="46" y="17"/>
                </a:cubicBezTo>
                <a:cubicBezTo>
                  <a:pt x="42" y="13"/>
                  <a:pt x="42" y="13"/>
                  <a:pt x="42" y="13"/>
                </a:cubicBezTo>
                <a:cubicBezTo>
                  <a:pt x="42" y="12"/>
                  <a:pt x="40" y="12"/>
                  <a:pt x="39" y="13"/>
                </a:cubicBezTo>
                <a:cubicBezTo>
                  <a:pt x="23" y="30"/>
                  <a:pt x="23" y="30"/>
                  <a:pt x="23" y="30"/>
                </a:cubicBezTo>
                <a:cubicBezTo>
                  <a:pt x="15" y="22"/>
                  <a:pt x="15" y="22"/>
                  <a:pt x="15" y="22"/>
                </a:cubicBezTo>
                <a:cubicBezTo>
                  <a:pt x="14" y="21"/>
                  <a:pt x="13" y="21"/>
                  <a:pt x="12" y="22"/>
                </a:cubicBezTo>
                <a:cubicBezTo>
                  <a:pt x="8" y="26"/>
                  <a:pt x="8" y="26"/>
                  <a:pt x="8" y="26"/>
                </a:cubicBezTo>
                <a:cubicBezTo>
                  <a:pt x="7" y="27"/>
                  <a:pt x="7" y="28"/>
                  <a:pt x="8" y="29"/>
                </a:cubicBezTo>
                <a:cubicBezTo>
                  <a:pt x="21" y="42"/>
                  <a:pt x="21" y="42"/>
                  <a:pt x="21" y="42"/>
                </a:cubicBezTo>
                <a:cubicBezTo>
                  <a:pt x="22" y="43"/>
                  <a:pt x="23" y="43"/>
                  <a:pt x="24" y="42"/>
                </a:cubicBezTo>
                <a:lnTo>
                  <a:pt x="46" y="20"/>
                </a:lnTo>
                <a:close/>
              </a:path>
            </a:pathLst>
          </a:custGeom>
          <a:solidFill>
            <a:schemeClr val="accent1"/>
          </a:solidFill>
          <a:ln w="9525">
            <a:noFill/>
            <a:round/>
            <a:headEnd/>
            <a:tailEnd/>
          </a:ln>
        </p:spPr>
        <p:txBody>
          <a:bodyPr anchor="ctr"/>
          <a:lstStyle/>
          <a:p>
            <a:pPr algn="ctr"/>
            <a:endParaRPr>
              <a:latin typeface="字魂36号-正文宋楷" panose="02000000000000000000" pitchFamily="2" charset="-122"/>
              <a:ea typeface="字魂36号-正文宋楷" panose="02000000000000000000" pitchFamily="2" charset="-122"/>
              <a:cs typeface="+mn-ea"/>
              <a:sym typeface="+mn-lt"/>
            </a:endParaRPr>
          </a:p>
        </p:txBody>
      </p:sp>
      <p:sp>
        <p:nvSpPr>
          <p:cNvPr id="30" name="îṣļîḑé-TextBox 44">
            <a:extLst>
              <a:ext uri="{FF2B5EF4-FFF2-40B4-BE49-F238E27FC236}">
                <a16:creationId xmlns:a16="http://schemas.microsoft.com/office/drawing/2014/main" id="{188C6724-886F-433B-8C58-A19077D2CD97}"/>
              </a:ext>
            </a:extLst>
          </p:cNvPr>
          <p:cNvSpPr txBox="1"/>
          <p:nvPr/>
        </p:nvSpPr>
        <p:spPr>
          <a:xfrm>
            <a:off x="6332069" y="1880402"/>
            <a:ext cx="2263939" cy="300769"/>
          </a:xfrm>
          <a:prstGeom prst="rect">
            <a:avLst/>
          </a:prstGeom>
          <a:noFill/>
        </p:spPr>
        <p:txBody>
          <a:bodyPr wrap="none" lIns="144000" tIns="0" rIns="144000" bIns="0" anchor="b" anchorCtr="0">
            <a:noAutofit/>
          </a:bodyPr>
          <a:lstStyle/>
          <a:p>
            <a:r>
              <a:rPr lang="zh-CN" altLang="en-US" b="1" dirty="0">
                <a:solidFill>
                  <a:schemeClr val="accent1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ea"/>
                <a:sym typeface="+mn-lt"/>
              </a:rPr>
              <a:t>打的结果如何？</a:t>
            </a:r>
          </a:p>
        </p:txBody>
      </p:sp>
      <p:sp>
        <p:nvSpPr>
          <p:cNvPr id="31" name="îṣļîḑé-TextBox 45">
            <a:extLst>
              <a:ext uri="{FF2B5EF4-FFF2-40B4-BE49-F238E27FC236}">
                <a16:creationId xmlns:a16="http://schemas.microsoft.com/office/drawing/2014/main" id="{A40FE592-F8A6-4069-9388-80A4D07A4E8F}"/>
              </a:ext>
            </a:extLst>
          </p:cNvPr>
          <p:cNvSpPr txBox="1"/>
          <p:nvPr/>
        </p:nvSpPr>
        <p:spPr>
          <a:xfrm>
            <a:off x="6332069" y="2239447"/>
            <a:ext cx="3873476" cy="976719"/>
          </a:xfrm>
          <a:prstGeom prst="rect">
            <a:avLst/>
          </a:prstGeom>
          <a:noFill/>
        </p:spPr>
        <p:txBody>
          <a:bodyPr wrap="square" lIns="144000" tIns="0" rIns="144000" bIns="0" anchor="t" anchorCtr="0">
            <a:no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b="1" kern="100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鲁达打死郑屠后，为避官司，奔出南门出走。</a:t>
            </a:r>
            <a:endParaRPr lang="zh-CN" altLang="zh-CN" sz="1400" b="1" kern="100" dirty="0">
              <a:effectLst/>
              <a:latin typeface="楷体" panose="02010609060101010101" pitchFamily="49" charset="-122"/>
              <a:ea typeface="楷体" panose="02010609060101010101" pitchFamily="49" charset="-122"/>
              <a:cs typeface="黑体" panose="02010609060101010101" pitchFamily="49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8E027A55-D832-4300-9ECD-E89B7F0189D7}"/>
              </a:ext>
            </a:extLst>
          </p:cNvPr>
          <p:cNvCxnSpPr>
            <a:cxnSpLocks/>
          </p:cNvCxnSpPr>
          <p:nvPr/>
        </p:nvCxnSpPr>
        <p:spPr>
          <a:xfrm>
            <a:off x="2705363" y="6055770"/>
            <a:ext cx="2591851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73701FB8-E96D-44B1-8040-E1B515A304BC}"/>
              </a:ext>
            </a:extLst>
          </p:cNvPr>
          <p:cNvCxnSpPr>
            <a:cxnSpLocks/>
          </p:cNvCxnSpPr>
          <p:nvPr/>
        </p:nvCxnSpPr>
        <p:spPr>
          <a:xfrm>
            <a:off x="828938" y="6379620"/>
            <a:ext cx="3676387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755597871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1000"/>
                            </p:stCondLst>
                            <p:childTnLst>
                              <p:par>
                                <p:cTn id="12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5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750"/>
                                        <p:tgtEl>
                                          <p:spTgt spid="3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1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4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7" grpId="0" animBg="1"/>
      <p:bldP spid="30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249" y="352425"/>
            <a:ext cx="11231881" cy="6111241"/>
            <a:chOff x="476249" y="352425"/>
            <a:chExt cx="11231881" cy="6111241"/>
          </a:xfrm>
        </p:grpSpPr>
        <p:grpSp>
          <p:nvGrpSpPr>
            <p:cNvPr id="3" name="组合 2"/>
            <p:cNvGrpSpPr/>
            <p:nvPr/>
          </p:nvGrpSpPr>
          <p:grpSpPr>
            <a:xfrm>
              <a:off x="476249" y="35242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矩形 6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rot="16200000" flipV="1">
              <a:off x="11174729" y="593026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矩形 4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654349" y="253243"/>
            <a:ext cx="1347787" cy="5588757"/>
            <a:chOff x="2215539" y="2112678"/>
            <a:chExt cx="1347787" cy="558875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2883836" y="2112678"/>
              <a:ext cx="0" cy="386155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2215539" y="2875435"/>
              <a:ext cx="615553" cy="38738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accent6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鲁提辖拳打镇关西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47773" y="2112678"/>
              <a:ext cx="615553" cy="55887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defRPr/>
              </a:pPr>
              <a:r>
                <a:rPr lang="zh-CN" altLang="en-US" sz="2800" b="1" spc="600" dirty="0">
                  <a:solidFill>
                    <a:srgbClr val="474E4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片段赏析、掌握方法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22086" y="504278"/>
            <a:ext cx="4662714" cy="5940088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just"/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                                        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鲁达在酒馆喝酒，听到隔壁传来一阵阵啼哭，得知金翠莲被镇关西纳为妾，还写了三千贯彩礼钱的文书。可这三千贯钱，一文都没有给。不得已，父女二人只好在酒楼卖唱。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鲁达从身上掏出所有的银子，又让史进和李忠凑了些，凑足十五两银子，给了金翠莲父女，让他们第二天一早回东京去。送走了金翠莲父女，鲁达越想越生气，快步来到状元桥。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到了郑屠户的肉铺前，郑屠户正坐在里面喝茶。鲁达不动声色坐下，说要要十斤精肉，肥肉和肉酱。郑屠户剁了半个时辰，搞得身上大汗淋漓。鲁达说还要十斤寸金软骨。郑屠说鲁提辖捉弄他。鲁达于是把肉馅往郑屠脸上一扔</a:t>
            </a:r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,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于是两人就打了起来，鲁达三拳打死郑屠还说郑屠装死，才得以逃走。鲁达无处可去，只好跑到五台山出家避难。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WenYue GuDianMingChaoTi (Non-Commercial Use)" pitchFamily="50" charset="-122"/>
            </a:endParaRPr>
          </a:p>
        </p:txBody>
      </p:sp>
      <p:pic>
        <p:nvPicPr>
          <p:cNvPr id="21" name="Picture 2">
            <a:extLst>
              <a:ext uri="{FF2B5EF4-FFF2-40B4-BE49-F238E27FC236}">
                <a16:creationId xmlns:a16="http://schemas.microsoft.com/office/drawing/2014/main" id="{A0BBEFC4-7F76-4E2F-9EEA-166A1E7F92C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6" t="4787" r="7296" b="10889"/>
          <a:stretch/>
        </p:blipFill>
        <p:spPr bwMode="auto">
          <a:xfrm>
            <a:off x="6595665" y="925736"/>
            <a:ext cx="3062438" cy="418008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4" name="文本框 23">
            <a:extLst>
              <a:ext uri="{FF2B5EF4-FFF2-40B4-BE49-F238E27FC236}">
                <a16:creationId xmlns:a16="http://schemas.microsoft.com/office/drawing/2014/main" id="{3201D14F-F96B-4923-84A4-3D8C4D262A7A}"/>
              </a:ext>
            </a:extLst>
          </p:cNvPr>
          <p:cNvSpPr txBox="1"/>
          <p:nvPr/>
        </p:nvSpPr>
        <p:spPr>
          <a:xfrm>
            <a:off x="5674669" y="5377549"/>
            <a:ext cx="4904431" cy="58477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dist"/>
            <a:r>
              <a:rPr lang="zh-CN" altLang="en-US" sz="3200" b="1" spc="-300" dirty="0">
                <a:solidFill>
                  <a:srgbClr val="A02D34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WenYue GuDianMingChaoTi (Non-Commercial Use)" pitchFamily="50" charset="-122"/>
              </a:rPr>
              <a:t>鲁达是一个怎样的人呢？</a:t>
            </a:r>
          </a:p>
        </p:txBody>
      </p:sp>
    </p:spTree>
    <p:extLst>
      <p:ext uri="{BB962C8B-B14F-4D97-AF65-F5344CB8AC3E}">
        <p14:creationId xmlns:p14="http://schemas.microsoft.com/office/powerpoint/2010/main" val="107383960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3896" y="888275"/>
            <a:ext cx="10999292" cy="5081451"/>
            <a:chOff x="-334289" y="354149"/>
            <a:chExt cx="10999292" cy="508145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5338" y="617990"/>
              <a:ext cx="3609665" cy="481761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-334289" y="354149"/>
              <a:ext cx="7389627" cy="50814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110388" y="1261143"/>
              <a:ext cx="4097122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3600" b="1" i="0" u="none" strike="noStrike" kern="1200" cap="none" spc="600" normalizeH="0" baseline="0" noProof="0" dirty="0">
                  <a:ln>
                    <a:noFill/>
                  </a:ln>
                  <a:solidFill>
                    <a:srgbClr val="F2EBDB"/>
                  </a:solidFill>
                  <a:effectLst/>
                  <a:uLnTx/>
                  <a:uFillTx/>
                  <a:latin typeface="默陌山魂手迹" panose="02000603000000000000" pitchFamily="2" charset="-122"/>
                  <a:ea typeface="默陌山魂手迹" panose="02000603000000000000" pitchFamily="2" charset="-122"/>
                  <a:cs typeface="+mn-cs"/>
                </a:rPr>
                <a:t>花和尚</a:t>
              </a:r>
              <a:r>
                <a:rPr kumimoji="0" lang="en-US" altLang="zh-CN" sz="3600" b="1" i="0" u="none" strike="noStrike" kern="1200" cap="none" spc="600" normalizeH="0" baseline="0" noProof="0" dirty="0">
                  <a:ln>
                    <a:noFill/>
                  </a:ln>
                  <a:solidFill>
                    <a:srgbClr val="F2EBDB"/>
                  </a:solidFill>
                  <a:effectLst/>
                  <a:uLnTx/>
                  <a:uFillTx/>
                  <a:latin typeface="默陌山魂手迹" panose="02000603000000000000" pitchFamily="2" charset="-122"/>
                  <a:ea typeface="默陌山魂手迹" panose="02000603000000000000" pitchFamily="2" charset="-122"/>
                  <a:cs typeface="+mn-cs"/>
                </a:rPr>
                <a:t>·</a:t>
              </a:r>
              <a:r>
                <a:rPr kumimoji="0" lang="zh-CN" altLang="en-US" sz="3600" b="1" i="0" u="none" strike="noStrike" kern="1200" cap="none" spc="600" normalizeH="0" baseline="0" noProof="0" dirty="0">
                  <a:ln>
                    <a:noFill/>
                  </a:ln>
                  <a:solidFill>
                    <a:srgbClr val="F2EBDB"/>
                  </a:solidFill>
                  <a:effectLst/>
                  <a:uLnTx/>
                  <a:uFillTx/>
                  <a:latin typeface="默陌山魂手迹" panose="02000603000000000000" pitchFamily="2" charset="-122"/>
                  <a:ea typeface="默陌山魂手迹" panose="02000603000000000000" pitchFamily="2" charset="-122"/>
                  <a:cs typeface="+mn-cs"/>
                </a:rPr>
                <a:t>鲁智深</a:t>
              </a:r>
            </a:p>
          </p:txBody>
        </p:sp>
      </p:grpSp>
      <p:pic>
        <p:nvPicPr>
          <p:cNvPr id="8194" name="Picture 2">
            <a:extLst>
              <a:ext uri="{FF2B5EF4-FFF2-40B4-BE49-F238E27FC236}">
                <a16:creationId xmlns:a16="http://schemas.microsoft.com/office/drawing/2014/main" id="{9FDB4370-DC1E-43E5-BE62-568CAFCE41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6" t="4787" r="7296" b="10889"/>
          <a:stretch/>
        </p:blipFill>
        <p:spPr bwMode="auto">
          <a:xfrm>
            <a:off x="7812088" y="882615"/>
            <a:ext cx="3721100" cy="5079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85AECE21-2305-4CDD-BB92-541B1BC0E8B1}"/>
              </a:ext>
            </a:extLst>
          </p:cNvPr>
          <p:cNvSpPr txBox="1"/>
          <p:nvPr/>
        </p:nvSpPr>
        <p:spPr>
          <a:xfrm>
            <a:off x="4765066" y="1861325"/>
            <a:ext cx="2896976" cy="52322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defRPr/>
            </a:pPr>
            <a:r>
              <a:rPr lang="zh-CN" altLang="en-US" sz="2800" b="1" spc="-150" dirty="0">
                <a:solidFill>
                  <a:schemeClr val="bg1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人物性格特点</a:t>
            </a:r>
          </a:p>
        </p:txBody>
      </p:sp>
      <p:sp>
        <p:nvSpPr>
          <p:cNvPr id="11" name="矩形 10">
            <a:extLst>
              <a:ext uri="{FF2B5EF4-FFF2-40B4-BE49-F238E27FC236}">
                <a16:creationId xmlns:a16="http://schemas.microsoft.com/office/drawing/2014/main" id="{A809EEF5-343E-4D1B-9DF4-69973C6AA238}"/>
              </a:ext>
            </a:extLst>
          </p:cNvPr>
          <p:cNvSpPr/>
          <p:nvPr/>
        </p:nvSpPr>
        <p:spPr>
          <a:xfrm>
            <a:off x="1305449" y="2856441"/>
            <a:ext cx="170910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2EBDB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为民除害</a:t>
            </a:r>
          </a:p>
        </p:txBody>
      </p:sp>
      <p:sp>
        <p:nvSpPr>
          <p:cNvPr id="13" name="矩形 12">
            <a:extLst>
              <a:ext uri="{FF2B5EF4-FFF2-40B4-BE49-F238E27FC236}">
                <a16:creationId xmlns:a16="http://schemas.microsoft.com/office/drawing/2014/main" id="{75F534B5-2C51-4CFA-90C1-A05EC6158AD5}"/>
              </a:ext>
            </a:extLst>
          </p:cNvPr>
          <p:cNvSpPr/>
          <p:nvPr/>
        </p:nvSpPr>
        <p:spPr>
          <a:xfrm>
            <a:off x="3081697" y="2856441"/>
            <a:ext cx="170910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F2EBDB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  <a:cs typeface="+mn-cs"/>
              </a:rPr>
              <a:t>爱憎分明</a:t>
            </a:r>
          </a:p>
        </p:txBody>
      </p:sp>
      <p:sp>
        <p:nvSpPr>
          <p:cNvPr id="14" name="矩形 13">
            <a:extLst>
              <a:ext uri="{FF2B5EF4-FFF2-40B4-BE49-F238E27FC236}">
                <a16:creationId xmlns:a16="http://schemas.microsoft.com/office/drawing/2014/main" id="{87CD5C8A-517E-421B-AB66-6F4BA45DF3D9}"/>
              </a:ext>
            </a:extLst>
          </p:cNvPr>
          <p:cNvSpPr/>
          <p:nvPr/>
        </p:nvSpPr>
        <p:spPr>
          <a:xfrm>
            <a:off x="4857945" y="2856441"/>
            <a:ext cx="170910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2EBD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爽直豪迈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2EBDB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5" name="矩形 14">
            <a:extLst>
              <a:ext uri="{FF2B5EF4-FFF2-40B4-BE49-F238E27FC236}">
                <a16:creationId xmlns:a16="http://schemas.microsoft.com/office/drawing/2014/main" id="{BACB511D-E719-4537-A40F-D52D858C1AAC}"/>
              </a:ext>
            </a:extLst>
          </p:cNvPr>
          <p:cNvSpPr/>
          <p:nvPr/>
        </p:nvSpPr>
        <p:spPr>
          <a:xfrm>
            <a:off x="1305449" y="3668365"/>
            <a:ext cx="170910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2EBD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见义勇为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2EBDB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6" name="矩形 15">
            <a:extLst>
              <a:ext uri="{FF2B5EF4-FFF2-40B4-BE49-F238E27FC236}">
                <a16:creationId xmlns:a16="http://schemas.microsoft.com/office/drawing/2014/main" id="{61B6C8A5-AA4A-48A0-888E-CE1C3EF7A194}"/>
              </a:ext>
            </a:extLst>
          </p:cNvPr>
          <p:cNvSpPr/>
          <p:nvPr/>
        </p:nvSpPr>
        <p:spPr>
          <a:xfrm>
            <a:off x="3081697" y="3668365"/>
            <a:ext cx="170910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2EBD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扶危济困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2EBDB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7" name="矩形 16">
            <a:extLst>
              <a:ext uri="{FF2B5EF4-FFF2-40B4-BE49-F238E27FC236}">
                <a16:creationId xmlns:a16="http://schemas.microsoft.com/office/drawing/2014/main" id="{97A76A05-38A5-4791-B93A-696BDD44FACF}"/>
              </a:ext>
            </a:extLst>
          </p:cNvPr>
          <p:cNvSpPr/>
          <p:nvPr/>
        </p:nvSpPr>
        <p:spPr>
          <a:xfrm>
            <a:off x="4857945" y="3668365"/>
            <a:ext cx="1709105" cy="6376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>
              <a:lnSpc>
                <a:spcPct val="150000"/>
              </a:lnSpc>
              <a:defRPr/>
            </a:pPr>
            <a:r>
              <a:rPr lang="zh-CN" altLang="en-US" sz="2800" b="1" dirty="0">
                <a:solidFill>
                  <a:srgbClr val="F2EBDB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疾恶如仇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F2EBDB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79411828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2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3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13" grpId="0"/>
      <p:bldP spid="14" grpId="0"/>
      <p:bldP spid="15" grpId="0"/>
      <p:bldP spid="16" grpId="0"/>
      <p:bldP spid="17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249" y="352425"/>
            <a:ext cx="11231881" cy="6111241"/>
            <a:chOff x="476249" y="352425"/>
            <a:chExt cx="11231881" cy="6111241"/>
          </a:xfrm>
        </p:grpSpPr>
        <p:grpSp>
          <p:nvGrpSpPr>
            <p:cNvPr id="3" name="组合 2"/>
            <p:cNvGrpSpPr/>
            <p:nvPr/>
          </p:nvGrpSpPr>
          <p:grpSpPr>
            <a:xfrm>
              <a:off x="476249" y="35242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矩形 6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rot="16200000" flipV="1">
              <a:off x="11174729" y="593026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矩形 4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654349" y="253243"/>
            <a:ext cx="1347787" cy="5588757"/>
            <a:chOff x="2215539" y="2112678"/>
            <a:chExt cx="1347787" cy="558875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2883836" y="2112678"/>
              <a:ext cx="0" cy="386155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2215539" y="2875435"/>
              <a:ext cx="615553" cy="38738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accent6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鲁提辖拳打镇关西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47773" y="2112678"/>
              <a:ext cx="615553" cy="55887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defRPr/>
              </a:pPr>
              <a:r>
                <a:rPr lang="zh-CN" altLang="en-US" sz="2800" b="1" spc="600" dirty="0">
                  <a:solidFill>
                    <a:srgbClr val="474E4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片段赏析、掌握方法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22085" y="1016000"/>
            <a:ext cx="6509031" cy="470898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just"/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                                        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鲁达在酒馆喝酒，听到隔壁传来一阵阵啼哭，得知金翠莲被镇关西纳为妾，还写了三千贯彩礼钱的文书。可这三千贯钱，一文都没有给。不得已，父女二人只好在酒楼卖唱。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鲁达从身上掏出所有的银子，又让史进和李忠凑了些，凑足十五两银子，给了金翠莲父女，让他们第二天一早回东京去。送走了金翠莲父女，鲁达越想越生气，快步来到状元桥。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到了郑屠户的肉铺前，郑屠户正坐在里面喝茶。鲁达不动声色坐下，说要要十斤精肉，肥肉和肉酱。郑屠户剁了半个时辰，搞得身上大汗淋漓。鲁达说还要十斤寸金软骨。郑屠说鲁提辖捉弄他。鲁达于是把肉馅往郑屠脸上一扔</a:t>
            </a:r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,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于是两人就打了起来，鲁达三拳打死郑屠还说郑屠装死，才得以逃走。鲁达无处可去，只好跑到五台山出家避难。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WenYue GuDianMingChaoTi (Non-Commercial Use)" pitchFamily="50" charset="-122"/>
            </a:endParaRPr>
          </a:p>
        </p:txBody>
      </p:sp>
      <p:cxnSp>
        <p:nvCxnSpPr>
          <p:cNvPr id="33" name="直接连接符 32">
            <a:extLst>
              <a:ext uri="{FF2B5EF4-FFF2-40B4-BE49-F238E27FC236}">
                <a16:creationId xmlns:a16="http://schemas.microsoft.com/office/drawing/2014/main" id="{8E027A55-D832-4300-9ECD-E89B7F0189D7}"/>
              </a:ext>
            </a:extLst>
          </p:cNvPr>
          <p:cNvCxnSpPr>
            <a:cxnSpLocks/>
          </p:cNvCxnSpPr>
          <p:nvPr/>
        </p:nvCxnSpPr>
        <p:spPr>
          <a:xfrm>
            <a:off x="788867" y="1683466"/>
            <a:ext cx="6312513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>
            <a:extLst>
              <a:ext uri="{FF2B5EF4-FFF2-40B4-BE49-F238E27FC236}">
                <a16:creationId xmlns:a16="http://schemas.microsoft.com/office/drawing/2014/main" id="{73701FB8-E96D-44B1-8040-E1B515A304BC}"/>
              </a:ext>
            </a:extLst>
          </p:cNvPr>
          <p:cNvCxnSpPr>
            <a:cxnSpLocks/>
          </p:cNvCxnSpPr>
          <p:nvPr/>
        </p:nvCxnSpPr>
        <p:spPr>
          <a:xfrm>
            <a:off x="3424993" y="1397716"/>
            <a:ext cx="3676387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0903ACD4-A348-46B6-86F8-578855C5D465}"/>
              </a:ext>
            </a:extLst>
          </p:cNvPr>
          <p:cNvCxnSpPr>
            <a:cxnSpLocks/>
          </p:cNvCxnSpPr>
          <p:nvPr/>
        </p:nvCxnSpPr>
        <p:spPr>
          <a:xfrm>
            <a:off x="788867" y="1972500"/>
            <a:ext cx="6312513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C239371D-ABC0-40A2-BAD9-2BFDDA4D05BB}"/>
              </a:ext>
            </a:extLst>
          </p:cNvPr>
          <p:cNvCxnSpPr>
            <a:cxnSpLocks/>
          </p:cNvCxnSpPr>
          <p:nvPr/>
        </p:nvCxnSpPr>
        <p:spPr>
          <a:xfrm>
            <a:off x="788867" y="2293065"/>
            <a:ext cx="1449836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6" name="文本框 25">
            <a:extLst>
              <a:ext uri="{FF2B5EF4-FFF2-40B4-BE49-F238E27FC236}">
                <a16:creationId xmlns:a16="http://schemas.microsoft.com/office/drawing/2014/main" id="{EF431891-9EB2-4819-9286-94CFEDA420F9}"/>
              </a:ext>
            </a:extLst>
          </p:cNvPr>
          <p:cNvSpPr txBox="1"/>
          <p:nvPr/>
        </p:nvSpPr>
        <p:spPr>
          <a:xfrm>
            <a:off x="13483734" y="1605058"/>
            <a:ext cx="767241" cy="1815882"/>
          </a:xfrm>
          <a:prstGeom prst="rect">
            <a:avLst/>
          </a:prstGeom>
          <a:noFill/>
          <a:ln w="15875">
            <a:solidFill>
              <a:schemeClr val="accent4">
                <a:lumMod val="60000"/>
                <a:lumOff val="40000"/>
              </a:schemeClr>
            </a:solidFill>
          </a:ln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b="1" dirty="0">
                <a:solidFill>
                  <a:schemeClr val="accent1">
                    <a:lumMod val="75000"/>
                  </a:schemeClr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  <a:sym typeface="李旭科钢笔行书v1.0" panose="02000603000000000000" pitchFamily="2" charset="-122"/>
              </a:rPr>
              <a:t>点击输入</a:t>
            </a:r>
          </a:p>
        </p:txBody>
      </p:sp>
      <p:sp>
        <p:nvSpPr>
          <p:cNvPr id="28" name="TextBox 13">
            <a:extLst>
              <a:ext uri="{FF2B5EF4-FFF2-40B4-BE49-F238E27FC236}">
                <a16:creationId xmlns:a16="http://schemas.microsoft.com/office/drawing/2014/main" id="{A0E276C4-40BE-495C-AA5C-23B953B0AEC4}"/>
              </a:ext>
            </a:extLst>
          </p:cNvPr>
          <p:cNvSpPr txBox="1"/>
          <p:nvPr/>
        </p:nvSpPr>
        <p:spPr>
          <a:xfrm>
            <a:off x="7165694" y="1320800"/>
            <a:ext cx="3222906" cy="4356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pc="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李旭科钢笔行书v1.0" panose="02000603000000000000" pitchFamily="2" charset="-122"/>
              </a:rPr>
              <a:t>倾听金氏父女的控诉。</a:t>
            </a:r>
          </a:p>
        </p:txBody>
      </p:sp>
    </p:spTree>
    <p:extLst>
      <p:ext uri="{BB962C8B-B14F-4D97-AF65-F5344CB8AC3E}">
        <p14:creationId xmlns:p14="http://schemas.microsoft.com/office/powerpoint/2010/main" val="343393798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24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22" presetClass="entr" presetSubtype="8" fill="hold" nodeType="withEffect">
                                  <p:stCondLst>
                                    <p:cond delay="550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6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47" presetClass="entr" presetSubtype="0" fill="hold" grpId="0" nodeType="withEffect">
                                  <p:stCondLst>
                                    <p:cond delay="140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8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249" y="352425"/>
            <a:ext cx="11231881" cy="6111241"/>
            <a:chOff x="476249" y="352425"/>
            <a:chExt cx="11231881" cy="6111241"/>
          </a:xfrm>
        </p:grpSpPr>
        <p:grpSp>
          <p:nvGrpSpPr>
            <p:cNvPr id="3" name="组合 2"/>
            <p:cNvGrpSpPr/>
            <p:nvPr/>
          </p:nvGrpSpPr>
          <p:grpSpPr>
            <a:xfrm>
              <a:off x="476249" y="35242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矩形 6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rot="16200000" flipV="1">
              <a:off x="11174729" y="593026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矩形 4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654349" y="253243"/>
            <a:ext cx="1347787" cy="5588757"/>
            <a:chOff x="2215539" y="2112678"/>
            <a:chExt cx="1347787" cy="558875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2883836" y="2112678"/>
              <a:ext cx="0" cy="386155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2215539" y="2875435"/>
              <a:ext cx="615553" cy="38738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accent6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鲁提辖拳打镇关西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47773" y="2112678"/>
              <a:ext cx="615553" cy="55887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defRPr/>
              </a:pPr>
              <a:r>
                <a:rPr lang="zh-CN" altLang="en-US" sz="2800" b="1" spc="600" dirty="0">
                  <a:solidFill>
                    <a:srgbClr val="474E4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片段赏析、掌握方法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22085" y="1016000"/>
            <a:ext cx="6509031" cy="470898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just"/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                                        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鲁达在酒馆喝酒，听到隔壁传来一阵阵啼哭，得知金翠莲被镇关西纳为妾，还写了三千贯彩礼钱的文书。可这三千贯钱，一文都没有给。不得已，父女二人只好在酒楼卖唱。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鲁达从身上掏出所有的银子，又让史进和李忠凑了些，凑足十五两银子，给了金翠莲父女，让他们第二天一早回东京去。送走了金翠莲父女，鲁达越想越生气，快步来到状元桥。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到了郑屠户的肉铺前，郑屠户正坐在里面喝茶。鲁达不动声色坐下，说要要十斤精肉，肥肉和肉酱。郑屠户剁了半个时辰，搞得身上大汗淋漓。鲁达说还要十斤寸金软骨。郑屠说鲁提辖捉弄他。鲁达于是把肉馅往郑屠脸上一扔</a:t>
            </a:r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,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于是两人就打了起来，鲁达三拳打死郑屠还说郑屠装死，才得以逃走。鲁达无处可去，只好跑到五台山出家避难。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WenYue GuDianMingChaoTi (Non-Commercial Use)" pitchFamily="50" charset="-122"/>
            </a:endParaRPr>
          </a:p>
        </p:txBody>
      </p:sp>
      <p:sp>
        <p:nvSpPr>
          <p:cNvPr id="28" name="TextBox 13">
            <a:extLst>
              <a:ext uri="{FF2B5EF4-FFF2-40B4-BE49-F238E27FC236}">
                <a16:creationId xmlns:a16="http://schemas.microsoft.com/office/drawing/2014/main" id="{A0E276C4-40BE-495C-AA5C-23B953B0AEC4}"/>
              </a:ext>
            </a:extLst>
          </p:cNvPr>
          <p:cNvSpPr txBox="1"/>
          <p:nvPr/>
        </p:nvSpPr>
        <p:spPr>
          <a:xfrm>
            <a:off x="7165694" y="1320800"/>
            <a:ext cx="3222906" cy="4356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pc="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李旭科钢笔行书v1.0" panose="02000603000000000000" pitchFamily="2" charset="-122"/>
              </a:rPr>
              <a:t>倾听金氏父女的控诉。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B525E2BA-C74F-4E86-AB32-E4C499D9BAFE}"/>
              </a:ext>
            </a:extLst>
          </p:cNvPr>
          <p:cNvCxnSpPr>
            <a:cxnSpLocks/>
          </p:cNvCxnSpPr>
          <p:nvPr/>
        </p:nvCxnSpPr>
        <p:spPr>
          <a:xfrm>
            <a:off x="1303601" y="2616916"/>
            <a:ext cx="5782999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ECED5EC-9103-4BAE-86E3-3CD5F864A664}"/>
              </a:ext>
            </a:extLst>
          </p:cNvPr>
          <p:cNvCxnSpPr>
            <a:cxnSpLocks/>
          </p:cNvCxnSpPr>
          <p:nvPr/>
        </p:nvCxnSpPr>
        <p:spPr>
          <a:xfrm>
            <a:off x="820509" y="2915586"/>
            <a:ext cx="4589691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3">
            <a:extLst>
              <a:ext uri="{FF2B5EF4-FFF2-40B4-BE49-F238E27FC236}">
                <a16:creationId xmlns:a16="http://schemas.microsoft.com/office/drawing/2014/main" id="{8FFB566D-7BC2-4D5A-9601-43D0727C4374}"/>
              </a:ext>
            </a:extLst>
          </p:cNvPr>
          <p:cNvSpPr txBox="1"/>
          <p:nvPr/>
        </p:nvSpPr>
        <p:spPr>
          <a:xfrm>
            <a:off x="7089494" y="2222500"/>
            <a:ext cx="322290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 spc="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李旭科钢笔行书v1.0" panose="02000603000000000000" pitchFamily="2" charset="-122"/>
              </a:rPr>
              <a:t>主动向金氏父女赠送银两，亲自保护他们逃离虎口。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9EA374CE-5DFE-4305-B649-4F8AC96B73A6}"/>
              </a:ext>
            </a:extLst>
          </p:cNvPr>
          <p:cNvCxnSpPr>
            <a:cxnSpLocks/>
          </p:cNvCxnSpPr>
          <p:nvPr/>
        </p:nvCxnSpPr>
        <p:spPr>
          <a:xfrm>
            <a:off x="2685142" y="3226516"/>
            <a:ext cx="2294846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35434670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5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249" y="352425"/>
            <a:ext cx="11231881" cy="6111241"/>
            <a:chOff x="476249" y="352425"/>
            <a:chExt cx="11231881" cy="6111241"/>
          </a:xfrm>
        </p:grpSpPr>
        <p:grpSp>
          <p:nvGrpSpPr>
            <p:cNvPr id="3" name="组合 2"/>
            <p:cNvGrpSpPr/>
            <p:nvPr/>
          </p:nvGrpSpPr>
          <p:grpSpPr>
            <a:xfrm>
              <a:off x="476249" y="35242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矩形 6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+mn-cs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+mn-cs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rot="16200000" flipV="1">
              <a:off x="11174729" y="593026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矩形 4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+mn-cs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+mn-cs"/>
                </a:endParaRPr>
              </a:p>
            </p:txBody>
          </p:sp>
        </p:grpSp>
      </p:grpSp>
      <p:grpSp>
        <p:nvGrpSpPr>
          <p:cNvPr id="9" name="组合 8"/>
          <p:cNvGrpSpPr/>
          <p:nvPr/>
        </p:nvGrpSpPr>
        <p:grpSpPr>
          <a:xfrm>
            <a:off x="8948926" y="716792"/>
            <a:ext cx="2662502" cy="4010498"/>
            <a:chOff x="840861" y="2461927"/>
            <a:chExt cx="2662502" cy="4010498"/>
          </a:xfrm>
        </p:grpSpPr>
        <p:pic>
          <p:nvPicPr>
            <p:cNvPr id="10" name="图片 9"/>
            <p:cNvPicPr>
              <a:picLocks noChangeAspect="1"/>
            </p:cNvPicPr>
            <p:nvPr/>
          </p:nvPicPr>
          <p:blipFill rotWithShape="1">
            <a:blip r:embed="rId3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67038" t="12024" r="-4815" b="21403"/>
            <a:stretch/>
          </p:blipFill>
          <p:spPr>
            <a:xfrm flipH="1">
              <a:off x="840861" y="4502292"/>
              <a:ext cx="1122882" cy="1563228"/>
            </a:xfrm>
            <a:prstGeom prst="rect">
              <a:avLst/>
            </a:prstGeom>
          </p:spPr>
        </p:pic>
        <p:pic>
          <p:nvPicPr>
            <p:cNvPr id="11" name="图片 10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225000" y="4866945"/>
              <a:ext cx="1278363" cy="1605480"/>
            </a:xfrm>
            <a:prstGeom prst="rect">
              <a:avLst/>
            </a:prstGeom>
          </p:spPr>
        </p:pic>
        <p:grpSp>
          <p:nvGrpSpPr>
            <p:cNvPr id="12" name="组合 11"/>
            <p:cNvGrpSpPr/>
            <p:nvPr/>
          </p:nvGrpSpPr>
          <p:grpSpPr>
            <a:xfrm>
              <a:off x="1525413" y="2461927"/>
              <a:ext cx="1661993" cy="3603593"/>
              <a:chOff x="1840373" y="2461927"/>
              <a:chExt cx="1661993" cy="3603593"/>
            </a:xfrm>
          </p:grpSpPr>
          <p:cxnSp>
            <p:nvCxnSpPr>
              <p:cNvPr id="13" name="直接连接符 12"/>
              <p:cNvCxnSpPr/>
              <p:nvPr/>
            </p:nvCxnSpPr>
            <p:spPr>
              <a:xfrm>
                <a:off x="2579036" y="2461928"/>
                <a:ext cx="0" cy="3603592"/>
              </a:xfrm>
              <a:prstGeom prst="line">
                <a:avLst/>
              </a:prstGeom>
              <a:ln w="15875">
                <a:solidFill>
                  <a:schemeClr val="accent5">
                    <a:lumMod val="75000"/>
                  </a:schemeClr>
                </a:solidFill>
              </a:ln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  <p:sp>
            <p:nvSpPr>
              <p:cNvPr id="14" name="文本框 13"/>
              <p:cNvSpPr txBox="1"/>
              <p:nvPr/>
            </p:nvSpPr>
            <p:spPr>
              <a:xfrm>
                <a:off x="1840373" y="3179839"/>
                <a:ext cx="800219" cy="2001520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0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474E4E"/>
                    </a:solidFill>
                    <a:effectLst/>
                    <a:uLnTx/>
                    <a:uFillTx/>
                    <a:latin typeface="默陌山魂手迹" panose="02000603000000000000" pitchFamily="2" charset="-122"/>
                    <a:ea typeface="默陌山魂手迹" panose="02000603000000000000" pitchFamily="2" charset="-122"/>
                  </a:rPr>
                  <a:t>施耐庵</a:t>
                </a:r>
              </a:p>
            </p:txBody>
          </p:sp>
          <p:sp>
            <p:nvSpPr>
              <p:cNvPr id="15" name="文本框 14"/>
              <p:cNvSpPr txBox="1"/>
              <p:nvPr/>
            </p:nvSpPr>
            <p:spPr>
              <a:xfrm>
                <a:off x="2702147" y="2461927"/>
                <a:ext cx="800219" cy="3158521"/>
              </a:xfrm>
              <a:prstGeom prst="rect">
                <a:avLst/>
              </a:prstGeom>
              <a:noFill/>
            </p:spPr>
            <p:txBody>
              <a:bodyPr vert="eaVert"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1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474E4E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</a:rPr>
                  <a:t>作者简介</a:t>
                </a:r>
              </a:p>
            </p:txBody>
          </p:sp>
        </p:grpSp>
      </p:grpSp>
      <p:sp>
        <p:nvSpPr>
          <p:cNvPr id="17" name="文本框 16"/>
          <p:cNvSpPr txBox="1"/>
          <p:nvPr/>
        </p:nvSpPr>
        <p:spPr>
          <a:xfrm>
            <a:off x="4120851" y="1500250"/>
            <a:ext cx="5355312" cy="4186871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2800" b="1" spc="600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施耐庵，元末明初小说家，江苏兴化人，原籍江苏。施耐庵约于元末明初至顺二年进士，曾在钱塘为官二年，因与当权者不和，弃职还乡，回苏州写作</a:t>
            </a:r>
            <a:r>
              <a:rPr lang="en-US" altLang="zh-CN" sz="2800" b="1" spc="600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《</a:t>
            </a:r>
            <a:r>
              <a:rPr lang="zh-CN" altLang="en-US" sz="2800" b="1" spc="600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水浒传</a:t>
            </a:r>
            <a:r>
              <a:rPr lang="en-US" altLang="zh-CN" sz="2800" b="1" spc="600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》</a:t>
            </a:r>
            <a:r>
              <a:rPr lang="zh-CN" altLang="en-US" sz="2800" b="1" spc="600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。</a:t>
            </a:r>
            <a:endParaRPr kumimoji="0" lang="zh-CN" altLang="en-US" sz="2800" b="1" i="0" u="none" strike="noStrike" kern="1200" cap="none" spc="600" normalizeH="0" baseline="0" noProof="0" dirty="0">
              <a:ln>
                <a:noFill/>
              </a:ln>
              <a:solidFill>
                <a:srgbClr val="000000">
                  <a:lumMod val="75000"/>
                  <a:lumOff val="25000"/>
                </a:srgbClr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  <a:sym typeface="WenYue GuDianMingChaoTi (Non-Commercial Use)" pitchFamily="50" charset="-122"/>
            </a:endParaRPr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DAF699A6-BB6B-415C-858E-66B89707D17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colorTemperature colorTemp="7296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92581" y="849653"/>
            <a:ext cx="3225607" cy="55941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21670922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000"/>
                            </p:stCondLst>
                            <p:childTnLst>
                              <p:par>
                                <p:cTn id="9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14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14" dur="500"/>
                                        <p:tgtEl>
                                          <p:spTgt spid="20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9" dur="1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249" y="352425"/>
            <a:ext cx="11231881" cy="6111241"/>
            <a:chOff x="476249" y="352425"/>
            <a:chExt cx="11231881" cy="6111241"/>
          </a:xfrm>
        </p:grpSpPr>
        <p:grpSp>
          <p:nvGrpSpPr>
            <p:cNvPr id="3" name="组合 2"/>
            <p:cNvGrpSpPr/>
            <p:nvPr/>
          </p:nvGrpSpPr>
          <p:grpSpPr>
            <a:xfrm>
              <a:off x="476249" y="35242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矩形 6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rot="16200000" flipV="1">
              <a:off x="11174729" y="593026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矩形 4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654349" y="253243"/>
            <a:ext cx="1347787" cy="5588757"/>
            <a:chOff x="2215539" y="2112678"/>
            <a:chExt cx="1347787" cy="558875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2883836" y="2112678"/>
              <a:ext cx="0" cy="386155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2215539" y="2875435"/>
              <a:ext cx="615553" cy="38738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accent6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鲁提辖拳打镇关西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47773" y="2112678"/>
              <a:ext cx="615553" cy="55887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defRPr/>
              </a:pPr>
              <a:r>
                <a:rPr lang="zh-CN" altLang="en-US" sz="2800" b="1" spc="600" dirty="0">
                  <a:solidFill>
                    <a:srgbClr val="474E4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片段赏析、掌握方法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22085" y="1016000"/>
            <a:ext cx="6509031" cy="470898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just"/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                                        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鲁达在酒馆喝酒，听到隔壁传来一阵阵啼哭，得知金翠莲被镇关西纳为妾，还写了三千贯彩礼钱的文书。可这三千贯钱，一文都没有给。不得已，父女二人只好在酒楼卖唱。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鲁达从身上掏出所有的银子，又让史进和李忠凑了些，凑足十五两银子，给了金翠莲父女，让他们第二天一早回东京去。送走了金翠莲父女，鲁达越想越生气，快步来到状元桥。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到了郑屠户的肉铺前，郑屠户正坐在里面喝茶。鲁达不动声色坐下，说要要十斤精肉，肥肉和肉酱。郑屠户剁了半个时辰，搞得身上大汗淋漓。鲁达说还要十斤寸金软骨。郑屠说鲁提辖捉弄他。鲁达于是把肉馅往郑屠脸上一扔</a:t>
            </a:r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,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于是两人就打了起来，鲁达三拳打死郑屠还说郑屠装死，才得以逃走。鲁达无处可去，只好跑到五台山出家避难。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WenYue GuDianMingChaoTi (Non-Commercial Use)" pitchFamily="50" charset="-122"/>
            </a:endParaRPr>
          </a:p>
        </p:txBody>
      </p:sp>
      <p:sp>
        <p:nvSpPr>
          <p:cNvPr id="28" name="TextBox 13">
            <a:extLst>
              <a:ext uri="{FF2B5EF4-FFF2-40B4-BE49-F238E27FC236}">
                <a16:creationId xmlns:a16="http://schemas.microsoft.com/office/drawing/2014/main" id="{A0E276C4-40BE-495C-AA5C-23B953B0AEC4}"/>
              </a:ext>
            </a:extLst>
          </p:cNvPr>
          <p:cNvSpPr txBox="1"/>
          <p:nvPr/>
        </p:nvSpPr>
        <p:spPr>
          <a:xfrm>
            <a:off x="7165694" y="1320800"/>
            <a:ext cx="3222906" cy="4356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pc="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李旭科钢笔行书v1.0" panose="02000603000000000000" pitchFamily="2" charset="-122"/>
              </a:rPr>
              <a:t>倾听金氏父女的控诉。</a:t>
            </a:r>
          </a:p>
        </p:txBody>
      </p:sp>
      <p:cxnSp>
        <p:nvCxnSpPr>
          <p:cNvPr id="21" name="直接连接符 20">
            <a:extLst>
              <a:ext uri="{FF2B5EF4-FFF2-40B4-BE49-F238E27FC236}">
                <a16:creationId xmlns:a16="http://schemas.microsoft.com/office/drawing/2014/main" id="{B525E2BA-C74F-4E86-AB32-E4C499D9BAFE}"/>
              </a:ext>
            </a:extLst>
          </p:cNvPr>
          <p:cNvCxnSpPr>
            <a:cxnSpLocks/>
          </p:cNvCxnSpPr>
          <p:nvPr/>
        </p:nvCxnSpPr>
        <p:spPr>
          <a:xfrm>
            <a:off x="5058020" y="3230102"/>
            <a:ext cx="1977481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>
            <a:extLst>
              <a:ext uri="{FF2B5EF4-FFF2-40B4-BE49-F238E27FC236}">
                <a16:creationId xmlns:a16="http://schemas.microsoft.com/office/drawing/2014/main" id="{AECED5EC-9103-4BAE-86E3-3CD5F864A664}"/>
              </a:ext>
            </a:extLst>
          </p:cNvPr>
          <p:cNvCxnSpPr>
            <a:cxnSpLocks/>
          </p:cNvCxnSpPr>
          <p:nvPr/>
        </p:nvCxnSpPr>
        <p:spPr>
          <a:xfrm>
            <a:off x="820510" y="3517271"/>
            <a:ext cx="1997994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5" name="TextBox 13">
            <a:extLst>
              <a:ext uri="{FF2B5EF4-FFF2-40B4-BE49-F238E27FC236}">
                <a16:creationId xmlns:a16="http://schemas.microsoft.com/office/drawing/2014/main" id="{8FFB566D-7BC2-4D5A-9601-43D0727C4374}"/>
              </a:ext>
            </a:extLst>
          </p:cNvPr>
          <p:cNvSpPr txBox="1"/>
          <p:nvPr/>
        </p:nvSpPr>
        <p:spPr>
          <a:xfrm>
            <a:off x="7089494" y="2222500"/>
            <a:ext cx="322290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 spc="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李旭科钢笔行书v1.0" panose="02000603000000000000" pitchFamily="2" charset="-122"/>
              </a:rPr>
              <a:t>主动向金氏父女赠送银两，亲自保护他们逃离虎口。</a:t>
            </a:r>
          </a:p>
        </p:txBody>
      </p: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9EA374CE-5DFE-4305-B649-4F8AC96B73A6}"/>
              </a:ext>
            </a:extLst>
          </p:cNvPr>
          <p:cNvCxnSpPr>
            <a:cxnSpLocks/>
          </p:cNvCxnSpPr>
          <p:nvPr/>
        </p:nvCxnSpPr>
        <p:spPr>
          <a:xfrm>
            <a:off x="1340436" y="3807429"/>
            <a:ext cx="2532317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9" name="矩形 18">
            <a:extLst>
              <a:ext uri="{FF2B5EF4-FFF2-40B4-BE49-F238E27FC236}">
                <a16:creationId xmlns:a16="http://schemas.microsoft.com/office/drawing/2014/main" id="{69C7FB2E-4BAF-4B44-BFED-B9AC36BB74DF}"/>
              </a:ext>
            </a:extLst>
          </p:cNvPr>
          <p:cNvSpPr/>
          <p:nvPr/>
        </p:nvSpPr>
        <p:spPr>
          <a:xfrm>
            <a:off x="12572273" y="4215546"/>
            <a:ext cx="2885441" cy="153706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D0E262D-9FA3-46E6-B17F-92A9A9534E74}"/>
              </a:ext>
            </a:extLst>
          </p:cNvPr>
          <p:cNvSpPr txBox="1"/>
          <p:nvPr/>
        </p:nvSpPr>
        <p:spPr>
          <a:xfrm>
            <a:off x="12877074" y="4611231"/>
            <a:ext cx="2509520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800" spc="600" dirty="0">
                <a:solidFill>
                  <a:schemeClr val="accent5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rPr>
              <a:t>表现了他扶危济困、济人济贫、疾恶如仇的优秀品质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6D81A912-6B7F-40DE-A70A-6A88D04CA03B}"/>
              </a:ext>
            </a:extLst>
          </p:cNvPr>
          <p:cNvSpPr txBox="1"/>
          <p:nvPr/>
        </p:nvSpPr>
        <p:spPr>
          <a:xfrm>
            <a:off x="7091287" y="3558241"/>
            <a:ext cx="322290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 spc="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李旭科钢笔行书v1.0" panose="02000603000000000000" pitchFamily="2" charset="-122"/>
              </a:rPr>
              <a:t>等到金家父女逃离虎口后，他才来到镇关西肉铺前激怒郑屠户</a:t>
            </a:r>
          </a:p>
        </p:txBody>
      </p:sp>
      <p:cxnSp>
        <p:nvCxnSpPr>
          <p:cNvPr id="29" name="直接连接符 28">
            <a:extLst>
              <a:ext uri="{FF2B5EF4-FFF2-40B4-BE49-F238E27FC236}">
                <a16:creationId xmlns:a16="http://schemas.microsoft.com/office/drawing/2014/main" id="{1C930E99-5BA5-49AB-B450-5AF5A82A8B60}"/>
              </a:ext>
            </a:extLst>
          </p:cNvPr>
          <p:cNvCxnSpPr>
            <a:cxnSpLocks/>
          </p:cNvCxnSpPr>
          <p:nvPr/>
        </p:nvCxnSpPr>
        <p:spPr>
          <a:xfrm>
            <a:off x="2140536" y="4714209"/>
            <a:ext cx="4976544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FFB9E7A9-63E3-4E51-BC0A-EBCDEDE3BB54}"/>
              </a:ext>
            </a:extLst>
          </p:cNvPr>
          <p:cNvCxnSpPr>
            <a:cxnSpLocks/>
          </p:cNvCxnSpPr>
          <p:nvPr/>
        </p:nvCxnSpPr>
        <p:spPr>
          <a:xfrm>
            <a:off x="791796" y="5034249"/>
            <a:ext cx="3909744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57702342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1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2" presetClass="entr" presetSubtype="8" fill="hold" nodeType="withEffect">
                                  <p:stCondLst>
                                    <p:cond delay="250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36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6" grpId="0" build="p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249" y="352425"/>
            <a:ext cx="11231881" cy="6111241"/>
            <a:chOff x="476249" y="352425"/>
            <a:chExt cx="11231881" cy="6111241"/>
          </a:xfrm>
        </p:grpSpPr>
        <p:grpSp>
          <p:nvGrpSpPr>
            <p:cNvPr id="3" name="组合 2"/>
            <p:cNvGrpSpPr/>
            <p:nvPr/>
          </p:nvGrpSpPr>
          <p:grpSpPr>
            <a:xfrm>
              <a:off x="476249" y="35242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矩形 6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rot="16200000" flipV="1">
              <a:off x="11174729" y="593026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矩形 4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654349" y="253243"/>
            <a:ext cx="1347787" cy="5588757"/>
            <a:chOff x="2215539" y="2112678"/>
            <a:chExt cx="1347787" cy="558875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2883836" y="2112678"/>
              <a:ext cx="0" cy="386155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2215539" y="2875435"/>
              <a:ext cx="615553" cy="38738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accent6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鲁提辖拳打镇关西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47773" y="2112678"/>
              <a:ext cx="615553" cy="55887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defRPr/>
              </a:pPr>
              <a:r>
                <a:rPr lang="zh-CN" altLang="en-US" sz="2800" b="1" spc="600" dirty="0">
                  <a:solidFill>
                    <a:srgbClr val="474E4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片段赏析、掌握方法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22085" y="1016000"/>
            <a:ext cx="6509031" cy="4708981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just"/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                                        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鲁达在酒馆喝酒，听到隔壁传来一阵阵啼哭，得知金翠莲被镇关西纳为妾，还写了三千贯彩礼钱的文书。可这三千贯钱，一文都没有给。不得已，父女二人只好在酒楼卖唱。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鲁达从身上掏出所有的银子，又让史进和李忠凑了些，凑足十五两银子，给了金翠莲父女，让他们第二天一早回东京去。送走了金翠莲父女，鲁达越想越生气，快步来到状元桥。</a:t>
            </a:r>
          </a:p>
          <a:p>
            <a:pPr lvl="0" algn="just"/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到了郑屠户的肉铺前，郑屠户正坐在里面喝茶。鲁达不动声色坐下，说要要十斤精肉，肥肉和肉酱。郑屠户剁了半个时辰，搞得身上大汗淋漓。鲁达说还要十斤寸金软骨。郑屠说鲁提辖捉弄他。鲁达于是把肉馅往郑屠脸上一扔</a:t>
            </a:r>
            <a:r>
              <a:rPr lang="en-US" altLang="zh-CN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,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于是两人就打了起来，鲁达三拳打死郑屠还说郑屠装死，才得以逃走。鲁达无处可去，只好跑到五台山出家避难。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WenYue GuDianMingChaoTi (Non-Commercial Use)" pitchFamily="50" charset="-122"/>
            </a:endParaRPr>
          </a:p>
        </p:txBody>
      </p:sp>
      <p:sp>
        <p:nvSpPr>
          <p:cNvPr id="28" name="TextBox 13">
            <a:extLst>
              <a:ext uri="{FF2B5EF4-FFF2-40B4-BE49-F238E27FC236}">
                <a16:creationId xmlns:a16="http://schemas.microsoft.com/office/drawing/2014/main" id="{A0E276C4-40BE-495C-AA5C-23B953B0AEC4}"/>
              </a:ext>
            </a:extLst>
          </p:cNvPr>
          <p:cNvSpPr txBox="1"/>
          <p:nvPr/>
        </p:nvSpPr>
        <p:spPr>
          <a:xfrm>
            <a:off x="7165694" y="1320800"/>
            <a:ext cx="3222906" cy="43569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2000" b="1" spc="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李旭科钢笔行书v1.0" panose="02000603000000000000" pitchFamily="2" charset="-122"/>
              </a:rPr>
              <a:t>倾听金氏父女的控诉。</a:t>
            </a:r>
          </a:p>
        </p:txBody>
      </p:sp>
      <p:sp>
        <p:nvSpPr>
          <p:cNvPr id="25" name="TextBox 13">
            <a:extLst>
              <a:ext uri="{FF2B5EF4-FFF2-40B4-BE49-F238E27FC236}">
                <a16:creationId xmlns:a16="http://schemas.microsoft.com/office/drawing/2014/main" id="{8FFB566D-7BC2-4D5A-9601-43D0727C4374}"/>
              </a:ext>
            </a:extLst>
          </p:cNvPr>
          <p:cNvSpPr txBox="1"/>
          <p:nvPr/>
        </p:nvSpPr>
        <p:spPr>
          <a:xfrm>
            <a:off x="7089494" y="2222500"/>
            <a:ext cx="322290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 spc="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李旭科钢笔行书v1.0" panose="02000603000000000000" pitchFamily="2" charset="-122"/>
              </a:rPr>
              <a:t>主动向金氏父女赠送银两，亲自保护他们逃离虎口。</a:t>
            </a:r>
          </a:p>
        </p:txBody>
      </p:sp>
      <p:sp>
        <p:nvSpPr>
          <p:cNvPr id="19" name="矩形 18">
            <a:extLst>
              <a:ext uri="{FF2B5EF4-FFF2-40B4-BE49-F238E27FC236}">
                <a16:creationId xmlns:a16="http://schemas.microsoft.com/office/drawing/2014/main" id="{69C7FB2E-4BAF-4B44-BFED-B9AC36BB74DF}"/>
              </a:ext>
            </a:extLst>
          </p:cNvPr>
          <p:cNvSpPr/>
          <p:nvPr/>
        </p:nvSpPr>
        <p:spPr>
          <a:xfrm>
            <a:off x="2615155" y="5566147"/>
            <a:ext cx="8010803" cy="5517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20" name="文本框 19">
            <a:extLst>
              <a:ext uri="{FF2B5EF4-FFF2-40B4-BE49-F238E27FC236}">
                <a16:creationId xmlns:a16="http://schemas.microsoft.com/office/drawing/2014/main" id="{7D0E262D-9FA3-46E6-B17F-92A9A9534E74}"/>
              </a:ext>
            </a:extLst>
          </p:cNvPr>
          <p:cNvSpPr txBox="1"/>
          <p:nvPr/>
        </p:nvSpPr>
        <p:spPr>
          <a:xfrm>
            <a:off x="2665267" y="5641945"/>
            <a:ext cx="7910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chemeClr val="accent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表现了他</a:t>
            </a:r>
            <a:r>
              <a:rPr lang="zh-CN" altLang="en-US" sz="2000" spc="600" dirty="0">
                <a:solidFill>
                  <a:srgbClr val="C00000"/>
                </a:solidFill>
                <a:latin typeface="造字工房朗倩（非商用）常规体" pitchFamily="50" charset="-122"/>
                <a:ea typeface="造字工房朗倩（非商用）常规体" pitchFamily="50" charset="-122"/>
              </a:rPr>
              <a:t>扶危济困</a:t>
            </a:r>
            <a:r>
              <a:rPr lang="zh-CN" altLang="en-US" sz="2000" b="1" spc="600" dirty="0">
                <a:solidFill>
                  <a:schemeClr val="accent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、</a:t>
            </a:r>
            <a:r>
              <a:rPr lang="zh-CN" altLang="en-US" sz="2000" spc="600" dirty="0">
                <a:solidFill>
                  <a:srgbClr val="C00000"/>
                </a:solidFill>
                <a:latin typeface="造字工房朗倩（非商用）常规体" pitchFamily="50" charset="-122"/>
                <a:ea typeface="造字工房朗倩（非商用）常规体" pitchFamily="50" charset="-122"/>
              </a:rPr>
              <a:t>济人济贫</a:t>
            </a:r>
            <a:r>
              <a:rPr lang="zh-CN" altLang="en-US" sz="2000" b="1" spc="600" dirty="0">
                <a:solidFill>
                  <a:schemeClr val="accent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、</a:t>
            </a:r>
            <a:r>
              <a:rPr lang="zh-CN" altLang="en-US" sz="2000" spc="600" dirty="0">
                <a:solidFill>
                  <a:srgbClr val="C00000"/>
                </a:solidFill>
                <a:latin typeface="造字工房朗倩（非商用）常规体" pitchFamily="50" charset="-122"/>
                <a:ea typeface="造字工房朗倩（非商用）常规体" pitchFamily="50" charset="-122"/>
              </a:rPr>
              <a:t>疾恶如仇</a:t>
            </a:r>
            <a:r>
              <a:rPr lang="zh-CN" altLang="en-US" sz="2000" b="1" spc="600" dirty="0">
                <a:solidFill>
                  <a:schemeClr val="accent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的优秀品质。</a:t>
            </a:r>
          </a:p>
        </p:txBody>
      </p:sp>
      <p:sp>
        <p:nvSpPr>
          <p:cNvPr id="26" name="TextBox 13">
            <a:extLst>
              <a:ext uri="{FF2B5EF4-FFF2-40B4-BE49-F238E27FC236}">
                <a16:creationId xmlns:a16="http://schemas.microsoft.com/office/drawing/2014/main" id="{6D81A912-6B7F-40DE-A70A-6A88D04CA03B}"/>
              </a:ext>
            </a:extLst>
          </p:cNvPr>
          <p:cNvSpPr txBox="1"/>
          <p:nvPr/>
        </p:nvSpPr>
        <p:spPr>
          <a:xfrm>
            <a:off x="7091287" y="3558241"/>
            <a:ext cx="3222906" cy="101566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 spc="2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李旭科钢笔行书v1.0" panose="02000603000000000000" pitchFamily="2" charset="-122"/>
              </a:rPr>
              <a:t>等到金家父女逃离虎口后，他才来到镇关西肉铺前激怒郑屠户</a:t>
            </a:r>
          </a:p>
        </p:txBody>
      </p:sp>
    </p:spTree>
    <p:extLst>
      <p:ext uri="{BB962C8B-B14F-4D97-AF65-F5344CB8AC3E}">
        <p14:creationId xmlns:p14="http://schemas.microsoft.com/office/powerpoint/2010/main" val="8123116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25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0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 animBg="1"/>
      <p:bldP spid="20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249" y="352425"/>
            <a:ext cx="11231881" cy="6111241"/>
            <a:chOff x="476249" y="352425"/>
            <a:chExt cx="11231881" cy="6111241"/>
          </a:xfrm>
        </p:grpSpPr>
        <p:grpSp>
          <p:nvGrpSpPr>
            <p:cNvPr id="3" name="组合 2"/>
            <p:cNvGrpSpPr/>
            <p:nvPr/>
          </p:nvGrpSpPr>
          <p:grpSpPr>
            <a:xfrm>
              <a:off x="476249" y="35242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矩形 6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rot="16200000" flipV="1">
              <a:off x="11174729" y="593026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矩形 4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654349" y="253243"/>
            <a:ext cx="1347787" cy="5588757"/>
            <a:chOff x="2215539" y="2112678"/>
            <a:chExt cx="1347787" cy="558875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2883836" y="2112678"/>
              <a:ext cx="0" cy="386155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2215539" y="2875435"/>
              <a:ext cx="615553" cy="38738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accent6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鲁提辖拳打镇关西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47773" y="2112678"/>
              <a:ext cx="615553" cy="55887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defRPr/>
              </a:pPr>
              <a:r>
                <a:rPr lang="zh-CN" altLang="en-US" sz="2800" b="1" spc="600" dirty="0">
                  <a:solidFill>
                    <a:srgbClr val="474E4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片段赏析、掌握方法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22085" y="1016000"/>
            <a:ext cx="9126108" cy="4524315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just"/>
            <a:r>
              <a:rPr lang="zh-CN" altLang="en-US" sz="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                          </a:t>
            </a:r>
            <a:r>
              <a:rPr lang="zh-CN" alt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鲁达在酒馆喝酒，听到隔壁传来一阵阵啼哭，得知金翠莲被镇关西纳为妾，还写了三千贯彩礼钱的文书。可这三千贯钱，一文都没有给。不得已，父女二人只好在酒楼卖唱。</a:t>
            </a:r>
          </a:p>
          <a:p>
            <a:pPr lvl="0" algn="just"/>
            <a:r>
              <a:rPr lang="zh-CN" alt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</a:t>
            </a:r>
            <a:r>
              <a:rPr lang="zh-CN" alt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鲁达从身上掏出所有的银子，又让史进和李忠凑了些，凑足十五两银子，给了金翠莲父女，让他们第二天一早回东京去。送走了金翠莲父女，鲁达越想越生气，快步来到状元桥。</a:t>
            </a:r>
          </a:p>
          <a:p>
            <a:pPr lvl="0" algn="just"/>
            <a:r>
              <a:rPr lang="zh-CN" alt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2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</a:t>
            </a:r>
            <a:r>
              <a:rPr lang="zh-CN" alt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到了郑屠户的肉铺前，郑屠户正坐在里面喝茶。鲁达不动声色坐下，说要要十斤精肉，肥肉和肉酱。郑屠户剁了半个时辰，搞得身上大汗淋漓。鲁达说还要十斤寸金软骨。郑屠说鲁提辖捉弄他。鲁达于是把肉馅往郑屠脸上一扔</a:t>
            </a:r>
            <a:r>
              <a:rPr lang="en-US" altLang="zh-CN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,</a:t>
            </a:r>
            <a:r>
              <a:rPr lang="zh-CN" alt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于是两人就打了起来，鲁达三拳打死郑屠还说郑屠装死，才得以逃走。鲁达无处可去，只好跑到五台山出家避难。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WenYue GuDianMingChaoTi (Non-Commercial Use)" pitchFamily="50" charset="-122"/>
            </a:endParaRPr>
          </a:p>
        </p:txBody>
      </p: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7089E19F-CDFD-4DE6-BD37-C346993998B0}"/>
              </a:ext>
            </a:extLst>
          </p:cNvPr>
          <p:cNvCxnSpPr>
            <a:cxnSpLocks/>
          </p:cNvCxnSpPr>
          <p:nvPr/>
        </p:nvCxnSpPr>
        <p:spPr>
          <a:xfrm>
            <a:off x="1482661" y="2526703"/>
            <a:ext cx="8281449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>
            <a:extLst>
              <a:ext uri="{FF2B5EF4-FFF2-40B4-BE49-F238E27FC236}">
                <a16:creationId xmlns:a16="http://schemas.microsoft.com/office/drawing/2014/main" id="{AE4D3180-5B81-4507-A9A9-EB0BBE6D83F1}"/>
              </a:ext>
            </a:extLst>
          </p:cNvPr>
          <p:cNvCxnSpPr>
            <a:cxnSpLocks/>
          </p:cNvCxnSpPr>
          <p:nvPr/>
        </p:nvCxnSpPr>
        <p:spPr>
          <a:xfrm flipV="1">
            <a:off x="819807" y="2900695"/>
            <a:ext cx="8903313" cy="1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6" name="直接连接符 25">
            <a:extLst>
              <a:ext uri="{FF2B5EF4-FFF2-40B4-BE49-F238E27FC236}">
                <a16:creationId xmlns:a16="http://schemas.microsoft.com/office/drawing/2014/main" id="{E2C54662-BF94-40B1-A1B2-CD7BD27740F9}"/>
              </a:ext>
            </a:extLst>
          </p:cNvPr>
          <p:cNvCxnSpPr>
            <a:cxnSpLocks/>
          </p:cNvCxnSpPr>
          <p:nvPr/>
        </p:nvCxnSpPr>
        <p:spPr>
          <a:xfrm>
            <a:off x="840827" y="3294834"/>
            <a:ext cx="1797269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矩形 28">
            <a:extLst>
              <a:ext uri="{FF2B5EF4-FFF2-40B4-BE49-F238E27FC236}">
                <a16:creationId xmlns:a16="http://schemas.microsoft.com/office/drawing/2014/main" id="{7F2B343C-ACCE-431C-8D82-82490F954EFD}"/>
              </a:ext>
            </a:extLst>
          </p:cNvPr>
          <p:cNvSpPr/>
          <p:nvPr/>
        </p:nvSpPr>
        <p:spPr>
          <a:xfrm>
            <a:off x="6283266" y="5316350"/>
            <a:ext cx="3239107" cy="5517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0" name="文本框 29">
            <a:extLst>
              <a:ext uri="{FF2B5EF4-FFF2-40B4-BE49-F238E27FC236}">
                <a16:creationId xmlns:a16="http://schemas.microsoft.com/office/drawing/2014/main" id="{B793E467-7E70-48D5-9226-BAB41DAF5FA6}"/>
              </a:ext>
            </a:extLst>
          </p:cNvPr>
          <p:cNvSpPr txBox="1"/>
          <p:nvPr/>
        </p:nvSpPr>
        <p:spPr>
          <a:xfrm>
            <a:off x="6333378" y="5392148"/>
            <a:ext cx="3198582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spc="600" dirty="0">
                <a:solidFill>
                  <a:srgbClr val="C00000"/>
                </a:solidFill>
                <a:latin typeface="造字工房朗倩（非商用）常规体" pitchFamily="50" charset="-122"/>
                <a:ea typeface="造字工房朗倩（非商用）常规体" pitchFamily="50" charset="-122"/>
              </a:rPr>
              <a:t>慷慨大方，重义疏财</a:t>
            </a:r>
            <a:endParaRPr lang="zh-CN" altLang="en-US" sz="2000" b="1" spc="600" dirty="0">
              <a:solidFill>
                <a:schemeClr val="accent5"/>
              </a:solidFill>
              <a:latin typeface="幼圆" panose="02010509060101010101" pitchFamily="49" charset="-122"/>
              <a:ea typeface="幼圆" panose="020105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44518628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1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22" presetClass="entr" presetSubtype="8" fill="hold" nodeType="withEffect">
                                  <p:stCondLst>
                                    <p:cond delay="300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3" dur="1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6" presetClass="entr" presetSubtype="16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6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7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9" dur="125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0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249" y="352425"/>
            <a:ext cx="11231881" cy="6111241"/>
            <a:chOff x="476249" y="352425"/>
            <a:chExt cx="11231881" cy="6111241"/>
          </a:xfrm>
        </p:grpSpPr>
        <p:grpSp>
          <p:nvGrpSpPr>
            <p:cNvPr id="3" name="组合 2"/>
            <p:cNvGrpSpPr/>
            <p:nvPr/>
          </p:nvGrpSpPr>
          <p:grpSpPr>
            <a:xfrm>
              <a:off x="476249" y="35242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矩形 6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rot="16200000" flipV="1">
              <a:off x="11174729" y="593026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矩形 4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654349" y="253243"/>
            <a:ext cx="1347787" cy="5588757"/>
            <a:chOff x="2215539" y="2112678"/>
            <a:chExt cx="1347787" cy="5588757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2883836" y="2112678"/>
              <a:ext cx="0" cy="386155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2215539" y="2875435"/>
              <a:ext cx="615553" cy="38738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accent6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鲁提辖拳打镇关西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47773" y="2112678"/>
              <a:ext cx="615553" cy="55887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defRPr/>
              </a:pPr>
              <a:r>
                <a:rPr lang="zh-CN" altLang="en-US" sz="2800" b="1" spc="600" dirty="0">
                  <a:solidFill>
                    <a:srgbClr val="474E4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片段赏析、掌握方法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22085" y="1016000"/>
            <a:ext cx="9641115" cy="489364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just"/>
            <a:r>
              <a:rPr lang="zh-CN" alt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郑屠当不过，讨饶。鲁达喝道：“咄！你是个破落户！若只和俺硬到底，洒家倒饶了你！你如今对俺讨饶，洒家偏不饶你！”又只一拳，太阳上正着，却似做了一个全堂水陆的道场，磬儿、钹儿、铙儿一齐响。鲁达看时，只见郑屠挺在地上，口里只有出的气，没了入的气，动掸不得。</a:t>
            </a:r>
          </a:p>
          <a:p>
            <a:pPr lvl="0" algn="just"/>
            <a:r>
              <a:rPr lang="zh-CN" alt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鲁提辖假意道：“你这厮诈死，洒家再打！”只见面皮渐渐的变了。鲁达寻思道：“俺只指望痛打这厮一顿，不想三拳真个打死了他。洒家须吃官司，又没人送饭，不如及早撒开。”拔步便走，回头指着郑屠尸道：“你诈死，洒家和你慢慢理会！”一头骂，一头大踏步去了。</a:t>
            </a:r>
          </a:p>
          <a:p>
            <a:pPr lvl="0" algn="just"/>
            <a:r>
              <a:rPr lang="zh-CN" alt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街坊邻居并郑屠的火家，谁敢向前来拦他。</a:t>
            </a:r>
          </a:p>
          <a:p>
            <a:pPr lvl="0" algn="just"/>
            <a:r>
              <a:rPr lang="zh-CN" altLang="en-US" sz="24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鲁提辖回到下处，急急卷了些衣服盘缠，细软银两，但是旧衣粗重都弃了；提了一条齐眉短棒，奔出南门，一道烟走了。</a:t>
            </a:r>
            <a:endParaRPr lang="zh-CN" altLang="en-US" sz="16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WenYue GuDianMingChaoTi (Non-Commercial Use)" pitchFamily="50" charset="-122"/>
            </a:endParaRPr>
          </a:p>
        </p:txBody>
      </p:sp>
      <p:sp>
        <p:nvSpPr>
          <p:cNvPr id="21" name="TextBox 13">
            <a:extLst>
              <a:ext uri="{FF2B5EF4-FFF2-40B4-BE49-F238E27FC236}">
                <a16:creationId xmlns:a16="http://schemas.microsoft.com/office/drawing/2014/main" id="{74DBBA0A-A4C1-4139-9A1E-AD918B740C63}"/>
              </a:ext>
            </a:extLst>
          </p:cNvPr>
          <p:cNvSpPr txBox="1"/>
          <p:nvPr/>
        </p:nvSpPr>
        <p:spPr>
          <a:xfrm>
            <a:off x="2874887" y="2504141"/>
            <a:ext cx="3222906" cy="400110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2000" b="1" spc="200" dirty="0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+mn-ea"/>
                <a:sym typeface="李旭科钢笔行书v1.0" panose="02000603000000000000" pitchFamily="2" charset="-122"/>
              </a:rPr>
              <a:t>不慎失手打死郑屠户</a:t>
            </a:r>
          </a:p>
        </p:txBody>
      </p:sp>
      <p:cxnSp>
        <p:nvCxnSpPr>
          <p:cNvPr id="22" name="直接连接符 21">
            <a:extLst>
              <a:ext uri="{FF2B5EF4-FFF2-40B4-BE49-F238E27FC236}">
                <a16:creationId xmlns:a16="http://schemas.microsoft.com/office/drawing/2014/main" id="{17A7C364-B396-49B0-A3E2-66AD08926DDA}"/>
              </a:ext>
            </a:extLst>
          </p:cNvPr>
          <p:cNvCxnSpPr>
            <a:cxnSpLocks/>
          </p:cNvCxnSpPr>
          <p:nvPr/>
        </p:nvCxnSpPr>
        <p:spPr>
          <a:xfrm>
            <a:off x="2115136" y="2524729"/>
            <a:ext cx="8146464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>
            <a:extLst>
              <a:ext uri="{FF2B5EF4-FFF2-40B4-BE49-F238E27FC236}">
                <a16:creationId xmlns:a16="http://schemas.microsoft.com/office/drawing/2014/main" id="{7AACAB3D-2394-4E69-878D-3EE4187E321D}"/>
              </a:ext>
            </a:extLst>
          </p:cNvPr>
          <p:cNvCxnSpPr>
            <a:cxnSpLocks/>
          </p:cNvCxnSpPr>
          <p:nvPr/>
        </p:nvCxnSpPr>
        <p:spPr>
          <a:xfrm>
            <a:off x="807036" y="2910809"/>
            <a:ext cx="2069514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>
            <a:extLst>
              <a:ext uri="{FF2B5EF4-FFF2-40B4-BE49-F238E27FC236}">
                <a16:creationId xmlns:a16="http://schemas.microsoft.com/office/drawing/2014/main" id="{57B82E00-B936-41AF-8EF4-C9C61CF4393F}"/>
              </a:ext>
            </a:extLst>
          </p:cNvPr>
          <p:cNvCxnSpPr>
            <a:cxnSpLocks/>
          </p:cNvCxnSpPr>
          <p:nvPr/>
        </p:nvCxnSpPr>
        <p:spPr>
          <a:xfrm>
            <a:off x="1429336" y="3286729"/>
            <a:ext cx="6216064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>
            <a:extLst>
              <a:ext uri="{FF2B5EF4-FFF2-40B4-BE49-F238E27FC236}">
                <a16:creationId xmlns:a16="http://schemas.microsoft.com/office/drawing/2014/main" id="{94CDC72B-A86E-43C2-AD35-45DF89EB41EE}"/>
              </a:ext>
            </a:extLst>
          </p:cNvPr>
          <p:cNvCxnSpPr>
            <a:cxnSpLocks/>
          </p:cNvCxnSpPr>
          <p:nvPr/>
        </p:nvCxnSpPr>
        <p:spPr>
          <a:xfrm>
            <a:off x="7474536" y="3997929"/>
            <a:ext cx="2799764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1" name="直接连接符 30">
            <a:extLst>
              <a:ext uri="{FF2B5EF4-FFF2-40B4-BE49-F238E27FC236}">
                <a16:creationId xmlns:a16="http://schemas.microsoft.com/office/drawing/2014/main" id="{261D2379-14E4-425C-8F73-8675D5D6217C}"/>
              </a:ext>
            </a:extLst>
          </p:cNvPr>
          <p:cNvCxnSpPr>
            <a:cxnSpLocks/>
          </p:cNvCxnSpPr>
          <p:nvPr/>
        </p:nvCxnSpPr>
        <p:spPr>
          <a:xfrm>
            <a:off x="832436" y="4391629"/>
            <a:ext cx="9416464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>
            <a:extLst>
              <a:ext uri="{FF2B5EF4-FFF2-40B4-BE49-F238E27FC236}">
                <a16:creationId xmlns:a16="http://schemas.microsoft.com/office/drawing/2014/main" id="{9E69A2B9-F4B6-4562-B9E1-429F14CA940B}"/>
              </a:ext>
            </a:extLst>
          </p:cNvPr>
          <p:cNvCxnSpPr>
            <a:cxnSpLocks/>
          </p:cNvCxnSpPr>
          <p:nvPr/>
        </p:nvCxnSpPr>
        <p:spPr>
          <a:xfrm>
            <a:off x="845136" y="4747229"/>
            <a:ext cx="363554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5" name="矩形 34">
            <a:extLst>
              <a:ext uri="{FF2B5EF4-FFF2-40B4-BE49-F238E27FC236}">
                <a16:creationId xmlns:a16="http://schemas.microsoft.com/office/drawing/2014/main" id="{C41FAD71-7C43-4DC2-874A-4B48A754FC5E}"/>
              </a:ext>
            </a:extLst>
          </p:cNvPr>
          <p:cNvSpPr/>
          <p:nvPr/>
        </p:nvSpPr>
        <p:spPr>
          <a:xfrm>
            <a:off x="2604645" y="5876925"/>
            <a:ext cx="8010803" cy="55170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36" name="文本框 35">
            <a:extLst>
              <a:ext uri="{FF2B5EF4-FFF2-40B4-BE49-F238E27FC236}">
                <a16:creationId xmlns:a16="http://schemas.microsoft.com/office/drawing/2014/main" id="{EB901266-DB71-4629-9875-0F0E838B9FA0}"/>
              </a:ext>
            </a:extLst>
          </p:cNvPr>
          <p:cNvSpPr txBox="1"/>
          <p:nvPr/>
        </p:nvSpPr>
        <p:spPr>
          <a:xfrm>
            <a:off x="2654757" y="5952723"/>
            <a:ext cx="791057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b="1" spc="600" dirty="0">
                <a:solidFill>
                  <a:schemeClr val="accent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表现了鲁达的</a:t>
            </a:r>
            <a:r>
              <a:rPr lang="zh-CN" altLang="en-US" sz="2000" spc="600" dirty="0">
                <a:solidFill>
                  <a:srgbClr val="C00000"/>
                </a:solidFill>
                <a:latin typeface="造字工房朗倩（非商用）常规体" pitchFamily="50" charset="-122"/>
                <a:ea typeface="造字工房朗倩（非商用）常规体" pitchFamily="50" charset="-122"/>
              </a:rPr>
              <a:t>勇而有谋</a:t>
            </a:r>
            <a:r>
              <a:rPr lang="zh-CN" altLang="en-US" sz="2000" b="1" spc="600" dirty="0">
                <a:solidFill>
                  <a:schemeClr val="accent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、</a:t>
            </a:r>
            <a:r>
              <a:rPr lang="zh-CN" altLang="en-US" sz="2000" spc="600" dirty="0">
                <a:solidFill>
                  <a:srgbClr val="C00000"/>
                </a:solidFill>
                <a:latin typeface="造字工房朗倩（非商用）常规体" pitchFamily="50" charset="-122"/>
                <a:ea typeface="造字工房朗倩（非商用）常规体" pitchFamily="50" charset="-122"/>
              </a:rPr>
              <a:t>粗中有细</a:t>
            </a:r>
            <a:r>
              <a:rPr lang="zh-CN" altLang="en-US" sz="2000" b="1" spc="600" dirty="0">
                <a:solidFill>
                  <a:schemeClr val="accent5"/>
                </a:solidFill>
                <a:latin typeface="幼圆" panose="02010509060101010101" pitchFamily="49" charset="-122"/>
                <a:ea typeface="幼圆" panose="02010509060101010101" pitchFamily="49" charset="-122"/>
              </a:rPr>
              <a:t>的性格特点。</a:t>
            </a:r>
          </a:p>
        </p:txBody>
      </p:sp>
    </p:spTree>
    <p:extLst>
      <p:ext uri="{BB962C8B-B14F-4D97-AF65-F5344CB8AC3E}">
        <p14:creationId xmlns:p14="http://schemas.microsoft.com/office/powerpoint/2010/main" val="1459901495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7" presetClass="entr" presetSubtype="0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2" dur="1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8" fill="hold" nodeType="withEffect">
                                  <p:stCondLst>
                                    <p:cond delay="140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5" dur="1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0" dur="1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8" fill="hold" nodeType="withEffect">
                                  <p:stCondLst>
                                    <p:cond delay="130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3" dur="1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22" presetClass="entr" presetSubtype="8" fill="hold" nodeType="withEffect">
                                  <p:stCondLst>
                                    <p:cond delay="260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6" dur="1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22" presetClass="entr" presetSubtype="8" fill="hold" nodeType="withEffect">
                                  <p:stCondLst>
                                    <p:cond delay="39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4" dur="125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125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build="p"/>
      <p:bldP spid="35" grpId="0" animBg="1"/>
      <p:bldP spid="3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>
            <a:extLst>
              <a:ext uri="{FF2B5EF4-FFF2-40B4-BE49-F238E27FC236}">
                <a16:creationId xmlns:a16="http://schemas.microsoft.com/office/drawing/2014/main" id="{C8AD3294-F46C-46A0-964C-E031DA9259E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48000" y="0"/>
            <a:ext cx="9144000" cy="6858000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70AB251F-1051-4C93-90C9-8FFEC8F4CE88}"/>
              </a:ext>
            </a:extLst>
          </p:cNvPr>
          <p:cNvSpPr txBox="1"/>
          <p:nvPr/>
        </p:nvSpPr>
        <p:spPr>
          <a:xfrm>
            <a:off x="2028325" y="906639"/>
            <a:ext cx="3508653" cy="5421589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spc="600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他生性洒脱，受不得半点拘束，当了和尚后，由于受不了寺院的清规戒律而大闹五台山，因此，他被遣往东京大相国寺，并由此结识了当时任八十万禁军枪棒总教头的林冲。</a:t>
            </a:r>
          </a:p>
        </p:txBody>
      </p:sp>
      <p:grpSp>
        <p:nvGrpSpPr>
          <p:cNvPr id="6" name="组合 5">
            <a:extLst>
              <a:ext uri="{FF2B5EF4-FFF2-40B4-BE49-F238E27FC236}">
                <a16:creationId xmlns:a16="http://schemas.microsoft.com/office/drawing/2014/main" id="{25D0F2EB-3845-4FB8-8DCE-B4135940A6F4}"/>
              </a:ext>
            </a:extLst>
          </p:cNvPr>
          <p:cNvGrpSpPr/>
          <p:nvPr/>
        </p:nvGrpSpPr>
        <p:grpSpPr>
          <a:xfrm>
            <a:off x="113138" y="253243"/>
            <a:ext cx="1300701" cy="5588757"/>
            <a:chOff x="2270620" y="2112678"/>
            <a:chExt cx="1300701" cy="5588757"/>
          </a:xfrm>
        </p:grpSpPr>
        <p:cxnSp>
          <p:nvCxnSpPr>
            <p:cNvPr id="7" name="直接连接符 6">
              <a:extLst>
                <a:ext uri="{FF2B5EF4-FFF2-40B4-BE49-F238E27FC236}">
                  <a16:creationId xmlns:a16="http://schemas.microsoft.com/office/drawing/2014/main" id="{D2FF95A8-0A93-4141-9AFC-E07D806CC931}"/>
                </a:ext>
              </a:extLst>
            </p:cNvPr>
            <p:cNvCxnSpPr>
              <a:cxnSpLocks/>
            </p:cNvCxnSpPr>
            <p:nvPr/>
          </p:nvCxnSpPr>
          <p:spPr>
            <a:xfrm>
              <a:off x="2883836" y="2112678"/>
              <a:ext cx="0" cy="386155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8" name="文本框 7">
              <a:extLst>
                <a:ext uri="{FF2B5EF4-FFF2-40B4-BE49-F238E27FC236}">
                  <a16:creationId xmlns:a16="http://schemas.microsoft.com/office/drawing/2014/main" id="{F3C48CE8-C165-4173-AFA0-86B237B0BCD1}"/>
                </a:ext>
              </a:extLst>
            </p:cNvPr>
            <p:cNvSpPr txBox="1"/>
            <p:nvPr/>
          </p:nvSpPr>
          <p:spPr>
            <a:xfrm>
              <a:off x="2955768" y="2875435"/>
              <a:ext cx="615553" cy="38738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accent6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鲁提辖拳打镇关西</a:t>
              </a:r>
            </a:p>
          </p:txBody>
        </p:sp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E0B2F97-F73A-4462-A7BE-9EB73DD3B81C}"/>
                </a:ext>
              </a:extLst>
            </p:cNvPr>
            <p:cNvSpPr txBox="1"/>
            <p:nvPr/>
          </p:nvSpPr>
          <p:spPr>
            <a:xfrm>
              <a:off x="2270620" y="2112678"/>
              <a:ext cx="615553" cy="55887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defRPr/>
              </a:pPr>
              <a:r>
                <a:rPr lang="zh-CN" altLang="en-US" sz="2800" b="1" spc="600" dirty="0">
                  <a:solidFill>
                    <a:srgbClr val="474E4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片段赏析、掌握方法</a:t>
              </a:r>
            </a:p>
          </p:txBody>
        </p:sp>
      </p:grpSp>
      <p:pic>
        <p:nvPicPr>
          <p:cNvPr id="1026" name="Picture 2">
            <a:extLst>
              <a:ext uri="{FF2B5EF4-FFF2-40B4-BE49-F238E27FC236}">
                <a16:creationId xmlns:a16="http://schemas.microsoft.com/office/drawing/2014/main" id="{AB533898-7C8B-4642-ADAB-2F5A330C9D9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3266" y="-1"/>
            <a:ext cx="6198734" cy="827263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75608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64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3.125E-6 7.40741E-7 L -3.125E-6 -0.15648 " pathEditMode="relative" rAng="0" ptsTypes="AA">
                                      <p:cBhvr>
                                        <p:cTn id="9" dur="24000" fill="hold"/>
                                        <p:tgtEl>
                                          <p:spTgt spid="102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0" y="-7824"/>
                                    </p:animMotion>
                                  </p:childTnLst>
                                </p:cTn>
                              </p:par>
                              <p:par>
                                <p:cTn id="10" presetID="22" presetClass="entr" presetSubtype="1" fill="hold" grpId="0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2" dur="2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33896" y="888275"/>
            <a:ext cx="10999292" cy="5081451"/>
            <a:chOff x="-334289" y="354149"/>
            <a:chExt cx="10999292" cy="5081451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7055338" y="617990"/>
              <a:ext cx="3609665" cy="481761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-334289" y="354149"/>
              <a:ext cx="7389627" cy="5081451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grpSp>
          <p:nvGrpSpPr>
            <p:cNvPr id="7" name="组合 6"/>
            <p:cNvGrpSpPr/>
            <p:nvPr/>
          </p:nvGrpSpPr>
          <p:grpSpPr>
            <a:xfrm>
              <a:off x="110388" y="1261143"/>
              <a:ext cx="6634400" cy="3373963"/>
              <a:chOff x="110388" y="1301783"/>
              <a:chExt cx="6634400" cy="3373963"/>
            </a:xfrm>
          </p:grpSpPr>
          <p:sp>
            <p:nvSpPr>
              <p:cNvPr id="8" name="文本框 7"/>
              <p:cNvSpPr txBox="1"/>
              <p:nvPr/>
            </p:nvSpPr>
            <p:spPr>
              <a:xfrm>
                <a:off x="110388" y="1301783"/>
                <a:ext cx="4097122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3600" b="1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F2EBDB"/>
                    </a:solidFill>
                    <a:effectLst/>
                    <a:uLnTx/>
                    <a:uFillTx/>
                    <a:latin typeface="默陌山魂手迹" panose="02000603000000000000" pitchFamily="2" charset="-122"/>
                    <a:ea typeface="默陌山魂手迹" panose="02000603000000000000" pitchFamily="2" charset="-122"/>
                    <a:cs typeface="+mn-cs"/>
                  </a:rPr>
                  <a:t>花和尚</a:t>
                </a:r>
                <a:r>
                  <a:rPr kumimoji="0" lang="en-US" altLang="zh-CN" sz="3600" b="1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F2EBDB"/>
                    </a:solidFill>
                    <a:effectLst/>
                    <a:uLnTx/>
                    <a:uFillTx/>
                    <a:latin typeface="默陌山魂手迹" panose="02000603000000000000" pitchFamily="2" charset="-122"/>
                    <a:ea typeface="默陌山魂手迹" panose="02000603000000000000" pitchFamily="2" charset="-122"/>
                    <a:cs typeface="+mn-cs"/>
                  </a:rPr>
                  <a:t>·</a:t>
                </a:r>
                <a:r>
                  <a:rPr kumimoji="0" lang="zh-CN" altLang="en-US" sz="3600" b="1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F2EBDB"/>
                    </a:solidFill>
                    <a:effectLst/>
                    <a:uLnTx/>
                    <a:uFillTx/>
                    <a:latin typeface="默陌山魂手迹" panose="02000603000000000000" pitchFamily="2" charset="-122"/>
                    <a:ea typeface="默陌山魂手迹" panose="02000603000000000000" pitchFamily="2" charset="-122"/>
                    <a:cs typeface="+mn-cs"/>
                  </a:rPr>
                  <a:t>鲁智深</a:t>
                </a:r>
              </a:p>
            </p:txBody>
          </p:sp>
          <p:sp>
            <p:nvSpPr>
              <p:cNvPr id="9" name="矩形 8"/>
              <p:cNvSpPr/>
              <p:nvPr/>
            </p:nvSpPr>
            <p:spPr>
              <a:xfrm>
                <a:off x="171165" y="2155376"/>
                <a:ext cx="6573623" cy="2520370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800" b="0" i="0" u="none" strike="noStrike" kern="1200" cap="none" spc="0" normalizeH="0" baseline="0" noProof="0" dirty="0">
                    <a:ln>
                      <a:noFill/>
                    </a:ln>
                    <a:solidFill>
                      <a:srgbClr val="F2EBDB"/>
                    </a:solidFill>
                    <a:effectLst/>
                    <a:uLnTx/>
                    <a:uFillTx/>
                    <a:latin typeface="楷体" panose="02010609060101010101" pitchFamily="49" charset="-122"/>
                    <a:ea typeface="楷体" panose="02010609060101010101" pitchFamily="49" charset="-122"/>
                    <a:cs typeface="+mn-cs"/>
                  </a:rPr>
                  <a:t>    鲁智深原本是渭州经略府提辖，因打抱不平三拳打死恶霸镇关西，为了躲避官府缉捕便出家做了和尚，法名智深。后又因搭救林冲，流落江湖，与杨志、武松一同在二龙山落草。三山聚义后加入梁山泊，一百单八将之一，排第十三位，星号天孤星，担任步军头领。接受招安后，在征四寇的战役中立下战功，生擒方腊后，在杭州六合寺圆寂，追赠义烈昭暨禅师 。</a:t>
                </a:r>
              </a:p>
            </p:txBody>
          </p:sp>
        </p:grpSp>
      </p:grpSp>
      <p:pic>
        <p:nvPicPr>
          <p:cNvPr id="8194" name="Picture 2">
            <a:extLst>
              <a:ext uri="{FF2B5EF4-FFF2-40B4-BE49-F238E27FC236}">
                <a16:creationId xmlns:a16="http://schemas.microsoft.com/office/drawing/2014/main" id="{9FDB4370-DC1E-43E5-BE62-568CAFCE41B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296" t="4787" r="7296" b="10889"/>
          <a:stretch/>
        </p:blipFill>
        <p:spPr bwMode="auto">
          <a:xfrm>
            <a:off x="7812088" y="882615"/>
            <a:ext cx="3721100" cy="50791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414307567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gallery dir="l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>
            <a:off x="1788160" y="-883920"/>
            <a:ext cx="8615680" cy="8615680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8" name="文本框 7"/>
          <p:cNvSpPr txBox="1"/>
          <p:nvPr/>
        </p:nvSpPr>
        <p:spPr>
          <a:xfrm>
            <a:off x="2423592" y="1785257"/>
            <a:ext cx="7344816" cy="85408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zh-CN" altLang="en-US" sz="3600" b="1" spc="600" dirty="0">
                <a:solidFill>
                  <a:schemeClr val="accent5"/>
                </a:solidFill>
                <a:latin typeface="默陌山魂手迹" panose="02000603000000000000" pitchFamily="2" charset="-122"/>
                <a:ea typeface="默陌山魂手迹" panose="02000603000000000000" pitchFamily="2" charset="-122"/>
              </a:rPr>
              <a:t>文字赏析，欣赏艺术特色</a:t>
            </a:r>
          </a:p>
        </p:txBody>
      </p:sp>
      <p:grpSp>
        <p:nvGrpSpPr>
          <p:cNvPr id="10" name="组合 9">
            <a:extLst>
              <a:ext uri="{FF2B5EF4-FFF2-40B4-BE49-F238E27FC236}">
                <a16:creationId xmlns:a16="http://schemas.microsoft.com/office/drawing/2014/main" id="{22BD4F0A-7A9B-4507-A6FF-31A88DB45B6B}"/>
              </a:ext>
            </a:extLst>
          </p:cNvPr>
          <p:cNvGrpSpPr/>
          <p:nvPr/>
        </p:nvGrpSpPr>
        <p:grpSpPr>
          <a:xfrm>
            <a:off x="4040623" y="2819145"/>
            <a:ext cx="4124526" cy="3447416"/>
            <a:chOff x="1255366" y="1998833"/>
            <a:chExt cx="4124526" cy="3447416"/>
          </a:xfrm>
        </p:grpSpPr>
        <p:pic>
          <p:nvPicPr>
            <p:cNvPr id="11" name="图片 10">
              <a:extLst>
                <a:ext uri="{FF2B5EF4-FFF2-40B4-BE49-F238E27FC236}">
                  <a16:creationId xmlns:a16="http://schemas.microsoft.com/office/drawing/2014/main" id="{0B8C4C68-468C-4BEA-B1BB-C61232D4FD19}"/>
                </a:ext>
              </a:extLst>
            </p:cNvPr>
            <p:cNvPicPr>
              <a:picLocks noChangeAspect="1"/>
            </p:cNvPicPr>
            <p:nvPr/>
          </p:nvPicPr>
          <p:blipFill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1255366" y="1998833"/>
              <a:ext cx="4124526" cy="3447416"/>
            </a:xfrm>
            <a:prstGeom prst="rect">
              <a:avLst/>
            </a:prstGeom>
          </p:spPr>
        </p:pic>
        <p:pic>
          <p:nvPicPr>
            <p:cNvPr id="12" name="图片 11">
              <a:extLst>
                <a:ext uri="{FF2B5EF4-FFF2-40B4-BE49-F238E27FC236}">
                  <a16:creationId xmlns:a16="http://schemas.microsoft.com/office/drawing/2014/main" id="{32698E75-3C2A-44FF-83BE-417F7E1FBEF0}"/>
                </a:ext>
              </a:extLst>
            </p:cNvPr>
            <p:cNvPicPr>
              <a:picLocks noChangeAspect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2929326" y="2107400"/>
              <a:ext cx="1081748" cy="1475775"/>
            </a:xfrm>
            <a:prstGeom prst="rect">
              <a:avLst/>
            </a:prstGeom>
          </p:spPr>
        </p:pic>
      </p:grpSp>
    </p:spTree>
    <p:extLst>
      <p:ext uri="{BB962C8B-B14F-4D97-AF65-F5344CB8AC3E}">
        <p14:creationId xmlns:p14="http://schemas.microsoft.com/office/powerpoint/2010/main" val="232417560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circle/>
      </p:transition>
    </mc:Choice>
    <mc:Fallback>
      <p:transition spd="slow">
        <p:circle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59355AA-3C3B-434D-B941-819BAE92EA25}"/>
              </a:ext>
            </a:extLst>
          </p:cNvPr>
          <p:cNvSpPr txBox="1"/>
          <p:nvPr/>
        </p:nvSpPr>
        <p:spPr>
          <a:xfrm>
            <a:off x="5694364" y="2420582"/>
            <a:ext cx="6201681" cy="322299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《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水浒传</a:t>
            </a: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》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继承与发展了中国古代小说与讲史话本的传统特色。故事极富传奇性，一波未平，一波又起，起伏跌宕，变化莫测。每一故事的高潮，都紧扣读者的心弦。</a:t>
            </a:r>
          </a:p>
        </p:txBody>
      </p:sp>
      <p:sp>
        <p:nvSpPr>
          <p:cNvPr id="8" name="任意多边形 3">
            <a:extLst>
              <a:ext uri="{FF2B5EF4-FFF2-40B4-BE49-F238E27FC236}">
                <a16:creationId xmlns:a16="http://schemas.microsoft.com/office/drawing/2014/main" id="{FE7E4330-729E-49B4-9B6D-AF83DFE16702}"/>
              </a:ext>
            </a:extLst>
          </p:cNvPr>
          <p:cNvSpPr/>
          <p:nvPr/>
        </p:nvSpPr>
        <p:spPr>
          <a:xfrm>
            <a:off x="5346947" y="161212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9" name="任意多边形 4">
            <a:extLst>
              <a:ext uri="{FF2B5EF4-FFF2-40B4-BE49-F238E27FC236}">
                <a16:creationId xmlns:a16="http://schemas.microsoft.com/office/drawing/2014/main" id="{91D6DF18-0EDE-49AD-98E8-6FE5650F2EAF}"/>
              </a:ext>
            </a:extLst>
          </p:cNvPr>
          <p:cNvSpPr/>
          <p:nvPr/>
        </p:nvSpPr>
        <p:spPr>
          <a:xfrm flipH="1">
            <a:off x="10295729" y="1385737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86637EF-52D0-40CA-9DC3-7F16CFE8144E}"/>
              </a:ext>
            </a:extLst>
          </p:cNvPr>
          <p:cNvSpPr txBox="1"/>
          <p:nvPr/>
        </p:nvSpPr>
        <p:spPr>
          <a:xfrm>
            <a:off x="5805420" y="711200"/>
            <a:ext cx="63865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chemeClr val="accent5"/>
                </a:solidFill>
                <a:latin typeface="造字工房朗倩（非商用）常规体" pitchFamily="50" charset="-122"/>
                <a:ea typeface="造字工房朗倩（非商用）常规体" pitchFamily="50" charset="-122"/>
              </a:rPr>
              <a:t>故事引人入胜</a:t>
            </a:r>
            <a:endParaRPr lang="en-US" altLang="zh-CN" sz="3200" spc="600" dirty="0">
              <a:solidFill>
                <a:schemeClr val="accent5"/>
              </a:solidFill>
              <a:latin typeface="造字工房朗倩（非商用）常规体" pitchFamily="50" charset="-122"/>
              <a:ea typeface="造字工房朗倩（非商用）常规体" pitchFamily="50" charset="-122"/>
            </a:endParaRPr>
          </a:p>
          <a:p>
            <a:r>
              <a:rPr lang="zh-CN" altLang="en-US" sz="3200" spc="600" dirty="0">
                <a:solidFill>
                  <a:schemeClr val="accent5"/>
                </a:solidFill>
                <a:latin typeface="造字工房朗倩（非商用）常规体" pitchFamily="50" charset="-122"/>
                <a:ea typeface="造字工房朗倩（非商用）常规体" pitchFamily="50" charset="-122"/>
              </a:rPr>
              <a:t>        人物形象个性鲜明</a:t>
            </a: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F21366F-CA45-44CC-901E-70A39315F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5239657" cy="6804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32609340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4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Horizontal)">
                                      <p:cBhvr>
                                        <p:cTn id="7" dur="1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8" grpId="0" animBg="1"/>
      <p:bldP spid="9" grpId="0" animBg="1"/>
      <p:bldP spid="11" grpId="0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077C0EEB-BD92-4B21-B0F3-28AD9C2886CB}"/>
              </a:ext>
            </a:extLst>
          </p:cNvPr>
          <p:cNvGrpSpPr/>
          <p:nvPr/>
        </p:nvGrpSpPr>
        <p:grpSpPr>
          <a:xfrm>
            <a:off x="4541152" y="223034"/>
            <a:ext cx="3109697" cy="707886"/>
            <a:chOff x="648760" y="2338283"/>
            <a:chExt cx="3109697" cy="707886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639AB73-A916-4ECD-8A62-823698D69A5F}"/>
                </a:ext>
              </a:extLst>
            </p:cNvPr>
            <p:cNvCxnSpPr>
              <a:cxnSpLocks/>
            </p:cNvCxnSpPr>
            <p:nvPr/>
          </p:nvCxnSpPr>
          <p:spPr>
            <a:xfrm>
              <a:off x="2083860" y="2402923"/>
              <a:ext cx="0" cy="57860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B357DC1-4F68-4DB2-B436-7530C733BB7A}"/>
                </a:ext>
              </a:extLst>
            </p:cNvPr>
            <p:cNvSpPr txBox="1"/>
            <p:nvPr/>
          </p:nvSpPr>
          <p:spPr>
            <a:xfrm>
              <a:off x="2121732" y="2338283"/>
              <a:ext cx="1636725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0" i="0" u="none" strike="noStrike" kern="1200" cap="none" spc="600" normalizeH="0" baseline="0" noProof="0" dirty="0">
                  <a:ln>
                    <a:noFill/>
                  </a:ln>
                  <a:solidFill>
                    <a:srgbClr val="474E4E"/>
                  </a:solidFill>
                  <a:effectLst/>
                  <a:uLnTx/>
                  <a:uFillTx/>
                  <a:latin typeface="默陌山魂手迹" panose="02000603000000000000" pitchFamily="2" charset="-122"/>
                  <a:ea typeface="默陌山魂手迹" panose="02000603000000000000" pitchFamily="2" charset="-122"/>
                  <a:cs typeface="+mn-cs"/>
                </a:rPr>
                <a:t>故事</a:t>
              </a: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9FEBA18-9EB5-43A7-93A9-02340BC7EA97}"/>
                </a:ext>
              </a:extLst>
            </p:cNvPr>
            <p:cNvSpPr txBox="1"/>
            <p:nvPr/>
          </p:nvSpPr>
          <p:spPr>
            <a:xfrm>
              <a:off x="648760" y="2338283"/>
              <a:ext cx="1498600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600" normalizeH="0" baseline="0" noProof="0" dirty="0">
                  <a:ln>
                    <a:noFill/>
                  </a:ln>
                  <a:solidFill>
                    <a:srgbClr val="474E4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rPr>
                <a:t>水浒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0" y="1065412"/>
            <a:ext cx="12192000" cy="4662288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  <a:cs typeface="+mn-cs"/>
            </a:endParaRPr>
          </a:p>
        </p:txBody>
      </p:sp>
      <p:grpSp>
        <p:nvGrpSpPr>
          <p:cNvPr id="4" name="组合 3">
            <a:extLst>
              <a:ext uri="{FF2B5EF4-FFF2-40B4-BE49-F238E27FC236}">
                <a16:creationId xmlns:a16="http://schemas.microsoft.com/office/drawing/2014/main" id="{681E481E-3E8B-42FD-B0A2-1BF9B8949E5F}"/>
              </a:ext>
            </a:extLst>
          </p:cNvPr>
          <p:cNvGrpSpPr/>
          <p:nvPr/>
        </p:nvGrpSpPr>
        <p:grpSpPr>
          <a:xfrm>
            <a:off x="454002" y="1489742"/>
            <a:ext cx="36309419" cy="5085674"/>
            <a:chOff x="301602" y="1451642"/>
            <a:chExt cx="36309419" cy="5085674"/>
          </a:xfrm>
        </p:grpSpPr>
        <p:grpSp>
          <p:nvGrpSpPr>
            <p:cNvPr id="2" name="组合 1">
              <a:extLst>
                <a:ext uri="{FF2B5EF4-FFF2-40B4-BE49-F238E27FC236}">
                  <a16:creationId xmlns:a16="http://schemas.microsoft.com/office/drawing/2014/main" id="{4EA4CBEE-3231-4F3B-B9F2-06E484C13A0D}"/>
                </a:ext>
              </a:extLst>
            </p:cNvPr>
            <p:cNvGrpSpPr/>
            <p:nvPr/>
          </p:nvGrpSpPr>
          <p:grpSpPr>
            <a:xfrm>
              <a:off x="301602" y="1451642"/>
              <a:ext cx="36309419" cy="3835685"/>
              <a:chOff x="301602" y="1451642"/>
              <a:chExt cx="36309419" cy="3835685"/>
            </a:xfrm>
          </p:grpSpPr>
          <p:pic>
            <p:nvPicPr>
              <p:cNvPr id="5122" name="Picture 2">
                <a:extLst>
                  <a:ext uri="{FF2B5EF4-FFF2-40B4-BE49-F238E27FC236}">
                    <a16:creationId xmlns:a16="http://schemas.microsoft.com/office/drawing/2014/main" id="{A5FDF616-4281-4AC4-A570-5ABB734739E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4938" r="10445"/>
              <a:stretch/>
            </p:blipFill>
            <p:spPr bwMode="auto">
              <a:xfrm>
                <a:off x="16721893" y="1451643"/>
                <a:ext cx="3817768" cy="38140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24" name="Picture 4">
                <a:extLst>
                  <a:ext uri="{FF2B5EF4-FFF2-40B4-BE49-F238E27FC236}">
                    <a16:creationId xmlns:a16="http://schemas.microsoft.com/office/drawing/2014/main" id="{6D98652A-3E69-4E59-AA91-1108D0FB9A8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4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88" r="5588"/>
              <a:stretch/>
            </p:blipFill>
            <p:spPr bwMode="auto">
              <a:xfrm>
                <a:off x="301602" y="1451642"/>
                <a:ext cx="5170283" cy="3835685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26" name="Picture 6">
                <a:extLst>
                  <a:ext uri="{FF2B5EF4-FFF2-40B4-BE49-F238E27FC236}">
                    <a16:creationId xmlns:a16="http://schemas.microsoft.com/office/drawing/2014/main" id="{37930194-5CAE-441E-A1B4-E9D474F67B1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 bwMode="auto">
              <a:xfrm>
                <a:off x="5814414" y="1451642"/>
                <a:ext cx="5917121" cy="3825208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5128" name="Picture 8">
                <a:extLst>
                  <a:ext uri="{FF2B5EF4-FFF2-40B4-BE49-F238E27FC236}">
                    <a16:creationId xmlns:a16="http://schemas.microsoft.com/office/drawing/2014/main" id="{3B60E642-5FE2-4951-B40C-E74CB1965070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6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r="18812"/>
              <a:stretch/>
            </p:blipFill>
            <p:spPr bwMode="auto">
              <a:xfrm>
                <a:off x="12074064" y="1451642"/>
                <a:ext cx="4305300" cy="38140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19" name="Picture 2">
                <a:extLst>
                  <a:ext uri="{FF2B5EF4-FFF2-40B4-BE49-F238E27FC236}">
                    <a16:creationId xmlns:a16="http://schemas.microsoft.com/office/drawing/2014/main" id="{A47A0ED4-C661-4CA6-BA63-84E52B0519BE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1936" r="1936"/>
              <a:stretch/>
            </p:blipFill>
            <p:spPr bwMode="auto">
              <a:xfrm>
                <a:off x="20882190" y="1451643"/>
                <a:ext cx="5399381" cy="3826454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1" name="Picture 2">
                <a:extLst>
                  <a:ext uri="{FF2B5EF4-FFF2-40B4-BE49-F238E27FC236}">
                    <a16:creationId xmlns:a16="http://schemas.microsoft.com/office/drawing/2014/main" id="{CBDD32BE-1F06-4313-9341-7A7E601A99E9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8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10" r="2777"/>
              <a:stretch/>
            </p:blipFill>
            <p:spPr bwMode="auto">
              <a:xfrm>
                <a:off x="26624100" y="1451643"/>
                <a:ext cx="3700241" cy="38140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  <p:pic>
            <p:nvPicPr>
              <p:cNvPr id="22" name="Picture 2">
                <a:extLst>
                  <a:ext uri="{FF2B5EF4-FFF2-40B4-BE49-F238E27FC236}">
                    <a16:creationId xmlns:a16="http://schemas.microsoft.com/office/drawing/2014/main" id="{349646BC-37F7-4BDC-9EA1-07F4FA15DFB2}"/>
                  </a:ext>
                </a:extLst>
              </p:cNvPr>
              <p:cNvPicPr>
                <a:picLocks noChangeAspect="1" noChangeArrowheads="1"/>
              </p:cNvPicPr>
              <p:nvPr/>
            </p:nvPicPr>
            <p:blipFill rotWithShape="1"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 l="2783" t="15293" r="28239" b="10453"/>
              <a:stretch/>
            </p:blipFill>
            <p:spPr bwMode="auto">
              <a:xfrm>
                <a:off x="30666871" y="1451642"/>
                <a:ext cx="5944150" cy="3814096"/>
              </a:xfrm>
              <a:prstGeom prst="rect">
                <a:avLst/>
              </a:prstGeom>
              <a:noFill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</p:pic>
        </p:grpSp>
        <p:grpSp>
          <p:nvGrpSpPr>
            <p:cNvPr id="3" name="组合 2">
              <a:extLst>
                <a:ext uri="{FF2B5EF4-FFF2-40B4-BE49-F238E27FC236}">
                  <a16:creationId xmlns:a16="http://schemas.microsoft.com/office/drawing/2014/main" id="{13CDD098-FAD9-4173-BF66-DC62AD0B6C9D}"/>
                </a:ext>
              </a:extLst>
            </p:cNvPr>
            <p:cNvGrpSpPr/>
            <p:nvPr/>
          </p:nvGrpSpPr>
          <p:grpSpPr>
            <a:xfrm>
              <a:off x="1281697" y="5738058"/>
              <a:ext cx="33962295" cy="799258"/>
              <a:chOff x="1281697" y="5738058"/>
              <a:chExt cx="33962295" cy="799258"/>
            </a:xfrm>
          </p:grpSpPr>
          <p:sp>
            <p:nvSpPr>
              <p:cNvPr id="20" name="矩形 19">
                <a:extLst>
                  <a:ext uri="{FF2B5EF4-FFF2-40B4-BE49-F238E27FC236}">
                    <a16:creationId xmlns:a16="http://schemas.microsoft.com/office/drawing/2014/main" id="{FA12B50C-B958-4A41-9C1A-DA887F0367EE}"/>
                  </a:ext>
                </a:extLst>
              </p:cNvPr>
              <p:cNvSpPr/>
              <p:nvPr/>
            </p:nvSpPr>
            <p:spPr>
              <a:xfrm>
                <a:off x="1281697" y="5738058"/>
                <a:ext cx="3210092" cy="7992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200000"/>
                  </a:lnSpc>
                  <a:defRPr/>
                </a:pPr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拳打镇关西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8" name="矩形 27">
                <a:extLst>
                  <a:ext uri="{FF2B5EF4-FFF2-40B4-BE49-F238E27FC236}">
                    <a16:creationId xmlns:a16="http://schemas.microsoft.com/office/drawing/2014/main" id="{0892FF4D-C00A-4874-A56C-ACBE69122595}"/>
                  </a:ext>
                </a:extLst>
              </p:cNvPr>
              <p:cNvSpPr/>
              <p:nvPr/>
            </p:nvSpPr>
            <p:spPr>
              <a:xfrm>
                <a:off x="7167928" y="5738058"/>
                <a:ext cx="3210092" cy="7992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200000"/>
                  </a:lnSpc>
                  <a:defRPr/>
                </a:pPr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智取生辰纲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9" name="矩形 28">
                <a:extLst>
                  <a:ext uri="{FF2B5EF4-FFF2-40B4-BE49-F238E27FC236}">
                    <a16:creationId xmlns:a16="http://schemas.microsoft.com/office/drawing/2014/main" id="{A58F34D1-D175-4BB4-A717-4F25F6FA65BA}"/>
                  </a:ext>
                </a:extLst>
              </p:cNvPr>
              <p:cNvSpPr/>
              <p:nvPr/>
            </p:nvSpPr>
            <p:spPr>
              <a:xfrm>
                <a:off x="12621668" y="5738058"/>
                <a:ext cx="3210092" cy="7992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200000"/>
                  </a:lnSpc>
                  <a:defRPr/>
                </a:pPr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宋江杀惜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30" name="矩形 29">
                <a:extLst>
                  <a:ext uri="{FF2B5EF4-FFF2-40B4-BE49-F238E27FC236}">
                    <a16:creationId xmlns:a16="http://schemas.microsoft.com/office/drawing/2014/main" id="{F17CD6C0-7C55-40E8-A196-7F4296A32023}"/>
                  </a:ext>
                </a:extLst>
              </p:cNvPr>
              <p:cNvSpPr/>
              <p:nvPr/>
            </p:nvSpPr>
            <p:spPr>
              <a:xfrm>
                <a:off x="17025731" y="5738058"/>
                <a:ext cx="3210092" cy="7992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200000"/>
                  </a:lnSpc>
                  <a:defRPr/>
                </a:pPr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武松打虎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3" name="矩形 22">
                <a:extLst>
                  <a:ext uri="{FF2B5EF4-FFF2-40B4-BE49-F238E27FC236}">
                    <a16:creationId xmlns:a16="http://schemas.microsoft.com/office/drawing/2014/main" id="{29624145-F223-46E2-B997-1036159EAC79}"/>
                  </a:ext>
                </a:extLst>
              </p:cNvPr>
              <p:cNvSpPr/>
              <p:nvPr/>
            </p:nvSpPr>
            <p:spPr>
              <a:xfrm>
                <a:off x="21976834" y="5738058"/>
                <a:ext cx="3210092" cy="7992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200000"/>
                  </a:lnSpc>
                  <a:defRPr/>
                </a:pPr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血溅鸳鸯楼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4" name="矩形 23">
                <a:extLst>
                  <a:ext uri="{FF2B5EF4-FFF2-40B4-BE49-F238E27FC236}">
                    <a16:creationId xmlns:a16="http://schemas.microsoft.com/office/drawing/2014/main" id="{C80B4FFF-BF4D-4A44-9181-0DE05E86BDF0}"/>
                  </a:ext>
                </a:extLst>
              </p:cNvPr>
              <p:cNvSpPr/>
              <p:nvPr/>
            </p:nvSpPr>
            <p:spPr>
              <a:xfrm>
                <a:off x="26869174" y="5738058"/>
                <a:ext cx="3210092" cy="7992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200000"/>
                  </a:lnSpc>
                  <a:defRPr/>
                </a:pPr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江州劫法场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  <p:sp>
            <p:nvSpPr>
              <p:cNvPr id="25" name="矩形 24">
                <a:extLst>
                  <a:ext uri="{FF2B5EF4-FFF2-40B4-BE49-F238E27FC236}">
                    <a16:creationId xmlns:a16="http://schemas.microsoft.com/office/drawing/2014/main" id="{353BF4D8-FF24-45FF-9F63-FE4B1F4C124F}"/>
                  </a:ext>
                </a:extLst>
              </p:cNvPr>
              <p:cNvSpPr/>
              <p:nvPr/>
            </p:nvSpPr>
            <p:spPr>
              <a:xfrm>
                <a:off x="32033900" y="5738058"/>
                <a:ext cx="3210092" cy="799258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 lvl="0" algn="ctr">
                  <a:lnSpc>
                    <a:spcPct val="200000"/>
                  </a:lnSpc>
                  <a:defRPr/>
                </a:pPr>
                <a:r>
                  <a:rPr lang="zh-CN" altLang="en-US" sz="2800" b="1" dirty="0">
                    <a:solidFill>
                      <a:srgbClr val="000000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三打祝家庄</a:t>
                </a:r>
                <a:endParaRPr kumimoji="0" lang="zh-CN" altLang="en-US" sz="2800" b="1" i="0" u="none" strike="noStrike" kern="1200" cap="none" spc="0" normalizeH="0" baseline="0" noProof="0" dirty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76541905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pat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2.08333E-6 -2.96296E-6 L -2.0388 -2.96296E-6 " pathEditMode="relative" rAng="0" ptsTypes="AA">
                                      <p:cBhvr>
                                        <p:cTn id="6" dur="97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101940" y="0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59355AA-3C3B-434D-B941-819BAE92EA25}"/>
              </a:ext>
            </a:extLst>
          </p:cNvPr>
          <p:cNvSpPr txBox="1"/>
          <p:nvPr/>
        </p:nvSpPr>
        <p:spPr>
          <a:xfrm>
            <a:off x="5694364" y="2028696"/>
            <a:ext cx="6201681" cy="415498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《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水浒传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》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并不是单纯为了追求故事情节的离奇而迎合群众的，而是紧紧围绕着“官逼民反</a:t>
            </a:r>
            <a:r>
              <a:rPr lang="en-US" altLang="zh-CN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"</a:t>
            </a:r>
            <a:r>
              <a:rPr lang="zh-CN" altLang="en-US" sz="24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这一思想，把故事情节和人物性格融合在一起。 如武松、林冲、卢俊义三人都武艺高强，是梁山第一等好汉， 三人都受过官府的陷害，被充过军，文章除了把故事情节和人物性格融合在一起外，还采用多样的方法来塑造人物形象。如把人物置于尖锐的矛盾冲突中，或者通过一系列类似的情节、行为或场面的描写，表现出不同人物的个性特质，在对比中使人物个性更加鲜明。</a:t>
            </a:r>
          </a:p>
        </p:txBody>
      </p:sp>
      <p:sp>
        <p:nvSpPr>
          <p:cNvPr id="8" name="任意多边形 3">
            <a:extLst>
              <a:ext uri="{FF2B5EF4-FFF2-40B4-BE49-F238E27FC236}">
                <a16:creationId xmlns:a16="http://schemas.microsoft.com/office/drawing/2014/main" id="{FE7E4330-729E-49B4-9B6D-AF83DFE16702}"/>
              </a:ext>
            </a:extLst>
          </p:cNvPr>
          <p:cNvSpPr/>
          <p:nvPr/>
        </p:nvSpPr>
        <p:spPr>
          <a:xfrm>
            <a:off x="5346947" y="161212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9" name="任意多边形 4">
            <a:extLst>
              <a:ext uri="{FF2B5EF4-FFF2-40B4-BE49-F238E27FC236}">
                <a16:creationId xmlns:a16="http://schemas.microsoft.com/office/drawing/2014/main" id="{91D6DF18-0EDE-49AD-98E8-6FE5650F2EAF}"/>
              </a:ext>
            </a:extLst>
          </p:cNvPr>
          <p:cNvSpPr/>
          <p:nvPr/>
        </p:nvSpPr>
        <p:spPr>
          <a:xfrm flipH="1">
            <a:off x="10295729" y="1385737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  <a:sym typeface="WenYue GuDianMingChaoTi (Non-Commercial Use)" pitchFamily="50" charset="-122"/>
            </a:endParaRPr>
          </a:p>
        </p:txBody>
      </p:sp>
      <p:pic>
        <p:nvPicPr>
          <p:cNvPr id="12" name="图片 11">
            <a:extLst>
              <a:ext uri="{FF2B5EF4-FFF2-40B4-BE49-F238E27FC236}">
                <a16:creationId xmlns:a16="http://schemas.microsoft.com/office/drawing/2014/main" id="{9F21366F-CA45-44CC-901E-70A39315F1B5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>
          <a:xfrm>
            <a:off x="0" y="0"/>
            <a:ext cx="5239657" cy="680422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DB61BEB0-99B1-4DB0-999D-34893A9ADE7B}"/>
              </a:ext>
            </a:extLst>
          </p:cNvPr>
          <p:cNvSpPr txBox="1"/>
          <p:nvPr/>
        </p:nvSpPr>
        <p:spPr>
          <a:xfrm>
            <a:off x="5805420" y="711200"/>
            <a:ext cx="6386580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spc="600" dirty="0">
                <a:solidFill>
                  <a:schemeClr val="accent5"/>
                </a:solidFill>
                <a:latin typeface="造字工房朗倩（非商用）常规体" pitchFamily="50" charset="-122"/>
                <a:ea typeface="造字工房朗倩（非商用）常规体" pitchFamily="50" charset="-122"/>
              </a:rPr>
              <a:t>故事引人入胜</a:t>
            </a:r>
            <a:endParaRPr lang="en-US" altLang="zh-CN" sz="3200" spc="600" dirty="0">
              <a:solidFill>
                <a:schemeClr val="accent5"/>
              </a:solidFill>
              <a:latin typeface="造字工房朗倩（非商用）常规体" pitchFamily="50" charset="-122"/>
              <a:ea typeface="造字工房朗倩（非商用）常规体" pitchFamily="50" charset="-122"/>
            </a:endParaRPr>
          </a:p>
          <a:p>
            <a:r>
              <a:rPr lang="zh-CN" altLang="en-US" sz="3200" spc="600" dirty="0">
                <a:solidFill>
                  <a:schemeClr val="accent5"/>
                </a:solidFill>
                <a:latin typeface="造字工房朗倩（非商用）常规体" pitchFamily="50" charset="-122"/>
                <a:ea typeface="造字工房朗倩（非商用）常规体" pitchFamily="50" charset="-122"/>
              </a:rPr>
              <a:t>        人物形象个性鲜明</a:t>
            </a:r>
          </a:p>
        </p:txBody>
      </p:sp>
    </p:spTree>
    <p:extLst>
      <p:ext uri="{BB962C8B-B14F-4D97-AF65-F5344CB8AC3E}">
        <p14:creationId xmlns:p14="http://schemas.microsoft.com/office/powerpoint/2010/main" val="4506765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0"/>
            <a:ext cx="6096000" cy="6858000"/>
            <a:chOff x="0" y="0"/>
            <a:chExt cx="6096000" cy="6858000"/>
          </a:xfrm>
          <a:solidFill>
            <a:schemeClr val="accent4"/>
          </a:solidFill>
        </p:grpSpPr>
        <p:sp>
          <p:nvSpPr>
            <p:cNvPr id="2" name="矩形 1"/>
            <p:cNvSpPr/>
            <p:nvPr/>
          </p:nvSpPr>
          <p:spPr>
            <a:xfrm>
              <a:off x="0" y="0"/>
              <a:ext cx="609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1040"/>
              <a:ext cx="2346960" cy="2346960"/>
            </a:xfrm>
            <a:prstGeom prst="rect">
              <a:avLst/>
            </a:prstGeom>
            <a:grpFill/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0797" y="238760"/>
              <a:ext cx="2610643" cy="3190240"/>
            </a:xfrm>
            <a:prstGeom prst="rect">
              <a:avLst/>
            </a:prstGeom>
            <a:grpFill/>
          </p:spPr>
        </p:pic>
      </p:grpSp>
      <p:sp>
        <p:nvSpPr>
          <p:cNvPr id="3" name="矩形 2"/>
          <p:cNvSpPr/>
          <p:nvPr/>
        </p:nvSpPr>
        <p:spPr>
          <a:xfrm>
            <a:off x="6116672" y="0"/>
            <a:ext cx="6096000" cy="6858000"/>
          </a:xfrm>
          <a:prstGeom prst="rect">
            <a:avLst/>
          </a:prstGeom>
          <a:solidFill>
            <a:schemeClr val="accent4">
              <a:lumMod val="25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550068D-29F9-42B6-A59A-0813156D3711}"/>
              </a:ext>
            </a:extLst>
          </p:cNvPr>
          <p:cNvSpPr txBox="1"/>
          <p:nvPr/>
        </p:nvSpPr>
        <p:spPr>
          <a:xfrm>
            <a:off x="7163029" y="428178"/>
            <a:ext cx="4912856" cy="600164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b="1" spc="600" dirty="0">
                <a:solidFill>
                  <a:srgbClr val="FCFAF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400" b="1" spc="600" dirty="0">
                <a:solidFill>
                  <a:srgbClr val="FCFAF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</a:t>
            </a:r>
            <a:r>
              <a:rPr lang="zh-CN" altLang="en-US" sz="3200" b="1" spc="600" dirty="0">
                <a:solidFill>
                  <a:srgbClr val="FCFAF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我国第一部歌颂农民起义的长篇章回体小说，生动地描写了梁山好汉们从起义到兴盛再到最终失败的全过程。特别是通过描写众多草莽英雄不同的人生经历和反抗道路，鲜明地表现了“官逼民反”的主题，是一部反抗封建暴政的英雄传奇。</a:t>
            </a:r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FDC12D05-921B-4E8A-8A75-4E185766D25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84"/>
          <a:stretch/>
        </p:blipFill>
        <p:spPr bwMode="auto">
          <a:xfrm>
            <a:off x="0" y="0"/>
            <a:ext cx="68716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A3E195F8-DDCB-412F-8B00-86390549C8E6}"/>
              </a:ext>
            </a:extLst>
          </p:cNvPr>
          <p:cNvGrpSpPr/>
          <p:nvPr/>
        </p:nvGrpSpPr>
        <p:grpSpPr>
          <a:xfrm>
            <a:off x="262680" y="223307"/>
            <a:ext cx="805803" cy="3603593"/>
            <a:chOff x="1773233" y="2461927"/>
            <a:chExt cx="805803" cy="3603593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ABCB7C7-FF8D-4F49-AC7D-87B5246AFB03}"/>
                </a:ext>
              </a:extLst>
            </p:cNvPr>
            <p:cNvCxnSpPr/>
            <p:nvPr/>
          </p:nvCxnSpPr>
          <p:spPr>
            <a:xfrm>
              <a:off x="2579036" y="2461928"/>
              <a:ext cx="0" cy="3603592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F88EE38-462A-4890-AAF3-B4EC18A3B3C2}"/>
                </a:ext>
              </a:extLst>
            </p:cNvPr>
            <p:cNvSpPr txBox="1"/>
            <p:nvPr/>
          </p:nvSpPr>
          <p:spPr>
            <a:xfrm>
              <a:off x="1773233" y="2461927"/>
              <a:ext cx="800219" cy="31585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600" normalizeH="0" baseline="0" noProof="0" dirty="0">
                  <a:ln>
                    <a:noFill/>
                  </a:ln>
                  <a:solidFill>
                    <a:srgbClr val="474E4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作品介绍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5A34F974-5118-4EE2-A9EC-A588E793D2A7}"/>
              </a:ext>
            </a:extLst>
          </p:cNvPr>
          <p:cNvSpPr txBox="1"/>
          <p:nvPr/>
        </p:nvSpPr>
        <p:spPr>
          <a:xfrm>
            <a:off x="1070050" y="839618"/>
            <a:ext cx="800219" cy="2001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600" normalizeH="0" baseline="0" noProof="0" dirty="0">
                <a:ln>
                  <a:noFill/>
                </a:ln>
                <a:solidFill>
                  <a:srgbClr val="474E4E"/>
                </a:solidFill>
                <a:effectLst/>
                <a:uLnTx/>
                <a:uFillTx/>
                <a:latin typeface="默陌山魂手迹" panose="02000603000000000000" pitchFamily="2" charset="-122"/>
                <a:ea typeface="默陌山魂手迹" panose="02000603000000000000" pitchFamily="2" charset="-122"/>
              </a:rPr>
              <a:t>水浒传</a:t>
            </a:r>
          </a:p>
        </p:txBody>
      </p:sp>
    </p:spTree>
    <p:extLst>
      <p:ext uri="{BB962C8B-B14F-4D97-AF65-F5344CB8AC3E}">
        <p14:creationId xmlns:p14="http://schemas.microsoft.com/office/powerpoint/2010/main" val="298401112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59355AA-3C3B-434D-B941-819BAE92EA25}"/>
              </a:ext>
            </a:extLst>
          </p:cNvPr>
          <p:cNvSpPr txBox="1"/>
          <p:nvPr/>
        </p:nvSpPr>
        <p:spPr>
          <a:xfrm>
            <a:off x="956914" y="2202868"/>
            <a:ext cx="9963622" cy="32864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采用单线发展的线形结构形式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，每个故事既有相对的独立性，又被一根贯穿的线串在一起，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主线是梁山好汉的绿林起义事业</a:t>
            </a:r>
            <a:r>
              <a:rPr lang="zh-CN" altLang="en-US" sz="36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，没有主人公，</a:t>
            </a:r>
            <a:r>
              <a:rPr lang="zh-CN" altLang="en-US" sz="36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纯粹是由一个个英雄的传记故事连缀而成。</a:t>
            </a:r>
          </a:p>
        </p:txBody>
      </p:sp>
      <p:sp>
        <p:nvSpPr>
          <p:cNvPr id="7" name="任意多边形 3">
            <a:extLst>
              <a:ext uri="{FF2B5EF4-FFF2-40B4-BE49-F238E27FC236}">
                <a16:creationId xmlns:a16="http://schemas.microsoft.com/office/drawing/2014/main" id="{793F579E-7C11-4B89-A16B-D43755C3C2D4}"/>
              </a:ext>
            </a:extLst>
          </p:cNvPr>
          <p:cNvSpPr/>
          <p:nvPr/>
        </p:nvSpPr>
        <p:spPr>
          <a:xfrm>
            <a:off x="702375" y="161212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0" name="任意多边形 4">
            <a:extLst>
              <a:ext uri="{FF2B5EF4-FFF2-40B4-BE49-F238E27FC236}">
                <a16:creationId xmlns:a16="http://schemas.microsoft.com/office/drawing/2014/main" id="{5E18DD3E-5FF6-4C60-AF94-3CA7423F56E1}"/>
              </a:ext>
            </a:extLst>
          </p:cNvPr>
          <p:cNvSpPr/>
          <p:nvPr/>
        </p:nvSpPr>
        <p:spPr>
          <a:xfrm flipH="1">
            <a:off x="9424871" y="1385737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EECBE63F-BB6E-4537-B5DA-A95158924A0E}"/>
              </a:ext>
            </a:extLst>
          </p:cNvPr>
          <p:cNvSpPr txBox="1"/>
          <p:nvPr/>
        </p:nvSpPr>
        <p:spPr>
          <a:xfrm>
            <a:off x="1051912" y="870858"/>
            <a:ext cx="10088176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3200" spc="600" dirty="0">
                <a:solidFill>
                  <a:schemeClr val="accent5"/>
                </a:solidFill>
                <a:latin typeface="造字工房朗倩（非商用）常规体" pitchFamily="50" charset="-122"/>
                <a:ea typeface="造字工房朗倩（非商用）常规体" pitchFamily="50" charset="-122"/>
              </a:rPr>
              <a:t>结构富有特色，由单线勾勒式向细致描绘</a:t>
            </a:r>
          </a:p>
        </p:txBody>
      </p:sp>
    </p:spTree>
    <p:extLst>
      <p:ext uri="{BB962C8B-B14F-4D97-AF65-F5344CB8AC3E}">
        <p14:creationId xmlns:p14="http://schemas.microsoft.com/office/powerpoint/2010/main" val="2731430667"/>
      </p:ext>
    </p:extLst>
  </p:cSld>
  <p:clrMapOvr>
    <a:masterClrMapping/>
  </p:clrMapOvr>
  <p:transition spd="slow">
    <p:cover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7" grpId="0" animBg="1"/>
      <p:bldP spid="10" grpId="0" animBg="1"/>
      <p:bldP spid="13" grpId="0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959355AA-3C3B-434D-B941-819BAE92EA25}"/>
              </a:ext>
            </a:extLst>
          </p:cNvPr>
          <p:cNvSpPr txBox="1"/>
          <p:nvPr/>
        </p:nvSpPr>
        <p:spPr>
          <a:xfrm>
            <a:off x="956914" y="2101268"/>
            <a:ext cx="9963622" cy="3869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</a:t>
            </a:r>
            <a:r>
              <a:rPr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其语言特色是明快、洗炼、准确、生动。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无论是作者的描述语言，还是作品人物的语言</a:t>
            </a: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.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许多地方都惟妙惟肖，有浓厚的生活气息。</a:t>
            </a:r>
            <a:r>
              <a:rPr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写景、状物、叙事、表情极为灵动传神。</a:t>
            </a: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《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水浒</a:t>
            </a:r>
            <a:r>
              <a:rPr lang="en-US" altLang="zh-CN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》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的叙事</a:t>
            </a:r>
            <a:r>
              <a:rPr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善于白描，简洁明快，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没有呆滞的叙事和冗长繁琐的景物描写。偶有写景文字，又极精彩。叙事，</a:t>
            </a:r>
            <a:r>
              <a:rPr lang="zh-CN" altLang="en-US" sz="2800" b="1" dirty="0">
                <a:solidFill>
                  <a:srgbClr val="00206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要言不繁，恰到好处，</a:t>
            </a:r>
            <a:r>
              <a:rPr lang="zh-CN" altLang="en-US" sz="2800" b="1" dirty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而又绘声绘色，鲜明生动。</a:t>
            </a:r>
          </a:p>
        </p:txBody>
      </p:sp>
      <p:sp>
        <p:nvSpPr>
          <p:cNvPr id="6" name="任意多边形 3">
            <a:extLst>
              <a:ext uri="{FF2B5EF4-FFF2-40B4-BE49-F238E27FC236}">
                <a16:creationId xmlns:a16="http://schemas.microsoft.com/office/drawing/2014/main" id="{8792D3FA-CBF4-4E49-A916-C06A8D7734CD}"/>
              </a:ext>
            </a:extLst>
          </p:cNvPr>
          <p:cNvSpPr/>
          <p:nvPr/>
        </p:nvSpPr>
        <p:spPr>
          <a:xfrm>
            <a:off x="702375" y="161212"/>
            <a:ext cx="2563586" cy="1340167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7" name="任意多边形 4">
            <a:extLst>
              <a:ext uri="{FF2B5EF4-FFF2-40B4-BE49-F238E27FC236}">
                <a16:creationId xmlns:a16="http://schemas.microsoft.com/office/drawing/2014/main" id="{55102482-DD48-4821-AF4C-41DF79C3B45D}"/>
              </a:ext>
            </a:extLst>
          </p:cNvPr>
          <p:cNvSpPr/>
          <p:nvPr/>
        </p:nvSpPr>
        <p:spPr>
          <a:xfrm flipH="1">
            <a:off x="9839327" y="1016000"/>
            <a:ext cx="1657348" cy="949943"/>
          </a:xfrm>
          <a:custGeom>
            <a:avLst/>
            <a:gdLst>
              <a:gd name="connsiteX0" fmla="*/ 263311 w 3278889"/>
              <a:gd name="connsiteY0" fmla="*/ 933095 h 1879959"/>
              <a:gd name="connsiteX1" fmla="*/ 1051102 w 3278889"/>
              <a:gd name="connsiteY1" fmla="*/ 4627 h 1879959"/>
              <a:gd name="connsiteX2" fmla="*/ 1656013 w 3278889"/>
              <a:gd name="connsiteY2" fmla="*/ 567335 h 1879959"/>
              <a:gd name="connsiteX3" fmla="*/ 2232788 w 3278889"/>
              <a:gd name="connsiteY3" fmla="*/ 384455 h 1879959"/>
              <a:gd name="connsiteX4" fmla="*/ 3104985 w 3278889"/>
              <a:gd name="connsiteY4" fmla="*/ 806485 h 1879959"/>
              <a:gd name="connsiteX5" fmla="*/ 2992444 w 3278889"/>
              <a:gd name="connsiteY5" fmla="*/ 1805291 h 1879959"/>
              <a:gd name="connsiteX6" fmla="*/ 221108 w 3278889"/>
              <a:gd name="connsiteY6" fmla="*/ 1706818 h 1879959"/>
              <a:gd name="connsiteX7" fmla="*/ 263311 w 3278889"/>
              <a:gd name="connsiteY7" fmla="*/ 933095 h 1879959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3278889" h="1879959">
                <a:moveTo>
                  <a:pt x="263311" y="933095"/>
                </a:moveTo>
                <a:cubicBezTo>
                  <a:pt x="401643" y="649397"/>
                  <a:pt x="818985" y="65587"/>
                  <a:pt x="1051102" y="4627"/>
                </a:cubicBezTo>
                <a:cubicBezTo>
                  <a:pt x="1283219" y="-56333"/>
                  <a:pt x="1459065" y="504030"/>
                  <a:pt x="1656013" y="567335"/>
                </a:cubicBezTo>
                <a:cubicBezTo>
                  <a:pt x="1852961" y="630640"/>
                  <a:pt x="1991293" y="344597"/>
                  <a:pt x="2232788" y="384455"/>
                </a:cubicBezTo>
                <a:cubicBezTo>
                  <a:pt x="2474283" y="424313"/>
                  <a:pt x="2978376" y="569679"/>
                  <a:pt x="3104985" y="806485"/>
                </a:cubicBezTo>
                <a:cubicBezTo>
                  <a:pt x="3231594" y="1043291"/>
                  <a:pt x="3473090" y="1655236"/>
                  <a:pt x="2992444" y="1805291"/>
                </a:cubicBezTo>
                <a:cubicBezTo>
                  <a:pt x="2511798" y="1955347"/>
                  <a:pt x="671274" y="1856873"/>
                  <a:pt x="221108" y="1706818"/>
                </a:cubicBezTo>
                <a:cubicBezTo>
                  <a:pt x="-229058" y="1556763"/>
                  <a:pt x="124979" y="1216793"/>
                  <a:pt x="263311" y="933095"/>
                </a:cubicBezTo>
                <a:close/>
              </a:path>
            </a:pathLst>
          </a:custGeom>
          <a:gradFill>
            <a:gsLst>
              <a:gs pos="0">
                <a:srgbClr val="72202A">
                  <a:alpha val="53000"/>
                </a:srgbClr>
              </a:gs>
              <a:gs pos="64000">
                <a:srgbClr val="FFFFFF">
                  <a:alpha val="0"/>
                </a:srgbClr>
              </a:gs>
              <a:gs pos="100000">
                <a:schemeClr val="bg1">
                  <a:alpha val="10000"/>
                </a:schemeClr>
              </a:gs>
            </a:gsLst>
            <a:lin ang="5400000" scaled="0"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  <a:sym typeface="WenYue GuDianMingChaoTi (Non-Commercial Use)" pitchFamily="50" charset="-122"/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DFF575D2-0939-4E86-973A-E0C59D05A554}"/>
              </a:ext>
            </a:extLst>
          </p:cNvPr>
          <p:cNvSpPr txBox="1"/>
          <p:nvPr/>
        </p:nvSpPr>
        <p:spPr>
          <a:xfrm>
            <a:off x="695400" y="870858"/>
            <a:ext cx="10801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dist"/>
            <a:r>
              <a:rPr lang="zh-CN" altLang="en-US" sz="2800" spc="600" dirty="0">
                <a:solidFill>
                  <a:schemeClr val="accent5"/>
                </a:solidFill>
                <a:latin typeface="造字工房朗倩（非商用）常规体" pitchFamily="50" charset="-122"/>
                <a:ea typeface="造字工房朗倩（非商用）常规体" pitchFamily="50" charset="-122"/>
              </a:rPr>
              <a:t>语言以口语为基础，经过加工提炼而创造的文学语言</a:t>
            </a:r>
          </a:p>
        </p:txBody>
      </p:sp>
    </p:spTree>
    <p:extLst>
      <p:ext uri="{BB962C8B-B14F-4D97-AF65-F5344CB8AC3E}">
        <p14:creationId xmlns:p14="http://schemas.microsoft.com/office/powerpoint/2010/main" val="1377464499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1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6" grpId="0" animBg="1"/>
      <p:bldP spid="7" grpId="0" animBg="1"/>
      <p:bldP spid="10" grpId="0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476249" y="352425"/>
            <a:ext cx="11231881" cy="6111241"/>
            <a:chOff x="476249" y="352425"/>
            <a:chExt cx="11231881" cy="6111241"/>
          </a:xfrm>
        </p:grpSpPr>
        <p:grpSp>
          <p:nvGrpSpPr>
            <p:cNvPr id="3" name="组合 2"/>
            <p:cNvGrpSpPr/>
            <p:nvPr/>
          </p:nvGrpSpPr>
          <p:grpSpPr>
            <a:xfrm>
              <a:off x="476249" y="35242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7" name="矩形 6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8" name="矩形 7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  <p:grpSp>
          <p:nvGrpSpPr>
            <p:cNvPr id="4" name="组合 3"/>
            <p:cNvGrpSpPr/>
            <p:nvPr/>
          </p:nvGrpSpPr>
          <p:grpSpPr>
            <a:xfrm rot="16200000" flipV="1">
              <a:off x="11174729" y="5930265"/>
              <a:ext cx="533401" cy="533401"/>
              <a:chOff x="1904999" y="1666875"/>
              <a:chExt cx="533401" cy="533401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5" name="矩形 4"/>
              <p:cNvSpPr/>
              <p:nvPr/>
            </p:nvSpPr>
            <p:spPr>
              <a:xfrm>
                <a:off x="1905000" y="1666875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6" name="矩形 5"/>
              <p:cNvSpPr/>
              <p:nvPr/>
            </p:nvSpPr>
            <p:spPr>
              <a:xfrm rot="5400000">
                <a:off x="1671637" y="1900238"/>
                <a:ext cx="533400" cy="66675"/>
              </a:xfrm>
              <a:prstGeom prst="rect">
                <a:avLst/>
              </a:prstGeom>
              <a:solidFill>
                <a:schemeClr val="accent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10654349" y="-551543"/>
            <a:ext cx="1347787" cy="6393543"/>
            <a:chOff x="2215539" y="1307892"/>
            <a:chExt cx="1347787" cy="6393543"/>
          </a:xfrm>
        </p:grpSpPr>
        <p:cxnSp>
          <p:nvCxnSpPr>
            <p:cNvPr id="13" name="直接连接符 12"/>
            <p:cNvCxnSpPr>
              <a:cxnSpLocks/>
            </p:cNvCxnSpPr>
            <p:nvPr/>
          </p:nvCxnSpPr>
          <p:spPr>
            <a:xfrm>
              <a:off x="2883836" y="2112678"/>
              <a:ext cx="0" cy="386155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/>
            <p:cNvSpPr txBox="1"/>
            <p:nvPr/>
          </p:nvSpPr>
          <p:spPr>
            <a:xfrm>
              <a:off x="2215539" y="1307892"/>
              <a:ext cx="615553" cy="3873896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algn="r"/>
              <a:r>
                <a:rPr lang="zh-CN" altLang="en-US" sz="2800" spc="600" dirty="0">
                  <a:solidFill>
                    <a:schemeClr val="accent6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武松打虎</a:t>
              </a:r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2947773" y="2112678"/>
              <a:ext cx="615553" cy="5588757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>
                <a:defRPr/>
              </a:pPr>
              <a:r>
                <a:rPr lang="zh-CN" altLang="en-US" sz="2800" b="1" spc="600" dirty="0">
                  <a:solidFill>
                    <a:srgbClr val="474E4E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片段赏析、掌握方法</a:t>
              </a:r>
            </a:p>
          </p:txBody>
        </p:sp>
      </p:grpSp>
      <p:sp>
        <p:nvSpPr>
          <p:cNvPr id="17" name="文本框 16"/>
          <p:cNvSpPr txBox="1"/>
          <p:nvPr/>
        </p:nvSpPr>
        <p:spPr>
          <a:xfrm>
            <a:off x="722085" y="638629"/>
            <a:ext cx="9902372" cy="5560176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lvl="0" algn="just">
              <a:lnSpc>
                <a:spcPct val="150000"/>
              </a:lnSpc>
            </a:pPr>
            <a:r>
              <a:rPr lang="zh-CN" altLang="en-US" sz="1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                                                                                  </a:t>
            </a: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武松见了，叫声“阿呀”，从青石上翻将下来，便拿那条哨棒在手里，闪在青石边。那大虫又饿，又渴，把两只爪在地上略按一按，和身望上一扑，从半空里撺将下来。武松被那一惊，酒都作冷汗出了。</a:t>
            </a:r>
          </a:p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说时迟，那时快；武松见大虫扑来，只一闪，闪在大虫背后。那大虫背后看人最难，便把前爪搭在地下，把腰胯一掀，掀将起来。武松只一闪，闪在一边。大虫见掀他不着，吼一声，却似半天里起个霹雳，振得那山冈也动，把这铁棒也似虎尾倒竖起来只一剪。</a:t>
            </a:r>
          </a:p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武松却又闪在一边。原来那大虫拿人只是一扑，一掀，一剪；三般捉不着时，气性先自没了一半。那大虫又剪不着，再吼了一声，一兜兜将回来。 </a:t>
            </a:r>
          </a:p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武松见那大虫复翻身回来，双手轮起哨棒，尽平生气力，只一棒，从半空劈将下来。只听得一声响，簌簌地，将那树连枝带叶劈脸打将下来。</a:t>
            </a:r>
          </a:p>
          <a:p>
            <a:pPr lvl="0" algn="just">
              <a:lnSpc>
                <a:spcPct val="150000"/>
              </a:lnSpc>
            </a:pPr>
            <a:r>
              <a:rPr lang="zh-CN" altLang="en-US" sz="2000" b="1" dirty="0">
                <a:solidFill>
                  <a:srgbClr val="000000">
                    <a:lumMod val="75000"/>
                    <a:lumOff val="25000"/>
                  </a:srgb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定睛看时，一棒劈不着大虫，原来打急了，正打在枯树上，把那条哨棒折做两截，只拿得一半在手里。那大虫咆哮，性发起来，翻身又只一扑扑将来。</a:t>
            </a:r>
            <a:endParaRPr lang="zh-CN" altLang="en-US" sz="1400" b="1" dirty="0">
              <a:solidFill>
                <a:schemeClr val="tx1">
                  <a:lumMod val="75000"/>
                  <a:lumOff val="25000"/>
                </a:schemeClr>
              </a:solidFill>
              <a:latin typeface="楷体" panose="02010609060101010101" pitchFamily="49" charset="-122"/>
              <a:ea typeface="楷体" panose="02010609060101010101" pitchFamily="49" charset="-122"/>
              <a:sym typeface="WenYue GuDianMingChaoTi (Non-Commercial Use)" pitchFamily="50" charset="-122"/>
            </a:endParaRPr>
          </a:p>
        </p:txBody>
      </p:sp>
      <p:cxnSp>
        <p:nvCxnSpPr>
          <p:cNvPr id="25" name="直接连接符 24">
            <a:extLst>
              <a:ext uri="{FF2B5EF4-FFF2-40B4-BE49-F238E27FC236}">
                <a16:creationId xmlns:a16="http://schemas.microsoft.com/office/drawing/2014/main" id="{B5D5AA7B-AF06-4B06-99DF-25738D705FC4}"/>
              </a:ext>
            </a:extLst>
          </p:cNvPr>
          <p:cNvCxnSpPr>
            <a:cxnSpLocks/>
          </p:cNvCxnSpPr>
          <p:nvPr/>
        </p:nvCxnSpPr>
        <p:spPr>
          <a:xfrm>
            <a:off x="1345879" y="3874557"/>
            <a:ext cx="6788471" cy="0"/>
          </a:xfrm>
          <a:prstGeom prst="line">
            <a:avLst/>
          </a:prstGeom>
          <a:ln w="28575">
            <a:solidFill>
              <a:srgbClr val="FF0000"/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33248724"/>
      </p:ext>
    </p:extLst>
  </p:cSld>
  <p:clrMapOvr>
    <a:masterClrMapping/>
  </p:clrMapOvr>
  <mc:AlternateContent xmlns:mc="http://schemas.openxmlformats.org/markup-compatibility/2006">
    <mc:Choice xmlns:p159="http://schemas.microsoft.com/office/powerpoint/2015/09/main" Requires="p159">
      <p:transition xmlns:p14="http://schemas.microsoft.com/office/powerpoint/2010/main" spd="slow" p14:dur="2000">
        <p159:morph option="byObjec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1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313468" y="1018903"/>
            <a:ext cx="9565065" cy="4820194"/>
            <a:chOff x="1569694" y="615406"/>
            <a:chExt cx="9565065" cy="4820194"/>
          </a:xfrm>
        </p:grpSpPr>
        <p:pic>
          <p:nvPicPr>
            <p:cNvPr id="12" name="图片 11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b="9728"/>
            <a:stretch/>
          </p:blipFill>
          <p:spPr>
            <a:xfrm>
              <a:off x="1569694" y="617990"/>
              <a:ext cx="3749066" cy="4809380"/>
            </a:xfrm>
            <a:prstGeom prst="rect">
              <a:avLst/>
            </a:prstGeom>
          </p:spPr>
        </p:pic>
        <p:sp>
          <p:nvSpPr>
            <p:cNvPr id="4" name="矩形 3"/>
            <p:cNvSpPr/>
            <p:nvPr/>
          </p:nvSpPr>
          <p:spPr>
            <a:xfrm>
              <a:off x="5298621" y="615406"/>
              <a:ext cx="5836138" cy="4820194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8" name="文本框 7"/>
            <p:cNvSpPr txBox="1"/>
            <p:nvPr/>
          </p:nvSpPr>
          <p:spPr>
            <a:xfrm>
              <a:off x="5393589" y="1406418"/>
              <a:ext cx="5516800" cy="224676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spc="600" dirty="0">
                  <a:solidFill>
                    <a:schemeClr val="accent4"/>
                  </a:solidFill>
                  <a:latin typeface="造字工房朗倩（非商用）常规体" pitchFamily="50" charset="-122"/>
                  <a:ea typeface="造字工房朗倩（非商用）常规体" pitchFamily="50" charset="-122"/>
                </a:rPr>
                <a:t>    《</a:t>
              </a:r>
              <a:r>
                <a:rPr lang="zh-CN" altLang="en-US" sz="3200" spc="600" dirty="0">
                  <a:solidFill>
                    <a:schemeClr val="accent4"/>
                  </a:solidFill>
                  <a:latin typeface="造字工房朗倩（非商用）常规体" pitchFamily="50" charset="-122"/>
                  <a:ea typeface="造字工房朗倩（非商用）常规体" pitchFamily="50" charset="-122"/>
                </a:rPr>
                <a:t>水浒</a:t>
              </a:r>
              <a:r>
                <a:rPr lang="en-US" altLang="zh-CN" sz="3200" spc="600" dirty="0">
                  <a:solidFill>
                    <a:schemeClr val="accent4"/>
                  </a:solidFill>
                  <a:latin typeface="造字工房朗倩（非商用）常规体" pitchFamily="50" charset="-122"/>
                  <a:ea typeface="造字工房朗倩（非商用）常规体" pitchFamily="50" charset="-122"/>
                </a:rPr>
                <a:t>》</a:t>
              </a:r>
              <a:r>
                <a:rPr lang="zh-CN" altLang="en-US" sz="3200" spc="600" dirty="0">
                  <a:solidFill>
                    <a:schemeClr val="accent4"/>
                  </a:solidFill>
                  <a:latin typeface="造字工房朗倩（非商用）常规体" pitchFamily="50" charset="-122"/>
                  <a:ea typeface="造字工房朗倩（非商用）常规体" pitchFamily="50" charset="-122"/>
                </a:rPr>
                <a:t>和</a:t>
              </a:r>
              <a:r>
                <a:rPr lang="en-US" altLang="zh-CN" sz="3200" spc="600" dirty="0">
                  <a:solidFill>
                    <a:schemeClr val="accent4"/>
                  </a:solidFill>
                  <a:latin typeface="造字工房朗倩（非商用）常规体" pitchFamily="50" charset="-122"/>
                  <a:ea typeface="造字工房朗倩（非商用）常规体" pitchFamily="50" charset="-122"/>
                </a:rPr>
                <a:t>《</a:t>
              </a:r>
              <a:r>
                <a:rPr lang="zh-CN" altLang="en-US" sz="3200" spc="600" dirty="0">
                  <a:solidFill>
                    <a:schemeClr val="accent4"/>
                  </a:solidFill>
                  <a:latin typeface="造字工房朗倩（非商用）常规体" pitchFamily="50" charset="-122"/>
                  <a:ea typeface="造字工房朗倩（非商用）常规体" pitchFamily="50" charset="-122"/>
                </a:rPr>
                <a:t>红楼梦</a:t>
              </a:r>
              <a:r>
                <a:rPr lang="en-US" altLang="zh-CN" sz="3200" spc="600" dirty="0">
                  <a:solidFill>
                    <a:schemeClr val="accent4"/>
                  </a:solidFill>
                  <a:latin typeface="造字工房朗倩（非商用）常规体" pitchFamily="50" charset="-122"/>
                  <a:ea typeface="造字工房朗倩（非商用）常规体" pitchFamily="50" charset="-122"/>
                </a:rPr>
                <a:t>》</a:t>
              </a:r>
              <a:r>
                <a:rPr lang="zh-CN" altLang="en-US" sz="3200" spc="600" dirty="0">
                  <a:solidFill>
                    <a:schemeClr val="accent4"/>
                  </a:solidFill>
                  <a:latin typeface="造字工房朗倩（非商用）常规体" pitchFamily="50" charset="-122"/>
                  <a:ea typeface="造字工房朗倩（非商用）常规体" pitchFamily="50" charset="-122"/>
                </a:rPr>
                <a:t>的有些地方是能使读者由说话看出人来的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1534C4E5-7923-49B5-8463-ABEF355E4B1F}"/>
                </a:ext>
              </a:extLst>
            </p:cNvPr>
            <p:cNvSpPr txBox="1"/>
            <p:nvPr/>
          </p:nvSpPr>
          <p:spPr>
            <a:xfrm>
              <a:off x="8535931" y="3692419"/>
              <a:ext cx="2185771" cy="76854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>
                <a:lnSpc>
                  <a:spcPct val="150000"/>
                </a:lnSpc>
              </a:pPr>
              <a:r>
                <a:rPr lang="en-US" altLang="zh-CN" sz="3200" spc="-300" dirty="0">
                  <a:solidFill>
                    <a:schemeClr val="accent4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—— </a:t>
              </a:r>
              <a:r>
                <a:rPr lang="zh-CN" altLang="en-US" sz="3200" spc="600" dirty="0">
                  <a:solidFill>
                    <a:schemeClr val="accent4"/>
                  </a:solidFill>
                  <a:latin typeface="造字工房朗倩（非商用）常规体" pitchFamily="50" charset="-122"/>
                  <a:ea typeface="造字工房朗倩（非商用）常规体" pitchFamily="50" charset="-122"/>
                </a:rPr>
                <a:t>鲁迅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6985530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组合 6">
            <a:extLst>
              <a:ext uri="{FF2B5EF4-FFF2-40B4-BE49-F238E27FC236}">
                <a16:creationId xmlns:a16="http://schemas.microsoft.com/office/drawing/2014/main" id="{B75FEA05-08BF-4CFE-8F11-6EECBC7BC1BA}"/>
              </a:ext>
            </a:extLst>
          </p:cNvPr>
          <p:cNvGrpSpPr/>
          <p:nvPr/>
        </p:nvGrpSpPr>
        <p:grpSpPr>
          <a:xfrm>
            <a:off x="371566" y="375920"/>
            <a:ext cx="2778034" cy="705875"/>
            <a:chOff x="609599" y="3942080"/>
            <a:chExt cx="4815841" cy="3169920"/>
          </a:xfrm>
        </p:grpSpPr>
        <p:sp>
          <p:nvSpPr>
            <p:cNvPr id="9" name="矩形 8">
              <a:extLst>
                <a:ext uri="{FF2B5EF4-FFF2-40B4-BE49-F238E27FC236}">
                  <a16:creationId xmlns:a16="http://schemas.microsoft.com/office/drawing/2014/main" id="{06FD3075-C58A-42F9-A694-5FD3AA890BE3}"/>
                </a:ext>
              </a:extLst>
            </p:cNvPr>
            <p:cNvSpPr/>
            <p:nvPr/>
          </p:nvSpPr>
          <p:spPr>
            <a:xfrm>
              <a:off x="609599" y="3942080"/>
              <a:ext cx="4815841" cy="316992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5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1" name="文本框 10">
              <a:extLst>
                <a:ext uri="{FF2B5EF4-FFF2-40B4-BE49-F238E27FC236}">
                  <a16:creationId xmlns:a16="http://schemas.microsoft.com/office/drawing/2014/main" id="{095D881C-922A-4D95-91F2-8A9DEA0414A1}"/>
                </a:ext>
              </a:extLst>
            </p:cNvPr>
            <p:cNvSpPr txBox="1"/>
            <p:nvPr/>
          </p:nvSpPr>
          <p:spPr>
            <a:xfrm>
              <a:off x="1270963" y="4606978"/>
              <a:ext cx="3493113" cy="234965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accent5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思考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9C4342DE-21E5-49E7-938E-4017F97069B3}"/>
              </a:ext>
            </a:extLst>
          </p:cNvPr>
          <p:cNvSpPr txBox="1"/>
          <p:nvPr/>
        </p:nvSpPr>
        <p:spPr>
          <a:xfrm>
            <a:off x="1411536" y="2480360"/>
            <a:ext cx="9368928" cy="278537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4000" kern="100" dirty="0">
                <a:solidFill>
                  <a:srgbClr val="C00000"/>
                </a:solidFill>
                <a:effectLst/>
                <a:latin typeface="造字工房朗倩（非商用）常规体" pitchFamily="50" charset="-122"/>
                <a:ea typeface="造字工房朗倩（非商用）常规体" pitchFamily="50" charset="-122"/>
                <a:cs typeface="宋体" panose="02010600030101010101" pitchFamily="2" charset="-122"/>
              </a:rPr>
              <a:t>         </a:t>
            </a:r>
            <a:r>
              <a:rPr lang="zh-CN" altLang="zh-CN" sz="4000" kern="100" dirty="0">
                <a:solidFill>
                  <a:srgbClr val="C00000"/>
                </a:solidFill>
                <a:effectLst/>
                <a:latin typeface="造字工房朗倩（非商用）常规体" pitchFamily="50" charset="-122"/>
                <a:ea typeface="造字工房朗倩（非商用）常规体" pitchFamily="50" charset="-122"/>
                <a:cs typeface="宋体" panose="02010600030101010101" pitchFamily="2" charset="-122"/>
              </a:rPr>
              <a:t>除了《水浒》你还知道哪些名著呢？有了解过他的内容吗？一起来分享给你的朋友们吧！</a:t>
            </a:r>
            <a:endParaRPr lang="zh-CN" altLang="zh-CN" sz="4000" kern="100" dirty="0">
              <a:solidFill>
                <a:srgbClr val="C00000"/>
              </a:solidFill>
              <a:effectLst/>
              <a:latin typeface="造字工房朗倩（非商用）常规体" pitchFamily="50" charset="-122"/>
              <a:ea typeface="造字工房朗倩（非商用）常规体" pitchFamily="50" charset="-122"/>
              <a:cs typeface="黑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86488119"/>
      </p:ext>
    </p:extLst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p14:dur="1250">
        <p15:prstTrans prst="peelOff"/>
      </p:transition>
    </mc:Choice>
    <mc:Fallback>
      <p:transition spd="slow">
        <p:fade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371566" y="375920"/>
            <a:ext cx="2778034" cy="705875"/>
            <a:chOff x="609599" y="3942080"/>
            <a:chExt cx="4815841" cy="3169920"/>
          </a:xfrm>
        </p:grpSpPr>
        <p:sp>
          <p:nvSpPr>
            <p:cNvPr id="11" name="矩形 10"/>
            <p:cNvSpPr/>
            <p:nvPr/>
          </p:nvSpPr>
          <p:spPr>
            <a:xfrm>
              <a:off x="609599" y="3942080"/>
              <a:ext cx="4815841" cy="3169920"/>
            </a:xfrm>
            <a:prstGeom prst="rect">
              <a:avLst/>
            </a:prstGeom>
            <a:noFill/>
            <a:ln>
              <a:solidFill>
                <a:schemeClr val="accent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b="1">
                <a:solidFill>
                  <a:schemeClr val="accent5"/>
                </a:solidFill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sp>
          <p:nvSpPr>
            <p:cNvPr id="13" name="文本框 12"/>
            <p:cNvSpPr txBox="1"/>
            <p:nvPr/>
          </p:nvSpPr>
          <p:spPr>
            <a:xfrm>
              <a:off x="1270963" y="4606980"/>
              <a:ext cx="3493113" cy="184011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b="1" spc="600" dirty="0">
                  <a:solidFill>
                    <a:schemeClr val="accent5"/>
                  </a:solidFill>
                  <a:latin typeface="字魂36号-正文宋楷" panose="02000000000000000000" pitchFamily="2" charset="-122"/>
                  <a:ea typeface="字魂36号-正文宋楷" panose="02000000000000000000" pitchFamily="2" charset="-122"/>
                </a:rPr>
                <a:t>课后思考</a:t>
              </a:r>
            </a:p>
          </p:txBody>
        </p:sp>
      </p:grpSp>
      <p:sp>
        <p:nvSpPr>
          <p:cNvPr id="8" name="矩形 7"/>
          <p:cNvSpPr/>
          <p:nvPr/>
        </p:nvSpPr>
        <p:spPr>
          <a:xfrm>
            <a:off x="2201819" y="1561932"/>
            <a:ext cx="7595324" cy="5810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梁山一百单八将中第一个出场的是谁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他的绰号是什么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9" name="矩形 8"/>
          <p:cNvSpPr/>
          <p:nvPr/>
        </p:nvSpPr>
        <p:spPr>
          <a:xfrm>
            <a:off x="2201818" y="2972134"/>
            <a:ext cx="6840582" cy="559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水浒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中三位女将是谁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她的绰号是什么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endParaRPr lang="zh-CN" altLang="en-US" sz="24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201818" y="4483936"/>
            <a:ext cx="8698411" cy="11137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水浒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请写出中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身怀绝技的人物名字及绰号</a:t>
            </a:r>
            <a:r>
              <a:rPr lang="en-US" altLang="zh-CN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,</a:t>
            </a:r>
            <a:r>
              <a:rPr lang="zh-CN" altLang="en-US" sz="2400" b="1" dirty="0">
                <a:latin typeface="楷体" panose="02010609060101010101" pitchFamily="49" charset="-122"/>
                <a:ea typeface="楷体" panose="02010609060101010101" pitchFamily="49" charset="-122"/>
              </a:rPr>
              <a:t>简单说出其擅长的绝技。</a:t>
            </a:r>
          </a:p>
        </p:txBody>
      </p:sp>
      <p:sp>
        <p:nvSpPr>
          <p:cNvPr id="5" name="矩形 4"/>
          <p:cNvSpPr/>
          <p:nvPr/>
        </p:nvSpPr>
        <p:spPr>
          <a:xfrm>
            <a:off x="1605765" y="1816900"/>
            <a:ext cx="413173" cy="711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1605765" y="3216458"/>
            <a:ext cx="413173" cy="711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605765" y="4802059"/>
            <a:ext cx="413173" cy="71120"/>
          </a:xfrm>
          <a:prstGeom prst="rect">
            <a:avLst/>
          </a:prstGeom>
          <a:solidFill>
            <a:schemeClr val="accent1">
              <a:lumMod val="60000"/>
              <a:lumOff val="4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chemeClr val="accent5"/>
              </a:solidFill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cxnSp>
        <p:nvCxnSpPr>
          <p:cNvPr id="17" name="直接连接符 16">
            <a:extLst>
              <a:ext uri="{FF2B5EF4-FFF2-40B4-BE49-F238E27FC236}">
                <a16:creationId xmlns:a16="http://schemas.microsoft.com/office/drawing/2014/main" id="{1B458C04-5E0E-4D37-A7F6-11F92E84A259}"/>
              </a:ext>
            </a:extLst>
          </p:cNvPr>
          <p:cNvCxnSpPr>
            <a:cxnSpLocks/>
          </p:cNvCxnSpPr>
          <p:nvPr/>
        </p:nvCxnSpPr>
        <p:spPr>
          <a:xfrm>
            <a:off x="1683657" y="2757714"/>
            <a:ext cx="95068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>
            <a:extLst>
              <a:ext uri="{FF2B5EF4-FFF2-40B4-BE49-F238E27FC236}">
                <a16:creationId xmlns:a16="http://schemas.microsoft.com/office/drawing/2014/main" id="{1C6FB4BD-E6BE-4CF0-953C-D21EDB13803F}"/>
              </a:ext>
            </a:extLst>
          </p:cNvPr>
          <p:cNvCxnSpPr>
            <a:cxnSpLocks/>
          </p:cNvCxnSpPr>
          <p:nvPr/>
        </p:nvCxnSpPr>
        <p:spPr>
          <a:xfrm>
            <a:off x="1683657" y="4201886"/>
            <a:ext cx="95068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>
            <a:extLst>
              <a:ext uri="{FF2B5EF4-FFF2-40B4-BE49-F238E27FC236}">
                <a16:creationId xmlns:a16="http://schemas.microsoft.com/office/drawing/2014/main" id="{0DC865A8-6E0A-4E7E-A83A-0B12B5865A37}"/>
              </a:ext>
            </a:extLst>
          </p:cNvPr>
          <p:cNvCxnSpPr>
            <a:cxnSpLocks/>
          </p:cNvCxnSpPr>
          <p:nvPr/>
        </p:nvCxnSpPr>
        <p:spPr>
          <a:xfrm>
            <a:off x="1683657" y="6342744"/>
            <a:ext cx="9506857" cy="0"/>
          </a:xfrm>
          <a:prstGeom prst="line">
            <a:avLst/>
          </a:prstGeom>
          <a:ln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32533222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Tm="2000">
        <p14:ripple/>
      </p:transition>
    </mc:Choice>
    <mc:Fallback>
      <p:transition spd="slow" advTm="2000">
        <p:fade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" name="图片 14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-24552" y="127000"/>
            <a:ext cx="2210544" cy="3302000"/>
          </a:xfrm>
          <a:prstGeom prst="rect">
            <a:avLst/>
          </a:prstGeom>
        </p:spPr>
      </p:pic>
      <p:grpSp>
        <p:nvGrpSpPr>
          <p:cNvPr id="4" name="组合 3"/>
          <p:cNvGrpSpPr/>
          <p:nvPr/>
        </p:nvGrpSpPr>
        <p:grpSpPr>
          <a:xfrm>
            <a:off x="1557039" y="1014902"/>
            <a:ext cx="3473157" cy="4828195"/>
            <a:chOff x="896639" y="1271574"/>
            <a:chExt cx="3473157" cy="4828195"/>
          </a:xfrm>
        </p:grpSpPr>
        <p:grpSp>
          <p:nvGrpSpPr>
            <p:cNvPr id="5" name="组合 4"/>
            <p:cNvGrpSpPr/>
            <p:nvPr/>
          </p:nvGrpSpPr>
          <p:grpSpPr>
            <a:xfrm>
              <a:off x="896639" y="1271574"/>
              <a:ext cx="3473157" cy="4828195"/>
              <a:chOff x="1363999" y="931974"/>
              <a:chExt cx="3473157" cy="4828195"/>
            </a:xfrm>
          </p:grpSpPr>
          <p:sp>
            <p:nvSpPr>
              <p:cNvPr id="9" name="_14"/>
              <p:cNvSpPr txBox="1">
                <a:spLocks noChangeArrowheads="1"/>
              </p:cNvSpPr>
              <p:nvPr/>
            </p:nvSpPr>
            <p:spPr bwMode="auto">
              <a:xfrm>
                <a:off x="1363999" y="931974"/>
                <a:ext cx="2070294" cy="18029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400" b="0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313737"/>
                    </a:solidFill>
                    <a:effectLst/>
                    <a:uLnTx/>
                    <a:uFillTx/>
                    <a:latin typeface="字语劲墨行楷" panose="00000500000000000000" pitchFamily="2" charset="-122"/>
                    <a:ea typeface="字语劲墨行楷" panose="00000500000000000000" pitchFamily="2" charset="-122"/>
                    <a:cs typeface="+mj-cs"/>
                  </a:rPr>
                  <a:t>水</a:t>
                </a:r>
              </a:p>
            </p:txBody>
          </p:sp>
          <p:sp>
            <p:nvSpPr>
              <p:cNvPr id="10" name="_14"/>
              <p:cNvSpPr txBox="1">
                <a:spLocks noChangeArrowheads="1"/>
              </p:cNvSpPr>
              <p:nvPr/>
            </p:nvSpPr>
            <p:spPr bwMode="auto">
              <a:xfrm>
                <a:off x="2766862" y="2118889"/>
                <a:ext cx="2070294" cy="186578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400" b="0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A02D34"/>
                    </a:solidFill>
                    <a:effectLst/>
                    <a:uLnTx/>
                    <a:uFillTx/>
                    <a:latin typeface="字语劲墨行楷" panose="00000500000000000000" pitchFamily="2" charset="-122"/>
                    <a:ea typeface="字语劲墨行楷" panose="00000500000000000000" pitchFamily="2" charset="-122"/>
                    <a:cs typeface="+mj-cs"/>
                  </a:rPr>
                  <a:t>浒</a:t>
                </a:r>
                <a:endParaRPr kumimoji="0" lang="zh-CN" altLang="zh-CN" sz="14400" b="0" i="0" u="none" strike="noStrike" kern="1200" cap="none" spc="600" normalizeH="0" baseline="0" noProof="0" dirty="0">
                  <a:ln>
                    <a:noFill/>
                  </a:ln>
                  <a:solidFill>
                    <a:srgbClr val="A02D34"/>
                  </a:solidFill>
                  <a:effectLst/>
                  <a:uLnTx/>
                  <a:uFillTx/>
                  <a:latin typeface="字语劲墨行楷" panose="00000500000000000000" pitchFamily="2" charset="-122"/>
                  <a:ea typeface="字语劲墨行楷" panose="00000500000000000000" pitchFamily="2" charset="-122"/>
                  <a:cs typeface="+mj-cs"/>
                </a:endParaRPr>
              </a:p>
            </p:txBody>
          </p:sp>
          <p:sp>
            <p:nvSpPr>
              <p:cNvPr id="11" name="_14"/>
              <p:cNvSpPr txBox="1">
                <a:spLocks noChangeArrowheads="1"/>
              </p:cNvSpPr>
              <p:nvPr/>
            </p:nvSpPr>
            <p:spPr bwMode="auto">
              <a:xfrm>
                <a:off x="2766862" y="3957247"/>
                <a:ext cx="2070294" cy="1802922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ctr" anchorCtr="0" compatLnSpc="1">
                <a:prstTxWarp prst="textNoShape">
                  <a:avLst/>
                </a:prstTxWarp>
              </a:bodyPr>
              <a:lstStyle>
                <a:lvl1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accent2"/>
                    </a:solidFill>
                    <a:latin typeface="+mj-lt"/>
                    <a:ea typeface="+mj-ea"/>
                    <a:cs typeface="+mj-cs"/>
                  </a:defRPr>
                </a:lvl1pPr>
                <a:lvl2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2pPr>
                <a:lvl3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3pPr>
                <a:lvl4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4pPr>
                <a:lvl5pPr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5pPr>
                <a:lvl6pPr marL="4572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6pPr>
                <a:lvl7pPr marL="9144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7pPr>
                <a:lvl8pPr marL="13716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8pPr>
                <a:lvl9pPr marL="1828800" algn="l" rtl="0" fontAlgn="base">
                  <a:spcBef>
                    <a:spcPct val="0"/>
                  </a:spcBef>
                  <a:spcAft>
                    <a:spcPct val="0"/>
                  </a:spcAft>
                  <a:defRPr sz="2400">
                    <a:solidFill>
                      <a:schemeClr val="tx2"/>
                    </a:solidFill>
                    <a:latin typeface="Arial" pitchFamily="34" charset="0"/>
                    <a:ea typeface="微软雅黑" pitchFamily="34" charset="-122"/>
                  </a:defRPr>
                </a:lvl9pPr>
              </a:lstStyle>
              <a:p>
                <a:pPr marL="0" marR="0" lvl="0" indent="0" algn="ctr" defTabSz="914400" rtl="0" eaLnBrk="1" fontAlgn="base" latinLnBrk="0" hangingPunct="1">
                  <a:lnSpc>
                    <a:spcPct val="100000"/>
                  </a:lnSpc>
                  <a:spcBef>
                    <a:spcPct val="0"/>
                  </a:spcBef>
                  <a:spcAft>
                    <a:spcPct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4400" b="0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313737"/>
                    </a:solidFill>
                    <a:effectLst/>
                    <a:uLnTx/>
                    <a:uFillTx/>
                    <a:latin typeface="字语劲墨行楷" panose="00000500000000000000" pitchFamily="2" charset="-122"/>
                    <a:ea typeface="字语劲墨行楷" panose="00000500000000000000" pitchFamily="2" charset="-122"/>
                    <a:cs typeface="+mj-cs"/>
                  </a:rPr>
                  <a:t>传</a:t>
                </a:r>
                <a:endParaRPr kumimoji="0" lang="zh-CN" altLang="zh-CN" sz="14400" b="0" i="0" u="none" strike="noStrike" kern="1200" cap="none" spc="600" normalizeH="0" baseline="0" noProof="0" dirty="0">
                  <a:ln>
                    <a:noFill/>
                  </a:ln>
                  <a:solidFill>
                    <a:srgbClr val="313737"/>
                  </a:solidFill>
                  <a:effectLst/>
                  <a:uLnTx/>
                  <a:uFillTx/>
                  <a:latin typeface="字语劲墨行楷" panose="00000500000000000000" pitchFamily="2" charset="-122"/>
                  <a:ea typeface="字语劲墨行楷" panose="00000500000000000000" pitchFamily="2" charset="-122"/>
                  <a:cs typeface="+mj-cs"/>
                </a:endParaRPr>
              </a:p>
            </p:txBody>
          </p:sp>
          <p:sp>
            <p:nvSpPr>
              <p:cNvPr id="12" name="TextBox 7"/>
              <p:cNvSpPr txBox="1">
                <a:spLocks noChangeArrowheads="1"/>
              </p:cNvSpPr>
              <p:nvPr/>
            </p:nvSpPr>
            <p:spPr bwMode="auto">
              <a:xfrm>
                <a:off x="1845148" y="3089400"/>
                <a:ext cx="1107996" cy="2670769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eaVert" wrap="square">
                <a:spAutoFit/>
              </a:bodyPr>
              <a:lstStyle>
                <a:lvl1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1pPr>
                <a:lvl2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2pPr>
                <a:lvl3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3pPr>
                <a:lvl4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4pPr>
                <a:lvl5pPr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5pPr>
                <a:lvl6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6pPr>
                <a:lvl7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7pPr>
                <a:lvl8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8pPr>
                <a:lvl9pPr fontAlgn="base">
                  <a:spcBef>
                    <a:spcPct val="0"/>
                  </a:spcBef>
                  <a:spcAft>
                    <a:spcPct val="0"/>
                  </a:spcAft>
                  <a:buFont typeface="Arial" panose="020B0604020202020204" pitchFamily="34" charset="0"/>
                  <a:defRPr>
                    <a:solidFill>
                      <a:schemeClr val="tx1"/>
                    </a:solidFill>
                    <a:latin typeface="Calibri" panose="020F0502020204030204" pitchFamily="34" charset="0"/>
                    <a:ea typeface="宋体" panose="02010600030101010101" pitchFamily="2" charset="-122"/>
                  </a:defRPr>
                </a:lvl9pPr>
              </a:lstStyle>
              <a:p>
                <a:pPr marL="0" marR="0" lvl="0" indent="0" algn="ctr" defTabSz="914400" rtl="0" eaLnBrk="1" fontAlgn="auto" latinLnBrk="0" hangingPunct="1">
                  <a:lnSpc>
                    <a:spcPct val="15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4000" b="1" i="0" u="none" strike="noStrike" kern="1200" cap="none" spc="600" normalizeH="0" baseline="0" noProof="0" dirty="0">
                    <a:ln>
                      <a:noFill/>
                    </a:ln>
                    <a:solidFill>
                      <a:srgbClr val="313737"/>
                    </a:solidFill>
                    <a:effectLst/>
                    <a:uLnTx/>
                    <a:uFillTx/>
                    <a:latin typeface="字魂36号-正文宋楷" panose="02000000000000000000" pitchFamily="2" charset="-122"/>
                    <a:ea typeface="字魂36号-正文宋楷" panose="02000000000000000000" pitchFamily="2" charset="-122"/>
                    <a:cs typeface="+mn-cs"/>
                  </a:rPr>
                  <a:t>感谢观看</a:t>
                </a:r>
              </a:p>
            </p:txBody>
          </p:sp>
        </p:grpSp>
        <p:grpSp>
          <p:nvGrpSpPr>
            <p:cNvPr id="6" name="组合 5"/>
            <p:cNvGrpSpPr/>
            <p:nvPr/>
          </p:nvGrpSpPr>
          <p:grpSpPr>
            <a:xfrm>
              <a:off x="2582229" y="1404835"/>
              <a:ext cx="1146489" cy="1573088"/>
              <a:chOff x="2711359" y="1413886"/>
              <a:chExt cx="1073433" cy="1472848"/>
            </a:xfrm>
          </p:grpSpPr>
          <p:pic>
            <p:nvPicPr>
              <p:cNvPr id="7" name="图片 6"/>
              <p:cNvPicPr>
                <a:picLocks noChangeAspect="1"/>
              </p:cNvPicPr>
              <p:nvPr/>
            </p:nvPicPr>
            <p:blipFill>
              <a:blip r:embed="rId6">
                <a:extLst>
                  <a:ext uri="{BEBA8EAE-BF5A-486C-A8C5-ECC9F3942E4B}">
                    <a14:imgProps xmlns:a14="http://schemas.microsoft.com/office/drawing/2010/main">
                      <a14:imgLayer r:embed="rId7">
                        <a14:imgEffect>
                          <a14:saturation sat="66000"/>
                        </a14:imgEffect>
                      </a14:imgLayer>
                    </a14:imgProps>
                  </a:ex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tretch>
                <a:fillRect/>
              </a:stretch>
            </p:blipFill>
            <p:spPr>
              <a:xfrm>
                <a:off x="2711359" y="1413886"/>
                <a:ext cx="1073433" cy="1472848"/>
              </a:xfrm>
              <a:prstGeom prst="rect">
                <a:avLst/>
              </a:prstGeom>
              <a:effectLst>
                <a:softEdge rad="31750"/>
              </a:effectLst>
            </p:spPr>
          </p:pic>
          <p:sp>
            <p:nvSpPr>
              <p:cNvPr id="8" name="文本框 7"/>
              <p:cNvSpPr txBox="1"/>
              <p:nvPr/>
            </p:nvSpPr>
            <p:spPr>
              <a:xfrm>
                <a:off x="3024501" y="1597670"/>
                <a:ext cx="399923" cy="1008576"/>
              </a:xfrm>
              <a:prstGeom prst="rect">
                <a:avLst/>
              </a:prstGeom>
              <a:noFill/>
              <a:ln>
                <a:noFill/>
              </a:ln>
            </p:spPr>
            <p:txBody>
              <a:bodyPr wrap="square" rtlCol="0">
                <a:spAutoFit/>
              </a:bodyPr>
              <a:lstStyle>
                <a:defPPr>
                  <a:defRPr lang="zh-CN"/>
                </a:defPPr>
                <a:lvl1pPr algn="dist">
                  <a:defRPr sz="3200">
                    <a:latin typeface="方正清刻本悦宋简体" panose="02000000000000000000" pitchFamily="2" charset="-122"/>
                    <a:ea typeface="方正清刻本悦宋简体" panose="02000000000000000000" pitchFamily="2" charset="-122"/>
                  </a:defRPr>
                </a:lvl1pPr>
              </a:lstStyle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zh-CN" altLang="en-US" sz="1600" b="0" i="0" u="none" strike="noStrike" kern="1200" cap="none" spc="0" normalizeH="0" baseline="0" noProof="0" dirty="0">
                    <a:ln>
                      <a:noFill/>
                    </a:ln>
                    <a:solidFill>
                      <a:prstClr val="white"/>
                    </a:solidFill>
                    <a:effectLst/>
                    <a:uLnTx/>
                    <a:uFillTx/>
                    <a:latin typeface="字魂36号-正文宋楷" panose="02000000000000000000" pitchFamily="2" charset="-122"/>
                    <a:ea typeface="字魂36号-正文宋楷" panose="02000000000000000000" pitchFamily="2" charset="-122"/>
                    <a:cs typeface="+mn-cs"/>
                    <a:sym typeface="WenYue GuDianMingChaoTi (Non-Commercial Use)" pitchFamily="50" charset="-122"/>
                  </a:rPr>
                  <a:t>初中语文</a:t>
                </a:r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096000" y="0"/>
            <a:ext cx="6096000" cy="6858000"/>
            <a:chOff x="6096000" y="0"/>
            <a:chExt cx="6096000" cy="6858000"/>
          </a:xfrm>
        </p:grpSpPr>
        <p:sp>
          <p:nvSpPr>
            <p:cNvPr id="2" name="矩形 1"/>
            <p:cNvSpPr/>
            <p:nvPr/>
          </p:nvSpPr>
          <p:spPr>
            <a:xfrm>
              <a:off x="7914640" y="0"/>
              <a:ext cx="4277360" cy="6858000"/>
            </a:xfrm>
            <a:prstGeom prst="rect">
              <a:avLst/>
            </a:prstGeom>
            <a:ln>
              <a:noFill/>
            </a:ln>
            <a:effectLst>
              <a:outerShdw blurRad="177800" dist="76200" dir="10800000" algn="r" rotWithShape="0">
                <a:schemeClr val="accent6">
                  <a:alpha val="30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zh-CN" altLang="en-US" sz="1800" b="0" i="0" u="none" strike="noStrike" kern="1200" cap="none" spc="0" normalizeH="0" baseline="0" noProof="0">
                <a:ln>
                  <a:noFill/>
                </a:ln>
                <a:solidFill>
                  <a:srgbClr val="FFFFFF"/>
                </a:solidFill>
                <a:effectLst/>
                <a:uLnTx/>
                <a:uFillTx/>
                <a:latin typeface="字魂36号-正文宋楷" panose="02000000000000000000" pitchFamily="2" charset="-122"/>
                <a:ea typeface="字魂36号-正文宋楷" panose="02000000000000000000" pitchFamily="2" charset="-122"/>
                <a:cs typeface="+mn-cs"/>
              </a:endParaRPr>
            </a:p>
          </p:txBody>
        </p:sp>
        <p:grpSp>
          <p:nvGrpSpPr>
            <p:cNvPr id="14" name="组合 13"/>
            <p:cNvGrpSpPr/>
            <p:nvPr/>
          </p:nvGrpSpPr>
          <p:grpSpPr>
            <a:xfrm>
              <a:off x="6096000" y="456126"/>
              <a:ext cx="4575587" cy="5924382"/>
              <a:chOff x="6106160" y="778438"/>
              <a:chExt cx="4095150" cy="5302322"/>
            </a:xfrm>
          </p:grpSpPr>
          <p:sp>
            <p:nvSpPr>
              <p:cNvPr id="3" name="矩形 2"/>
              <p:cNvSpPr/>
              <p:nvPr/>
            </p:nvSpPr>
            <p:spPr>
              <a:xfrm>
                <a:off x="6106160" y="797560"/>
                <a:ext cx="3637280" cy="5283200"/>
              </a:xfrm>
              <a:prstGeom prst="rect">
                <a:avLst/>
              </a:prstGeom>
              <a:blipFill>
                <a:blip r:embed="rId8"/>
                <a:stretch>
                  <a:fillRect/>
                </a:stretch>
              </a:blipFill>
              <a:ln>
                <a:noFill/>
              </a:ln>
              <a:effectLst>
                <a:outerShdw blurRad="203200" dist="88900" sx="102000" sy="102000" algn="ctr" rotWithShape="0">
                  <a:prstClr val="black">
                    <a:alpha val="40000"/>
                  </a:prstClr>
                </a:out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marL="0" marR="0" lvl="0" indent="0" algn="ctr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b="0" i="0" u="none" strike="noStrike" kern="1200" cap="none" spc="0" normalizeH="0" baseline="0" noProof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字魂36号-正文宋楷" panose="02000000000000000000" pitchFamily="2" charset="-122"/>
                  <a:ea typeface="字魂36号-正文宋楷" panose="02000000000000000000" pitchFamily="2" charset="-122"/>
                  <a:cs typeface="+mn-cs"/>
                </a:endParaRPr>
              </a:p>
            </p:txBody>
          </p:sp>
          <p:pic>
            <p:nvPicPr>
              <p:cNvPr id="13" name="图片 12"/>
              <p:cNvPicPr>
                <a:picLocks noChangeAspect="1"/>
              </p:cNvPicPr>
              <p:nvPr/>
            </p:nvPicPr>
            <p:blipFill>
              <a:blip r:embed="rId9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/>
            </p:blipFill>
            <p:spPr>
              <a:xfrm>
                <a:off x="6118205" y="778438"/>
                <a:ext cx="4083105" cy="5302322"/>
              </a:xfrm>
              <a:prstGeom prst="rect">
                <a:avLst/>
              </a:prstGeom>
            </p:spPr>
          </p:pic>
        </p:grpSp>
      </p:grpSp>
      <p:pic>
        <p:nvPicPr>
          <p:cNvPr id="18" name="图片 17"/>
          <p:cNvPicPr>
            <a:picLocks noChangeAspect="1"/>
          </p:cNvPicPr>
          <p:nvPr/>
        </p:nvPicPr>
        <p:blipFill>
          <a:blip r:embed="rId10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311433" y="5634533"/>
            <a:ext cx="1611582" cy="1338533"/>
          </a:xfrm>
          <a:prstGeom prst="rect">
            <a:avLst/>
          </a:prstGeom>
        </p:spPr>
      </p:pic>
      <p:pic>
        <p:nvPicPr>
          <p:cNvPr id="21" name="图片 20"/>
          <p:cNvPicPr>
            <a:picLocks noChangeAspect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927902" y="4936171"/>
            <a:ext cx="1879628" cy="1879628"/>
          </a:xfrm>
          <a:prstGeom prst="rect">
            <a:avLst/>
          </a:prstGeom>
        </p:spPr>
      </p:pic>
      <p:pic>
        <p:nvPicPr>
          <p:cNvPr id="17" name="麦振鸿 - 琴箫和鸣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>
                  <p14:fade in="5000" out="5000"/>
                </p14:media>
              </p:ext>
            </p:extLst>
          </p:nvPr>
        </p:nvPicPr>
        <p:blipFill>
          <a:blip r:embed="rId12"/>
          <a:stretch>
            <a:fillRect/>
          </a:stretch>
        </p:blipFill>
        <p:spPr>
          <a:xfrm>
            <a:off x="13180275" y="3225800"/>
            <a:ext cx="406400" cy="406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2493119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900">
        <p14:warp dir="in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>
          <p:childTnLst>
            <p:audio>
              <p:cMediaNode vol="80000" numSld="999" showWhenStopped="0">
                <p:cTn id="2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17"/>
                </p:tgtEl>
              </p:cMediaNode>
            </p:audio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 descr="电视萤幕&#10;&#10;描述已自动生成">
            <a:extLst>
              <a:ext uri="{FF2B5EF4-FFF2-40B4-BE49-F238E27FC236}">
                <a16:creationId xmlns:a16="http://schemas.microsoft.com/office/drawing/2014/main" id="{2ECB7D04-645D-492E-B419-5C4430A2E066}"/>
              </a:ext>
            </a:extLst>
          </p:cNvPr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7" name="文本框 6">
            <a:extLst>
              <a:ext uri="{FF2B5EF4-FFF2-40B4-BE49-F238E27FC236}">
                <a16:creationId xmlns:a16="http://schemas.microsoft.com/office/drawing/2014/main" id="{0C874D2C-EC86-4067-A20A-473562153E5B}"/>
              </a:ext>
            </a:extLst>
          </p:cNvPr>
          <p:cNvSpPr txBox="1"/>
          <p:nvPr/>
        </p:nvSpPr>
        <p:spPr>
          <a:xfrm>
            <a:off x="-1226425" y="2265184"/>
            <a:ext cx="14644850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altLang="zh-CN" sz="7200" dirty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《</a:t>
            </a:r>
            <a:r>
              <a:rPr lang="zh-CN" altLang="en-US" sz="6600" b="1" dirty="0">
                <a:solidFill>
                  <a:schemeClr val="bg1"/>
                </a:solidFill>
                <a:effectLst>
                  <a:glow>
                    <a:prstClr val="white"/>
                  </a:glow>
                </a:effectLst>
                <a:latin typeface="造字工房言宋（非商用）常规体" pitchFamily="50" charset="-122"/>
                <a:ea typeface="思源宋体 CN Heavy" panose="02020900000000000000" pitchFamily="18" charset="-122"/>
              </a:rPr>
              <a:t>水浒传</a:t>
            </a:r>
            <a:r>
              <a:rPr lang="en-US" altLang="zh-CN" sz="7200" dirty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》</a:t>
            </a:r>
            <a:r>
              <a:rPr lang="zh-CN" altLang="en-US" sz="7200" dirty="0">
                <a:solidFill>
                  <a:schemeClr val="bg1"/>
                </a:solidFill>
                <a:latin typeface="造字工房言宋（非商用）常规体" pitchFamily="50" charset="-122"/>
                <a:ea typeface="造字工房言宋（非商用）常规体" pitchFamily="50" charset="-122"/>
              </a:rPr>
              <a:t>名著导读</a:t>
            </a:r>
          </a:p>
        </p:txBody>
      </p:sp>
      <p:grpSp>
        <p:nvGrpSpPr>
          <p:cNvPr id="8" name="组合 7">
            <a:extLst>
              <a:ext uri="{FF2B5EF4-FFF2-40B4-BE49-F238E27FC236}">
                <a16:creationId xmlns:a16="http://schemas.microsoft.com/office/drawing/2014/main" id="{F6365948-154B-4898-BDBF-5DE10D80245C}"/>
              </a:ext>
            </a:extLst>
          </p:cNvPr>
          <p:cNvGrpSpPr/>
          <p:nvPr/>
        </p:nvGrpSpPr>
        <p:grpSpPr>
          <a:xfrm>
            <a:off x="1913164" y="3981424"/>
            <a:ext cx="3257926" cy="1108882"/>
            <a:chOff x="2324100" y="4605197"/>
            <a:chExt cx="3257926" cy="1108882"/>
          </a:xfrm>
        </p:grpSpPr>
        <p:sp>
          <p:nvSpPr>
            <p:cNvPr id="9" name="文本框 8">
              <a:extLst>
                <a:ext uri="{FF2B5EF4-FFF2-40B4-BE49-F238E27FC236}">
                  <a16:creationId xmlns:a16="http://schemas.microsoft.com/office/drawing/2014/main" id="{2DFCFA6F-620B-4220-9B83-8DC59F3568E2}"/>
                </a:ext>
              </a:extLst>
            </p:cNvPr>
            <p:cNvSpPr txBox="1"/>
            <p:nvPr/>
          </p:nvSpPr>
          <p:spPr>
            <a:xfrm>
              <a:off x="2324100" y="4605197"/>
              <a:ext cx="32579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造字工房言宋（非商用）常规体" pitchFamily="50" charset="-122"/>
                  <a:ea typeface="造字工房言宋（非商用）常规体" pitchFamily="50" charset="-122"/>
                </a:rPr>
                <a:t>年级：初一</a:t>
              </a:r>
            </a:p>
          </p:txBody>
        </p:sp>
        <p:sp>
          <p:nvSpPr>
            <p:cNvPr id="10" name="文本框 9">
              <a:extLst>
                <a:ext uri="{FF2B5EF4-FFF2-40B4-BE49-F238E27FC236}">
                  <a16:creationId xmlns:a16="http://schemas.microsoft.com/office/drawing/2014/main" id="{9D579CB3-415C-49D1-B25F-36B3D83F36DD}"/>
                </a:ext>
              </a:extLst>
            </p:cNvPr>
            <p:cNvSpPr txBox="1"/>
            <p:nvPr/>
          </p:nvSpPr>
          <p:spPr>
            <a:xfrm>
              <a:off x="2324100" y="5129304"/>
              <a:ext cx="3257926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造字工房言宋（非商用）常规体" pitchFamily="50" charset="-122"/>
                  <a:ea typeface="造字工房言宋（非商用）常规体" pitchFamily="50" charset="-122"/>
                </a:rPr>
                <a:t>主讲人：金瑜</a:t>
              </a:r>
            </a:p>
          </p:txBody>
        </p:sp>
      </p:grpSp>
      <p:grpSp>
        <p:nvGrpSpPr>
          <p:cNvPr id="11" name="组合 10">
            <a:extLst>
              <a:ext uri="{FF2B5EF4-FFF2-40B4-BE49-F238E27FC236}">
                <a16:creationId xmlns:a16="http://schemas.microsoft.com/office/drawing/2014/main" id="{6F9E6DCA-4213-40EC-B422-B26661EB72BC}"/>
              </a:ext>
            </a:extLst>
          </p:cNvPr>
          <p:cNvGrpSpPr/>
          <p:nvPr/>
        </p:nvGrpSpPr>
        <p:grpSpPr>
          <a:xfrm>
            <a:off x="5891329" y="3981424"/>
            <a:ext cx="5018409" cy="1108882"/>
            <a:chOff x="2324099" y="4605197"/>
            <a:chExt cx="5018409" cy="1108882"/>
          </a:xfrm>
        </p:grpSpPr>
        <p:sp>
          <p:nvSpPr>
            <p:cNvPr id="12" name="文本框 11">
              <a:extLst>
                <a:ext uri="{FF2B5EF4-FFF2-40B4-BE49-F238E27FC236}">
                  <a16:creationId xmlns:a16="http://schemas.microsoft.com/office/drawing/2014/main" id="{0E83C315-CF05-4DF9-B8AB-6B5110396456}"/>
                </a:ext>
              </a:extLst>
            </p:cNvPr>
            <p:cNvSpPr txBox="1"/>
            <p:nvPr/>
          </p:nvSpPr>
          <p:spPr>
            <a:xfrm>
              <a:off x="2324099" y="4605197"/>
              <a:ext cx="4808201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造字工房言宋（非商用）常规体" pitchFamily="50" charset="-122"/>
                  <a:ea typeface="造字工房言宋（非商用）常规体" pitchFamily="50" charset="-122"/>
                </a:rPr>
                <a:t>学科：语文（部编版）</a:t>
              </a:r>
            </a:p>
          </p:txBody>
        </p:sp>
        <p:sp>
          <p:nvSpPr>
            <p:cNvPr id="13" name="文本框 12">
              <a:extLst>
                <a:ext uri="{FF2B5EF4-FFF2-40B4-BE49-F238E27FC236}">
                  <a16:creationId xmlns:a16="http://schemas.microsoft.com/office/drawing/2014/main" id="{533AC174-29D1-4D10-90B7-7CA51A4843FC}"/>
                </a:ext>
              </a:extLst>
            </p:cNvPr>
            <p:cNvSpPr txBox="1"/>
            <p:nvPr/>
          </p:nvSpPr>
          <p:spPr>
            <a:xfrm>
              <a:off x="2324100" y="5129304"/>
              <a:ext cx="5018408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200" dirty="0">
                  <a:solidFill>
                    <a:schemeClr val="bg1"/>
                  </a:solidFill>
                  <a:latin typeface="造字工房言宋（非商用）常规体" pitchFamily="50" charset="-122"/>
                  <a:ea typeface="造字工房言宋（非商用）常规体" pitchFamily="50" charset="-122"/>
                </a:rPr>
                <a:t>学校：六安市皋城中学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3041750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 advClick="0" advTm="0">
        <p:random/>
      </p:transition>
    </mc:Choice>
    <mc:Fallback>
      <p:transition spd="slow" advClick="0" advTm="0">
        <p:random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>
            <a:duotone>
              <a:schemeClr val="accent1">
                <a:shade val="45000"/>
                <a:satMod val="135000"/>
              </a:schemeClr>
              <a:prstClr val="white"/>
            </a:duotone>
          </a:blip>
          <a:srcRect/>
          <a:stretch>
            <a:fillRect l="-4000" r="-4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4" name="组合 13"/>
          <p:cNvGrpSpPr/>
          <p:nvPr/>
        </p:nvGrpSpPr>
        <p:grpSpPr>
          <a:xfrm>
            <a:off x="0" y="0"/>
            <a:ext cx="6096000" cy="6858000"/>
            <a:chOff x="0" y="0"/>
            <a:chExt cx="6096000" cy="6858000"/>
          </a:xfrm>
          <a:solidFill>
            <a:schemeClr val="accent4"/>
          </a:solidFill>
        </p:grpSpPr>
        <p:sp>
          <p:nvSpPr>
            <p:cNvPr id="2" name="矩形 1"/>
            <p:cNvSpPr/>
            <p:nvPr/>
          </p:nvSpPr>
          <p:spPr>
            <a:xfrm>
              <a:off x="0" y="0"/>
              <a:ext cx="6096000" cy="6858000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pic>
          <p:nvPicPr>
            <p:cNvPr id="8" name="图片 7"/>
            <p:cNvPicPr>
              <a:picLocks noChangeAspect="1"/>
            </p:cNvPicPr>
            <p:nvPr/>
          </p:nvPicPr>
          <p:blipFill>
            <a:blip r:embed="rId4" cstate="print">
              <a:duotone>
                <a:schemeClr val="accent6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0" y="4511040"/>
              <a:ext cx="2346960" cy="2346960"/>
            </a:xfrm>
            <a:prstGeom prst="rect">
              <a:avLst/>
            </a:prstGeom>
            <a:grpFill/>
          </p:spPr>
        </p:pic>
        <p:pic>
          <p:nvPicPr>
            <p:cNvPr id="9" name="图片 8"/>
            <p:cNvPicPr>
              <a:picLocks noChangeAspect="1"/>
            </p:cNvPicPr>
            <p:nvPr/>
          </p:nvPicPr>
          <p:blipFill>
            <a:blip r:embed="rId5" cstate="print">
              <a:duotone>
                <a:schemeClr val="accent2">
                  <a:shade val="45000"/>
                  <a:satMod val="135000"/>
                </a:schemeClr>
                <a:prstClr val="white"/>
              </a:duotone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tretch>
              <a:fillRect/>
            </a:stretch>
          </p:blipFill>
          <p:spPr>
            <a:xfrm>
              <a:off x="3460797" y="238760"/>
              <a:ext cx="2610643" cy="3190240"/>
            </a:xfrm>
            <a:prstGeom prst="rect">
              <a:avLst/>
            </a:prstGeom>
            <a:grpFill/>
          </p:spPr>
        </p:pic>
      </p:grpSp>
      <p:pic>
        <p:nvPicPr>
          <p:cNvPr id="16" name="Picture 2">
            <a:extLst>
              <a:ext uri="{FF2B5EF4-FFF2-40B4-BE49-F238E27FC236}">
                <a16:creationId xmlns:a16="http://schemas.microsoft.com/office/drawing/2014/main" id="{82BD7943-5AF0-479C-BE00-E85FC5EA12C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4784"/>
          <a:stretch/>
        </p:blipFill>
        <p:spPr bwMode="auto">
          <a:xfrm>
            <a:off x="0" y="0"/>
            <a:ext cx="6871648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矩形 2"/>
          <p:cNvSpPr/>
          <p:nvPr/>
        </p:nvSpPr>
        <p:spPr>
          <a:xfrm>
            <a:off x="6116672" y="0"/>
            <a:ext cx="6096000" cy="6858000"/>
          </a:xfrm>
          <a:prstGeom prst="rect">
            <a:avLst/>
          </a:prstGeom>
          <a:solidFill>
            <a:schemeClr val="accent4">
              <a:lumMod val="25000"/>
              <a:alpha val="5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latin typeface="字魂36号-正文宋楷" panose="02000000000000000000" pitchFamily="2" charset="-122"/>
              <a:ea typeface="字魂36号-正文宋楷" panose="02000000000000000000" pitchFamily="2" charset="-122"/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B550068D-29F9-42B6-A59A-0813156D3711}"/>
              </a:ext>
            </a:extLst>
          </p:cNvPr>
          <p:cNvSpPr txBox="1"/>
          <p:nvPr/>
        </p:nvSpPr>
        <p:spPr>
          <a:xfrm>
            <a:off x="7163029" y="428178"/>
            <a:ext cx="4912856" cy="6001643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r>
              <a:rPr lang="zh-CN" altLang="en-US" sz="3200" b="1" spc="600" dirty="0">
                <a:solidFill>
                  <a:srgbClr val="FCFAF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</a:t>
            </a:r>
            <a:r>
              <a:rPr lang="zh-CN" altLang="en-US" sz="400" b="1" spc="600" dirty="0">
                <a:solidFill>
                  <a:srgbClr val="FCFAF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</a:t>
            </a:r>
            <a:r>
              <a:rPr lang="zh-CN" altLang="en-US" sz="3200" b="1" spc="600" dirty="0">
                <a:solidFill>
                  <a:srgbClr val="FCFAF6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是我国第一部歌颂农民起义的长篇章回体小说，生动地描写了梁山好汉们从起义到兴盛再到最终失败的全过程。特别是通过描写众多草莽英雄不同的人生经历和反抗道路，鲜明地表现了“官逼民反”的主题，是一部反抗封建暴政的英雄传奇。</a:t>
            </a:r>
          </a:p>
        </p:txBody>
      </p:sp>
      <p:pic>
        <p:nvPicPr>
          <p:cNvPr id="4098" name="Picture 2">
            <a:extLst>
              <a:ext uri="{FF2B5EF4-FFF2-40B4-BE49-F238E27FC236}">
                <a16:creationId xmlns:a16="http://schemas.microsoft.com/office/drawing/2014/main" id="{737B5C27-141E-4A95-B06B-426C8D18452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251" r="18473"/>
          <a:stretch/>
        </p:blipFill>
        <p:spPr bwMode="auto">
          <a:xfrm>
            <a:off x="0" y="0"/>
            <a:ext cx="68834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21" name="组合 20">
            <a:extLst>
              <a:ext uri="{FF2B5EF4-FFF2-40B4-BE49-F238E27FC236}">
                <a16:creationId xmlns:a16="http://schemas.microsoft.com/office/drawing/2014/main" id="{A3E195F8-DDCB-412F-8B00-86390549C8E6}"/>
              </a:ext>
            </a:extLst>
          </p:cNvPr>
          <p:cNvGrpSpPr/>
          <p:nvPr/>
        </p:nvGrpSpPr>
        <p:grpSpPr>
          <a:xfrm>
            <a:off x="262680" y="223307"/>
            <a:ext cx="805803" cy="3603593"/>
            <a:chOff x="1773233" y="2461927"/>
            <a:chExt cx="805803" cy="3603593"/>
          </a:xfrm>
        </p:grpSpPr>
        <p:cxnSp>
          <p:nvCxnSpPr>
            <p:cNvPr id="22" name="直接连接符 21">
              <a:extLst>
                <a:ext uri="{FF2B5EF4-FFF2-40B4-BE49-F238E27FC236}">
                  <a16:creationId xmlns:a16="http://schemas.microsoft.com/office/drawing/2014/main" id="{2ABCB7C7-FF8D-4F49-AC7D-87B5246AFB03}"/>
                </a:ext>
              </a:extLst>
            </p:cNvPr>
            <p:cNvCxnSpPr/>
            <p:nvPr/>
          </p:nvCxnSpPr>
          <p:spPr>
            <a:xfrm>
              <a:off x="2579036" y="2461928"/>
              <a:ext cx="0" cy="3603592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4" name="文本框 23">
              <a:extLst>
                <a:ext uri="{FF2B5EF4-FFF2-40B4-BE49-F238E27FC236}">
                  <a16:creationId xmlns:a16="http://schemas.microsoft.com/office/drawing/2014/main" id="{7F88EE38-462A-4890-AAF3-B4EC18A3B3C2}"/>
                </a:ext>
              </a:extLst>
            </p:cNvPr>
            <p:cNvSpPr txBox="1"/>
            <p:nvPr/>
          </p:nvSpPr>
          <p:spPr>
            <a:xfrm>
              <a:off x="1773233" y="2461927"/>
              <a:ext cx="800219" cy="3158521"/>
            </a:xfrm>
            <a:prstGeom prst="rect">
              <a:avLst/>
            </a:prstGeom>
            <a:noFill/>
          </p:spPr>
          <p:txBody>
            <a:bodyPr vert="eaVert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600" normalizeH="0" baseline="0" noProof="0" dirty="0">
                  <a:ln>
                    <a:noFill/>
                  </a:ln>
                  <a:solidFill>
                    <a:srgbClr val="474E4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作品介绍</a:t>
              </a:r>
            </a:p>
          </p:txBody>
        </p:sp>
      </p:grpSp>
      <p:sp>
        <p:nvSpPr>
          <p:cNvPr id="25" name="文本框 24">
            <a:extLst>
              <a:ext uri="{FF2B5EF4-FFF2-40B4-BE49-F238E27FC236}">
                <a16:creationId xmlns:a16="http://schemas.microsoft.com/office/drawing/2014/main" id="{5A34F974-5118-4EE2-A9EC-A588E793D2A7}"/>
              </a:ext>
            </a:extLst>
          </p:cNvPr>
          <p:cNvSpPr txBox="1"/>
          <p:nvPr/>
        </p:nvSpPr>
        <p:spPr>
          <a:xfrm>
            <a:off x="1070050" y="839618"/>
            <a:ext cx="800219" cy="2001520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marL="0" marR="0" lvl="0" indent="0" algn="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0" b="0" i="0" u="none" strike="noStrike" kern="1200" cap="none" spc="600" normalizeH="0" baseline="0" noProof="0" dirty="0">
                <a:ln>
                  <a:noFill/>
                </a:ln>
                <a:solidFill>
                  <a:srgbClr val="474E4E"/>
                </a:solidFill>
                <a:effectLst/>
                <a:uLnTx/>
                <a:uFillTx/>
                <a:latin typeface="默陌山魂手迹" panose="02000603000000000000" pitchFamily="2" charset="-122"/>
                <a:ea typeface="默陌山魂手迹" panose="02000603000000000000" pitchFamily="2" charset="-122"/>
              </a:rPr>
              <a:t>水浒传</a:t>
            </a:r>
          </a:p>
        </p:txBody>
      </p:sp>
    </p:spTree>
    <p:extLst>
      <p:ext uri="{BB962C8B-B14F-4D97-AF65-F5344CB8AC3E}">
        <p14:creationId xmlns:p14="http://schemas.microsoft.com/office/powerpoint/2010/main" val="9996737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33000"/>
                    </a14:imgEffect>
                  </a14:imgLayer>
                </a14:imgProps>
              </a:ext>
            </a:extLst>
          </a:blip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38480" y="1687"/>
            <a:ext cx="11125200" cy="6145113"/>
            <a:chOff x="538480" y="1687"/>
            <a:chExt cx="11125200" cy="6145113"/>
          </a:xfrm>
        </p:grpSpPr>
        <p:sp>
          <p:nvSpPr>
            <p:cNvPr id="5" name="矩形 4"/>
            <p:cNvSpPr/>
            <p:nvPr/>
          </p:nvSpPr>
          <p:spPr>
            <a:xfrm>
              <a:off x="538480" y="731520"/>
              <a:ext cx="11125200" cy="5415280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  <a:effectLst>
              <a:outerShdw blurRad="101600" dist="12700" sx="101000" sy="101000" algn="ctr" rotWithShape="0">
                <a:schemeClr val="tx1">
                  <a:lumMod val="75000"/>
                  <a:lumOff val="25000"/>
                  <a:alpha val="18000"/>
                </a:scheme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latin typeface="字魂36号-正文宋楷" panose="02000000000000000000" pitchFamily="2" charset="-122"/>
                <a:ea typeface="字魂36号-正文宋楷" panose="02000000000000000000" pitchFamily="2" charset="-122"/>
              </a:endParaRPr>
            </a:p>
          </p:txBody>
        </p:sp>
        <p:grpSp>
          <p:nvGrpSpPr>
            <p:cNvPr id="3" name="组合 2"/>
            <p:cNvGrpSpPr/>
            <p:nvPr/>
          </p:nvGrpSpPr>
          <p:grpSpPr>
            <a:xfrm>
              <a:off x="4666873" y="1687"/>
              <a:ext cx="2858254" cy="2859582"/>
              <a:chOff x="4666873" y="1687"/>
              <a:chExt cx="2858254" cy="2859582"/>
            </a:xfrm>
          </p:grpSpPr>
          <p:sp>
            <p:nvSpPr>
              <p:cNvPr id="8" name="任意多边形 7"/>
              <p:cNvSpPr/>
              <p:nvPr/>
            </p:nvSpPr>
            <p:spPr>
              <a:xfrm>
                <a:off x="4882024" y="1687"/>
                <a:ext cx="2438112" cy="938113"/>
              </a:xfrm>
              <a:custGeom>
                <a:avLst/>
                <a:gdLst>
                  <a:gd name="connsiteX0" fmla="*/ 0 w 976634"/>
                  <a:gd name="connsiteY0" fmla="*/ 0 h 1459666"/>
                  <a:gd name="connsiteX1" fmla="*/ 976634 w 976634"/>
                  <a:gd name="connsiteY1" fmla="*/ 0 h 1459666"/>
                  <a:gd name="connsiteX2" fmla="*/ 976634 w 976634"/>
                  <a:gd name="connsiteY2" fmla="*/ 983543 h 1459666"/>
                  <a:gd name="connsiteX3" fmla="*/ 488317 w 976634"/>
                  <a:gd name="connsiteY3" fmla="*/ 1459666 h 1459666"/>
                  <a:gd name="connsiteX4" fmla="*/ 0 w 976634"/>
                  <a:gd name="connsiteY4" fmla="*/ 983543 h 145966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76634" h="1459666">
                    <a:moveTo>
                      <a:pt x="0" y="0"/>
                    </a:moveTo>
                    <a:lnTo>
                      <a:pt x="976634" y="0"/>
                    </a:lnTo>
                    <a:lnTo>
                      <a:pt x="976634" y="983543"/>
                    </a:lnTo>
                    <a:cubicBezTo>
                      <a:pt x="976634" y="1246472"/>
                      <a:pt x="758022" y="1459666"/>
                      <a:pt x="488317" y="1459666"/>
                    </a:cubicBezTo>
                    <a:cubicBezTo>
                      <a:pt x="218613" y="1459666"/>
                      <a:pt x="0" y="1246472"/>
                      <a:pt x="0" y="983543"/>
                    </a:cubicBezTo>
                    <a:close/>
                  </a:path>
                </a:pathLst>
              </a:custGeom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</a:endParaRPr>
              </a:p>
            </p:txBody>
          </p:sp>
          <p:sp>
            <p:nvSpPr>
              <p:cNvPr id="9" name="任意多边形 3">
                <a:extLst>
                  <a:ext uri="{FF2B5EF4-FFF2-40B4-BE49-F238E27FC236}">
                    <a16:creationId xmlns:a16="http://schemas.microsoft.com/office/drawing/2014/main" id="{FE7E4330-729E-49B4-9B6D-AF83DFE16702}"/>
                  </a:ext>
                </a:extLst>
              </p:cNvPr>
              <p:cNvSpPr/>
              <p:nvPr/>
            </p:nvSpPr>
            <p:spPr>
              <a:xfrm>
                <a:off x="4814207" y="1521102"/>
                <a:ext cx="2563586" cy="1340167"/>
              </a:xfrm>
              <a:custGeom>
                <a:avLst/>
                <a:gdLst>
                  <a:gd name="connsiteX0" fmla="*/ 263311 w 3278889"/>
                  <a:gd name="connsiteY0" fmla="*/ 933095 h 1879959"/>
                  <a:gd name="connsiteX1" fmla="*/ 1051102 w 3278889"/>
                  <a:gd name="connsiteY1" fmla="*/ 4627 h 1879959"/>
                  <a:gd name="connsiteX2" fmla="*/ 1656013 w 3278889"/>
                  <a:gd name="connsiteY2" fmla="*/ 567335 h 1879959"/>
                  <a:gd name="connsiteX3" fmla="*/ 2232788 w 3278889"/>
                  <a:gd name="connsiteY3" fmla="*/ 384455 h 1879959"/>
                  <a:gd name="connsiteX4" fmla="*/ 3104985 w 3278889"/>
                  <a:gd name="connsiteY4" fmla="*/ 806485 h 1879959"/>
                  <a:gd name="connsiteX5" fmla="*/ 2992444 w 3278889"/>
                  <a:gd name="connsiteY5" fmla="*/ 1805291 h 1879959"/>
                  <a:gd name="connsiteX6" fmla="*/ 221108 w 3278889"/>
                  <a:gd name="connsiteY6" fmla="*/ 1706818 h 1879959"/>
                  <a:gd name="connsiteX7" fmla="*/ 263311 w 3278889"/>
                  <a:gd name="connsiteY7" fmla="*/ 933095 h 187995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</a:cxnLst>
                <a:rect l="l" t="t" r="r" b="b"/>
                <a:pathLst>
                  <a:path w="3278889" h="1879959">
                    <a:moveTo>
                      <a:pt x="263311" y="933095"/>
                    </a:moveTo>
                    <a:cubicBezTo>
                      <a:pt x="401643" y="649397"/>
                      <a:pt x="818985" y="65587"/>
                      <a:pt x="1051102" y="4627"/>
                    </a:cubicBezTo>
                    <a:cubicBezTo>
                      <a:pt x="1283219" y="-56333"/>
                      <a:pt x="1459065" y="504030"/>
                      <a:pt x="1656013" y="567335"/>
                    </a:cubicBezTo>
                    <a:cubicBezTo>
                      <a:pt x="1852961" y="630640"/>
                      <a:pt x="1991293" y="344597"/>
                      <a:pt x="2232788" y="384455"/>
                    </a:cubicBezTo>
                    <a:cubicBezTo>
                      <a:pt x="2474283" y="424313"/>
                      <a:pt x="2978376" y="569679"/>
                      <a:pt x="3104985" y="806485"/>
                    </a:cubicBezTo>
                    <a:cubicBezTo>
                      <a:pt x="3231594" y="1043291"/>
                      <a:pt x="3473090" y="1655236"/>
                      <a:pt x="2992444" y="1805291"/>
                    </a:cubicBezTo>
                    <a:cubicBezTo>
                      <a:pt x="2511798" y="1955347"/>
                      <a:pt x="671274" y="1856873"/>
                      <a:pt x="221108" y="1706818"/>
                    </a:cubicBezTo>
                    <a:cubicBezTo>
                      <a:pt x="-229058" y="1556763"/>
                      <a:pt x="124979" y="1216793"/>
                      <a:pt x="263311" y="933095"/>
                    </a:cubicBezTo>
                    <a:close/>
                  </a:path>
                </a:pathLst>
              </a:custGeom>
              <a:gradFill>
                <a:gsLst>
                  <a:gs pos="0">
                    <a:srgbClr val="72202A">
                      <a:alpha val="53000"/>
                    </a:srgbClr>
                  </a:gs>
                  <a:gs pos="64000">
                    <a:srgbClr val="FFFFFF">
                      <a:alpha val="0"/>
                    </a:srgbClr>
                  </a:gs>
                  <a:gs pos="100000">
                    <a:schemeClr val="bg1">
                      <a:alpha val="10000"/>
                    </a:schemeClr>
                  </a:gs>
                </a:gsLst>
                <a:lin ang="540000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latin typeface="字魂36号-正文宋楷" panose="02000000000000000000" pitchFamily="2" charset="-122"/>
                  <a:ea typeface="字魂36号-正文宋楷" panose="02000000000000000000" pitchFamily="2" charset="-122"/>
                  <a:sym typeface="WenYue GuDianMingChaoTi (Non-Commercial Use)" pitchFamily="50" charset="-122"/>
                </a:endParaRPr>
              </a:p>
            </p:txBody>
          </p:sp>
          <p:sp>
            <p:nvSpPr>
              <p:cNvPr id="11" name="文本框 10"/>
              <p:cNvSpPr txBox="1"/>
              <p:nvPr/>
            </p:nvSpPr>
            <p:spPr>
              <a:xfrm>
                <a:off x="4666873" y="103288"/>
                <a:ext cx="2858254" cy="646331"/>
              </a:xfrm>
              <a:prstGeom prst="rect">
                <a:avLst/>
              </a:prstGeom>
              <a:noFill/>
            </p:spPr>
            <p:txBody>
              <a:bodyPr vert="horz" wrap="square" rtlCol="0">
                <a:spAutoFit/>
              </a:bodyPr>
              <a:lstStyle/>
              <a:p>
                <a:pPr algn="ctr"/>
                <a:r>
                  <a:rPr lang="zh-CN" altLang="en-US" sz="3600" b="1" spc="600" dirty="0">
                    <a:solidFill>
                      <a:schemeClr val="accent4"/>
                    </a:solidFill>
                    <a:latin typeface="楷体" panose="02010609060101010101" pitchFamily="49" charset="-122"/>
                    <a:ea typeface="楷体" panose="02010609060101010101" pitchFamily="49" charset="-122"/>
                  </a:rPr>
                  <a:t>创作背景</a:t>
                </a:r>
              </a:p>
            </p:txBody>
          </p:sp>
        </p:grpSp>
      </p:grpSp>
      <p:pic>
        <p:nvPicPr>
          <p:cNvPr id="12" name="图片 11">
            <a:extLst>
              <a:ext uri="{FF2B5EF4-FFF2-40B4-BE49-F238E27FC236}">
                <a16:creationId xmlns:a16="http://schemas.microsoft.com/office/drawing/2014/main" id="{6B5EF38C-E652-4B7E-A324-132BE5D28F19}"/>
              </a:ext>
            </a:extLst>
          </p:cNvPr>
          <p:cNvPicPr>
            <a:picLocks noChangeAspect="1"/>
          </p:cNvPicPr>
          <p:nvPr/>
        </p:nvPicPr>
        <p:blipFill rotWithShape="1"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7260" b="7335"/>
          <a:stretch/>
        </p:blipFill>
        <p:spPr>
          <a:xfrm>
            <a:off x="9936480" y="3323421"/>
            <a:ext cx="2265680" cy="3524419"/>
          </a:xfrm>
          <a:prstGeom prst="rect">
            <a:avLst/>
          </a:prstGeom>
        </p:spPr>
      </p:pic>
      <p:sp>
        <p:nvSpPr>
          <p:cNvPr id="30" name="文本框 29">
            <a:extLst>
              <a:ext uri="{FF2B5EF4-FFF2-40B4-BE49-F238E27FC236}">
                <a16:creationId xmlns:a16="http://schemas.microsoft.com/office/drawing/2014/main" id="{36C851EE-23D1-44B3-8188-829F62E8B3BB}"/>
              </a:ext>
            </a:extLst>
          </p:cNvPr>
          <p:cNvSpPr txBox="1"/>
          <p:nvPr/>
        </p:nvSpPr>
        <p:spPr>
          <a:xfrm>
            <a:off x="1147210" y="1043731"/>
            <a:ext cx="9897579" cy="477053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ts val="3700"/>
              </a:lnSpc>
            </a:pPr>
            <a:r>
              <a:rPr lang="en-US" altLang="zh-CN" sz="2400" b="1" spc="600" dirty="0">
                <a:solidFill>
                  <a:srgbClr val="52555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《</a:t>
            </a:r>
            <a:r>
              <a:rPr lang="zh-CN" altLang="en-US" sz="2400" b="1" spc="600" dirty="0">
                <a:solidFill>
                  <a:srgbClr val="52555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水浒传</a:t>
            </a:r>
            <a:r>
              <a:rPr lang="en-US" altLang="zh-CN" sz="2400" b="1" spc="600" dirty="0">
                <a:solidFill>
                  <a:srgbClr val="52555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》</a:t>
            </a:r>
            <a:r>
              <a:rPr lang="zh-CN" altLang="en-US" sz="2400" b="1" spc="600" dirty="0">
                <a:solidFill>
                  <a:srgbClr val="52555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产生于元末明初，是长期以来民间的集体创作和作家艺术加工的产物。故事大约发生在北宋年间，</a:t>
            </a:r>
            <a:r>
              <a:rPr lang="en-US" altLang="zh-CN" sz="2400" b="1" spc="600" dirty="0">
                <a:solidFill>
                  <a:srgbClr val="52555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《</a:t>
            </a:r>
            <a:r>
              <a:rPr lang="zh-CN" altLang="en-US" sz="2400" b="1" spc="600" dirty="0">
                <a:solidFill>
                  <a:srgbClr val="52555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水浒传</a:t>
            </a:r>
            <a:r>
              <a:rPr lang="en-US" altLang="zh-CN" sz="2400" b="1" spc="600" dirty="0">
                <a:solidFill>
                  <a:srgbClr val="52555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》</a:t>
            </a:r>
            <a:r>
              <a:rPr lang="zh-CN" altLang="en-US" sz="2400" b="1" spc="600" dirty="0">
                <a:solidFill>
                  <a:srgbClr val="52555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以农民起义的发生、发展过程为主线，通过各个英雄被逼上梁山的不同经历，描写出他们由个体觉醒到走上小规模联合反抗，到发展为盛大的农民起义队伍的全过程，表现了“官逼民反”这一封建时代农民起义的必然规律，塑造了农民起义领袖的群体形象</a:t>
            </a:r>
            <a:r>
              <a:rPr lang="en-US" altLang="zh-CN" sz="2400" b="1" spc="600" dirty="0">
                <a:solidFill>
                  <a:srgbClr val="52555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,</a:t>
            </a:r>
            <a:r>
              <a:rPr lang="zh-CN" altLang="en-US" sz="2400" b="1" spc="600" dirty="0">
                <a:solidFill>
                  <a:srgbClr val="52555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深刻反映出北宋末年的政治状况和社会矛盾。在此背景下，施耐庵集其大成，在民间故事话本、戏曲的基础上再创作</a:t>
            </a:r>
            <a:r>
              <a:rPr lang="en-US" altLang="zh-CN" sz="2400" b="1" spc="600" dirty="0">
                <a:solidFill>
                  <a:srgbClr val="52555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,</a:t>
            </a:r>
            <a:r>
              <a:rPr lang="zh-CN" altLang="en-US" sz="2400" b="1" spc="600" dirty="0">
                <a:solidFill>
                  <a:srgbClr val="525555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最终写出长篇章回小说。</a:t>
            </a:r>
          </a:p>
        </p:txBody>
      </p:sp>
    </p:spTree>
    <p:extLst>
      <p:ext uri="{BB962C8B-B14F-4D97-AF65-F5344CB8AC3E}">
        <p14:creationId xmlns:p14="http://schemas.microsoft.com/office/powerpoint/2010/main" val="13799598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25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2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nodeType="with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" name="图片 12">
            <a:extLst>
              <a:ext uri="{FF2B5EF4-FFF2-40B4-BE49-F238E27FC236}">
                <a16:creationId xmlns:a16="http://schemas.microsoft.com/office/drawing/2014/main" id="{4F42F549-CF20-4AF9-8D10-E5399A774BA1}"/>
              </a:ext>
            </a:extLst>
          </p:cNvPr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054" t="2320" r="612" b="-415"/>
          <a:stretch/>
        </p:blipFill>
        <p:spPr>
          <a:xfrm>
            <a:off x="417616" y="29030"/>
            <a:ext cx="5533241" cy="6857999"/>
          </a:xfrm>
          <a:prstGeom prst="rect">
            <a:avLst/>
          </a:prstGeom>
        </p:spPr>
      </p:pic>
      <p:sp>
        <p:nvSpPr>
          <p:cNvPr id="14" name="文本框 13">
            <a:extLst>
              <a:ext uri="{FF2B5EF4-FFF2-40B4-BE49-F238E27FC236}">
                <a16:creationId xmlns:a16="http://schemas.microsoft.com/office/drawing/2014/main" id="{B550068D-29F9-42B6-A59A-0813156D3711}"/>
              </a:ext>
            </a:extLst>
          </p:cNvPr>
          <p:cNvSpPr txBox="1"/>
          <p:nvPr/>
        </p:nvSpPr>
        <p:spPr>
          <a:xfrm>
            <a:off x="5950857" y="2571272"/>
            <a:ext cx="5384799" cy="2576667"/>
          </a:xfrm>
          <a:prstGeom prst="rect">
            <a:avLst/>
          </a:prstGeom>
          <a:noFill/>
        </p:spPr>
        <p:txBody>
          <a:bodyPr vert="horz" wrap="square" rtlCol="0">
            <a:spAutoFit/>
          </a:bodyPr>
          <a:lstStyle/>
          <a:p>
            <a:pPr algn="just">
              <a:lnSpc>
                <a:spcPct val="150000"/>
              </a:lnSpc>
            </a:pPr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    常言道</a:t>
            </a:r>
            <a:r>
              <a:rPr lang="en-US" altLang="zh-CN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:“</a:t>
            </a:r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智不智</a:t>
            </a:r>
            <a:r>
              <a:rPr lang="en-US" altLang="zh-CN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,</a:t>
            </a:r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看</a:t>
            </a:r>
            <a:r>
              <a:rPr lang="en-US" altLang="zh-CN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《</a:t>
            </a:r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三国</a:t>
            </a:r>
            <a:r>
              <a:rPr lang="en-US" altLang="zh-CN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》,</a:t>
            </a:r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勇不勇</a:t>
            </a:r>
            <a:r>
              <a:rPr lang="en-US" altLang="zh-CN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,</a:t>
            </a:r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看</a:t>
            </a:r>
            <a:r>
              <a:rPr lang="en-US" altLang="zh-CN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《</a:t>
            </a:r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水浒</a:t>
            </a:r>
            <a:r>
              <a:rPr lang="en-US" altLang="zh-CN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》</a:t>
            </a:r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。意思是三国出智士</a:t>
            </a:r>
            <a:r>
              <a:rPr lang="en-US" altLang="zh-CN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,</a:t>
            </a:r>
            <a:r>
              <a:rPr lang="zh-CN" altLang="en-US" sz="2800" b="1" spc="600" dirty="0">
                <a:solidFill>
                  <a:schemeClr val="tx1">
                    <a:lumMod val="75000"/>
                    <a:lumOff val="25000"/>
                  </a:schemeClr>
                </a:solidFill>
                <a:latin typeface="楷体" panose="02010609060101010101" pitchFamily="49" charset="-122"/>
                <a:ea typeface="楷体" panose="02010609060101010101" pitchFamily="49" charset="-122"/>
                <a:sym typeface="WenYue GuDianMingChaoTi (Non-Commercial Use)" pitchFamily="50" charset="-122"/>
              </a:rPr>
              <a:t>梁山多勇夫。</a:t>
            </a:r>
          </a:p>
        </p:txBody>
      </p:sp>
    </p:spTree>
    <p:extLst>
      <p:ext uri="{BB962C8B-B14F-4D97-AF65-F5344CB8AC3E}">
        <p14:creationId xmlns:p14="http://schemas.microsoft.com/office/powerpoint/2010/main" val="18562424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5" name="组合 14">
            <a:extLst>
              <a:ext uri="{FF2B5EF4-FFF2-40B4-BE49-F238E27FC236}">
                <a16:creationId xmlns:a16="http://schemas.microsoft.com/office/drawing/2014/main" id="{077C0EEB-BD92-4B21-B0F3-28AD9C2886CB}"/>
              </a:ext>
            </a:extLst>
          </p:cNvPr>
          <p:cNvGrpSpPr/>
          <p:nvPr/>
        </p:nvGrpSpPr>
        <p:grpSpPr>
          <a:xfrm>
            <a:off x="3287713" y="223034"/>
            <a:ext cx="4967526" cy="707886"/>
            <a:chOff x="648760" y="2338283"/>
            <a:chExt cx="4967526" cy="707886"/>
          </a:xfrm>
        </p:grpSpPr>
        <p:cxnSp>
          <p:nvCxnSpPr>
            <p:cNvPr id="16" name="直接连接符 15">
              <a:extLst>
                <a:ext uri="{FF2B5EF4-FFF2-40B4-BE49-F238E27FC236}">
                  <a16:creationId xmlns:a16="http://schemas.microsoft.com/office/drawing/2014/main" id="{6639AB73-A916-4ECD-8A62-823698D69A5F}"/>
                </a:ext>
              </a:extLst>
            </p:cNvPr>
            <p:cNvCxnSpPr>
              <a:cxnSpLocks/>
            </p:cNvCxnSpPr>
            <p:nvPr/>
          </p:nvCxnSpPr>
          <p:spPr>
            <a:xfrm>
              <a:off x="2083860" y="2402923"/>
              <a:ext cx="0" cy="57860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7" name="文本框 16">
              <a:extLst>
                <a:ext uri="{FF2B5EF4-FFF2-40B4-BE49-F238E27FC236}">
                  <a16:creationId xmlns:a16="http://schemas.microsoft.com/office/drawing/2014/main" id="{DB357DC1-4F68-4DB2-B436-7530C733BB7A}"/>
                </a:ext>
              </a:extLst>
            </p:cNvPr>
            <p:cNvSpPr txBox="1"/>
            <p:nvPr/>
          </p:nvSpPr>
          <p:spPr>
            <a:xfrm>
              <a:off x="2020360" y="2338283"/>
              <a:ext cx="3595926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spc="600" dirty="0">
                  <a:solidFill>
                    <a:srgbClr val="474E4E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勇夫知多少</a:t>
              </a:r>
              <a:endParaRPr kumimoji="0" lang="zh-CN" altLang="en-US" sz="4000" b="0" i="0" u="none" strike="noStrike" kern="1200" cap="none" spc="600" normalizeH="0" baseline="0" noProof="0" dirty="0">
                <a:ln>
                  <a:noFill/>
                </a:ln>
                <a:solidFill>
                  <a:srgbClr val="474E4E"/>
                </a:solidFill>
                <a:effectLst/>
                <a:uLnTx/>
                <a:uFillTx/>
                <a:latin typeface="默陌山魂手迹" panose="02000603000000000000" pitchFamily="2" charset="-122"/>
                <a:ea typeface="默陌山魂手迹" panose="02000603000000000000" pitchFamily="2" charset="-122"/>
              </a:endParaRPr>
            </a:p>
          </p:txBody>
        </p:sp>
        <p:sp>
          <p:nvSpPr>
            <p:cNvPr id="18" name="文本框 17">
              <a:extLst>
                <a:ext uri="{FF2B5EF4-FFF2-40B4-BE49-F238E27FC236}">
                  <a16:creationId xmlns:a16="http://schemas.microsoft.com/office/drawing/2014/main" id="{F9FEBA18-9EB5-43A7-93A9-02340BC7EA97}"/>
                </a:ext>
              </a:extLst>
            </p:cNvPr>
            <p:cNvSpPr txBox="1"/>
            <p:nvPr/>
          </p:nvSpPr>
          <p:spPr>
            <a:xfrm>
              <a:off x="648760" y="2338283"/>
              <a:ext cx="1498600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600" normalizeH="0" baseline="0" noProof="0" dirty="0">
                  <a:ln>
                    <a:noFill/>
                  </a:ln>
                  <a:solidFill>
                    <a:srgbClr val="474E4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水浒</a:t>
              </a:r>
            </a:p>
          </p:txBody>
        </p:sp>
      </p:grpSp>
      <p:sp>
        <p:nvSpPr>
          <p:cNvPr id="20" name="矩形 19">
            <a:extLst>
              <a:ext uri="{FF2B5EF4-FFF2-40B4-BE49-F238E27FC236}">
                <a16:creationId xmlns:a16="http://schemas.microsoft.com/office/drawing/2014/main" id="{FA12B50C-B958-4A41-9C1A-DA887F0367EE}"/>
              </a:ext>
            </a:extLst>
          </p:cNvPr>
          <p:cNvSpPr/>
          <p:nvPr/>
        </p:nvSpPr>
        <p:spPr>
          <a:xfrm>
            <a:off x="77621" y="5661858"/>
            <a:ext cx="3210092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2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及时雨</a:t>
            </a:r>
            <a:r>
              <a:rPr kumimoji="0" lang="en-US" altLang="zh-CN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kumimoji="0" lang="zh-CN" altLang="en-US" sz="28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楷体" panose="02010609060101010101" pitchFamily="49" charset="-122"/>
                <a:ea typeface="楷体" panose="02010609060101010101" pitchFamily="49" charset="-122"/>
              </a:rPr>
              <a:t>宋江</a:t>
            </a:r>
          </a:p>
        </p:txBody>
      </p:sp>
      <p:sp>
        <p:nvSpPr>
          <p:cNvPr id="8" name="矩形 7"/>
          <p:cNvSpPr/>
          <p:nvPr/>
        </p:nvSpPr>
        <p:spPr>
          <a:xfrm>
            <a:off x="0" y="1065412"/>
            <a:ext cx="12192000" cy="4662288"/>
          </a:xfrm>
          <a:prstGeom prst="rect">
            <a:avLst/>
          </a:prstGeom>
          <a:solidFill>
            <a:schemeClr val="accent2">
              <a:alpha val="80000"/>
            </a:schemeClr>
          </a:solidFill>
          <a:ln>
            <a:noFill/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zh-CN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字魂36号-正文宋楷" panose="02000000000000000000" pitchFamily="2" charset="-122"/>
              <a:ea typeface="字魂36号-正文宋楷" panose="02000000000000000000" pitchFamily="2" charset="-122"/>
              <a:cs typeface="+mn-cs"/>
            </a:endParaRPr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5FDF616-4281-4AC4-A570-5ABB734739EE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709" t="1852" r="7108"/>
          <a:stretch/>
        </p:blipFill>
        <p:spPr bwMode="auto">
          <a:xfrm>
            <a:off x="9050088" y="1451642"/>
            <a:ext cx="2840309" cy="38898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4" name="Picture 4">
            <a:extLst>
              <a:ext uri="{FF2B5EF4-FFF2-40B4-BE49-F238E27FC236}">
                <a16:creationId xmlns:a16="http://schemas.microsoft.com/office/drawing/2014/main" id="{6D98652A-3E69-4E59-AA91-1108D0FB9A8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2264"/>
          <a:stretch/>
        </p:blipFill>
        <p:spPr bwMode="auto">
          <a:xfrm>
            <a:off x="301603" y="1451642"/>
            <a:ext cx="2846160" cy="38356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6" name="Picture 6">
            <a:extLst>
              <a:ext uri="{FF2B5EF4-FFF2-40B4-BE49-F238E27FC236}">
                <a16:creationId xmlns:a16="http://schemas.microsoft.com/office/drawing/2014/main" id="{37930194-5CAE-441E-A1B4-E9D474F67B1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/>
        </p:blipFill>
        <p:spPr bwMode="auto">
          <a:xfrm>
            <a:off x="3306348" y="1451641"/>
            <a:ext cx="2581910" cy="38228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8" name="Picture 8">
            <a:extLst>
              <a:ext uri="{FF2B5EF4-FFF2-40B4-BE49-F238E27FC236}">
                <a16:creationId xmlns:a16="http://schemas.microsoft.com/office/drawing/2014/main" id="{3B60E642-5FE2-4951-B40C-E74CB196507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46843" y="1451642"/>
            <a:ext cx="2844659" cy="38608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8" name="矩形 27">
            <a:extLst>
              <a:ext uri="{FF2B5EF4-FFF2-40B4-BE49-F238E27FC236}">
                <a16:creationId xmlns:a16="http://schemas.microsoft.com/office/drawing/2014/main" id="{0892FF4D-C00A-4874-A56C-ACBE69122595}"/>
              </a:ext>
            </a:extLst>
          </p:cNvPr>
          <p:cNvSpPr/>
          <p:nvPr/>
        </p:nvSpPr>
        <p:spPr>
          <a:xfrm>
            <a:off x="2968988" y="5661858"/>
            <a:ext cx="3210092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豹子头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林冲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29" name="矩形 28">
            <a:extLst>
              <a:ext uri="{FF2B5EF4-FFF2-40B4-BE49-F238E27FC236}">
                <a16:creationId xmlns:a16="http://schemas.microsoft.com/office/drawing/2014/main" id="{A58F34D1-D175-4BB4-A717-4F25F6FA65BA}"/>
              </a:ext>
            </a:extLst>
          </p:cNvPr>
          <p:cNvSpPr/>
          <p:nvPr/>
        </p:nvSpPr>
        <p:spPr>
          <a:xfrm>
            <a:off x="5860355" y="5661858"/>
            <a:ext cx="3210092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花和尚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鲁智深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30" name="矩形 29">
            <a:extLst>
              <a:ext uri="{FF2B5EF4-FFF2-40B4-BE49-F238E27FC236}">
                <a16:creationId xmlns:a16="http://schemas.microsoft.com/office/drawing/2014/main" id="{F17CD6C0-7C55-40E8-A196-7F4296A32023}"/>
              </a:ext>
            </a:extLst>
          </p:cNvPr>
          <p:cNvSpPr/>
          <p:nvPr/>
        </p:nvSpPr>
        <p:spPr>
          <a:xfrm>
            <a:off x="8751721" y="5661858"/>
            <a:ext cx="3210092" cy="7992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lnSpc>
                <a:spcPct val="200000"/>
              </a:lnSpc>
              <a:defRPr/>
            </a:pP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智多星</a:t>
            </a:r>
            <a:r>
              <a:rPr lang="en-US" altLang="zh-CN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·</a:t>
            </a:r>
            <a:r>
              <a:rPr lang="zh-CN" altLang="en-US" sz="2800" b="1" dirty="0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吴用</a:t>
            </a:r>
            <a:endParaRPr kumimoji="0" lang="zh-CN" altLang="en-US" sz="2800" b="1" i="0" u="none" strike="noStrike" kern="1200" cap="none" spc="0" normalizeH="0" baseline="0" noProof="0" dirty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0159985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12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1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12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1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27" dur="10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2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7" dur="1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4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512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1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16" presetClass="entr" presetSubtype="37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47" dur="10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8" grpId="0" animBg="1"/>
      <p:bldP spid="28" grpId="0"/>
      <p:bldP spid="29" grpId="0"/>
      <p:bldP spid="30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41F02480-33EB-40F6-B192-B3F7B3F8E19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 bwMode="auto">
          <a:xfrm>
            <a:off x="643467" y="1002622"/>
            <a:ext cx="10905066" cy="48527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11" name="组合 10">
            <a:extLst>
              <a:ext uri="{FF2B5EF4-FFF2-40B4-BE49-F238E27FC236}">
                <a16:creationId xmlns:a16="http://schemas.microsoft.com/office/drawing/2014/main" id="{600E24A1-A4D9-45B0-8E1A-18892BECE491}"/>
              </a:ext>
            </a:extLst>
          </p:cNvPr>
          <p:cNvGrpSpPr/>
          <p:nvPr/>
        </p:nvGrpSpPr>
        <p:grpSpPr>
          <a:xfrm>
            <a:off x="3287713" y="223034"/>
            <a:ext cx="4967526" cy="707886"/>
            <a:chOff x="648760" y="2338283"/>
            <a:chExt cx="4967526" cy="707886"/>
          </a:xfrm>
        </p:grpSpPr>
        <p:cxnSp>
          <p:nvCxnSpPr>
            <p:cNvPr id="13" name="直接连接符 12">
              <a:extLst>
                <a:ext uri="{FF2B5EF4-FFF2-40B4-BE49-F238E27FC236}">
                  <a16:creationId xmlns:a16="http://schemas.microsoft.com/office/drawing/2014/main" id="{2539F0F0-54A6-4DCC-BD63-A64E9955F076}"/>
                </a:ext>
              </a:extLst>
            </p:cNvPr>
            <p:cNvCxnSpPr>
              <a:cxnSpLocks/>
            </p:cNvCxnSpPr>
            <p:nvPr/>
          </p:nvCxnSpPr>
          <p:spPr>
            <a:xfrm>
              <a:off x="2083860" y="2402923"/>
              <a:ext cx="0" cy="57860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文本框 13">
              <a:extLst>
                <a:ext uri="{FF2B5EF4-FFF2-40B4-BE49-F238E27FC236}">
                  <a16:creationId xmlns:a16="http://schemas.microsoft.com/office/drawing/2014/main" id="{F7F104E5-16CA-4D72-88A1-F3977AD9F88A}"/>
                </a:ext>
              </a:extLst>
            </p:cNvPr>
            <p:cNvSpPr txBox="1"/>
            <p:nvPr/>
          </p:nvSpPr>
          <p:spPr>
            <a:xfrm>
              <a:off x="2020360" y="2338283"/>
              <a:ext cx="3595926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spc="600" dirty="0">
                  <a:solidFill>
                    <a:srgbClr val="474E4E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勇夫知多少</a:t>
              </a:r>
              <a:endParaRPr kumimoji="0" lang="zh-CN" altLang="en-US" sz="4000" b="0" i="0" u="none" strike="noStrike" kern="1200" cap="none" spc="600" normalizeH="0" baseline="0" noProof="0" dirty="0">
                <a:ln>
                  <a:noFill/>
                </a:ln>
                <a:solidFill>
                  <a:srgbClr val="474E4E"/>
                </a:solidFill>
                <a:effectLst/>
                <a:uLnTx/>
                <a:uFillTx/>
                <a:latin typeface="默陌山魂手迹" panose="02000603000000000000" pitchFamily="2" charset="-122"/>
                <a:ea typeface="默陌山魂手迹" panose="02000603000000000000" pitchFamily="2" charset="-122"/>
              </a:endParaRPr>
            </a:p>
          </p:txBody>
        </p:sp>
        <p:sp>
          <p:nvSpPr>
            <p:cNvPr id="15" name="文本框 14">
              <a:extLst>
                <a:ext uri="{FF2B5EF4-FFF2-40B4-BE49-F238E27FC236}">
                  <a16:creationId xmlns:a16="http://schemas.microsoft.com/office/drawing/2014/main" id="{FCF46660-BAE0-4CC8-862E-1B7C237B2E6F}"/>
                </a:ext>
              </a:extLst>
            </p:cNvPr>
            <p:cNvSpPr txBox="1"/>
            <p:nvPr/>
          </p:nvSpPr>
          <p:spPr>
            <a:xfrm>
              <a:off x="648760" y="2338283"/>
              <a:ext cx="1498600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600" normalizeH="0" baseline="0" noProof="0" dirty="0">
                  <a:ln>
                    <a:noFill/>
                  </a:ln>
                  <a:solidFill>
                    <a:srgbClr val="474E4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水浒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154920320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>
        <p14:ripple/>
      </p:transition>
    </mc:Choice>
    <mc:Fallback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2">
            <a:extLst>
              <a:ext uri="{FF2B5EF4-FFF2-40B4-BE49-F238E27FC236}">
                <a16:creationId xmlns:a16="http://schemas.microsoft.com/office/drawing/2014/main" id="{41F02480-33EB-40F6-B192-B3F7B3F8E19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8796" b="8796"/>
          <a:stretch/>
        </p:blipFill>
        <p:spPr bwMode="auto">
          <a:xfrm>
            <a:off x="623391" y="1015999"/>
            <a:ext cx="10945218" cy="4826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pSp>
        <p:nvGrpSpPr>
          <p:cNvPr id="3" name="组合 2">
            <a:extLst>
              <a:ext uri="{FF2B5EF4-FFF2-40B4-BE49-F238E27FC236}">
                <a16:creationId xmlns:a16="http://schemas.microsoft.com/office/drawing/2014/main" id="{A1F493F9-2AFB-43DA-977D-5573521FCB25}"/>
              </a:ext>
            </a:extLst>
          </p:cNvPr>
          <p:cNvGrpSpPr/>
          <p:nvPr/>
        </p:nvGrpSpPr>
        <p:grpSpPr>
          <a:xfrm>
            <a:off x="3287713" y="223034"/>
            <a:ext cx="4967526" cy="707886"/>
            <a:chOff x="648760" y="2338283"/>
            <a:chExt cx="4967526" cy="707886"/>
          </a:xfrm>
        </p:grpSpPr>
        <p:cxnSp>
          <p:nvCxnSpPr>
            <p:cNvPr id="4" name="直接连接符 3">
              <a:extLst>
                <a:ext uri="{FF2B5EF4-FFF2-40B4-BE49-F238E27FC236}">
                  <a16:creationId xmlns:a16="http://schemas.microsoft.com/office/drawing/2014/main" id="{32FB0BB1-CDCF-4975-9894-E91FF1E7A1CB}"/>
                </a:ext>
              </a:extLst>
            </p:cNvPr>
            <p:cNvCxnSpPr>
              <a:cxnSpLocks/>
            </p:cNvCxnSpPr>
            <p:nvPr/>
          </p:nvCxnSpPr>
          <p:spPr>
            <a:xfrm>
              <a:off x="2083860" y="2402923"/>
              <a:ext cx="0" cy="578607"/>
            </a:xfrm>
            <a:prstGeom prst="line">
              <a:avLst/>
            </a:prstGeom>
            <a:ln w="15875">
              <a:solidFill>
                <a:schemeClr val="accent5">
                  <a:lumMod val="75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" name="文本框 4">
              <a:extLst>
                <a:ext uri="{FF2B5EF4-FFF2-40B4-BE49-F238E27FC236}">
                  <a16:creationId xmlns:a16="http://schemas.microsoft.com/office/drawing/2014/main" id="{3AD28EBF-4CC9-40E9-9D72-8B9F6037C5D5}"/>
                </a:ext>
              </a:extLst>
            </p:cNvPr>
            <p:cNvSpPr txBox="1"/>
            <p:nvPr/>
          </p:nvSpPr>
          <p:spPr>
            <a:xfrm>
              <a:off x="2020360" y="2338283"/>
              <a:ext cx="3595926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zh-CN" altLang="en-US" sz="4000" spc="600" dirty="0">
                  <a:solidFill>
                    <a:srgbClr val="474E4E"/>
                  </a:solidFill>
                  <a:latin typeface="默陌山魂手迹" panose="02000603000000000000" pitchFamily="2" charset="-122"/>
                  <a:ea typeface="默陌山魂手迹" panose="02000603000000000000" pitchFamily="2" charset="-122"/>
                </a:rPr>
                <a:t>勇夫知多少</a:t>
              </a:r>
              <a:endParaRPr kumimoji="0" lang="zh-CN" altLang="en-US" sz="4000" b="0" i="0" u="none" strike="noStrike" kern="1200" cap="none" spc="600" normalizeH="0" baseline="0" noProof="0" dirty="0">
                <a:ln>
                  <a:noFill/>
                </a:ln>
                <a:solidFill>
                  <a:srgbClr val="474E4E"/>
                </a:solidFill>
                <a:effectLst/>
                <a:uLnTx/>
                <a:uFillTx/>
                <a:latin typeface="默陌山魂手迹" panose="02000603000000000000" pitchFamily="2" charset="-122"/>
                <a:ea typeface="默陌山魂手迹" panose="02000603000000000000" pitchFamily="2" charset="-122"/>
              </a:endParaRPr>
            </a:p>
          </p:txBody>
        </p:sp>
        <p:sp>
          <p:nvSpPr>
            <p:cNvPr id="6" name="文本框 5">
              <a:extLst>
                <a:ext uri="{FF2B5EF4-FFF2-40B4-BE49-F238E27FC236}">
                  <a16:creationId xmlns:a16="http://schemas.microsoft.com/office/drawing/2014/main" id="{B0961E49-882A-4162-A753-B2253231BEF7}"/>
                </a:ext>
              </a:extLst>
            </p:cNvPr>
            <p:cNvSpPr txBox="1"/>
            <p:nvPr/>
          </p:nvSpPr>
          <p:spPr>
            <a:xfrm>
              <a:off x="648760" y="2338283"/>
              <a:ext cx="1498600" cy="707886"/>
            </a:xfrm>
            <a:prstGeom prst="rect">
              <a:avLst/>
            </a:prstGeom>
            <a:noFill/>
          </p:spPr>
          <p:txBody>
            <a:bodyPr vert="horz" wrap="square" rtlCol="0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zh-CN" altLang="en-US" sz="4000" b="1" i="0" u="none" strike="noStrike" kern="1200" cap="none" spc="600" normalizeH="0" baseline="0" noProof="0" dirty="0">
                  <a:ln>
                    <a:noFill/>
                  </a:ln>
                  <a:solidFill>
                    <a:srgbClr val="474E4E"/>
                  </a:solidFill>
                  <a:effectLst/>
                  <a:uLnTx/>
                  <a:uFillTx/>
                  <a:latin typeface="楷体" panose="02010609060101010101" pitchFamily="49" charset="-122"/>
                  <a:ea typeface="楷体" panose="02010609060101010101" pitchFamily="49" charset="-122"/>
                </a:rPr>
                <a:t>水浒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447414028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ISPRING_PRESENTATION_TITLE" val="朗诵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MH" val="20170721170040"/>
  <p:tag name="MH_LIBRARY" val="CONTENTS"/>
  <p:tag name="MH_TYPE" val="TITLE"/>
  <p:tag name="ID" val="626775"/>
  <p:tag name="MH_ORDER" val="NUMBER"/>
</p:tagLst>
</file>

<file path=ppt/theme/theme1.xml><?xml version="1.0" encoding="utf-8"?>
<a:theme xmlns:a="http://schemas.openxmlformats.org/drawingml/2006/main" name="Office 主题​​">
  <a:themeElements>
    <a:clrScheme name="Office">
      <a:dk1>
        <a:srgbClr val="000000"/>
      </a:dk1>
      <a:lt1>
        <a:srgbClr val="FFFFFF"/>
      </a:lt1>
      <a:dk2>
        <a:srgbClr val="44546A"/>
      </a:dk2>
      <a:lt2>
        <a:srgbClr val="E6E4E4"/>
      </a:lt2>
      <a:accent1>
        <a:srgbClr val="A02D34"/>
      </a:accent1>
      <a:accent2>
        <a:srgbClr val="B73B3A"/>
      </a:accent2>
      <a:accent3>
        <a:srgbClr val="A6644D"/>
      </a:accent3>
      <a:accent4>
        <a:srgbClr val="F2EBDB"/>
      </a:accent4>
      <a:accent5>
        <a:srgbClr val="313737"/>
      </a:accent5>
      <a:accent6>
        <a:srgbClr val="474E4E"/>
      </a:accent6>
      <a:hlink>
        <a:srgbClr val="2B2B2B"/>
      </a:hlink>
      <a:folHlink>
        <a:srgbClr val="2B2B2B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358</TotalTime>
  <Words>4971</Words>
  <Application>Microsoft Office PowerPoint</Application>
  <PresentationFormat>宽屏</PresentationFormat>
  <Paragraphs>213</Paragraphs>
  <Slides>37</Slides>
  <Notes>36</Notes>
  <HiddenSlides>0</HiddenSlides>
  <MMClips>2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50" baseType="lpstr">
      <vt:lpstr>Auraka方黑檀</vt:lpstr>
      <vt:lpstr>等线</vt:lpstr>
      <vt:lpstr>等线 Light</vt:lpstr>
      <vt:lpstr>楷体</vt:lpstr>
      <vt:lpstr>默陌山魂手迹</vt:lpstr>
      <vt:lpstr>微软雅黑</vt:lpstr>
      <vt:lpstr>幼圆</vt:lpstr>
      <vt:lpstr>造字工房朗倩（非商用）常规体</vt:lpstr>
      <vt:lpstr>造字工房言宋（非商用）常规体</vt:lpstr>
      <vt:lpstr>字魂36号-正文宋楷</vt:lpstr>
      <vt:lpstr>字语劲墨行楷</vt:lpstr>
      <vt:lpstr>Arial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朗诵</dc:title>
  <dc:creator>思蜀 刘</dc:creator>
  <cp:lastModifiedBy>20070</cp:lastModifiedBy>
  <cp:revision>151</cp:revision>
  <dcterms:created xsi:type="dcterms:W3CDTF">2018-04-22T06:46:38Z</dcterms:created>
  <dcterms:modified xsi:type="dcterms:W3CDTF">2021-09-26T11:14:23Z</dcterms:modified>
</cp:coreProperties>
</file>