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9" r:id="rId2"/>
    <p:sldId id="364" r:id="rId3"/>
    <p:sldId id="445" r:id="rId4"/>
    <p:sldId id="456" r:id="rId5"/>
    <p:sldId id="498" r:id="rId6"/>
    <p:sldId id="555" r:id="rId7"/>
    <p:sldId id="550" r:id="rId8"/>
    <p:sldId id="392" r:id="rId9"/>
    <p:sldId id="403" r:id="rId10"/>
    <p:sldId id="508" r:id="rId11"/>
    <p:sldId id="398" r:id="rId12"/>
    <p:sldId id="476" r:id="rId13"/>
    <p:sldId id="509" r:id="rId14"/>
    <p:sldId id="510" r:id="rId15"/>
    <p:sldId id="540" r:id="rId16"/>
    <p:sldId id="543" r:id="rId17"/>
    <p:sldId id="270" r:id="rId18"/>
    <p:sldId id="406" r:id="rId19"/>
    <p:sldId id="516" r:id="rId20"/>
    <p:sldId id="517" r:id="rId21"/>
    <p:sldId id="501" r:id="rId22"/>
    <p:sldId id="518" r:id="rId23"/>
    <p:sldId id="551" r:id="rId24"/>
    <p:sldId id="484" r:id="rId25"/>
    <p:sldId id="503" r:id="rId26"/>
    <p:sldId id="519" r:id="rId27"/>
    <p:sldId id="552" r:id="rId28"/>
    <p:sldId id="520" r:id="rId29"/>
    <p:sldId id="485" r:id="rId30"/>
    <p:sldId id="522" r:id="rId31"/>
    <p:sldId id="553" r:id="rId32"/>
    <p:sldId id="554" r:id="rId33"/>
    <p:sldId id="523" r:id="rId34"/>
    <p:sldId id="524" r:id="rId35"/>
    <p:sldId id="525" r:id="rId36"/>
    <p:sldId id="300"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238467" y="3447291"/>
            <a:ext cx="8745171" cy="1061829"/>
          </a:xfrm>
          <a:prstGeom prst="rect">
            <a:avLst/>
          </a:prstGeom>
          <a:noFill/>
        </p:spPr>
        <p:txBody>
          <a:bodyPr wrap="square" rtlCol="0">
            <a:spAutoFit/>
          </a:bodyPr>
          <a:lstStyle/>
          <a:p>
            <a:pPr>
              <a:lnSpc>
                <a:spcPct val="150000"/>
              </a:lnSpc>
            </a:pPr>
            <a:r>
              <a:rPr lang="zh-CN" altLang="en-US" sz="2800" b="1" spc="-100"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spc="-100"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a:t>
            </a:r>
            <a:r>
              <a:rPr lang="zh-CN" altLang="en-US" sz="2800" b="1" spc="-100"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四</a:t>
            </a:r>
            <a:r>
              <a:rPr lang="zh-CN" altLang="en-US" sz="4200" b="1" spc="-1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spc="-100"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探究题：开掘深、思考广</a:t>
            </a:r>
            <a:endParaRPr lang="en-US" altLang="zh-CN" sz="4200" b="1" spc="-100"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238467"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三</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散文阅读</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1026" name="Picture 2" descr="E:\图片\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975"/>
          <a:stretch/>
        </p:blipFill>
        <p:spPr bwMode="auto">
          <a:xfrm rot="10800000">
            <a:off x="9508662" y="1"/>
            <a:ext cx="2681751" cy="2253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190550" y="85187"/>
            <a:ext cx="11803069" cy="6656181"/>
          </a:xfrm>
          <a:prstGeom prst="rect">
            <a:avLst/>
          </a:prstGeom>
          <a:noFill/>
        </p:spPr>
        <p:txBody>
          <a:bodyPr wrap="square" rtlCol="0">
            <a:spAutoFit/>
          </a:bodyPr>
          <a:lstStyle/>
          <a:p>
            <a:pPr algn="just">
              <a:lnSpc>
                <a:spcPct val="14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既有思考的广度，又有思考的深度。</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年题要求就你感受最深的一点谈，不一定面面俱到。而</a:t>
            </a:r>
            <a:r>
              <a:rPr lang="en-US" altLang="zh-CN" sz="2800" kern="100" dirty="0">
                <a:solidFill>
                  <a:srgbClr val="0000FF"/>
                </a:solidFill>
                <a:latin typeface="Times New Roman"/>
                <a:ea typeface="华文细黑"/>
                <a:cs typeface="Courier New"/>
              </a:rPr>
              <a:t>2012</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年题既有广度，又有深度。</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除</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年题外，分值很高，要点至少有三个，一个两分。</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空泛肤浅，答不出深层次的东西来。如</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年题要求谈感悟，答案说要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珍惜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，但究竟要珍惜什么，没有结合文本内容将它明确出来。</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不会精准审题，依问而答。如</a:t>
            </a:r>
            <a:r>
              <a:rPr lang="en-US" altLang="zh-CN" sz="2800" kern="100" dirty="0">
                <a:solidFill>
                  <a:srgbClr val="0000FF"/>
                </a:solidFill>
                <a:latin typeface="Times New Roman"/>
                <a:ea typeface="华文细黑"/>
                <a:cs typeface="Courier New"/>
              </a:rPr>
              <a:t>2012</a:t>
            </a:r>
            <a:r>
              <a:rPr lang="zh-CN" altLang="zh-CN" sz="2800" kern="100" dirty="0">
                <a:solidFill>
                  <a:srgbClr val="0000FF"/>
                </a:solidFill>
                <a:latin typeface="Times New Roman"/>
                <a:ea typeface="华文细黑"/>
                <a:cs typeface="Times New Roman"/>
              </a:rPr>
              <a:t>年题要求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谈谈你对这句话的理解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理解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不一定只指句子含意。又如</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评价</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，不是平常的分析概括人物形象题，必须在此基础上作出自己的评价，两种题型不可混为一</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。浙江卷探究题灵活，尤其要依题作精准回答。</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920238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116632"/>
            <a:ext cx="11515037" cy="1311193"/>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二、阅读下文，回答问题，并体悟浙江卷探究题的审答规范，力避考生现场答案中存在的问题。</a:t>
            </a:r>
          </a:p>
        </p:txBody>
      </p:sp>
      <p:sp>
        <p:nvSpPr>
          <p:cNvPr id="8" name="TextBox 7"/>
          <p:cNvSpPr txBox="1"/>
          <p:nvPr/>
        </p:nvSpPr>
        <p:spPr>
          <a:xfrm>
            <a:off x="268801" y="1324308"/>
            <a:ext cx="11515037" cy="5493812"/>
          </a:xfrm>
          <a:prstGeom prst="rect">
            <a:avLst/>
          </a:prstGeom>
          <a:noFill/>
        </p:spPr>
        <p:txBody>
          <a:bodyPr wrap="square" rtlCol="0">
            <a:spAutoFit/>
          </a:bodyPr>
          <a:lstStyle/>
          <a:p>
            <a:pPr algn="ctr">
              <a:lnSpc>
                <a:spcPct val="150000"/>
              </a:lnSpc>
              <a:spcAft>
                <a:spcPts val="0"/>
              </a:spcAft>
            </a:pPr>
            <a:r>
              <a:rPr lang="zh-CN" altLang="zh-CN" sz="2600" b="1" kern="100" dirty="0">
                <a:latin typeface="Times New Roman"/>
                <a:ea typeface="华文细黑"/>
                <a:cs typeface="Times New Roman"/>
              </a:rPr>
              <a:t>墓　地</a:t>
            </a:r>
            <a:endParaRPr lang="zh-CN" altLang="zh-CN" sz="2600" b="1" kern="100" dirty="0">
              <a:latin typeface="宋体"/>
              <a:cs typeface="Courier New"/>
            </a:endParaRPr>
          </a:p>
          <a:p>
            <a:pPr algn="ctr">
              <a:lnSpc>
                <a:spcPct val="150000"/>
              </a:lnSpc>
              <a:spcAft>
                <a:spcPts val="0"/>
              </a:spcAft>
            </a:pPr>
            <a:r>
              <a:rPr lang="zh-CN" altLang="zh-CN" sz="2600" kern="100" dirty="0">
                <a:latin typeface="Times New Roman"/>
                <a:ea typeface="华文细黑"/>
                <a:cs typeface="Times New Roman"/>
              </a:rPr>
              <a:t>冯骥才</a:t>
            </a:r>
            <a:endParaRPr lang="zh-CN" altLang="zh-CN" sz="2600" kern="100" dirty="0">
              <a:latin typeface="宋体"/>
              <a:cs typeface="Courier New"/>
            </a:endParaRPr>
          </a:p>
          <a:p>
            <a:pPr indent="711200" algn="just">
              <a:lnSpc>
                <a:spcPct val="150000"/>
              </a:lnSpc>
              <a:spcAft>
                <a:spcPts val="0"/>
              </a:spcAft>
            </a:pPr>
            <a:r>
              <a:rPr lang="zh-CN" altLang="zh-CN" sz="2600" kern="100" dirty="0">
                <a:latin typeface="Times New Roman"/>
                <a:ea typeface="华文细黑"/>
                <a:cs typeface="Times New Roman"/>
              </a:rPr>
              <a:t>死亡并非凄惨，并非一片空茫。死亡也是诗，是生命化入永恒的延续，这是使我每逢到国外，路经一处墓地，必要进去流连一番的原故。它与中国坟地不同，毫无凄凉萧瑟之感，甚至像公园，但不是活人游乐而是死人安息的地方，处处树木幽深，花草葳蕤，一座座坟墓都是优美的石雕，有的称得上艺术杰作。在德国我见过一座墓，墓石两边浮雕一双巨大的耳朵。死者长眠地下，还要倾听世间的万籁，这才叫不甘寂寞。这一双大耳线条浑厚而洗练，和胖墩墩墓石谐调为一个浑厚的整体。墓碑上刻着一行字：</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我带不走的只有爱。</a:t>
            </a:r>
            <a:r>
              <a:rPr lang="en-US" altLang="zh-CN" sz="2600" kern="100" dirty="0">
                <a:latin typeface="宋体"/>
                <a:ea typeface="华文细黑"/>
                <a:cs typeface="Times New Roman"/>
              </a:rPr>
              <a:t>”</a:t>
            </a:r>
            <a:endParaRPr lang="zh-CN" altLang="zh-CN" sz="2600" kern="100" dirty="0">
              <a:effectLst/>
              <a:latin typeface="宋体"/>
              <a:cs typeface="Courier New"/>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85187"/>
            <a:ext cx="11305256"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看来这雕刻家像死者的朋友一样了解他。</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漫步墓地间，浏览在那些树影深处、花草丛中各式各样的坟墓，真比在安特卫普的雕塑公园享受更多也感受更多。因为这里永远沉睡着无数连梦也没有、绝对安宁的灵魂。他们曾经是一个个活生生有血有肉有声有色的人。此时，每一个墓穴里安葬着一个故事。小说家的故事是虚构的，他们的故事却是真实的。他们的容貌、个性、过失、业绩、命运以及真切的内心无从得知，只有任你去猜，一大片人生的想象构成墓地无限的空白。仅有的提示，便是墓碑上的铭言。我最喜欢伫立在这些陌生人的墓前，默然读着这些碑文。墓碑上很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树碑立传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歌功颂德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，大多只有生卒年月，还有一句或几句话，大多是死者留下的遗言，或是他的亲友对其最后的馈赠。有几个碑文至今依然记得：</a:t>
            </a:r>
            <a:endParaRPr lang="zh-CN" altLang="zh-CN" sz="1050" kern="100" dirty="0">
              <a:effectLst/>
              <a:latin typeface="宋体"/>
              <a:cs typeface="Courier New"/>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85187"/>
            <a:ext cx="11515037" cy="6727996"/>
          </a:xfrm>
          <a:prstGeom prst="rect">
            <a:avLst/>
          </a:prstGeom>
          <a:noFill/>
        </p:spPr>
        <p:txBody>
          <a:bodyPr wrap="square" rtlCol="0">
            <a:spAutoFit/>
          </a:bodyPr>
          <a:lstStyle/>
          <a:p>
            <a:pPr indent="711200" algn="just">
              <a:lnSpc>
                <a:spcPct val="14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所有的事我都快乐，包括这一次。</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我是个酒鬼，现在才真醉了。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忘掉这个人的过失，记着他的好处。</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你不认识我，我从未成功过；我的朋友都牢记我，凡事我都认真地做过。</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常常见到墓碑前斜放着一枝鲜艳的玫瑰，或是一大束死者生前喜欢的花。那是饶有诗意的想念。</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在英国一处墓地，深秋天气，我见到一个老年妇女在地上拾落叶。她把精心选择到的最美最红的叶子一片片轻轻放在一座坟墓碑上的石板上。她做得好虔诚，又好像在享受着什么。我在公墓绕一圈回来，她不见了，只有墓穴上盖一大片秋叶。太阳静静晒着，好像愈晒愈红</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189484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116632"/>
            <a:ext cx="11737304"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欧洲宗教说死者要进天堂，中国佛教说死者要进地狱。进天堂快活而安详，因此西方的葬礼没有闹丧。幻想的形象是天使，不是阎罗小鬼牛头马面；祭奠用鲜花而不用人的纸花。西方宗教思想讲出世，中国的儒家讲入世之道，对死的想象紧紧联系着生存现实，每到祭日便要烧纸钱纸衣纸车纸马，如今还烧纸电视纸洗衣机。中国人重实际，这也是中西文化传统的区别。</a:t>
            </a:r>
            <a:endParaRPr lang="zh-CN" altLang="zh-CN" sz="2800" kern="100" dirty="0">
              <a:latin typeface="宋体"/>
              <a:cs typeface="Courier New"/>
            </a:endParaRPr>
          </a:p>
          <a:p>
            <a:pPr indent="711200" algn="just">
              <a:lnSpc>
                <a:spcPct val="150000"/>
              </a:lnSpc>
              <a:spcAft>
                <a:spcPts val="0"/>
              </a:spcAft>
            </a:pPr>
            <a:r>
              <a:rPr lang="zh-CN" altLang="zh-CN" sz="2800" kern="100" spc="100" dirty="0">
                <a:latin typeface="Times New Roman"/>
                <a:ea typeface="华文细黑"/>
                <a:cs typeface="Times New Roman"/>
              </a:rPr>
              <a:t>夏威夷的一片墓地给我印象独特。在山顶一片平荡荡绿茵地上，放着上千块距离相等的方石板，大约一本杂志大小，这是小小石棺，是埋葬骨灰用的。据说凡是参加第二次世界大战的人都可以埋葬在这里，石板上只有号码，埋葬好，就按号码把死者名字刻在前方一堵青色的墙上</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38088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582" y="612552"/>
            <a:ext cx="11139013" cy="3323987"/>
          </a:xfrm>
          <a:prstGeom prst="rect">
            <a:avLst/>
          </a:prstGeom>
          <a:noFill/>
        </p:spPr>
        <p:txBody>
          <a:bodyPr wrap="square" rtlCol="0">
            <a:spAutoFit/>
          </a:bodyPr>
          <a:lstStyle/>
          <a:p>
            <a:pPr algn="just">
              <a:lnSpc>
                <a:spcPct val="150000"/>
              </a:lnSpc>
            </a:pPr>
            <a:r>
              <a:rPr lang="zh-CN" altLang="zh-CN" sz="2800" kern="100" dirty="0">
                <a:latin typeface="Times New Roman"/>
                <a:ea typeface="华文细黑"/>
                <a:cs typeface="Times New Roman"/>
              </a:rPr>
              <a:t>这地方风景极美丽，无时无刻都有潮湿的海风轻轻吹拂，清爽而透亮。石棺是统一规格的，不论死者身份，不分大小粗细，完全相等。我猛然想起雨果在巴尔扎克墓前的一句话：</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死亡是伟大的平等，也是伟大的自由。</a:t>
            </a:r>
            <a:r>
              <a:rPr lang="en-US" altLang="zh-CN" sz="2800" kern="100" dirty="0">
                <a:latin typeface="宋体"/>
                <a:ea typeface="华文细黑"/>
                <a:cs typeface="Times New Roman"/>
              </a:rPr>
              <a:t>”</a:t>
            </a:r>
            <a:endParaRPr lang="zh-CN" altLang="zh-CN" sz="2800" kern="100" dirty="0">
              <a:latin typeface="宋体"/>
              <a:cs typeface="Courier New"/>
            </a:endParaRPr>
          </a:p>
          <a:p>
            <a:pPr indent="711200" algn="just">
              <a:lnSpc>
                <a:spcPct val="150000"/>
              </a:lnSpc>
              <a:spcAft>
                <a:spcPts val="0"/>
              </a:spcAft>
            </a:pPr>
            <a:r>
              <a:rPr lang="zh-CN" altLang="zh-CN" sz="2800" kern="100" dirty="0" smtClean="0">
                <a:latin typeface="Times New Roman"/>
                <a:ea typeface="华文细黑"/>
                <a:cs typeface="Times New Roman"/>
              </a:rPr>
              <a:t>当然</a:t>
            </a:r>
            <a:r>
              <a:rPr lang="zh-CN" altLang="zh-CN" sz="2800" kern="100" dirty="0">
                <a:latin typeface="Times New Roman"/>
                <a:ea typeface="华文细黑"/>
                <a:cs typeface="Times New Roman"/>
              </a:rPr>
              <a:t>，凡是对死的寄语，都是对生存世界的追求</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28284619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1978962"/>
            <a:ext cx="11174973" cy="3970318"/>
          </a:xfrm>
          <a:prstGeom prst="rect">
            <a:avLst/>
          </a:prstGeom>
          <a:noFill/>
        </p:spPr>
        <p:txBody>
          <a:bodyPr wrap="square" rtlCol="0">
            <a:spAutoFit/>
          </a:bodyPr>
          <a:lstStyle/>
          <a:p>
            <a:pPr algn="just">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内涵：这句话写对死亡的思考，死亡令人平等和自由，折射的是对生活的看法；表达作者对人生平等、自由的向往和追求，对生存世界的良好愿望。</a:t>
            </a:r>
            <a:endParaRPr lang="zh-CN" altLang="zh-CN" sz="2800" kern="100" dirty="0">
              <a:solidFill>
                <a:srgbClr val="0000FF"/>
              </a:solidFill>
              <a:latin typeface="宋体"/>
              <a:cs typeface="Courier New"/>
            </a:endParaRPr>
          </a:p>
          <a:p>
            <a:pPr algn="just">
              <a:lnSpc>
                <a:spcPct val="150000"/>
              </a:lnSpc>
              <a:spcAft>
                <a:spcPts val="0"/>
              </a:spcAft>
            </a:pPr>
            <a:r>
              <a:rPr lang="zh-CN" altLang="en-US" sz="2800" kern="100" dirty="0" smtClean="0">
                <a:solidFill>
                  <a:srgbClr val="0000FF"/>
                </a:solidFill>
                <a:latin typeface="Times New Roman"/>
                <a:ea typeface="华文细黑"/>
                <a:cs typeface="Times New Roman"/>
              </a:rPr>
              <a:t>感悟示例：</a:t>
            </a:r>
            <a:r>
              <a:rPr lang="zh-CN" altLang="zh-CN" sz="2800" kern="100" dirty="0" smtClean="0">
                <a:solidFill>
                  <a:srgbClr val="0000FF"/>
                </a:solidFill>
                <a:latin typeface="Times New Roman"/>
                <a:ea typeface="华文细黑"/>
                <a:cs typeface="Times New Roman"/>
              </a:rPr>
              <a:t>既然</a:t>
            </a:r>
            <a:r>
              <a:rPr lang="zh-CN" altLang="zh-CN" sz="2800" kern="100" dirty="0">
                <a:solidFill>
                  <a:srgbClr val="0000FF"/>
                </a:solidFill>
                <a:latin typeface="Times New Roman"/>
                <a:ea typeface="华文细黑"/>
                <a:cs typeface="Times New Roman"/>
              </a:rPr>
              <a:t>在死亡面前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人人平等</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，与其执着于死亡带来的哀痛，倒不如精彩过完活着的每一天，使生命充满色彩，坦然面对生命的最终归宿。</a:t>
            </a:r>
            <a:endParaRPr lang="zh-CN" altLang="zh-CN" sz="1050" kern="100" dirty="0">
              <a:solidFill>
                <a:srgbClr val="0000FF"/>
              </a:solidFill>
              <a:effectLst/>
              <a:latin typeface="宋体"/>
              <a:cs typeface="Courier New"/>
            </a:endParaRPr>
          </a:p>
        </p:txBody>
      </p:sp>
      <p:sp>
        <p:nvSpPr>
          <p:cNvPr id="5" name="矩形 4"/>
          <p:cNvSpPr/>
          <p:nvPr/>
        </p:nvSpPr>
        <p:spPr>
          <a:xfrm>
            <a:off x="406573" y="651153"/>
            <a:ext cx="11174973" cy="1409695"/>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a:ea typeface="华文细黑"/>
                <a:cs typeface="Times New Roman"/>
              </a:rPr>
              <a:t>结合全文，探究</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死亡是伟大的平等，也是伟大的自由</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这句话的内涵，并谈谈你的看法。</a:t>
            </a:r>
            <a:endParaRPr lang="zh-CN" altLang="zh-CN" sz="2800" kern="100" dirty="0">
              <a:solidFill>
                <a:prstClr val="black"/>
              </a:solidFill>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74022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txEl>
                                              <p:pRg st="0" end="0"/>
                                            </p:txEl>
                                          </p:spTgt>
                                        </p:tgtEl>
                                      </p:cBhvr>
                                    </p:animEffect>
                                    <p:set>
                                      <p:cBhvr>
                                        <p:cTn id="17" dur="1" fill="hold">
                                          <p:stCondLst>
                                            <p:cond delay="499"/>
                                          </p:stCondLst>
                                        </p:cTn>
                                        <p:tgtEl>
                                          <p:spTgt spid="2">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2">
                                            <p:txEl>
                                              <p:pRg st="1" end="1"/>
                                            </p:txEl>
                                          </p:spTgt>
                                        </p:tgtEl>
                                      </p:cBhvr>
                                    </p:animEffect>
                                    <p:set>
                                      <p:cBhvr>
                                        <p:cTn id="20" dur="1" fill="hold">
                                          <p:stCondLst>
                                            <p:cond delay="499"/>
                                          </p:stCondLst>
                                        </p:cTn>
                                        <p:tgtEl>
                                          <p:spTgt spid="2">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243508" y="760050"/>
            <a:ext cx="11684346" cy="5909310"/>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一、善于从不同的角度和层面切入</a:t>
            </a:r>
            <a:endParaRPr lang="zh-CN" altLang="zh-CN" sz="1050" b="1"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从不同的角度和层面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既是《考试说明》中的要求，也是探究的途径。</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从不同的角度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广度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挖掘。散文中不同的材料，如不同的人、不同的事、不同的物，都有可能成为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；即使是同一材料，也有不同的阶段、不同的侧面，于是产生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从不同的层面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挖掘。一般说来，对一个文本我们可以对它进行字面上的解读，这是浅层面的；可以联系自己的个人生活经历和体验进行解读，这就可以获得一些具有个性化的说明，相对来说这就深了一</a:t>
            </a:r>
            <a:r>
              <a:rPr lang="zh-CN" altLang="zh-CN" sz="2800" kern="100" spc="-100" dirty="0">
                <a:latin typeface="Times New Roman"/>
                <a:ea typeface="华文细黑"/>
                <a:cs typeface="Times New Roman"/>
              </a:rPr>
              <a:t>层；可以联系文本产生的时代，对文本解读考查，看它具有怎样的历史意义</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04664"/>
            <a:ext cx="11665295"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我们还可以联系现实生活对文本进行考查，看它具有怎样的现实意义。除此之外，我们还可以把文本呈现出来的人或事抽象化、符号化，这样就可以获得具有更宽广的普遍适用的一般意义，就可以达到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从不同的角度和层面发掘作品的意义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的目的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发掘</a:t>
            </a:r>
            <a:r>
              <a:rPr lang="zh-CN" altLang="zh-CN" sz="2800" kern="100" dirty="0">
                <a:latin typeface="Times New Roman"/>
                <a:ea typeface="华文细黑"/>
                <a:cs typeface="Times New Roman"/>
              </a:rPr>
              <a:t>民族心理常常是由此及彼，通过文学作品中的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，从而揭示出文本中具体形象的典型意义，发掘人文精神，对相关内容进行升华，从而折射出人物事理的本质特征。发掘作品中蕴含的民族心理和人文精神，不能就人说人、就事论事，特别需要联系</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8582" y="470277"/>
            <a:ext cx="11161240" cy="5262979"/>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二、避免探究误区</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因为作品意义的多面性和不确定性，使考生难以把握，故在发掘分析时常出现以下误区，须加以注意：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充分发掘。因为这类题是基于文本内的探究，故首先要对作品本身内容有全面准确的把握，不仅要把握直观显现的内容，而且要弄清隐含的内容；不仅要抓思想内容、情感倾向，而且要抓艺术手法、表现技巧。如若在这方面缺乏全局的分析评判，那么对作品意义的理解很可能是不全面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7346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448204"/>
            <a:ext cx="10908000"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掌握探究题开掘深、思考广的探究要领。</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564904"/>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609528"/>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606022"/>
            <a:ext cx="6840760"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520577"/>
            <a:ext cx="6768752"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229790"/>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128260"/>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28002"/>
            <a:ext cx="11593288"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不适当地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发掘。基于分析意蕴需要联系作品的时代背景、作者情况及其他相关资料，要将其置于特定的氛围中作全面的认识和评价，这种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不同的角度和层面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，使得不少考生作出漫无边际的联想和引申，其结果是内容庞杂，思维混乱，鲜有的真知灼见也只能湮没在荒芜之中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扩展不够，思维单一，头脑僵化。其实，不同的角度可以是正面的角度、反面的角度、当事人的角度、旁观者的角度等。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是指作品可以达到的层次，如深层、浅层、实用层面、美学层面；可能涉及的范畴，如政治、文化、风俗、艺术、科学、历史等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3461516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908720"/>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千古灵渠</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四　平</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作为世界最早的人工运河，灵渠曾经导引过无数南来北往的舟船，也曾有过无限的风光；它灌溉土地，济世济人、泽及天下达两千多年而不怠，也在无数人的心里留下了美好的记忆。今天，它安详得就像一位饱经风雨变化已无忧，见惯世道兴衰而不惊，安然避世于山野的隐者，从容澹泊于海阳山下，终日以清清流水为伴，任天上流云往来舒卷，岁月匆匆流逝一去不还。</a:t>
            </a:r>
            <a:endParaRPr lang="zh-CN" altLang="zh-CN" sz="1050" kern="100" dirty="0">
              <a:effectLst/>
              <a:latin typeface="宋体"/>
              <a:cs typeface="Courier New"/>
            </a:endParaRPr>
          </a:p>
        </p:txBody>
      </p:sp>
      <p:sp>
        <p:nvSpPr>
          <p:cNvPr id="3" name="TextBox 2"/>
          <p:cNvSpPr txBox="1"/>
          <p:nvPr/>
        </p:nvSpPr>
        <p:spPr>
          <a:xfrm>
            <a:off x="190550" y="260648"/>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92332"/>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8640"/>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兴安位于桂林的东北方，令无数人神往的漓江就发源于兴安县西北部的猫儿山。漓江就是由这片土地向南流淌，流向桂林，流向阳朔，流出了数百里如画如诗的青山碧水，滋养出一片流光溢彩的繁华。也许，很多人并不知道，那名扬天下的漓江中，就有通过灵渠注入的碧水清流。与桂林山水胜境的繁华、热闹相比，古老的灵渠确实就显得有些沉寂、落寞，很有点风光不再的味道。</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但是，灵渠的魅力绝不需要依靠热闹来体现，灵渠的价值和吸引力也并不以游客多少来衡量。它在经过了两千多年的风雨岁月，经历了众多的朝代更迭之后，仍在沉静中释放令人无法抗拒的力量，使走近它的人变得心境平和，甚至有了那种进入圣地般虔诚的心态。</a:t>
            </a:r>
            <a:endParaRPr lang="zh-CN" altLang="zh-CN" sz="1050" kern="100" dirty="0">
              <a:effectLst/>
              <a:latin typeface="宋体"/>
              <a:cs typeface="Courier New"/>
            </a:endParaRPr>
          </a:p>
        </p:txBody>
      </p:sp>
    </p:spTree>
    <p:extLst>
      <p:ext uri="{BB962C8B-B14F-4D97-AF65-F5344CB8AC3E}">
        <p14:creationId xmlns:p14="http://schemas.microsoft.com/office/powerpoint/2010/main" val="2251930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74862"/>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海阳河是北去湘江的上游，原本与相距不远、向南流去的漓江擦肩而过，天生各属于两个老死不相往来的水系。公元前</a:t>
            </a:r>
            <a:r>
              <a:rPr lang="en-US" altLang="zh-CN" sz="2800" kern="100" dirty="0">
                <a:latin typeface="Times New Roman"/>
                <a:ea typeface="华文细黑"/>
              </a:rPr>
              <a:t>214</a:t>
            </a:r>
            <a:r>
              <a:rPr lang="zh-CN" altLang="zh-CN" sz="2800" kern="100" dirty="0">
                <a:latin typeface="Times New Roman"/>
                <a:ea typeface="华文细黑"/>
                <a:cs typeface="Times New Roman"/>
              </a:rPr>
              <a:t>年，秦朝在统一南方各地的征战中，为了便于军队向南推进和粮草、装备的运输，秦军在并不长的时间里，完成了灵渠水利枢纽的建设。通过铧嘴分流的海阳河水，滚滚流向被称为大小天平的水坝，经拦蓄而提升的流水分别导入连接湘、漓两江的运河</a:t>
            </a:r>
            <a:r>
              <a:rPr lang="en-US" altLang="zh-CN" sz="2800" kern="100" dirty="0">
                <a:latin typeface="Times New Roman"/>
                <a:ea typeface="华文细黑"/>
              </a:rPr>
              <a:t>——</a:t>
            </a:r>
            <a:r>
              <a:rPr lang="zh-CN" altLang="zh-CN" sz="2800" kern="100" dirty="0">
                <a:latin typeface="Times New Roman"/>
                <a:ea typeface="华文细黑"/>
                <a:cs typeface="Times New Roman"/>
              </a:rPr>
              <a:t>总长三十七公里的南渠和北渠，实现了引湘入漓、沟通航道的目标，最终达到长江与珠江两大水系的连接，成为人类水利史上充满智慧光彩的一笔。随着灵渠的开通，湘江与漓江的水运</a:t>
            </a:r>
            <a:r>
              <a:rPr lang="zh-CN" altLang="zh-CN" sz="2800" kern="100" spc="100" dirty="0">
                <a:latin typeface="Times New Roman"/>
                <a:ea typeface="华文细黑"/>
                <a:cs typeface="Times New Roman"/>
              </a:rPr>
              <a:t>航道衔接起来，存在于中原和百越之间的天然阻碍为潺潺流水所化解。</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7508016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88640"/>
            <a:ext cx="11515037" cy="6555641"/>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两个天然相隔的地域，两个本来并不相通的世界，让一段悠悠流水轻巧地系在了一起，从此再也无法分离。在舟楫的往来中，社会政治的分水岭不复存在，中央政府政令的传递可以畅流而行，南北两地的货物得以互通有无，中原与百越之地的文化、经济得以相互交融。更为重要的是灵渠的开通，极大地促进了两地各族人民心理隔阂的消解，使华夏民族的精神血脉流淌得更加圆融舒畅，更加雄浑有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今天看来，灵渠水利枢纽工程虽然简单，但所有设计和施工的参与者忠诚守责，精细严谨地开好每一块石料，接好每一道石缝，才使枢纽的每一个细节都经得起长期风雨的侵袭、流水的冲击，才会屹立两千多年而不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8641" y="355706"/>
            <a:ext cx="11659053"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灵渠能够保存到现在，除了它自身的坚固之外，显然还与一代代人对它的精心保护分不开。灵渠上的陡门，或称为斗门，是世界上最早的船闸，是灵渠上又一个中国古代建筑史上的惊世之作，它对世界水利航运发展有过重大的影响。无论在历朝历代管理灵渠的官员眼里，还是在世代生活于灵渠边的平常百姓心中，都清楚它不可替代的价值，知道它对于国家政治和个人生活的重要意义，不管是于公于私，还是出于责任或良心，大家都把竭心尽力地管理和爱护灵渠，当成天经地义的事情。在南陡阁边，我遇到一位叫赵世林的老人，是县邮电局的退休职工，多年来一直心忧灵渠的</a:t>
            </a:r>
            <a:r>
              <a:rPr lang="zh-CN" altLang="zh-CN" sz="2800" kern="100" spc="150" dirty="0">
                <a:latin typeface="Times New Roman"/>
                <a:ea typeface="华文细黑"/>
                <a:cs typeface="Times New Roman"/>
              </a:rPr>
              <a:t>保存，义务倾心宣传灵渠，希望以自己的努力，让更多的人了解灵渠</a:t>
            </a:r>
            <a:r>
              <a:rPr lang="zh-CN" altLang="zh-CN" sz="2800" kern="100" spc="150" dirty="0" smtClean="0">
                <a:latin typeface="Times New Roman"/>
                <a:ea typeface="华文细黑"/>
                <a:cs typeface="Times New Roman"/>
              </a:rPr>
              <a:t>、</a:t>
            </a:r>
            <a:endParaRPr lang="zh-CN" altLang="zh-CN" sz="2800" kern="100" spc="150" dirty="0">
              <a:effectLst/>
              <a:latin typeface="宋体"/>
              <a:cs typeface="Courier New"/>
            </a:endParaRPr>
          </a:p>
        </p:txBody>
      </p:sp>
    </p:spTree>
    <p:extLst>
      <p:ext uri="{BB962C8B-B14F-4D97-AF65-F5344CB8AC3E}">
        <p14:creationId xmlns:p14="http://schemas.microsoft.com/office/powerpoint/2010/main" val="9899725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961" y="116632"/>
            <a:ext cx="11659053" cy="6656951"/>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认识灵渠，从而达到保护灵渠的目的。在兴安，不少与灵渠有关的传说和故事，还有许多历代诗客文人的吟诵灵渠的篇章，至今仍然在影响着人们的生活。正是有了这样的人文环境，有了深厚的情感的支撑，灵渠才得以经千年风雨而不衰，并不断发挥自己的作用，显示出自己非凡的生命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40000"/>
              </a:lnSpc>
              <a:spcAft>
                <a:spcPts val="0"/>
              </a:spcAft>
            </a:pPr>
            <a:r>
              <a:rPr lang="zh-CN" altLang="zh-CN" sz="2800" kern="100" dirty="0">
                <a:latin typeface="Times New Roman"/>
                <a:ea typeface="华文细黑"/>
                <a:cs typeface="Times New Roman"/>
              </a:rPr>
              <a:t>有人用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北有长城，南有灵渠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说法来证明它的历史地位，但两者的气质是不同的。在长城的雄壮和险峻中，透露出拒敌千里的冷漠；在灵渠的宁静与从容里，洋溢着沟通心灵的温情。如果长城会令人想到金戈铁马的征战，想到烽火连天的岁月，灵渠则会使人更加向往与自然和谐相处，在青山绿水间守持自己的天地，拥有自己的价值</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40000"/>
              </a:lnSpc>
              <a:spcAft>
                <a:spcPts val="0"/>
              </a:spcAft>
            </a:pPr>
            <a:r>
              <a:rPr lang="zh-CN" altLang="zh-CN" sz="2800" kern="100" dirty="0">
                <a:latin typeface="Times New Roman"/>
                <a:ea typeface="华文细黑"/>
                <a:cs typeface="Times New Roman"/>
              </a:rPr>
              <a:t>在这里我感觉到：岁月有情，灵渠无价。</a:t>
            </a:r>
            <a:endParaRPr lang="zh-CN" altLang="zh-CN" sz="1050" kern="100" dirty="0">
              <a:latin typeface="宋体"/>
              <a:cs typeface="Courier New"/>
            </a:endParaRPr>
          </a:p>
          <a:p>
            <a:pPr indent="711200" algn="r">
              <a:lnSpc>
                <a:spcPct val="14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18769331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542" y="395890"/>
            <a:ext cx="11659053"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结合文章内容，探究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灵渠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的文化内涵。</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9841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971357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p:cNvSpPr txBox="1"/>
          <p:nvPr/>
        </p:nvSpPr>
        <p:spPr>
          <a:xfrm>
            <a:off x="268801" y="85380"/>
            <a:ext cx="11515037" cy="6727996"/>
          </a:xfrm>
          <a:prstGeom prst="rect">
            <a:avLst/>
          </a:prstGeom>
          <a:noFill/>
        </p:spPr>
        <p:txBody>
          <a:bodyPr wrap="square" rtlCol="0">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灵渠的安详从容，千百年来使走近它的人心境平和，甚至有了那种进入圣地般虔诚的心态</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灵渠坚固屹立两千多年而不朽，彰显着祖辈们忠诚守责、精细严谨的行事作风，也体现了国人的良心与责任意识</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灵渠沟通航道、灌溉土地、济世济人，化解中原和百越之间的天然阻碍，体现了中华民族包容大度、雍容有礼的胸襟与气度</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灵渠的开通，极大地促进了两地各族人民心理隔阂的消解，使华夏民族的精神血脉流淌得更加圆融舒畅，更加雄浑有力</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⑤</a:t>
            </a:r>
            <a:r>
              <a:rPr lang="zh-CN" altLang="zh-CN" sz="2800" kern="100" dirty="0">
                <a:solidFill>
                  <a:srgbClr val="0000FF"/>
                </a:solidFill>
                <a:latin typeface="Times New Roman"/>
                <a:ea typeface="华文细黑"/>
                <a:cs typeface="Times New Roman"/>
              </a:rPr>
              <a:t>在灵渠的宁静与从容里，洋溢着沟通心灵的温情</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40000"/>
              </a:lnSpc>
              <a:spcAft>
                <a:spcPts val="0"/>
              </a:spcAft>
            </a:pPr>
            <a:r>
              <a:rPr lang="en-US" altLang="zh-CN" sz="2800" kern="100" dirty="0" smtClean="0">
                <a:solidFill>
                  <a:srgbClr val="0000FF"/>
                </a:solidFill>
                <a:latin typeface="宋体"/>
                <a:ea typeface="华文细黑"/>
                <a:cs typeface="Times New Roman"/>
              </a:rPr>
              <a:t>⑥</a:t>
            </a:r>
            <a:r>
              <a:rPr lang="zh-CN" altLang="zh-CN" sz="2800" kern="100" dirty="0">
                <a:solidFill>
                  <a:srgbClr val="0000FF"/>
                </a:solidFill>
                <a:latin typeface="Times New Roman"/>
                <a:ea typeface="华文细黑"/>
                <a:cs typeface="Times New Roman"/>
              </a:rPr>
              <a:t>灵渠使人更加向往与自然和谐相处，在青山绿水间守持自己的天地，拥有自己的价值。</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答出任意三点即可</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latin typeface="宋体"/>
              <a:cs typeface="Courier New"/>
            </a:endParaRPr>
          </a:p>
        </p:txBody>
      </p:sp>
    </p:spTree>
    <p:extLst>
      <p:ext uri="{BB962C8B-B14F-4D97-AF65-F5344CB8AC3E}">
        <p14:creationId xmlns:p14="http://schemas.microsoft.com/office/powerpoint/2010/main" val="1657822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44624"/>
            <a:ext cx="11515037" cy="6727996"/>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阅读下面的文字，完成文后题目。</a:t>
            </a:r>
            <a:endParaRPr lang="zh-CN" altLang="zh-CN" sz="2800" kern="100" dirty="0">
              <a:latin typeface="宋体"/>
              <a:cs typeface="Courier New"/>
            </a:endParaRPr>
          </a:p>
          <a:p>
            <a:pPr algn="ctr">
              <a:lnSpc>
                <a:spcPct val="140000"/>
              </a:lnSpc>
              <a:spcAft>
                <a:spcPts val="0"/>
              </a:spcAft>
            </a:pPr>
            <a:r>
              <a:rPr lang="zh-CN" altLang="zh-CN" sz="2800" b="1" kern="100" dirty="0">
                <a:latin typeface="Times New Roman"/>
                <a:ea typeface="华文细黑"/>
                <a:cs typeface="Times New Roman"/>
              </a:rPr>
              <a:t>我来了</a:t>
            </a:r>
            <a:endParaRPr lang="zh-CN" altLang="zh-CN" sz="2800" b="1"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南　屿</a:t>
            </a:r>
            <a:endParaRPr lang="zh-CN" altLang="zh-CN" sz="280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我老家的东面有一座山，也许，是因为远远看去那山头形似一面大铜鼓，所以它的名字叫铜鼓帐。</a:t>
            </a:r>
            <a:endParaRPr lang="zh-CN" altLang="zh-CN" sz="2800" kern="100" dirty="0">
              <a:latin typeface="宋体"/>
              <a:cs typeface="Courier New"/>
            </a:endParaRPr>
          </a:p>
          <a:p>
            <a:pPr indent="711200" algn="just">
              <a:lnSpc>
                <a:spcPct val="140000"/>
              </a:lnSpc>
              <a:spcAft>
                <a:spcPts val="0"/>
              </a:spcAft>
            </a:pPr>
            <a:r>
              <a:rPr lang="zh-CN" altLang="zh-CN" sz="2800" kern="100" spc="-100" dirty="0">
                <a:latin typeface="Times New Roman"/>
                <a:ea typeface="华文细黑"/>
                <a:cs typeface="Times New Roman"/>
              </a:rPr>
              <a:t>小时候，常听村里的大人说，肉眼看到的铜鼓帐只是一个圆圆的山头，其实上面大得很，比村里的打谷场大好几百倍，甚至上千倍。山头上有很多奇形怪状的石头，有一座响石有一间房屋那么高大，只要用石头或者铁器敲打，它就发出</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当当当</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的声音，方圆几十里都能听见。阳光晴好的时候，站在山顶还可以看到茫茫的大海上白帆随风飘荡。在大人们口口相传的描绘下，铜鼓帐在我们小孩子的心目中真是一座神奇的山。</a:t>
            </a:r>
            <a:endParaRPr lang="zh-CN" altLang="zh-CN" sz="2800" kern="100" spc="-100" dirty="0">
              <a:effectLst/>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827938"/>
            <a:ext cx="11746489" cy="656846"/>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一、请认真研读浙江卷近几年探究类试题，回答下列问题。</a:t>
            </a:r>
          </a:p>
        </p:txBody>
      </p:sp>
      <p:sp>
        <p:nvSpPr>
          <p:cNvPr id="3" name="矩形 2"/>
          <p:cNvSpPr/>
          <p:nvPr/>
        </p:nvSpPr>
        <p:spPr>
          <a:xfrm>
            <a:off x="272083" y="153820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24784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544007"/>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2012</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1486694" y="2263929"/>
            <a:ext cx="8223303"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《母亲的中药铺》</a:t>
            </a:r>
            <a:endParaRPr lang="en-US" altLang="zh-CN" sz="2800" kern="100" dirty="0">
              <a:effectLst/>
              <a:latin typeface="Times New Roman"/>
              <a:ea typeface="华文细黑"/>
              <a:cs typeface="Times New Roman"/>
            </a:endParaRPr>
          </a:p>
        </p:txBody>
      </p:sp>
      <p:sp>
        <p:nvSpPr>
          <p:cNvPr id="10" name="矩形 9"/>
          <p:cNvSpPr/>
          <p:nvPr/>
        </p:nvSpPr>
        <p:spPr>
          <a:xfrm>
            <a:off x="272084" y="2971403"/>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3" name="TextBox 12"/>
          <p:cNvSpPr txBox="1"/>
          <p:nvPr/>
        </p:nvSpPr>
        <p:spPr>
          <a:xfrm>
            <a:off x="406575" y="2987492"/>
            <a:ext cx="10945216" cy="1307346"/>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作者</a:t>
            </a:r>
            <a:r>
              <a:rPr lang="zh-CN" altLang="zh-CN" sz="2800" kern="100" dirty="0">
                <a:latin typeface="Times New Roman"/>
                <a:ea typeface="华文细黑"/>
                <a:cs typeface="Times New Roman"/>
              </a:rPr>
              <a:t>在文末说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母亲就是我人生一味无价的中药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，联系全文谈谈你对这句话的理解。</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410589"/>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记得我五六岁时，有一天，我听见比我大几岁的姐姐跟她那帮姐妹说，等采完竹笋后再到铜鼓帐上面去看大海。我就央求姐姐带上我，姐姐就瞪着眼睛说，不成！我说为什么不成？我自己会走路，不要你背我。姐姐口气更坚定地说：没有为什么，不成就是不成。姐姐上山后，我就尾随她们而去，但还没走多远被她们发现了。我又哭又闹死活不肯回去，我姐姐就吓唬我说，你去！竹笋山里有很多青竹蛇，藏在竹叶底下你根本看不见，在你不注意的时候就咬死你。姐姐伸出一根指头模仿青竹蛇的模样，撮圆了嘴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的一声，把手指捅在我的脸上，我一听青竹蛇就害怕了，也不敢哭了。</a:t>
            </a:r>
            <a:endParaRPr lang="zh-CN" altLang="zh-CN" sz="1050" kern="100" dirty="0">
              <a:effectLst/>
              <a:latin typeface="宋体"/>
              <a:cs typeface="Courier New"/>
            </a:endParaRPr>
          </a:p>
        </p:txBody>
      </p:sp>
    </p:spTree>
    <p:extLst>
      <p:ext uri="{BB962C8B-B14F-4D97-AF65-F5344CB8AC3E}">
        <p14:creationId xmlns:p14="http://schemas.microsoft.com/office/powerpoint/2010/main" val="14222944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23979"/>
            <a:ext cx="11515037" cy="6617389"/>
          </a:xfrm>
          <a:prstGeom prst="rect">
            <a:avLst/>
          </a:prstGeom>
          <a:noFill/>
        </p:spPr>
        <p:txBody>
          <a:bodyPr wrap="square" rtlCol="0">
            <a:spAutoFit/>
          </a:bodyPr>
          <a:lstStyle/>
          <a:p>
            <a:pPr indent="711200" algn="just">
              <a:lnSpc>
                <a:spcPct val="150000"/>
              </a:lnSpc>
              <a:spcAft>
                <a:spcPts val="0"/>
              </a:spcAft>
            </a:pPr>
            <a:r>
              <a:rPr lang="zh-CN" altLang="zh-CN" sz="2600" kern="100" dirty="0">
                <a:latin typeface="Times New Roman"/>
                <a:ea typeface="华文细黑"/>
                <a:cs typeface="Times New Roman"/>
              </a:rPr>
              <a:t>我读小学一年级时，重阳节就要到了，据说学校准备组织同学们登高，地点就是铜鼓帐。我听到这个消息后好兴奋。那些天我天天盼望重阳节快点到来，但是，重阳节那天早晨，校长突然宣布说，二年级以上的班级才能参加登高。听到这个消息后，我们一年级的同学，个个都像泄了气的皮球。那一整天，我都失落地坐在家门口，呆呆地向铜鼓帐的方向眺望。登山的队伍在弯弯的山道上时隐时现，最后只看见一个个模模糊糊的影子在铜鼓帐上慢慢晃动。太阳下山的时候，姐姐她们才从山上回来，她没有一点疲劳的样子，还从衣袋里掏出活动奖品向我炫耀。我不知哪来一股邪乎劲，抓过那些糖果全撒到地上，并用脚狠狠地踩踏，然后哇哇地大哭起来。姐姐知道我发泄的原因，她一边捡拾地上被我踩扁了的糖果，一边气急败坏地责骂我说，又不是我不让你去登高，是校长不让你去的，你有能耐去找校长说去啊！</a:t>
            </a:r>
            <a:endParaRPr lang="zh-CN" altLang="zh-CN" sz="2600" kern="100" dirty="0">
              <a:effectLst/>
              <a:latin typeface="宋体"/>
              <a:cs typeface="Courier New"/>
            </a:endParaRPr>
          </a:p>
        </p:txBody>
      </p:sp>
    </p:spTree>
    <p:extLst>
      <p:ext uri="{BB962C8B-B14F-4D97-AF65-F5344CB8AC3E}">
        <p14:creationId xmlns:p14="http://schemas.microsoft.com/office/powerpoint/2010/main" val="34981521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116632"/>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登上铜鼓帐是在四年级的时候。那天，我和村里的十几个放牛的伙伴，把牛群赶到铜鼓帐去放牧。我们花了两个多小时才把牛赶到了铜鼓帐。登上铜鼓帐时，简直让我们惊呆了，连绵起伏的山头一望无际，山顶上绿草如茵，有的如足球场上的草皮平坦如毯；有的草长到了脚脖，我们那帮顽童欢喜若狂，打滚，奔跑，叫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我更加惊异的是，原来以为只有铜鼓帐是最高的山，但登上山头后，才发现远处群峰叠嶂，真是山外有山。不知谁大叫一声，你们看那是什么？我们顺着手指的方向，目光的极处，只见天边涌动着白茫茫的一片，哦，那就是传说的大海吗？我们手搭喇叭，向着传说的大海呼喊。直到喊累了，个个都睁着惊奇的目光呆坐在山头上。</a:t>
            </a:r>
            <a:endParaRPr lang="zh-CN" altLang="zh-CN" sz="1050" kern="100" dirty="0">
              <a:effectLst/>
              <a:latin typeface="宋体"/>
              <a:cs typeface="Courier New"/>
            </a:endParaRPr>
          </a:p>
        </p:txBody>
      </p:sp>
    </p:spTree>
    <p:extLst>
      <p:ext uri="{BB962C8B-B14F-4D97-AF65-F5344CB8AC3E}">
        <p14:creationId xmlns:p14="http://schemas.microsoft.com/office/powerpoint/2010/main" val="9364619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266573"/>
            <a:ext cx="11515037" cy="5826723"/>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那个被大人们渲染得神乎其神的响石，就屹立山顶的最高处，它足有一座房子那么高大，它的另一边是悬崖，脚下是万丈深渊。我们用随身带的柴刀猛烈地敲打响石，响石立即发出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当当当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的响声，那声音洪亮悦耳，随风飘向很远很远。</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太阳慢慢西坠，我们的牛也吃饱了，牛角挑着散淡的阳光，牛脖下的木梆轻轻地发出沉闷和舒慢的声音，显得飘渺和寂寥。不知是一种什么样的心情，我用柴刀在响石上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嚓嚓嚓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地刻下三个歪歪扭扭的字：我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了。这才恋恋不舍离开铜鼓帐，离开了响石，呼唤着那些调皮的牛儿向山下走去。</a:t>
            </a:r>
            <a:endParaRPr lang="zh-CN" altLang="zh-CN" sz="1050" kern="100" dirty="0">
              <a:effectLst/>
              <a:latin typeface="宋体"/>
              <a:cs typeface="Courier New"/>
            </a:endParaRPr>
          </a:p>
        </p:txBody>
      </p:sp>
    </p:spTree>
    <p:extLst>
      <p:ext uri="{BB962C8B-B14F-4D97-AF65-F5344CB8AC3E}">
        <p14:creationId xmlns:p14="http://schemas.microsoft.com/office/powerpoint/2010/main" val="37376216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268314"/>
            <a:ext cx="11515037" cy="647305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三十多年前，我从乡村走进了城里，从一个放牛仔变成了一个城里人。除了那次以后，我再没有登上过铜鼓帐。那么多年过去了，那三个字不知是否在岁月的风雨打磨下已蚀去？过了知天命的年龄，面对人生道路上的无数的高山，我扪心自问，你什么时候真正攀上去了，你儿时只是攀上了家门前的一座山，你有什么资格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？记得许多年前，我曾读到一个关于德国大诗人歌德的一段轶事，说年轻的歌德心高气傲，他曾在一座城堡的墙壁上写下了他的名字。很多年以后，一次偶然的机会，他故地重游来到了那座城堡，他看见墙上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歌德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二字依旧清晰如昨，他记起了年轻时的轻狂，为年轻时的冲动感到脸红，然后轻轻地擦掉了自己的名字。</a:t>
            </a:r>
            <a:endParaRPr lang="zh-CN" altLang="zh-CN" sz="1050" kern="100" dirty="0">
              <a:effectLst/>
              <a:latin typeface="宋体"/>
              <a:cs typeface="Courier New"/>
            </a:endParaRPr>
          </a:p>
        </p:txBody>
      </p:sp>
    </p:spTree>
    <p:extLst>
      <p:ext uri="{BB962C8B-B14F-4D97-AF65-F5344CB8AC3E}">
        <p14:creationId xmlns:p14="http://schemas.microsoft.com/office/powerpoint/2010/main" val="1313207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85089"/>
            <a:ext cx="11711654" cy="2677656"/>
          </a:xfrm>
          <a:prstGeom prst="rect">
            <a:avLst/>
          </a:prstGeom>
          <a:noFill/>
        </p:spPr>
        <p:txBody>
          <a:bodyPr wrap="square" rtlCol="0">
            <a:spAutoFit/>
          </a:bodyPr>
          <a:lstStyle/>
          <a:p>
            <a:pPr indent="711200" algn="just">
              <a:lnSpc>
                <a:spcPct val="150000"/>
              </a:lnSpc>
              <a:spcAft>
                <a:spcPts val="0"/>
              </a:spcAft>
            </a:pPr>
            <a:r>
              <a:rPr lang="zh-CN" altLang="zh-CN" sz="2800" kern="100" spc="-100" dirty="0">
                <a:latin typeface="Times New Roman"/>
                <a:ea typeface="华文细黑"/>
                <a:cs typeface="Times New Roman"/>
              </a:rPr>
              <a:t>是啊，远离故乡的我，有时真想回去，重新登上铜鼓帐，把刻划在响石上</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我来了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那三个歪歪扭扭的字擦掉。但愿那三个字早已在岁月里蚀去</a:t>
            </a:r>
            <a:r>
              <a:rPr lang="zh-CN" altLang="zh-CN" sz="2800" kern="100" spc="-100" dirty="0" smtClean="0">
                <a:latin typeface="Times New Roman"/>
                <a:ea typeface="华文细黑"/>
                <a:cs typeface="Times New Roman"/>
              </a:rPr>
              <a:t>！</a:t>
            </a:r>
            <a:r>
              <a:rPr lang="en-US" altLang="zh-CN" sz="2800" kern="100" spc="-100" dirty="0" smtClean="0">
                <a:latin typeface="Times New Roman"/>
                <a:ea typeface="华文细黑"/>
                <a:cs typeface="Times New Roman"/>
              </a:rPr>
              <a:t>										           	</a:t>
            </a:r>
            <a:r>
              <a:rPr lang="en-US" altLang="zh-CN" sz="2800" kern="100" spc="-100" dirty="0" smtClean="0">
                <a:latin typeface="Times New Roman"/>
                <a:ea typeface="华文细黑"/>
                <a:cs typeface="Courier New"/>
              </a:rPr>
              <a:t>(</a:t>
            </a:r>
            <a:r>
              <a:rPr lang="zh-CN" altLang="zh-CN" sz="2800" kern="100" spc="-100" dirty="0">
                <a:latin typeface="Times New Roman"/>
                <a:ea typeface="华文细黑"/>
                <a:cs typeface="Times New Roman"/>
              </a:rPr>
              <a:t>有删改</a:t>
            </a:r>
            <a:r>
              <a:rPr lang="en-US" altLang="zh-CN" sz="2800" kern="100" spc="-100" dirty="0">
                <a:latin typeface="Times New Roman"/>
                <a:ea typeface="华文细黑"/>
                <a:cs typeface="Courier New"/>
              </a:rPr>
              <a:t>)</a:t>
            </a:r>
            <a:endParaRPr lang="zh-CN" altLang="zh-CN" sz="1050" kern="100" spc="-100" dirty="0">
              <a:latin typeface="宋体"/>
              <a:cs typeface="Courier New"/>
            </a:endParaRPr>
          </a:p>
          <a:p>
            <a:pPr algn="just">
              <a:lnSpc>
                <a:spcPct val="150000"/>
              </a:lnSpc>
              <a:spcAft>
                <a:spcPts val="0"/>
              </a:spcAft>
            </a:pP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联系全文解读题目</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我来了</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的内涵。</a:t>
            </a:r>
            <a:endParaRPr lang="zh-CN" altLang="zh-CN" sz="1050" kern="100" spc="-100" dirty="0">
              <a:effectLst/>
              <a:latin typeface="宋体"/>
              <a:cs typeface="Courier New"/>
            </a:endParaRPr>
          </a:p>
        </p:txBody>
      </p:sp>
      <p:sp>
        <p:nvSpPr>
          <p:cNvPr id="5" name="矩形 4"/>
          <p:cNvSpPr/>
          <p:nvPr/>
        </p:nvSpPr>
        <p:spPr>
          <a:xfrm>
            <a:off x="262558" y="2708920"/>
            <a:ext cx="11644343" cy="3887731"/>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我来了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刻画了作者登上期待已久的铜鼓帐之后满足和骄傲的心情，象征着对童年美好时光的怀念</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我来了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意味着作者人生路上登上山峰实现理想开阔眼界的一次经历，象征着作者的成长</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我来了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包含着作者晚年对人生的思考和反省，象征着作者的成熟和智慧。</a:t>
            </a:r>
            <a:endParaRPr lang="zh-CN" altLang="zh-CN" sz="1050" kern="100" dirty="0">
              <a:solidFill>
                <a:srgbClr val="0000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024628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圆角矩形 7">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16662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uiExpand="1"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975"/>
          <a:stretch/>
        </p:blipFill>
        <p:spPr bwMode="auto">
          <a:xfrm rot="10800000">
            <a:off x="9508662" y="1"/>
            <a:ext cx="2681751" cy="2253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53382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537061"/>
            <a:ext cx="11637441" cy="1957524"/>
          </a:xfrm>
          <a:prstGeom prst="rect">
            <a:avLst/>
          </a:prstGeom>
        </p:spPr>
        <p:txBody>
          <a:bodyPr wrap="square">
            <a:spAutoFit/>
          </a:bodyPr>
          <a:lstStyle/>
          <a:p>
            <a:pPr>
              <a:lnSpc>
                <a:spcPct val="150000"/>
              </a:lnSpc>
            </a:pPr>
            <a:r>
              <a:rPr lang="en-US" altLang="zh-CN" sz="2800" kern="100" dirty="0" smtClean="0">
                <a:latin typeface="Times New Roman"/>
                <a:ea typeface="华文细黑"/>
              </a:rPr>
              <a:t>		 (</a:t>
            </a:r>
            <a:r>
              <a:rPr lang="en-US" altLang="zh-CN" sz="2800" kern="100" dirty="0">
                <a:latin typeface="Times New Roman"/>
                <a:ea typeface="华文细黑"/>
              </a:rPr>
              <a:t>1)</a:t>
            </a:r>
            <a:r>
              <a:rPr lang="zh-CN" altLang="zh-CN" sz="2800" kern="100" dirty="0">
                <a:latin typeface="Times New Roman"/>
                <a:ea typeface="华文细黑"/>
                <a:cs typeface="Times New Roman"/>
              </a:rPr>
              <a:t>母亲这味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抵御世间的伤害。</a:t>
            </a:r>
            <a:r>
              <a:rPr lang="en-US" altLang="zh-CN" sz="2800" kern="100" dirty="0">
                <a:latin typeface="Times New Roman"/>
                <a:ea typeface="华文细黑"/>
              </a:rPr>
              <a:t>(2)</a:t>
            </a:r>
            <a:r>
              <a:rPr lang="zh-CN" altLang="zh-CN" sz="2800" kern="100" dirty="0">
                <a:latin typeface="Times New Roman"/>
                <a:ea typeface="华文细黑"/>
                <a:cs typeface="Times New Roman"/>
              </a:rPr>
              <a:t>如同中药的药理，母亲的爱与美德，慰藉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的心灵，成为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无价的精神财富。</a:t>
            </a:r>
            <a:r>
              <a:rPr lang="en-US" altLang="zh-CN" sz="2800" kern="100" dirty="0">
                <a:latin typeface="Times New Roman"/>
                <a:ea typeface="华文细黑"/>
              </a:rPr>
              <a:t>(3)</a:t>
            </a:r>
            <a:r>
              <a:rPr lang="zh-CN" altLang="zh-CN" sz="2800" kern="100" dirty="0">
                <a:latin typeface="Times New Roman"/>
                <a:ea typeface="华文细黑"/>
                <a:cs typeface="Times New Roman"/>
              </a:rPr>
              <a:t>形象地表达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对母亲的真挚情感。</a:t>
            </a:r>
            <a:r>
              <a:rPr lang="en-US" altLang="zh-CN" sz="2800" kern="100" dirty="0">
                <a:latin typeface="Times New Roman"/>
                <a:ea typeface="华文细黑"/>
              </a:rPr>
              <a:t>(4)</a:t>
            </a:r>
            <a:r>
              <a:rPr lang="zh-CN" altLang="zh-CN" sz="2800" kern="100" dirty="0">
                <a:latin typeface="Times New Roman"/>
                <a:ea typeface="华文细黑"/>
                <a:cs typeface="Times New Roman"/>
              </a:rPr>
              <a:t>呼应标题，深化题旨。</a:t>
            </a:r>
            <a:endParaRPr lang="zh-CN" altLang="en-US" sz="2800" dirty="0"/>
          </a:p>
        </p:txBody>
      </p:sp>
      <p:sp>
        <p:nvSpPr>
          <p:cNvPr id="4" name="矩形 3"/>
          <p:cNvSpPr/>
          <p:nvPr/>
        </p:nvSpPr>
        <p:spPr>
          <a:xfrm>
            <a:off x="257534" y="276432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5" name="Picture 2" descr="散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8459" y="2852936"/>
            <a:ext cx="4429768" cy="2294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314072"/>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340191"/>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2013</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86694" y="1149472"/>
            <a:ext cx="8656107" cy="661015"/>
          </a:xfrm>
          <a:prstGeom prst="rect">
            <a:avLst/>
          </a:prstGeom>
          <a:noFill/>
        </p:spPr>
        <p:txBody>
          <a:bodyPr wrap="square" rtlCol="0">
            <a:spAutoFit/>
          </a:bodyPr>
          <a:lstStyle/>
          <a:p>
            <a:pPr>
              <a:lnSpc>
                <a:spcPct val="150000"/>
              </a:lnSpc>
            </a:pPr>
            <a:r>
              <a:rPr lang="zh-CN" altLang="zh-CN" sz="2800" kern="100" dirty="0" smtClean="0">
                <a:latin typeface="Times New Roman"/>
                <a:ea typeface="华文细黑"/>
                <a:cs typeface="Times New Roman"/>
              </a:rPr>
              <a:t>《牛铃叮当》</a:t>
            </a:r>
            <a:endParaRPr lang="en-US" altLang="zh-CN" sz="2800" kern="100" dirty="0">
              <a:effectLst/>
              <a:latin typeface="Times New Roman"/>
              <a:ea typeface="华文细黑"/>
              <a:cs typeface="Times New Roman"/>
            </a:endParaRPr>
          </a:p>
        </p:txBody>
      </p:sp>
      <p:sp>
        <p:nvSpPr>
          <p:cNvPr id="9" name="矩形 8"/>
          <p:cNvSpPr/>
          <p:nvPr/>
        </p:nvSpPr>
        <p:spPr>
          <a:xfrm>
            <a:off x="218405" y="2756001"/>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334566" y="2769309"/>
            <a:ext cx="11593288" cy="3323987"/>
          </a:xfrm>
          <a:prstGeom prst="rect">
            <a:avLst/>
          </a:prstGeom>
        </p:spPr>
        <p:txBody>
          <a:bodyPr wrap="square">
            <a:spAutoFit/>
          </a:bodyPr>
          <a:lstStyle/>
          <a:p>
            <a:pPr>
              <a:lnSpc>
                <a:spcPct val="150000"/>
              </a:lnSpc>
            </a:pPr>
            <a:r>
              <a:rPr lang="en-US" altLang="zh-CN" sz="2800" kern="100" dirty="0" smtClean="0">
                <a:latin typeface="Times New Roman"/>
                <a:ea typeface="华文细黑"/>
              </a:rPr>
              <a:t>		(</a:t>
            </a:r>
            <a:r>
              <a:rPr lang="zh-CN" altLang="zh-CN" sz="2800" kern="100" dirty="0">
                <a:latin typeface="Times New Roman"/>
                <a:ea typeface="华文细黑"/>
                <a:cs typeface="Times New Roman"/>
              </a:rPr>
              <a:t>第二问</a:t>
            </a:r>
            <a:r>
              <a:rPr lang="en-US" altLang="zh-CN" sz="2800" kern="100" dirty="0">
                <a:latin typeface="Times New Roman"/>
                <a:ea typeface="华文细黑"/>
              </a:rPr>
              <a:t>)</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乡村是我的精神家园，但如今，故乡一点一点被毁容，被篡改，田园牧歌式的生活渐渐消失，真是令人惆怅、叹惋。</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虽然故乡的富裕、文明、美好的产生基本上是以故乡某些风物的消失为代价，但是人不能总停留在过去。新农村建设是时代发展的必然趋势，我们应该跟上时代的步伐。</a:t>
            </a:r>
            <a:endParaRPr lang="zh-CN" altLang="en-US" sz="2800" dirty="0"/>
          </a:p>
        </p:txBody>
      </p:sp>
      <p:sp>
        <p:nvSpPr>
          <p:cNvPr id="15" name="矩形 14"/>
          <p:cNvSpPr/>
          <p:nvPr/>
        </p:nvSpPr>
        <p:spPr>
          <a:xfrm>
            <a:off x="218405" y="1124744"/>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916832"/>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1630710" y="1932921"/>
            <a:ext cx="9521718"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简要概括本文主旨，并谈谈你的感悟。</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0413" y="789798"/>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2" name="Picture 2" descr="散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7458" y="867003"/>
            <a:ext cx="4880036" cy="2356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469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116632"/>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122431"/>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2016</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86694" y="751761"/>
            <a:ext cx="8656107"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《母亲》</a:t>
            </a:r>
            <a:endParaRPr lang="en-US" altLang="zh-CN" sz="2800" kern="100" dirty="0">
              <a:effectLst/>
              <a:latin typeface="Times New Roman"/>
              <a:ea typeface="华文细黑"/>
              <a:cs typeface="Times New Roman"/>
            </a:endParaRPr>
          </a:p>
        </p:txBody>
      </p:sp>
      <p:sp>
        <p:nvSpPr>
          <p:cNvPr id="9" name="矩形 8"/>
          <p:cNvSpPr/>
          <p:nvPr/>
        </p:nvSpPr>
        <p:spPr>
          <a:xfrm>
            <a:off x="218405" y="210175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334566" y="2115060"/>
            <a:ext cx="11593288" cy="1962012"/>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母亲是朴实、坚忍、勤勉持家的传统女性。</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母亲受到新事物的感召，具有尝试新生活的内在倾向。</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母亲受传统和现实的羁绊，缺乏将希望变为行动的自觉和勇气。</a:t>
            </a:r>
            <a:endParaRPr lang="zh-CN" altLang="en-US" sz="2800" dirty="0"/>
          </a:p>
        </p:txBody>
      </p:sp>
      <p:sp>
        <p:nvSpPr>
          <p:cNvPr id="13" name="矩形 12"/>
          <p:cNvSpPr/>
          <p:nvPr/>
        </p:nvSpPr>
        <p:spPr>
          <a:xfrm>
            <a:off x="218405" y="427393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18405" y="727033"/>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412776"/>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1630710" y="1428865"/>
            <a:ext cx="9521718"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联系全文，评价母亲这一人物。</a:t>
            </a:r>
            <a:endParaRPr lang="en-US" altLang="zh-CN" sz="2800" kern="100" dirty="0">
              <a:effectLst/>
              <a:latin typeface="Times New Roman"/>
              <a:ea typeface="华文细黑"/>
              <a:cs typeface="Times New Roman"/>
            </a:endParaRPr>
          </a:p>
        </p:txBody>
      </p:sp>
      <p:pic>
        <p:nvPicPr>
          <p:cNvPr id="3074" name="Picture 2" descr="散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8923" y="4301027"/>
            <a:ext cx="3666443" cy="229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7749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2677656"/>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提问</a:t>
            </a:r>
            <a:r>
              <a:rPr lang="zh-CN" altLang="zh-CN" sz="2800" kern="100" dirty="0">
                <a:solidFill>
                  <a:srgbClr val="0000FF"/>
                </a:solidFill>
                <a:latin typeface="Times New Roman"/>
                <a:ea typeface="华文细黑"/>
                <a:cs typeface="Times New Roman"/>
              </a:rPr>
              <a:t>方式灵活，虽未冠以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探究</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字眼，但探究意味很强。如</a:t>
            </a:r>
            <a:r>
              <a:rPr lang="en-US" altLang="zh-CN" sz="2800" kern="100" dirty="0">
                <a:solidFill>
                  <a:srgbClr val="0000FF"/>
                </a:solidFill>
                <a:latin typeface="Times New Roman"/>
                <a:ea typeface="华文细黑"/>
                <a:cs typeface="Courier New"/>
              </a:rPr>
              <a:t>2012</a:t>
            </a:r>
            <a:r>
              <a:rPr lang="zh-CN" altLang="zh-CN" sz="2800" kern="100" dirty="0">
                <a:solidFill>
                  <a:srgbClr val="0000FF"/>
                </a:solidFill>
                <a:latin typeface="Times New Roman"/>
                <a:ea typeface="华文细黑"/>
                <a:cs typeface="Times New Roman"/>
              </a:rPr>
              <a:t>年题要求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谈谈你的理解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2013</a:t>
            </a:r>
            <a:r>
              <a:rPr lang="zh-CN" altLang="zh-CN" sz="2800" kern="100" dirty="0">
                <a:solidFill>
                  <a:srgbClr val="0000FF"/>
                </a:solidFill>
                <a:latin typeface="Times New Roman"/>
                <a:ea typeface="华文细黑"/>
                <a:cs typeface="Times New Roman"/>
              </a:rPr>
              <a:t>年题要求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谈谈你的感悟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Times New Roman"/>
                <a:ea typeface="华文细黑"/>
                <a:cs typeface="Courier New"/>
              </a:rPr>
              <a:t>2016</a:t>
            </a:r>
            <a:r>
              <a:rPr lang="zh-CN" altLang="zh-CN" sz="2800" kern="100" dirty="0">
                <a:solidFill>
                  <a:srgbClr val="0000FF"/>
                </a:solidFill>
                <a:latin typeface="Times New Roman"/>
                <a:ea typeface="华文细黑"/>
                <a:cs typeface="Times New Roman"/>
              </a:rPr>
              <a:t>年题要求作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评价式</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探究，无论用语如何变化，都要求答出你的个性化思考与理解来。</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1991"/>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1675</TotalTime>
  <Words>3665</Words>
  <Application>Microsoft Office PowerPoint</Application>
  <PresentationFormat>自定义</PresentationFormat>
  <Paragraphs>123</Paragraphs>
  <Slides>36</Slides>
  <Notes>0</Notes>
  <HiddenSlides>2</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502</cp:revision>
  <dcterms:created xsi:type="dcterms:W3CDTF">2016-03-28T08:27:22Z</dcterms:created>
  <dcterms:modified xsi:type="dcterms:W3CDTF">2016-11-23T02:45:50Z</dcterms:modified>
</cp:coreProperties>
</file>