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2" r:id="rId3"/>
    <p:sldId id="323" r:id="rId5"/>
    <p:sldId id="324" r:id="rId6"/>
    <p:sldId id="325" r:id="rId7"/>
    <p:sldId id="345" r:id="rId8"/>
    <p:sldId id="346" r:id="rId9"/>
    <p:sldId id="347" r:id="rId10"/>
    <p:sldId id="341" r:id="rId11"/>
    <p:sldId id="342" r:id="rId12"/>
    <p:sldId id="343" r:id="rId13"/>
    <p:sldId id="334" r:id="rId14"/>
    <p:sldId id="344" r:id="rId15"/>
    <p:sldId id="327" r:id="rId16"/>
    <p:sldId id="328" r:id="rId17"/>
    <p:sldId id="329" r:id="rId18"/>
    <p:sldId id="321" r:id="rId1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  <a:srgbClr val="000000"/>
    <a:srgbClr val="333300"/>
    <a:srgbClr val="0033CC"/>
    <a:srgbClr val="993300"/>
    <a:srgbClr val="8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32786"/>
    <p:restoredTop sz="90929"/>
  </p:normalViewPr>
  <p:slideViewPr>
    <p:cSldViewPr showGuides="1">
      <p:cViewPr varScale="1">
        <p:scale>
          <a:sx n="50" d="100"/>
          <a:sy n="50" d="100"/>
        </p:scale>
        <p:origin x="-114" y="-60"/>
      </p:cViewPr>
      <p:guideLst>
        <p:guide orient="horz" pos="2145"/>
        <p:guide pos="28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6" cy="45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0" y="2438400"/>
            <a:ext cx="9144000" cy="33528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>
            <a:noFill/>
          </a:ln>
        </p:spPr>
        <p:txBody>
          <a:bodyPr wrap="none" anchor="ctr"/>
          <a:p>
            <a:pPr lvl="0" algn="ctr"/>
            <a:endParaRPr lang="zh-CN" altLang="en-US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459" name="日期占位符 19458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0" name="页脚占位符 19459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1" name="灯片编号占位符 19460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2" name="标题 19461"/>
          <p:cNvSpPr>
            <a:spLocks noGrp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4800" b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9463" name="副标题 194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b="1"/>
            </a:lvl1pPr>
            <a:lvl2pPr marL="457200" lvl="1" indent="0" algn="ctr">
              <a:buNone/>
              <a:defRPr b="1"/>
            </a:lvl2pPr>
            <a:lvl3pPr marL="914400" lvl="2" indent="0" algn="ctr">
              <a:buNone/>
              <a:defRPr b="1"/>
            </a:lvl3pPr>
            <a:lvl4pPr marL="1371600" lvl="3" indent="0" algn="ctr">
              <a:buNone/>
              <a:defRPr b="1"/>
            </a:lvl4pPr>
            <a:lvl5pPr marL="1828800" lvl="4" indent="0" algn="ctr">
              <a:buNone/>
              <a:defRPr b="1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8434" name="日期占位符 18433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5" name="页脚占位符 1843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6" name="灯片编号占位符 1843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标题 18436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8438" name="文本占位符 18437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6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3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6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5780" y="1383665"/>
            <a:ext cx="555244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5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在长江源头格拉丹冬</a:t>
            </a:r>
            <a:endParaRPr lang="zh-CN" altLang="en-US" sz="450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83020" y="2729865"/>
            <a:ext cx="675005" cy="13976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马丽华</a:t>
            </a:r>
            <a:endParaRPr lang="zh-CN" altLang="en-US" sz="320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785" y="2286000"/>
            <a:ext cx="3437890" cy="2286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1442085" y="1400175"/>
            <a:ext cx="7204075" cy="3399155"/>
          </a:xfrm>
        </p:spPr>
        <p:txBody>
          <a:bodyPr vert="horz" wrap="square" lIns="91440" tIns="45720" rIns="91440" bIns="45720" anchor="t"/>
          <a:p>
            <a:pPr marL="567055" indent="-457200"/>
            <a:r>
              <a:rPr sz="2400">
                <a:solidFill>
                  <a:srgbClr val="080808"/>
                </a:solidFill>
                <a:effectLst/>
                <a:sym typeface="+mn-ea"/>
              </a:rPr>
              <a:t>静穆：</a:t>
            </a:r>
            <a:r>
              <a:rPr sz="240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安静而严肃。  </a:t>
            </a:r>
            <a:r>
              <a:rPr sz="2400">
                <a:solidFill>
                  <a:srgbClr val="080808"/>
                </a:solidFill>
                <a:effectLst/>
                <a:sym typeface="+mn-ea"/>
              </a:rPr>
              <a:t>  </a:t>
            </a:r>
            <a:endParaRPr sz="2400">
              <a:solidFill>
                <a:srgbClr val="080808"/>
              </a:solidFill>
              <a:effectLst/>
              <a:sym typeface="+mn-ea"/>
            </a:endParaRPr>
          </a:p>
          <a:p>
            <a:pPr marL="567055" indent="-457200"/>
            <a:r>
              <a:rPr sz="2400">
                <a:solidFill>
                  <a:srgbClr val="080808"/>
                </a:solidFill>
                <a:effectLst/>
                <a:sym typeface="+mn-ea"/>
              </a:rPr>
              <a:t>敦实：</a:t>
            </a:r>
            <a:r>
              <a:rPr sz="240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结实，粗壮；敦厚诚实。</a:t>
            </a:r>
            <a:endParaRPr sz="2400">
              <a:solidFill>
                <a:srgbClr val="080808"/>
              </a:solidFill>
              <a:effectLst/>
              <a:latin typeface="微软简楷体" charset="0"/>
              <a:ea typeface="微软简楷体" charset="0"/>
              <a:sym typeface="+mn-ea"/>
            </a:endParaRPr>
          </a:p>
          <a:p>
            <a:pPr marL="567055" indent="-457200"/>
            <a:r>
              <a:rPr sz="2400">
                <a:solidFill>
                  <a:srgbClr val="080808"/>
                </a:solidFill>
                <a:effectLst/>
                <a:sym typeface="+mn-ea"/>
              </a:rPr>
              <a:t>皱褶：</a:t>
            </a:r>
            <a:r>
              <a:rPr sz="240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皱纹，文中指冰山上的波形纹。</a:t>
            </a:r>
            <a:endParaRPr sz="2400">
              <a:solidFill>
                <a:srgbClr val="080808"/>
              </a:solidFill>
              <a:effectLst/>
              <a:latin typeface="微软简楷体" charset="0"/>
              <a:ea typeface="微软简楷体" charset="0"/>
              <a:sym typeface="+mn-ea"/>
            </a:endParaRPr>
          </a:p>
          <a:p>
            <a:pPr marL="567055" indent="-457200"/>
            <a:r>
              <a:rPr sz="2400">
                <a:solidFill>
                  <a:srgbClr val="080808"/>
                </a:solidFill>
                <a:effectLst/>
                <a:sym typeface="+mn-ea"/>
              </a:rPr>
              <a:t>漫溢：</a:t>
            </a:r>
            <a:r>
              <a:rPr sz="240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指水满向外流。</a:t>
            </a:r>
            <a:endParaRPr sz="2400">
              <a:solidFill>
                <a:srgbClr val="080808"/>
              </a:solidFill>
              <a:effectLst/>
              <a:latin typeface="微软简楷体" charset="0"/>
              <a:ea typeface="微软简楷体" charset="0"/>
              <a:sym typeface="+mn-ea"/>
            </a:endParaRPr>
          </a:p>
          <a:p>
            <a:pPr marL="567055" indent="-457200"/>
            <a:r>
              <a:rPr sz="2400">
                <a:solidFill>
                  <a:srgbClr val="080808"/>
                </a:solidFill>
                <a:effectLst/>
                <a:sym typeface="+mn-ea"/>
              </a:rPr>
              <a:t>演绎：</a:t>
            </a:r>
            <a:r>
              <a:rPr sz="240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铺陈，推断，阐发。</a:t>
            </a:r>
            <a:endParaRPr sz="2400">
              <a:solidFill>
                <a:srgbClr val="080808"/>
              </a:solidFill>
              <a:effectLst/>
              <a:latin typeface="微软简楷体" charset="0"/>
              <a:ea typeface="微软简楷体" charset="0"/>
              <a:sym typeface="+mn-ea"/>
            </a:endParaRPr>
          </a:p>
          <a:p>
            <a:pPr marL="567055" indent="-457200"/>
            <a:r>
              <a:rPr sz="2400">
                <a:solidFill>
                  <a:srgbClr val="080808"/>
                </a:solidFill>
                <a:effectLst/>
                <a:sym typeface="+mn-ea"/>
              </a:rPr>
              <a:t>安营扎寨：</a:t>
            </a:r>
            <a:r>
              <a:rPr sz="240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  <a:sym typeface="+mn-ea"/>
              </a:rPr>
              <a:t>指部队驻扎下来。也比喻建立临时的劳动或工作基地。安、扎，建立，安置；寨，防守用的栅栏。</a:t>
            </a:r>
            <a:endParaRPr lang="zh-CN" altLang="en-US" sz="2400">
              <a:solidFill>
                <a:srgbClr val="080808"/>
              </a:solidFill>
              <a:effectLst/>
              <a:latin typeface="微软简楷体" charset="0"/>
              <a:ea typeface="微软简楷体" charset="0"/>
              <a:sym typeface="+mn-ea"/>
            </a:endParaRPr>
          </a:p>
        </p:txBody>
      </p:sp>
      <p:sp>
        <p:nvSpPr>
          <p:cNvPr id="136195" name="矩形 136194"/>
          <p:cNvSpPr/>
          <p:nvPr/>
        </p:nvSpPr>
        <p:spPr>
          <a:xfrm>
            <a:off x="3536315" y="570230"/>
            <a:ext cx="2071370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</a:pPr>
            <a:r>
              <a:rPr lang="en-US" altLang="zh-CN" sz="3200" b="1" strike="noStrike" noProof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理解词义</a:t>
            </a:r>
            <a:endParaRPr lang="zh-CN" altLang="en-US" sz="2800" strike="noStrike" noProof="1" dirty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89660" y="1279525"/>
            <a:ext cx="79921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1.第1段有什么作用？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交代到各拉丹冬的时间和原因，对各拉丹冬进行整体勾勒。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2.第1段谈到长江考察热有什么作用？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增强了文章的文化气息和可读性。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3.第2段采用了什么写法？有什么表达效果？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拟人、比喻。生动形象地写出了各拉丹冬寒冷时间持续长，描绘了各拉丹冬主峰的形状。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92500" y="572135"/>
            <a:ext cx="1838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合作探究</a:t>
            </a:r>
            <a:endParaRPr lang="zh-CN" altLang="en-US" sz="3200" b="1" dirty="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8835" y="1254760"/>
            <a:ext cx="746633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4.第3段写“我”的表现有何作用？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用“我”的表现，说明这里气候恶劣，不适合人生存。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5.第4段写法有什么特点？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把各拉丹冬当作人来写，表现他独特的性格，说明这个地方晴天很少。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.写自己的声音有何作用？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用声音的“空空荡荡”和“散失”，表现这里地域的辽阔。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2520" y="671195"/>
            <a:ext cx="1838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合作探究</a:t>
            </a:r>
            <a:endParaRPr lang="zh-CN" altLang="en-US" sz="3200" b="1" dirty="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30300" y="2310130"/>
            <a:ext cx="68834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这篇文章记叙了作者跟随摄制组在各拉丹冬游览的经历，描绘了各拉丹冬独特的气候和地域特点，展现了它的雄奇、壮美，表达了对大自然神奇伟力的赞美</a:t>
            </a:r>
            <a:r>
              <a:rPr lang="zh-CN" altLang="en-US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。</a:t>
            </a:r>
            <a:endParaRPr lang="zh-CN" altLang="en-US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65885" y="1579245"/>
            <a:ext cx="1560195" cy="460375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主旨分析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4230" y="1743075"/>
            <a:ext cx="81915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1.生动形象的描述。文章采用比喻、拟人的修辞手法，生动形象地再现了各拉丹冬独特的景色。如“阳光使这位身披白色披风的巨人变化多端”表现了各拉丹冬常年冰雪覆盖和高大的特点；“气势磅礴的密云来去匆匆，形如金字塔的各拉丹冬主峰难得在云遮雾障中一现尊容。”生动地描绘了各拉丹冬的形状和这个地方云遮雾绕的特点。</a:t>
            </a:r>
            <a:endParaRPr sz="20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r>
              <a:rPr sz="20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2.客观的描述和自己的感受相结合。文章记述游览各拉丹冬的经历，在对这个地方景色和气候特点的客观描述之外，还加上了自己的切身感受。如“而我似乎已经衰竭，心想碰巧哪一口气上不来，就长眠于此吧。”表现了这里气候的恶劣和人类在这里生存的艰难。</a:t>
            </a:r>
            <a:endParaRPr sz="20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7260" y="1282700"/>
            <a:ext cx="1560195" cy="460375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特色品评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6450" y="1816735"/>
            <a:ext cx="753110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1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    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各拉丹冬，遥远的圣地，只有不惧艰险地攀登，才能看到它的真容。人生也是一座山，目标就是绝寒山顶绽放的雪莲。人生的过程，是一个攀登的过程，毅力就是攀登的绳索，无论山有多高，崖有多险，屏气凝神，瞄准每个攀登的点，一登一攀，看似简单的动作被重复千遍万遍。躯体不再属于自己，伸手可及的白云蓝天，诱惑着我们虔诚地朝拜、攀登。顾不得身边的奇异风景，耳边响着父母的叮咛；看不清前面的路，鼻尖透着“雪莲花”的馨香；感觉不到艰辛的苦痛，只有生命的脉搏努力地跳动。人生就得有目标，有目标就必须攀登。</a:t>
            </a:r>
            <a:endParaRPr lang="zh-CN" altLang="en-US" sz="2100" b="1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1240" y="1258570"/>
            <a:ext cx="1560195" cy="460375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读后感悟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3883025" y="2546985"/>
            <a:ext cx="5123180" cy="858520"/>
          </a:xfrm>
        </p:spPr>
        <p:txBody>
          <a:bodyPr anchor="b"/>
          <a:p>
            <a:r>
              <a:rPr lang="zh-CN" altLang="en-US" sz="4800" dirty="0">
                <a:effectLst>
                  <a:outerShdw blurRad="38100" dist="38100" dir="2700000">
                    <a:srgbClr val="FFFFFF"/>
                  </a:outerShdw>
                </a:effectLst>
                <a:ea typeface="楷体_GB2312" panose="02010609030101010101" pitchFamily="49" charset="-122"/>
              </a:rPr>
              <a:t>再           见</a:t>
            </a:r>
            <a:endParaRPr lang="zh-CN" altLang="en-US" sz="4800" dirty="0">
              <a:effectLst>
                <a:outerShdw blurRad="38100" dist="38100" dir="2700000">
                  <a:srgbClr val="FFFFFF"/>
                </a:outerShdw>
              </a:effectLst>
              <a:ea typeface="楷体_GB2312" panose="02010609030101010101" pitchFamily="49" charset="-122"/>
            </a:endParaRPr>
          </a:p>
        </p:txBody>
      </p:sp>
      <p:pic>
        <p:nvPicPr>
          <p:cNvPr id="25615" name="图片 25614" descr="Ar_012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0" y="5867400"/>
            <a:ext cx="395288" cy="173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951990"/>
            <a:ext cx="2856865" cy="2047875"/>
          </a:xfrm>
          <a:prstGeom prst="rect">
            <a:avLst/>
          </a:prstGeom>
        </p:spPr>
      </p:pic>
    </p:spTree>
  </p:cSld>
  <p:clrMapOvr>
    <a:masterClrMapping/>
  </p:clrMapOvr>
  <p:transition spd="slow" advTm="29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61745" y="2161540"/>
            <a:ext cx="67640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b="1" noProof="1">
                <a:solidFill>
                  <a:srgbClr val="339933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1.准确认读并理解重点字词。</a:t>
            </a:r>
            <a:endParaRPr b="1" noProof="1">
              <a:solidFill>
                <a:srgbClr val="339933"/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b="1" noProof="1">
                <a:solidFill>
                  <a:srgbClr val="339933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2.了解游记的特点，把握作者的游踪、写景的角度、写景的方法，体会格拉丹冬冰塔林的特点</a:t>
            </a:r>
            <a:endParaRPr b="1" noProof="1">
              <a:solidFill>
                <a:srgbClr val="339933"/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algn="l" fontAlgn="auto">
              <a:lnSpc>
                <a:spcPct val="100000"/>
              </a:lnSpc>
            </a:pPr>
            <a:r>
              <a:rPr b="1" noProof="1">
                <a:solidFill>
                  <a:srgbClr val="339933"/>
                </a:solidFill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3.揣摩品味语言，欣赏、积累精彩语句。</a:t>
            </a:r>
            <a:endParaRPr b="1" noProof="1">
              <a:solidFill>
                <a:srgbClr val="339933"/>
              </a:solidFill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77315" y="1460500"/>
            <a:ext cx="2038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教学目标</a:t>
            </a:r>
            <a:endParaRPr lang="zh-CN" altLang="en-US" sz="3200" b="1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文本框 135169"/>
          <p:cNvSpPr txBox="1"/>
          <p:nvPr/>
        </p:nvSpPr>
        <p:spPr>
          <a:xfrm>
            <a:off x="3598545" y="1311275"/>
            <a:ext cx="5333365" cy="454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500" b="1" dirty="0">
                <a:solidFill>
                  <a:srgbClr val="000000"/>
                </a:solidFill>
                <a:latin typeface="华文楷体" pitchFamily="2" charset="-122"/>
                <a:ea typeface="宋体" panose="02010600030101010101" pitchFamily="2" charset="-122"/>
              </a:rPr>
              <a:t> 马丽华，</a:t>
            </a:r>
            <a:r>
              <a:rPr lang="zh-CN" altLang="en-US" dirty="0">
                <a:solidFill>
                  <a:srgbClr val="080808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生于山东济南。中共党员。1976、1990年分别毕业于山东临沂师院中文系和北京大学中文系。1976年进藏后历任《西藏文学》编辑，西藏作协副主席，西藏文联副主席。2003年调至北京，任中国藏学出版社总编辑，编审。中国作协第五、六、七届全委会委员。享受政府特殊津贴。1976年开始发表作品。1985年加入中国作家协会。</a:t>
            </a:r>
            <a:r>
              <a:rPr lang="zh-CN" altLang="en-US" dirty="0">
                <a:solidFill>
                  <a:srgbClr val="080808"/>
                </a:solidFill>
                <a:latin typeface="方正行楷简体" panose="03000509000000000000" charset="-122"/>
                <a:ea typeface="方正行楷简体" panose="03000509000000000000" charset="-122"/>
                <a:sym typeface="+mn-ea"/>
              </a:rPr>
              <a:t> </a:t>
            </a:r>
            <a:endParaRPr lang="zh-CN" altLang="en-US" dirty="0">
              <a:solidFill>
                <a:srgbClr val="080808"/>
              </a:solidFill>
              <a:latin typeface="方正行楷简体" panose="03000509000000000000" charset="-122"/>
              <a:ea typeface="方正行楷简体" panose="03000509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3165" y="727710"/>
            <a:ext cx="2038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作者介绍</a:t>
            </a:r>
            <a:endParaRPr lang="zh-CN" altLang="en-US" sz="32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" y="2186940"/>
            <a:ext cx="3390265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785235" y="1860233"/>
            <a:ext cx="5080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各拉丹冬  </a:t>
            </a:r>
            <a:r>
              <a:rPr>
                <a:solidFill>
                  <a:srgbClr val="080808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各拉丹冬</a:t>
            </a:r>
            <a:r>
              <a: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雪山是长江的发源地，也是我国最具特色的冰川雪山之一，位于唐古拉山中段，藏语意为“高高尖尖之山峰”，海拔6621米，为唐古拉山脉之主峰。各拉丹冬冰峰附近海拔六公里以上蕴藏的冰山水晶石，被称为“江源瑰宝”</a:t>
            </a: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18455" y="1162685"/>
            <a:ext cx="1501775" cy="460375"/>
          </a:xfrm>
          <a:prstGeom prst="rect">
            <a:avLst/>
          </a:prstGeom>
          <a:solidFill>
            <a:srgbClr val="993300"/>
          </a:solidFill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B050"/>
                </a:solidFill>
              </a:rPr>
              <a:t>知识链接</a:t>
            </a:r>
            <a:endParaRPr lang="zh-CN" altLang="en-US" b="1">
              <a:solidFill>
                <a:srgbClr val="00B05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1755" b="7917"/>
          <a:stretch>
            <a:fillRect/>
          </a:stretch>
        </p:blipFill>
        <p:spPr>
          <a:xfrm>
            <a:off x="323215" y="2146300"/>
            <a:ext cx="337756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945" y="1495425"/>
            <a:ext cx="339979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5490" y="3142615"/>
            <a:ext cx="3409315" cy="2286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60645" y="1826895"/>
            <a:ext cx="1979930" cy="6451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请 欣 赏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942" b="5111"/>
          <a:stretch>
            <a:fillRect/>
          </a:stretch>
        </p:blipFill>
        <p:spPr>
          <a:xfrm>
            <a:off x="632460" y="1710055"/>
            <a:ext cx="3966210" cy="2531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475" y="2828925"/>
            <a:ext cx="4065270" cy="2812415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8170" y="1579245"/>
            <a:ext cx="4571365" cy="228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0515" y="3397885"/>
            <a:ext cx="3016885" cy="215265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idx="1"/>
          </p:nvPr>
        </p:nvSpPr>
        <p:spPr>
          <a:xfrm>
            <a:off x="1167130" y="1203960"/>
            <a:ext cx="6809740" cy="4017010"/>
          </a:xfrm>
        </p:spPr>
        <p:txBody>
          <a:bodyPr vert="horz" wrap="square" lIns="91440" tIns="45720" rIns="91440" bIns="45720" anchor="t"/>
          <a:p>
            <a:pPr marL="365125" indent="-255270">
              <a:lnSpc>
                <a:spcPct val="80000"/>
              </a:lnSpc>
              <a:buNone/>
            </a:pP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黧</a:t>
            </a:r>
            <a:r>
              <a:rPr sz="2800">
                <a:solidFill>
                  <a:srgbClr val="080808"/>
                </a:solidFill>
                <a:effectLst/>
              </a:rPr>
              <a:t>黑（lí）                           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磅礴</a:t>
            </a:r>
            <a:r>
              <a:rPr sz="2800">
                <a:solidFill>
                  <a:srgbClr val="080808"/>
                </a:solidFill>
                <a:effectLst/>
              </a:rPr>
              <a:t>（páng bó）</a:t>
            </a:r>
            <a:endParaRPr sz="280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酝酿</a:t>
            </a:r>
            <a:r>
              <a:rPr sz="2800">
                <a:solidFill>
                  <a:srgbClr val="080808"/>
                </a:solidFill>
                <a:effectLst/>
              </a:rPr>
              <a:t>（yùn niàng）              冻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疮</a:t>
            </a:r>
            <a:r>
              <a:rPr sz="2800">
                <a:solidFill>
                  <a:srgbClr val="080808"/>
                </a:solidFill>
                <a:effectLst/>
              </a:rPr>
              <a:t>（chuāng）</a:t>
            </a:r>
            <a:endParaRPr sz="280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霹雳</a:t>
            </a:r>
            <a:r>
              <a:rPr sz="2800">
                <a:solidFill>
                  <a:srgbClr val="080808"/>
                </a:solidFill>
                <a:effectLst/>
              </a:rPr>
              <a:t>（pī lì）          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       砾</a:t>
            </a:r>
            <a:r>
              <a:rPr sz="2800">
                <a:solidFill>
                  <a:srgbClr val="080808"/>
                </a:solidFill>
                <a:effectLst/>
              </a:rPr>
              <a:t>石（lì）</a:t>
            </a:r>
            <a:endParaRPr sz="280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虔</a:t>
            </a:r>
            <a:r>
              <a:rPr sz="2800">
                <a:solidFill>
                  <a:srgbClr val="080808"/>
                </a:solidFill>
                <a:effectLst/>
              </a:rPr>
              <a:t>诚（qián）           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      诅</a:t>
            </a:r>
            <a:r>
              <a:rPr sz="2800">
                <a:solidFill>
                  <a:srgbClr val="080808"/>
                </a:solidFill>
                <a:effectLst/>
              </a:rPr>
              <a:t>咒（zǔ）</a:t>
            </a:r>
            <a:endParaRPr sz="280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蠕</a:t>
            </a:r>
            <a:r>
              <a:rPr sz="2800">
                <a:solidFill>
                  <a:srgbClr val="080808"/>
                </a:solidFill>
                <a:effectLst/>
              </a:rPr>
              <a:t>动（rú）                           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眩</a:t>
            </a:r>
            <a:r>
              <a:rPr sz="2800">
                <a:solidFill>
                  <a:srgbClr val="080808"/>
                </a:solidFill>
                <a:effectLst/>
              </a:rPr>
              <a:t>晕（xuàn）</a:t>
            </a:r>
            <a:endParaRPr sz="280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蜷</a:t>
            </a:r>
            <a:r>
              <a:rPr sz="2800">
                <a:solidFill>
                  <a:srgbClr val="080808"/>
                </a:solidFill>
                <a:effectLst/>
              </a:rPr>
              <a:t>卧（quán）                       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腈</a:t>
            </a:r>
            <a:r>
              <a:rPr sz="2800">
                <a:solidFill>
                  <a:srgbClr val="080808"/>
                </a:solidFill>
                <a:effectLst/>
              </a:rPr>
              <a:t>纶（jīng）</a:t>
            </a:r>
            <a:endParaRPr sz="280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皱</a:t>
            </a:r>
            <a:r>
              <a:rPr sz="2800">
                <a:solidFill>
                  <a:srgbClr val="080808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褶</a:t>
            </a:r>
            <a:r>
              <a:rPr sz="2800">
                <a:solidFill>
                  <a:srgbClr val="080808"/>
                </a:solidFill>
                <a:effectLst/>
              </a:rPr>
              <a:t>（zhě）                         演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绎</a:t>
            </a:r>
            <a:r>
              <a:rPr sz="2800">
                <a:solidFill>
                  <a:srgbClr val="080808"/>
                </a:solidFill>
                <a:effectLst/>
              </a:rPr>
              <a:t>（yì）</a:t>
            </a:r>
            <a:endParaRPr sz="280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懈怠</a:t>
            </a:r>
            <a:r>
              <a:rPr sz="2800">
                <a:solidFill>
                  <a:srgbClr val="080808"/>
                </a:solidFill>
                <a:effectLst/>
              </a:rPr>
              <a:t>（xiè dài）                    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敦</a:t>
            </a:r>
            <a:r>
              <a:rPr sz="2800">
                <a:solidFill>
                  <a:srgbClr val="080808"/>
                </a:solidFill>
                <a:effectLst/>
              </a:rPr>
              <a:t>实（dūn）</a:t>
            </a:r>
            <a:endParaRPr sz="2800">
              <a:solidFill>
                <a:srgbClr val="080808"/>
              </a:solidFill>
              <a:effectLst/>
            </a:endParaRPr>
          </a:p>
          <a:p>
            <a:pPr marL="365125" indent="-255270">
              <a:lnSpc>
                <a:spcPct val="80000"/>
              </a:lnSpc>
              <a:buNone/>
            </a:pPr>
            <a:r>
              <a:rPr sz="2800">
                <a:solidFill>
                  <a:srgbClr val="080808"/>
                </a:solidFill>
                <a:effectLst/>
              </a:rPr>
              <a:t>接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踵</a:t>
            </a:r>
            <a:r>
              <a:rPr sz="2800">
                <a:solidFill>
                  <a:srgbClr val="080808"/>
                </a:solidFill>
                <a:effectLst/>
              </a:rPr>
              <a:t>而至（zhǒng）             </a:t>
            </a:r>
            <a:r>
              <a:rPr sz="2800">
                <a:solidFill>
                  <a:srgbClr val="00B0F0"/>
                </a:solidFill>
                <a:effectLst/>
                <a:latin typeface="华康楷体W5-A" panose="1A454350000000000000" charset="-122"/>
                <a:ea typeface="华康楷体W5-A" panose="1A454350000000000000" charset="-122"/>
              </a:rPr>
              <a:t>熠</a:t>
            </a:r>
            <a:r>
              <a:rPr sz="2800">
                <a:solidFill>
                  <a:srgbClr val="080808"/>
                </a:solidFill>
                <a:effectLst/>
              </a:rPr>
              <a:t>熠烁烁（yì）</a:t>
            </a:r>
            <a:r>
              <a:rPr sz="2800">
                <a:solidFill>
                  <a:srgbClr val="080808"/>
                </a:solidFill>
                <a:effectLst/>
                <a:sym typeface="+mn-ea"/>
              </a:rPr>
              <a:t> </a:t>
            </a:r>
            <a:r>
              <a:rPr sz="2800">
                <a:solidFill>
                  <a:srgbClr val="080808"/>
                </a:solidFill>
                <a:effectLst/>
              </a:rPr>
              <a:t>  </a:t>
            </a:r>
            <a:r>
              <a:rPr lang="zh-CN" altLang="en-US">
                <a:effectLst/>
                <a:latin typeface="华康楷体W5-A" panose="1A454350000000000000" charset="-122"/>
                <a:ea typeface="华康楷体W5-A" panose="1A454350000000000000" charset="-122"/>
              </a:rPr>
              <a:t>  </a:t>
            </a:r>
            <a:endParaRPr lang="zh-CN" altLang="en-US">
              <a:effectLst/>
              <a:latin typeface="华康楷体W5-A" panose="1A454350000000000000" charset="-122"/>
              <a:ea typeface="华康楷体W5-A" panose="1A454350000000000000" charset="-122"/>
            </a:endParaRPr>
          </a:p>
        </p:txBody>
      </p:sp>
      <p:sp>
        <p:nvSpPr>
          <p:cNvPr id="18445" name="AutoShape 13"/>
          <p:cNvSpPr/>
          <p:nvPr/>
        </p:nvSpPr>
        <p:spPr>
          <a:xfrm>
            <a:off x="1397000" y="4697413"/>
            <a:ext cx="112713" cy="1235075"/>
          </a:xfrm>
          <a:prstGeom prst="leftBrace">
            <a:avLst>
              <a:gd name="adj1" fmla="val 91314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50" name="AutoShape 18"/>
          <p:cNvSpPr/>
          <p:nvPr/>
        </p:nvSpPr>
        <p:spPr>
          <a:xfrm>
            <a:off x="6343650" y="4716463"/>
            <a:ext cx="111125" cy="1216025"/>
          </a:xfrm>
          <a:prstGeom prst="leftBrace">
            <a:avLst>
              <a:gd name="adj1" fmla="val 91190"/>
              <a:gd name="adj2" fmla="val 50000"/>
            </a:avLst>
          </a:prstGeom>
          <a:noFill/>
          <a:ln w="9525">
            <a:noFill/>
          </a:ln>
        </p:spPr>
        <p:txBody>
          <a:bodyPr wrap="none" anchor="ctr"/>
          <a:p>
            <a:pPr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6195" name="矩形 136194"/>
          <p:cNvSpPr/>
          <p:nvPr/>
        </p:nvSpPr>
        <p:spPr>
          <a:xfrm>
            <a:off x="3596005" y="481330"/>
            <a:ext cx="1030605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indent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  <a:buNone/>
            </a:pPr>
            <a:r>
              <a:rPr lang="zh-CN" altLang="en-US" sz="3200" b="1" strike="noStrike" noProof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注音</a:t>
            </a:r>
            <a:endParaRPr lang="zh-CN" altLang="en-US" sz="3200" b="1" strike="noStrike" noProof="1" dirty="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4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  <p:bldP spid="18434" grpId="1" build="p"/>
      <p:bldP spid="18434" grpId="2" build="p"/>
      <p:bldP spid="18434" grpId="3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idx="1"/>
          </p:nvPr>
        </p:nvSpPr>
        <p:spPr>
          <a:xfrm>
            <a:off x="1631950" y="1539875"/>
            <a:ext cx="6891020" cy="3556000"/>
          </a:xfrm>
        </p:spPr>
        <p:txBody>
          <a:bodyPr vert="horz" wrap="square" lIns="91440" tIns="45720" rIns="91440" bIns="45720" anchor="t"/>
          <a:p>
            <a:pPr marL="567055" indent="-457200"/>
            <a:r>
              <a:rPr lang="zh-CN" altLang="en-US" sz="2400" dirty="0">
                <a:solidFill>
                  <a:srgbClr val="080808"/>
                </a:solidFill>
                <a:effectLst/>
              </a:rPr>
              <a:t>黧黑：</a:t>
            </a:r>
            <a:r>
              <a:rPr lang="zh-CN" altLang="en-US" sz="2400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形容黑。</a:t>
            </a:r>
            <a:endParaRPr lang="zh-CN" altLang="en-US" sz="2400" dirty="0">
              <a:solidFill>
                <a:srgbClr val="080808"/>
              </a:solidFill>
              <a:effectLst/>
              <a:latin typeface="微软简楷体" charset="0"/>
              <a:ea typeface="微软简楷体" charset="0"/>
            </a:endParaRPr>
          </a:p>
          <a:p>
            <a:pPr marL="567055" indent="-457200"/>
            <a:r>
              <a:rPr lang="zh-CN" altLang="en-US" sz="2400" dirty="0">
                <a:solidFill>
                  <a:srgbClr val="080808"/>
                </a:solidFill>
                <a:effectLst/>
              </a:rPr>
              <a:t>明媚：</a:t>
            </a:r>
            <a:r>
              <a:rPr lang="zh-CN" altLang="en-US" sz="2400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明丽妩媚。</a:t>
            </a:r>
            <a:endParaRPr lang="zh-CN" altLang="en-US" sz="2400" dirty="0">
              <a:solidFill>
                <a:srgbClr val="080808"/>
              </a:solidFill>
              <a:effectLst/>
              <a:latin typeface="微软简楷体" charset="0"/>
              <a:ea typeface="微软简楷体" charset="0"/>
            </a:endParaRPr>
          </a:p>
          <a:p>
            <a:pPr marL="567055" indent="-457200"/>
            <a:r>
              <a:rPr lang="zh-CN" altLang="en-US" sz="2400" dirty="0">
                <a:solidFill>
                  <a:srgbClr val="080808"/>
                </a:solidFill>
                <a:effectLst/>
              </a:rPr>
              <a:t>酝酿：</a:t>
            </a:r>
            <a:r>
              <a:rPr lang="zh-CN" altLang="en-US" sz="2400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造酒的发酵过程，比喻做准备工作。</a:t>
            </a:r>
            <a:endParaRPr lang="zh-CN" altLang="en-US" sz="2400" dirty="0">
              <a:solidFill>
                <a:srgbClr val="080808"/>
              </a:solidFill>
              <a:effectLst/>
              <a:latin typeface="微软简楷体" charset="0"/>
              <a:ea typeface="微软简楷体" charset="0"/>
            </a:endParaRPr>
          </a:p>
          <a:p>
            <a:pPr marL="567055" indent="-457200"/>
            <a:r>
              <a:rPr lang="zh-CN" altLang="en-US" sz="2400" dirty="0">
                <a:solidFill>
                  <a:srgbClr val="080808"/>
                </a:solidFill>
                <a:effectLst/>
              </a:rPr>
              <a:t>虔诚：</a:t>
            </a:r>
            <a:r>
              <a:rPr lang="zh-CN" altLang="en-US" sz="2400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恭敬而有诚意。</a:t>
            </a:r>
            <a:endParaRPr lang="zh-CN" altLang="en-US" sz="2400" dirty="0">
              <a:solidFill>
                <a:srgbClr val="080808"/>
              </a:solidFill>
              <a:effectLst/>
              <a:latin typeface="微软简楷体" charset="0"/>
              <a:ea typeface="微软简楷体" charset="0"/>
            </a:endParaRPr>
          </a:p>
          <a:p>
            <a:pPr marL="567055" indent="-457200" algn="just"/>
            <a:r>
              <a:rPr lang="zh-CN" altLang="en-US" sz="2400" dirty="0">
                <a:solidFill>
                  <a:srgbClr val="080808"/>
                </a:solidFill>
                <a:effectLst/>
              </a:rPr>
              <a:t>劲旅：</a:t>
            </a:r>
            <a:r>
              <a:rPr lang="zh-CN" altLang="en-US" sz="2400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精锐的军队；强有力的队伍。</a:t>
            </a:r>
            <a:endParaRPr lang="zh-CN" altLang="en-US" sz="2400" dirty="0">
              <a:solidFill>
                <a:srgbClr val="080808"/>
              </a:solidFill>
              <a:effectLst/>
              <a:latin typeface="微软简楷体" charset="0"/>
              <a:ea typeface="微软简楷体" charset="0"/>
            </a:endParaRPr>
          </a:p>
          <a:p>
            <a:pPr marL="567055" indent="-457200" algn="just"/>
            <a:r>
              <a:rPr lang="zh-CN" altLang="en-US" sz="2400" dirty="0">
                <a:solidFill>
                  <a:srgbClr val="080808"/>
                </a:solidFill>
                <a:effectLst/>
              </a:rPr>
              <a:t>眩晕：</a:t>
            </a:r>
            <a:r>
              <a:rPr lang="zh-CN" altLang="en-US" sz="2400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头晕目眩。</a:t>
            </a:r>
            <a:endParaRPr lang="zh-CN" altLang="en-US" sz="2400" dirty="0">
              <a:solidFill>
                <a:srgbClr val="080808"/>
              </a:solidFill>
              <a:effectLst/>
              <a:latin typeface="微软简楷体" charset="0"/>
              <a:ea typeface="微软简楷体" charset="0"/>
            </a:endParaRPr>
          </a:p>
          <a:p>
            <a:pPr marL="567055" indent="-457200"/>
            <a:r>
              <a:rPr lang="zh-CN" altLang="en-US" sz="2400" dirty="0">
                <a:solidFill>
                  <a:srgbClr val="080808"/>
                </a:solidFill>
                <a:effectLst/>
              </a:rPr>
              <a:t>豁然：</a:t>
            </a:r>
            <a:r>
              <a:rPr lang="zh-CN" altLang="en-US" sz="2400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一下子彻底晓悟；开阔；顿时通达。</a:t>
            </a:r>
            <a:endParaRPr lang="zh-CN" altLang="en-US" sz="2400" dirty="0">
              <a:solidFill>
                <a:srgbClr val="080808"/>
              </a:solidFill>
              <a:effectLst/>
              <a:latin typeface="微软简楷体" charset="0"/>
              <a:ea typeface="微软简楷体" charset="0"/>
            </a:endParaRPr>
          </a:p>
          <a:p>
            <a:pPr marL="567055" indent="-457200"/>
            <a:r>
              <a:rPr lang="zh-CN" altLang="en-US" sz="2400" dirty="0">
                <a:solidFill>
                  <a:srgbClr val="080808"/>
                </a:solidFill>
                <a:effectLst/>
              </a:rPr>
              <a:t>琼瑶：</a:t>
            </a:r>
            <a:r>
              <a:rPr lang="zh-CN" altLang="en-US" sz="2400" dirty="0">
                <a:solidFill>
                  <a:srgbClr val="080808"/>
                </a:solidFill>
                <a:effectLst/>
                <a:latin typeface="微软简楷体" charset="0"/>
                <a:ea typeface="微软简楷体" charset="0"/>
              </a:rPr>
              <a:t>比喻似玉的雪。</a:t>
            </a:r>
            <a:endParaRPr lang="zh-CN" altLang="en-US" sz="2400" b="1" dirty="0">
              <a:solidFill>
                <a:srgbClr val="080808"/>
              </a:solidFill>
              <a:effectLst/>
              <a:latin typeface="微软简楷体" charset="0"/>
              <a:ea typeface="微软简楷体" charset="0"/>
            </a:endParaRPr>
          </a:p>
        </p:txBody>
      </p:sp>
      <p:sp>
        <p:nvSpPr>
          <p:cNvPr id="136195" name="矩形 136194"/>
          <p:cNvSpPr/>
          <p:nvPr/>
        </p:nvSpPr>
        <p:spPr>
          <a:xfrm>
            <a:off x="3639185" y="817245"/>
            <a:ext cx="1866265" cy="82994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fontAlgn="auto">
              <a:lnSpc>
                <a:spcPct val="150000"/>
              </a:lnSpc>
              <a:buClr>
                <a:srgbClr val="BBE0E3"/>
              </a:buClr>
              <a:buFont typeface="Arial" panose="020B0604020202020204" pitchFamily="34" charset="0"/>
            </a:pPr>
            <a:r>
              <a:rPr lang="en-US" altLang="zh-CN" sz="3200" b="1" strike="noStrike" noProof="1" dirty="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  <a:cs typeface="+mn-cs"/>
              </a:rPr>
              <a:t>理解词义</a:t>
            </a:r>
            <a:endParaRPr lang="zh-CN" altLang="en-US" sz="2800" strike="noStrike" noProof="1" dirty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EMPLATE_THUMBS_INDEX" val="1、4、5、9、12、15、23、26、31、32、33、34、35、36"/>
  <p:tag name="KSO_WM_TEMPLATE_CATEGORY" val="custom"/>
  <p:tag name="KSO_WM_TEMPLATE_INDEX" val="160539"/>
  <p:tag name="KSO_WM_TAG_VERSION" val="1.0"/>
  <p:tag name="KSO_WM_SLIDE_ID" val="custom160534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p="http://schemas.openxmlformats.org/presentationml/2006/main">
  <p:tag name="KSO_WM_TEMPLATE_CATEGORY" val="custom"/>
  <p:tag name="KSO_WM_TEMPLATE_INDEX" val="160539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160539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160539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160539"/>
</p:tagLst>
</file>

<file path=ppt/theme/theme1.xml><?xml version="1.0" encoding="utf-8"?>
<a:theme xmlns:a="http://schemas.openxmlformats.org/drawingml/2006/main" name="CDESIGNC">
  <a:themeElements>
    <a:clrScheme name="">
      <a:dk1>
        <a:srgbClr val="FFFF00"/>
      </a:dk1>
      <a:lt1>
        <a:srgbClr val="FF0000"/>
      </a:lt1>
      <a:dk2>
        <a:srgbClr val="FFFF00"/>
      </a:dk2>
      <a:lt2>
        <a:srgbClr val="C0C0C0"/>
      </a:lt2>
      <a:accent1>
        <a:srgbClr val="33CC33"/>
      </a:accent1>
      <a:accent2>
        <a:srgbClr val="0000FF"/>
      </a:accent2>
      <a:accent3>
        <a:srgbClr val="FFAAAA"/>
      </a:accent3>
      <a:accent4>
        <a:srgbClr val="DCDC00"/>
      </a:accent4>
      <a:accent5>
        <a:srgbClr val="ADE2AD"/>
      </a:accent5>
      <a:accent6>
        <a:srgbClr val="0000E5"/>
      </a:accent6>
      <a:hlink>
        <a:srgbClr val="0099FF"/>
      </a:hlink>
      <a:folHlink>
        <a:srgbClr val="FF99FF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0000"/>
        </a:lt1>
        <a:dk2>
          <a:srgbClr val="000000"/>
        </a:dk2>
        <a:lt2>
          <a:srgbClr val="C0C0C0"/>
        </a:lt2>
        <a:accent1>
          <a:srgbClr val="FEE002"/>
        </a:accent1>
        <a:accent2>
          <a:srgbClr val="3333CC"/>
        </a:accent2>
        <a:accent3>
          <a:srgbClr val="FFAAAA"/>
        </a:accent3>
        <a:accent4>
          <a:srgbClr val="000000"/>
        </a:accent4>
        <a:accent5>
          <a:srgbClr val="FFEDAA"/>
        </a:accent5>
        <a:accent6>
          <a:srgbClr val="2D2DB7"/>
        </a:accent6>
        <a:hlink>
          <a:srgbClr val="0099FF"/>
        </a:hlink>
        <a:folHlink>
          <a:srgbClr val="FF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Designs\CDESIGNC.POT</Template>
  <TotalTime>0</TotalTime>
  <Words>1804</Words>
  <Application>WPS 演示</Application>
  <PresentationFormat>屏幕显示</PresentationFormat>
  <Paragraphs>89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楷体</vt:lpstr>
      <vt:lpstr>华文楷体</vt:lpstr>
      <vt:lpstr>方正行楷简体</vt:lpstr>
      <vt:lpstr>华文行楷</vt:lpstr>
      <vt:lpstr>Calibri</vt:lpstr>
      <vt:lpstr>楷体_GB2312</vt:lpstr>
      <vt:lpstr>微软雅黑</vt:lpstr>
      <vt:lpstr>Arial Unicode MS</vt:lpstr>
      <vt:lpstr>新宋体</vt:lpstr>
      <vt:lpstr>华康楷体W5-A</vt:lpstr>
      <vt:lpstr>微软简楷体</vt:lpstr>
      <vt:lpstr>CDESIGNC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再           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dcterms:created xsi:type="dcterms:W3CDTF">2018-01-02T07:02:00Z</dcterms:created>
  <dcterms:modified xsi:type="dcterms:W3CDTF">2018-01-13T02:14:53Z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