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1191" r:id="rId4"/>
    <p:sldId id="259" r:id="rId5"/>
    <p:sldId id="262" r:id="rId6"/>
    <p:sldId id="1215" r:id="rId7"/>
    <p:sldId id="1207" r:id="rId8"/>
    <p:sldId id="1216" r:id="rId9"/>
    <p:sldId id="1208" r:id="rId10"/>
    <p:sldId id="1217" r:id="rId11"/>
    <p:sldId id="1209" r:id="rId12"/>
    <p:sldId id="1218" r:id="rId13"/>
    <p:sldId id="278" r:id="rId14"/>
    <p:sldId id="270" r:id="rId15"/>
    <p:sldId id="284" r:id="rId16"/>
    <p:sldId id="280" r:id="rId17"/>
    <p:sldId id="271" r:id="rId18"/>
    <p:sldId id="272" r:id="rId19"/>
    <p:sldId id="1220" r:id="rId20"/>
    <p:sldId id="1198" r:id="rId21"/>
    <p:sldId id="1199" r:id="rId22"/>
    <p:sldId id="1200" r:id="rId23"/>
    <p:sldId id="1201" r:id="rId24"/>
    <p:sldId id="1202" r:id="rId25"/>
    <p:sldId id="1222" r:id="rId26"/>
    <p:sldId id="1223" r:id="rId27"/>
    <p:sldId id="1224" r:id="rId28"/>
    <p:sldId id="1225" r:id="rId29"/>
    <p:sldId id="124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65" userDrawn="1">
          <p15:clr>
            <a:srgbClr val="A4A3A4"/>
          </p15:clr>
        </p15:guide>
        <p15:guide id="3" orient="horz" pos="618" userDrawn="1">
          <p15:clr>
            <a:srgbClr val="A4A3A4"/>
          </p15:clr>
        </p15:guide>
        <p15:guide id="4" orient="horz" pos="709" userDrawn="1">
          <p15:clr>
            <a:srgbClr val="A4A3A4"/>
          </p15:clr>
        </p15:guide>
        <p15:guide id="5" orient="horz" pos="3884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9" autoAdjust="0"/>
    <p:restoredTop sz="94227" autoAdjust="0"/>
  </p:normalViewPr>
  <p:slideViewPr>
    <p:cSldViewPr snapToGrid="0" showGuides="1">
      <p:cViewPr varScale="1">
        <p:scale>
          <a:sx n="68" d="100"/>
          <a:sy n="68" d="100"/>
        </p:scale>
        <p:origin x="120" y="54"/>
      </p:cViewPr>
      <p:guideLst>
        <p:guide pos="416"/>
        <p:guide pos="7265"/>
        <p:guide orient="horz" pos="618"/>
        <p:guide orient="horz" pos="709"/>
        <p:guide orient="horz" pos="3884"/>
        <p:guide orient="horz"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tags" Target="tags/tag14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9DE855F-FC9F-40DA-95C5-E018F9232CD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9498E854-BDC8-47A4-BC67-C269ED6DC36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3A272-DA93-4523-8D8F-BBD77D57496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2A28E-F3B2-4639-99FD-A1D86F6E228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9DE855F-FC9F-40DA-95C5-E018F9232CD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9498E854-BDC8-47A4-BC67-C269ED6DC36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57.xml" /><Relationship Id="rId14" Type="http://schemas.openxmlformats.org/officeDocument/2006/relationships/tags" Target="../tags/tag58.xml" /><Relationship Id="rId15" Type="http://schemas.openxmlformats.org/officeDocument/2006/relationships/tags" Target="../tags/tag59.xml" /><Relationship Id="rId16" Type="http://schemas.openxmlformats.org/officeDocument/2006/relationships/tags" Target="../tags/tag60.xml" /><Relationship Id="rId17" Type="http://schemas.openxmlformats.org/officeDocument/2006/relationships/tags" Target="../tags/tag61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62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A3A272-DA93-4523-8D8F-BBD77D57496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2A28E-F3B2-4639-99FD-A1D86F6E228F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tags" Target="../tags/tag71.xml" /><Relationship Id="rId11" Type="http://schemas.openxmlformats.org/officeDocument/2006/relationships/tags" Target="../tags/tag72.xml" /><Relationship Id="rId12" Type="http://schemas.openxmlformats.org/officeDocument/2006/relationships/tags" Target="../tags/tag73.xml" /><Relationship Id="rId13" Type="http://schemas.openxmlformats.org/officeDocument/2006/relationships/tags" Target="../tags/tag74.xml" /><Relationship Id="rId14" Type="http://schemas.openxmlformats.org/officeDocument/2006/relationships/tags" Target="../tags/tag75.xml" /><Relationship Id="rId15" Type="http://schemas.openxmlformats.org/officeDocument/2006/relationships/tags" Target="../tags/tag76.xml" /><Relationship Id="rId16" Type="http://schemas.openxmlformats.org/officeDocument/2006/relationships/tags" Target="../tags/tag77.xml" /><Relationship Id="rId17" Type="http://schemas.openxmlformats.org/officeDocument/2006/relationships/tags" Target="../tags/tag78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tags" Target="../tags/tag86.xml" /><Relationship Id="rId11" Type="http://schemas.openxmlformats.org/officeDocument/2006/relationships/tags" Target="../tags/tag87.xml" /><Relationship Id="rId12" Type="http://schemas.openxmlformats.org/officeDocument/2006/relationships/tags" Target="../tags/tag88.xml" /><Relationship Id="rId13" Type="http://schemas.openxmlformats.org/officeDocument/2006/relationships/tags" Target="../tags/tag89.xml" /><Relationship Id="rId14" Type="http://schemas.openxmlformats.org/officeDocument/2006/relationships/tags" Target="../tags/tag90.xml" /><Relationship Id="rId15" Type="http://schemas.openxmlformats.org/officeDocument/2006/relationships/tags" Target="../tags/tag91.xml" /><Relationship Id="rId16" Type="http://schemas.openxmlformats.org/officeDocument/2006/relationships/tags" Target="../tags/tag92.xml" /><Relationship Id="rId17" Type="http://schemas.openxmlformats.org/officeDocument/2006/relationships/tags" Target="../tags/tag93.xml" /><Relationship Id="rId18" Type="http://schemas.openxmlformats.org/officeDocument/2006/relationships/tags" Target="../tags/tag94.xml" /><Relationship Id="rId19" Type="http://schemas.openxmlformats.org/officeDocument/2006/relationships/tags" Target="../tags/tag95.xml" /><Relationship Id="rId2" Type="http://schemas.openxmlformats.org/officeDocument/2006/relationships/themeOverride" Target="../theme/themeOverride10.xml" /><Relationship Id="rId20" Type="http://schemas.openxmlformats.org/officeDocument/2006/relationships/tags" Target="../tags/tag96.xml" /><Relationship Id="rId21" Type="http://schemas.openxmlformats.org/officeDocument/2006/relationships/tags" Target="../tags/tag97.xml" /><Relationship Id="rId22" Type="http://schemas.openxmlformats.org/officeDocument/2006/relationships/tags" Target="../tags/tag98.xml" /><Relationship Id="rId23" Type="http://schemas.openxmlformats.org/officeDocument/2006/relationships/tags" Target="../tags/tag99.xml" /><Relationship Id="rId24" Type="http://schemas.openxmlformats.org/officeDocument/2006/relationships/tags" Target="../tags/tag100.xml" /><Relationship Id="rId25" Type="http://schemas.openxmlformats.org/officeDocument/2006/relationships/tags" Target="../tags/tag101.xml" /><Relationship Id="rId26" Type="http://schemas.openxmlformats.org/officeDocument/2006/relationships/tags" Target="../tags/tag102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ags" Target="../tags/tag84.xml" /><Relationship Id="rId9" Type="http://schemas.openxmlformats.org/officeDocument/2006/relationships/tags" Target="../tags/tag8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tags" Target="../tags/tag118.xml" /><Relationship Id="rId11" Type="http://schemas.openxmlformats.org/officeDocument/2006/relationships/tags" Target="../tags/tag119.xml" /><Relationship Id="rId12" Type="http://schemas.openxmlformats.org/officeDocument/2006/relationships/tags" Target="../tags/tag120.xml" /><Relationship Id="rId13" Type="http://schemas.openxmlformats.org/officeDocument/2006/relationships/tags" Target="../tags/tag121.xml" /><Relationship Id="rId14" Type="http://schemas.openxmlformats.org/officeDocument/2006/relationships/tags" Target="../tags/tag122.xml" /><Relationship Id="rId15" Type="http://schemas.openxmlformats.org/officeDocument/2006/relationships/tags" Target="../tags/tag123.xml" /><Relationship Id="rId16" Type="http://schemas.openxmlformats.org/officeDocument/2006/relationships/tags" Target="../tags/tag124.xml" /><Relationship Id="rId17" Type="http://schemas.openxmlformats.org/officeDocument/2006/relationships/tags" Target="../tags/tag125.xml" /><Relationship Id="rId18" Type="http://schemas.openxmlformats.org/officeDocument/2006/relationships/tags" Target="../tags/tag126.xml" /><Relationship Id="rId19" Type="http://schemas.openxmlformats.org/officeDocument/2006/relationships/tags" Target="../tags/tag127.xml" /><Relationship Id="rId2" Type="http://schemas.openxmlformats.org/officeDocument/2006/relationships/tags" Target="../tags/tag110.xml" /><Relationship Id="rId20" Type="http://schemas.openxmlformats.org/officeDocument/2006/relationships/tags" Target="../tags/tag128.xml" /><Relationship Id="rId21" Type="http://schemas.openxmlformats.org/officeDocument/2006/relationships/tags" Target="../tags/tag129.xml" /><Relationship Id="rId22" Type="http://schemas.openxmlformats.org/officeDocument/2006/relationships/tags" Target="../tags/tag13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tags" Target="../tags/tag139.xml" /><Relationship Id="rId11" Type="http://schemas.openxmlformats.org/officeDocument/2006/relationships/tags" Target="../tags/tag140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1.xml" /><Relationship Id="rId3" Type="http://schemas.openxmlformats.org/officeDocument/2006/relationships/image" Target="../media/image2.png" /><Relationship Id="rId4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191"/>
            <a:ext cx="12192000" cy="4809744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365885" y="2044700"/>
            <a:ext cx="9625330" cy="4384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1500" b="1">
                <a:ln w="1270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奇妙的对联</a:t>
            </a:r>
            <a:endParaRPr lang="zh-CN" altLang="en-US" sz="11500" b="1">
              <a:ln w="12700">
                <a:noFill/>
              </a:ln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0400" y="2686819"/>
            <a:ext cx="6162431" cy="32762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/>
              <a:t>对联，又称楹联、对子、联语、对句、联对等，是写在纸、布上或刻在竹子、木头、柱子上的</a:t>
            </a:r>
            <a:r>
              <a:rPr lang="zh-CN" altLang="en-US" sz="2000" b="1">
                <a:solidFill>
                  <a:srgbClr val="FF0000"/>
                </a:solidFill>
              </a:rPr>
              <a:t>对偶语句</a:t>
            </a:r>
            <a:r>
              <a:rPr lang="zh-CN" altLang="en-US" sz="2000"/>
              <a:t>。</a:t>
            </a:r>
            <a:endParaRPr lang="en-US" altLang="zh-CN" sz="2000"/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/>
              <a:t>对联需</a:t>
            </a:r>
            <a:r>
              <a:rPr lang="zh-CN" altLang="en-US" sz="2000" b="1">
                <a:solidFill>
                  <a:srgbClr val="FF0000"/>
                </a:solidFill>
              </a:rPr>
              <a:t>对仗工整</a:t>
            </a:r>
            <a:r>
              <a:rPr lang="zh-CN" altLang="en-US" sz="2000"/>
              <a:t>，</a:t>
            </a:r>
            <a:r>
              <a:rPr lang="zh-CN" altLang="en-US" sz="2000" b="1">
                <a:solidFill>
                  <a:srgbClr val="FF0000"/>
                </a:solidFill>
              </a:rPr>
              <a:t>平仄协调</a:t>
            </a:r>
            <a:r>
              <a:rPr lang="zh-CN" altLang="en-US" sz="2000"/>
              <a:t>，是一字一音的汉语独特的艺术形式。</a:t>
            </a:r>
            <a:endParaRPr lang="en-US" altLang="zh-CN" sz="2000"/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/>
              <a:t>对联是中国传统文化瑰宝，是传统文化之一。</a:t>
            </a:r>
            <a:endParaRPr lang="en-US" altLang="zh-CN" sz="2000"/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000"/>
              <a:t>对联一般由</a:t>
            </a:r>
            <a:r>
              <a:rPr lang="zh-CN" altLang="en-US" sz="2000" b="1">
                <a:solidFill>
                  <a:srgbClr val="FF0000"/>
                </a:solidFill>
              </a:rPr>
              <a:t>上联</a:t>
            </a:r>
            <a:r>
              <a:rPr lang="zh-CN" altLang="en-US" sz="2000"/>
              <a:t>、</a:t>
            </a:r>
            <a:r>
              <a:rPr lang="zh-CN" altLang="en-US" sz="2000" b="1">
                <a:solidFill>
                  <a:srgbClr val="FF0000"/>
                </a:solidFill>
              </a:rPr>
              <a:t>下联</a:t>
            </a:r>
            <a:r>
              <a:rPr lang="zh-CN" altLang="en-US" sz="2000"/>
              <a:t>和</a:t>
            </a:r>
            <a:r>
              <a:rPr lang="zh-CN" altLang="en-US" sz="2000" b="1">
                <a:solidFill>
                  <a:srgbClr val="FF0000"/>
                </a:solidFill>
              </a:rPr>
              <a:t>横批</a:t>
            </a:r>
            <a:r>
              <a:rPr lang="zh-CN" altLang="en-US" sz="2000"/>
              <a:t>构成。</a:t>
            </a:r>
            <a:endParaRPr lang="en-US" altLang="zh-CN" sz="2000"/>
          </a:p>
          <a:p>
            <a:pPr algn="just">
              <a:lnSpc>
                <a:spcPct val="150000"/>
              </a:lnSpc>
            </a:pPr>
            <a:endParaRPr lang="zh-CN" altLang="en-US" sz="2000"/>
          </a:p>
        </p:txBody>
      </p:sp>
      <p:sp>
        <p:nvSpPr>
          <p:cNvPr id="6" name="文本框 1"/>
          <p:cNvSpPr txBox="1"/>
          <p:nvPr/>
        </p:nvSpPr>
        <p:spPr>
          <a:xfrm>
            <a:off x="4057650" y="1577812"/>
            <a:ext cx="4076700" cy="7566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trike="noStrike" spc="220" baseline="0">
                <a:solidFill>
                  <a:srgbClr val="2289F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对联的</a:t>
            </a:r>
            <a:r>
              <a:rPr lang="zh-CN" altLang="en-US" sz="3800" b="1" strike="noStrike" spc="220" baseline="0">
                <a:solidFill>
                  <a:srgbClr val="F32C3B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定义</a:t>
            </a:r>
            <a:endParaRPr lang="zh-CN" altLang="en-US" sz="3800" b="1" strike="noStrike" spc="220" baseline="0">
              <a:solidFill>
                <a:srgbClr val="2289F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999" y="1519604"/>
            <a:ext cx="4614496" cy="4614496"/>
          </a:xfrm>
          <a:prstGeom prst="rect">
            <a:avLst/>
          </a:prstGeom>
        </p:spPr>
      </p:pic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9295" y="809505"/>
            <a:ext cx="9799200" cy="1018800"/>
          </a:xfrm>
        </p:spPr>
        <p:txBody>
          <a:bodyPr/>
          <a:lstStyle/>
          <a:p>
            <a:r>
              <a:rPr lang="zh-CN" altLang="en-US"/>
              <a:t>对联的</a:t>
            </a:r>
            <a:r>
              <a:rPr lang="zh-CN" altLang="en-US">
                <a:solidFill>
                  <a:srgbClr val="F32C3B"/>
                </a:solidFill>
              </a:rPr>
              <a:t>贴法</a:t>
            </a:r>
            <a:endParaRPr lang="en-US" altLang="zh-CN">
              <a:solidFill>
                <a:srgbClr val="F32C3B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349295" y="2199595"/>
            <a:ext cx="9799200" cy="471600"/>
          </a:xfrm>
        </p:spPr>
        <p:txBody>
          <a:bodyPr>
            <a:normAutofit/>
          </a:bodyPr>
          <a:lstStyle/>
          <a:p>
            <a:pPr lvl="0"/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）看位置。</a:t>
            </a:r>
            <a:r>
              <a:rPr lang="zh-CN" altLang="en-US" sz="2000"/>
              <a:t>当你面向门站立时，上联要贴在右手边</a:t>
            </a:r>
            <a:r>
              <a:rPr lang="en-US" altLang="zh-CN" sz="2000"/>
              <a:t>(</a:t>
            </a:r>
            <a:r>
              <a:rPr lang="zh-CN" altLang="en-US" sz="2000"/>
              <a:t>即门的左边</a:t>
            </a:r>
            <a:r>
              <a:rPr lang="en-US" altLang="zh-CN" sz="2000"/>
              <a:t>)</a:t>
            </a:r>
            <a:r>
              <a:rPr lang="zh-CN" altLang="en-US" sz="2000"/>
              <a:t>，下联要贴在左手边</a:t>
            </a:r>
            <a:r>
              <a:rPr lang="en-US" altLang="zh-CN" sz="2000"/>
              <a:t>(</a:t>
            </a:r>
            <a:r>
              <a:rPr lang="zh-CN" altLang="en-US" sz="2000"/>
              <a:t>即门的右边</a:t>
            </a:r>
            <a:r>
              <a:rPr lang="en-US" altLang="zh-CN" sz="2000"/>
              <a:t>)</a:t>
            </a:r>
            <a:r>
              <a:rPr lang="zh-CN" altLang="en-US" sz="2000"/>
              <a:t>，上下联不可贴反；</a:t>
            </a:r>
            <a:endParaRPr lang="zh-CN" altLang="en-US" sz="2000"/>
          </a:p>
          <a:p>
            <a:pPr lvl="0"/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（</a:t>
            </a:r>
            <a:r>
              <a:rPr lang="en-US" altLang="zh-CN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）看横批。</a:t>
            </a:r>
            <a:r>
              <a:rPr lang="zh-CN" altLang="en-US" sz="2000"/>
              <a:t>按照古人写字的习惯（由右至左），以背对门的方向为准：上联在横批左下方（即右侧），下联则在横批右下方（即左侧）。按照现在人写字习惯（由左至右），则以面对大门的方向为准：对联也是上联在左，下联在右。</a:t>
            </a:r>
            <a:endParaRPr lang="en-US" altLang="zh-CN" sz="2000"/>
          </a:p>
        </p:txBody>
      </p:sp>
      <p:sp>
        <p:nvSpPr>
          <p:cNvPr id="6" name="标题 1"/>
          <p:cNvSpPr txBox="1"/>
          <p:nvPr/>
        </p:nvSpPr>
        <p:spPr>
          <a:xfrm>
            <a:off x="676275" y="4292289"/>
            <a:ext cx="10858500" cy="6715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/>
              <a:t>对联的</a:t>
            </a:r>
            <a:r>
              <a:rPr lang="zh-CN" altLang="en-US">
                <a:solidFill>
                  <a:srgbClr val="F32C3B"/>
                </a:solidFill>
              </a:rPr>
              <a:t>朗读</a:t>
            </a:r>
            <a:endParaRPr lang="en-US" altLang="zh-CN">
              <a:solidFill>
                <a:srgbClr val="F32C3B"/>
              </a:solidFill>
            </a:endParaRPr>
          </a:p>
        </p:txBody>
      </p:sp>
      <p:sp>
        <p:nvSpPr>
          <p:cNvPr id="7" name="文本占位符 2"/>
          <p:cNvSpPr txBox="1"/>
          <p:nvPr/>
        </p:nvSpPr>
        <p:spPr>
          <a:xfrm>
            <a:off x="674688" y="5018605"/>
            <a:ext cx="7245423" cy="781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457200" algn="l" defTabSz="914400" rtl="0" eaLnBrk="1" latinLnBrk="0" hangingPunct="1">
              <a:lnSpc>
                <a:spcPct val="150000"/>
              </a:lnSpc>
              <a:spcBef>
                <a:spcPts val="600"/>
              </a:spcBef>
              <a:buFontTx/>
              <a:buNone/>
              <a:defRPr sz="2400" kern="1200">
                <a:solidFill>
                  <a:schemeClr val="tx1"/>
                </a:solidFill>
                <a:latin typeface="+mn-ea"/>
                <a:ea typeface="+mn-ea"/>
                <a:cs typeface="+mn-cs"/>
              </a:defRPr>
            </a:lvl1pPr>
            <a:lvl2pPr marL="0" indent="457200" algn="l" defTabSz="914400" rtl="0" eaLnBrk="1" latinLnBrk="0" hangingPunct="1">
              <a:lnSpc>
                <a:spcPct val="150000"/>
              </a:lnSpc>
              <a:spcBef>
                <a:spcPts val="600"/>
              </a:spcBef>
              <a:buFontTx/>
              <a:buNone/>
              <a:defRPr sz="2400" kern="1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/>
              <a:t>先读上联，后读下联，最后读横批。</a:t>
            </a:r>
            <a:endParaRPr lang="en-US" altLang="zh-CN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矩形 3"/>
          <p:cNvSpPr/>
          <p:nvPr>
            <p:custDataLst>
              <p:tags r:id="rId2"/>
            </p:custDataLst>
          </p:nvPr>
        </p:nvSpPr>
        <p:spPr>
          <a:xfrm>
            <a:off x="1524000" y="3013891"/>
            <a:ext cx="2662551" cy="2400602"/>
          </a:xfrm>
          <a:prstGeom prst="rect">
            <a:avLst/>
          </a:prstGeom>
          <a:noFill/>
          <a:ln w="28575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5"/>
          <p:cNvSpPr/>
          <p:nvPr>
            <p:custDataLst>
              <p:tags r:id="rId3"/>
            </p:custDataLst>
          </p:nvPr>
        </p:nvSpPr>
        <p:spPr>
          <a:xfrm>
            <a:off x="4085665" y="5313018"/>
            <a:ext cx="202361" cy="2023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21"/>
          <p:cNvSpPr txBox="1"/>
          <p:nvPr>
            <p:custDataLst>
              <p:tags r:id="rId4"/>
            </p:custDataLst>
          </p:nvPr>
        </p:nvSpPr>
        <p:spPr>
          <a:xfrm flipH="1">
            <a:off x="1571788" y="3259320"/>
            <a:ext cx="2588804" cy="195222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spc="2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构成对偶的上下句意思相近或相补、相衬。</a:t>
            </a:r>
            <a:endParaRPr lang="zh-CN" altLang="en-US" sz="2000" spc="20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任意多边形: 形状 27"/>
          <p:cNvSpPr/>
          <p:nvPr>
            <p:custDataLst>
              <p:tags r:id="rId5"/>
            </p:custDataLst>
          </p:nvPr>
        </p:nvSpPr>
        <p:spPr>
          <a:xfrm>
            <a:off x="1724001" y="2822149"/>
            <a:ext cx="1580539" cy="385843"/>
          </a:xfrm>
          <a:custGeom>
            <a:gdLst>
              <a:gd name="connsiteX0" fmla="*/ 69191 w 1701373"/>
              <a:gd name="connsiteY0" fmla="*/ 0 h 415137"/>
              <a:gd name="connsiteX1" fmla="*/ 1391567 w 1701373"/>
              <a:gd name="connsiteY1" fmla="*/ 0 h 415137"/>
              <a:gd name="connsiteX2" fmla="*/ 1701373 w 1701373"/>
              <a:gd name="connsiteY2" fmla="*/ 411126 h 415137"/>
              <a:gd name="connsiteX3" fmla="*/ 1681505 w 1701373"/>
              <a:gd name="connsiteY3" fmla="*/ 415137 h 415137"/>
              <a:gd name="connsiteX4" fmla="*/ 69191 w 1701373"/>
              <a:gd name="connsiteY4" fmla="*/ 415137 h 415137"/>
              <a:gd name="connsiteX5" fmla="*/ 0 w 1701373"/>
              <a:gd name="connsiteY5" fmla="*/ 345946 h 415137"/>
              <a:gd name="connsiteX6" fmla="*/ 0 w 1701373"/>
              <a:gd name="connsiteY6" fmla="*/ 69191 h 415137"/>
              <a:gd name="connsiteX7" fmla="*/ 69191 w 1701373"/>
              <a:gd name="connsiteY7" fmla="*/ 0 h 4151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1371" h="415137">
                <a:moveTo>
                  <a:pt x="69191" y="0"/>
                </a:moveTo>
                <a:lnTo>
                  <a:pt x="1391567" y="0"/>
                </a:lnTo>
                <a:lnTo>
                  <a:pt x="1701373" y="411126"/>
                </a:lnTo>
                <a:lnTo>
                  <a:pt x="1681505" y="415137"/>
                </a:lnTo>
                <a:lnTo>
                  <a:pt x="69191" y="415137"/>
                </a:lnTo>
                <a:cubicBezTo>
                  <a:pt x="30978" y="415137"/>
                  <a:pt x="0" y="384159"/>
                  <a:pt x="0" y="345946"/>
                </a:cubicBezTo>
                <a:lnTo>
                  <a:pt x="0" y="69191"/>
                </a:lnTo>
                <a:cubicBezTo>
                  <a:pt x="0" y="30978"/>
                  <a:pt x="30978" y="0"/>
                  <a:pt x="6919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11" name="Rectangle 29"/>
          <p:cNvSpPr/>
          <p:nvPr>
            <p:custDataLst>
              <p:tags r:id="rId6"/>
            </p:custDataLst>
          </p:nvPr>
        </p:nvSpPr>
        <p:spPr>
          <a:xfrm flipH="1">
            <a:off x="1594797" y="2780851"/>
            <a:ext cx="1634817" cy="424191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 spc="20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正对</a:t>
            </a:r>
            <a:endParaRPr lang="zh-CN" altLang="en-US" sz="2400" b="1" spc="20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29"/>
          <p:cNvSpPr/>
          <p:nvPr>
            <p:custDataLst>
              <p:tags r:id="rId7"/>
            </p:custDataLst>
          </p:nvPr>
        </p:nvSpPr>
        <p:spPr>
          <a:xfrm>
            <a:off x="4714577" y="3013891"/>
            <a:ext cx="2662551" cy="2400602"/>
          </a:xfrm>
          <a:prstGeom prst="rect">
            <a:avLst/>
          </a:prstGeom>
          <a:noFill/>
          <a:ln w="28575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30"/>
          <p:cNvSpPr/>
          <p:nvPr>
            <p:custDataLst>
              <p:tags r:id="rId8"/>
            </p:custDataLst>
          </p:nvPr>
        </p:nvSpPr>
        <p:spPr>
          <a:xfrm>
            <a:off x="7276242" y="5313018"/>
            <a:ext cx="202361" cy="20236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21"/>
          <p:cNvSpPr txBox="1"/>
          <p:nvPr>
            <p:custDataLst>
              <p:tags r:id="rId9"/>
            </p:custDataLst>
          </p:nvPr>
        </p:nvSpPr>
        <p:spPr>
          <a:xfrm flipH="1">
            <a:off x="4762365" y="3259320"/>
            <a:ext cx="2588804" cy="1952222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marL="0" lvl="0" indent="0" 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spc="26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上下句意思相反、对立。</a:t>
            </a:r>
            <a:endParaRPr lang="zh-CN" altLang="en-US" sz="2000" spc="26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任意多边形: 形状 33"/>
          <p:cNvSpPr/>
          <p:nvPr>
            <p:custDataLst>
              <p:tags r:id="rId10"/>
            </p:custDataLst>
          </p:nvPr>
        </p:nvSpPr>
        <p:spPr>
          <a:xfrm>
            <a:off x="4914578" y="2822149"/>
            <a:ext cx="1580539" cy="385843"/>
          </a:xfrm>
          <a:custGeom>
            <a:gdLst>
              <a:gd name="connsiteX0" fmla="*/ 69191 w 1701373"/>
              <a:gd name="connsiteY0" fmla="*/ 0 h 415137"/>
              <a:gd name="connsiteX1" fmla="*/ 1391567 w 1701373"/>
              <a:gd name="connsiteY1" fmla="*/ 0 h 415137"/>
              <a:gd name="connsiteX2" fmla="*/ 1701373 w 1701373"/>
              <a:gd name="connsiteY2" fmla="*/ 411126 h 415137"/>
              <a:gd name="connsiteX3" fmla="*/ 1681505 w 1701373"/>
              <a:gd name="connsiteY3" fmla="*/ 415137 h 415137"/>
              <a:gd name="connsiteX4" fmla="*/ 69191 w 1701373"/>
              <a:gd name="connsiteY4" fmla="*/ 415137 h 415137"/>
              <a:gd name="connsiteX5" fmla="*/ 0 w 1701373"/>
              <a:gd name="connsiteY5" fmla="*/ 345946 h 415137"/>
              <a:gd name="connsiteX6" fmla="*/ 0 w 1701373"/>
              <a:gd name="connsiteY6" fmla="*/ 69191 h 415137"/>
              <a:gd name="connsiteX7" fmla="*/ 69191 w 1701373"/>
              <a:gd name="connsiteY7" fmla="*/ 0 h 4151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1371" h="415137">
                <a:moveTo>
                  <a:pt x="69191" y="0"/>
                </a:moveTo>
                <a:lnTo>
                  <a:pt x="1391567" y="0"/>
                </a:lnTo>
                <a:lnTo>
                  <a:pt x="1701373" y="411126"/>
                </a:lnTo>
                <a:lnTo>
                  <a:pt x="1681505" y="415137"/>
                </a:lnTo>
                <a:lnTo>
                  <a:pt x="69191" y="415137"/>
                </a:lnTo>
                <a:cubicBezTo>
                  <a:pt x="30978" y="415137"/>
                  <a:pt x="0" y="384159"/>
                  <a:pt x="0" y="345946"/>
                </a:cubicBezTo>
                <a:lnTo>
                  <a:pt x="0" y="69191"/>
                </a:lnTo>
                <a:cubicBezTo>
                  <a:pt x="0" y="30978"/>
                  <a:pt x="30978" y="0"/>
                  <a:pt x="6919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35" name="Rectangle 29"/>
          <p:cNvSpPr/>
          <p:nvPr>
            <p:custDataLst>
              <p:tags r:id="rId11"/>
            </p:custDataLst>
          </p:nvPr>
        </p:nvSpPr>
        <p:spPr>
          <a:xfrm flipH="1">
            <a:off x="4785374" y="2780851"/>
            <a:ext cx="1634817" cy="424191"/>
          </a:xfrm>
          <a:prstGeom prst="rect">
            <a:avLst/>
          </a:prstGeom>
        </p:spPr>
        <p:txBody>
          <a:bodyPr wrap="squar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 spc="20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反对</a:t>
            </a:r>
            <a:endParaRPr lang="zh-CN" altLang="en-US" sz="2400" b="1" spc="20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36"/>
          <p:cNvSpPr/>
          <p:nvPr>
            <p:custDataLst>
              <p:tags r:id="rId12"/>
            </p:custDataLst>
          </p:nvPr>
        </p:nvSpPr>
        <p:spPr>
          <a:xfrm>
            <a:off x="7904564" y="3013891"/>
            <a:ext cx="2662551" cy="2400602"/>
          </a:xfrm>
          <a:prstGeom prst="rect">
            <a:avLst/>
          </a:prstGeom>
          <a:noFill/>
          <a:ln w="28575">
            <a:solidFill>
              <a:schemeClr val="tx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>
            <p:custDataLst>
              <p:tags r:id="rId13"/>
            </p:custDataLst>
          </p:nvPr>
        </p:nvSpPr>
        <p:spPr>
          <a:xfrm>
            <a:off x="10466229" y="5313018"/>
            <a:ext cx="202361" cy="20236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21"/>
          <p:cNvSpPr txBox="1"/>
          <p:nvPr>
            <p:custDataLst>
              <p:tags r:id="rId14"/>
            </p:custDataLst>
          </p:nvPr>
        </p:nvSpPr>
        <p:spPr>
          <a:xfrm flipH="1">
            <a:off x="7952352" y="3259320"/>
            <a:ext cx="2588804" cy="1952222"/>
          </a:xfrm>
          <a:prstGeom prst="rect">
            <a:avLst/>
          </a:prstGeom>
          <a:noFill/>
        </p:spPr>
        <p:txBody>
          <a:bodyPr wrap="square" rtlCol="0" anchor="ctr">
            <a:normAutofit fontScale="85000" lnSpcReduction="10000"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spc="8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也叫“串对”，流水对讲究的是上下句内容相连，具体来说，构成“流水对”的上下句会存在承接、递进、因果、假设、条件等关系。</a:t>
            </a:r>
            <a:endParaRPr lang="zh-CN" altLang="en-US" sz="2000" spc="80">
              <a:solidFill>
                <a:schemeClr val="tx1">
                  <a:lumMod val="75000"/>
                  <a:lumOff val="2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任意多边形: 形状 40"/>
          <p:cNvSpPr/>
          <p:nvPr>
            <p:custDataLst>
              <p:tags r:id="rId15"/>
            </p:custDataLst>
          </p:nvPr>
        </p:nvSpPr>
        <p:spPr>
          <a:xfrm>
            <a:off x="8104565" y="2822149"/>
            <a:ext cx="1580539" cy="385843"/>
          </a:xfrm>
          <a:custGeom>
            <a:gdLst>
              <a:gd name="connsiteX0" fmla="*/ 69191 w 1701373"/>
              <a:gd name="connsiteY0" fmla="*/ 0 h 415137"/>
              <a:gd name="connsiteX1" fmla="*/ 1391567 w 1701373"/>
              <a:gd name="connsiteY1" fmla="*/ 0 h 415137"/>
              <a:gd name="connsiteX2" fmla="*/ 1701373 w 1701373"/>
              <a:gd name="connsiteY2" fmla="*/ 411126 h 415137"/>
              <a:gd name="connsiteX3" fmla="*/ 1681505 w 1701373"/>
              <a:gd name="connsiteY3" fmla="*/ 415137 h 415137"/>
              <a:gd name="connsiteX4" fmla="*/ 69191 w 1701373"/>
              <a:gd name="connsiteY4" fmla="*/ 415137 h 415137"/>
              <a:gd name="connsiteX5" fmla="*/ 0 w 1701373"/>
              <a:gd name="connsiteY5" fmla="*/ 345946 h 415137"/>
              <a:gd name="connsiteX6" fmla="*/ 0 w 1701373"/>
              <a:gd name="connsiteY6" fmla="*/ 69191 h 415137"/>
              <a:gd name="connsiteX7" fmla="*/ 69191 w 1701373"/>
              <a:gd name="connsiteY7" fmla="*/ 0 h 41513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1371" h="415137">
                <a:moveTo>
                  <a:pt x="69191" y="0"/>
                </a:moveTo>
                <a:lnTo>
                  <a:pt x="1391567" y="0"/>
                </a:lnTo>
                <a:lnTo>
                  <a:pt x="1701373" y="411126"/>
                </a:lnTo>
                <a:lnTo>
                  <a:pt x="1681505" y="415137"/>
                </a:lnTo>
                <a:lnTo>
                  <a:pt x="69191" y="415137"/>
                </a:lnTo>
                <a:cubicBezTo>
                  <a:pt x="30978" y="415137"/>
                  <a:pt x="0" y="384159"/>
                  <a:pt x="0" y="345946"/>
                </a:cubicBezTo>
                <a:lnTo>
                  <a:pt x="0" y="69191"/>
                </a:lnTo>
                <a:cubicBezTo>
                  <a:pt x="0" y="30978"/>
                  <a:pt x="30978" y="0"/>
                  <a:pt x="6919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/>
          </a:p>
        </p:txBody>
      </p:sp>
      <p:sp>
        <p:nvSpPr>
          <p:cNvPr id="42" name="Rectangle 29"/>
          <p:cNvSpPr/>
          <p:nvPr>
            <p:custDataLst>
              <p:tags r:id="rId16"/>
            </p:custDataLst>
          </p:nvPr>
        </p:nvSpPr>
        <p:spPr>
          <a:xfrm flipH="1">
            <a:off x="7975361" y="2780851"/>
            <a:ext cx="1634817" cy="424191"/>
          </a:xfrm>
          <a:prstGeom prst="rect">
            <a:avLst/>
          </a:prstGeom>
        </p:spPr>
        <p:txBody>
          <a:bodyPr wrap="square" anchor="ctr"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400" b="1" spc="20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流水对</a:t>
            </a:r>
            <a:endParaRPr lang="zh-CN" altLang="en-US" sz="2400" b="1" spc="20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文本框 1"/>
          <p:cNvSpPr txBox="1"/>
          <p:nvPr/>
        </p:nvSpPr>
        <p:spPr>
          <a:xfrm>
            <a:off x="4057650" y="1479336"/>
            <a:ext cx="4076700" cy="7566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trike="noStrike" spc="220" baseline="0">
                <a:solidFill>
                  <a:srgbClr val="2289F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对联的</a:t>
            </a:r>
            <a:r>
              <a:rPr lang="zh-CN" altLang="en-US" sz="3800" b="1" spc="220">
                <a:solidFill>
                  <a:srgbClr val="F32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种类</a:t>
            </a:r>
            <a:endParaRPr lang="zh-CN" altLang="en-US" sz="3800" b="1" strike="noStrike" spc="220" baseline="0">
              <a:solidFill>
                <a:srgbClr val="2289F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custDataLst>
      <p:tags r:id="rId17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82228" y="3102500"/>
            <a:ext cx="1694189" cy="2121780"/>
            <a:chOff x="1066800" y="3102500"/>
            <a:chExt cx="1694189" cy="2121780"/>
          </a:xfrm>
        </p:grpSpPr>
        <p:sp>
          <p:nvSpPr>
            <p:cNvPr id="18" name="矩形: 圆角 3"/>
            <p:cNvSpPr/>
            <p:nvPr>
              <p:custDataLst>
                <p:tags r:id="rId3"/>
              </p:custDataLst>
            </p:nvPr>
          </p:nvSpPr>
          <p:spPr>
            <a:xfrm>
              <a:off x="1066800" y="3102500"/>
              <a:ext cx="1694189" cy="2121780"/>
            </a:xfrm>
            <a:prstGeom prst="roundRect">
              <a:avLst>
                <a:gd name="adj" fmla="val 5334"/>
              </a:avLst>
            </a:prstGeom>
            <a:noFill/>
            <a:ln w="28575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5"/>
            <p:cNvSpPr/>
            <p:nvPr>
              <p:custDataLst>
                <p:tags r:id="rId4"/>
              </p:custDataLst>
            </p:nvPr>
          </p:nvSpPr>
          <p:spPr>
            <a:xfrm>
              <a:off x="1622473" y="3252577"/>
              <a:ext cx="582196" cy="5821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5"/>
              </p:custDataLst>
            </p:nvPr>
          </p:nvSpPr>
          <p:spPr>
            <a:xfrm flipH="1">
              <a:off x="1651583" y="3286215"/>
              <a:ext cx="582196" cy="519448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en-US" sz="2000" b="1" spc="12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Montserrat Black"/>
                </a:rPr>
                <a:t>01</a:t>
              </a:r>
              <a:endParaRPr lang="en-US" sz="2000" b="1" spc="12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Montserrat Black"/>
              </a:endParaRPr>
            </a:p>
          </p:txBody>
        </p:sp>
        <p:sp>
          <p:nvSpPr>
            <p:cNvPr id="21" name="TextBox 21"/>
            <p:cNvSpPr txBox="1"/>
            <p:nvPr>
              <p:custDataLst>
                <p:tags r:id="rId6"/>
              </p:custDataLst>
            </p:nvPr>
          </p:nvSpPr>
          <p:spPr>
            <a:xfrm flipH="1">
              <a:off x="1099144" y="3881995"/>
              <a:ext cx="1628854" cy="115792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lvl="0" algn="ctr">
                <a:lnSpc>
                  <a:spcPct val="120000"/>
                </a:lnSpc>
                <a:spcAft>
                  <a:spcPts val="800"/>
                </a:spcAft>
                <a:buSzTx/>
              </a:pPr>
              <a:r>
                <a:rPr lang="zh-CN" altLang="en-US" sz="2400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字数相等</a:t>
              </a:r>
              <a:endParaRPr lang="en-US" altLang="zh-CN" sz="2400" strike="noStrike" spc="10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43249" y="3102500"/>
            <a:ext cx="1694189" cy="2121780"/>
            <a:chOff x="3158176" y="3102500"/>
            <a:chExt cx="1694189" cy="2121780"/>
          </a:xfrm>
        </p:grpSpPr>
        <p:sp>
          <p:nvSpPr>
            <p:cNvPr id="22" name="矩形: 圆角 11"/>
            <p:cNvSpPr/>
            <p:nvPr>
              <p:custDataLst>
                <p:tags r:id="rId7"/>
              </p:custDataLst>
            </p:nvPr>
          </p:nvSpPr>
          <p:spPr>
            <a:xfrm>
              <a:off x="3158176" y="3102500"/>
              <a:ext cx="1694189" cy="2121780"/>
            </a:xfrm>
            <a:prstGeom prst="roundRect">
              <a:avLst>
                <a:gd name="adj" fmla="val 5334"/>
              </a:avLst>
            </a:prstGeom>
            <a:noFill/>
            <a:ln w="28575">
              <a:solidFill>
                <a:schemeClr val="accent3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13"/>
            <p:cNvSpPr/>
            <p:nvPr>
              <p:custDataLst>
                <p:tags r:id="rId8"/>
              </p:custDataLst>
            </p:nvPr>
          </p:nvSpPr>
          <p:spPr>
            <a:xfrm>
              <a:off x="3713850" y="3252577"/>
              <a:ext cx="582196" cy="5821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9"/>
              </p:custDataLst>
            </p:nvPr>
          </p:nvSpPr>
          <p:spPr>
            <a:xfrm flipH="1">
              <a:off x="3742959" y="3286215"/>
              <a:ext cx="582196" cy="519448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en-US" sz="2000" b="1" spc="12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Montserrat Black"/>
                </a:rPr>
                <a:t>02</a:t>
              </a:r>
              <a:endParaRPr lang="en-US" sz="2000" b="1" spc="12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Montserrat Black"/>
              </a:endParaRPr>
            </a:p>
          </p:txBody>
        </p:sp>
        <p:sp>
          <p:nvSpPr>
            <p:cNvPr id="25" name="TextBox 21"/>
            <p:cNvSpPr txBox="1"/>
            <p:nvPr>
              <p:custDataLst>
                <p:tags r:id="rId10"/>
              </p:custDataLst>
            </p:nvPr>
          </p:nvSpPr>
          <p:spPr>
            <a:xfrm flipH="1">
              <a:off x="3190520" y="3881995"/>
              <a:ext cx="1628854" cy="115792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lvl="0" algn="ctr">
                <a:lnSpc>
                  <a:spcPct val="120000"/>
                </a:lnSpc>
                <a:spcAft>
                  <a:spcPts val="800"/>
                </a:spcAft>
                <a:buSzTx/>
              </a:pPr>
              <a:r>
                <a:rPr lang="zh-CN" altLang="en-US" sz="2400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词性相对</a:t>
              </a:r>
              <a:endParaRPr lang="en-US" altLang="zh-CN" sz="2400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04270" y="3102500"/>
            <a:ext cx="1694189" cy="2121780"/>
            <a:chOff x="5249552" y="3102500"/>
            <a:chExt cx="1694189" cy="2121780"/>
          </a:xfrm>
        </p:grpSpPr>
        <p:sp>
          <p:nvSpPr>
            <p:cNvPr id="26" name="矩形: 圆角 25"/>
            <p:cNvSpPr/>
            <p:nvPr>
              <p:custDataLst>
                <p:tags r:id="rId11"/>
              </p:custDataLst>
            </p:nvPr>
          </p:nvSpPr>
          <p:spPr>
            <a:xfrm>
              <a:off x="5249552" y="3102500"/>
              <a:ext cx="1694189" cy="2121780"/>
            </a:xfrm>
            <a:prstGeom prst="roundRect">
              <a:avLst>
                <a:gd name="adj" fmla="val 5334"/>
              </a:avLst>
            </a:prstGeom>
            <a:noFill/>
            <a:ln w="28575">
              <a:solidFill>
                <a:schemeClr val="accent4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>
              <p:custDataLst>
                <p:tags r:id="rId12"/>
              </p:custDataLst>
            </p:nvPr>
          </p:nvSpPr>
          <p:spPr>
            <a:xfrm>
              <a:off x="5805226" y="3252577"/>
              <a:ext cx="582196" cy="5821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13"/>
              </p:custDataLst>
            </p:nvPr>
          </p:nvSpPr>
          <p:spPr>
            <a:xfrm flipH="1">
              <a:off x="5834335" y="3286215"/>
              <a:ext cx="582196" cy="519448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en-US" sz="2000" b="1" spc="12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Montserrat Black"/>
                </a:rPr>
                <a:t>03</a:t>
              </a:r>
              <a:endParaRPr lang="en-US" sz="2000" b="1" spc="12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Montserrat Black"/>
              </a:endParaRPr>
            </a:p>
          </p:txBody>
        </p:sp>
        <p:sp>
          <p:nvSpPr>
            <p:cNvPr id="29" name="TextBox 21"/>
            <p:cNvSpPr txBox="1"/>
            <p:nvPr>
              <p:custDataLst>
                <p:tags r:id="rId14"/>
              </p:custDataLst>
            </p:nvPr>
          </p:nvSpPr>
          <p:spPr>
            <a:xfrm flipH="1">
              <a:off x="5281896" y="3881995"/>
              <a:ext cx="1628854" cy="115792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lvl="0" algn="ctr">
                <a:lnSpc>
                  <a:spcPct val="120000"/>
                </a:lnSpc>
                <a:spcAft>
                  <a:spcPts val="800"/>
                </a:spcAft>
                <a:buSzTx/>
              </a:pPr>
              <a:r>
                <a:rPr lang="zh-CN" altLang="en-US" sz="2400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意义相关</a:t>
              </a:r>
              <a:endParaRPr lang="en-US" altLang="zh-CN" sz="2400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65291" y="3102500"/>
            <a:ext cx="1694189" cy="2121780"/>
            <a:chOff x="7340281" y="3102500"/>
            <a:chExt cx="1694189" cy="2121780"/>
          </a:xfrm>
        </p:grpSpPr>
        <p:sp>
          <p:nvSpPr>
            <p:cNvPr id="30" name="矩形: 圆角 29"/>
            <p:cNvSpPr/>
            <p:nvPr>
              <p:custDataLst>
                <p:tags r:id="rId15"/>
              </p:custDataLst>
            </p:nvPr>
          </p:nvSpPr>
          <p:spPr>
            <a:xfrm>
              <a:off x="7340281" y="3102500"/>
              <a:ext cx="1694189" cy="2121780"/>
            </a:xfrm>
            <a:prstGeom prst="roundRect">
              <a:avLst>
                <a:gd name="adj" fmla="val 5334"/>
              </a:avLst>
            </a:prstGeom>
            <a:noFill/>
            <a:ln w="28575">
              <a:solidFill>
                <a:schemeClr val="accent5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>
              <p:custDataLst>
                <p:tags r:id="rId16"/>
              </p:custDataLst>
            </p:nvPr>
          </p:nvSpPr>
          <p:spPr>
            <a:xfrm>
              <a:off x="7895955" y="3252577"/>
              <a:ext cx="582196" cy="5821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17"/>
              </p:custDataLst>
            </p:nvPr>
          </p:nvSpPr>
          <p:spPr>
            <a:xfrm flipH="1">
              <a:off x="7925065" y="3286215"/>
              <a:ext cx="582196" cy="519448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en-US" sz="2000" b="1" spc="12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Montserrat Black"/>
                </a:rPr>
                <a:t>04</a:t>
              </a:r>
              <a:endParaRPr lang="en-US" sz="2000" b="1" spc="12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Montserrat Black"/>
              </a:endParaRPr>
            </a:p>
          </p:txBody>
        </p:sp>
        <p:sp>
          <p:nvSpPr>
            <p:cNvPr id="33" name="TextBox 21"/>
            <p:cNvSpPr txBox="1"/>
            <p:nvPr>
              <p:custDataLst>
                <p:tags r:id="rId18"/>
              </p:custDataLst>
            </p:nvPr>
          </p:nvSpPr>
          <p:spPr>
            <a:xfrm flipH="1">
              <a:off x="7372626" y="3881995"/>
              <a:ext cx="1628854" cy="115792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lvl="0" algn="ctr">
                <a:lnSpc>
                  <a:spcPct val="120000"/>
                </a:lnSpc>
                <a:spcAft>
                  <a:spcPts val="800"/>
                </a:spcAft>
                <a:buSzTx/>
              </a:pPr>
              <a:r>
                <a:rPr lang="zh-CN" altLang="en-US" sz="2400" spc="1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节奏相合</a:t>
              </a:r>
              <a:endParaRPr lang="en-US" altLang="zh-CN" sz="2400" spc="10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26312" y="3102500"/>
            <a:ext cx="1694189" cy="2121780"/>
            <a:chOff x="9431658" y="3102500"/>
            <a:chExt cx="1694189" cy="2121780"/>
          </a:xfrm>
        </p:grpSpPr>
        <p:sp>
          <p:nvSpPr>
            <p:cNvPr id="34" name="矩形: 圆角 33"/>
            <p:cNvSpPr/>
            <p:nvPr>
              <p:custDataLst>
                <p:tags r:id="rId19"/>
              </p:custDataLst>
            </p:nvPr>
          </p:nvSpPr>
          <p:spPr>
            <a:xfrm>
              <a:off x="9431658" y="3102500"/>
              <a:ext cx="1694189" cy="2121780"/>
            </a:xfrm>
            <a:prstGeom prst="roundRect">
              <a:avLst>
                <a:gd name="adj" fmla="val 5334"/>
              </a:avLst>
            </a:prstGeom>
            <a:noFill/>
            <a:ln w="28575">
              <a:solidFill>
                <a:schemeClr val="accent6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>
              <p:custDataLst>
                <p:tags r:id="rId20"/>
              </p:custDataLst>
            </p:nvPr>
          </p:nvSpPr>
          <p:spPr>
            <a:xfrm>
              <a:off x="9987331" y="3252577"/>
              <a:ext cx="582196" cy="5821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21"/>
              </p:custDataLst>
            </p:nvPr>
          </p:nvSpPr>
          <p:spPr>
            <a:xfrm flipH="1">
              <a:off x="10016441" y="3286215"/>
              <a:ext cx="582196" cy="519448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en-US" sz="2000" b="1" spc="12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Montserrat Black"/>
                </a:rPr>
                <a:t>05</a:t>
              </a:r>
              <a:endParaRPr lang="en-US" sz="2000" b="1" spc="12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Montserrat Black"/>
              </a:endParaRPr>
            </a:p>
          </p:txBody>
        </p:sp>
        <p:sp>
          <p:nvSpPr>
            <p:cNvPr id="37" name="TextBox 21"/>
            <p:cNvSpPr txBox="1"/>
            <p:nvPr>
              <p:custDataLst>
                <p:tags r:id="rId22"/>
              </p:custDataLst>
            </p:nvPr>
          </p:nvSpPr>
          <p:spPr>
            <a:xfrm flipH="1">
              <a:off x="9464002" y="3881995"/>
              <a:ext cx="1628854" cy="115792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lvl="0" algn="ctr">
                <a:lnSpc>
                  <a:spcPct val="120000"/>
                </a:lnSpc>
                <a:spcAft>
                  <a:spcPts val="800"/>
                </a:spcAft>
                <a:buSzTx/>
              </a:pPr>
              <a:r>
                <a:rPr lang="zh-CN" altLang="en-US" sz="2400" spc="1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平仄相协</a:t>
              </a:r>
              <a:endParaRPr lang="zh-CN" altLang="en-US" sz="2400" spc="18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987331" y="3102500"/>
            <a:ext cx="1694189" cy="2121780"/>
            <a:chOff x="10245761" y="3102500"/>
            <a:chExt cx="1694189" cy="2121780"/>
          </a:xfrm>
        </p:grpSpPr>
        <p:sp>
          <p:nvSpPr>
            <p:cNvPr id="39" name="矩形: 圆角 38"/>
            <p:cNvSpPr/>
            <p:nvPr>
              <p:custDataLst>
                <p:tags r:id="rId23"/>
              </p:custDataLst>
            </p:nvPr>
          </p:nvSpPr>
          <p:spPr>
            <a:xfrm>
              <a:off x="10245761" y="3102500"/>
              <a:ext cx="1694189" cy="2121780"/>
            </a:xfrm>
            <a:prstGeom prst="roundRect">
              <a:avLst>
                <a:gd name="adj" fmla="val 5334"/>
              </a:avLst>
            </a:prstGeom>
            <a:noFill/>
            <a:ln w="28575">
              <a:solidFill>
                <a:schemeClr val="accent6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>
              <p:custDataLst>
                <p:tags r:id="rId24"/>
              </p:custDataLst>
            </p:nvPr>
          </p:nvSpPr>
          <p:spPr>
            <a:xfrm>
              <a:off x="10801434" y="3252577"/>
              <a:ext cx="582196" cy="5821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序号1" descr="e7d195523061f1c08d347f6bf0421bdacd46f3c1815d51b81E1CE79090F8942429A56C6AE2B3163BABA1A3FCE285BEC4FF43A5085572A94AD2C0A17AE448F24FA68DD62479D8C0666FEB6710638384D2ED817A4F5797E348394E13AA4D405A6090FC5A3A108D834694539815BA3508E71FBEF5C49F4C764656C2053DD0B8FEA68254E67435733C3AA675A5DA722F51B5"/>
            <p:cNvSpPr txBox="1"/>
            <p:nvPr>
              <p:custDataLst>
                <p:tags r:id="rId25"/>
              </p:custDataLst>
            </p:nvPr>
          </p:nvSpPr>
          <p:spPr>
            <a:xfrm flipH="1">
              <a:off x="10801434" y="3298899"/>
              <a:ext cx="582196" cy="519448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marL="0" algn="ctr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</a:pPr>
              <a:r>
                <a:rPr lang="en-US" sz="2000" b="1" spc="12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Montserrat Black"/>
                </a:rPr>
                <a:t>06</a:t>
              </a:r>
              <a:endParaRPr lang="en-US" sz="2000" b="1" spc="12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Montserrat Black"/>
              </a:endParaRPr>
            </a:p>
          </p:txBody>
        </p:sp>
        <p:sp>
          <p:nvSpPr>
            <p:cNvPr id="42" name="TextBox 21"/>
            <p:cNvSpPr txBox="1"/>
            <p:nvPr>
              <p:custDataLst>
                <p:tags r:id="rId26"/>
              </p:custDataLst>
            </p:nvPr>
          </p:nvSpPr>
          <p:spPr>
            <a:xfrm flipH="1">
              <a:off x="10278105" y="3881995"/>
              <a:ext cx="1628854" cy="1157922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lvl="0" algn="ctr">
                <a:lnSpc>
                  <a:spcPct val="120000"/>
                </a:lnSpc>
                <a:spcAft>
                  <a:spcPts val="800"/>
                </a:spcAft>
                <a:buSzTx/>
              </a:pPr>
              <a:r>
                <a:rPr lang="zh-CN" altLang="en-US" sz="2400" spc="18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Times New Roman" panose="02020603050405020304" pitchFamily="18" charset="0"/>
                </a:rPr>
                <a:t>结构相应</a:t>
              </a:r>
              <a:endParaRPr lang="en-US" altLang="zh-CN" sz="2400" spc="18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43" name="文本框 1"/>
          <p:cNvSpPr txBox="1"/>
          <p:nvPr/>
        </p:nvSpPr>
        <p:spPr>
          <a:xfrm>
            <a:off x="4057650" y="1479336"/>
            <a:ext cx="4076700" cy="7566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trike="noStrike" spc="220" baseline="0">
                <a:solidFill>
                  <a:srgbClr val="2289F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对联创作的</a:t>
            </a:r>
            <a:r>
              <a:rPr lang="zh-CN" altLang="en-US" sz="3800" b="1" spc="220">
                <a:solidFill>
                  <a:srgbClr val="F32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原则</a:t>
            </a:r>
            <a:endParaRPr lang="zh-CN" altLang="en-US" sz="3800" b="1" strike="noStrike" spc="220" baseline="0">
              <a:solidFill>
                <a:srgbClr val="2289F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9605" y="175140"/>
            <a:ext cx="9799200" cy="10188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trike="noStrike" spc="220" baseline="0">
                <a:solidFill>
                  <a:srgbClr val="2289F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对联创作的</a:t>
            </a:r>
            <a:r>
              <a:rPr lang="zh-CN" altLang="en-US" sz="3200" b="1" spc="220">
                <a:solidFill>
                  <a:srgbClr val="F32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原则</a:t>
            </a:r>
            <a:endParaRPr lang="zh-CN" altLang="en-US" sz="3200" b="1" strike="noStrike" spc="220" baseline="0">
              <a:solidFill>
                <a:srgbClr val="2289F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469945" y="1420450"/>
            <a:ext cx="9799200" cy="471600"/>
          </a:xfrm>
        </p:spPr>
        <p:txBody>
          <a:bodyPr>
            <a:normAutofit fontScale="25000"/>
          </a:bodyPr>
          <a:lstStyle/>
          <a:p>
            <a:pPr marL="342900" lvl="0" indent="-342900">
              <a:buFont typeface="Wingdings" panose="05000000000000000000" pitchFamily="2" charset="2"/>
              <a:buChar char="p"/>
            </a:pPr>
            <a:r>
              <a:rPr lang="zh-CN" altLang="en-US" sz="11200" b="1">
                <a:solidFill>
                  <a:srgbClr val="FF0000"/>
                </a:solidFill>
              </a:rPr>
              <a:t>意义相关。</a:t>
            </a:r>
            <a:r>
              <a:rPr lang="zh-CN" altLang="en-US" sz="11200"/>
              <a:t>上下联内容</a:t>
            </a:r>
            <a:r>
              <a:rPr lang="en-US" altLang="zh-CN" sz="11200"/>
              <a:t>.</a:t>
            </a:r>
            <a:r>
              <a:rPr lang="zh-CN" altLang="en-US" sz="11200"/>
              <a:t>上必须相互关联，构成一个有机的整体。</a:t>
            </a:r>
            <a:endParaRPr lang="en-US" altLang="zh-CN" sz="11200"/>
          </a:p>
          <a:p>
            <a:pPr marL="342900" lvl="0" indent="-342900">
              <a:buFont typeface="Wingdings" panose="05000000000000000000" pitchFamily="2" charset="2"/>
              <a:buChar char="p"/>
            </a:pPr>
            <a:r>
              <a:rPr lang="zh-CN" altLang="en-US" sz="11200" b="1">
                <a:solidFill>
                  <a:srgbClr val="FF0000"/>
                </a:solidFill>
              </a:rPr>
              <a:t>节奏相合。</a:t>
            </a:r>
            <a:r>
              <a:rPr lang="zh-CN" altLang="en-US" sz="11200"/>
              <a:t>上下两联的停顿位置是相同的。</a:t>
            </a:r>
            <a:endParaRPr lang="zh-CN" altLang="en-US" sz="11200"/>
          </a:p>
          <a:p>
            <a:pPr marL="342900" lvl="0" indent="-342900">
              <a:buFont typeface="Wingdings" panose="05000000000000000000" pitchFamily="2" charset="2"/>
              <a:buChar char="p"/>
            </a:pPr>
            <a:r>
              <a:rPr lang="zh-CN" altLang="en-US" sz="11200" b="1">
                <a:solidFill>
                  <a:srgbClr val="FF0000"/>
                </a:solidFill>
              </a:rPr>
              <a:t>平仄相协。</a:t>
            </a:r>
            <a:r>
              <a:rPr lang="zh-CN" altLang="en-US" sz="11200"/>
              <a:t>平仄最起码的要求是</a:t>
            </a:r>
            <a:r>
              <a:rPr lang="en-US" altLang="zh-CN" sz="11200"/>
              <a:t>:</a:t>
            </a:r>
            <a:r>
              <a:rPr lang="zh-CN" altLang="en-US" sz="11200"/>
              <a:t>上联末字必仄，下联末字必平。平仄相协，富于音乐。</a:t>
            </a:r>
            <a:endParaRPr lang="zh-CN" altLang="en-US" sz="11200"/>
          </a:p>
          <a:p>
            <a:pPr marL="342900" lvl="0" indent="-342900">
              <a:buFont typeface="Wingdings" panose="05000000000000000000" pitchFamily="2" charset="2"/>
              <a:buChar char="p"/>
            </a:pPr>
            <a:r>
              <a:rPr lang="zh-CN" altLang="en-US" sz="11200" b="1">
                <a:solidFill>
                  <a:srgbClr val="FF0000"/>
                </a:solidFill>
              </a:rPr>
              <a:t>结构相应。</a:t>
            </a:r>
            <a:r>
              <a:rPr lang="zh-CN" altLang="en-US" sz="11200"/>
              <a:t>上下两联的结构应当一致，如动宾结构对动宾结构，主谓结构对主谓结构等等。符合以上特点的对联叫”严对”，而在结构、词性方面不够严格的叫“宽对”。高考一般只作”宽对”的要求。</a:t>
            </a:r>
            <a:endParaRPr lang="zh-CN" altLang="en-US" sz="11200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5333994" y="1988185"/>
            <a:ext cx="1524012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"/>
          <p:cNvSpPr txBox="1"/>
          <p:nvPr>
            <p:custDataLst>
              <p:tags r:id="rId3"/>
            </p:custDataLst>
          </p:nvPr>
        </p:nvSpPr>
        <p:spPr>
          <a:xfrm>
            <a:off x="1676368" y="914407"/>
            <a:ext cx="8839264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en-US" altLang="zh-CN" sz="4000" b="1" strike="noStrike" spc="160" baseline="0">
                <a:solidFill>
                  <a:srgbClr val="0070C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【备考</a:t>
            </a:r>
            <a:r>
              <a:rPr lang="en-US" altLang="zh-CN" sz="4000" b="1" strike="noStrike" spc="160" baseline="0">
                <a:solidFill>
                  <a:srgbClr val="F32C3B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策略</a:t>
            </a:r>
            <a:r>
              <a:rPr lang="en-US" altLang="zh-CN" sz="4000" b="1" strike="noStrike" spc="160" baseline="0">
                <a:solidFill>
                  <a:srgbClr val="0070C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】</a:t>
            </a:r>
            <a:endParaRPr lang="en-US" altLang="zh-CN" sz="4000" b="1" strike="noStrike" spc="160" baseline="0">
              <a:solidFill>
                <a:srgbClr val="0070C0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33259" y="3059242"/>
            <a:ext cx="5751987" cy="1471271"/>
            <a:chOff x="1980346" y="2721617"/>
            <a:chExt cx="5751987" cy="1471271"/>
          </a:xfrm>
        </p:grpSpPr>
        <p:grpSp>
          <p:nvGrpSpPr>
            <p:cNvPr id="3" name="组合 2"/>
            <p:cNvGrpSpPr/>
            <p:nvPr/>
          </p:nvGrpSpPr>
          <p:grpSpPr>
            <a:xfrm>
              <a:off x="1980346" y="2816645"/>
              <a:ext cx="412834" cy="412834"/>
              <a:chOff x="2447633" y="3247271"/>
              <a:chExt cx="412834" cy="412834"/>
            </a:xfrm>
          </p:grpSpPr>
          <p:sp>
            <p:nvSpPr>
              <p:cNvPr id="30" name="椭圆 29"/>
              <p:cNvSpPr/>
              <p:nvPr>
                <p:custDataLst>
                  <p:tags r:id="rId4"/>
                </p:custDataLst>
              </p:nvPr>
            </p:nvSpPr>
            <p:spPr>
              <a:xfrm>
                <a:off x="2447633" y="3247271"/>
                <a:ext cx="412834" cy="412834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矩形 71"/>
              <p:cNvSpPr/>
              <p:nvPr>
                <p:custDataLst>
                  <p:tags r:id="rId5"/>
                </p:custDataLst>
              </p:nvPr>
            </p:nvSpPr>
            <p:spPr>
              <a:xfrm>
                <a:off x="2471061" y="3284629"/>
                <a:ext cx="362180" cy="3387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rmAutofit/>
              </a:bodyPr>
              <a:lstStyle/>
              <a:p>
                <a:pPr marL="0" algn="ctr">
                  <a:lnSpc>
                    <a:spcPct val="100000"/>
                  </a:lnSpc>
                  <a:spcBef>
                    <a:spcPct val="0"/>
                  </a:spcBef>
                  <a:spcAft>
                    <a:spcPts val="800"/>
                  </a:spcAft>
                </a:pPr>
                <a:r>
                  <a:rPr lang="en-US" altLang="zh-CN" sz="2200" b="1" spc="140">
                    <a:solidFill>
                      <a:schemeClr val="l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1</a:t>
                </a:r>
                <a:endParaRPr lang="en-US" altLang="zh-CN" sz="2200" b="1" spc="14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980346" y="3763866"/>
              <a:ext cx="412834" cy="412834"/>
              <a:chOff x="6533301" y="3247271"/>
              <a:chExt cx="412834" cy="412834"/>
            </a:xfrm>
          </p:grpSpPr>
          <p:sp>
            <p:nvSpPr>
              <p:cNvPr id="11" name="椭圆 3"/>
              <p:cNvSpPr/>
              <p:nvPr>
                <p:custDataLst>
                  <p:tags r:id="rId6"/>
                </p:custDataLst>
              </p:nvPr>
            </p:nvSpPr>
            <p:spPr>
              <a:xfrm>
                <a:off x="6533301" y="3247271"/>
                <a:ext cx="412834" cy="412834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5"/>
              <p:cNvSpPr/>
              <p:nvPr>
                <p:custDataLst>
                  <p:tags r:id="rId7"/>
                </p:custDataLst>
              </p:nvPr>
            </p:nvSpPr>
            <p:spPr>
              <a:xfrm>
                <a:off x="6556728" y="3284629"/>
                <a:ext cx="362180" cy="33875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rmAutofit/>
              </a:bodyPr>
              <a:lstStyle/>
              <a:p>
                <a:pPr marL="0" algn="ctr">
                  <a:lnSpc>
                    <a:spcPct val="100000"/>
                  </a:lnSpc>
                  <a:spcBef>
                    <a:spcPct val="0"/>
                  </a:spcBef>
                  <a:spcAft>
                    <a:spcPts val="800"/>
                  </a:spcAft>
                </a:pPr>
                <a:r>
                  <a:rPr lang="en-US" altLang="zh-CN" sz="2200" b="1" spc="140">
                    <a:solidFill>
                      <a:schemeClr val="l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2</a:t>
                </a:r>
                <a:endParaRPr lang="en-US" altLang="zh-CN" sz="2200" b="1" spc="140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2553292" y="2721617"/>
              <a:ext cx="517904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牢固掌握对联的相关知识点和解题方法；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553292" y="3693264"/>
              <a:ext cx="4951801" cy="4996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灵活运用对联的相关知识来解答问题。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</p:grpSp>
    </p:spTree>
    <p:custDataLst>
      <p:tags r:id="rId8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任意多边形: 形状 31"/>
          <p:cNvSpPr/>
          <p:nvPr>
            <p:custDataLst>
              <p:tags r:id="rId2"/>
            </p:custDataLst>
          </p:nvPr>
        </p:nvSpPr>
        <p:spPr>
          <a:xfrm>
            <a:off x="1782329" y="2539469"/>
            <a:ext cx="3765363" cy="1179205"/>
          </a:xfrm>
          <a:custGeom>
            <a:gdLst>
              <a:gd name="connsiteX0" fmla="*/ 55750 w 3493293"/>
              <a:gd name="connsiteY0" fmla="*/ 0 h 1093788"/>
              <a:gd name="connsiteX1" fmla="*/ 3437543 w 3493293"/>
              <a:gd name="connsiteY1" fmla="*/ 0 h 1093788"/>
              <a:gd name="connsiteX2" fmla="*/ 3493293 w 3493293"/>
              <a:gd name="connsiteY2" fmla="*/ 55750 h 1093788"/>
              <a:gd name="connsiteX3" fmla="*/ 3493293 w 3493293"/>
              <a:gd name="connsiteY3" fmla="*/ 1038038 h 1093788"/>
              <a:gd name="connsiteX4" fmla="*/ 3437543 w 3493293"/>
              <a:gd name="connsiteY4" fmla="*/ 1093788 h 1093788"/>
              <a:gd name="connsiteX5" fmla="*/ 55750 w 3493293"/>
              <a:gd name="connsiteY5" fmla="*/ 1093788 h 1093788"/>
              <a:gd name="connsiteX6" fmla="*/ 0 w 3493293"/>
              <a:gd name="connsiteY6" fmla="*/ 1038038 h 1093788"/>
              <a:gd name="connsiteX7" fmla="*/ 0 w 3493293"/>
              <a:gd name="connsiteY7" fmla="*/ 846935 h 1093788"/>
              <a:gd name="connsiteX8" fmla="*/ 5477 w 3493293"/>
              <a:gd name="connsiteY8" fmla="*/ 847487 h 1093788"/>
              <a:gd name="connsiteX9" fmla="*/ 306070 w 3493293"/>
              <a:gd name="connsiteY9" fmla="*/ 546894 h 1093788"/>
              <a:gd name="connsiteX10" fmla="*/ 5477 w 3493293"/>
              <a:gd name="connsiteY10" fmla="*/ 246301 h 1093788"/>
              <a:gd name="connsiteX11" fmla="*/ 0 w 3493293"/>
              <a:gd name="connsiteY11" fmla="*/ 246853 h 1093788"/>
              <a:gd name="connsiteX12" fmla="*/ 0 w 3493293"/>
              <a:gd name="connsiteY12" fmla="*/ 55750 h 1093788"/>
              <a:gd name="connsiteX13" fmla="*/ 55750 w 3493293"/>
              <a:gd name="connsiteY13" fmla="*/ 0 h 10937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93292" h="1093788">
                <a:moveTo>
                  <a:pt x="55750" y="0"/>
                </a:moveTo>
                <a:lnTo>
                  <a:pt x="3437543" y="0"/>
                </a:lnTo>
                <a:cubicBezTo>
                  <a:pt x="3468333" y="0"/>
                  <a:pt x="3493293" y="24960"/>
                  <a:pt x="3493293" y="55750"/>
                </a:cubicBezTo>
                <a:lnTo>
                  <a:pt x="3493293" y="1038038"/>
                </a:lnTo>
                <a:cubicBezTo>
                  <a:pt x="3493293" y="1068828"/>
                  <a:pt x="3468333" y="1093788"/>
                  <a:pt x="3437543" y="1093788"/>
                </a:cubicBezTo>
                <a:lnTo>
                  <a:pt x="55750" y="1093788"/>
                </a:lnTo>
                <a:cubicBezTo>
                  <a:pt x="24960" y="1093788"/>
                  <a:pt x="0" y="1068828"/>
                  <a:pt x="0" y="1038038"/>
                </a:cubicBezTo>
                <a:lnTo>
                  <a:pt x="0" y="846935"/>
                </a:lnTo>
                <a:lnTo>
                  <a:pt x="5477" y="847487"/>
                </a:lnTo>
                <a:cubicBezTo>
                  <a:pt x="171490" y="847487"/>
                  <a:pt x="306070" y="712907"/>
                  <a:pt x="306070" y="546894"/>
                </a:cubicBezTo>
                <a:cubicBezTo>
                  <a:pt x="306070" y="380881"/>
                  <a:pt x="171490" y="246301"/>
                  <a:pt x="5477" y="246301"/>
                </a:cubicBezTo>
                <a:lnTo>
                  <a:pt x="0" y="246853"/>
                </a:lnTo>
                <a:lnTo>
                  <a:pt x="0" y="55750"/>
                </a:lnTo>
                <a:cubicBezTo>
                  <a:pt x="0" y="24960"/>
                  <a:pt x="24960" y="0"/>
                  <a:pt x="55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38100" dir="5400000" algn="ctr" rotWithShape="0">
              <a:schemeClr val="bg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/>
          <p:cNvSpPr/>
          <p:nvPr>
            <p:custDataLst>
              <p:tags r:id="rId3"/>
            </p:custDataLst>
          </p:nvPr>
        </p:nvSpPr>
        <p:spPr>
          <a:xfrm>
            <a:off x="5295347" y="2539469"/>
            <a:ext cx="253140" cy="1182380"/>
          </a:xfrm>
          <a:custGeom>
            <a:gdLst>
              <a:gd name="connsiteX0" fmla="*/ 0 w 234949"/>
              <a:gd name="connsiteY0" fmla="*/ 0 h 1093788"/>
              <a:gd name="connsiteX1" fmla="*/ 179199 w 234949"/>
              <a:gd name="connsiteY1" fmla="*/ 0 h 1093788"/>
              <a:gd name="connsiteX2" fmla="*/ 234949 w 234949"/>
              <a:gd name="connsiteY2" fmla="*/ 55750 h 1093788"/>
              <a:gd name="connsiteX3" fmla="*/ 234949 w 234949"/>
              <a:gd name="connsiteY3" fmla="*/ 1038038 h 1093788"/>
              <a:gd name="connsiteX4" fmla="*/ 179199 w 234949"/>
              <a:gd name="connsiteY4" fmla="*/ 1093788 h 1093788"/>
              <a:gd name="connsiteX5" fmla="*/ 0 w 234949"/>
              <a:gd name="connsiteY5" fmla="*/ 1093788 h 10937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949" h="1093788">
                <a:moveTo>
                  <a:pt x="0" y="0"/>
                </a:moveTo>
                <a:lnTo>
                  <a:pt x="179199" y="0"/>
                </a:lnTo>
                <a:cubicBezTo>
                  <a:pt x="209989" y="0"/>
                  <a:pt x="234949" y="24960"/>
                  <a:pt x="234949" y="55750"/>
                </a:cubicBezTo>
                <a:lnTo>
                  <a:pt x="234949" y="1038038"/>
                </a:lnTo>
                <a:cubicBezTo>
                  <a:pt x="234949" y="1068828"/>
                  <a:pt x="209989" y="1093788"/>
                  <a:pt x="179199" y="1093788"/>
                </a:cubicBezTo>
                <a:lnTo>
                  <a:pt x="0" y="10937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29"/>
          <p:cNvSpPr/>
          <p:nvPr>
            <p:custDataLst>
              <p:tags r:id="rId4"/>
            </p:custDataLst>
          </p:nvPr>
        </p:nvSpPr>
        <p:spPr>
          <a:xfrm>
            <a:off x="1523634" y="2870376"/>
            <a:ext cx="517390" cy="51739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21"/>
          <p:cNvSpPr txBox="1"/>
          <p:nvPr>
            <p:custDataLst>
              <p:tags r:id="rId5"/>
            </p:custDataLst>
          </p:nvPr>
        </p:nvSpPr>
        <p:spPr>
          <a:xfrm>
            <a:off x="2283055" y="2676752"/>
            <a:ext cx="2765499" cy="90463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spc="14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第一步，分析上（下）联规定的主题。</a:t>
            </a:r>
            <a:endParaRPr lang="zh-CN" altLang="en-US" sz="2000" spc="14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>
            <p:custDataLst>
              <p:tags r:id="rId6"/>
            </p:custDataLst>
          </p:nvPr>
        </p:nvSpPr>
        <p:spPr>
          <a:xfrm>
            <a:off x="1552995" y="2917195"/>
            <a:ext cx="453907" cy="424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lnSpcReduction="10000"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800" b="1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en-US" altLang="zh-CN" sz="2800" b="1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任意多边形: 形状 31"/>
          <p:cNvSpPr/>
          <p:nvPr>
            <p:custDataLst>
              <p:tags r:id="rId7"/>
            </p:custDataLst>
          </p:nvPr>
        </p:nvSpPr>
        <p:spPr>
          <a:xfrm>
            <a:off x="6902748" y="2539469"/>
            <a:ext cx="3765363" cy="1179205"/>
          </a:xfrm>
          <a:custGeom>
            <a:gdLst>
              <a:gd name="connsiteX0" fmla="*/ 55750 w 3493293"/>
              <a:gd name="connsiteY0" fmla="*/ 0 h 1093788"/>
              <a:gd name="connsiteX1" fmla="*/ 3437543 w 3493293"/>
              <a:gd name="connsiteY1" fmla="*/ 0 h 1093788"/>
              <a:gd name="connsiteX2" fmla="*/ 3493293 w 3493293"/>
              <a:gd name="connsiteY2" fmla="*/ 55750 h 1093788"/>
              <a:gd name="connsiteX3" fmla="*/ 3493293 w 3493293"/>
              <a:gd name="connsiteY3" fmla="*/ 1038038 h 1093788"/>
              <a:gd name="connsiteX4" fmla="*/ 3437543 w 3493293"/>
              <a:gd name="connsiteY4" fmla="*/ 1093788 h 1093788"/>
              <a:gd name="connsiteX5" fmla="*/ 55750 w 3493293"/>
              <a:gd name="connsiteY5" fmla="*/ 1093788 h 1093788"/>
              <a:gd name="connsiteX6" fmla="*/ 0 w 3493293"/>
              <a:gd name="connsiteY6" fmla="*/ 1038038 h 1093788"/>
              <a:gd name="connsiteX7" fmla="*/ 0 w 3493293"/>
              <a:gd name="connsiteY7" fmla="*/ 846935 h 1093788"/>
              <a:gd name="connsiteX8" fmla="*/ 5477 w 3493293"/>
              <a:gd name="connsiteY8" fmla="*/ 847487 h 1093788"/>
              <a:gd name="connsiteX9" fmla="*/ 306070 w 3493293"/>
              <a:gd name="connsiteY9" fmla="*/ 546894 h 1093788"/>
              <a:gd name="connsiteX10" fmla="*/ 5477 w 3493293"/>
              <a:gd name="connsiteY10" fmla="*/ 246301 h 1093788"/>
              <a:gd name="connsiteX11" fmla="*/ 0 w 3493293"/>
              <a:gd name="connsiteY11" fmla="*/ 246853 h 1093788"/>
              <a:gd name="connsiteX12" fmla="*/ 0 w 3493293"/>
              <a:gd name="connsiteY12" fmla="*/ 55750 h 1093788"/>
              <a:gd name="connsiteX13" fmla="*/ 55750 w 3493293"/>
              <a:gd name="connsiteY13" fmla="*/ 0 h 10937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93292" h="1093788">
                <a:moveTo>
                  <a:pt x="55750" y="0"/>
                </a:moveTo>
                <a:lnTo>
                  <a:pt x="3437543" y="0"/>
                </a:lnTo>
                <a:cubicBezTo>
                  <a:pt x="3468333" y="0"/>
                  <a:pt x="3493293" y="24960"/>
                  <a:pt x="3493293" y="55750"/>
                </a:cubicBezTo>
                <a:lnTo>
                  <a:pt x="3493293" y="1038038"/>
                </a:lnTo>
                <a:cubicBezTo>
                  <a:pt x="3493293" y="1068828"/>
                  <a:pt x="3468333" y="1093788"/>
                  <a:pt x="3437543" y="1093788"/>
                </a:cubicBezTo>
                <a:lnTo>
                  <a:pt x="55750" y="1093788"/>
                </a:lnTo>
                <a:cubicBezTo>
                  <a:pt x="24960" y="1093788"/>
                  <a:pt x="0" y="1068828"/>
                  <a:pt x="0" y="1038038"/>
                </a:cubicBezTo>
                <a:lnTo>
                  <a:pt x="0" y="846935"/>
                </a:lnTo>
                <a:lnTo>
                  <a:pt x="5477" y="847487"/>
                </a:lnTo>
                <a:cubicBezTo>
                  <a:pt x="171490" y="847487"/>
                  <a:pt x="306070" y="712907"/>
                  <a:pt x="306070" y="546894"/>
                </a:cubicBezTo>
                <a:cubicBezTo>
                  <a:pt x="306070" y="380881"/>
                  <a:pt x="171490" y="246301"/>
                  <a:pt x="5477" y="246301"/>
                </a:cubicBezTo>
                <a:lnTo>
                  <a:pt x="0" y="246853"/>
                </a:lnTo>
                <a:lnTo>
                  <a:pt x="0" y="55750"/>
                </a:lnTo>
                <a:cubicBezTo>
                  <a:pt x="0" y="24960"/>
                  <a:pt x="24960" y="0"/>
                  <a:pt x="55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38100" dir="5400000" algn="ctr" rotWithShape="0">
              <a:schemeClr val="bg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27"/>
          <p:cNvSpPr/>
          <p:nvPr>
            <p:custDataLst>
              <p:tags r:id="rId8"/>
            </p:custDataLst>
          </p:nvPr>
        </p:nvSpPr>
        <p:spPr>
          <a:xfrm>
            <a:off x="10415764" y="2539469"/>
            <a:ext cx="253140" cy="1182380"/>
          </a:xfrm>
          <a:custGeom>
            <a:gdLst>
              <a:gd name="connsiteX0" fmla="*/ 0 w 234949"/>
              <a:gd name="connsiteY0" fmla="*/ 0 h 1093788"/>
              <a:gd name="connsiteX1" fmla="*/ 179199 w 234949"/>
              <a:gd name="connsiteY1" fmla="*/ 0 h 1093788"/>
              <a:gd name="connsiteX2" fmla="*/ 234949 w 234949"/>
              <a:gd name="connsiteY2" fmla="*/ 55750 h 1093788"/>
              <a:gd name="connsiteX3" fmla="*/ 234949 w 234949"/>
              <a:gd name="connsiteY3" fmla="*/ 1038038 h 1093788"/>
              <a:gd name="connsiteX4" fmla="*/ 179199 w 234949"/>
              <a:gd name="connsiteY4" fmla="*/ 1093788 h 1093788"/>
              <a:gd name="connsiteX5" fmla="*/ 0 w 234949"/>
              <a:gd name="connsiteY5" fmla="*/ 1093788 h 10937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949" h="1093788">
                <a:moveTo>
                  <a:pt x="0" y="0"/>
                </a:moveTo>
                <a:lnTo>
                  <a:pt x="179199" y="0"/>
                </a:lnTo>
                <a:cubicBezTo>
                  <a:pt x="209989" y="0"/>
                  <a:pt x="234949" y="24960"/>
                  <a:pt x="234949" y="55750"/>
                </a:cubicBezTo>
                <a:lnTo>
                  <a:pt x="234949" y="1038038"/>
                </a:lnTo>
                <a:cubicBezTo>
                  <a:pt x="234949" y="1068828"/>
                  <a:pt x="209989" y="1093788"/>
                  <a:pt x="179199" y="1093788"/>
                </a:cubicBezTo>
                <a:lnTo>
                  <a:pt x="0" y="10937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3"/>
          <p:cNvSpPr/>
          <p:nvPr>
            <p:custDataLst>
              <p:tags r:id="rId9"/>
            </p:custDataLst>
          </p:nvPr>
        </p:nvSpPr>
        <p:spPr>
          <a:xfrm>
            <a:off x="6644053" y="2870376"/>
            <a:ext cx="517390" cy="517390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21"/>
          <p:cNvSpPr txBox="1"/>
          <p:nvPr>
            <p:custDataLst>
              <p:tags r:id="rId10"/>
            </p:custDataLst>
          </p:nvPr>
        </p:nvSpPr>
        <p:spPr>
          <a:xfrm>
            <a:off x="7403474" y="2676752"/>
            <a:ext cx="2765499" cy="90463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spc="14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第二步，根据主题确定上</a:t>
            </a:r>
            <a:r>
              <a:rPr lang="zh-CN" altLang="en-US" sz="20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（</a:t>
            </a:r>
            <a:r>
              <a:rPr lang="zh-CN" altLang="en-US" sz="2000" spc="14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下</a:t>
            </a:r>
            <a:r>
              <a:rPr lang="zh-CN" altLang="en-US" sz="2000" spc="14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）</a:t>
            </a:r>
            <a:r>
              <a:rPr lang="zh-CN" altLang="en-US" sz="2000" spc="14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联的内容。</a:t>
            </a:r>
            <a:endParaRPr lang="zh-CN" altLang="en-US" sz="2000" spc="14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矩形 5"/>
          <p:cNvSpPr/>
          <p:nvPr>
            <p:custDataLst>
              <p:tags r:id="rId11"/>
            </p:custDataLst>
          </p:nvPr>
        </p:nvSpPr>
        <p:spPr>
          <a:xfrm>
            <a:off x="6673414" y="2917195"/>
            <a:ext cx="453907" cy="424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lnSpcReduction="10000"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800" b="1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en-US" altLang="zh-CN" sz="2800" b="1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任意多边形: 形状 31"/>
          <p:cNvSpPr/>
          <p:nvPr>
            <p:custDataLst>
              <p:tags r:id="rId12"/>
            </p:custDataLst>
          </p:nvPr>
        </p:nvSpPr>
        <p:spPr>
          <a:xfrm>
            <a:off x="1782329" y="4574078"/>
            <a:ext cx="3765363" cy="1179205"/>
          </a:xfrm>
          <a:custGeom>
            <a:gdLst>
              <a:gd name="connsiteX0" fmla="*/ 55750 w 3493293"/>
              <a:gd name="connsiteY0" fmla="*/ 0 h 1093788"/>
              <a:gd name="connsiteX1" fmla="*/ 3437543 w 3493293"/>
              <a:gd name="connsiteY1" fmla="*/ 0 h 1093788"/>
              <a:gd name="connsiteX2" fmla="*/ 3493293 w 3493293"/>
              <a:gd name="connsiteY2" fmla="*/ 55750 h 1093788"/>
              <a:gd name="connsiteX3" fmla="*/ 3493293 w 3493293"/>
              <a:gd name="connsiteY3" fmla="*/ 1038038 h 1093788"/>
              <a:gd name="connsiteX4" fmla="*/ 3437543 w 3493293"/>
              <a:gd name="connsiteY4" fmla="*/ 1093788 h 1093788"/>
              <a:gd name="connsiteX5" fmla="*/ 55750 w 3493293"/>
              <a:gd name="connsiteY5" fmla="*/ 1093788 h 1093788"/>
              <a:gd name="connsiteX6" fmla="*/ 0 w 3493293"/>
              <a:gd name="connsiteY6" fmla="*/ 1038038 h 1093788"/>
              <a:gd name="connsiteX7" fmla="*/ 0 w 3493293"/>
              <a:gd name="connsiteY7" fmla="*/ 846935 h 1093788"/>
              <a:gd name="connsiteX8" fmla="*/ 5477 w 3493293"/>
              <a:gd name="connsiteY8" fmla="*/ 847487 h 1093788"/>
              <a:gd name="connsiteX9" fmla="*/ 306070 w 3493293"/>
              <a:gd name="connsiteY9" fmla="*/ 546894 h 1093788"/>
              <a:gd name="connsiteX10" fmla="*/ 5477 w 3493293"/>
              <a:gd name="connsiteY10" fmla="*/ 246301 h 1093788"/>
              <a:gd name="connsiteX11" fmla="*/ 0 w 3493293"/>
              <a:gd name="connsiteY11" fmla="*/ 246853 h 1093788"/>
              <a:gd name="connsiteX12" fmla="*/ 0 w 3493293"/>
              <a:gd name="connsiteY12" fmla="*/ 55750 h 1093788"/>
              <a:gd name="connsiteX13" fmla="*/ 55750 w 3493293"/>
              <a:gd name="connsiteY13" fmla="*/ 0 h 10937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93292" h="1093788">
                <a:moveTo>
                  <a:pt x="55750" y="0"/>
                </a:moveTo>
                <a:lnTo>
                  <a:pt x="3437543" y="0"/>
                </a:lnTo>
                <a:cubicBezTo>
                  <a:pt x="3468333" y="0"/>
                  <a:pt x="3493293" y="24960"/>
                  <a:pt x="3493293" y="55750"/>
                </a:cubicBezTo>
                <a:lnTo>
                  <a:pt x="3493293" y="1038038"/>
                </a:lnTo>
                <a:cubicBezTo>
                  <a:pt x="3493293" y="1068828"/>
                  <a:pt x="3468333" y="1093788"/>
                  <a:pt x="3437543" y="1093788"/>
                </a:cubicBezTo>
                <a:lnTo>
                  <a:pt x="55750" y="1093788"/>
                </a:lnTo>
                <a:cubicBezTo>
                  <a:pt x="24960" y="1093788"/>
                  <a:pt x="0" y="1068828"/>
                  <a:pt x="0" y="1038038"/>
                </a:cubicBezTo>
                <a:lnTo>
                  <a:pt x="0" y="846935"/>
                </a:lnTo>
                <a:lnTo>
                  <a:pt x="5477" y="847487"/>
                </a:lnTo>
                <a:cubicBezTo>
                  <a:pt x="171490" y="847487"/>
                  <a:pt x="306070" y="712907"/>
                  <a:pt x="306070" y="546894"/>
                </a:cubicBezTo>
                <a:cubicBezTo>
                  <a:pt x="306070" y="380881"/>
                  <a:pt x="171490" y="246301"/>
                  <a:pt x="5477" y="246301"/>
                </a:cubicBezTo>
                <a:lnTo>
                  <a:pt x="0" y="246853"/>
                </a:lnTo>
                <a:lnTo>
                  <a:pt x="0" y="55750"/>
                </a:lnTo>
                <a:cubicBezTo>
                  <a:pt x="0" y="24960"/>
                  <a:pt x="24960" y="0"/>
                  <a:pt x="55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38100" dir="5400000" algn="ctr" rotWithShape="0">
              <a:schemeClr val="bg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27"/>
          <p:cNvSpPr/>
          <p:nvPr>
            <p:custDataLst>
              <p:tags r:id="rId13"/>
            </p:custDataLst>
          </p:nvPr>
        </p:nvSpPr>
        <p:spPr>
          <a:xfrm>
            <a:off x="5295347" y="4574078"/>
            <a:ext cx="253140" cy="1182380"/>
          </a:xfrm>
          <a:custGeom>
            <a:gdLst>
              <a:gd name="connsiteX0" fmla="*/ 0 w 234949"/>
              <a:gd name="connsiteY0" fmla="*/ 0 h 1093788"/>
              <a:gd name="connsiteX1" fmla="*/ 179199 w 234949"/>
              <a:gd name="connsiteY1" fmla="*/ 0 h 1093788"/>
              <a:gd name="connsiteX2" fmla="*/ 234949 w 234949"/>
              <a:gd name="connsiteY2" fmla="*/ 55750 h 1093788"/>
              <a:gd name="connsiteX3" fmla="*/ 234949 w 234949"/>
              <a:gd name="connsiteY3" fmla="*/ 1038038 h 1093788"/>
              <a:gd name="connsiteX4" fmla="*/ 179199 w 234949"/>
              <a:gd name="connsiteY4" fmla="*/ 1093788 h 1093788"/>
              <a:gd name="connsiteX5" fmla="*/ 0 w 234949"/>
              <a:gd name="connsiteY5" fmla="*/ 1093788 h 10937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949" h="1093788">
                <a:moveTo>
                  <a:pt x="0" y="0"/>
                </a:moveTo>
                <a:lnTo>
                  <a:pt x="179199" y="0"/>
                </a:lnTo>
                <a:cubicBezTo>
                  <a:pt x="209989" y="0"/>
                  <a:pt x="234949" y="24960"/>
                  <a:pt x="234949" y="55750"/>
                </a:cubicBezTo>
                <a:lnTo>
                  <a:pt x="234949" y="1038038"/>
                </a:lnTo>
                <a:cubicBezTo>
                  <a:pt x="234949" y="1068828"/>
                  <a:pt x="209989" y="1093788"/>
                  <a:pt x="179199" y="1093788"/>
                </a:cubicBezTo>
                <a:lnTo>
                  <a:pt x="0" y="10937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8"/>
          <p:cNvSpPr/>
          <p:nvPr>
            <p:custDataLst>
              <p:tags r:id="rId14"/>
            </p:custDataLst>
          </p:nvPr>
        </p:nvSpPr>
        <p:spPr>
          <a:xfrm>
            <a:off x="1523634" y="4904985"/>
            <a:ext cx="517390" cy="51739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21"/>
          <p:cNvSpPr txBox="1"/>
          <p:nvPr>
            <p:custDataLst>
              <p:tags r:id="rId15"/>
            </p:custDataLst>
          </p:nvPr>
        </p:nvSpPr>
        <p:spPr>
          <a:xfrm>
            <a:off x="2283055" y="4711361"/>
            <a:ext cx="2765499" cy="90463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000" spc="14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第三步，分析上（下）联的词性、句式。</a:t>
            </a:r>
            <a:endParaRPr lang="zh-CN" altLang="en-US" sz="2000" spc="14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10"/>
          <p:cNvSpPr/>
          <p:nvPr>
            <p:custDataLst>
              <p:tags r:id="rId16"/>
            </p:custDataLst>
          </p:nvPr>
        </p:nvSpPr>
        <p:spPr>
          <a:xfrm>
            <a:off x="1552995" y="4951804"/>
            <a:ext cx="453907" cy="424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lnSpcReduction="10000"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800" b="1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  <a:endParaRPr lang="en-US" altLang="zh-CN" sz="2800" b="1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任意多边形: 形状 31"/>
          <p:cNvSpPr/>
          <p:nvPr>
            <p:custDataLst>
              <p:tags r:id="rId17"/>
            </p:custDataLst>
          </p:nvPr>
        </p:nvSpPr>
        <p:spPr>
          <a:xfrm>
            <a:off x="6902748" y="4574078"/>
            <a:ext cx="3765363" cy="1179205"/>
          </a:xfrm>
          <a:custGeom>
            <a:gdLst>
              <a:gd name="connsiteX0" fmla="*/ 55750 w 3493293"/>
              <a:gd name="connsiteY0" fmla="*/ 0 h 1093788"/>
              <a:gd name="connsiteX1" fmla="*/ 3437543 w 3493293"/>
              <a:gd name="connsiteY1" fmla="*/ 0 h 1093788"/>
              <a:gd name="connsiteX2" fmla="*/ 3493293 w 3493293"/>
              <a:gd name="connsiteY2" fmla="*/ 55750 h 1093788"/>
              <a:gd name="connsiteX3" fmla="*/ 3493293 w 3493293"/>
              <a:gd name="connsiteY3" fmla="*/ 1038038 h 1093788"/>
              <a:gd name="connsiteX4" fmla="*/ 3437543 w 3493293"/>
              <a:gd name="connsiteY4" fmla="*/ 1093788 h 1093788"/>
              <a:gd name="connsiteX5" fmla="*/ 55750 w 3493293"/>
              <a:gd name="connsiteY5" fmla="*/ 1093788 h 1093788"/>
              <a:gd name="connsiteX6" fmla="*/ 0 w 3493293"/>
              <a:gd name="connsiteY6" fmla="*/ 1038038 h 1093788"/>
              <a:gd name="connsiteX7" fmla="*/ 0 w 3493293"/>
              <a:gd name="connsiteY7" fmla="*/ 846935 h 1093788"/>
              <a:gd name="connsiteX8" fmla="*/ 5477 w 3493293"/>
              <a:gd name="connsiteY8" fmla="*/ 847487 h 1093788"/>
              <a:gd name="connsiteX9" fmla="*/ 306070 w 3493293"/>
              <a:gd name="connsiteY9" fmla="*/ 546894 h 1093788"/>
              <a:gd name="connsiteX10" fmla="*/ 5477 w 3493293"/>
              <a:gd name="connsiteY10" fmla="*/ 246301 h 1093788"/>
              <a:gd name="connsiteX11" fmla="*/ 0 w 3493293"/>
              <a:gd name="connsiteY11" fmla="*/ 246853 h 1093788"/>
              <a:gd name="connsiteX12" fmla="*/ 0 w 3493293"/>
              <a:gd name="connsiteY12" fmla="*/ 55750 h 1093788"/>
              <a:gd name="connsiteX13" fmla="*/ 55750 w 3493293"/>
              <a:gd name="connsiteY13" fmla="*/ 0 h 10937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93292" h="1093788">
                <a:moveTo>
                  <a:pt x="55750" y="0"/>
                </a:moveTo>
                <a:lnTo>
                  <a:pt x="3437543" y="0"/>
                </a:lnTo>
                <a:cubicBezTo>
                  <a:pt x="3468333" y="0"/>
                  <a:pt x="3493293" y="24960"/>
                  <a:pt x="3493293" y="55750"/>
                </a:cubicBezTo>
                <a:lnTo>
                  <a:pt x="3493293" y="1038038"/>
                </a:lnTo>
                <a:cubicBezTo>
                  <a:pt x="3493293" y="1068828"/>
                  <a:pt x="3468333" y="1093788"/>
                  <a:pt x="3437543" y="1093788"/>
                </a:cubicBezTo>
                <a:lnTo>
                  <a:pt x="55750" y="1093788"/>
                </a:lnTo>
                <a:cubicBezTo>
                  <a:pt x="24960" y="1093788"/>
                  <a:pt x="0" y="1068828"/>
                  <a:pt x="0" y="1038038"/>
                </a:cubicBezTo>
                <a:lnTo>
                  <a:pt x="0" y="846935"/>
                </a:lnTo>
                <a:lnTo>
                  <a:pt x="5477" y="847487"/>
                </a:lnTo>
                <a:cubicBezTo>
                  <a:pt x="171490" y="847487"/>
                  <a:pt x="306070" y="712907"/>
                  <a:pt x="306070" y="546894"/>
                </a:cubicBezTo>
                <a:cubicBezTo>
                  <a:pt x="306070" y="380881"/>
                  <a:pt x="171490" y="246301"/>
                  <a:pt x="5477" y="246301"/>
                </a:cubicBezTo>
                <a:lnTo>
                  <a:pt x="0" y="246853"/>
                </a:lnTo>
                <a:lnTo>
                  <a:pt x="0" y="55750"/>
                </a:lnTo>
                <a:cubicBezTo>
                  <a:pt x="0" y="24960"/>
                  <a:pt x="24960" y="0"/>
                  <a:pt x="55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38100" dir="5400000" algn="ctr" rotWithShape="0">
              <a:schemeClr val="bg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7"/>
          <p:cNvSpPr/>
          <p:nvPr>
            <p:custDataLst>
              <p:tags r:id="rId18"/>
            </p:custDataLst>
          </p:nvPr>
        </p:nvSpPr>
        <p:spPr>
          <a:xfrm>
            <a:off x="10415764" y="4574078"/>
            <a:ext cx="253140" cy="1182380"/>
          </a:xfrm>
          <a:custGeom>
            <a:gdLst>
              <a:gd name="connsiteX0" fmla="*/ 0 w 234949"/>
              <a:gd name="connsiteY0" fmla="*/ 0 h 1093788"/>
              <a:gd name="connsiteX1" fmla="*/ 179199 w 234949"/>
              <a:gd name="connsiteY1" fmla="*/ 0 h 1093788"/>
              <a:gd name="connsiteX2" fmla="*/ 234949 w 234949"/>
              <a:gd name="connsiteY2" fmla="*/ 55750 h 1093788"/>
              <a:gd name="connsiteX3" fmla="*/ 234949 w 234949"/>
              <a:gd name="connsiteY3" fmla="*/ 1038038 h 1093788"/>
              <a:gd name="connsiteX4" fmla="*/ 179199 w 234949"/>
              <a:gd name="connsiteY4" fmla="*/ 1093788 h 1093788"/>
              <a:gd name="connsiteX5" fmla="*/ 0 w 234949"/>
              <a:gd name="connsiteY5" fmla="*/ 1093788 h 109378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4949" h="1093788">
                <a:moveTo>
                  <a:pt x="0" y="0"/>
                </a:moveTo>
                <a:lnTo>
                  <a:pt x="179199" y="0"/>
                </a:lnTo>
                <a:cubicBezTo>
                  <a:pt x="209989" y="0"/>
                  <a:pt x="234949" y="24960"/>
                  <a:pt x="234949" y="55750"/>
                </a:cubicBezTo>
                <a:lnTo>
                  <a:pt x="234949" y="1038038"/>
                </a:lnTo>
                <a:cubicBezTo>
                  <a:pt x="234949" y="1068828"/>
                  <a:pt x="209989" y="1093788"/>
                  <a:pt x="179199" y="1093788"/>
                </a:cubicBezTo>
                <a:lnTo>
                  <a:pt x="0" y="109378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13"/>
          <p:cNvSpPr/>
          <p:nvPr>
            <p:custDataLst>
              <p:tags r:id="rId19"/>
            </p:custDataLst>
          </p:nvPr>
        </p:nvSpPr>
        <p:spPr>
          <a:xfrm>
            <a:off x="6644053" y="4904985"/>
            <a:ext cx="517390" cy="51739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>
            <p:custDataLst>
              <p:tags r:id="rId20"/>
            </p:custDataLst>
          </p:nvPr>
        </p:nvSpPr>
        <p:spPr>
          <a:xfrm>
            <a:off x="7403474" y="4711361"/>
            <a:ext cx="2765499" cy="904639"/>
          </a:xfrm>
          <a:prstGeom prst="rect">
            <a:avLst/>
          </a:prstGeom>
          <a:noFill/>
        </p:spPr>
        <p:txBody>
          <a:bodyPr wrap="square" rtlCol="0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pc="6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第四步，根据已知联的词性、句式确定补写联相应的对字、对词。</a:t>
            </a:r>
            <a:endParaRPr lang="zh-CN" altLang="en-US" spc="60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矩形 15"/>
          <p:cNvSpPr/>
          <p:nvPr>
            <p:custDataLst>
              <p:tags r:id="rId21"/>
            </p:custDataLst>
          </p:nvPr>
        </p:nvSpPr>
        <p:spPr>
          <a:xfrm>
            <a:off x="6673414" y="4951804"/>
            <a:ext cx="453907" cy="424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 lnSpcReduction="10000"/>
          </a:bodyPr>
          <a:lstStyle/>
          <a:p>
            <a:pPr marL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 sz="2800" b="1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endParaRPr lang="en-US" altLang="zh-CN" sz="2800" b="1" spc="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1"/>
          <p:cNvSpPr txBox="1"/>
          <p:nvPr/>
        </p:nvSpPr>
        <p:spPr>
          <a:xfrm>
            <a:off x="4057650" y="1479336"/>
            <a:ext cx="4076700" cy="7566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trike="noStrike" spc="220" baseline="0">
                <a:solidFill>
                  <a:srgbClr val="2289F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补写对联的</a:t>
            </a:r>
            <a:r>
              <a:rPr lang="zh-CN" altLang="en-US" sz="3800" b="1" spc="220">
                <a:solidFill>
                  <a:srgbClr val="F32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步骤</a:t>
            </a:r>
            <a:endParaRPr lang="zh-CN" altLang="en-US" sz="3800" b="1" strike="noStrike" spc="220" baseline="0">
              <a:solidFill>
                <a:srgbClr val="2289F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  <p:custDataLst>
      <p:tags r:id="rId22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8" grpId="0"/>
      <p:bldP spid="9" grpId="0"/>
      <p:bldP spid="60" grpId="0"/>
      <p:bldP spid="72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4" name="文本框 1"/>
          <p:cNvSpPr txBox="1"/>
          <p:nvPr/>
        </p:nvSpPr>
        <p:spPr>
          <a:xfrm>
            <a:off x="4057650" y="1479336"/>
            <a:ext cx="4076700" cy="7566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800" b="1" strike="noStrike" spc="220" baseline="0">
                <a:solidFill>
                  <a:srgbClr val="2289F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撰写对联的</a:t>
            </a:r>
            <a:r>
              <a:rPr lang="zh-CN" altLang="en-US" sz="3800" b="1" spc="220">
                <a:solidFill>
                  <a:srgbClr val="F32C3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方法</a:t>
            </a:r>
            <a:endParaRPr lang="zh-CN" altLang="en-US" sz="3800" b="1" strike="noStrike" spc="220" baseline="0">
              <a:solidFill>
                <a:srgbClr val="2289F1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29" name="圆角矩形 45"/>
          <p:cNvSpPr/>
          <p:nvPr>
            <p:custDataLst>
              <p:tags r:id="rId2"/>
            </p:custDataLst>
          </p:nvPr>
        </p:nvSpPr>
        <p:spPr>
          <a:xfrm>
            <a:off x="1839388" y="2927188"/>
            <a:ext cx="2205404" cy="645450"/>
          </a:xfrm>
          <a:prstGeom prst="roundRect">
            <a:avLst>
              <a:gd name="adj" fmla="val 20279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800" b="1" spc="20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比喻法</a:t>
            </a:r>
            <a:endParaRPr lang="en-US" altLang="zh-CN" sz="2800" b="1" spc="20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圆角矩形 40"/>
          <p:cNvSpPr/>
          <p:nvPr>
            <p:custDataLst>
              <p:tags r:id="rId3"/>
            </p:custDataLst>
          </p:nvPr>
        </p:nvSpPr>
        <p:spPr>
          <a:xfrm>
            <a:off x="4985428" y="2928746"/>
            <a:ext cx="2207920" cy="653255"/>
          </a:xfrm>
          <a:prstGeom prst="roundRect">
            <a:avLst>
              <a:gd name="adj" fmla="val 16666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800" b="1" spc="22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比拟法</a:t>
            </a:r>
            <a:endParaRPr lang="en-US" altLang="zh-CN" sz="2800" b="1" spc="22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圆角矩形 1"/>
          <p:cNvSpPr/>
          <p:nvPr>
            <p:custDataLst>
              <p:tags r:id="rId4"/>
            </p:custDataLst>
          </p:nvPr>
        </p:nvSpPr>
        <p:spPr>
          <a:xfrm>
            <a:off x="8134351" y="2940153"/>
            <a:ext cx="2205404" cy="645450"/>
          </a:xfrm>
          <a:prstGeom prst="roundRect">
            <a:avLst>
              <a:gd name="adj" fmla="val 20279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91440" bIns="91440" numCol="1" spcCol="0" rtlCol="0" fromWordArt="0" anchor="ctr" anchorCtr="0" forceAA="0" compatLnSpc="1"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</a:pPr>
            <a:r>
              <a:rPr lang="en-US" altLang="zh-CN" sz="2800" b="1" spc="20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夸张法</a:t>
            </a:r>
            <a:endParaRPr lang="en-US" altLang="zh-CN" sz="2800" b="1" spc="20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圆角矩形 2"/>
          <p:cNvSpPr/>
          <p:nvPr>
            <p:custDataLst>
              <p:tags r:id="rId5"/>
            </p:custDataLst>
          </p:nvPr>
        </p:nvSpPr>
        <p:spPr>
          <a:xfrm>
            <a:off x="8128589" y="4135118"/>
            <a:ext cx="2205404" cy="645450"/>
          </a:xfrm>
          <a:prstGeom prst="roundRect">
            <a:avLst>
              <a:gd name="adj" fmla="val 20279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91440" bIns="91440" numCol="1" spcCol="0" rtlCol="0" fromWordArt="0" anchor="ctr" anchorCtr="0" forceAA="0" compatLnSpc="1"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800" b="1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反对法</a:t>
            </a:r>
            <a:endParaRPr lang="en-US" altLang="zh-CN" sz="2800" b="1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圆角矩形 3"/>
          <p:cNvSpPr/>
          <p:nvPr>
            <p:custDataLst>
              <p:tags r:id="rId6"/>
            </p:custDataLst>
          </p:nvPr>
        </p:nvSpPr>
        <p:spPr>
          <a:xfrm>
            <a:off x="4982547" y="4116509"/>
            <a:ext cx="2207920" cy="653255"/>
          </a:xfrm>
          <a:prstGeom prst="roundRect">
            <a:avLst>
              <a:gd name="adj" fmla="val 16666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800" b="1" spc="22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对比法</a:t>
            </a:r>
            <a:endParaRPr lang="en-US" altLang="zh-CN" sz="2800" b="1" spc="22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圆角矩形 4"/>
          <p:cNvSpPr/>
          <p:nvPr>
            <p:custDataLst>
              <p:tags r:id="rId7"/>
            </p:custDataLst>
          </p:nvPr>
        </p:nvSpPr>
        <p:spPr>
          <a:xfrm>
            <a:off x="1839387" y="5274309"/>
            <a:ext cx="2207920" cy="653255"/>
          </a:xfrm>
          <a:prstGeom prst="roundRect">
            <a:avLst>
              <a:gd name="adj" fmla="val 16666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800" b="1" spc="22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双关法</a:t>
            </a:r>
            <a:endParaRPr lang="en-US" altLang="zh-CN" sz="2800" b="1" spc="22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圆角矩形 7"/>
          <p:cNvSpPr/>
          <p:nvPr>
            <p:custDataLst>
              <p:tags r:id="rId8"/>
            </p:custDataLst>
          </p:nvPr>
        </p:nvSpPr>
        <p:spPr>
          <a:xfrm>
            <a:off x="1839388" y="4114951"/>
            <a:ext cx="2205404" cy="645450"/>
          </a:xfrm>
          <a:prstGeom prst="roundRect">
            <a:avLst>
              <a:gd name="adj" fmla="val 20279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91440" bIns="91440" numCol="1" spcCol="0" rtlCol="0" fromWordArt="0" anchor="ctr" anchorCtr="0" forceAA="0" compatLnSpc="1"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</a:pPr>
            <a:r>
              <a:rPr lang="en-US" altLang="zh-CN" sz="2800" b="1" spc="20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衬托法</a:t>
            </a:r>
            <a:endParaRPr lang="en-US" altLang="zh-CN" sz="2800" b="1" spc="20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圆角矩形 8"/>
          <p:cNvSpPr/>
          <p:nvPr>
            <p:custDataLst>
              <p:tags r:id="rId9"/>
            </p:custDataLst>
          </p:nvPr>
        </p:nvSpPr>
        <p:spPr>
          <a:xfrm>
            <a:off x="4982547" y="5274309"/>
            <a:ext cx="2207920" cy="653255"/>
          </a:xfrm>
          <a:prstGeom prst="roundRect">
            <a:avLst>
              <a:gd name="adj" fmla="val 16666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91440" bIns="91440" numCol="1" spcCol="0" rtlCol="0" fromWordArt="0" anchor="ctr" anchorCtr="0" forceAA="0" compatLnSpc="1"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en-US" altLang="zh-CN" sz="2800" b="1" spc="22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用数法</a:t>
            </a:r>
            <a:endParaRPr lang="en-US" altLang="zh-CN" sz="2800" b="1" spc="22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圆角矩形 9"/>
          <p:cNvSpPr/>
          <p:nvPr>
            <p:custDataLst>
              <p:tags r:id="rId10"/>
            </p:custDataLst>
          </p:nvPr>
        </p:nvSpPr>
        <p:spPr>
          <a:xfrm>
            <a:off x="8128589" y="5282115"/>
            <a:ext cx="2205404" cy="645450"/>
          </a:xfrm>
          <a:prstGeom prst="roundRect">
            <a:avLst>
              <a:gd name="adj" fmla="val 20279"/>
            </a:avLst>
          </a:pr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7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91440" bIns="91440" numCol="1" spcCol="0" rtlCol="0" fromWordArt="0" anchor="ctr" anchorCtr="0" forceAA="0" compatLnSpc="1">
            <a:normAutofit lnSpcReduction="10000"/>
          </a:bodyPr>
          <a:lstStyle/>
          <a:p>
            <a:pPr marL="0" lvl="0" indent="0" algn="ctr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FontTx/>
            </a:pPr>
            <a:r>
              <a:rPr lang="en-US" altLang="zh-CN" sz="2800" b="1" spc="200">
                <a:solidFill>
                  <a:schemeClr val="lt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用典法</a:t>
            </a:r>
            <a:endParaRPr lang="en-US" altLang="zh-CN" sz="2800" b="1" spc="200">
              <a:solidFill>
                <a:schemeClr val="lt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1"/>
    </p:custDataLst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5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319450" y="1659210"/>
            <a:ext cx="9799200" cy="471600"/>
          </a:xfrm>
        </p:spPr>
        <p:txBody>
          <a:bodyPr>
            <a:noAutofit/>
          </a:bodyPr>
          <a:lstStyle/>
          <a:p>
            <a:r>
              <a:rPr lang="zh-CN" altLang="en-US" sz="3200"/>
              <a:t>比喻法：比喻就是“打比方”，即根据两类不同事物的相似点，用一个事物来比喻另一个事物。比喻有明喻、暗喻、借喻、博喻、反喻、互喻等。</a:t>
            </a:r>
            <a:endParaRPr lang="zh-CN" altLang="en-US" sz="3200"/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勤是摇钱树，俭为聚宝盆；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书山有路勤为径，学海无涯苦作舟。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319450" y="1462995"/>
            <a:ext cx="9799200" cy="471600"/>
          </a:xfrm>
        </p:spPr>
        <p:txBody>
          <a:bodyPr>
            <a:noAutofit/>
          </a:bodyPr>
          <a:lstStyle/>
          <a:p>
            <a:pPr lvl="0" algn="just"/>
            <a:r>
              <a:rPr lang="zh-CN" altLang="en-US" sz="4400">
                <a:latin typeface="Times New Roman" panose="02020603050405020304" pitchFamily="18" charset="0"/>
                <a:sym typeface="Times New Roman" panose="02020603050405020304" pitchFamily="18" charset="0"/>
              </a:rPr>
              <a:t>比拟法：比拟就是运用联想把甲事物当做乙事物来描写，即故意把物当成人，或把人当作物，或把甲当成乙物。</a:t>
            </a:r>
            <a:endParaRPr lang="zh-CN" altLang="en-US" sz="440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lvl="0" algn="just"/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稻草捆秧父抱子，竹篮装笋母怀儿。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1" i="0" u="none" strike="noStrike" baseline="0">
                <a:latin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 b="1" i="0" u="none" strike="noStrike" baseline="0">
                <a:latin typeface="Times New Roman" panose="02020603050405020304" pitchFamily="18" charset="0"/>
                <a:sym typeface="Times New Roman" panose="02020603050405020304" pitchFamily="18" charset="0"/>
              </a:rPr>
              <a:t>考查形式</a:t>
            </a:r>
            <a:r>
              <a:rPr lang="en-US" altLang="zh-CN" b="1" i="0" u="none" strike="noStrike" baseline="0">
                <a:latin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endParaRPr lang="en-US" altLang="zh-CN" b="1" i="0" u="none" strike="noStrike" baseline="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/>
            <a:r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以选择题和简答题为主，分值</a:t>
            </a:r>
            <a:r>
              <a:rPr lang="en-US" altLang="zh-CN">
                <a:solidFill>
                  <a:srgbClr val="F32C3B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1-3</a:t>
            </a:r>
            <a:r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分。</a:t>
            </a:r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914278" y="3608363"/>
            <a:ext cx="5373980" cy="26587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题型一：</a:t>
            </a:r>
            <a:r>
              <a:rPr lang="zh-CN" altLang="en-US" sz="2400" b="0">
                <a:solidFill>
                  <a:srgbClr val="F32C3B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对联选择题</a:t>
            </a:r>
            <a:endParaRPr lang="zh-CN" altLang="en-US" sz="2400" b="0">
              <a:solidFill>
                <a:srgbClr val="F32C3B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题型二：</a:t>
            </a:r>
            <a:r>
              <a:rPr lang="zh-CN" altLang="en-US" sz="2400" b="0">
                <a:solidFill>
                  <a:srgbClr val="F32C3B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对联补写题</a:t>
            </a:r>
            <a:endParaRPr lang="zh-CN" altLang="en-US" sz="2400" b="0">
              <a:solidFill>
                <a:srgbClr val="F32C3B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题型三：</a:t>
            </a:r>
            <a:r>
              <a:rPr lang="zh-CN" altLang="en-US" sz="2400" b="0">
                <a:solidFill>
                  <a:srgbClr val="F32C3B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调整组合题</a:t>
            </a:r>
            <a:endParaRPr lang="zh-CN" altLang="en-US" sz="2400" b="0">
              <a:solidFill>
                <a:srgbClr val="F32C3B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题型四：</a:t>
            </a:r>
            <a:r>
              <a:rPr lang="zh-CN" altLang="en-US" sz="2400" b="0">
                <a:solidFill>
                  <a:srgbClr val="F32C3B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对联创作题</a:t>
            </a:r>
            <a:endParaRPr lang="zh-CN" altLang="en-US" sz="2400" b="0">
              <a:solidFill>
                <a:srgbClr val="F32C3B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76442" y="3065276"/>
            <a:ext cx="10858500" cy="671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>
                <a:latin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>
                <a:latin typeface="Times New Roman" panose="02020603050405020304" pitchFamily="18" charset="0"/>
                <a:sym typeface="Times New Roman" panose="02020603050405020304" pitchFamily="18" charset="0"/>
              </a:rPr>
              <a:t>题型举例</a:t>
            </a:r>
            <a:r>
              <a:rPr lang="en-US" altLang="zh-CN">
                <a:latin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endParaRPr lang="en-US" altLang="zh-CN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198800" y="1991315"/>
            <a:ext cx="9799200" cy="471600"/>
          </a:xfrm>
        </p:spPr>
        <p:txBody>
          <a:bodyPr>
            <a:noAutofit/>
          </a:bodyPr>
          <a:lstStyle/>
          <a:p>
            <a:pPr lvl="0"/>
            <a:r>
              <a:rPr lang="zh-CN" altLang="en-US" sz="4400">
                <a:latin typeface="Times New Roman" panose="02020603050405020304" pitchFamily="18" charset="0"/>
                <a:sym typeface="Times New Roman" panose="02020603050405020304" pitchFamily="18" charset="0"/>
              </a:rPr>
              <a:t>夸张法：即通过事物进行扩大或缩小形象的描述，借以突出描写对象的主要方面和本质特点。</a:t>
            </a:r>
            <a:endParaRPr lang="zh-CN" altLang="en-US" sz="440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lvl="0"/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一粒米中藏世界，半边锅里者乾坤。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470580" y="1855425"/>
            <a:ext cx="9799200" cy="471600"/>
          </a:xfrm>
        </p:spPr>
        <p:txBody>
          <a:bodyPr>
            <a:noAutofit/>
          </a:bodyPr>
          <a:lstStyle/>
          <a:p>
            <a:pPr lvl="0"/>
            <a:r>
              <a:rPr lang="zh-CN" altLang="en-US" sz="4000">
                <a:latin typeface="Times New Roman" panose="02020603050405020304" pitchFamily="18" charset="0"/>
                <a:sym typeface="Times New Roman" panose="02020603050405020304" pitchFamily="18" charset="0"/>
              </a:rPr>
              <a:t>衬托法：就是为了使事物的特色突出，用另一些事物放在一起来陪衬或对照。</a:t>
            </a:r>
            <a:endParaRPr lang="zh-CN" altLang="en-US" sz="400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lvl="0"/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四面荷花三面柳，一城春色半城湖。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济南大明湖联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lvl="0"/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今尚祀虞，东汉已无高后庙；斯真霸越，西施羞上范家船。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淅江绍兴上虞虞姬庙联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40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304845" y="1402670"/>
            <a:ext cx="9799200" cy="471600"/>
          </a:xfrm>
        </p:spPr>
        <p:txBody>
          <a:bodyPr>
            <a:noAutofit/>
          </a:bodyPr>
          <a:lstStyle/>
          <a:p>
            <a:pPr lvl="0"/>
            <a:r>
              <a:rPr lang="zh-CN" altLang="en-US" sz="4800">
                <a:latin typeface="Times New Roman" panose="02020603050405020304" pitchFamily="18" charset="0"/>
                <a:sym typeface="Times New Roman" panose="02020603050405020304" pitchFamily="18" charset="0"/>
              </a:rPr>
              <a:t>对比法：上下联内容互相对比</a:t>
            </a:r>
            <a:r>
              <a:rPr lang="en-US" altLang="zh-CN" sz="4800">
                <a:latin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en-US" sz="4800">
                <a:latin typeface="Times New Roman" panose="02020603050405020304" pitchFamily="18" charset="0"/>
                <a:sym typeface="Times New Roman" panose="02020603050405020304" pitchFamily="18" charset="0"/>
              </a:rPr>
              <a:t>类似句内自对</a:t>
            </a:r>
            <a:r>
              <a:rPr lang="en-US" altLang="zh-CN" sz="4800">
                <a:latin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r>
              <a:rPr lang="zh-CN" altLang="en-US" sz="4800">
                <a:latin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480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lvl="0"/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心清水浊，山矮人高。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365170" y="2757760"/>
            <a:ext cx="9799200" cy="471600"/>
          </a:xfrm>
        </p:spPr>
        <p:txBody>
          <a:bodyPr>
            <a:noAutofit/>
          </a:bodyPr>
          <a:lstStyle/>
          <a:p>
            <a:pPr lvl="0"/>
            <a:r>
              <a:rPr lang="zh-CN" altLang="en-US" sz="4400">
                <a:latin typeface="Times New Roman" panose="02020603050405020304" pitchFamily="18" charset="0"/>
                <a:sym typeface="Times New Roman" panose="02020603050405020304" pitchFamily="18" charset="0"/>
              </a:rPr>
              <a:t>反对法：就是上下两联，一正一反，意思互相映衬。</a:t>
            </a:r>
            <a:endParaRPr lang="zh-CN" altLang="en-US" sz="440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lvl="0"/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青山有幸埋忠骨，白铁无辜铸佞臣。</a:t>
            </a: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岳飞墓前联</a:t>
            </a:r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en-US" altLang="zh-CN" sz="44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198800" y="1266780"/>
            <a:ext cx="9799200" cy="471600"/>
          </a:xfrm>
        </p:spPr>
        <p:txBody>
          <a:bodyPr>
            <a:noAutofit/>
          </a:bodyPr>
          <a:lstStyle/>
          <a:p>
            <a:pPr lvl="0"/>
            <a:r>
              <a:rPr lang="zh-CN" altLang="en-US" sz="4800">
                <a:latin typeface="Times New Roman" panose="02020603050405020304" pitchFamily="18" charset="0"/>
                <a:sym typeface="Times New Roman" panose="02020603050405020304" pitchFamily="18" charset="0"/>
              </a:rPr>
              <a:t>双关法：利用同音字，使语带双关。</a:t>
            </a:r>
            <a:endParaRPr lang="zh-CN" altLang="en-US" sz="480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lvl="0"/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因荷而得藕，有杏不须梅。</a:t>
            </a:r>
            <a:r>
              <a:rPr lang="zh-CN" altLang="en-US" sz="4800">
                <a:latin typeface="Times New Roman" panose="02020603050405020304" pitchFamily="18" charset="0"/>
                <a:sym typeface="Times New Roman" panose="02020603050405020304" pitchFamily="18" charset="0"/>
              </a:rPr>
              <a:t>（“荷”、“藕”、“杏”、“梅”另有谐音，第二层意思是</a:t>
            </a:r>
            <a:r>
              <a:rPr lang="en-US" altLang="zh-CN" sz="4800">
                <a:latin typeface="Times New Roman" panose="02020603050405020304" pitchFamily="18" charset="0"/>
                <a:sym typeface="Times New Roman" panose="02020603050405020304" pitchFamily="18" charset="0"/>
              </a:rPr>
              <a:t>:</a:t>
            </a:r>
            <a:r>
              <a:rPr lang="zh-CN" altLang="en-US" sz="4800">
                <a:latin typeface="Times New Roman" panose="02020603050405020304" pitchFamily="18" charset="0"/>
                <a:sym typeface="Times New Roman" panose="02020603050405020304" pitchFamily="18" charset="0"/>
              </a:rPr>
              <a:t>因“何”而得“偶”，有“幸”不须“媒”）</a:t>
            </a:r>
            <a:endParaRPr lang="zh-CN" altLang="en-US" sz="4800"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198800" y="1312500"/>
            <a:ext cx="9799200" cy="471600"/>
          </a:xfrm>
        </p:spPr>
        <p:txBody>
          <a:bodyPr>
            <a:noAutofit/>
          </a:bodyPr>
          <a:lstStyle/>
          <a:p>
            <a:r>
              <a:rPr lang="zh-CN" altLang="en-US" sz="4800"/>
              <a:t>用数法：对联中巧妙地运用数字，以增强对联的表现力，显得生动活泼。</a:t>
            </a:r>
            <a:endParaRPr lang="zh-CN" altLang="en-US" sz="4800"/>
          </a:p>
          <a:p>
            <a:r>
              <a:rPr lang="en-US" altLang="zh-CN" sz="48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800">
                <a:latin typeface="楷体" panose="02010609060101010101" pitchFamily="49" charset="-122"/>
                <a:ea typeface="楷体" panose="02010609060101010101" pitchFamily="49" charset="-122"/>
              </a:rPr>
              <a:t>万树梅花一潭水，四时烟雨半山云。</a:t>
            </a:r>
            <a:endParaRPr lang="zh-CN" altLang="en-US" sz="4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198800" y="1100410"/>
            <a:ext cx="9799200" cy="471600"/>
          </a:xfrm>
        </p:spPr>
        <p:txBody>
          <a:bodyPr>
            <a:noAutofit/>
          </a:bodyPr>
          <a:lstStyle/>
          <a:p>
            <a:pPr lvl="0" algn="just"/>
            <a:r>
              <a:rPr lang="zh-CN" altLang="en-US" sz="4400">
                <a:latin typeface="Times New Roman" panose="02020603050405020304" pitchFamily="18" charset="0"/>
                <a:sym typeface="Times New Roman" panose="02020603050405020304" pitchFamily="18" charset="0"/>
              </a:rPr>
              <a:t>用典法：借历史典故或有出处的词语来说明事物。</a:t>
            </a:r>
            <a:endParaRPr lang="zh-CN" altLang="en-US" sz="4400"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 lvl="0" algn="just"/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——</a:t>
            </a:r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观瞻气象耀民魂，喜今朝祠宇重开，老柏千年抬望眼；收拾山河酬壮志，看此日神州奋起，新程万里驾长车。</a:t>
            </a:r>
            <a:endParaRPr lang="zh-CN" altLang="en-US" sz="440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191"/>
            <a:ext cx="12192000" cy="4809744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365885" y="2044700"/>
            <a:ext cx="9625330" cy="43840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11500" b="1">
                <a:ln w="12700"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再见</a:t>
            </a:r>
            <a:endParaRPr lang="zh-CN" altLang="en-US" sz="11500" b="1">
              <a:ln w="12700">
                <a:noFill/>
              </a:ln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2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674600" y="11861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fontAlgn="ctr"/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下面是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和美家庭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推荐组为宁宁家庭拟写的颁奖词和备选对联。请依据颁奖词，从备选对联中选出最适合宁宁家庭的一副对联（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【颁奖词】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热心公益，志愿服务，全家行动，用奉献诠释和美；疫情紧急，义无反顾，医者仁心，用行动践行和美；千里驰援，守望相助，三代和睦，用家风传承和美。</a:t>
            </a:r>
            <a:endParaRPr lang="zh-CN" altLang="zh-CN" sz="18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180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【备选对联】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tabLst>
                <a:tab pos="2639060"/>
              </a:tabLst>
            </a:pPr>
            <a:r>
              <a:rPr lang="en-US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．义方教子勤为德</a:t>
            </a:r>
            <a:r>
              <a:rPr lang="en-US" altLang="zh-CN" sz="1800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</a:t>
            </a:r>
            <a:r>
              <a:rPr lang="zh-CN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大志兴家寿乃康</a:t>
            </a:r>
            <a:r>
              <a:rPr lang="en-US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B</a:t>
            </a:r>
            <a:r>
              <a:rPr lang="zh-CN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．移山岂笑愚公拙</a:t>
            </a:r>
            <a:r>
              <a:rPr lang="en-US" altLang="zh-CN" sz="1800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</a:t>
            </a:r>
            <a:r>
              <a:rPr lang="zh-CN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填海当知精卫专</a:t>
            </a:r>
            <a:endParaRPr lang="zh-CN" altLang="zh-CN" sz="18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tabLst>
                <a:tab pos="2639060"/>
              </a:tabLst>
            </a:pPr>
            <a:r>
              <a:rPr lang="en-US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．白衣逆行担道义</a:t>
            </a:r>
            <a:r>
              <a:rPr lang="en-US" altLang="zh-CN" sz="1800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</a:t>
            </a:r>
            <a:r>
              <a:rPr lang="zh-CN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薪火相传远家声</a:t>
            </a:r>
            <a:r>
              <a:rPr lang="en-US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zh-CN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．风雨有情洁宇宙</a:t>
            </a:r>
            <a:r>
              <a:rPr lang="en-US" altLang="zh-CN" sz="1800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</a:t>
            </a:r>
            <a:r>
              <a:rPr lang="zh-CN" altLang="zh-CN" sz="18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人间重爱育桃李</a:t>
            </a:r>
            <a:endParaRPr lang="zh-CN" altLang="zh-CN" sz="18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66750" y="571557"/>
            <a:ext cx="10858500" cy="987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2400" b="1" kern="1200" baseline="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095D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题型一：对联</a:t>
            </a:r>
            <a:r>
              <a:rPr lang="zh-CN" altLang="en-US" sz="2800">
                <a:solidFill>
                  <a:srgbClr val="F32C3B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选择题</a:t>
            </a:r>
            <a:endParaRPr lang="zh-CN" altLang="en-US" sz="2800">
              <a:solidFill>
                <a:srgbClr val="F32C3B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400" y="5505799"/>
            <a:ext cx="10858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详解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】A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．“勤为德”“寿乃康”说的是个人，和祝寿有关，不符合宁宁家庭情况；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．愚公移山、精卫填海说的是坚韧不拔，颁奖词强调的是奉献，主题不一致；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．“白衣”指医护人员，“薪火相传”在这里比喻无私奉献、勇担道义的精神代代相传，符合主题；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．“育桃李”说的是培养学生，颁奖词没体现这一方面；故选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文本框 5"/>
          <p:cNvSpPr txBox="1"/>
          <p:nvPr/>
        </p:nvSpPr>
        <p:spPr>
          <a:xfrm rot="1424210">
            <a:off x="592941" y="4913373"/>
            <a:ext cx="51328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✔</a:t>
            </a:r>
            <a:endParaRPr lang="en-US" altLang="zh-CN" sz="3200" b="1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fontAlgn="ctr"/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文段空格处填入下联最恰当的是（</a:t>
            </a:r>
            <a:r>
              <a:rPr lang="en-US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zh-CN" sz="20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>
              <a:lnSpc>
                <a:spcPct val="150000"/>
              </a:lnSpc>
            </a:pPr>
            <a:r>
              <a:rPr lang="en-US" altLang="zh-CN" sz="2000" b="0" kern="100">
                <a:effectLst/>
                <a:latin typeface="楷体" panose="02010609060101010101" pitchFamily="49" charset="-122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扬州好，茶社客堪邀。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大清早，一碟烫干丝，两只三丁包，再来一壶绿杨春，呱呱叫！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十里春风吹琼宴，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______”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楷体" panose="02010609060101010101" pitchFamily="49" charset="-122"/>
              </a:rPr>
              <a:t>下班后，约三五好友，去饭馆小聚，品品美食，聊聊家常，真惬意！可不是个好地方？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tabLst>
                <a:tab pos="2639060"/>
              </a:tabLst>
            </a:pP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．楼台处处迷芳草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B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．二分明月落金樽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tabLst>
                <a:tab pos="2639060"/>
              </a:tabLst>
            </a:pP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．拂浪旗开日月浮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	D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．万家杨柳挂新秋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66750" y="571557"/>
            <a:ext cx="10858500" cy="987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2400" b="1" kern="1200" baseline="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095D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题型一：对联</a:t>
            </a:r>
            <a:r>
              <a:rPr lang="zh-CN" altLang="en-US" sz="2800">
                <a:solidFill>
                  <a:srgbClr val="F32C3B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选择题</a:t>
            </a:r>
            <a:endParaRPr lang="zh-CN" altLang="en-US" sz="2800">
              <a:solidFill>
                <a:srgbClr val="F32C3B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400" y="4808667"/>
            <a:ext cx="10858500" cy="9610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详解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阅读文段可知，这副对联与吃饭有关，而“金樽”指的是酒杯，“落金樽”指喝酒，与“吹琼宴”相对应；“十里春风”与“二分明月”都为景物描写，是非常整齐的对偶；故选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文本框 5"/>
          <p:cNvSpPr txBox="1"/>
          <p:nvPr/>
        </p:nvSpPr>
        <p:spPr>
          <a:xfrm rot="1424210">
            <a:off x="3265168" y="3578090"/>
            <a:ext cx="51328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✔</a:t>
            </a:r>
            <a:endParaRPr lang="en-US" altLang="zh-CN" sz="3200" b="1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fontAlgn="ctr"/>
            <a:r>
              <a:rPr lang="zh-CN" altLang="zh-CN" sz="2000" b="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获得了口碑和收视率双丰收的央视大剧《青山不墨》讲述了小兴安岭两代林业工人投身祖国建设，保护青山绿水的感人故事。语文兴趣小组创作了一副对联，请根据下面这段话，按照对联的要求补写下联。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郁郁葱葱的青山虽不曾着墨，千年来守护着我们的梦想；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碧绿的流水虽没有弦，却是一架万古不变地弹奏着乐曲的琴。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上联：青山不墨千年梦</a:t>
            </a:r>
            <a:r>
              <a:rPr lang="en-US" altLang="zh-CN" sz="2000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  	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下联：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66750" y="670026"/>
            <a:ext cx="10858500" cy="987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2400" b="1" kern="1200" baseline="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095D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题型二：对联</a:t>
            </a:r>
            <a:r>
              <a:rPr lang="zh-CN" altLang="en-US" sz="2800">
                <a:solidFill>
                  <a:srgbClr val="F32C3B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补写题</a:t>
            </a:r>
            <a:endParaRPr lang="zh-CN" altLang="en-US" sz="2800">
              <a:solidFill>
                <a:srgbClr val="F32C3B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400" y="4777894"/>
            <a:ext cx="108585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/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详解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上联“青山不墨千年梦”是根据“郁郁葱葱的青山虽不曾着墨，千年来守护着我们的梦想”提炼概括出来的，下联可从“碧绿的流水虽没有弦，却是一架万古不变地弹奏着乐曲的琴”提炼概括。拆解上联“青山不墨千年梦”，由“青山”“不墨”“千年梦”构成。按相应位置从“碧绿的流水虽没有弦，却是一架万古不变地弹奏着乐曲的琴”中找词性相同、意思相近的。根据对联的要求可知，与上联“青山”相对应的是“绿水”，与“不墨”相对应的是“无弦”，与“千年梦”相对应的是“万古琴”。综合以上分析，整理对联为：绿水无弦万古琴。</a:t>
            </a:r>
            <a:endParaRPr lang="en-US" altLang="zh-CN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5105985" y="4220493"/>
            <a:ext cx="198002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绿水无弦万古琴</a:t>
            </a:r>
            <a:endParaRPr lang="en-US" altLang="zh-CN" sz="2000" b="1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fontAlgn="ctr"/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请根据提示将下面对联补充完整，并说说你对这副对联的理解。</a:t>
            </a:r>
            <a:endParaRPr lang="zh-CN" altLang="zh-CN" sz="20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上联：行是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之始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下联：学非问不明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注：对联的作者是著名教育家陶行知，他原名知行，后来改为行知。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66750" y="670026"/>
            <a:ext cx="10858500" cy="987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2400" b="1" kern="1200" baseline="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095D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题型二：对联</a:t>
            </a:r>
            <a:r>
              <a:rPr lang="zh-CN" altLang="en-US" sz="2800">
                <a:solidFill>
                  <a:srgbClr val="F32C3B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补写题</a:t>
            </a:r>
            <a:endParaRPr lang="zh-CN" altLang="en-US" sz="2800">
              <a:solidFill>
                <a:srgbClr val="F32C3B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400" y="4707554"/>
            <a:ext cx="10858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/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详解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从下联可知，上联填写的词与“问”处于同一位置，与下联是“学问”的拆分，故，联系“陶行知”之“行知”可知，上联应填写为“知”。拆分了“行知”二字。意思上：上联表现了“行”与“知”的关系，只有先去做、去实践，去行动，才能有知识，有见识，有智慧；下联则表现“学”与“问”的关系，只有能问、会问、善问，才能学得明白、学得通畅，成为一个明晓事理的人。</a:t>
            </a:r>
            <a:endParaRPr lang="en-US" altLang="zh-CN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2396586" y="2164958"/>
            <a:ext cx="44114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知</a:t>
            </a:r>
            <a:endParaRPr lang="en-US" altLang="zh-CN" sz="2000" b="1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100" y="3802653"/>
            <a:ext cx="8392041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理解：亲自实践是求知学习的开始，只有善于发问才能学到真正的知识。</a:t>
            </a:r>
            <a:endParaRPr lang="en-US" altLang="zh-CN" sz="2000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fontAlgn="ctr"/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同学们准备给大庸古城十景之</a:t>
            </a:r>
            <a:r>
              <a:rPr lang="en-US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状元坊</a:t>
            </a:r>
            <a:r>
              <a:rPr lang="en-US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文昌阁</a:t>
            </a:r>
            <a:r>
              <a:rPr lang="en-US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分别配上对联，正确的一项是（</a:t>
            </a:r>
            <a:r>
              <a:rPr lang="en-US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zh-CN" sz="20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三千笔墨轻描大爱天地，十万狼毫劲写苍生庙堂。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捧日瞻云来者人人仰视，含烟步月仙娥隐隐徘徊。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百战争锋玉笋班前上座，十年磨剑金銮殿里头魁。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tabLst>
                <a:tab pos="1319530"/>
                <a:tab pos="2639060"/>
                <a:tab pos="3958590"/>
              </a:tabLst>
            </a:pP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①③	B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②③	C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③①	D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③②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66750" y="670026"/>
            <a:ext cx="10858500" cy="987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2400" b="1" kern="1200" baseline="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095D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题型三：调整</a:t>
            </a:r>
            <a:r>
              <a:rPr lang="zh-CN" altLang="en-US" sz="2800">
                <a:solidFill>
                  <a:srgbClr val="F32C3B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组合</a:t>
            </a:r>
            <a:r>
              <a:rPr lang="zh-CN" altLang="en-US" sz="2800">
                <a:solidFill>
                  <a:srgbClr val="0095D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题</a:t>
            </a:r>
            <a:endParaRPr lang="zh-CN" altLang="en-US" sz="2800">
              <a:solidFill>
                <a:srgbClr val="F32C3B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3100" y="4913692"/>
            <a:ext cx="108585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/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详解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①“三千笔墨”“十万狼毫”是用笔墨代指文学活动，该句喻指各种文学艺术形式描绘出祖国大好河山，写尽人生百态，适合张贴在“文昌阁”的对联；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0" lvl="1" algn="just"/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②“捧日瞻云”用于比喻忠心辅佐帝王；“步月仙娥”喻指追求美好。与题干两处景点主题不符；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0" lvl="1" algn="just"/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③“金銮殿里头魁”暗指通过殿试夺魁，中了状元，适合张贴在“状元坊”的对联；</a:t>
            </a:r>
            <a:endParaRPr lang="zh-CN" altLang="en-US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文本框 5"/>
          <p:cNvSpPr txBox="1"/>
          <p:nvPr/>
        </p:nvSpPr>
        <p:spPr>
          <a:xfrm rot="1424210">
            <a:off x="3183600" y="3769467"/>
            <a:ext cx="51328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✔</a:t>
            </a:r>
            <a:endParaRPr lang="en-US" altLang="zh-CN" sz="3200" b="1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fontAlgn="ctr"/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下面四个句子是徐州黄楼</a:t>
            </a:r>
            <a:r>
              <a:rPr lang="en-US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五省通衢</a:t>
            </a:r>
            <a:r>
              <a:rPr lang="en-US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牌坊上的两副对联，排列顺序正确的一项是（</a:t>
            </a:r>
            <a:r>
              <a:rPr lang="en-US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   </a:t>
            </a:r>
            <a:r>
              <a:rPr lang="zh-CN" altLang="zh-CN" sz="20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zh-CN" sz="20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地锁江淮人文一脉兴秦汉</a:t>
            </a:r>
            <a:r>
              <a:rPr lang="en-US" altLang="zh-CN" sz="2000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             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九州胜景龙吟虎啸帝王都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衢通南北气势千秋贯古今</a:t>
            </a:r>
            <a:r>
              <a:rPr lang="en-US" altLang="zh-CN" sz="2000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               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五省通衢禹列尧封神圣地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tabLst>
                <a:tab pos="1319530"/>
                <a:tab pos="2639060"/>
                <a:tab pos="3958590"/>
              </a:tabLst>
            </a:pP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①④③②	B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④②①③	C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③①②④	D</a:t>
            </a:r>
            <a:r>
              <a:rPr lang="zh-CN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sz="2000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②①④③</a:t>
            </a:r>
            <a:endParaRPr lang="zh-CN" altLang="zh-CN" sz="2000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66750" y="670026"/>
            <a:ext cx="10858500" cy="987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2400" b="1" kern="1200" baseline="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095D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题型三：调整</a:t>
            </a:r>
            <a:r>
              <a:rPr lang="zh-CN" altLang="en-US" sz="2800">
                <a:solidFill>
                  <a:srgbClr val="F32C3B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组合</a:t>
            </a:r>
            <a:r>
              <a:rPr lang="zh-CN" altLang="en-US" sz="2800">
                <a:solidFill>
                  <a:srgbClr val="0095D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题</a:t>
            </a:r>
            <a:endParaRPr lang="zh-CN" altLang="en-US" sz="2800">
              <a:solidFill>
                <a:srgbClr val="F32C3B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4688" y="4457859"/>
            <a:ext cx="10858500" cy="1884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【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详解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】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阅读各个选项可知，“兴秦汉”和“贯古今”都是动宾短语，“帝王都”和“神圣地”都是偏正短语，所以①③为一组，②④为一组，排除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AD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；再从平仄角度考虑，一般情况下上联的尾字为仄声，下联的尾字为平声，“汉”“地”为仄声，所以①④均为上联，“都”“今”为平声，②③为下联；故选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文本框 5"/>
          <p:cNvSpPr txBox="1"/>
          <p:nvPr/>
        </p:nvSpPr>
        <p:spPr>
          <a:xfrm rot="1424210">
            <a:off x="3268152" y="3707534"/>
            <a:ext cx="51328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✔</a:t>
            </a:r>
            <a:endParaRPr lang="en-US" altLang="zh-CN" sz="3200" b="1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fontAlgn="ctr"/>
            <a:r>
              <a:rPr lang="zh-CN" altLang="zh-CN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班级拟创办班刊《飞扬青春》，请根据要求完成下列任务。</a:t>
            </a:r>
            <a:endParaRPr lang="zh-CN" altLang="zh-CN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任务二：请把下面</a:t>
            </a:r>
            <a:r>
              <a:rPr lang="en-US" altLang="zh-CN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zh-CN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个词语组成一副切合班刊主题的对联。</a:t>
            </a:r>
            <a:endParaRPr lang="zh-CN" altLang="zh-CN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zh-CN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一片心</a:t>
            </a:r>
            <a:r>
              <a:rPr lang="en-US" altLang="zh-CN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</a:t>
            </a:r>
            <a:r>
              <a:rPr lang="zh-CN" altLang="zh-CN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振翅</a:t>
            </a:r>
            <a:r>
              <a:rPr lang="en-US" altLang="zh-CN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</a:t>
            </a:r>
            <a:r>
              <a:rPr lang="zh-CN" altLang="zh-CN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少年</a:t>
            </a:r>
            <a:r>
              <a:rPr lang="en-US" altLang="zh-CN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</a:t>
            </a:r>
            <a:r>
              <a:rPr lang="zh-CN" altLang="zh-CN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九万里</a:t>
            </a:r>
            <a:r>
              <a:rPr lang="en-US" altLang="zh-CN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</a:t>
            </a:r>
            <a:r>
              <a:rPr lang="zh-CN" altLang="zh-CN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报国</a:t>
            </a:r>
            <a:r>
              <a:rPr lang="en-US" altLang="zh-CN" b="0" ker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</a:t>
            </a:r>
            <a:r>
              <a:rPr lang="zh-CN" altLang="zh-CN" b="0" kern="10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鲲鹏</a:t>
            </a:r>
            <a:endParaRPr lang="zh-CN" altLang="zh-CN" b="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666750" y="670026"/>
            <a:ext cx="10858500" cy="9875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150000"/>
              </a:lnSpc>
              <a:spcBef>
                <a:spcPct val="0"/>
              </a:spcBef>
              <a:buNone/>
              <a:defRPr sz="2400" b="1" kern="1200" baseline="0">
                <a:solidFill>
                  <a:schemeClr val="tx1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095D8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题型四：对联</a:t>
            </a:r>
            <a:r>
              <a:rPr lang="zh-CN" altLang="en-US" sz="2800">
                <a:solidFill>
                  <a:srgbClr val="F32C3B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创作题</a:t>
            </a:r>
            <a:endParaRPr lang="zh-CN" altLang="en-US" sz="2800">
              <a:solidFill>
                <a:srgbClr val="F32C3B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4050" y="4909489"/>
            <a:ext cx="108585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/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“鲲鹏”与“少年”都是名词相对；“振翅”与“报国”都动宾结构；“九万里”与“一片心”相对。组成的对联“鲲鹏振翅九万里，少年报国一片心”，比喻青少年要有像鲲鹏一样，怀有报国的远大志向，让自己的青春飞扬起来。这与班刊的主题相切合。</a:t>
            </a:r>
            <a:endParaRPr lang="en-US" altLang="zh-CN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673100" y="4032326"/>
            <a:ext cx="510909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/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鲲鹏振翅九万里，少年报国一片心。</a:t>
            </a:r>
            <a:endParaRPr lang="en-US" altLang="zh-CN" sz="2400" i="0" u="none" strike="noStrike" baseline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838_4*l_h_i*1_5_4"/>
  <p:tag name="KSO_WM_UNIT_INDEX" val="1_5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0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5_2"/>
  <p:tag name="KSO_WM_UNIT_INDEX" val="1_5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0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f*1_5_1"/>
  <p:tag name="KSO_WM_UNIT_INDEX" val="1_5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103.xml><?xml version="1.0" encoding="utf-8"?>
<p:tagLst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60656f434054ed1e2fb80689"/>
  <p:tag name="KSO_WM_TEMPLATE_ASSEMBLE_XID" val="60656f434054ed1e2fb80689"/>
  <p:tag name="KSO_WM_TEMPLATE_CATEGORY" val="diagram"/>
  <p:tag name="KSO_WM_TEMPLATE_INDEX" val="20212447"/>
  <p:tag name="KSO_WM_UNIT_BLOCK" val="0"/>
  <p:tag name="KSO_WM_UNIT_COMPATIBLE" val="0"/>
  <p:tag name="KSO_WM_UNIT_DEC_AREA_ID" val="69bd12f14aa74ace9c6c03891def0a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2447_1*i*4"/>
  <p:tag name="KSO_WM_UNIT_INDEX" val="4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04.xml><?xml version="1.0" encoding="utf-8"?>
<p:tagLst xmlns:p="http://schemas.openxmlformats.org/presentationml/2006/main">
  <p:tag name="KSO_WM_ASSEMBLE_CHIP_INDEX" val="bf3e4c32f0f14666a0c8cde500b3291e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f434054ed1e2fb80689"/>
  <p:tag name="KSO_WM_TEMPLATE_ASSEMBLE_XID" val="60656f434054ed1e2fb80689"/>
  <p:tag name="KSO_WM_TEMPLATE_CATEGORY" val="diagram"/>
  <p:tag name="KSO_WM_TEMPLATE_INDEX" val="20212447"/>
  <p:tag name="KSO_WM_UNIT_BLOCK" val="0"/>
  <p:tag name="KSO_WM_UNIT_COMPATIBLE" val="0"/>
  <p:tag name="KSO_WM_UNIT_DEC_AREA_ID" val="c6272f147ef04fe996d1092e967b379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244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SUPPORT_BIG_FONT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105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9131_3*l_h_i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06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i*1_1_2"/>
  <p:tag name="KSO_WM_UNIT_INDEX" val="1_1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07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9131_3*l_h_i*1_2_4"/>
  <p:tag name="KSO_WM_UNIT_INDEX" val="1_2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08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0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6969a5984fe4426badf670db1829be36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fill_id&quot;:&quot;638fc320fad547f2a2c9e7fbae56f76d&quot;,&quot;fill_align&quot;:&quot;cm&quot;,&quot;chip_types&quot;:[&quot;diagram&quot;,&quot;text&quot;,&quot;picture&quot;,&quot;chart&quot;,&quot;table&quot;]}]]"/>
  <p:tag name="KSO_WM_CHIP_GROUPID" val="5f226a74c4814ce96fb160ea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6a74c4814ce96fb160eb"/>
  <p:tag name="KSO_WM_SLIDE_BACKGROUND" val="[&quot;bottomTop&quot;]"/>
  <p:tag name="KSO_WM_SLIDE_BACKGROUND_TYPE" val="bottomTop"/>
  <p:tag name="KSO_WM_SLIDE_BK_DARK_LIGHT" val="2"/>
  <p:tag name="KSO_WM_SLIDE_ID" val="diagram20212447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.7407407,&quot;topAbs&quot;:false,&quot;type&quot;:&quot;bottomTop&quot;}],&quot;id&quot;:&quot;2021-04-01T15:36:39&quot;,&quot;maxSize&quot;:{&quot;size1&quot;:42.2},&quot;minSize&quot;:{&quot;size1&quot;:42.2},&quot;normalSize&quot;:{&quot;size1&quot;:42.2},&quot;subLayout&quot;:[{&quot;id&quot;:&quot;2021-04-01T15:36:39&quot;,&quot;margin&quot;:{&quot;bottom&quot;:3.38700008392334,&quot;left&quot;:4.657000541687012,&quot;right&quot;:4.657000541687012,&quot;top&quot;:1.2699999809265137},&quot;type&quot;:0},{&quot;id&quot;:&quot;2021-04-01T15:36:39&quot;,&quot;margin&quot;:{&quot;bottom&quot;:3.38700008392334,&quot;left&quot;:6.7729997634887695,&quot;right&quot;:6.7729997634887695,&quot;top&quot;:0},&quot;type&quot;:0}],&quot;type&quot;:0}"/>
  <p:tag name="KSO_WM_SLIDE_POSITION" val="0*72"/>
  <p:tag name="KSO_WM_SLIDE_RATIO" val="1.777778"/>
  <p:tag name="KSO_WM_SLIDE_SIZE" val="960*467"/>
  <p:tag name="KSO_WM_SLIDE_SUBTYPE" val="picTxt"/>
  <p:tag name="KSO_WM_SLIDE_SUPPORT_FEATURE_TYPE" val="3"/>
  <p:tag name="KSO_WM_SLIDE_TYPE" val="text"/>
  <p:tag name="KSO_WM_TAG_VERSION" val="1.0"/>
  <p:tag name="KSO_WM_TEMPLATE_ASSEMBLE_GROUPID" val="60656f434054ed1e2fb80689"/>
  <p:tag name="KSO_WM_TEMPLATE_ASSEMBLE_XID" val="60656f434054ed1e2fb80689"/>
  <p:tag name="KSO_WM_TEMPLATE_CATEGORY" val="diagram"/>
  <p:tag name="KSO_WM_TEMPLATE_COLOR_TYPE" val="1"/>
  <p:tag name="KSO_WM_TEMPLATE_INDEX" val="20212447"/>
  <p:tag name="KSO_WM_TEMPLATE_MASTER_TYPE" val="0"/>
  <p:tag name="KSO_WM_TEMPLATE_SUBCATEGORY" val="2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9131_3*l_h_i*1_1_1"/>
  <p:tag name="KSO_WM_UNIT_INDEX" val="1_1_1"/>
  <p:tag name="KSO_WM_UNIT_LAYERLEVEL" val="1_1_1"/>
  <p:tag name="KSO_WM_UNIT_SHADOW_SCHEMECOLOR_INDEX" val="16"/>
  <p:tag name="KSO_WM_UNIT_SHADOW_SCHEMECOLOR_INDEX_BRIGHTNESS" val="-0.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9"/>
</p:tagLst>
</file>

<file path=ppt/tags/tag111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9131_3*l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0"/>
</p:tagLst>
</file>

<file path=ppt/tags/tag112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9131_3*l_h_i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13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f*1_1_1"/>
  <p:tag name="KSO_WM_UNIT_INDEX" val="1_1_1"/>
  <p:tag name="KSO_WM_UNIT_LAYERLEVEL" val="1_1_1"/>
  <p:tag name="KSO_WM_UNIT_NOCLEAR" val="0"/>
  <p:tag name="KSO_WM_UNIT_PRESET_TEXT" val="此处输入正文，文字是您思想的提炼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USESOURCEFORMAT_APPLY" val="1"/>
  <p:tag name="KSO_WM_UNIT_VALUE" val="18"/>
</p:tagLst>
</file>

<file path=ppt/tags/tag114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i*1_1_2"/>
  <p:tag name="KSO_WM_UNIT_INDEX" val="1_1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15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9131_3*l_h_i*1_2_1"/>
  <p:tag name="KSO_WM_UNIT_INDEX" val="1_2_1"/>
  <p:tag name="KSO_WM_UNIT_LAYERLEVEL" val="1_1_1"/>
  <p:tag name="KSO_WM_UNIT_SHADOW_SCHEMECOLOR_INDEX" val="16"/>
  <p:tag name="KSO_WM_UNIT_SHADOW_SCHEMECOLOR_INDEX_BRIGHTNESS" val="-0.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9"/>
</p:tagLst>
</file>

<file path=ppt/tags/tag116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9131_3*l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0"/>
</p:tagLst>
</file>

<file path=ppt/tags/tag117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19131_3*l_h_i*1_2_4"/>
  <p:tag name="KSO_WM_UNIT_INDEX" val="1_2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18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f*1_2_1"/>
  <p:tag name="KSO_WM_UNIT_INDEX" val="1_2_1"/>
  <p:tag name="KSO_WM_UNIT_LAYERLEVEL" val="1_1_1"/>
  <p:tag name="KSO_WM_UNIT_NOCLEAR" val="0"/>
  <p:tag name="KSO_WM_UNIT_PRESET_TEXT" val="此处输入正文，文字是您思想的提炼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USESOURCEFORMAT_APPLY" val="1"/>
  <p:tag name="KSO_WM_UNIT_VALUE" val="18"/>
</p:tagLst>
</file>

<file path=ppt/tags/tag119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9131_3*l_h_i*1_3_1"/>
  <p:tag name="KSO_WM_UNIT_INDEX" val="1_3_1"/>
  <p:tag name="KSO_WM_UNIT_LAYERLEVEL" val="1_1_1"/>
  <p:tag name="KSO_WM_UNIT_SHADOW_SCHEMECOLOR_INDEX" val="16"/>
  <p:tag name="KSO_WM_UNIT_SHADOW_SCHEMECOLOR_INDEX_BRIGHTNESS" val="-0.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9"/>
</p:tagLst>
</file>

<file path=ppt/tags/tag121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9131_3*l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0"/>
</p:tagLst>
</file>

<file path=ppt/tags/tag122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9131_3*l_h_i*1_3_4"/>
  <p:tag name="KSO_WM_UNIT_INDEX" val="1_3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23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f*1_3_1"/>
  <p:tag name="KSO_WM_UNIT_INDEX" val="1_3_1"/>
  <p:tag name="KSO_WM_UNIT_LAYERLEVEL" val="1_1_1"/>
  <p:tag name="KSO_WM_UNIT_NOCLEAR" val="0"/>
  <p:tag name="KSO_WM_UNIT_PRESET_TEXT" val="此处输入正文，文字是您思想的提炼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USESOURCEFORMAT_APPLY" val="1"/>
  <p:tag name="KSO_WM_UNIT_VALUE" val="18"/>
</p:tagLst>
</file>

<file path=ppt/tags/tag124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i*1_3_2"/>
  <p:tag name="KSO_WM_UNIT_INDEX" val="1_3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25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9131_3*l_h_i*1_4_1"/>
  <p:tag name="KSO_WM_UNIT_INDEX" val="1_4_1"/>
  <p:tag name="KSO_WM_UNIT_LAYERLEVEL" val="1_1_1"/>
  <p:tag name="KSO_WM_UNIT_SHADOW_SCHEMECOLOR_INDEX" val="16"/>
  <p:tag name="KSO_WM_UNIT_SHADOW_SCHEMECOLOR_INDEX_BRIGHTNESS" val="-0.5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39"/>
</p:tagLst>
</file>

<file path=ppt/tags/tag126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9131_3*l_h_i*1_4_3"/>
  <p:tag name="KSO_WM_UNIT_INDEX" val="1_4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0"/>
</p:tagLst>
</file>

<file path=ppt/tags/tag127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9131_3*l_h_i*1_4_4"/>
  <p:tag name="KSO_WM_UNIT_INDEX" val="1_4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28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f*1_4_1"/>
  <p:tag name="KSO_WM_UNIT_INDEX" val="1_4_1"/>
  <p:tag name="KSO_WM_UNIT_LAYERLEVEL" val="1_1_1"/>
  <p:tag name="KSO_WM_UNIT_NOCLEAR" val="0"/>
  <p:tag name="KSO_WM_UNIT_PRESET_TEXT" val="此处输入正文，文字是您思想的提炼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l_h_f"/>
  <p:tag name="KSO_WM_UNIT_USESOURCEFORMAT_APPLY" val="1"/>
  <p:tag name="KSO_WM_UNIT_VALUE" val="18"/>
</p:tagLst>
</file>

<file path=ppt/tags/tag129.xml><?xml version="1.0" encoding="utf-8"?>
<p:tagLst xmlns:p="http://schemas.openxmlformats.org/presentationml/2006/main">
  <p:tag name="KSO_WM_ASSEMBLE_CHIP_INDEX" val="de33b17c2e924c5ca0391568939d1dc0"/>
  <p:tag name="KSO_WM_BEAUTIFY_FLAG" val="#wm#"/>
  <p:tag name="KSO_WM_CHIP_GROUPID" val="60b9e879d573a1aeab43c0f4"/>
  <p:tag name="KSO_WM_CHIP_XID" val="60b9e879d573a1aeab43c0f5"/>
  <p:tag name="KSO_WM_DIAGRAM_GROUP_CODE" val="l1-1"/>
  <p:tag name="KSO_WM_TAG_VERSION" val="1.0"/>
  <p:tag name="KSO_WM_TEMPLATE_CATEGORY" val="diagram"/>
  <p:tag name="KSO_WM_TEMPLATE_INDEX" val="20219131"/>
  <p:tag name="KSO_WM_UNIT_COMPATIBLE" val="0"/>
  <p:tag name="KSO_WM_UNIT_DIAGRAM_ISNUMVISUAL" val="0"/>
  <p:tag name="KSO_WM_UNIT_DIAGRAM_ISREFERUNIT" val="0"/>
  <p:tag name="KSO_WM_UNIT_HIGHLIGHT" val="0"/>
  <p:tag name="KSO_WM_UNIT_ID" val="diagram20219131_3*l_h_i*1_4_2"/>
  <p:tag name="KSO_WM_UNIT_INDEX" val="1_4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  <p:tag name="KSO_WM_UNIT_VALUE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09020_1"/>
  <p:tag name="KSO_WM_SLIDE_INDEX" val="1"/>
  <p:tag name="KSO_WM_SLIDE_ITEM_CNT" val="0"/>
  <p:tag name="KSO_WM_SLIDE_LAYOUT" val="a_d"/>
  <p:tag name="KSO_WM_SLIDE_LAYOUT_CNT" val="1_1"/>
  <p:tag name="KSO_WM_SLIDE_LAYOUT_INFO" val="{&quot;id&quot;:&quot;2021-04-01T15:05:06&quot;,&quot;maxSize&quot;:{&quot;size1&quot;:46.500590571650754},&quot;minSize&quot;:{&quot;size1&quot;:35.600590571650756},&quot;normalSize&quot;:{&quot;size1&quot;:36.35133358901707},&quot;subLayout&quot;:[{&quot;id&quot;:&quot;2021-04-01T15:05:06&quot;,&quot;margin&quot;:{&quot;bottom&quot;:1.6670000553131104,&quot;left&quot;:4.2330002784729,&quot;right&quot;:4.2330002784729,&quot;top&quot;:2.9629998207092285},&quot;type&quot;:0},{&quot;id&quot;:&quot;2021-04-01T15:05:06&quot;,&quot;margin&quot;:{&quot;bottom&quot;:2.9629998207092285,&quot;left&quot;:4.2330002784729,&quot;right&quot;:4.2330002784729,&quot;top&quot;:0.02600000612437725},&quot;type&quot;:0}],&quot;type&quot;:0}"/>
  <p:tag name="KSO_WM_SLIDE_POSITION" val="0*-1"/>
  <p:tag name="KSO_WM_SLIDE_RATIO" val="1.777778"/>
  <p:tag name="KSO_WM_SLIDE_SIZE" val="960*540"/>
  <p:tag name="KSO_WM_SLIDE_SUBTYPE" val="picTxt"/>
  <p:tag name="KSO_WM_SLIDE_SUPPORT_FEATURE_TYPE" val="1"/>
  <p:tag name="KSO_WM_SLIDE_TYPE" val="text"/>
  <p:tag name="KSO_WM_TAG_VERSION" val="1.0"/>
  <p:tag name="KSO_WM_TEMPLATE_ASSEMBLE_GROUPID" val="60656e894054ed1e2fb7faf9"/>
  <p:tag name="KSO_WM_TEMPLATE_ASSEMBLE_XID" val="60656e894054ed1e2fb7faf9"/>
  <p:tag name="KSO_WM_TEMPLATE_CATEGORY" val="diagram"/>
  <p:tag name="KSO_WM_TEMPLATE_COLOR_TYPE" val="1"/>
  <p:tag name="KSO_WM_TEMPLATE_INDEX" val="20209020"/>
  <p:tag name="KSO_WM_TEMPLATE_MASTER_TYPE" val="0"/>
  <p:tag name="KSO_WM_TEMPLATE_SUBCATEGORY" val="21"/>
</p:tagLst>
</file>

<file path=ppt/tags/tag13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28759"/>
  <p:tag name="KSO_WM_UNIT_COMPATIBLE" val="0"/>
  <p:tag name="KSO_WM_UNIT_DIAGRAM_ISNUMVISUAL" val="0"/>
  <p:tag name="KSO_WM_UNIT_DIAGRAM_ISREFERUNIT" val="0"/>
  <p:tag name="KSO_WM_UNIT_FILL_FORE_SCHEMECOLOR_INDEX_1" val="5"/>
  <p:tag name="KSO_WM_UNIT_FILL_FORE_SCHEMECOLOR_INDEX_1_BRIGHTNESS" val="-0.25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130"/>
  <p:tag name="KSO_WM_UNIT_FILL_GRADIENT_DIRECTION" val="-2"/>
  <p:tag name="KSO_WM_UNIT_FILL_GRADIENT_TYPE" val="0"/>
  <p:tag name="KSO_WM_UNIT_FILL_TYPE" val="3"/>
  <p:tag name="KSO_WM_UNIT_HIGHLIGHT" val="0"/>
  <p:tag name="KSO_WM_UNIT_ID" val="diagram20228759_8*l_h_f*1_1_1"/>
  <p:tag name="KSO_WM_UNIT_INDEX" val="1_1_1"/>
  <p:tag name="KSO_WM_UNIT_LAYERLEVEL" val="1_1_1"/>
  <p:tag name="KSO_WM_UNIT_NOCLEAR" val="0"/>
  <p:tag name="KSO_WM_UNIT_PRESET_TEXT" val="单击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18"/>
</p:tagLst>
</file>

<file path=ppt/tags/tag13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28759"/>
  <p:tag name="KSO_WM_UNIT_COMPATIBLE" val="0"/>
  <p:tag name="KSO_WM_UNIT_DIAGRAM_ISNUMVISUAL" val="0"/>
  <p:tag name="KSO_WM_UNIT_DIAGRAM_ISREFERUNIT" val="0"/>
  <p:tag name="KSO_WM_UNIT_FILL_FORE_SCHEMECOLOR_INDEX_1" val="6"/>
  <p:tag name="KSO_WM_UNIT_FILL_FORE_SCHEMECOLOR_INDEX_1_BRIGHTNESS" val="-0.25"/>
  <p:tag name="KSO_WM_UNIT_FILL_FORE_SCHEMECOLOR_INDEX_1_POS" val="0"/>
  <p:tag name="KSO_WM_UNIT_FILL_FORE_SCHEMECOLOR_INDEX_1_TRANS" val="0"/>
  <p:tag name="KSO_WM_UNIT_FILL_FORE_SCHEMECOLOR_INDEX_2" val="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130"/>
  <p:tag name="KSO_WM_UNIT_FILL_GRADIENT_DIRECTION" val="-2"/>
  <p:tag name="KSO_WM_UNIT_FILL_GRADIENT_TYPE" val="0"/>
  <p:tag name="KSO_WM_UNIT_FILL_TYPE" val="3"/>
  <p:tag name="KSO_WM_UNIT_HIGHLIGHT" val="0"/>
  <p:tag name="KSO_WM_UNIT_ID" val="diagram20228759_8*l_h_f*1_2_1"/>
  <p:tag name="KSO_WM_UNIT_INDEX" val="1_2_1"/>
  <p:tag name="KSO_WM_UNIT_LAYERLEVEL" val="1_1_1"/>
  <p:tag name="KSO_WM_UNIT_NOCLEAR" val="0"/>
  <p:tag name="KSO_WM_UNIT_PRESET_TEXT" val="单击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7"/>
</p:tagLst>
</file>

<file path=ppt/tags/tag13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28759"/>
  <p:tag name="KSO_WM_UNIT_COMPATIBLE" val="0"/>
  <p:tag name="KSO_WM_UNIT_DIAGRAM_ISNUMVISUAL" val="0"/>
  <p:tag name="KSO_WM_UNIT_DIAGRAM_ISREFERUNIT" val="0"/>
  <p:tag name="KSO_WM_UNIT_FILL_FORE_SCHEMECOLOR_INDEX_1" val="5"/>
  <p:tag name="KSO_WM_UNIT_FILL_FORE_SCHEMECOLOR_INDEX_1_BRIGHTNESS" val="-0.25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130"/>
  <p:tag name="KSO_WM_UNIT_FILL_GRADIENT_DIRECTION" val="-2"/>
  <p:tag name="KSO_WM_UNIT_FILL_GRADIENT_TYPE" val="0"/>
  <p:tag name="KSO_WM_UNIT_FILL_TYPE" val="3"/>
  <p:tag name="KSO_WM_UNIT_HIGHLIGHT" val="0"/>
  <p:tag name="KSO_WM_UNIT_ID" val="diagram20228759_8*l_h_f*1_3_1"/>
  <p:tag name="KSO_WM_UNIT_INDEX" val="1_3_1"/>
  <p:tag name="KSO_WM_UNIT_LAYERLEVEL" val="1_1_1"/>
  <p:tag name="KSO_WM_UNIT_NOCLEAR" val="0"/>
  <p:tag name="KSO_WM_UNIT_PRESET_TEXT" val="单击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6"/>
</p:tagLst>
</file>

<file path=ppt/tags/tag13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28759"/>
  <p:tag name="KSO_WM_UNIT_COMPATIBLE" val="0"/>
  <p:tag name="KSO_WM_UNIT_DIAGRAM_ISNUMVISUAL" val="0"/>
  <p:tag name="KSO_WM_UNIT_DIAGRAM_ISREFERUNIT" val="0"/>
  <p:tag name="KSO_WM_UNIT_FILL_FORE_SCHEMECOLOR_INDEX_1" val="6"/>
  <p:tag name="KSO_WM_UNIT_FILL_FORE_SCHEMECOLOR_INDEX_1_BRIGHTNESS" val="-0.25"/>
  <p:tag name="KSO_WM_UNIT_FILL_FORE_SCHEMECOLOR_INDEX_1_POS" val="0"/>
  <p:tag name="KSO_WM_UNIT_FILL_FORE_SCHEMECOLOR_INDEX_1_TRANS" val="0"/>
  <p:tag name="KSO_WM_UNIT_FILL_FORE_SCHEMECOLOR_INDEX_2" val="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130"/>
  <p:tag name="KSO_WM_UNIT_FILL_GRADIENT_DIRECTION" val="-2"/>
  <p:tag name="KSO_WM_UNIT_FILL_GRADIENT_TYPE" val="0"/>
  <p:tag name="KSO_WM_UNIT_FILL_TYPE" val="3"/>
  <p:tag name="KSO_WM_UNIT_HIGHLIGHT" val="0"/>
  <p:tag name="KSO_WM_UNIT_ID" val="diagram20228759_8*l_h_f*1_6_1"/>
  <p:tag name="KSO_WM_UNIT_INDEX" val="1_6_1"/>
  <p:tag name="KSO_WM_UNIT_LAYERLEVEL" val="1_1_1"/>
  <p:tag name="KSO_WM_UNIT_NOCLEAR" val="0"/>
  <p:tag name="KSO_WM_UNIT_PRESET_TEXT" val="单击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6"/>
</p:tagLst>
</file>

<file path=ppt/tags/tag13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28759"/>
  <p:tag name="KSO_WM_UNIT_COMPATIBLE" val="0"/>
  <p:tag name="KSO_WM_UNIT_DIAGRAM_ISNUMVISUAL" val="0"/>
  <p:tag name="KSO_WM_UNIT_DIAGRAM_ISREFERUNIT" val="0"/>
  <p:tag name="KSO_WM_UNIT_FILL_FORE_SCHEMECOLOR_INDEX_1" val="5"/>
  <p:tag name="KSO_WM_UNIT_FILL_FORE_SCHEMECOLOR_INDEX_1_BRIGHTNESS" val="-0.25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130"/>
  <p:tag name="KSO_WM_UNIT_FILL_GRADIENT_DIRECTION" val="-2"/>
  <p:tag name="KSO_WM_UNIT_FILL_GRADIENT_TYPE" val="0"/>
  <p:tag name="KSO_WM_UNIT_FILL_TYPE" val="3"/>
  <p:tag name="KSO_WM_UNIT_HIGHLIGHT" val="0"/>
  <p:tag name="KSO_WM_UNIT_ID" val="diagram20228759_8*l_h_f*1_5_1"/>
  <p:tag name="KSO_WM_UNIT_INDEX" val="1_5_1"/>
  <p:tag name="KSO_WM_UNIT_LAYERLEVEL" val="1_1_1"/>
  <p:tag name="KSO_WM_UNIT_NOCLEAR" val="0"/>
  <p:tag name="KSO_WM_UNIT_PRESET_TEXT" val="单击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6"/>
</p:tagLst>
</file>

<file path=ppt/tags/tag13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28759"/>
  <p:tag name="KSO_WM_UNIT_COMPATIBLE" val="0"/>
  <p:tag name="KSO_WM_UNIT_DIAGRAM_ISNUMVISUAL" val="0"/>
  <p:tag name="KSO_WM_UNIT_DIAGRAM_ISREFERUNIT" val="0"/>
  <p:tag name="KSO_WM_UNIT_FILL_FORE_SCHEMECOLOR_INDEX_1" val="5"/>
  <p:tag name="KSO_WM_UNIT_FILL_FORE_SCHEMECOLOR_INDEX_1_BRIGHTNESS" val="-0.25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130"/>
  <p:tag name="KSO_WM_UNIT_FILL_GRADIENT_DIRECTION" val="-2"/>
  <p:tag name="KSO_WM_UNIT_FILL_GRADIENT_TYPE" val="0"/>
  <p:tag name="KSO_WM_UNIT_FILL_TYPE" val="3"/>
  <p:tag name="KSO_WM_UNIT_HIGHLIGHT" val="0"/>
  <p:tag name="KSO_WM_UNIT_ID" val="diagram20228759_8*l_h_f*1_7_1"/>
  <p:tag name="KSO_WM_UNIT_INDEX" val="1_7_1"/>
  <p:tag name="KSO_WM_UNIT_LAYERLEVEL" val="1_1_1"/>
  <p:tag name="KSO_WM_UNIT_NOCLEAR" val="0"/>
  <p:tag name="KSO_WM_UNIT_PRESET_TEXT" val="单击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6"/>
</p:tagLst>
</file>

<file path=ppt/tags/tag13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28759"/>
  <p:tag name="KSO_WM_UNIT_COMPATIBLE" val="0"/>
  <p:tag name="KSO_WM_UNIT_DIAGRAM_ISNUMVISUAL" val="0"/>
  <p:tag name="KSO_WM_UNIT_DIAGRAM_ISREFERUNIT" val="0"/>
  <p:tag name="KSO_WM_UNIT_FILL_FORE_SCHEMECOLOR_INDEX_1" val="6"/>
  <p:tag name="KSO_WM_UNIT_FILL_FORE_SCHEMECOLOR_INDEX_1_BRIGHTNESS" val="-0.25"/>
  <p:tag name="KSO_WM_UNIT_FILL_FORE_SCHEMECOLOR_INDEX_1_POS" val="0"/>
  <p:tag name="KSO_WM_UNIT_FILL_FORE_SCHEMECOLOR_INDEX_1_TRANS" val="0"/>
  <p:tag name="KSO_WM_UNIT_FILL_FORE_SCHEMECOLOR_INDEX_2" val="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130"/>
  <p:tag name="KSO_WM_UNIT_FILL_GRADIENT_DIRECTION" val="-2"/>
  <p:tag name="KSO_WM_UNIT_FILL_GRADIENT_TYPE" val="0"/>
  <p:tag name="KSO_WM_UNIT_FILL_TYPE" val="3"/>
  <p:tag name="KSO_WM_UNIT_HIGHLIGHT" val="0"/>
  <p:tag name="KSO_WM_UNIT_ID" val="diagram20228759_8*l_h_f*1_4_1"/>
  <p:tag name="KSO_WM_UNIT_INDEX" val="1_4_1"/>
  <p:tag name="KSO_WM_UNIT_LAYERLEVEL" val="1_1_1"/>
  <p:tag name="KSO_WM_UNIT_NOCLEAR" val="0"/>
  <p:tag name="KSO_WM_UNIT_PRESET_TEXT" val="单击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6"/>
</p:tagLst>
</file>

<file path=ppt/tags/tag13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28759"/>
  <p:tag name="KSO_WM_UNIT_COMPATIBLE" val="0"/>
  <p:tag name="KSO_WM_UNIT_DIAGRAM_ISNUMVISUAL" val="0"/>
  <p:tag name="KSO_WM_UNIT_DIAGRAM_ISREFERUNIT" val="0"/>
  <p:tag name="KSO_WM_UNIT_FILL_FORE_SCHEMECOLOR_INDEX_1" val="6"/>
  <p:tag name="KSO_WM_UNIT_FILL_FORE_SCHEMECOLOR_INDEX_1_BRIGHTNESS" val="-0.25"/>
  <p:tag name="KSO_WM_UNIT_FILL_FORE_SCHEMECOLOR_INDEX_1_POS" val="0"/>
  <p:tag name="KSO_WM_UNIT_FILL_FORE_SCHEMECOLOR_INDEX_1_TRANS" val="0"/>
  <p:tag name="KSO_WM_UNIT_FILL_FORE_SCHEMECOLOR_INDEX_2" val="6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130"/>
  <p:tag name="KSO_WM_UNIT_FILL_GRADIENT_DIRECTION" val="-2"/>
  <p:tag name="KSO_WM_UNIT_FILL_GRADIENT_TYPE" val="0"/>
  <p:tag name="KSO_WM_UNIT_FILL_TYPE" val="3"/>
  <p:tag name="KSO_WM_UNIT_HIGHLIGHT" val="0"/>
  <p:tag name="KSO_WM_UNIT_ID" val="diagram20228759_8*l_h_f*1_8_1"/>
  <p:tag name="KSO_WM_UNIT_INDEX" val="1_8_1"/>
  <p:tag name="KSO_WM_UNIT_LAYERLEVEL" val="1_1_1"/>
  <p:tag name="KSO_WM_UNIT_NOCLEAR" val="0"/>
  <p:tag name="KSO_WM_UNIT_PRESET_TEXT" val="单击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6"/>
</p:tagLst>
</file>

<file path=ppt/tags/tag13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28759"/>
  <p:tag name="KSO_WM_UNIT_COMPATIBLE" val="0"/>
  <p:tag name="KSO_WM_UNIT_DIAGRAM_ISNUMVISUAL" val="0"/>
  <p:tag name="KSO_WM_UNIT_DIAGRAM_ISREFERUNIT" val="0"/>
  <p:tag name="KSO_WM_UNIT_FILL_FORE_SCHEMECOLOR_INDEX_1" val="5"/>
  <p:tag name="KSO_WM_UNIT_FILL_FORE_SCHEMECOLOR_INDEX_1_BRIGHTNESS" val="-0.25"/>
  <p:tag name="KSO_WM_UNIT_FILL_FORE_SCHEMECOLOR_INDEX_1_POS" val="0"/>
  <p:tag name="KSO_WM_UNIT_FILL_FORE_SCHEMECOLOR_INDEX_1_TRANS" val="0"/>
  <p:tag name="KSO_WM_UNIT_FILL_FORE_SCHEMECOLOR_INDEX_2" val="5"/>
  <p:tag name="KSO_WM_UNIT_FILL_FORE_SCHEMECOLOR_INDEX_2_BRIGHTNESS" val="0"/>
  <p:tag name="KSO_WM_UNIT_FILL_FORE_SCHEMECOLOR_INDEX_2_POS" val="1"/>
  <p:tag name="KSO_WM_UNIT_FILL_FORE_SCHEMECOLOR_INDEX_2_TRANS" val="0"/>
  <p:tag name="KSO_WM_UNIT_FILL_GRADIENT_ANGLE" val="130"/>
  <p:tag name="KSO_WM_UNIT_FILL_GRADIENT_DIRECTION" val="-2"/>
  <p:tag name="KSO_WM_UNIT_FILL_GRADIENT_TYPE" val="0"/>
  <p:tag name="KSO_WM_UNIT_FILL_TYPE" val="3"/>
  <p:tag name="KSO_WM_UNIT_HIGHLIGHT" val="0"/>
  <p:tag name="KSO_WM_UNIT_ID" val="diagram20228759_8*l_h_f*1_9_1"/>
  <p:tag name="KSO_WM_UNIT_INDEX" val="1_9_1"/>
  <p:tag name="KSO_WM_UNIT_LAYERLEVEL" val="1_1_1"/>
  <p:tag name="KSO_WM_UNIT_NOCLEAR" val="0"/>
  <p:tag name="KSO_WM_UNIT_PRESET_TEXT" val="单击添加文本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l_h_f"/>
  <p:tag name="KSO_WM_UNIT_USESOURCEFORMAT_APPLY" val="1"/>
  <p:tag name="KSO_WM_UNIT_VALUE" val="6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09020_1"/>
  <p:tag name="KSO_WM_SLIDE_INDEX" val="1"/>
  <p:tag name="KSO_WM_SLIDE_ITEM_CNT" val="0"/>
  <p:tag name="KSO_WM_SLIDE_LAYOUT" val="a_d"/>
  <p:tag name="KSO_WM_SLIDE_LAYOUT_CNT" val="1_1"/>
  <p:tag name="KSO_WM_SLIDE_LAYOUT_INFO" val="{&quot;id&quot;:&quot;2021-04-01T15:05:06&quot;,&quot;maxSize&quot;:{&quot;size1&quot;:46.500590571650754},&quot;minSize&quot;:{&quot;size1&quot;:35.600590571650756},&quot;normalSize&quot;:{&quot;size1&quot;:36.35133358901707},&quot;subLayout&quot;:[{&quot;id&quot;:&quot;2021-04-01T15:05:06&quot;,&quot;margin&quot;:{&quot;bottom&quot;:1.6670000553131104,&quot;left&quot;:4.2330002784729,&quot;right&quot;:4.2330002784729,&quot;top&quot;:2.9629998207092285},&quot;type&quot;:0},{&quot;id&quot;:&quot;2021-04-01T15:05:06&quot;,&quot;margin&quot;:{&quot;bottom&quot;:2.9629998207092285,&quot;left&quot;:4.2330002784729,&quot;right&quot;:4.2330002784729,&quot;top&quot;:0.02600000612437725},&quot;type&quot;:0}],&quot;type&quot;:0}"/>
  <p:tag name="KSO_WM_SLIDE_POSITION" val="0*-1"/>
  <p:tag name="KSO_WM_SLIDE_RATIO" val="1.777778"/>
  <p:tag name="KSO_WM_SLIDE_SIZE" val="960*540"/>
  <p:tag name="KSO_WM_SLIDE_SUBTYPE" val="picTxt"/>
  <p:tag name="KSO_WM_SLIDE_SUPPORT_FEATURE_TYPE" val="1"/>
  <p:tag name="KSO_WM_SLIDE_TYPE" val="text"/>
  <p:tag name="KSO_WM_TAG_VERSION" val="1.0"/>
  <p:tag name="KSO_WM_TEMPLATE_ASSEMBLE_GROUPID" val="60656e894054ed1e2fb7faf9"/>
  <p:tag name="KSO_WM_TEMPLATE_ASSEMBLE_XID" val="60656e894054ed1e2fb7faf9"/>
  <p:tag name="KSO_WM_TEMPLATE_CATEGORY" val="diagram"/>
  <p:tag name="KSO_WM_TEMPLATE_COLOR_TYPE" val="1"/>
  <p:tag name="KSO_WM_TEMPLATE_INDEX" val="20209020"/>
  <p:tag name="KSO_WM_TEMPLATE_MASTER_TYPE" val="0"/>
  <p:tag name="KSO_WM_TEMPLATE_SUBCATEGORY" val="21"/>
</p:tagLst>
</file>

<file path=ppt/tags/tag14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zQ0Mzk5YTA1ZjZlZDA4NTkxYTU3NDE3OGFjODBkMDkifQ=="/>
  <p:tag name="KSO_WPP_MARK_KEY" val="03192eea-262e-498c-ac36-e54056b34d39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HIGHLIGHT" val="0"/>
  <p:tag name="KSO_WM_UNIT_ID" val="diagram20216835_2*l_h_i*1_1_1"/>
  <p:tag name="KSO_WM_UNIT_INDEX" val="1_1_1"/>
  <p:tag name="KSO_WM_UNIT_LAYERLEVEL" val="1_1_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6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835_2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6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HIGHLIGHT" val="0"/>
  <p:tag name="KSO_WM_UNIT_ID" val="diagram20216835_2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，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6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835_2*l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6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HIGHLIGHT" val="0"/>
  <p:tag name="KSO_WM_UNIT_ID" val="diagram20216835_2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6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HIGHLIGHT" val="0"/>
  <p:tag name="KSO_WM_UNIT_ID" val="diagram20216835_2*l_h_i*1_2_1"/>
  <p:tag name="KSO_WM_UNIT_INDEX" val="1_2_1"/>
  <p:tag name="KSO_WM_UNIT_LAYERLEVEL" val="1_1_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6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6835_2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HIGHLIGHT" val="0"/>
  <p:tag name="KSO_WM_UNIT_ID" val="diagram20216835_2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，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7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6835_2*l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HIGHLIGHT" val="0"/>
  <p:tag name="KSO_WM_UNIT_ID" val="diagram20216835_2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7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HIGHLIGHT" val="0"/>
  <p:tag name="KSO_WM_UNIT_ID" val="diagram20216835_2*l_h_i*1_3_1"/>
  <p:tag name="KSO_WM_UNIT_INDEX" val="1_3_1"/>
  <p:tag name="KSO_WM_UNIT_LAYERLEVEL" val="1_1_1"/>
  <p:tag name="KSO_WM_UNIT_LINE_FILL_TYPE" val="2"/>
  <p:tag name="KSO_WM_UNIT_LINE_FORE_SCHEMECOLOR_INDEX" val="13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835_2*l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HIGHLIGHT" val="0"/>
  <p:tag name="KSO_WM_UNIT_ID" val="diagram20216835_2*l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，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7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835_2*l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7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5"/>
  <p:tag name="KSO_WM_UNIT_COMPATIBLE" val="0"/>
  <p:tag name="KSO_WM_UNIT_DIAGRAM_ISNUMVISUAL" val="0"/>
  <p:tag name="KSO_WM_UNIT_DIAGRAM_ISREFERUNIT" val="0"/>
  <p:tag name="KSO_WM_UNIT_HIGHLIGHT" val="0"/>
  <p:tag name="KSO_WM_UNIT_ID" val="diagram20216835_2*l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FORE_SCHEMECOLOR_INDEX_BRIGHTNESS" val="0"/>
  <p:tag name="KSO_WM_UNIT_TEXT_FILL_TYPE" val="1"/>
  <p:tag name="KSO_WM_UNIT_TYPE" val="l_h_a"/>
  <p:tag name="KSO_WM_UNIT_USESOURCEFORMAT_APPLY" val="1"/>
</p:tagLst>
</file>

<file path=ppt/tags/tag78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true,&quot;fill_id&quot;:&quot;9811842a40b8444fb4328509459bb100&quot;,&quot;fill_align&quot;:&quot;cm&quot;,&quot;chip_types&quot;:[&quot;header&quot;]},{&quot;text_align&quot;:&quot;lt&quot;,&quot;text_direction&quot;:&quot;horizontal&quot;,&quot;support_features&quot;:[&quot;collage&quot;],&quot;support_big_font&quot;:true,&quot;fill_id&quot;:&quot;c90bd62ea9de4553978b48fdc8f8c728&quot;,&quot;fill_align&quot;:&quot;ct&quot;,&quot;chip_types&quot;:[&quot;diagram&quot;,&quot;pictext&quot;,&quot;text&quot;,&quot;picture&quot;,&quot;chart&quot;,&quot;table&quot;]}],[{&quot;text_align&quot;:&quot;lb&quot;,&quot;text_direction&quot;:&quot;horizontal&quot;,&quot;support_big_font&quot;:true,&quot;fill_id&quot;:&quot;9811842a40b8444fb4328509459bb100&quot;,&quot;fill_align&quot;:&quot;lb&quot;,&quot;chip_types&quot;:[&quot;text&quot;]},{&quot;text_align&quot;:&quot;lt&quot;,&quot;text_direction&quot;:&quot;horizontal&quot;,&quot;support_features&quot;:[&quot;collage&quot;],&quot;support_big_font&quot;:true,&quot;fill_id&quot;:&quot;c90bd62ea9de4553978b48fdc8f8c728&quot;,&quot;fill_align&quot;:&quot;lt&quot;,&quot;chip_types&quot;:[&quot;diagram&quot;,&quot;pictext&quot;,&quot;text&quot;,&quot;picture&quot;,&quot;chart&quot;,&quot;table&quot;]}]]"/>
  <p:tag name="KSO_WM_CHIP_GROUPID" val="5efda24481ee359a788b1e25"/>
  <p:tag name="KSO_WM_CHIP_INFOS" val="{&quot;type&quot;:0,&quot;layout_type&quot;:&quot;topbottom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fda24481ee359a788b1e26"/>
  <p:tag name="KSO_WM_SLIDE_BACKGROUND_TYPE" val="general"/>
  <p:tag name="KSO_WM_SLIDE_BK_DARK_LIGHT" val="2"/>
  <p:tag name="KSO_WM_SLIDE_ID" val="diagram20209020_1"/>
  <p:tag name="KSO_WM_SLIDE_INDEX" val="1"/>
  <p:tag name="KSO_WM_SLIDE_ITEM_CNT" val="0"/>
  <p:tag name="KSO_WM_SLIDE_LAYOUT" val="a_d"/>
  <p:tag name="KSO_WM_SLIDE_LAYOUT_CNT" val="1_1"/>
  <p:tag name="KSO_WM_SLIDE_LAYOUT_INFO" val="{&quot;id&quot;:&quot;2021-04-01T15:05:06&quot;,&quot;maxSize&quot;:{&quot;size1&quot;:46.500590571650754},&quot;minSize&quot;:{&quot;size1&quot;:35.600590571650756},&quot;normalSize&quot;:{&quot;size1&quot;:36.35133358901707},&quot;subLayout&quot;:[{&quot;id&quot;:&quot;2021-04-01T15:05:06&quot;,&quot;margin&quot;:{&quot;bottom&quot;:1.6670000553131104,&quot;left&quot;:4.2330002784729,&quot;right&quot;:4.2330002784729,&quot;top&quot;:2.9629998207092285},&quot;type&quot;:0},{&quot;id&quot;:&quot;2021-04-01T15:05:06&quot;,&quot;margin&quot;:{&quot;bottom&quot;:2.9629998207092285,&quot;left&quot;:4.2330002784729,&quot;right&quot;:4.2330002784729,&quot;top&quot;:0.02600000612437725},&quot;type&quot;:0}],&quot;type&quot;:0}"/>
  <p:tag name="KSO_WM_SLIDE_POSITION" val="0*-1"/>
  <p:tag name="KSO_WM_SLIDE_RATIO" val="1.777778"/>
  <p:tag name="KSO_WM_SLIDE_SIZE" val="960*540"/>
  <p:tag name="KSO_WM_SLIDE_SUBTYPE" val="picTxt"/>
  <p:tag name="KSO_WM_SLIDE_SUPPORT_FEATURE_TYPE" val="1"/>
  <p:tag name="KSO_WM_SLIDE_TYPE" val="text"/>
  <p:tag name="KSO_WM_TAG_VERSION" val="1.0"/>
  <p:tag name="KSO_WM_TEMPLATE_ASSEMBLE_GROUPID" val="60656e894054ed1e2fb7faf9"/>
  <p:tag name="KSO_WM_TEMPLATE_ASSEMBLE_XID" val="60656e894054ed1e2fb7faf9"/>
  <p:tag name="KSO_WM_TEMPLATE_CATEGORY" val="diagram"/>
  <p:tag name="KSO_WM_TEMPLATE_COLOR_TYPE" val="1"/>
  <p:tag name="KSO_WM_TEMPLATE_INDEX" val="20209020"/>
  <p:tag name="KSO_WM_TEMPLATE_MASTER_TYPE" val="0"/>
  <p:tag name="KSO_WM_TEMPLATE_SUBCATEGORY" val="21"/>
</p:tagLst>
</file>

<file path=ppt/tags/tag7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6838_4*l_h_i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1_2"/>
  <p:tag name="KSO_WM_UNIT_INDEX" val="1_1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f*1_1_1"/>
  <p:tag name="KSO_WM_UNIT_INDEX" val="1_1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8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2_1"/>
  <p:tag name="KSO_WM_UNIT_INDEX" val="1_2_1"/>
  <p:tag name="KSO_WM_UNIT_LAYERLEVEL" val="1_1_1"/>
  <p:tag name="KSO_WM_UNIT_LINE_FILL_TYPE" val="2"/>
  <p:tag name="KSO_WM_UNIT_LINE_FORE_SCHEMECOLOR_INDEX" val="7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16838_4*l_h_i*1_2_4"/>
  <p:tag name="KSO_WM_UNIT_INDEX" val="1_2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f*1_2_1"/>
  <p:tag name="KSO_WM_UNIT_INDEX" val="1_2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8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3_1"/>
  <p:tag name="KSO_WM_UNIT_INDEX" val="1_3_1"/>
  <p:tag name="KSO_WM_UNIT_LAYERLEVEL" val="1_1_1"/>
  <p:tag name="KSO_WM_UNIT_LINE_FILL_TYPE" val="2"/>
  <p:tag name="KSO_WM_UNIT_LINE_FORE_SCHEMECOLOR_INDEX" val="8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20216838_4*l_h_i*1_3_4"/>
  <p:tag name="KSO_WM_UNIT_INDEX" val="1_3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8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3_2"/>
  <p:tag name="KSO_WM_UNIT_INDEX" val="1_3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f*1_3_1"/>
  <p:tag name="KSO_WM_UNIT_INDEX" val="1_3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9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4_1"/>
  <p:tag name="KSO_WM_UNIT_INDEX" val="1_4_1"/>
  <p:tag name="KSO_WM_UNIT_LAYERLEVEL" val="1_1_1"/>
  <p:tag name="KSO_WM_UNIT_LINE_FILL_TYPE" val="2"/>
  <p:tag name="KSO_WM_UNIT_LINE_FORE_SCHEMECOLOR_INDEX" val="9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9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20216838_4*l_h_i*1_4_4"/>
  <p:tag name="KSO_WM_UNIT_INDEX" val="1_4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9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4_2"/>
  <p:tag name="KSO_WM_UNIT_INDEX" val="1_4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9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f*1_4_1"/>
  <p:tag name="KSO_WM_UNIT_INDEX" val="1_4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9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5_1"/>
  <p:tag name="KSO_WM_UNIT_INDEX" val="1_5_1"/>
  <p:tag name="KSO_WM_UNIT_LAYERLEVEL" val="1_1_1"/>
  <p:tag name="KSO_WM_UNIT_LINE_FILL_TYPE" val="2"/>
  <p:tag name="KSO_WM_UNIT_LINE_FORE_SCHEMECOLOR_INDEX" val="10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9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FILL_FORE_SCHEMECOLOR_INDEX" val="10"/>
  <p:tag name="KSO_WM_UNIT_FILL_FORE_SCHEMECOLOR_INDEX_BRIGHTNESS" val="0"/>
  <p:tag name="KSO_WM_UNIT_FILL_TYPE" val="1"/>
  <p:tag name="KSO_WM_UNIT_HIGHLIGHT" val="0"/>
  <p:tag name="KSO_WM_UNIT_ID" val="diagram20216838_4*l_h_i*1_5_4"/>
  <p:tag name="KSO_WM_UNIT_INDEX" val="1_5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9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5_2"/>
  <p:tag name="KSO_WM_UNIT_INDEX" val="1_5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9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f*1_5_1"/>
  <p:tag name="KSO_WM_UNIT_INDEX" val="1_5_1"/>
  <p:tag name="KSO_WM_UNIT_LAYERLEVEL" val="1_1_1"/>
  <p:tag name="KSO_WM_UNIT_NOCLEAR" val="0"/>
  <p:tag name="KSO_WM_UNIT_PRESET_TEXT" val="单击此处输入你的正文，文字是您思想的提炼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</p:tagLst>
</file>

<file path=ppt/tags/tag9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6838"/>
  <p:tag name="KSO_WM_UNIT_COMPATIBLE" val="0"/>
  <p:tag name="KSO_WM_UNIT_DIAGRAM_ISNUMVISUAL" val="0"/>
  <p:tag name="KSO_WM_UNIT_DIAGRAM_ISREFERUNIT" val="0"/>
  <p:tag name="KSO_WM_UNIT_HIGHLIGHT" val="0"/>
  <p:tag name="KSO_WM_UNIT_ID" val="diagram20216838_4*l_h_i*1_5_1"/>
  <p:tag name="KSO_WM_UNIT_INDEX" val="1_5_1"/>
  <p:tag name="KSO_WM_UNIT_LAYERLEVEL" val="1_1_1"/>
  <p:tag name="KSO_WM_UNIT_LINE_FILL_TYPE" val="2"/>
  <p:tag name="KSO_WM_UNIT_LINE_FORE_SCHEMECOLOR_INDEX" val="10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heme/theme1.xml><?xml version="1.0" encoding="utf-8"?>
<a:theme xmlns:r="http://schemas.openxmlformats.org/officeDocument/2006/relationships" xmlns:a="http://schemas.openxmlformats.org/drawingml/2006/main" name="1_空白设计模板">
  <a:themeElements>
    <a:clrScheme name="新版空白演示配色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10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1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DBEFF"/>
    </a:accent1>
    <a:accent2>
      <a:srgbClr val="0089E6"/>
    </a:accent2>
    <a:accent3>
      <a:srgbClr val="266E85"/>
    </a:accent3>
    <a:accent4>
      <a:srgbClr val="07293E"/>
    </a:accent4>
    <a:accent5>
      <a:srgbClr val="5F5F5F"/>
    </a:accent5>
    <a:accent6>
      <a:srgbClr val="808080"/>
    </a:accent6>
    <a:hlink>
      <a:srgbClr val="1DBEFF"/>
    </a:hlink>
    <a:folHlink>
      <a:srgbClr val="BFBFBF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142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7">
      <vt:lpstr>Arial</vt:lpstr>
      <vt:lpstr>微软雅黑</vt:lpstr>
      <vt:lpstr>Wingdings</vt:lpstr>
      <vt:lpstr>Calibri Light</vt:lpstr>
      <vt:lpstr>Calibri</vt:lpstr>
      <vt:lpstr>Times New Roman</vt:lpstr>
      <vt:lpstr>宋体</vt:lpstr>
      <vt:lpstr>楷体</vt:lpstr>
      <vt:lpstr>Montserrat Black</vt:lpstr>
      <vt:lpstr>1_空白设计模板</vt:lpstr>
      <vt:lpstr>PowerPoint Presentation</vt:lpstr>
      <vt:lpstr>【考查形式】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对联的贴法</vt:lpstr>
      <vt:lpstr>PowerPoint Presentation</vt:lpstr>
      <vt:lpstr>PowerPoint Presentation</vt:lpstr>
      <vt:lpstr>对联创作的原则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2023-01-11T20:40:14.093</cp:lastPrinted>
  <dcterms:created xsi:type="dcterms:W3CDTF">2023-01-11T20:40:14Z</dcterms:created>
  <dcterms:modified xsi:type="dcterms:W3CDTF">2023-01-11T12:40:14Z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