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Lst>
  <p:notesMasterIdLst>
    <p:notesMasterId r:id="rId3"/>
  </p:notesMasterIdLst>
  <p:sldIdLst>
    <p:sldId id="376" r:id="rId4"/>
    <p:sldId id="348" r:id="rId5"/>
    <p:sldId id="349" r:id="rId6"/>
    <p:sldId id="350" r:id="rId7"/>
    <p:sldId id="351" r:id="rId8"/>
    <p:sldId id="357" r:id="rId9"/>
    <p:sldId id="377" r:id="rId10"/>
    <p:sldId id="378" r:id="rId11"/>
    <p:sldId id="379" r:id="rId12"/>
    <p:sldId id="380" r:id="rId13"/>
    <p:sldId id="381" r:id="rId14"/>
    <p:sldId id="382" r:id="rId15"/>
    <p:sldId id="383" r:id="rId16"/>
    <p:sldId id="384" r:id="rId17"/>
    <p:sldId id="390" r:id="rId18"/>
    <p:sldId id="391" r:id="rId19"/>
    <p:sldId id="392" r:id="rId20"/>
    <p:sldId id="393" r:id="rId21"/>
    <p:sldId id="394" r:id="rId22"/>
  </p:sldIdLst>
  <p:sldSz cx="9144000" cy="6858000" type="screen4x3"/>
  <p:notesSz cx="6858000" cy="9144000"/>
  <p:custDataLst>
    <p:tags r:id="rId23"/>
  </p:custDataLst>
  <p:defaultTex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宋体" panose="02010600030101010101"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6056" autoAdjust="0"/>
  </p:normalViewPr>
  <p:slideViewPr>
    <p:cSldViewPr>
      <p:cViewPr varScale="1">
        <p:scale>
          <a:sx n="110" d="100"/>
          <a:sy n="110" d="100"/>
        </p:scale>
        <p:origin x="0" y="0"/>
      </p:cViewPr>
      <p:guideLst/>
    </p:cSldViewPr>
  </p:slideViewPr>
  <p:notesViewPr>
    <p:cSldViewPr>
      <p:cViewPr varScale="1">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tags" Target="tags/tag1.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5122" name="页眉占位符 1"/>
          <p:cNvSpPr>
            <a:spLocks noGrp="1"/>
          </p:cNvSpPr>
          <p:nvPr>
            <p:ph type="hdr" sz="quarter" idx="4294967295"/>
          </p:nvPr>
        </p:nvSpPr>
        <p:spPr>
          <a:xfrm>
            <a:off x="0" y="0"/>
            <a:ext cx="2971800" cy="458788"/>
          </a:xfrm>
          <a:prstGeom prst="rect">
            <a:avLst/>
          </a:prstGeom>
        </p:spPr>
        <p:txBody>
          <a:bodyPr vert="horz" lIns="91440" tIns="45720" rIns="91440" bIns="45720" rtlCol="0"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lang="zh-CN" altLang="en-US"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lang="zh-CN" altLang="en-US"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lang="zh-CN" altLang="en-US"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lang="zh-CN" altLang="en-US" sz="1800" b="0" i="0" u="none" kern="1200" baseline="0">
                <a:solidFill>
                  <a:schemeClr val="tx1"/>
                </a:solidFill>
                <a:latin typeface="+mn-lt"/>
                <a:ea typeface="+mn-ea"/>
                <a:cs typeface="+mn-cs"/>
              </a:defRPr>
            </a:lvl9pPr>
          </a:lstStyle>
          <a:p>
            <a:pPr lvl="0">
              <a:buClrTx/>
            </a:pPr>
            <a:endParaRPr lang="zh-CN" altLang="en-US" sz="1200"/>
          </a:p>
        </p:txBody>
      </p:sp>
      <p:sp>
        <p:nvSpPr>
          <p:cNvPr id="5123" name="日期占位符 2"/>
          <p:cNvSpPr>
            <a:spLocks noGrp="1"/>
          </p:cNvSpPr>
          <p:nvPr>
            <p:ph type="dt" idx="1"/>
          </p:nvPr>
        </p:nvSpPr>
        <p:spPr>
          <a:xfrm>
            <a:off x="3884613" y="0"/>
            <a:ext cx="2971800" cy="458788"/>
          </a:xfrm>
          <a:prstGeom prst="rect">
            <a:avLst/>
          </a:prstGeom>
        </p:spPr>
        <p:txBody>
          <a:bodyPr vert="horz" lIns="91440" tIns="45720" rIns="91440" bIns="45720" rtlCol="0" anchor="t" anchorCtr="0"/>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noProof="1">
                <a:solidFill>
                  <a:schemeClr val="tx1"/>
                </a:solidFill>
                <a:latin typeface="Arial" panose="020b0604020202020204" pitchFamily="34" charset="0"/>
                <a:ea typeface="宋体" panose="02010600030101010101" pitchFamily="2" charset="-122"/>
                <a:cs typeface="+mn-ea"/>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buClrTx/>
            </a:pPr>
            <a:fld id="{388771A6-C4E4-4B6A-8FE5-C5F0F55B557B}" type="datetime1">
              <a:rPr lang="zh-CN" altLang="en-US" sz="1200"/>
              <a:t/>
            </a:fld>
            <a:endParaRPr lang="zh-CN" altLang="en-US" sz="1200"/>
          </a:p>
        </p:txBody>
      </p:sp>
      <p:sp>
        <p:nvSpPr>
          <p:cNvPr id="512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round/>
          </a:ln>
        </p:spPr>
      </p:sp>
      <p:sp>
        <p:nvSpPr>
          <p:cNvPr id="5125" name="备注占位符 4"/>
          <p:cNvSpPr>
            <a:spLocks noGrp="1" noChangeArrowheads="1"/>
          </p:cNvSpPr>
          <p:nvPr>
            <p:ph type="body" sz="quarter" idx="3"/>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lvl1pPr marL="0" indent="0" algn="l" defTabSz="914400" rtl="0" eaLnBrk="0" fontAlgn="base" hangingPunct="0">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marL="0" lvl="0" indent="0" defTabSz="914400"/>
            <a:r>
              <a:t>单击此处编辑母版文本样式</a:t>
            </a:r>
          </a:p>
          <a:p>
            <a:pPr marL="457200" lvl="1" indent="0" defTabSz="914400"/>
            <a:r>
              <a:t>第二级</a:t>
            </a:r>
          </a:p>
          <a:p>
            <a:pPr marL="914400" lvl="2" indent="0" defTabSz="914400"/>
            <a:r>
              <a:t>第三级</a:t>
            </a:r>
          </a:p>
          <a:p>
            <a:pPr marL="1371600" lvl="3" indent="0" defTabSz="914400"/>
            <a:r>
              <a:t>第四级</a:t>
            </a:r>
          </a:p>
          <a:p>
            <a:pPr marL="1828800" lvl="4" indent="0" defTabSz="914400"/>
            <a:r>
              <a:t>第五级</a:t>
            </a:r>
          </a:p>
        </p:txBody>
      </p:sp>
      <p:sp>
        <p:nvSpPr>
          <p:cNvPr id="512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200"/>
          </a:p>
        </p:txBody>
      </p:sp>
      <p:sp>
        <p:nvSpPr>
          <p:cNvPr id="512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018C7F2E-B5E8-4877-954E-0CED0BA90036}" type="slidenum">
              <a:rPr lang="zh-CN" altLang="en-US" sz="1200"/>
              <a:t/>
            </a:fld>
            <a:endParaRPr lang="zh-CN" altLang="en-US" sz="1200"/>
          </a:p>
        </p:txBody>
      </p:sp>
    </p:spTree>
  </p:cSld>
  <p:clrMap bg1="lt1" tx1="dk1" bg2="lt2" tx2="dk2" accent1="accent1" accent2="accent2" accent3="accent3" accent4="accent4" accent5="accent5" accent6="accent6" hlink="hlink" folHlink="folHlink"/>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bg>
      <p:bgPr>
        <a:blipFill rotWithShape="0">
          <a:blip r:embed="rId1"/>
          <a:stretch>
            <a:fillRect/>
          </a:stretch>
        </a:blipFill>
        <a:effectLst/>
      </p:bgPr>
    </p:bg>
    <p:spTree>
      <p:nvGrpSpPr>
        <p:cNvPr id="1" name=""/>
        <p:cNvGrpSpPr/>
        <p:nvPr/>
      </p:nvGrpSpPr>
      <p:grpSpPr/>
      <p:sp>
        <p:nvSpPr>
          <p:cNvPr id="6146" name="标题 6145"/>
          <p:cNvSpPr>
            <a:spLocks noGrp="1" noRot="1"/>
          </p:cNvSpPr>
          <p:nvPr>
            <p:ph type="ctrTitle"/>
          </p:nvPr>
        </p:nvSpPr>
        <p:spPr>
          <a:xfrm>
            <a:off x="685800" y="2286000"/>
            <a:ext cx="7772400" cy="1143000"/>
          </a:xfrm>
          <a:prstGeom prst="rect">
            <a:avLst/>
          </a:prstGeom>
          <a:noFill/>
          <a:ln w="9525">
            <a:noFill/>
          </a:ln>
        </p:spPr>
        <p:txBody>
          <a:bodyPr/>
          <a:lstStyle>
            <a:lvl1pPr lvl="0">
              <a:defRPr kern="1200"/>
            </a:lvl1pPr>
          </a:lstStyle>
          <a:p>
            <a:pPr lvl="0" fontAlgn="base"/>
            <a:r>
              <a:rPr lang="zh-CN" altLang="en-US" strike="noStrike" noProof="1"/>
              <a:t>单击此处编辑母版标题样式</a:t>
            </a:r>
            <a:endParaRPr lang="zh-CN" altLang="en-US" strike="noStrike" noProof="1"/>
          </a:p>
        </p:txBody>
      </p:sp>
      <p:sp>
        <p:nvSpPr>
          <p:cNvPr id="6147" name="副标题 6146"/>
          <p:cNvSpPr>
            <a:spLocks noGrp="1" noRot="1"/>
          </p:cNvSpPr>
          <p:nvPr>
            <p:ph type="subTitle" idx="1"/>
          </p:nvPr>
        </p:nvSpPr>
        <p:spPr>
          <a:xfrm>
            <a:off x="1371600" y="3886200"/>
            <a:ext cx="6400800" cy="1752600"/>
          </a:xfrm>
          <a:prstGeom prst="rect">
            <a:avLst/>
          </a:prstGeom>
          <a:noFill/>
          <a:ln w="9525">
            <a:noFill/>
          </a:ln>
        </p:spPr>
        <p:txBody>
          <a:bodyP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a:t>单击此处编辑母版副标题样式</a:t>
            </a:r>
            <a:endParaRPr lang="zh-CN" altLang="en-US" strike="noStrike" noProof="1"/>
          </a:p>
        </p:txBody>
      </p:sp>
      <p:sp>
        <p:nvSpPr>
          <p:cNvPr id="3076" name="日期占位符 6147"/>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3077" name="页脚占位符 6148"/>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3078" name="灯片编号占位符 6149"/>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9950E2DE-DA06-49A1-A9C8-A6414FC0B520}" type="slidenum">
              <a:rPr lang="zh-CN" altLang="en-US" sz="1400"/>
              <a:t/>
            </a:fld>
            <a:endParaRPr lang="zh-CN" altLang="en-US" sz="1400"/>
          </a:p>
        </p:txBody>
      </p:sp>
    </p:spTree>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5"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6"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707188" y="609600"/>
            <a:ext cx="2135188"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81784" cy="5489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5"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6"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TwoObj" preserve="1">
  <p:cSld name="标题，文本与两项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29150" y="1825625"/>
            <a:ext cx="38862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4629150" y="4076700"/>
            <a:ext cx="38862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7"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8"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bg>
      <p:bgPr>
        <a:blipFill rotWithShape="0">
          <a:blip r:embed="rId1"/>
          <a:stretch>
            <a:fillRect/>
          </a:stretch>
        </a:blipFill>
        <a:effectLst/>
      </p:bgPr>
    </p:bg>
    <p:spTree>
      <p:nvGrpSpPr>
        <p:cNvPr id="1" name=""/>
        <p:cNvGrpSpPr/>
        <p:nvPr/>
      </p:nvGrpSpPr>
      <p:grpSpPr/>
      <p:sp>
        <p:nvSpPr>
          <p:cNvPr id="6146" name="标题 6145"/>
          <p:cNvSpPr>
            <a:spLocks noGrp="1" noRot="1"/>
          </p:cNvSpPr>
          <p:nvPr>
            <p:ph type="ctrTitle"/>
          </p:nvPr>
        </p:nvSpPr>
        <p:spPr>
          <a:xfrm>
            <a:off x="685800" y="2286000"/>
            <a:ext cx="7772400" cy="1143000"/>
          </a:xfrm>
          <a:prstGeom prst="rect">
            <a:avLst/>
          </a:prstGeom>
          <a:noFill/>
          <a:ln w="9525">
            <a:noFill/>
          </a:ln>
        </p:spPr>
        <p:txBody>
          <a:bodyPr/>
          <a:lstStyle>
            <a:lvl1pPr lvl="0">
              <a:defRPr kern="1200"/>
            </a:lvl1pPr>
          </a:lstStyle>
          <a:p>
            <a:pPr lvl="0" fontAlgn="base"/>
            <a:r>
              <a:rPr lang="zh-CN" altLang="en-US" strike="noStrike" noProof="1"/>
              <a:t>单击此处编辑母版标题样式</a:t>
            </a:r>
            <a:endParaRPr lang="zh-CN" altLang="en-US" strike="noStrike" noProof="1"/>
          </a:p>
        </p:txBody>
      </p:sp>
      <p:sp>
        <p:nvSpPr>
          <p:cNvPr id="6147" name="副标题 6146"/>
          <p:cNvSpPr>
            <a:spLocks noGrp="1" noRot="1"/>
          </p:cNvSpPr>
          <p:nvPr>
            <p:ph type="subTitle" idx="1"/>
          </p:nvPr>
        </p:nvSpPr>
        <p:spPr>
          <a:xfrm>
            <a:off x="1371600" y="3886200"/>
            <a:ext cx="6400800" cy="1752600"/>
          </a:xfrm>
          <a:prstGeom prst="rect">
            <a:avLst/>
          </a:prstGeom>
          <a:noFill/>
          <a:ln w="9525">
            <a:noFill/>
          </a:ln>
        </p:spPr>
        <p:txBody>
          <a:bodyP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a:t>单击此处编辑母版副标题样式</a:t>
            </a:r>
            <a:endParaRPr lang="zh-CN" altLang="en-US" strike="noStrike" noProof="1"/>
          </a:p>
        </p:txBody>
      </p:sp>
      <p:sp>
        <p:nvSpPr>
          <p:cNvPr id="4100" name="日期占位符 6147"/>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4101" name="页脚占位符 6148"/>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4102" name="灯片编号占位符 6149"/>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F632370E-6951-4215-BD7B-E068399F8CDB}"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5"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6"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5"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6"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84968"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7408" y="1905000"/>
            <a:ext cx="4184968"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6"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7"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8"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9"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4"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5"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3"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4"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5"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6"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6"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7"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6"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7"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5"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6"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707188" y="609600"/>
            <a:ext cx="2135188"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81784" cy="5489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5"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6"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TwoObj" preserve="1">
  <p:cSld name="标题，文本与两项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29150" y="1825625"/>
            <a:ext cx="38862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4629150" y="4076700"/>
            <a:ext cx="38862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7"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8"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spTree>
  </p:cSld>
  <p:clrMapOvr>
    <a:masterClrMapping/>
  </p:clrMapOvr>
  <p:transition>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5"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6"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84968"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7408" y="1905000"/>
            <a:ext cx="4184968"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6"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7"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8"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9"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4"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5"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3"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4"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6"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7"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5123"/>
          <p:cNvSpPr>
            <a:spLocks noGrp="1"/>
          </p:cNvSpPr>
          <p:nvPr>
            <p:ph type="dt" sz="half" idx="10"/>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6" name="页脚占位符 5124"/>
          <p:cNvSpPr>
            <a:spLocks noGrp="1"/>
          </p:cNvSpPr>
          <p:nvPr>
            <p:ph type="ftr" sz="quarter" idx="11"/>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7" name="灯片编号占位符 5125"/>
          <p:cNvSpPr>
            <a:spLocks noGrp="1"/>
          </p:cNvSpPr>
          <p:nvPr>
            <p:ph type="sldNum" sz="quarter" idx="12"/>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spTree>
  </p:cSld>
  <p:clrMapOvr>
    <a:masterClrMapping/>
  </p:clrMapOvr>
  <p:transition>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2.png" /><Relationship Id="rId15" Type="http://schemas.openxmlformats.org/officeDocument/2006/relationships/image" Target="../media/image3.jpeg"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2.png" /><Relationship Id="rId15" Type="http://schemas.openxmlformats.org/officeDocument/2006/relationships/image" Target="../media/image3.jpeg" /><Relationship Id="rId16"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5"/>
          <a:stretch>
            <a:fillRect/>
          </a:stretch>
        </a:blipFill>
        <a:effectLst/>
      </p:bgPr>
    </p:bg>
    <p:spTree>
      <p:nvGrpSpPr>
        <p:cNvPr id="1" name=""/>
        <p:cNvGrpSpPr/>
        <p:nvPr/>
      </p:nvGrpSpPr>
      <p:grpSpPr/>
      <p:sp>
        <p:nvSpPr>
          <p:cNvPr id="1026" name="标题 5121"/>
          <p:cNvSpPr>
            <a:spLocks noGrp="1" noRot="1"/>
          </p:cNvSpPr>
          <p:nvPr>
            <p:ph type="title" idx="4294967295"/>
          </p:nvPr>
        </p:nvSpPr>
        <p:spPr>
          <a:xfrm>
            <a:off x="301625" y="609600"/>
            <a:ext cx="854075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kern="1200">
                <a:solidFill>
                  <a:schemeClr val="tx2"/>
                </a:solidFill>
                <a:latin typeface="Arial" panose="020b0604020202020204" pitchFamily="34" charset="0"/>
                <a:ea typeface="宋体" panose="02010600030101010101" pitchFamily="2" charset="-122"/>
                <a:cs typeface="+mj-cs"/>
              </a:defRPr>
            </a:lvl1pPr>
          </a:lstStyle>
          <a:p>
            <a:pPr lvl="0"/>
            <a:r>
              <a:t>单击此处编辑母版标题样式</a:t>
            </a:r>
          </a:p>
        </p:txBody>
      </p:sp>
      <p:sp>
        <p:nvSpPr>
          <p:cNvPr id="1027" name="文本占位符 5122"/>
          <p:cNvSpPr>
            <a:spLocks noGrp="1" noRot="1"/>
          </p:cNvSpPr>
          <p:nvPr>
            <p:ph type="body" idx="1"/>
          </p:nvPr>
        </p:nvSpPr>
        <p:spPr>
          <a:xfrm>
            <a:off x="301625" y="1905000"/>
            <a:ext cx="8540750" cy="4194175"/>
          </a:xfrm>
          <a:prstGeom prst="rect">
            <a:avLst/>
          </a:prstGeom>
          <a:noFill/>
          <a:ln>
            <a:noFill/>
            <a:miter lim="800000"/>
          </a:ln>
        </p:spPr>
        <p:txBody>
          <a:bodyPr anchor="t" anchorCtr="0"/>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lang="zh-CN" altLang="en-US"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5123"/>
          <p:cNvSpPr>
            <a:spLocks noGrp="1"/>
          </p:cNvSpPr>
          <p:nvPr>
            <p:ph type="dt" sz="half" idx="2"/>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p>
        </p:txBody>
      </p:sp>
      <p:sp>
        <p:nvSpPr>
          <p:cNvPr id="1029" name="页脚占位符 5124"/>
          <p:cNvSpPr>
            <a:spLocks noGrp="1"/>
          </p:cNvSpPr>
          <p:nvPr>
            <p:ph type="ftr" sz="quarter" idx="3"/>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p>
        </p:txBody>
      </p:sp>
      <p:sp>
        <p:nvSpPr>
          <p:cNvPr id="1030" name="灯片编号占位符 5125"/>
          <p:cNvSpPr>
            <a:spLocks noGrp="1"/>
          </p:cNvSpPr>
          <p:nvPr>
            <p:ph type="sldNum" sz="quarter" idx="4"/>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2EA12EEA-B7F6-4BE8-BA9A-7BF01506BCF9}" type="slidenum">
              <a:rPr lang="zh-CN" altLang="en-US" sz="1400"/>
              <a:t/>
            </a:fld>
            <a:endParaRPr lang="zh-CN" altLang="en-US" sz="1400"/>
          </a:p>
        </p:txBody>
      </p:sp>
      <p:pic>
        <p:nvPicPr>
          <p:cNvPr id="1031"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pic>
        <p:nvPicPr>
          <p:cNvPr id="1032"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p14:dur="1500">
        <p:split orient="vert"/>
      </p:transition>
    </mc:Choice>
    <mc:Fallback>
      <p:transition>
        <p:split orient="vert"/>
      </p:transition>
    </mc:Fallback>
  </mc:AlternateContent>
  <p:timing/>
  <p:txStyles>
    <p:titleStyle>
      <a:lvl1pPr marL="0" indent="0" algn="ctr" defTabSz="914400" rtl="0" eaLnBrk="0" fontAlgn="base" hangingPunct="0">
        <a:lnSpc>
          <a:spcPct val="100000"/>
        </a:lnSpc>
        <a:spcBef>
          <a:spcPct val="0"/>
        </a:spcBef>
        <a:spcAft>
          <a:spcPct val="0"/>
        </a:spcAft>
        <a:buClrTx/>
        <a:buSzTx/>
        <a:buFontTx/>
        <a:buNone/>
        <a:defRPr sz="4400" kern="1200">
          <a:solidFill>
            <a:schemeClr val="tx2"/>
          </a:solidFill>
          <a:latin typeface="Arial" panose="020b060402020202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5"/>
          <a:stretch>
            <a:fillRect/>
          </a:stretch>
        </a:blipFill>
        <a:effectLst/>
      </p:bgPr>
    </p:bg>
    <p:spTree>
      <p:nvGrpSpPr>
        <p:cNvPr id="1" name=""/>
        <p:cNvGrpSpPr/>
        <p:nvPr/>
      </p:nvGrpSpPr>
      <p:grpSpPr/>
      <p:sp>
        <p:nvSpPr>
          <p:cNvPr id="2050" name="标题 5121"/>
          <p:cNvSpPr>
            <a:spLocks noGrp="1" noRot="1"/>
          </p:cNvSpPr>
          <p:nvPr>
            <p:ph type="title" idx="4294967295"/>
          </p:nvPr>
        </p:nvSpPr>
        <p:spPr>
          <a:xfrm>
            <a:off x="301625" y="609600"/>
            <a:ext cx="854075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kern="1200">
                <a:solidFill>
                  <a:schemeClr val="tx2"/>
                </a:solidFill>
                <a:latin typeface="Arial" panose="020b0604020202020204" pitchFamily="34" charset="0"/>
                <a:ea typeface="宋体" panose="02010600030101010101" pitchFamily="2" charset="-122"/>
                <a:cs typeface="+mj-cs"/>
              </a:defRPr>
            </a:lvl1pPr>
          </a:lstStyle>
          <a:p>
            <a:pPr lvl="0"/>
            <a:r>
              <a:t>单击此处编辑母版标题样式</a:t>
            </a:r>
          </a:p>
        </p:txBody>
      </p:sp>
      <p:sp>
        <p:nvSpPr>
          <p:cNvPr id="2051" name="文本占位符 5122"/>
          <p:cNvSpPr>
            <a:spLocks noGrp="1" noRot="1"/>
          </p:cNvSpPr>
          <p:nvPr>
            <p:ph type="body" idx="1"/>
          </p:nvPr>
        </p:nvSpPr>
        <p:spPr>
          <a:xfrm>
            <a:off x="301625" y="1905000"/>
            <a:ext cx="8540750" cy="4194175"/>
          </a:xfrm>
          <a:prstGeom prst="rect">
            <a:avLst/>
          </a:prstGeom>
          <a:noFill/>
          <a:ln>
            <a:noFill/>
            <a:miter lim="800000"/>
          </a:ln>
        </p:spPr>
        <p:txBody>
          <a:bodyPr anchor="t" anchorCtr="0"/>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lang="zh-CN" altLang="en-US"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2052" name="日期占位符 5123"/>
          <p:cNvSpPr>
            <a:spLocks noGrp="1"/>
          </p:cNvSpPr>
          <p:nvPr>
            <p:ph type="dt" sz="half" idx="2"/>
          </p:nvPr>
        </p:nvSpPr>
        <p:spPr>
          <a:xfrm>
            <a:off x="301625" y="6245225"/>
            <a:ext cx="2289175"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buClrTx/>
            </a:pPr>
            <a:endParaRPr lang="zh-CN" altLang="en-US" sz="1400">
              <a:latin typeface="Arial" panose="020b0604020202020204" pitchFamily="34" charset="0"/>
              <a:ea typeface="宋体" panose="02010600030101010101" pitchFamily="2" charset="-122"/>
            </a:endParaRPr>
          </a:p>
        </p:txBody>
      </p:sp>
      <p:sp>
        <p:nvSpPr>
          <p:cNvPr id="2053" name="页脚占位符 5124"/>
          <p:cNvSpPr>
            <a:spLocks noGrp="1"/>
          </p:cNvSpPr>
          <p:nvPr>
            <p:ph type="ftr" sz="quarter" idx="3"/>
          </p:nvPr>
        </p:nvSpPr>
        <p:spPr>
          <a:xfrm>
            <a:off x="3124200" y="6245225"/>
            <a:ext cx="2895600"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pPr>
            <a:endParaRPr lang="zh-CN" altLang="zh-CN" sz="1400">
              <a:latin typeface="Arial" panose="020b0604020202020204" pitchFamily="34" charset="0"/>
              <a:ea typeface="宋体" panose="02010600030101010101" pitchFamily="2" charset="-122"/>
            </a:endParaRPr>
          </a:p>
        </p:txBody>
      </p:sp>
      <p:sp>
        <p:nvSpPr>
          <p:cNvPr id="2054" name="灯片编号占位符 5125"/>
          <p:cNvSpPr>
            <a:spLocks noGrp="1"/>
          </p:cNvSpPr>
          <p:nvPr>
            <p:ph type="sldNum" sz="quarter" idx="4"/>
          </p:nvPr>
        </p:nvSpPr>
        <p:spPr>
          <a:xfrm>
            <a:off x="6553200" y="6245225"/>
            <a:ext cx="2289175" cy="476250"/>
          </a:xfrm>
          <a:prstGeom prst="rect">
            <a:avLst/>
          </a:prstGeom>
          <a:noFill/>
          <a:ln w="9525">
            <a:noFill/>
          </a:ln>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AABED72-9A1E-4E8C-885D-5C319BA90115}" type="slidenum">
              <a:rPr lang="zh-CN" altLang="en-US" sz="1400">
                <a:latin typeface="Arial" panose="020b0604020202020204" pitchFamily="34" charset="0"/>
                <a:ea typeface="宋体" panose="02010600030101010101" pitchFamily="2" charset="-122"/>
              </a:rPr>
              <a:t/>
            </a:fld>
            <a:endParaRPr lang="zh-CN" altLang="en-US" sz="1400">
              <a:latin typeface="Arial" panose="020b0604020202020204" pitchFamily="34" charset="0"/>
              <a:ea typeface="宋体" panose="02010600030101010101" pitchFamily="2" charset="-122"/>
            </a:endParaRPr>
          </a:p>
        </p:txBody>
      </p:sp>
      <p:pic>
        <p:nvPicPr>
          <p:cNvPr id="2055"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pic>
        <p:nvPicPr>
          <p:cNvPr id="2056"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mc:Choice xmlns:p14="http://schemas.microsoft.com/office/powerpoint/2010/main" Requires="p14">
      <p:transition p14:dur="1500">
        <p:split orient="vert"/>
      </p:transition>
    </mc:Choice>
    <mc:Fallback>
      <p:transition>
        <p:split orient="vert"/>
      </p:transition>
    </mc:Fallback>
  </mc:AlternateContent>
  <p:timing/>
  <p:txStyles>
    <p:titleStyle>
      <a:lvl1pPr marL="0" indent="0" algn="ctr" defTabSz="914400" rtl="0" eaLnBrk="0" fontAlgn="base" hangingPunct="0">
        <a:lnSpc>
          <a:spcPct val="100000"/>
        </a:lnSpc>
        <a:spcBef>
          <a:spcPct val="0"/>
        </a:spcBef>
        <a:spcAft>
          <a:spcPct val="0"/>
        </a:spcAft>
        <a:buClrTx/>
        <a:buSzTx/>
        <a:buFontTx/>
        <a:buNone/>
        <a:defRPr sz="4400" kern="1200">
          <a:solidFill>
            <a:schemeClr val="tx2"/>
          </a:solidFill>
          <a:latin typeface="Arial" panose="020b060402020202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标题 3073"/>
          <p:cNvSpPr>
            <a:spLocks noGrp="1"/>
          </p:cNvSpPr>
          <p:nvPr>
            <p:ph type="ctrTitle"/>
          </p:nvPr>
        </p:nvSpPr>
        <p:spPr>
          <a:xfrm>
            <a:off x="685800" y="2130425"/>
            <a:ext cx="7772400" cy="1470025"/>
          </a:xfrm>
        </p:spPr>
        <p:txBody>
          <a:bodyPr anchor="ctr" anchorCtr="0"/>
          <a:lstStyle/>
          <a:p>
            <a:pPr defTabSz="914400">
              <a:buClrTx/>
              <a:buSzTx/>
              <a:buFontTx/>
              <a:buNone/>
            </a:pPr>
            <a:r>
              <a:rPr sz="4400" b="1" kern="1200" baseline="0">
                <a:latin typeface="宋体" panose="02010600030101010101" pitchFamily="2" charset="-122"/>
                <a:ea typeface="宋体" panose="02010600030101010101" pitchFamily="2" charset="-122"/>
                <a:cs typeface="宋体" panose="02010600030101010101" pitchFamily="2" charset="-122"/>
              </a:rPr>
              <a:t>一座城  不同景  三段情</a:t>
            </a:r>
            <a:endParaRPr sz="4400" b="1" kern="1200" baseline="0">
              <a:latin typeface="宋体" panose="02010600030101010101" pitchFamily="2" charset="-122"/>
              <a:ea typeface="宋体" panose="02010600030101010101" pitchFamily="2" charset="-122"/>
              <a:cs typeface="宋体" panose="02010600030101010101" pitchFamily="2" charset="-122"/>
            </a:endParaRPr>
          </a:p>
          <a:p>
            <a:pPr defTabSz="914400">
              <a:buClrTx/>
              <a:buSzTx/>
              <a:buFontTx/>
              <a:buNone/>
            </a:pPr>
            <a:r>
              <a:rPr sz="4400" b="1" kern="1200" baseline="0">
                <a:latin typeface="宋体" panose="02010600030101010101" pitchFamily="2" charset="-122"/>
                <a:ea typeface="宋体" panose="02010600030101010101" pitchFamily="2" charset="-122"/>
                <a:cs typeface="宋体" panose="02010600030101010101" pitchFamily="2" charset="-122"/>
              </a:rPr>
              <a:t>—</a:t>
            </a:r>
            <a:r>
              <a:rPr lang="en-US" sz="4400" b="1" kern="1200" baseline="0">
                <a:latin typeface="宋体" panose="02010600030101010101" pitchFamily="2" charset="-122"/>
                <a:ea typeface="宋体" panose="02010600030101010101" pitchFamily="2" charset="-122"/>
                <a:cs typeface="宋体" panose="02010600030101010101" pitchFamily="2" charset="-122"/>
              </a:rPr>
              <a:t>——</a:t>
            </a:r>
            <a:r>
              <a:rPr sz="4400" b="1" kern="1200" baseline="0">
                <a:latin typeface="宋体" panose="02010600030101010101" pitchFamily="2" charset="-122"/>
                <a:ea typeface="宋体" panose="02010600030101010101" pitchFamily="2" charset="-122"/>
                <a:cs typeface="宋体" panose="02010600030101010101" pitchFamily="2" charset="-122"/>
              </a:rPr>
              <a:t>《故都的秋》《荷塘月色》《我与地坛》群文阅读</a:t>
            </a:r>
            <a:endParaRPr sz="4400" b="1" kern="1200" baseline="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460" y="909320"/>
            <a:ext cx="8540750" cy="4194175"/>
          </a:xfrm>
        </p:spPr>
        <p:txBody>
          <a:bodyPr/>
          <a:lstStyle/>
          <a:p>
            <a:r>
              <a:rPr lang="zh-CN" altLang="en-US" sz="2800" b="1">
                <a:solidFill>
                  <a:srgbClr val="FF0000"/>
                </a:solidFill>
              </a:rPr>
              <a:t>活动三</a:t>
            </a:r>
            <a:r>
              <a:rPr lang="zh-CN" altLang="en-US" sz="2800" b="1">
                <a:solidFill>
                  <a:srgbClr val="000000"/>
                </a:solidFill>
              </a:rPr>
              <a:t>：当我们领略了皇城人海中难得的清、静、悲凉的秋景，打卡了幽静迷人的夏日荷塘，那么北京的四季又如何呢？作家史铁生的车辙印指引着我们的下一站——地坛。</a:t>
            </a:r>
            <a:endParaRPr lang="zh-CN" altLang="en-US" sz="2800" b="1">
              <a:solidFill>
                <a:srgbClr val="000000"/>
              </a:solidFill>
            </a:endParaRPr>
          </a:p>
          <a:p>
            <a:r>
              <a:rPr lang="zh-CN" altLang="en-US" sz="2800" b="1">
                <a:solidFill>
                  <a:srgbClr val="FF0000"/>
                </a:solidFill>
                <a:latin typeface="华文行楷" panose="02010800040101010101" charset="-122"/>
                <a:ea typeface="华文行楷" panose="02010800040101010101" charset="-122"/>
              </a:rPr>
              <a:t>（自主学习法、小组讨论法）</a:t>
            </a:r>
            <a:endParaRPr lang="zh-CN" altLang="en-US" sz="2800" b="1">
              <a:solidFill>
                <a:srgbClr val="FF0000"/>
              </a:solidFill>
              <a:latin typeface="华文行楷" panose="02010800040101010101" charset="-122"/>
              <a:ea typeface="华文行楷" panose="02010800040101010101" charset="-122"/>
            </a:endParaRPr>
          </a:p>
          <a:p>
            <a:r>
              <a:rPr lang="zh-CN" altLang="en-US" sz="2800" b="1">
                <a:solidFill>
                  <a:srgbClr val="000000"/>
                </a:solidFill>
              </a:rPr>
              <a:t>第一处景物描写（第</a:t>
            </a:r>
            <a:r>
              <a:rPr lang="en-US" altLang="zh-CN" sz="2800" b="1">
                <a:solidFill>
                  <a:srgbClr val="000000"/>
                </a:solidFill>
              </a:rPr>
              <a:t>3</a:t>
            </a:r>
            <a:r>
              <a:rPr sz="2800" b="1">
                <a:solidFill>
                  <a:srgbClr val="000000"/>
                </a:solidFill>
              </a:rPr>
              <a:t>段</a:t>
            </a:r>
            <a:r>
              <a:rPr lang="zh-CN" altLang="en-US" sz="2800" b="1">
                <a:solidFill>
                  <a:srgbClr val="000000"/>
                </a:solidFill>
              </a:rPr>
              <a:t>）</a:t>
            </a:r>
            <a:endParaRPr lang="zh-CN" altLang="en-US" sz="2800" b="1">
              <a:solidFill>
                <a:srgbClr val="000000"/>
              </a:solidFill>
            </a:endParaRPr>
          </a:p>
          <a:p>
            <a:r>
              <a:rPr lang="zh-CN" altLang="en-US" sz="2800" b="1">
                <a:solidFill>
                  <a:srgbClr val="000000"/>
                </a:solidFill>
              </a:rPr>
              <a:t>第二处景物描写</a:t>
            </a:r>
            <a:r>
              <a:rPr sz="2800" b="1">
                <a:solidFill>
                  <a:srgbClr val="000000"/>
                </a:solidFill>
                <a:sym typeface="+mn-ea"/>
              </a:rPr>
              <a:t>（第</a:t>
            </a:r>
            <a:r>
              <a:rPr lang="en-US" altLang="zh-CN" sz="2800" b="1">
                <a:solidFill>
                  <a:srgbClr val="000000"/>
                </a:solidFill>
                <a:sym typeface="+mn-ea"/>
              </a:rPr>
              <a:t>5</a:t>
            </a:r>
            <a:r>
              <a:rPr sz="2800" b="1">
                <a:solidFill>
                  <a:srgbClr val="000000"/>
                </a:solidFill>
                <a:sym typeface="+mn-ea"/>
              </a:rPr>
              <a:t>段）</a:t>
            </a:r>
            <a:endParaRPr lang="zh-CN" altLang="en-US" sz="2800" b="1">
              <a:solidFill>
                <a:srgbClr val="000000"/>
              </a:solidFill>
            </a:endParaRPr>
          </a:p>
          <a:p>
            <a:r>
              <a:rPr lang="zh-CN" altLang="en-US" sz="2800" b="1">
                <a:solidFill>
                  <a:srgbClr val="000000"/>
                </a:solidFill>
              </a:rPr>
              <a:t>第三处景物描写</a:t>
            </a:r>
            <a:r>
              <a:rPr sz="2800" b="1">
                <a:solidFill>
                  <a:srgbClr val="000000"/>
                </a:solidFill>
                <a:sym typeface="+mn-ea"/>
              </a:rPr>
              <a:t>（第</a:t>
            </a:r>
            <a:r>
              <a:rPr lang="en-US" altLang="zh-CN" sz="2800" b="1">
                <a:solidFill>
                  <a:srgbClr val="000000"/>
                </a:solidFill>
                <a:sym typeface="+mn-ea"/>
              </a:rPr>
              <a:t>7</a:t>
            </a:r>
            <a:r>
              <a:rPr sz="2800" b="1">
                <a:solidFill>
                  <a:srgbClr val="000000"/>
                </a:solidFill>
                <a:sym typeface="+mn-ea"/>
              </a:rPr>
              <a:t>段）</a:t>
            </a:r>
            <a:endParaRPr sz="2800" b="1">
              <a:solidFill>
                <a:srgbClr val="000000"/>
              </a:solidFill>
              <a:sym typeface="+mn-ea"/>
            </a:endParaRPr>
          </a:p>
          <a:p>
            <a:r>
              <a:rPr lang="zh-CN" altLang="en-US" sz="2800" b="1">
                <a:solidFill>
                  <a:srgbClr val="000000"/>
                </a:solidFill>
                <a:sym typeface="+mn-ea"/>
              </a:rPr>
              <a:t>小结：地坛：荒芜但并不衰败  充满生机活力</a:t>
            </a:r>
            <a:endParaRPr lang="zh-CN" altLang="en-US" sz="2800" b="1">
              <a:solidFill>
                <a:srgbClr val="000000"/>
              </a:solidFill>
              <a:sym typeface="+mn-ea"/>
            </a:endParaRPr>
          </a:p>
          <a:p>
            <a:r>
              <a:rPr lang="zh-CN" altLang="en-US" sz="2800" b="1">
                <a:solidFill>
                  <a:schemeClr val="accent2"/>
                </a:solidFill>
                <a:latin typeface="华文行楷" panose="02010800040101010101" charset="-122"/>
                <a:ea typeface="华文行楷" panose="02010800040101010101" charset="-122"/>
                <a:sym typeface="+mn-ea"/>
              </a:rPr>
              <a:t>设计意图：感受地坛景物的特点</a:t>
            </a:r>
            <a:endParaRPr lang="zh-CN" altLang="en-US" sz="2800" b="1">
              <a:solidFill>
                <a:schemeClr val="accent2"/>
              </a:solidFill>
              <a:latin typeface="华文行楷" panose="02010800040101010101" charset="-122"/>
              <a:ea typeface="华文行楷" panose="02010800040101010101" charset="-122"/>
              <a:sym typeface="+mn-ea"/>
            </a:endParaRPr>
          </a:p>
        </p:txBody>
      </p:sp>
    </p:spTree>
  </p:cSld>
  <p:clrMapOvr>
    <a:masterClrMapping/>
  </p:clrMapOvr>
  <p:transition>
    <p:split orient="ver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a:solidFill>
                  <a:srgbClr val="000000"/>
                </a:solidFill>
              </a:rPr>
              <a:t>活动一、二、三总结：同一座城</a:t>
            </a:r>
            <a:r>
              <a:rPr lang="en-US" altLang="zh-CN" b="1">
                <a:solidFill>
                  <a:srgbClr val="000000"/>
                </a:solidFill>
              </a:rPr>
              <a:t>  </a:t>
            </a:r>
            <a:r>
              <a:rPr lang="zh-CN" altLang="en-US" b="1">
                <a:solidFill>
                  <a:srgbClr val="000000"/>
                </a:solidFill>
              </a:rPr>
              <a:t>不同的景</a:t>
            </a:r>
            <a:endParaRPr lang="zh-CN" altLang="en-US" b="1">
              <a:solidFill>
                <a:srgbClr val="000000"/>
              </a:solidFill>
            </a:endParaRPr>
          </a:p>
          <a:p>
            <a:r>
              <a:rPr lang="en-US" altLang="zh-CN" b="1">
                <a:solidFill>
                  <a:srgbClr val="000000"/>
                </a:solidFill>
              </a:rPr>
              <a:t>——</a:t>
            </a:r>
            <a:r>
              <a:rPr lang="zh-CN" altLang="en-US" b="1">
                <a:solidFill>
                  <a:srgbClr val="000000"/>
                </a:solidFill>
              </a:rPr>
              <a:t>故都的秋：清、静、悲凉</a:t>
            </a:r>
            <a:endParaRPr lang="zh-CN" altLang="en-US" b="1">
              <a:solidFill>
                <a:srgbClr val="000000"/>
              </a:solidFill>
            </a:endParaRPr>
          </a:p>
          <a:p>
            <a:r>
              <a:rPr lang="en-US" altLang="zh-CN" b="1">
                <a:solidFill>
                  <a:srgbClr val="000000"/>
                </a:solidFill>
              </a:rPr>
              <a:t>——</a:t>
            </a:r>
            <a:r>
              <a:rPr lang="zh-CN" altLang="en-US" b="1">
                <a:solidFill>
                  <a:srgbClr val="000000"/>
                </a:solidFill>
              </a:rPr>
              <a:t>荷塘月色：幽雅宁静、朦胧柔美</a:t>
            </a:r>
            <a:endParaRPr lang="zh-CN" altLang="en-US" b="1">
              <a:solidFill>
                <a:srgbClr val="000000"/>
              </a:solidFill>
            </a:endParaRPr>
          </a:p>
          <a:p>
            <a:r>
              <a:rPr lang="en-US" altLang="zh-CN" b="1">
                <a:solidFill>
                  <a:srgbClr val="000000"/>
                </a:solidFill>
              </a:rPr>
              <a:t>——</a:t>
            </a:r>
            <a:r>
              <a:rPr lang="zh-CN" altLang="en-US" b="1">
                <a:solidFill>
                  <a:srgbClr val="000000"/>
                </a:solidFill>
              </a:rPr>
              <a:t>我与地坛：荒芜并不破败、充满生机活力</a:t>
            </a:r>
            <a:endParaRPr lang="zh-CN" altLang="en-US" b="1">
              <a:solidFill>
                <a:srgbClr val="000000"/>
              </a:solidFill>
            </a:endParaRPr>
          </a:p>
        </p:txBody>
      </p:sp>
    </p:spTree>
  </p:cSld>
  <p:clrMapOvr>
    <a:masterClrMapping/>
  </p:clrMapOvr>
  <p:transition>
    <p:split orient="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3200" b="1">
                <a:solidFill>
                  <a:schemeClr val="tx1"/>
                </a:solidFill>
                <a:sym typeface="+mn-ea"/>
              </a:rPr>
              <a:t>活动四： 细品不同的情味</a:t>
            </a:r>
            <a:br>
              <a:rPr sz="3200" b="1">
                <a:solidFill>
                  <a:schemeClr val="tx1"/>
                </a:solidFill>
                <a:sym typeface="+mn-ea"/>
              </a:rPr>
            </a:br>
            <a:r>
              <a:rPr sz="3200" b="1">
                <a:solidFill>
                  <a:srgbClr val="FF0000"/>
                </a:solidFill>
                <a:latin typeface="华文行楷" panose="02010800040101010101" charset="-122"/>
                <a:ea typeface="华文行楷" panose="02010800040101010101" charset="-122"/>
                <a:sym typeface="+mn-ea"/>
              </a:rPr>
              <a:t>（小组讨论法、比较阅读法）</a:t>
            </a:r>
            <a:br>
              <a:rPr lang="zh-CN" altLang="en-US"/>
            </a:br>
            <a:endParaRPr lang="zh-CN" altLang="en-US"/>
          </a:p>
        </p:txBody>
      </p:sp>
      <p:sp>
        <p:nvSpPr>
          <p:cNvPr id="3" name="内容占位符 2"/>
          <p:cNvSpPr>
            <a:spLocks noGrp="1"/>
          </p:cNvSpPr>
          <p:nvPr>
            <p:ph idx="1"/>
          </p:nvPr>
        </p:nvSpPr>
        <p:spPr>
          <a:xfrm>
            <a:off x="251460" y="1125220"/>
            <a:ext cx="8783955" cy="4194175"/>
          </a:xfrm>
        </p:spPr>
        <p:txBody>
          <a:bodyPr/>
          <a:lstStyle/>
          <a:p>
            <a:r>
              <a:rPr lang="zh-CN" altLang="en-US" sz="2800" b="1">
                <a:solidFill>
                  <a:srgbClr val="000000"/>
                </a:solidFill>
              </a:rPr>
              <a:t>1、找出郁达夫先生对北平的秋天表达情感的语句？并概括出有哪些情感？</a:t>
            </a:r>
            <a:endParaRPr lang="zh-CN" altLang="en-US" sz="2800" b="1">
              <a:solidFill>
                <a:srgbClr val="000000"/>
              </a:solidFill>
            </a:endParaRPr>
          </a:p>
          <a:p>
            <a:r>
              <a:rPr lang="zh-CN" altLang="en-US" sz="2800" b="1">
                <a:solidFill>
                  <a:srgbClr val="000000"/>
                </a:solidFill>
              </a:rPr>
              <a:t>2、尽管作者对故都之秋极尽赞美之情，可我们从字里行间感受到的却是作者的寂寞、孤独、忧伤、悲凉，这是为什么呢？故都的秋在作者那个时代也不乏明艳之色，也有繁闹景象，作者为什么不写这些？</a:t>
            </a:r>
            <a:endParaRPr lang="zh-CN" altLang="en-US" sz="2800" b="1">
              <a:solidFill>
                <a:srgbClr val="000000"/>
              </a:solidFill>
            </a:endParaRPr>
          </a:p>
          <a:p>
            <a:r>
              <a:rPr lang="zh-CN" altLang="en-US" sz="2800" b="1">
                <a:solidFill>
                  <a:srgbClr val="000000"/>
                </a:solidFill>
              </a:rPr>
              <a:t>3.《荷塘月色》中，作者为什么要离开家来到荷塘散步？</a:t>
            </a:r>
            <a:endParaRPr lang="zh-CN" altLang="en-US" sz="2800" b="1">
              <a:solidFill>
                <a:srgbClr val="000000"/>
              </a:solidFill>
            </a:endParaRPr>
          </a:p>
          <a:p>
            <a:r>
              <a:rPr lang="zh-CN" altLang="en-US" sz="2800" b="1">
                <a:solidFill>
                  <a:srgbClr val="000000"/>
                </a:solidFill>
              </a:rPr>
              <a:t>4. 思考：作者的心里为何“颇不宁静？</a:t>
            </a:r>
            <a:endParaRPr lang="zh-CN" altLang="en-US" sz="2800" b="1">
              <a:solidFill>
                <a:srgbClr val="000000"/>
              </a:solidFill>
            </a:endParaRPr>
          </a:p>
          <a:p>
            <a:r>
              <a:rPr sz="2800" b="1">
                <a:solidFill>
                  <a:srgbClr val="000000"/>
                </a:solidFill>
                <a:sym typeface="+mn-ea"/>
              </a:rPr>
              <a:t>5.出门散步后，作者的心情发生变化了吗？ 有怎样的变化？</a:t>
            </a:r>
            <a:endParaRPr lang="zh-CN" altLang="en-US" sz="2800" b="1">
              <a:solidFill>
                <a:srgbClr val="000000"/>
              </a:solidFill>
            </a:endParaRPr>
          </a:p>
          <a:p>
            <a:endParaRPr lang="zh-CN" altLang="en-US" sz="2800" b="1">
              <a:solidFill>
                <a:srgbClr val="000000"/>
              </a:solidFill>
            </a:endParaRPr>
          </a:p>
        </p:txBody>
      </p:sp>
    </p:spTree>
  </p:cSld>
  <p:clrMapOvr>
    <a:masterClrMapping/>
  </p:clrMapOvr>
  <p:transition>
    <p:split orient="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a:solidFill>
                  <a:srgbClr val="000000"/>
                </a:solidFill>
              </a:rPr>
              <a:t>6.思考讨论：为什么作者说“我”与“地坛”间有着宿命般的缘分，二者有何相似之处？（阅读1-5段）</a:t>
            </a:r>
            <a:endParaRPr lang="zh-CN" altLang="en-US" b="1">
              <a:solidFill>
                <a:srgbClr val="000000"/>
              </a:solidFill>
            </a:endParaRPr>
          </a:p>
          <a:p>
            <a:r>
              <a:rPr lang="zh-CN" altLang="en-US" b="1">
                <a:solidFill>
                  <a:srgbClr val="000000"/>
                </a:solidFill>
              </a:rPr>
              <a:t>7.思考：作者从他同病相怜的“朋友“身上理解了怎样的”意图“？</a:t>
            </a:r>
            <a:endParaRPr lang="zh-CN" altLang="en-US" b="1">
              <a:solidFill>
                <a:srgbClr val="000000"/>
              </a:solidFill>
            </a:endParaRPr>
          </a:p>
          <a:p>
            <a:r>
              <a:rPr lang="zh-CN" altLang="en-US" b="1">
                <a:solidFill>
                  <a:schemeClr val="accent2"/>
                </a:solidFill>
                <a:latin typeface="华文行楷" panose="02010800040101010101" charset="-122"/>
                <a:ea typeface="华文行楷" panose="02010800040101010101" charset="-122"/>
              </a:rPr>
              <a:t>设计意图：感受景与情的关系</a:t>
            </a:r>
            <a:endParaRPr lang="zh-CN" altLang="en-US" b="1">
              <a:solidFill>
                <a:schemeClr val="accent2"/>
              </a:solidFill>
              <a:latin typeface="华文行楷" panose="02010800040101010101" charset="-122"/>
              <a:ea typeface="华文行楷" panose="02010800040101010101" charset="-122"/>
            </a:endParaRPr>
          </a:p>
        </p:txBody>
      </p:sp>
    </p:spTree>
  </p:cSld>
  <p:clrMapOvr>
    <a:masterClrMapping/>
  </p:clrMapOvr>
  <p:transition>
    <p:split orient="vert"/>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9705" y="476885"/>
            <a:ext cx="8794750" cy="4194175"/>
          </a:xfrm>
        </p:spPr>
        <p:txBody>
          <a:bodyPr/>
          <a:lstStyle/>
          <a:p>
            <a:r>
              <a:rPr lang="zh-CN" altLang="en-US" sz="2800" b="1">
                <a:solidFill>
                  <a:schemeClr val="accent2"/>
                </a:solidFill>
              </a:rPr>
              <a:t>（三）课堂总结</a:t>
            </a:r>
            <a:endParaRPr lang="zh-CN" altLang="en-US" sz="2800" b="1">
              <a:solidFill>
                <a:schemeClr val="accent2"/>
              </a:solidFill>
            </a:endParaRPr>
          </a:p>
          <a:p>
            <a:r>
              <a:rPr lang="zh-CN" altLang="en-US" sz="2800" b="1">
                <a:solidFill>
                  <a:schemeClr val="accent2"/>
                </a:solidFill>
              </a:rPr>
              <a:t> </a:t>
            </a:r>
            <a:r>
              <a:rPr lang="en-US" altLang="zh-CN" sz="2800" b="1">
                <a:solidFill>
                  <a:schemeClr val="accent2"/>
                </a:solidFill>
              </a:rPr>
              <a:t>      </a:t>
            </a:r>
            <a:r>
              <a:rPr lang="zh-CN" altLang="en-US" sz="2800" b="1">
                <a:solidFill>
                  <a:srgbClr val="000000"/>
                </a:solidFill>
              </a:rPr>
              <a:t>李白说：“天地者，万物之逆旅也。”人生，如同一场旅行，在人生的旅途中，时而高山，时而峡谷，时而坦途，时而歧路。我们或放歌，或悲哭，然而，大自然始终以其不变的姿势深情地看着我们，而我们，也应该学会在与自然的深情对望中，找到生命的契合。正如敬亭山之于李白，故都的秋之于郁达夫，荷塘月色之于朱自清，地坛之于史铁生，他们从中或得到心灵的慰藉、精神的寄托，或得到生存的智慧与勇气，最终完成精神的超脱。</a:t>
            </a:r>
            <a:endParaRPr lang="zh-CN" altLang="en-US" sz="2800" b="1">
              <a:solidFill>
                <a:srgbClr val="000000"/>
              </a:solidFill>
            </a:endParaRPr>
          </a:p>
          <a:p>
            <a:endParaRPr lang="zh-CN" altLang="en-US" sz="2800" b="1">
              <a:solidFill>
                <a:srgbClr val="000000"/>
              </a:solidFill>
            </a:endParaRPr>
          </a:p>
        </p:txBody>
      </p:sp>
    </p:spTree>
  </p:cSld>
  <p:clrMapOvr>
    <a:masterClrMapping/>
  </p:clrMapOvr>
  <p:transition>
    <p:split orient="vert"/>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95605" y="1125220"/>
            <a:ext cx="8540750" cy="4194175"/>
          </a:xfrm>
        </p:spPr>
        <p:txBody>
          <a:bodyPr/>
          <a:lstStyle/>
          <a:p>
            <a:r>
              <a:rPr b="1">
                <a:solidFill>
                  <a:schemeClr val="accent2"/>
                </a:solidFill>
                <a:sym typeface="+mn-ea"/>
              </a:rPr>
              <a:t>（四）课后作业</a:t>
            </a:r>
            <a:endParaRPr lang="zh-CN" altLang="en-US" b="1">
              <a:solidFill>
                <a:schemeClr val="accent2"/>
              </a:solidFill>
            </a:endParaRPr>
          </a:p>
          <a:p>
            <a:r>
              <a:rPr b="1">
                <a:solidFill>
                  <a:schemeClr val="accent2"/>
                </a:solidFill>
                <a:sym typeface="+mn-ea"/>
              </a:rPr>
              <a:t> </a:t>
            </a:r>
            <a:r>
              <a:rPr lang="en-US" altLang="zh-CN" b="1">
                <a:solidFill>
                  <a:schemeClr val="accent2"/>
                </a:solidFill>
                <a:sym typeface="+mn-ea"/>
              </a:rPr>
              <a:t>      </a:t>
            </a:r>
            <a:r>
              <a:rPr b="1">
                <a:solidFill>
                  <a:srgbClr val="000000"/>
                </a:solidFill>
                <a:sym typeface="+mn-ea"/>
              </a:rPr>
              <a:t>请运用所学的写景手法，以“家乡的秋景”为主题写一个</a:t>
            </a:r>
            <a:r>
              <a:rPr>
                <a:solidFill>
                  <a:srgbClr val="000000"/>
                </a:solidFill>
                <a:sym typeface="+mn-ea"/>
              </a:rPr>
              <a:t>写景</a:t>
            </a:r>
            <a:r>
              <a:rPr b="1">
                <a:solidFill>
                  <a:srgbClr val="000000"/>
                </a:solidFill>
                <a:sym typeface="+mn-ea"/>
              </a:rPr>
              <a:t>片段，向校园广播站投稿宣传自己的家乡，400字左右。</a:t>
            </a:r>
            <a:endParaRPr b="1">
              <a:solidFill>
                <a:srgbClr val="000000"/>
              </a:solidFill>
              <a:sym typeface="+mn-ea"/>
            </a:endParaRPr>
          </a:p>
          <a:p>
            <a:r>
              <a:rPr sz="2800" b="1">
                <a:solidFill>
                  <a:srgbClr val="000000"/>
                </a:solidFill>
                <a:latin typeface="华文行楷" panose="02010800040101010101" charset="-122"/>
                <a:ea typeface="华文行楷" panose="02010800040101010101" charset="-122"/>
                <a:cs typeface="华文行楷" panose="02010800040101010101" charset="-122"/>
                <a:sym typeface="+mn-ea"/>
              </a:rPr>
              <a:t>写作提示：1.确定感情。</a:t>
            </a:r>
            <a:endParaRPr lang="zh-CN" altLang="en-US" sz="2800" b="1">
              <a:solidFill>
                <a:srgbClr val="000000"/>
              </a:solidFill>
              <a:latin typeface="华文行楷" panose="02010800040101010101" charset="-122"/>
              <a:ea typeface="华文行楷" panose="02010800040101010101" charset="-122"/>
              <a:cs typeface="华文行楷" panose="02010800040101010101" charset="-122"/>
              <a:sym typeface="+mn-ea"/>
            </a:endParaRPr>
          </a:p>
          <a:p>
            <a:r>
              <a:rPr lang="en-US" altLang="zh-CN" sz="2800" b="1">
                <a:solidFill>
                  <a:srgbClr val="000000"/>
                </a:solidFill>
                <a:latin typeface="华文行楷" panose="02010800040101010101" charset="-122"/>
                <a:ea typeface="华文行楷" panose="02010800040101010101" charset="-122"/>
                <a:cs typeface="华文行楷" panose="02010800040101010101" charset="-122"/>
                <a:sym typeface="+mn-ea"/>
              </a:rPr>
              <a:t>2.</a:t>
            </a:r>
            <a:r>
              <a:rPr sz="2800" b="1">
                <a:solidFill>
                  <a:srgbClr val="000000"/>
                </a:solidFill>
                <a:latin typeface="华文行楷" panose="02010800040101010101" charset="-122"/>
                <a:ea typeface="华文行楷" panose="02010800040101010101" charset="-122"/>
                <a:cs typeface="华文行楷" panose="02010800040101010101" charset="-122"/>
                <a:sym typeface="+mn-ea"/>
              </a:rPr>
              <a:t>选取适合的意象（景物），做到</a:t>
            </a:r>
            <a:r>
              <a:rPr lang="en-US" altLang="zh-CN" sz="2800" b="1">
                <a:solidFill>
                  <a:srgbClr val="000000"/>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景物特点与感情表达的情味一致</a:t>
            </a:r>
            <a:r>
              <a:rPr sz="2800" b="1">
                <a:solidFill>
                  <a:srgbClr val="000000"/>
                </a:solidFill>
                <a:latin typeface="华文行楷" panose="02010800040101010101" charset="-122"/>
                <a:ea typeface="华文行楷" panose="02010800040101010101" charset="-122"/>
                <a:cs typeface="华文行楷" panose="02010800040101010101" charset="-122"/>
                <a:sym typeface="+mn-ea"/>
              </a:rPr>
              <a:t>。</a:t>
            </a:r>
            <a:endParaRPr lang="zh-CN" altLang="en-US" sz="2800" b="1">
              <a:solidFill>
                <a:srgbClr val="000000"/>
              </a:solidFill>
              <a:latin typeface="华文行楷" panose="02010800040101010101" charset="-122"/>
              <a:ea typeface="华文行楷" panose="02010800040101010101" charset="-122"/>
              <a:cs typeface="华文行楷" panose="02010800040101010101" charset="-122"/>
              <a:sym typeface="+mn-ea"/>
            </a:endParaRPr>
          </a:p>
          <a:p>
            <a:r>
              <a:rPr lang="en-US" altLang="zh-CN" sz="2800" b="1">
                <a:solidFill>
                  <a:srgbClr val="000000"/>
                </a:solidFill>
                <a:latin typeface="华文行楷" panose="02010800040101010101" charset="-122"/>
                <a:ea typeface="华文行楷" panose="02010800040101010101" charset="-122"/>
                <a:cs typeface="华文行楷" panose="02010800040101010101" charset="-122"/>
                <a:sym typeface="+mn-ea"/>
              </a:rPr>
              <a:t>3.</a:t>
            </a:r>
            <a:r>
              <a:rPr sz="2800" b="1">
                <a:solidFill>
                  <a:srgbClr val="000000"/>
                </a:solidFill>
                <a:latin typeface="华文行楷" panose="02010800040101010101" charset="-122"/>
                <a:ea typeface="华文行楷" panose="02010800040101010101" charset="-122"/>
                <a:cs typeface="华文行楷" panose="02010800040101010101" charset="-122"/>
                <a:sym typeface="+mn-ea"/>
              </a:rPr>
              <a:t>意象（景物）组合，运用修辞，有画面感</a:t>
            </a:r>
            <a:r>
              <a:rPr sz="2800" b="1">
                <a:solidFill>
                  <a:srgbClr val="000000"/>
                </a:solidFill>
                <a:latin typeface="黑体" panose="02010609060101010101" pitchFamily="49" charset="-122"/>
                <a:ea typeface="黑体" panose="02010609060101010101" pitchFamily="49" charset="-122"/>
                <a:sym typeface="+mn-ea"/>
              </a:rPr>
              <a:t>。</a:t>
            </a:r>
            <a:endParaRPr sz="2800" b="1">
              <a:solidFill>
                <a:srgbClr val="000000"/>
              </a:solidFill>
              <a:latin typeface="黑体" panose="02010609060101010101" pitchFamily="49" charset="-122"/>
              <a:ea typeface="黑体" panose="02010609060101010101" pitchFamily="49" charset="-122"/>
              <a:sym typeface="+mn-ea"/>
            </a:endParaRPr>
          </a:p>
          <a:p>
            <a:r>
              <a:rPr lang="zh-CN" altLang="en-US" b="1">
                <a:solidFill>
                  <a:srgbClr val="FF0000"/>
                </a:solidFill>
                <a:latin typeface="黑体" panose="02010609060101010101" pitchFamily="49" charset="-122"/>
                <a:ea typeface="黑体" panose="02010609060101010101" pitchFamily="49" charset="-122"/>
                <a:sym typeface="+mn-ea"/>
              </a:rPr>
              <a:t>设计意图：练习用情景交融的手法写作</a:t>
            </a:r>
            <a:endParaRPr lang="zh-CN" altLang="en-US" b="1">
              <a:solidFill>
                <a:srgbClr val="FF0000"/>
              </a:solidFill>
              <a:latin typeface="黑体" panose="02010609060101010101" pitchFamily="49" charset="-122"/>
              <a:ea typeface="黑体" panose="02010609060101010101" pitchFamily="49" charset="-122"/>
              <a:sym typeface="+mn-ea"/>
            </a:endParaRPr>
          </a:p>
          <a:p>
            <a:endParaRPr lang="zh-CN" altLang="en-US" b="1">
              <a:solidFill>
                <a:srgbClr val="000000"/>
              </a:solidFill>
            </a:endParaRPr>
          </a:p>
          <a:p>
            <a:endParaRPr lang="zh-CN" altLang="en-US"/>
          </a:p>
        </p:txBody>
      </p:sp>
    </p:spTree>
  </p:cSld>
  <p:clrMapOvr>
    <a:masterClrMapping/>
  </p:clrMapOvr>
  <p:transition>
    <p:split orient="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01625" y="609600"/>
            <a:ext cx="8540750" cy="467360"/>
          </a:xfrm>
        </p:spPr>
        <p:txBody>
          <a:bodyPr/>
          <a:lstStyle/>
          <a:p>
            <a:r>
              <a:rPr lang="zh-CN" altLang="en-US" sz="3200" b="1"/>
              <a:t>八、【教学反思】</a:t>
            </a:r>
            <a:endParaRPr lang="zh-CN" altLang="en-US" sz="3200" b="1"/>
          </a:p>
        </p:txBody>
      </p:sp>
      <p:sp>
        <p:nvSpPr>
          <p:cNvPr id="3" name="内容占位符 2"/>
          <p:cNvSpPr>
            <a:spLocks noGrp="1"/>
          </p:cNvSpPr>
          <p:nvPr>
            <p:ph idx="1"/>
          </p:nvPr>
        </p:nvSpPr>
        <p:spPr>
          <a:xfrm>
            <a:off x="252095" y="1332230"/>
            <a:ext cx="8659495" cy="4194175"/>
          </a:xfrm>
        </p:spPr>
        <p:txBody>
          <a:bodyPr/>
          <a:lstStyle/>
          <a:p>
            <a:r>
              <a:rPr lang="zh-CN" altLang="en-US" sz="2800" b="1">
                <a:solidFill>
                  <a:srgbClr val="000000"/>
                </a:solidFill>
              </a:rPr>
              <a:t>1.我认为高中语文群文教学能达到好的效果必须找到文本与文本之间的契合点。我在前期备课中做了大量工作，在研究教材单元教学任务后，找到了三篇写景散文群文阅读的契合点：情景交融。本次教学活动，我从情与景的关系这一角度挖掘文本，让学生认识写景状物散文的文体特征并能够迁移成写作能力的提升，</a:t>
            </a:r>
            <a:r>
              <a:rPr sz="2800" b="1">
                <a:solidFill>
                  <a:srgbClr val="000000"/>
                </a:solidFill>
                <a:sym typeface="+mn-ea"/>
              </a:rPr>
              <a:t>实现联读的价值与意义。</a:t>
            </a:r>
            <a:r>
              <a:rPr lang="zh-CN" altLang="en-US" sz="2800" b="1">
                <a:solidFill>
                  <a:srgbClr val="000000"/>
                </a:solidFill>
              </a:rPr>
              <a:t>经过精心备课，研究学情，制作课件，确定教学活动设计，较好地完成了教学目标，对教学重难点进行了点拨、提升。</a:t>
            </a:r>
            <a:endParaRPr lang="zh-CN" altLang="en-US" sz="2800" b="1">
              <a:solidFill>
                <a:srgbClr val="000000"/>
              </a:solidFill>
            </a:endParaRPr>
          </a:p>
        </p:txBody>
      </p:sp>
    </p:spTree>
  </p:cSld>
  <p:clrMapOvr>
    <a:masterClrMapping/>
  </p:clrMapOvr>
  <p:transition>
    <p:split orient="vert"/>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01625" y="1412875"/>
            <a:ext cx="8540750" cy="4194175"/>
          </a:xfrm>
        </p:spPr>
        <p:txBody>
          <a:bodyPr/>
          <a:lstStyle/>
          <a:p>
            <a:r>
              <a:rPr lang="zh-CN" altLang="en-US" sz="2800" b="1">
                <a:solidFill>
                  <a:srgbClr val="000000"/>
                </a:solidFill>
              </a:rPr>
              <a:t>2.目标清晰，任务具体明确。</a:t>
            </a:r>
            <a:endParaRPr lang="zh-CN" altLang="en-US" sz="2800" b="1">
              <a:solidFill>
                <a:srgbClr val="000000"/>
              </a:solidFill>
            </a:endParaRPr>
          </a:p>
          <a:p>
            <a:r>
              <a:rPr lang="zh-CN" altLang="en-US" sz="2800" b="1">
                <a:solidFill>
                  <a:srgbClr val="000000"/>
                </a:solidFill>
              </a:rPr>
              <a:t>在设计本单元教学时，目标清晰明确，整体设计由浅入深，由对文本的分析到一般思维的提炼再到景与情的鉴赏，最后到鼓励学生勇于表达，并落实到写作中，符合新课标要求中的“语言建构与运用”“思维发展与提升”“审美鉴赏与创造”以及“文化传承与理解”的要求。</a:t>
            </a:r>
            <a:endParaRPr lang="zh-CN" altLang="en-US" sz="2800" b="1">
              <a:solidFill>
                <a:srgbClr val="000000"/>
              </a:solidFill>
            </a:endParaRPr>
          </a:p>
        </p:txBody>
      </p:sp>
    </p:spTree>
  </p:cSld>
  <p:clrMapOvr>
    <a:masterClrMapping/>
  </p:clrMapOvr>
  <p:transition>
    <p:split orient="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b="1">
                <a:solidFill>
                  <a:srgbClr val="000000"/>
                </a:solidFill>
              </a:rPr>
              <a:t>3.注重实践，促进学与考有机衔接</a:t>
            </a:r>
            <a:endParaRPr lang="zh-CN" altLang="en-US" sz="2800" b="1">
              <a:solidFill>
                <a:srgbClr val="000000"/>
              </a:solidFill>
            </a:endParaRPr>
          </a:p>
          <a:p>
            <a:r>
              <a:rPr lang="zh-CN" altLang="en-US" sz="2800" b="1">
                <a:solidFill>
                  <a:srgbClr val="000000"/>
                </a:solidFill>
              </a:rPr>
              <a:t>在课堂上，设计了“仿写”环节，指导学生将课上学习的内容，落实到笔头上，培养学生语文核心素养，以及综合运用知识解决实际问题的能力。</a:t>
            </a:r>
            <a:endParaRPr lang="zh-CN" altLang="en-US" sz="2800" b="1">
              <a:solidFill>
                <a:srgbClr val="000000"/>
              </a:solidFill>
            </a:endParaRPr>
          </a:p>
        </p:txBody>
      </p:sp>
    </p:spTree>
  </p:cSld>
  <p:clrMapOvr>
    <a:masterClrMapping/>
  </p:clrMapOvr>
  <p:transition>
    <p:split orient="ver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zh-CN" altLang="en-US" sz="2800" b="1">
                <a:solidFill>
                  <a:srgbClr val="000000"/>
                </a:solidFill>
              </a:rPr>
              <a:t>4.文本细读环节，同学们对文本的解读还是可以的，但也暴露出理解文本细节、感情把握不准确的问题，另外学生的朗读和表达能力还有待加强。在下节课教学中我会加强朗读指导，并与修辞的理解运用结合，重点体会作品的文辞之美，进而提高写作能力。</a:t>
            </a:r>
            <a:endParaRPr lang="zh-CN" altLang="en-US" sz="2800" b="1">
              <a:solidFill>
                <a:srgbClr val="000000"/>
              </a:solidFill>
            </a:endParaRPr>
          </a:p>
          <a:p>
            <a:r>
              <a:rPr lang="zh-CN" altLang="en-US" sz="2800" b="1">
                <a:solidFill>
                  <a:srgbClr val="000000"/>
                </a:solidFill>
              </a:rPr>
              <a:t>这是我在群文阅读教学活动设计中做的一次尝试，未来我还需多学习，勤反思，求进步。</a:t>
            </a:r>
            <a:endParaRPr lang="zh-CN" altLang="en-US" sz="2800" b="1">
              <a:solidFill>
                <a:srgbClr val="000000"/>
              </a:solidFill>
            </a:endParaRPr>
          </a:p>
        </p:txBody>
      </p:sp>
      <p:pic>
        <p:nvPicPr>
          <p:cNvPr id="4" name="New picture"/>
          <p:cNvPicPr/>
          <p:nvPr/>
        </p:nvPicPr>
        <p:blipFill>
          <a:blip r:embed="rId2"/>
          <a:stretch>
            <a:fillRect/>
          </a:stretch>
        </p:blipFill>
        <p:spPr>
          <a:xfrm>
            <a:off x="11887200" y="11772900"/>
            <a:ext cx="355600" cy="266700"/>
          </a:xfrm>
          <a:prstGeom prst="cube">
            <a:avLst/>
          </a:prstGeom>
        </p:spPr>
      </p:pic>
    </p:spTree>
  </p:cSld>
  <p:clrMapOvr>
    <a:masterClrMapping/>
  </p:clrMapOvr>
  <p:transition>
    <p:split orient="vert"/>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9" name="标题 1"/>
          <p:cNvSpPr>
            <a:spLocks noGrp="1" noRot="1"/>
          </p:cNvSpPr>
          <p:nvPr>
            <p:ph type="title"/>
          </p:nvPr>
        </p:nvSpPr>
        <p:spPr>
          <a:xfrm>
            <a:off x="0" y="-306070"/>
            <a:ext cx="854075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kern="1200">
                <a:solidFill>
                  <a:schemeClr val="tx2"/>
                </a:solidFill>
                <a:latin typeface="Arial" panose="020b0604020202020204" pitchFamily="34" charset="0"/>
                <a:ea typeface="宋体" panose="02010600030101010101" pitchFamily="2" charset="-122"/>
                <a:cs typeface="+mj-cs"/>
              </a:defRPr>
            </a:lvl1pPr>
          </a:lstStyle>
          <a:p>
            <a:pPr lvl="0"/>
            <a:r>
              <a:rPr sz="3200" b="1">
                <a:sym typeface="+mn-ea"/>
              </a:rPr>
              <a:t>一、【课标分析】</a:t>
            </a:r>
            <a:endParaRPr lang="zh-CN" altLang="zh-CN" sz="3200" b="1"/>
          </a:p>
        </p:txBody>
      </p:sp>
      <p:sp>
        <p:nvSpPr>
          <p:cNvPr id="7170" name="内容占位符 2"/>
          <p:cNvSpPr>
            <a:spLocks noGrp="1" noRot="1"/>
          </p:cNvSpPr>
          <p:nvPr>
            <p:ph idx="1"/>
          </p:nvPr>
        </p:nvSpPr>
        <p:spPr>
          <a:xfrm>
            <a:off x="-317" y="476885"/>
            <a:ext cx="9132887" cy="4194175"/>
          </a:xfrm>
          <a:prstGeom prst="rect">
            <a:avLst/>
          </a:prstGeom>
          <a:noFill/>
          <a:ln>
            <a:noFill/>
            <a:miter lim="800000"/>
          </a:ln>
        </p:spPr>
        <p:txBody>
          <a:bodyPr anchor="t" anchorCtr="0"/>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lang="zh-CN" altLang="en-US"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9pPr>
          </a:lstStyle>
          <a:p>
            <a:pPr lvl="0"/>
            <a:r>
              <a:rPr lang="zh-CN" altLang="en-US" sz="2400" b="1">
                <a:solidFill>
                  <a:srgbClr val="000000"/>
                </a:solidFill>
              </a:rPr>
              <a:t>1、新课标的基本理念是坚持立德树人，增强文化自信，充分发挥语文课程的育人功能，这三课的作家对于社会人生有着深刻认识和深切关怀，同学们通过朗读鉴赏散文中的“景”与“情”，体会民族审美心理，提升文学欣赏品位，培养对自然的热爱之情，从而健全人格培养。</a:t>
            </a:r>
            <a:endParaRPr lang="zh-CN" altLang="en-US" sz="2400" b="1">
              <a:solidFill>
                <a:srgbClr val="000000"/>
              </a:solidFill>
            </a:endParaRPr>
          </a:p>
          <a:p>
            <a:pPr lvl="0"/>
            <a:r>
              <a:rPr lang="zh-CN" altLang="en-US" sz="2400" b="1">
                <a:solidFill>
                  <a:srgbClr val="000000"/>
                </a:solidFill>
              </a:rPr>
              <a:t>2、语文学科核心素养包括“语言建构与运用”“思维发展与提升”“审美鉴赏与创造”“文化传承与理解”四个方面，且这四个方面是一个有机的整体。《故都的秋》《荷塘月色》《我与地坛》群文阅读让同学们通过读、赏、写获得审美的体验，认识作品的美学价值，发现作者的独特的艺术创造。另外，在欣赏作品过程中理解民族心理和传承民族文化，增强文化自信。</a:t>
            </a:r>
            <a:endParaRPr lang="zh-CN" altLang="en-US" sz="2400" b="1">
              <a:solidFill>
                <a:srgbClr val="000000"/>
              </a:solidFill>
            </a:endParaRPr>
          </a:p>
          <a:p>
            <a:pPr lvl="0"/>
            <a:r>
              <a:rPr lang="zh-CN" altLang="en-US" sz="2400" b="1">
                <a:solidFill>
                  <a:srgbClr val="000000"/>
                </a:solidFill>
              </a:rPr>
              <a:t>3、《故都的秋》《荷塘月色》《我与地坛》属于“文学阅读与写作”任务群，该任务群旨在引学生阅读古今中外诗歌、散文、小说、剧本等不同体裁的优秀文学作品，使学生在感受形象、品味语言、体验情感的过程中提升文学欣赏能力，并尝试文学写作，借以提高审美鉴能力和表达交流能力。</a:t>
            </a:r>
            <a:endParaRPr lang="zh-CN" altLang="en-US" sz="2400" b="1">
              <a:solidFill>
                <a:srgbClr val="000000"/>
              </a:solidFill>
            </a:endParaRPr>
          </a:p>
        </p:txBody>
      </p:sp>
    </p:spTree>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3" name="标题 1"/>
          <p:cNvSpPr>
            <a:spLocks noGrp="1" noRot="1"/>
          </p:cNvSpPr>
          <p:nvPr>
            <p:ph type="title"/>
          </p:nvPr>
        </p:nvSpPr>
        <p:spPr>
          <a:xfrm>
            <a:off x="179705" y="-314325"/>
            <a:ext cx="854075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kern="1200">
                <a:solidFill>
                  <a:schemeClr val="tx2"/>
                </a:solidFill>
                <a:latin typeface="Arial" panose="020b0604020202020204" pitchFamily="34" charset="0"/>
                <a:ea typeface="宋体" panose="02010600030101010101" pitchFamily="2" charset="-122"/>
                <a:cs typeface="+mj-cs"/>
              </a:defRPr>
            </a:lvl1pPr>
          </a:lstStyle>
          <a:p>
            <a:pPr lvl="0"/>
            <a:r>
              <a:rPr lang="zh-CN" altLang="en-US" sz="3200" b="1"/>
              <a:t>二、【教材分析】</a:t>
            </a:r>
            <a:endParaRPr lang="zh-CN" altLang="en-US" sz="3200" b="1"/>
          </a:p>
        </p:txBody>
      </p:sp>
      <p:sp>
        <p:nvSpPr>
          <p:cNvPr id="8194" name="内容占位符 2"/>
          <p:cNvSpPr>
            <a:spLocks noGrp="1" noRot="1"/>
          </p:cNvSpPr>
          <p:nvPr>
            <p:ph idx="1"/>
          </p:nvPr>
        </p:nvSpPr>
        <p:spPr>
          <a:xfrm>
            <a:off x="-86995" y="476885"/>
            <a:ext cx="9305925" cy="4194175"/>
          </a:xfrm>
          <a:prstGeom prst="rect">
            <a:avLst/>
          </a:prstGeom>
          <a:noFill/>
          <a:ln>
            <a:noFill/>
            <a:miter lim="800000"/>
          </a:ln>
        </p:spPr>
        <p:txBody>
          <a:bodyPr anchor="t" anchorCtr="0"/>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lang="zh-CN" altLang="en-US"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9pPr>
          </a:lstStyle>
          <a:p>
            <a:pPr lvl="0"/>
            <a:r>
              <a:rPr lang="zh-CN" altLang="en-US" sz="2400" b="1">
                <a:solidFill>
                  <a:srgbClr val="000000"/>
                </a:solidFill>
              </a:rPr>
              <a:t>《故都的秋》《荷塘月色》《我与地坛》是人教版高中语文必修上册第七单元的三篇写景抒情的现代散文。本单元是高中语文两本必修教材中唯一的散文单元，因此这一单元的学习对于学生在高中阶段掌握散文的基本特征有着示范性的意义。学习本单元要关注作品中的自然景物描写和人生思考，体会作者观察、欣赏和表现自然景物的角度；分析情景交融、情理结合的手法；还要反复涵咏咀嚼，感受作品的文辞之美。这三篇文本在描写自然景物角度上和情景交融手法的运用上有相似之处，都是选取故都中特有景物去表达内心细致入微的情感体验，景物描写上都倾注了作者浓厚的主观情感色彩，即“以我观物，故物皆著我之色彩”；而在情景交融手法表现上又有相异之处，《故都的秋》是以情驭景，《荷塘月色》《我与地坛》是情随景迁。基于以上景与情关系异同的比较，三篇文本很有群文阅读的价值和必要。以鉴赏“景与情的关系”为群文阅读的契入点能较好地完成散文阅读单元的学习任务，</a:t>
            </a:r>
            <a:r>
              <a:rPr sz="2400" b="1">
                <a:solidFill>
                  <a:srgbClr val="000000"/>
                </a:solidFill>
                <a:sym typeface="+mn-ea"/>
              </a:rPr>
              <a:t>也</a:t>
            </a:r>
            <a:r>
              <a:rPr lang="zh-CN" altLang="en-US" sz="2400" b="1">
                <a:solidFill>
                  <a:srgbClr val="000000"/>
                </a:solidFill>
              </a:rPr>
              <a:t>为学会写作写景状物散文做准备。</a:t>
            </a:r>
            <a:endParaRPr lang="zh-CN" altLang="en-US" sz="2400" b="1">
              <a:solidFill>
                <a:srgbClr val="000000"/>
              </a:solidFill>
            </a:endParaRPr>
          </a:p>
        </p:txBody>
      </p:sp>
    </p:spTree>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7" name="标题 1"/>
          <p:cNvSpPr>
            <a:spLocks noGrp="1" noRot="1"/>
          </p:cNvSpPr>
          <p:nvPr>
            <p:ph type="title"/>
          </p:nvPr>
        </p:nvSpPr>
        <p:spPr>
          <a:xfrm>
            <a:off x="179705" y="189230"/>
            <a:ext cx="854075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kern="1200">
                <a:solidFill>
                  <a:schemeClr val="tx2"/>
                </a:solidFill>
                <a:latin typeface="Arial" panose="020b0604020202020204" pitchFamily="34" charset="0"/>
                <a:ea typeface="宋体" panose="02010600030101010101" pitchFamily="2" charset="-122"/>
                <a:cs typeface="+mj-cs"/>
              </a:defRPr>
            </a:lvl1pPr>
          </a:lstStyle>
          <a:p>
            <a:pPr lvl="0"/>
            <a:r>
              <a:rPr lang="zh-CN" altLang="en-US" sz="3600" b="1"/>
              <a:t>三、【学情分析】</a:t>
            </a:r>
            <a:endParaRPr lang="zh-CN" altLang="en-US" sz="3600" b="1"/>
          </a:p>
        </p:txBody>
      </p:sp>
      <p:sp>
        <p:nvSpPr>
          <p:cNvPr id="9218" name="内容占位符 2"/>
          <p:cNvSpPr>
            <a:spLocks noGrp="1" noRot="1"/>
          </p:cNvSpPr>
          <p:nvPr>
            <p:ph idx="1"/>
          </p:nvPr>
        </p:nvSpPr>
        <p:spPr>
          <a:xfrm>
            <a:off x="35560" y="1052830"/>
            <a:ext cx="9027160" cy="4194175"/>
          </a:xfrm>
          <a:prstGeom prst="rect">
            <a:avLst/>
          </a:prstGeom>
          <a:noFill/>
          <a:ln>
            <a:noFill/>
            <a:miter lim="800000"/>
          </a:ln>
        </p:spPr>
        <p:txBody>
          <a:bodyPr anchor="t" anchorCtr="0"/>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lang="zh-CN" altLang="en-US"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9pPr>
          </a:lstStyle>
          <a:p>
            <a:pPr lvl="0"/>
            <a:r>
              <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rPr>
              <a:t>高一年级的学生对于这三篇现代散文表现出很高的阅读兴趣，特别是在自主预习阶段就被作家史铁生先生细腻的文笔、深刻的哲思、深沉的情感表达感动不已，亦能通过阅读《故都的秋》对郁达夫笔下“清、静、悲凉”的北国之秋的秋色、秋味、秋意的描写和情感抒发有较为感性而细腻的体验。也能体会到《荷塘月色》中笼罩的淡淡的哀愁。而文本通过写景表现文人独特的审美趣味和精神世界是学生较难发现和理解的。因此，本次教学活动设计注重培养学生对文本“景与情”关系的鉴赏，探究文本中蕴藏的文人审美趣味、审美理想和生命哲思，注重思维的发展与提升、审美的鉴赏与创造。</a:t>
            </a:r>
            <a:endPar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1" name="标题 1"/>
          <p:cNvSpPr>
            <a:spLocks noGrp="1" noRot="1"/>
          </p:cNvSpPr>
          <p:nvPr>
            <p:ph type="title"/>
          </p:nvPr>
        </p:nvSpPr>
        <p:spPr>
          <a:xfrm>
            <a:off x="301625" y="609600"/>
            <a:ext cx="854075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kern="1200">
                <a:solidFill>
                  <a:schemeClr val="tx2"/>
                </a:solidFill>
                <a:latin typeface="Arial" panose="020b0604020202020204" pitchFamily="34" charset="0"/>
                <a:ea typeface="宋体" panose="02010600030101010101" pitchFamily="2" charset="-122"/>
                <a:cs typeface="+mj-cs"/>
              </a:defRPr>
            </a:lvl1pPr>
          </a:lstStyle>
          <a:p>
            <a:pPr lvl="0"/>
            <a:r>
              <a:rPr b="1">
                <a:solidFill>
                  <a:schemeClr val="accent2"/>
                </a:solidFill>
                <a:sym typeface="+mn-ea"/>
              </a:rPr>
              <a:t>四、【教学目标】</a:t>
            </a:r>
            <a:br>
              <a:rPr lang="zh-CN" altLang="en-US" u="none" spc="0" baseline="0">
                <a:solidFill>
                  <a:srgbClr val="003433"/>
                </a:solidFill>
              </a:rPr>
            </a:br>
            <a:endParaRPr lang="zh-CN" altLang="en-US"/>
          </a:p>
        </p:txBody>
      </p:sp>
      <p:sp>
        <p:nvSpPr>
          <p:cNvPr id="10242" name="内容占位符 2"/>
          <p:cNvSpPr>
            <a:spLocks noGrp="1"/>
          </p:cNvSpPr>
          <p:nvPr>
            <p:ph idx="1"/>
          </p:nvPr>
        </p:nvSpPr>
        <p:spPr>
          <a:xfrm>
            <a:off x="179705" y="1484630"/>
            <a:ext cx="8723630" cy="4194175"/>
          </a:xfrm>
          <a:prstGeom prst="rect">
            <a:avLst/>
          </a:prstGeom>
        </p:spPr>
        <p:txBody>
          <a:bodyPr anchor="t" anchorCtr="0"/>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lang="zh-CN" altLang="en-US"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9pPr>
          </a:lstStyle>
          <a:p>
            <a:pPr marL="342900" marR="0" lvl="0" indent="-342900" defTabSz="914400">
              <a:lnSpc>
                <a:spcPct val="100000"/>
              </a:lnSpc>
            </a:pPr>
            <a:r>
              <a:rPr lang="zh-CN" altLang="en-US" sz="2800" b="1" u="none" spc="0" baseline="0">
                <a:solidFill>
                  <a:srgbClr val="000000"/>
                </a:solidFill>
              </a:rPr>
              <a:t>1.语言建构与运用：学习三篇散文中比喻（博喻）、拟人、通感等修辞之美，并运用在写景作文中。</a:t>
            </a:r>
            <a:endParaRPr lang="zh-CN" altLang="en-US" sz="2800" b="1" u="none" spc="0" baseline="0">
              <a:solidFill>
                <a:srgbClr val="000000"/>
              </a:solidFill>
            </a:endParaRPr>
          </a:p>
          <a:p>
            <a:pPr marL="342900" marR="0" lvl="0" indent="-342900" defTabSz="914400">
              <a:lnSpc>
                <a:spcPct val="100000"/>
              </a:lnSpc>
            </a:pPr>
            <a:r>
              <a:rPr lang="zh-CN" altLang="en-US" sz="2800" b="1" u="none" spc="0" baseline="0">
                <a:solidFill>
                  <a:srgbClr val="000000"/>
                </a:solidFill>
              </a:rPr>
              <a:t>2.思维发展与提升：把握三篇散文中的写景画面及特点，学会分析“景”与“情”的关系。</a:t>
            </a:r>
            <a:endParaRPr lang="zh-CN" altLang="en-US" sz="2800" b="1" u="none" spc="0" baseline="0">
              <a:solidFill>
                <a:srgbClr val="000000"/>
              </a:solidFill>
            </a:endParaRPr>
          </a:p>
          <a:p>
            <a:pPr marL="342900" marR="0" lvl="0" indent="-342900" defTabSz="914400">
              <a:lnSpc>
                <a:spcPct val="100000"/>
              </a:lnSpc>
            </a:pPr>
            <a:r>
              <a:rPr lang="zh-CN" altLang="en-US" sz="2800" b="1" u="none" spc="0" baseline="0">
                <a:solidFill>
                  <a:srgbClr val="000000"/>
                </a:solidFill>
              </a:rPr>
              <a:t>3.审美鉴赏与创造：把握散文“形散神聚”的特点，形成正确的审美意识、健康的审美情趣，掌握表现美、创造美的方法。</a:t>
            </a:r>
            <a:endParaRPr lang="zh-CN" altLang="en-US" sz="2800" b="1" u="none" spc="0" baseline="0">
              <a:solidFill>
                <a:srgbClr val="000000"/>
              </a:solidFill>
            </a:endParaRPr>
          </a:p>
          <a:p>
            <a:pPr marL="342900" marR="0" lvl="0" indent="-342900" defTabSz="914400">
              <a:lnSpc>
                <a:spcPct val="100000"/>
              </a:lnSpc>
            </a:pPr>
            <a:r>
              <a:rPr lang="zh-CN" altLang="en-US" sz="2800" b="1" u="none" spc="0" baseline="0">
                <a:solidFill>
                  <a:srgbClr val="000000"/>
                </a:solidFill>
              </a:rPr>
              <a:t>4.文化传承与理解：体悟文中蕴含的特殊文人气质及其对散文创作的影响。</a:t>
            </a:r>
            <a:endParaRPr lang="zh-CN" altLang="en-US" sz="2800" b="1" u="none" spc="0" baseline="0">
              <a:solidFill>
                <a:srgbClr val="000000"/>
              </a:solidFill>
            </a:endParaRPr>
          </a:p>
        </p:txBody>
      </p:sp>
    </p:spTree>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标题 1"/>
          <p:cNvSpPr>
            <a:spLocks noGrp="1" noRot="1"/>
          </p:cNvSpPr>
          <p:nvPr>
            <p:ph type="title"/>
          </p:nvPr>
        </p:nvSpPr>
        <p:spPr>
          <a:xfrm>
            <a:off x="251460" y="692785"/>
            <a:ext cx="854075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kern="1200">
                <a:solidFill>
                  <a:schemeClr val="tx2"/>
                </a:solidFill>
                <a:latin typeface="Arial" panose="020b0604020202020204" pitchFamily="34" charset="0"/>
                <a:ea typeface="宋体" panose="02010600030101010101" pitchFamily="2" charset="-122"/>
                <a:cs typeface="+mj-cs"/>
              </a:defRPr>
            </a:lvl1pPr>
          </a:lstStyle>
          <a:p>
            <a:pPr lvl="0"/>
            <a:r>
              <a:rPr b="1">
                <a:sym typeface="+mn-ea"/>
              </a:rPr>
              <a:t>五、【教学重难点】</a:t>
            </a:r>
            <a:br>
              <a:rPr lang="zh-CN" altLang="en-US"/>
            </a:br>
            <a:endParaRPr lang="zh-CN" altLang="en-US"/>
          </a:p>
        </p:txBody>
      </p:sp>
      <p:sp>
        <p:nvSpPr>
          <p:cNvPr id="11266" name="内容占位符 2"/>
          <p:cNvSpPr>
            <a:spLocks noGrp="1" noRot="1"/>
          </p:cNvSpPr>
          <p:nvPr>
            <p:ph idx="1"/>
          </p:nvPr>
        </p:nvSpPr>
        <p:spPr>
          <a:xfrm>
            <a:off x="251460" y="1917065"/>
            <a:ext cx="8740140" cy="4194175"/>
          </a:xfrm>
          <a:prstGeom prst="rect">
            <a:avLst/>
          </a:prstGeom>
          <a:noFill/>
          <a:ln>
            <a:noFill/>
            <a:miter lim="800000"/>
          </a:ln>
        </p:spPr>
        <p:txBody>
          <a:bodyPr anchor="t" anchorCtr="0"/>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lang="zh-CN" altLang="en-US"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9pPr>
          </a:lstStyle>
          <a:p>
            <a:pPr lvl="0"/>
            <a:r>
              <a:rPr lang="zh-CN" altLang="en-US" b="1">
                <a:solidFill>
                  <a:srgbClr val="000000"/>
                </a:solidFill>
              </a:rPr>
              <a:t>重点：品味文章的情景交融的艺术特色，并能够迁移运用到写作中。</a:t>
            </a:r>
            <a:endParaRPr lang="zh-CN" altLang="en-US" b="1">
              <a:solidFill>
                <a:srgbClr val="000000"/>
              </a:solidFill>
            </a:endParaRPr>
          </a:p>
          <a:p>
            <a:pPr lvl="0"/>
            <a:r>
              <a:rPr lang="zh-CN" altLang="en-US" b="1">
                <a:solidFill>
                  <a:srgbClr val="000000"/>
                </a:solidFill>
              </a:rPr>
              <a:t>难点：理解文人独特的审美趣味和精神世界。</a:t>
            </a:r>
            <a:endParaRPr lang="zh-CN" altLang="en-US" b="1">
              <a:solidFill>
                <a:srgbClr val="000000"/>
              </a:solidFill>
            </a:endParaRPr>
          </a:p>
        </p:txBody>
      </p:sp>
    </p:spTree>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b="1">
                <a:solidFill>
                  <a:schemeClr val="accent2"/>
                </a:solidFill>
                <a:sym typeface="+mn-ea"/>
              </a:rPr>
              <a:t>六、【教学方法】</a:t>
            </a:r>
            <a:br>
              <a:rPr lang="zh-CN" altLang="en-US"/>
            </a:br>
            <a:endParaRPr lang="zh-CN" altLang="en-US"/>
          </a:p>
        </p:txBody>
      </p:sp>
      <p:sp>
        <p:nvSpPr>
          <p:cNvPr id="3" name="内容占位符 2"/>
          <p:cNvSpPr>
            <a:spLocks noGrp="1"/>
          </p:cNvSpPr>
          <p:nvPr>
            <p:ph idx="1"/>
          </p:nvPr>
        </p:nvSpPr>
        <p:spPr>
          <a:xfrm>
            <a:off x="179705" y="1412875"/>
            <a:ext cx="8883650" cy="4194175"/>
          </a:xfrm>
        </p:spPr>
        <p:txBody>
          <a:bodyPr/>
          <a:lstStyle/>
          <a:p>
            <a:r>
              <a:rPr lang="zh-CN" altLang="en-US" b="1">
                <a:solidFill>
                  <a:srgbClr val="000000"/>
                </a:solidFill>
              </a:rPr>
              <a:t>1、朗读分析法，“精读古今中外优秀的文学作品，感受作品中的艺术形象，理解欣赏作品的语言表达”，通过诵读，体会作品的文辞之美。</a:t>
            </a:r>
            <a:endParaRPr lang="zh-CN" altLang="en-US" b="1">
              <a:solidFill>
                <a:srgbClr val="000000"/>
              </a:solidFill>
            </a:endParaRPr>
          </a:p>
          <a:p>
            <a:r>
              <a:rPr lang="zh-CN" altLang="en-US" b="1">
                <a:solidFill>
                  <a:srgbClr val="000000"/>
                </a:solidFill>
              </a:rPr>
              <a:t>2、自主学习与小组讨论相结合，文学作品的阅读与写作，应以学生自主阅读、讨论、写作、交流为主。</a:t>
            </a:r>
            <a:endParaRPr lang="zh-CN" altLang="en-US" b="1">
              <a:solidFill>
                <a:srgbClr val="000000"/>
              </a:solidFill>
            </a:endParaRPr>
          </a:p>
          <a:p>
            <a:r>
              <a:rPr lang="zh-CN" altLang="en-US" b="1">
                <a:solidFill>
                  <a:srgbClr val="000000"/>
                </a:solidFill>
              </a:rPr>
              <a:t>3、比较阅读法，创设阅读情境，激发学生阅读兴趣，引导学生阅读、 鉴赏、探究与写作。</a:t>
            </a:r>
            <a:endParaRPr lang="zh-CN" altLang="en-US" b="1">
              <a:solidFill>
                <a:srgbClr val="000000"/>
              </a:solidFill>
            </a:endParaRPr>
          </a:p>
        </p:txBody>
      </p:sp>
    </p:spTree>
  </p:cSld>
  <p:clrMapOvr>
    <a:masterClrMapping/>
  </p:clrMapOvr>
  <p:transition>
    <p:split orient="vert"/>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3600" b="1">
                <a:sym typeface="+mn-ea"/>
              </a:rPr>
              <a:t>七、【教学过程】</a:t>
            </a:r>
            <a:br>
              <a:rPr lang="zh-CN" altLang="en-US"/>
            </a:br>
            <a:endParaRPr lang="zh-CN" altLang="en-US"/>
          </a:p>
        </p:txBody>
      </p:sp>
      <p:sp>
        <p:nvSpPr>
          <p:cNvPr id="3" name="内容占位符 2"/>
          <p:cNvSpPr>
            <a:spLocks noGrp="1"/>
          </p:cNvSpPr>
          <p:nvPr>
            <p:ph idx="1"/>
          </p:nvPr>
        </p:nvSpPr>
        <p:spPr>
          <a:xfrm>
            <a:off x="301625" y="1485265"/>
            <a:ext cx="8540750" cy="4194175"/>
          </a:xfrm>
        </p:spPr>
        <p:txBody>
          <a:bodyPr/>
          <a:lstStyle/>
          <a:p>
            <a:r>
              <a:rPr lang="zh-CN" altLang="en-US" b="1">
                <a:solidFill>
                  <a:srgbClr val="000000"/>
                </a:solidFill>
              </a:rPr>
              <a:t>（一）情境导入</a:t>
            </a:r>
            <a:endParaRPr lang="zh-CN" altLang="en-US" b="1">
              <a:solidFill>
                <a:srgbClr val="000000"/>
              </a:solidFill>
            </a:endParaRPr>
          </a:p>
          <a:p>
            <a:r>
              <a:rPr lang="zh-CN" altLang="en-US" b="1">
                <a:solidFill>
                  <a:srgbClr val="000000"/>
                </a:solidFill>
              </a:rPr>
              <a:t>（二）文本细读</a:t>
            </a:r>
            <a:endParaRPr lang="zh-CN" altLang="en-US" b="1">
              <a:solidFill>
                <a:srgbClr val="000000"/>
              </a:solidFill>
            </a:endParaRPr>
          </a:p>
          <a:p>
            <a:r>
              <a:rPr lang="zh-CN" altLang="en-US" b="1">
                <a:solidFill>
                  <a:srgbClr val="FF0000"/>
                </a:solidFill>
              </a:rPr>
              <a:t>活动一：</a:t>
            </a:r>
            <a:r>
              <a:rPr lang="zh-CN" altLang="en-US" b="1">
                <a:solidFill>
                  <a:srgbClr val="000000"/>
                </a:solidFill>
              </a:rPr>
              <a:t>体味《故都的秋》的秋味</a:t>
            </a:r>
            <a:endParaRPr lang="zh-CN" altLang="en-US" b="1">
              <a:solidFill>
                <a:srgbClr val="000000"/>
              </a:solidFill>
            </a:endParaRPr>
          </a:p>
          <a:p>
            <a:r>
              <a:rPr lang="zh-CN" altLang="en-US" b="1">
                <a:solidFill>
                  <a:srgbClr val="FF0000"/>
                </a:solidFill>
                <a:latin typeface="华文行楷" panose="02010800040101010101" charset="-122"/>
                <a:ea typeface="华文行楷" panose="02010800040101010101" charset="-122"/>
              </a:rPr>
              <a:t>（自主学习法、小组讨论法）</a:t>
            </a:r>
            <a:endParaRPr lang="zh-CN" altLang="en-US" b="1">
              <a:solidFill>
                <a:srgbClr val="FF0000"/>
              </a:solidFill>
              <a:latin typeface="华文行楷" panose="02010800040101010101" charset="-122"/>
              <a:ea typeface="华文行楷" panose="02010800040101010101" charset="-122"/>
            </a:endParaRPr>
          </a:p>
          <a:p>
            <a:r>
              <a:rPr lang="zh-CN" altLang="en-US" b="1">
                <a:solidFill>
                  <a:srgbClr val="000000"/>
                </a:solidFill>
              </a:rPr>
              <a:t>1.从郁达夫笔下故都的秋景中，你看到了秋在何处吗？（找景物，练仿写）</a:t>
            </a:r>
            <a:endParaRPr lang="zh-CN" altLang="en-US" b="1">
              <a:solidFill>
                <a:srgbClr val="000000"/>
              </a:solidFill>
            </a:endParaRPr>
          </a:p>
          <a:p>
            <a:r>
              <a:rPr lang="zh-CN" altLang="en-US" b="1">
                <a:solidFill>
                  <a:srgbClr val="000000"/>
                </a:solidFill>
              </a:rPr>
              <a:t>2.总结一下郁达夫笔下描绘了哪几幅秋景？他眼中的秋景有何特点？</a:t>
            </a:r>
            <a:endParaRPr lang="zh-CN" altLang="en-US" b="1">
              <a:solidFill>
                <a:srgbClr val="000000"/>
              </a:solidFill>
            </a:endParaRPr>
          </a:p>
          <a:p>
            <a:r>
              <a:rPr lang="zh-CN" altLang="en-US" b="1">
                <a:solidFill>
                  <a:schemeClr val="accent2"/>
                </a:solidFill>
                <a:latin typeface="华文行楷" panose="02010800040101010101" charset="-122"/>
                <a:ea typeface="华文行楷" panose="02010800040101010101" charset="-122"/>
                <a:cs typeface="华文行楷" panose="02010800040101010101" charset="-122"/>
              </a:rPr>
              <a:t>设计意图：学考结合——找景物，练仿写</a:t>
            </a:r>
            <a:endParaRPr lang="zh-CN" altLang="en-US" b="1">
              <a:solidFill>
                <a:schemeClr val="accent2"/>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p:transition>
    <p:split orient="vert"/>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9705" y="765175"/>
            <a:ext cx="8540750" cy="4194175"/>
          </a:xfrm>
        </p:spPr>
        <p:txBody>
          <a:bodyPr/>
          <a:lstStyle/>
          <a:p>
            <a:r>
              <a:rPr lang="zh-CN" altLang="en-US" b="1">
                <a:solidFill>
                  <a:srgbClr val="FF0000"/>
                </a:solidFill>
              </a:rPr>
              <a:t>活动二：</a:t>
            </a:r>
            <a:r>
              <a:rPr lang="zh-CN" altLang="en-US" b="1">
                <a:solidFill>
                  <a:srgbClr val="000000"/>
                </a:solidFill>
              </a:rPr>
              <a:t>秋天的古都，让人留恋不已，夏日的清华园里，那一塘盛放的荷花，又香远益清，更是令人神往。</a:t>
            </a:r>
            <a:endParaRPr lang="zh-CN" altLang="en-US" b="1">
              <a:solidFill>
                <a:srgbClr val="000000"/>
              </a:solidFill>
            </a:endParaRPr>
          </a:p>
          <a:p>
            <a:r>
              <a:rPr lang="zh-CN" altLang="en-US" b="1">
                <a:solidFill>
                  <a:srgbClr val="FF0000"/>
                </a:solidFill>
                <a:latin typeface="华文行楷" panose="02010800040101010101" charset="-122"/>
                <a:ea typeface="华文行楷" panose="02010800040101010101" charset="-122"/>
              </a:rPr>
              <a:t>（朗读分析法、自主学习法、小组讨论法）</a:t>
            </a:r>
            <a:endParaRPr lang="zh-CN" altLang="en-US" b="1">
              <a:solidFill>
                <a:srgbClr val="FF0000"/>
              </a:solidFill>
              <a:latin typeface="华文行楷" panose="02010800040101010101" charset="-122"/>
              <a:ea typeface="华文行楷" panose="02010800040101010101" charset="-122"/>
            </a:endParaRPr>
          </a:p>
          <a:p>
            <a:r>
              <a:rPr lang="zh-CN" altLang="en-US" b="1">
                <a:solidFill>
                  <a:srgbClr val="000000"/>
                </a:solidFill>
              </a:rPr>
              <a:t>1.朱自清笔下描写了荷塘的哪些景物？各有何特点？</a:t>
            </a:r>
            <a:endParaRPr lang="zh-CN" altLang="en-US" b="1">
              <a:solidFill>
                <a:srgbClr val="000000"/>
              </a:solidFill>
            </a:endParaRPr>
          </a:p>
          <a:p>
            <a:r>
              <a:rPr lang="zh-CN" altLang="en-US" b="1">
                <a:solidFill>
                  <a:srgbClr val="000000"/>
                </a:solidFill>
              </a:rPr>
              <a:t>2.小结：朱自清眼中的荷塘，是这样的</a:t>
            </a:r>
            <a:r>
              <a:rPr lang="zh-CN" altLang="en-US" b="1" u="sng">
                <a:solidFill>
                  <a:srgbClr val="000000"/>
                </a:solidFill>
              </a:rPr>
              <a:t>幽雅宁静、朦胧柔美、清幽热闹</a:t>
            </a:r>
            <a:r>
              <a:rPr lang="zh-CN" altLang="en-US" b="1">
                <a:solidFill>
                  <a:srgbClr val="000000"/>
                </a:solidFill>
              </a:rPr>
              <a:t>的，                </a:t>
            </a:r>
            <a:endParaRPr lang="zh-CN" altLang="en-US" b="1">
              <a:solidFill>
                <a:srgbClr val="000000"/>
              </a:solidFill>
            </a:endParaRPr>
          </a:p>
          <a:p>
            <a:r>
              <a:rPr lang="zh-CN" altLang="en-US" b="1">
                <a:solidFill>
                  <a:srgbClr val="000000"/>
                </a:solidFill>
              </a:rPr>
              <a:t>那么他此刻的内心应该是淡淡的喜悦之情。</a:t>
            </a:r>
            <a:endParaRPr lang="zh-CN" altLang="en-US" b="1">
              <a:solidFill>
                <a:srgbClr val="000000"/>
              </a:solidFill>
            </a:endParaRPr>
          </a:p>
          <a:p>
            <a:r>
              <a:rPr lang="zh-CN" altLang="en-US" b="1">
                <a:solidFill>
                  <a:schemeClr val="accent2"/>
                </a:solidFill>
                <a:latin typeface="华文行楷" panose="02010800040101010101" charset="-122"/>
                <a:ea typeface="华文行楷" panose="02010800040101010101" charset="-122"/>
              </a:rPr>
              <a:t>设计意图：通过找出景物意象，感受画面美</a:t>
            </a:r>
            <a:endParaRPr lang="zh-CN" altLang="en-US" b="1">
              <a:solidFill>
                <a:schemeClr val="accent2"/>
              </a:solidFill>
              <a:latin typeface="华文行楷" panose="02010800040101010101" charset="-122"/>
              <a:ea typeface="华文行楷" panose="02010800040101010101" charset="-122"/>
            </a:endParaRPr>
          </a:p>
        </p:txBody>
      </p:sp>
    </p:spTree>
  </p:cSld>
  <p:clrMapOvr>
    <a:masterClrMapping/>
  </p:clrMapOvr>
  <p:transition>
    <p:split orient="vert"/>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COMMONDATA" val="eyJoZGlkIjoiODlhZDVjZGQzNGRkNGFhOTgzZjU1ZDgxNTQ3MDg2ZTEifQ=="/>
</p:tagLst>
</file>

<file path=ppt/theme/theme1.xml><?xml version="1.0" encoding="utf-8"?>
<a:theme xmlns:r="http://schemas.openxmlformats.org/officeDocument/2006/relationships" xmlns:a="http://schemas.openxmlformats.org/drawingml/2006/main" name="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72</Paragraphs>
  <Slides>19</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19</vt:i4>
      </vt:variant>
    </vt:vector>
  </HeadingPairs>
  <TitlesOfParts>
    <vt:vector baseType="lpstr" size="27">
      <vt:lpstr>Arial</vt:lpstr>
      <vt:lpstr>宋体</vt:lpstr>
      <vt:lpstr>Wingdings</vt:lpstr>
      <vt:lpstr>Calibri</vt:lpstr>
      <vt:lpstr>Calibri Light</vt:lpstr>
      <vt:lpstr>华文行楷</vt:lpstr>
      <vt:lpstr>黑体</vt:lpstr>
      <vt:lpstr>诗情画意</vt:lpstr>
      <vt:lpstr>一座城  不同景  三段情
———《故都的秋》《荷塘月色》《我与地坛》群文阅读</vt:lpstr>
      <vt:lpstr>一、【课标分析】</vt:lpstr>
      <vt:lpstr>二、【教材分析】</vt:lpstr>
      <vt:lpstr>三、【学情分析】</vt:lpstr>
      <vt:lpstr>四、【教学目标】</vt:lpstr>
      <vt:lpstr>五、【教学重难点】</vt:lpstr>
      <vt:lpstr>六、【教学方法】</vt:lpstr>
      <vt:lpstr>七、【教学过程】</vt:lpstr>
      <vt:lpstr>PowerPoint Presentation</vt:lpstr>
      <vt:lpstr>PowerPoint Presentation</vt:lpstr>
      <vt:lpstr>PowerPoint Presentation</vt:lpstr>
      <vt:lpstr>活动四： 细品不同的情味（小组讨论法、比较阅读法）</vt:lpstr>
      <vt:lpstr>PowerPoint Presentation</vt:lpstr>
      <vt:lpstr>PowerPoint Presentation</vt:lpstr>
      <vt:lpstr>PowerPoint Presentation</vt:lpstr>
      <vt:lpstr>八、【教学反思】</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2022-10-13T16:44:17.992</cp:lastPrinted>
  <dcterms:created xsi:type="dcterms:W3CDTF">2022-10-13T16:44:17Z</dcterms:created>
  <dcterms:modified xsi:type="dcterms:W3CDTF">2022-10-13T08:44:18Z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