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71" r:id="rId5"/>
    <p:sldId id="281" r:id="rId6"/>
    <p:sldId id="261" r:id="rId7"/>
    <p:sldId id="260" r:id="rId8"/>
    <p:sldId id="262" r:id="rId9"/>
    <p:sldId id="264" r:id="rId10"/>
    <p:sldId id="272" r:id="rId11"/>
    <p:sldId id="263" r:id="rId12"/>
    <p:sldId id="266" r:id="rId13"/>
    <p:sldId id="267" r:id="rId14"/>
    <p:sldId id="273" r:id="rId15"/>
    <p:sldId id="282" r:id="rId16"/>
    <p:sldId id="269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59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tags" Target="tags/tag1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mtClean="0"/>
              <a:t>21《</a:t>
            </a:r>
            <a:r>
              <a:rPr lang="zh-CN" altLang="en-US" smtClean="0"/>
              <a:t>望岳</a:t>
            </a:r>
            <a:r>
              <a:rPr lang="en-US" altLang="zh-CN" smtClean="0"/>
              <a:t>》《</a:t>
            </a:r>
            <a:r>
              <a:rPr lang="zh-CN" altLang="en-US" smtClean="0"/>
              <a:t>登飞来峰 </a:t>
            </a:r>
            <a:r>
              <a:rPr lang="en-US" altLang="zh-CN" smtClean="0"/>
              <a:t>》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6000" b="1" smtClean="0">
                <a:solidFill>
                  <a:srgbClr val="FF0000"/>
                </a:solidFill>
              </a:rPr>
              <a:t>比较阅读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smtClean="0"/>
              <a:t>揣摩诗中名句</a:t>
            </a:r>
            <a:endParaRPr lang="zh-CN" altLang="en-US" sz="5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smtClean="0"/>
              <a:t>补充：运用</a:t>
            </a:r>
            <a:r>
              <a:rPr lang="en-US" altLang="zh-CN" smtClean="0"/>
              <a:t>《</a:t>
            </a:r>
            <a:r>
              <a:rPr lang="zh-CN" altLang="en-US" smtClean="0"/>
              <a:t>孟子</a:t>
            </a:r>
            <a:r>
              <a:rPr lang="en-US" altLang="zh-CN" smtClean="0"/>
              <a:t>》</a:t>
            </a:r>
            <a:r>
              <a:rPr lang="zh-CN" altLang="en-US" smtClean="0"/>
              <a:t>中“孔子登东山而小鲁，登泰山而小天下。”的典故，夸张的手法从侧面衬托泰山的巍峨高耸。</a:t>
            </a:r>
            <a:br>
              <a:rPr lang="en-US" smtClean="0"/>
            </a:br>
            <a:r>
              <a:rPr lang="zh-CN" altLang="en-US" smtClean="0"/>
              <a:t>杜甫说“会当凌绝顶，一览众山小”。诗人还没登上泰山，就说“一览众山小”，诗人这里是一种怎样的思维方式？</a:t>
            </a:r>
            <a:endParaRPr lang="en-US" altLang="zh-CN" smtClean="0"/>
          </a:p>
          <a:p>
            <a:r>
              <a:rPr lang="zh-CN" altLang="en-US" smtClean="0"/>
              <a:t>“</a:t>
            </a:r>
            <a:r>
              <a:rPr lang="zh-CN" altLang="en-US" smtClean="0">
                <a:solidFill>
                  <a:srgbClr val="FF0000"/>
                </a:solidFill>
              </a:rPr>
              <a:t>想象</a:t>
            </a:r>
            <a:r>
              <a:rPr lang="zh-CN" altLang="en-US" smtClean="0"/>
              <a:t>”。想象是诗歌的生命。杜甫</a:t>
            </a:r>
            <a:r>
              <a:rPr lang="en-US" smtClean="0"/>
              <a:t>24</a:t>
            </a:r>
            <a:r>
              <a:rPr lang="zh-CN" altLang="en-US" smtClean="0"/>
              <a:t>岁时曾参加进士考试而落第</a:t>
            </a:r>
            <a:r>
              <a:rPr lang="en-US" smtClean="0"/>
              <a:t>,</a:t>
            </a:r>
            <a:r>
              <a:rPr lang="zh-CN" altLang="en-US" smtClean="0"/>
              <a:t>但他少年气盛</a:t>
            </a:r>
            <a:r>
              <a:rPr lang="en-US" smtClean="0"/>
              <a:t>,</a:t>
            </a:r>
            <a:r>
              <a:rPr lang="zh-CN" altLang="en-US" smtClean="0"/>
              <a:t>对自己的前途依旧充满信心。</a:t>
            </a:r>
          </a:p>
          <a:p>
            <a:r>
              <a:rPr lang="zh-CN" altLang="en-US" smtClean="0"/>
              <a:t>勇攀绝顶，俯视万物的雄心和气概。</a:t>
            </a:r>
          </a:p>
          <a:p>
            <a:r>
              <a:rPr lang="zh-CN" altLang="en-US" smtClean="0"/>
              <a:t>哲理：只有站得高，才能看得远。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229600" cy="153966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57166"/>
            <a:ext cx="9144000" cy="6500834"/>
          </a:xfrm>
        </p:spPr>
        <p:txBody>
          <a:bodyPr/>
          <a:lstStyle/>
          <a:p>
            <a:pPr>
              <a:buNone/>
            </a:pPr>
            <a:r>
              <a:rPr lang="zh-CN" altLang="en-US" smtClean="0"/>
              <a:t>（</a:t>
            </a:r>
            <a:r>
              <a:rPr lang="en-US" altLang="zh-CN" smtClean="0"/>
              <a:t>4</a:t>
            </a:r>
            <a:r>
              <a:rPr lang="zh-CN" altLang="en-US" smtClean="0"/>
              <a:t>）（</a:t>
            </a:r>
            <a:r>
              <a:rPr lang="zh-CN" altLang="en-US" b="1" smtClean="0">
                <a:solidFill>
                  <a:srgbClr val="FF0000"/>
                </a:solidFill>
              </a:rPr>
              <a:t>哲理句</a:t>
            </a:r>
            <a:r>
              <a:rPr lang="zh-CN" altLang="en-US" smtClean="0"/>
              <a:t>）</a:t>
            </a:r>
            <a:r>
              <a:rPr lang="zh-CN" altLang="en-US" smtClean="0">
                <a:solidFill>
                  <a:srgbClr val="FF0000"/>
                </a:solidFill>
              </a:rPr>
              <a:t>会当凌绝顶，一览众山小。</a:t>
            </a:r>
          </a:p>
          <a:p>
            <a:pPr>
              <a:buNone/>
            </a:pPr>
            <a:r>
              <a:rPr lang="zh-CN" altLang="en-US" smtClean="0">
                <a:solidFill>
                  <a:srgbClr val="C00000"/>
                </a:solidFill>
              </a:rPr>
              <a:t>情感：</a:t>
            </a:r>
            <a:r>
              <a:rPr lang="zh-CN" altLang="en-US" smtClean="0">
                <a:solidFill>
                  <a:srgbClr val="0070C0"/>
                </a:solidFill>
              </a:rPr>
              <a:t>表现了诗人不怕困难、勇于攀登绝顶的精神和俯视一切的雄心和气概。</a:t>
            </a:r>
            <a:r>
              <a:rPr lang="zh-CN" altLang="en-US" smtClean="0">
                <a:solidFill>
                  <a:srgbClr val="C00000"/>
                </a:solidFill>
              </a:rPr>
              <a:t>        </a:t>
            </a:r>
            <a:endParaRPr lang="en-US" altLang="zh-CN" smtClean="0">
              <a:solidFill>
                <a:srgbClr val="C00000"/>
              </a:solidFill>
            </a:endParaRPr>
          </a:p>
          <a:p>
            <a:pPr>
              <a:buNone/>
            </a:pPr>
            <a:endParaRPr lang="en-US" altLang="zh-CN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altLang="zh-CN" smtClean="0">
                <a:solidFill>
                  <a:srgbClr val="C00000"/>
                </a:solidFill>
              </a:rPr>
              <a:t> </a:t>
            </a:r>
            <a:endParaRPr lang="en-US" altLang="zh-CN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zh-CN" altLang="en-US" smtClean="0">
                <a:solidFill>
                  <a:srgbClr val="C00000"/>
                </a:solidFill>
              </a:rPr>
              <a:t>哲理：</a:t>
            </a:r>
            <a:r>
              <a:rPr lang="zh-CN" altLang="en-US" smtClean="0">
                <a:solidFill>
                  <a:srgbClr val="0070C0"/>
                </a:solidFill>
              </a:rPr>
              <a:t>蕴含着只有不畏艰险地去攀登，才能俯视一切的哲理，鼓励人们在人生道路上勇攀高峰。</a:t>
            </a:r>
            <a:endParaRPr lang="en-US" altLang="zh-CN" smtClean="0">
              <a:solidFill>
                <a:srgbClr val="0070C0"/>
              </a:solidFill>
            </a:endParaRPr>
          </a:p>
          <a:p>
            <a:pPr>
              <a:buNone/>
            </a:pPr>
            <a:endParaRPr lang="zh-CN" altLang="en-US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smtClean="0">
                <a:solidFill>
                  <a:schemeClr val="accent2"/>
                </a:solidFill>
              </a:rPr>
              <a:t>三、联背景，悟诗情</a:t>
            </a:r>
            <a:endParaRPr lang="zh-CN" altLang="en-US" sz="5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 b="1" smtClean="0"/>
              <a:t>背景介绍：</a:t>
            </a:r>
            <a:r>
              <a:rPr lang="zh-CN" altLang="en-US" smtClean="0"/>
              <a:t>这首诗歌写于</a:t>
            </a:r>
            <a:r>
              <a:rPr lang="en-US" smtClean="0"/>
              <a:t>736</a:t>
            </a:r>
            <a:r>
              <a:rPr lang="zh-CN" altLang="en-US" smtClean="0"/>
              <a:t>年，属于杜甫创作历程中的漫游时期。</a:t>
            </a:r>
            <a:r>
              <a:rPr lang="en-US" smtClean="0"/>
              <a:t>20</a:t>
            </a:r>
            <a:r>
              <a:rPr lang="zh-CN" altLang="en-US" smtClean="0"/>
              <a:t>岁后，诗人开始了他的漫游生活。他南游吴越，北游齐赵，饱览了祖国壮丽的河山，开阔了他的视野和心胸，并在洛阳与李白等同时代的著名诗人结为肝胆相照的的朋友，这个时期的生活和创作。具有浓厚的浪漫主义色彩和情调。</a:t>
            </a:r>
          </a:p>
          <a:p>
            <a:r>
              <a:rPr lang="zh-CN" altLang="en-US" smtClean="0"/>
              <a:t>杜甫</a:t>
            </a:r>
            <a:r>
              <a:rPr lang="en-US" smtClean="0"/>
              <a:t>24</a:t>
            </a:r>
            <a:r>
              <a:rPr lang="zh-CN" altLang="en-US" smtClean="0"/>
              <a:t>岁时曾参加进士考试而落第，但他少年气盛，对自己的前途依旧充满信心。</a:t>
            </a:r>
            <a:r>
              <a:rPr lang="en-US" smtClean="0"/>
              <a:t>25</a:t>
            </a:r>
            <a:r>
              <a:rPr lang="zh-CN" altLang="en-US" smtClean="0"/>
              <a:t>岁时候他背起行囊再次漫游，来到齐赵。看到泰山，杜甫心胸豁然开朗，豪情迸发，吟诵出这首</a:t>
            </a:r>
            <a:r>
              <a:rPr lang="en-US" smtClean="0"/>
              <a:t>“</a:t>
            </a:r>
            <a:r>
              <a:rPr lang="zh-CN" altLang="en-US" smtClean="0"/>
              <a:t>望岳</a:t>
            </a:r>
            <a:r>
              <a:rPr lang="en-US" smtClean="0"/>
              <a:t>”</a:t>
            </a:r>
            <a:r>
              <a:rPr lang="zh-CN" altLang="en-US" smtClean="0"/>
              <a:t>千古名篇。</a:t>
            </a:r>
            <a:r>
              <a:rPr lang="en-US" smtClean="0"/>
              <a:t>“</a:t>
            </a:r>
            <a:r>
              <a:rPr lang="zh-CN" altLang="en-US" smtClean="0"/>
              <a:t>这首诗即东岳泰山，是现存杜诗中年代最早的一首。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mtClean="0">
                <a:latin typeface="华文行楷" pitchFamily="2" charset="-122"/>
                <a:ea typeface="华文行楷" pitchFamily="2" charset="-122"/>
              </a:rPr>
              <a:t>2.</a:t>
            </a:r>
            <a:r>
              <a:rPr lang="zh-CN" altLang="en-US" smtClean="0">
                <a:latin typeface="华文行楷" pitchFamily="2" charset="-122"/>
                <a:ea typeface="华文行楷" pitchFamily="2" charset="-122"/>
              </a:rPr>
              <a:t>这首诗抒发了诗人什么样的思想感情？</a:t>
            </a:r>
            <a:endParaRPr lang="zh-CN" altLang="en-US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600200"/>
            <a:ext cx="8229600" cy="4686320"/>
          </a:xfrm>
        </p:spPr>
        <p:txBody>
          <a:bodyPr>
            <a:normAutofit lnSpcReduction="10000"/>
          </a:bodyPr>
          <a:lstStyle/>
          <a:p>
            <a:r>
              <a:rPr lang="zh-CN" altLang="en-US" sz="4400" smtClean="0">
                <a:solidFill>
                  <a:srgbClr val="C00000"/>
                </a:solidFill>
                <a:latin typeface="+mn-ea"/>
              </a:rPr>
              <a:t>这首诗通过描绘泰山</a:t>
            </a:r>
            <a:r>
              <a:rPr lang="zh-CN" altLang="en-US" sz="4400" b="1" smtClean="0">
                <a:solidFill>
                  <a:srgbClr val="C00000"/>
                </a:solidFill>
                <a:latin typeface="+mn-ea"/>
              </a:rPr>
              <a:t>雄伟磅礴</a:t>
            </a:r>
            <a:r>
              <a:rPr lang="zh-CN" altLang="en-US" sz="4400" smtClean="0">
                <a:solidFill>
                  <a:srgbClr val="C00000"/>
                </a:solidFill>
                <a:latin typeface="+mn-ea"/>
              </a:rPr>
              <a:t>的景象，赞美了泰山</a:t>
            </a:r>
            <a:r>
              <a:rPr lang="zh-CN" altLang="en-US" sz="4400" b="1" smtClean="0">
                <a:solidFill>
                  <a:srgbClr val="C00000"/>
                </a:solidFill>
                <a:latin typeface="+mn-ea"/>
              </a:rPr>
              <a:t>巍峨</a:t>
            </a:r>
            <a:r>
              <a:rPr lang="zh-CN" altLang="en-US" sz="4400" smtClean="0">
                <a:solidFill>
                  <a:srgbClr val="C00000"/>
                </a:solidFill>
                <a:latin typeface="+mn-ea"/>
              </a:rPr>
              <a:t>的气势和</a:t>
            </a:r>
            <a:r>
              <a:rPr lang="zh-CN" altLang="en-US" sz="4400" b="1" smtClean="0">
                <a:solidFill>
                  <a:srgbClr val="C00000"/>
                </a:solidFill>
                <a:latin typeface="+mn-ea"/>
              </a:rPr>
              <a:t>神奇秀丽</a:t>
            </a:r>
            <a:r>
              <a:rPr lang="zh-CN" altLang="en-US" sz="4400" smtClean="0">
                <a:solidFill>
                  <a:srgbClr val="C00000"/>
                </a:solidFill>
                <a:latin typeface="+mn-ea"/>
              </a:rPr>
              <a:t>的景色，表达了诗人</a:t>
            </a:r>
            <a:r>
              <a:rPr lang="zh-CN" altLang="en-US" sz="4400" b="1" smtClean="0">
                <a:solidFill>
                  <a:srgbClr val="C00000"/>
                </a:solidFill>
                <a:latin typeface="+mn-ea"/>
              </a:rPr>
              <a:t>不怕困难、勇攀顶峰、俯视一切</a:t>
            </a:r>
            <a:r>
              <a:rPr lang="zh-CN" altLang="en-US" sz="4400" smtClean="0">
                <a:solidFill>
                  <a:srgbClr val="C00000"/>
                </a:solidFill>
                <a:latin typeface="+mn-ea"/>
              </a:rPr>
              <a:t>的雄心和气概，以及</a:t>
            </a:r>
            <a:r>
              <a:rPr lang="zh-CN" altLang="en-US" sz="4400" b="1" smtClean="0">
                <a:solidFill>
                  <a:srgbClr val="C00000"/>
                </a:solidFill>
                <a:latin typeface="+mn-ea"/>
              </a:rPr>
              <a:t>卓然独立、积极向上、兼济天下</a:t>
            </a:r>
            <a:r>
              <a:rPr lang="zh-CN" altLang="en-US" sz="4400" smtClean="0">
                <a:solidFill>
                  <a:srgbClr val="C00000"/>
                </a:solidFill>
                <a:latin typeface="+mn-ea"/>
              </a:rPr>
              <a:t>的豪情壮志。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714356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mtClean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zh-CN" smtClean="0">
                <a:latin typeface="楷体" pitchFamily="49" charset="-122"/>
                <a:ea typeface="楷体" pitchFamily="49" charset="-122"/>
              </a:rPr>
              <a:t>理解性默写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14356"/>
            <a:ext cx="9144000" cy="571501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zh-CN" altLang="en-US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</a:t>
            </a:r>
            <a:r>
              <a:rPr lang="en-US" altLang="zh-CN" smtClean="0"/>
              <a:t>《</a:t>
            </a:r>
            <a:r>
              <a:rPr lang="zh-CN" altLang="en-US" smtClean="0"/>
              <a:t>望岳</a:t>
            </a:r>
            <a:r>
              <a:rPr lang="en-US" altLang="zh-CN" smtClean="0"/>
              <a:t>》</a:t>
            </a:r>
            <a:r>
              <a:rPr lang="zh-CN" altLang="en-US" smtClean="0"/>
              <a:t>借齐鲁大地烘托泰山拔地而起、参天耸立形象的语句是</a:t>
            </a:r>
            <a:r>
              <a:rPr lang="en-US" altLang="zh-CN" smtClean="0"/>
              <a:t>:</a:t>
            </a:r>
            <a:endParaRPr lang="zh-CN" altLang="en-US" smtClean="0"/>
          </a:p>
          <a:p>
            <a:pPr>
              <a:buNone/>
            </a:pPr>
            <a:r>
              <a:rPr lang="zh-CN" altLang="en-US" u="sng" smtClean="0">
                <a:solidFill>
                  <a:srgbClr val="0070C0"/>
                </a:solidFill>
              </a:rPr>
              <a:t>岱宗夫如何</a:t>
            </a:r>
            <a:r>
              <a:rPr lang="en-US" altLang="zh-CN" u="sng" smtClean="0">
                <a:solidFill>
                  <a:srgbClr val="0070C0"/>
                </a:solidFill>
              </a:rPr>
              <a:t>?</a:t>
            </a:r>
            <a:r>
              <a:rPr lang="zh-CN" altLang="en-US" u="sng" smtClean="0">
                <a:solidFill>
                  <a:srgbClr val="0070C0"/>
                </a:solidFill>
              </a:rPr>
              <a:t>齐鲁青未了。</a:t>
            </a:r>
            <a:endParaRPr lang="en-US" altLang="zh-CN" u="sng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zh-CN" altLang="en-US" smtClean="0"/>
              <a:t>（</a:t>
            </a:r>
            <a:r>
              <a:rPr lang="en-US" altLang="zh-CN" smtClean="0"/>
              <a:t>2</a:t>
            </a:r>
            <a:r>
              <a:rPr lang="zh-CN" altLang="en-US" smtClean="0"/>
              <a:t>）</a:t>
            </a:r>
            <a:r>
              <a:rPr lang="en-US" altLang="zh-CN" b="1" smtClean="0"/>
              <a:t>《</a:t>
            </a:r>
            <a:r>
              <a:rPr lang="zh-CN" altLang="en-US" b="1" smtClean="0"/>
              <a:t>望岳</a:t>
            </a:r>
            <a:r>
              <a:rPr lang="en-US" altLang="zh-CN" b="1" smtClean="0"/>
              <a:t>》</a:t>
            </a:r>
            <a:r>
              <a:rPr lang="zh-CN" altLang="en-US" b="1" smtClean="0"/>
              <a:t>虚实结合，表现泰山秀美、高大的语句是</a:t>
            </a:r>
            <a:r>
              <a:rPr lang="en-US" altLang="zh-CN" b="1" smtClean="0"/>
              <a:t>:</a:t>
            </a:r>
          </a:p>
          <a:p>
            <a:pPr>
              <a:buNone/>
            </a:pPr>
            <a:r>
              <a:rPr lang="zh-CN" altLang="en-US" u="sng" smtClean="0">
                <a:solidFill>
                  <a:srgbClr val="0070C0"/>
                </a:solidFill>
              </a:rPr>
              <a:t>造化钟神秀，阴阳割昏晓。</a:t>
            </a:r>
            <a:endParaRPr lang="en-US" altLang="zh-CN" u="sng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zh-CN" altLang="en-US" smtClean="0"/>
              <a:t>（</a:t>
            </a:r>
            <a:r>
              <a:rPr lang="en-US" altLang="zh-CN" smtClean="0"/>
              <a:t>3</a:t>
            </a:r>
            <a:r>
              <a:rPr lang="zh-CN" altLang="en-US" smtClean="0"/>
              <a:t>）</a:t>
            </a:r>
            <a:r>
              <a:rPr lang="en-US" altLang="zh-CN" smtClean="0"/>
              <a:t>《</a:t>
            </a:r>
            <a:r>
              <a:rPr lang="zh-CN" altLang="en-US" smtClean="0"/>
              <a:t>望岳</a:t>
            </a:r>
            <a:r>
              <a:rPr lang="en-US" altLang="zh-CN" smtClean="0"/>
              <a:t>》</a:t>
            </a:r>
            <a:r>
              <a:rPr lang="zh-CN" altLang="en-US" smtClean="0"/>
              <a:t>中不仅写出泰山的雄伟，也表现出诗人的心胸气魄的句子是</a:t>
            </a:r>
            <a:r>
              <a:rPr lang="en-US" altLang="zh-CN" smtClean="0"/>
              <a:t>:</a:t>
            </a:r>
          </a:p>
          <a:p>
            <a:pPr>
              <a:buNone/>
            </a:pPr>
            <a:r>
              <a:rPr lang="zh-CN" altLang="en-US" smtClean="0">
                <a:solidFill>
                  <a:srgbClr val="0070C0"/>
                </a:solidFill>
              </a:rPr>
              <a:t>会当凌绝顶，一览众山小。</a:t>
            </a:r>
            <a:endParaRPr lang="en-US" altLang="zh-CN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zh-CN" altLang="en-US" smtClean="0"/>
              <a:t>（</a:t>
            </a:r>
            <a:r>
              <a:rPr lang="en-US" altLang="zh-CN" smtClean="0"/>
              <a:t>4</a:t>
            </a:r>
            <a:r>
              <a:rPr lang="zh-CN" altLang="en-US" smtClean="0"/>
              <a:t>）</a:t>
            </a:r>
            <a:r>
              <a:rPr lang="en-US" altLang="zh-CN" smtClean="0"/>
              <a:t>《</a:t>
            </a:r>
            <a:r>
              <a:rPr lang="zh-CN" altLang="en-US" smtClean="0"/>
              <a:t>望岳</a:t>
            </a:r>
            <a:r>
              <a:rPr lang="en-US" altLang="zh-CN" smtClean="0"/>
              <a:t>》</a:t>
            </a:r>
            <a:r>
              <a:rPr lang="zh-CN" altLang="en-US" smtClean="0"/>
              <a:t>表现泰山高峻、幽深的语句是</a:t>
            </a:r>
            <a:r>
              <a:rPr lang="en-US" altLang="zh-CN" smtClean="0"/>
              <a:t>:</a:t>
            </a:r>
            <a:endParaRPr lang="zh-CN" altLang="en-US" smtClean="0"/>
          </a:p>
          <a:p>
            <a:pPr>
              <a:buNone/>
            </a:pPr>
            <a:r>
              <a:rPr lang="zh-CN" altLang="en-US" smtClean="0">
                <a:solidFill>
                  <a:srgbClr val="0070C0"/>
                </a:solidFill>
              </a:rPr>
              <a:t>荡胸生曾云，决眦入归鸟。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《</a:t>
            </a:r>
            <a:r>
              <a:rPr lang="zh-CN" altLang="en-US" smtClean="0"/>
              <a:t>登飞来峰</a:t>
            </a:r>
            <a:r>
              <a:rPr lang="en-US" altLang="zh-CN" smtClean="0"/>
              <a:t>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b="1" smtClean="0">
                <a:solidFill>
                  <a:srgbClr val="FF0000"/>
                </a:solidFill>
              </a:rPr>
              <a:t>读准节奏</a:t>
            </a:r>
            <a:r>
              <a:rPr lang="zh-CN" altLang="en-US" smtClean="0"/>
              <a:t>：</a:t>
            </a:r>
            <a:endParaRPr lang="en-US" altLang="zh-CN" smtClean="0"/>
          </a:p>
          <a:p>
            <a:r>
              <a:rPr lang="en-US" altLang="zh-CN" smtClean="0"/>
              <a:t>                          </a:t>
            </a:r>
            <a:r>
              <a:rPr lang="zh-CN" altLang="en-US" sz="4000" b="1" smtClean="0"/>
              <a:t>登飞来峰</a:t>
            </a:r>
            <a:endParaRPr lang="en-US" altLang="zh-CN" sz="4000" b="1" smtClean="0"/>
          </a:p>
          <a:p>
            <a:r>
              <a:rPr lang="en-US" altLang="zh-CN" smtClean="0"/>
              <a:t>                                         </a:t>
            </a:r>
            <a:r>
              <a:rPr lang="zh-CN" altLang="en-US" smtClean="0"/>
              <a:t>王安石</a:t>
            </a:r>
            <a:endParaRPr lang="en-US" altLang="zh-CN" smtClean="0"/>
          </a:p>
          <a:p>
            <a:r>
              <a:rPr lang="en-US" altLang="zh-CN" smtClean="0"/>
              <a:t>        </a:t>
            </a:r>
            <a:r>
              <a:rPr lang="zh-CN" altLang="en-US" smtClean="0"/>
              <a:t>飞来山上̷千寻塔，闻说鸡鸣̷见日升。</a:t>
            </a:r>
            <a:endParaRPr lang="en-US" altLang="zh-CN" smtClean="0"/>
          </a:p>
          <a:p>
            <a:r>
              <a:rPr lang="en-US" altLang="zh-CN" smtClean="0"/>
              <a:t>        </a:t>
            </a:r>
            <a:r>
              <a:rPr lang="zh-CN" altLang="en-US" smtClean="0"/>
              <a:t>不畏̷浮云遮望眼，自缘̷身在最高层。</a:t>
            </a:r>
            <a:endParaRPr lang="en-US" altLang="zh-CN" smtClean="0"/>
          </a:p>
          <a:p>
            <a:r>
              <a:rPr lang="zh-CN" altLang="en-US" smtClean="0">
                <a:solidFill>
                  <a:srgbClr val="FF0000"/>
                </a:solidFill>
              </a:rPr>
              <a:t>注：</a:t>
            </a:r>
            <a:r>
              <a:rPr lang="zh-CN" altLang="en-US" smtClean="0"/>
              <a:t>七言诗句划分节奏，可两部分，也可三部分，根据内容来定（</a:t>
            </a:r>
            <a:r>
              <a:rPr lang="zh-CN" altLang="en-US" smtClean="0">
                <a:solidFill>
                  <a:srgbClr val="FF0000"/>
                </a:solidFill>
              </a:rPr>
              <a:t>名称不可分开</a:t>
            </a:r>
            <a:r>
              <a:rPr lang="zh-CN" altLang="en-US" smtClean="0"/>
              <a:t>）；最好整首诗划分一样。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en-US" altLang="zh-CN" smtClean="0"/>
              <a:t>《</a:t>
            </a:r>
            <a:r>
              <a:rPr lang="zh-CN" altLang="en-US" smtClean="0"/>
              <a:t>登飞来峰</a:t>
            </a:r>
            <a:r>
              <a:rPr lang="en-US" altLang="zh-CN" smtClean="0"/>
              <a:t>》</a:t>
            </a:r>
            <a:r>
              <a:rPr lang="zh-CN" altLang="en-US" smtClean="0">
                <a:solidFill>
                  <a:srgbClr val="FF0000"/>
                </a:solidFill>
              </a:rPr>
              <a:t>知诗人，解题意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429288"/>
          </a:xfrm>
        </p:spPr>
        <p:txBody>
          <a:bodyPr>
            <a:normAutofit/>
          </a:bodyPr>
          <a:lstStyle/>
          <a:p>
            <a:r>
              <a:rPr lang="en-US" altLang="zh-CN" smtClean="0"/>
              <a:t>1</a:t>
            </a:r>
            <a:r>
              <a:rPr lang="zh-CN" altLang="en-US" smtClean="0"/>
              <a:t>读完全诗，你认为这首诗作者观景的立足点在哪里？用诗中原句回答；观到了什么景象？诗中哪个词可以看出来？</a:t>
            </a:r>
            <a:endParaRPr lang="en-US" altLang="zh-CN" smtClean="0"/>
          </a:p>
          <a:p>
            <a:r>
              <a:rPr lang="zh-CN" altLang="en-US" smtClean="0">
                <a:solidFill>
                  <a:srgbClr val="FF0000"/>
                </a:solidFill>
              </a:rPr>
              <a:t>飞来山上千寻塔</a:t>
            </a:r>
            <a:r>
              <a:rPr lang="zh-CN" altLang="en-US" smtClean="0"/>
              <a:t>；</a:t>
            </a:r>
            <a:r>
              <a:rPr lang="zh-CN" altLang="en-US" smtClean="0">
                <a:solidFill>
                  <a:srgbClr val="FF0000"/>
                </a:solidFill>
              </a:rPr>
              <a:t>闻说</a:t>
            </a:r>
            <a:r>
              <a:rPr lang="zh-CN" altLang="en-US" smtClean="0"/>
              <a:t>：听说。 鸡鸣见日升：传说。站在塔上，五更天鸡叫的时候就看见太阳升起。</a:t>
            </a:r>
            <a:endParaRPr lang="en-US" altLang="zh-CN" smtClean="0"/>
          </a:p>
          <a:p>
            <a:r>
              <a:rPr lang="en-US" altLang="zh-CN" smtClean="0"/>
              <a:t>2</a:t>
            </a:r>
            <a:r>
              <a:rPr lang="zh-CN" altLang="en-US" smtClean="0"/>
              <a:t>作者处在飞来峰的高塔之上，有什么独特的感受呢？用原句回答</a:t>
            </a:r>
            <a:endParaRPr lang="en-US" altLang="zh-CN" smtClean="0"/>
          </a:p>
          <a:p>
            <a:r>
              <a:rPr lang="zh-CN" altLang="en-US" smtClean="0">
                <a:solidFill>
                  <a:srgbClr val="FF0000"/>
                </a:solidFill>
              </a:rPr>
              <a:t>不畏浮云遮望眼，自缘身在最高层</a:t>
            </a:r>
            <a:r>
              <a:rPr lang="zh-CN" altLang="en-US" smtClean="0"/>
              <a:t>。</a:t>
            </a:r>
            <a:endParaRPr lang="en-US" altLang="zh-CN" smtClean="0"/>
          </a:p>
          <a:p>
            <a:r>
              <a:rPr lang="zh-CN" altLang="en-US" smtClean="0"/>
              <a:t>不畏：不怕。 缘：因为。 遮：遮挡，遮住。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zh-CN" altLang="en-US" sz="4800" smtClean="0"/>
              <a:t>赏诗句，明诗意</a:t>
            </a:r>
            <a:endParaRPr lang="zh-CN" altLang="en-US" sz="4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357850"/>
          </a:xfrm>
        </p:spPr>
        <p:txBody>
          <a:bodyPr/>
          <a:lstStyle/>
          <a:p>
            <a:r>
              <a:rPr lang="en-US" altLang="zh-CN" smtClean="0"/>
              <a:t>1</a:t>
            </a:r>
            <a:r>
              <a:rPr lang="zh-CN" altLang="en-US" smtClean="0"/>
              <a:t>、在现代，“浮云”是一个很流行的词，你知道出处吗？知道它是什么意思吗？</a:t>
            </a:r>
            <a:endParaRPr lang="en-US" altLang="zh-CN" smtClean="0"/>
          </a:p>
          <a:p>
            <a:r>
              <a:rPr lang="zh-CN" altLang="en-US" smtClean="0"/>
              <a:t>出处古文：</a:t>
            </a:r>
          </a:p>
          <a:p>
            <a:r>
              <a:rPr lang="zh-CN" altLang="en-US" smtClean="0"/>
              <a:t>“不义而富且贵，于我如浮云”</a:t>
            </a:r>
            <a:r>
              <a:rPr lang="en-US" altLang="zh-CN" smtClean="0"/>
              <a:t>——</a:t>
            </a:r>
            <a:r>
              <a:rPr lang="zh-CN" altLang="en-US" smtClean="0"/>
              <a:t>孔子</a:t>
            </a:r>
          </a:p>
          <a:p>
            <a:r>
              <a:rPr lang="zh-CN" altLang="en-US" smtClean="0"/>
              <a:t>流行语：神马都是浮云。</a:t>
            </a:r>
            <a:endParaRPr lang="en-US" altLang="zh-CN" smtClean="0"/>
          </a:p>
          <a:p>
            <a:r>
              <a:rPr lang="zh-CN" altLang="en-US" b="1" smtClean="0"/>
              <a:t>释义：比喻不把某事物放在眼里。</a:t>
            </a:r>
            <a:endParaRPr lang="en-US" altLang="zh-CN" b="1" smtClean="0"/>
          </a:p>
          <a:p>
            <a:r>
              <a:rPr lang="en-US" altLang="zh-CN" b="1" smtClean="0"/>
              <a:t>2</a:t>
            </a:r>
            <a:r>
              <a:rPr lang="zh-CN" altLang="en-US" smtClean="0"/>
              <a:t>、在这首诗中，“浮云”有什么隐含的深意呢？</a:t>
            </a:r>
            <a:endParaRPr lang="en-US" altLang="zh-CN" smtClean="0"/>
          </a:p>
          <a:p>
            <a:endParaRPr lang="en-US" altLang="zh-CN" smtClean="0"/>
          </a:p>
          <a:p>
            <a:endParaRPr lang="zh-CN" altLang="en-US" smtClean="0"/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zh-CN" altLang="en-US" sz="4800" smtClean="0"/>
              <a:t>联背景，悟诗情</a:t>
            </a:r>
            <a:endParaRPr lang="zh-CN" altLang="en-US" sz="4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214422"/>
            <a:ext cx="8643998" cy="5429288"/>
          </a:xfrm>
        </p:spPr>
        <p:txBody>
          <a:bodyPr>
            <a:normAutofit fontScale="92500"/>
          </a:bodyPr>
          <a:lstStyle/>
          <a:p>
            <a:r>
              <a:rPr lang="zh-CN" altLang="en-US" b="1" smtClean="0"/>
              <a:t>写诗背景</a:t>
            </a:r>
            <a:r>
              <a:rPr lang="zh-CN" altLang="en-US" smtClean="0"/>
              <a:t>：在神宗皇帝支持下实行改革，积极推行新法，抑官僚制地主和豪商的特权，以期富国强兵，但遭到保守派的激烈反对。 </a:t>
            </a:r>
            <a:r>
              <a:rPr lang="en-US" altLang="zh-CN" smtClean="0"/>
              <a:t>《</a:t>
            </a:r>
            <a:r>
              <a:rPr lang="zh-CN" altLang="en-US" smtClean="0"/>
              <a:t>登飞来峰</a:t>
            </a:r>
            <a:r>
              <a:rPr lang="en-US" altLang="zh-CN" smtClean="0"/>
              <a:t>》</a:t>
            </a:r>
            <a:r>
              <a:rPr lang="zh-CN" altLang="en-US" smtClean="0"/>
              <a:t>即作于</a:t>
            </a:r>
            <a:r>
              <a:rPr lang="en-US" smtClean="0"/>
              <a:t>1050</a:t>
            </a:r>
            <a:r>
              <a:rPr lang="zh-CN" altLang="en-US" smtClean="0"/>
              <a:t>年，当时他</a:t>
            </a:r>
            <a:r>
              <a:rPr lang="en-US" smtClean="0"/>
              <a:t>30</a:t>
            </a:r>
            <a:r>
              <a:rPr lang="zh-CN" altLang="en-US" smtClean="0"/>
              <a:t>岁，由宁波县令改任舒州通判。他向往美好前程，期待变革。</a:t>
            </a:r>
            <a:endParaRPr lang="en-US" altLang="zh-CN" smtClean="0"/>
          </a:p>
          <a:p>
            <a:r>
              <a:rPr lang="zh-CN" altLang="en-US" b="1" smtClean="0"/>
              <a:t>诗中“浮云”：</a:t>
            </a:r>
            <a:r>
              <a:rPr lang="zh-CN" altLang="en-US" b="1" smtClean="0">
                <a:solidFill>
                  <a:srgbClr val="FF0000"/>
                </a:solidFill>
              </a:rPr>
              <a:t>比喻当时的保守势力 </a:t>
            </a:r>
            <a:endParaRPr lang="zh-CN" altLang="en-US" smtClean="0">
              <a:solidFill>
                <a:srgbClr val="FF0000"/>
              </a:solidFill>
            </a:endParaRPr>
          </a:p>
          <a:p>
            <a:r>
              <a:rPr lang="zh-CN" altLang="en-US" smtClean="0"/>
              <a:t>“总为浮云能蔽日，长安不见使人愁。”</a:t>
            </a:r>
            <a:r>
              <a:rPr lang="en-US" altLang="zh-CN" smtClean="0"/>
              <a:t>——</a:t>
            </a:r>
            <a:r>
              <a:rPr lang="zh-CN" altLang="en-US" smtClean="0"/>
              <a:t>李白</a:t>
            </a:r>
          </a:p>
          <a:p>
            <a:r>
              <a:rPr lang="zh-CN" altLang="en-US" smtClean="0"/>
              <a:t>天子与太阳同辉，“日”象征着帝王；“浮云”西汉的人曾把浮云蔽日月</a:t>
            </a:r>
            <a:r>
              <a:rPr lang="zh-CN" altLang="en-US" smtClean="0">
                <a:solidFill>
                  <a:srgbClr val="FF0000"/>
                </a:solidFill>
              </a:rPr>
              <a:t>比喻奸邪小人</a:t>
            </a:r>
            <a:r>
              <a:rPr lang="zh-CN" altLang="en-US" smtClean="0"/>
              <a:t>在皇帝面前对贤臣进行挑拨离间，让皇帝受到蒙蔽。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428604"/>
            <a:ext cx="8643998" cy="6215106"/>
          </a:xfrm>
        </p:spPr>
        <p:txBody>
          <a:bodyPr/>
          <a:lstStyle/>
          <a:p>
            <a:r>
              <a:rPr lang="en-US" altLang="zh-CN" smtClean="0"/>
              <a:t>1</a:t>
            </a:r>
            <a:r>
              <a:rPr lang="zh-CN" altLang="en-US" smtClean="0"/>
              <a:t>、把保守势力说成是“浮云”，并且不畏，这体现了王安石怎样的精神？</a:t>
            </a:r>
            <a:endParaRPr lang="en-US" altLang="zh-CN" smtClean="0"/>
          </a:p>
          <a:p>
            <a:r>
              <a:rPr lang="zh-CN" altLang="en-US" smtClean="0"/>
              <a:t>为实现自己的政治抱负而</a:t>
            </a:r>
            <a:r>
              <a:rPr lang="zh-CN" altLang="en-US" smtClean="0">
                <a:solidFill>
                  <a:srgbClr val="FF0000"/>
                </a:solidFill>
              </a:rPr>
              <a:t>勇往直前、无所畏惧</a:t>
            </a:r>
            <a:r>
              <a:rPr lang="zh-CN" altLang="en-US" smtClean="0"/>
              <a:t>的进取精神。</a:t>
            </a:r>
          </a:p>
          <a:p>
            <a:r>
              <a:rPr lang="en-US" smtClean="0"/>
              <a:t>2</a:t>
            </a:r>
            <a:r>
              <a:rPr lang="zh-CN" altLang="en-US" smtClean="0"/>
              <a:t>、</a:t>
            </a:r>
            <a:r>
              <a:rPr lang="en-US" smtClean="0"/>
              <a:t>“</a:t>
            </a:r>
            <a:r>
              <a:rPr lang="zh-CN" altLang="en-US" smtClean="0"/>
              <a:t>不畏浮云遮望眼，只缘身在最高层</a:t>
            </a:r>
            <a:r>
              <a:rPr lang="en-US" smtClean="0"/>
              <a:t>”</a:t>
            </a:r>
            <a:r>
              <a:rPr lang="zh-CN" altLang="en-US" smtClean="0"/>
              <a:t>，说说你从中懂得了什么？</a:t>
            </a:r>
            <a:endParaRPr lang="en-US" altLang="zh-CN" smtClean="0"/>
          </a:p>
          <a:p>
            <a:r>
              <a:rPr lang="zh-CN" altLang="en-US" smtClean="0">
                <a:solidFill>
                  <a:srgbClr val="FF0000"/>
                </a:solidFill>
              </a:rPr>
              <a:t>要想看得远，视野更开阔，就必须登上最高的一层。</a:t>
            </a:r>
            <a:endParaRPr lang="en-US" altLang="zh-CN" smtClean="0">
              <a:solidFill>
                <a:srgbClr val="FF0000"/>
              </a:solidFill>
            </a:endParaRPr>
          </a:p>
          <a:p>
            <a:r>
              <a:rPr lang="zh-CN" altLang="en-US" smtClean="0"/>
              <a:t>这正如唐代诗人王之涣在</a:t>
            </a:r>
            <a:r>
              <a:rPr lang="en-US" altLang="zh-CN" smtClean="0"/>
              <a:t>《</a:t>
            </a:r>
            <a:r>
              <a:rPr lang="zh-CN" altLang="en-US" smtClean="0"/>
              <a:t>登鹳鹊楼</a:t>
            </a:r>
            <a:r>
              <a:rPr lang="en-US" altLang="zh-CN" smtClean="0"/>
              <a:t>》</a:t>
            </a:r>
            <a:r>
              <a:rPr lang="zh-CN" altLang="en-US" smtClean="0"/>
              <a:t>：</a:t>
            </a:r>
            <a:r>
              <a:rPr lang="en-US" smtClean="0">
                <a:solidFill>
                  <a:srgbClr val="FF0000"/>
                </a:solidFill>
              </a:rPr>
              <a:t>“</a:t>
            </a:r>
            <a:r>
              <a:rPr lang="zh-CN" altLang="en-US" smtClean="0">
                <a:solidFill>
                  <a:srgbClr val="FF0000"/>
                </a:solidFill>
              </a:rPr>
              <a:t>欲穷千里目，更上一层楼</a:t>
            </a:r>
            <a:r>
              <a:rPr lang="en-US" smtClean="0">
                <a:solidFill>
                  <a:srgbClr val="FF0000"/>
                </a:solidFill>
              </a:rPr>
              <a:t>”</a:t>
            </a:r>
            <a:r>
              <a:rPr lang="zh-CN" altLang="en-US" smtClean="0">
                <a:solidFill>
                  <a:srgbClr val="FF0000"/>
                </a:solidFill>
              </a:rPr>
              <a:t>。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3" name="图片 1" descr="cc1376d01cc6733873103d4110f68cb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17463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074" name="标题 1331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7200" b="1" smtClean="0"/>
              <a:t>学习古诗的方法？</a:t>
            </a:r>
          </a:p>
        </p:txBody>
      </p:sp>
      <p:sp>
        <p:nvSpPr>
          <p:cNvPr id="3075" name="文本占位符 13314"/>
          <p:cNvSpPr>
            <a:spLocks noGrp="1" noChangeArrowheads="1"/>
          </p:cNvSpPr>
          <p:nvPr>
            <p:ph idx="1"/>
          </p:nvPr>
        </p:nvSpPr>
        <p:spPr>
          <a:xfrm>
            <a:off x="-104775" y="1981200"/>
            <a:ext cx="9405938" cy="41148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zh-CN" sz="8000" b="1" smtClean="0">
                <a:hlinkClick action="ppaction://hlinkshowjump?jump=nextslide"/>
              </a:rPr>
              <a:t>1</a:t>
            </a:r>
            <a:r>
              <a:rPr lang="zh-CN" altLang="en-US" sz="8000" b="1" smtClean="0">
                <a:hlinkClick action="ppaction://hlinkshowjump?jump=nextslide"/>
              </a:rPr>
              <a:t>、知诗人，解题意</a:t>
            </a:r>
            <a:endParaRPr lang="zh-CN" altLang="en-US" sz="8000" b="1" smtClean="0"/>
          </a:p>
        </p:txBody>
      </p:sp>
      <p:sp>
        <p:nvSpPr>
          <p:cNvPr id="3076" name="文本框 13315"/>
          <p:cNvSpPr txBox="1">
            <a:spLocks noChangeArrowheads="1"/>
          </p:cNvSpPr>
          <p:nvPr/>
        </p:nvSpPr>
        <p:spPr bwMode="auto">
          <a:xfrm>
            <a:off x="-26988" y="3246438"/>
            <a:ext cx="9251951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8000">
                <a:solidFill>
                  <a:schemeClr val="accent2"/>
                </a:solidFill>
              </a:rPr>
              <a:t>2</a:t>
            </a:r>
            <a:r>
              <a:rPr lang="en-US" altLang="zh-CN" sz="8000" smtClean="0">
                <a:solidFill>
                  <a:schemeClr val="accent2"/>
                </a:solidFill>
              </a:rPr>
              <a:t>、</a:t>
            </a:r>
            <a:r>
              <a:rPr lang="zh-CN" altLang="en-US" sz="8000" smtClean="0">
                <a:solidFill>
                  <a:schemeClr val="accent2"/>
                </a:solidFill>
              </a:rPr>
              <a:t>赏</a:t>
            </a:r>
            <a:r>
              <a:rPr lang="en-US" altLang="zh-CN" sz="8000" err="1" smtClean="0">
                <a:solidFill>
                  <a:schemeClr val="accent2"/>
                </a:solidFill>
              </a:rPr>
              <a:t>诗句</a:t>
            </a:r>
            <a:r>
              <a:rPr lang="en-US" altLang="zh-CN" sz="8000" err="1">
                <a:solidFill>
                  <a:schemeClr val="accent2"/>
                </a:solidFill>
              </a:rPr>
              <a:t>，明诗意</a:t>
            </a:r>
            <a:endParaRPr lang="en-US" altLang="zh-CN" sz="8000">
              <a:solidFill>
                <a:schemeClr val="accent2"/>
              </a:solidFill>
            </a:endParaRPr>
          </a:p>
        </p:txBody>
      </p:sp>
      <p:sp>
        <p:nvSpPr>
          <p:cNvPr id="3077" name="文本框 13316"/>
          <p:cNvSpPr txBox="1">
            <a:spLocks noChangeArrowheads="1"/>
          </p:cNvSpPr>
          <p:nvPr/>
        </p:nvSpPr>
        <p:spPr bwMode="auto">
          <a:xfrm>
            <a:off x="-28575" y="4648200"/>
            <a:ext cx="8934450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8000">
                <a:solidFill>
                  <a:schemeClr val="accent2"/>
                </a:solidFill>
              </a:rPr>
              <a:t>3</a:t>
            </a:r>
            <a:r>
              <a:rPr lang="zh-CN" altLang="en-US" sz="8000" smtClean="0">
                <a:solidFill>
                  <a:schemeClr val="accent2"/>
                </a:solidFill>
              </a:rPr>
              <a:t>、联背景，</a:t>
            </a:r>
            <a:r>
              <a:rPr lang="zh-CN" altLang="en-US" sz="8000">
                <a:solidFill>
                  <a:schemeClr val="accent2"/>
                </a:solidFill>
              </a:rPr>
              <a:t>悟诗情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  <p:bldP spid="3076" grpId="0"/>
      <p:bldP spid="307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en-US" altLang="zh-CN" smtClean="0"/>
              <a:t>《</a:t>
            </a:r>
            <a:r>
              <a:rPr lang="zh-CN" altLang="en-US" smtClean="0"/>
              <a:t>登飞来峰</a:t>
            </a:r>
            <a:r>
              <a:rPr lang="en-US" altLang="zh-CN" smtClean="0"/>
              <a:t>》</a:t>
            </a:r>
            <a:r>
              <a:rPr lang="zh-CN" altLang="en-US" smtClean="0"/>
              <a:t>小结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只有站得高才能望得远。</a:t>
            </a:r>
            <a:endParaRPr lang="en-US" altLang="zh-CN" b="1" smtClean="0">
              <a:solidFill>
                <a:srgbClr val="FF0000"/>
              </a:solidFill>
            </a:endParaRPr>
          </a:p>
          <a:p>
            <a:r>
              <a:rPr lang="zh-CN" altLang="en-US" smtClean="0"/>
              <a:t>同样，在社会生活和思想修养方面也是这样，只有在各个方面达到一定的高度，才能实现自己的理想。王安石的一生都致力于变法革新，他满怀雄心壮志。</a:t>
            </a:r>
            <a:endParaRPr lang="en-US" altLang="zh-CN" smtClean="0"/>
          </a:p>
          <a:p>
            <a:r>
              <a:rPr lang="zh-CN" altLang="en-US" smtClean="0"/>
              <a:t>请同学们一起诵读这首诗，读出诗人的雄心壮志。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 fontScale="90000"/>
          </a:bodyPr>
          <a:lstStyle/>
          <a:p>
            <a:r>
              <a:rPr lang="zh-CN" altLang="en-US" smtClean="0"/>
              <a:t>比较</a:t>
            </a:r>
            <a:r>
              <a:rPr lang="en-US" altLang="zh-CN" smtClean="0"/>
              <a:t>《</a:t>
            </a:r>
            <a:r>
              <a:rPr lang="zh-CN" altLang="en-US" smtClean="0"/>
              <a:t>登飞来峰</a:t>
            </a:r>
            <a:r>
              <a:rPr lang="en-US" altLang="zh-CN" smtClean="0"/>
              <a:t>》《</a:t>
            </a:r>
            <a:r>
              <a:rPr lang="zh-CN" altLang="en-US" smtClean="0"/>
              <a:t>望岳</a:t>
            </a:r>
            <a:r>
              <a:rPr lang="en-US" altLang="zh-CN" smtClean="0"/>
              <a:t>》</a:t>
            </a:r>
            <a:r>
              <a:rPr lang="zh-CN" altLang="en-US" smtClean="0"/>
              <a:t>相同点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285860"/>
            <a:ext cx="8643998" cy="5286412"/>
          </a:xfrm>
        </p:spPr>
        <p:txBody>
          <a:bodyPr>
            <a:normAutofit lnSpcReduction="10000"/>
          </a:bodyPr>
          <a:lstStyle/>
          <a:p>
            <a:r>
              <a:rPr lang="zh-CN" altLang="en-US" smtClean="0"/>
              <a:t>一、两首诗同是登高之作，在内容和情感上有何异同？</a:t>
            </a:r>
            <a:endParaRPr lang="en-US" altLang="zh-CN" smtClean="0"/>
          </a:p>
          <a:p>
            <a:r>
              <a:rPr lang="en-US" smtClean="0"/>
              <a:t>1</a:t>
            </a:r>
            <a:r>
              <a:rPr lang="zh-CN" altLang="en-US" smtClean="0"/>
              <a:t>、借景抒怀 诗人为实现自己的政治抱负而</a:t>
            </a:r>
            <a:r>
              <a:rPr lang="zh-CN" altLang="en-US" smtClean="0">
                <a:solidFill>
                  <a:srgbClr val="FF0000"/>
                </a:solidFill>
              </a:rPr>
              <a:t>勇往直前、无所畏惧</a:t>
            </a:r>
            <a:r>
              <a:rPr lang="zh-CN" altLang="en-US" smtClean="0"/>
              <a:t>的进取精神。 </a:t>
            </a:r>
          </a:p>
          <a:p>
            <a:r>
              <a:rPr lang="zh-CN" altLang="en-US" smtClean="0">
                <a:solidFill>
                  <a:srgbClr val="FF0000"/>
                </a:solidFill>
              </a:rPr>
              <a:t>勇攀绝顶，俯视万物</a:t>
            </a:r>
            <a:r>
              <a:rPr lang="zh-CN" altLang="en-US" smtClean="0"/>
              <a:t>的雄心和气概</a:t>
            </a:r>
          </a:p>
          <a:p>
            <a:r>
              <a:rPr lang="en-US" altLang="zh-CN" smtClean="0"/>
              <a:t>《</a:t>
            </a:r>
            <a:r>
              <a:rPr lang="zh-CN" altLang="en-US" smtClean="0"/>
              <a:t>登飞来峰</a:t>
            </a:r>
            <a:r>
              <a:rPr lang="en-US" altLang="zh-CN" smtClean="0"/>
              <a:t>》</a:t>
            </a:r>
            <a:r>
              <a:rPr lang="zh-CN" altLang="en-US" smtClean="0"/>
              <a:t>表达了作者高瞻远曙</a:t>
            </a:r>
            <a:r>
              <a:rPr lang="en-US" smtClean="0"/>
              <a:t>,</a:t>
            </a:r>
            <a:r>
              <a:rPr lang="zh-CN" altLang="en-US" smtClean="0"/>
              <a:t>对前途充满信心的豪情和不畏艰难</a:t>
            </a:r>
            <a:r>
              <a:rPr lang="en-US" smtClean="0"/>
              <a:t>,</a:t>
            </a:r>
            <a:r>
              <a:rPr lang="zh-CN" altLang="en-US" smtClean="0"/>
              <a:t>立志革新的政治抱负</a:t>
            </a:r>
            <a:r>
              <a:rPr lang="en-US" smtClean="0"/>
              <a:t>. </a:t>
            </a:r>
            <a:endParaRPr lang="zh-CN" altLang="en-US" smtClean="0"/>
          </a:p>
          <a:p>
            <a:r>
              <a:rPr lang="en-US" altLang="zh-CN" smtClean="0"/>
              <a:t>《</a:t>
            </a:r>
            <a:r>
              <a:rPr lang="zh-CN" altLang="en-US" smtClean="0"/>
              <a:t>望岳</a:t>
            </a:r>
            <a:r>
              <a:rPr lang="en-US" altLang="zh-CN" smtClean="0"/>
              <a:t>》</a:t>
            </a:r>
            <a:r>
              <a:rPr lang="zh-CN" altLang="en-US" smtClean="0"/>
              <a:t>则表达了诗人虽考场失意，仍充满不怕困难，俯视一切的雄心壮志和豪迈气概。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500042"/>
            <a:ext cx="8715436" cy="6143668"/>
          </a:xfrm>
        </p:spPr>
        <p:txBody>
          <a:bodyPr/>
          <a:lstStyle/>
          <a:p>
            <a:r>
              <a:rPr lang="en-US" smtClean="0"/>
              <a:t>2</a:t>
            </a:r>
            <a:r>
              <a:rPr lang="zh-CN" altLang="en-US" smtClean="0"/>
              <a:t>、蕴含哲理：</a:t>
            </a:r>
            <a:r>
              <a:rPr lang="zh-CN" altLang="en-US" smtClean="0">
                <a:solidFill>
                  <a:srgbClr val="FF0000"/>
                </a:solidFill>
              </a:rPr>
              <a:t>只有站得高，才能看得远</a:t>
            </a:r>
            <a:r>
              <a:rPr lang="zh-CN" altLang="en-US" smtClean="0"/>
              <a:t>。</a:t>
            </a:r>
          </a:p>
          <a:p>
            <a:r>
              <a:rPr lang="zh-CN" altLang="en-US" smtClean="0"/>
              <a:t>观察事物，解决问题，要站得高，看得远，否则会被眼前的小事所羁绊。</a:t>
            </a:r>
          </a:p>
          <a:p>
            <a:r>
              <a:rPr lang="en-US" smtClean="0"/>
              <a:t>3</a:t>
            </a:r>
            <a:r>
              <a:rPr lang="zh-CN" altLang="en-US" smtClean="0"/>
              <a:t>、</a:t>
            </a:r>
            <a:r>
              <a:rPr lang="zh-CN" altLang="en-US" smtClean="0">
                <a:solidFill>
                  <a:srgbClr val="FF0000"/>
                </a:solidFill>
              </a:rPr>
              <a:t>夸张、比喻</a:t>
            </a:r>
            <a:r>
              <a:rPr lang="zh-CN" altLang="en-US" smtClean="0"/>
              <a:t>的手法，大胆的</a:t>
            </a:r>
            <a:r>
              <a:rPr lang="zh-CN" altLang="en-US" smtClean="0">
                <a:solidFill>
                  <a:srgbClr val="FF0000"/>
                </a:solidFill>
              </a:rPr>
              <a:t>想象</a:t>
            </a:r>
            <a:r>
              <a:rPr lang="zh-CN" altLang="en-US" smtClean="0"/>
              <a:t>。</a:t>
            </a:r>
            <a:r>
              <a:rPr lang="zh-CN" altLang="en-US" smtClean="0">
                <a:solidFill>
                  <a:srgbClr val="FF0000"/>
                </a:solidFill>
              </a:rPr>
              <a:t>虚实结合</a:t>
            </a:r>
          </a:p>
          <a:p>
            <a:r>
              <a:rPr lang="zh-CN" altLang="en-US" smtClean="0"/>
              <a:t>二、读了这两首诗，你还能想到哪些表达雄心壮志的诗句？</a:t>
            </a:r>
          </a:p>
          <a:p>
            <a:r>
              <a:rPr lang="zh-CN" altLang="en-US" smtClean="0">
                <a:solidFill>
                  <a:srgbClr val="FF0000"/>
                </a:solidFill>
              </a:rPr>
              <a:t>欲穷千里目，更上一层楼 </a:t>
            </a:r>
          </a:p>
          <a:p>
            <a:r>
              <a:rPr lang="zh-CN" altLang="en-US" smtClean="0">
                <a:solidFill>
                  <a:srgbClr val="FF0000"/>
                </a:solidFill>
              </a:rPr>
              <a:t>长风破浪会有时，直挂云帆济沧海</a:t>
            </a:r>
            <a:r>
              <a:rPr lang="zh-CN" altLang="en-US" smtClean="0"/>
              <a:t>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结束语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smtClean="0"/>
              <a:t>“</a:t>
            </a:r>
            <a:r>
              <a:rPr lang="zh-CN" altLang="en-US" sz="4000" smtClean="0">
                <a:solidFill>
                  <a:srgbClr val="FF0000"/>
                </a:solidFill>
              </a:rPr>
              <a:t>不畏浮云遮望眼，只缘身在最高层</a:t>
            </a:r>
            <a:r>
              <a:rPr lang="zh-CN" altLang="en-US" sz="4000" smtClean="0"/>
              <a:t>。</a:t>
            </a:r>
            <a:r>
              <a:rPr lang="en-US" sz="4000" smtClean="0"/>
              <a:t>”</a:t>
            </a:r>
            <a:r>
              <a:rPr lang="zh-CN" altLang="en-US" sz="4000" smtClean="0"/>
              <a:t>“</a:t>
            </a:r>
            <a:r>
              <a:rPr lang="zh-CN" altLang="en-US" sz="4000" smtClean="0">
                <a:solidFill>
                  <a:srgbClr val="FF0000"/>
                </a:solidFill>
              </a:rPr>
              <a:t>会当凌绝顶，一览众山小</a:t>
            </a:r>
            <a:r>
              <a:rPr lang="zh-CN" altLang="en-US" sz="4000" smtClean="0"/>
              <a:t>”王安石和杜甫那</a:t>
            </a:r>
            <a:r>
              <a:rPr lang="zh-CN" altLang="en-US" sz="4000" b="1" smtClean="0">
                <a:solidFill>
                  <a:srgbClr val="FF0000"/>
                </a:solidFill>
              </a:rPr>
              <a:t>豪迈</a:t>
            </a:r>
            <a:r>
              <a:rPr lang="zh-CN" altLang="en-US" sz="4000" smtClean="0"/>
              <a:t>的气势在这两首诗中表现得淋漓尽致。</a:t>
            </a:r>
            <a:endParaRPr lang="en-US" altLang="zh-CN" sz="4000" smtClean="0"/>
          </a:p>
          <a:p>
            <a:r>
              <a:rPr lang="zh-CN" altLang="en-US" sz="4000" smtClean="0"/>
              <a:t>同样也希望大家能在今后的学习和生活中，</a:t>
            </a:r>
            <a:r>
              <a:rPr lang="zh-CN" altLang="en-US" sz="4000" b="1" smtClean="0">
                <a:solidFill>
                  <a:srgbClr val="FF0000"/>
                </a:solidFill>
              </a:rPr>
              <a:t>努力提高自己</a:t>
            </a:r>
            <a:r>
              <a:rPr lang="zh-CN" altLang="en-US" sz="4000" smtClean="0"/>
              <a:t>，因为只有</a:t>
            </a:r>
            <a:r>
              <a:rPr lang="zh-CN" altLang="en-US" sz="4000" smtClean="0">
                <a:solidFill>
                  <a:srgbClr val="FF0000"/>
                </a:solidFill>
              </a:rPr>
              <a:t>站得高才能望得远。</a:t>
            </a:r>
            <a:endParaRPr lang="zh-CN" altLang="en-US" sz="4000">
              <a:solidFill>
                <a:srgbClr val="FF0000"/>
              </a:solidFill>
            </a:endParaRP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934700" y="114554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二、</a:t>
            </a:r>
            <a:r>
              <a:rPr lang="zh-CN" altLang="en-US" b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中考</a:t>
            </a:r>
            <a:r>
              <a:rPr lang="zh-CN" altLang="zh-CN" b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目标：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b="1" smtClean="0">
                <a:solidFill>
                  <a:srgbClr val="0D0D0D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b="1" smtClean="0">
                <a:solidFill>
                  <a:srgbClr val="0D0D0D"/>
                </a:solidFill>
                <a:latin typeface="华文楷体" pitchFamily="2" charset="-122"/>
                <a:ea typeface="华文楷体" pitchFamily="2" charset="-122"/>
              </a:rPr>
              <a:t>背诵并准确默写诗中的诗句。</a:t>
            </a:r>
          </a:p>
          <a:p>
            <a:pPr marL="0" indent="0">
              <a:buNone/>
            </a:pPr>
            <a:endParaRPr lang="en-US" altLang="zh-CN" b="1" smtClean="0">
              <a:solidFill>
                <a:srgbClr val="0D0D0D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b="1" smtClean="0">
                <a:solidFill>
                  <a:srgbClr val="0D0D0D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b="1" smtClean="0">
                <a:solidFill>
                  <a:srgbClr val="0D0D0D"/>
                </a:solidFill>
                <a:latin typeface="华文楷体" pitchFamily="2" charset="-122"/>
                <a:ea typeface="华文楷体" pitchFamily="2" charset="-122"/>
              </a:rPr>
              <a:t>了解诗的大意，赏析诗中的名句。</a:t>
            </a:r>
          </a:p>
          <a:p>
            <a:pPr marL="0" indent="0">
              <a:buNone/>
            </a:pPr>
            <a:endParaRPr lang="en-US" altLang="zh-CN" b="1" smtClean="0">
              <a:solidFill>
                <a:srgbClr val="0D0D0D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b="1" smtClean="0">
                <a:solidFill>
                  <a:srgbClr val="0D0D0D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b="1" smtClean="0">
                <a:solidFill>
                  <a:srgbClr val="0D0D0D"/>
                </a:solidFill>
                <a:latin typeface="华文楷体" pitchFamily="2" charset="-122"/>
                <a:ea typeface="华文楷体" pitchFamily="2" charset="-122"/>
              </a:rPr>
              <a:t>能准确写出诗的主旨。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5400" smtClean="0"/>
              <a:t>《</a:t>
            </a:r>
            <a:r>
              <a:rPr lang="zh-CN" altLang="en-US" sz="5400" smtClean="0"/>
              <a:t>望岳</a:t>
            </a:r>
            <a:r>
              <a:rPr lang="en-US" altLang="zh-CN" sz="5400" smtClean="0"/>
              <a:t>》</a:t>
            </a:r>
            <a:endParaRPr lang="zh-CN" altLang="en-US" sz="5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写景首先要抓住景物的特点，那读诗就要理解诗中表现的景物特点。这首诗写了什么景物？它有什么特点？ </a:t>
            </a:r>
          </a:p>
          <a:p>
            <a:r>
              <a:rPr lang="zh-CN" altLang="en-US" b="1" smtClean="0">
                <a:solidFill>
                  <a:srgbClr val="FF0000"/>
                </a:solidFill>
              </a:rPr>
              <a:t>写泰山高大雄伟。</a:t>
            </a:r>
            <a:br>
              <a:rPr lang="en-US" smtClean="0"/>
            </a:b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读准字音和节奏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mtClean="0"/>
              <a:t>                                </a:t>
            </a:r>
            <a:r>
              <a:rPr lang="zh-CN" altLang="en-US" sz="4400" smtClean="0"/>
              <a:t>望岳</a:t>
            </a:r>
            <a:endParaRPr lang="en-US" altLang="zh-CN" sz="4400" smtClean="0"/>
          </a:p>
          <a:p>
            <a:r>
              <a:rPr lang="en-US" altLang="zh-CN" smtClean="0"/>
              <a:t>                                        </a:t>
            </a:r>
            <a:r>
              <a:rPr lang="zh-CN" altLang="en-US" smtClean="0"/>
              <a:t>杜甫</a:t>
            </a:r>
            <a:endParaRPr lang="en-US" altLang="zh-CN" smtClean="0"/>
          </a:p>
          <a:p>
            <a:r>
              <a:rPr lang="en-US" altLang="zh-CN" smtClean="0">
                <a:solidFill>
                  <a:srgbClr val="FF0000"/>
                </a:solidFill>
              </a:rPr>
              <a:t>            </a:t>
            </a:r>
            <a:r>
              <a:rPr lang="zh-CN" altLang="en-US" smtClean="0"/>
              <a:t>岱宗̸̷夫如何？齐鲁̷青未了。</a:t>
            </a:r>
            <a:endParaRPr lang="en-US" altLang="zh-CN" smtClean="0"/>
          </a:p>
          <a:p>
            <a:r>
              <a:rPr lang="en-US" altLang="zh-CN" smtClean="0"/>
              <a:t>            </a:t>
            </a:r>
            <a:r>
              <a:rPr lang="zh-CN" altLang="en-US" smtClean="0"/>
              <a:t>造化̷钟神秀，阴阳̷割昏晓。</a:t>
            </a:r>
            <a:endParaRPr lang="en-US" altLang="zh-CN" smtClean="0"/>
          </a:p>
          <a:p>
            <a:r>
              <a:rPr lang="en-US" altLang="zh-CN" smtClean="0"/>
              <a:t>            </a:t>
            </a:r>
            <a:r>
              <a:rPr lang="zh-CN" altLang="en-US" smtClean="0"/>
              <a:t>荡胸̷生曾云，决眦̷入归鸟。</a:t>
            </a:r>
            <a:endParaRPr lang="en-US" altLang="zh-CN" smtClean="0"/>
          </a:p>
          <a:p>
            <a:r>
              <a:rPr lang="en-US" altLang="zh-CN" smtClean="0"/>
              <a:t>            </a:t>
            </a:r>
            <a:r>
              <a:rPr lang="zh-CN" altLang="en-US" smtClean="0"/>
              <a:t>会当̷凌绝顶，一览̷众山小。</a:t>
            </a:r>
            <a:endParaRPr lang="en-US" altLang="zh-CN" smtClean="0"/>
          </a:p>
          <a:p>
            <a:r>
              <a:rPr lang="zh-CN" altLang="en-US" smtClean="0"/>
              <a:t>五律、五绝等字少于五字的诗句节奏分为</a:t>
            </a:r>
            <a:r>
              <a:rPr lang="zh-CN" altLang="en-US" smtClean="0">
                <a:solidFill>
                  <a:srgbClr val="FF0000"/>
                </a:solidFill>
              </a:rPr>
              <a:t>两部分</a:t>
            </a:r>
            <a:r>
              <a:rPr lang="zh-CN" altLang="en-US" smtClean="0"/>
              <a:t>为佳。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pPr algn="l"/>
            <a:r>
              <a:rPr lang="zh-CN" altLang="zh-CN" b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五、</a:t>
            </a:r>
            <a:r>
              <a:rPr lang="zh-CN" altLang="en-US" b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预习展示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715016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4600" b="1" smtClean="0"/>
              <a:t>1.</a:t>
            </a:r>
            <a:r>
              <a:rPr lang="zh-CN" altLang="en-US" sz="4600" b="1" smtClean="0"/>
              <a:t>诗句大意</a:t>
            </a:r>
            <a:endParaRPr lang="en-US" altLang="zh-CN" sz="4600" b="1" smtClean="0"/>
          </a:p>
          <a:p>
            <a:pPr>
              <a:lnSpc>
                <a:spcPts val="5300"/>
              </a:lnSpc>
            </a:pPr>
            <a:r>
              <a:rPr lang="zh-CN" altLang="en-US" b="1" smtClean="0">
                <a:latin typeface="华文中宋" pitchFamily="2" charset="-122"/>
                <a:ea typeface="华文中宋" pitchFamily="2" charset="-122"/>
              </a:rPr>
              <a:t>五岳之首泰山的景象怎么样？在齐鲁大地上，那青翠的山色没有尽头。</a:t>
            </a:r>
          </a:p>
          <a:p>
            <a:pPr>
              <a:lnSpc>
                <a:spcPts val="5300"/>
              </a:lnSpc>
            </a:pPr>
            <a:r>
              <a:rPr lang="zh-CN" altLang="en-US" b="1" smtClean="0">
                <a:latin typeface="华文中宋" pitchFamily="2" charset="-122"/>
                <a:ea typeface="华文中宋" pitchFamily="2" charset="-122"/>
              </a:rPr>
              <a:t>大自然把神奇秀丽的景象全都汇聚其中，山南山北阴阳分解，晨昏不同。</a:t>
            </a:r>
          </a:p>
          <a:p>
            <a:pPr>
              <a:lnSpc>
                <a:spcPts val="5300"/>
              </a:lnSpc>
            </a:pPr>
            <a:r>
              <a:rPr lang="zh-CN" altLang="en-US" b="1" smtClean="0">
                <a:latin typeface="华文中宋" pitchFamily="2" charset="-122"/>
                <a:ea typeface="华文中宋" pitchFamily="2" charset="-122"/>
              </a:rPr>
              <a:t>望层层云气升腾，令人胸怀荡涤；看归鸟回旋入山，使人眼眶欲碎。</a:t>
            </a:r>
          </a:p>
          <a:p>
            <a:pPr>
              <a:lnSpc>
                <a:spcPts val="5300"/>
              </a:lnSpc>
            </a:pPr>
            <a:r>
              <a:rPr lang="zh-CN" altLang="en-US" b="1" smtClean="0">
                <a:latin typeface="华文中宋" pitchFamily="2" charset="-122"/>
                <a:ea typeface="华文中宋" pitchFamily="2" charset="-122"/>
              </a:rPr>
              <a:t>一定要登上泰山顶峰，俯瞰显得渺小的群山。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一、知诗人，解题意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>
            <a:normAutofit lnSpcReduction="10000"/>
          </a:bodyPr>
          <a:lstStyle/>
          <a:p>
            <a:r>
              <a:rPr lang="en-US" altLang="zh-CN" smtClean="0"/>
              <a:t>1</a:t>
            </a:r>
            <a:r>
              <a:rPr lang="zh-CN" altLang="en-US" smtClean="0"/>
              <a:t>、你对诗人杜甫了解多少？</a:t>
            </a:r>
            <a:endParaRPr lang="en-US" altLang="zh-CN" smtClean="0"/>
          </a:p>
          <a:p>
            <a:r>
              <a:rPr lang="zh-CN" altLang="en-US" smtClean="0"/>
              <a:t>杜甫，字</a:t>
            </a:r>
            <a:r>
              <a:rPr lang="zh-CN" altLang="en-US" smtClean="0">
                <a:solidFill>
                  <a:srgbClr val="FF0000"/>
                </a:solidFill>
              </a:rPr>
              <a:t>子美</a:t>
            </a:r>
            <a:r>
              <a:rPr lang="zh-CN" altLang="en-US" smtClean="0"/>
              <a:t>，</a:t>
            </a:r>
            <a:r>
              <a:rPr lang="zh-CN" altLang="en-US" smtClean="0">
                <a:solidFill>
                  <a:srgbClr val="FF0000"/>
                </a:solidFill>
              </a:rPr>
              <a:t>唐代</a:t>
            </a:r>
            <a:r>
              <a:rPr lang="zh-CN" altLang="en-US" smtClean="0"/>
              <a:t>伟大的</a:t>
            </a:r>
            <a:r>
              <a:rPr lang="zh-CN" altLang="en-US" smtClean="0">
                <a:solidFill>
                  <a:srgbClr val="FF0000"/>
                </a:solidFill>
              </a:rPr>
              <a:t>现实主义</a:t>
            </a:r>
            <a:r>
              <a:rPr lang="zh-CN" altLang="en-US" smtClean="0"/>
              <a:t>诗人，他的诗有著名的“</a:t>
            </a:r>
            <a:r>
              <a:rPr lang="zh-CN" altLang="en-US" smtClean="0">
                <a:solidFill>
                  <a:srgbClr val="FF0000"/>
                </a:solidFill>
              </a:rPr>
              <a:t>三吏三别</a:t>
            </a:r>
            <a:r>
              <a:rPr lang="zh-CN" altLang="en-US" smtClean="0"/>
              <a:t>”，他的诗被称为“</a:t>
            </a:r>
            <a:r>
              <a:rPr lang="zh-CN" altLang="en-US" smtClean="0">
                <a:solidFill>
                  <a:srgbClr val="FF0000"/>
                </a:solidFill>
              </a:rPr>
              <a:t>诗史</a:t>
            </a:r>
            <a:r>
              <a:rPr lang="zh-CN" altLang="en-US" smtClean="0"/>
              <a:t>”；他因此也被后人称为“</a:t>
            </a:r>
            <a:r>
              <a:rPr lang="zh-CN" altLang="en-US" smtClean="0">
                <a:solidFill>
                  <a:srgbClr val="FF0000"/>
                </a:solidFill>
              </a:rPr>
              <a:t>诗圣</a:t>
            </a:r>
            <a:r>
              <a:rPr lang="zh-CN" altLang="en-US" smtClean="0"/>
              <a:t>”。</a:t>
            </a:r>
            <a:endParaRPr lang="en-US" altLang="zh-CN" smtClean="0"/>
          </a:p>
          <a:p>
            <a:r>
              <a:rPr lang="en-US" altLang="zh-CN" smtClean="0"/>
              <a:t>2</a:t>
            </a:r>
            <a:r>
              <a:rPr lang="zh-CN" altLang="en-US" smtClean="0"/>
              <a:t>、诗题“望岳”的 “</a:t>
            </a:r>
            <a:r>
              <a:rPr lang="zh-CN" altLang="en-US" smtClean="0">
                <a:solidFill>
                  <a:srgbClr val="FF0000"/>
                </a:solidFill>
              </a:rPr>
              <a:t>望</a:t>
            </a:r>
            <a:r>
              <a:rPr lang="zh-CN" altLang="en-US" smtClean="0"/>
              <a:t>”，立足点在哪里？“望”的顺序是由</a:t>
            </a:r>
            <a:r>
              <a:rPr lang="zh-CN" altLang="en-US" u="sng" smtClean="0"/>
              <a:t>     </a:t>
            </a:r>
            <a:r>
              <a:rPr lang="zh-CN" altLang="en-US" smtClean="0"/>
              <a:t>而</a:t>
            </a:r>
            <a:r>
              <a:rPr lang="zh-CN" altLang="en-US" u="sng" smtClean="0"/>
              <a:t>      </a:t>
            </a:r>
            <a:r>
              <a:rPr lang="zh-CN" altLang="en-US" smtClean="0"/>
              <a:t>，依次望见了哪些景象或景物</a:t>
            </a:r>
            <a:r>
              <a:rPr lang="zh-CN" altLang="en-US" u="sng" smtClean="0"/>
              <a:t> </a:t>
            </a:r>
            <a:r>
              <a:rPr lang="zh-CN" altLang="en-US" smtClean="0"/>
              <a:t>？</a:t>
            </a:r>
            <a:endParaRPr lang="en-US" altLang="zh-CN" smtClean="0"/>
          </a:p>
          <a:p>
            <a:r>
              <a:rPr lang="zh-CN" altLang="en-US" smtClean="0">
                <a:solidFill>
                  <a:srgbClr val="FF0000"/>
                </a:solidFill>
              </a:rPr>
              <a:t>泰山脚下</a:t>
            </a:r>
            <a:r>
              <a:rPr lang="zh-CN" altLang="en-US" smtClean="0"/>
              <a:t>   </a:t>
            </a:r>
            <a:r>
              <a:rPr lang="zh-CN" altLang="en-US" smtClean="0">
                <a:solidFill>
                  <a:srgbClr val="FF0000"/>
                </a:solidFill>
              </a:rPr>
              <a:t>；</a:t>
            </a:r>
            <a:r>
              <a:rPr lang="zh-CN" altLang="en-US" u="sng" smtClean="0">
                <a:solidFill>
                  <a:srgbClr val="FF0000"/>
                </a:solidFill>
              </a:rPr>
              <a:t> </a:t>
            </a:r>
            <a:r>
              <a:rPr lang="zh-CN" altLang="en-US" smtClean="0">
                <a:solidFill>
                  <a:srgbClr val="FF0000"/>
                </a:solidFill>
              </a:rPr>
              <a:t>由远而近</a:t>
            </a:r>
            <a:r>
              <a:rPr lang="zh-CN" altLang="en-US" smtClean="0"/>
              <a:t>；依次望见了“</a:t>
            </a:r>
            <a:r>
              <a:rPr lang="zh-CN" altLang="en-US" smtClean="0">
                <a:solidFill>
                  <a:srgbClr val="FF0000"/>
                </a:solidFill>
              </a:rPr>
              <a:t>青未了；割昏晓；云、鸟。</a:t>
            </a:r>
            <a:r>
              <a:rPr lang="zh-CN" altLang="en-US" smtClean="0"/>
              <a:t>”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l"/>
            <a:r>
              <a:rPr lang="zh-CN" altLang="en-US" sz="5400" b="1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二、赏诗句，明诗意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50072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zh-CN" altLang="en-US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）岱宗夫如何？齐鲁青</a:t>
            </a:r>
            <a:r>
              <a:rPr lang="zh-CN" altLang="en-US" smtClean="0">
                <a:solidFill>
                  <a:srgbClr val="FF0000"/>
                </a:solidFill>
              </a:rPr>
              <a:t>未了</a:t>
            </a:r>
            <a:r>
              <a:rPr lang="zh-CN" altLang="en-US" smtClean="0"/>
              <a:t>。</a:t>
            </a:r>
            <a:endParaRPr lang="en-US" altLang="zh-CN" smtClean="0"/>
          </a:p>
          <a:p>
            <a:pPr>
              <a:buNone/>
            </a:pPr>
            <a:r>
              <a:rPr lang="zh-CN" altLang="en-US" b="1" smtClean="0">
                <a:solidFill>
                  <a:srgbClr val="FF0000"/>
                </a:solidFill>
              </a:rPr>
              <a:t>示例：</a:t>
            </a:r>
            <a:endParaRPr lang="en-US" altLang="zh-CN" b="1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mtClean="0">
                <a:solidFill>
                  <a:srgbClr val="C00000"/>
                </a:solidFill>
              </a:rPr>
              <a:t>          炼字：</a:t>
            </a:r>
            <a:r>
              <a:rPr lang="zh-CN" altLang="en-US" smtClean="0">
                <a:solidFill>
                  <a:srgbClr val="0070C0"/>
                </a:solidFill>
              </a:rPr>
              <a:t>“未了”写出青翠之色一望无际，表现出山势的绵延无尽。</a:t>
            </a:r>
            <a:endParaRPr lang="en-US" altLang="zh-CN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zh-CN" altLang="en-US" smtClean="0">
                <a:solidFill>
                  <a:srgbClr val="C00000"/>
                </a:solidFill>
              </a:rPr>
              <a:t>         修辞：</a:t>
            </a:r>
            <a:r>
              <a:rPr lang="zh-CN" altLang="en-US" smtClean="0">
                <a:solidFill>
                  <a:srgbClr val="0070C0"/>
                </a:solidFill>
              </a:rPr>
              <a:t>运用了设问的修辞手法，一问一答，写远望</a:t>
            </a:r>
            <a:r>
              <a:rPr lang="en-US" altLang="zh-CN" smtClean="0">
                <a:solidFill>
                  <a:srgbClr val="0070C0"/>
                </a:solidFill>
              </a:rPr>
              <a:t>(</a:t>
            </a:r>
            <a:r>
              <a:rPr lang="zh-CN" altLang="en-US" smtClean="0">
                <a:solidFill>
                  <a:srgbClr val="0070C0"/>
                </a:solidFill>
              </a:rPr>
              <a:t>视觉角度）所见，总括泰山全貌。</a:t>
            </a:r>
            <a:endParaRPr lang="en-US" altLang="zh-CN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zh-CN" altLang="en-US" smtClean="0">
                <a:solidFill>
                  <a:srgbClr val="C00000"/>
                </a:solidFill>
              </a:rPr>
              <a:t>       作用：</a:t>
            </a:r>
            <a:r>
              <a:rPr lang="zh-CN" altLang="en-US" smtClean="0">
                <a:solidFill>
                  <a:srgbClr val="0070C0"/>
                </a:solidFill>
              </a:rPr>
              <a:t>既点明了泰山的地理位置，又突出了其雄伟壮阔的气势。</a:t>
            </a:r>
            <a:endParaRPr lang="en-US" altLang="zh-CN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zh-CN" altLang="en-US" smtClean="0">
                <a:solidFill>
                  <a:srgbClr val="0070C0"/>
                </a:solidFill>
              </a:rPr>
              <a:t>        </a:t>
            </a:r>
            <a:r>
              <a:rPr lang="zh-CN" altLang="en-US" smtClean="0">
                <a:solidFill>
                  <a:srgbClr val="C00000"/>
                </a:solidFill>
              </a:rPr>
              <a:t>表现手法：</a:t>
            </a:r>
            <a:r>
              <a:rPr lang="zh-CN" altLang="en-US" smtClean="0">
                <a:solidFill>
                  <a:srgbClr val="0070C0"/>
                </a:solidFill>
              </a:rPr>
              <a:t>运用烘托的手法，借齐鲁两地来烘托泰山拔地而起、参天耸立的形象。</a:t>
            </a:r>
            <a:endParaRPr lang="en-US" altLang="zh-CN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zh-CN" altLang="en-US" smtClean="0"/>
              <a:t>（</a:t>
            </a:r>
            <a:r>
              <a:rPr lang="en-US" altLang="zh-CN" smtClean="0"/>
              <a:t>2</a:t>
            </a:r>
            <a:r>
              <a:rPr lang="zh-CN" altLang="en-US" smtClean="0"/>
              <a:t>）造化</a:t>
            </a:r>
            <a:r>
              <a:rPr lang="zh-CN" altLang="en-US" b="1" smtClean="0">
                <a:solidFill>
                  <a:srgbClr val="FF0000"/>
                </a:solidFill>
              </a:rPr>
              <a:t>钟</a:t>
            </a:r>
            <a:r>
              <a:rPr lang="zh-CN" altLang="en-US" smtClean="0"/>
              <a:t>神秀，阴阳</a:t>
            </a:r>
            <a:r>
              <a:rPr lang="zh-CN" altLang="en-US" b="1" smtClean="0">
                <a:solidFill>
                  <a:srgbClr val="FF0000"/>
                </a:solidFill>
              </a:rPr>
              <a:t>割</a:t>
            </a:r>
            <a:r>
              <a:rPr lang="zh-CN" altLang="en-US" smtClean="0"/>
              <a:t>昏晓。</a:t>
            </a:r>
            <a:endParaRPr lang="en-US" altLang="zh-CN" smtClean="0"/>
          </a:p>
          <a:p>
            <a:pPr>
              <a:buNone/>
            </a:pPr>
            <a:r>
              <a:rPr lang="zh-CN" altLang="en-US" b="1" smtClean="0">
                <a:solidFill>
                  <a:srgbClr val="FF0000"/>
                </a:solidFill>
              </a:rPr>
              <a:t>尝试</a:t>
            </a:r>
            <a:r>
              <a:rPr lang="zh-CN" altLang="en-US" smtClean="0"/>
              <a:t>：</a:t>
            </a:r>
            <a:endParaRPr lang="en-US" altLang="zh-CN" smtClean="0"/>
          </a:p>
          <a:p>
            <a:r>
              <a:rPr lang="zh-CN" altLang="en-US" smtClean="0">
                <a:solidFill>
                  <a:srgbClr val="C00000"/>
                </a:solidFill>
              </a:rPr>
              <a:t>炼字：</a:t>
            </a:r>
            <a:r>
              <a:rPr lang="zh-CN" altLang="en-US" smtClean="0">
                <a:solidFill>
                  <a:srgbClr val="0070C0"/>
                </a:solidFill>
              </a:rPr>
              <a:t>“</a:t>
            </a:r>
            <a:r>
              <a:rPr lang="zh-CN" altLang="en-US" b="1" smtClean="0">
                <a:solidFill>
                  <a:srgbClr val="FF0000"/>
                </a:solidFill>
              </a:rPr>
              <a:t>钟</a:t>
            </a:r>
            <a:r>
              <a:rPr lang="zh-CN" altLang="en-US" smtClean="0">
                <a:solidFill>
                  <a:srgbClr val="0070C0"/>
                </a:solidFill>
              </a:rPr>
              <a:t>”字运用了拟人的修辞手法，写出了大自然赋予泰山神奇秀丽的景色；“</a:t>
            </a:r>
            <a:r>
              <a:rPr lang="zh-CN" altLang="en-US" b="1" smtClean="0">
                <a:solidFill>
                  <a:srgbClr val="FF0000"/>
                </a:solidFill>
              </a:rPr>
              <a:t>割</a:t>
            </a:r>
            <a:r>
              <a:rPr lang="zh-CN" altLang="en-US" smtClean="0">
                <a:solidFill>
                  <a:srgbClr val="0070C0"/>
                </a:solidFill>
              </a:rPr>
              <a:t>”字运用了夸张的修辞手法，表现泰山像一把硕大无比的刀切断了阳光，使泰山明暗对比强烈，突出了泰山巍峨高大、遮天蔽日的形象。</a:t>
            </a:r>
            <a:endParaRPr lang="zh-CN" altLang="en-US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smtClean="0"/>
              <a:t>名句赏析</a:t>
            </a:r>
            <a:endParaRPr lang="zh-CN" altLang="en-US" sz="5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400" smtClean="0"/>
              <a:t>古诗文中某些名句往往被后人反复引用，并衍生出了新的意义。本诗中哪一句常被后人反复引用？它在诗中的意思是什么？表达了诗人怎样的情感？后来衍生出了什么样的意思？</a:t>
            </a:r>
            <a:endParaRPr lang="zh-CN" altLang="en-US" sz="4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116</Paragraphs>
  <Slides>23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0">
      <vt:lpstr>Arial</vt:lpstr>
      <vt:lpstr>Calibri</vt:lpstr>
      <vt:lpstr>华文楷体</vt:lpstr>
      <vt:lpstr>华文中宋</vt:lpstr>
      <vt:lpstr>华文行楷</vt:lpstr>
      <vt:lpstr>楷体</vt:lpstr>
      <vt:lpstr>Office 主题</vt:lpstr>
      <vt:lpstr>21《望岳》《登飞来峰 》</vt:lpstr>
      <vt:lpstr>学习古诗的方法？</vt:lpstr>
      <vt:lpstr>二、中考目标：</vt:lpstr>
      <vt:lpstr>《望岳》</vt:lpstr>
      <vt:lpstr>读准字音和节奏</vt:lpstr>
      <vt:lpstr>五、预习展示</vt:lpstr>
      <vt:lpstr>一、知诗人，解题意</vt:lpstr>
      <vt:lpstr>二、赏诗句，明诗意：</vt:lpstr>
      <vt:lpstr>名句赏析</vt:lpstr>
      <vt:lpstr>揣摩诗中名句</vt:lpstr>
      <vt:lpstr>PowerPoint Presentation</vt:lpstr>
      <vt:lpstr>三、联背景，悟诗情</vt:lpstr>
      <vt:lpstr>2.这首诗抒发了诗人什么样的思想感情？</vt:lpstr>
      <vt:lpstr>4.理解性默写</vt:lpstr>
      <vt:lpstr>《登飞来峰》</vt:lpstr>
      <vt:lpstr>《登飞来峰》知诗人，解题意</vt:lpstr>
      <vt:lpstr>赏诗句，明诗意</vt:lpstr>
      <vt:lpstr>联背景，悟诗情</vt:lpstr>
      <vt:lpstr>PowerPoint Presentation</vt:lpstr>
      <vt:lpstr>《登飞来峰》小结</vt:lpstr>
      <vt:lpstr>比较《登飞来峰》《望岳》相同点</vt:lpstr>
      <vt:lpstr>PowerPoint Presentation</vt:lpstr>
      <vt:lpstr>结束语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2021-05-14T11:25:19.685</cp:lastPrinted>
  <dcterms:created xsi:type="dcterms:W3CDTF">2021-05-14T11:25:19Z</dcterms:created>
  <dcterms:modified xsi:type="dcterms:W3CDTF">2021-05-14T03:25:21Z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