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1" r:id="rId1"/>
  </p:sldMasterIdLst>
  <p:sldIdLst>
    <p:sldId id="271" r:id="rId2"/>
    <p:sldId id="258" r:id="rId3"/>
    <p:sldId id="272" r:id="rId4"/>
    <p:sldId id="259" r:id="rId5"/>
    <p:sldId id="273" r:id="rId6"/>
    <p:sldId id="262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60" r:id="rId15"/>
    <p:sldId id="285" r:id="rId16"/>
    <p:sldId id="281" r:id="rId17"/>
    <p:sldId id="282" r:id="rId18"/>
    <p:sldId id="283" r:id="rId19"/>
    <p:sldId id="265" r:id="rId20"/>
    <p:sldId id="286" r:id="rId21"/>
    <p:sldId id="287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82C6"/>
    <a:srgbClr val="F20000"/>
    <a:srgbClr val="35378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18" autoAdjust="0"/>
    <p:restoredTop sz="94660" autoAdjust="0"/>
  </p:normalViewPr>
  <p:slideViewPr>
    <p:cSldViewPr>
      <p:cViewPr varScale="1">
        <p:scale>
          <a:sx n="61" d="100"/>
          <a:sy n="61" d="100"/>
        </p:scale>
        <p:origin x="-7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Relationship Id="rId4" Type="http://schemas.openxmlformats.org/officeDocument/2006/relationships/slide" Target="../slides/slide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14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slide" Target="../slides/slide4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hyh.org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4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68250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五边形 3">
            <a:hlinkClick r:id="rId3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五边形 1"/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4880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五边形 8">
            <a:hlinkClick r:id="rId2" action="ppaction://hlinksldjump"/>
          </p:cNvPr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五边形 9"/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五边形 10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08934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五边形 10"/>
          <p:cNvSpPr/>
          <p:nvPr userDrawn="1"/>
        </p:nvSpPr>
        <p:spPr>
          <a:xfrm>
            <a:off x="7138023" y="282159"/>
            <a:ext cx="1368152" cy="312979"/>
          </a:xfrm>
          <a:prstGeom prst="homePlat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合作探究</a:t>
            </a:r>
            <a:endParaRPr lang="zh-CN" altLang="en-US" sz="16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五边形 11">
            <a:hlinkClick r:id="rId2" action="ppaction://hlinksldjump"/>
          </p:cNvPr>
          <p:cNvSpPr/>
          <p:nvPr userDrawn="1"/>
        </p:nvSpPr>
        <p:spPr>
          <a:xfrm>
            <a:off x="5963850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自主预习</a:t>
            </a:r>
            <a:endParaRPr lang="zh-CN" altLang="en-US" sz="16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五边形 12">
            <a:hlinkClick r:id="rId3" action="ppaction://hlinksldjump"/>
          </p:cNvPr>
          <p:cNvSpPr/>
          <p:nvPr userDrawn="1"/>
        </p:nvSpPr>
        <p:spPr>
          <a:xfrm>
            <a:off x="4739714" y="282159"/>
            <a:ext cx="1368152" cy="312979"/>
          </a:xfrm>
          <a:prstGeom prst="homePlate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单元导学</a:t>
            </a:r>
            <a:endParaRPr lang="zh-CN" altLang="en-US" sz="1600" dirty="0" smtClean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91198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293096"/>
            <a:ext cx="7772400" cy="487449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4800" b="1">
                <a:solidFill>
                  <a:schemeClr val="tx1"/>
                </a:solidFill>
                <a:latin typeface="黑体" pitchFamily="2" charset="-122"/>
                <a:ea typeface="黑体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94165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font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35113"/>
            <a:ext cx="803275" cy="178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占位符 1"/>
          <p:cNvSpPr>
            <a:spLocks noGrp="1"/>
          </p:cNvSpPr>
          <p:nvPr>
            <p:ph type="title"/>
          </p:nvPr>
        </p:nvSpPr>
        <p:spPr>
          <a:xfrm>
            <a:off x="2267744" y="1026195"/>
            <a:ext cx="6624736" cy="50891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8" name="内容占位符 2"/>
          <p:cNvSpPr>
            <a:spLocks noGrp="1"/>
          </p:cNvSpPr>
          <p:nvPr>
            <p:ph idx="1"/>
          </p:nvPr>
        </p:nvSpPr>
        <p:spPr>
          <a:xfrm>
            <a:off x="2401416" y="1823144"/>
            <a:ext cx="6491064" cy="4414168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2000"/>
            </a:lvl1pPr>
            <a:lvl2pPr marL="457200" indent="0">
              <a:lnSpc>
                <a:spcPct val="150000"/>
              </a:lnSpc>
              <a:buFontTx/>
              <a:buNone/>
              <a:defRPr sz="2000"/>
            </a:lvl2pPr>
            <a:lvl3pPr marL="914400" indent="0">
              <a:lnSpc>
                <a:spcPct val="150000"/>
              </a:lnSpc>
              <a:buFontTx/>
              <a:buNone/>
              <a:defRPr sz="2000"/>
            </a:lvl3pPr>
            <a:lvl4pPr marL="1371600" indent="0">
              <a:lnSpc>
                <a:spcPct val="150000"/>
              </a:lnSpc>
              <a:buFontTx/>
              <a:buNone/>
              <a:defRPr sz="2000"/>
            </a:lvl4pPr>
            <a:lvl5pPr marL="1828800" indent="0">
              <a:lnSpc>
                <a:spcPct val="150000"/>
              </a:lnSpc>
              <a:buFontTx/>
              <a:buNone/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2411760" y="1558504"/>
            <a:ext cx="5946429" cy="214312"/>
            <a:chOff x="2411760" y="1558504"/>
            <a:chExt cx="5946429" cy="214312"/>
          </a:xfrm>
        </p:grpSpPr>
        <p:sp>
          <p:nvSpPr>
            <p:cNvPr id="12" name="Line 46"/>
            <p:cNvSpPr>
              <a:spLocks noChangeShapeType="1"/>
            </p:cNvSpPr>
            <p:nvPr userDrawn="1"/>
          </p:nvSpPr>
          <p:spPr bwMode="auto">
            <a:xfrm>
              <a:off x="2626073" y="1663279"/>
              <a:ext cx="5732116" cy="0"/>
            </a:xfrm>
            <a:prstGeom prst="line">
              <a:avLst/>
            </a:prstGeom>
            <a:noFill/>
            <a:ln w="25400">
              <a:solidFill>
                <a:srgbClr val="5F5F5F"/>
              </a:solidFill>
              <a:prstDash val="sysDot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十六角星 12"/>
            <p:cNvSpPr/>
            <p:nvPr userDrawn="1"/>
          </p:nvSpPr>
          <p:spPr>
            <a:xfrm>
              <a:off x="2411760" y="1558504"/>
              <a:ext cx="214312" cy="214312"/>
            </a:xfrm>
            <a:prstGeom prst="star16">
              <a:avLst/>
            </a:prstGeom>
            <a:solidFill>
              <a:srgbClr val="00B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65022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1383720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hlinkClick r:id="rId2" tooltip="点击进入志鸿优化网"/>
          </p:cNvPr>
          <p:cNvSpPr/>
          <p:nvPr/>
        </p:nvSpPr>
        <p:spPr>
          <a:xfrm>
            <a:off x="4071938" y="6429375"/>
            <a:ext cx="2571750" cy="28575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14282" y="785812"/>
            <a:ext cx="8715436" cy="571502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4DC2C1-AFE0-47B9-A30D-87A44ECA0F1A}" type="datetimeFigureOut">
              <a:rPr lang="zh-CN" altLang="en-US"/>
              <a:pPr>
                <a:defRPr/>
              </a:pPr>
              <a:t>2016-9-16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281694-89E8-44DE-906D-68E1C1BE59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28281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237CBB-0D11-4698-8630-3B62387BF87E}" type="datetimeFigureOut">
              <a:rPr lang="zh-CN" altLang="en-US" smtClean="0"/>
              <a:t>2016-9-16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3AE920-05E7-4A5A-A6DB-2B5A720049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2" r:id="rId1"/>
    <p:sldLayoutId id="2147483853" r:id="rId2"/>
    <p:sldLayoutId id="2147483854" r:id="rId3"/>
    <p:sldLayoutId id="2147483855" r:id="rId4"/>
    <p:sldLayoutId id="2147483856" r:id="rId5"/>
    <p:sldLayoutId id="2147483857" r:id="rId6"/>
    <p:sldLayoutId id="2147483858" r:id="rId7"/>
    <p:sldLayoutId id="2147483859" r:id="rId8"/>
    <p:sldLayoutId id="2147483860" r:id="rId9"/>
    <p:sldLayoutId id="2147483861" r:id="rId10"/>
    <p:sldLayoutId id="2147483862" r:id="rId11"/>
    <p:sldLayoutId id="2147483863" r:id="rId12"/>
    <p:sldLayoutId id="2147483864" r:id="rId13"/>
    <p:sldLayoutId id="2147483865" r:id="rId14"/>
    <p:sldLayoutId id="2147483866" r:id="rId15"/>
    <p:sldLayoutId id="2147483867" r:id="rId16"/>
    <p:sldLayoutId id="2147483868" r:id="rId17"/>
    <p:sldLayoutId id="2147483869" r:id="rId18"/>
    <p:sldLayoutId id="2147483870" r:id="rId19"/>
    <p:sldLayoutId id="2147483871" r:id="rId20"/>
    <p:sldLayoutId id="2147483872" r:id="rId21"/>
    <p:sldLayoutId id="2147483873" r:id="rId22"/>
    <p:sldLayoutId id="2147483874" r:id="rId23"/>
    <p:sldLayoutId id="2147483875" r:id="rId24"/>
    <p:sldLayoutId id="2147483876" r:id="rId25"/>
    <p:sldLayoutId id="2147483877" r:id="rId26"/>
    <p:sldLayoutId id="2147483878" r:id="rId27"/>
    <p:sldLayoutId id="2147483879" r:id="rId28"/>
    <p:sldLayoutId id="2147483880" r:id="rId29"/>
    <p:sldLayoutId id="2147483881" r:id="rId30"/>
    <p:sldLayoutId id="2147483882" r:id="rId31"/>
    <p:sldLayoutId id="2147483840" r:id="rId32"/>
    <p:sldLayoutId id="2147483841" r:id="rId33"/>
    <p:sldLayoutId id="2147483844" r:id="rId34"/>
    <p:sldLayoutId id="2147483847" r:id="rId3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5.vml"/><Relationship Id="rId5" Type="http://schemas.openxmlformats.org/officeDocument/2006/relationships/package" Target="../embeddings/Microsoft_Office_Word_2007___5.docx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3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Office_Word_2007___1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Office_Word_2007___2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Office_Word_2007___3.docx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4.vml"/><Relationship Id="rId5" Type="http://schemas.openxmlformats.org/officeDocument/2006/relationships/package" Target="../embeddings/Microsoft_Office_Word_2007___4.docx"/><Relationship Id="rId4" Type="http://schemas.openxmlformats.org/officeDocument/2006/relationships/slide" Target="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zh-CN" altLang="en-US" sz="3600">
                <a:solidFill>
                  <a:schemeClr val="tx1"/>
                </a:solidFill>
              </a:rPr>
              <a:t>第四单元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6733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478297781"/>
              </p:ext>
            </p:extLst>
          </p:nvPr>
        </p:nvGraphicFramePr>
        <p:xfrm>
          <a:off x="508000" y="2498822"/>
          <a:ext cx="8128000" cy="2114355"/>
        </p:xfrm>
        <a:graphic>
          <a:graphicData uri="http://schemas.openxmlformats.org/presentationml/2006/ole">
            <p:oleObj spid="_x0000_s5128" name="文档" r:id="rId5" imgW="3839157" imgH="998098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4847529" y="2520594"/>
            <a:ext cx="11989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929002" y="3079846"/>
            <a:ext cx="9185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4778" y="3634138"/>
            <a:ext cx="2199590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41684" y="4149080"/>
            <a:ext cx="11341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612471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852" y="2060848"/>
            <a:ext cx="341406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2060848"/>
            <a:ext cx="341406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9823" y="2852936"/>
            <a:ext cx="341406" cy="49381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13452" y="3234748"/>
            <a:ext cx="341406" cy="4938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3645024"/>
            <a:ext cx="341406" cy="4938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9355" y="4037073"/>
            <a:ext cx="341406" cy="4938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5852" y="4437112"/>
            <a:ext cx="341406" cy="49381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30100" y="4846459"/>
            <a:ext cx="341406" cy="49381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65941" y="5251646"/>
            <a:ext cx="341406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辨活用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襟三江而带五湖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襟、带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名词的意动用法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为衣襟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为衣带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像星一样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名词作状语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像雾一样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宾主尽东南之美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形容词用作名词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响穷彭蠡之滨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形容词用作动词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穷尽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响遍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目吴会于云间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名词用作动词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徐孺下陈蕃之榻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放下来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敢竭鄙怀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动词的使动用法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使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完全表露出来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157530" y="1902777"/>
            <a:ext cx="4467584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19809" y="2365773"/>
            <a:ext cx="1847935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50298" y="2770535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750298" y="3181264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03508" y="3586272"/>
            <a:ext cx="2613790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295052" y="3974486"/>
            <a:ext cx="3248129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327585" y="4375857"/>
            <a:ext cx="2324535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599650" y="4790344"/>
            <a:ext cx="3708654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765288" y="5193560"/>
            <a:ext cx="4543016" cy="3021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690044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7900" y="1650572"/>
            <a:ext cx="615749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070" y="2442660"/>
            <a:ext cx="615749" cy="49381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39537" y="3245806"/>
            <a:ext cx="615749" cy="493819"/>
          </a:xfrm>
          <a:prstGeom prst="rect">
            <a:avLst/>
          </a:prstGeom>
        </p:spPr>
      </p:pic>
      <p:sp>
        <p:nvSpPr>
          <p:cNvPr id="2" name="矩形 1"/>
          <p:cNvSpPr>
            <a:spLocks noChangeAspect="1"/>
          </p:cNvSpPr>
          <p:nvPr/>
        </p:nvSpPr>
        <p:spPr>
          <a:xfrm>
            <a:off x="363984" y="1052736"/>
            <a:ext cx="8384480" cy="53737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分古今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千里逢迎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迎接。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说话和做事故意迎合别人的心意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含贬义。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腾蛟起凤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孟学士之词宗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朝廷掌管文学撰述的官员。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学位的最低一级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读书人。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所赖君子见机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古义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预见征兆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识时务。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今义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看机会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看形势。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明句式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舍簪笏于百龄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奉晨昏于万里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童子何知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躬逢胜饯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宾语前置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俨骖马非于上路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访风景于崇阿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三尺微命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一介书生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临别赠言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幸承恩于伟饯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登高作赋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是所望于群公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介宾短语后置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58180" y="1916832"/>
            <a:ext cx="85547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0954" y="1927718"/>
            <a:ext cx="526747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58180" y="2733113"/>
            <a:ext cx="3573860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06652" y="2733113"/>
            <a:ext cx="314181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53687" y="3527622"/>
            <a:ext cx="2487347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582886" y="3538508"/>
            <a:ext cx="2487347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2887" y="4343289"/>
            <a:ext cx="1645298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59222" y="4745066"/>
            <a:ext cx="1123664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27374" y="5146306"/>
            <a:ext cx="168884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00405" y="5541922"/>
            <a:ext cx="827305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948264" y="5949280"/>
            <a:ext cx="1728192" cy="2989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79772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积名句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关山难越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谁悲失路之人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萍水相逢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尽是他乡之客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不坠青云之志。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海内存知己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天涯若比邻。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《送杜少府之任蜀州》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记常识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文体的一种。有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书序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赠序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宴集序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等。书序是著作或诗文前的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说明或评价性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如南朝梁萧统的《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序》。赠序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亲友间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以作文相赠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表达惜别、祝愿、劝勉之意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如韩愈《送李愿归盘谷序》、明宋濂《送东阳马生序》等。宴集序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是指古人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宴集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常一起赋诗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诗成后公推一人作序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这样的序叫宴集序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如王羲之《兰亭集序》。本文是饯别序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即临别赠言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属于赠序类的文章。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06081" y="1494274"/>
            <a:ext cx="198329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33531" y="1901890"/>
            <a:ext cx="288674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82765" y="2308134"/>
            <a:ext cx="288192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89918" y="2713114"/>
            <a:ext cx="143071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1651" y="3503703"/>
            <a:ext cx="6173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990248" y="3503703"/>
            <a:ext cx="6173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784380" y="3503703"/>
            <a:ext cx="9397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68146" y="3903196"/>
            <a:ext cx="167566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80206" y="4319062"/>
            <a:ext cx="88348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06088" y="4713156"/>
            <a:ext cx="542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37830" y="5126151"/>
            <a:ext cx="5423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85977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龙光射牛、斗之墟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徐孺下陈蕃之榻。雄州雾列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俊采星驰。台隍枕夷夏之交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宾主尽东南之美。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地上的宝物焕发为天上的宝气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宝剑的光辉照射在牛、斗两星宿所在之处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当地涌现许多人物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有灵秀之气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令陈蕃折服的徐孺子就是典型。雄伟的洪州非常繁华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有才之士多如群星般飞驰。南昌地处汉族与少数民族交界地区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宴会上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宾客和主人囊括了东南一带所有的人才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2924944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5412150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>
            <a:spLocks noChangeAspect="1"/>
          </p:cNvSpPr>
          <p:nvPr/>
        </p:nvSpPr>
        <p:spPr>
          <a:xfrm>
            <a:off x="508000" y="2107334"/>
            <a:ext cx="8128000" cy="289733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都是名词作状语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意为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像雾一样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像星一样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。这是介绍洪州的人物。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两个成语由此而来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龙光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句遥相呼应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徐孺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与起句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豫章故郡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遥遥相接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追溯汉代历史人物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为下文的时人出场做好了铺垫。写时人又先写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雄州雾列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以写地势与上一层含义相连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并将地势与人才形成交叉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有反复渲染之意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俊采星驰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直写时人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物华天宝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人杰地灵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的具体发挥。两组句子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极写洪州人物之盛。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41740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091672"/>
            <a:ext cx="8128000" cy="492865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披绣闼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俯雕甍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雁阵惊寒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声断衡阳之浦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这一段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近距离地开始了穷微尽妙、绘声绘色的描写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将滕王阁及周围景色推上了美的极致。文章写门美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写屋宇美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写山原美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写川泽美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写遍地富庶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写大船迷江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写渔舟唱晚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写雁阵惊寒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这是一幅幅令人流连忘返的江南富庶图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这是一幅幅美不胜收的自然风景画。特别是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这样的千古绝句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更是达到了神韵隽永、出神入化的地步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既有诗的韵味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又有画的情调。读它时展示给人们的是一幅无限优美、灵秀、旷远、使人遐思、令人陶醉、让人心旷神怡的充满诗意的大自然的风景画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想这幅画时萦绕在脑际的是一首优美绝伦、妙趣天成的好诗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真是诗中有画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画中有诗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诗与画的完美结合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神与形的完美组合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给人以永恒的欣赏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无穷的回味。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506556"/>
            <a:ext cx="8128000" cy="45365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871929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904201"/>
            <a:ext cx="8128000" cy="330359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宁移白首之心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穷且益坚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不坠青云之志。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翻译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年纪老了应当更加豪壮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哪能在白头时改变初衷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境遇不好应当更加坚定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决不能抛弃凌云的壮志。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此句是全文中最富思想意义的警语。历来有志之士对自己的理想总是能尽量克服一切困难执着地追求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就算在郁郁不得志的逆境当中也不消沉放弃。王勃在此化用东汉马援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丈夫为志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穷当益坚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强调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失路之人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不要因年华易逝和处境困顿而自暴自弃。王勃此时怀才不遇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仍有这般情怀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确实难能可贵。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298644"/>
            <a:ext cx="8128000" cy="868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3167138"/>
            <a:ext cx="8128000" cy="2642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200005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句段点评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" name="矩形 3"/>
          <p:cNvSpPr>
            <a:spLocks noChangeAspect="1"/>
          </p:cNvSpPr>
          <p:nvPr/>
        </p:nvSpPr>
        <p:spPr>
          <a:xfrm>
            <a:off x="508000" y="1302338"/>
            <a:ext cx="8128000" cy="450732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嗟乎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!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时运不齐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命途多舛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阮籍猖狂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岂效穷途之哭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点评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作者在着意铺叙美景之后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以腾挪跌宕的笔势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由逸游的豪兴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陡然引出自己仕途坎坷的感慨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表明了报国无门却壮志不坠的执着态度。连用贾谊、冯唐、李广、梁鸿四人的典故借怀才不遇的人物表达自己有志难申的悲愤。至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振起全篇。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勉励同仁不要因年华易逝和处境困顿而自暴自弃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为全篇警策。接着又以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表明凌云之志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东隅已逝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桑榆非晚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的成句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表明自己信心未泯。同时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又反用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贪泉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涸辙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及阮籍之典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说明处境困顿而情操不移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逆境中壮志弥坚。作者就是如此展示了其抑扬升沉的情感发展轨迹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披露了交织于内心的希望与失望、追求与痛苦、奋进与失意的复杂情感。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768418"/>
            <a:ext cx="8128000" cy="41088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31498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第一段作者是如何写洪州的地理风貌的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突出了什么特点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豫章故郡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洪都新府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由古及今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写名称的沿革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兼顾历史与现实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道出历史的久远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星分翼轸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地接衡庐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由天及地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写界域的广大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可见辖境的辽阔。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襟三江而带五湖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控蛮荆而引瓯越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具体写地理位置的重要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写出了地势之雄伟。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996952"/>
            <a:ext cx="8128000" cy="2812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799457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2708212"/>
            <a:ext cx="8128000" cy="1695576"/>
          </a:xfrm>
          <a:prstGeom prst="rect">
            <a:avLst/>
          </a:prstGeom>
        </p:spPr>
      </p:pic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第二段描写了滕王阁的宏伟构筑及周围美丽的秋景。本部分是怎样将叙事、写景与抒情融合在一起的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本部分作者带着读者趋名楼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登高阁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观览楼台的壮丽、山川的旷远、市井的繁华、舟楫的众多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以渔歌、雁声点缀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描绘出一幅色彩鲜明、情景交融的图画。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潦水尽而寒潭清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清澈的潭水给人清爽的感觉。高耸入云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溢彩流丹的滕王阁令人叹为观止。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落霞与孤鹜齐飞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秋水共长天一色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的朦胧秋景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闾阎扑地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钟鸣鼎食之家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舸舰迷津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青雀黄龙之轴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的富庶祥和都洋溢着作者无比愉悦的心情。作者写自己的喜悦心情毫不张扬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而是寓情于事于景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含蓄婉转地表达出来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给人天衣无缝、妙合无限之感。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2348880"/>
            <a:ext cx="8128000" cy="34607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18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句段点评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7223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自主探究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61474"/>
            <a:ext cx="8128000" cy="531985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第三、四段的写作思路是如何安排的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作者的情感有何变化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第三、四段写由欢乐的宴饮娱乐引发的人生感慨。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遥襟甫畅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……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光照临川之笔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铺叙欢饮娱乐的场景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管弦之盛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歌声之美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人才之多。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四美具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二难并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之后于诗酒歌管之中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忽发深沉的感伤。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穷睇眄于中天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天高地迥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极娱游于暇日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兴尽悲来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表露出作者对人生短暂和功业未就的伤感以及自己在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命运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面前的无能为力。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望长安于日下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至第三段结尾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联系个人身世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以直抒胸臆的方式吐露内心深层的孤独感。其中既包含其父被贬交趾之痛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又有个人宦途失意之悲。第四段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嗟乎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转为更强烈的抒情。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时运不齐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以下十句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引用四个典故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借以自慨年时易往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功业难成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流露出嗟卑叹老的伤感和见机知命的消极心理。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老当益壮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之后引典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全力抒写壮志决不因老迈困顿而稍有变易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透露出乐观向上的伟大情怀。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000" y="1484784"/>
            <a:ext cx="8128000" cy="48981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3253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>
            <a:spLocks/>
          </p:cNvSpPr>
          <p:nvPr/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2800" b="1" kern="1200">
                <a:solidFill>
                  <a:schemeClr val="bg1"/>
                </a:solidFill>
                <a:latin typeface="黑体" pitchFamily="2" charset="-122"/>
                <a:ea typeface="黑体" pitchFamily="2" charset="-122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353781"/>
                </a:solidFill>
                <a:latin typeface="黑体" pitchFamily="2" charset="-122"/>
                <a:ea typeface="黑体" pitchFamily="2" charset="-122"/>
              </a:defRPr>
            </a:lvl9pPr>
          </a:lstStyle>
          <a:p>
            <a:r>
              <a:rPr lang="en-US" altLang="zh-CN" sz="3600">
                <a:solidFill>
                  <a:schemeClr val="tx1"/>
                </a:solidFill>
              </a:rPr>
              <a:t>13</a:t>
            </a:r>
            <a:r>
              <a:rPr lang="zh-CN" altLang="en-US" sz="3600">
                <a:solidFill>
                  <a:schemeClr val="tx1"/>
                </a:solidFill>
              </a:rPr>
              <a:t>　秋日登洪府滕王阁饯别序</a:t>
            </a:r>
            <a:endParaRPr lang="zh-CN" altLang="zh-CN" sz="36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518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8128000" cy="5373779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连线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作者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(649—675),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唐代诗人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字子安。绛州龙门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今山西河津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人。与杨炯、卢照邻、骆宾王以诗文齐名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初唐四杰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。王勃的文学主张崇尚实用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他创作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壮而不虚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刚而能润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雕而不碎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按而弥坚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的诗文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对初唐文风的转变起了很大作用。王勃的诗今存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赋和序、表、碑、颂等文今存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多篇。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Q11.eps" descr="id:214749158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635896" y="1227762"/>
            <a:ext cx="1695877" cy="2529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70883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走进作品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矩形 6">
            <a:hlinkClick r:id="rId3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046406"/>
            <a:ext cx="8128000" cy="533492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写作背景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滕王阁因滕王李元婴得名。李元婴是唐高祖李渊的幼子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唐太宗李世民的弟弟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骄奢淫逸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品行不端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毫无政绩可言。但他精通歌舞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善画蝴蝶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很有艺术才情。他修建滕王阁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也是为了享乐。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王勃因一篇《檄英王鸡》的游戏文章触怒了唐高宗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被逐出沛王府。后因擅杀官奴而犯罪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父亲也受连累被贬为交趾令。上元二年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(675),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王勃前往交趾省亲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途经南昌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正赶上当地都督阎某在滕王阁上大宴宾客。王勃在宴会上赋诗并写了这篇著名的《秋日登洪府滕王阁饯别序》。两个月后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王勃渡海溺水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英年早逝。辛文房《唐才子传》记载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王勃前往交趾省亲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经过南昌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时都督阎公新修滕王阁成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九月九日大会宾客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将令其婿作记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以夸盛事。勃至入谒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帅知其才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因请为之。勃欣然对客操觚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顷刻而就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文不加点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满座大惊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621552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980728"/>
            <a:ext cx="1583767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注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字音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188686090"/>
              </p:ext>
            </p:extLst>
          </p:nvPr>
        </p:nvGraphicFramePr>
        <p:xfrm>
          <a:off x="508000" y="1412776"/>
          <a:ext cx="8128000" cy="5140447"/>
        </p:xfrm>
        <a:graphic>
          <a:graphicData uri="http://schemas.openxmlformats.org/presentationml/2006/ole">
            <p:oleObj spid="_x0000_s1032" name="文档" r:id="rId5" imgW="3896414" imgH="2463199" progId="Word.Document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93685330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408"/>
            <a:ext cx="8128000" cy="1678536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识通假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青雀黄龙之轴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轴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舳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船尾把舵处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代指船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所赖君子见机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机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几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”,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细微的征兆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解多义</a:t>
            </a:r>
            <a:endParaRPr lang="zh-CN" altLang="zh-CN" sz="2200">
              <a:solidFill>
                <a:srgbClr val="000000"/>
              </a:solidFill>
              <a:effectLst/>
              <a:latin typeface="SimSun-ExtB" panose="02010609060101010101" pitchFamily="49" charset="-122"/>
              <a:ea typeface="SimSun-ExtB" panose="02010609060101010101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77054354"/>
              </p:ext>
            </p:extLst>
          </p:nvPr>
        </p:nvGraphicFramePr>
        <p:xfrm>
          <a:off x="508000" y="2924944"/>
          <a:ext cx="8128000" cy="2655550"/>
        </p:xfrm>
        <a:graphic>
          <a:graphicData uri="http://schemas.openxmlformats.org/presentationml/2006/ole">
            <p:oleObj spid="_x0000_s2056" name="文档" r:id="rId5" imgW="3839157" imgH="1253384" progId="Word.Document.12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2969408" y="1653328"/>
            <a:ext cx="3720127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69407" y="2067068"/>
            <a:ext cx="28267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83968" y="2970245"/>
            <a:ext cx="282672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7786" y="3484574"/>
            <a:ext cx="971621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66252" y="4072879"/>
            <a:ext cx="182197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918485" y="4591091"/>
            <a:ext cx="122957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07904" y="5105560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57802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4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104307624"/>
              </p:ext>
            </p:extLst>
          </p:nvPr>
        </p:nvGraphicFramePr>
        <p:xfrm>
          <a:off x="508000" y="1982838"/>
          <a:ext cx="8128000" cy="3146323"/>
        </p:xfrm>
        <a:graphic>
          <a:graphicData uri="http://schemas.openxmlformats.org/presentationml/2006/ole">
            <p:oleObj spid="_x0000_s3080" name="文档" r:id="rId5" imgW="3839157" imgH="1485625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45389" y="2009216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5389" y="2564904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5896" y="3100835"/>
            <a:ext cx="12026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62705" y="3566885"/>
            <a:ext cx="9408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85603" y="4125542"/>
            <a:ext cx="94084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55284" y="4640769"/>
            <a:ext cx="1858075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1420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395536" y="692696"/>
            <a:ext cx="1008112" cy="28803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</a:rPr>
              <a:t>走进作品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493730" y="692696"/>
            <a:ext cx="1008112" cy="288032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accent5">
                    <a:lumMod val="20000"/>
                    <a:lumOff val="80000"/>
                  </a:schemeClr>
                </a:solidFill>
              </a:rPr>
              <a:t>基础练习</a:t>
            </a:r>
            <a:endParaRPr lang="zh-CN" altLang="en-US" sz="1400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7091775"/>
              </p:ext>
            </p:extLst>
          </p:nvPr>
        </p:nvGraphicFramePr>
        <p:xfrm>
          <a:off x="508000" y="1443325"/>
          <a:ext cx="8128000" cy="4225349"/>
        </p:xfrm>
        <a:graphic>
          <a:graphicData uri="http://schemas.openxmlformats.org/presentationml/2006/ole">
            <p:oleObj spid="_x0000_s4104" name="文档" r:id="rId5" imgW="3839157" imgH="1996196" progId="Word.Document.12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4852518" y="1465097"/>
            <a:ext cx="145487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1114" y="2009216"/>
            <a:ext cx="12350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47864" y="2575107"/>
            <a:ext cx="1872208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43601" y="3103020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30746" y="3630933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21755" y="4145313"/>
            <a:ext cx="1241649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54084" y="4651454"/>
            <a:ext cx="2731166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72542" y="5201139"/>
            <a:ext cx="2075522" cy="3614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8820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</TotalTime>
  <Words>2285</Words>
  <Application>Microsoft Office PowerPoint</Application>
  <PresentationFormat>全屏显示(4:3)</PresentationFormat>
  <Paragraphs>100</Paragraphs>
  <Slides>21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自定义设计方案</vt:lpstr>
      <vt:lpstr>文档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dcterms:created xsi:type="dcterms:W3CDTF">2014-12-27T00:55:35Z</dcterms:created>
  <dcterms:modified xsi:type="dcterms:W3CDTF">2016-09-16T15:04:35Z</dcterms:modified>
</cp:coreProperties>
</file>