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831" r:id="rId3"/>
    <p:sldId id="836" r:id="rId4"/>
    <p:sldId id="905" r:id="rId5"/>
    <p:sldId id="913" r:id="rId6"/>
    <p:sldId id="914" r:id="rId7"/>
    <p:sldId id="915" r:id="rId8"/>
    <p:sldId id="916" r:id="rId9"/>
    <p:sldId id="917" r:id="rId10"/>
    <p:sldId id="895" r:id="rId11"/>
    <p:sldId id="851" r:id="rId12"/>
    <p:sldId id="906" r:id="rId13"/>
    <p:sldId id="907" r:id="rId14"/>
    <p:sldId id="908" r:id="rId15"/>
    <p:sldId id="909" r:id="rId16"/>
    <p:sldId id="910" r:id="rId17"/>
    <p:sldId id="911" r:id="rId18"/>
    <p:sldId id="744" r:id="rId19"/>
    <p:sldId id="870" r:id="rId20"/>
    <p:sldId id="912" r:id="rId21"/>
    <p:sldId id="841" r:id="rId22"/>
    <p:sldId id="842" r:id="rId23"/>
    <p:sldId id="903" r:id="rId24"/>
  </p:sldIdLst>
  <p:sldSz cx="9144000" cy="5143500" type="screen16x9"/>
  <p:notesSz cx="9144000" cy="6858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E9375390-A1FC-45E2-8956-CCC5E09CC0EF}">
          <p14:sldIdLst>
            <p14:sldId id="831"/>
            <p14:sldId id="836"/>
            <p14:sldId id="905"/>
            <p14:sldId id="913"/>
            <p14:sldId id="914"/>
            <p14:sldId id="915"/>
            <p14:sldId id="916"/>
            <p14:sldId id="917"/>
            <p14:sldId id="895"/>
            <p14:sldId id="851"/>
            <p14:sldId id="906"/>
            <p14:sldId id="907"/>
            <p14:sldId id="908"/>
            <p14:sldId id="909"/>
            <p14:sldId id="910"/>
            <p14:sldId id="911"/>
            <p14:sldId id="744"/>
            <p14:sldId id="870"/>
            <p14:sldId id="912"/>
            <p14:sldId id="841"/>
            <p14:sldId id="842"/>
            <p14:sldId id="903"/>
          </p14:sldIdLst>
        </p14:section>
        <p14:section name="无标题节" id="{3A299326-C238-4854-BA02-2721086FCDC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623">
          <p15:clr>
            <a:srgbClr val="A4A3A4"/>
          </p15:clr>
        </p15:guide>
        <p15:guide id="2" pos="2949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6530" autoAdjust="0"/>
    <p:restoredTop sz="91579" autoAdjust="0"/>
  </p:normalViewPr>
  <p:slideViewPr>
    <p:cSldViewPr>
      <p:cViewPr varScale="1">
        <p:scale>
          <a:sx n="140" d="100"/>
          <a:sy n="140" d="100"/>
        </p:scale>
        <p:origin x="396" y="114"/>
      </p:cViewPr>
      <p:guideLst>
        <p:guide orient="horz" pos="1623"/>
        <p:guide pos="2949"/>
      </p:guideLst>
    </p:cSldViewPr>
  </p:slid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2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11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915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9446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031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828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545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4611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46108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44CCEC7-3A54-47D1-BB25-17A0FDA63797}" type="datetimeFigureOut">
              <a:rPr lang="zh-CN" altLang="en-US" smtClean="0"/>
              <a:t>2021/4/15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audio" Target="../media/audio11.wav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Relationship Id="rId3" Type="http://schemas.openxmlformats.org/officeDocument/2006/relationships/notesSlide" Target="../notesSlides/notesSlide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" y="0"/>
            <a:ext cx="9135879" cy="51435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flipH="1">
            <a:off x="2185819" y="2879754"/>
            <a:ext cx="4834453" cy="583387"/>
            <a:chOff x="3929063" y="2641879"/>
            <a:chExt cx="5214937" cy="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0808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080808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0808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17"/>
          <p:cNvSpPr>
            <a:spLocks noChangeArrowheads="1"/>
          </p:cNvSpPr>
          <p:nvPr/>
        </p:nvSpPr>
        <p:spPr bwMode="auto">
          <a:xfrm>
            <a:off x="2347595" y="1746885"/>
            <a:ext cx="4354830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8000" b="1" smtClean="0">
                <a:solidFill>
                  <a:srgbClr val="000000"/>
                </a:solidFill>
                <a:latin typeface="Jellyka Saint-Andrew's Queen" panose="02000500000000000000" pitchFamily="2" charset="0"/>
              </a:rPr>
              <a:t>驿路梨花</a:t>
            </a:r>
            <a:endParaRPr lang="zh-CN" sz="8000" b="1">
              <a:solidFill>
                <a:srgbClr val="000000"/>
              </a:solidFill>
              <a:latin typeface="Jellyka Saint-Andrew's Queen" panose="0200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7742" y="3001343"/>
            <a:ext cx="4419768" cy="316865"/>
          </a:xfrm>
          <a:prstGeom prst="rect">
            <a:avLst/>
          </a:prstGeom>
        </p:spPr>
        <p:txBody>
          <a:bodyPr wrap="square" lIns="72008" tIns="36005" rIns="72008" bIns="36005"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zh-CN" altLang="en-US" sz="1600" b="1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彭荆风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Placeholder 8"/>
          <p:cNvSpPr txBox="1"/>
          <p:nvPr/>
        </p:nvSpPr>
        <p:spPr>
          <a:xfrm>
            <a:off x="1260475" y="73025"/>
            <a:ext cx="3358515" cy="4572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zh-CN" altLang="en-US" sz="2400" b="1" kern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挑战2</a:t>
            </a:r>
            <a:r>
              <a:rPr lang="zh-CN" altLang="en-US" sz="3600" b="1" kern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400" b="1" kern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精妙构思</a:t>
            </a:r>
          </a:p>
        </p:txBody>
      </p:sp>
      <p:sp>
        <p:nvSpPr>
          <p:cNvPr id="6" name="Text Placeholder 9"/>
          <p:cNvSpPr txBox="1"/>
          <p:nvPr/>
        </p:nvSpPr>
        <p:spPr>
          <a:xfrm>
            <a:off x="1212215" y="687070"/>
            <a:ext cx="7084695" cy="36258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zh-CN" sz="1600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  <a:sym typeface="+mn-ea"/>
              </a:rPr>
              <a:t>作者在解决</a:t>
            </a:r>
            <a:r>
              <a:rPr lang="en-US" altLang="zh-CN" sz="1600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1600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  <a:sym typeface="+mn-ea"/>
              </a:rPr>
              <a:t>小茅屋的主人是谁</a:t>
            </a:r>
            <a:r>
              <a:rPr lang="en-US" altLang="zh-CN" sz="1600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1600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  <a:sym typeface="+mn-ea"/>
              </a:rPr>
              <a:t>这一问题时，是否直接告诉我们答案？他运用了什么写法？有什么表达效果？</a:t>
            </a:r>
          </a:p>
        </p:txBody>
      </p:sp>
      <p:cxnSp>
        <p:nvCxnSpPr>
          <p:cNvPr id="7" name="Straight Connector 12"/>
          <p:cNvCxnSpPr/>
          <p:nvPr/>
        </p:nvCxnSpPr>
        <p:spPr>
          <a:xfrm flipH="1">
            <a:off x="1158102" y="297071"/>
            <a:ext cx="0" cy="53949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 Same Side Corner Rectangle 154"/>
          <p:cNvSpPr/>
          <p:nvPr/>
        </p:nvSpPr>
        <p:spPr>
          <a:xfrm>
            <a:off x="697992" y="1871012"/>
            <a:ext cx="2056181" cy="396257"/>
          </a:xfrm>
          <a:prstGeom prst="round2SameRect">
            <a:avLst/>
          </a:prstGeom>
          <a:noFill/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1" i="0" u="none" strike="noStrike" kern="0" cap="none" spc="0" normalizeH="0" baseline="0" noProof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116"/>
          <p:cNvSpPr>
            <a:spLocks noEditPoints="1"/>
          </p:cNvSpPr>
          <p:nvPr/>
        </p:nvSpPr>
        <p:spPr bwMode="auto">
          <a:xfrm>
            <a:off x="1465368" y="1413834"/>
            <a:ext cx="439864" cy="354776"/>
          </a:xfrm>
          <a:custGeom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68589" tIns="34295" rIns="68589" bIns="34295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70"/>
          <p:cNvSpPr txBox="1"/>
          <p:nvPr/>
        </p:nvSpPr>
        <p:spPr>
          <a:xfrm>
            <a:off x="697865" y="1910080"/>
            <a:ext cx="1875790" cy="28384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这是什么人的房子呢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610949" y="2302010"/>
            <a:ext cx="2339372" cy="322580"/>
          </a:xfrm>
          <a:prstGeom prst="rect">
            <a:avLst/>
          </a:prstGeom>
          <a:noFill/>
        </p:spPr>
        <p:txBody>
          <a:bodyPr wrap="square" lIns="65828" tIns="32914" rIns="65828" bIns="32914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defRPr/>
            </a:pPr>
            <a:r>
              <a:rPr kumimoji="0" lang="zh-CN" b="1" i="0" u="none" strike="noStrike" kern="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rPr>
              <a:t>悬念一</a:t>
            </a:r>
          </a:p>
        </p:txBody>
      </p:sp>
      <p:sp>
        <p:nvSpPr>
          <p:cNvPr id="17" name="Round Same Side Corner Rectangle 154"/>
          <p:cNvSpPr/>
          <p:nvPr/>
        </p:nvSpPr>
        <p:spPr>
          <a:xfrm>
            <a:off x="3512085" y="1871012"/>
            <a:ext cx="2056181" cy="396257"/>
          </a:xfrm>
          <a:prstGeom prst="round2SameRect">
            <a:avLst/>
          </a:pr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1" i="0" u="none" strike="noStrike" kern="0" cap="none" spc="0" normalizeH="0" baseline="0" noProof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70"/>
          <p:cNvSpPr txBox="1"/>
          <p:nvPr/>
        </p:nvSpPr>
        <p:spPr>
          <a:xfrm>
            <a:off x="3691502" y="1910329"/>
            <a:ext cx="1571329" cy="28384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瑶族老人</a:t>
            </a:r>
          </a:p>
        </p:txBody>
      </p:sp>
      <p:sp>
        <p:nvSpPr>
          <p:cNvPr id="19" name="TextBox 22"/>
          <p:cNvSpPr txBox="1"/>
          <p:nvPr/>
        </p:nvSpPr>
        <p:spPr>
          <a:xfrm>
            <a:off x="3425042" y="2302010"/>
            <a:ext cx="2339372" cy="359410"/>
          </a:xfrm>
          <a:prstGeom prst="rect">
            <a:avLst/>
          </a:prstGeom>
          <a:noFill/>
        </p:spPr>
        <p:txBody>
          <a:bodyPr wrap="square" lIns="65828" tIns="32914" rIns="65828" bIns="32914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defRPr/>
            </a:pPr>
            <a:r>
              <a:rPr kumimoji="0" lang="zh-CN" b="1" i="0" u="none" strike="noStrike" kern="0" cap="none" spc="0" normalizeH="0" baseline="0" noProof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</a:rPr>
              <a:t>误会</a:t>
            </a:r>
            <a:r>
              <a:rPr kumimoji="0" lang="en-US" altLang="zh-CN" sz="1600" b="1" i="0" u="none" strike="noStrike" kern="0" cap="none" spc="0" normalizeH="0" baseline="0" noProof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20" name="Round Same Side Corner Rectangle 154"/>
          <p:cNvSpPr/>
          <p:nvPr/>
        </p:nvSpPr>
        <p:spPr>
          <a:xfrm>
            <a:off x="6240663" y="1871012"/>
            <a:ext cx="2056181" cy="396257"/>
          </a:xfrm>
          <a:prstGeom prst="round2SameRect">
            <a:avLst/>
          </a:prstGeom>
          <a:noFill/>
          <a:ln w="28575" cap="flat" cmpd="sng" algn="ctr">
            <a:solidFill>
              <a:schemeClr val="bg2"/>
            </a:solidFill>
            <a:prstDash val="solid"/>
          </a:ln>
          <a:effectLst/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1" i="0" u="none" strike="noStrike" kern="0" cap="none" spc="0" normalizeH="0" baseline="0" noProof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70"/>
          <p:cNvSpPr txBox="1"/>
          <p:nvPr/>
        </p:nvSpPr>
        <p:spPr>
          <a:xfrm>
            <a:off x="6420715" y="1910329"/>
            <a:ext cx="1571329" cy="28384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marL="0" marR="0" lvl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主人家是谁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153620" y="2302010"/>
            <a:ext cx="2339372" cy="322580"/>
          </a:xfrm>
          <a:prstGeom prst="rect">
            <a:avLst/>
          </a:prstGeom>
          <a:noFill/>
        </p:spPr>
        <p:txBody>
          <a:bodyPr wrap="square" lIns="65828" tIns="32914" rIns="65828" bIns="32914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algn="l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defRPr/>
            </a:pPr>
            <a:r>
              <a:rPr kumimoji="0" lang="zh-CN" sz="1400" b="1" i="0" u="none" strike="noStrike" kern="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rPr>
              <a:t>悬念2</a:t>
            </a:r>
          </a:p>
        </p:txBody>
      </p:sp>
      <p:sp>
        <p:nvSpPr>
          <p:cNvPr id="23" name="Round Same Side Corner Rectangle 154"/>
          <p:cNvSpPr/>
          <p:nvPr/>
        </p:nvSpPr>
        <p:spPr>
          <a:xfrm>
            <a:off x="607822" y="2848640"/>
            <a:ext cx="2056181" cy="396257"/>
          </a:xfrm>
          <a:prstGeom prst="round2SameRect">
            <a:avLst/>
          </a:prstGeom>
          <a:noFill/>
          <a:ln w="28575" cap="flat" cmpd="sng" algn="ctr">
            <a:solidFill>
              <a:schemeClr val="tx2"/>
            </a:solidFill>
            <a:prstDash val="solid"/>
          </a:ln>
          <a:effectLst/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1" i="0" u="none" strike="noStrike" kern="0" cap="none" spc="0" normalizeH="0" baseline="0" noProof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70"/>
          <p:cNvSpPr txBox="1"/>
          <p:nvPr/>
        </p:nvSpPr>
        <p:spPr>
          <a:xfrm>
            <a:off x="765649" y="2904467"/>
            <a:ext cx="1571329" cy="28384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marL="0" marR="0" lvl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方便过路人</a:t>
            </a:r>
          </a:p>
        </p:txBody>
      </p:sp>
      <p:sp>
        <p:nvSpPr>
          <p:cNvPr id="25" name="TextBox 22"/>
          <p:cNvSpPr txBox="1"/>
          <p:nvPr/>
        </p:nvSpPr>
        <p:spPr>
          <a:xfrm>
            <a:off x="1671955" y="3647440"/>
            <a:ext cx="4990465" cy="495300"/>
          </a:xfrm>
          <a:prstGeom prst="rect">
            <a:avLst/>
          </a:prstGeom>
          <a:noFill/>
        </p:spPr>
        <p:txBody>
          <a:bodyPr wrap="square" lIns="65828" tIns="32914" rIns="65828" bIns="32914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</a:rPr>
              <a:t>是雷锋同志教我们这样做的</a:t>
            </a:r>
          </a:p>
        </p:txBody>
      </p:sp>
      <p:sp>
        <p:nvSpPr>
          <p:cNvPr id="26" name="Round Same Side Corner Rectangle 154"/>
          <p:cNvSpPr/>
          <p:nvPr/>
        </p:nvSpPr>
        <p:spPr>
          <a:xfrm>
            <a:off x="3512280" y="2849275"/>
            <a:ext cx="2056181" cy="396257"/>
          </a:xfrm>
          <a:prstGeom prst="round2SameRect">
            <a:avLst/>
          </a:prstGeom>
          <a:noFill/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1" i="0" u="none" strike="noStrike" kern="0" cap="none" spc="0" normalizeH="0" baseline="0" noProof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70"/>
          <p:cNvSpPr txBox="1"/>
          <p:nvPr/>
        </p:nvSpPr>
        <p:spPr>
          <a:xfrm>
            <a:off x="3601720" y="2865755"/>
            <a:ext cx="1751330" cy="28384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marL="0" marR="0" lvl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解放军为什么盖房子</a:t>
            </a:r>
            <a:endParaRPr kumimoji="0" lang="zh-CN" altLang="en-US" sz="14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2"/>
          <p:cNvSpPr txBox="1"/>
          <p:nvPr/>
        </p:nvSpPr>
        <p:spPr>
          <a:xfrm>
            <a:off x="3512232" y="3364093"/>
            <a:ext cx="2339372" cy="248920"/>
          </a:xfrm>
          <a:prstGeom prst="rect">
            <a:avLst/>
          </a:prstGeom>
          <a:noFill/>
        </p:spPr>
        <p:txBody>
          <a:bodyPr wrap="square" lIns="65828" tIns="32914" rIns="65828" bIns="32914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algn="l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defRPr/>
            </a:pPr>
            <a:r>
              <a:rPr kumimoji="0" lang="zh-CN" sz="1400" b="1" i="0" u="none" strike="noStrike" kern="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</a:rPr>
              <a:t>悬念3</a:t>
            </a:r>
          </a:p>
        </p:txBody>
      </p:sp>
      <p:sp>
        <p:nvSpPr>
          <p:cNvPr id="29" name="Round Same Side Corner Rectangle 154"/>
          <p:cNvSpPr/>
          <p:nvPr/>
        </p:nvSpPr>
        <p:spPr>
          <a:xfrm>
            <a:off x="6178090" y="2809905"/>
            <a:ext cx="2056181" cy="396257"/>
          </a:xfrm>
          <a:prstGeom prst="round2SameRect">
            <a:avLst/>
          </a:prstGeom>
          <a:noFill/>
          <a:ln w="28575" cap="flat" cmpd="sng" algn="ctr">
            <a:solidFill>
              <a:schemeClr val="tx1"/>
            </a:solidFill>
            <a:prstDash val="solid"/>
          </a:ln>
          <a:effectLst/>
        </p:spPr>
        <p:txBody>
          <a:bodyPr lIns="68589" tIns="34295" rIns="68589" bIns="3429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1" i="0" u="none" strike="noStrike" kern="0" cap="none" spc="0" normalizeH="0" baseline="0" noProof="0">
              <a:ln>
                <a:noFill/>
              </a:ln>
              <a:solidFill>
                <a:srgbClr val="7F7F7F">
                  <a:lumMod val="50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70"/>
          <p:cNvSpPr txBox="1"/>
          <p:nvPr/>
        </p:nvSpPr>
        <p:spPr>
          <a:xfrm>
            <a:off x="6247765" y="2849245"/>
            <a:ext cx="1986280" cy="28384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marL="0" marR="0" lvl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名叫梨花的哈尼小姑娘</a:t>
            </a:r>
          </a:p>
        </p:txBody>
      </p:sp>
      <p:sp>
        <p:nvSpPr>
          <p:cNvPr id="31" name="TextBox 22"/>
          <p:cNvSpPr txBox="1"/>
          <p:nvPr/>
        </p:nvSpPr>
        <p:spPr>
          <a:xfrm>
            <a:off x="6247892" y="3324723"/>
            <a:ext cx="2339372" cy="322580"/>
          </a:xfrm>
          <a:prstGeom prst="rect">
            <a:avLst/>
          </a:prstGeom>
          <a:noFill/>
        </p:spPr>
        <p:txBody>
          <a:bodyPr wrap="square" lIns="65828" tIns="32914" rIns="65828" bIns="32914" rtlCol="0">
            <a:spAutoFit/>
          </a:bodyPr>
          <a:lstStyle>
            <a:defPPr>
              <a:defRPr lang="zh-CN"/>
            </a:defPPr>
            <a:lvl1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  <a:defRPr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algn="l" defTabSz="91440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40000"/>
              </a:spcAft>
              <a:buClr>
                <a:srgbClr val="292929"/>
              </a:buClr>
              <a:buSzTx/>
              <a:buFontTx/>
              <a:buNone/>
              <a:defRPr/>
            </a:pPr>
            <a:r>
              <a:rPr kumimoji="0" lang="zh-CN" sz="1400" b="1" i="0" u="none" strike="noStrike" kern="0" cap="none" spc="0" normalizeH="0" baseline="0" noProof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</a:rPr>
              <a:t>误会2</a:t>
            </a:r>
          </a:p>
        </p:txBody>
      </p:sp>
      <p:sp>
        <p:nvSpPr>
          <p:cNvPr id="2" name="Freeform 10"/>
          <p:cNvSpPr>
            <a:spLocks noEditPoints="1"/>
          </p:cNvSpPr>
          <p:nvPr/>
        </p:nvSpPr>
        <p:spPr bwMode="auto">
          <a:xfrm rot="2841869">
            <a:off x="2840355" y="1816100"/>
            <a:ext cx="490220" cy="471805"/>
          </a:xfrm>
          <a:custGeom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>
              <a:solidFill>
                <a:srgbClr val="080808"/>
              </a:solidFill>
            </a:endParaRPr>
          </a:p>
        </p:txBody>
      </p:sp>
      <p:sp>
        <p:nvSpPr>
          <p:cNvPr id="3" name="Freeform 10"/>
          <p:cNvSpPr>
            <a:spLocks noEditPoints="1"/>
          </p:cNvSpPr>
          <p:nvPr/>
        </p:nvSpPr>
        <p:spPr bwMode="auto">
          <a:xfrm rot="2841869">
            <a:off x="5568950" y="1816100"/>
            <a:ext cx="490220" cy="471805"/>
          </a:xfrm>
          <a:custGeom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>
              <a:solidFill>
                <a:srgbClr val="080808"/>
              </a:solidFill>
            </a:endParaRPr>
          </a:p>
        </p:txBody>
      </p:sp>
      <p:sp>
        <p:nvSpPr>
          <p:cNvPr id="4" name="Freeform 10"/>
          <p:cNvSpPr>
            <a:spLocks noEditPoints="1"/>
          </p:cNvSpPr>
          <p:nvPr/>
        </p:nvSpPr>
        <p:spPr bwMode="auto">
          <a:xfrm rot="7881869">
            <a:off x="7078345" y="2245995"/>
            <a:ext cx="490220" cy="471805"/>
          </a:xfrm>
          <a:custGeom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>
              <a:solidFill>
                <a:srgbClr val="080808"/>
              </a:solidFill>
            </a:endParaRPr>
          </a:p>
        </p:txBody>
      </p:sp>
      <p:sp>
        <p:nvSpPr>
          <p:cNvPr id="32" name="Freeform 10"/>
          <p:cNvSpPr>
            <a:spLocks noEditPoints="1"/>
          </p:cNvSpPr>
          <p:nvPr/>
        </p:nvSpPr>
        <p:spPr bwMode="auto">
          <a:xfrm rot="13641869">
            <a:off x="5655945" y="2811780"/>
            <a:ext cx="490220" cy="471805"/>
          </a:xfrm>
          <a:custGeom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>
              <a:solidFill>
                <a:srgbClr val="080808"/>
              </a:solidFill>
            </a:endParaRPr>
          </a:p>
        </p:txBody>
      </p:sp>
      <p:sp>
        <p:nvSpPr>
          <p:cNvPr id="33" name="Freeform 10"/>
          <p:cNvSpPr>
            <a:spLocks noEditPoints="1"/>
          </p:cNvSpPr>
          <p:nvPr/>
        </p:nvSpPr>
        <p:spPr bwMode="auto">
          <a:xfrm rot="13641869">
            <a:off x="2927350" y="2863850"/>
            <a:ext cx="490220" cy="471805"/>
          </a:xfrm>
          <a:custGeom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>
              <a:solidFill>
                <a:srgbClr val="080808"/>
              </a:solidFill>
            </a:endParaRPr>
          </a:p>
        </p:txBody>
      </p:sp>
      <p:sp>
        <p:nvSpPr>
          <p:cNvPr id="34" name="Freeform 10"/>
          <p:cNvSpPr>
            <a:spLocks noEditPoints="1"/>
          </p:cNvSpPr>
          <p:nvPr/>
        </p:nvSpPr>
        <p:spPr bwMode="auto">
          <a:xfrm rot="5901869">
            <a:off x="686435" y="3150870"/>
            <a:ext cx="822325" cy="1039495"/>
          </a:xfrm>
          <a:custGeom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>
              <a:solidFill>
                <a:srgbClr val="080808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43025" y="4152900"/>
            <a:ext cx="76136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1">
                    <a:lumMod val="50000"/>
                  </a:schemeClr>
                </a:solidFill>
              </a:rPr>
              <a:t>通过悬念和误会的安排和展开，使文章波澜起伏、扣人心弦，增强了读者的阅读兴趣。插叙：环环相扣、层层递进，使文章波澜起伏，引人入胜。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  <p:cond evt="onBegin" delay="0">
                          <p:tn val="46"/>
                        </p:cond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  <p:cond evt="onBegin" delay="0">
                          <p:tn val="51"/>
                        </p:cond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  <p:cond evt="onBegin" delay="0">
                          <p:tn val="60"/>
                        </p:cond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  <p:cond evt="onBegin" delay="0">
                          <p:tn val="65"/>
                        </p:cond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  <p:cond evt="onBegin" delay="0">
                          <p:tn val="74"/>
                        </p:cond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  <p:cond evt="onBegin" delay="0">
                          <p:tn val="79"/>
                        </p:cond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  <p:cond evt="onBegin" delay="0">
                          <p:tn val="88"/>
                        </p:cond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  <p:cond evt="onBegin" delay="0">
                          <p:tn val="93"/>
                        </p:cond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45820" y="645795"/>
            <a:ext cx="683958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  <a:sym typeface="+mn-ea"/>
              </a:rPr>
              <a:t>顺叙：</a:t>
            </a:r>
            <a:r>
              <a:rPr lang="zh-CN" altLang="en-US">
                <a:latin typeface="Arial" panose="020b0604020202020204" pitchFamily="34" charset="0"/>
                <a:ea typeface="隶书" pitchFamily="49" charset="-122"/>
                <a:sym typeface="+mn-ea"/>
              </a:rPr>
              <a:t>课文以“我们”的见闻为线索，按照时间顺序叙述，围绕“小屋主人是谁、”的悬念，展开叙述的，结构紧凑，事事关联，引人入胜。</a:t>
            </a:r>
            <a:endParaRPr lang="zh-CN" altLang="en-US">
              <a:latin typeface="Arial" panose="020b0604020202020204" pitchFamily="34" charset="0"/>
              <a:ea typeface="隶书" pitchFamily="49" charset="-122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50595" y="1754505"/>
            <a:ext cx="68618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33</a:t>
            </a:r>
            <a:r>
              <a:rPr lang="zh-CN" altLang="en-US"/>
              <a:t>段插叙的作用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8185" y="2428875"/>
            <a:ext cx="73107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1">
                    <a:lumMod val="75000"/>
                  </a:schemeClr>
                </a:solidFill>
              </a:rPr>
              <a:t>既交代了小茅屋的来历，使故事情节更完整、更曲折，又揭示了梨花姑娘和解放军战士</a:t>
            </a:r>
            <a:r>
              <a:rPr lang="en-US" altLang="zh-CN" b="1">
                <a:solidFill>
                  <a:schemeClr val="bg1">
                    <a:lumMod val="75000"/>
                  </a:schemeClr>
                </a:solidFill>
              </a:rPr>
              <a:t>“</a:t>
            </a:r>
            <a:r>
              <a:rPr lang="zh-CN" altLang="en-US" b="1">
                <a:solidFill>
                  <a:schemeClr val="bg1">
                    <a:lumMod val="75000"/>
                  </a:schemeClr>
                </a:solidFill>
              </a:rPr>
              <a:t>为人民服务</a:t>
            </a:r>
            <a:r>
              <a:rPr lang="en-US" altLang="zh-CN" b="1">
                <a:solidFill>
                  <a:schemeClr val="bg1">
                    <a:lumMod val="75000"/>
                  </a:schemeClr>
                </a:solidFill>
              </a:rPr>
              <a:t>”</a:t>
            </a:r>
            <a:r>
              <a:rPr lang="zh-CN" altLang="en-US" b="1">
                <a:solidFill>
                  <a:schemeClr val="bg1">
                    <a:lumMod val="75000"/>
                  </a:schemeClr>
                </a:solidFill>
              </a:rPr>
              <a:t>、助人为乐的美好品质，歌颂了发扬雷锋精神的人。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Rectangle 2"/>
          <p:cNvSpPr/>
          <p:nvPr/>
        </p:nvSpPr>
        <p:spPr>
          <a:xfrm>
            <a:off x="44450" y="76200"/>
            <a:ext cx="9251950" cy="6813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en-US" altLang="zh-CN" sz="37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7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自然环境（景物）描写 </a:t>
            </a:r>
            <a:r>
              <a:rPr lang="zh-CN" altLang="en-US" sz="370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主要作用：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endParaRPr lang="zh-CN" altLang="en-US" sz="280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endParaRPr lang="en-US" altLang="zh-CN" sz="280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253" name="Text Box 5"/>
          <p:cNvSpPr txBox="1"/>
          <p:nvPr/>
        </p:nvSpPr>
        <p:spPr>
          <a:xfrm>
            <a:off x="601980" y="1281430"/>
            <a:ext cx="7772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隶书" pitchFamily="49" charset="-122"/>
                <a:ea typeface="隶书" pitchFamily="49" charset="-122"/>
              </a:rPr>
              <a:t>描写了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什么对象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的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什么特征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53254" name="Text Box 6"/>
          <p:cNvSpPr txBox="1"/>
          <p:nvPr/>
        </p:nvSpPr>
        <p:spPr>
          <a:xfrm>
            <a:off x="601980" y="1789430"/>
            <a:ext cx="7772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、烘托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什么气氛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53255" name="Text Box 7"/>
          <p:cNvSpPr txBox="1"/>
          <p:nvPr/>
        </p:nvSpPr>
        <p:spPr>
          <a:xfrm>
            <a:off x="601980" y="2272030"/>
            <a:ext cx="762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、交代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什么背景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53256" name="Text Box 8"/>
          <p:cNvSpPr txBox="1"/>
          <p:nvPr/>
        </p:nvSpPr>
        <p:spPr>
          <a:xfrm>
            <a:off x="601980" y="2773680"/>
            <a:ext cx="7696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、衬托人物怎样的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心理心情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53257" name="Text Box 9"/>
          <p:cNvSpPr txBox="1"/>
          <p:nvPr/>
        </p:nvSpPr>
        <p:spPr>
          <a:xfrm>
            <a:off x="601980" y="3262630"/>
            <a:ext cx="80772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隶书" pitchFamily="49" charset="-122"/>
                <a:ea typeface="隶书" pitchFamily="49" charset="-122"/>
              </a:rPr>
              <a:t>4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、表现人物怎样的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性格品质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53258" name="Text Box 10"/>
          <p:cNvSpPr txBox="1"/>
          <p:nvPr/>
        </p:nvSpPr>
        <p:spPr>
          <a:xfrm>
            <a:off x="601980" y="3751580"/>
            <a:ext cx="7086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隶书" pitchFamily="49" charset="-122"/>
                <a:ea typeface="隶书" pitchFamily="49" charset="-122"/>
              </a:rPr>
              <a:t>5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、为下文的什么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情节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做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铺垫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53259" name="Text Box 11"/>
          <p:cNvSpPr txBox="1"/>
          <p:nvPr/>
        </p:nvSpPr>
        <p:spPr>
          <a:xfrm>
            <a:off x="601980" y="4208780"/>
            <a:ext cx="7543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隶书" pitchFamily="49" charset="-122"/>
                <a:ea typeface="隶书" pitchFamily="49" charset="-122"/>
              </a:rPr>
              <a:t>6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、揭示怎样的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中心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53252" name="Text Box 4"/>
          <p:cNvSpPr txBox="1"/>
          <p:nvPr/>
        </p:nvSpPr>
        <p:spPr>
          <a:xfrm>
            <a:off x="601980" y="800100"/>
            <a:ext cx="6629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隶书" pitchFamily="49" charset="-122"/>
                <a:ea typeface="隶书" pitchFamily="49" charset="-122"/>
              </a:rPr>
              <a:t>运用了什么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方式方法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53251" name="Rectangle 3"/>
          <p:cNvSpPr/>
          <p:nvPr/>
        </p:nvSpPr>
        <p:spPr>
          <a:xfrm>
            <a:off x="5467350" y="1789430"/>
            <a:ext cx="367665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0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（任何环境描写的作用都不是单一的，也不是所有的都具备，一般情况下会具备</a:t>
            </a:r>
            <a:r>
              <a:rPr lang="en-US" altLang="zh-CN" sz="20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2-3</a:t>
            </a:r>
            <a:r>
              <a:rPr lang="zh-CN" altLang="en-US" sz="20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个作用）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  <p:bldP spid="532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Text Box 2"/>
          <p:cNvSpPr txBox="1"/>
          <p:nvPr/>
        </p:nvSpPr>
        <p:spPr>
          <a:xfrm>
            <a:off x="1428750" y="1371600"/>
            <a:ext cx="6286500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隶书" pitchFamily="49" charset="-122"/>
                <a:ea typeface="隶书" pitchFamily="49" charset="-122"/>
              </a:rPr>
              <a:t>答：用</a:t>
            </a: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好大</a:t>
            </a: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”“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一座挨一座</a:t>
            </a: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迷茫</a:t>
            </a: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三个词，生动地写出了</a:t>
            </a:r>
            <a:r>
              <a:rPr lang="zh-CN" altLang="en-US" sz="3600">
                <a:solidFill>
                  <a:schemeClr val="accent2"/>
                </a:solidFill>
                <a:latin typeface="隶书" pitchFamily="49" charset="-122"/>
                <a:ea typeface="隶书" pitchFamily="49" charset="-122"/>
              </a:rPr>
              <a:t>山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的</a:t>
            </a:r>
            <a:r>
              <a:rPr lang="zh-CN" altLang="en-US" sz="36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高、大、多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的特点，衬托</a:t>
            </a: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我们</a:t>
            </a: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3600">
                <a:latin typeface="隶书" pitchFamily="49" charset="-122"/>
                <a:ea typeface="隶书" pitchFamily="49" charset="-122"/>
              </a:rPr>
              <a:t>焦急的心情，为后面写到天黑后找不到住处这个情节作铺垫。</a:t>
            </a:r>
            <a:br>
              <a:rPr lang="zh-CN" altLang="en-US" sz="3600">
                <a:latin typeface="隶书" pitchFamily="49" charset="-122"/>
                <a:ea typeface="隶书" pitchFamily="49" charset="-122"/>
              </a:rPr>
            </a:br>
            <a:br>
              <a:rPr lang="zh-CN" altLang="en-US" sz="3600">
                <a:latin typeface="隶书" pitchFamily="49" charset="-122"/>
                <a:ea typeface="隶书" pitchFamily="49" charset="-122"/>
              </a:rPr>
            </a:br>
            <a:endParaRPr lang="zh-CN" altLang="en-US" sz="36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1143000" y="228600"/>
            <a:ext cx="668655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27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27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）山，</a:t>
            </a:r>
            <a:r>
              <a:rPr lang="zh-CN" altLang="en-US" sz="27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好大</a:t>
            </a:r>
            <a:r>
              <a:rPr lang="zh-CN" altLang="en-US" sz="27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的山啊！起伏的青山</a:t>
            </a:r>
            <a:r>
              <a:rPr lang="zh-CN" altLang="en-US" sz="27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一座挨一座，</a:t>
            </a:r>
            <a:r>
              <a:rPr lang="zh-CN" altLang="en-US" sz="27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延伸到远方，消失在</a:t>
            </a:r>
            <a:r>
              <a:rPr lang="zh-CN" altLang="en-US" sz="27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迷茫</a:t>
            </a:r>
            <a:r>
              <a:rPr lang="zh-CN" altLang="en-US" sz="27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的暮色中。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Text Box 2"/>
          <p:cNvSpPr txBox="1"/>
          <p:nvPr/>
        </p:nvSpPr>
        <p:spPr>
          <a:xfrm>
            <a:off x="1445419" y="0"/>
            <a:ext cx="6669881" cy="5077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2700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700" u="sng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社会环境描写：</a:t>
            </a:r>
          </a:p>
          <a:p>
            <a:r>
              <a:rPr lang="zh-CN" altLang="en-US" sz="2700">
                <a:solidFill>
                  <a:srgbClr val="FF0000"/>
                </a:solidFill>
                <a:latin typeface="隶书" pitchFamily="49" charset="-122"/>
                <a:ea typeface="隶书" pitchFamily="49" charset="-122"/>
                <a:sym typeface="Wingdings" panose="05000000000000000000" pitchFamily="2" charset="2"/>
              </a:rPr>
              <a:t>（</a:t>
            </a:r>
            <a:r>
              <a:rPr lang="zh-CN" altLang="en-US" sz="27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狭义）</a:t>
            </a:r>
            <a:r>
              <a:rPr lang="zh-CN" altLang="en-US" sz="27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社会环境描写是指对反映时代特征的建筑、场所、陈设的描写。可以是居室陈设、布局、人物活动场所及当地风土人情等景物以及民俗民风等的描写；</a:t>
            </a:r>
          </a:p>
          <a:p>
            <a:r>
              <a:rPr lang="zh-CN" altLang="en-US" sz="27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（广义）</a:t>
            </a:r>
            <a:r>
              <a:rPr lang="zh-CN" altLang="en-US" sz="27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社会环境描写是指对一定的历史时期的社会生活、人际关系的描写。</a:t>
            </a:r>
          </a:p>
          <a:p>
            <a:r>
              <a:rPr lang="zh-CN" altLang="en-US" sz="27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27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社会环境描写必须具有鲜明的时代色彩</a:t>
            </a:r>
            <a:r>
              <a:rPr lang="en-US" altLang="zh-CN" sz="27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.(</a:t>
            </a:r>
            <a:r>
              <a:rPr lang="zh-CN" altLang="en-US" sz="27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封建社会、资本主义社会、改革开放的今天等）</a:t>
            </a:r>
          </a:p>
          <a:p>
            <a:endParaRPr lang="en-US" altLang="zh-CN" sz="2700" b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Rectangle 2"/>
          <p:cNvSpPr/>
          <p:nvPr/>
        </p:nvSpPr>
        <p:spPr>
          <a:xfrm>
            <a:off x="1600200" y="114300"/>
            <a:ext cx="6738938" cy="583406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zh-CN" altLang="en-US" sz="3075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社会环境</a:t>
            </a:r>
            <a:r>
              <a:rPr lang="zh-CN" altLang="en-US" sz="3075">
                <a:latin typeface="隶书" pitchFamily="49" charset="-122"/>
                <a:ea typeface="隶书" pitchFamily="49" charset="-122"/>
              </a:rPr>
              <a:t>描写主要</a:t>
            </a:r>
            <a:r>
              <a:rPr lang="zh-CN" altLang="en-US" sz="3075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作用</a:t>
            </a:r>
            <a:r>
              <a:rPr lang="zh-CN" altLang="en-US" sz="3075">
                <a:latin typeface="隶书" pitchFamily="49" charset="-122"/>
                <a:ea typeface="隶书" pitchFamily="49" charset="-122"/>
              </a:rPr>
              <a:t>：</a:t>
            </a:r>
          </a:p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endParaRPr lang="en-US" altLang="zh-CN" sz="3075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2467" name="Text Box 3"/>
          <p:cNvSpPr txBox="1"/>
          <p:nvPr/>
        </p:nvSpPr>
        <p:spPr>
          <a:xfrm>
            <a:off x="1257300" y="3314700"/>
            <a:ext cx="6743700" cy="10502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400">
                <a:latin typeface="隶书" pitchFamily="49" charset="-122"/>
                <a:ea typeface="隶书" pitchFamily="49" charset="-122"/>
              </a:rPr>
              <a:t>（每处环境描写的作用都不是单一的，也不是所有的都具备，一般情况下具备</a:t>
            </a:r>
            <a:r>
              <a:rPr lang="en-US" altLang="zh-CN" sz="240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2-3</a:t>
            </a:r>
            <a:r>
              <a:rPr lang="zh-CN" altLang="en-US" sz="240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个作用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）</a:t>
            </a:r>
            <a:endParaRPr lang="zh-CN" altLang="en-US" sz="2400" b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2468" name="Rectangle 4"/>
          <p:cNvSpPr/>
          <p:nvPr/>
        </p:nvSpPr>
        <p:spPr>
          <a:xfrm>
            <a:off x="1428750" y="1314450"/>
            <a:ext cx="668655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en-US" altLang="zh-CN" sz="2400">
                <a:latin typeface="隶书" pitchFamily="49" charset="-122"/>
                <a:ea typeface="隶书" pitchFamily="49" charset="-122"/>
              </a:rPr>
              <a:t>②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揭示（</a:t>
            </a:r>
            <a:r>
              <a:rPr lang="zh-CN" altLang="en-US" sz="24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怎样的）社会关系或时代背景</a:t>
            </a:r>
          </a:p>
        </p:txBody>
      </p:sp>
      <p:sp>
        <p:nvSpPr>
          <p:cNvPr id="62469" name="Rectangle 5"/>
          <p:cNvSpPr/>
          <p:nvPr/>
        </p:nvSpPr>
        <p:spPr>
          <a:xfrm>
            <a:off x="1428750" y="2743200"/>
            <a:ext cx="55435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隶书" pitchFamily="49" charset="-122"/>
                <a:ea typeface="隶书" pitchFamily="49" charset="-122"/>
              </a:rPr>
              <a:t>④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暗示人物（</a:t>
            </a:r>
            <a:r>
              <a:rPr lang="zh-CN" altLang="en-US" sz="24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谁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）的前途</a:t>
            </a:r>
            <a:r>
              <a:rPr lang="zh-CN" altLang="en-US" sz="24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命运</a:t>
            </a:r>
          </a:p>
        </p:txBody>
      </p:sp>
      <p:sp>
        <p:nvSpPr>
          <p:cNvPr id="62470" name="Rectangle 6"/>
          <p:cNvSpPr/>
          <p:nvPr/>
        </p:nvSpPr>
        <p:spPr>
          <a:xfrm>
            <a:off x="1428750" y="2057400"/>
            <a:ext cx="55435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隶书" pitchFamily="49" charset="-122"/>
                <a:ea typeface="隶书" pitchFamily="49" charset="-122"/>
              </a:rPr>
              <a:t>③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为人物（</a:t>
            </a:r>
            <a:r>
              <a:rPr lang="zh-CN" altLang="en-US" sz="24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谁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）的出场作</a:t>
            </a:r>
            <a:r>
              <a:rPr lang="zh-CN" altLang="en-US" sz="24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铺垫</a:t>
            </a:r>
          </a:p>
        </p:txBody>
      </p:sp>
      <p:sp>
        <p:nvSpPr>
          <p:cNvPr id="62471" name="Rectangle 7"/>
          <p:cNvSpPr/>
          <p:nvPr/>
        </p:nvSpPr>
        <p:spPr>
          <a:xfrm>
            <a:off x="1371600" y="742950"/>
            <a:ext cx="73152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en-US" altLang="zh-CN" sz="2400">
                <a:latin typeface="隶书" pitchFamily="49" charset="-122"/>
                <a:ea typeface="隶书" pitchFamily="49" charset="-122"/>
              </a:rPr>
              <a:t>①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交代事情发生的</a:t>
            </a:r>
            <a:r>
              <a:rPr lang="zh-CN" altLang="en-US" sz="24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时间、地点，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人物的活动</a:t>
            </a:r>
            <a:r>
              <a:rPr lang="zh-CN" altLang="en-US" sz="240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场所</a:t>
            </a:r>
            <a:r>
              <a:rPr lang="zh-CN" altLang="en-US" sz="2400" b="0">
                <a:latin typeface="隶书" pitchFamily="49" charset="-122"/>
                <a:ea typeface="隶书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0"/>
      <p:bldP spid="62469" grpId="0"/>
      <p:bldP spid="62470" grpId="0"/>
      <p:bldP spid="6247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Text Box 4"/>
          <p:cNvSpPr txBox="1"/>
          <p:nvPr/>
        </p:nvSpPr>
        <p:spPr>
          <a:xfrm>
            <a:off x="1200150" y="285750"/>
            <a:ext cx="668655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240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）一张简陋的大竹床铺着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厚厚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的稻草。倚在墙边的大竹筒里装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满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了水</a:t>
            </a:r>
            <a:r>
              <a:rPr lang="en-US" altLang="zh-CN" sz="2400">
                <a:latin typeface="Arial" panose="020b0604020202020204" pitchFamily="34" charset="0"/>
                <a:ea typeface="隶书" pitchFamily="49" charset="-122"/>
              </a:rPr>
              <a:t>……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又发现墙上写着几行</a:t>
            </a:r>
            <a:r>
              <a:rPr lang="zh-CN" altLang="en-US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粗大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的字：</a:t>
            </a:r>
            <a:r>
              <a:rPr lang="zh-CN" altLang="en-US" sz="2400">
                <a:latin typeface="Arial" panose="020b0604020202020204" pitchFamily="34" charset="0"/>
                <a:ea typeface="隶书" pitchFamily="49" charset="-122"/>
              </a:rPr>
              <a:t>“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屋后边有干柴，梁上竹筒里有米，有盐巴，有辣子。</a:t>
            </a:r>
            <a:r>
              <a:rPr lang="zh-CN" altLang="en-US" sz="2400">
                <a:latin typeface="Arial" panose="020b0604020202020204" pitchFamily="34" charset="0"/>
                <a:ea typeface="隶书" pitchFamily="49" charset="-122"/>
              </a:rPr>
              <a:t>”</a:t>
            </a:r>
            <a:r>
              <a:rPr lang="zh-CN" altLang="en-US" sz="2400"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54277" name="Text Box 5"/>
          <p:cNvSpPr txBox="1"/>
          <p:nvPr/>
        </p:nvSpPr>
        <p:spPr>
          <a:xfrm>
            <a:off x="1428750" y="1943100"/>
            <a:ext cx="6172200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隶书" pitchFamily="49" charset="-122"/>
              </a:rPr>
              <a:t>答：“厚厚”“满”“粗大”写出了小茅屋虽然简陋，但准备很精细，从侧面表现了主人的热情、周到、细致，赞美了小屋主人助人为乐的高贵品质。</a:t>
            </a:r>
            <a:br>
              <a:rPr lang="zh-CN" altLang="en-US" sz="3600">
                <a:latin typeface="Arial" panose="020b0604020202020204" pitchFamily="34" charset="0"/>
                <a:ea typeface="隶书" pitchFamily="49" charset="-122"/>
              </a:rPr>
            </a:br>
            <a:endParaRPr lang="zh-CN" altLang="en-US" sz="360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 flipH="1">
            <a:off x="1383179" y="1119534"/>
            <a:ext cx="4834453" cy="583387"/>
            <a:chOff x="3929063" y="2641879"/>
            <a:chExt cx="5214937" cy="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0808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080808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0808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1287145" y="535940"/>
            <a:ext cx="483171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sz="3200" b="1" smtClean="0">
                <a:solidFill>
                  <a:srgbClr val="080808"/>
                </a:solidFill>
                <a:latin typeface="Jellyka Saint-Andrew's Queen" panose="02000500000000000000" pitchFamily="2" charset="0"/>
              </a:rPr>
              <a:t>赏读文章，品味梨花</a:t>
            </a:r>
            <a:endParaRPr lang="zh-CN" sz="3200" b="1" smtClean="0">
              <a:solidFill>
                <a:srgbClr val="080808"/>
              </a:solidFill>
              <a:latin typeface="Jellyka Saint-Andrew's Queen" panose="02000500000000000000" pitchFamily="2" charset="0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12800" y="1489075"/>
            <a:ext cx="7002780" cy="2102485"/>
          </a:xfrm>
          <a:prstGeom prst="rect">
            <a:avLst/>
          </a:prstGeom>
        </p:spPr>
        <p:txBody>
          <a:bodyPr wrap="square" lIns="72008" tIns="36005" rIns="72008" bIns="36005">
            <a:spAutoFit/>
          </a:bodyPr>
          <a:lstStyle/>
          <a:p>
            <a:r>
              <a:rPr lang="zh-CN" altLang="en-US" sz="2000" b="1">
                <a:solidFill>
                  <a:srgbClr val="009900"/>
                </a:solidFill>
                <a:latin typeface="Arial" panose="020b0604020202020204" pitchFamily="34" charset="0"/>
              </a:rPr>
              <a:t>白色</a:t>
            </a:r>
            <a:r>
              <a:rPr lang="zh-CN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梨花开</a:t>
            </a:r>
            <a:r>
              <a:rPr lang="zh-CN" altLang="en-US" sz="2000" b="1">
                <a:solidFill>
                  <a:srgbClr val="009900"/>
                </a:solidFill>
                <a:latin typeface="Arial" panose="020b0604020202020204" pitchFamily="34" charset="0"/>
              </a:rPr>
              <a:t>满</a:t>
            </a:r>
            <a:r>
              <a:rPr lang="zh-CN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枝头，多么美丽的一片梨树林啊！</a:t>
            </a:r>
          </a:p>
          <a:p>
            <a:endParaRPr lang="zh-CN" b="1" smtClean="0">
              <a:solidFill>
                <a:schemeClr val="bg2">
                  <a:lumMod val="7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entury Gothic" panose="020b0502020202020204" pitchFamily="34" charset="0"/>
              <a:ea typeface="Source Han Sans ExtraLight" panose="020b0200000000000000" pitchFamily="34" charset="-122"/>
              <a:cs typeface="Arial" panose="020b0604020202020204" pitchFamily="34" charset="0"/>
            </a:endParaRPr>
          </a:p>
          <a:p>
            <a:endParaRPr lang="zh-CN" b="1" smtClean="0">
              <a:solidFill>
                <a:schemeClr val="bg2">
                  <a:lumMod val="7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entury Gothic" panose="020b0502020202020204" pitchFamily="34" charset="0"/>
              <a:ea typeface="Source Han Sans ExtraLight" panose="020b0200000000000000" pitchFamily="34" charset="-122"/>
              <a:cs typeface="Arial" panose="020b0604020202020204" pitchFamily="34" charset="0"/>
            </a:endParaRPr>
          </a:p>
          <a:p>
            <a:endParaRPr lang="zh-CN" b="1" smtClean="0">
              <a:solidFill>
                <a:schemeClr val="bg2">
                  <a:lumMod val="7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entury Gothic" panose="020b0502020202020204" pitchFamily="34" charset="0"/>
              <a:ea typeface="Source Han Sans ExtraLight" panose="020b0200000000000000" pitchFamily="34" charset="-122"/>
              <a:cs typeface="Arial" panose="020b0604020202020204" pitchFamily="34" charset="0"/>
            </a:endParaRPr>
          </a:p>
          <a:p>
            <a:r>
              <a:rPr lang="zh-CN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一弯新月升起了，我们借助</a:t>
            </a:r>
            <a:r>
              <a:rPr lang="zh-CN" altLang="en-US" sz="2000" b="1">
                <a:solidFill>
                  <a:srgbClr val="009900"/>
                </a:solidFill>
                <a:latin typeface="Arial" panose="020b0604020202020204" pitchFamily="34" charset="0"/>
              </a:rPr>
              <a:t>淡淡的</a:t>
            </a:r>
            <a:r>
              <a:rPr lang="zh-CN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月光，在</a:t>
            </a:r>
            <a:r>
              <a:rPr lang="zh-CN" altLang="en-US" sz="2000" b="1">
                <a:solidFill>
                  <a:srgbClr val="009900"/>
                </a:solidFill>
                <a:latin typeface="Arial" panose="020b0604020202020204" pitchFamily="34" charset="0"/>
              </a:rPr>
              <a:t>忽明忽暗的</a:t>
            </a:r>
            <a:r>
              <a:rPr lang="zh-CN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梨树林里走着。山间的夜风吹得人脸上</a:t>
            </a:r>
            <a:r>
              <a:rPr lang="zh-CN" altLang="en-US" sz="2000" b="1">
                <a:solidFill>
                  <a:srgbClr val="009900"/>
                </a:solidFill>
                <a:latin typeface="Arial" panose="020b0604020202020204" pitchFamily="34" charset="0"/>
              </a:rPr>
              <a:t>凉凉的</a:t>
            </a:r>
            <a:r>
              <a:rPr lang="zh-CN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，梨花的</a:t>
            </a:r>
            <a:r>
              <a:rPr lang="zh-CN" altLang="en-US" sz="2000" b="1">
                <a:solidFill>
                  <a:srgbClr val="009900"/>
                </a:solidFill>
                <a:latin typeface="Arial" panose="020b0604020202020204" pitchFamily="34" charset="0"/>
              </a:rPr>
              <a:t>白色</a:t>
            </a:r>
            <a:r>
              <a:rPr lang="zh-CN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花瓣</a:t>
            </a:r>
            <a:r>
              <a:rPr lang="zh-CN" altLang="en-US" sz="2000" b="1">
                <a:solidFill>
                  <a:srgbClr val="009900"/>
                </a:solidFill>
                <a:latin typeface="Arial" panose="020b0604020202020204" pitchFamily="34" charset="0"/>
              </a:rPr>
              <a:t>轻轻</a:t>
            </a:r>
            <a:r>
              <a:rPr lang="zh-CN" b="1" smtClean="0">
                <a:solidFill>
                  <a:schemeClr val="bg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Century Gothic" panose="020b0502020202020204" pitchFamily="34" charset="0"/>
                <a:ea typeface="Source Han Sans ExtraLight" panose="020b0200000000000000" pitchFamily="34" charset="-122"/>
                <a:cs typeface="Arial" panose="020b0604020202020204" pitchFamily="34" charset="0"/>
              </a:rPr>
              <a:t>飘落在我们身上。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25320" y="3937000"/>
            <a:ext cx="64617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bg2">
                    <a:lumMod val="50000"/>
                  </a:schemeClr>
                </a:solidFill>
              </a:rPr>
              <a:t>以上两处梨花都是自然界的梨花。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12800" y="1807210"/>
            <a:ext cx="77527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 b="1" kern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洁白美丽的梨树林，给“我”和老余带去了欣喜和希望。点题，为故事情节的展开做铺垫。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25320" y="3322320"/>
            <a:ext cx="6525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 b="1" kern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实写淡淡月光下轻轻飘落的梨花瓣，营造了美的意境。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Straight Connector 12"/>
          <p:cNvCxnSpPr/>
          <p:nvPr/>
        </p:nvCxnSpPr>
        <p:spPr>
          <a:xfrm flipH="1">
            <a:off x="8456792" y="469156"/>
            <a:ext cx="0" cy="53949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842608" y="696615"/>
            <a:ext cx="6360368" cy="645160"/>
            <a:chOff x="1259632" y="1400547"/>
            <a:chExt cx="6360368" cy="645160"/>
          </a:xfrm>
        </p:grpSpPr>
        <p:sp>
          <p:nvSpPr>
            <p:cNvPr id="29" name="矩形 28"/>
            <p:cNvSpPr/>
            <p:nvPr/>
          </p:nvSpPr>
          <p:spPr>
            <a:xfrm>
              <a:off x="1259632" y="1468463"/>
              <a:ext cx="676275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0" name="TextBox 19"/>
            <p:cNvSpPr txBox="1"/>
            <p:nvPr/>
          </p:nvSpPr>
          <p:spPr>
            <a:xfrm>
              <a:off x="2003376" y="1400547"/>
              <a:ext cx="5616624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b="1" kern="0" noProof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原来对门山头上有个名叫梨花的哈尼小姑娘。</a:t>
              </a:r>
            </a:p>
            <a:p>
              <a:endParaRPr lang="zh-CN" altLang="en-US" b="1" kern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2475" y="1532255"/>
            <a:ext cx="6494145" cy="706755"/>
            <a:chOff x="1259632" y="2264643"/>
            <a:chExt cx="6292899" cy="706755"/>
          </a:xfrm>
        </p:grpSpPr>
        <p:sp>
          <p:nvSpPr>
            <p:cNvPr id="32" name="矩形 31"/>
            <p:cNvSpPr/>
            <p:nvPr/>
          </p:nvSpPr>
          <p:spPr>
            <a:xfrm>
              <a:off x="6876256" y="2302743"/>
              <a:ext cx="676275" cy="57606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27</a:t>
              </a:r>
              <a:endParaRPr 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42"/>
            <p:cNvSpPr txBox="1"/>
            <p:nvPr/>
          </p:nvSpPr>
          <p:spPr>
            <a:xfrm>
              <a:off x="1259632" y="2264643"/>
              <a:ext cx="5616624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sz="2000" b="1" kern="0" noProof="0">
                  <a:ln>
                    <a:noFill/>
                  </a:ln>
                  <a:solidFill>
                    <a:schemeClr val="tx1">
                      <a:lumMod val="7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梦中恍惚在那香气四溢的梨花林里散步，还看见一个身穿着花衫的哈尼小姑娘在梨花丛中歌唱......</a:t>
              </a:r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842901" y="1434962"/>
            <a:ext cx="6653152" cy="0"/>
          </a:xfrm>
          <a:prstGeom prst="line">
            <a:avLst/>
          </a:prstGeom>
          <a:ln>
            <a:solidFill>
              <a:srgbClr val="394C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145796" y="3012423"/>
            <a:ext cx="6653152" cy="0"/>
          </a:xfrm>
          <a:prstGeom prst="line">
            <a:avLst/>
          </a:prstGeom>
          <a:ln>
            <a:solidFill>
              <a:srgbClr val="394C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886423" y="3012702"/>
            <a:ext cx="6360368" cy="645160"/>
            <a:chOff x="1259632" y="3098279"/>
            <a:chExt cx="6360368" cy="645160"/>
          </a:xfrm>
        </p:grpSpPr>
        <p:sp>
          <p:nvSpPr>
            <p:cNvPr id="37" name="矩形 36"/>
            <p:cNvSpPr/>
            <p:nvPr/>
          </p:nvSpPr>
          <p:spPr>
            <a:xfrm>
              <a:off x="1259632" y="3136379"/>
              <a:ext cx="676275" cy="57606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37</a:t>
              </a:r>
              <a:endParaRPr 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46"/>
            <p:cNvSpPr txBox="1"/>
            <p:nvPr/>
          </p:nvSpPr>
          <p:spPr>
            <a:xfrm>
              <a:off x="2003376" y="3098279"/>
              <a:ext cx="5616624" cy="645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defRPr/>
              </a:pPr>
              <a:r>
                <a:rPr lang="zh-CN" altLang="en-US" b="1" kern="0" noProof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我望着这群充满朝气的哈尼小姑娘和那洁白的梨花，不由得想起一句诗：”驿路梨花处处开“</a:t>
              </a: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1112141" y="4785464"/>
            <a:ext cx="6653152" cy="0"/>
          </a:xfrm>
          <a:prstGeom prst="line">
            <a:avLst/>
          </a:prstGeom>
          <a:ln>
            <a:solidFill>
              <a:srgbClr val="394C53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586230" y="1009015"/>
            <a:ext cx="4711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景物</a:t>
            </a:r>
            <a:r>
              <a: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梨花</a:t>
            </a:r>
            <a:r>
              <a: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和人物</a:t>
            </a:r>
            <a:r>
              <a: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梨花</a:t>
            </a:r>
            <a:r>
              <a:rPr lang="en-US" altLang="zh-CN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建立起关联。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5830" y="2182495"/>
            <a:ext cx="64871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虚实映衬，梨花林与梨花姑娘相映生辉，营造景和人融合的意境，也表达作者对小茅屋“主人”助人为乐精神的赞美。</a:t>
            </a:r>
          </a:p>
          <a:p>
            <a:pPr algn="l">
              <a:buClrTx/>
              <a:buSzTx/>
              <a:buFontTx/>
            </a:pPr>
            <a:r>
              <a:rPr lang="zh-CN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照应文题的同时，产生了第二个误会，推动故事向纵深发展。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57020" y="3626485"/>
            <a:ext cx="58299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充满朝气的哈尼小姑娘与洁白的梨花融为一体，花美人更美。</a:t>
            </a:r>
          </a:p>
          <a:p>
            <a:pPr algn="l">
              <a:buClrTx/>
              <a:buSzTx/>
              <a:buFontTx/>
            </a:pPr>
            <a:r>
              <a:rPr lang="zh-CN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”处处开“展示了雷锋精神不断发扬光大的旺盛生命力，升华了文章主题。</a:t>
            </a:r>
          </a:p>
          <a:p>
            <a:pPr algn="l">
              <a:buClrTx/>
              <a:buSzTx/>
              <a:buFontTx/>
            </a:pPr>
            <a:r>
              <a:rPr lang="zh-CN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再次点题，题文相映，首尾相应，使作品结构严谨，浑然一体。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扑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扑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扑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Text Box 2"/>
          <p:cNvSpPr txBox="1"/>
          <p:nvPr/>
        </p:nvSpPr>
        <p:spPr>
          <a:xfrm>
            <a:off x="1371600" y="114300"/>
            <a:ext cx="72580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Tahoma" panose="020b0604030504040204" pitchFamily="34" charset="0"/>
                <a:ea typeface="隶书" pitchFamily="49" charset="-122"/>
              </a:rPr>
              <a:t>小说</a:t>
            </a:r>
            <a:r>
              <a:rPr lang="zh-CN" altLang="en-US" sz="3600">
                <a:solidFill>
                  <a:srgbClr val="FF0000"/>
                </a:solidFill>
                <a:latin typeface="Tahoma" panose="020b0604030504040204" pitchFamily="34" charset="0"/>
                <a:ea typeface="隶书" pitchFamily="49" charset="-122"/>
              </a:rPr>
              <a:t>标题</a:t>
            </a:r>
            <a:r>
              <a:rPr lang="zh-CN" altLang="en-US" sz="3600">
                <a:latin typeface="Tahoma" panose="020b0604030504040204" pitchFamily="34" charset="0"/>
                <a:ea typeface="隶书" pitchFamily="49" charset="-122"/>
              </a:rPr>
              <a:t>的</a:t>
            </a:r>
            <a:r>
              <a:rPr lang="zh-CN" altLang="en-US" sz="3600">
                <a:solidFill>
                  <a:srgbClr val="FF00FF"/>
                </a:solidFill>
                <a:latin typeface="Tahoma" panose="020b0604030504040204" pitchFamily="34" charset="0"/>
                <a:ea typeface="隶书" pitchFamily="49" charset="-122"/>
              </a:rPr>
              <a:t>含义</a:t>
            </a:r>
            <a:r>
              <a:rPr lang="zh-CN" altLang="en-US" sz="3600">
                <a:latin typeface="Tahoma" panose="020b0604030504040204" pitchFamily="34" charset="0"/>
                <a:ea typeface="隶书" pitchFamily="49" charset="-122"/>
              </a:rPr>
              <a:t>和</a:t>
            </a:r>
            <a:r>
              <a:rPr lang="zh-CN" altLang="en-US" sz="3600">
                <a:solidFill>
                  <a:srgbClr val="FF0000"/>
                </a:solidFill>
                <a:latin typeface="Tahoma" panose="020b0604030504040204" pitchFamily="34" charset="0"/>
                <a:ea typeface="隶书" pitchFamily="49" charset="-122"/>
              </a:rPr>
              <a:t>作用</a:t>
            </a:r>
            <a:r>
              <a:rPr lang="zh-CN" altLang="en-US" sz="3600">
                <a:latin typeface="Tahoma" panose="020b0604030504040204" pitchFamily="34" charset="0"/>
                <a:ea typeface="隶书" pitchFamily="49" charset="-122"/>
              </a:rPr>
              <a:t>：</a:t>
            </a:r>
          </a:p>
        </p:txBody>
      </p:sp>
      <p:sp>
        <p:nvSpPr>
          <p:cNvPr id="58371" name="Rectangle 3"/>
          <p:cNvSpPr/>
          <p:nvPr/>
        </p:nvSpPr>
        <p:spPr>
          <a:xfrm>
            <a:off x="2400300" y="1302544"/>
            <a:ext cx="537210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70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2700">
                <a:latin typeface="隶书" pitchFamily="49" charset="-122"/>
                <a:ea typeface="隶书" pitchFamily="49" charset="-122"/>
              </a:rPr>
              <a:t>、联系</a:t>
            </a:r>
            <a:r>
              <a:rPr lang="zh-CN" altLang="en-US" sz="270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人物，归纳性格、品质、精神、情感</a:t>
            </a:r>
            <a:r>
              <a:rPr lang="zh-CN" altLang="en-US" sz="2700">
                <a:latin typeface="隶书" pitchFamily="49" charset="-122"/>
                <a:ea typeface="隶书" pitchFamily="49" charset="-122"/>
              </a:rPr>
              <a:t>表现</a:t>
            </a:r>
            <a:r>
              <a:rPr lang="zh-CN" altLang="en-US" sz="270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性格</a:t>
            </a:r>
            <a:r>
              <a:rPr lang="zh-CN" altLang="en-US" sz="2700">
                <a:latin typeface="隶书" pitchFamily="49" charset="-122"/>
                <a:ea typeface="隶书" pitchFamily="49" charset="-122"/>
              </a:rPr>
              <a:t>。 （</a:t>
            </a:r>
            <a:r>
              <a:rPr lang="zh-CN" altLang="en-US" sz="27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深意</a:t>
            </a:r>
            <a:r>
              <a:rPr lang="zh-CN" altLang="en-US" sz="2700">
                <a:latin typeface="隶书" pitchFamily="49" charset="-122"/>
                <a:ea typeface="隶书" pitchFamily="49" charset="-122"/>
              </a:rPr>
              <a:t>）</a:t>
            </a:r>
          </a:p>
        </p:txBody>
      </p:sp>
      <p:sp>
        <p:nvSpPr>
          <p:cNvPr id="58372" name="Text Box 4"/>
          <p:cNvSpPr txBox="1"/>
          <p:nvPr/>
        </p:nvSpPr>
        <p:spPr>
          <a:xfrm>
            <a:off x="2628900" y="3143250"/>
            <a:ext cx="48577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3000">
                <a:latin typeface="隶书" pitchFamily="49" charset="-122"/>
                <a:ea typeface="隶书" pitchFamily="49" charset="-122"/>
              </a:rPr>
              <a:t>、贯穿全文的</a:t>
            </a:r>
            <a:r>
              <a:rPr lang="zh-CN" altLang="en-US" sz="300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线索</a:t>
            </a:r>
            <a:r>
              <a:rPr lang="zh-CN" altLang="en-US" sz="3000">
                <a:latin typeface="隶书" pitchFamily="49" charset="-122"/>
                <a:ea typeface="隶书" pitchFamily="49" charset="-122"/>
              </a:rPr>
              <a:t>。</a:t>
            </a:r>
          </a:p>
        </p:txBody>
      </p:sp>
      <p:sp>
        <p:nvSpPr>
          <p:cNvPr id="58373" name="Text Box 5"/>
          <p:cNvSpPr txBox="1"/>
          <p:nvPr/>
        </p:nvSpPr>
        <p:spPr>
          <a:xfrm>
            <a:off x="1143000" y="1452563"/>
            <a:ext cx="14287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>
                <a:latin typeface="Arial" panose="020b0604020202020204" pitchFamily="34" charset="0"/>
                <a:ea typeface="隶书" pitchFamily="49" charset="-122"/>
              </a:rPr>
              <a:t>含义：</a:t>
            </a:r>
          </a:p>
        </p:txBody>
      </p:sp>
      <p:sp>
        <p:nvSpPr>
          <p:cNvPr id="58374" name="Text Box 6"/>
          <p:cNvSpPr txBox="1"/>
          <p:nvPr/>
        </p:nvSpPr>
        <p:spPr>
          <a:xfrm>
            <a:off x="1314450" y="3405188"/>
            <a:ext cx="16573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>
                <a:latin typeface="Arial" panose="020b0604020202020204" pitchFamily="34" charset="0"/>
                <a:ea typeface="隶书" pitchFamily="49" charset="-122"/>
              </a:rPr>
              <a:t>作用：</a:t>
            </a:r>
          </a:p>
        </p:txBody>
      </p:sp>
      <p:sp>
        <p:nvSpPr>
          <p:cNvPr id="58375" name="AutoShape 7"/>
          <p:cNvSpPr/>
          <p:nvPr/>
        </p:nvSpPr>
        <p:spPr>
          <a:xfrm>
            <a:off x="2286000" y="971550"/>
            <a:ext cx="228600" cy="1633538"/>
          </a:xfrm>
          <a:prstGeom prst="leftBrace">
            <a:avLst>
              <a:gd name="adj1" fmla="val 59548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>
              <a:latin typeface="Arial" panose="020b0604020202020204" pitchFamily="34" charset="0"/>
            </a:endParaRPr>
          </a:p>
        </p:txBody>
      </p:sp>
      <p:sp>
        <p:nvSpPr>
          <p:cNvPr id="58376" name="Rectangle 8"/>
          <p:cNvSpPr/>
          <p:nvPr/>
        </p:nvSpPr>
        <p:spPr>
          <a:xfrm>
            <a:off x="2400300" y="2171700"/>
            <a:ext cx="58293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700">
                <a:latin typeface="Arial" panose="020b0604020202020204" pitchFamily="34" charset="0"/>
                <a:ea typeface="隶书" pitchFamily="49" charset="-122"/>
              </a:rPr>
              <a:t>3</a:t>
            </a:r>
            <a:r>
              <a:rPr lang="zh-CN" altLang="en-US" sz="2700">
                <a:latin typeface="Arial" panose="020b0604020202020204" pitchFamily="34" charset="0"/>
                <a:ea typeface="隶书" pitchFamily="49" charset="-122"/>
              </a:rPr>
              <a:t>、揭示</a:t>
            </a:r>
            <a:r>
              <a:rPr lang="zh-CN" altLang="en-US" sz="2700">
                <a:solidFill>
                  <a:srgbClr val="FF00FF"/>
                </a:solidFill>
                <a:latin typeface="Arial" panose="020b0604020202020204" pitchFamily="34" charset="0"/>
                <a:ea typeface="隶书" pitchFamily="49" charset="-122"/>
              </a:rPr>
              <a:t>中心或主题。 </a:t>
            </a:r>
            <a:r>
              <a:rPr lang="zh-CN" altLang="en-US" sz="2700">
                <a:latin typeface="Arial" panose="020b0604020202020204" pitchFamily="34" charset="0"/>
                <a:ea typeface="隶书" pitchFamily="49" charset="-122"/>
              </a:rPr>
              <a:t>（</a:t>
            </a:r>
            <a:r>
              <a:rPr lang="zh-CN" altLang="en-US" sz="2700">
                <a:solidFill>
                  <a:srgbClr val="FF0000"/>
                </a:solidFill>
                <a:latin typeface="Arial" panose="020b0604020202020204" pitchFamily="34" charset="0"/>
                <a:ea typeface="隶书" pitchFamily="49" charset="-122"/>
              </a:rPr>
              <a:t>普遍意义</a:t>
            </a:r>
            <a:r>
              <a:rPr lang="zh-CN" altLang="en-US" sz="2700">
                <a:latin typeface="Arial" panose="020b0604020202020204" pitchFamily="34" charset="0"/>
                <a:ea typeface="隶书" pitchFamily="49" charset="-122"/>
              </a:rPr>
              <a:t>）</a:t>
            </a:r>
          </a:p>
        </p:txBody>
      </p:sp>
      <p:sp>
        <p:nvSpPr>
          <p:cNvPr id="58377" name="Text Box 9"/>
          <p:cNvSpPr txBox="1"/>
          <p:nvPr/>
        </p:nvSpPr>
        <p:spPr>
          <a:xfrm>
            <a:off x="2400300" y="800100"/>
            <a:ext cx="61150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2700">
                <a:latin typeface="隶书" pitchFamily="49" charset="-122"/>
                <a:ea typeface="隶书" pitchFamily="49" charset="-122"/>
              </a:rPr>
              <a:t>、结合文章找</a:t>
            </a:r>
            <a:r>
              <a:rPr lang="zh-CN" altLang="en-US" sz="270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原意</a:t>
            </a:r>
            <a:r>
              <a:rPr lang="zh-CN" altLang="en-US" sz="2700">
                <a:latin typeface="隶书" pitchFamily="49" charset="-122"/>
                <a:ea typeface="隶书" pitchFamily="49" charset="-122"/>
              </a:rPr>
              <a:t>。 （</a:t>
            </a:r>
            <a:r>
              <a:rPr lang="zh-CN" altLang="en-US" sz="27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本意</a:t>
            </a:r>
            <a:r>
              <a:rPr lang="zh-CN" altLang="en-US" sz="2700">
                <a:latin typeface="隶书" pitchFamily="49" charset="-122"/>
                <a:ea typeface="隶书" pitchFamily="49" charset="-122"/>
              </a:rPr>
              <a:t>）</a:t>
            </a:r>
          </a:p>
        </p:txBody>
      </p:sp>
      <p:sp>
        <p:nvSpPr>
          <p:cNvPr id="58378" name="AutoShape 10"/>
          <p:cNvSpPr/>
          <p:nvPr/>
        </p:nvSpPr>
        <p:spPr>
          <a:xfrm>
            <a:off x="2400300" y="2914650"/>
            <a:ext cx="228600" cy="1600200"/>
          </a:xfrm>
          <a:prstGeom prst="leftBrace">
            <a:avLst>
              <a:gd name="adj1" fmla="val 58333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>
              <a:latin typeface="Arial" panose="020b0604020202020204" pitchFamily="34" charset="0"/>
            </a:endParaRPr>
          </a:p>
        </p:txBody>
      </p:sp>
      <p:sp>
        <p:nvSpPr>
          <p:cNvPr id="58379" name="Text Box 11"/>
          <p:cNvSpPr txBox="1"/>
          <p:nvPr/>
        </p:nvSpPr>
        <p:spPr>
          <a:xfrm>
            <a:off x="2628900" y="3600450"/>
            <a:ext cx="61150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3000">
                <a:latin typeface="隶书" pitchFamily="49" charset="-122"/>
                <a:ea typeface="隶书" pitchFamily="49" charset="-122"/>
              </a:rPr>
              <a:t>、交代主要内容。</a:t>
            </a:r>
          </a:p>
        </p:txBody>
      </p:sp>
      <p:sp>
        <p:nvSpPr>
          <p:cNvPr id="58380" name="Text Box 12"/>
          <p:cNvSpPr txBox="1"/>
          <p:nvPr/>
        </p:nvSpPr>
        <p:spPr>
          <a:xfrm>
            <a:off x="2628900" y="2686050"/>
            <a:ext cx="42862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3000">
                <a:latin typeface="隶书" pitchFamily="49" charset="-122"/>
                <a:ea typeface="隶书" pitchFamily="49" charset="-122"/>
              </a:rPr>
              <a:t>、吸引读者。</a:t>
            </a:r>
          </a:p>
        </p:txBody>
      </p:sp>
      <p:sp>
        <p:nvSpPr>
          <p:cNvPr id="58381" name="Rectangle 13"/>
          <p:cNvSpPr/>
          <p:nvPr/>
        </p:nvSpPr>
        <p:spPr>
          <a:xfrm>
            <a:off x="2628900" y="4148138"/>
            <a:ext cx="49720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700">
                <a:latin typeface="Arial" panose="020b0604020202020204" pitchFamily="34" charset="0"/>
                <a:ea typeface="隶书" pitchFamily="49" charset="-122"/>
              </a:rPr>
              <a:t>4</a:t>
            </a:r>
            <a:r>
              <a:rPr lang="zh-CN" altLang="en-US" sz="2700">
                <a:latin typeface="Arial" panose="020b0604020202020204" pitchFamily="34" charset="0"/>
                <a:ea typeface="隶书" pitchFamily="49" charset="-122"/>
              </a:rPr>
              <a:t>、揭示</a:t>
            </a:r>
            <a:r>
              <a:rPr lang="zh-CN" altLang="en-US" sz="2700">
                <a:solidFill>
                  <a:srgbClr val="FF00FF"/>
                </a:solidFill>
                <a:latin typeface="Arial" panose="020b0604020202020204" pitchFamily="34" charset="0"/>
                <a:ea typeface="隶书" pitchFamily="49" charset="-122"/>
              </a:rPr>
              <a:t>中心或主题。</a:t>
            </a:r>
            <a:endParaRPr lang="zh-CN" altLang="en-US" sz="2700">
              <a:latin typeface="Arial" panose="020b060402020202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8372" grpId="0"/>
      <p:bldP spid="58373" grpId="0"/>
      <p:bldP spid="58374" grpId="0"/>
      <p:bldP spid="58375" grpId="0"/>
      <p:bldP spid="58376" grpId="0"/>
      <p:bldP spid="58377" grpId="0"/>
      <p:bldP spid="58378" grpId="0"/>
      <p:bldP spid="58379" grpId="0"/>
      <p:bldP spid="58380" grpId="0"/>
      <p:bldP spid="583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" name="椭圆 28"/>
          <p:cNvSpPr/>
          <p:nvPr/>
        </p:nvSpPr>
        <p:spPr>
          <a:xfrm>
            <a:off x="3080385" y="3684590"/>
            <a:ext cx="369332" cy="36933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2699792" y="1635646"/>
            <a:ext cx="5616624" cy="468052"/>
          </a:xfrm>
          <a:prstGeom prst="roundRect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21797" y="1694681"/>
            <a:ext cx="4878471" cy="369332"/>
            <a:chOff x="2167226" y="1730685"/>
            <a:chExt cx="4878471" cy="369332"/>
          </a:xfrm>
        </p:grpSpPr>
        <p:sp>
          <p:nvSpPr>
            <p:cNvPr id="4" name="TextBox 4"/>
            <p:cNvSpPr txBox="1"/>
            <p:nvPr/>
          </p:nvSpPr>
          <p:spPr>
            <a:xfrm>
              <a:off x="2595617" y="1730685"/>
              <a:ext cx="44500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</a:t>
              </a:r>
              <a:r>
                <a:rPr lang="en-US" altLang="zh-CN" sz="160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160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小茅屋的主人展开</a:t>
              </a:r>
              <a:r>
                <a:rPr lang="en-US" altLang="zh-CN" sz="160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160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sz="160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学习本文精妙的构思</a:t>
              </a:r>
              <a:endParaRPr lang="zh-CN" sz="1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TextBox 4"/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2699792" y="2332695"/>
            <a:ext cx="5616624" cy="468052"/>
          </a:xfrm>
          <a:prstGeom prst="round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21797" y="2398080"/>
            <a:ext cx="3129681" cy="380127"/>
            <a:chOff x="1500476" y="1773865"/>
            <a:chExt cx="3129681" cy="380127"/>
          </a:xfrm>
        </p:grpSpPr>
        <p:sp>
          <p:nvSpPr>
            <p:cNvPr id="9" name="TextBox 4"/>
            <p:cNvSpPr txBox="1"/>
            <p:nvPr/>
          </p:nvSpPr>
          <p:spPr>
            <a:xfrm>
              <a:off x="2008877" y="1773865"/>
              <a:ext cx="26212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sz="160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品析文段，感悟文章的主题</a:t>
              </a:r>
              <a:endParaRPr lang="zh-CN" sz="11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500644" y="1784660"/>
              <a:ext cx="369332" cy="36933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TextBox 4"/>
            <p:cNvSpPr txBox="1"/>
            <p:nvPr/>
          </p:nvSpPr>
          <p:spPr>
            <a:xfrm>
              <a:off x="1500476" y="1795613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2699792" y="3023838"/>
            <a:ext cx="5616624" cy="468052"/>
          </a:xfrm>
          <a:prstGeom prst="roundRect">
            <a:avLst/>
          </a:prstGeom>
          <a:noFill/>
          <a:ln w="317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021797" y="3082873"/>
            <a:ext cx="3388126" cy="369570"/>
            <a:chOff x="2167226" y="1730685"/>
            <a:chExt cx="3388126" cy="369570"/>
          </a:xfrm>
        </p:grpSpPr>
        <p:sp>
          <p:nvSpPr>
            <p:cNvPr id="14" name="TextBox 4"/>
            <p:cNvSpPr txBox="1"/>
            <p:nvPr/>
          </p:nvSpPr>
          <p:spPr>
            <a:xfrm>
              <a:off x="2730872" y="1763070"/>
              <a:ext cx="2824480" cy="337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找句子，分析</a:t>
              </a:r>
              <a:r>
                <a:rPr lang="en-US" sz="160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160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梨花</a:t>
              </a:r>
              <a:r>
                <a:rPr lang="en-US" altLang="zh-CN" sz="160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r>
                <a:rPr lang="zh-CN" altLang="en-US" sz="160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的含义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2195969" y="1730685"/>
              <a:ext cx="369332" cy="369332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TextBox 4"/>
            <p:cNvSpPr txBox="1"/>
            <p:nvPr/>
          </p:nvSpPr>
          <p:spPr>
            <a:xfrm>
              <a:off x="2167226" y="1750528"/>
              <a:ext cx="4251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Text Placeholder 8"/>
          <p:cNvSpPr txBox="1"/>
          <p:nvPr/>
        </p:nvSpPr>
        <p:spPr>
          <a:xfrm>
            <a:off x="4932040" y="411510"/>
            <a:ext cx="3495354" cy="4572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zh-CN" sz="28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Straight Connector 12"/>
          <p:cNvCxnSpPr/>
          <p:nvPr/>
        </p:nvCxnSpPr>
        <p:spPr>
          <a:xfrm flipH="1">
            <a:off x="8456792" y="469156"/>
            <a:ext cx="0" cy="53949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00299" y="1879347"/>
            <a:ext cx="2329809" cy="3275462"/>
          </a:xfrm>
          <a:prstGeom prst="rect">
            <a:avLst/>
          </a:prstGeom>
        </p:spPr>
      </p:pic>
      <p:sp>
        <p:nvSpPr>
          <p:cNvPr id="25" name="圆角矩形 24"/>
          <p:cNvSpPr/>
          <p:nvPr/>
        </p:nvSpPr>
        <p:spPr>
          <a:xfrm>
            <a:off x="2689632" y="3650320"/>
            <a:ext cx="5616624" cy="468052"/>
          </a:xfrm>
          <a:prstGeom prst="round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TextBox 4"/>
          <p:cNvSpPr txBox="1"/>
          <p:nvPr/>
        </p:nvSpPr>
        <p:spPr>
          <a:xfrm>
            <a:off x="3028147" y="3717133"/>
            <a:ext cx="42164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1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85210" y="3700780"/>
            <a:ext cx="1627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160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标题的好处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" grpId="0"/>
      <p:bldP spid="2" grpId="1"/>
      <p:bldP spid="7" grpId="0"/>
      <p:bldP spid="7" grpId="1"/>
      <p:bldP spid="12" grpId="0"/>
      <p:bldP spid="12" grpId="1"/>
      <p:bldP spid="25" grpId="0"/>
      <p:bldP spid="27" grpId="0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Placeholder 8"/>
          <p:cNvSpPr txBox="1"/>
          <p:nvPr/>
        </p:nvSpPr>
        <p:spPr>
          <a:xfrm>
            <a:off x="1187450" y="452755"/>
            <a:ext cx="6962775" cy="45720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驿路梨花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做标题有什么好处？</a:t>
            </a:r>
          </a:p>
        </p:txBody>
      </p:sp>
      <p:cxnSp>
        <p:nvCxnSpPr>
          <p:cNvPr id="7" name="Straight Connector 12"/>
          <p:cNvCxnSpPr/>
          <p:nvPr/>
        </p:nvCxnSpPr>
        <p:spPr>
          <a:xfrm flipH="1">
            <a:off x="997447" y="411371"/>
            <a:ext cx="0" cy="5394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Shape 1815"/>
          <p:cNvSpPr/>
          <p:nvPr/>
        </p:nvSpPr>
        <p:spPr>
          <a:xfrm>
            <a:off x="-10185" y="2640167"/>
            <a:ext cx="9001693" cy="82711"/>
          </a:xfrm>
          <a:prstGeom prst="rect">
            <a:avLst/>
          </a:prstGeom>
          <a:solidFill>
            <a:srgbClr val="F1F1F1"/>
          </a:solidFill>
          <a:ln w="12700">
            <a:noFill/>
            <a:miter lim="400000"/>
          </a:ln>
        </p:spPr>
        <p:txBody>
          <a:bodyPr lIns="37498" tIns="37498" rIns="37498" bIns="37498" anchor="ctr"/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36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103"/>
          <p:cNvSpPr txBox="1"/>
          <p:nvPr/>
        </p:nvSpPr>
        <p:spPr>
          <a:xfrm>
            <a:off x="931398" y="2147375"/>
            <a:ext cx="658768" cy="113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74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</a:t>
            </a:r>
            <a:r>
              <a:rPr lang="en-GB" sz="74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01</a:t>
            </a:r>
          </a:p>
        </p:txBody>
      </p:sp>
      <p:sp>
        <p:nvSpPr>
          <p:cNvPr id="38" name="TextBox 105"/>
          <p:cNvSpPr txBox="1"/>
          <p:nvPr/>
        </p:nvSpPr>
        <p:spPr>
          <a:xfrm>
            <a:off x="5992152" y="2143544"/>
            <a:ext cx="658768" cy="113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74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</a:t>
            </a:r>
            <a:r>
              <a:rPr lang="en-GB" sz="74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03</a:t>
            </a:r>
          </a:p>
        </p:txBody>
      </p:sp>
      <p:sp>
        <p:nvSpPr>
          <p:cNvPr id="39" name="TextBox 107"/>
          <p:cNvSpPr txBox="1"/>
          <p:nvPr/>
        </p:nvSpPr>
        <p:spPr>
          <a:xfrm>
            <a:off x="3471946" y="3124055"/>
            <a:ext cx="658768" cy="1135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74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</a:t>
            </a:r>
            <a:r>
              <a:rPr lang="en-GB" sz="74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02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21360" y="1193165"/>
            <a:ext cx="742886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600" b="1" kern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1“驿路”，指过往行人所走的道路。它是“我”和老余在边疆行走的道路，是雷锋助人为乐精神长盛不衰的地域见证。驿路梨花”是盛开在边疆驿路上的梨花。</a:t>
            </a:r>
          </a:p>
          <a:p>
            <a:pPr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600" b="1" kern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2、在作者笔下，既是</a:t>
            </a:r>
          </a:p>
          <a:p>
            <a:pPr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600" b="1" kern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①自然界的梨花：开满枝头、洁白如雪、香气四溢；</a:t>
            </a:r>
          </a:p>
          <a:p>
            <a:pPr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600" b="1" kern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②又是梨花姑娘：助人为乐、充满朝气、淳朴热情；</a:t>
            </a:r>
          </a:p>
          <a:p>
            <a:pPr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600" b="1" kern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③还是雷锋同志助人为乐精神的象征：盛开无华、生生不息、代代相传；</a:t>
            </a:r>
          </a:p>
          <a:p>
            <a:pPr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600" b="1" kern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④也是边疆民族优良民风的体现：淳朴热情、知恩图报、从善如流。</a:t>
            </a:r>
          </a:p>
          <a:p>
            <a:pPr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600" b="1" kern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3、“驿路梨花”将标题与主题，形式与内容，梨花的自然美和人物的心灵美，巧妙联系，和谐一体。</a:t>
            </a:r>
          </a:p>
          <a:p>
            <a:pPr algn="l" defTabSz="9144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1600" b="1" kern="0" noProof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4、“驿路梨花”语出陆游的诗，为文章增添文化韵味。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  <p:bldP spid="37" grpId="0"/>
      <p:bldP spid="38" grpId="0"/>
      <p:bldP spid="39" grpId="0"/>
      <p:bldP spid="2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7" name="Straight Connector 12"/>
          <p:cNvCxnSpPr/>
          <p:nvPr/>
        </p:nvCxnSpPr>
        <p:spPr>
          <a:xfrm flipH="1">
            <a:off x="1396227" y="966996"/>
            <a:ext cx="0" cy="5394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Shape 1445"/>
          <p:cNvSpPr/>
          <p:nvPr/>
        </p:nvSpPr>
        <p:spPr>
          <a:xfrm>
            <a:off x="3794760" y="1080135"/>
            <a:ext cx="972185" cy="1663065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1" h="21560" extrusionOk="0">
                <a:moveTo>
                  <a:pt x="11134" y="18338"/>
                </a:moveTo>
                <a:cubicBezTo>
                  <a:pt x="10598" y="19485"/>
                  <a:pt x="10708" y="20243"/>
                  <a:pt x="10611" y="20219"/>
                </a:cubicBezTo>
                <a:cubicBezTo>
                  <a:pt x="10514" y="20243"/>
                  <a:pt x="10624" y="19485"/>
                  <a:pt x="10089" y="18338"/>
                </a:cubicBezTo>
                <a:cubicBezTo>
                  <a:pt x="9579" y="17179"/>
                  <a:pt x="8423" y="15629"/>
                  <a:pt x="6401" y="13789"/>
                </a:cubicBezTo>
                <a:cubicBezTo>
                  <a:pt x="4521" y="11980"/>
                  <a:pt x="2572" y="9649"/>
                  <a:pt x="3181" y="7216"/>
                </a:cubicBezTo>
                <a:cubicBezTo>
                  <a:pt x="3617" y="4876"/>
                  <a:pt x="6612" y="2434"/>
                  <a:pt x="10611" y="2510"/>
                </a:cubicBezTo>
                <a:cubicBezTo>
                  <a:pt x="14610" y="2434"/>
                  <a:pt x="17605" y="4876"/>
                  <a:pt x="18041" y="7216"/>
                </a:cubicBezTo>
                <a:cubicBezTo>
                  <a:pt x="18651" y="9649"/>
                  <a:pt x="16702" y="11980"/>
                  <a:pt x="14822" y="13789"/>
                </a:cubicBezTo>
                <a:cubicBezTo>
                  <a:pt x="12800" y="15629"/>
                  <a:pt x="11644" y="17179"/>
                  <a:pt x="11134" y="18338"/>
                </a:cubicBezTo>
                <a:close/>
                <a:moveTo>
                  <a:pt x="10296" y="19378"/>
                </a:moveTo>
                <a:cubicBezTo>
                  <a:pt x="10721" y="20755"/>
                  <a:pt x="10578" y="21562"/>
                  <a:pt x="10611" y="21560"/>
                </a:cubicBezTo>
                <a:cubicBezTo>
                  <a:pt x="10645" y="21562"/>
                  <a:pt x="10501" y="20755"/>
                  <a:pt x="10914" y="19372"/>
                </a:cubicBezTo>
                <a:cubicBezTo>
                  <a:pt x="11324" y="17989"/>
                  <a:pt x="12805" y="16293"/>
                  <a:pt x="15737" y="14374"/>
                </a:cubicBezTo>
                <a:cubicBezTo>
                  <a:pt x="17134" y="13355"/>
                  <a:pt x="18664" y="12339"/>
                  <a:pt x="19729" y="11058"/>
                </a:cubicBezTo>
                <a:cubicBezTo>
                  <a:pt x="20803" y="9796"/>
                  <a:pt x="21411" y="8268"/>
                  <a:pt x="21169" y="6666"/>
                </a:cubicBezTo>
                <a:cubicBezTo>
                  <a:pt x="20944" y="5076"/>
                  <a:pt x="19869" y="3410"/>
                  <a:pt x="17979" y="2130"/>
                </a:cubicBezTo>
                <a:cubicBezTo>
                  <a:pt x="16115" y="853"/>
                  <a:pt x="13436" y="-38"/>
                  <a:pt x="10611" y="1"/>
                </a:cubicBezTo>
                <a:cubicBezTo>
                  <a:pt x="7786" y="-38"/>
                  <a:pt x="5108" y="853"/>
                  <a:pt x="3244" y="2129"/>
                </a:cubicBezTo>
                <a:cubicBezTo>
                  <a:pt x="1353" y="3410"/>
                  <a:pt x="278" y="5075"/>
                  <a:pt x="53" y="6666"/>
                </a:cubicBezTo>
                <a:cubicBezTo>
                  <a:pt x="-189" y="8268"/>
                  <a:pt x="420" y="9795"/>
                  <a:pt x="1493" y="11057"/>
                </a:cubicBezTo>
                <a:cubicBezTo>
                  <a:pt x="2558" y="12339"/>
                  <a:pt x="4088" y="13355"/>
                  <a:pt x="5485" y="14374"/>
                </a:cubicBezTo>
                <a:cubicBezTo>
                  <a:pt x="8418" y="16293"/>
                  <a:pt x="9898" y="17990"/>
                  <a:pt x="10296" y="19378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2449" tIns="32449" rIns="32449" bIns="32449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725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Shape 1467"/>
          <p:cNvSpPr/>
          <p:nvPr/>
        </p:nvSpPr>
        <p:spPr>
          <a:xfrm>
            <a:off x="4224020" y="1763395"/>
            <a:ext cx="1576070" cy="96520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2" h="21262" extrusionOk="0">
                <a:moveTo>
                  <a:pt x="5710" y="11576"/>
                </a:moveTo>
                <a:cubicBezTo>
                  <a:pt x="6698" y="8629"/>
                  <a:pt x="8149" y="5247"/>
                  <a:pt x="10670" y="4029"/>
                </a:cubicBezTo>
                <a:cubicBezTo>
                  <a:pt x="13039" y="2724"/>
                  <a:pt x="16479" y="3585"/>
                  <a:pt x="17930" y="7135"/>
                </a:cubicBezTo>
                <a:cubicBezTo>
                  <a:pt x="19525" y="10576"/>
                  <a:pt x="18368" y="14953"/>
                  <a:pt x="16331" y="17019"/>
                </a:cubicBezTo>
                <a:cubicBezTo>
                  <a:pt x="14274" y="19303"/>
                  <a:pt x="11337" y="19277"/>
                  <a:pt x="8918" y="18937"/>
                </a:cubicBezTo>
                <a:cubicBezTo>
                  <a:pt x="6417" y="18494"/>
                  <a:pt x="4518" y="18599"/>
                  <a:pt x="3232" y="18989"/>
                </a:cubicBezTo>
                <a:cubicBezTo>
                  <a:pt x="1948" y="19346"/>
                  <a:pt x="1277" y="19988"/>
                  <a:pt x="1262" y="19886"/>
                </a:cubicBezTo>
                <a:cubicBezTo>
                  <a:pt x="1203" y="19818"/>
                  <a:pt x="1958" y="19369"/>
                  <a:pt x="2834" y="18074"/>
                </a:cubicBezTo>
                <a:cubicBezTo>
                  <a:pt x="3731" y="16794"/>
                  <a:pt x="4750" y="14668"/>
                  <a:pt x="5710" y="11576"/>
                </a:cubicBezTo>
                <a:close/>
                <a:moveTo>
                  <a:pt x="8717" y="20178"/>
                </a:moveTo>
                <a:cubicBezTo>
                  <a:pt x="10208" y="20646"/>
                  <a:pt x="11747" y="21252"/>
                  <a:pt x="13358" y="21260"/>
                </a:cubicBezTo>
                <a:cubicBezTo>
                  <a:pt x="14955" y="21290"/>
                  <a:pt x="16625" y="20723"/>
                  <a:pt x="18040" y="19357"/>
                </a:cubicBezTo>
                <a:cubicBezTo>
                  <a:pt x="19452" y="18016"/>
                  <a:pt x="20610" y="15876"/>
                  <a:pt x="21095" y="13302"/>
                </a:cubicBezTo>
                <a:cubicBezTo>
                  <a:pt x="21586" y="10753"/>
                  <a:pt x="21404" y="7770"/>
                  <a:pt x="20291" y="5329"/>
                </a:cubicBezTo>
                <a:cubicBezTo>
                  <a:pt x="19252" y="2831"/>
                  <a:pt x="17393" y="1131"/>
                  <a:pt x="15482" y="421"/>
                </a:cubicBezTo>
                <a:cubicBezTo>
                  <a:pt x="13557" y="-310"/>
                  <a:pt x="11580" y="-51"/>
                  <a:pt x="9997" y="899"/>
                </a:cubicBezTo>
                <a:cubicBezTo>
                  <a:pt x="8397" y="1840"/>
                  <a:pt x="7191" y="3472"/>
                  <a:pt x="6412" y="5319"/>
                </a:cubicBezTo>
                <a:cubicBezTo>
                  <a:pt x="5612" y="7172"/>
                  <a:pt x="5239" y="9241"/>
                  <a:pt x="4812" y="11196"/>
                </a:cubicBezTo>
                <a:cubicBezTo>
                  <a:pt x="4122" y="15142"/>
                  <a:pt x="3090" y="17657"/>
                  <a:pt x="1944" y="19011"/>
                </a:cubicBezTo>
                <a:cubicBezTo>
                  <a:pt x="800" y="20368"/>
                  <a:pt x="-14" y="20823"/>
                  <a:pt x="1" y="20851"/>
                </a:cubicBezTo>
                <a:cubicBezTo>
                  <a:pt x="12" y="20882"/>
                  <a:pt x="716" y="20176"/>
                  <a:pt x="2174" y="19556"/>
                </a:cubicBezTo>
                <a:cubicBezTo>
                  <a:pt x="3633" y="18904"/>
                  <a:pt x="5793" y="18976"/>
                  <a:pt x="8717" y="20178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32449" tIns="32449" rIns="32449" bIns="32449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725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Shape 1471"/>
          <p:cNvSpPr/>
          <p:nvPr/>
        </p:nvSpPr>
        <p:spPr>
          <a:xfrm rot="1140000">
            <a:off x="4246880" y="2875280"/>
            <a:ext cx="1478280" cy="96520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2" h="21262" extrusionOk="0">
                <a:moveTo>
                  <a:pt x="8917" y="2323"/>
                </a:moveTo>
                <a:cubicBezTo>
                  <a:pt x="11336" y="1983"/>
                  <a:pt x="14273" y="1957"/>
                  <a:pt x="16329" y="4241"/>
                </a:cubicBezTo>
                <a:cubicBezTo>
                  <a:pt x="18366" y="6308"/>
                  <a:pt x="19524" y="10685"/>
                  <a:pt x="17928" y="14126"/>
                </a:cubicBezTo>
                <a:cubicBezTo>
                  <a:pt x="16478" y="17676"/>
                  <a:pt x="13038" y="18536"/>
                  <a:pt x="10669" y="17232"/>
                </a:cubicBezTo>
                <a:cubicBezTo>
                  <a:pt x="8148" y="16014"/>
                  <a:pt x="6697" y="12631"/>
                  <a:pt x="5709" y="9685"/>
                </a:cubicBezTo>
                <a:cubicBezTo>
                  <a:pt x="4749" y="6593"/>
                  <a:pt x="3730" y="4467"/>
                  <a:pt x="2833" y="3186"/>
                </a:cubicBezTo>
                <a:cubicBezTo>
                  <a:pt x="1957" y="1892"/>
                  <a:pt x="1202" y="1442"/>
                  <a:pt x="1261" y="1375"/>
                </a:cubicBezTo>
                <a:cubicBezTo>
                  <a:pt x="1276" y="1273"/>
                  <a:pt x="1947" y="1914"/>
                  <a:pt x="3231" y="2272"/>
                </a:cubicBezTo>
                <a:cubicBezTo>
                  <a:pt x="4517" y="2661"/>
                  <a:pt x="6416" y="2767"/>
                  <a:pt x="8917" y="2323"/>
                </a:cubicBezTo>
                <a:close/>
                <a:moveTo>
                  <a:pt x="4811" y="10065"/>
                </a:moveTo>
                <a:cubicBezTo>
                  <a:pt x="5238" y="12020"/>
                  <a:pt x="5611" y="14089"/>
                  <a:pt x="6411" y="15942"/>
                </a:cubicBezTo>
                <a:cubicBezTo>
                  <a:pt x="7190" y="17789"/>
                  <a:pt x="8396" y="19421"/>
                  <a:pt x="9996" y="20363"/>
                </a:cubicBezTo>
                <a:cubicBezTo>
                  <a:pt x="11578" y="21312"/>
                  <a:pt x="13556" y="21571"/>
                  <a:pt x="15481" y="20840"/>
                </a:cubicBezTo>
                <a:cubicBezTo>
                  <a:pt x="17392" y="20130"/>
                  <a:pt x="19251" y="18429"/>
                  <a:pt x="20290" y="15932"/>
                </a:cubicBezTo>
                <a:cubicBezTo>
                  <a:pt x="21403" y="13490"/>
                  <a:pt x="21585" y="10507"/>
                  <a:pt x="21093" y="7959"/>
                </a:cubicBezTo>
                <a:cubicBezTo>
                  <a:pt x="20609" y="5385"/>
                  <a:pt x="19450" y="3245"/>
                  <a:pt x="18039" y="1904"/>
                </a:cubicBezTo>
                <a:cubicBezTo>
                  <a:pt x="16623" y="538"/>
                  <a:pt x="14954" y="-29"/>
                  <a:pt x="13357" y="1"/>
                </a:cubicBezTo>
                <a:cubicBezTo>
                  <a:pt x="11746" y="9"/>
                  <a:pt x="10207" y="615"/>
                  <a:pt x="8716" y="1103"/>
                </a:cubicBezTo>
                <a:cubicBezTo>
                  <a:pt x="5792" y="2284"/>
                  <a:pt x="3632" y="2357"/>
                  <a:pt x="2174" y="1720"/>
                </a:cubicBezTo>
                <a:cubicBezTo>
                  <a:pt x="715" y="1085"/>
                  <a:pt x="11" y="378"/>
                  <a:pt x="0" y="409"/>
                </a:cubicBezTo>
                <a:cubicBezTo>
                  <a:pt x="-15" y="437"/>
                  <a:pt x="799" y="893"/>
                  <a:pt x="1933" y="2256"/>
                </a:cubicBezTo>
                <a:cubicBezTo>
                  <a:pt x="3089" y="3604"/>
                  <a:pt x="4121" y="6119"/>
                  <a:pt x="4811" y="10065"/>
                </a:cubicBezTo>
                <a:close/>
              </a:path>
            </a:pathLst>
          </a:custGeom>
          <a:solidFill>
            <a:schemeClr val="bg2"/>
          </a:solidFill>
          <a:ln w="12700" cap="flat">
            <a:noFill/>
            <a:miter lim="400000"/>
          </a:ln>
          <a:effectLst/>
        </p:spPr>
        <p:txBody>
          <a:bodyPr wrap="square" lIns="32449" tIns="32449" rIns="32449" bIns="32449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725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Shape 1479"/>
          <p:cNvSpPr/>
          <p:nvPr/>
        </p:nvSpPr>
        <p:spPr>
          <a:xfrm rot="19920000">
            <a:off x="3271520" y="2847340"/>
            <a:ext cx="1410970" cy="103632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2" h="21262" extrusionOk="0">
                <a:moveTo>
                  <a:pt x="18120" y="2272"/>
                </a:moveTo>
                <a:cubicBezTo>
                  <a:pt x="19404" y="1914"/>
                  <a:pt x="20075" y="1273"/>
                  <a:pt x="20090" y="1375"/>
                </a:cubicBezTo>
                <a:cubicBezTo>
                  <a:pt x="20149" y="1442"/>
                  <a:pt x="19394" y="1892"/>
                  <a:pt x="18518" y="3186"/>
                </a:cubicBezTo>
                <a:cubicBezTo>
                  <a:pt x="17621" y="4467"/>
                  <a:pt x="16602" y="6593"/>
                  <a:pt x="15642" y="9685"/>
                </a:cubicBezTo>
                <a:cubicBezTo>
                  <a:pt x="14654" y="12631"/>
                  <a:pt x="13203" y="16014"/>
                  <a:pt x="10682" y="17232"/>
                </a:cubicBezTo>
                <a:cubicBezTo>
                  <a:pt x="8313" y="18536"/>
                  <a:pt x="4873" y="17676"/>
                  <a:pt x="3422" y="14126"/>
                </a:cubicBezTo>
                <a:cubicBezTo>
                  <a:pt x="1827" y="10685"/>
                  <a:pt x="2985" y="6308"/>
                  <a:pt x="5021" y="4241"/>
                </a:cubicBezTo>
                <a:cubicBezTo>
                  <a:pt x="7078" y="1957"/>
                  <a:pt x="10015" y="1983"/>
                  <a:pt x="12434" y="2323"/>
                </a:cubicBezTo>
                <a:cubicBezTo>
                  <a:pt x="14935" y="2767"/>
                  <a:pt x="16834" y="2662"/>
                  <a:pt x="18120" y="2272"/>
                </a:cubicBezTo>
                <a:close/>
                <a:moveTo>
                  <a:pt x="19418" y="2256"/>
                </a:moveTo>
                <a:cubicBezTo>
                  <a:pt x="20552" y="893"/>
                  <a:pt x="21366" y="437"/>
                  <a:pt x="21351" y="409"/>
                </a:cubicBezTo>
                <a:cubicBezTo>
                  <a:pt x="21341" y="378"/>
                  <a:pt x="20635" y="1085"/>
                  <a:pt x="19177" y="1720"/>
                </a:cubicBezTo>
                <a:cubicBezTo>
                  <a:pt x="17719" y="2357"/>
                  <a:pt x="15559" y="2284"/>
                  <a:pt x="12635" y="1103"/>
                </a:cubicBezTo>
                <a:cubicBezTo>
                  <a:pt x="11144" y="615"/>
                  <a:pt x="9605" y="9"/>
                  <a:pt x="7994" y="1"/>
                </a:cubicBezTo>
                <a:cubicBezTo>
                  <a:pt x="6397" y="-29"/>
                  <a:pt x="4728" y="538"/>
                  <a:pt x="3312" y="1904"/>
                </a:cubicBezTo>
                <a:cubicBezTo>
                  <a:pt x="1901" y="3245"/>
                  <a:pt x="742" y="5385"/>
                  <a:pt x="258" y="7959"/>
                </a:cubicBezTo>
                <a:cubicBezTo>
                  <a:pt x="-234" y="10507"/>
                  <a:pt x="-52" y="13490"/>
                  <a:pt x="1061" y="15932"/>
                </a:cubicBezTo>
                <a:cubicBezTo>
                  <a:pt x="2100" y="18429"/>
                  <a:pt x="3959" y="20130"/>
                  <a:pt x="5870" y="20840"/>
                </a:cubicBezTo>
                <a:cubicBezTo>
                  <a:pt x="7795" y="21571"/>
                  <a:pt x="9773" y="21312"/>
                  <a:pt x="11355" y="20363"/>
                </a:cubicBezTo>
                <a:cubicBezTo>
                  <a:pt x="12955" y="19421"/>
                  <a:pt x="14161" y="17789"/>
                  <a:pt x="14940" y="15942"/>
                </a:cubicBezTo>
                <a:cubicBezTo>
                  <a:pt x="15740" y="14089"/>
                  <a:pt x="16113" y="12020"/>
                  <a:pt x="16540" y="10065"/>
                </a:cubicBezTo>
                <a:cubicBezTo>
                  <a:pt x="17230" y="6119"/>
                  <a:pt x="18262" y="3604"/>
                  <a:pt x="19418" y="225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2449" tIns="32449" rIns="32449" bIns="32449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725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Shape 1485"/>
          <p:cNvSpPr/>
          <p:nvPr/>
        </p:nvSpPr>
        <p:spPr>
          <a:xfrm>
            <a:off x="2875915" y="1763395"/>
            <a:ext cx="1463675" cy="965200"/>
          </a:xfrm>
          <a:custGeom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1" h="21262" extrusionOk="0">
                <a:moveTo>
                  <a:pt x="18518" y="18074"/>
                </a:moveTo>
                <a:cubicBezTo>
                  <a:pt x="19394" y="19369"/>
                  <a:pt x="20148" y="19818"/>
                  <a:pt x="20089" y="19886"/>
                </a:cubicBezTo>
                <a:cubicBezTo>
                  <a:pt x="20075" y="19988"/>
                  <a:pt x="19404" y="19346"/>
                  <a:pt x="18119" y="18989"/>
                </a:cubicBezTo>
                <a:cubicBezTo>
                  <a:pt x="16834" y="18599"/>
                  <a:pt x="14935" y="18494"/>
                  <a:pt x="12434" y="18937"/>
                </a:cubicBezTo>
                <a:cubicBezTo>
                  <a:pt x="10015" y="19277"/>
                  <a:pt x="7078" y="19303"/>
                  <a:pt x="5021" y="17019"/>
                </a:cubicBezTo>
                <a:cubicBezTo>
                  <a:pt x="2985" y="14953"/>
                  <a:pt x="1827" y="10576"/>
                  <a:pt x="3422" y="7135"/>
                </a:cubicBezTo>
                <a:cubicBezTo>
                  <a:pt x="4873" y="3585"/>
                  <a:pt x="8313" y="2724"/>
                  <a:pt x="10682" y="4029"/>
                </a:cubicBezTo>
                <a:cubicBezTo>
                  <a:pt x="13203" y="5247"/>
                  <a:pt x="14654" y="8629"/>
                  <a:pt x="15642" y="11576"/>
                </a:cubicBezTo>
                <a:cubicBezTo>
                  <a:pt x="16602" y="14668"/>
                  <a:pt x="17621" y="16794"/>
                  <a:pt x="18518" y="18074"/>
                </a:cubicBezTo>
                <a:close/>
                <a:moveTo>
                  <a:pt x="19178" y="19556"/>
                </a:moveTo>
                <a:cubicBezTo>
                  <a:pt x="20635" y="20176"/>
                  <a:pt x="21340" y="20882"/>
                  <a:pt x="21351" y="20851"/>
                </a:cubicBezTo>
                <a:cubicBezTo>
                  <a:pt x="21366" y="20823"/>
                  <a:pt x="20552" y="20368"/>
                  <a:pt x="19408" y="19011"/>
                </a:cubicBezTo>
                <a:cubicBezTo>
                  <a:pt x="18262" y="17657"/>
                  <a:pt x="17230" y="15142"/>
                  <a:pt x="16540" y="11196"/>
                </a:cubicBezTo>
                <a:cubicBezTo>
                  <a:pt x="16113" y="9241"/>
                  <a:pt x="15740" y="7172"/>
                  <a:pt x="14940" y="5319"/>
                </a:cubicBezTo>
                <a:cubicBezTo>
                  <a:pt x="14161" y="3472"/>
                  <a:pt x="12955" y="1840"/>
                  <a:pt x="11355" y="899"/>
                </a:cubicBezTo>
                <a:cubicBezTo>
                  <a:pt x="9773" y="-51"/>
                  <a:pt x="7795" y="-310"/>
                  <a:pt x="5870" y="421"/>
                </a:cubicBezTo>
                <a:cubicBezTo>
                  <a:pt x="3959" y="1131"/>
                  <a:pt x="2100" y="2831"/>
                  <a:pt x="1061" y="5329"/>
                </a:cubicBezTo>
                <a:cubicBezTo>
                  <a:pt x="-52" y="7770"/>
                  <a:pt x="-234" y="10753"/>
                  <a:pt x="257" y="13302"/>
                </a:cubicBezTo>
                <a:cubicBezTo>
                  <a:pt x="742" y="15876"/>
                  <a:pt x="1900" y="18016"/>
                  <a:pt x="3312" y="19357"/>
                </a:cubicBezTo>
                <a:cubicBezTo>
                  <a:pt x="4727" y="20723"/>
                  <a:pt x="6397" y="21290"/>
                  <a:pt x="7993" y="21260"/>
                </a:cubicBezTo>
                <a:cubicBezTo>
                  <a:pt x="9605" y="21252"/>
                  <a:pt x="11144" y="20646"/>
                  <a:pt x="12635" y="20178"/>
                </a:cubicBezTo>
                <a:cubicBezTo>
                  <a:pt x="15559" y="18976"/>
                  <a:pt x="17719" y="18904"/>
                  <a:pt x="19178" y="19556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32449" tIns="32449" rIns="32449" bIns="32449" numCol="1" anchor="ctr">
            <a:noAutofit/>
          </a:bodyPr>
          <a:lstStyle/>
          <a:p>
            <a:pPr lvl="0" algn="ctr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725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50665" y="1306195"/>
            <a:ext cx="459740" cy="1032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</a:schemeClr>
                </a:solidFill>
              </a:rPr>
              <a:t>我和老余</a:t>
            </a:r>
          </a:p>
        </p:txBody>
      </p:sp>
      <p:sp>
        <p:nvSpPr>
          <p:cNvPr id="4" name="文本框 3"/>
          <p:cNvSpPr txBox="1"/>
          <p:nvPr/>
        </p:nvSpPr>
        <p:spPr>
          <a:xfrm rot="1260000">
            <a:off x="2976245" y="2159000"/>
            <a:ext cx="1163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>
                    <a:lumMod val="50000"/>
                  </a:schemeClr>
                </a:solidFill>
              </a:rPr>
              <a:t>瑶族老人</a:t>
            </a:r>
          </a:p>
        </p:txBody>
      </p:sp>
      <p:sp>
        <p:nvSpPr>
          <p:cNvPr id="8" name="文本框 7"/>
          <p:cNvSpPr txBox="1"/>
          <p:nvPr/>
        </p:nvSpPr>
        <p:spPr>
          <a:xfrm rot="21060000">
            <a:off x="4531995" y="2159000"/>
            <a:ext cx="1163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bg1">
                    <a:lumMod val="50000"/>
                  </a:schemeClr>
                </a:solidFill>
              </a:rPr>
              <a:t>梨花</a:t>
            </a:r>
          </a:p>
        </p:txBody>
      </p:sp>
      <p:sp>
        <p:nvSpPr>
          <p:cNvPr id="9" name="文本框 8"/>
          <p:cNvSpPr txBox="1"/>
          <p:nvPr/>
        </p:nvSpPr>
        <p:spPr>
          <a:xfrm rot="2100000">
            <a:off x="3570605" y="2835275"/>
            <a:ext cx="459740" cy="1032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</a:schemeClr>
                </a:solidFill>
              </a:rPr>
              <a:t>一群姑娘</a:t>
            </a:r>
          </a:p>
        </p:txBody>
      </p:sp>
      <p:sp>
        <p:nvSpPr>
          <p:cNvPr id="10" name="文本框 9"/>
          <p:cNvSpPr txBox="1"/>
          <p:nvPr/>
        </p:nvSpPr>
        <p:spPr>
          <a:xfrm rot="19140000">
            <a:off x="4756150" y="2834640"/>
            <a:ext cx="459740" cy="1032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</a:schemeClr>
                </a:solidFill>
              </a:rPr>
              <a:t>解放军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897505" y="167640"/>
            <a:ext cx="31870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/>
              <a:t>驿路梨花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92760" y="1080135"/>
            <a:ext cx="675005" cy="31013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/>
              <a:t>驿路梨花处处开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24965" y="1080135"/>
            <a:ext cx="675005" cy="31908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/>
              <a:t>雷锋精神代代传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084570" y="582930"/>
            <a:ext cx="293433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>
                <a:solidFill>
                  <a:schemeClr val="bg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</a:t>
            </a:r>
            <a:r>
              <a:rPr lang="zh-CN" altLang="en-US" sz="1400" b="1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雷锋同志</a:t>
            </a:r>
            <a:r>
              <a:rPr lang="zh-CN" altLang="en-US" sz="1400" b="1">
                <a:solidFill>
                  <a:schemeClr val="bg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学习，为方便过路人建造小茅屋的</a:t>
            </a:r>
            <a:r>
              <a:rPr lang="zh-CN" altLang="en-US" sz="1400" b="1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解放军战士</a:t>
            </a:r>
            <a:r>
              <a:rPr lang="zh-CN" altLang="en-US" sz="1400" b="1">
                <a:solidFill>
                  <a:schemeClr val="bg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；受解放军影响照料小茅屋的</a:t>
            </a:r>
            <a:r>
              <a:rPr lang="zh-CN" altLang="en-US" sz="1400" b="1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梨花</a:t>
            </a:r>
            <a:r>
              <a:rPr lang="zh-CN" altLang="en-US" sz="1400" b="1">
                <a:solidFill>
                  <a:schemeClr val="bg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和接替梨花姐姐照料小屋的</a:t>
            </a:r>
            <a:r>
              <a:rPr lang="zh-CN" altLang="en-US" sz="1400" b="1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一群哈尼姑娘</a:t>
            </a:r>
            <a:r>
              <a:rPr lang="zh-CN" altLang="en-US" sz="1400" b="1">
                <a:solidFill>
                  <a:schemeClr val="bg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：在小茅屋中受到照料，专门到小茅屋送粮食的</a:t>
            </a:r>
            <a:r>
              <a:rPr lang="zh-CN" altLang="en-US" sz="1400" b="1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瑶族老人</a:t>
            </a:r>
            <a:r>
              <a:rPr lang="zh-CN" altLang="en-US" sz="1400" b="1">
                <a:solidFill>
                  <a:schemeClr val="bg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和修葺小茅屋的</a:t>
            </a:r>
            <a:r>
              <a:rPr lang="zh-CN" altLang="en-US" sz="1400" b="1">
                <a:solidFill>
                  <a:schemeClr val="tx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“我”和老余</a:t>
            </a:r>
            <a:r>
              <a:rPr lang="zh-CN" altLang="en-US" sz="1400" b="1">
                <a:solidFill>
                  <a:schemeClr val="bg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他们那种不求回报，无私奉献的雷锋精神一定深深地打动了你，他们像一朵朵洁白，香气四溢的梨花开在你们的心中，滋润着你们的心灵，激励你像他们学习，成为众多美丽洁白梨花中的一朵，开在神州大地的各个角落</a:t>
            </a:r>
            <a:r>
              <a:rPr lang="en-US" altLang="zh-CN" sz="1400" b="1">
                <a:solidFill>
                  <a:schemeClr val="bg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</a:p>
          <a:p>
            <a:r>
              <a:rPr lang="zh-CN" altLang="en-US" sz="1400" b="1">
                <a:solidFill>
                  <a:schemeClr val="bg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我们生活在幸福中的时候，不要忘了需要帮助的人和曾经帮助过</a:t>
            </a:r>
          </a:p>
          <a:p>
            <a:r>
              <a:rPr lang="zh-CN" altLang="en-US" sz="1400" b="1">
                <a:solidFill>
                  <a:schemeClr val="bg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我们的人。请记住不要放弃每一次帮助别人的机会，因为“送人玫瑰，手留余香”。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9" grpId="0"/>
      <p:bldP spid="10" grpId="0"/>
      <p:bldP spid="11" grpId="0"/>
      <p:bldP spid="12" grpId="0"/>
      <p:bldP spid="13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44805" y="686435"/>
            <a:ext cx="8641715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作者在西南边陲生活过多年，亲自感受到当地淳朴的民风，尽管这篇文章可能是加入了作者虚构的成分，但字里行间无不闪烁着浓浓的生活气息，这就是文学作品源于生活而又高于生活的道理。以后，同学们也要学会观察生活、体味生活，从生活中发现美。作者在谈此文的写作时，曾满含深情地说：“云南边疆民风淳朴，尽管当地的人们没有把学雷锋的口号挂在嘴上，但他们却一向有助人为乐的好习俗，好客、热情、关心他人，我经常想起那里许许多多朴实的人和事，想起当年曾住过的深山老林里只为方便他人的小茅屋，想起默默为茅屋打柴、背水的哈尼族人，想起为了后来的旅客，临行前都要为小茅屋做点事的人。”因此，文章最后一句“驿路梨花处处开”，升华了主题，赞美了雷锋精神就像洁白的梨花开遍了神州大地。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30300" y="186055"/>
            <a:ext cx="15519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solidFill>
                  <a:schemeClr val="bg1">
                    <a:lumMod val="50000"/>
                  </a:schemeClr>
                </a:solidFill>
                <a:sym typeface="+mn-ea"/>
              </a:rPr>
              <a:t>拓展延伸</a:t>
            </a:r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 flipH="1">
            <a:off x="1002814" y="554384"/>
            <a:ext cx="4834453" cy="583387"/>
            <a:chOff x="3929063" y="2641879"/>
            <a:chExt cx="5214937" cy="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929063" y="2641879"/>
              <a:ext cx="4105804" cy="0"/>
            </a:xfrm>
            <a:prstGeom prst="line">
              <a:avLst/>
            </a:prstGeom>
            <a:ln w="7620">
              <a:solidFill>
                <a:srgbClr val="0808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8103924" y="2641879"/>
              <a:ext cx="754055" cy="0"/>
            </a:xfrm>
            <a:prstGeom prst="line">
              <a:avLst/>
            </a:prstGeom>
            <a:ln w="7620">
              <a:solidFill>
                <a:srgbClr val="080808"/>
              </a:solidFill>
              <a:prstDash val="dash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8948986" y="2641879"/>
              <a:ext cx="195014" cy="0"/>
            </a:xfrm>
            <a:prstGeom prst="line">
              <a:avLst/>
            </a:prstGeom>
            <a:ln w="7620">
              <a:solidFill>
                <a:srgbClr val="08080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389255" y="3455035"/>
            <a:ext cx="81578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tx2">
                    <a:lumMod val="75000"/>
                  </a:schemeClr>
                </a:solidFill>
                <a:sym typeface="+mn-ea"/>
              </a:rPr>
              <a:t>你身边有这样的梨花吗？他（他们）是谁，做了哪些事？尝试着用本文学到的写作技巧（插叙、悬念、误会等）写出他们的故事。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9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58700" y="112776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951865" y="2242185"/>
            <a:ext cx="7125970" cy="249174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驿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路（    ） 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   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陡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峭（    ）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花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瓣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    ） 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    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简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陋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    ）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撵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走（    ）   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   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麂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子（    ）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恍惚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         ） 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修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葺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    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8495" y="668655"/>
            <a:ext cx="79463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彭荆风，当代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作家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。他的小说、散文和电影剧本，多以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边防军民的生活和斗争为题材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。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作品有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边塞烽火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》《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芦笙恋歌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》《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鹿衔草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等。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4040" y="1320165"/>
            <a:ext cx="79959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“驿路梨花”出自南宋诗人陆游诗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《</a:t>
            </a: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闻武均州报已复西京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》</a:t>
            </a: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。诗的最后两句是：“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悬知寒食朝陵使，驿路梨花处处开。</a:t>
            </a:r>
            <a:r>
              <a:rPr lang="zh-CN" altLang="en-US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endParaRPr lang="zh-CN" altLang="en-US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3" name="文本框 20482"/>
          <p:cNvSpPr txBox="1"/>
          <p:nvPr/>
        </p:nvSpPr>
        <p:spPr>
          <a:xfrm>
            <a:off x="662940" y="875665"/>
            <a:ext cx="7306945" cy="300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</a:rPr>
              <a:t>、给下列注音正确的一组是：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</a:rPr>
              <a:t>　  驿　　　枢　　　寨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A</a:t>
            </a:r>
            <a:r>
              <a:rPr lang="zh-CN" altLang="en-US" sz="2400" b="1">
                <a:latin typeface="Times New Roman" panose="02020603050405020304" pitchFamily="18" charset="0"/>
              </a:rPr>
              <a:t>、</a:t>
            </a:r>
            <a:r>
              <a:rPr lang="en-US" altLang="zh-CN" sz="2400" b="1">
                <a:latin typeface="Times New Roman" panose="02020603050405020304" pitchFamily="18" charset="0"/>
              </a:rPr>
              <a:t>yì  </a:t>
            </a:r>
            <a:r>
              <a:rPr lang="zh-CN" altLang="en-US" sz="2400" b="1">
                <a:latin typeface="Times New Roman" panose="02020603050405020304" pitchFamily="18" charset="0"/>
              </a:rPr>
              <a:t>　</a:t>
            </a:r>
            <a:r>
              <a:rPr lang="en-US" altLang="zh-CN" sz="2400" b="1">
                <a:latin typeface="Times New Roman" panose="02020603050405020304" pitchFamily="18" charset="0"/>
              </a:rPr>
              <a:t>qū     zài</a:t>
            </a:r>
            <a:r>
              <a:rPr lang="zh-CN" altLang="en-US" sz="2400" b="1" err="1">
                <a:latin typeface="Times New Roman" panose="02020603050405020304" pitchFamily="18" charset="0"/>
              </a:rPr>
              <a:t>　</a:t>
            </a:r>
            <a:r>
              <a:rPr lang="en-US" altLang="zh-CN" sz="2400" b="1" err="1">
                <a:latin typeface="Times New Roman" panose="02020603050405020304" pitchFamily="18" charset="0"/>
              </a:rPr>
              <a:t>B</a:t>
            </a:r>
            <a:r>
              <a:rPr lang="zh-CN" altLang="en-US" sz="2400" b="1" err="1">
                <a:latin typeface="Times New Roman" panose="02020603050405020304" pitchFamily="18" charset="0"/>
              </a:rPr>
              <a:t>、</a:t>
            </a:r>
            <a:r>
              <a:rPr lang="en-US" altLang="zh-CN" sz="2400" b="1" err="1">
                <a:latin typeface="Times New Roman" panose="02020603050405020304" pitchFamily="18" charset="0"/>
              </a:rPr>
              <a:t>zhé    qū     zhài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err="1">
                <a:latin typeface="Times New Roman" panose="02020603050405020304" pitchFamily="18" charset="0"/>
              </a:rPr>
              <a:t>C</a:t>
            </a:r>
            <a:r>
              <a:rPr lang="zh-CN" altLang="en-US" sz="2400" b="1" err="1">
                <a:latin typeface="Times New Roman" panose="02020603050405020304" pitchFamily="18" charset="0"/>
              </a:rPr>
              <a:t>、</a:t>
            </a:r>
            <a:r>
              <a:rPr lang="en-US" altLang="zh-CN" sz="2400" b="1" err="1">
                <a:latin typeface="Times New Roman" panose="02020603050405020304" pitchFamily="18" charset="0"/>
              </a:rPr>
              <a:t>zhé   shū </a:t>
            </a:r>
            <a:r>
              <a:rPr lang="zh-CN" altLang="en-US" sz="2400" b="1">
                <a:latin typeface="Times New Roman" panose="02020603050405020304" pitchFamily="18" charset="0"/>
              </a:rPr>
              <a:t>　</a:t>
            </a:r>
            <a:r>
              <a:rPr lang="en-US" altLang="zh-CN" sz="2400" b="1">
                <a:latin typeface="Times New Roman" panose="02020603050405020304" pitchFamily="18" charset="0"/>
              </a:rPr>
              <a:t>zài</a:t>
            </a:r>
            <a:r>
              <a:rPr lang="zh-CN" altLang="en-US" sz="2400" b="1" err="1">
                <a:latin typeface="Times New Roman" panose="02020603050405020304" pitchFamily="18" charset="0"/>
              </a:rPr>
              <a:t>　</a:t>
            </a:r>
            <a:r>
              <a:rPr lang="en-US" altLang="zh-CN" sz="2400" b="1" err="1">
                <a:latin typeface="Times New Roman" panose="02020603050405020304" pitchFamily="18" charset="0"/>
              </a:rPr>
              <a:t>D</a:t>
            </a:r>
            <a:r>
              <a:rPr lang="zh-CN" altLang="en-US" sz="2400" b="1" err="1">
                <a:latin typeface="Times New Roman" panose="02020603050405020304" pitchFamily="18" charset="0"/>
              </a:rPr>
              <a:t>、</a:t>
            </a:r>
            <a:r>
              <a:rPr lang="en-US" altLang="zh-CN" sz="2400" b="1" err="1">
                <a:latin typeface="Times New Roman" panose="02020603050405020304" pitchFamily="18" charset="0"/>
              </a:rPr>
              <a:t>yì    shū </a:t>
            </a:r>
            <a:r>
              <a:rPr lang="zh-CN" altLang="en-US" sz="2400" b="1" err="1">
                <a:latin typeface="Times New Roman" panose="02020603050405020304" pitchFamily="18" charset="0"/>
              </a:rPr>
              <a:t>　</a:t>
            </a:r>
            <a:r>
              <a:rPr lang="en-US" altLang="zh-CN" sz="2400" b="1" err="1">
                <a:latin typeface="Times New Roman" panose="02020603050405020304" pitchFamily="18" charset="0"/>
              </a:rPr>
              <a:t>zhài</a:t>
            </a:r>
            <a:endParaRPr lang="en-US" altLang="zh-CN" sz="2400" b="1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</a:rPr>
              <a:t>、关于建造和照管茅屋的故事，记叙的顺序是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A</a:t>
            </a:r>
            <a:r>
              <a:rPr lang="zh-CN" altLang="en-US" sz="2400" b="1">
                <a:latin typeface="Times New Roman" panose="02020603050405020304" pitchFamily="18" charset="0"/>
              </a:rPr>
              <a:t>、顺叙　　</a:t>
            </a:r>
            <a:r>
              <a:rPr lang="en-US" altLang="zh-CN" sz="2400" b="1">
                <a:latin typeface="Times New Roman" panose="02020603050405020304" pitchFamily="18" charset="0"/>
              </a:rPr>
              <a:t>B</a:t>
            </a:r>
            <a:r>
              <a:rPr lang="zh-CN" altLang="en-US" sz="2400" b="1">
                <a:latin typeface="Times New Roman" panose="02020603050405020304" pitchFamily="18" charset="0"/>
              </a:rPr>
              <a:t>、倒叙　　</a:t>
            </a:r>
            <a:r>
              <a:rPr lang="en-US" altLang="zh-CN" sz="2400" b="1">
                <a:latin typeface="Times New Roman" panose="02020603050405020304" pitchFamily="18" charset="0"/>
              </a:rPr>
              <a:t>C</a:t>
            </a:r>
            <a:r>
              <a:rPr lang="zh-CN" altLang="en-US" sz="2400" b="1">
                <a:latin typeface="Times New Roman" panose="02020603050405020304" pitchFamily="18" charset="0"/>
              </a:rPr>
              <a:t>、插叙</a:t>
            </a:r>
          </a:p>
        </p:txBody>
      </p:sp>
      <p:sp>
        <p:nvSpPr>
          <p:cNvPr id="20484" name="文本框 20483"/>
          <p:cNvSpPr txBox="1"/>
          <p:nvPr/>
        </p:nvSpPr>
        <p:spPr>
          <a:xfrm>
            <a:off x="1543050" y="92075"/>
            <a:ext cx="3714750" cy="783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00" b="1">
                <a:solidFill>
                  <a:srgbClr val="F55D19"/>
                </a:solidFill>
                <a:latin typeface="华文新魏" pitchFamily="2" charset="-122"/>
                <a:ea typeface="华文新魏" pitchFamily="2" charset="-122"/>
              </a:rPr>
              <a:t>练 习 测 试</a:t>
            </a:r>
            <a:endParaRPr lang="zh-CN" altLang="en-US" sz="4500">
              <a:solidFill>
                <a:srgbClr val="F55D19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4794885" y="875665"/>
            <a:ext cx="13858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55D19"/>
                </a:solidFill>
                <a:latin typeface="Tahoma" panose="020b0604030504040204" pitchFamily="34" charset="0"/>
              </a:rPr>
              <a:t>（</a:t>
            </a:r>
            <a:r>
              <a:rPr lang="en-US" altLang="zh-CN" sz="2400" b="1">
                <a:solidFill>
                  <a:srgbClr val="F55D19"/>
                </a:solidFill>
                <a:latin typeface="Tahoma" panose="020b0604030504040204" pitchFamily="34" charset="0"/>
              </a:rPr>
              <a:t>D</a:t>
            </a:r>
            <a:r>
              <a:rPr lang="zh-CN" altLang="en-US" sz="2400" b="1">
                <a:solidFill>
                  <a:srgbClr val="F55D19"/>
                </a:solidFill>
                <a:latin typeface="Tahoma" panose="020b0604030504040204" pitchFamily="34" charset="0"/>
              </a:rPr>
              <a:t>）</a:t>
            </a:r>
          </a:p>
        </p:txBody>
      </p:sp>
      <p:sp>
        <p:nvSpPr>
          <p:cNvPr id="20486" name="文本框 20485"/>
          <p:cNvSpPr txBox="1"/>
          <p:nvPr/>
        </p:nvSpPr>
        <p:spPr>
          <a:xfrm>
            <a:off x="7186930" y="2837815"/>
            <a:ext cx="152757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55D19"/>
                </a:solidFill>
                <a:latin typeface="Tahoma" panose="020b0604030504040204" pitchFamily="34" charset="0"/>
              </a:rPr>
              <a:t>（</a:t>
            </a:r>
            <a:r>
              <a:rPr lang="en-US" altLang="zh-CN" sz="2400" b="1">
                <a:solidFill>
                  <a:srgbClr val="F55D19"/>
                </a:solidFill>
                <a:latin typeface="Tahoma" panose="020b0604030504040204" pitchFamily="34" charset="0"/>
              </a:rPr>
              <a:t>B</a:t>
            </a:r>
            <a:r>
              <a:rPr lang="zh-CN" altLang="en-US" sz="2400" b="1">
                <a:solidFill>
                  <a:srgbClr val="F55D19"/>
                </a:solidFill>
                <a:latin typeface="Tahoma" panose="020b0604030504040204" pitchFamily="34" charset="0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1" name="文本框 22530"/>
          <p:cNvSpPr txBox="1"/>
          <p:nvPr/>
        </p:nvSpPr>
        <p:spPr>
          <a:xfrm>
            <a:off x="633095" y="821055"/>
            <a:ext cx="6999605" cy="28301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3</a:t>
            </a:r>
            <a:r>
              <a:rPr lang="zh-CN" altLang="en-US" sz="2700" b="1">
                <a:latin typeface="Times New Roman" panose="02020603050405020304" pitchFamily="18" charset="0"/>
              </a:rPr>
              <a:t>、“山，好大的山啊！起伏的青色群山一座挨一座，延伸到远 方，消失在迷茫的暮色中。”此处环境的描写有何作用：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2700" b="1">
                <a:solidFill>
                  <a:srgbClr val="3366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700" b="1">
                <a:solidFill>
                  <a:srgbClr val="3366FF"/>
                </a:solidFill>
                <a:latin typeface="Times New Roman" panose="02020603050405020304" pitchFamily="18" charset="0"/>
              </a:rPr>
              <a:t>、写景抒情　　　</a:t>
            </a:r>
            <a:r>
              <a:rPr lang="en-US" altLang="zh-CN" sz="2700" b="1">
                <a:solidFill>
                  <a:srgbClr val="3366FF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700" b="1">
                <a:solidFill>
                  <a:srgbClr val="3366FF"/>
                </a:solidFill>
                <a:latin typeface="Times New Roman" panose="02020603050405020304" pitchFamily="18" charset="0"/>
              </a:rPr>
              <a:t>、渲染气氛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2700" b="1">
                <a:solidFill>
                  <a:srgbClr val="3366FF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700" b="1">
                <a:solidFill>
                  <a:srgbClr val="3366FF"/>
                </a:solidFill>
                <a:latin typeface="Times New Roman" panose="02020603050405020304" pitchFamily="18" charset="0"/>
              </a:rPr>
              <a:t>、写景喻人　　　</a:t>
            </a:r>
            <a:r>
              <a:rPr lang="en-US" altLang="zh-CN" sz="2700" b="1">
                <a:solidFill>
                  <a:srgbClr val="3366FF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700" b="1">
                <a:solidFill>
                  <a:srgbClr val="3366FF"/>
                </a:solidFill>
                <a:latin typeface="Times New Roman" panose="02020603050405020304" pitchFamily="18" charset="0"/>
              </a:rPr>
              <a:t>、帮助发展情节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endParaRPr lang="zh-CN" altLang="en-US" sz="2700" b="1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2" name="文本框 22531"/>
          <p:cNvSpPr txBox="1"/>
          <p:nvPr/>
        </p:nvSpPr>
        <p:spPr>
          <a:xfrm>
            <a:off x="5904865" y="1732915"/>
            <a:ext cx="178474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55D19"/>
                </a:solidFill>
                <a:latin typeface="Tahoma" panose="020b0604030504040204" pitchFamily="34" charset="0"/>
              </a:rPr>
              <a:t>（</a:t>
            </a:r>
            <a:r>
              <a:rPr lang="en-US" altLang="zh-CN" sz="2400" b="1">
                <a:solidFill>
                  <a:srgbClr val="F55D19"/>
                </a:solidFill>
                <a:latin typeface="Tahoma" panose="020b0604030504040204" pitchFamily="34" charset="0"/>
              </a:rPr>
              <a:t>D</a:t>
            </a:r>
            <a:r>
              <a:rPr lang="zh-CN" altLang="en-US" sz="2400" b="1">
                <a:solidFill>
                  <a:srgbClr val="F55D19"/>
                </a:solidFill>
                <a:latin typeface="Tahoma" panose="020b0604030504040204" pitchFamily="34" charset="0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文本框 40961"/>
          <p:cNvSpPr txBox="1"/>
          <p:nvPr/>
        </p:nvSpPr>
        <p:spPr>
          <a:xfrm>
            <a:off x="451485" y="789305"/>
            <a:ext cx="8102600" cy="3163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endParaRPr lang="en-US" altLang="zh-CN" sz="2700" b="1">
              <a:latin typeface="Times New Roman" panose="02020603050405020304" pitchFamily="18" charset="0"/>
            </a:endParaRPr>
          </a:p>
          <a:p>
            <a:pPr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2700" b="1">
                <a:latin typeface="Times New Roman" panose="02020603050405020304" pitchFamily="18" charset="0"/>
              </a:rPr>
              <a:t>4</a:t>
            </a:r>
            <a:r>
              <a:rPr lang="zh-CN" altLang="en-US" sz="2700" b="1">
                <a:latin typeface="Times New Roman" panose="02020603050405020304" pitchFamily="18" charset="0"/>
              </a:rPr>
              <a:t>、“驿路梨花处处开”中的“梨花”一词的含义是：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2700" b="1">
                <a:solidFill>
                  <a:srgbClr val="3366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700" b="1">
                <a:solidFill>
                  <a:srgbClr val="3366FF"/>
                </a:solidFill>
                <a:latin typeface="Times New Roman" panose="02020603050405020304" pitchFamily="18" charset="0"/>
              </a:rPr>
              <a:t>、梨树上的花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2700" b="1">
                <a:solidFill>
                  <a:srgbClr val="3366FF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700" b="1">
                <a:solidFill>
                  <a:srgbClr val="3366FF"/>
                </a:solidFill>
                <a:latin typeface="Times New Roman" panose="02020603050405020304" pitchFamily="18" charset="0"/>
              </a:rPr>
              <a:t>、哈尼族小姑娘</a:t>
            </a:r>
          </a:p>
          <a:p>
            <a:pPr>
              <a:spcBef>
                <a:spcPct val="50000"/>
              </a:spcBef>
            </a:pPr>
            <a:r>
              <a:rPr lang="en-US" altLang="zh-CN" sz="2700" b="1">
                <a:solidFill>
                  <a:srgbClr val="3366FF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700" b="1">
                <a:solidFill>
                  <a:srgbClr val="3366FF"/>
                </a:solidFill>
                <a:latin typeface="Times New Roman" panose="02020603050405020304" pitchFamily="18" charset="0"/>
              </a:rPr>
              <a:t>、双关，既指梨树上的花，又指梨花姑娘身上所体现的雷锋 精神。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altLang="zh-CN" sz="2700" b="1">
                <a:solidFill>
                  <a:srgbClr val="3366FF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700" b="1">
                <a:solidFill>
                  <a:srgbClr val="3366FF"/>
                </a:solidFill>
                <a:latin typeface="Times New Roman" panose="02020603050405020304" pitchFamily="18" charset="0"/>
              </a:rPr>
              <a:t>、姑娘身上体现的雷锋精神</a:t>
            </a:r>
          </a:p>
        </p:txBody>
      </p:sp>
      <p:sp>
        <p:nvSpPr>
          <p:cNvPr id="40963" name="文本框 40962"/>
          <p:cNvSpPr txBox="1"/>
          <p:nvPr/>
        </p:nvSpPr>
        <p:spPr>
          <a:xfrm>
            <a:off x="7059930" y="1489710"/>
            <a:ext cx="1854994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F55D19"/>
                </a:solidFill>
                <a:latin typeface="Tahoma" panose="020b0604030504040204" pitchFamily="34" charset="0"/>
              </a:rPr>
              <a:t>（</a:t>
            </a:r>
            <a:r>
              <a:rPr lang="en-US" altLang="zh-CN" sz="2700" b="1">
                <a:solidFill>
                  <a:srgbClr val="F55D19"/>
                </a:solidFill>
                <a:latin typeface="Tahoma" panose="020b0604030504040204" pitchFamily="34" charset="0"/>
              </a:rPr>
              <a:t>C</a:t>
            </a:r>
            <a:r>
              <a:rPr lang="zh-CN" altLang="en-US" sz="2700" b="1">
                <a:solidFill>
                  <a:srgbClr val="F55D19"/>
                </a:solidFill>
                <a:latin typeface="Tahoma" panose="020b0604030504040204" pitchFamily="34" charset="0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7" name="文本框 21506"/>
          <p:cNvSpPr txBox="1"/>
          <p:nvPr/>
        </p:nvSpPr>
        <p:spPr>
          <a:xfrm>
            <a:off x="1485900" y="342900"/>
            <a:ext cx="6515100" cy="4061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</a:rPr>
              <a:t>5</a:t>
            </a:r>
            <a:r>
              <a:rPr lang="zh-CN" altLang="en-US" sz="2400" b="1">
                <a:latin typeface="宋体" panose="02010600030101010101" pitchFamily="2" charset="-122"/>
              </a:rPr>
              <a:t>、对本文写作目的分析得正确的是：　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100" b="1">
                <a:solidFill>
                  <a:srgbClr val="45960E"/>
                </a:solidFill>
                <a:latin typeface="宋体" panose="02010600030101010101" pitchFamily="2" charset="-122"/>
              </a:rPr>
              <a:t>A</a:t>
            </a:r>
            <a:r>
              <a:rPr lang="zh-CN" altLang="en-US" sz="2100" b="1">
                <a:solidFill>
                  <a:srgbClr val="45960E"/>
                </a:solidFill>
                <a:latin typeface="宋体" panose="02010600030101010101" pitchFamily="2" charset="-122"/>
              </a:rPr>
              <a:t>、赞梨花，因为标题叫“驿路梨花”，又多次写梨花。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100" b="1">
                <a:solidFill>
                  <a:srgbClr val="45960E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100" b="1">
                <a:solidFill>
                  <a:srgbClr val="45960E"/>
                </a:solidFill>
                <a:latin typeface="宋体" panose="02010600030101010101" pitchFamily="2" charset="-122"/>
              </a:rPr>
              <a:t>、赞文中写到的所有的人，他们都做了好事。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100" b="1">
                <a:solidFill>
                  <a:srgbClr val="45960E"/>
                </a:solidFill>
                <a:latin typeface="宋体" panose="02010600030101010101" pitchFamily="2" charset="-122"/>
              </a:rPr>
              <a:t>C</a:t>
            </a:r>
            <a:r>
              <a:rPr lang="zh-CN" altLang="en-US" sz="2100" b="1">
                <a:solidFill>
                  <a:srgbClr val="45960E"/>
                </a:solidFill>
                <a:latin typeface="宋体" panose="02010600030101010101" pitchFamily="2" charset="-122"/>
              </a:rPr>
              <a:t>、赞解放军，因为他们学雷锋修了小茅屋</a:t>
            </a: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100" b="1">
                <a:solidFill>
                  <a:srgbClr val="45960E"/>
                </a:solidFill>
                <a:latin typeface="宋体" panose="02010600030101010101" pitchFamily="2" charset="-122"/>
              </a:rPr>
              <a:t>D</a:t>
            </a:r>
            <a:r>
              <a:rPr lang="zh-CN" altLang="en-US" sz="2100" b="1">
                <a:solidFill>
                  <a:srgbClr val="45960E"/>
                </a:solidFill>
                <a:latin typeface="宋体" panose="02010600030101010101" pitchFamily="2" charset="-122"/>
              </a:rPr>
              <a:t>、赞梨花妹妹，因为她至今还时常来照料小茅屋。</a:t>
            </a:r>
          </a:p>
        </p:txBody>
      </p:sp>
      <p:sp>
        <p:nvSpPr>
          <p:cNvPr id="21508" name="文本框 21507"/>
          <p:cNvSpPr txBox="1"/>
          <p:nvPr/>
        </p:nvSpPr>
        <p:spPr>
          <a:xfrm>
            <a:off x="6457950" y="628650"/>
            <a:ext cx="10858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55D19"/>
                </a:solidFill>
                <a:latin typeface="Tahoma" panose="020b0604030504040204" pitchFamily="34" charset="0"/>
              </a:rPr>
              <a:t>（</a:t>
            </a:r>
            <a:r>
              <a:rPr lang="en-US" altLang="zh-CN" sz="2400" b="1">
                <a:solidFill>
                  <a:srgbClr val="F55D19"/>
                </a:solidFill>
                <a:latin typeface="Tahoma" panose="020b0604030504040204" pitchFamily="34" charset="0"/>
              </a:rPr>
              <a:t>B</a:t>
            </a:r>
            <a:r>
              <a:rPr lang="zh-CN" altLang="en-US" sz="2400" b="1">
                <a:solidFill>
                  <a:srgbClr val="F55D19"/>
                </a:solidFill>
                <a:latin typeface="Tahoma" panose="020b0604030504040204" pitchFamily="34" charset="0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22" name="文本框 9221"/>
          <p:cNvSpPr txBox="1"/>
          <p:nvPr/>
        </p:nvSpPr>
        <p:spPr>
          <a:xfrm>
            <a:off x="692785" y="456565"/>
            <a:ext cx="751903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6</a:t>
            </a:r>
            <a:r>
              <a:rPr lang="zh-CN" altLang="en-US" sz="2400" b="1">
                <a:latin typeface="Times New Roman" panose="02020603050405020304" pitchFamily="18" charset="0"/>
              </a:rPr>
              <a:t>、用“驿路梨花处处开”结束全文，用意是：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b="1">
                <a:solidFill>
                  <a:srgbClr val="3366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100" b="1">
                <a:solidFill>
                  <a:srgbClr val="3366FF"/>
                </a:solidFill>
                <a:latin typeface="Times New Roman" panose="02020603050405020304" pitchFamily="18" charset="0"/>
              </a:rPr>
              <a:t>、驿路上到处都有像梨花姑娘一样美丽的姑娘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b="1">
                <a:solidFill>
                  <a:srgbClr val="3366FF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100" b="1">
                <a:solidFill>
                  <a:srgbClr val="3366FF"/>
                </a:solidFill>
                <a:latin typeface="Times New Roman" panose="02020603050405020304" pitchFamily="18" charset="0"/>
              </a:rPr>
              <a:t>、哈尼族小姑娘们心灵象驿路上四处开放的梨花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b="1">
                <a:solidFill>
                  <a:srgbClr val="3366FF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100" b="1">
                <a:solidFill>
                  <a:srgbClr val="3366FF"/>
                </a:solidFill>
                <a:latin typeface="Times New Roman" panose="02020603050405020304" pitchFamily="18" charset="0"/>
              </a:rPr>
              <a:t>、边疆的山区，梨花盛开，到处是生机勃勃新象。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b="1">
                <a:solidFill>
                  <a:srgbClr val="3366FF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100" b="1">
                <a:solidFill>
                  <a:srgbClr val="3366FF"/>
                </a:solidFill>
                <a:latin typeface="Times New Roman" panose="02020603050405020304" pitchFamily="18" charset="0"/>
              </a:rPr>
              <a:t>、人人学雷锋见行动，社会主义道德风尚，如梨花遍地开放。</a:t>
            </a:r>
          </a:p>
        </p:txBody>
      </p:sp>
      <p:sp>
        <p:nvSpPr>
          <p:cNvPr id="9223" name="文本框 9222"/>
          <p:cNvSpPr txBox="1"/>
          <p:nvPr/>
        </p:nvSpPr>
        <p:spPr>
          <a:xfrm>
            <a:off x="7005955" y="546735"/>
            <a:ext cx="1206104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>
                <a:solidFill>
                  <a:srgbClr val="F55D19"/>
                </a:solidFill>
                <a:latin typeface="Tahoma" panose="020b0604030504040204" pitchFamily="34" charset="0"/>
              </a:rPr>
              <a:t>（</a:t>
            </a:r>
            <a:r>
              <a:rPr lang="en-US" altLang="zh-CN" sz="2700" b="1">
                <a:solidFill>
                  <a:srgbClr val="F55D19"/>
                </a:solidFill>
                <a:latin typeface="Tahoma" panose="020b0604030504040204" pitchFamily="34" charset="0"/>
              </a:rPr>
              <a:t>D</a:t>
            </a:r>
            <a:r>
              <a:rPr lang="zh-CN" altLang="en-US" sz="2700" b="1">
                <a:solidFill>
                  <a:srgbClr val="F55D19"/>
                </a:solidFill>
                <a:latin typeface="Tahoma" panose="020b0604030504040204" pitchFamily="34" charset="0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25760" name="表格 62575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58115" y="753745"/>
          <a:ext cx="8728075" cy="3508375"/>
        </p:xfrm>
        <a:graphic>
          <a:graphicData uri="http://schemas.openxmlformats.org/drawingml/2006/table">
            <a:tbl>
              <a:tblPr/>
              <a:tblGrid>
                <a:gridCol w="1219835"/>
                <a:gridCol w="1187450"/>
                <a:gridCol w="2407285"/>
                <a:gridCol w="2108835"/>
                <a:gridCol w="1804670"/>
              </a:tblGrid>
              <a:tr h="499745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FF"/>
                          </a:solidFill>
                        </a:rPr>
                        <a:t>出现顺序</a:t>
                      </a:r>
                    </a:p>
                  </a:txBody>
                  <a:tcPr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FF"/>
                          </a:solidFill>
                        </a:rPr>
                        <a:t>人物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FF"/>
                          </a:solidFill>
                        </a:rPr>
                        <a:t>所做好事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FF"/>
                          </a:solidFill>
                        </a:rPr>
                        <a:t>做好事目的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FF"/>
                          </a:solidFill>
                        </a:rPr>
                        <a:t>时间</a:t>
                      </a: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0000FF"/>
                          </a:solidFill>
                        </a:rPr>
                        <a:t>1</a:t>
                      </a:r>
                    </a:p>
                  </a:txBody>
                  <a:tcPr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895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0000FF"/>
                          </a:solidFill>
                        </a:rPr>
                        <a:t>2</a:t>
                      </a:r>
                    </a:p>
                  </a:txBody>
                  <a:tcPr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250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0000FF"/>
                          </a:solidFill>
                        </a:rPr>
                        <a:t>3</a:t>
                      </a:r>
                    </a:p>
                  </a:txBody>
                  <a:tcPr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8805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0000FF"/>
                          </a:solidFill>
                        </a:rPr>
                        <a:t>4</a:t>
                      </a:r>
                    </a:p>
                  </a:txBody>
                  <a:tcPr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9130"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r>
                        <a:rPr lang="en-US" altLang="zh-CN" sz="2000">
                          <a:solidFill>
                            <a:srgbClr val="0000FF"/>
                          </a:solidFill>
                        </a:rPr>
                        <a:t>5</a:t>
                      </a:r>
                    </a:p>
                  </a:txBody>
                  <a:tcPr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>
                        <a:buNone/>
                      </a:pPr>
                      <a:endParaRPr lang="zh-CN" altLang="en-US" sz="2000">
                        <a:solidFill>
                          <a:srgbClr val="0000FF"/>
                        </a:solidFill>
                      </a:endParaRPr>
                    </a:p>
                  </a:txBody>
                  <a:tcPr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58115" y="149225"/>
            <a:ext cx="101447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009900"/>
                </a:solidFill>
                <a:latin typeface="Arial" panose="020b0604020202020204" pitchFamily="34" charset="0"/>
                <a:cs typeface="+mn-ea"/>
                <a:sym typeface="+mn-ea"/>
              </a:rPr>
              <a:t>挑战</a:t>
            </a:r>
            <a:r>
              <a:rPr lang="en-US" altLang="zh-CN" sz="2000" b="1">
                <a:solidFill>
                  <a:srgbClr val="009900"/>
                </a:solidFill>
                <a:latin typeface="Arial" panose="020b0604020202020204" pitchFamily="34" charset="0"/>
                <a:cs typeface="+mn-ea"/>
                <a:sym typeface="+mn-ea"/>
              </a:rPr>
              <a:t>1</a:t>
            </a:r>
            <a:r>
              <a:rPr lang="zh-CN" altLang="en-US" sz="2000" b="1">
                <a:solidFill>
                  <a:srgbClr val="009900"/>
                </a:solidFill>
                <a:latin typeface="Arial" panose="020b0604020202020204" pitchFamily="34" charset="0"/>
                <a:cs typeface="+mn-ea"/>
                <a:sym typeface="+mn-ea"/>
              </a:rPr>
              <a:t>：预习检测</a:t>
            </a:r>
            <a:endParaRPr lang="en-US" altLang="zh-CN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ea"/>
            </a:endParaRPr>
          </a:p>
        </p:txBody>
      </p:sp>
      <p:sp>
        <p:nvSpPr>
          <p:cNvPr id="625726" name="文本框 625725"/>
          <p:cNvSpPr txBox="1">
            <a:spLocks noChangeArrowheads="1"/>
          </p:cNvSpPr>
          <p:nvPr/>
        </p:nvSpPr>
        <p:spPr bwMode="auto">
          <a:xfrm>
            <a:off x="1311911" y="1331199"/>
            <a:ext cx="1584325" cy="39878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009900"/>
                </a:solidFill>
                <a:latin typeface="Arial" panose="020b0604020202020204" pitchFamily="34" charset="0"/>
              </a:rPr>
              <a:t>我和老余</a:t>
            </a:r>
          </a:p>
        </p:txBody>
      </p:sp>
      <p:sp>
        <p:nvSpPr>
          <p:cNvPr id="625736" name="文本框 625735"/>
          <p:cNvSpPr txBox="1">
            <a:spLocks noChangeArrowheads="1"/>
          </p:cNvSpPr>
          <p:nvPr/>
        </p:nvSpPr>
        <p:spPr bwMode="auto">
          <a:xfrm>
            <a:off x="1277303" y="1941593"/>
            <a:ext cx="1295400" cy="3683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CC9900"/>
                </a:solidFill>
                <a:latin typeface="Arial" panose="020b0604020202020204" pitchFamily="34" charset="0"/>
              </a:rPr>
              <a:t>瑶族老人</a:t>
            </a:r>
          </a:p>
        </p:txBody>
      </p:sp>
      <p:sp>
        <p:nvSpPr>
          <p:cNvPr id="625741" name="文本框 625740"/>
          <p:cNvSpPr txBox="1">
            <a:spLocks noChangeArrowheads="1"/>
          </p:cNvSpPr>
          <p:nvPr/>
        </p:nvSpPr>
        <p:spPr bwMode="auto">
          <a:xfrm>
            <a:off x="1311594" y="2565798"/>
            <a:ext cx="1368425" cy="3683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</a:rPr>
              <a:t>梨花妹妹</a:t>
            </a:r>
          </a:p>
        </p:txBody>
      </p:sp>
      <p:sp>
        <p:nvSpPr>
          <p:cNvPr id="625750" name="文本框 625749"/>
          <p:cNvSpPr txBox="1">
            <a:spLocks noChangeArrowheads="1"/>
          </p:cNvSpPr>
          <p:nvPr/>
        </p:nvSpPr>
        <p:spPr bwMode="auto">
          <a:xfrm>
            <a:off x="1385253" y="3163650"/>
            <a:ext cx="1079500" cy="3683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CC00FF"/>
                </a:solidFill>
                <a:latin typeface="Arial" panose="020b0604020202020204" pitchFamily="34" charset="0"/>
              </a:rPr>
              <a:t>解放军</a:t>
            </a:r>
          </a:p>
        </p:txBody>
      </p:sp>
      <p:sp>
        <p:nvSpPr>
          <p:cNvPr id="625755" name="文本框 625754"/>
          <p:cNvSpPr txBox="1">
            <a:spLocks noChangeArrowheads="1"/>
          </p:cNvSpPr>
          <p:nvPr/>
        </p:nvSpPr>
        <p:spPr bwMode="auto">
          <a:xfrm>
            <a:off x="1311593" y="3734674"/>
            <a:ext cx="1295400" cy="39878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kern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梨花姑娘</a:t>
            </a:r>
            <a:endParaRPr lang="zh-CN" altLang="en-US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625728" name="文本框 625727"/>
          <p:cNvSpPr txBox="1">
            <a:spLocks noChangeArrowheads="1"/>
          </p:cNvSpPr>
          <p:nvPr/>
        </p:nvSpPr>
        <p:spPr bwMode="auto">
          <a:xfrm>
            <a:off x="2717151" y="1208081"/>
            <a:ext cx="2303463" cy="64516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9900"/>
                </a:solidFill>
                <a:latin typeface="Arial" panose="020b0604020202020204" pitchFamily="34" charset="0"/>
              </a:rPr>
              <a:t>修葺小茅屋，给房顶加草，挖排水沟</a:t>
            </a:r>
          </a:p>
        </p:txBody>
      </p:sp>
      <p:sp>
        <p:nvSpPr>
          <p:cNvPr id="625730" name="文本框 625729"/>
          <p:cNvSpPr txBox="1">
            <a:spLocks noChangeArrowheads="1"/>
          </p:cNvSpPr>
          <p:nvPr/>
        </p:nvSpPr>
        <p:spPr bwMode="auto">
          <a:xfrm>
            <a:off x="5093654" y="1208081"/>
            <a:ext cx="2016125" cy="64516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smtClean="0">
                <a:solidFill>
                  <a:srgbClr val="009900"/>
                </a:solidFill>
                <a:latin typeface="Arial" panose="020b0604020202020204" pitchFamily="34" charset="0"/>
              </a:rPr>
              <a:t>向哈尼</a:t>
            </a:r>
            <a:r>
              <a:rPr lang="zh-CN" altLang="en-US" b="1">
                <a:solidFill>
                  <a:srgbClr val="009900"/>
                </a:solidFill>
                <a:latin typeface="Arial" panose="020b0604020202020204" pitchFamily="34" charset="0"/>
              </a:rPr>
              <a:t>小姑娘学习，为群众着想</a:t>
            </a:r>
          </a:p>
        </p:txBody>
      </p:sp>
      <p:sp>
        <p:nvSpPr>
          <p:cNvPr id="625732" name="文本框 625731"/>
          <p:cNvSpPr txBox="1">
            <a:spLocks noChangeArrowheads="1"/>
          </p:cNvSpPr>
          <p:nvPr/>
        </p:nvSpPr>
        <p:spPr bwMode="auto">
          <a:xfrm>
            <a:off x="7253939" y="1346511"/>
            <a:ext cx="1584325" cy="3683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smtClean="0">
                <a:solidFill>
                  <a:srgbClr val="009900"/>
                </a:solidFill>
                <a:latin typeface="Arial" panose="020b0604020202020204" pitchFamily="34" charset="0"/>
              </a:rPr>
              <a:t>第二天早上</a:t>
            </a:r>
          </a:p>
        </p:txBody>
      </p:sp>
      <p:sp>
        <p:nvSpPr>
          <p:cNvPr id="625737" name="文本框 625736"/>
          <p:cNvSpPr txBox="1">
            <a:spLocks noChangeArrowheads="1"/>
          </p:cNvSpPr>
          <p:nvPr/>
        </p:nvSpPr>
        <p:spPr bwMode="auto">
          <a:xfrm>
            <a:off x="2797797" y="1849118"/>
            <a:ext cx="2232025" cy="64516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CC9900"/>
                </a:solidFill>
                <a:latin typeface="Arial" panose="020b0604020202020204" pitchFamily="34" charset="0"/>
              </a:rPr>
              <a:t>专门送粮食</a:t>
            </a:r>
          </a:p>
          <a:p>
            <a:r>
              <a:rPr lang="zh-CN" altLang="en-US" b="1">
                <a:solidFill>
                  <a:srgbClr val="CC9900"/>
                </a:solidFill>
                <a:latin typeface="Arial" panose="020b0604020202020204" pitchFamily="34" charset="0"/>
              </a:rPr>
              <a:t>修葺小茅屋</a:t>
            </a:r>
          </a:p>
        </p:txBody>
      </p:sp>
      <p:sp>
        <p:nvSpPr>
          <p:cNvPr id="625738" name="文本框 625737"/>
          <p:cNvSpPr txBox="1">
            <a:spLocks noChangeArrowheads="1"/>
          </p:cNvSpPr>
          <p:nvPr/>
        </p:nvSpPr>
        <p:spPr bwMode="auto">
          <a:xfrm>
            <a:off x="5217478" y="1941593"/>
            <a:ext cx="1655762" cy="3683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CC9900"/>
                </a:solidFill>
                <a:latin typeface="Arial" panose="020b0604020202020204" pitchFamily="34" charset="0"/>
              </a:rPr>
              <a:t>为便后来人</a:t>
            </a:r>
          </a:p>
        </p:txBody>
      </p:sp>
      <p:sp>
        <p:nvSpPr>
          <p:cNvPr id="625739" name="文本框 625738"/>
          <p:cNvSpPr txBox="1">
            <a:spLocks noChangeArrowheads="1"/>
          </p:cNvSpPr>
          <p:nvPr/>
        </p:nvSpPr>
        <p:spPr bwMode="auto">
          <a:xfrm>
            <a:off x="7199010" y="1824035"/>
            <a:ext cx="2268538" cy="60388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ts val="2000"/>
              </a:lnSpc>
              <a:spcBef>
                <a:spcPct val="0"/>
              </a:spcBef>
            </a:pPr>
            <a:r>
              <a:rPr lang="zh-CN" altLang="en-US" b="1" smtClean="0">
                <a:solidFill>
                  <a:srgbClr val="CC9900"/>
                </a:solidFill>
                <a:latin typeface="Arial" panose="020b0604020202020204" pitchFamily="34" charset="0"/>
              </a:rPr>
              <a:t>前一天晚上</a:t>
            </a:r>
          </a:p>
          <a:p>
            <a:pPr fontAlgn="auto">
              <a:lnSpc>
                <a:spcPts val="2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C9900"/>
                </a:solidFill>
                <a:latin typeface="Arial" panose="020b0604020202020204" pitchFamily="34" charset="0"/>
              </a:rPr>
              <a:t>及第二天早上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797493" y="2565798"/>
            <a:ext cx="1791970" cy="3683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</a:rPr>
              <a:t>常来照管小茅屋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913631" y="2427607"/>
            <a:ext cx="2376488" cy="57848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ts val="1900"/>
              </a:lnSpc>
              <a:spcBef>
                <a:spcPct val="0"/>
              </a:spcBef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</a:rPr>
              <a:t>向解放军和姐姐学</a:t>
            </a:r>
          </a:p>
          <a:p>
            <a:pPr fontAlgn="auto">
              <a:lnSpc>
                <a:spcPts val="1900"/>
              </a:lnSpc>
              <a:spcBef>
                <a:spcPct val="0"/>
              </a:spcBef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</a:rPr>
              <a:t>习，接姐姐的班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073599" y="2379982"/>
            <a:ext cx="1944688" cy="64516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Arial" panose="020b0604020202020204" pitchFamily="34" charset="0"/>
              </a:rPr>
              <a:t>前几年，姐姐出嫁后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798115" y="3006096"/>
            <a:ext cx="1525588" cy="60388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fontAlgn="auto">
              <a:lnSpc>
                <a:spcPts val="2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C00FF"/>
                </a:solidFill>
                <a:latin typeface="Arial" panose="020b0604020202020204" pitchFamily="34" charset="0"/>
              </a:rPr>
              <a:t>砍树割草</a:t>
            </a:r>
          </a:p>
          <a:p>
            <a:pPr fontAlgn="auto">
              <a:lnSpc>
                <a:spcPts val="2000"/>
              </a:lnSpc>
              <a:spcBef>
                <a:spcPct val="0"/>
              </a:spcBef>
            </a:pPr>
            <a:r>
              <a:rPr lang="zh-CN" altLang="en-US" b="1">
                <a:solidFill>
                  <a:srgbClr val="CC00FF"/>
                </a:solidFill>
                <a:latin typeface="Arial" panose="020b0604020202020204" pitchFamily="34" charset="0"/>
              </a:rPr>
              <a:t>盖小茅屋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072699" y="3025146"/>
            <a:ext cx="1944687" cy="64516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CC00FF"/>
                </a:solidFill>
                <a:latin typeface="Arial" panose="020b0604020202020204" pitchFamily="34" charset="0"/>
              </a:rPr>
              <a:t>向雷锋学习，方便过路人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109793" y="3072772"/>
            <a:ext cx="2071702" cy="3683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smtClean="0">
                <a:solidFill>
                  <a:srgbClr val="CC00FF"/>
                </a:solidFill>
                <a:latin typeface="Arial" panose="020b0604020202020204" pitchFamily="34" charset="0"/>
              </a:rPr>
              <a:t>十多年前路</a:t>
            </a:r>
            <a:r>
              <a:rPr lang="zh-CN" altLang="en-US" b="1">
                <a:solidFill>
                  <a:srgbClr val="CC00FF"/>
                </a:solidFill>
                <a:latin typeface="Arial" panose="020b0604020202020204" pitchFamily="34" charset="0"/>
              </a:rPr>
              <a:t>过时</a:t>
            </a:r>
          </a:p>
        </p:txBody>
      </p:sp>
      <p:sp>
        <p:nvSpPr>
          <p:cNvPr id="56" name="文本框 55"/>
          <p:cNvSpPr txBox="1">
            <a:spLocks noChangeArrowheads="1"/>
          </p:cNvSpPr>
          <p:nvPr/>
        </p:nvSpPr>
        <p:spPr bwMode="auto">
          <a:xfrm>
            <a:off x="7065010" y="3579734"/>
            <a:ext cx="1873250" cy="67564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 b="1" kern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小茅屋盖好后至她出嫁前</a:t>
            </a:r>
          </a:p>
        </p:txBody>
      </p:sp>
      <p:sp>
        <p:nvSpPr>
          <p:cNvPr id="57" name="文本框 56"/>
          <p:cNvSpPr txBox="1">
            <a:spLocks noChangeArrowheads="1"/>
          </p:cNvSpPr>
          <p:nvPr/>
        </p:nvSpPr>
        <p:spPr bwMode="auto">
          <a:xfrm>
            <a:off x="5093971" y="3596244"/>
            <a:ext cx="2016125" cy="64516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lang="zh-CN" altLang="en-US" sz="2000" b="1" kern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向解放军学习，方便过路人</a:t>
            </a: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2797494" y="3718164"/>
            <a:ext cx="2016125" cy="39878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kern="0" noProof="0">
                <a:ln>
                  <a:noFill/>
                </a:ln>
                <a:solidFill>
                  <a:schemeClr val="tx1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照料小茅屋</a:t>
            </a:r>
            <a:endParaRPr lang="zh-CN" altLang="en-US" b="1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8975" y="4443730"/>
            <a:ext cx="27876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bg2">
                    <a:lumMod val="50000"/>
                  </a:schemeClr>
                </a:solidFill>
              </a:rPr>
              <a:t>按照课文记叙顺序复述                           </a:t>
            </a:r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3542030" y="4640580"/>
            <a:ext cx="1092200" cy="50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813935" y="4474210"/>
            <a:ext cx="340106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chemeClr val="bg2">
                    <a:lumMod val="50000"/>
                  </a:schemeClr>
                </a:solidFill>
                <a:sym typeface="+mn-ea"/>
              </a:rPr>
              <a:t>按小茅屋修盖、维护的顺序复述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5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5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5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25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25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25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257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25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25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25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5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5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25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25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25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5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25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5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5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5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5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625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625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62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25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25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25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25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625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625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257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25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25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625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6257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625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625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6257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6257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625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25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 tmFilter="0,0; .5, 1; 1, 1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 nodeType="clickPar">
                      <p:stCondLst>
                        <p:cond delay="indefinite"/>
                      </p:stCondLst>
                      <p:childTnLst>
                        <p:par>
                          <p:cTn id="1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 nodeType="clickPar">
                      <p:stCondLst>
                        <p:cond delay="indefinite"/>
                      </p:stCondLst>
                      <p:childTnLst>
                        <p:par>
                          <p:cTn id="1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 nodeType="clickPar">
                      <p:stCondLst>
                        <p:cond delay="indefinite"/>
                      </p:stCondLst>
                      <p:childTnLst>
                        <p:par>
                          <p:cTn id="1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726" grpId="0"/>
      <p:bldP spid="625736" grpId="0"/>
      <p:bldP spid="625728" grpId="0"/>
      <p:bldP spid="625730" grpId="0"/>
      <p:bldP spid="625732" grpId="0"/>
      <p:bldP spid="625737" grpId="0"/>
      <p:bldP spid="625738" grpId="0"/>
      <p:bldP spid="625739" grpId="0"/>
      <p:bldP spid="11" grpId="0"/>
      <p:bldP spid="12" grpId="0"/>
      <p:bldP spid="13" grpId="0"/>
      <p:bldP spid="14" grpId="0"/>
      <p:bldP spid="15" grpId="0"/>
      <p:bldP spid="56" grpId="0"/>
      <p:bldP spid="57" grpId="0"/>
      <p:bldP spid="58" grpId="0"/>
      <p:bldP spid="3" grpId="0"/>
      <p:bldP spid="5" grpId="0"/>
    </p:bldLst>
  </p:timing>
</p:sld>
</file>

<file path=ppt/tags/tag1.xml><?xml version="1.0" encoding="utf-8"?>
<p:tagLst xmlns:p="http://schemas.openxmlformats.org/presentationml/2006/main">
  <p:tag name="KSO_WM_UNIT_TABLE_BEAUTIFY" val="smartTable{f850a434-0db0-4205-b744-1b5cb3aae08c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631">
      <a:dk1>
        <a:srgbClr val="B4BF83"/>
      </a:dk1>
      <a:lt1>
        <a:srgbClr val="ECC3C2"/>
      </a:lt1>
      <a:dk2>
        <a:srgbClr val="B4BF83"/>
      </a:dk2>
      <a:lt2>
        <a:srgbClr val="ECC3C2"/>
      </a:lt2>
      <a:accent1>
        <a:srgbClr val="000000"/>
      </a:accent1>
      <a:accent2>
        <a:srgbClr val="FFFFFF"/>
      </a:accent2>
      <a:accent3>
        <a:srgbClr val="5F5F5F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自定义 631">
    <a:dk1>
      <a:srgbClr val="B4BF83"/>
    </a:dk1>
    <a:lt1>
      <a:srgbClr val="ECC3C2"/>
    </a:lt1>
    <a:dk2>
      <a:srgbClr val="B4BF83"/>
    </a:dk2>
    <a:lt2>
      <a:srgbClr val="ECC3C2"/>
    </a:lt2>
    <a:accent1>
      <a:srgbClr val="000000"/>
    </a:accent1>
    <a:accent2>
      <a:srgbClr val="FFFFFF"/>
    </a:accent2>
    <a:accent3>
      <a:srgbClr val="5F5F5F"/>
    </a:accent3>
    <a:accent4>
      <a:srgbClr val="080808"/>
    </a:accent4>
    <a:accent5>
      <a:srgbClr val="080808"/>
    </a:accent5>
    <a:accent6>
      <a:srgbClr val="080808"/>
    </a:accent6>
    <a:hlink>
      <a:srgbClr val="080808"/>
    </a:hlink>
    <a:folHlink>
      <a:srgbClr val="080808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171</Paragraphs>
  <Slides>22</Slides>
  <Notes>7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9">
      <vt:lpstr>Arial</vt:lpstr>
      <vt:lpstr>Calibri</vt:lpstr>
      <vt:lpstr>宋体</vt:lpstr>
      <vt:lpstr>Jellyka Saint-Andrew's Queen</vt:lpstr>
      <vt:lpstr>微软雅黑</vt:lpstr>
      <vt:lpstr>Century Gothic</vt:lpstr>
      <vt:lpstr>Source Han Sans ExtraLight</vt:lpstr>
      <vt:lpstr>楷体_GB2312</vt:lpstr>
      <vt:lpstr>Times New Roman</vt:lpstr>
      <vt:lpstr>黑体</vt:lpstr>
      <vt:lpstr>华文新魏</vt:lpstr>
      <vt:lpstr>Tahoma</vt:lpstr>
      <vt:lpstr>隶书</vt:lpstr>
      <vt:lpstr>Wingdings</vt:lpstr>
      <vt:lpstr>Helvetica Light</vt:lpstr>
      <vt:lpstr>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2021-04-15T11:29:55.084</cp:lastPrinted>
  <dcterms:created xsi:type="dcterms:W3CDTF">2021-04-15T11:29:55Z</dcterms:created>
  <dcterms:modified xsi:type="dcterms:W3CDTF">2021-04-15T03:29:59Z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