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11"/>
  </p:notesMasterIdLst>
  <p:sldIdLst>
    <p:sldId id="518" r:id="rId12"/>
    <p:sldId id="525" r:id="rId13"/>
    <p:sldId id="548" r:id="rId14"/>
    <p:sldId id="549" r:id="rId15"/>
    <p:sldId id="550" r:id="rId16"/>
    <p:sldId id="605" r:id="rId17"/>
    <p:sldId id="621" r:id="rId18"/>
    <p:sldId id="615" r:id="rId19"/>
    <p:sldId id="616" r:id="rId20"/>
    <p:sldId id="622" r:id="rId21"/>
    <p:sldId id="617" r:id="rId22"/>
    <p:sldId id="618" r:id="rId23"/>
    <p:sldId id="624" r:id="rId24"/>
    <p:sldId id="619" r:id="rId25"/>
    <p:sldId id="620" r:id="rId26"/>
    <p:sldId id="606" r:id="rId27"/>
    <p:sldId id="555" r:id="rId28"/>
    <p:sldId id="596" r:id="rId29"/>
    <p:sldId id="297" r:id="rId30"/>
  </p:sldIdLst>
  <p:sldSz cx="12190095" cy="685927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1" autoAdjust="0"/>
    <p:restoredTop sz="97778" autoAdjust="0"/>
  </p:normalViewPr>
  <p:slideViewPr>
    <p:cSldViewPr snapToGrid="0" showGuides="1">
      <p:cViewPr>
        <p:scale>
          <a:sx n="50" d="100"/>
          <a:sy n="50" d="100"/>
        </p:scale>
        <p:origin x="2064" y="749"/>
      </p:cViewPr>
      <p:guideLst>
        <p:guide orient="horz" pos="2166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Master" Target="slideMasters/slideMaster10.xml" /><Relationship Id="rId11" Type="http://schemas.openxmlformats.org/officeDocument/2006/relationships/notesMaster" Target="notesMasters/notesMaster1.xml" /><Relationship Id="rId12" Type="http://schemas.openxmlformats.org/officeDocument/2006/relationships/slide" Target="slides/slide1.xml" /><Relationship Id="rId13" Type="http://schemas.openxmlformats.org/officeDocument/2006/relationships/slide" Target="slides/slide2.xml" /><Relationship Id="rId14" Type="http://schemas.openxmlformats.org/officeDocument/2006/relationships/slide" Target="slides/slide3.xml" /><Relationship Id="rId15" Type="http://schemas.openxmlformats.org/officeDocument/2006/relationships/slide" Target="slides/slide4.xml" /><Relationship Id="rId16" Type="http://schemas.openxmlformats.org/officeDocument/2006/relationships/slide" Target="slides/slide5.xml" /><Relationship Id="rId17" Type="http://schemas.openxmlformats.org/officeDocument/2006/relationships/slide" Target="slides/slide6.xml" /><Relationship Id="rId18" Type="http://schemas.openxmlformats.org/officeDocument/2006/relationships/slide" Target="slides/slide7.xml" /><Relationship Id="rId19" Type="http://schemas.openxmlformats.org/officeDocument/2006/relationships/slide" Target="slides/slide8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9.xml" /><Relationship Id="rId21" Type="http://schemas.openxmlformats.org/officeDocument/2006/relationships/slide" Target="slides/slide10.xml" /><Relationship Id="rId22" Type="http://schemas.openxmlformats.org/officeDocument/2006/relationships/slide" Target="slides/slide11.xml" /><Relationship Id="rId23" Type="http://schemas.openxmlformats.org/officeDocument/2006/relationships/slide" Target="slides/slide12.xml" /><Relationship Id="rId24" Type="http://schemas.openxmlformats.org/officeDocument/2006/relationships/slide" Target="slides/slide13.xml" /><Relationship Id="rId25" Type="http://schemas.openxmlformats.org/officeDocument/2006/relationships/slide" Target="slides/slide14.xml" /><Relationship Id="rId26" Type="http://schemas.openxmlformats.org/officeDocument/2006/relationships/slide" Target="slides/slide15.xml" /><Relationship Id="rId27" Type="http://schemas.openxmlformats.org/officeDocument/2006/relationships/slide" Target="slides/slide16.xml" /><Relationship Id="rId28" Type="http://schemas.openxmlformats.org/officeDocument/2006/relationships/slide" Target="slides/slide17.xml" /><Relationship Id="rId29" Type="http://schemas.openxmlformats.org/officeDocument/2006/relationships/slide" Target="slides/slide18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19.xml" /><Relationship Id="rId31" Type="http://schemas.openxmlformats.org/officeDocument/2006/relationships/tags" Target="tags/tag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Master" Target="slideMasters/slideMaster4.xml" /><Relationship Id="rId5" Type="http://schemas.openxmlformats.org/officeDocument/2006/relationships/slideMaster" Target="slideMasters/slideMaster5.xml" /><Relationship Id="rId6" Type="http://schemas.openxmlformats.org/officeDocument/2006/relationships/slideMaster" Target="slideMasters/slideMaster6.xml" /><Relationship Id="rId7" Type="http://schemas.openxmlformats.org/officeDocument/2006/relationships/slideMaster" Target="slideMasters/slideMaster7.xml" /><Relationship Id="rId8" Type="http://schemas.openxmlformats.org/officeDocument/2006/relationships/slideMaster" Target="slideMasters/slideMaster8.xml" /><Relationship Id="rId9" Type="http://schemas.openxmlformats.org/officeDocument/2006/relationships/slideMaster" Target="slideMasters/slideMaster9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11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9012C8C0-A3D3-487B-AECC-CB6663EAE28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3849D3E0-124D-4DFF-AE99-4EA4CC201DB4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3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3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4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4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5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5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6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6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7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7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8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8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9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9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slideLayout" Target="../slideLayouts/slideLayout45.xml" /><Relationship Id="rId11" Type="http://schemas.openxmlformats.org/officeDocument/2006/relationships/slideLayout" Target="../slideLayouts/slideLayout46.xml" /><Relationship Id="rId12" Type="http://schemas.openxmlformats.org/officeDocument/2006/relationships/slideLayout" Target="../slideLayouts/slideLayout47.xml" /><Relationship Id="rId13" Type="http://schemas.openxmlformats.org/officeDocument/2006/relationships/slideLayout" Target="../slideLayouts/slideLayout48.xml" /><Relationship Id="rId14" Type="http://schemas.openxmlformats.org/officeDocument/2006/relationships/slideLayout" Target="../slideLayouts/slideLayout49.xml" /><Relationship Id="rId15" Type="http://schemas.openxmlformats.org/officeDocument/2006/relationships/image" Target="../media/image1.jpeg" /><Relationship Id="rId16" Type="http://schemas.openxmlformats.org/officeDocument/2006/relationships/theme" Target="../theme/theme10.xml" /><Relationship Id="rId2" Type="http://schemas.openxmlformats.org/officeDocument/2006/relationships/slideLayout" Target="../slideLayouts/slideLayout37.xml" /><Relationship Id="rId3" Type="http://schemas.openxmlformats.org/officeDocument/2006/relationships/slideLayout" Target="../slideLayouts/slideLayout38.xml" /><Relationship Id="rId4" Type="http://schemas.openxmlformats.org/officeDocument/2006/relationships/slideLayout" Target="../slideLayouts/slideLayout39.xml" /><Relationship Id="rId5" Type="http://schemas.openxmlformats.org/officeDocument/2006/relationships/slideLayout" Target="../slideLayouts/slideLayout40.xml" /><Relationship Id="rId6" Type="http://schemas.openxmlformats.org/officeDocument/2006/relationships/slideLayout" Target="../slideLayouts/slideLayout41.xml" /><Relationship Id="rId7" Type="http://schemas.openxmlformats.org/officeDocument/2006/relationships/slideLayout" Target="../slideLayouts/slideLayout42.xml" /><Relationship Id="rId8" Type="http://schemas.openxmlformats.org/officeDocument/2006/relationships/slideLayout" Target="../slideLayouts/slideLayout43.xml" /><Relationship Id="rId9" Type="http://schemas.openxmlformats.org/officeDocument/2006/relationships/slideLayout" Target="../slideLayouts/slideLayout44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slideLayout" Target="../slideLayouts/slideLayout16.xml" /><Relationship Id="rId3" Type="http://schemas.openxmlformats.org/officeDocument/2006/relationships/slideLayout" Target="../slideLayouts/slideLayout17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3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slideLayout" Target="../slideLayouts/slideLayout19.xml" /><Relationship Id="rId3" Type="http://schemas.openxmlformats.org/officeDocument/2006/relationships/slideLayout" Target="../slideLayouts/slideLayout20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4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slideLayout" Target="../slideLayouts/slideLayout22.xml" /><Relationship Id="rId3" Type="http://schemas.openxmlformats.org/officeDocument/2006/relationships/slideLayout" Target="../slideLayouts/slideLayout23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5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slideLayout" Target="../slideLayouts/slideLayout25.xml" /><Relationship Id="rId3" Type="http://schemas.openxmlformats.org/officeDocument/2006/relationships/slideLayout" Target="../slideLayouts/slideLayout26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6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slideLayout" Target="../slideLayouts/slideLayout28.xml" /><Relationship Id="rId3" Type="http://schemas.openxmlformats.org/officeDocument/2006/relationships/slideLayout" Target="../slideLayouts/slideLayout29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7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slideLayout" Target="../slideLayouts/slideLayout31.xml" /><Relationship Id="rId3" Type="http://schemas.openxmlformats.org/officeDocument/2006/relationships/slideLayout" Target="../slideLayouts/slideLayout32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8.xml" /></Relationships>
</file>

<file path=ppt/slideMasters/_rels/slideMaster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slideLayout" Target="../slideLayouts/slideLayout34.xml" /><Relationship Id="rId3" Type="http://schemas.openxmlformats.org/officeDocument/2006/relationships/slideLayout" Target="../slideLayouts/slideLayout35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</p:sldLayoutIdLst>
  <p:transition/>
  <p:timing/>
  <p:hf hdr="0" ftr="0" dt="0"/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6.jpeg" /><Relationship Id="rId4" Type="http://schemas.openxmlformats.org/officeDocument/2006/relationships/image" Target="../media/image7.png" /><Relationship Id="rId5" Type="http://schemas.microsoft.com/office/2007/relationships/hdphoto" Target="../media/image8.wdp" /><Relationship Id="rId6" Type="http://schemas.openxmlformats.org/officeDocument/2006/relationships/image" Target="../media/image9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6.jpeg" /><Relationship Id="rId4" Type="http://schemas.openxmlformats.org/officeDocument/2006/relationships/image" Target="../media/image1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0.png" /><Relationship Id="rId4" Type="http://schemas.openxmlformats.org/officeDocument/2006/relationships/image" Target="../media/image11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" y="1240"/>
            <a:ext cx="12190413" cy="685710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flipH="1">
            <a:off x="147320" y="1667510"/>
            <a:ext cx="2889250" cy="3296285"/>
            <a:chOff x="1834661" y="2662657"/>
            <a:chExt cx="2664115" cy="3323986"/>
          </a:xfrm>
        </p:grpSpPr>
        <p:pic>
          <p:nvPicPr>
            <p:cNvPr id="35" name="Picture 2" descr="G:\公司\茶\印章.png"/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34661" y="4374689"/>
              <a:ext cx="503238" cy="11258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3912123" y="2662657"/>
              <a:ext cx="586653" cy="3323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en-US" altLang="zh-CN" sz="2400">
                <a:solidFill>
                  <a:srgbClr val="4F5666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7992">
            <a:off x="6485936" y="3856187"/>
            <a:ext cx="3721776" cy="2296868"/>
          </a:xfrm>
          <a:prstGeom prst="rect">
            <a:avLst/>
          </a:prstGeom>
        </p:spPr>
      </p:pic>
      <p:sp>
        <p:nvSpPr>
          <p:cNvPr id="19" name="文本框 28"/>
          <p:cNvSpPr txBox="1">
            <a:spLocks noChangeArrowheads="1"/>
          </p:cNvSpPr>
          <p:nvPr/>
        </p:nvSpPr>
        <p:spPr bwMode="auto">
          <a:xfrm>
            <a:off x="3546475" y="1533525"/>
            <a:ext cx="650621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7200" b="1">
                <a:solidFill>
                  <a:srgbClr val="4F5666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蜀道难</a:t>
            </a:r>
            <a:endParaRPr lang="zh-CN" altLang="zh-CN" sz="7200" b="1">
              <a:solidFill>
                <a:srgbClr val="4F5666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0" name="文本框 29"/>
          <p:cNvSpPr txBox="1">
            <a:spLocks noChangeArrowheads="1"/>
          </p:cNvSpPr>
          <p:nvPr/>
        </p:nvSpPr>
        <p:spPr bwMode="auto">
          <a:xfrm>
            <a:off x="4952365" y="2732405"/>
            <a:ext cx="472059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4F5666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李白</a:t>
            </a:r>
            <a:endParaRPr lang="zh-CN" altLang="en-US" sz="4800" b="1">
              <a:solidFill>
                <a:srgbClr val="4F5666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1000" p14:dur="900">
        <p14:warp dir="in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1524000"/>
            <a:ext cx="926672" cy="3831766"/>
            <a:chOff x="1656871" y="0"/>
            <a:chExt cx="1864138" cy="2769016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656871" y="0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具体分析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161415" y="1223010"/>
            <a:ext cx="10029190" cy="3733800"/>
            <a:chOff x="4461085" y="2141798"/>
            <a:chExt cx="10502765" cy="3572917"/>
          </a:xfrm>
        </p:grpSpPr>
        <p:sp>
          <p:nvSpPr>
            <p:cNvPr id="57" name="Rectangle 3"/>
            <p:cNvSpPr/>
            <p:nvPr/>
          </p:nvSpPr>
          <p:spPr>
            <a:xfrm>
              <a:off x="4737719" y="2141798"/>
              <a:ext cx="10226131" cy="1358681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en-US" altLang="zh-CN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1.</a:t>
              </a:r>
              <a:r>
                <a:rPr lang="zh-CN" altLang="en-US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本节内容主要运用什么手法，具体说明？</a:t>
              </a:r>
              <a:endPara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印品黑体" panose="00000500000000000000" pitchFamily="2" charset="-122"/>
                <a:sym typeface="+mn-ea"/>
              </a:endParaRPr>
            </a:p>
          </p:txBody>
        </p:sp>
        <p:grpSp>
          <p:nvGrpSpPr>
            <p:cNvPr id="64" name="Group 12"/>
            <p:cNvGrpSpPr/>
            <p:nvPr/>
          </p:nvGrpSpPr>
          <p:grpSpPr>
            <a:xfrm>
              <a:off x="4461085" y="5038403"/>
              <a:ext cx="689489" cy="676312"/>
              <a:chOff x="2905125" y="4002088"/>
              <a:chExt cx="249238" cy="244475"/>
            </a:xfrm>
            <a:solidFill>
              <a:schemeClr val="bg1"/>
            </a:solidFill>
          </p:grpSpPr>
          <p:sp>
            <p:nvSpPr>
              <p:cNvPr id="69" name="Freeform 50"/>
              <p:cNvSpPr>
                <a:spLocks noEditPoints="1"/>
              </p:cNvSpPr>
              <p:nvPr/>
            </p:nvSpPr>
            <p:spPr bwMode="auto">
              <a:xfrm>
                <a:off x="2905125" y="4002088"/>
                <a:ext cx="249238" cy="244475"/>
              </a:xfrm>
              <a:custGeom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70" name="Oval 51"/>
              <p:cNvSpPr>
                <a:spLocks noChangeArrowheads="1"/>
              </p:cNvSpPr>
              <p:nvPr/>
            </p:nvSpPr>
            <p:spPr bwMode="auto">
              <a:xfrm>
                <a:off x="3005138" y="4102100"/>
                <a:ext cx="49213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425575" y="3388360"/>
            <a:ext cx="9850120" cy="304609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明确： 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衬托</a:t>
            </a:r>
            <a:endParaRPr lang="zh-CN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夸张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细节描写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1000" p14:dur="900">
        <p14:warp dir="in"/>
      </p:transition>
    </mc:Choice>
    <mc:Fallback>
      <p:transition spd="slow" advTm="1000">
        <p:fad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22680" y="936625"/>
            <a:ext cx="10867390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问君西游何时还？畏途巉岩不可攀。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但见悲鸟号古木，雄飞雌从绕林间。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又闻子规啼夜月，愁空山。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蜀道之难，难于上青天，使人听此凋朱颜！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连峰去天不盈尺，枯松倒挂倚绝壁。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飞湍瀑流争喧豗，砯崖转石万壑雷。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其险也如此，嗟尔远道之人胡为乎来哉！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7802" y="1513840"/>
            <a:ext cx="949835" cy="3841926"/>
            <a:chOff x="1813381" y="-7342"/>
            <a:chExt cx="1910734" cy="2776358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859977" y="-7342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文本解读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27430" y="269875"/>
            <a:ext cx="11048365" cy="5754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en-US" altLang="zh-CN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译文：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好朋友呵请问你西游何时回还？这蜀道的峭岩险道实在难以登攀！只见那悲鸟在古树上哀鸣啼叫；雄雌相随飞翔在茂密树丛之间。月夜又听到杜鹃凄凉悲啼，在空山中传响回荡，令人愁思绵绵无穷尽！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蜀道难以攀越，简直难于上青天，使人听到这些怎么不脸色突变？山峰座座相连离天还不到一尺，枯松老枝倒挂倚贴在绝壁之间。漩涡飞转瀑布飞泻争相喧闹着，飞流撞击着巨石在山谷中滚动像万壑鸣雷一般。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这样危险的地方，唉呀呀你这个远方而来的客人，为什么非要来这里不可呀？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7802" y="1400175"/>
            <a:ext cx="949835" cy="3841926"/>
            <a:chOff x="1813381" y="-7342"/>
            <a:chExt cx="1910734" cy="2776358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859977" y="-7342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文本翻译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27430" y="269875"/>
            <a:ext cx="11048365" cy="5754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en-US" altLang="zh-CN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解读：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诗人先托出山势的高险，然后由静而动，写出水石激荡、山谷轰鸣的惊险场景。好像一串电影镜头：开始是山峦起伏、连峰接天的远景画面；接着平缓地推成枯松倒挂绝壁的特写；而后，跟踪而来的是一组快镜头，飞湍、瀑流、悬崖、转石，配合着万壑雷鸣的音响，飞快地从眼前闪过，惊险万状，目不暇接，从而造成一种势若排山倒海的强烈艺术效果，使蜀道之难的描写，简直达到了登峰造极的地步。如果说上面山势的高危已使人望而生畏，那此处山川的险要更令人惊心动魄了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7802" y="1400175"/>
            <a:ext cx="949835" cy="3841926"/>
            <a:chOff x="1813381" y="-7342"/>
            <a:chExt cx="1910734" cy="2776358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859977" y="-7342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段落品读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27430" y="1263015"/>
            <a:ext cx="10850245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剑阁峥嵘而崔嵬，一夫当关，万夫莫开。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所守或匪亲，化为狼与豺。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朝避猛虎，夕避长蛇，磨牙吮血，杀人如麻。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锦城虽云乐，不如早还家。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蜀道之难，难于上青天，侧身西望长咨嗟！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7802" y="1513840"/>
            <a:ext cx="949835" cy="3841926"/>
            <a:chOff x="1813381" y="-7342"/>
            <a:chExt cx="1910734" cy="2776358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859977" y="-7342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文本解读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27430" y="269875"/>
            <a:ext cx="11048365" cy="624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译文：剑阁所在崇峻巍峨高入云端，只要一人把守千军万马难攻占。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驻守的官员倘若不是可信赖的人，难免要变为豺狼，据险作乱。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每日每夜都要躲避猛虎和长蛇，它们磨牙吮血，杀人如麻。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锦官城虽然说是个快乐的所在，如此险恶还不如早早地把家还。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蜀道难以攀越呵简直难于上青天，侧身西望令人不免感慨与长叹！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7802" y="1400175"/>
            <a:ext cx="949835" cy="3841926"/>
            <a:chOff x="1813381" y="-7342"/>
            <a:chExt cx="1910734" cy="2776358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859977" y="-7342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文本翻译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1524000"/>
            <a:ext cx="926672" cy="3831766"/>
            <a:chOff x="1656871" y="0"/>
            <a:chExt cx="1864138" cy="2769016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656871" y="0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段落品读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64" name="Group 12"/>
          <p:cNvGrpSpPr/>
          <p:nvPr/>
        </p:nvGrpSpPr>
        <p:grpSpPr>
          <a:xfrm>
            <a:off x="1161415" y="4250055"/>
            <a:ext cx="658495" cy="706755"/>
            <a:chOff x="2905125" y="4002088"/>
            <a:chExt cx="249238" cy="244475"/>
          </a:xfrm>
          <a:solidFill>
            <a:schemeClr val="bg1"/>
          </a:solidFill>
        </p:grpSpPr>
        <p:sp>
          <p:nvSpPr>
            <p:cNvPr id="69" name="Freeform 50"/>
            <p:cNvSpPr>
              <a:spLocks noEditPoints="1"/>
            </p:cNvSpPr>
            <p:nvPr/>
          </p:nvSpPr>
          <p:spPr bwMode="auto">
            <a:xfrm>
              <a:off x="2905125" y="4002088"/>
              <a:ext cx="249238" cy="244475"/>
            </a:xfrm>
            <a:custGeom>
              <a:gdLst>
                <a:gd name="T0" fmla="*/ 82 w 95"/>
                <a:gd name="T1" fmla="*/ 58 h 93"/>
                <a:gd name="T2" fmla="*/ 95 w 95"/>
                <a:gd name="T3" fmla="*/ 52 h 93"/>
                <a:gd name="T4" fmla="*/ 95 w 95"/>
                <a:gd name="T5" fmla="*/ 42 h 93"/>
                <a:gd name="T6" fmla="*/ 82 w 95"/>
                <a:gd name="T7" fmla="*/ 36 h 93"/>
                <a:gd name="T8" fmla="*/ 79 w 95"/>
                <a:gd name="T9" fmla="*/ 31 h 93"/>
                <a:gd name="T10" fmla="*/ 84 w 95"/>
                <a:gd name="T11" fmla="*/ 18 h 93"/>
                <a:gd name="T12" fmla="*/ 77 w 95"/>
                <a:gd name="T13" fmla="*/ 10 h 93"/>
                <a:gd name="T14" fmla="*/ 64 w 95"/>
                <a:gd name="T15" fmla="*/ 16 h 93"/>
                <a:gd name="T16" fmla="*/ 58 w 95"/>
                <a:gd name="T17" fmla="*/ 13 h 93"/>
                <a:gd name="T18" fmla="*/ 52 w 95"/>
                <a:gd name="T19" fmla="*/ 0 h 93"/>
                <a:gd name="T20" fmla="*/ 42 w 95"/>
                <a:gd name="T21" fmla="*/ 0 h 93"/>
                <a:gd name="T22" fmla="*/ 36 w 95"/>
                <a:gd name="T23" fmla="*/ 13 h 93"/>
                <a:gd name="T24" fmla="*/ 31 w 95"/>
                <a:gd name="T25" fmla="*/ 16 h 93"/>
                <a:gd name="T26" fmla="*/ 17 w 95"/>
                <a:gd name="T27" fmla="*/ 11 h 93"/>
                <a:gd name="T28" fmla="*/ 10 w 95"/>
                <a:gd name="T29" fmla="*/ 18 h 93"/>
                <a:gd name="T30" fmla="*/ 15 w 95"/>
                <a:gd name="T31" fmla="*/ 31 h 93"/>
                <a:gd name="T32" fmla="*/ 13 w 95"/>
                <a:gd name="T33" fmla="*/ 36 h 93"/>
                <a:gd name="T34" fmla="*/ 0 w 95"/>
                <a:gd name="T35" fmla="*/ 42 h 93"/>
                <a:gd name="T36" fmla="*/ 0 w 95"/>
                <a:gd name="T37" fmla="*/ 52 h 93"/>
                <a:gd name="T38" fmla="*/ 13 w 95"/>
                <a:gd name="T39" fmla="*/ 58 h 93"/>
                <a:gd name="T40" fmla="*/ 15 w 95"/>
                <a:gd name="T41" fmla="*/ 63 h 93"/>
                <a:gd name="T42" fmla="*/ 10 w 95"/>
                <a:gd name="T43" fmla="*/ 76 h 93"/>
                <a:gd name="T44" fmla="*/ 18 w 95"/>
                <a:gd name="T45" fmla="*/ 84 h 93"/>
                <a:gd name="T46" fmla="*/ 31 w 95"/>
                <a:gd name="T47" fmla="*/ 78 h 93"/>
                <a:gd name="T48" fmla="*/ 37 w 95"/>
                <a:gd name="T49" fmla="*/ 81 h 93"/>
                <a:gd name="T50" fmla="*/ 42 w 95"/>
                <a:gd name="T51" fmla="*/ 93 h 93"/>
                <a:gd name="T52" fmla="*/ 53 w 95"/>
                <a:gd name="T53" fmla="*/ 93 h 93"/>
                <a:gd name="T54" fmla="*/ 58 w 95"/>
                <a:gd name="T55" fmla="*/ 81 h 93"/>
                <a:gd name="T56" fmla="*/ 64 w 95"/>
                <a:gd name="T57" fmla="*/ 78 h 93"/>
                <a:gd name="T58" fmla="*/ 77 w 95"/>
                <a:gd name="T59" fmla="*/ 83 h 93"/>
                <a:gd name="T60" fmla="*/ 85 w 95"/>
                <a:gd name="T61" fmla="*/ 76 h 93"/>
                <a:gd name="T62" fmla="*/ 79 w 95"/>
                <a:gd name="T63" fmla="*/ 63 h 93"/>
                <a:gd name="T64" fmla="*/ 82 w 95"/>
                <a:gd name="T65" fmla="*/ 58 h 93"/>
                <a:gd name="T66" fmla="*/ 47 w 95"/>
                <a:gd name="T67" fmla="*/ 62 h 93"/>
                <a:gd name="T68" fmla="*/ 32 w 95"/>
                <a:gd name="T69" fmla="*/ 47 h 93"/>
                <a:gd name="T70" fmla="*/ 47 w 95"/>
                <a:gd name="T71" fmla="*/ 32 h 93"/>
                <a:gd name="T72" fmla="*/ 63 w 95"/>
                <a:gd name="T73" fmla="*/ 47 h 93"/>
                <a:gd name="T74" fmla="*/ 47 w 95"/>
                <a:gd name="T75" fmla="*/ 62 h 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latin typeface="印品黑体" panose="00000500000000000000" pitchFamily="2" charset="-122"/>
              </a:endParaRPr>
            </a:p>
          </p:txBody>
        </p:sp>
        <p:sp>
          <p:nvSpPr>
            <p:cNvPr id="70" name="Oval 51"/>
            <p:cNvSpPr>
              <a:spLocks noChangeArrowheads="1"/>
            </p:cNvSpPr>
            <p:nvPr/>
          </p:nvSpPr>
          <p:spPr bwMode="auto">
            <a:xfrm>
              <a:off x="3005138" y="4102100"/>
              <a:ext cx="49213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latin typeface="印品黑体" panose="00000500000000000000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26465" y="214630"/>
            <a:ext cx="11170285" cy="618553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风光变幻，险象丛生。在十分惊险的气氛中，最后写到蜀中要塞剑阁，在大剑山和小剑山之间有一条三十里长的栈道，群峰如剑，连山耸立，削壁中断如门，形成天然要塞。因其地势险要，易守难攻，历史上在此割据称王者不乏其人。诗人从剑阁的险要引出对政治形势的描写。他化用西晋张载《剑阁铭》中“形胜之地，匪亲勿居”的语句，劝人引为鉴戒，警惕战乱的发生，并联系当时的社会背景，揭露了蜀中豺狼的“磨牙吮血，杀人如麻”，从而表达了对国事的忧虑与关切。唐天宝初年，太平景象的背后正潜伏着危机，后来发生的安史之乱，证明诗人的忧虑是有现实意义的。</a:t>
            </a:r>
            <a:endParaRPr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1000" p14:dur="900">
        <p14:warp dir="in"/>
      </p:transition>
    </mc:Choice>
    <mc:Fallback>
      <p:transition spd="slow" advTm="1000">
        <p:fade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1524000"/>
            <a:ext cx="926672" cy="3831766"/>
            <a:chOff x="1656871" y="0"/>
            <a:chExt cx="1864138" cy="2769016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656871" y="0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整体感知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161415" y="328930"/>
            <a:ext cx="10113645" cy="4627880"/>
            <a:chOff x="4461085" y="1286242"/>
            <a:chExt cx="10591208" cy="4428473"/>
          </a:xfrm>
        </p:grpSpPr>
        <p:sp>
          <p:nvSpPr>
            <p:cNvPr id="57" name="Rectangle 3"/>
            <p:cNvSpPr/>
            <p:nvPr/>
          </p:nvSpPr>
          <p:spPr>
            <a:xfrm>
              <a:off x="4738384" y="1286242"/>
              <a:ext cx="10313909" cy="2092101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en-US" altLang="zh-CN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1.</a:t>
              </a:r>
              <a:r>
                <a:rPr lang="zh-CN" altLang="en-US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诗歌名为《蜀道难》，请概括从哪些方面突出了</a:t>
              </a:r>
              <a:r>
                <a:rPr lang="en-US" altLang="zh-CN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“</a:t>
              </a:r>
              <a:r>
                <a:rPr lang="zh-CN" altLang="en-US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难</a:t>
              </a:r>
              <a:r>
                <a:rPr lang="en-US" altLang="zh-CN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”</a:t>
              </a:r>
              <a:r>
                <a:rPr lang="zh-CN" altLang="en-US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？</a:t>
              </a:r>
              <a:endPara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印品黑体" panose="00000500000000000000" pitchFamily="2" charset="-122"/>
                <a:sym typeface="+mn-ea"/>
              </a:endParaRPr>
            </a:p>
          </p:txBody>
        </p:sp>
        <p:grpSp>
          <p:nvGrpSpPr>
            <p:cNvPr id="64" name="Group 12"/>
            <p:cNvGrpSpPr/>
            <p:nvPr/>
          </p:nvGrpSpPr>
          <p:grpSpPr>
            <a:xfrm>
              <a:off x="4461085" y="5038403"/>
              <a:ext cx="689489" cy="676312"/>
              <a:chOff x="2905125" y="4002088"/>
              <a:chExt cx="249238" cy="244475"/>
            </a:xfrm>
            <a:solidFill>
              <a:schemeClr val="bg1"/>
            </a:solidFill>
          </p:grpSpPr>
          <p:sp>
            <p:nvSpPr>
              <p:cNvPr id="69" name="Freeform 50"/>
              <p:cNvSpPr>
                <a:spLocks noEditPoints="1"/>
              </p:cNvSpPr>
              <p:nvPr/>
            </p:nvSpPr>
            <p:spPr bwMode="auto">
              <a:xfrm>
                <a:off x="2905125" y="4002088"/>
                <a:ext cx="249238" cy="244475"/>
              </a:xfrm>
              <a:custGeom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70" name="Oval 51"/>
              <p:cNvSpPr>
                <a:spLocks noChangeArrowheads="1"/>
              </p:cNvSpPr>
              <p:nvPr/>
            </p:nvSpPr>
            <p:spPr bwMode="auto">
              <a:xfrm>
                <a:off x="3005138" y="4102100"/>
                <a:ext cx="49213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425575" y="2710815"/>
            <a:ext cx="9850120" cy="37846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明确：  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蜀道难开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蜀道难行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蜀地难居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1000" p14:dur="900">
        <p14:warp dir="in"/>
      </p:transition>
    </mc:Choice>
    <mc:Fallback>
      <p:transition spd="slow" advTm="1000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1524000"/>
            <a:ext cx="926672" cy="3831766"/>
            <a:chOff x="1656871" y="0"/>
            <a:chExt cx="1864138" cy="2769016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656871" y="0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创新探究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161415" y="328930"/>
            <a:ext cx="10016490" cy="4627880"/>
            <a:chOff x="4461085" y="1286242"/>
            <a:chExt cx="10489465" cy="4428473"/>
          </a:xfrm>
        </p:grpSpPr>
        <p:sp>
          <p:nvSpPr>
            <p:cNvPr id="57" name="Rectangle 3"/>
            <p:cNvSpPr/>
            <p:nvPr/>
          </p:nvSpPr>
          <p:spPr>
            <a:xfrm>
              <a:off x="4738384" y="1286242"/>
              <a:ext cx="10212166" cy="1712934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lstStyle/>
            <a:p>
              <a:pPr algn="l"/>
              <a:r>
                <a:rPr lang="en-US" altLang="zh-CN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2.</a:t>
              </a:r>
              <a:r>
                <a:rPr lang="zh-CN" altLang="en-US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《蜀道难》一文如何体现李白的浪漫主义色彩的？</a:t>
              </a:r>
              <a:endPara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印品黑体" panose="00000500000000000000" pitchFamily="2" charset="-122"/>
                <a:sym typeface="+mn-ea"/>
              </a:endParaRPr>
            </a:p>
          </p:txBody>
        </p:sp>
        <p:grpSp>
          <p:nvGrpSpPr>
            <p:cNvPr id="64" name="Group 12"/>
            <p:cNvGrpSpPr/>
            <p:nvPr/>
          </p:nvGrpSpPr>
          <p:grpSpPr>
            <a:xfrm>
              <a:off x="4461085" y="5038403"/>
              <a:ext cx="689489" cy="676312"/>
              <a:chOff x="2905125" y="4002088"/>
              <a:chExt cx="249238" cy="244475"/>
            </a:xfrm>
            <a:solidFill>
              <a:schemeClr val="bg1"/>
            </a:solidFill>
          </p:grpSpPr>
          <p:sp>
            <p:nvSpPr>
              <p:cNvPr id="69" name="Freeform 50"/>
              <p:cNvSpPr>
                <a:spLocks noEditPoints="1"/>
              </p:cNvSpPr>
              <p:nvPr/>
            </p:nvSpPr>
            <p:spPr bwMode="auto">
              <a:xfrm>
                <a:off x="2905125" y="4002088"/>
                <a:ext cx="249238" cy="244475"/>
              </a:xfrm>
              <a:custGeom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70" name="Oval 51"/>
              <p:cNvSpPr>
                <a:spLocks noChangeArrowheads="1"/>
              </p:cNvSpPr>
              <p:nvPr/>
            </p:nvSpPr>
            <p:spPr bwMode="auto">
              <a:xfrm>
                <a:off x="3005138" y="4102100"/>
                <a:ext cx="49213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377315" y="2400300"/>
            <a:ext cx="9850120" cy="347662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明确：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夸张手法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运用对比衬托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3.</a:t>
            </a:r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运用联想、想象。</a:t>
            </a:r>
            <a:endParaRPr lang="zh-CN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1000" p14:dur="900">
        <p14:warp dir="in"/>
      </p:transition>
    </mc:Choice>
    <mc:Fallback>
      <p:transition spd="slow" advTm="1000">
        <p:fade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" y="1240"/>
            <a:ext cx="12190413" cy="685710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 flipH="1">
            <a:off x="3088456" y="581250"/>
            <a:ext cx="1899881" cy="3301296"/>
            <a:chOff x="1734789" y="2216612"/>
            <a:chExt cx="2019827" cy="3509721"/>
          </a:xfrm>
        </p:grpSpPr>
        <p:sp>
          <p:nvSpPr>
            <p:cNvPr id="10" name="TextBox 1"/>
            <p:cNvSpPr txBox="1">
              <a:spLocks noChangeArrowheads="1"/>
            </p:cNvSpPr>
            <p:nvPr/>
          </p:nvSpPr>
          <p:spPr bwMode="auto">
            <a:xfrm>
              <a:off x="1734789" y="2216612"/>
              <a:ext cx="2019827" cy="2355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3800">
                  <a:solidFill>
                    <a:srgbClr val="4F5666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谢</a:t>
              </a:r>
              <a:endParaRPr lang="zh-CN" altLang="en-US" sz="13800">
                <a:solidFill>
                  <a:srgbClr val="4F5666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1" name="矩形 3"/>
            <p:cNvSpPr>
              <a:spLocks noChangeArrowheads="1"/>
            </p:cNvSpPr>
            <p:nvPr/>
          </p:nvSpPr>
          <p:spPr bwMode="auto">
            <a:xfrm>
              <a:off x="2219240" y="4188456"/>
              <a:ext cx="1396086" cy="1537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8800">
                  <a:solidFill>
                    <a:srgbClr val="4F5666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谢</a:t>
              </a:r>
              <a:endParaRPr lang="zh-CN" altLang="en-US" sz="1600">
                <a:solidFill>
                  <a:srgbClr val="4F5666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pic>
        <p:nvPicPr>
          <p:cNvPr id="12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188700" y="10210800"/>
            <a:ext cx="3302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1000" p14:dur="900">
        <p14:warp dir="in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1524000"/>
            <a:ext cx="926672" cy="3831766"/>
            <a:chOff x="1656871" y="0"/>
            <a:chExt cx="1864138" cy="2769016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656871" y="0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zh-CN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学习目标</a:t>
              </a:r>
              <a:endParaRPr lang="zh-CN" altLang="zh-CN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  <p:pic>
        <p:nvPicPr>
          <p:cNvPr id="5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215" y="1248410"/>
            <a:ext cx="6060440" cy="3487420"/>
          </a:xfrm>
          <a:prstGeom prst="rect">
            <a:avLst/>
          </a:prstGeom>
        </p:spPr>
      </p:pic>
      <p:sp>
        <p:nvSpPr>
          <p:cNvPr id="7" name="Oval 12"/>
          <p:cNvSpPr/>
          <p:nvPr/>
        </p:nvSpPr>
        <p:spPr>
          <a:xfrm>
            <a:off x="1595371" y="1637451"/>
            <a:ext cx="571500" cy="571500"/>
          </a:xfrm>
          <a:prstGeom prst="ellipse">
            <a:avLst/>
          </a:prstGeom>
          <a:solidFill>
            <a:srgbClr val="4F5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1</a:t>
            </a:r>
            <a:endParaRPr lang="en-US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8" name="Rectangle 13"/>
          <p:cNvSpPr/>
          <p:nvPr/>
        </p:nvSpPr>
        <p:spPr>
          <a:xfrm>
            <a:off x="2541203" y="1569893"/>
            <a:ext cx="3330918" cy="7067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rPr>
              <a:t>疏通诗歌内容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9" name="Oval 14"/>
          <p:cNvSpPr/>
          <p:nvPr/>
        </p:nvSpPr>
        <p:spPr>
          <a:xfrm>
            <a:off x="1595053" y="2608204"/>
            <a:ext cx="571500" cy="571500"/>
          </a:xfrm>
          <a:prstGeom prst="ellipse">
            <a:avLst/>
          </a:prstGeom>
          <a:solidFill>
            <a:srgbClr val="4F5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2</a:t>
            </a:r>
            <a:endParaRPr lang="en-US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3" name="Rectangle 15"/>
          <p:cNvSpPr/>
          <p:nvPr/>
        </p:nvSpPr>
        <p:spPr>
          <a:xfrm>
            <a:off x="2541520" y="2503816"/>
            <a:ext cx="3345206" cy="7067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rPr>
              <a:t>鉴赏语言手法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4" name="Oval 16"/>
          <p:cNvSpPr/>
          <p:nvPr/>
        </p:nvSpPr>
        <p:spPr>
          <a:xfrm>
            <a:off x="1595053" y="3713825"/>
            <a:ext cx="571500" cy="571500"/>
          </a:xfrm>
          <a:prstGeom prst="ellipse">
            <a:avLst/>
          </a:prstGeom>
          <a:solidFill>
            <a:srgbClr val="4F5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3</a:t>
            </a:r>
            <a:endParaRPr lang="en-US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5" name="Rectangle 17"/>
          <p:cNvSpPr/>
          <p:nvPr/>
        </p:nvSpPr>
        <p:spPr>
          <a:xfrm>
            <a:off x="2541520" y="3646267"/>
            <a:ext cx="3345206" cy="7067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rPr>
              <a:t>把握诗歌情感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pic>
        <p:nvPicPr>
          <p:cNvPr id="2" name="图片 1" descr="20130409191625_89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0455" y="1248410"/>
            <a:ext cx="5521960" cy="341439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1000" p14:dur="900">
        <p14:warp dir="in"/>
      </p:transition>
    </mc:Choice>
    <mc:Fallback>
      <p:transition spd="slow" advTm="1000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41325" y="336550"/>
            <a:ext cx="11452225" cy="61239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</a:t>
            </a:r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李白（701年－762年） ，字太白，号青莲居士，又号“谪仙人”，唐代伟大的浪漫主义诗人，被后人誉为“诗仙”，与杜甫并称为“李杜”，为了与另两位诗人李商隐与杜牧即“小李杜”区别，杜甫与李白又合称“大李杜”。据《新唐书》记载，李白为兴圣皇帝（凉武昭王李暠）九世孙，与李唐诸王同宗。其人爽朗大方，爱饮酒作诗，喜交友。李白深受黄老列庄思想影响，有《李太白集》传世</a:t>
            </a:r>
            <a:r>
              <a:rPr lang="zh-CN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。</a:t>
            </a:r>
            <a:endParaRPr lang="zh-CN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28626" y="336716"/>
            <a:ext cx="4209176" cy="837906"/>
            <a:chOff x="4150600" y="1393760"/>
            <a:chExt cx="4209176" cy="837906"/>
          </a:xfrm>
        </p:grpSpPr>
        <p:sp>
          <p:nvSpPr>
            <p:cNvPr id="20" name="圆角矩形 52"/>
            <p:cNvSpPr/>
            <p:nvPr/>
          </p:nvSpPr>
          <p:spPr>
            <a:xfrm>
              <a:off x="4533900" y="1558423"/>
              <a:ext cx="3825876" cy="571500"/>
            </a:xfrm>
            <a:prstGeom prst="roundRect">
              <a:avLst/>
            </a:prstGeom>
            <a:solidFill>
              <a:srgbClr val="4F5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4F5666"/>
            </a:solidFill>
            <a:ln w="1206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199662" y="1524911"/>
              <a:ext cx="2214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作者简介</a:t>
              </a:r>
              <a:endParaRPr lang="zh-CN" altLang="en-US" sz="40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41325" y="336550"/>
            <a:ext cx="11026775" cy="61855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对《蜀道难》的创作背景，从唐代开始人们就多有猜测，主要有四种说法：甲、此诗系为房琯、杜甫二人担忧，希望他们早日离开四川，免遭剑南节度使严武的毒手；乙、此诗是为躲避安史之乱逃亡至蜀的唐玄宗李隆基而作，劝喻他归返长安，以免受四川地方军阀挟制；丙、此诗旨在讽刺当时蜀地长官章仇兼琼想凭险割据，不听朝廷节制；丁，此诗纯粹歌咏山水风光，并无寓意。</a:t>
            </a:r>
            <a:endParaRPr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57201" y="38266"/>
            <a:ext cx="4209176" cy="837906"/>
            <a:chOff x="4150600" y="1393760"/>
            <a:chExt cx="4209176" cy="837906"/>
          </a:xfrm>
        </p:grpSpPr>
        <p:sp>
          <p:nvSpPr>
            <p:cNvPr id="20" name="圆角矩形 52"/>
            <p:cNvSpPr/>
            <p:nvPr/>
          </p:nvSpPr>
          <p:spPr>
            <a:xfrm>
              <a:off x="4533900" y="1558423"/>
              <a:ext cx="3825876" cy="571500"/>
            </a:xfrm>
            <a:prstGeom prst="roundRect">
              <a:avLst/>
            </a:prstGeom>
            <a:solidFill>
              <a:srgbClr val="4F5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4F5666"/>
            </a:solidFill>
            <a:ln w="1206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199662" y="1524911"/>
              <a:ext cx="2214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创作背景</a:t>
              </a:r>
              <a:endParaRPr lang="zh-CN" altLang="en-US" sz="40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576070" y="752475"/>
            <a:ext cx="10145395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噫吁嚱，危乎高哉！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蜀道之难，难于上青天！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蚕丛及鱼凫，开国何茫然！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尔来四万八千岁，不与秦塞通人烟。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西当太白有鸟道，可以横绝峨眉巅。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7802" y="1513840"/>
            <a:ext cx="949835" cy="3841926"/>
            <a:chOff x="1813381" y="-7342"/>
            <a:chExt cx="1910734" cy="2776358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859977" y="-7342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文本解读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27430" y="269875"/>
            <a:ext cx="11048365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en-US" altLang="zh-CN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译文：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唉呀呀！多么高峻伟岸！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蜀道难以攀越，简直难于上青天。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传说中蚕丛和鱼凫建立了蜀国，开国的年代实在久远无法详谈。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从那时至今约有四万八千年了吧，秦蜀被秦岭所阻从不沟通往返。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西边太白山高峻无路只有飞鸟可通行，此山可以直通峨眉山巅。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7802" y="1400175"/>
            <a:ext cx="949835" cy="3841926"/>
            <a:chOff x="1813381" y="-7342"/>
            <a:chExt cx="1910734" cy="2776358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859977" y="-7342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文本翻译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1524000"/>
            <a:ext cx="926672" cy="3831766"/>
            <a:chOff x="1656871" y="0"/>
            <a:chExt cx="1864138" cy="2769016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656871" y="0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具体分析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161415" y="1223010"/>
            <a:ext cx="10015855" cy="3733800"/>
            <a:chOff x="4461085" y="2141798"/>
            <a:chExt cx="10488800" cy="3572917"/>
          </a:xfrm>
        </p:grpSpPr>
        <p:sp>
          <p:nvSpPr>
            <p:cNvPr id="57" name="Rectangle 3"/>
            <p:cNvSpPr/>
            <p:nvPr/>
          </p:nvSpPr>
          <p:spPr>
            <a:xfrm>
              <a:off x="4737719" y="2141798"/>
              <a:ext cx="10212166" cy="950955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en-US" altLang="zh-CN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1.</a:t>
              </a:r>
              <a:r>
                <a:rPr lang="zh-CN" altLang="en-US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诗歌开头有何作用？</a:t>
              </a:r>
              <a:endPara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印品黑体" panose="00000500000000000000" pitchFamily="2" charset="-122"/>
                <a:sym typeface="+mn-ea"/>
              </a:endParaRPr>
            </a:p>
          </p:txBody>
        </p:sp>
        <p:grpSp>
          <p:nvGrpSpPr>
            <p:cNvPr id="64" name="Group 12"/>
            <p:cNvGrpSpPr/>
            <p:nvPr/>
          </p:nvGrpSpPr>
          <p:grpSpPr>
            <a:xfrm>
              <a:off x="4461085" y="5038403"/>
              <a:ext cx="689489" cy="676312"/>
              <a:chOff x="2905125" y="4002088"/>
              <a:chExt cx="249238" cy="244475"/>
            </a:xfrm>
            <a:solidFill>
              <a:schemeClr val="bg1"/>
            </a:solidFill>
          </p:grpSpPr>
          <p:sp>
            <p:nvSpPr>
              <p:cNvPr id="69" name="Freeform 50"/>
              <p:cNvSpPr>
                <a:spLocks noEditPoints="1"/>
              </p:cNvSpPr>
              <p:nvPr/>
            </p:nvSpPr>
            <p:spPr bwMode="auto">
              <a:xfrm>
                <a:off x="2905125" y="4002088"/>
                <a:ext cx="249238" cy="244475"/>
              </a:xfrm>
              <a:custGeom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70" name="Oval 51"/>
              <p:cNvSpPr>
                <a:spLocks noChangeArrowheads="1"/>
              </p:cNvSpPr>
              <p:nvPr/>
            </p:nvSpPr>
            <p:spPr bwMode="auto">
              <a:xfrm>
                <a:off x="3005138" y="4102100"/>
                <a:ext cx="49213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426210" y="3388360"/>
            <a:ext cx="9850120" cy="304609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明确： 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开头为全诗定下豪放的基调</a:t>
            </a:r>
            <a:r>
              <a:rPr 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。</a:t>
            </a:r>
            <a:endParaRPr lang="zh-CN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先声夺人，吸引读者的阅读兴趣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开门见山，点明文章主题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1000" p14:dur="900">
        <p14:warp dir="in"/>
      </p:transition>
    </mc:Choice>
    <mc:Fallback>
      <p:transition spd="slow" advTm="1000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77315" y="936625"/>
            <a:ext cx="1014539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地崩山摧壮士死，然后天梯石栈相钩连。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上有六龙回日之高标，下有冲波逆折之回川。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黄鹤之飞尚不得过，猿猱欲度愁攀援。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青泥何盘盘，百步九折萦岩峦。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扪参历井仰胁息，以手抚膺坐长叹。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7802" y="1513840"/>
            <a:ext cx="949835" cy="3841926"/>
            <a:chOff x="1813381" y="-7342"/>
            <a:chExt cx="1910734" cy="2776358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859977" y="-7342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文本解读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27430" y="269875"/>
            <a:ext cx="11048365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en-US" altLang="zh-CN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译文：山崩地裂，埋葬了五位开山英雄壮士，这样以后高险的山路和栈道才相互勾连。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蜀中上有挡住太阳神六龙车的山巅，下有激浪排空迂回曲折的大川。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善于高飞的黄鹤尚且无法飞过，即使猢狲要想翻过也愁于攀援。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青泥岭的泥路曲曲弯弯，百步九折萦绕着山峦。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屏住呼吸仰头就可触摸参星和井星，紧张得透不过气来，用手抚胸惊恐不已徒长吁短叹。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7802" y="1400175"/>
            <a:ext cx="949835" cy="3841926"/>
            <a:chOff x="1813381" y="-7342"/>
            <a:chExt cx="1910734" cy="2776358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859977" y="-7342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文本翻译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r="http://schemas.openxmlformats.org/officeDocument/2006/relationships"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93</Paragraphs>
  <Slides>19</Slides>
  <Notes>8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28">
      <vt:lpstr>Arial</vt:lpstr>
      <vt:lpstr>等线 Light</vt:lpstr>
      <vt:lpstr>等线</vt:lpstr>
      <vt:lpstr>印品黑体</vt:lpstr>
      <vt:lpstr>宋体</vt:lpstr>
      <vt:lpstr>Open Sans Extrabold</vt:lpstr>
      <vt:lpstr>Calibri</vt:lpstr>
      <vt:lpstr>微软雅黑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2021-03-01T13:41:51.567</cp:lastPrinted>
  <dcterms:created xsi:type="dcterms:W3CDTF">2021-03-01T13:41:51Z</dcterms:created>
  <dcterms:modified xsi:type="dcterms:W3CDTF">2021-03-01T05:42:13Z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