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0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4" r:id="rId36"/>
    <p:sldId id="293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17" r:id="rId45"/>
    <p:sldId id="318" r:id="rId46"/>
    <p:sldId id="303" r:id="rId47"/>
    <p:sldId id="304" r:id="rId48"/>
    <p:sldId id="305" r:id="rId49"/>
    <p:sldId id="320" r:id="rId50"/>
    <p:sldId id="306" r:id="rId51"/>
    <p:sldId id="307" r:id="rId52"/>
    <p:sldId id="323" r:id="rId53"/>
    <p:sldId id="308" r:id="rId54"/>
    <p:sldId id="309" r:id="rId55"/>
    <p:sldId id="319" r:id="rId56"/>
    <p:sldId id="310" r:id="rId57"/>
    <p:sldId id="311" r:id="rId58"/>
    <p:sldId id="321" r:id="rId59"/>
    <p:sldId id="322" r:id="rId60"/>
    <p:sldId id="324" r:id="rId61"/>
    <p:sldId id="316" r:id="rId6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48" d="100"/>
          <a:sy n="48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3.GI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3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3.GI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3.GI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GIF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microsoft.com/office/2007/relationships/media" Target="file:///H:\ygxdfwz.mp3" TargetMode="External"/><Relationship Id="rId2" Type="http://schemas.openxmlformats.org/officeDocument/2006/relationships/audio" Target="file:///H:\ygxdfwz.mp3" TargetMode="External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矩形 3074"/>
          <p:cNvSpPr/>
          <p:nvPr/>
        </p:nvSpPr>
        <p:spPr>
          <a:xfrm>
            <a:off x="1692275" y="2492375"/>
            <a:ext cx="730250" cy="14335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8800" b="1" dirty="0">
                <a:solidFill>
                  <a:srgbClr val="FFFF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  </a:t>
            </a:r>
            <a:endParaRPr lang="en-US" altLang="zh-CN" sz="8800" b="1">
              <a:solidFill>
                <a:srgbClr val="FFFF00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  <p:sp>
        <p:nvSpPr>
          <p:cNvPr id="3076" name="文本框 3075"/>
          <p:cNvSpPr txBox="1"/>
          <p:nvPr/>
        </p:nvSpPr>
        <p:spPr>
          <a:xfrm>
            <a:off x="2987675" y="71739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3077" name="矩形 3076"/>
          <p:cNvSpPr/>
          <p:nvPr/>
        </p:nvSpPr>
        <p:spPr>
          <a:xfrm>
            <a:off x="0" y="2420938"/>
            <a:ext cx="7164388" cy="30146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788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LiSu" panose="02010509060101010101" pitchFamily="49" charset="-122"/>
                <a:ea typeface="LiSu" panose="02010509060101010101" pitchFamily="49" charset="-122"/>
              </a:rPr>
              <a:t> 写作指导</a:t>
            </a:r>
            <a:endParaRPr lang="zh-CN" altLang="en-US" sz="3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提问时奏幻想空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3600" b="1" dirty="0">
                <a:solidFill>
                  <a:srgbClr val="009900"/>
                </a:solidFill>
              </a:rPr>
              <a:t>8</a:t>
            </a:r>
            <a:r>
              <a:rPr lang="zh-CN" altLang="en-US" sz="3600" b="1" dirty="0">
                <a:solidFill>
                  <a:srgbClr val="009900"/>
                </a:solidFill>
              </a:rPr>
              <a:t>、开头突然</a:t>
            </a:r>
            <a:endParaRPr lang="zh-CN" altLang="en-US" sz="3600" dirty="0">
              <a:solidFill>
                <a:srgbClr val="009900"/>
              </a:solidFill>
            </a:endParaRPr>
          </a:p>
          <a:p>
            <a:r>
              <a:rPr lang="zh-CN" altLang="en-US" dirty="0"/>
              <a:t>　　</a:t>
            </a:r>
            <a:r>
              <a:rPr lang="zh-CN" altLang="en-US" b="1" dirty="0"/>
              <a:t>有些文章开头，缺乏应有的交代，显得突如其来，没头没脑，不知所云。如写读后感，有的文章在不作任何交代的情况下就开始“感”起来了。写供料作文一开头就说“读了这个材料我有深刻的体会</a:t>
            </a:r>
            <a:r>
              <a:rPr lang="en-US" altLang="zh-CN" b="1">
                <a:latin typeface="Arial" panose="020B0604020202020204" pitchFamily="34" charset="0"/>
              </a:rPr>
              <a:t>……</a:t>
            </a:r>
            <a:r>
              <a:rPr lang="en-US" altLang="zh-CN" b="1" dirty="0"/>
              <a:t>”</a:t>
            </a:r>
            <a:r>
              <a:rPr lang="zh-CN" altLang="en-US" b="1" dirty="0"/>
              <a:t>材料内容只字不提就这样写，太突然了。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en-US" altLang="zh-CN" sz="3600" b="1" dirty="0">
                <a:solidFill>
                  <a:srgbClr val="009900"/>
                </a:solidFill>
              </a:rPr>
              <a:t>9</a:t>
            </a:r>
            <a:r>
              <a:rPr lang="zh-CN" altLang="en-US" sz="3600" b="1" dirty="0">
                <a:solidFill>
                  <a:srgbClr val="009900"/>
                </a:solidFill>
              </a:rPr>
              <a:t>、开头重复</a:t>
            </a:r>
            <a:endParaRPr lang="zh-CN" altLang="en-US" sz="36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dirty="0"/>
              <a:t>　　</a:t>
            </a:r>
            <a:r>
              <a:rPr lang="zh-CN" altLang="en-US" b="1" dirty="0"/>
              <a:t>文章只能有一个开头，可是有的文章有两个开头。比如有的文章本想从引用写起，写好后又觉得扣题目谈更好，于是又开个头。有的文章一开头就介绍背景，写好后又觉得首先应该揭示文章的中心，于是又开个头。这样都会出现两个开头。出现这种情况，可根据题目或中心的要求，取其一个开头即可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3600" b="1" dirty="0">
                <a:solidFill>
                  <a:srgbClr val="009900"/>
                </a:solidFill>
              </a:rPr>
              <a:t>10</a:t>
            </a:r>
            <a:r>
              <a:rPr lang="zh-CN" altLang="en-US" sz="3600" b="1" dirty="0">
                <a:solidFill>
                  <a:srgbClr val="009900"/>
                </a:solidFill>
              </a:rPr>
              <a:t>、盲目写景</a:t>
            </a:r>
            <a:endParaRPr lang="zh-CN" altLang="en-US" sz="3600" dirty="0">
              <a:solidFill>
                <a:srgbClr val="009900"/>
              </a:solidFill>
            </a:endParaRPr>
          </a:p>
          <a:p>
            <a:r>
              <a:rPr lang="zh-CN" altLang="en-US" dirty="0"/>
              <a:t>　　</a:t>
            </a:r>
            <a:r>
              <a:rPr lang="zh-CN" altLang="en-US" b="1" dirty="0"/>
              <a:t>写景的主要目的，或是为了突出主题，或是为了刻划人物，或是为了烘托气氛，如果与此无关，一般来说这样的写景是没有意义的。有些文章一开头就“花儿”、“鸟儿”、“草儿”地写一通，实在是不必要。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2555875" y="4652963"/>
            <a:ext cx="60277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">
                <a:rot lat="0" lon="0" rev="0"/>
              </a:camera>
              <a:lightRig rig="legacyFlat3" dir="t"/>
            </a:scene3d>
            <a:sp3d extrusionH="430200" prstMaterial="legacyPlastic">
              <a:extrusionClr>
                <a:srgbClr val="99CC00"/>
              </a:extrusionClr>
            </a:sp3d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E59B"/>
                    </a:gs>
                    <a:gs pos="100000">
                      <a:srgbClr val="99FF33"/>
                    </a:gs>
                  </a:gsLst>
                  <a:lin ang="18900000" scaled="1"/>
                  <a:tileRect/>
                </a:gradFill>
                <a:latin typeface="STZhongsong" panose="02010600040101010101" charset="-122"/>
                <a:ea typeface="STZhongsong" panose="02010600040101010101" charset="-122"/>
              </a:rPr>
              <a:t>原来作文可以更美的</a:t>
            </a:r>
            <a:endParaRPr lang="zh-CN" altLang="en-US" sz="3600" b="1">
              <a:gradFill rotWithShape="1">
                <a:gsLst>
                  <a:gs pos="0">
                    <a:srgbClr val="FFE59B"/>
                  </a:gs>
                  <a:gs pos="100000">
                    <a:srgbClr val="99FF33"/>
                  </a:gs>
                </a:gsLst>
                <a:lin ang="18900000" scaled="1"/>
                <a:tileRect/>
              </a:gradFill>
              <a:latin typeface="STZhongsong" panose="02010600040101010101" charset="-122"/>
              <a:ea typeface="STZhongsong" panose="02010600040101010101" charset="-122"/>
            </a:endParaRPr>
          </a:p>
        </p:txBody>
      </p:sp>
      <p:pic>
        <p:nvPicPr>
          <p:cNvPr id="17411" name="图片 17410" descr="R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03350" cy="6858000"/>
          </a:xfrm>
          <a:prstGeom prst="rect">
            <a:avLst/>
          </a:prstGeom>
          <a:solidFill>
            <a:srgbClr val="43E31D"/>
          </a:solidFill>
          <a:ln w="9525">
            <a:noFill/>
          </a:ln>
        </p:spPr>
      </p:pic>
      <p:sp>
        <p:nvSpPr>
          <p:cNvPr id="17412" name="矩形 17411"/>
          <p:cNvSpPr/>
          <p:nvPr/>
        </p:nvSpPr>
        <p:spPr>
          <a:xfrm rot="-561592">
            <a:off x="1116013" y="1196975"/>
            <a:ext cx="7559675" cy="17986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013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chemeClr val="folHlink"/>
                    </a:gs>
                    <a:gs pos="100000">
                      <a:srgbClr val="43E31D">
                        <a:alpha val="89999"/>
                      </a:srgbClr>
                    </a:gs>
                  </a:gsLst>
                  <a:lin ang="594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精心打造文章的开头</a:t>
            </a:r>
            <a:endParaRPr lang="zh-CN" altLang="en-US" sz="3600">
              <a:gradFill rotWithShape="0">
                <a:gsLst>
                  <a:gs pos="0">
                    <a:schemeClr val="folHlink"/>
                  </a:gs>
                  <a:gs pos="100000">
                    <a:srgbClr val="43E31D">
                      <a:alpha val="89999"/>
                    </a:srgbClr>
                  </a:gs>
                </a:gsLst>
                <a:lin ang="594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323850" y="260350"/>
            <a:ext cx="54721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文章开头的写法：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539750" y="836613"/>
            <a:ext cx="47529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一、开门见山</a:t>
            </a:r>
            <a:endParaRPr lang="zh-CN" altLang="en-US" sz="32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短小精悍</a:t>
            </a:r>
            <a:endParaRPr lang="zh-CN" altLang="en-US" sz="32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468313" y="2060575"/>
            <a:ext cx="80645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例：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、茅盾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海南杂忆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开头：“我们到了那有名的‘天涯海角’。”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个字便交代清楚了所游地点，为下文由所见所闻引起对历史的追忆开路。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7" name="矩形 18436"/>
          <p:cNvSpPr>
            <a:spLocks noRot="1"/>
          </p:cNvSpPr>
          <p:nvPr/>
        </p:nvSpPr>
        <p:spPr>
          <a:xfrm>
            <a:off x="250825" y="4149725"/>
            <a:ext cx="8281988" cy="18716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en-US" altLang="zh-CN" b="1" dirty="0">
                <a:ea typeface="黑体" panose="02010609060101010101" pitchFamily="2" charset="-122"/>
              </a:rPr>
              <a:t>2</a:t>
            </a:r>
            <a:r>
              <a:rPr lang="zh-CN" altLang="en-US" b="1" dirty="0">
                <a:ea typeface="黑体" panose="02010609060101010101" pitchFamily="2" charset="-122"/>
              </a:rPr>
              <a:t>、“清晨，大雾。”陈国凯</a:t>
            </a:r>
            <a:r>
              <a:rPr lang="en-US" altLang="zh-CN" b="1" dirty="0"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ea typeface="黑体" panose="02010609060101010101" pitchFamily="2" charset="-122"/>
              </a:rPr>
              <a:t>雾</a:t>
            </a:r>
            <a:r>
              <a:rPr lang="en-US" altLang="zh-CN" b="1" dirty="0"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ea typeface="黑体" panose="02010609060101010101" pitchFamily="2" charset="-122"/>
              </a:rPr>
              <a:t>开头仅四字白描，便交代了故事发生的时间与环境，又暗示了故事结局，含义深刻隽永。</a:t>
            </a:r>
            <a:endParaRPr lang="zh-CN" altLang="en-US" b="1" dirty="0">
              <a:ea typeface="黑体" panose="02010609060101010101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b="1" dirty="0">
                <a:ea typeface="黑体" panose="02010609060101010101" pitchFamily="2" charset="-122"/>
              </a:rPr>
              <a:t>3.</a:t>
            </a:r>
            <a:r>
              <a:rPr lang="zh-CN" altLang="en-US" b="1" dirty="0"/>
              <a:t>另篇</a:t>
            </a:r>
            <a:r>
              <a:rPr lang="en-US" altLang="zh-CN" b="1" dirty="0"/>
              <a:t>《</a:t>
            </a:r>
            <a:r>
              <a:rPr lang="zh-CN" altLang="en-US" b="1" dirty="0"/>
              <a:t>善待贫困</a:t>
            </a:r>
            <a:r>
              <a:rPr lang="en-US" altLang="zh-CN" b="1" dirty="0"/>
              <a:t>》</a:t>
            </a:r>
            <a:r>
              <a:rPr lang="zh-CN" altLang="en-US" b="1" dirty="0"/>
              <a:t>：“我的财富，是家境的贫寒和生活的艰辛。”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b="1" dirty="0">
                <a:solidFill>
                  <a:srgbClr val="009900"/>
                </a:solidFill>
              </a:rPr>
              <a:t>2</a:t>
            </a:r>
            <a:r>
              <a:rPr lang="zh-CN" altLang="en-US" b="1" dirty="0">
                <a:solidFill>
                  <a:srgbClr val="009900"/>
                </a:solidFill>
              </a:rPr>
              <a:t>、亮明观点，富有感召力</a:t>
            </a:r>
            <a:endParaRPr lang="zh-CN" altLang="en-US" b="1" dirty="0">
              <a:solidFill>
                <a:srgbClr val="009900"/>
              </a:solidFill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>
                <a:solidFill>
                  <a:srgbClr val="FF0000"/>
                </a:solidFill>
              </a:rPr>
              <a:t>例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en-US" b="1" dirty="0">
                <a:solidFill>
                  <a:srgbClr val="FF0000"/>
                </a:solidFill>
              </a:rPr>
              <a:t>、朋友，当你看见一堆堆垃圾高如小山，一条条溪流恶臭难闻，一股股有害气体毒害人体时，你的感想如何？我那时却是气愤地想大声呼叫：“请关注人类的生存环境吧！“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例</a:t>
            </a:r>
            <a:r>
              <a:rPr lang="en-US" altLang="zh-CN" b="1" dirty="0">
                <a:solidFill>
                  <a:srgbClr val="0000FF"/>
                </a:solidFill>
              </a:rPr>
              <a:t>2 </a:t>
            </a:r>
            <a:r>
              <a:rPr lang="zh-CN" altLang="en-US" b="1" dirty="0">
                <a:solidFill>
                  <a:srgbClr val="0000FF"/>
                </a:solidFill>
              </a:rPr>
              <a:t>、让大地代表我的真诚，向大海许下我的诺言，让泰山记录 下我的祝愿。我永远感激您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b="1" dirty="0">
                <a:solidFill>
                  <a:srgbClr val="0000FF"/>
                </a:solidFill>
              </a:rPr>
              <a:t>我的父亲。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sz="4000" b="1" dirty="0">
                <a:solidFill>
                  <a:srgbClr val="009900"/>
                </a:solidFill>
              </a:rPr>
              <a:t>二、巧用修辞，展示文采。</a:t>
            </a:r>
            <a:br>
              <a:rPr lang="zh-CN" altLang="en-US" sz="4000" b="1" dirty="0">
                <a:solidFill>
                  <a:srgbClr val="009900"/>
                </a:solidFill>
              </a:rPr>
            </a:br>
            <a:r>
              <a:rPr lang="zh-CN" altLang="en-US" sz="4000" b="1" dirty="0">
                <a:solidFill>
                  <a:srgbClr val="009900"/>
                </a:solidFill>
              </a:rPr>
              <a:t>即化虚为实</a:t>
            </a:r>
            <a:endParaRPr lang="zh-CN" altLang="en-US" sz="4000" b="1" dirty="0">
              <a:solidFill>
                <a:srgbClr val="009900"/>
              </a:solidFill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FF"/>
                </a:solidFill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</a:rPr>
              <a:t>、爱心是冬日里的一缕阳光，驱散了凛冽的寒霜；爱心是久旱后的一场甘霖，滋润了龟烈的心田；爱心是汪洋中的一个航标，指明了新生的希望。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FF3399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3399"/>
                </a:solidFill>
              </a:rPr>
              <a:t>例</a:t>
            </a:r>
            <a:r>
              <a:rPr lang="en-US" altLang="zh-CN" sz="2800" b="1" dirty="0">
                <a:solidFill>
                  <a:srgbClr val="FF3399"/>
                </a:solidFill>
              </a:rPr>
              <a:t>2</a:t>
            </a:r>
            <a:r>
              <a:rPr lang="zh-CN" altLang="en-US" sz="2800" b="1" dirty="0">
                <a:solidFill>
                  <a:srgbClr val="FF3399"/>
                </a:solidFill>
              </a:rPr>
              <a:t>、</a:t>
            </a:r>
            <a:r>
              <a:rPr lang="zh-CN" altLang="en-US" sz="2800" b="1" dirty="0"/>
              <a:t>如果你从母亲手中接过饭碗，心存温馨，那就是幸福；如果你在灯下读着朋友的来信，品味友情，那就是幸福；如果你独坐一隅，静静听歌，凝神遐思，那就是幸福，幸福，时时刻刻围绕在你身旁。幸福就是一种感觉。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/>
              <a:t>幸福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611188" y="1844675"/>
            <a:ext cx="7777162" cy="3625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例</a:t>
            </a: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</a:rPr>
              <a:t>当别人失败时，你不因此而嘲讽他，这便是尊重。当一位残疾人走在大街上时，你不用异样的眼光看他，这便是尊重。当一个人上台演讲却忘了演讲词时，作为观众的你不因此而喝倒彩，这就是尊重。在大千世界里，我们需要尊重，更应该尊重别人。</a:t>
            </a:r>
            <a:r>
              <a:rPr lang="en-US" altLang="zh-CN" sz="3200" b="1" dirty="0">
                <a:latin typeface="Arial" panose="020B0604020202020204" pitchFamily="34" charset="0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</a:rPr>
              <a:t>尊重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矩形 22529"/>
          <p:cNvSpPr/>
          <p:nvPr/>
        </p:nvSpPr>
        <p:spPr>
          <a:xfrm>
            <a:off x="1547813" y="1628775"/>
            <a:ext cx="72723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4000" b="1" dirty="0">
              <a:solidFill>
                <a:srgbClr val="FF33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531" name="矩形 22530"/>
          <p:cNvSpPr/>
          <p:nvPr/>
        </p:nvSpPr>
        <p:spPr>
          <a:xfrm>
            <a:off x="250825" y="260350"/>
            <a:ext cx="88931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规律分析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——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化虚为实中，主题为虚，事例为实，如诚实不可以说“什么样就是诚实的”</a:t>
            </a:r>
            <a:r>
              <a:rPr lang="en-US" altLang="zh-CN" sz="3200" b="1" dirty="0">
                <a:latin typeface="Arial" panose="020B0604020202020204" pitchFamily="34" charset="0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</a:rPr>
              <a:t>即不能直接看到。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323850" y="2060575"/>
            <a:ext cx="793432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迁移训练：</a:t>
            </a:r>
            <a:b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请以“朋友”为话题写一个化虚为实的开头段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0" y="3429000"/>
            <a:ext cx="91440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Arial" panose="020B0604020202020204" pitchFamily="34" charset="0"/>
              </a:rPr>
              <a:t>答案：在你成功时，为你喝彩的未必是你的朋友。但当你陷入泥潭，伸手拉你一把的必定时你真正的朋友。朋友是每个人成长过程中不可缺少的一部分。拥有朋友，我们就拥有两个世界；拥有朋友，我们就拥有两份快乐；拥有朋友，我们就会减少一半痛苦，所以，我们要珍惜朋友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br>
              <a:rPr lang="en-US" altLang="zh-CN" sz="4000" b="1" dirty="0">
                <a:solidFill>
                  <a:srgbClr val="009900"/>
                </a:solidFill>
              </a:rPr>
            </a:br>
            <a:r>
              <a:rPr lang="zh-CN" altLang="en-US" sz="4000" b="1" dirty="0">
                <a:solidFill>
                  <a:srgbClr val="009900"/>
                </a:solidFill>
              </a:rPr>
              <a:t>三、</a:t>
            </a:r>
            <a:r>
              <a:rPr lang="zh-CN" altLang="en-US" sz="4000" b="1" i="1" dirty="0">
                <a:solidFill>
                  <a:srgbClr val="009900"/>
                </a:solidFill>
              </a:rPr>
              <a:t>广泛引用， 突出主题。</a:t>
            </a:r>
            <a:br>
              <a:rPr lang="zh-CN" altLang="en-US" sz="4000" b="1" i="1" dirty="0">
                <a:solidFill>
                  <a:srgbClr val="009900"/>
                </a:solidFill>
              </a:rPr>
            </a:br>
            <a:r>
              <a:rPr lang="zh-CN" altLang="en-US" sz="4000" b="1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即借用诗词名言警句等</a:t>
            </a:r>
            <a:br>
              <a:rPr lang="zh-CN" altLang="en-US" sz="4000" b="1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</a:br>
            <a:endParaRPr lang="zh-CN" altLang="en-US" sz="4000" b="1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8686800" cy="4525963"/>
          </a:xfrm>
        </p:spPr>
        <p:txBody>
          <a:bodyPr/>
          <a:p>
            <a:pPr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l"/>
            </a:pPr>
            <a:r>
              <a:rPr lang="en-US" altLang="zh-CN" b="1" dirty="0">
                <a:solidFill>
                  <a:srgbClr val="000000"/>
                </a:solidFill>
              </a:rPr>
              <a:t>  </a:t>
            </a:r>
            <a:r>
              <a:rPr lang="zh-CN" altLang="en-US" b="1" dirty="0">
                <a:solidFill>
                  <a:srgbClr val="000000"/>
                </a:solidFill>
              </a:rPr>
              <a:t>例</a:t>
            </a:r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zh-CN" altLang="en-US" b="1" dirty="0">
                <a:solidFill>
                  <a:srgbClr val="000000"/>
                </a:solidFill>
              </a:rPr>
              <a:t>、 美是什么样子的？白居易说：“日出江花红胜火，春来江水绿如蓝”；苏轼说：“蒌篙满地芦芽短，正是河豚欲上时”；李白说：“燕草如碧丝，秦桑低绿枝”；杜牧说：“千里莺啼绿映红，水村山郭酒旗风”，美到底是什么样子呢？</a:t>
            </a:r>
            <a:endParaRPr lang="zh-CN" altLang="en-US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l"/>
            </a:pPr>
            <a:r>
              <a:rPr lang="zh-CN" altLang="en-US" b="1" dirty="0"/>
              <a:t>例</a:t>
            </a:r>
            <a:r>
              <a:rPr lang="en-US" altLang="zh-CN" b="1" dirty="0"/>
              <a:t>2</a:t>
            </a:r>
            <a:r>
              <a:rPr lang="zh-CN" altLang="en-US" b="1" dirty="0"/>
              <a:t>、如学生习作</a:t>
            </a:r>
            <a:r>
              <a:rPr lang="en-US" altLang="zh-CN" b="1" dirty="0"/>
              <a:t>《</a:t>
            </a:r>
            <a:r>
              <a:rPr lang="zh-CN" altLang="en-US" b="1" dirty="0"/>
              <a:t>心灵的守望者</a:t>
            </a:r>
            <a:r>
              <a:rPr lang="en-US" altLang="zh-CN" b="1" dirty="0"/>
              <a:t>》</a:t>
            </a:r>
            <a:r>
              <a:rPr lang="zh-CN" altLang="en-US" b="1" dirty="0"/>
              <a:t>开头引用诸葛亮的话：“著名的军事家诸葛亮说过：‘夫君子之行，静以修身，俭以养德，非淡泊无以明志，非宁静无以致远。’”</a:t>
            </a:r>
            <a:endParaRPr lang="zh-CN" altLang="en-US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charRg st="0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10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charRg st="110" end="1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0" y="333375"/>
            <a:ext cx="8540750" cy="1143000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作文的开头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0" y="2133600"/>
            <a:ext cx="9144000" cy="4191000"/>
          </a:xfrm>
        </p:spPr>
        <p:txBody>
          <a:bodyPr/>
          <a:p>
            <a:pPr>
              <a:buNone/>
            </a:pPr>
            <a:r>
              <a:rPr lang="en-US" altLang="zh-CN" sz="3600" b="1" dirty="0"/>
              <a:t>        </a:t>
            </a:r>
            <a:r>
              <a:rPr lang="zh-CN" altLang="en-US" sz="3600" b="1" dirty="0"/>
              <a:t>好的开头俗称“凤头”，是指开头不同凡响，小巧精美，有吸引力，能达到引人入胜的效果。它强调的是第一印象。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“好的开头是成功的一半”，因此我们作文时要</a:t>
            </a:r>
            <a:r>
              <a:rPr lang="zh-CN" altLang="en-US" sz="3600" b="1" dirty="0">
                <a:solidFill>
                  <a:schemeClr val="tx2"/>
                </a:solidFill>
              </a:rPr>
              <a:t>重视开头</a:t>
            </a:r>
            <a:r>
              <a:rPr lang="zh-CN" altLang="en-US" sz="3600" b="1" dirty="0"/>
              <a:t>。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安娜 卡列尼娜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开头修改了十几次，最后定为“幸福的家庭都是相似的，不幸的家庭各有各的不幸”。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6148" name="矩形 6147"/>
          <p:cNvSpPr/>
          <p:nvPr/>
        </p:nvSpPr>
        <p:spPr>
          <a:xfrm>
            <a:off x="1258888" y="1196975"/>
            <a:ext cx="5484812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让读者对文章一见钟情，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       让阅卷老师眼前一亮。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147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6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147">
                                            <p:txEl>
                                              <p:charRg st="60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4" name="矩形 25603"/>
          <p:cNvSpPr/>
          <p:nvPr/>
        </p:nvSpPr>
        <p:spPr>
          <a:xfrm>
            <a:off x="468313" y="333375"/>
            <a:ext cx="7559675" cy="5880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、月朦胧，鸟朦胧，帘卷海棠红。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     每当我吟诵这句诗，心中便又说不出的陶醉。心也朦胧，眼也朦胧，一片朦胧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b="1" dirty="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Arial" panose="020B0604020202020204" pitchFamily="34" charset="0"/>
              </a:rPr>
              <a:t>例</a:t>
            </a:r>
            <a:r>
              <a:rPr lang="en-US" altLang="zh-CN" sz="3200" b="1" dirty="0"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latin typeface="Arial" panose="020B0604020202020204" pitchFamily="34" charset="0"/>
              </a:rPr>
              <a:t>、古语云：索物于暗室者，莫良于火；索道于当世者，莫良于诚。曾子杀猪为一“信”字，孔明接受“托孤’为一“诚”字，因有了“诚信”二字，百年的老店得以顾客盈门，刘邦的约法章得以千年传为美谈。</a:t>
            </a:r>
            <a:r>
              <a:rPr lang="en-US" altLang="zh-CN" sz="3200" b="1" dirty="0">
                <a:latin typeface="Arial" panose="020B0604020202020204" pitchFamily="34" charset="0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</a:rPr>
              <a:t>诚信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009900"/>
                </a:solidFill>
              </a:rPr>
              <a:t>四、描写环境，烘托背景</a:t>
            </a:r>
            <a:endParaRPr lang="zh-CN" altLang="en-US" b="1" dirty="0">
              <a:solidFill>
                <a:srgbClr val="009900"/>
              </a:solidFill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例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en-US" b="1" dirty="0">
                <a:solidFill>
                  <a:srgbClr val="FF0000"/>
                </a:solidFill>
              </a:rPr>
              <a:t>、晚风吹过河面上最后一波涟漪，夕阳收起它最后一道余辉，秋霜目送去最后一只归雁。我们默默地站着，目光游离在那记忆之门上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例</a:t>
            </a:r>
            <a:r>
              <a:rPr lang="en-US" altLang="zh-CN" b="1" dirty="0">
                <a:solidFill>
                  <a:schemeClr val="accent2"/>
                </a:solidFill>
              </a:rPr>
              <a:t>2</a:t>
            </a:r>
            <a:r>
              <a:rPr lang="zh-CN" altLang="en-US" b="1" dirty="0">
                <a:solidFill>
                  <a:schemeClr val="accent2"/>
                </a:solidFill>
              </a:rPr>
              <a:t>、秋雨中我独自一人寻觅。只见秋风瑟瑟，枯叶飘飞，卷进雨雾中像飘飞的灵魂无声无息的落在生命之树下；绵绵秋雨，打开了我惆怅的思绪</a:t>
            </a:r>
            <a:r>
              <a:rPr lang="en-US" altLang="zh-CN" b="1" dirty="0">
                <a:solidFill>
                  <a:schemeClr val="accent2"/>
                </a:solidFill>
                <a:latin typeface="Arial" panose="020B0604020202020204" pitchFamily="34" charset="0"/>
              </a:rPr>
              <a:t>……</a:t>
            </a:r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6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charRg st="63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 b="1" dirty="0">
                <a:solidFill>
                  <a:srgbClr val="009900"/>
                </a:solidFill>
              </a:rPr>
              <a:t>五、联想回忆，巧妙叙述</a:t>
            </a:r>
            <a:endParaRPr lang="zh-CN" altLang="en-US" sz="4000" b="1" dirty="0">
              <a:solidFill>
                <a:srgbClr val="009900"/>
              </a:solidFill>
            </a:endParaRPr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0" y="1268413"/>
            <a:ext cx="9144000" cy="4525962"/>
          </a:xfrm>
        </p:spPr>
        <p:txBody>
          <a:bodyPr/>
          <a:p>
            <a:pPr>
              <a:lnSpc>
                <a:spcPct val="80000"/>
              </a:lnSpc>
              <a:buNone/>
            </a:pPr>
            <a:endParaRPr lang="en-US" altLang="zh-CN" sz="3600" b="1" dirty="0">
              <a:solidFill>
                <a:srgbClr val="FF3399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b="1" dirty="0">
                <a:solidFill>
                  <a:srgbClr val="FF3399"/>
                </a:solidFill>
              </a:rPr>
              <a:t>   </a:t>
            </a:r>
            <a:r>
              <a:rPr lang="zh-CN" altLang="en-US" b="1" dirty="0">
                <a:solidFill>
                  <a:srgbClr val="FF3399"/>
                </a:solidFill>
              </a:rPr>
              <a:t>例</a:t>
            </a:r>
            <a:r>
              <a:rPr lang="en-US" altLang="zh-CN" b="1" dirty="0">
                <a:solidFill>
                  <a:srgbClr val="FF3399"/>
                </a:solidFill>
              </a:rPr>
              <a:t>1</a:t>
            </a:r>
            <a:r>
              <a:rPr lang="zh-CN" altLang="en-US" b="1" dirty="0">
                <a:solidFill>
                  <a:srgbClr val="FF3399"/>
                </a:solidFill>
              </a:rPr>
              <a:t>、独立小院，月光如水，静静的流泻在我的身边，我感到了心沉水底的清凉，引起了对你不尽的思念，曾记得也是这样一个月色溶溶的夜晚，我把你送上了开往异乡的列车</a:t>
            </a:r>
            <a:r>
              <a:rPr lang="en-US" altLang="zh-CN" b="1" dirty="0">
                <a:solidFill>
                  <a:srgbClr val="FF3399"/>
                </a:solidFill>
                <a:latin typeface="Arial" panose="020B0604020202020204" pitchFamily="34" charset="0"/>
              </a:rPr>
              <a:t>……</a:t>
            </a:r>
            <a:endParaRPr lang="en-US" altLang="zh-CN" b="1" dirty="0">
              <a:solidFill>
                <a:srgbClr val="FF3399"/>
              </a:solidFill>
            </a:endParaRPr>
          </a:p>
          <a:p>
            <a:pPr>
              <a:lnSpc>
                <a:spcPct val="80000"/>
              </a:lnSpc>
            </a:pPr>
            <a:endParaRPr lang="en-US" altLang="zh-CN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b="1" dirty="0">
                <a:solidFill>
                  <a:srgbClr val="000000"/>
                </a:solidFill>
              </a:rPr>
              <a:t>例</a:t>
            </a:r>
            <a:r>
              <a:rPr lang="en-US" altLang="zh-CN" b="1" dirty="0">
                <a:solidFill>
                  <a:srgbClr val="000000"/>
                </a:solidFill>
              </a:rPr>
              <a:t>2</a:t>
            </a:r>
            <a:r>
              <a:rPr lang="zh-CN" altLang="en-US" b="1" dirty="0">
                <a:solidFill>
                  <a:srgbClr val="000000"/>
                </a:solidFill>
              </a:rPr>
              <a:t>、“常回家看看，回家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b="1" dirty="0">
                <a:solidFill>
                  <a:srgbClr val="000000"/>
                </a:solidFill>
              </a:rPr>
              <a:t>”</a:t>
            </a:r>
            <a:r>
              <a:rPr lang="zh-CN" altLang="en-US" b="1" dirty="0">
                <a:solidFill>
                  <a:srgbClr val="000000"/>
                </a:solidFill>
              </a:rPr>
              <a:t>歌声在房间的上空回旋着。东子拿着父亲的心，泪水已溢满了脸颊。三年了，东子离开家整整三年了，三年来父亲的一封封信已将东子心中的仇恨化为乌有。东子掩卷而思，思绪又回到了三年前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endParaRPr lang="en-US" altLang="zh-CN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2400" b="1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charRg st="1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85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charRg st="85" end="1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6" name="矩形 28675"/>
          <p:cNvSpPr/>
          <p:nvPr/>
        </p:nvSpPr>
        <p:spPr>
          <a:xfrm>
            <a:off x="0" y="1052513"/>
            <a:ext cx="9145588" cy="5200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99"/>
                </a:solidFill>
                <a:latin typeface="Arial" panose="020B0604020202020204" pitchFamily="34" charset="0"/>
              </a:rPr>
              <a:t>例</a:t>
            </a:r>
            <a:r>
              <a:rPr lang="en-US" altLang="zh-CN" sz="3600" b="1" dirty="0">
                <a:solidFill>
                  <a:srgbClr val="FF3399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600" b="1" dirty="0">
                <a:solidFill>
                  <a:srgbClr val="FF3399"/>
                </a:solidFill>
                <a:latin typeface="Arial" panose="020B0604020202020204" pitchFamily="34" charset="0"/>
              </a:rPr>
              <a:t>、我想：我永远不会忘记那天，那个烟雨濛濛的日子，那个暖暖的笑容．</a:t>
            </a:r>
            <a:endParaRPr lang="zh-CN" altLang="en-US" sz="3600" b="1" dirty="0">
              <a:solidFill>
                <a:srgbClr val="FF3399"/>
              </a:solidFill>
              <a:latin typeface="Arial" panose="020B0604020202020204" pitchFamily="34" charset="0"/>
            </a:endParaRPr>
          </a:p>
          <a:p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例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、往事就像一棵橄榄，越嚼越有味．忏悔的泪水总在回忆中尽情的流淌，带着苦涩，带着欢乐，带着无穷的回忆又一次漂流在遥远的记忆中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har char="•"/>
            </a:pPr>
            <a:endParaRPr lang="en-US" altLang="zh-CN" sz="3600" b="1" dirty="0">
              <a:solidFill>
                <a:srgbClr val="FF33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anchor="ctr"/>
          <a:p>
            <a:r>
              <a:rPr lang="zh-CN" altLang="en-US" b="1" dirty="0">
                <a:solidFill>
                  <a:srgbClr val="009900"/>
                </a:solidFill>
              </a:rPr>
              <a:t>六、</a:t>
            </a:r>
            <a:r>
              <a:rPr lang="zh-CN" altLang="en-US" b="1" i="1" dirty="0">
                <a:solidFill>
                  <a:srgbClr val="009900"/>
                </a:solidFill>
              </a:rPr>
              <a:t>设问生疑，制造悬念。</a:t>
            </a:r>
            <a:endParaRPr lang="zh-CN" altLang="en-US" b="1" i="1" dirty="0">
              <a:solidFill>
                <a:srgbClr val="009900"/>
              </a:solidFill>
            </a:endParaRPr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0" y="1125538"/>
            <a:ext cx="9144000" cy="5111750"/>
          </a:xfrm>
        </p:spPr>
        <p:txBody>
          <a:bodyPr/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、美是什么？我带着这道千年难题，穿越时空隧道，我要叩问孔子，请教屈原，看看他们是如何解答的？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、如学生习作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贫困</a:t>
            </a:r>
            <a:r>
              <a:rPr lang="en-US" altLang="zh-CN" sz="2800" b="1" dirty="0">
                <a:latin typeface="Arial" panose="020B0604020202020204" pitchFamily="34" charset="0"/>
              </a:rPr>
              <a:t>·</a:t>
            </a:r>
            <a:r>
              <a:rPr lang="zh-CN" altLang="en-US" sz="2800" b="1" dirty="0"/>
              <a:t>超越</a:t>
            </a:r>
            <a:r>
              <a:rPr lang="en-US" altLang="zh-CN" sz="2800" b="1" dirty="0">
                <a:latin typeface="Arial" panose="020B0604020202020204" pitchFamily="34" charset="0"/>
              </a:rPr>
              <a:t>·</a:t>
            </a:r>
            <a:r>
              <a:rPr lang="zh-CN" altLang="en-US" sz="2800" b="1" dirty="0"/>
              <a:t>财富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开头：“英国的皇冠是伊丽莎白女皇的财富；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呐喊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和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彷徨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是鲁迅的财富，“奉献我一人，方便千万家”是徐虎的精神财富。那么我的财富又是什么呢？”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又如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生命的色彩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：“我时常不由自主地想：什么是财富呢？是财大气粗？不！是生活优越？不！是权倾四海？不，都不是！那么，财富是什么？我的财富又是什么？百思不解时，我缓缓开启了记忆的闸门</a:t>
            </a:r>
            <a:r>
              <a:rPr lang="en-US" altLang="zh-CN" sz="2800" b="1" dirty="0">
                <a:latin typeface="Arial" panose="020B0604020202020204" pitchFamily="34" charset="0"/>
              </a:rPr>
              <a:t>……</a:t>
            </a:r>
            <a:r>
              <a:rPr lang="en-US" altLang="zh-CN" sz="2800" b="1" dirty="0"/>
              <a:t>” </a:t>
            </a:r>
            <a:r>
              <a:rPr lang="zh-CN" altLang="en-US" sz="2800" b="1" dirty="0"/>
              <a:t>这样的置疑式开头，简洁、明快，下文顺理成章，从不同角度进行表达，既拓展了思路，又吸引了读者。这种开头技法在考场作文中的使用频率很高。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51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charRg st="51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41" end="3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charRg st="141" end="3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 b="1" dirty="0">
                <a:solidFill>
                  <a:srgbClr val="009900"/>
                </a:solidFill>
              </a:rPr>
              <a:t>七、妙用题记</a:t>
            </a:r>
            <a:br>
              <a:rPr lang="zh-CN" altLang="en-US" sz="4000" b="1" dirty="0">
                <a:solidFill>
                  <a:srgbClr val="009900"/>
                </a:solidFill>
              </a:rPr>
            </a:br>
            <a:endParaRPr lang="zh-CN" altLang="en-US" sz="4000" b="1" dirty="0">
              <a:solidFill>
                <a:srgbClr val="009900"/>
              </a:solidFill>
            </a:endParaRPr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>
                <a:solidFill>
                  <a:srgbClr val="FF3300"/>
                </a:solidFill>
              </a:rPr>
              <a:t>题记是指写在题目下面．正文之前的文字．</a:t>
            </a:r>
            <a:endParaRPr lang="zh-CN" altLang="en-US" b="1" dirty="0">
              <a:solidFill>
                <a:srgbClr val="FF3300"/>
              </a:solidFill>
            </a:endParaRPr>
          </a:p>
          <a:p>
            <a:r>
              <a:rPr lang="zh-CN" altLang="en-US" b="1" dirty="0">
                <a:solidFill>
                  <a:srgbClr val="FF3300"/>
                </a:solidFill>
              </a:rPr>
              <a:t>巧用题记开篇既起到了提纲挈领的作用，又能揭示文章主旨，给人耳目一新的感觉。巧妙拟写题记，能为你树起一道亮丽的风景线，使文章锦上添花。</a:t>
            </a:r>
            <a:endParaRPr lang="zh-CN" altLang="en-US" b="1" dirty="0">
              <a:solidFill>
                <a:srgbClr val="FF33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Box 6"/>
          <p:cNvSpPr txBox="1"/>
          <p:nvPr/>
        </p:nvSpPr>
        <p:spPr>
          <a:xfrm>
            <a:off x="4929188" y="571500"/>
            <a:ext cx="292893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Calibri" panose="020F0502020204030204" charset="0"/>
            </a:endParaRPr>
          </a:p>
        </p:txBody>
      </p:sp>
      <p:sp>
        <p:nvSpPr>
          <p:cNvPr id="31748" name="矩形 8"/>
          <p:cNvSpPr/>
          <p:nvPr/>
        </p:nvSpPr>
        <p:spPr>
          <a:xfrm>
            <a:off x="2916238" y="404813"/>
            <a:ext cx="5657850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b="1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>
                <a:latin typeface="STXinwei" panose="02010800040101010101" pitchFamily="2" charset="-122"/>
                <a:ea typeface="STXinwei" panose="02010800040101010101" pitchFamily="2" charset="-122"/>
              </a:rPr>
              <a:t>               </a:t>
            </a:r>
            <a:endParaRPr lang="en-US" altLang="zh-CN" sz="3200" dirty="0"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0" y="333375"/>
            <a:ext cx="9144000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人间因充满温情而美丽无限</a:t>
            </a: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</a:rPr>
              <a:t>》</a:t>
            </a:r>
            <a:endParaRPr lang="en-US" altLang="zh-CN" sz="3600" b="1" dirty="0">
              <a:latin typeface="Arial" panose="020B0604020202020204" pitchFamily="34" charset="0"/>
            </a:endParaRPr>
          </a:p>
          <a:p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小草吸取雨露的甘甜，向辽远的平野吐露一片苍翠</a:t>
            </a:r>
            <a:r>
              <a:rPr lang="en-US" altLang="zh-CN" sz="2800" b="1">
                <a:latin typeface="Arial" panose="020B0604020202020204" pitchFamily="34" charset="0"/>
              </a:rPr>
              <a:t>;</a:t>
            </a:r>
            <a:endParaRPr lang="en-US" altLang="zh-CN" sz="2800" b="1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花蕾接受阳光的温暖，为广阔的川原绽开一片绚烂；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飞鸟沐浴东风的温柔，在高旷的天空唱响一片欢歌。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自然因拥有生机而气象万千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                                                        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题记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en-US" altLang="zh-CN" b="1" dirty="0"/>
              <a:t>                </a:t>
            </a:r>
            <a:r>
              <a:rPr lang="zh-CN" altLang="en-US" b="1" dirty="0">
                <a:solidFill>
                  <a:srgbClr val="009900"/>
                </a:solidFill>
              </a:rPr>
              <a:t>八、故事导入式</a:t>
            </a:r>
            <a:r>
              <a:rPr lang="zh-CN" altLang="en-US" b="1" dirty="0"/>
              <a:t> </a:t>
            </a:r>
            <a:endParaRPr lang="zh-CN" altLang="en-US" b="1" dirty="0"/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即用故事开头，特别是生动有趣的故事</a:t>
            </a:r>
            <a:endParaRPr lang="zh-CN" altLang="en-US" b="1" dirty="0"/>
          </a:p>
          <a:p>
            <a:r>
              <a:rPr lang="zh-CN" altLang="en-US" b="1" dirty="0"/>
              <a:t>运用这种手法开头，需注意以下几点：</a:t>
            </a:r>
            <a:r>
              <a:rPr lang="zh-CN" altLang="en-US" b="1" i="1" dirty="0"/>
              <a:t>首先是用作开头的故事要精心选择，故事要有利于作者观点的引出。其次是因为故事本身仅仅是一个话题的引线，所以叙述不宜过细，篇幅不宜过长，只要能达到引出正文的目的就行，不可为求生动而面面俱到。</a:t>
            </a:r>
            <a:endParaRPr lang="zh-CN" altLang="en-US" b="1" i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文本占位符 35841"/>
          <p:cNvSpPr>
            <a:spLocks noGrp="1"/>
          </p:cNvSpPr>
          <p:nvPr>
            <p:ph type="body" idx="1"/>
          </p:nvPr>
        </p:nvSpPr>
        <p:spPr>
          <a:xfrm>
            <a:off x="457200" y="685800"/>
            <a:ext cx="8229600" cy="5445125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b="1" dirty="0"/>
              <a:t>范例赏析</a:t>
            </a:r>
            <a:r>
              <a:rPr lang="zh-CN" altLang="en-US" sz="2800" b="1" i="1" dirty="0"/>
              <a:t>：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我常常被那个叫做尾生的古人感动得落泪。“尾生与女子约，女子三日不至，遇大水，尾生抱柱而死。”尾生就是这样一位执著得可爱的君子，为了那一个或许并不重要的约定，为了守住自己心灵深处写给自己的那一份契约，他竟然用生命来壮烈地捍卫它。我从他的身上看到了闪光的两个字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 dirty="0"/>
              <a:t>诚信。                           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守住心灵的契约</a:t>
            </a:r>
            <a:r>
              <a:rPr lang="en-US" altLang="zh-CN" sz="2800" b="1"/>
              <a:t>》</a:t>
            </a:r>
            <a:endParaRPr lang="en-US" altLang="zh-CN" sz="2800" b="1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一位老人在火车上不小心掉了一只新鞋，在众人的惋惜声中，老人毫不犹豫地把另一只鞋也从窗口扔掉。他解释说，这双鞋无论多么昂贵，对我而言都失去作用，而捡到这双鞋的人就不同了。所以与其留一只对自己无用的鞋，倒不如放弃，或许能成全了另一个人。在老人身上，我读到了睿智，读到了理解，更读到了“放弃”的底蕴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           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/>
              <a:t>放弃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323850" y="620713"/>
            <a:ext cx="8229600" cy="1139825"/>
          </a:xfrm>
        </p:spPr>
        <p:txBody>
          <a:bodyPr anchor="ctr"/>
          <a:p>
            <a:pPr algn="l"/>
            <a:r>
              <a:rPr lang="zh-CN" altLang="en-US" sz="4000" b="1" dirty="0">
                <a:solidFill>
                  <a:schemeClr val="hlink"/>
                </a:solidFill>
              </a:rPr>
              <a:t>以“危机”为话题，写一段小故事作为文章的开头。</a:t>
            </a:r>
            <a:endParaRPr lang="zh-CN" altLang="en-US" sz="4000" b="1" dirty="0">
              <a:solidFill>
                <a:schemeClr val="hlink"/>
              </a:solidFill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468313" y="1873250"/>
            <a:ext cx="8351837" cy="3935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答案：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两个人在森林里，遇到了一只大老虎。</a:t>
            </a:r>
            <a:r>
              <a:rPr lang="en-US" altLang="zh-CN" sz="2800" b="1" dirty="0">
                <a:latin typeface="Arial" panose="020B0604020202020204" pitchFamily="34" charset="0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</a:rPr>
              <a:t>就赶紧从背后取下一双更轻便的运动鞋换上。</a:t>
            </a:r>
            <a:r>
              <a:rPr lang="en-US" altLang="zh-CN" sz="2800" b="1" dirty="0">
                <a:latin typeface="Arial" panose="020B0604020202020204" pitchFamily="34" charset="0"/>
              </a:rPr>
              <a:t>B</a:t>
            </a:r>
            <a:r>
              <a:rPr lang="zh-CN" altLang="en-US" sz="2800" b="1" dirty="0">
                <a:latin typeface="Arial" panose="020B0604020202020204" pitchFamily="34" charset="0"/>
              </a:rPr>
              <a:t>急死了，骂道：“你干嘛呢，再换鞋也跑不过老虎啊！”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</a:rPr>
              <a:t>说：“我只要跑得比你快就好了。”</a:t>
            </a:r>
            <a:r>
              <a:rPr lang="en-US" altLang="zh-CN" sz="2800" b="1" dirty="0">
                <a:latin typeface="Arial" panose="020B0604020202020204" pitchFamily="34" charset="0"/>
              </a:rPr>
              <a:t>   </a:t>
            </a:r>
            <a:r>
              <a:rPr lang="zh-CN" altLang="en-US" sz="2800" b="1" dirty="0">
                <a:latin typeface="Arial" panose="020B0604020202020204" pitchFamily="34" charset="0"/>
              </a:rPr>
              <a:t>二十一世纪，没有危机感是最大的危机。电信，银行，保险，甚至是公务员这些我们以为非常稳定和有保障的企业，已经面临着许多的变数。当更多的老虎来临时，我们有没有准备好自己的跑鞋？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250825" y="333375"/>
            <a:ext cx="9361488" cy="1143000"/>
          </a:xfrm>
        </p:spPr>
        <p:txBody>
          <a:bodyPr anchor="ctr"/>
          <a:p>
            <a:pPr algn="l"/>
            <a:r>
              <a:rPr lang="zh-CN" altLang="en-US" sz="4000" b="1" dirty="0">
                <a:solidFill>
                  <a:srgbClr val="FF0000"/>
                </a:solidFill>
              </a:rPr>
              <a:t>平时作文开头往往存在以下几种不足：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539750" y="1341438"/>
            <a:ext cx="8153400" cy="574675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</a:t>
            </a:r>
            <a:r>
              <a:rPr lang="zh-CN" altLang="en-US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不必要的释题；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2" name="矩形 7171"/>
          <p:cNvSpPr/>
          <p:nvPr/>
        </p:nvSpPr>
        <p:spPr>
          <a:xfrm>
            <a:off x="0" y="1844675"/>
            <a:ext cx="874871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例如：在以“阳光”、“溺爱”为话题的文章中，我们很多同学喜欢这样开头：“所谓阳光是指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……”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、“溺爱是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……”</a:t>
            </a:r>
            <a:endParaRPr lang="en-US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73" name="矩形 7172"/>
          <p:cNvSpPr/>
          <p:nvPr/>
        </p:nvSpPr>
        <p:spPr>
          <a:xfrm>
            <a:off x="0" y="5445125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试问：这些概念人人尽知，再作解释有何必要？或这概念自己就弄不明白，怎好解释？</a:t>
            </a:r>
            <a:endParaRPr lang="zh-CN" altLang="en-US" sz="3600" b="1" dirty="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0" y="3429000"/>
            <a:ext cx="8964613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例如：老人经常跟我们说这样一句话：“无规则不成方圆。”规则是什么？规则是不要按照前人给我们的路，让我们按着他们的脚印一步一步的走呢？难道不按照规则办事就一定会失败？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7172" grpId="0"/>
      <p:bldP spid="7173" grpId="0"/>
      <p:bldP spid="717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457200" y="301625"/>
            <a:ext cx="8229600" cy="687388"/>
          </a:xfrm>
        </p:spPr>
        <p:txBody>
          <a:bodyPr anchor="ctr"/>
          <a:p>
            <a:pPr algn="l"/>
            <a:r>
              <a:rPr lang="en-US" altLang="zh-CN" sz="4000" b="1" dirty="0"/>
              <a:t>                 </a:t>
            </a:r>
            <a:r>
              <a:rPr lang="zh-CN" altLang="en-US" sz="4000" b="1" dirty="0">
                <a:solidFill>
                  <a:srgbClr val="009900"/>
                </a:solidFill>
              </a:rPr>
              <a:t>九、借物起兴式</a:t>
            </a:r>
            <a:r>
              <a:rPr lang="zh-CN" altLang="en-US" sz="4000" b="1" dirty="0"/>
              <a:t> </a:t>
            </a:r>
            <a:endParaRPr lang="zh-CN" altLang="en-US" sz="4000" b="1" dirty="0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98792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600" b="1" dirty="0"/>
              <a:t>阅读下列文章开头并分析其特点。</a:t>
            </a:r>
            <a:endParaRPr lang="zh-CN" altLang="en-US" sz="2600" b="1" dirty="0"/>
          </a:p>
          <a:p>
            <a:pPr>
              <a:lnSpc>
                <a:spcPct val="90000"/>
              </a:lnSpc>
            </a:pPr>
            <a:r>
              <a:rPr lang="zh-CN" altLang="en-US" sz="2600" b="1" dirty="0"/>
              <a:t>（</a:t>
            </a:r>
            <a:r>
              <a:rPr lang="en-US" altLang="zh-CN" sz="2600" b="1" dirty="0"/>
              <a:t>1</a:t>
            </a:r>
            <a:r>
              <a:rPr lang="zh-CN" altLang="en-US" sz="2600" b="1" dirty="0"/>
              <a:t>）蒲公英放弃了母亲温暖的怀抱，插上翅膀，去寻找属于自己的世界；雨滴放弃了天空中游荡的自由，化做甘露亲吻万物，于是百花嫣然，万物蓬勃。</a:t>
            </a:r>
            <a:r>
              <a:rPr lang="en-US" altLang="zh-CN" sz="2600" b="1">
                <a:latin typeface="Arial" panose="020B0604020202020204" pitchFamily="34" charset="0"/>
              </a:rPr>
              <a:t>……</a:t>
            </a:r>
            <a:r>
              <a:rPr lang="zh-CN" altLang="en-US" sz="2600" b="1" dirty="0"/>
              <a:t>放弃，并不是不作为，恰恰相反，有时只有适当的放弃才能更好地作为                 </a:t>
            </a:r>
            <a:r>
              <a:rPr lang="en-US" altLang="zh-CN" sz="2600" b="1" dirty="0">
                <a:latin typeface="Arial" panose="020B0604020202020204" pitchFamily="34" charset="0"/>
              </a:rPr>
              <a:t>——</a:t>
            </a:r>
            <a:r>
              <a:rPr lang="zh-CN" altLang="en-US" sz="2600" b="1" dirty="0"/>
              <a:t>放弃</a:t>
            </a:r>
            <a:endParaRPr lang="zh-CN" altLang="en-US" sz="2600" b="1" dirty="0"/>
          </a:p>
          <a:p>
            <a:pPr>
              <a:lnSpc>
                <a:spcPct val="90000"/>
              </a:lnSpc>
            </a:pPr>
            <a:r>
              <a:rPr lang="zh-CN" altLang="en-US" sz="2600" b="1" dirty="0"/>
              <a:t>（</a:t>
            </a:r>
            <a:r>
              <a:rPr lang="en-US" altLang="zh-CN" sz="2600" b="1" dirty="0"/>
              <a:t>2</a:t>
            </a:r>
            <a:r>
              <a:rPr lang="zh-CN" altLang="en-US" sz="2600" b="1" dirty="0"/>
              <a:t>）天空收容每一片云彩，不论其美丑，所以天空宽阔无边。大地拥抱每一寸土地，不论其贫富，所以大地广袤无垠。海洋接纳每一条河流，不论其大小，所以海洋广阔无边。人生因宽容而异彩纷呈。                                                     </a:t>
            </a:r>
            <a:r>
              <a:rPr lang="en-US" altLang="zh-CN" sz="2600" b="1">
                <a:latin typeface="Arial" panose="020B0604020202020204" pitchFamily="34" charset="0"/>
              </a:rPr>
              <a:t>——</a:t>
            </a:r>
            <a:r>
              <a:rPr lang="zh-CN" altLang="en-US" sz="2600" b="1" dirty="0"/>
              <a:t>包容</a:t>
            </a:r>
            <a:endParaRPr lang="zh-CN" altLang="en-US" sz="2600" b="1" dirty="0"/>
          </a:p>
          <a:p>
            <a:pPr>
              <a:lnSpc>
                <a:spcPct val="90000"/>
              </a:lnSpc>
            </a:pPr>
            <a:r>
              <a:rPr lang="zh-CN" altLang="en-US" sz="2600" b="1" dirty="0"/>
              <a:t>（</a:t>
            </a:r>
            <a:r>
              <a:rPr lang="en-US" altLang="zh-CN" sz="2600" b="1" dirty="0"/>
              <a:t>3</a:t>
            </a:r>
            <a:r>
              <a:rPr lang="zh-CN" altLang="en-US" sz="2600" b="1" dirty="0"/>
              <a:t>）风从水上走过，留下粼粼波纹；阳光从云中穿过，留下丝丝温暖；岁月从树林走过，留下圈圈年轮，朋友，我们从时代的舞台上走过，留下了什么呢？      </a:t>
            </a:r>
            <a:r>
              <a:rPr lang="en-US" altLang="zh-CN" sz="2600" b="1">
                <a:latin typeface="Arial" panose="020B0604020202020204" pitchFamily="34" charset="0"/>
              </a:rPr>
              <a:t>——</a:t>
            </a:r>
            <a:r>
              <a:rPr lang="zh-CN" altLang="en-US" sz="2600" b="1" dirty="0"/>
              <a:t>痕迹</a:t>
            </a:r>
            <a:endParaRPr lang="zh-CN" altLang="en-US" sz="26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2693987"/>
          </a:xfrm>
        </p:spPr>
        <p:txBody>
          <a:bodyPr anchor="ctr"/>
          <a:p>
            <a:pPr algn="l"/>
            <a:r>
              <a:rPr lang="zh-CN" altLang="en-US" sz="3000" b="1" i="1" dirty="0">
                <a:solidFill>
                  <a:srgbClr val="FF0000"/>
                </a:solidFill>
              </a:rPr>
              <a:t>规律分析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</a:rPr>
              <a:t>——</a:t>
            </a:r>
            <a:br>
              <a:rPr lang="en-US" altLang="zh-CN" sz="3000" b="1" dirty="0"/>
            </a:br>
            <a:r>
              <a:rPr lang="en-US" altLang="zh-CN" sz="3000" b="1" dirty="0"/>
              <a:t>        </a:t>
            </a:r>
            <a:r>
              <a:rPr lang="zh-CN" altLang="en-US" sz="3000" b="1" dirty="0"/>
              <a:t>借生活中的其他事物开头，通过一组排比句子来强化其文采，最终落在话题材料上，其格式类似于陕北民歌形式</a:t>
            </a:r>
            <a:r>
              <a:rPr lang="en-US" altLang="zh-CN" sz="3000" b="1">
                <a:latin typeface="Arial" panose="020B0604020202020204" pitchFamily="34" charset="0"/>
              </a:rPr>
              <a:t>——</a:t>
            </a:r>
            <a:r>
              <a:rPr lang="zh-CN" altLang="en-US" sz="3000" b="1" dirty="0"/>
              <a:t>信天游。这种格式的开头重在平时的喻体积累与思维训练。</a:t>
            </a:r>
            <a:r>
              <a:rPr lang="zh-CN" altLang="en-US" b="1" dirty="0"/>
              <a:t> </a:t>
            </a:r>
            <a:endParaRPr lang="zh-CN" altLang="en-US" b="1" dirty="0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468313" y="3275013"/>
            <a:ext cx="8229600" cy="3582987"/>
          </a:xfrm>
        </p:spPr>
        <p:txBody>
          <a:bodyPr/>
          <a:p>
            <a:r>
              <a:rPr lang="zh-CN" altLang="en-US" b="1" i="1" dirty="0">
                <a:solidFill>
                  <a:srgbClr val="FF0000"/>
                </a:solidFill>
              </a:rPr>
              <a:t>迁移训练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——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en-US" altLang="zh-CN" b="1" dirty="0"/>
              <a:t>1</a:t>
            </a:r>
            <a:r>
              <a:rPr lang="zh-CN" altLang="en-US" b="1" dirty="0"/>
              <a:t>、请以“完美与缺憾”为话题写一个借物起兴式的开头段。</a:t>
            </a:r>
            <a:endParaRPr lang="zh-CN" altLang="en-US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、请以“朋友”为话题写一个借物起兴的开头段。 </a:t>
            </a:r>
            <a:endParaRPr lang="zh-CN" altLang="en-US" b="1" dirty="0"/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charRg st="7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3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charRg st="35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938" name="文本占位符 39937"/>
          <p:cNvSpPr>
            <a:spLocks noGrp="1"/>
          </p:cNvSpPr>
          <p:nvPr>
            <p:ph type="body" idx="1"/>
          </p:nvPr>
        </p:nvSpPr>
        <p:spPr>
          <a:xfrm>
            <a:off x="323850" y="981075"/>
            <a:ext cx="8229600" cy="4525963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b="1" dirty="0"/>
              <a:t>答案：茉莉花香气袭人，但却缺少艳丽的颜色；牡丹国色天姿，却没有沁人心脾的馨香；玫瑰色香俱佳，却又浑身是刺</a:t>
            </a:r>
            <a:r>
              <a:rPr lang="en-US" altLang="zh-CN" sz="2800" b="1" dirty="0"/>
              <a:t>......</a:t>
            </a:r>
            <a:r>
              <a:rPr lang="zh-CN" altLang="en-US" sz="2800" b="1" dirty="0"/>
              <a:t>如果我们用完美的眼光来看待这些花，有谁能够真正完美呢？但有谁敢说它们都不美呢？因为正是这些缺憾，使得它们各具风味，别具一格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 dirty="0"/>
              <a:t>完美与缺憾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答案：如果没有了船桨，木筏再不能远航；如果没有了翅膀，鸟儿再不能飞翔；如果没有了北极星，夜行的人也许会迷失方向；如果没有了朋友，生活将会变得暗淡无光．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charRg st="0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128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38">
                                            <p:txEl>
                                              <p:charRg st="128" end="2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40961" descr="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379537"/>
            <a:ext cx="9144000" cy="1045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0962"/>
          <p:cNvSpPr txBox="1"/>
          <p:nvPr/>
        </p:nvSpPr>
        <p:spPr>
          <a:xfrm>
            <a:off x="1676400" y="762000"/>
            <a:ext cx="5045075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800" dirty="0">
                <a:latin typeface="LiSu" panose="02010509060101010101" pitchFamily="49" charset="-122"/>
                <a:ea typeface="LiSu" panose="02010509060101010101" pitchFamily="49" charset="-122"/>
              </a:rPr>
              <a:t>开篇的原则和注意事项</a:t>
            </a:r>
            <a:endParaRPr lang="zh-CN" altLang="en-US" sz="3800" dirty="0"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468313" y="1989138"/>
            <a:ext cx="3276600" cy="8239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dirty="0">
                <a:latin typeface="Times New Roman" panose="02020603050405020304" pitchFamily="18" charset="0"/>
              </a:rPr>
              <a:t>     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STXingkai" panose="02010800040101010101" pitchFamily="2" charset="-122"/>
              </a:rPr>
              <a:t>开篇的原则：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STXingkai" panose="0201080004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323850" y="3068638"/>
            <a:ext cx="7921625" cy="1282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开篇的注意事项：</a:t>
            </a:r>
            <a:r>
              <a:rPr lang="zh-CN" altLang="en-US" sz="28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STXingkai" panose="02010800040101010101" pitchFamily="2" charset="-122"/>
              </a:rPr>
              <a:t>开篇要为内容和中心服务，是文章的有机组成部分。</a:t>
            </a:r>
            <a:endParaRPr lang="zh-CN" altLang="en-US" sz="2800" b="1" i="1" u="sng" dirty="0">
              <a:solidFill>
                <a:srgbClr val="FF3300"/>
              </a:solidFill>
              <a:latin typeface="Times New Roman" panose="02020603050405020304" pitchFamily="18" charset="0"/>
              <a:ea typeface="STXingkai" panose="02010800040101010101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3708400" y="2060575"/>
            <a:ext cx="1235075" cy="7318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简洁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5076825" y="2060575"/>
            <a:ext cx="1347788" cy="7318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生动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6300788" y="2060575"/>
            <a:ext cx="1347787" cy="7318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优美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827088" y="3284538"/>
            <a:ext cx="297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汉鼎简行楷" pitchFamily="49" charset="-122"/>
              </a:rPr>
              <a:t>开篇注意事项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汉鼎简行楷" pitchFamily="49" charset="-122"/>
              </a:rPr>
              <a:t>：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汉鼎简行楷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  <p:bldP spid="4096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395288" y="1700213"/>
            <a:ext cx="11080750" cy="234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6000" b="1" dirty="0">
                <a:solidFill>
                  <a:srgbClr val="009900"/>
                </a:solidFill>
                <a:latin typeface="Arial" panose="020B0604020202020204" pitchFamily="34" charset="0"/>
                <a:ea typeface="STXingkai" panose="02010800040101010101" pitchFamily="2" charset="-122"/>
              </a:rPr>
              <a:t>留下美丽的背影</a:t>
            </a:r>
            <a:endParaRPr lang="zh-CN" altLang="en-US" sz="6000" b="1" dirty="0">
              <a:solidFill>
                <a:srgbClr val="009900"/>
              </a:solidFill>
              <a:latin typeface="Arial" panose="020B0604020202020204" pitchFamily="34" charset="0"/>
              <a:ea typeface="STXingkai" panose="02010800040101010101" pitchFamily="2" charset="-122"/>
            </a:endParaRPr>
          </a:p>
          <a:p>
            <a:r>
              <a:rPr lang="zh-CN" altLang="en-US" sz="4400" b="1" dirty="0">
                <a:solidFill>
                  <a:srgbClr val="009900"/>
                </a:solidFill>
                <a:latin typeface="Arial" panose="020B0604020202020204" pitchFamily="34" charset="0"/>
              </a:rPr>
              <a:t>  </a:t>
            </a:r>
            <a:endParaRPr lang="zh-CN" altLang="en-US" sz="4400" b="1" dirty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r>
              <a:rPr lang="zh-CN" altLang="en-US" sz="4400" b="1">
                <a:solidFill>
                  <a:srgbClr val="0099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400" b="1">
                <a:solidFill>
                  <a:srgbClr val="0099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400" b="1" dirty="0">
                <a:solidFill>
                  <a:srgbClr val="009900"/>
                </a:solidFill>
                <a:latin typeface="Arial" panose="020B0604020202020204" pitchFamily="34" charset="0"/>
              </a:rPr>
              <a:t>考场作文结尾妙法举隅</a:t>
            </a:r>
            <a:r>
              <a:rPr lang="zh-CN" altLang="en-US" b="1" dirty="0">
                <a:solidFill>
                  <a:srgbClr val="009900"/>
                </a:solidFill>
                <a:latin typeface="Arial" panose="020B0604020202020204" pitchFamily="34" charset="0"/>
              </a:rPr>
              <a:t> </a:t>
            </a:r>
            <a:endParaRPr lang="zh-CN" altLang="en-US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sz="4800" b="1" dirty="0">
                <a:solidFill>
                  <a:srgbClr val="009900"/>
                </a:solidFill>
              </a:rPr>
              <a:t>“</a:t>
            </a:r>
            <a:r>
              <a:rPr lang="zh-CN" altLang="en-US" sz="4800" b="1" dirty="0">
                <a:solidFill>
                  <a:srgbClr val="009900"/>
                </a:solidFill>
              </a:rPr>
              <a:t>风头豹尾”</a:t>
            </a:r>
            <a:endParaRPr lang="zh-CN" altLang="en-US" sz="4800" b="1" dirty="0">
              <a:solidFill>
                <a:srgbClr val="009900"/>
              </a:solidFill>
            </a:endParaRPr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0" y="1052513"/>
            <a:ext cx="8229600" cy="1655762"/>
          </a:xfrm>
        </p:spPr>
        <p:txBody>
          <a:bodyPr/>
          <a:p>
            <a:r>
              <a:rPr lang="zh-CN" altLang="en-US" b="1" dirty="0">
                <a:solidFill>
                  <a:srgbClr val="FF0000"/>
                </a:solidFill>
              </a:rPr>
              <a:t>同学们的考场作文结尾存在哪些常见问题呢？</a:t>
            </a:r>
            <a:endParaRPr lang="zh-CN" altLang="en-US" b="1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41988" name="矩形 41987"/>
          <p:cNvSpPr/>
          <p:nvPr/>
        </p:nvSpPr>
        <p:spPr>
          <a:xfrm>
            <a:off x="539750" y="2205038"/>
            <a:ext cx="860425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9900"/>
                </a:solidFill>
                <a:latin typeface="Arial" panose="020B0604020202020204" pitchFamily="34" charset="0"/>
              </a:rPr>
              <a:t>一是有头无尾。</a:t>
            </a:r>
            <a:r>
              <a:rPr lang="zh-CN" altLang="en-US" sz="2800" b="1" dirty="0">
                <a:latin typeface="Arial" panose="020B0604020202020204" pitchFamily="34" charset="0"/>
              </a:rPr>
              <a:t>由于缺乏整体构思，结尾如同一个“半拉子”工程，叙而不清，说而不明，议而不足。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9900"/>
                </a:solidFill>
                <a:latin typeface="Arial" panose="020B0604020202020204" pitchFamily="34" charset="0"/>
              </a:rPr>
              <a:t>二是虎头蛇尾。</a:t>
            </a:r>
            <a:r>
              <a:rPr lang="zh-CN" altLang="en-US" sz="2800" b="1" dirty="0">
                <a:latin typeface="Arial" panose="020B0604020202020204" pitchFamily="34" charset="0"/>
              </a:rPr>
              <a:t>有的同学在完成主体部分后，常常有一种大功告成的心理，于是草草收场，以致结尾平淡无奇千篇一律，毫无出彩之处。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9900"/>
                </a:solidFill>
                <a:latin typeface="Arial" panose="020B0604020202020204" pitchFamily="34" charset="0"/>
              </a:rPr>
              <a:t>三是画蛇添足。</a:t>
            </a:r>
            <a:r>
              <a:rPr lang="zh-CN" altLang="en-US" sz="2800" b="1" dirty="0">
                <a:latin typeface="Arial" panose="020B0604020202020204" pitchFamily="34" charset="0"/>
              </a:rPr>
              <a:t>或无病呻吟，或人为拔高，硬要给文章加上一个“光明的尾巴”，使得本该是亮点的结尾成了文章的“黑子”，令阅卷老师发出“一声叹息”</a:t>
            </a:r>
            <a:r>
              <a:rPr lang="zh-CN" altLang="en-US" sz="2800" dirty="0">
                <a:latin typeface="Arial" panose="020B0604020202020204" pitchFamily="34" charset="0"/>
              </a:rPr>
              <a:t>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4034" name="矩形 44033"/>
          <p:cNvSpPr/>
          <p:nvPr/>
        </p:nvSpPr>
        <p:spPr>
          <a:xfrm>
            <a:off x="323850" y="620713"/>
            <a:ext cx="8580438" cy="5584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同学们要注意，考场作文的结尾应牢记两点：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一是要有强烈的中心意思</a:t>
            </a:r>
            <a:r>
              <a:rPr lang="zh-CN" altLang="en-US" sz="3600" dirty="0">
                <a:latin typeface="Arial" panose="020B0604020202020204" pitchFamily="34" charset="0"/>
              </a:rPr>
              <a:t>，</a:t>
            </a:r>
            <a:r>
              <a:rPr lang="zh-CN" altLang="en-US" sz="3600" b="1" dirty="0">
                <a:latin typeface="Arial" panose="020B0604020202020204" pitchFamily="34" charset="0"/>
              </a:rPr>
              <a:t>即不忘为表现中心服务。作文的主体部分如果“偏题”了，结尾处应该补救。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二是应当精炼，</a:t>
            </a:r>
            <a:r>
              <a:rPr lang="zh-CN" altLang="en-US" sz="3600" b="1" dirty="0">
                <a:latin typeface="Arial" panose="020B0604020202020204" pitchFamily="34" charset="0"/>
              </a:rPr>
              <a:t>当止则止，不能喧宾夺主。它要有利于读者更深入、更透彻得理解文章的内容，有助于读者进一步领会文章的中心意思，引人思考，发人深省，令人赞叹，使人难忘。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</a:rPr>
              <a:t>下面介绍常用的考场作文结尾方法。</a:t>
            </a: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45057"/>
          <p:cNvSpPr/>
          <p:nvPr/>
        </p:nvSpPr>
        <p:spPr>
          <a:xfrm>
            <a:off x="1116013" y="2349500"/>
            <a:ext cx="6280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 dirty="0">
                <a:solidFill>
                  <a:srgbClr val="0033CC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好的结尾的特点：</a:t>
            </a:r>
            <a:endParaRPr lang="zh-CN" altLang="en-US" sz="6000" b="1" dirty="0">
              <a:solidFill>
                <a:srgbClr val="0033CC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  <p:sp>
        <p:nvSpPr>
          <p:cNvPr id="45059" name="矩形 45058"/>
          <p:cNvSpPr/>
          <p:nvPr/>
        </p:nvSpPr>
        <p:spPr>
          <a:xfrm>
            <a:off x="971550" y="3860800"/>
            <a:ext cx="7042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FF0066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简洁、明快、干净利落</a:t>
            </a:r>
            <a:endParaRPr lang="zh-CN" altLang="en-US" sz="5400" b="1" dirty="0">
              <a:solidFill>
                <a:srgbClr val="FF0066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  <p:pic>
        <p:nvPicPr>
          <p:cNvPr id="45060" name="图片 4505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6021388"/>
            <a:ext cx="8612188" cy="354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图片 45060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60350"/>
            <a:ext cx="3313112" cy="228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46081"/>
          <p:cNvSpPr txBox="1"/>
          <p:nvPr/>
        </p:nvSpPr>
        <p:spPr>
          <a:xfrm>
            <a:off x="250825" y="2565400"/>
            <a:ext cx="88931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  <a:ea typeface="STXingkai" panose="02010800040101010101" pitchFamily="2" charset="-122"/>
              </a:rPr>
              <a:t>技巧一：</a:t>
            </a:r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  <a:ea typeface="STXingkai" panose="02010800040101010101" pitchFamily="2" charset="-122"/>
            </a:endParaRPr>
          </a:p>
          <a:p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  <a:ea typeface="STXingkai" panose="02010800040101010101" pitchFamily="2" charset="-122"/>
              </a:rPr>
              <a:t>      首尾呼应，凸显主旨</a:t>
            </a:r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  <a:ea typeface="STXingkai" panose="02010800040101010101" pitchFamily="2" charset="-122"/>
            </a:endParaRPr>
          </a:p>
        </p:txBody>
      </p:sp>
      <p:pic>
        <p:nvPicPr>
          <p:cNvPr id="46083" name="图片 4608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313112" cy="2284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图片 4608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6092825"/>
            <a:ext cx="8612188" cy="354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7105"/>
          <p:cNvSpPr/>
          <p:nvPr/>
        </p:nvSpPr>
        <p:spPr>
          <a:xfrm>
            <a:off x="0" y="508000"/>
            <a:ext cx="9144000" cy="39957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中考满分作文节选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indent="266700"/>
            <a:r>
              <a:rPr lang="zh-CN" altLang="en-US" sz="2400" b="1" dirty="0">
                <a:latin typeface="Arial" panose="020B0604020202020204" pitchFamily="34" charset="0"/>
              </a:rPr>
              <a:t>       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indent="266700"/>
            <a:r>
              <a:rPr lang="zh-CN" altLang="en-US" sz="2400" b="1" dirty="0"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（首）都说生活的船不能没有理想的帆，都说生活的理想就是为了理想的生活，而理想的生活中最快乐的时光，便是梦想的花季。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indent="266700" algn="just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（尾）花季中，我希望自己能永远记住先哲的那句良训：生活的船不能没有理想的帆。生活的理想就是为了理想的生活。（选自湖荆州中考满分文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把梦想带给花季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07" name="文本框 47106"/>
          <p:cNvSpPr txBox="1"/>
          <p:nvPr/>
        </p:nvSpPr>
        <p:spPr>
          <a:xfrm>
            <a:off x="0" y="4652963"/>
            <a:ext cx="9144000" cy="1749425"/>
          </a:xfrm>
          <a:prstGeom prst="rect">
            <a:avLst/>
          </a:prstGeom>
          <a:solidFill>
            <a:srgbClr val="0033CC"/>
          </a:solidFill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FF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FF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作者先在开头提出文章的中心，然后在结尾时再次强调，照应开头，从而使文章的中心鲜明突出。</a:t>
            </a:r>
            <a:endParaRPr lang="zh-CN" altLang="en-US" sz="3600" b="1">
              <a:solidFill>
                <a:srgbClr val="FFFF00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76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7107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7107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文本占位符 5121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b="1" dirty="0">
                <a:solidFill>
                  <a:srgbClr val="009900"/>
                </a:solidFill>
              </a:rPr>
              <a:t>2,</a:t>
            </a:r>
            <a:r>
              <a:rPr lang="zh-CN" altLang="en-US" b="1" dirty="0">
                <a:solidFill>
                  <a:srgbClr val="009900"/>
                </a:solidFill>
              </a:rPr>
              <a:t>陈词老套</a:t>
            </a:r>
            <a:endParaRPr lang="zh-CN" altLang="en-US" dirty="0">
              <a:solidFill>
                <a:srgbClr val="009900"/>
              </a:solidFill>
            </a:endParaRPr>
          </a:p>
          <a:p>
            <a:r>
              <a:rPr lang="zh-CN" altLang="en-US" dirty="0"/>
              <a:t>　　</a:t>
            </a:r>
            <a:r>
              <a:rPr lang="zh-CN" altLang="en-US" b="1" dirty="0"/>
              <a:t>有些文章开头总是从形势写起，言心称“在</a:t>
            </a:r>
            <a:r>
              <a:rPr lang="en-US" altLang="zh-CN" b="1" dirty="0"/>
              <a:t>××</a:t>
            </a:r>
            <a:r>
              <a:rPr lang="zh-CN" altLang="en-US" b="1" dirty="0"/>
              <a:t>的领导下，在</a:t>
            </a:r>
            <a:r>
              <a:rPr lang="en-US" altLang="zh-CN" b="1" dirty="0"/>
              <a:t>××</a:t>
            </a:r>
            <a:r>
              <a:rPr lang="zh-CN" altLang="en-US" b="1" dirty="0"/>
              <a:t>的支持和关怀下，在</a:t>
            </a:r>
            <a:r>
              <a:rPr lang="en-US" altLang="zh-CN" b="1" dirty="0"/>
              <a:t>××</a:t>
            </a:r>
            <a:r>
              <a:rPr lang="zh-CN" altLang="en-US" b="1" dirty="0"/>
              <a:t>的帮助下”有的文章开头总是“太阳”、“月亮”，“光阴似箭、日月如梭”，这些调子老唱，这些套路老用就成了令人生厌的陈词老套了。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48129"/>
          <p:cNvSpPr txBox="1"/>
          <p:nvPr/>
        </p:nvSpPr>
        <p:spPr>
          <a:xfrm>
            <a:off x="0" y="342900"/>
            <a:ext cx="9144000" cy="481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中考满分作文节选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        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    （首）有一种光华，笼罩着中华民族的精神家园</a:t>
            </a:r>
            <a:r>
              <a:rPr lang="en-US" altLang="zh-CN" sz="3200" b="1" dirty="0">
                <a:solidFill>
                  <a:srgbClr val="B8004A"/>
                </a:solidFill>
                <a:latin typeface="Arial" panose="020B0604020202020204" pitchFamily="34" charset="0"/>
              </a:rPr>
              <a:t>;</a:t>
            </a:r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有一种火苗，跃动在民族灵魂的奥林匹克山上</a:t>
            </a:r>
            <a:r>
              <a:rPr lang="en-US" altLang="zh-CN" sz="3200" b="1" dirty="0">
                <a:solidFill>
                  <a:srgbClr val="B8004A"/>
                </a:solidFill>
                <a:latin typeface="Arial" panose="020B0604020202020204" pitchFamily="34" charset="0"/>
              </a:rPr>
              <a:t>;</a:t>
            </a:r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有一种烈焰，温暖了绵远的文明情思，那就是友善！</a:t>
            </a:r>
            <a:endParaRPr lang="zh-CN" altLang="en-US" sz="3200" b="1" dirty="0">
              <a:solidFill>
                <a:srgbClr val="B8004A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    （尾）我们不能因为屡受伤害就失去与丑恶斗争的信心，因为我们需要守卫我们的精神火种</a:t>
            </a:r>
            <a:r>
              <a:rPr lang="en-US" altLang="zh-CN" sz="3200" b="1" dirty="0">
                <a:solidFill>
                  <a:srgbClr val="B8004A"/>
                </a:solidFill>
                <a:latin typeface="Arial" panose="020B0604020202020204" pitchFamily="34" charset="0"/>
              </a:rPr>
              <a:t>――</a:t>
            </a:r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友善！（选自河南中考满分文</a:t>
            </a:r>
            <a:r>
              <a:rPr lang="en-US" altLang="zh-CN" sz="3200" b="1" dirty="0">
                <a:solidFill>
                  <a:srgbClr val="B8004A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守卫精神的火种</a:t>
            </a:r>
            <a:r>
              <a:rPr lang="en-US" altLang="zh-CN" sz="3200" b="1" dirty="0">
                <a:solidFill>
                  <a:srgbClr val="B8004A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）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8131" name="文本框 48130"/>
          <p:cNvSpPr txBox="1"/>
          <p:nvPr/>
        </p:nvSpPr>
        <p:spPr>
          <a:xfrm rot="10800000" flipV="1">
            <a:off x="249238" y="5516563"/>
            <a:ext cx="8499475" cy="10668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简洁明快，开头提出论点，迅速入题，结尾再次反复，呼应开头，加强了论证的力度。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0" y="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8130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8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8130">
                                            <p:txEl>
                                              <p:charRg st="18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89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8130">
                                            <p:txEl>
                                              <p:charRg st="89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1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1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矩形 49154"/>
          <p:cNvSpPr/>
          <p:nvPr/>
        </p:nvSpPr>
        <p:spPr>
          <a:xfrm>
            <a:off x="539750" y="1052513"/>
            <a:ext cx="8604250" cy="311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solidFill>
                  <a:schemeClr val="tx2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技巧二：</a:t>
            </a:r>
            <a:endParaRPr lang="zh-CN" altLang="en-US" sz="6600" b="1" dirty="0">
              <a:solidFill>
                <a:schemeClr val="tx2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endParaRPr lang="zh-CN" altLang="en-US" sz="6600" b="1" dirty="0">
              <a:solidFill>
                <a:schemeClr val="tx2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r>
              <a:rPr lang="zh-CN" altLang="en-US" sz="6600" b="1" dirty="0">
                <a:solidFill>
                  <a:schemeClr val="tx2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 言为心声，呼唤号召</a:t>
            </a:r>
            <a:endParaRPr lang="zh-CN" altLang="en-US" sz="6600" b="1" dirty="0">
              <a:solidFill>
                <a:schemeClr val="tx2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50177"/>
          <p:cNvSpPr txBox="1"/>
          <p:nvPr/>
        </p:nvSpPr>
        <p:spPr>
          <a:xfrm>
            <a:off x="539750" y="836613"/>
            <a:ext cx="81359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latin typeface="Arial" panose="020B0604020202020204" pitchFamily="34" charset="0"/>
              </a:rPr>
              <a:t>     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50179" name="文本框 50178"/>
          <p:cNvSpPr txBox="1"/>
          <p:nvPr/>
        </p:nvSpPr>
        <p:spPr>
          <a:xfrm>
            <a:off x="1311275" y="4441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468313" y="1628775"/>
            <a:ext cx="8351837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让我们大家行动起来吧，把爱心带给他人，带给那些失学儿童，带给那些孤寡老人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带给身边的每一个人。当你把爱心献给他人时，你也获得了莫大的幸福。要相信，只要人人都献出一份爱，世界将变成美好的人间。（选自湖北荆州中考满分文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把爱心带给他人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395288" y="5229225"/>
            <a:ext cx="8424862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3366"/>
                </a:solidFill>
                <a:latin typeface="Arial" panose="020B0604020202020204" pitchFamily="34" charset="0"/>
                <a:ea typeface="LiSu" panose="02010509060101010101" pitchFamily="49" charset="-122"/>
              </a:rPr>
              <a:t>在文章结尾发出真挚的呼唤，号召大家一起去追寻真善美，一起去鞭挞假丑恶</a:t>
            </a:r>
            <a:endParaRPr lang="zh-CN" altLang="en-US" sz="3600" b="1" dirty="0">
              <a:solidFill>
                <a:srgbClr val="003366"/>
              </a:solidFill>
              <a:latin typeface="Arial" panose="020B0604020202020204" pitchFamily="34" charset="0"/>
              <a:ea typeface="LiSu" panose="02010509060101010101" pitchFamily="49" charset="-122"/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1403350" y="333375"/>
            <a:ext cx="64087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STXinwei" panose="02010800040101010101" pitchFamily="2" charset="-122"/>
              </a:rPr>
              <a:t>中考满分作文节选</a:t>
            </a:r>
            <a:endParaRPr lang="zh-CN" altLang="en-US" sz="6000" b="1">
              <a:solidFill>
                <a:schemeClr val="accent2"/>
              </a:solidFill>
              <a:latin typeface="Arial" panose="020B0604020202020204" pitchFamily="34" charset="0"/>
              <a:ea typeface="STXinwei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468313" y="1773238"/>
            <a:ext cx="8675687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40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、如果生命是乏味的，我怕有来世；如果生命是有趣的，今生我已满足；把握生命，品读生命，珍惜生命吧！</a:t>
            </a:r>
            <a:endParaRPr lang="zh-CN" altLang="en-US" sz="40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3" name="文本框 66562"/>
          <p:cNvSpPr txBox="1"/>
          <p:nvPr/>
        </p:nvSpPr>
        <p:spPr>
          <a:xfrm>
            <a:off x="684213" y="4365625"/>
            <a:ext cx="79406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号召大家把握生命，珍惜生命，有力地突出主旨，达到宣扬效果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。</a:t>
            </a:r>
            <a:endParaRPr lang="zh-CN" altLang="en-US" sz="36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7586" name="文本框 67585"/>
          <p:cNvSpPr txBox="1"/>
          <p:nvPr/>
        </p:nvSpPr>
        <p:spPr>
          <a:xfrm>
            <a:off x="1743075" y="14176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684213" y="1125538"/>
            <a:ext cx="804545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r>
              <a:rPr lang="en-US" altLang="zh-CN" sz="40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40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、让我们大家行动起来吧，把爱心带给他人，带给那些失学儿童，带给那些孤寡老人</a:t>
            </a:r>
            <a:r>
              <a:rPr lang="en-US" altLang="zh-CN" sz="40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带给身边的每一个人．送人玫瑰，手有余香，要相信，只要人人都献出一份爱，世界将变成美好的人间．</a:t>
            </a:r>
            <a:endParaRPr lang="zh-CN" altLang="en-US" sz="4000" b="1" dirty="0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52225"/>
          <p:cNvSpPr txBox="1"/>
          <p:nvPr/>
        </p:nvSpPr>
        <p:spPr>
          <a:xfrm>
            <a:off x="250825" y="2349500"/>
            <a:ext cx="88931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  <a:ea typeface="STXingkai" panose="02010800040101010101" pitchFamily="2" charset="-122"/>
              </a:rPr>
              <a:t>技巧三：</a:t>
            </a:r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  <a:ea typeface="STXingkai" panose="02010800040101010101" pitchFamily="2" charset="-122"/>
            </a:endParaRPr>
          </a:p>
          <a:p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  <a:ea typeface="STXingkai" panose="02010800040101010101" pitchFamily="2" charset="-122"/>
              </a:rPr>
              <a:t>        巧妙发问，引入深思</a:t>
            </a:r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  <a:ea typeface="STXingkai" panose="02010800040101010101" pitchFamily="2" charset="-122"/>
            </a:endParaRPr>
          </a:p>
        </p:txBody>
      </p:sp>
      <p:pic>
        <p:nvPicPr>
          <p:cNvPr id="52227" name="图片 5222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313112" cy="2284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5222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5949950"/>
            <a:ext cx="8612188" cy="354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53249"/>
          <p:cNvSpPr txBox="1"/>
          <p:nvPr/>
        </p:nvSpPr>
        <p:spPr>
          <a:xfrm>
            <a:off x="395288" y="1484313"/>
            <a:ext cx="8351837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自然的色、自然的香、自然的味、自然的美，这一切都源于自然。自然是伟大的。是神奇的。它与生活是那么的近，那么的紧。品味自然，不就同品味生活了吗？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0" y="4868863"/>
            <a:ext cx="9144000" cy="17494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LiSu" panose="02010509060101010101" pitchFamily="49" charset="-122"/>
                <a:ea typeface="LiSu" panose="02010509060101010101" pitchFamily="49" charset="-122"/>
              </a:rPr>
              <a:t>一篇好的文章做到言有尽而意无穷，要具有哲理启发性。如同欣赏一支优美的乐曲，曲虽终但余音缭绕，给人留下无穷的韵昧。</a:t>
            </a:r>
            <a:endParaRPr lang="zh-CN" altLang="en-US" sz="3600" b="1">
              <a:solidFill>
                <a:srgbClr val="FF0000"/>
              </a:solidFill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1331913" y="260350"/>
            <a:ext cx="6985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BC0000"/>
                </a:solidFill>
                <a:latin typeface="Arial" panose="020B0604020202020204" pitchFamily="34" charset="0"/>
                <a:ea typeface="FZYaoTi" panose="02010601030101010101" pitchFamily="2" charset="-122"/>
              </a:rPr>
              <a:t>中考满分作文节选</a:t>
            </a:r>
            <a:endParaRPr lang="zh-CN" altLang="en-US" sz="6000" b="1" dirty="0">
              <a:solidFill>
                <a:srgbClr val="BC0000"/>
              </a:solidFill>
              <a:latin typeface="Arial" panose="020B0604020202020204" pitchFamily="34" charset="0"/>
              <a:ea typeface="FZYaoTi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1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54273"/>
          <p:cNvSpPr txBox="1"/>
          <p:nvPr/>
        </p:nvSpPr>
        <p:spPr>
          <a:xfrm>
            <a:off x="323850" y="981075"/>
            <a:ext cx="8351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宋体" panose="02010600030101010101" pitchFamily="2" charset="-122"/>
              </a:rPr>
              <a:t>   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54275" name="文本框 54274"/>
          <p:cNvSpPr txBox="1"/>
          <p:nvPr/>
        </p:nvSpPr>
        <p:spPr>
          <a:xfrm>
            <a:off x="1166813" y="43703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395288" y="3429000"/>
            <a:ext cx="81375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250825" y="4941888"/>
            <a:ext cx="8424863" cy="1555750"/>
          </a:xfrm>
          <a:prstGeom prst="rect">
            <a:avLst/>
          </a:prstGeom>
          <a:solidFill>
            <a:srgbClr val="CC66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solidFill>
                  <a:schemeClr val="bg1"/>
                </a:solidFill>
                <a:latin typeface="LiSu" panose="02010509060101010101" pitchFamily="49" charset="-122"/>
                <a:ea typeface="LiSu" panose="02010509060101010101" pitchFamily="49" charset="-122"/>
              </a:rPr>
              <a:t>    </a:t>
            </a:r>
            <a:r>
              <a:rPr lang="zh-CN" altLang="en-US" sz="4800" b="1" dirty="0">
                <a:solidFill>
                  <a:schemeClr val="bg1"/>
                </a:solidFill>
                <a:latin typeface="LiSu" panose="02010509060101010101" pitchFamily="49" charset="-122"/>
                <a:ea typeface="LiSu" panose="02010509060101010101" pitchFamily="49" charset="-122"/>
              </a:rPr>
              <a:t>以问句结束，启示人们进行思考，深化了文章的内涵。</a:t>
            </a:r>
            <a:endParaRPr lang="zh-CN" altLang="en-US" sz="4800" b="1">
              <a:solidFill>
                <a:schemeClr val="bg1"/>
              </a:solidFill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54278" name="文本框 54277"/>
          <p:cNvSpPr txBox="1"/>
          <p:nvPr/>
        </p:nvSpPr>
        <p:spPr>
          <a:xfrm>
            <a:off x="611188" y="1341438"/>
            <a:ext cx="7705725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        “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不同的话有不同的影响，不同的角度有不同的视野，不同的哈哈镜有不同的成像，不同的心情会有不同的行动，不同的花有不同的花香和样子，不同的评价造就孩子不同的命运。何必要让自己狭小的视角不公地评价一个人、伤害一个人，何必要熄灭风中的烛光，何必要让所有的孩子都成为一个模子里刻出来的无个性的模型？（选自湖北省中考满分文</a:t>
            </a: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哈哈镜中的我</a:t>
            </a: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）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54279" name="文本框 54278"/>
          <p:cNvSpPr txBox="1"/>
          <p:nvPr/>
        </p:nvSpPr>
        <p:spPr>
          <a:xfrm>
            <a:off x="1331913" y="260350"/>
            <a:ext cx="70564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chemeClr val="hlink"/>
                </a:solidFill>
                <a:latin typeface="Arial" panose="020B0604020202020204" pitchFamily="34" charset="0"/>
                <a:ea typeface="FZYaoTi" panose="02010601030101010101" pitchFamily="2" charset="-122"/>
              </a:rPr>
              <a:t>中考满分作文节选</a:t>
            </a:r>
            <a:endParaRPr lang="zh-CN" altLang="en-US" sz="6000" b="1" dirty="0">
              <a:solidFill>
                <a:schemeClr val="hlink"/>
              </a:solidFill>
              <a:latin typeface="Arial" panose="020B0604020202020204" pitchFamily="34" charset="0"/>
              <a:ea typeface="FZYaoTi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charRg st="0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8">
                                            <p:txEl>
                                              <p:charRg st="0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427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6" name="矩形 69635"/>
          <p:cNvSpPr/>
          <p:nvPr/>
        </p:nvSpPr>
        <p:spPr>
          <a:xfrm>
            <a:off x="827088" y="981075"/>
            <a:ext cx="7127875" cy="375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Arial" panose="020B0604020202020204" pitchFamily="34" charset="0"/>
              </a:rPr>
              <a:t>如</a:t>
            </a:r>
            <a:r>
              <a:rPr lang="en-US" altLang="zh-CN" sz="4800" b="1" dirty="0">
                <a:latin typeface="Arial" panose="020B0604020202020204" pitchFamily="34" charset="0"/>
              </a:rPr>
              <a:t>《</a:t>
            </a:r>
            <a:r>
              <a:rPr lang="zh-CN" altLang="en-US" sz="4800" b="1" dirty="0">
                <a:latin typeface="Arial" panose="020B0604020202020204" pitchFamily="34" charset="0"/>
              </a:rPr>
              <a:t>父亲</a:t>
            </a:r>
            <a:r>
              <a:rPr lang="en-US" altLang="zh-CN" sz="4800" b="1" dirty="0">
                <a:latin typeface="Arial" panose="020B0604020202020204" pitchFamily="34" charset="0"/>
              </a:rPr>
              <a:t>》</a:t>
            </a:r>
            <a:r>
              <a:rPr lang="zh-CN" altLang="en-US" sz="4800" b="1" dirty="0">
                <a:latin typeface="Arial" panose="020B0604020202020204" pitchFamily="34" charset="0"/>
              </a:rPr>
              <a:t>一文的结尾： 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r>
              <a:rPr lang="zh-CN" altLang="en-US" sz="4800" b="1" dirty="0">
                <a:latin typeface="Arial" panose="020B0604020202020204" pitchFamily="34" charset="0"/>
              </a:rPr>
              <a:t>　　我知道，我是父亲的汗水泡大的。父亲，我该这样才能表达出我对您永远的愧疚和爱戴呢？</a:t>
            </a:r>
            <a:r>
              <a:rPr lang="zh-CN" altLang="en-US" sz="4800" dirty="0">
                <a:latin typeface="Arial" panose="020B0604020202020204" pitchFamily="34" charset="0"/>
              </a:rPr>
              <a:t> 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图片 55297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矩形 55298"/>
          <p:cNvSpPr/>
          <p:nvPr/>
        </p:nvSpPr>
        <p:spPr>
          <a:xfrm>
            <a:off x="539750" y="981075"/>
            <a:ext cx="8208963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chemeClr val="tx2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技巧四：</a:t>
            </a:r>
            <a:endParaRPr lang="zh-CN" altLang="en-US" sz="6000" b="1" dirty="0">
              <a:solidFill>
                <a:schemeClr val="tx2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endParaRPr lang="zh-CN" altLang="en-US" sz="6000" b="1" dirty="0">
              <a:solidFill>
                <a:schemeClr val="tx2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r>
              <a:rPr lang="zh-CN" altLang="en-US" sz="6000" b="1" dirty="0">
                <a:solidFill>
                  <a:schemeClr val="tx2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引用佳句，多姿多彩</a:t>
            </a:r>
            <a:endParaRPr lang="zh-CN" altLang="en-US" sz="6000" b="1" dirty="0">
              <a:solidFill>
                <a:schemeClr val="tx2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占位符 8193"/>
          <p:cNvSpPr>
            <a:spLocks noGrp="1"/>
          </p:cNvSpPr>
          <p:nvPr>
            <p:ph type="body" idx="1"/>
          </p:nvPr>
        </p:nvSpPr>
        <p:spPr>
          <a:xfrm>
            <a:off x="250825" y="188913"/>
            <a:ext cx="8153400" cy="863600"/>
          </a:xfrm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009900"/>
                </a:solidFill>
              </a:rPr>
              <a:t>3,  </a:t>
            </a:r>
            <a:r>
              <a:rPr lang="zh-CN" altLang="en-US" sz="4000" b="1" dirty="0">
                <a:solidFill>
                  <a:srgbClr val="009900"/>
                </a:solidFill>
              </a:rPr>
              <a:t>信笔写来</a:t>
            </a:r>
            <a:endParaRPr lang="zh-CN" altLang="en-US" sz="4000" b="1" dirty="0">
              <a:solidFill>
                <a:srgbClr val="009900"/>
              </a:solidFill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323850" y="2492375"/>
            <a:ext cx="842486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、 “谁没有享受过母爱呢？相信每一位对于这个题目都有很多话。下面就是我要说的关于母爱的故事。”（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沐浴在母爱的阳光下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250825" y="981075"/>
            <a:ext cx="860266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不理题目要求，不问中心是什么，想着什么就写什么，或者只要句子优美，或者自己感觉“爽”，就可以成文。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468313" y="4292600"/>
            <a:ext cx="78486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、“缤纷色彩闪出的美丽，是因它没有分出每种色彩。”一首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光辉岁月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告诉了我们人生的美丽并不在于那多彩缤纷。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做人应该像一块砖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en-US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  <p:bldP spid="8195" grpId="0"/>
      <p:bldP spid="8196" grpId="0"/>
      <p:bldP spid="819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6322" name="文本框 56321"/>
          <p:cNvSpPr txBox="1"/>
          <p:nvPr/>
        </p:nvSpPr>
        <p:spPr>
          <a:xfrm>
            <a:off x="1384300" y="38671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56323" name="文本框 56322"/>
          <p:cNvSpPr txBox="1"/>
          <p:nvPr/>
        </p:nvSpPr>
        <p:spPr>
          <a:xfrm>
            <a:off x="323850" y="1404938"/>
            <a:ext cx="8496300" cy="308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想到这里，我又记起了一位名人说过的一句话：“身边的书多着呢，只要发觉，肯定会学到很多</a:t>
            </a:r>
            <a:r>
              <a:rPr lang="en-US" altLang="zh-CN" sz="2800" b="1">
                <a:solidFill>
                  <a:srgbClr val="FF0066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”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（选自陕西中考满分文</a:t>
            </a: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阅读身边的人</a:t>
            </a: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）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       明日歌中说：“明日复明日，明日何其多，我生待明日，万事成蹉跎</a:t>
            </a:r>
            <a:r>
              <a:rPr lang="en-US" altLang="zh-CN" sz="2800" b="1">
                <a:solidFill>
                  <a:srgbClr val="FF0066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希望大家能把握今天，创造出美好的明天。（选自四川内江中考满分文</a:t>
            </a: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创造美好的明天</a:t>
            </a: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）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0" y="4941888"/>
            <a:ext cx="9144000" cy="12001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LiSu" panose="02010509060101010101" pitchFamily="49" charset="-122"/>
              </a:rPr>
              <a:t>引用了诗文佳句、名人言论，既增添了文采又加深了文章的意境。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LiSu" panose="02010509060101010101" pitchFamily="49" charset="-122"/>
            </a:endParaRPr>
          </a:p>
        </p:txBody>
      </p:sp>
      <p:sp>
        <p:nvSpPr>
          <p:cNvPr id="56325" name="文本框 56324"/>
          <p:cNvSpPr txBox="1"/>
          <p:nvPr/>
        </p:nvSpPr>
        <p:spPr>
          <a:xfrm rot="10800000" flipV="1">
            <a:off x="1403350" y="404813"/>
            <a:ext cx="65547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Arial" panose="020B0604020202020204" pitchFamily="34" charset="0"/>
                <a:ea typeface="STXinwei" panose="02010800040101010101" pitchFamily="2" charset="-122"/>
              </a:rPr>
              <a:t>中考满分作文节选</a:t>
            </a:r>
            <a:endParaRPr lang="zh-CN" altLang="en-US" sz="6000" b="1">
              <a:latin typeface="Arial" panose="020B0604020202020204" pitchFamily="34" charset="0"/>
              <a:ea typeface="STXinwei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632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2708" name="矩形 72707"/>
          <p:cNvSpPr/>
          <p:nvPr/>
        </p:nvSpPr>
        <p:spPr>
          <a:xfrm>
            <a:off x="0" y="476250"/>
            <a:ext cx="8137525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借用名句既可以使文章简洁，又可以增添文采。可以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直接引用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，也可以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巧妙仿用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。如一篇题为</a:t>
            </a:r>
            <a:r>
              <a:rPr lang="en-US" altLang="zh-CN" sz="3600" b="1" dirty="0">
                <a:solidFill>
                  <a:srgbClr val="0099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花样年华</a:t>
            </a:r>
            <a:r>
              <a:rPr lang="en-US" altLang="zh-CN" sz="3600" b="1" dirty="0">
                <a:solidFill>
                  <a:srgbClr val="0099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的文章就引用了梁启超先生的</a:t>
            </a:r>
            <a:r>
              <a:rPr lang="en-US" altLang="zh-CN" sz="3600" b="1" dirty="0">
                <a:solidFill>
                  <a:srgbClr val="0099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少年中国说</a:t>
            </a:r>
            <a:r>
              <a:rPr lang="en-US" altLang="zh-CN" sz="3600" b="1" dirty="0">
                <a:solidFill>
                  <a:srgbClr val="0099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来结尾： </a:t>
            </a:r>
            <a:endParaRPr lang="zh-CN" altLang="en-US" sz="3600" b="1" dirty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　　</a:t>
            </a:r>
            <a:r>
              <a:rPr lang="zh-CN" altLang="en-US" sz="3600" b="1" dirty="0">
                <a:latin typeface="Arial" panose="020B0604020202020204" pitchFamily="34" charset="0"/>
              </a:rPr>
              <a:t>红日初生，其道大光。河出伏流，一泻汪洋。干将发硎，有作光芒。我就是那红日，我就是那大河，我就是那宝剑！这，就是我的花样年华！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57345"/>
          <p:cNvSpPr txBox="1"/>
          <p:nvPr/>
        </p:nvSpPr>
        <p:spPr>
          <a:xfrm>
            <a:off x="0" y="2276475"/>
            <a:ext cx="88931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  <a:ea typeface="STXingkai" panose="02010800040101010101" pitchFamily="2" charset="-122"/>
              </a:rPr>
              <a:t>技巧五：</a:t>
            </a:r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  <a:ea typeface="STXingkai" panose="02010800040101010101" pitchFamily="2" charset="-122"/>
            </a:endParaRPr>
          </a:p>
          <a:p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  <a:ea typeface="STXingkai" panose="02010800040101010101" pitchFamily="2" charset="-122"/>
              </a:rPr>
              <a:t>        抒情议论，气势不凡</a:t>
            </a:r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  <a:ea typeface="STXingkai" panose="02010800040101010101" pitchFamily="2" charset="-122"/>
            </a:endParaRPr>
          </a:p>
        </p:txBody>
      </p:sp>
      <p:pic>
        <p:nvPicPr>
          <p:cNvPr id="57347" name="图片 5734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313112" cy="2284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图片 5734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6092825"/>
            <a:ext cx="8612188" cy="354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58369"/>
          <p:cNvSpPr txBox="1"/>
          <p:nvPr/>
        </p:nvSpPr>
        <p:spPr>
          <a:xfrm>
            <a:off x="395288" y="1412875"/>
            <a:ext cx="8351837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、 其实宁静就是那么简单，一个浅浅的微笑，一句贴心的话语，一颗能包含一切的心灵，足以使一张紧绷的脸松弛开来，让笑容在人们脸上轻轻地绽开，那笑容就如徜徉在天边的云朵，轻轻地点缀着那片蔚蓝的天，清新而自然，（选自广州中考满分文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从天空想到的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1" name="文本框 58370"/>
          <p:cNvSpPr txBox="1"/>
          <p:nvPr/>
        </p:nvSpPr>
        <p:spPr>
          <a:xfrm>
            <a:off x="0" y="4868863"/>
            <a:ext cx="9144000" cy="17494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LiSu" panose="02010509060101010101" pitchFamily="49" charset="-122"/>
                <a:ea typeface="LiSu" panose="02010509060101010101" pitchFamily="49" charset="-122"/>
              </a:rPr>
              <a:t>运用排比、比喻修辞，以优美的文字抒发内心真实情感，并配以适当的议论，使文章结尾气势不凡，强劲有力。</a:t>
            </a:r>
            <a:endParaRPr lang="zh-CN" altLang="en-US" sz="3600" b="1">
              <a:solidFill>
                <a:srgbClr val="FF0000"/>
              </a:solidFill>
              <a:latin typeface="LiSu" panose="02010509060101010101" pitchFamily="49" charset="-122"/>
              <a:ea typeface="LiSu" panose="02010509060101010101" pitchFamily="49" charset="-122"/>
            </a:endParaRPr>
          </a:p>
        </p:txBody>
      </p:sp>
      <p:sp>
        <p:nvSpPr>
          <p:cNvPr id="58372" name="文本框 58371"/>
          <p:cNvSpPr txBox="1"/>
          <p:nvPr/>
        </p:nvSpPr>
        <p:spPr>
          <a:xfrm>
            <a:off x="1331913" y="260350"/>
            <a:ext cx="6985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BC0000"/>
                </a:solidFill>
                <a:latin typeface="Arial" panose="020B0604020202020204" pitchFamily="34" charset="0"/>
                <a:ea typeface="FZYaoTi" panose="02010601030101010101" pitchFamily="2" charset="-122"/>
              </a:rPr>
              <a:t>中考满分作文节选</a:t>
            </a:r>
            <a:endParaRPr lang="zh-CN" altLang="en-US" sz="6000" b="1" dirty="0">
              <a:solidFill>
                <a:srgbClr val="BC0000"/>
              </a:solidFill>
              <a:latin typeface="Arial" panose="020B0604020202020204" pitchFamily="34" charset="0"/>
              <a:ea typeface="FZYaoTi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allAtOnce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文本框 68609"/>
          <p:cNvSpPr txBox="1"/>
          <p:nvPr/>
        </p:nvSpPr>
        <p:spPr>
          <a:xfrm>
            <a:off x="1187450" y="1125538"/>
            <a:ext cx="71120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40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40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春光似海，青春如花．青春是美丽的，美丽的青春在于奋斗，在于拼搏．愿天下的人们都能让自己的青春绽放出花一样的馨香！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标题 593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59396" name="图片 5939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7" name="矩形 59396"/>
          <p:cNvSpPr/>
          <p:nvPr/>
        </p:nvSpPr>
        <p:spPr>
          <a:xfrm>
            <a:off x="900113" y="1341438"/>
            <a:ext cx="770572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chemeClr val="tx2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技巧六：</a:t>
            </a:r>
            <a:endParaRPr lang="zh-CN" altLang="en-US" sz="6000" b="1" dirty="0">
              <a:solidFill>
                <a:schemeClr val="tx2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endParaRPr lang="zh-CN" altLang="en-US" sz="6000" b="1" dirty="0">
              <a:solidFill>
                <a:schemeClr val="tx2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r>
              <a:rPr lang="zh-CN" altLang="en-US" sz="6000" b="1" dirty="0">
                <a:solidFill>
                  <a:schemeClr val="tx2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 景物烘托，情景合一</a:t>
            </a:r>
            <a:endParaRPr lang="zh-CN" altLang="en-US" sz="6000" b="1" dirty="0">
              <a:solidFill>
                <a:schemeClr val="tx2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框 60417"/>
          <p:cNvSpPr txBox="1"/>
          <p:nvPr/>
        </p:nvSpPr>
        <p:spPr>
          <a:xfrm>
            <a:off x="0" y="342900"/>
            <a:ext cx="9144000" cy="335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中考满分作文节选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        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       风停了，暴雨也结束了，太阳重新露出了笑容，两代人的那扇玻璃也被那片残阳熔化了。太阳在远处逐渐隐去，消失在一片晚霞中，两者混为一体，没有距离。（选自广州中考满分文</a:t>
            </a:r>
            <a:r>
              <a:rPr lang="en-US" altLang="zh-CN" sz="3200" b="1" dirty="0">
                <a:solidFill>
                  <a:srgbClr val="B8004A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雨中品读</a:t>
            </a:r>
            <a:r>
              <a:rPr lang="en-US" altLang="zh-CN" sz="3200" b="1" dirty="0">
                <a:solidFill>
                  <a:srgbClr val="B8004A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solidFill>
                  <a:srgbClr val="B8004A"/>
                </a:solidFill>
                <a:latin typeface="Arial" panose="020B0604020202020204" pitchFamily="34" charset="0"/>
              </a:rPr>
              <a:t>）</a:t>
            </a:r>
            <a:endParaRPr lang="zh-CN" altLang="en-US" sz="3200" b="1" dirty="0">
              <a:solidFill>
                <a:srgbClr val="B8004A"/>
              </a:solidFill>
              <a:latin typeface="Arial" panose="020B0604020202020204" pitchFamily="34" charset="0"/>
            </a:endParaRPr>
          </a:p>
        </p:txBody>
      </p:sp>
      <p:sp>
        <p:nvSpPr>
          <p:cNvPr id="60419" name="文本框 60418"/>
          <p:cNvSpPr txBox="1"/>
          <p:nvPr/>
        </p:nvSpPr>
        <p:spPr>
          <a:xfrm rot="10800000" flipV="1">
            <a:off x="250825" y="4149725"/>
            <a:ext cx="85026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</a:rPr>
              <a:t>小作者通过对雨后景物的描写暗示了两代人之间情感隔阂的消失，情与景有机地结合在了一起。含蓄隽永，余味无穷。</a:t>
            </a:r>
            <a:endParaRPr lang="zh-CN" altLang="en-US" sz="3200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0" y="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418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18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0418">
                                            <p:txEl>
                                              <p:charRg st="18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0419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allAtOnce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框 70657"/>
          <p:cNvSpPr txBox="1"/>
          <p:nvPr/>
        </p:nvSpPr>
        <p:spPr>
          <a:xfrm>
            <a:off x="0" y="2276475"/>
            <a:ext cx="8893175" cy="2743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  <a:ea typeface="STXingkai" panose="02010800040101010101" pitchFamily="2" charset="-122"/>
              </a:rPr>
              <a:t>技巧七：</a:t>
            </a:r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  <a:ea typeface="STXingkai" panose="02010800040101010101" pitchFamily="2" charset="-122"/>
            </a:endParaRPr>
          </a:p>
          <a:p>
            <a:r>
              <a:rPr lang="zh-CN" altLang="en-US" sz="5400" b="1" dirty="0">
                <a:latin typeface="Arial" panose="020B0604020202020204" pitchFamily="34" charset="0"/>
              </a:rPr>
              <a:t>          </a:t>
            </a:r>
            <a:endParaRPr lang="zh-CN" altLang="en-US" sz="5400" b="1" dirty="0">
              <a:latin typeface="Arial" panose="020B0604020202020204" pitchFamily="34" charset="0"/>
            </a:endParaRPr>
          </a:p>
          <a:p>
            <a:r>
              <a:rPr lang="zh-CN" altLang="en-US" sz="5400" b="1" dirty="0">
                <a:latin typeface="Arial" panose="020B0604020202020204" pitchFamily="34" charset="0"/>
              </a:rPr>
              <a:t>        </a:t>
            </a:r>
            <a:r>
              <a:rPr lang="zh-CN" altLang="en-US" sz="6000" b="1" i="1" dirty="0">
                <a:latin typeface="Arial" panose="020B0604020202020204" pitchFamily="34" charset="0"/>
              </a:rPr>
              <a:t>意犹未尽，余音绕梁</a:t>
            </a:r>
            <a:endParaRPr lang="zh-CN" altLang="en-US" sz="6000" b="1" i="1" dirty="0">
              <a:latin typeface="Arial" panose="020B0604020202020204" pitchFamily="34" charset="0"/>
            </a:endParaRPr>
          </a:p>
        </p:txBody>
      </p:sp>
      <p:pic>
        <p:nvPicPr>
          <p:cNvPr id="70659" name="图片 7065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313112" cy="2284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0" name="图片 70659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6092825"/>
            <a:ext cx="8612188" cy="354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684" name="矩形 71683"/>
          <p:cNvSpPr/>
          <p:nvPr/>
        </p:nvSpPr>
        <p:spPr>
          <a:xfrm>
            <a:off x="539750" y="981075"/>
            <a:ext cx="799147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9900"/>
                </a:solidFill>
                <a:latin typeface="Arial" panose="020B0604020202020204" pitchFamily="34" charset="0"/>
              </a:rPr>
              <a:t>例：如一篇谈“逆向思维”的</a:t>
            </a:r>
            <a:r>
              <a:rPr lang="en-US" altLang="zh-CN" sz="4000" b="1" dirty="0">
                <a:solidFill>
                  <a:srgbClr val="0099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4000" b="1" dirty="0">
                <a:solidFill>
                  <a:srgbClr val="009900"/>
                </a:solidFill>
                <a:latin typeface="Arial" panose="020B0604020202020204" pitchFamily="34" charset="0"/>
              </a:rPr>
              <a:t>十减一等于</a:t>
            </a:r>
            <a:r>
              <a:rPr lang="en-US" altLang="zh-CN" sz="4000" b="1" dirty="0">
                <a:solidFill>
                  <a:srgbClr val="009900"/>
                </a:solidFill>
                <a:latin typeface="Arial" panose="020B0604020202020204" pitchFamily="34" charset="0"/>
              </a:rPr>
              <a:t>……》</a:t>
            </a:r>
            <a:r>
              <a:rPr lang="zh-CN" altLang="en-US" sz="4000" b="1" dirty="0">
                <a:solidFill>
                  <a:srgbClr val="009900"/>
                </a:solidFill>
                <a:latin typeface="Arial" panose="020B0604020202020204" pitchFamily="34" charset="0"/>
              </a:rPr>
              <a:t>，它的结尾就是这样的： </a:t>
            </a:r>
            <a:endParaRPr lang="zh-CN" altLang="en-US" sz="4000" b="1" dirty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009900"/>
                </a:solidFill>
                <a:latin typeface="Arial" panose="020B0604020202020204" pitchFamily="34" charset="0"/>
              </a:rPr>
              <a:t>　　十减一等于九。十减一不等于九 。十减一等于</a:t>
            </a:r>
            <a:r>
              <a:rPr lang="en-US" altLang="zh-CN" sz="4000" b="1" dirty="0">
                <a:solidFill>
                  <a:srgbClr val="0099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4000" dirty="0">
                <a:latin typeface="Arial" panose="020B0604020202020204" pitchFamily="34" charset="0"/>
              </a:rPr>
              <a:t> 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23850" y="1628775"/>
            <a:ext cx="8229600" cy="1143000"/>
          </a:xfrm>
        </p:spPr>
        <p:txBody>
          <a:bodyPr anchor="ctr"/>
          <a:p>
            <a:r>
              <a:rPr lang="zh-CN" altLang="en-US" b="1" dirty="0"/>
              <a:t>祝同学们妙笔生花写出优秀作文</a:t>
            </a:r>
            <a:endParaRPr lang="zh-CN" altLang="en-US" b="1" dirty="0"/>
          </a:p>
        </p:txBody>
      </p:sp>
      <p:pic>
        <p:nvPicPr>
          <p:cNvPr id="73731" name="图片 73730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9363"/>
            <a:ext cx="2317750" cy="260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2" name="图片 7373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3789363"/>
            <a:ext cx="2317750" cy="260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3" name="图片 7373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429000"/>
            <a:ext cx="2246313" cy="2520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、故弄玄虚，转弯抹角，入题太慢，头重脚轻。</a:t>
            </a:r>
            <a:endParaRPr lang="zh-CN" altLang="en-US" sz="36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0" y="1341438"/>
            <a:ext cx="9144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、那只是一块砖，但是他面朝四面八方，有头有脸；那只是一块砖，但是他横竖都正真，从不弯曲；那只是一块砖，也许真是一块砖，也许也可以说那只是一面墙，但不能说，那只是一幢楼。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250825" y="3644900"/>
            <a:ext cx="85693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、又是一个寒冷的天，又是一次考试。在考场里，听到的是笔在纸上作响的声音。窗外北风呼啸，树木在摇头晃脑。此时的树也像一种人一样。人有标准才有硬度，就像一块砖。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图片 65537" descr="gree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0" name="ygxdfwz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2" name="矩形 65541"/>
          <p:cNvSpPr/>
          <p:nvPr/>
        </p:nvSpPr>
        <p:spPr>
          <a:xfrm>
            <a:off x="1547813" y="620713"/>
            <a:ext cx="6192837" cy="396081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60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谢谢！！</a:t>
            </a:r>
            <a:endParaRPr lang="zh-CN" altLang="en-US" sz="6000" b="1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683" fill="hold"/>
                                        <p:tgtEl>
                                          <p:spTgt spid="655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250825" y="1484313"/>
            <a:ext cx="8569325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例：做人的道理自古以来就是很多人所探讨的，究竟怎样做才能使人生更有意义呢？孔子的有“择其善者而从之”、“已所不欲勿施于人”等；孟子的“生于忧患，死于安乐”；王勃的“穷且益坚，不坠青云之志”；文天祥的“人生自古谁无死，留取丹心照汗青”等等很多的看法，它们都各现人生的精义所在。其实我们也不必老想着这豪言壮语，轰轰烈烈的人生，倒不如像一块砖头一样，踏踏实实地过完这来之不易的一生。           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——《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做人应该像一块砖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en-US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79388" y="188913"/>
            <a:ext cx="896461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36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</a:t>
            </a:r>
            <a:r>
              <a:rPr lang="zh-CN" altLang="en-US" sz="36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照抄原材料或引用复述不简练，中心话题“千呼万唤不出来”。</a:t>
            </a:r>
            <a:endParaRPr lang="zh-CN" altLang="en-US" sz="36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>
          <a:xfrm>
            <a:off x="179388" y="260350"/>
            <a:ext cx="8785225" cy="865188"/>
          </a:xfrm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</a:t>
            </a:r>
            <a:r>
              <a:rPr lang="zh-CN" altLang="en-US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起调太高，难以后继</a:t>
            </a:r>
            <a:endParaRPr lang="zh-CN" altLang="en-US" sz="40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539750" y="1412875"/>
            <a:ext cx="7561263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例如：“我的家庭可不寻常了！”这样的开头抒发的感情过于强烈，往往后继乏力，就像唱歌起调起高了，很难上去。而且后面若举不出事例来印证“不寻常”几个字，则文章给人虎头蛇尾的感觉。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468313" y="333375"/>
            <a:ext cx="74882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40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、引用错误，或开头段出现错别字。</a:t>
            </a:r>
            <a:endParaRPr lang="zh-CN" altLang="en-US" sz="40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539750" y="1700213"/>
            <a:ext cx="8280400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教之道，贵以砖。”三句经中”砖“用于比喻非常珍遗的物品。砖有棱有色，方方正正，就因为这样，才可以筑起百层大楼。难道这不像我们的人的品格吗？做人就应该像砖一样。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7900</Words>
  <Application>WPS 演示</Application>
  <PresentationFormat>在屏幕上显示</PresentationFormat>
  <Paragraphs>325</Paragraphs>
  <Slides>60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7" baseType="lpstr">
      <vt:lpstr>Arial</vt:lpstr>
      <vt:lpstr>宋体</vt:lpstr>
      <vt:lpstr>Wingdings</vt:lpstr>
      <vt:lpstr>STXinwei</vt:lpstr>
      <vt:lpstr>LiSu</vt:lpstr>
      <vt:lpstr>黑体</vt:lpstr>
      <vt:lpstr>微软雅黑</vt:lpstr>
      <vt:lpstr>Arial Unicode MS</vt:lpstr>
      <vt:lpstr>Calibri</vt:lpstr>
      <vt:lpstr>STZhongsong</vt:lpstr>
      <vt:lpstr>楷体_GB2312</vt:lpstr>
      <vt:lpstr>新宋体</vt:lpstr>
      <vt:lpstr>Times New Roman</vt:lpstr>
      <vt:lpstr>STXingkai</vt:lpstr>
      <vt:lpstr>汉鼎简行楷</vt:lpstr>
      <vt:lpstr>FZYaoTi</vt:lpstr>
      <vt:lpstr>默认设计模板</vt:lpstr>
      <vt:lpstr>PowerPoint 演示文稿</vt:lpstr>
      <vt:lpstr>作文的开头</vt:lpstr>
      <vt:lpstr>平时作文开头往往存在以下几种不足：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2、亮明观点，富有感召力</vt:lpstr>
      <vt:lpstr>二、巧用修辞，展示文采。 即化虚为实</vt:lpstr>
      <vt:lpstr>PowerPoint 演示文稿</vt:lpstr>
      <vt:lpstr>PowerPoint 演示文稿</vt:lpstr>
      <vt:lpstr> 三、广泛引用， 突出主题。 即借用诗词名言警句等 </vt:lpstr>
      <vt:lpstr>PowerPoint 演示文稿</vt:lpstr>
      <vt:lpstr>四、描写环境，烘托背景</vt:lpstr>
      <vt:lpstr>五、联想回忆，巧妙叙述</vt:lpstr>
      <vt:lpstr>PowerPoint 演示文稿</vt:lpstr>
      <vt:lpstr>六、设问生疑，制造悬念。</vt:lpstr>
      <vt:lpstr>七、妙用题记 </vt:lpstr>
      <vt:lpstr>PowerPoint 演示文稿</vt:lpstr>
      <vt:lpstr>                八、故事导入式 </vt:lpstr>
      <vt:lpstr>PowerPoint 演示文稿</vt:lpstr>
      <vt:lpstr>以“危机”为话题，写一段小故事作为文章的开头。</vt:lpstr>
      <vt:lpstr>                 九、借物起兴式 </vt:lpstr>
      <vt:lpstr>规律分析——         借生活中的其他事物开头，通过一组排比句子来强化其文采，最终落在话题材料上，其格式类似于陕北民歌形式——信天游。这种格式的开头重在平时的喻体积累与思维训练。 </vt:lpstr>
      <vt:lpstr>PowerPoint 演示文稿</vt:lpstr>
      <vt:lpstr>PowerPoint 演示文稿</vt:lpstr>
      <vt:lpstr>PowerPoint 演示文稿</vt:lpstr>
      <vt:lpstr>“风头豹尾”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祝同学们妙笔生花写出优秀作文</vt:lpstr>
      <vt:lpstr>PowerPoint 演示文稿</vt:lpstr>
    </vt:vector>
  </TitlesOfParts>
  <Company>信念技术论坛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九江联信</dc:creator>
  <cp:lastModifiedBy>小百度</cp:lastModifiedBy>
  <cp:revision>6</cp:revision>
  <dcterms:created xsi:type="dcterms:W3CDTF">2011-11-20T00:50:00Z</dcterms:created>
  <dcterms:modified xsi:type="dcterms:W3CDTF">2019-05-15T10:46:12Z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