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10" r:id="rId2"/>
    <p:sldId id="434" r:id="rId3"/>
    <p:sldId id="565" r:id="rId4"/>
    <p:sldId id="488" r:id="rId5"/>
    <p:sldId id="548" r:id="rId6"/>
    <p:sldId id="566" r:id="rId7"/>
    <p:sldId id="567" r:id="rId8"/>
    <p:sldId id="584" r:id="rId9"/>
    <p:sldId id="585" r:id="rId10"/>
    <p:sldId id="586" r:id="rId11"/>
    <p:sldId id="587" r:id="rId12"/>
    <p:sldId id="588" r:id="rId13"/>
    <p:sldId id="589" r:id="rId14"/>
    <p:sldId id="590" r:id="rId15"/>
    <p:sldId id="592" r:id="rId16"/>
    <p:sldId id="593" r:id="rId17"/>
    <p:sldId id="595" r:id="rId18"/>
    <p:sldId id="596" r:id="rId19"/>
    <p:sldId id="597" r:id="rId20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Tx/>
      <a:buNone/>
      <a:defRPr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0">
          <p15:clr>
            <a:srgbClr val="A4A3A4"/>
          </p15:clr>
        </p15:guide>
        <p15:guide id="2" pos="281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264" y="-96"/>
      </p:cViewPr>
      <p:guideLst>
        <p:guide orient="horz" pos="2130"/>
        <p:guide pos="281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z="4000" b="1" i="0" u="none" strike="noStrike" kern="1200" cap="all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0" lang="zh-CN" altLang="en-US" sz="20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0" lang="zh-CN" altLang="en-US" sz="1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0" lang="zh-CN" altLang="en-US" sz="20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0" lang="zh-CN" altLang="en-US" sz="1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>
              <a:defRPr sz="1400"/>
            </a:lvl1pPr>
          </a:lstStyle>
          <a:p>
            <a:pPr lvl="0" eaLnBrk="1" hangingPunct="1"/>
            <a:endParaRPr lang="en-US" altLang="zh-CN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>
              <a:defRPr sz="1400"/>
            </a:lvl1pPr>
          </a:lstStyle>
          <a:p>
            <a:pPr lvl="0" eaLnBrk="1" hangingPunct="1"/>
            <a:endParaRPr lang="en-US" altLang="zh-CN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 dir="ru"/>
  </p:transition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baseline="0">
          <a:solidFill>
            <a:schemeClr val="tx1"/>
          </a:solidFill>
          <a:effectLst/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baseline="0">
          <a:solidFill>
            <a:schemeClr val="tx1"/>
          </a:solidFill>
          <a:effectLst/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7405" y="1196975"/>
            <a:ext cx="7609840" cy="286131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en-US" altLang="zh-CN" sz="48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en-US" altLang="zh-CN" sz="4800" b="1">
                <a:solidFill>
                  <a:schemeClr val="accent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统编教材必修（上）第三单元</a:t>
            </a:r>
          </a:p>
          <a:p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</a:t>
            </a:r>
          </a:p>
          <a:p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任务群教学：品豪放与婉约</a:t>
            </a:r>
          </a:p>
          <a:p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《念奴娇·赤壁怀古》《永遇乐·京口北固亭怀古》《声声慢》</a:t>
            </a:r>
            <a:endParaRPr lang="en-US" altLang="zh-CN" sz="2000" b="1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/>
          <p:nvPr/>
        </p:nvSpPr>
        <p:spPr>
          <a:xfrm>
            <a:off x="0" y="0"/>
            <a:ext cx="90093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李清照简介：</a:t>
            </a:r>
            <a:endParaRPr lang="en-US" altLang="zh-CN" sz="2800" b="1" u="sng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" name="TextBox 5"/>
          <p:cNvSpPr/>
          <p:nvPr/>
        </p:nvSpPr>
        <p:spPr>
          <a:xfrm>
            <a:off x="2972435" y="418465"/>
            <a:ext cx="6036945" cy="390779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buNone/>
            </a:pPr>
            <a:r>
              <a:rPr sz="2000" b="1">
                <a:sym typeface="+mn-ea"/>
              </a:rPr>
              <a:t>李清照</a:t>
            </a:r>
            <a:r>
              <a:rPr sz="2000">
                <a:sym typeface="+mn-ea"/>
              </a:rPr>
              <a:t>（1084—1155），号易安居士，齐州章丘（今山东章丘）人。宋代女词人，婉约词派代表，有“千古第一才女”之称。 </a:t>
            </a:r>
          </a:p>
          <a:p>
            <a:pPr marL="0" indent="0">
              <a:buNone/>
            </a:pPr>
            <a:r>
              <a:rPr lang="zh-CN" sz="2000" b="1">
                <a:sym typeface="+mn-ea"/>
              </a:rPr>
              <a:t>人生简历：</a:t>
            </a:r>
            <a:endParaRPr sz="2000">
              <a:sym typeface="+mn-ea"/>
            </a:endParaRPr>
          </a:p>
          <a:p>
            <a:pPr marL="0" indent="0">
              <a:buNone/>
            </a:pPr>
            <a:r>
              <a:rPr sz="2000">
                <a:sym typeface="+mn-ea"/>
              </a:rPr>
              <a:t>李清照生于书香门第，早期生活优裕。在家庭的熏陶下，她小小年纪便文采出众。18岁，与太学生赵明诚结婚。赵是金石家，前期生活安定优裕。南渡后，词人的生活困顿。1129年丈夫卒于建康，李清照孤身一人带着全部家当逃难。当年与丈夫收集的金石古卷，全部散佚，令她饱受打击。绍兴二年（1132年），至杭州，再嫁张汝舟，婚姻并不幸福，数月后便离异。李清照晚景颇为凄凉，卒于1155年。</a:t>
            </a:r>
          </a:p>
        </p:txBody>
      </p:sp>
      <p:sp>
        <p:nvSpPr>
          <p:cNvPr id="3" name="TextBox 5"/>
          <p:cNvSpPr/>
          <p:nvPr/>
        </p:nvSpPr>
        <p:spPr>
          <a:xfrm>
            <a:off x="156845" y="4384675"/>
            <a:ext cx="8830310" cy="212280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sz="2000"/>
              <a:t>李清照</a:t>
            </a:r>
            <a:r>
              <a:rPr sz="2000"/>
              <a:t>的词作独步一时，被誉为“词家一大宗”。她的词分前期和后期。前期多写其悠闲生活</a:t>
            </a:r>
            <a:r>
              <a:rPr lang="zh-CN" sz="2000"/>
              <a:t>、</a:t>
            </a:r>
            <a:r>
              <a:rPr sz="2000"/>
              <a:t>爱情生活、自然景物，韵调优美</a:t>
            </a:r>
            <a:r>
              <a:rPr lang="zh-CN" sz="2000"/>
              <a:t>；</a:t>
            </a:r>
            <a:r>
              <a:rPr sz="2000"/>
              <a:t>后期多慨叹身世，怀乡忆旧，情调悲伤。她不追求华丽的藻饰，</a:t>
            </a:r>
            <a:r>
              <a:rPr lang="zh-CN" sz="2000"/>
              <a:t>多</a:t>
            </a:r>
            <a:r>
              <a:rPr sz="2000"/>
              <a:t>用白描的手法来表现对周围事物的感触，表达丰富多样的感情体验，真挚的感情和完美的形式水乳交融，浑然一体。她将“语尽而意不尽，意尽而情不尽”的婉约风格发展到了顶峰，以致赢得了婉约派词人“宗主”的地位，成为婉约派代表人物之一。</a:t>
            </a:r>
          </a:p>
        </p:txBody>
      </p:sp>
      <p:pic>
        <p:nvPicPr>
          <p:cNvPr id="103" name="图片 102"/>
          <p:cNvPicPr/>
          <p:nvPr/>
        </p:nvPicPr>
        <p:blipFill>
          <a:blip r:embed="rId2"/>
          <a:srcRect r="52361" b="-37"/>
          <a:stretch>
            <a:fillRect/>
          </a:stretch>
        </p:blipFill>
        <p:spPr>
          <a:xfrm>
            <a:off x="179705" y="521970"/>
            <a:ext cx="2445385" cy="3794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/>
          <p:nvPr/>
        </p:nvSpPr>
        <p:spPr>
          <a:xfrm>
            <a:off x="0" y="0"/>
            <a:ext cx="90093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《声声慢》艺术风格分析：</a:t>
            </a:r>
            <a:endParaRPr lang="en-US" altLang="zh-CN" sz="2800" b="1" u="sng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" name="TextBox 5"/>
          <p:cNvSpPr/>
          <p:nvPr/>
        </p:nvSpPr>
        <p:spPr>
          <a:xfrm>
            <a:off x="219710" y="621030"/>
            <a:ext cx="8789035" cy="76835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buNone/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一、学生诵读全词，注意语气、语调和情感。</a:t>
            </a:r>
          </a:p>
          <a:p>
            <a:pPr marL="0" indent="0">
              <a:buNone/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二、用简练的语言概括这首词的风格特征。 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TextBox 5"/>
          <p:cNvSpPr/>
          <p:nvPr/>
        </p:nvSpPr>
        <p:spPr>
          <a:xfrm>
            <a:off x="219710" y="1557020"/>
            <a:ext cx="8789670" cy="452310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buNone/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《声声慢》为悲秋抒怀之作。全词纯用赋体，白描铺叙，首尾总起总收，中间以六组意象层层转进，烘染情景。</a:t>
            </a:r>
          </a:p>
          <a:p>
            <a:pPr marL="0" indent="0">
              <a:buNone/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上片写秋晚雁过之际的伤心。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头七组叠字挥洒俊逸，用字奇横，尤其以寻常俗语入词，似浅而深，自然本色，新俊传神。七组叠字总写词人悲伤心境，层层深入地显现孤寂之苦况。“乍暖还寒”七句以暖寒、晚风、雁过三层意象，分述并展现词人的孤寂和悲凄。“乍暖”三句，言秋季气候寒暖不定，李清照以柔弱愁苦之躯不堪适应并承受寒冷季节的变化，因面感叹“最难将息”；“三杯”二句，言秋晚风急逼人，袭骨寒心，虽饮淡酒暖身驱寒，也难抗御，更给人以雪上加霜之感。“雁过”三句借秋雁南飞意象托物生情，“雁过”依旧，而观者人非，触发了家破夫亡的独处凄凉之感。</a:t>
            </a:r>
          </a:p>
          <a:p>
            <a:pPr marL="0" indent="0">
              <a:buNone/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下片写花落时节的愁苦。“满地”六句以黄花、守窗、细雨三层意象，分述并展现词人孤愁和憔悴。最后“这次第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二句以直抒胸臆的方式总括出此情此景之凄怆、伤心，远非一个“愁”字可以了结，强调出词人悲愁之深切与凄楚。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/>
          <p:nvPr/>
        </p:nvSpPr>
        <p:spPr>
          <a:xfrm>
            <a:off x="0" y="0"/>
            <a:ext cx="900938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豪放与婉约词</a:t>
            </a:r>
            <a:r>
              <a:rPr lang="zh-CN" altLang="en-US" sz="2800" b="1" u="sng">
                <a:solidFill>
                  <a:schemeClr val="tx1"/>
                </a:solidFill>
                <a:latin typeface="+mj-ea"/>
                <a:ea typeface="+mj-ea"/>
                <a:sym typeface="+mn-ea"/>
              </a:rPr>
              <a:t>创作</a:t>
            </a:r>
            <a:r>
              <a:rPr lang="zh-CN" altLang="en-US" sz="2800" b="1" u="sng">
                <a:solidFill>
                  <a:schemeClr val="tx1"/>
                </a:solidFill>
                <a:latin typeface="+mj-ea"/>
                <a:ea typeface="+mj-ea"/>
              </a:rPr>
              <a:t>背景</a:t>
            </a: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比较分析：</a:t>
            </a:r>
            <a:endParaRPr lang="en-US" altLang="zh-CN" sz="2800" b="1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en-US" altLang="zh-CN" sz="2800" b="1" u="sng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TextBox 5"/>
          <p:cNvSpPr/>
          <p:nvPr/>
        </p:nvSpPr>
        <p:spPr>
          <a:xfrm>
            <a:off x="219710" y="692785"/>
            <a:ext cx="8789670" cy="563118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念奴娇·赤壁怀古》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写于宋神宗元丰五年（1082）七月。当时，由于苏轼诗文讽喻新法，为新派官僚罗织论罪贬谪到黄州，这首词是他游赏黄冈城外的赤壁矶时写下的。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《永遇乐·京口北固亭怀古》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写于宋宁宗开禧元年（1205年） ，辛弃疾当时已有六十六岁。当时韩侂胄执政，正积极筹划北伐，闲置已久的辛弃疾于前一年被起用为浙东安抚使。辛弃疾的意见没有引起南宋当权者的重视。一次他来到京口北固亭，心中感慨万千，于是写下了这首佳作。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《声声慢》</a:t>
            </a:r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写于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靖康之难后。李清照随其夫赵明诚逃亡江南，宋高宗建炎三年（1129）秋八月十八日赵明诚亡故。此词当于其夫亡后所作，系辞情凄切的悼亡词。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/>
          <p:nvPr/>
        </p:nvSpPr>
        <p:spPr>
          <a:xfrm>
            <a:off x="0" y="0"/>
            <a:ext cx="900938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豪放与婉约词</a:t>
            </a:r>
            <a:r>
              <a:rPr lang="zh-CN" altLang="en-US" sz="2800" b="1" u="sng">
                <a:solidFill>
                  <a:schemeClr val="tx1"/>
                </a:solidFill>
                <a:latin typeface="+mj-ea"/>
                <a:ea typeface="+mj-ea"/>
              </a:rPr>
              <a:t>主旨</a:t>
            </a: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比较分析：</a:t>
            </a:r>
            <a:endParaRPr lang="en-US" altLang="zh-CN" sz="2800" b="1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en-US" altLang="zh-CN" sz="2800" b="1" u="sng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TextBox 5"/>
          <p:cNvSpPr/>
          <p:nvPr/>
        </p:nvSpPr>
        <p:spPr>
          <a:xfrm>
            <a:off x="219710" y="692785"/>
            <a:ext cx="8789670" cy="609282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念奴娇·赤壁怀古》：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借怀古抒情，用豪壮的情调称颂古代英雄的丰功伟业，表达了诗人虽然政治失意、怀才不遇，壮志难酬的情感，同时也流量出作者从未曾失去的旷达心志。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《永遇乐·京口北固亭怀古》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词豪壮悲凉，义重情深，放射着爱国主义的思想光辉。此词通过对古代英雄人物的歌颂，表达了作者渴望像古代英雄人物那样金戈铁马，收复旧山河，为国效力的壮志豪情，也表达了对主战派的期望和对南宋朝廷苟安求和者的讽刺和谴责。结尾三句，借廉颇自比，表示出词人报效国家的强烈愿望和对宋室不能进用人才的慨叹，也流露出作者报国无门的无限悲怆，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《声声慢》：</a:t>
            </a:r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抒写了词人南渡之后，晚年孤苦伶仃的生活景况和心中无限的哀愁，反映了许多背井离乡、骨肉分离和生活孤苦的人们的共同命运和感受。</a:t>
            </a:r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既控诉了金朝统治者发动掠夺战争造成的灾难，又对南宋五偏安政策有所遣责，它有一定的积极意义。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/>
          <p:nvPr/>
        </p:nvSpPr>
        <p:spPr>
          <a:xfrm>
            <a:off x="0" y="0"/>
            <a:ext cx="900938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豪放与婉约词的</a:t>
            </a:r>
            <a:r>
              <a:rPr lang="zh-CN" altLang="en-US" sz="2800" b="1" u="sng">
                <a:solidFill>
                  <a:schemeClr val="tx1"/>
                </a:solidFill>
                <a:latin typeface="+mj-ea"/>
                <a:ea typeface="+mj-ea"/>
              </a:rPr>
              <a:t>意境</a:t>
            </a: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比较分析：</a:t>
            </a:r>
            <a:endParaRPr lang="en-US" altLang="zh-CN" sz="2800" b="1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en-US" altLang="zh-CN" sz="2800" b="1" u="sng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TextBox 5"/>
          <p:cNvSpPr/>
          <p:nvPr/>
        </p:nvSpPr>
        <p:spPr>
          <a:xfrm>
            <a:off x="107950" y="548640"/>
            <a:ext cx="8789670" cy="609282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念奴娇·赤壁怀古》：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乱石穿空，惊涛拍岸，卷起千堆雪。”第一句写石，将陡峭峥嵘的石壁直插云天的险峻，形象贴切地描绘了出来；第二句写涛，不但写出了波涛粗野凶暴的性格，而且还描述了急流澎湃的气势，同时仿佛可以听到狂涛拍岸的吼声，看到它不可阻挡的威力；第三句写“拍岸”后的“惊涛”所出现的浪花飞溅的奇丽景象。这三句写景，真是字字珠玑，历历在目，写江水腾涌的壮观景象，，把读者顿时带进一个奔马轰雷、惊心动魄的奇险境界，使人心胸为之开扩，精神为之振奋！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《声声慢》：</a:t>
            </a:r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“乍暖还寒时候，最难将息”，小阳春的冷暖无常，转写为忧愁伤神伤身；“三杯两盏淡酒，怎敌他、晚来风急”，藉酒浇愁，而忧愁难遣；“雁过也，正伤心，却是旧时相识”，北雁南飞，家破夫亡；“满地黄花堆积，憔悴损，如今有谁堪摘”。菊花的枯槁憔悴，愁损容颜；“梧桐更兼细雨，到黄昏、点点滴滴”，梧桐叶落，细雨黄昏。全词借景抒情，运景入情，透过冷冷清清乍暖还寒的时节的诸般景象，营造了凄冷孤寂的意境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/>
          <p:nvPr/>
        </p:nvSpPr>
        <p:spPr>
          <a:xfrm>
            <a:off x="0" y="0"/>
            <a:ext cx="900938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豪放与婉约词</a:t>
            </a:r>
            <a:r>
              <a:rPr lang="zh-CN" altLang="en-US" sz="2800" b="1" u="sng">
                <a:solidFill>
                  <a:schemeClr val="tx1"/>
                </a:solidFill>
                <a:latin typeface="+mj-ea"/>
                <a:ea typeface="+mj-ea"/>
              </a:rPr>
              <a:t>手法</a:t>
            </a: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比较分析：</a:t>
            </a:r>
            <a:endParaRPr lang="en-US" altLang="zh-CN" sz="2800" b="1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en-US" altLang="zh-CN" sz="2800" b="1" u="sng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TextBox 5"/>
          <p:cNvSpPr/>
          <p:nvPr/>
        </p:nvSpPr>
        <p:spPr>
          <a:xfrm>
            <a:off x="109855" y="692785"/>
            <a:ext cx="8789670" cy="532320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念奴娇·赤壁怀古》：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要特点是结合写景和怀古来抒发感情。如上半阕对赤壁的描写和赞美,寓情于景,情景交融，下半阕刻画周瑜形象倾注了作者对历史英雄的敬仰，借古抒怀。另外，景物描写为人物形象的描写作烘托，而作者又由怀古而伤今（自己），如此虚实相生激起苏轼爽迈奋发的感情，也加深了他的内心苦闷和思想矛盾。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《永遇乐·京口北固亭怀古》：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艺术手法上的主要特色是用典贴切自然，紧扣题旨。在这首词中用典虽多，然而这些典故却用得天衣无缝，恰到好处，正体现了作者在语言艺术上的特殊成就。作者通过典故所揭示的历史意义和现实感慨，更加意深而味隐，增强了作品的说服力和意境美。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《声声慢》：</a:t>
            </a:r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这首词起句连用七组叠词，来回反复吟唱，徘徊低迷，婉转凄楚；中间借诸多秋景营造意境，借景抒情，表达自己的处境和心情；“最后以“怎一个愁字了得”句作收，戛然而止，仿佛不了了之，实际上已倾泻无遗，淋漓尽致了。综观全词，作者以通俗自然的语言、铺叙的手法写景抒情，而抒情又比较含蓄曲折，极力烘托渲染，层层推进，全词写来尽管没有一滴泪，然而给人们的感党却是“一字一泪，满纸呜咽”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/>
          <p:nvPr/>
        </p:nvSpPr>
        <p:spPr>
          <a:xfrm>
            <a:off x="0" y="0"/>
            <a:ext cx="900938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豪放与婉约词</a:t>
            </a:r>
            <a:r>
              <a:rPr lang="zh-CN" altLang="en-US" sz="2800" b="1" u="sng">
                <a:solidFill>
                  <a:schemeClr val="tx1"/>
                </a:solidFill>
                <a:latin typeface="+mj-ea"/>
                <a:ea typeface="+mj-ea"/>
              </a:rPr>
              <a:t>语言风格</a:t>
            </a: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比较分析：</a:t>
            </a:r>
            <a:endParaRPr lang="en-US" altLang="zh-CN" sz="2800" b="1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en-US" altLang="zh-CN" sz="2800" b="1" u="sng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TextBox 5"/>
          <p:cNvSpPr/>
          <p:nvPr/>
        </p:nvSpPr>
        <p:spPr>
          <a:xfrm>
            <a:off x="241935" y="692785"/>
            <a:ext cx="8717280" cy="563118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念奴娇·赤壁怀古》：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全词借古抒怀，雄浑苍凉，大气磅礴，笔力遒劲，境界宏阔，将写景、咏史、抒情融为一体，给人以撼魂荡魄的艺术力量，曾被誉为“古今绝唱”。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《永遇乐·京口北固亭怀古》：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这首词中用典虽多，然而这些典故却用得天衣无缝，恰到好处，它们所起的作用，在语言艺术上的能量，不是直接叙述和描写所能达到的。所以就这首词而论，用典多并非是辛弃疾的缺点，这首词正体现了他在语言艺术上的特殊成就。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《声声慢》：</a:t>
            </a:r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（一）锤炼语言平淡语化：李清照大部分词的语言是经过锤炼的文学语言，生动、鲜明、自然流畅却不见雕琢痕迹，乍一看，好像是不经意似的，而表情达意却细致深入，耐人寻味，如开头叠字方面的运用；（二）典雅语言家常化：李清照大胆地选用民间口语入词，从而达到推陈出新、化俗为雅的目的；（三）优美语言韵律化：李清照精通音律，所以读其词，才会使人感受到一种强烈的韵律美，或疏缓、或紧促，皆声情并茂。</a:t>
            </a:r>
            <a:r>
              <a:rPr lang="en-US" altLang="zh-CN" sz="2000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李清照词的语言有着与众不同的鲜明个性，她遣词造句，独出机杼，既通俗而又雅致，既精心雕琢又出语平淡，确是常见而常鲜，令人再三吟咏而余味无穷！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9750" y="836930"/>
            <a:ext cx="7717155" cy="3076575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/>
              <a:t>青玉案(宋) </a:t>
            </a:r>
          </a:p>
          <a:p>
            <a:pPr algn="ctr"/>
            <a:r>
              <a:rPr lang="zh-CN" altLang="en-US" sz="2000"/>
              <a:t>辛弃疾</a:t>
            </a:r>
          </a:p>
          <a:p>
            <a:r>
              <a:rPr lang="en-US" altLang="zh-CN" sz="2000"/>
              <a:t>       </a:t>
            </a:r>
            <a:r>
              <a:rPr lang="zh-CN" altLang="en-US" sz="2000"/>
              <a:t>东风夜放花千树，更吹落，星如雨。宝马雕车香满路。凤箫声动，玉壶光转，一夜鱼龙舞。</a:t>
            </a:r>
          </a:p>
          <a:p>
            <a:r>
              <a:rPr lang="en-US" altLang="zh-CN" sz="2000"/>
              <a:t>        </a:t>
            </a:r>
            <a:r>
              <a:rPr lang="zh-CN" altLang="en-US" sz="2000"/>
              <a:t>蛾儿雪柳黄金缕，笑语盈盈暗香去。众里寻他千百度，蓦然回首，那人却在，灯火阑珊处。</a:t>
            </a:r>
          </a:p>
          <a:p>
            <a:endParaRPr lang="zh-CN" altLang="en-US" sz="2000"/>
          </a:p>
          <a:p>
            <a:r>
              <a:rPr lang="en-US" altLang="zh-CN" sz="1400"/>
              <a:t>    </a:t>
            </a:r>
            <a:r>
              <a:rPr lang="zh-CN" altLang="en-US" sz="1400"/>
              <a:t>注释：蛾儿、雪柳，都是妇女的头饰。</a:t>
            </a:r>
          </a:p>
          <a:p>
            <a:endParaRPr lang="zh-CN" altLang="en-US" sz="2000"/>
          </a:p>
          <a:p>
            <a:r>
              <a:rPr lang="zh-CN" altLang="en-US" sz="2000"/>
              <a:t>问题：全词主要运用了哪种表现手法？表达了作者怎样的感情？</a:t>
            </a:r>
          </a:p>
        </p:txBody>
      </p:sp>
      <p:sp>
        <p:nvSpPr>
          <p:cNvPr id="20482" name="Text Box 3"/>
          <p:cNvSpPr/>
          <p:nvPr/>
        </p:nvSpPr>
        <p:spPr>
          <a:xfrm>
            <a:off x="67310" y="44450"/>
            <a:ext cx="90093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豪放与婉约词：</a:t>
            </a:r>
            <a:r>
              <a:rPr lang="zh-CN" altLang="en-US" sz="2800">
                <a:solidFill>
                  <a:schemeClr val="tx1"/>
                </a:solidFill>
                <a:latin typeface="+mj-ea"/>
                <a:ea typeface="+mj-ea"/>
              </a:rPr>
              <a:t>练习</a:t>
            </a:r>
            <a:r>
              <a:rPr lang="en-US" altLang="zh-CN" sz="2800">
                <a:solidFill>
                  <a:schemeClr val="tx1"/>
                </a:solidFill>
                <a:latin typeface="+mj-ea"/>
                <a:ea typeface="+mj-ea"/>
              </a:rPr>
              <a:t>(1)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9115" y="4364990"/>
            <a:ext cx="7717790" cy="101473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答案：(1)以元夜的繁华热闹反衬“那人”的孤寂。</a:t>
            </a:r>
          </a:p>
          <a:p>
            <a:r>
              <a:rPr lang="zh-CN" altLang="en-US" sz="2000">
                <a:solidFill>
                  <a:srgbClr val="FF0000"/>
                </a:solidFill>
              </a:rPr>
              <a:t> </a:t>
            </a:r>
            <a:r>
              <a:rPr lang="en-US" altLang="zh-CN" sz="2000">
                <a:solidFill>
                  <a:srgbClr val="FF0000"/>
                </a:solidFill>
              </a:rPr>
              <a:t>          </a:t>
            </a:r>
            <a:r>
              <a:rPr lang="zh-CN" altLang="en-US" sz="2000">
                <a:solidFill>
                  <a:srgbClr val="FF0000"/>
                </a:solidFill>
              </a:rPr>
              <a:t>(2)表达作者耐得冷落寂寞、不趋流俗、保持志士操守的高洁品性。 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9750" y="836930"/>
            <a:ext cx="8074660" cy="4246245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/>
              <a:t>水调歌头</a:t>
            </a:r>
          </a:p>
          <a:p>
            <a:pPr algn="ctr">
              <a:lnSpc>
                <a:spcPct val="150000"/>
              </a:lnSpc>
            </a:pPr>
            <a:r>
              <a:rPr lang="zh-CN" altLang="en-US" sz="2000"/>
              <a:t> 苏轼</a:t>
            </a:r>
          </a:p>
          <a:p>
            <a:pPr algn="l">
              <a:lnSpc>
                <a:spcPct val="150000"/>
              </a:lnSpc>
            </a:pPr>
            <a:r>
              <a:rPr lang="en-US" altLang="zh-CN" sz="2000"/>
              <a:t>                 </a:t>
            </a:r>
            <a:r>
              <a:rPr lang="en-US" altLang="zh-CN" sz="1600"/>
              <a:t>    </a:t>
            </a:r>
            <a:r>
              <a:rPr lang="zh-CN" altLang="en-US" sz="1600"/>
              <a:t>序：丙辰”中秋，欢饮达旦”。大醉，作此篇。兼怀子由”。</a:t>
            </a:r>
            <a:endParaRPr lang="zh-CN" altLang="en-US" sz="2000"/>
          </a:p>
          <a:p>
            <a:pPr algn="l">
              <a:lnSpc>
                <a:spcPct val="150000"/>
              </a:lnSpc>
            </a:pPr>
            <a:r>
              <a:rPr lang="en-US" altLang="zh-CN" sz="2000"/>
              <a:t>        </a:t>
            </a:r>
            <a:r>
              <a:rPr lang="zh-CN" altLang="en-US" sz="2000"/>
              <a:t>明月几时有?把酒问青天，不知天上宫阕”，今夕是何年。我欲乘风归去，又恐琼楼玉宇，高处不胜寒。起舞弄清景，何似在人间!</a:t>
            </a:r>
          </a:p>
          <a:p>
            <a:pPr algn="l">
              <a:lnSpc>
                <a:spcPct val="150000"/>
              </a:lnSpc>
            </a:pPr>
            <a:r>
              <a:rPr lang="en-US" altLang="zh-CN" sz="2000"/>
              <a:t>       </a:t>
            </a:r>
            <a:r>
              <a:rPr lang="zh-CN" altLang="en-US" sz="2000"/>
              <a:t>转朱阁，低绮户，照无眠。不应有恨，何事长向别时圆？人有悲欢离合，月有阴晴圆缺，此事古难全。但愿人长久，千里共婵娟。</a:t>
            </a:r>
          </a:p>
          <a:p>
            <a:pPr algn="l">
              <a:lnSpc>
                <a:spcPct val="150000"/>
              </a:lnSpc>
            </a:pPr>
            <a:endParaRPr lang="zh-CN" altLang="en-US" sz="2000"/>
          </a:p>
          <a:p>
            <a:pPr algn="l">
              <a:lnSpc>
                <a:spcPct val="150000"/>
              </a:lnSpc>
            </a:pPr>
            <a:r>
              <a:rPr lang="zh-CN" altLang="en-US" sz="2000"/>
              <a:t>问题：简要评析这首词运用的艺术手法和风格。</a:t>
            </a:r>
          </a:p>
        </p:txBody>
      </p:sp>
      <p:sp>
        <p:nvSpPr>
          <p:cNvPr id="20482" name="Text Box 3"/>
          <p:cNvSpPr/>
          <p:nvPr/>
        </p:nvSpPr>
        <p:spPr>
          <a:xfrm>
            <a:off x="67310" y="44450"/>
            <a:ext cx="90093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豪放与婉约词：</a:t>
            </a:r>
            <a:r>
              <a:rPr lang="zh-CN" altLang="en-US" sz="2800">
                <a:solidFill>
                  <a:schemeClr val="tx1"/>
                </a:solidFill>
                <a:latin typeface="+mj-ea"/>
                <a:ea typeface="+mj-ea"/>
              </a:rPr>
              <a:t>练习</a:t>
            </a:r>
            <a:r>
              <a:rPr lang="en-US" altLang="zh-CN" sz="2800">
                <a:solidFill>
                  <a:schemeClr val="tx1"/>
                </a:solidFill>
                <a:latin typeface="+mj-ea"/>
                <a:ea typeface="+mj-ea"/>
              </a:rPr>
              <a:t>(2)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11505" y="5353685"/>
            <a:ext cx="7717790" cy="706755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答案：全词以“月”贯穿始终，展开丰富的想像 表现复杂的情怀。</a:t>
            </a:r>
            <a:r>
              <a:rPr lang="en-US" altLang="zh-CN" sz="2000">
                <a:solidFill>
                  <a:srgbClr val="FF0000"/>
                </a:solidFill>
              </a:rPr>
              <a:t>   </a:t>
            </a:r>
          </a:p>
          <a:p>
            <a:r>
              <a:rPr lang="en-US" altLang="zh-CN" sz="2000">
                <a:solidFill>
                  <a:srgbClr val="FF0000"/>
                </a:solidFill>
              </a:rPr>
              <a:t>           </a:t>
            </a:r>
            <a:r>
              <a:rPr lang="zh-CN" altLang="en-US" sz="2000">
                <a:solidFill>
                  <a:srgbClr val="FF0000"/>
                </a:solidFill>
              </a:rPr>
              <a:t>胸襟开阔，风格豪迈。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9750" y="836930"/>
            <a:ext cx="8074660" cy="3322955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/>
              <a:t>清平乐，</a:t>
            </a:r>
            <a:r>
              <a:rPr lang="zh-CN" altLang="en-US" sz="2000">
                <a:sym typeface="+mn-ea"/>
              </a:rPr>
              <a:t>李清照</a:t>
            </a:r>
            <a:endParaRPr lang="zh-CN" altLang="en-US" sz="2000"/>
          </a:p>
          <a:p>
            <a:pPr algn="l">
              <a:lnSpc>
                <a:spcPct val="150000"/>
              </a:lnSpc>
            </a:pPr>
            <a:r>
              <a:rPr lang="zh-CN" altLang="en-US" sz="2000"/>
              <a:t>年年雪里，常插梅花醉。挼尽梅花无好意，赢得满衣清泪。</a:t>
            </a:r>
          </a:p>
          <a:p>
            <a:pPr algn="l">
              <a:lnSpc>
                <a:spcPct val="150000"/>
              </a:lnSpc>
            </a:pPr>
            <a:r>
              <a:rPr lang="zh-CN" altLang="en-US" sz="2000"/>
              <a:t>今年海角天涯,萧萧两鬓生华。看取晚来风势，故应难看梅花。</a:t>
            </a:r>
          </a:p>
          <a:p>
            <a:pPr algn="l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uFillTx/>
                <a:ea typeface="楷体" panose="02010609060101010101" charset="-122"/>
              </a:rPr>
              <a:t>问题：（1）这首词处处跳动着词人生活的脉搏。词人对赏梅的感受因生活阶段的不同而不同，请结合词句说明写了那几个阶段的怎样的感受？</a:t>
            </a:r>
          </a:p>
          <a:p>
            <a:pPr algn="l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uFillTx/>
                <a:ea typeface="楷体" panose="02010609060101010101" charset="-122"/>
              </a:rPr>
              <a:t>        （2）这首词运用了多种艺术手法来表现赏梅的不同感受。请选择</a:t>
            </a:r>
            <a:r>
              <a:rPr lang="en-US" altLang="zh-CN" sz="2000">
                <a:solidFill>
                  <a:srgbClr val="000000"/>
                </a:solidFill>
                <a:uFillTx/>
                <a:ea typeface="楷体" panose="02010609060101010101" charset="-122"/>
              </a:rPr>
              <a:t> </a:t>
            </a:r>
          </a:p>
          <a:p>
            <a:pPr algn="l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uFillTx/>
                <a:ea typeface="楷体" panose="02010609060101010101" charset="-122"/>
              </a:rPr>
              <a:t>其中一种手法来分析。</a:t>
            </a:r>
          </a:p>
        </p:txBody>
      </p:sp>
      <p:sp>
        <p:nvSpPr>
          <p:cNvPr id="20482" name="Text Box 3"/>
          <p:cNvSpPr/>
          <p:nvPr/>
        </p:nvSpPr>
        <p:spPr>
          <a:xfrm>
            <a:off x="67310" y="44450"/>
            <a:ext cx="90093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豪放与婉约词：</a:t>
            </a:r>
            <a:r>
              <a:rPr lang="zh-CN" altLang="en-US" sz="2800">
                <a:solidFill>
                  <a:schemeClr val="tx1"/>
                </a:solidFill>
                <a:latin typeface="+mj-ea"/>
                <a:ea typeface="+mj-ea"/>
              </a:rPr>
              <a:t>练习</a:t>
            </a:r>
            <a:r>
              <a:rPr lang="en-US" altLang="zh-CN" sz="2800">
                <a:solidFill>
                  <a:schemeClr val="tx1"/>
                </a:solidFill>
                <a:latin typeface="+mj-ea"/>
                <a:ea typeface="+mj-ea"/>
              </a:rPr>
              <a:t>(3)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9750" y="4364990"/>
            <a:ext cx="7717790" cy="224536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答案：</a:t>
            </a:r>
            <a:r>
              <a:rPr sz="2000">
                <a:solidFill>
                  <a:srgbClr val="FF0000"/>
                </a:solidFill>
              </a:rPr>
              <a:t>（1）写了三个阶段的生活感受。“常插梅花醉”写了词人早年陶醉于赏梅；“赢得满衣清泪”写了词人中年在赏梅时的伤心流泪；“故应难看梅花”则写了词人晚年没有心思赏梅的忧郁心情。</a:t>
            </a:r>
          </a:p>
          <a:p>
            <a:r>
              <a:rPr sz="2000">
                <a:solidFill>
                  <a:srgbClr val="FF0000"/>
                </a:solidFill>
              </a:rPr>
              <a:t>（2）对比。早年因生活的欢乐闲适而陶醉于赏梅，中年因生活的幽怨而在赏梅时伤心流泪，晚年因生活的沦落飘零而没有心思赏梅。这三个不同阶段的不同感受形成了鲜明的对比，表现了词人生活的巨大变化和飘零沦落、饱经忧患的忧郁心情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79512" y="1052830"/>
            <a:ext cx="8784976" cy="433324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200" u="sng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sz="2400" kern="100" dirty="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sz="2000" kern="100" dirty="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.了解</a:t>
            </a:r>
            <a:r>
              <a:rPr lang="zh-CN" sz="2000" kern="100" dirty="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豪放、婉约词风的有关知识；</a:t>
            </a:r>
            <a:endParaRPr sz="2000" kern="100" dirty="0">
              <a:solidFill>
                <a:srgbClr val="000000"/>
              </a:solidFill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sz="2000" kern="100" dirty="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sz="2000" kern="100" dirty="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比较学习这三首词的主要艺术手法及表达效果；</a:t>
            </a:r>
            <a:endParaRPr sz="2000" kern="100" dirty="0">
              <a:solidFill>
                <a:srgbClr val="000000"/>
              </a:solidFill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sz="2000" kern="100" dirty="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sz="2000" kern="100" dirty="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概括三位词人各自的创作特点、风格；</a:t>
            </a:r>
            <a:endParaRPr sz="2000" kern="100" dirty="0">
              <a:solidFill>
                <a:srgbClr val="000000"/>
              </a:solidFill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sz="2000" kern="100" dirty="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sz="2000" kern="100" dirty="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欣赏三位词人的代表作品，感受不同词风的魅力；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000" kern="100" dirty="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</a:t>
            </a:r>
            <a:r>
              <a:rPr lang="zh-CN" altLang="en-US" sz="2000" kern="100" dirty="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其他代表作家作品赏析练习</a:t>
            </a:r>
            <a:r>
              <a:rPr sz="2000" kern="100" dirty="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</a:pPr>
            <a:endParaRPr sz="2000" kern="100" dirty="0">
              <a:solidFill>
                <a:srgbClr val="000000"/>
              </a:solidFill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0482" name="Text Box 3"/>
          <p:cNvSpPr/>
          <p:nvPr/>
        </p:nvSpPr>
        <p:spPr>
          <a:xfrm>
            <a:off x="0" y="188595"/>
            <a:ext cx="90093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学习任务：</a:t>
            </a:r>
          </a:p>
        </p:txBody>
      </p:sp>
    </p:spTree>
  </p:cSld>
  <p:clrMapOvr>
    <a:masterClrMapping/>
  </p:clrMapOvr>
  <p:transition spd="slow">
    <p:pull dir="r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5367" y="1124585"/>
            <a:ext cx="8784976" cy="300482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sz="24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sz="20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熟读</a:t>
            </a:r>
            <a:r>
              <a:rPr lang="zh-CN" altLang="en-US" sz="20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《念奴娇·赤壁怀古》《永遇乐·京口北固亭怀古》《声声慢》</a:t>
            </a:r>
            <a:r>
              <a:rPr lang="zh-CN" sz="20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sz="20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sz="20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大概了解每首词的作者及写作背景；</a:t>
            </a:r>
            <a:endParaRPr sz="2000" kern="100">
              <a:solidFill>
                <a:srgbClr val="000000"/>
              </a:solidFill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sz="20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sz="20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概括三首词的大概内容及思想情感；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0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sz="2000" kern="100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简单了解三位作者的创作情况。</a:t>
            </a:r>
            <a:endParaRPr sz="2000" kern="100">
              <a:solidFill>
                <a:srgbClr val="000000"/>
              </a:solidFill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</a:pPr>
            <a:endParaRPr sz="2000" kern="100">
              <a:solidFill>
                <a:srgbClr val="000000"/>
              </a:solidFill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0482" name="Text Box 3"/>
          <p:cNvSpPr/>
          <p:nvPr/>
        </p:nvSpPr>
        <p:spPr>
          <a:xfrm>
            <a:off x="0" y="188595"/>
            <a:ext cx="90093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课前准备：</a:t>
            </a:r>
          </a:p>
        </p:txBody>
      </p:sp>
    </p:spTree>
  </p:cSld>
  <p:clrMapOvr>
    <a:masterClrMapping/>
  </p:clrMapOvr>
  <p:transition spd="slow">
    <p:pull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/>
          <p:nvPr/>
        </p:nvSpPr>
        <p:spPr>
          <a:xfrm>
            <a:off x="35560" y="0"/>
            <a:ext cx="88893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u="sng">
                <a:solidFill>
                  <a:srgbClr val="FF0000"/>
                </a:solidFill>
                <a:latin typeface="+mj-ea"/>
                <a:ea typeface="+mj-ea"/>
              </a:rPr>
              <a:t>词风分类：</a:t>
            </a:r>
            <a:r>
              <a:rPr lang="zh-CN" altLang="en-US" sz="2400" b="1">
                <a:solidFill>
                  <a:schemeClr val="tx1"/>
                </a:solidFill>
                <a:latin typeface="+mj-ea"/>
                <a:ea typeface="+mj-ea"/>
              </a:rPr>
              <a:t>豪放与婉约</a:t>
            </a:r>
          </a:p>
        </p:txBody>
      </p:sp>
      <p:sp>
        <p:nvSpPr>
          <p:cNvPr id="20483" name="TextBox 5"/>
          <p:cNvSpPr/>
          <p:nvPr/>
        </p:nvSpPr>
        <p:spPr>
          <a:xfrm>
            <a:off x="192405" y="583565"/>
            <a:ext cx="8703945" cy="590804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词可分婉约与豪放，在词产生之初已见端倪，并没有先后优劣之别。比如南唐后主李煜，国破前多靡靡之音当属婉约，国破后则杂家国之恨、身世之感，渐有金石之音，应属豪放。王国维说:“词至李后主而眼界始大，感慨遂深，遂变伶工之词为士大夫之词。”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进入北宋后，柔婉之词风占主流。晏、欧、秦、柳诸人，可作为婉约一派的代表。而大文豪带有大英雄气的苏轼，自然不甘受此柔靡之风约束，他不仅拓宽了词的领域，扩展了词的体裁，也改变了词的风格，他就成为北宋乃至后来豪放词派的杰出的代表。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到了南宋，由于国破家亡的社会背景，许多词人以笔为刀枪、以词为号角，尽情倾诉壮志难酬的悲愤，以辛弃疾为代表的辛派词人把豪放词风推到了极致。当然，也有一大批词人仍在走婉约的老路，如范成大、吴文英、史达祖、姜白石等等。</a:t>
            </a:r>
          </a:p>
        </p:txBody>
      </p:sp>
    </p:spTree>
  </p:cSld>
  <p:clrMapOvr>
    <a:masterClrMapping/>
  </p:clrMapOvr>
  <p:transition spd="slow">
    <p:pull dir="r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/>
          <p:nvPr/>
        </p:nvSpPr>
        <p:spPr>
          <a:xfrm>
            <a:off x="0" y="0"/>
            <a:ext cx="90093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词风之别：</a:t>
            </a:r>
            <a:r>
              <a:rPr lang="zh-CN" altLang="en-US" sz="2400">
                <a:solidFill>
                  <a:schemeClr val="tx1"/>
                </a:solidFill>
                <a:latin typeface="+mj-ea"/>
                <a:ea typeface="+mj-ea"/>
              </a:rPr>
              <a:t>婉约与豪放的不同</a:t>
            </a:r>
          </a:p>
        </p:txBody>
      </p:sp>
      <p:sp>
        <p:nvSpPr>
          <p:cNvPr id="20483" name="TextBox 5"/>
          <p:cNvSpPr/>
          <p:nvPr/>
        </p:nvSpPr>
        <p:spPr>
          <a:xfrm>
            <a:off x="192405" y="583565"/>
            <a:ext cx="8703945" cy="249174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000"/>
              <a:t>人们很早就注意到豪放词与婉约词存在着差异。苏轼有件轶事颇能说明问题。有一次他问一个幕僚:“我词何如柳七?”答曰:“柳郎中词，只合十七八女郎，执红牙板，歌‘杨柳岸，晓风残月’，学士词，须关西大汉，铜琵琶，铁绰板，唱‘大江东去’”。</a:t>
            </a:r>
          </a:p>
          <a:p>
            <a:pPr marL="0" indent="0">
              <a:buNone/>
            </a:pPr>
            <a:r>
              <a:rPr lang="en-US" altLang="zh-CN" sz="2000"/>
              <a:t>        </a:t>
            </a:r>
            <a:r>
              <a:rPr lang="zh-CN" altLang="en-US" sz="2000"/>
              <a:t>第一次明确提出豪放与婉约概念的是张世文，他说：“词体大略有二，一婉约，一豪放。”并指出：“婉约，词情蕴藉；豪放，气象恢弘。”概括言之，</a:t>
            </a:r>
            <a:r>
              <a:rPr lang="zh-CN" altLang="en-US" sz="2000" b="1">
                <a:solidFill>
                  <a:srgbClr val="FF0000"/>
                </a:solidFill>
              </a:rPr>
              <a:t>豪放词造奇境抒豪情，婉约词描绮景抒柔情</a:t>
            </a:r>
            <a:r>
              <a:rPr lang="zh-CN" altLang="en-US" sz="2000">
                <a:solidFill>
                  <a:srgbClr val="FF0000"/>
                </a:solidFill>
              </a:rPr>
              <a:t>。</a:t>
            </a:r>
          </a:p>
        </p:txBody>
      </p:sp>
      <p:sp>
        <p:nvSpPr>
          <p:cNvPr id="2" name="TextBox 5"/>
          <p:cNvSpPr/>
          <p:nvPr/>
        </p:nvSpPr>
        <p:spPr>
          <a:xfrm>
            <a:off x="179705" y="3136900"/>
            <a:ext cx="8703945" cy="323024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婉约与豪放的不同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具体表现在以下几个方面：</a:t>
            </a:r>
            <a:endParaRPr lang="zh-CN" altLang="en-US" sz="2000"/>
          </a:p>
          <a:p>
            <a:pPr marL="0" indent="0">
              <a:buNone/>
            </a:pPr>
            <a:r>
              <a:rPr lang="en-US" altLang="zh-CN" sz="2000"/>
              <a:t>       </a:t>
            </a:r>
            <a:r>
              <a:rPr lang="zh-CN" altLang="en-US" sz="2000"/>
              <a:t>1、两派词人个性不同，关注的对象也不同：豪放派词人大多是有着一种英雄情结，渴望建功立业，有所作为，有着比较远大的抱负；婉约派词人则多性格冲淡平和，他们大多安于现状。</a:t>
            </a:r>
          </a:p>
          <a:p>
            <a:pPr marL="0" indent="0">
              <a:buNone/>
            </a:pPr>
            <a:r>
              <a:rPr lang="en-US" altLang="zh-CN" sz="2000"/>
              <a:t>       </a:t>
            </a:r>
            <a:r>
              <a:rPr lang="zh-CN" altLang="en-US" sz="2000"/>
              <a:t>2、表达方式不同：豪放派词人表达情感多喜欢直截了当，直抒胸臆；与之相反，婉约派词人在表达上就细腻得多。</a:t>
            </a:r>
          </a:p>
          <a:p>
            <a:pPr marL="0" indent="0">
              <a:buNone/>
            </a:pPr>
            <a:r>
              <a:rPr lang="en-US" altLang="zh-CN" sz="2000"/>
              <a:t>       </a:t>
            </a:r>
            <a:r>
              <a:rPr lang="zh-CN" altLang="en-US" sz="2000"/>
              <a:t>3、给读者的感觉不同：有人评稼轩词曰:“大声镗鎝，小声铿锵，横绝六合，扫空万古”；读婉约词，则如和爱人相对，花前月下，耳鬓厮磨，别有一种阴柔的况味。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/>
          <p:nvPr/>
        </p:nvSpPr>
        <p:spPr>
          <a:xfrm>
            <a:off x="0" y="0"/>
            <a:ext cx="90093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苏轼简介：</a:t>
            </a:r>
            <a:endParaRPr lang="en-US" altLang="zh-CN" sz="2800" b="1" u="sng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" name="TextBox 5"/>
          <p:cNvSpPr/>
          <p:nvPr/>
        </p:nvSpPr>
        <p:spPr>
          <a:xfrm>
            <a:off x="2654300" y="260985"/>
            <a:ext cx="6355080" cy="452310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buNone/>
            </a:pPr>
            <a:r>
              <a:rPr sz="2000" b="1">
                <a:sym typeface="+mn-ea"/>
              </a:rPr>
              <a:t>苏轼</a:t>
            </a:r>
            <a:r>
              <a:rPr sz="2000">
                <a:sym typeface="+mn-ea"/>
              </a:rPr>
              <a:t>(1037-1101)，字子瞻，号东坡居士，世称苏东坡， 眉州眉山(今四川省眉山市)人，北宋著名文学家、书法家、美食家、画家，历史治水名人。苏轼是全才式的艺术巨匠。</a:t>
            </a:r>
          </a:p>
          <a:p>
            <a:pPr marL="0" indent="0">
              <a:buNone/>
            </a:pPr>
            <a:r>
              <a:rPr lang="zh-CN" sz="2000" b="1">
                <a:sym typeface="+mn-ea"/>
              </a:rPr>
              <a:t>人生简历：</a:t>
            </a:r>
            <a:endParaRPr sz="2000">
              <a:sym typeface="+mn-ea"/>
            </a:endParaRPr>
          </a:p>
          <a:p>
            <a:pPr marL="0" indent="0">
              <a:buNone/>
            </a:pPr>
            <a:r>
              <a:rPr sz="2000">
                <a:sym typeface="+mn-ea"/>
              </a:rPr>
              <a:t>嘉佑二年(1057年)，苏轼进士及第，宋神宗时在杭州、密州、徐州等地任职。</a:t>
            </a:r>
          </a:p>
          <a:p>
            <a:pPr marL="0" indent="0">
              <a:buNone/>
            </a:pPr>
            <a:r>
              <a:rPr sz="2000">
                <a:sym typeface="+mn-ea"/>
              </a:rPr>
              <a:t>元丰三年(1080年)，因"乌台诗案"被贬为黄州团练副使</a:t>
            </a:r>
          </a:p>
          <a:p>
            <a:pPr marL="0" indent="0">
              <a:buNone/>
            </a:pPr>
            <a:r>
              <a:rPr sz="2000">
                <a:sym typeface="+mn-ea"/>
              </a:rPr>
              <a:t>宋哲宗即位后任翰林学士、侍读学士、礼部尚书等职，并出知杭州、扬州、定州等地。</a:t>
            </a:r>
          </a:p>
          <a:p>
            <a:pPr marL="0" indent="0">
              <a:buNone/>
            </a:pPr>
            <a:r>
              <a:rPr sz="2000">
                <a:sym typeface="+mn-ea"/>
              </a:rPr>
              <a:t>晚年因新党执政被贬惠州、儋州。</a:t>
            </a:r>
          </a:p>
          <a:p>
            <a:pPr marL="0" indent="0">
              <a:buNone/>
            </a:pPr>
            <a:r>
              <a:rPr sz="2000">
                <a:sym typeface="+mn-ea"/>
              </a:rPr>
              <a:t>宋徽宗时获大赦北还，途中于常州病逝。</a:t>
            </a:r>
          </a:p>
          <a:p>
            <a:pPr marL="0" indent="0">
              <a:buNone/>
            </a:pPr>
            <a:r>
              <a:rPr sz="2000">
                <a:sym typeface="+mn-ea"/>
              </a:rPr>
              <a:t>宋高宗时追赠太师，宋孝宗时追谥"文忠" 。</a:t>
            </a:r>
          </a:p>
        </p:txBody>
      </p:sp>
      <p:sp>
        <p:nvSpPr>
          <p:cNvPr id="3" name="TextBox 5"/>
          <p:cNvSpPr/>
          <p:nvPr/>
        </p:nvSpPr>
        <p:spPr>
          <a:xfrm>
            <a:off x="179705" y="4869180"/>
            <a:ext cx="8830310" cy="181483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2000" b="1"/>
              <a:t>苏轼</a:t>
            </a:r>
            <a:r>
              <a:rPr sz="2000"/>
              <a:t>是北宋中期文坛领袖，在诗、词、散文、书、画等方面取得很高成就。文纵横恣肆；诗题材广阔，清新豪健，善用夸张比喻，独具风格，与黄庭坚并称"苏黄"；词开豪放一派，与辛弃疾同是豪放派代表，并称"苏辛"；散文著述宏富，豪放自如，与欧阳修并称"欧苏"，为"唐宋八大家"之一。苏轼善书，"宋四家"之一。</a:t>
            </a:r>
          </a:p>
        </p:txBody>
      </p:sp>
      <p:pic>
        <p:nvPicPr>
          <p:cNvPr id="101" name="图片 100"/>
          <p:cNvPicPr/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7950" y="521970"/>
            <a:ext cx="2389505" cy="42621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/>
          <p:nvPr/>
        </p:nvSpPr>
        <p:spPr>
          <a:xfrm>
            <a:off x="0" y="0"/>
            <a:ext cx="90093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《念奴娇·赤壁怀古》豪放风格分析：</a:t>
            </a:r>
            <a:endParaRPr lang="en-US" altLang="zh-CN" sz="2800" b="1" u="sng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" name="TextBox 5"/>
          <p:cNvSpPr/>
          <p:nvPr/>
        </p:nvSpPr>
        <p:spPr>
          <a:xfrm>
            <a:off x="219710" y="621030"/>
            <a:ext cx="8703945" cy="76835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buNone/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一、让学生诵读全词，注意语气、语调和情感。</a:t>
            </a:r>
          </a:p>
          <a:p>
            <a:pPr marL="0" indent="0">
              <a:buNone/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二、用简练的语言概括这首词的风格特征。 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TextBox 5"/>
          <p:cNvSpPr/>
          <p:nvPr/>
        </p:nvSpPr>
        <p:spPr>
          <a:xfrm>
            <a:off x="220345" y="1488440"/>
            <a:ext cx="8703945" cy="483108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buNone/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篇从滚滚东流的长江着笔，随即用“浪淘尽”把大江与千古人物联系起来，布置了一个极为广阔而悠久的空间时间背景。它既使人看到大江的汹涌奔腾，又使人想见风流人物的非凡气概，气魄极大。“乱石”三句，集中写赤壁景物：陡峭的山崖高插云霄，汹涌的骇浪搏击着江岸，滚滚的江流卷起千万堆澎湃的雪浪。从不同的角度而又诉诸于不同感觉的浓墨健笔的生动描写，把读者带进一个奇险境界，心胸为之开扩，精神为之振奋！</a:t>
            </a:r>
          </a:p>
          <a:p>
            <a:pPr marL="0" indent="0">
              <a:buNone/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上片重在写景，下片将时间与空间集中到三国时代的豪杰人物身上。“遥想公瑾当年”六句就集中塑造青年将领周瑜的形象。风度翩翩，春风得意，成竹在胸，稳操胜券，大胜曹军。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最后回归眼前，政治现实和词人被贬黄州的坎坷处境，一旦从“神游故国”跌入现实，就不免自笑多情善感，慨叹光阴虚度，而无可如何地归结为以酒浇愁了。</a:t>
            </a:r>
          </a:p>
          <a:p>
            <a:pPr marL="0" indent="0">
              <a:buNone/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首词气象磅礴，格调雄浑，境界宏大，是前所未有的。特别是它塑造了一个英气勃发的人物形象，透露了作者有志报国、壮怀难酬的感慨，为用词体表达重大的社会题材，开拓了新的道路，代表了苏词的独特面貌，产生了重大影响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/>
          <p:nvPr/>
        </p:nvSpPr>
        <p:spPr>
          <a:xfrm>
            <a:off x="0" y="0"/>
            <a:ext cx="90093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辛弃疾简介：</a:t>
            </a:r>
            <a:endParaRPr lang="en-US" altLang="zh-CN" sz="2800" b="1" u="sng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" name="TextBox 5"/>
          <p:cNvSpPr/>
          <p:nvPr/>
        </p:nvSpPr>
        <p:spPr>
          <a:xfrm>
            <a:off x="3313430" y="418465"/>
            <a:ext cx="5695950" cy="433832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buNone/>
            </a:pPr>
            <a:endParaRPr sz="2000" b="1">
              <a:sym typeface="+mn-ea"/>
            </a:endParaRPr>
          </a:p>
          <a:p>
            <a:pPr marL="0" indent="0">
              <a:buNone/>
            </a:pPr>
            <a:r>
              <a:rPr sz="2000" b="1">
                <a:sym typeface="+mn-ea"/>
              </a:rPr>
              <a:t>辛弃疾</a:t>
            </a:r>
            <a:r>
              <a:rPr sz="2000">
                <a:sym typeface="+mn-ea"/>
              </a:rPr>
              <a:t>（1140－1207），字幼安，号稼轩，山东济南人。南宋豪放派词人、将领，有“词中之龙”之称。与苏轼合称“苏辛”，与李清照并称“济南二安”。</a:t>
            </a:r>
          </a:p>
          <a:p>
            <a:pPr marL="0" indent="0">
              <a:buNone/>
            </a:pPr>
            <a:r>
              <a:rPr lang="zh-CN" sz="2000" b="1">
                <a:sym typeface="+mn-ea"/>
              </a:rPr>
              <a:t>人生简历：</a:t>
            </a:r>
            <a:endParaRPr sz="2000">
              <a:sym typeface="+mn-ea"/>
            </a:endParaRPr>
          </a:p>
          <a:p>
            <a:pPr marL="0" indent="0">
              <a:buNone/>
            </a:pPr>
            <a:r>
              <a:rPr sz="2000">
                <a:sym typeface="+mn-ea"/>
              </a:rPr>
              <a:t>辛弃疾生于金国，少年抗金归宋，曾任江西安抚使、福建安抚使等职。著有《美芹十论》，条陈战守之策。由于与当政的主和派政见不合，后被弹劾落职，退隐山居。</a:t>
            </a:r>
          </a:p>
          <a:p>
            <a:pPr marL="0" indent="0">
              <a:buNone/>
            </a:pPr>
            <a:r>
              <a:rPr sz="2000">
                <a:sym typeface="+mn-ea"/>
              </a:rPr>
              <a:t>开禧北伐前后，相继被起用为绍兴知府、镇江知府、枢密都承旨等职。开禧三年（1207年），辛弃疾病逝，年六十八。后赠少师，谥号“忠敏”。 </a:t>
            </a:r>
          </a:p>
        </p:txBody>
      </p:sp>
      <p:sp>
        <p:nvSpPr>
          <p:cNvPr id="3" name="TextBox 5"/>
          <p:cNvSpPr/>
          <p:nvPr/>
        </p:nvSpPr>
        <p:spPr>
          <a:xfrm>
            <a:off x="179705" y="4869180"/>
            <a:ext cx="8830310" cy="181483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2000" b="1"/>
              <a:t>辛弃疾</a:t>
            </a:r>
            <a:r>
              <a:rPr sz="2000"/>
              <a:t>一生以恢复中原为志，以功业自许，却命运多舛、备受排挤、壮志难酬。但他爱国信念始终没有动摇，把满腔激情和对国家兴亡、民族命运的关切、忧虑，全部寄寓于词作之中。其词以豪放为主，风格沉雄豪迈又不乏细腻柔媚之处。其词题材广阔，又善化用典故入词，抒写力图恢复国家统一的爱国热情，倾诉壮志难酬的悲愤，对当时执政者的屈辱求和颇多谴责。</a:t>
            </a:r>
          </a:p>
        </p:txBody>
      </p:sp>
      <p:pic>
        <p:nvPicPr>
          <p:cNvPr id="102" name="图片 101"/>
          <p:cNvPicPr/>
          <p:nvPr/>
        </p:nvPicPr>
        <p:blipFill>
          <a:blip r:embed="rId2"/>
          <a:srcRect r="30000" b="2086"/>
          <a:stretch>
            <a:fillRect/>
          </a:stretch>
        </p:blipFill>
        <p:spPr>
          <a:xfrm>
            <a:off x="179705" y="476885"/>
            <a:ext cx="3070860" cy="42805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/>
          <p:nvPr/>
        </p:nvSpPr>
        <p:spPr>
          <a:xfrm>
            <a:off x="0" y="0"/>
            <a:ext cx="90093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《永遇乐·京口北固亭怀古》艺术风格分析：</a:t>
            </a:r>
            <a:endParaRPr lang="en-US" altLang="zh-CN" sz="2800" b="1" u="sng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" name="TextBox 5"/>
          <p:cNvSpPr/>
          <p:nvPr/>
        </p:nvSpPr>
        <p:spPr>
          <a:xfrm>
            <a:off x="220345" y="521970"/>
            <a:ext cx="8789035" cy="76835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buNone/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一、学生诵读全词，注意语气、语调和情感。</a:t>
            </a:r>
          </a:p>
          <a:p>
            <a:pPr marL="0" indent="0">
              <a:buNone/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二、用简练的语言概括这首词的风格特征。 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TextBox 5"/>
          <p:cNvSpPr/>
          <p:nvPr/>
        </p:nvSpPr>
        <p:spPr>
          <a:xfrm>
            <a:off x="167640" y="1412875"/>
            <a:ext cx="8841740" cy="526224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buNone/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这首词并非其典型豪放之文，而是一首沉郁顿挫、悲壮苍凉之作。</a:t>
            </a:r>
          </a:p>
          <a:p>
            <a:pPr marL="0" indent="0">
              <a:buNone/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作者以“千古江山”起笔，力沉势雄，显示出作者英雄气魄和无比宽广的胸襟，为本词定下了沉郁苍凉的情感基调。接着写刘裕的居所沦落为“斜阳草树”与“寻常巷陌”。作者由京口这一历史名城联想到与京口有关的历史英雄孙权与刘裕，共蕴含了三层意思：一是表达了时光流逝的无限怅惘，二是锦绣江山痛落敌手而又看不到收复故国的希望的丧权辱国之痛，三是把自己对英雄们的追慕与缅怀与自己怀才而不能施展、有壮志难以实现的无奈心境作比较。</a:t>
            </a:r>
          </a:p>
          <a:p>
            <a:pPr marL="0" indent="0">
              <a:buNone/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“元嘉草草”三句借古喻今，警告主战派不要草率出兵；“四十三年”三句追忆住事，回顾自己极力主战的一生，但眼看英雄老去，心中自有一腔无从说起的悲愤。</a:t>
            </a:r>
          </a:p>
          <a:p>
            <a:pPr marL="0" indent="0">
              <a:buNone/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“可堪回首”由回忆往昔转入写眼前实景。当年沦陷区的人民与异族统治者进行不屈不挠的斗争，但如今已经安于异族的统治，以此正告南宋统治者，收复失土，刻不容缓。</a:t>
            </a:r>
          </a:p>
          <a:p>
            <a:pPr marL="0" indent="0">
              <a:buNone/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最后作者以廉颇自比：一是表白决心，自己对朝廷忠心耿耿；二是显示能力，自己老当益壮，勇武不减当年；三是抒写忧虑，忧心自己有可能被朝廷弃而不用，用而不信，才能无法施展，壮志不能实现。　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6916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3562</Words>
  <Application>Microsoft Office PowerPoint</Application>
  <PresentationFormat>全屏显示(4:3)</PresentationFormat>
  <Paragraphs>126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2021-08-23T14:00:04Z</cp:lastPrinted>
  <dcterms:created xsi:type="dcterms:W3CDTF">2021-08-23T14:00:04Z</dcterms:created>
  <dcterms:modified xsi:type="dcterms:W3CDTF">2021-08-24T03:10:55Z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