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5"/>
  </p:handoutMasterIdLst>
  <p:sldIdLst>
    <p:sldId id="318" r:id="rId3"/>
    <p:sldId id="434" r:id="rId5"/>
    <p:sldId id="339" r:id="rId6"/>
    <p:sldId id="476" r:id="rId7"/>
    <p:sldId id="320" r:id="rId8"/>
    <p:sldId id="340" r:id="rId9"/>
    <p:sldId id="342" r:id="rId10"/>
    <p:sldId id="343" r:id="rId11"/>
    <p:sldId id="380" r:id="rId12"/>
    <p:sldId id="344" r:id="rId13"/>
    <p:sldId id="345" r:id="rId14"/>
    <p:sldId id="374" r:id="rId15"/>
    <p:sldId id="388" r:id="rId16"/>
    <p:sldId id="375" r:id="rId17"/>
    <p:sldId id="391" r:id="rId18"/>
    <p:sldId id="392"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 id="428" r:id="rId37"/>
    <p:sldId id="429" r:id="rId38"/>
    <p:sldId id="430" r:id="rId39"/>
    <p:sldId id="431" r:id="rId40"/>
    <p:sldId id="708" r:id="rId41"/>
    <p:sldId id="709" r:id="rId42"/>
    <p:sldId id="477" r:id="rId43"/>
    <p:sldId id="760" r:id="rId44"/>
    <p:sldId id="522" r:id="rId45"/>
    <p:sldId id="523" r:id="rId46"/>
    <p:sldId id="524" r:id="rId47"/>
    <p:sldId id="651" r:id="rId48"/>
    <p:sldId id="529" r:id="rId49"/>
    <p:sldId id="530" r:id="rId50"/>
    <p:sldId id="531" r:id="rId51"/>
    <p:sldId id="532" r:id="rId52"/>
    <p:sldId id="533" r:id="rId53"/>
    <p:sldId id="534" r:id="rId54"/>
    <p:sldId id="535" r:id="rId55"/>
    <p:sldId id="536" r:id="rId56"/>
    <p:sldId id="537" r:id="rId57"/>
    <p:sldId id="539" r:id="rId58"/>
    <p:sldId id="540" r:id="rId59"/>
    <p:sldId id="541" r:id="rId60"/>
    <p:sldId id="543" r:id="rId61"/>
    <p:sldId id="550" r:id="rId62"/>
    <p:sldId id="544" r:id="rId63"/>
    <p:sldId id="547" r:id="rId64"/>
    <p:sldId id="548" r:id="rId65"/>
    <p:sldId id="585" r:id="rId66"/>
    <p:sldId id="805" r:id="rId67"/>
    <p:sldId id="657" r:id="rId68"/>
    <p:sldId id="652" r:id="rId69"/>
    <p:sldId id="653" r:id="rId70"/>
    <p:sldId id="712" r:id="rId71"/>
    <p:sldId id="684" r:id="rId72"/>
    <p:sldId id="685" r:id="rId73"/>
    <p:sldId id="686" r:id="rId74"/>
    <p:sldId id="687" r:id="rId75"/>
    <p:sldId id="688" r:id="rId76"/>
    <p:sldId id="696" r:id="rId77"/>
    <p:sldId id="697" r:id="rId78"/>
    <p:sldId id="698" r:id="rId79"/>
    <p:sldId id="700" r:id="rId80"/>
    <p:sldId id="654" r:id="rId81"/>
    <p:sldId id="655" r:id="rId82"/>
    <p:sldId id="656" r:id="rId83"/>
    <p:sldId id="711" r:id="rId84"/>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cmAuthor id="2" name="Administra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962F3"/>
    <a:srgbClr val="202E4A"/>
    <a:srgbClr val="FF7124"/>
    <a:srgbClr val="EF7509"/>
    <a:srgbClr val="8CC5B1"/>
    <a:srgbClr val="68BC9E"/>
    <a:srgbClr val="FEFEFE"/>
    <a:srgbClr val="009459"/>
    <a:srgbClr val="0086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987"/>
    <p:restoredTop sz="94676"/>
  </p:normalViewPr>
  <p:slideViewPr>
    <p:cSldViewPr snapToGrid="0" showGuides="1">
      <p:cViewPr varScale="1">
        <p:scale>
          <a:sx n="88" d="100"/>
          <a:sy n="88" d="100"/>
        </p:scale>
        <p:origin x="606" y="96"/>
      </p:cViewPr>
      <p:guideLst>
        <p:guide orient="horz" pos="2124"/>
        <p:guide pos="384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9" Type="http://schemas.openxmlformats.org/officeDocument/2006/relationships/commentAuthors" Target="commentAuthors.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6D5D20B-C9C8-4D59-9DE0-EFEFE0BDD008}" type="slidenum">
              <a:rPr kumimoji="0"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1FA573-E2C9-4BE2-B603-0A869E2978A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1FA573-E2C9-4BE2-B603-0A869E2978A8}"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solidFill>
              <a:srgbClr val="000000">
                <a:alpha val="100000"/>
              </a:srgbClr>
            </a:solidFill>
            <a:miter lim="800000"/>
          </a:ln>
        </p:spPr>
      </p:sp>
      <p:sp>
        <p:nvSpPr>
          <p:cNvPr id="65539"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65540" name="灯片编号占位符 3"/>
          <p:cNvSpPr txBox="1">
            <a:spLocks noGrp="1"/>
          </p:cNvSpP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en-US" strike="noStrike"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8CD88EB-536A-4DA4-BAEE-4B6927029F68}"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F31EDF0-8FB7-453E-96BA-6099484DF56D}"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sndAc>
          <p:stSnd>
            <p:snd r:embed="rId2" name="camera.wav"/>
          </p:stSnd>
        </p:sndAc>
      </p:transition>
    </mc:Choice>
    <mc:Fallback>
      <p:transition>
        <p:sndAc>
          <p:stSnd>
            <p:snd r:embed="rId2" name="camera.wav"/>
          </p:stSnd>
        </p:sndAc>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Content Placeholder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Content Placeholder 3"/>
          <p:cNvSpPr>
            <a:spLocks noGrp="1"/>
          </p:cNvSpPr>
          <p:nvPr>
            <p:ph sz="half" idx="2"/>
          </p:nvPr>
        </p:nvSpPr>
        <p:spPr>
          <a:xfrm>
            <a:off x="839789"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Content Placeholder 5"/>
          <p:cNvSpPr>
            <a:spLocks noGrp="1"/>
          </p:cNvSpPr>
          <p:nvPr>
            <p:ph sz="quarter" idx="4"/>
          </p:nvPr>
        </p:nvSpPr>
        <p:spPr>
          <a:xfrm>
            <a:off x="6172201"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smtClean="0"/>
              <a:t>单击此处编辑母版标题样式</a:t>
            </a:r>
            <a:endParaRPr lang="en-US" strike="noStrike" noProof="1"/>
          </a:p>
        </p:txBody>
      </p:sp>
      <p:sp>
        <p:nvSpPr>
          <p:cNvPr id="3" name="Picture Placeholder 2"/>
          <p:cNvSpPr>
            <a:spLocks noGrp="1" noChangeAspect="1"/>
          </p:cNvSpPr>
          <p:nvPr>
            <p:ph type="pic" idx="1"/>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jpe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p>
            <a:pPr lvl="0"/>
            <a:r>
              <a:rPr lang="zh-CN" altLang="en-US" dirty="0"/>
              <a:t>单击此处编辑母版标题样式</a:t>
            </a:r>
            <a:endParaRPr lang="en-US" altLang="zh-CN" dirty="0"/>
          </a:p>
        </p:txBody>
      </p:sp>
      <p:sp>
        <p:nvSpPr>
          <p:cNvPr id="1027" name="Text Placeholder 2"/>
          <p:cNvSpPr>
            <a:spLocks noGrp="1"/>
          </p:cNvSpPr>
          <p:nvPr>
            <p:ph type="body"/>
          </p:nvPr>
        </p:nvSpPr>
        <p:spPr>
          <a:xfrm>
            <a:off x="838200" y="1825625"/>
            <a:ext cx="10515600" cy="4351338"/>
          </a:xfrm>
          <a:prstGeom prst="rect">
            <a:avLst/>
          </a:prstGeom>
          <a:noFill/>
          <a:ln w="9525">
            <a:noFill/>
          </a:ln>
        </p:spPr>
        <p:txBody>
          <a:bodyPr anchor="t"/>
          <a:p>
            <a:pPr lvl="0" indent="-227330"/>
            <a:r>
              <a:rPr lang="zh-CN" altLang="en-US" dirty="0"/>
              <a:t>单击此处编辑母版文本样式</a:t>
            </a:r>
            <a:endParaRPr lang="zh-CN" altLang="en-US" dirty="0"/>
          </a:p>
          <a:p>
            <a:pPr lvl="1" indent="-227330"/>
            <a:r>
              <a:rPr lang="zh-CN" altLang="en-US" dirty="0"/>
              <a:t>第二级</a:t>
            </a:r>
            <a:endParaRPr lang="zh-CN" altLang="en-US" dirty="0"/>
          </a:p>
          <a:p>
            <a:pPr lvl="2" indent="-227330"/>
            <a:r>
              <a:rPr lang="zh-CN" altLang="en-US" dirty="0"/>
              <a:t>第三级</a:t>
            </a:r>
            <a:endParaRPr lang="zh-CN" altLang="en-US" dirty="0"/>
          </a:p>
          <a:p>
            <a:pPr lvl="3" indent="-227330"/>
            <a:r>
              <a:rPr lang="zh-CN" altLang="en-US" dirty="0"/>
              <a:t>第四级</a:t>
            </a:r>
            <a:endParaRPr lang="zh-CN" altLang="en-US" dirty="0"/>
          </a:p>
          <a:p>
            <a:pPr lvl="4" indent="-227330"/>
            <a:r>
              <a:rPr lang="zh-CN" altLang="en-US" dirty="0"/>
              <a:t>第五级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8.xml"/><Relationship Id="rId2" Type="http://schemas.openxmlformats.org/officeDocument/2006/relationships/image" Target="../media/image20.png"/><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8.xml"/><Relationship Id="rId2" Type="http://schemas.openxmlformats.org/officeDocument/2006/relationships/image" Target="../media/image21.jpeg"/><Relationship Id="rId1" Type="http://schemas.openxmlformats.org/officeDocument/2006/relationships/hyperlink" Target="https://baike.baidu.com/pic/&#230;&#181;&#183;&#229;&#186;&#149;&#228;&#184;&#164;&#228;&#184;&#135;&#233;&#135;&#140;/64843/0/279759ee3d6d55fb6944141c6e224f4a20a4dd0e?fr=lemma%26ct=single" TargetMode="Externa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8.xml"/><Relationship Id="rId2" Type="http://schemas.openxmlformats.org/officeDocument/2006/relationships/image" Target="../media/image21.jpeg"/><Relationship Id="rId1" Type="http://schemas.openxmlformats.org/officeDocument/2006/relationships/hyperlink" Target="https://baike.baidu.com/pic/&#230;&#181;&#183;&#229;&#186;&#149;&#228;&#184;&#164;&#228;&#184;&#135;&#233;&#135;&#140;/64843/0/279759ee3d6d55fb6944141c6e224f4a20a4dd0e?fr=lemma%26ct=single" TargetMode="Externa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8.xml"/><Relationship Id="rId2" Type="http://schemas.openxmlformats.org/officeDocument/2006/relationships/image" Target="../media/image21.jpeg"/><Relationship Id="rId1" Type="http://schemas.openxmlformats.org/officeDocument/2006/relationships/hyperlink" Target="https://baike.baidu.com/pic/&#230;&#181;&#183;&#229;&#186;&#149;&#228;&#184;&#164;&#228;&#184;&#135;&#233;&#135;&#140;/64843/0/279759ee3d6d55fb6944141c6e224f4a20a4dd0e?fr=lemma%26ct=single"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GI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8.xml"/><Relationship Id="rId2" Type="http://schemas.openxmlformats.org/officeDocument/2006/relationships/image" Target="../media/image22.jpeg"/><Relationship Id="rId1" Type="http://schemas.openxmlformats.org/officeDocument/2006/relationships/hyperlink" Target="https://baike.baidu.com/pic/&#230;&#181;&#183;&#229;&#186;&#149;&#228;&#184;&#164;&#228;&#184;&#135;&#233;&#135;&#140;/64843/0/f603918fa0ec08fadb6384a55dee3d6d55fbda55?fr=lemma%26ct=single"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8.xml"/><Relationship Id="rId2" Type="http://schemas.openxmlformats.org/officeDocument/2006/relationships/image" Target="../media/image23.jpeg"/><Relationship Id="rId1" Type="http://schemas.openxmlformats.org/officeDocument/2006/relationships/hyperlink" Target="https://baike.baidu.com/pic/&#230;&#181;&#183;&#229;&#186;&#149;&#228;&#184;&#164;&#228;&#184;&#135;&#233;&#135;&#140;/64843/0/b17eca8065380cd7524c35efa544ad3459828166?fr=lemma%26ct=single"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image" Target="../media/image25.GI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8.xml"/><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8.xml"/><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8.xml"/><Relationship Id="rId1" Type="http://schemas.openxmlformats.org/officeDocument/2006/relationships/image" Target="../media/image3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8.xml"/><Relationship Id="rId1"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8.xml"/><Relationship Id="rId1" Type="http://schemas.openxmlformats.org/officeDocument/2006/relationships/image" Target="../media/image33.GI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8.xml"/><Relationship Id="rId1"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9.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9.xml"/><Relationship Id="rId1" Type="http://schemas.openxmlformats.org/officeDocument/2006/relationships/image" Target="../media/image5.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2.xml"/><Relationship Id="rId1" Type="http://schemas.openxmlformats.org/officeDocument/2006/relationships/image" Target="../media/image37.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38.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38.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40.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7.xml"/><Relationship Id="rId2" Type="http://schemas.openxmlformats.org/officeDocument/2006/relationships/image" Target="../media/image44.png"/><Relationship Id="rId1" Type="http://schemas.openxmlformats.org/officeDocument/2006/relationships/image" Target="../media/image43.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7.xml"/><Relationship Id="rId2" Type="http://schemas.openxmlformats.org/officeDocument/2006/relationships/image" Target="../media/image44.png"/><Relationship Id="rId1" Type="http://schemas.openxmlformats.org/officeDocument/2006/relationships/image" Target="../media/image4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image" Target="../media/image49.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image" Target="../media/image50.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7.xml"/><Relationship Id="rId2" Type="http://schemas.openxmlformats.org/officeDocument/2006/relationships/image" Target="../media/image52.png"/><Relationship Id="rId1" Type="http://schemas.openxmlformats.org/officeDocument/2006/relationships/image" Target="../media/image51.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9.xml"/><Relationship Id="rId1" Type="http://schemas.openxmlformats.org/officeDocument/2006/relationships/image" Target="../media/image5.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69.xml.rels><?xml version="1.0" encoding="UTF-8" standalone="yes"?>
<Relationships xmlns="http://schemas.openxmlformats.org/package/2006/relationships"><Relationship Id="rId9" Type="http://schemas.openxmlformats.org/officeDocument/2006/relationships/image" Target="../media/image63.png"/><Relationship Id="rId8" Type="http://schemas.openxmlformats.org/officeDocument/2006/relationships/image" Target="../media/image62.png"/><Relationship Id="rId7" Type="http://schemas.openxmlformats.org/officeDocument/2006/relationships/image" Target="../media/image61.png"/><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3" Type="http://schemas.openxmlformats.org/officeDocument/2006/relationships/image" Target="../media/image57.png"/><Relationship Id="rId23" Type="http://schemas.openxmlformats.org/officeDocument/2006/relationships/notesSlide" Target="../notesSlides/notesSlide69.xml"/><Relationship Id="rId22" Type="http://schemas.openxmlformats.org/officeDocument/2006/relationships/slideLayout" Target="../slideLayouts/slideLayout2.xml"/><Relationship Id="rId21" Type="http://schemas.openxmlformats.org/officeDocument/2006/relationships/image" Target="../media/image75.png"/><Relationship Id="rId20" Type="http://schemas.openxmlformats.org/officeDocument/2006/relationships/image" Target="../media/image74.png"/><Relationship Id="rId2" Type="http://schemas.openxmlformats.org/officeDocument/2006/relationships/image" Target="../media/image56.png"/><Relationship Id="rId19" Type="http://schemas.openxmlformats.org/officeDocument/2006/relationships/image" Target="../media/image73.png"/><Relationship Id="rId18" Type="http://schemas.openxmlformats.org/officeDocument/2006/relationships/image" Target="../media/image72.png"/><Relationship Id="rId17" Type="http://schemas.openxmlformats.org/officeDocument/2006/relationships/image" Target="../media/image71.png"/><Relationship Id="rId16" Type="http://schemas.openxmlformats.org/officeDocument/2006/relationships/image" Target="../media/image70.png"/><Relationship Id="rId15" Type="http://schemas.openxmlformats.org/officeDocument/2006/relationships/image" Target="../media/image69.png"/><Relationship Id="rId14" Type="http://schemas.openxmlformats.org/officeDocument/2006/relationships/image" Target="../media/image68.png"/><Relationship Id="rId13" Type="http://schemas.openxmlformats.org/officeDocument/2006/relationships/image" Target="../media/image67.png"/><Relationship Id="rId12" Type="http://schemas.openxmlformats.org/officeDocument/2006/relationships/image" Target="../media/image66.png"/><Relationship Id="rId11" Type="http://schemas.openxmlformats.org/officeDocument/2006/relationships/image" Target="../media/image65.png"/><Relationship Id="rId10" Type="http://schemas.openxmlformats.org/officeDocument/2006/relationships/image" Target="../media/image64.png"/><Relationship Id="rId1" Type="http://schemas.openxmlformats.org/officeDocument/2006/relationships/image" Target="../media/image5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6.png"/><Relationship Id="rId7" Type="http://schemas.openxmlformats.org/officeDocument/2006/relationships/image" Target="../media/image74.png"/><Relationship Id="rId6" Type="http://schemas.openxmlformats.org/officeDocument/2006/relationships/image" Target="../media/image71.png"/><Relationship Id="rId5" Type="http://schemas.openxmlformats.org/officeDocument/2006/relationships/image" Target="../media/image69.pn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3.png"/><Relationship Id="rId10" Type="http://schemas.openxmlformats.org/officeDocument/2006/relationships/notesSlide" Target="../notesSlides/notesSlide70.xml"/><Relationship Id="rId1" Type="http://schemas.openxmlformats.org/officeDocument/2006/relationships/image" Target="../media/image58.png"/></Relationships>
</file>

<file path=ppt/slides/_rels/slide7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7.png"/><Relationship Id="rId7" Type="http://schemas.openxmlformats.org/officeDocument/2006/relationships/image" Target="../media/image74.png"/><Relationship Id="rId6" Type="http://schemas.openxmlformats.org/officeDocument/2006/relationships/image" Target="../media/image71.png"/><Relationship Id="rId5" Type="http://schemas.openxmlformats.org/officeDocument/2006/relationships/image" Target="../media/image69.pn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3.png"/><Relationship Id="rId10" Type="http://schemas.openxmlformats.org/officeDocument/2006/relationships/notesSlide" Target="../notesSlides/notesSlide71.xml"/><Relationship Id="rId1" Type="http://schemas.openxmlformats.org/officeDocument/2006/relationships/image" Target="../media/image58.png"/></Relationships>
</file>

<file path=ppt/slides/_rels/slide7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8.png"/><Relationship Id="rId7" Type="http://schemas.openxmlformats.org/officeDocument/2006/relationships/image" Target="../media/image74.png"/><Relationship Id="rId6" Type="http://schemas.openxmlformats.org/officeDocument/2006/relationships/image" Target="../media/image71.png"/><Relationship Id="rId5" Type="http://schemas.openxmlformats.org/officeDocument/2006/relationships/image" Target="../media/image69.pn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3.png"/><Relationship Id="rId10" Type="http://schemas.openxmlformats.org/officeDocument/2006/relationships/notesSlide" Target="../notesSlides/notesSlide72.xml"/><Relationship Id="rId1" Type="http://schemas.openxmlformats.org/officeDocument/2006/relationships/image" Target="../media/image58.png"/></Relationships>
</file>

<file path=ppt/slides/_rels/slide73.xml.rels><?xml version="1.0" encoding="UTF-8" standalone="yes"?>
<Relationships xmlns="http://schemas.openxmlformats.org/package/2006/relationships"><Relationship Id="rId9" Type="http://schemas.openxmlformats.org/officeDocument/2006/relationships/notesSlide" Target="../notesSlides/notesSlide73.xml"/><Relationship Id="rId8" Type="http://schemas.openxmlformats.org/officeDocument/2006/relationships/slideLayout" Target="../slideLayouts/slideLayout2.xml"/><Relationship Id="rId7" Type="http://schemas.openxmlformats.org/officeDocument/2006/relationships/image" Target="../media/image74.png"/><Relationship Id="rId6" Type="http://schemas.openxmlformats.org/officeDocument/2006/relationships/image" Target="../media/image71.png"/><Relationship Id="rId5" Type="http://schemas.openxmlformats.org/officeDocument/2006/relationships/image" Target="../media/image69.pn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58.png"/></Relationships>
</file>

<file path=ppt/slides/_rels/slide7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4.png"/><Relationship Id="rId7" Type="http://schemas.openxmlformats.org/officeDocument/2006/relationships/image" Target="../media/image71.png"/><Relationship Id="rId6" Type="http://schemas.openxmlformats.org/officeDocument/2006/relationships/image" Target="../media/image69.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61.png"/><Relationship Id="rId10" Type="http://schemas.openxmlformats.org/officeDocument/2006/relationships/notesSlide" Target="../notesSlides/notesSlide74.xml"/><Relationship Id="rId1" Type="http://schemas.openxmlformats.org/officeDocument/2006/relationships/image" Target="../media/image58.png"/></Relationships>
</file>

<file path=ppt/slides/_rels/slide75.xml.rels><?xml version="1.0" encoding="UTF-8" standalone="yes"?>
<Relationships xmlns="http://schemas.openxmlformats.org/package/2006/relationships"><Relationship Id="rId9" Type="http://schemas.openxmlformats.org/officeDocument/2006/relationships/image" Target="../media/image79.png"/><Relationship Id="rId8" Type="http://schemas.openxmlformats.org/officeDocument/2006/relationships/image" Target="../media/image74.png"/><Relationship Id="rId7" Type="http://schemas.openxmlformats.org/officeDocument/2006/relationships/image" Target="../media/image71.png"/><Relationship Id="rId6" Type="http://schemas.openxmlformats.org/officeDocument/2006/relationships/image" Target="../media/image69.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61.png"/><Relationship Id="rId11" Type="http://schemas.openxmlformats.org/officeDocument/2006/relationships/notesSlide" Target="../notesSlides/notesSlide75.xml"/><Relationship Id="rId10" Type="http://schemas.openxmlformats.org/officeDocument/2006/relationships/slideLayout" Target="../slideLayouts/slideLayout2.xml"/><Relationship Id="rId1" Type="http://schemas.openxmlformats.org/officeDocument/2006/relationships/image" Target="../media/image58.png"/></Relationships>
</file>

<file path=ppt/slides/_rels/slide76.xml.rels><?xml version="1.0" encoding="UTF-8" standalone="yes"?>
<Relationships xmlns="http://schemas.openxmlformats.org/package/2006/relationships"><Relationship Id="rId9" Type="http://schemas.openxmlformats.org/officeDocument/2006/relationships/image" Target="../media/image80.png"/><Relationship Id="rId8" Type="http://schemas.openxmlformats.org/officeDocument/2006/relationships/image" Target="../media/image74.png"/><Relationship Id="rId7" Type="http://schemas.openxmlformats.org/officeDocument/2006/relationships/image" Target="../media/image71.png"/><Relationship Id="rId6" Type="http://schemas.openxmlformats.org/officeDocument/2006/relationships/image" Target="../media/image69.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61.png"/><Relationship Id="rId11" Type="http://schemas.openxmlformats.org/officeDocument/2006/relationships/notesSlide" Target="../notesSlides/notesSlide76.xml"/><Relationship Id="rId10" Type="http://schemas.openxmlformats.org/officeDocument/2006/relationships/slideLayout" Target="../slideLayouts/slideLayout2.xml"/><Relationship Id="rId1" Type="http://schemas.openxmlformats.org/officeDocument/2006/relationships/image" Target="../media/image58.png"/></Relationships>
</file>

<file path=ppt/slides/_rels/slide77.xml.rels><?xml version="1.0" encoding="UTF-8" standalone="yes"?>
<Relationships xmlns="http://schemas.openxmlformats.org/package/2006/relationships"><Relationship Id="rId9" Type="http://schemas.openxmlformats.org/officeDocument/2006/relationships/image" Target="../media/image67.png"/><Relationship Id="rId8" Type="http://schemas.openxmlformats.org/officeDocument/2006/relationships/image" Target="../media/image65.png"/><Relationship Id="rId7" Type="http://schemas.openxmlformats.org/officeDocument/2006/relationships/image" Target="../media/image64.png"/><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3" Type="http://schemas.openxmlformats.org/officeDocument/2006/relationships/image" Target="../media/image58.png"/><Relationship Id="rId2" Type="http://schemas.openxmlformats.org/officeDocument/2006/relationships/image" Target="../media/image56.png"/><Relationship Id="rId19" Type="http://schemas.openxmlformats.org/officeDocument/2006/relationships/notesSlide" Target="../notesSlides/notesSlide77.xml"/><Relationship Id="rId18" Type="http://schemas.openxmlformats.org/officeDocument/2006/relationships/slideLayout" Target="../slideLayouts/slideLayout2.xml"/><Relationship Id="rId17" Type="http://schemas.openxmlformats.org/officeDocument/2006/relationships/image" Target="../media/image82.png"/><Relationship Id="rId16" Type="http://schemas.openxmlformats.org/officeDocument/2006/relationships/image" Target="../media/image74.png"/><Relationship Id="rId15" Type="http://schemas.openxmlformats.org/officeDocument/2006/relationships/image" Target="../media/image73.png"/><Relationship Id="rId14" Type="http://schemas.openxmlformats.org/officeDocument/2006/relationships/image" Target="../media/image72.png"/><Relationship Id="rId13" Type="http://schemas.openxmlformats.org/officeDocument/2006/relationships/image" Target="../media/image71.png"/><Relationship Id="rId12" Type="http://schemas.openxmlformats.org/officeDocument/2006/relationships/image" Target="../media/image70.png"/><Relationship Id="rId11" Type="http://schemas.openxmlformats.org/officeDocument/2006/relationships/image" Target="../media/image69.png"/><Relationship Id="rId10" Type="http://schemas.openxmlformats.org/officeDocument/2006/relationships/image" Target="../media/image68.png"/><Relationship Id="rId1" Type="http://schemas.openxmlformats.org/officeDocument/2006/relationships/image" Target="../media/image81.png"/></Relationships>
</file>

<file path=ppt/slides/_rels/slide78.xml.rels><?xml version="1.0" encoding="UTF-8" standalone="yes"?>
<Relationships xmlns="http://schemas.openxmlformats.org/package/2006/relationships"><Relationship Id="rId6" Type="http://schemas.openxmlformats.org/officeDocument/2006/relationships/notesSlide" Target="../notesSlides/notesSlide78.xml"/><Relationship Id="rId5" Type="http://schemas.openxmlformats.org/officeDocument/2006/relationships/slideLayout" Target="../slideLayouts/slideLayout7.xml"/><Relationship Id="rId4" Type="http://schemas.openxmlformats.org/officeDocument/2006/relationships/image" Target="../media/image83.png"/><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image" Target="../media/image8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image" Target="../media/image85.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image" Target="../media/image8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620395" y="959485"/>
            <a:ext cx="11150600" cy="3634740"/>
          </a:xfrm>
          <a:prstGeom prst="rect">
            <a:avLst/>
          </a:prstGeom>
          <a:noFill/>
        </p:spPr>
        <p:txBody>
          <a:bodyPr wrap="square" rtlCol="0" anchor="t">
            <a:spAutoFit/>
          </a:bodyPr>
          <a:lstStyle/>
          <a:p>
            <a:pPr>
              <a:lnSpc>
                <a:spcPct val="120000"/>
              </a:lnSpc>
              <a:spcBef>
                <a:spcPct val="50000"/>
              </a:spcBef>
            </a:pPr>
            <a:r>
              <a:rPr lang="zh-CN" altLang="en-US" sz="3200" b="1" i="0" u="none" dirty="0">
                <a:solidFill>
                  <a:srgbClr val="FF0000"/>
                </a:solidFill>
                <a:latin typeface="黑体" panose="02010609060101010101" charset="-122"/>
                <a:ea typeface="黑体" panose="02010609060101010101" charset="-122"/>
              </a:rPr>
              <a:t>曾经有这样一个人：</a:t>
            </a:r>
            <a:endParaRPr lang="en-US" altLang="zh-CN" sz="3200" i="0" u="none" dirty="0">
              <a:solidFill>
                <a:srgbClr val="FF0000"/>
              </a:solidFill>
              <a:latin typeface="黑体" panose="02010609060101010101" charset="-122"/>
              <a:ea typeface="黑体" panose="02010609060101010101" charset="-122"/>
            </a:endParaRPr>
          </a:p>
          <a:p>
            <a:pPr>
              <a:lnSpc>
                <a:spcPct val="120000"/>
              </a:lnSpc>
            </a:pPr>
            <a:r>
              <a:rPr lang="en-US" altLang="zh-CN" sz="3200" dirty="0">
                <a:solidFill>
                  <a:srgbClr val="FF0000"/>
                </a:solidFill>
                <a:latin typeface="楷体" panose="02010609060101010101" pitchFamily="49" charset="-122"/>
                <a:ea typeface="楷体" panose="02010609060101010101" pitchFamily="49" charset="-122"/>
                <a:sym typeface="+mn-ea"/>
              </a:rPr>
              <a:t>    </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在人类还没有发明电报的时候，他小说中的人物已经在用电报传递信息；在人类还</a:t>
            </a:r>
            <a:r>
              <a:rPr lang="zh-CN" altLang="en-US" sz="32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没</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有</a:t>
            </a:r>
            <a:r>
              <a:rPr lang="zh-CN" altLang="en-US" sz="32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制造</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出飞机的时候，他小说中的人物已经驾驶直升机来往；在人类还没有着手登月工程的时候，他小说中的人物已经坐在一颗大炮弹里，</a:t>
            </a:r>
            <a:r>
              <a:rPr lang="zh-CN" altLang="en-US" sz="32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被发射</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到月球上；……</a:t>
            </a:r>
            <a:r>
              <a:rPr lang="zh-CN" altLang="en-US" sz="32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矩形 2"/>
          <p:cNvSpPr/>
          <p:nvPr/>
        </p:nvSpPr>
        <p:spPr>
          <a:xfrm>
            <a:off x="620568" y="10355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dirty="0">
                <a:ln w="11430"/>
                <a:solidFill>
                  <a:srgbClr val="FF0000"/>
                </a:solidFill>
                <a:latin typeface="楷体" panose="02010609060101010101" pitchFamily="49" charset="-122"/>
                <a:ea typeface="楷体" panose="02010609060101010101" pitchFamily="49" charset="-122"/>
              </a:rPr>
              <a:t>导入新课</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4" name="文本框 3"/>
          <p:cNvSpPr txBox="1"/>
          <p:nvPr/>
        </p:nvSpPr>
        <p:spPr>
          <a:xfrm>
            <a:off x="824018" y="4482042"/>
            <a:ext cx="5327227" cy="583565"/>
          </a:xfrm>
          <a:prstGeom prst="rect">
            <a:avLst/>
          </a:prstGeom>
          <a:noFill/>
        </p:spPr>
        <p:txBody>
          <a:bodyPr wrap="square" rtlCol="0">
            <a:spAutoFit/>
          </a:bodyPr>
          <a:p>
            <a:r>
              <a:rPr lang="zh-CN" altLang="en-US" sz="3200" b="1" dirty="0">
                <a:solidFill>
                  <a:srgbClr val="FF0000"/>
                </a:solidFill>
                <a:latin typeface="黑体" panose="02010609060101010101" charset="-122"/>
                <a:ea typeface="黑体" panose="02010609060101010101" charset="-122"/>
              </a:rPr>
              <a:t>同学们知道这个人是谁吗？</a:t>
            </a:r>
            <a:endParaRPr lang="zh-CN" altLang="en-US" sz="3200" b="1" dirty="0">
              <a:solidFill>
                <a:srgbClr val="FF0000"/>
              </a:solidFill>
              <a:latin typeface="黑体" panose="02010609060101010101" charset="-122"/>
              <a:ea typeface="黑体" panose="02010609060101010101" charset="-122"/>
            </a:endParaRPr>
          </a:p>
        </p:txBody>
      </p:sp>
      <p:sp>
        <p:nvSpPr>
          <p:cNvPr id="5" name="文本框 4"/>
          <p:cNvSpPr txBox="1"/>
          <p:nvPr/>
        </p:nvSpPr>
        <p:spPr>
          <a:xfrm>
            <a:off x="5974080" y="4053351"/>
            <a:ext cx="4419600" cy="912495"/>
          </a:xfrm>
          <a:prstGeom prst="rect">
            <a:avLst/>
          </a:prstGeom>
          <a:solidFill>
            <a:schemeClr val="accent6">
              <a:lumMod val="20000"/>
              <a:lumOff val="80000"/>
            </a:schemeClr>
          </a:solidFill>
        </p:spPr>
        <p:txBody>
          <a:bodyPr wrap="square" rtlCol="0">
            <a:spAutoFit/>
          </a:bodyPr>
          <a:p>
            <a:r>
              <a:rPr lang="zh-CN" altLang="en-US" sz="5335" dirty="0">
                <a:solidFill>
                  <a:srgbClr val="0000FF"/>
                </a:solidFill>
                <a:latin typeface="楷体" panose="02010609060101010101" pitchFamily="49" charset="-122"/>
                <a:ea typeface="楷体" panose="02010609060101010101" pitchFamily="49" charset="-122"/>
                <a:cs typeface="楷体" panose="02010609060101010101" pitchFamily="49" charset="-122"/>
              </a:rPr>
              <a:t>儒勒</a:t>
            </a:r>
            <a:r>
              <a:rPr lang="en-US" altLang="zh-CN" sz="5335" dirty="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5335" dirty="0">
                <a:solidFill>
                  <a:srgbClr val="0000FF"/>
                </a:solidFill>
                <a:latin typeface="楷体" panose="02010609060101010101" pitchFamily="49" charset="-122"/>
                <a:ea typeface="楷体" panose="02010609060101010101" pitchFamily="49" charset="-122"/>
                <a:cs typeface="楷体" panose="02010609060101010101" pitchFamily="49" charset="-122"/>
              </a:rPr>
              <a:t>凡尔纳</a:t>
            </a:r>
            <a:endParaRPr lang="zh-CN" altLang="en-US" sz="5335"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nvSpPr>
        <p:spPr>
          <a:xfrm>
            <a:off x="430318" y="4879975"/>
            <a:ext cx="11330093" cy="1372235"/>
          </a:xfrm>
          <a:prstGeom prst="rect">
            <a:avLst/>
          </a:prstGeom>
          <a:noFill/>
        </p:spPr>
        <p:txBody>
          <a:bodyPr wrap="square" rtlCol="0">
            <a:spAutoFit/>
          </a:bodyPr>
          <a:p>
            <a:pPr>
              <a:lnSpc>
                <a:spcPct val="120000"/>
              </a:lnSpc>
            </a:pPr>
            <a:r>
              <a:rPr lang="en-US" altLang="zh-CN" sz="3735" b="1"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今天就让我们</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走进他</a:t>
            </a:r>
            <a:r>
              <a:rPr lang="zh-CN" altLang="en-US" sz="3200" b="1" dirty="0">
                <a:latin typeface="楷体" panose="02010609060101010101" pitchFamily="49" charset="-122"/>
                <a:ea typeface="楷体" panose="02010609060101010101" pitchFamily="49" charset="-122"/>
                <a:cs typeface="楷体" panose="02010609060101010101" pitchFamily="49" charset="-122"/>
              </a:rPr>
              <a:t>的科幻小说《海底两万里》，去感受他非凡的想象力</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和不可思议</a:t>
            </a:r>
            <a:r>
              <a:rPr lang="zh-CN" altLang="en-US" sz="3200" b="1" dirty="0">
                <a:latin typeface="楷体" panose="02010609060101010101" pitchFamily="49" charset="-122"/>
                <a:ea typeface="楷体" panose="02010609060101010101" pitchFamily="49" charset="-122"/>
                <a:cs typeface="楷体" panose="02010609060101010101" pitchFamily="49" charset="-122"/>
              </a:rPr>
              <a:t>的预知力。</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bldLvl="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9937" name="矩形 1"/>
          <p:cNvSpPr/>
          <p:nvPr/>
        </p:nvSpPr>
        <p:spPr>
          <a:xfrm>
            <a:off x="625475" y="1268730"/>
            <a:ext cx="7706995" cy="5220970"/>
          </a:xfrm>
          <a:prstGeom prst="rect">
            <a:avLst/>
          </a:prstGeom>
          <a:noFill/>
          <a:ln w="9525">
            <a:noFill/>
          </a:ln>
        </p:spPr>
        <p:txBody>
          <a:bodyPr wrap="square" anchor="t">
            <a:spAutoFit/>
          </a:bodyPr>
          <a:p>
            <a:pPr>
              <a:lnSpc>
                <a:spcPts val="4000"/>
              </a:lnSpc>
            </a:pPr>
            <a:r>
              <a:rPr lang="zh-CN" altLang="en-US" sz="36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《海底两万里》是凡尔纳“海洋三部曲”中的第二部，叙述了法国生物学家阿龙纳斯在海洋深处旅行的故事。</a:t>
            </a:r>
            <a:endParaRPr lang="zh-CN" altLang="en-US" sz="3200" dirty="0">
              <a:latin typeface="楷体" panose="02010609060101010101" pitchFamily="49" charset="-122"/>
              <a:ea typeface="楷体" panose="02010609060101010101" pitchFamily="49" charset="-122"/>
            </a:endParaRPr>
          </a:p>
          <a:p>
            <a:pPr>
              <a:lnSpc>
                <a:spcPts val="4000"/>
              </a:lnSpc>
            </a:pPr>
            <a:r>
              <a:rPr lang="zh-CN" altLang="en-US" sz="3200" dirty="0">
                <a:latin typeface="楷体" panose="02010609060101010101" pitchFamily="49" charset="-122"/>
                <a:ea typeface="楷体" panose="02010609060101010101" pitchFamily="49" charset="-122"/>
              </a:rPr>
              <a:t>    故事发生在1866年，当时海上发现了一只被断定为独角鲸的大怪物，阿龙纳斯接受邀请参加追捕，在追捕过程中不幸落水，泅到怪物的脊背上。其实这怪物并非独角鲸，而是一位叫尼摩的船长自己设计制造的潜水艇“诺第留斯号”。尼摩船长</a:t>
            </a:r>
            <a:r>
              <a:rPr lang="zh-CN" altLang="en-US" sz="3200" dirty="0">
                <a:latin typeface="楷体" panose="02010609060101010101" pitchFamily="49" charset="-122"/>
                <a:ea typeface="楷体" panose="02010609060101010101" pitchFamily="49" charset="-122"/>
                <a:sym typeface="宋体" panose="02010600030101010101" pitchFamily="2" charset="-122"/>
              </a:rPr>
              <a:t>邀请阿龙纳斯作海底旅行。</a:t>
            </a:r>
            <a:endParaRPr lang="zh-CN" altLang="en-US" sz="3200" dirty="0">
              <a:latin typeface="楷体" panose="02010609060101010101" pitchFamily="49" charset="-122"/>
              <a:ea typeface="楷体" panose="02010609060101010101" pitchFamily="49" charset="-122"/>
            </a:endParaRPr>
          </a:p>
        </p:txBody>
      </p:sp>
      <p:sp>
        <p:nvSpPr>
          <p:cNvPr id="4" name="文本框 3"/>
          <p:cNvSpPr txBox="1"/>
          <p:nvPr/>
        </p:nvSpPr>
        <p:spPr>
          <a:xfrm>
            <a:off x="895985" y="623570"/>
            <a:ext cx="2019300" cy="645160"/>
          </a:xfrm>
          <a:prstGeom prst="rect">
            <a:avLst/>
          </a:prstGeom>
          <a:solidFill>
            <a:srgbClr val="008651"/>
          </a:solidFill>
        </p:spPr>
        <p:txBody>
          <a:bodyPr wrap="none" rtlCol="0" anchor="t">
            <a:spAutoFit/>
          </a:bodyPr>
          <a:p>
            <a:pPr algn="l"/>
            <a:r>
              <a:rPr lang="zh-CN" altLang="en-US" sz="3600" b="1" noProof="0" dirty="0">
                <a:ln>
                  <a:noFill/>
                </a:ln>
                <a:solidFill>
                  <a:schemeClr val="bg1"/>
                </a:solidFill>
                <a:effectLst/>
                <a:uLnTx/>
                <a:uFillTx/>
                <a:latin typeface="楷体" panose="02010609060101010101" pitchFamily="49" charset="-122"/>
                <a:ea typeface="楷体" panose="02010609060101010101" pitchFamily="49" charset="-122"/>
                <a:sym typeface="+mn-ea"/>
              </a:rPr>
              <a:t>主要</a:t>
            </a:r>
            <a:r>
              <a:rPr lang="zh-CN" altLang="en-US" sz="3600" b="1">
                <a:solidFill>
                  <a:schemeClr val="bg1"/>
                </a:solidFill>
                <a:latin typeface="楷体" panose="02010609060101010101" pitchFamily="49" charset="-122"/>
                <a:ea typeface="楷体" panose="02010609060101010101" pitchFamily="49" charset="-122"/>
                <a:sym typeface="+mn-ea"/>
              </a:rPr>
              <a:t>内容</a:t>
            </a:r>
            <a:endParaRPr lang="zh-CN" altLang="en-US" sz="3600"/>
          </a:p>
        </p:txBody>
      </p:sp>
      <p:pic>
        <p:nvPicPr>
          <p:cNvPr id="2" name="图片 1"/>
          <p:cNvPicPr>
            <a:picLocks noChangeAspect="1"/>
          </p:cNvPicPr>
          <p:nvPr/>
        </p:nvPicPr>
        <p:blipFill>
          <a:blip r:embed="rId1"/>
          <a:stretch>
            <a:fillRect/>
          </a:stretch>
        </p:blipFill>
        <p:spPr>
          <a:xfrm>
            <a:off x="8246745" y="823595"/>
            <a:ext cx="3663315" cy="5457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7"/>
                                        </p:tgtEl>
                                        <p:attrNameLst>
                                          <p:attrName>style.visibility</p:attrName>
                                        </p:attrNameLst>
                                      </p:cBhvr>
                                      <p:to>
                                        <p:strVal val="visible"/>
                                      </p:to>
                                    </p:set>
                                    <p:anim calcmode="lin" valueType="num">
                                      <p:cBhvr additive="base">
                                        <p:cTn id="7" dur="500" fill="hold"/>
                                        <p:tgtEl>
                                          <p:spTgt spid="39937"/>
                                        </p:tgtEl>
                                        <p:attrNameLst>
                                          <p:attrName>ppt_x</p:attrName>
                                        </p:attrNameLst>
                                      </p:cBhvr>
                                      <p:tavLst>
                                        <p:tav tm="0">
                                          <p:val>
                                            <p:strVal val="#ppt_x"/>
                                          </p:val>
                                        </p:tav>
                                        <p:tav tm="100000">
                                          <p:val>
                                            <p:strVal val="#ppt_x"/>
                                          </p:val>
                                        </p:tav>
                                      </p:tavLst>
                                    </p:anim>
                                    <p:anim calcmode="lin" valueType="num">
                                      <p:cBhvr additive="base">
                                        <p:cTn id="8" dur="500" fill="hold"/>
                                        <p:tgtEl>
                                          <p:spTgt spid="399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0962" name="矩形 2"/>
          <p:cNvSpPr/>
          <p:nvPr/>
        </p:nvSpPr>
        <p:spPr>
          <a:xfrm>
            <a:off x="909955" y="932815"/>
            <a:ext cx="6200775" cy="5220970"/>
          </a:xfrm>
          <a:prstGeom prst="rect">
            <a:avLst/>
          </a:prstGeom>
          <a:noFill/>
          <a:ln w="9525">
            <a:noFill/>
          </a:ln>
        </p:spPr>
        <p:txBody>
          <a:bodyPr wrap="square" anchor="t">
            <a:spAutoFit/>
          </a:bodyPr>
          <a:p>
            <a:pPr>
              <a:lnSpc>
                <a:spcPts val="4000"/>
              </a:lnSpc>
            </a:pPr>
            <a:r>
              <a:rPr lang="zh-CN" altLang="en-US" sz="28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 他们</a:t>
            </a:r>
            <a:r>
              <a:rPr lang="zh-CN" altLang="en-US" sz="3200" dirty="0">
                <a:solidFill>
                  <a:srgbClr val="FF0000"/>
                </a:solidFill>
                <a:latin typeface="楷体" panose="02010609060101010101" pitchFamily="49" charset="-122"/>
                <a:ea typeface="楷体" panose="02010609060101010101" pitchFamily="49" charset="-122"/>
              </a:rPr>
              <a:t>从太平洋出发，经过珊瑚岛、印度洋、红海、地中海，进入大西洋，还到达了南极</a:t>
            </a:r>
            <a:r>
              <a:rPr lang="zh-CN" altLang="en-US" sz="3200" dirty="0">
                <a:latin typeface="楷体" panose="02010609060101010101" pitchFamily="49" charset="-122"/>
                <a:ea typeface="楷体" panose="02010609060101010101" pitchFamily="49" charset="-122"/>
              </a:rPr>
              <a:t>，一路饱览了许多罕见的海生动植物和海底的奇异景象，又经历了</a:t>
            </a:r>
            <a:r>
              <a:rPr lang="zh-CN" altLang="en-US" sz="3200" dirty="0">
                <a:solidFill>
                  <a:srgbClr val="FF0000"/>
                </a:solidFill>
                <a:latin typeface="楷体" panose="02010609060101010101" pitchFamily="49" charset="-122"/>
                <a:ea typeface="楷体" panose="02010609060101010101" pitchFamily="49" charset="-122"/>
              </a:rPr>
              <a:t>搁浅、土著人围攻、同鲨鱼搏斗、冰山封路、章鱼袭击</a:t>
            </a:r>
            <a:r>
              <a:rPr lang="zh-CN" altLang="en-US" sz="3200" dirty="0">
                <a:latin typeface="楷体" panose="02010609060101010101" pitchFamily="49" charset="-122"/>
                <a:ea typeface="楷体" panose="02010609060101010101" pitchFamily="49" charset="-122"/>
              </a:rPr>
              <a:t>等险情。最后，当潜水艇到达挪威海岸时，阿龙纳斯不辞而别，并将他所知道的海底秘密公布于世。</a:t>
            </a:r>
            <a:endParaRPr lang="zh-CN" altLang="zh-CN" sz="3200" dirty="0">
              <a:latin typeface="楷体" panose="02010609060101010101" pitchFamily="49" charset="-122"/>
              <a:ea typeface="楷体" panose="02010609060101010101" pitchFamily="49" charset="-122"/>
            </a:endParaRPr>
          </a:p>
        </p:txBody>
      </p:sp>
      <p:pic>
        <p:nvPicPr>
          <p:cNvPr id="4" name="图片 3" descr="4"/>
          <p:cNvPicPr>
            <a:picLocks noChangeAspect="1"/>
          </p:cNvPicPr>
          <p:nvPr/>
        </p:nvPicPr>
        <p:blipFill>
          <a:blip r:embed="rId1"/>
          <a:stretch>
            <a:fillRect/>
          </a:stretch>
        </p:blipFill>
        <p:spPr>
          <a:xfrm>
            <a:off x="7265670" y="857250"/>
            <a:ext cx="4188460" cy="5372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2"/>
                                        </p:tgtEl>
                                        <p:attrNameLst>
                                          <p:attrName>style.visibility</p:attrName>
                                        </p:attrNameLst>
                                      </p:cBhvr>
                                      <p:to>
                                        <p:strVal val="visible"/>
                                      </p:to>
                                    </p:set>
                                    <p:anim calcmode="lin" valueType="num">
                                      <p:cBhvr additive="base">
                                        <p:cTn id="13" dur="500" fill="hold"/>
                                        <p:tgtEl>
                                          <p:spTgt spid="40962"/>
                                        </p:tgtEl>
                                        <p:attrNameLst>
                                          <p:attrName>ppt_x</p:attrName>
                                        </p:attrNameLst>
                                      </p:cBhvr>
                                      <p:tavLst>
                                        <p:tav tm="0">
                                          <p:val>
                                            <p:strVal val="#ppt_x"/>
                                          </p:val>
                                        </p:tav>
                                        <p:tav tm="100000">
                                          <p:val>
                                            <p:strVal val="#ppt_x"/>
                                          </p:val>
                                        </p:tav>
                                      </p:tavLst>
                                    </p:anim>
                                    <p:anim calcmode="lin" valueType="num">
                                      <p:cBhvr additive="base">
                                        <p:cTn id="14" dur="500" fill="hold"/>
                                        <p:tgtEl>
                                          <p:spTgt spid="409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123" name="Text Box 6"/>
          <p:cNvSpPr txBox="1"/>
          <p:nvPr/>
        </p:nvSpPr>
        <p:spPr>
          <a:xfrm>
            <a:off x="4699000" y="506730"/>
            <a:ext cx="5472113" cy="521970"/>
          </a:xfrm>
          <a:prstGeom prst="rect">
            <a:avLst/>
          </a:prstGeom>
          <a:noFill/>
          <a:ln w="9525">
            <a:noFill/>
          </a:ln>
        </p:spPr>
        <p:txBody>
          <a:bodyPr>
            <a:spAutoFit/>
          </a:bodyPr>
          <a:p>
            <a:pPr>
              <a:spcBef>
                <a:spcPct val="50000"/>
              </a:spcBef>
            </a:pPr>
            <a:r>
              <a:rPr lang="en-US" altLang="zh-CN" sz="2800" b="1" dirty="0">
                <a:solidFill>
                  <a:srgbClr val="2962F3"/>
                </a:solidFill>
                <a:latin typeface="Arial" panose="020B0604020202020204" pitchFamily="34" charset="0"/>
                <a:ea typeface="楷体" panose="02010609060101010101" pitchFamily="49" charset="-122"/>
              </a:rPr>
              <a:t>《</a:t>
            </a:r>
            <a:r>
              <a:rPr lang="zh-CN" altLang="en-US" sz="2800" b="1" dirty="0">
                <a:solidFill>
                  <a:srgbClr val="2962F3"/>
                </a:solidFill>
                <a:latin typeface="Arial" panose="020B0604020202020204" pitchFamily="34" charset="0"/>
                <a:ea typeface="楷体" panose="02010609060101010101" pitchFamily="49" charset="-122"/>
              </a:rPr>
              <a:t>海底两万里</a:t>
            </a:r>
            <a:r>
              <a:rPr lang="en-US" altLang="zh-CN" sz="2800" b="1" dirty="0">
                <a:solidFill>
                  <a:srgbClr val="2962F3"/>
                </a:solidFill>
                <a:latin typeface="Arial" panose="020B0604020202020204" pitchFamily="34" charset="0"/>
                <a:ea typeface="楷体" panose="02010609060101010101" pitchFamily="49" charset="-122"/>
              </a:rPr>
              <a:t>》</a:t>
            </a:r>
            <a:r>
              <a:rPr lang="zh-CN" altLang="en-US" sz="2800" b="1" dirty="0">
                <a:solidFill>
                  <a:srgbClr val="2962F3"/>
                </a:solidFill>
                <a:latin typeface="Arial" panose="020B0604020202020204" pitchFamily="34" charset="0"/>
                <a:ea typeface="楷体" panose="02010609060101010101" pitchFamily="49" charset="-122"/>
              </a:rPr>
              <a:t>上部章节标题</a:t>
            </a:r>
            <a:endParaRPr lang="zh-CN" altLang="en-US" sz="2800" b="1" dirty="0">
              <a:solidFill>
                <a:srgbClr val="2962F3"/>
              </a:solidFill>
              <a:latin typeface="Arial" panose="020B0604020202020204" pitchFamily="34" charset="0"/>
              <a:ea typeface="楷体" panose="02010609060101010101" pitchFamily="49" charset="-122"/>
            </a:endParaRPr>
          </a:p>
        </p:txBody>
      </p:sp>
      <p:sp>
        <p:nvSpPr>
          <p:cNvPr id="5124" name="Text Box 7"/>
          <p:cNvSpPr txBox="1"/>
          <p:nvPr/>
        </p:nvSpPr>
        <p:spPr>
          <a:xfrm>
            <a:off x="4491355" y="1116965"/>
            <a:ext cx="6885940" cy="5477510"/>
          </a:xfrm>
          <a:prstGeom prst="rect">
            <a:avLst/>
          </a:prstGeom>
          <a:noFill/>
          <a:ln w="9525">
            <a:noFill/>
          </a:ln>
        </p:spPr>
        <p:txBody>
          <a:bodyPr wrap="square">
            <a:spAutoFit/>
          </a:bodyPr>
          <a:p>
            <a:pPr>
              <a:spcBef>
                <a:spcPct val="50000"/>
              </a:spcBef>
            </a:pPr>
            <a:r>
              <a:rPr lang="zh-CN" altLang="en-US" sz="2000" b="1" dirty="0">
                <a:latin typeface="Arial" panose="020B0604020202020204" pitchFamily="34" charset="0"/>
              </a:rPr>
              <a:t>一、飞逝的礁石                          十三、几组数据</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二、赞成与反对                          十四、黑水</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三、“悉听尊便，先生！”        十五、邀请信</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四、尼德</a:t>
            </a:r>
            <a:r>
              <a:rPr lang="en-US" altLang="zh-CN" sz="2000" b="1" dirty="0">
                <a:latin typeface="Arial" panose="020B0604020202020204" pitchFamily="34" charset="0"/>
              </a:rPr>
              <a:t>·</a:t>
            </a:r>
            <a:r>
              <a:rPr lang="zh-CN" altLang="en-US" sz="2000" b="1" dirty="0">
                <a:latin typeface="Arial" panose="020B0604020202020204" pitchFamily="34" charset="0"/>
              </a:rPr>
              <a:t>兰                                 十六、漫步海底平原</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五、漫无目的的航行                    十七、海底森林</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六、全速前进！                           十八、太平洋下四千里</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七、种类不明的鲸鱼                    十九、瓦尼可罗群岛</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八、动中之动                               二十、托雷斯海峡</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九、尼德</a:t>
            </a:r>
            <a:r>
              <a:rPr lang="en-US" altLang="zh-CN" sz="2000" b="1" dirty="0">
                <a:latin typeface="Arial" panose="020B0604020202020204" pitchFamily="34" charset="0"/>
              </a:rPr>
              <a:t>·</a:t>
            </a:r>
            <a:r>
              <a:rPr lang="zh-CN" altLang="en-US" sz="2000" b="1" dirty="0">
                <a:latin typeface="Arial" panose="020B0604020202020204" pitchFamily="34" charset="0"/>
              </a:rPr>
              <a:t>兰发火                          二十一、在陆地的几天</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十、海洋人                                   二十二、尼摩船长的闪电</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十一、“鹦鹉螺”号                    二十三、强制睡眠</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十二、一切都用电                        二十四、珊瑚王国</a:t>
            </a:r>
            <a:endParaRPr lang="zh-CN" altLang="en-US" sz="2000" b="1" dirty="0">
              <a:latin typeface="Arial" panose="020B0604020202020204" pitchFamily="34" charset="0"/>
            </a:endParaRPr>
          </a:p>
        </p:txBody>
      </p:sp>
      <p:sp>
        <p:nvSpPr>
          <p:cNvPr id="5" name="矩形 4"/>
          <p:cNvSpPr/>
          <p:nvPr/>
        </p:nvSpPr>
        <p:spPr>
          <a:xfrm>
            <a:off x="808528" y="595045"/>
            <a:ext cx="242062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华文中宋" panose="02010600040101010101" pitchFamily="2" charset="-122"/>
                <a:ea typeface="华文中宋" panose="02010600040101010101" pitchFamily="2" charset="-122"/>
              </a:rPr>
              <a:t>读前热身</a:t>
            </a:r>
            <a:endParaRPr lang="zh-CN" altLang="en-US" sz="4400" b="1" cap="none" spc="0" dirty="0">
              <a:ln w="11430"/>
              <a:solidFill>
                <a:srgbClr val="FF0000"/>
              </a:solidFill>
              <a:latin typeface="华文中宋" panose="02010600040101010101" pitchFamily="2" charset="-122"/>
              <a:ea typeface="华文中宋" panose="02010600040101010101" pitchFamily="2" charset="-122"/>
            </a:endParaRPr>
          </a:p>
        </p:txBody>
      </p:sp>
      <p:sp>
        <p:nvSpPr>
          <p:cNvPr id="4" name="文本框 3"/>
          <p:cNvSpPr txBox="1"/>
          <p:nvPr/>
        </p:nvSpPr>
        <p:spPr>
          <a:xfrm>
            <a:off x="1011555" y="1363345"/>
            <a:ext cx="2014220" cy="645160"/>
          </a:xfrm>
          <a:prstGeom prst="rect">
            <a:avLst/>
          </a:prstGeom>
          <a:solidFill>
            <a:srgbClr val="008651"/>
          </a:solidFill>
        </p:spPr>
        <p:txBody>
          <a:bodyPr wrap="none" rtlCol="0" anchor="t">
            <a:spAutoFit/>
          </a:bodyPr>
          <a:p>
            <a:pPr algn="l"/>
            <a:r>
              <a:rPr lang="zh-CN" altLang="en-US" sz="3600" b="1">
                <a:solidFill>
                  <a:schemeClr val="bg1"/>
                </a:solidFill>
                <a:latin typeface="华文楷体" panose="02010600040101010101" charset="-122"/>
                <a:ea typeface="华文楷体" panose="02010600040101010101" charset="-122"/>
              </a:rPr>
              <a:t>目录通览</a:t>
            </a:r>
            <a:endParaRPr lang="zh-CN" altLang="en-US" sz="3600" b="1">
              <a:solidFill>
                <a:schemeClr val="bg1"/>
              </a:solidFill>
              <a:latin typeface="华文楷体" panose="02010600040101010101" charset="-122"/>
              <a:ea typeface="华文楷体" panose="02010600040101010101" charset="-122"/>
            </a:endParaRPr>
          </a:p>
        </p:txBody>
      </p:sp>
      <p:pic>
        <p:nvPicPr>
          <p:cNvPr id="9" name="图片 8" descr="9JV7OBXJWE(D](NKQ6Y2TPU"/>
          <p:cNvPicPr>
            <a:picLocks noChangeAspect="1"/>
          </p:cNvPicPr>
          <p:nvPr/>
        </p:nvPicPr>
        <p:blipFill>
          <a:blip r:embed="rId1"/>
          <a:stretch>
            <a:fillRect/>
          </a:stretch>
        </p:blipFill>
        <p:spPr>
          <a:xfrm>
            <a:off x="301625" y="2103438"/>
            <a:ext cx="4013200" cy="4491037"/>
          </a:xfrm>
          <a:prstGeom prst="rect">
            <a:avLst/>
          </a:prstGeom>
          <a:noFill/>
          <a:ln w="9525">
            <a:noFill/>
          </a:ln>
        </p:spPr>
      </p:pic>
      <p:cxnSp>
        <p:nvCxnSpPr>
          <p:cNvPr id="2" name="直接连接符 1"/>
          <p:cNvCxnSpPr/>
          <p:nvPr/>
        </p:nvCxnSpPr>
        <p:spPr>
          <a:xfrm>
            <a:off x="7743190" y="1265555"/>
            <a:ext cx="29845" cy="516509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additive="base">
                                        <p:cTn id="13" dur="500" fill="hold"/>
                                        <p:tgtEl>
                                          <p:spTgt spid="5123"/>
                                        </p:tgtEl>
                                        <p:attrNameLst>
                                          <p:attrName>ppt_x</p:attrName>
                                        </p:attrNameLst>
                                      </p:cBhvr>
                                      <p:tavLst>
                                        <p:tav tm="0">
                                          <p:val>
                                            <p:strVal val="#ppt_x"/>
                                          </p:val>
                                        </p:tav>
                                        <p:tav tm="100000">
                                          <p:val>
                                            <p:strVal val="#ppt_x"/>
                                          </p:val>
                                        </p:tav>
                                      </p:tavLst>
                                    </p:anim>
                                    <p:anim calcmode="lin" valueType="num">
                                      <p:cBhvr additive="base">
                                        <p:cTn id="14"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4"/>
                                        </p:tgtEl>
                                        <p:attrNameLst>
                                          <p:attrName>style.visibility</p:attrName>
                                        </p:attrNameLst>
                                      </p:cBhvr>
                                      <p:to>
                                        <p:strVal val="visible"/>
                                      </p:to>
                                    </p:set>
                                    <p:anim calcmode="lin" valueType="num">
                                      <p:cBhvr additive="base">
                                        <p:cTn id="19" dur="500" fill="hold"/>
                                        <p:tgtEl>
                                          <p:spTgt spid="5124"/>
                                        </p:tgtEl>
                                        <p:attrNameLst>
                                          <p:attrName>ppt_x</p:attrName>
                                        </p:attrNameLst>
                                      </p:cBhvr>
                                      <p:tavLst>
                                        <p:tav tm="0">
                                          <p:val>
                                            <p:strVal val="#ppt_x"/>
                                          </p:val>
                                        </p:tav>
                                        <p:tav tm="100000">
                                          <p:val>
                                            <p:strVal val="#ppt_x"/>
                                          </p:val>
                                        </p:tav>
                                      </p:tavLst>
                                    </p:anim>
                                    <p:anim calcmode="lin" valueType="num">
                                      <p:cBhvr additive="base">
                                        <p:cTn id="20"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123" grpId="0"/>
      <p:bldP spid="512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36880" y="468630"/>
            <a:ext cx="11301095" cy="6143625"/>
          </a:xfrm>
          <a:prstGeom prst="rect">
            <a:avLst/>
          </a:prstGeom>
        </p:spPr>
      </p:pic>
      <p:sp>
        <p:nvSpPr>
          <p:cNvPr id="5123" name="Text Box 6"/>
          <p:cNvSpPr txBox="1"/>
          <p:nvPr/>
        </p:nvSpPr>
        <p:spPr>
          <a:xfrm>
            <a:off x="3641725" y="468630"/>
            <a:ext cx="5472113" cy="521970"/>
          </a:xfrm>
          <a:prstGeom prst="rect">
            <a:avLst/>
          </a:prstGeom>
          <a:noFill/>
          <a:ln w="9525">
            <a:noFill/>
          </a:ln>
        </p:spPr>
        <p:txBody>
          <a:bodyPr>
            <a:spAutoFit/>
          </a:bodyPr>
          <a:p>
            <a:pPr>
              <a:spcBef>
                <a:spcPct val="50000"/>
              </a:spcBef>
            </a:pPr>
            <a:r>
              <a:rPr lang="en-US" altLang="zh-CN" sz="2800" b="1" dirty="0">
                <a:solidFill>
                  <a:srgbClr val="2962F3"/>
                </a:solidFill>
                <a:latin typeface="Arial" panose="020B0604020202020204" pitchFamily="34" charset="0"/>
                <a:ea typeface="楷体" panose="02010609060101010101" pitchFamily="49" charset="-122"/>
              </a:rPr>
              <a:t>《</a:t>
            </a:r>
            <a:r>
              <a:rPr lang="zh-CN" altLang="en-US" sz="2800" b="1" dirty="0">
                <a:solidFill>
                  <a:srgbClr val="2962F3"/>
                </a:solidFill>
                <a:latin typeface="Arial" panose="020B0604020202020204" pitchFamily="34" charset="0"/>
                <a:ea typeface="楷体" panose="02010609060101010101" pitchFamily="49" charset="-122"/>
              </a:rPr>
              <a:t>海底两万里</a:t>
            </a:r>
            <a:r>
              <a:rPr lang="en-US" altLang="zh-CN" sz="2800" b="1" dirty="0">
                <a:solidFill>
                  <a:srgbClr val="2962F3"/>
                </a:solidFill>
                <a:latin typeface="Arial" panose="020B0604020202020204" pitchFamily="34" charset="0"/>
                <a:ea typeface="楷体" panose="02010609060101010101" pitchFamily="49" charset="-122"/>
              </a:rPr>
              <a:t>》</a:t>
            </a:r>
            <a:r>
              <a:rPr lang="zh-CN" altLang="en-US" sz="2800" b="1" dirty="0">
                <a:solidFill>
                  <a:srgbClr val="2962F3"/>
                </a:solidFill>
                <a:latin typeface="Arial" panose="020B0604020202020204" pitchFamily="34" charset="0"/>
                <a:ea typeface="楷体" panose="02010609060101010101" pitchFamily="49" charset="-122"/>
              </a:rPr>
              <a:t>下</a:t>
            </a:r>
            <a:r>
              <a:rPr lang="zh-CN" altLang="en-US" sz="2800" b="1" dirty="0">
                <a:solidFill>
                  <a:srgbClr val="2962F3"/>
                </a:solidFill>
                <a:latin typeface="Arial" panose="020B0604020202020204" pitchFamily="34" charset="0"/>
                <a:ea typeface="楷体" panose="02010609060101010101" pitchFamily="49" charset="-122"/>
              </a:rPr>
              <a:t>部章节标题</a:t>
            </a:r>
            <a:endParaRPr lang="zh-CN" altLang="en-US" sz="2800" b="1" dirty="0">
              <a:solidFill>
                <a:srgbClr val="2962F3"/>
              </a:solidFill>
              <a:latin typeface="Arial" panose="020B0604020202020204" pitchFamily="34" charset="0"/>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125" name="Text Box 5"/>
          <p:cNvSpPr txBox="1"/>
          <p:nvPr/>
        </p:nvSpPr>
        <p:spPr>
          <a:xfrm>
            <a:off x="821055" y="1149985"/>
            <a:ext cx="10881360" cy="1568450"/>
          </a:xfrm>
          <a:prstGeom prst="rect">
            <a:avLst/>
          </a:prstGeom>
          <a:noFill/>
          <a:ln w="9525">
            <a:noFill/>
          </a:ln>
        </p:spPr>
        <p:txBody>
          <a:bodyPr wrap="square">
            <a:spAutoFit/>
          </a:bodyPr>
          <a:p>
            <a:pPr>
              <a:spcBef>
                <a:spcPct val="50000"/>
              </a:spcBef>
            </a:pPr>
            <a:r>
              <a:rPr lang="zh-CN" altLang="en-US" sz="3200" b="1" dirty="0">
                <a:solidFill>
                  <a:srgbClr val="2962F3"/>
                </a:solidFill>
                <a:latin typeface="Arial" panose="020B0604020202020204" pitchFamily="34" charset="0"/>
                <a:ea typeface="楷体" panose="02010609060101010101" pitchFamily="49" charset="-122"/>
              </a:rPr>
              <a:t>提问：</a:t>
            </a:r>
            <a:r>
              <a:rPr lang="en-US" altLang="zh-CN" sz="3200" b="1" dirty="0">
                <a:solidFill>
                  <a:srgbClr val="FF0000"/>
                </a:solidFill>
                <a:latin typeface="Arial" panose="020B0604020202020204" pitchFamily="34" charset="0"/>
                <a:ea typeface="楷体" panose="02010609060101010101" pitchFamily="49" charset="-122"/>
              </a:rPr>
              <a:t>《</a:t>
            </a:r>
            <a:r>
              <a:rPr lang="zh-CN" altLang="en-US" sz="3200" b="1" dirty="0">
                <a:solidFill>
                  <a:srgbClr val="FF0000"/>
                </a:solidFill>
                <a:latin typeface="Arial" panose="020B0604020202020204" pitchFamily="34" charset="0"/>
                <a:ea typeface="楷体" panose="02010609060101010101" pitchFamily="49" charset="-122"/>
              </a:rPr>
              <a:t>海底两万里</a:t>
            </a:r>
            <a:r>
              <a:rPr lang="en-US" altLang="zh-CN" sz="3200" b="1" dirty="0">
                <a:solidFill>
                  <a:srgbClr val="FF0000"/>
                </a:solidFill>
                <a:latin typeface="Arial" panose="020B0604020202020204" pitchFamily="34" charset="0"/>
                <a:ea typeface="楷体" panose="02010609060101010101" pitchFamily="49" charset="-122"/>
              </a:rPr>
              <a:t>》</a:t>
            </a:r>
            <a:r>
              <a:rPr lang="zh-CN" altLang="en-US" sz="3200" b="1" dirty="0">
                <a:solidFill>
                  <a:srgbClr val="FF0000"/>
                </a:solidFill>
                <a:latin typeface="Arial" panose="020B0604020202020204" pitchFamily="34" charset="0"/>
                <a:ea typeface="楷体" panose="02010609060101010101" pitchFamily="49" charset="-122"/>
              </a:rPr>
              <a:t>第一部分一共有二十四个章节，快速阅读</a:t>
            </a:r>
            <a:r>
              <a:rPr lang="en-US" altLang="zh-CN" sz="3200" b="1" dirty="0">
                <a:solidFill>
                  <a:srgbClr val="FF0000"/>
                </a:solidFill>
                <a:latin typeface="Arial" panose="020B0604020202020204" pitchFamily="34" charset="0"/>
                <a:ea typeface="楷体" panose="02010609060101010101" pitchFamily="49" charset="-122"/>
              </a:rPr>
              <a:t>《</a:t>
            </a:r>
            <a:r>
              <a:rPr lang="zh-CN" altLang="en-US" sz="3200" b="1" dirty="0">
                <a:solidFill>
                  <a:srgbClr val="FF0000"/>
                </a:solidFill>
                <a:latin typeface="Arial" panose="020B0604020202020204" pitchFamily="34" charset="0"/>
                <a:ea typeface="楷体" panose="02010609060101010101" pitchFamily="49" charset="-122"/>
              </a:rPr>
              <a:t>海底两万里</a:t>
            </a:r>
            <a:r>
              <a:rPr lang="en-US" altLang="zh-CN" sz="3200" b="1" dirty="0">
                <a:solidFill>
                  <a:srgbClr val="FF0000"/>
                </a:solidFill>
                <a:latin typeface="Arial" panose="020B0604020202020204" pitchFamily="34" charset="0"/>
                <a:ea typeface="楷体" panose="02010609060101010101" pitchFamily="49" charset="-122"/>
              </a:rPr>
              <a:t>》</a:t>
            </a:r>
            <a:r>
              <a:rPr lang="zh-CN" altLang="en-US" sz="3200" b="1" dirty="0">
                <a:solidFill>
                  <a:srgbClr val="FF0000"/>
                </a:solidFill>
                <a:latin typeface="Arial" panose="020B0604020202020204" pitchFamily="34" charset="0"/>
                <a:ea typeface="楷体" panose="02010609060101010101" pitchFamily="49" charset="-122"/>
              </a:rPr>
              <a:t>上部的章节标题，找出起到承上启下作用的章节。</a:t>
            </a:r>
            <a:endParaRPr lang="zh-CN" altLang="en-US" sz="3200" b="1" dirty="0">
              <a:solidFill>
                <a:srgbClr val="FF0000"/>
              </a:solidFill>
              <a:latin typeface="Arial" panose="020B0604020202020204" pitchFamily="34" charset="0"/>
              <a:ea typeface="楷体" panose="02010609060101010101" pitchFamily="49" charset="-122"/>
            </a:endParaRPr>
          </a:p>
        </p:txBody>
      </p:sp>
      <p:sp>
        <p:nvSpPr>
          <p:cNvPr id="6148" name="Text Box 6"/>
          <p:cNvSpPr txBox="1"/>
          <p:nvPr/>
        </p:nvSpPr>
        <p:spPr>
          <a:xfrm>
            <a:off x="2474913" y="2714625"/>
            <a:ext cx="4916487" cy="368300"/>
          </a:xfrm>
          <a:prstGeom prst="rect">
            <a:avLst/>
          </a:prstGeom>
          <a:noFill/>
          <a:ln w="9525">
            <a:noFill/>
          </a:ln>
        </p:spPr>
        <p:txBody>
          <a:bodyPr>
            <a:spAutoFit/>
          </a:bodyPr>
          <a:p>
            <a:endParaRPr lang="zh-CN" altLang="zh-CN" dirty="0">
              <a:latin typeface="Arial" panose="020B0604020202020204" pitchFamily="34" charset="0"/>
            </a:endParaRPr>
          </a:p>
        </p:txBody>
      </p:sp>
      <p:sp>
        <p:nvSpPr>
          <p:cNvPr id="5127" name="Text Box 7"/>
          <p:cNvSpPr txBox="1"/>
          <p:nvPr/>
        </p:nvSpPr>
        <p:spPr>
          <a:xfrm>
            <a:off x="2943860" y="2118995"/>
            <a:ext cx="3808730" cy="706755"/>
          </a:xfrm>
          <a:prstGeom prst="rect">
            <a:avLst/>
          </a:prstGeom>
          <a:solidFill>
            <a:srgbClr val="92D050"/>
          </a:solidFill>
          <a:ln w="9525">
            <a:noFill/>
          </a:ln>
        </p:spPr>
        <p:txBody>
          <a:bodyPr wrap="square">
            <a:spAutoFit/>
          </a:bodyPr>
          <a:p>
            <a:pPr>
              <a:spcBef>
                <a:spcPct val="50000"/>
              </a:spcBef>
            </a:pPr>
            <a:r>
              <a:rPr lang="en-US" altLang="zh-CN" sz="4000" b="1" dirty="0">
                <a:latin typeface="Arial" panose="020B0604020202020204" pitchFamily="34" charset="0"/>
                <a:ea typeface="楷体" panose="02010609060101010101" pitchFamily="49" charset="-122"/>
              </a:rPr>
              <a:t> </a:t>
            </a:r>
            <a:r>
              <a:rPr lang="zh-CN" altLang="en-US" sz="2800" b="1" dirty="0">
                <a:latin typeface="Arial" panose="020B0604020202020204" pitchFamily="34" charset="0"/>
                <a:ea typeface="楷体" panose="02010609060101010101" pitchFamily="49" charset="-122"/>
              </a:rPr>
              <a:t>十一、</a:t>
            </a:r>
            <a:r>
              <a:rPr lang="en-US" altLang="zh-CN" sz="2800" b="1" dirty="0">
                <a:latin typeface="楷体" panose="02010609060101010101" pitchFamily="49" charset="-122"/>
                <a:ea typeface="楷体" panose="02010609060101010101" pitchFamily="49" charset="-122"/>
              </a:rPr>
              <a:t>“</a:t>
            </a:r>
            <a:r>
              <a:rPr lang="zh-CN" altLang="en-US" sz="2800" b="1" dirty="0">
                <a:latin typeface="Arial" panose="020B0604020202020204" pitchFamily="34" charset="0"/>
                <a:ea typeface="楷体" panose="02010609060101010101" pitchFamily="49" charset="-122"/>
              </a:rPr>
              <a:t>鹦鹉螺</a:t>
            </a:r>
            <a:r>
              <a:rPr lang="zh-CN" altLang="en-US" sz="2800" b="1" dirty="0">
                <a:latin typeface="楷体" panose="02010609060101010101" pitchFamily="49" charset="-122"/>
                <a:ea typeface="楷体" panose="02010609060101010101" pitchFamily="49" charset="-122"/>
              </a:rPr>
              <a:t>”</a:t>
            </a:r>
            <a:r>
              <a:rPr lang="zh-CN" altLang="en-US" sz="2800" b="1" dirty="0">
                <a:latin typeface="Arial" panose="020B0604020202020204" pitchFamily="34" charset="0"/>
                <a:ea typeface="楷体" panose="02010609060101010101" pitchFamily="49" charset="-122"/>
              </a:rPr>
              <a:t>号</a:t>
            </a:r>
            <a:endParaRPr lang="zh-CN" altLang="en-US" sz="2800" b="1" dirty="0">
              <a:latin typeface="Arial" panose="020B0604020202020204" pitchFamily="34" charset="0"/>
              <a:ea typeface="楷体" panose="02010609060101010101" pitchFamily="49" charset="-122"/>
            </a:endParaRPr>
          </a:p>
        </p:txBody>
      </p:sp>
      <p:sp>
        <p:nvSpPr>
          <p:cNvPr id="4" name="文本框 3"/>
          <p:cNvSpPr txBox="1"/>
          <p:nvPr/>
        </p:nvSpPr>
        <p:spPr>
          <a:xfrm>
            <a:off x="1130300" y="504825"/>
            <a:ext cx="2014220" cy="645160"/>
          </a:xfrm>
          <a:prstGeom prst="rect">
            <a:avLst/>
          </a:prstGeom>
          <a:solidFill>
            <a:srgbClr val="008651"/>
          </a:solidFill>
        </p:spPr>
        <p:txBody>
          <a:bodyPr wrap="none" rtlCol="0" anchor="t">
            <a:spAutoFit/>
          </a:bodyPr>
          <a:p>
            <a:pPr algn="l"/>
            <a:r>
              <a:rPr lang="zh-CN" altLang="en-US" sz="3600" b="1">
                <a:solidFill>
                  <a:schemeClr val="bg1"/>
                </a:solidFill>
                <a:latin typeface="华文楷体" panose="02010600040101010101" charset="-122"/>
                <a:ea typeface="华文楷体" panose="02010600040101010101" charset="-122"/>
              </a:rPr>
              <a:t>小说结构</a:t>
            </a:r>
            <a:endParaRPr lang="zh-CN" altLang="en-US" sz="3600" b="1">
              <a:solidFill>
                <a:schemeClr val="bg1"/>
              </a:solidFill>
              <a:latin typeface="华文楷体" panose="02010600040101010101" charset="-122"/>
              <a:ea typeface="华文楷体" panose="02010600040101010101" charset="-122"/>
            </a:endParaRPr>
          </a:p>
        </p:txBody>
      </p:sp>
      <p:sp>
        <p:nvSpPr>
          <p:cNvPr id="6149" name="Text Box 5"/>
          <p:cNvSpPr txBox="1"/>
          <p:nvPr/>
        </p:nvSpPr>
        <p:spPr>
          <a:xfrm>
            <a:off x="757555" y="2825750"/>
            <a:ext cx="10880725" cy="1076325"/>
          </a:xfrm>
          <a:prstGeom prst="rect">
            <a:avLst/>
          </a:prstGeom>
          <a:noFill/>
          <a:ln w="9525">
            <a:noFill/>
          </a:ln>
        </p:spPr>
        <p:txBody>
          <a:bodyPr wrap="square">
            <a:spAutoFit/>
          </a:bodyPr>
          <a:p>
            <a:pPr>
              <a:spcBef>
                <a:spcPct val="50000"/>
              </a:spcBef>
            </a:pPr>
            <a:r>
              <a:rPr lang="zh-CN" altLang="en-US" sz="3200" b="1" dirty="0">
                <a:solidFill>
                  <a:srgbClr val="2962F3"/>
                </a:solidFill>
                <a:latin typeface="Arial" panose="020B0604020202020204" pitchFamily="34" charset="0"/>
                <a:ea typeface="楷体" panose="02010609060101010101" pitchFamily="49" charset="-122"/>
              </a:rPr>
              <a:t>提问：</a:t>
            </a:r>
            <a:r>
              <a:rPr lang="zh-CN" altLang="en-US" sz="3200" b="1" dirty="0">
                <a:solidFill>
                  <a:srgbClr val="FF0000"/>
                </a:solidFill>
                <a:latin typeface="Arial" panose="020B0604020202020204" pitchFamily="34" charset="0"/>
                <a:ea typeface="楷体" panose="02010609060101010101" pitchFamily="49" charset="-122"/>
              </a:rPr>
              <a:t>请以</a:t>
            </a:r>
            <a:r>
              <a:rPr lang="zh-CN" altLang="en-US"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FF0000"/>
                </a:solidFill>
                <a:latin typeface="Arial" panose="020B0604020202020204" pitchFamily="34" charset="0"/>
                <a:ea typeface="楷体" panose="02010609060101010101" pitchFamily="49" charset="-122"/>
              </a:rPr>
              <a:t>鹦鹉螺号</a:t>
            </a:r>
            <a:r>
              <a:rPr lang="zh-CN" altLang="en-US"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FF0000"/>
                </a:solidFill>
                <a:latin typeface="Arial" panose="020B0604020202020204" pitchFamily="34" charset="0"/>
                <a:ea typeface="楷体" panose="02010609060101010101" pitchFamily="49" charset="-122"/>
              </a:rPr>
              <a:t>为中心，把小说第一至第二十四章分为三个部分，并简述理由。</a:t>
            </a:r>
            <a:endParaRPr lang="zh-CN" altLang="en-US" sz="3200" b="1" dirty="0">
              <a:solidFill>
                <a:srgbClr val="FF0000"/>
              </a:solidFill>
              <a:latin typeface="Arial" panose="020B0604020202020204" pitchFamily="34" charset="0"/>
              <a:ea typeface="楷体" panose="02010609060101010101" pitchFamily="49" charset="-122"/>
            </a:endParaRPr>
          </a:p>
        </p:txBody>
      </p:sp>
      <p:sp>
        <p:nvSpPr>
          <p:cNvPr id="2" name="Text Box 6"/>
          <p:cNvSpPr txBox="1"/>
          <p:nvPr/>
        </p:nvSpPr>
        <p:spPr>
          <a:xfrm>
            <a:off x="757555" y="3794760"/>
            <a:ext cx="11008995" cy="2676525"/>
          </a:xfrm>
          <a:prstGeom prst="rect">
            <a:avLst/>
          </a:prstGeom>
          <a:noFill/>
          <a:ln w="9525">
            <a:noFill/>
          </a:ln>
        </p:spPr>
        <p:txBody>
          <a:bodyPr wrap="square">
            <a:spAutoFit/>
          </a:bodyPr>
          <a:p>
            <a:r>
              <a:rPr lang="zh-CN" altLang="en-US" sz="2800" b="1" dirty="0">
                <a:latin typeface="楷体" panose="02010609060101010101" pitchFamily="49" charset="-122"/>
                <a:ea typeface="楷体" panose="02010609060101010101" pitchFamily="49" charset="-122"/>
              </a:rPr>
              <a:t>明确：</a:t>
            </a:r>
            <a:endParaRPr lang="zh-CN" altLang="en-US" sz="2800" b="1" dirty="0">
              <a:latin typeface="楷体" panose="02010609060101010101" pitchFamily="49" charset="-122"/>
              <a:ea typeface="楷体" panose="02010609060101010101" pitchFamily="49" charset="-122"/>
            </a:endParaRPr>
          </a:p>
          <a:p>
            <a:r>
              <a:rPr lang="zh-CN" altLang="en-US" sz="2800" b="1" dirty="0">
                <a:solidFill>
                  <a:schemeClr val="accent2"/>
                </a:solidFill>
                <a:latin typeface="楷体" panose="02010609060101010101" pitchFamily="49" charset="-122"/>
                <a:ea typeface="楷体" panose="02010609060101010101" pitchFamily="49" charset="-122"/>
              </a:rPr>
              <a:t>第一部分</a:t>
            </a:r>
            <a:r>
              <a:rPr lang="zh-CN" altLang="en-US" sz="2800" b="1" dirty="0">
                <a:latin typeface="楷体" panose="02010609060101010101" pitchFamily="49" charset="-122"/>
                <a:ea typeface="楷体" panose="02010609060101010101" pitchFamily="49" charset="-122"/>
              </a:rPr>
              <a:t>：第一章到第十章，是故事的起因，为“鹦鹉螺”号的出场进行渲染。</a:t>
            </a:r>
            <a:endParaRPr lang="zh-CN" altLang="en-US" sz="2800" b="1" dirty="0">
              <a:latin typeface="楷体" panose="02010609060101010101" pitchFamily="49" charset="-122"/>
              <a:ea typeface="楷体" panose="02010609060101010101" pitchFamily="49" charset="-122"/>
            </a:endParaRPr>
          </a:p>
          <a:p>
            <a:r>
              <a:rPr lang="zh-CN" altLang="en-US" sz="2800" b="1" dirty="0">
                <a:solidFill>
                  <a:schemeClr val="accent2"/>
                </a:solidFill>
                <a:latin typeface="楷体" panose="02010609060101010101" pitchFamily="49" charset="-122"/>
                <a:ea typeface="楷体" panose="02010609060101010101" pitchFamily="49" charset="-122"/>
              </a:rPr>
              <a:t>第二部分</a:t>
            </a:r>
            <a:r>
              <a:rPr lang="zh-CN" altLang="en-US" sz="2800" b="1" dirty="0">
                <a:latin typeface="楷体" panose="02010609060101010101" pitchFamily="49" charset="-122"/>
                <a:ea typeface="楷体" panose="02010609060101010101" pitchFamily="49" charset="-122"/>
              </a:rPr>
              <a:t>：第十一章到第十五章，带领读者了解“鹦鹉螺”号，为接下来的神奇旅行做准备。</a:t>
            </a:r>
            <a:endParaRPr lang="zh-CN" altLang="en-US" sz="2800" b="1" dirty="0">
              <a:latin typeface="楷体" panose="02010609060101010101" pitchFamily="49" charset="-122"/>
              <a:ea typeface="楷体" panose="02010609060101010101" pitchFamily="49" charset="-122"/>
            </a:endParaRPr>
          </a:p>
          <a:p>
            <a:r>
              <a:rPr lang="zh-CN" altLang="en-US" sz="2800" b="1" dirty="0">
                <a:solidFill>
                  <a:schemeClr val="accent2"/>
                </a:solidFill>
                <a:latin typeface="楷体" panose="02010609060101010101" pitchFamily="49" charset="-122"/>
                <a:ea typeface="楷体" panose="02010609060101010101" pitchFamily="49" charset="-122"/>
              </a:rPr>
              <a:t>第三部分</a:t>
            </a:r>
            <a:r>
              <a:rPr lang="zh-CN" altLang="en-US" sz="2800" b="1" dirty="0">
                <a:latin typeface="楷体" panose="02010609060101010101" pitchFamily="49" charset="-122"/>
                <a:ea typeface="楷体" panose="02010609060101010101" pitchFamily="49" charset="-122"/>
              </a:rPr>
              <a:t>：第十六章到第二十四章，开始精彩的海底两万里的旅行。</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blinds(horizontal)">
                                      <p:cBhvr>
                                        <p:cTn id="7" dur="500"/>
                                        <p:tgtEl>
                                          <p:spTgt spid="51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7"/>
                                        </p:tgtEl>
                                        <p:attrNameLst>
                                          <p:attrName>style.visibility</p:attrName>
                                        </p:attrNameLst>
                                      </p:cBhvr>
                                      <p:to>
                                        <p:strVal val="visible"/>
                                      </p:to>
                                    </p:set>
                                    <p:animEffect transition="in" filter="blinds(horizontal)">
                                      <p:cBhvr>
                                        <p:cTn id="12" dur="500"/>
                                        <p:tgtEl>
                                          <p:spTgt spid="51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49"/>
                                        </p:tgtEl>
                                        <p:attrNameLst>
                                          <p:attrName>style.visibility</p:attrName>
                                        </p:attrNameLst>
                                      </p:cBhvr>
                                      <p:to>
                                        <p:strVal val="visible"/>
                                      </p:to>
                                    </p:set>
                                    <p:animEffect transition="in" filter="blinds(horizontal)">
                                      <p:cBhvr>
                                        <p:cTn id="17" dur="500"/>
                                        <p:tgtEl>
                                          <p:spTgt spid="614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p:bldP spid="5127" grpId="0" bldLvl="0" animBg="1"/>
      <p:bldP spid="6149"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 name="图片 2" descr="816050中间"/>
          <p:cNvPicPr>
            <a:picLocks noChangeAspect="1"/>
          </p:cNvPicPr>
          <p:nvPr/>
        </p:nvPicPr>
        <p:blipFill>
          <a:blip r:embed="rId1"/>
          <a:srcRect l="21878" t="50461" r="24964" b="20865"/>
          <a:stretch>
            <a:fillRect/>
          </a:stretch>
        </p:blipFill>
        <p:spPr>
          <a:xfrm>
            <a:off x="9701054" y="4715351"/>
            <a:ext cx="2267426" cy="1834515"/>
          </a:xfrm>
          <a:prstGeom prst="rect">
            <a:avLst/>
          </a:prstGeom>
        </p:spPr>
      </p:pic>
      <p:pic>
        <p:nvPicPr>
          <p:cNvPr id="11" name="图片 10" descr="816050下部光斑"/>
          <p:cNvPicPr>
            <a:picLocks noChangeAspect="1"/>
          </p:cNvPicPr>
          <p:nvPr/>
        </p:nvPicPr>
        <p:blipFill>
          <a:blip r:embed="rId2"/>
          <a:srcRect l="4506" t="73074" b="9684"/>
          <a:stretch>
            <a:fillRect/>
          </a:stretch>
        </p:blipFill>
        <p:spPr>
          <a:xfrm>
            <a:off x="1962150" y="4262438"/>
            <a:ext cx="4345305" cy="1176338"/>
          </a:xfrm>
          <a:prstGeom prst="rect">
            <a:avLst/>
          </a:prstGeom>
        </p:spPr>
      </p:pic>
      <p:sp>
        <p:nvSpPr>
          <p:cNvPr id="10" name="文本框 9"/>
          <p:cNvSpPr txBox="1"/>
          <p:nvPr/>
        </p:nvSpPr>
        <p:spPr>
          <a:xfrm>
            <a:off x="980202" y="1385808"/>
            <a:ext cx="5547360" cy="521970"/>
          </a:xfrm>
          <a:prstGeom prst="rect">
            <a:avLst/>
          </a:prstGeom>
          <a:noFill/>
          <a:ln>
            <a:noFill/>
          </a:ln>
        </p:spPr>
        <p:txBody>
          <a:bodyPr wrap="none" rtlCol="0">
            <a:spAutoFit/>
          </a:bodyPr>
          <a:lstStyle/>
          <a:p>
            <a:pPr algn="l"/>
            <a:r>
              <a:rPr lang="en-US" altLang="zh-CN" sz="2800" b="1">
                <a:ln w="28575">
                  <a:noFill/>
                </a:ln>
                <a:solidFill>
                  <a:srgbClr val="0C4E6C"/>
                </a:solidFill>
                <a:latin typeface="字魂27号-布丁体" panose="00000500000000000000" pitchFamily="2" charset="-122"/>
                <a:ea typeface="字魂27号-布丁体" panose="00000500000000000000" pitchFamily="2" charset="-122"/>
              </a:rPr>
              <a:t>1.</a:t>
            </a:r>
            <a:r>
              <a:rPr lang="zh-CN" altLang="en-US" sz="2800" b="1">
                <a:ln w="28575">
                  <a:noFill/>
                </a:ln>
                <a:solidFill>
                  <a:srgbClr val="0C4E6C"/>
                </a:solidFill>
                <a:latin typeface="字魂27号-布丁体" panose="00000500000000000000" pitchFamily="2" charset="-122"/>
                <a:ea typeface="字魂27号-布丁体" panose="00000500000000000000" pitchFamily="2" charset="-122"/>
              </a:rPr>
              <a:t>海底两万里究竟有多少公里呢？</a:t>
            </a:r>
            <a:endParaRPr lang="zh-CN" altLang="en-US" sz="2800" b="1">
              <a:ln w="28575">
                <a:noFill/>
              </a:ln>
              <a:solidFill>
                <a:srgbClr val="0C4E6C"/>
              </a:solidFill>
              <a:latin typeface="字魂27号-布丁体" panose="00000500000000000000" pitchFamily="2" charset="-122"/>
              <a:ea typeface="字魂27号-布丁体" panose="00000500000000000000" pitchFamily="2" charset="-122"/>
            </a:endParaRPr>
          </a:p>
        </p:txBody>
      </p:sp>
      <p:sp>
        <p:nvSpPr>
          <p:cNvPr id="12" name="文本框 11"/>
          <p:cNvSpPr txBox="1"/>
          <p:nvPr/>
        </p:nvSpPr>
        <p:spPr>
          <a:xfrm>
            <a:off x="937895" y="3420110"/>
            <a:ext cx="10440035" cy="521970"/>
          </a:xfrm>
          <a:prstGeom prst="rect">
            <a:avLst/>
          </a:prstGeom>
          <a:noFill/>
          <a:ln>
            <a:noFill/>
          </a:ln>
        </p:spPr>
        <p:txBody>
          <a:bodyPr wrap="square" rtlCol="0">
            <a:spAutoFit/>
          </a:bodyPr>
          <a:lstStyle/>
          <a:p>
            <a:pPr algn="l"/>
            <a:r>
              <a:rPr lang="en-US" altLang="zh-CN" sz="2800" b="1">
                <a:ln w="28575">
                  <a:noFill/>
                </a:ln>
                <a:solidFill>
                  <a:srgbClr val="0C4E6C"/>
                </a:solidFill>
                <a:latin typeface="字魂27号-布丁体" panose="00000500000000000000" pitchFamily="2" charset="-122"/>
                <a:ea typeface="字魂27号-布丁体" panose="00000500000000000000" pitchFamily="2" charset="-122"/>
              </a:rPr>
              <a:t>2.</a:t>
            </a:r>
            <a:r>
              <a:rPr lang="zh-CN" altLang="en-US" sz="2800" b="1">
                <a:ln w="28575">
                  <a:noFill/>
                </a:ln>
                <a:solidFill>
                  <a:srgbClr val="0C4E6C"/>
                </a:solidFill>
                <a:latin typeface="字魂27号-布丁体" panose="00000500000000000000" pitchFamily="2" charset="-122"/>
                <a:ea typeface="字魂27号-布丁体" panose="00000500000000000000" pitchFamily="2" charset="-122"/>
              </a:rPr>
              <a:t>请用波浪线画出目录中出现的海域，看看他们经过了哪些地方。</a:t>
            </a:r>
            <a:endParaRPr lang="zh-CN" altLang="en-US" sz="2800" b="1">
              <a:ln w="28575">
                <a:noFill/>
              </a:ln>
              <a:solidFill>
                <a:srgbClr val="0C4E6C"/>
              </a:solidFill>
              <a:latin typeface="字魂27号-布丁体" panose="00000500000000000000" pitchFamily="2" charset="-122"/>
              <a:ea typeface="字魂27号-布丁体" panose="00000500000000000000" pitchFamily="2" charset="-122"/>
            </a:endParaRPr>
          </a:p>
        </p:txBody>
      </p:sp>
      <p:sp>
        <p:nvSpPr>
          <p:cNvPr id="13" name="文本框 12"/>
          <p:cNvSpPr txBox="1"/>
          <p:nvPr/>
        </p:nvSpPr>
        <p:spPr>
          <a:xfrm>
            <a:off x="980440" y="3956050"/>
            <a:ext cx="9132570" cy="1383665"/>
          </a:xfrm>
          <a:prstGeom prst="rect">
            <a:avLst/>
          </a:prstGeom>
          <a:noFill/>
          <a:ln>
            <a:noFill/>
          </a:ln>
        </p:spPr>
        <p:txBody>
          <a:bodyPr wrap="square" rtlCol="0">
            <a:spAutoFit/>
          </a:bodyPr>
          <a:lstStyle/>
          <a:p>
            <a:r>
              <a:rPr lang="en-US" altLang="zh-CN" sz="2800">
                <a:solidFill>
                  <a:srgbClr val="FF0000"/>
                </a:solidFill>
                <a:latin typeface="华文楷体" panose="02010600040101010101" charset="-122"/>
                <a:ea typeface="华文楷体" panose="02010600040101010101" charset="-122"/>
              </a:rPr>
              <a:t>       </a:t>
            </a:r>
            <a:r>
              <a:rPr lang="zh-CN" altLang="en-US" sz="2800">
                <a:solidFill>
                  <a:srgbClr val="FF0000"/>
                </a:solidFill>
                <a:latin typeface="华文楷体" panose="02010600040101010101" charset="-122"/>
                <a:ea typeface="华文楷体" panose="02010600040101010101" charset="-122"/>
              </a:rPr>
              <a:t>太平洋、瓦尼科罗群岛、托里斯海峡、印度洋、红海、希腊群岛、维哥湾、合恩角、亚马逊河、墨西哥湾、地中海、马尾藻海、南极</a:t>
            </a:r>
            <a:endParaRPr lang="zh-CN" altLang="en-US" sz="2800">
              <a:solidFill>
                <a:srgbClr val="FF0000"/>
              </a:solidFill>
              <a:latin typeface="华文楷体" panose="02010600040101010101" charset="-122"/>
              <a:ea typeface="华文楷体" panose="02010600040101010101" charset="-122"/>
            </a:endParaRPr>
          </a:p>
        </p:txBody>
      </p:sp>
      <p:sp>
        <p:nvSpPr>
          <p:cNvPr id="4" name="文本框 3"/>
          <p:cNvSpPr txBox="1"/>
          <p:nvPr/>
        </p:nvSpPr>
        <p:spPr>
          <a:xfrm>
            <a:off x="937895" y="1907540"/>
            <a:ext cx="10602595" cy="1512570"/>
          </a:xfrm>
          <a:prstGeom prst="rect">
            <a:avLst/>
          </a:prstGeom>
          <a:noFill/>
        </p:spPr>
        <p:txBody>
          <a:bodyPr wrap="square" rtlCol="0">
            <a:spAutoFit/>
          </a:bodyPr>
          <a:lstStyle/>
          <a:p>
            <a:pPr>
              <a:lnSpc>
                <a:spcPct val="110000"/>
              </a:lnSpc>
            </a:pPr>
            <a:r>
              <a:rPr lang="en-US" altLang="zh-CN" sz="2800">
                <a:solidFill>
                  <a:srgbClr val="FF0000"/>
                </a:solidFill>
                <a:latin typeface="华文楷体" panose="02010600040101010101" charset="-122"/>
                <a:ea typeface="华文楷体" panose="02010600040101010101" charset="-122"/>
                <a:cs typeface="华文楷体" panose="02010600040101010101" charset="-122"/>
              </a:rPr>
              <a:t>        </a:t>
            </a:r>
            <a:r>
              <a:rPr lang="zh-CN" altLang="en-US" sz="2800">
                <a:solidFill>
                  <a:srgbClr val="FF0000"/>
                </a:solidFill>
                <a:latin typeface="华文楷体" panose="02010600040101010101" charset="-122"/>
                <a:ea typeface="华文楷体" panose="02010600040101010101" charset="-122"/>
                <a:cs typeface="华文楷体" panose="02010600040101010101" charset="-122"/>
              </a:rPr>
              <a:t>请翻到第一章第一页的注解，这里的“里”是指古海里，而不是我们现在意义上的“里”。而1古海里大约等于5.556公里。因此，海底两万里，法文版的本意就是两万古海里，大约等于11万公里。</a:t>
            </a:r>
            <a:endParaRPr lang="zh-CN" altLang="en-US" sz="2800">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937895" y="5339715"/>
            <a:ext cx="8891270" cy="953135"/>
          </a:xfrm>
          <a:prstGeom prst="rect">
            <a:avLst/>
          </a:prstGeom>
          <a:noFill/>
        </p:spPr>
        <p:txBody>
          <a:bodyPr wrap="square" rtlCol="0">
            <a:spAutoFit/>
          </a:bodyPr>
          <a:lstStyle/>
          <a:p>
            <a:r>
              <a:rPr lang="en-US" sz="2800" b="1">
                <a:ln w="28575">
                  <a:noFill/>
                </a:ln>
                <a:solidFill>
                  <a:srgbClr val="0C4E6C"/>
                </a:solidFill>
                <a:latin typeface="字魂27号-布丁体" panose="00000500000000000000" pitchFamily="2" charset="-122"/>
                <a:ea typeface="字魂27号-布丁体" panose="00000500000000000000" pitchFamily="2" charset="-122"/>
              </a:rPr>
              <a:t>3.翻到最后一</a:t>
            </a:r>
            <a:r>
              <a:rPr lang="zh-CN" altLang="en-US" sz="2800" b="1">
                <a:ln w="28575">
                  <a:noFill/>
                </a:ln>
                <a:solidFill>
                  <a:srgbClr val="0C4E6C"/>
                </a:solidFill>
                <a:latin typeface="字魂27号-布丁体" panose="00000500000000000000" pitchFamily="2" charset="-122"/>
                <a:ea typeface="字魂27号-布丁体" panose="00000500000000000000" pitchFamily="2" charset="-122"/>
              </a:rPr>
              <a:t>章</a:t>
            </a:r>
            <a:r>
              <a:rPr lang="en-US" sz="2800" b="1">
                <a:ln w="28575">
                  <a:noFill/>
                </a:ln>
                <a:solidFill>
                  <a:srgbClr val="0C4E6C"/>
                </a:solidFill>
                <a:latin typeface="字魂27号-布丁体" panose="00000500000000000000" pitchFamily="2" charset="-122"/>
                <a:ea typeface="字魂27号-布丁体" panose="00000500000000000000" pitchFamily="2" charset="-122"/>
              </a:rPr>
              <a:t>，浏览尾声，找出</a:t>
            </a:r>
            <a:r>
              <a:rPr lang="zh-CN" altLang="en-US" sz="2800" b="1">
                <a:ln w="28575">
                  <a:noFill/>
                </a:ln>
                <a:solidFill>
                  <a:srgbClr val="0C4E6C"/>
                </a:solidFill>
                <a:latin typeface="字魂27号-布丁体" panose="00000500000000000000" pitchFamily="2" charset="-122"/>
                <a:ea typeface="字魂27号-布丁体" panose="00000500000000000000" pitchFamily="2" charset="-122"/>
              </a:rPr>
              <a:t>鹦鹉螺号</a:t>
            </a:r>
            <a:r>
              <a:rPr lang="en-US" sz="2800" b="1">
                <a:ln w="28575">
                  <a:noFill/>
                </a:ln>
                <a:solidFill>
                  <a:srgbClr val="0C4E6C"/>
                </a:solidFill>
                <a:latin typeface="字魂27号-布丁体" panose="00000500000000000000" pitchFamily="2" charset="-122"/>
                <a:ea typeface="字魂27号-布丁体" panose="00000500000000000000" pitchFamily="2" charset="-122"/>
              </a:rPr>
              <a:t>的行进路线。</a:t>
            </a:r>
            <a:endParaRPr lang="en-US" sz="2800" b="1">
              <a:ln w="28575">
                <a:noFill/>
              </a:ln>
              <a:solidFill>
                <a:srgbClr val="0C4E6C"/>
              </a:solidFill>
              <a:latin typeface="字魂27号-布丁体" panose="00000500000000000000" pitchFamily="2" charset="-122"/>
              <a:ea typeface="字魂27号-布丁体" panose="00000500000000000000" pitchFamily="2" charset="-122"/>
            </a:endParaRPr>
          </a:p>
          <a:p>
            <a:endParaRPr lang="en-US" sz="2800" b="1">
              <a:ln w="28575">
                <a:noFill/>
              </a:ln>
              <a:solidFill>
                <a:srgbClr val="0C4E6C"/>
              </a:solidFill>
              <a:latin typeface="字魂27号-布丁体" panose="00000500000000000000" pitchFamily="2" charset="-122"/>
              <a:ea typeface="字魂27号-布丁体" panose="00000500000000000000" pitchFamily="2" charset="-122"/>
            </a:endParaRPr>
          </a:p>
        </p:txBody>
      </p:sp>
      <p:sp>
        <p:nvSpPr>
          <p:cNvPr id="6" name="文本框 5"/>
          <p:cNvSpPr txBox="1"/>
          <p:nvPr/>
        </p:nvSpPr>
        <p:spPr>
          <a:xfrm>
            <a:off x="490855" y="5863590"/>
            <a:ext cx="9936480" cy="521970"/>
          </a:xfrm>
          <a:prstGeom prst="rect">
            <a:avLst/>
          </a:prstGeom>
          <a:noFill/>
        </p:spPr>
        <p:txBody>
          <a:bodyPr wrap="square" rtlCol="0">
            <a:spAutoFit/>
          </a:bodyPr>
          <a:lstStyle/>
          <a:p>
            <a:r>
              <a:rPr lang="zh-CN" altLang="en-US" sz="2800" b="1">
                <a:solidFill>
                  <a:srgbClr val="FF0000"/>
                </a:solidFill>
              </a:rPr>
              <a:t>太平洋、印度洋、红海、地中海、大西洋、南极洲、北冰洋</a:t>
            </a:r>
            <a:endParaRPr lang="zh-CN" altLang="en-US" sz="2800" b="1">
              <a:solidFill>
                <a:srgbClr val="FF0000"/>
              </a:solidFill>
            </a:endParaRPr>
          </a:p>
        </p:txBody>
      </p:sp>
      <p:sp>
        <p:nvSpPr>
          <p:cNvPr id="14" name="矩形 13"/>
          <p:cNvSpPr/>
          <p:nvPr/>
        </p:nvSpPr>
        <p:spPr>
          <a:xfrm>
            <a:off x="833293" y="49535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走进作品</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15" name="文本框 14"/>
          <p:cNvSpPr txBox="1"/>
          <p:nvPr/>
        </p:nvSpPr>
        <p:spPr>
          <a:xfrm>
            <a:off x="3406140" y="556895"/>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海域路线</a:t>
            </a:r>
            <a:endParaRPr lang="zh-CN" altLang="en-US" sz="360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4" grpId="0"/>
      <p:bldP spid="12" grpId="0"/>
      <p:bldP spid="13"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4" name="图片 3"/>
          <p:cNvPicPr/>
          <p:nvPr>
            <p:custDataLst>
              <p:tags r:id="rId1"/>
            </p:custDataLst>
          </p:nvPr>
        </p:nvPicPr>
        <p:blipFill>
          <a:blip r:embed="rId2">
            <a:extLst>
              <a:ext uri="{28A0092B-C50C-407E-A947-70E740481C1C}">
                <a14:useLocalDpi xmlns:a14="http://schemas.microsoft.com/office/drawing/2010/main" val="0"/>
              </a:ext>
            </a:extLst>
          </a:blip>
          <a:srcRect l="542" t="5593" r="1174" b="-790"/>
          <a:stretch>
            <a:fillRect/>
          </a:stretch>
        </p:blipFill>
        <p:spPr>
          <a:xfrm>
            <a:off x="0" y="466090"/>
            <a:ext cx="12192635" cy="6276340"/>
          </a:xfrm>
          <a:prstGeom prst="rect">
            <a:avLst/>
          </a:prstGeom>
        </p:spPr>
      </p:pic>
      <p:sp>
        <p:nvSpPr>
          <p:cNvPr id="9" name="文本框 8"/>
          <p:cNvSpPr txBox="1"/>
          <p:nvPr/>
        </p:nvSpPr>
        <p:spPr>
          <a:xfrm>
            <a:off x="4921790" y="466359"/>
            <a:ext cx="1402080" cy="583565"/>
          </a:xfrm>
          <a:prstGeom prst="rect">
            <a:avLst/>
          </a:prstGeom>
          <a:solidFill>
            <a:schemeClr val="bg1"/>
          </a:solidFill>
        </p:spPr>
        <p:txBody>
          <a:bodyPr wrap="none" rtlCol="0">
            <a:spAutoFit/>
          </a:bodyPr>
          <a:lstStyle/>
          <a:p>
            <a:r>
              <a:rPr lang="zh-CN" altLang="en-US" sz="3200" b="1" smtClean="0">
                <a:solidFill>
                  <a:srgbClr val="FF0000"/>
                </a:solidFill>
              </a:rPr>
              <a:t>航线图</a:t>
            </a:r>
            <a:endParaRPr lang="zh-CN" altLang="en-US" sz="3200" b="1" smtClean="0">
              <a:solidFill>
                <a:srgbClr val="FF0000"/>
              </a:solidFill>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 name="文本框 8"/>
          <p:cNvSpPr txBox="1"/>
          <p:nvPr/>
        </p:nvSpPr>
        <p:spPr>
          <a:xfrm>
            <a:off x="4427125" y="249189"/>
            <a:ext cx="309880" cy="583565"/>
          </a:xfrm>
          <a:prstGeom prst="rect">
            <a:avLst/>
          </a:prstGeom>
          <a:noFill/>
        </p:spPr>
        <p:txBody>
          <a:bodyPr wrap="none" rtlCol="0">
            <a:spAutoFit/>
          </a:bodyPr>
          <a:lstStyle/>
          <a:p>
            <a:endParaRPr lang="zh-CN" altLang="en-US" sz="3200" b="1" smtClean="0"/>
          </a:p>
        </p:txBody>
      </p:sp>
      <p:pic>
        <p:nvPicPr>
          <p:cNvPr id="3" name="图片 2" descr="IMG_256">
            <a:hlinkClick r:id="rId1" tooltip="尼摩船长"/>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341630" y="1687195"/>
            <a:ext cx="2385695" cy="3483610"/>
          </a:xfrm>
          <a:prstGeom prst="rect">
            <a:avLst/>
          </a:prstGeom>
          <a:noFill/>
          <a:ln>
            <a:noFill/>
          </a:ln>
        </p:spPr>
      </p:pic>
      <p:sp>
        <p:nvSpPr>
          <p:cNvPr id="5" name="文本框 4"/>
          <p:cNvSpPr txBox="1"/>
          <p:nvPr/>
        </p:nvSpPr>
        <p:spPr>
          <a:xfrm>
            <a:off x="2727325" y="425450"/>
            <a:ext cx="9236710" cy="4898390"/>
          </a:xfrm>
          <a:prstGeom prst="rect">
            <a:avLst/>
          </a:prstGeom>
          <a:noFill/>
        </p:spPr>
        <p:txBody>
          <a:bodyPr wrap="square" rtlCol="0">
            <a:spAutoFit/>
          </a:bodyPr>
          <a:lstStyle/>
          <a:p>
            <a:pPr>
              <a:lnSpc>
                <a:spcPct val="110000"/>
              </a:lnSpc>
            </a:pPr>
            <a:r>
              <a:rPr lang="zh-CN" altLang="en-US" sz="2400" b="1">
                <a:solidFill>
                  <a:srgbClr val="FF0000"/>
                </a:solidFill>
              </a:rPr>
              <a:t>尼摩船长</a:t>
            </a:r>
            <a:endParaRPr lang="zh-CN" altLang="en-US" sz="2400" b="1">
              <a:solidFill>
                <a:srgbClr val="FF0000"/>
              </a:solidFill>
            </a:endParaRPr>
          </a:p>
          <a:p>
            <a:pPr>
              <a:lnSpc>
                <a:spcPct val="110000"/>
              </a:lnSpc>
            </a:pPr>
            <a:r>
              <a:rPr lang="en-US" altLang="zh-CN"/>
              <a:t> </a:t>
            </a:r>
            <a:r>
              <a:rPr lang="en-US" altLang="zh-CN" sz="2000"/>
              <a:t>        </a:t>
            </a:r>
            <a:r>
              <a:rPr lang="zh-CN" altLang="en-US" sz="2000">
                <a:latin typeface="楷体" panose="02010609060101010101" pitchFamily="49" charset="-122"/>
                <a:ea typeface="楷体" panose="02010609060101010101" pitchFamily="49" charset="-122"/>
                <a:cs typeface="楷体" panose="02010609060101010101" pitchFamily="49" charset="-122"/>
              </a:rPr>
              <a:t>尼摩船长（Capitaine Nemo，又译内摩船长、内莫船长）是小说里的主人公，在书中并未说明其国籍。他的真实身份在《神秘岛》中才得以揭晓：其为印度的达卡（Dakkar）王子。</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en-US" altLang="zh-CN" sz="2000">
                <a:latin typeface="楷体" panose="02010609060101010101" pitchFamily="49" charset="-122"/>
                <a:ea typeface="楷体" panose="02010609060101010101" pitchFamily="49" charset="-122"/>
                <a:cs typeface="楷体" panose="02010609060101010101" pitchFamily="49" charset="-122"/>
              </a:rPr>
              <a:t>    </a:t>
            </a:r>
            <a:r>
              <a:rPr lang="zh-CN" altLang="en-US" sz="2000">
                <a:latin typeface="楷体" panose="02010609060101010101" pitchFamily="49" charset="-122"/>
                <a:ea typeface="楷体" panose="02010609060101010101" pitchFamily="49" charset="-122"/>
                <a:cs typeface="楷体" panose="02010609060101010101" pitchFamily="49" charset="-122"/>
              </a:rPr>
              <a:t>尼摩是个有正义感的反抗英雄，他对民族压迫和殖民主义极端痛恨，向往民主与自由。反抗失败后的尼摩选择了归隐大海，他曾经对阿龙纳斯说：“海上极度太平。海洋不属于暴君。在海面上暴君们还能行使不公平的权利，他们可以在那里战斗厮杀，把陆地上的种种恐怖都带到海面上来。但是，在海面以下三十英尺的地方，他们的权利就不起作用了，他们的影响就消失了，他们的势力消失得踪影全无。”</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en-US" altLang="zh-CN" sz="2000">
                <a:latin typeface="楷体" panose="02010609060101010101" pitchFamily="49" charset="-122"/>
                <a:ea typeface="楷体" panose="02010609060101010101" pitchFamily="49" charset="-122"/>
                <a:cs typeface="楷体" panose="02010609060101010101" pitchFamily="49" charset="-122"/>
              </a:rPr>
              <a:t>    </a:t>
            </a:r>
            <a:r>
              <a:rPr lang="zh-CN" altLang="en-US" sz="2000">
                <a:latin typeface="楷体" panose="02010609060101010101" pitchFamily="49" charset="-122"/>
                <a:ea typeface="楷体" panose="02010609060101010101" pitchFamily="49" charset="-122"/>
                <a:cs typeface="楷体" panose="02010609060101010101" pitchFamily="49" charset="-122"/>
              </a:rPr>
              <a:t>他甚至宁愿葬身于大海深处，在安静、不受鲨鱼和人侵害的珊瑚坟墓里长眠。</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en-US" altLang="zh-CN" sz="2000">
                <a:latin typeface="楷体" panose="02010609060101010101" pitchFamily="49" charset="-122"/>
                <a:ea typeface="楷体" panose="02010609060101010101" pitchFamily="49" charset="-122"/>
                <a:cs typeface="楷体" panose="02010609060101010101" pitchFamily="49" charset="-122"/>
              </a:rPr>
              <a:t>    </a:t>
            </a:r>
            <a:r>
              <a:rPr lang="zh-CN" altLang="en-US" sz="2000">
                <a:latin typeface="楷体" panose="02010609060101010101" pitchFamily="49" charset="-122"/>
                <a:ea typeface="楷体" panose="02010609060101010101" pitchFamily="49" charset="-122"/>
                <a:cs typeface="楷体" panose="02010609060101010101" pitchFamily="49" charset="-122"/>
              </a:rPr>
              <a:t>大海给予了尼摩以平静和心灵的抚慰，但却无法驱逐他内心深沉的孤独感，只有在管风琴编织的梦幻中，他才能得到片刻的陶醉和安宁。</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000">
                <a:latin typeface="楷体" panose="02010609060101010101" pitchFamily="49" charset="-122"/>
                <a:ea typeface="楷体" panose="02010609060101010101" pitchFamily="49" charset="-122"/>
                <a:cs typeface="楷体" panose="02010609060101010101" pitchFamily="49" charset="-122"/>
              </a:rPr>
              <a:t>    </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528320" y="832485"/>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人物介绍</a:t>
            </a:r>
            <a:endParaRPr lang="zh-CN" altLang="en-US" sz="3600"/>
          </a:p>
        </p:txBody>
      </p:sp>
      <p:sp>
        <p:nvSpPr>
          <p:cNvPr id="6" name="文本框 5"/>
          <p:cNvSpPr txBox="1"/>
          <p:nvPr/>
        </p:nvSpPr>
        <p:spPr>
          <a:xfrm>
            <a:off x="528320" y="5170805"/>
            <a:ext cx="11259820" cy="1309370"/>
          </a:xfrm>
          <a:prstGeom prst="rect">
            <a:avLst/>
          </a:prstGeom>
          <a:noFill/>
        </p:spPr>
        <p:txBody>
          <a:bodyPr wrap="square" rtlCol="0" anchor="t">
            <a:spAutoFit/>
          </a:bodyPr>
          <a:p>
            <a:pPr>
              <a:lnSpc>
                <a:spcPct val="110000"/>
              </a:lnSpc>
            </a:pPr>
            <a:r>
              <a:rPr lang="en-US" altLang="zh-CN">
                <a:latin typeface="楷体" panose="02010609060101010101" pitchFamily="49" charset="-122"/>
                <a:ea typeface="楷体" panose="02010609060101010101" pitchFamily="49" charset="-122"/>
                <a:cs typeface="楷体" panose="02010609060101010101" pitchFamily="49" charset="-122"/>
                <a:sym typeface="+mn-ea"/>
              </a:rPr>
              <a:t>    </a:t>
            </a:r>
            <a:r>
              <a:rPr lang="zh-CN" altLang="en-US">
                <a:latin typeface="楷体" panose="02010609060101010101" pitchFamily="49" charset="-122"/>
                <a:ea typeface="楷体" panose="02010609060101010101" pitchFamily="49" charset="-122"/>
                <a:cs typeface="楷体" panose="02010609060101010101" pitchFamily="49" charset="-122"/>
                <a:sym typeface="+mn-ea"/>
              </a:rPr>
              <a:t>因此，长期与世隔绝的生活使尼摩变得冷漠、残酷、不近人情，他反对奴隶制，向往自由，却还要将他的暴力强加于人，他时不时把阿龙纳斯一行囚禁起来，强迫他们睡觉，并且强制他们永远留在鹦鹉螺号上。对殖民者的痛恨使尼摩由一种愤世嫉俗的情绪转变成了时间也无法磨灭的深仇大恨，这种扭曲了的畸形的仇恨促使他展开了疯狂的海上复仇计划。</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 name="图片 2" descr="IMG_256">
            <a:hlinkClick r:id="rId1" tooltip="尼摩船长"/>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242570" y="579120"/>
            <a:ext cx="2385695" cy="3483610"/>
          </a:xfrm>
          <a:prstGeom prst="rect">
            <a:avLst/>
          </a:prstGeom>
          <a:noFill/>
          <a:ln>
            <a:noFill/>
          </a:ln>
        </p:spPr>
      </p:pic>
      <p:sp>
        <p:nvSpPr>
          <p:cNvPr id="5" name="文本框 4"/>
          <p:cNvSpPr txBox="1"/>
          <p:nvPr/>
        </p:nvSpPr>
        <p:spPr>
          <a:xfrm>
            <a:off x="2813685" y="579120"/>
            <a:ext cx="8818245" cy="3827780"/>
          </a:xfrm>
          <a:prstGeom prst="rect">
            <a:avLst/>
          </a:prstGeom>
          <a:noFill/>
        </p:spPr>
        <p:txBody>
          <a:bodyPr wrap="square" rtlCol="0">
            <a:spAutoFit/>
          </a:bodyPr>
          <a:lstStyle/>
          <a:p>
            <a:pPr>
              <a:lnSpc>
                <a:spcPct val="120000"/>
              </a:lnSpc>
            </a:pPr>
            <a:r>
              <a:rPr lang="zh-CN" altLang="en-US" sz="2400" b="1">
                <a:solidFill>
                  <a:srgbClr val="FF0000"/>
                </a:solidFill>
              </a:rPr>
              <a:t>尼摩船长</a:t>
            </a:r>
            <a:endParaRPr lang="zh-CN" altLang="en-US" sz="2400" b="1">
              <a:solidFill>
                <a:srgbClr val="FF0000"/>
              </a:solidFill>
            </a:endParaRPr>
          </a:p>
          <a:p>
            <a:pPr>
              <a:lnSpc>
                <a:spcPct val="120000"/>
              </a:lnSpc>
            </a:pPr>
            <a:r>
              <a:rPr lang="en-US" altLang="zh-CN"/>
              <a:t> </a:t>
            </a:r>
            <a:r>
              <a:rPr lang="en-US" altLang="zh-CN" sz="2000"/>
              <a:t>        </a:t>
            </a:r>
            <a:r>
              <a:rPr lang="zh-CN" altLang="en-US" sz="2000">
                <a:latin typeface="楷体" panose="02010609060101010101" pitchFamily="49" charset="-122"/>
                <a:ea typeface="楷体" panose="02010609060101010101" pitchFamily="49" charset="-122"/>
                <a:cs typeface="楷体" panose="02010609060101010101" pitchFamily="49" charset="-122"/>
              </a:rPr>
              <a:t>他领导船员击沉了一艘又一艘战舰；他亲手制造了一场大屠杀，并且亲眼看着爆炸的战舰和上面的受难者一点一点地沉到海底。他已经从一个令人望而生畏的伸张正义的人变成了一个不折不扣的残酷的复仇者。</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000">
                <a:latin typeface="楷体" panose="02010609060101010101" pitchFamily="49" charset="-122"/>
                <a:ea typeface="楷体" panose="02010609060101010101" pitchFamily="49" charset="-122"/>
                <a:cs typeface="楷体" panose="02010609060101010101" pitchFamily="49" charset="-122"/>
              </a:rPr>
              <a:t>    然而另一方面，尼摩又是一个有博爱之心的勇士，有着为人类献身的崇高精神。他请求阿龙纳斯教授为伤势严重的部下治疗，面对水手的死尼摩甚至情绪激动地留下了眼泪，并且为他举行了庄严隆重的珊瑚王国的葬礼；看到印度采珠人被鲨鱼袭击，他“奋不顾身地站了起来，拿着匕首直朝大鲨鱼冲去，和鲨鱼进行肉搏”，还慷慨地送给采珠人一袋珍珠维持生计。</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en-US" altLang="zh-CN" sz="2000">
                <a:latin typeface="楷体" panose="02010609060101010101" pitchFamily="49" charset="-122"/>
                <a:ea typeface="楷体" panose="02010609060101010101" pitchFamily="49" charset="-122"/>
                <a:cs typeface="楷体" panose="02010609060101010101" pitchFamily="49" charset="-122"/>
              </a:rPr>
              <a:t>   </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534670" y="4062730"/>
            <a:ext cx="11294110" cy="2306955"/>
          </a:xfrm>
          <a:prstGeom prst="rect">
            <a:avLst/>
          </a:prstGeom>
          <a:noFill/>
        </p:spPr>
        <p:txBody>
          <a:bodyPr wrap="square" rtlCol="0" anchor="t">
            <a:spAutoFit/>
          </a:bodyPr>
          <a:p>
            <a:pPr>
              <a:lnSpc>
                <a:spcPct val="120000"/>
              </a:lnSpc>
            </a:pPr>
            <a:r>
              <a:rPr lang="en-US" altLang="zh-CN" sz="200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a:latin typeface="楷体" panose="02010609060101010101" pitchFamily="49" charset="-122"/>
                <a:ea typeface="楷体" panose="02010609060101010101" pitchFamily="49" charset="-122"/>
                <a:cs typeface="楷体" panose="02010609060101010101" pitchFamily="49" charset="-122"/>
                <a:sym typeface="+mn-ea"/>
              </a:rPr>
              <a:t>虽然脱离了世俗社会的生活，尼摩仍然以慈爱之心关注着被压迫国家的人民。他定期地将装有金银财宝的箱子交给固定的联系人，为殖民地人民的反抗斗争提供物质援助。</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en-US" altLang="zh-CN" sz="200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a:latin typeface="楷体" panose="02010609060101010101" pitchFamily="49" charset="-122"/>
                <a:ea typeface="楷体" panose="02010609060101010101" pitchFamily="49" charset="-122"/>
                <a:cs typeface="楷体" panose="02010609060101010101" pitchFamily="49" charset="-122"/>
                <a:sym typeface="+mn-ea"/>
              </a:rPr>
              <a:t>不管迫使他到海底寻求自由的原因是什么，他首先是一个人，他仍然为人类的痛苦而忧伤，对待所有受到奴役的种族和受奴役的人，他都是慈悲为怀的。</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000">
                <a:latin typeface="楷体" panose="02010609060101010101" pitchFamily="49" charset="-122"/>
                <a:ea typeface="楷体" panose="02010609060101010101" pitchFamily="49" charset="-122"/>
                <a:cs typeface="楷体" panose="02010609060101010101" pitchFamily="49" charset="-122"/>
                <a:sym typeface="+mn-ea"/>
              </a:rPr>
              <a:t>正如尼摩对阿龙纳斯所言：“我是站在被压迫人民的一边的，现在如此，而且，只要我一息尚存，我就永远站在被压迫国家人民的一边！”</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 name="图片 2" descr="IMG_256">
            <a:hlinkClick r:id="rId1" tooltip="尼摩船长"/>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8932545" y="3001010"/>
            <a:ext cx="2385695" cy="3483610"/>
          </a:xfrm>
          <a:prstGeom prst="rect">
            <a:avLst/>
          </a:prstGeom>
          <a:noFill/>
          <a:ln>
            <a:noFill/>
          </a:ln>
        </p:spPr>
      </p:pic>
      <p:sp>
        <p:nvSpPr>
          <p:cNvPr id="5" name="文本框 4"/>
          <p:cNvSpPr txBox="1"/>
          <p:nvPr/>
        </p:nvSpPr>
        <p:spPr>
          <a:xfrm>
            <a:off x="612140" y="409575"/>
            <a:ext cx="10967085" cy="6318250"/>
          </a:xfrm>
          <a:prstGeom prst="rect">
            <a:avLst/>
          </a:prstGeom>
          <a:noFill/>
        </p:spPr>
        <p:txBody>
          <a:bodyPr wrap="square" rtlCol="0">
            <a:spAutoFit/>
          </a:bodyPr>
          <a:lstStyle/>
          <a:p>
            <a:pPr>
              <a:lnSpc>
                <a:spcPct val="110000"/>
              </a:lnSpc>
            </a:pPr>
            <a:r>
              <a:rPr lang="zh-CN" altLang="en-US" sz="2400" b="1">
                <a:solidFill>
                  <a:srgbClr val="FF0000"/>
                </a:solidFill>
              </a:rPr>
              <a:t>尼摩船长</a:t>
            </a:r>
            <a:endParaRPr lang="zh-CN" altLang="en-US" sz="2400" b="1">
              <a:solidFill>
                <a:srgbClr val="FF0000"/>
              </a:solidFill>
            </a:endParaRPr>
          </a:p>
          <a:p>
            <a:pPr>
              <a:lnSpc>
                <a:spcPct val="110000"/>
              </a:lnSpc>
            </a:pPr>
            <a:r>
              <a:rPr lang="en-US" altLang="zh-CN"/>
              <a:t> </a:t>
            </a:r>
            <a:r>
              <a:rPr lang="en-US" altLang="zh-CN" sz="2000"/>
              <a:t> </a:t>
            </a:r>
            <a:r>
              <a:rPr lang="en-US" altLang="zh-CN"/>
              <a:t>      </a:t>
            </a: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在爱与恨、怜悯与复仇之间挣扎的尼摩是矛盾的，更是痛苦的，而造成这种痛苦地根源正是殖民者的无情压迫与奴役，凡尔纳的《海底两万里》并没有对其进行详细的描述和展现，然而从零星的对话和情节中，殖民主义者的残酷暴行己经暴露无疑。</a:t>
            </a:r>
            <a:endParaRPr lang="zh-CN" altLang="en-US">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latin typeface="华文楷体" panose="02010600040101010101" charset="-122"/>
                <a:ea typeface="华文楷体" panose="02010600040101010101" charset="-122"/>
                <a:cs typeface="华文楷体" panose="02010600040101010101" charset="-122"/>
              </a:rPr>
              <a:t>        尼摩船长是鹦鹉螺号的灵魂，他是作家心目中的反殖民主义和反帝国主义的英雄。他虽然与世隔绝，营造了自己的理想王国——海底世界，以逃避人类社会的邪恶，却因仇恨而最终导致了自我毁灭。</a:t>
            </a:r>
            <a:endParaRPr lang="zh-CN" altLang="en-US">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latin typeface="华文楷体" panose="02010600040101010101" charset="-122"/>
                <a:ea typeface="华文楷体" panose="02010600040101010101" charset="-122"/>
                <a:cs typeface="华文楷体" panose="02010600040101010101" charset="-122"/>
              </a:rPr>
              <a:t>         作家借尼摩船长这一形象，沉重地谴责了殖民主义战争及其罪恶。</a:t>
            </a:r>
            <a:endParaRPr lang="zh-CN" altLang="en-US">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chemeClr val="accent2">
                    <a:lumMod val="75000"/>
                  </a:schemeClr>
                </a:solidFill>
                <a:latin typeface="华文楷体" panose="02010600040101010101" charset="-122"/>
                <a:ea typeface="华文楷体" panose="02010600040101010101" charset="-122"/>
                <a:cs typeface="华文楷体" panose="02010600040101010101" charset="-122"/>
              </a:rPr>
              <a:t>性格</a:t>
            </a:r>
            <a:endParaRPr lang="zh-CN" altLang="en-US">
              <a:solidFill>
                <a:schemeClr val="accent2">
                  <a:lumMod val="75000"/>
                </a:schemeClr>
              </a:solidFill>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rgbClr val="2962F3"/>
                </a:solidFill>
                <a:latin typeface="华文楷体" panose="02010600040101010101" charset="-122"/>
                <a:ea typeface="华文楷体" panose="02010600040101010101" charset="-122"/>
                <a:cs typeface="华文楷体" panose="02010600040101010101" charset="-122"/>
              </a:rPr>
              <a:t>具有正义感，反抗压迫。</a:t>
            </a:r>
            <a:endParaRPr lang="zh-CN" altLang="en-US">
              <a:solidFill>
                <a:srgbClr val="2962F3"/>
              </a:solidFill>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chemeClr val="accent2">
                    <a:lumMod val="75000"/>
                  </a:schemeClr>
                </a:solidFill>
                <a:latin typeface="华文楷体" panose="02010600040101010101" charset="-122"/>
                <a:ea typeface="华文楷体" panose="02010600040101010101" charset="-122"/>
                <a:cs typeface="华文楷体" panose="02010600040101010101" charset="-122"/>
              </a:rPr>
              <a:t>相关情节</a:t>
            </a:r>
            <a:r>
              <a:rPr lang="zh-CN" altLang="en-US">
                <a:latin typeface="华文楷体" panose="02010600040101010101" charset="-122"/>
                <a:ea typeface="华文楷体" panose="02010600040101010101" charset="-122"/>
                <a:cs typeface="华文楷体" panose="02010600040101010101" charset="-122"/>
              </a:rPr>
              <a:t>：用海底沉船里的钱。百万经营来支援陆地上人们的正义斗争。</a:t>
            </a:r>
            <a:endParaRPr lang="zh-CN" altLang="en-US">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rgbClr val="2962F3"/>
                </a:solidFill>
                <a:latin typeface="华文楷体" panose="02010600040101010101" charset="-122"/>
                <a:ea typeface="华文楷体" panose="02010600040101010101" charset="-122"/>
                <a:cs typeface="华文楷体" panose="02010600040101010101" charset="-122"/>
              </a:rPr>
              <a:t>英勇顽强，不畏艰险，镇定沉着。</a:t>
            </a:r>
            <a:endParaRPr lang="zh-CN" altLang="en-US">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chemeClr val="accent2">
                    <a:lumMod val="75000"/>
                  </a:schemeClr>
                </a:solidFill>
                <a:latin typeface="华文楷体" panose="02010600040101010101" charset="-122"/>
                <a:ea typeface="华文楷体" panose="02010600040101010101" charset="-122"/>
                <a:cs typeface="华文楷体" panose="02010600040101010101" charset="-122"/>
              </a:rPr>
              <a:t>相关情节</a:t>
            </a:r>
            <a:r>
              <a:rPr lang="zh-CN" altLang="en-US">
                <a:latin typeface="华文楷体" panose="02010600040101010101" charset="-122"/>
                <a:ea typeface="华文楷体" panose="02010600040101010101" charset="-122"/>
                <a:cs typeface="华文楷体" panose="02010600040101010101" charset="-122"/>
              </a:rPr>
              <a:t>：南极冰山脱险。</a:t>
            </a:r>
            <a:endParaRPr lang="zh-CN" altLang="en-US">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rgbClr val="2962F3"/>
                </a:solidFill>
                <a:latin typeface="华文楷体" panose="02010600040101010101" charset="-122"/>
                <a:ea typeface="华文楷体" panose="02010600040101010101" charset="-122"/>
                <a:cs typeface="华文楷体" panose="02010600040101010101" charset="-122"/>
              </a:rPr>
              <a:t>同情弱者，心地善良，富有同情心。</a:t>
            </a:r>
            <a:endParaRPr lang="zh-CN" altLang="en-US">
              <a:solidFill>
                <a:srgbClr val="2962F3"/>
              </a:solidFill>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chemeClr val="accent2">
                    <a:lumMod val="75000"/>
                  </a:schemeClr>
                </a:solidFill>
                <a:latin typeface="华文楷体" panose="02010600040101010101" charset="-122"/>
                <a:ea typeface="华文楷体" panose="02010600040101010101" charset="-122"/>
                <a:cs typeface="华文楷体" panose="02010600040101010101" charset="-122"/>
              </a:rPr>
              <a:t>相关情节</a:t>
            </a:r>
            <a:r>
              <a:rPr lang="zh-CN" altLang="en-US">
                <a:latin typeface="华文楷体" panose="02010600040101010101" charset="-122"/>
                <a:ea typeface="华文楷体" panose="02010600040101010101" charset="-122"/>
                <a:cs typeface="华文楷体" panose="02010600040101010101" charset="-122"/>
              </a:rPr>
              <a:t>：智斗鲨鱼。救采珠人</a:t>
            </a:r>
            <a:endParaRPr lang="zh-CN" altLang="en-US">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rgbClr val="2962F3"/>
                </a:solidFill>
                <a:latin typeface="华文楷体" panose="02010600040101010101" charset="-122"/>
                <a:ea typeface="华文楷体" panose="02010600040101010101" charset="-122"/>
                <a:cs typeface="华文楷体" panose="02010600040101010101" charset="-122"/>
              </a:rPr>
              <a:t>知识渊博，有创造力和预见性。</a:t>
            </a:r>
            <a:endParaRPr lang="zh-CN" altLang="en-US">
              <a:solidFill>
                <a:srgbClr val="2962F3"/>
              </a:solidFill>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chemeClr val="accent2">
                    <a:lumMod val="75000"/>
                  </a:schemeClr>
                </a:solidFill>
                <a:latin typeface="华文楷体" panose="02010600040101010101" charset="-122"/>
                <a:ea typeface="华文楷体" panose="02010600040101010101" charset="-122"/>
                <a:cs typeface="华文楷体" panose="02010600040101010101" charset="-122"/>
              </a:rPr>
              <a:t>相关情节</a:t>
            </a:r>
            <a:r>
              <a:rPr lang="zh-CN" altLang="en-US">
                <a:latin typeface="华文楷体" panose="02010600040101010101" charset="-122"/>
                <a:ea typeface="华文楷体" panose="02010600040101010101" charset="-122"/>
                <a:cs typeface="华文楷体" panose="02010600040101010101" charset="-122"/>
              </a:rPr>
              <a:t>：制造“诺第斯号”</a:t>
            </a:r>
            <a:endParaRPr lang="zh-CN" altLang="en-US">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rgbClr val="2962F3"/>
                </a:solidFill>
                <a:latin typeface="华文楷体" panose="02010600040101010101" charset="-122"/>
                <a:ea typeface="华文楷体" panose="02010600040101010101" charset="-122"/>
                <a:cs typeface="华文楷体" panose="02010600040101010101" charset="-122"/>
              </a:rPr>
              <a:t>情感丰富，重情重义。</a:t>
            </a:r>
            <a:endParaRPr lang="zh-CN" altLang="en-US">
              <a:solidFill>
                <a:srgbClr val="2962F3"/>
              </a:solidFill>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chemeClr val="accent2">
                    <a:lumMod val="75000"/>
                  </a:schemeClr>
                </a:solidFill>
                <a:latin typeface="华文楷体" panose="02010600040101010101" charset="-122"/>
                <a:ea typeface="华文楷体" panose="02010600040101010101" charset="-122"/>
                <a:cs typeface="华文楷体" panose="02010600040101010101" charset="-122"/>
              </a:rPr>
              <a:t>相关情节</a:t>
            </a:r>
            <a:r>
              <a:rPr lang="zh-CN" altLang="en-US">
                <a:latin typeface="华文楷体" panose="02010600040101010101" charset="-122"/>
                <a:ea typeface="华文楷体" panose="02010600040101010101" charset="-122"/>
                <a:cs typeface="华文楷体" panose="02010600040101010101" charset="-122"/>
              </a:rPr>
              <a:t>：含泪掩埋同伴。</a:t>
            </a:r>
            <a:endParaRPr lang="zh-CN" altLang="en-US">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rgbClr val="2962F3"/>
                </a:solidFill>
                <a:latin typeface="华文楷体" panose="02010600040101010101" charset="-122"/>
                <a:ea typeface="华文楷体" panose="02010600040101010101" charset="-122"/>
                <a:cs typeface="华文楷体" panose="02010600040101010101" charset="-122"/>
              </a:rPr>
              <a:t>神秘孤独，追求自由。</a:t>
            </a:r>
            <a:endParaRPr lang="zh-CN" altLang="en-US">
              <a:solidFill>
                <a:srgbClr val="2962F3"/>
              </a:solidFill>
              <a:latin typeface="华文楷体" panose="02010600040101010101" charset="-122"/>
              <a:ea typeface="华文楷体" panose="02010600040101010101" charset="-122"/>
              <a:cs typeface="华文楷体" panose="02010600040101010101" charset="-122"/>
            </a:endParaRPr>
          </a:p>
          <a:p>
            <a:pPr>
              <a:lnSpc>
                <a:spcPct val="110000"/>
              </a:lnSpc>
            </a:pPr>
            <a:r>
              <a:rPr lang="zh-CN" altLang="en-US">
                <a:solidFill>
                  <a:schemeClr val="accent2">
                    <a:lumMod val="75000"/>
                  </a:schemeClr>
                </a:solidFill>
                <a:latin typeface="华文楷体" panose="02010600040101010101" charset="-122"/>
                <a:ea typeface="华文楷体" panose="02010600040101010101" charset="-122"/>
                <a:cs typeface="华文楷体" panose="02010600040101010101" charset="-122"/>
              </a:rPr>
              <a:t>相关情节</a:t>
            </a:r>
            <a:r>
              <a:rPr lang="zh-CN" altLang="en-US">
                <a:latin typeface="华文楷体" panose="02010600040101010101" charset="-122"/>
                <a:ea typeface="华文楷体" panose="02010600040101010101" charset="-122"/>
                <a:cs typeface="华文楷体" panose="02010600040101010101" charset="-122"/>
              </a:rPr>
              <a:t>：潜航在海底，进行大规模的科学研究。避开他的敌人和迫害者。</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descr="be3eb7ddd1c135ce6b1156ff32bb9beb"/>
          <p:cNvPicPr>
            <a:picLocks noChangeAspect="1"/>
          </p:cNvPicPr>
          <p:nvPr/>
        </p:nvPicPr>
        <p:blipFill>
          <a:blip r:embed="rId1"/>
          <a:stretch>
            <a:fillRect/>
          </a:stretch>
        </p:blipFill>
        <p:spPr>
          <a:xfrm>
            <a:off x="635" y="434340"/>
            <a:ext cx="12191365" cy="6275705"/>
          </a:xfrm>
          <a:prstGeom prst="rect">
            <a:avLst/>
          </a:prstGeom>
        </p:spPr>
      </p:pic>
      <p:sp>
        <p:nvSpPr>
          <p:cNvPr id="3079" name="文本框 6154"/>
          <p:cNvSpPr txBox="1">
            <a:spLocks noChangeArrowheads="1"/>
          </p:cNvSpPr>
          <p:nvPr/>
        </p:nvSpPr>
        <p:spPr bwMode="auto">
          <a:xfrm>
            <a:off x="1601047" y="665693"/>
            <a:ext cx="3934883"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5400" b="1" dirty="0" smtClean="0">
                <a:solidFill>
                  <a:schemeClr val="bg1"/>
                </a:solidFill>
                <a:effectLst>
                  <a:outerShdw blurRad="38100" dist="38100" dir="2700000" algn="tl">
                    <a:srgbClr val="000000">
                      <a:alpha val="43137"/>
                    </a:srgbClr>
                  </a:outerShdw>
                </a:effectLst>
              </a:rPr>
              <a:t>名著导读</a:t>
            </a:r>
            <a:endParaRPr lang="zh-CN" altLang="en-US" sz="5400" b="1" dirty="0" smtClean="0">
              <a:solidFill>
                <a:schemeClr val="bg1"/>
              </a:solidFill>
              <a:effectLst>
                <a:outerShdw blurRad="38100" dist="38100" dir="2700000" algn="tl">
                  <a:srgbClr val="000000">
                    <a:alpha val="43137"/>
                  </a:srgbClr>
                </a:outerShdw>
              </a:effectLst>
            </a:endParaRPr>
          </a:p>
        </p:txBody>
      </p:sp>
      <p:sp>
        <p:nvSpPr>
          <p:cNvPr id="3" name="文本框 2"/>
          <p:cNvSpPr txBox="1"/>
          <p:nvPr/>
        </p:nvSpPr>
        <p:spPr>
          <a:xfrm>
            <a:off x="1283335" y="1706245"/>
            <a:ext cx="9524365" cy="1014730"/>
          </a:xfrm>
          <a:prstGeom prst="rect">
            <a:avLst/>
          </a:prstGeom>
          <a:noFill/>
        </p:spPr>
        <p:txBody>
          <a:bodyPr wrap="square" rtlCol="0" anchor="t">
            <a:spAutoFit/>
          </a:bodyPr>
          <a:p>
            <a:r>
              <a:rPr lang="zh-CN" altLang="en-US" sz="6000" b="1">
                <a:solidFill>
                  <a:srgbClr val="FFFF00"/>
                </a:solidFill>
              </a:rPr>
              <a:t>《海底两万里》：快速阅读</a:t>
            </a:r>
            <a:endParaRPr lang="zh-CN" altLang="en-US" sz="6000" b="1">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079"/>
                                        </p:tgtEl>
                                        <p:attrNameLst>
                                          <p:attrName>style.visibility</p:attrName>
                                        </p:attrNameLst>
                                      </p:cBhvr>
                                      <p:to>
                                        <p:strVal val="visible"/>
                                      </p:to>
                                    </p:set>
                                    <p:anim calcmode="lin" valueType="num">
                                      <p:cBhvr>
                                        <p:cTn id="7" dur="1000" fill="hold"/>
                                        <p:tgtEl>
                                          <p:spTgt spid="3079"/>
                                        </p:tgtEl>
                                        <p:attrNameLst>
                                          <p:attrName>ppt_w</p:attrName>
                                        </p:attrNameLst>
                                      </p:cBhvr>
                                      <p:tavLst>
                                        <p:tav tm="0">
                                          <p:val>
                                            <p:fltVal val="0"/>
                                          </p:val>
                                        </p:tav>
                                        <p:tav tm="100000">
                                          <p:val>
                                            <p:strVal val="#ppt_w"/>
                                          </p:val>
                                        </p:tav>
                                      </p:tavLst>
                                    </p:anim>
                                    <p:anim calcmode="lin" valueType="num">
                                      <p:cBhvr>
                                        <p:cTn id="8" dur="1000" fill="hold"/>
                                        <p:tgtEl>
                                          <p:spTgt spid="3079"/>
                                        </p:tgtEl>
                                        <p:attrNameLst>
                                          <p:attrName>ppt_h</p:attrName>
                                        </p:attrNameLst>
                                      </p:cBhvr>
                                      <p:tavLst>
                                        <p:tav tm="0">
                                          <p:val>
                                            <p:fltVal val="0"/>
                                          </p:val>
                                        </p:tav>
                                        <p:tav tm="100000">
                                          <p:val>
                                            <p:strVal val="#ppt_h"/>
                                          </p:val>
                                        </p:tav>
                                      </p:tavLst>
                                    </p:anim>
                                    <p:anim calcmode="lin" valueType="num">
                                      <p:cBhvr>
                                        <p:cTn id="9" dur="1000" fill="hold"/>
                                        <p:tgtEl>
                                          <p:spTgt spid="3079"/>
                                        </p:tgtEl>
                                        <p:attrNameLst>
                                          <p:attrName>style.rotation</p:attrName>
                                        </p:attrNameLst>
                                      </p:cBhvr>
                                      <p:tavLst>
                                        <p:tav tm="0">
                                          <p:val>
                                            <p:fltVal val="90"/>
                                          </p:val>
                                        </p:tav>
                                        <p:tav tm="100000">
                                          <p:val>
                                            <p:fltVal val="0"/>
                                          </p:val>
                                        </p:tav>
                                      </p:tavLst>
                                    </p:anim>
                                    <p:animEffect transition="in" filter="fade">
                                      <p:cBhvr>
                                        <p:cTn id="10" dur="1000"/>
                                        <p:tgtEl>
                                          <p:spTgt spid="307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文本框 4"/>
          <p:cNvSpPr txBox="1"/>
          <p:nvPr/>
        </p:nvSpPr>
        <p:spPr>
          <a:xfrm>
            <a:off x="2770505" y="508635"/>
            <a:ext cx="9046845" cy="5851525"/>
          </a:xfrm>
          <a:prstGeom prst="rect">
            <a:avLst/>
          </a:prstGeom>
          <a:noFill/>
        </p:spPr>
        <p:txBody>
          <a:bodyPr wrap="square" rtlCol="0">
            <a:spAutoFit/>
          </a:bodyPr>
          <a:lstStyle/>
          <a:p>
            <a:pPr>
              <a:lnSpc>
                <a:spcPct val="120000"/>
              </a:lnSpc>
            </a:pPr>
            <a:r>
              <a:rPr lang="en-US" sz="2000" b="1"/>
              <a:t>          </a:t>
            </a:r>
            <a:r>
              <a:rPr sz="2400" b="1">
                <a:latin typeface="黑体" panose="02010609060101010101" charset="-122"/>
                <a:ea typeface="黑体" panose="02010609060101010101" charset="-122"/>
                <a:cs typeface="黑体" panose="02010609060101010101" charset="-122"/>
              </a:rPr>
              <a:t>皮埃尔·阿龙纳斯（Pierre Aronnax，又译阿罗纳克斯、阿龙纳克斯），法国博物学家，巴黎自然科学博物馆教授，40岁，博古通今，在法国出版过一本书叫《海底的秘密》（Les Mystères des grands fonds sous-marins）。他乘潜艇在水下航行，饱览了海洋里的各种动植物。他和他那位对分类学入了迷的仆人康塞尔，将这些海洋生物向我们做了详细介绍，界、门、纲、目、科、属、种，说得井井有条，使读者认识了许多海洋生物。阿龙纳斯还把在海洋中见到的种种奇观，娓娓道来，令读者大开眼界。</a:t>
            </a:r>
            <a:endParaRPr sz="2400" b="1">
              <a:latin typeface="黑体" panose="02010609060101010101" charset="-122"/>
              <a:ea typeface="黑体" panose="02010609060101010101" charset="-122"/>
              <a:cs typeface="黑体" panose="02010609060101010101" charset="-122"/>
            </a:endParaRPr>
          </a:p>
          <a:p>
            <a:pPr>
              <a:lnSpc>
                <a:spcPct val="120000"/>
              </a:lnSpc>
            </a:pPr>
            <a:r>
              <a:rPr sz="2400">
                <a:solidFill>
                  <a:schemeClr val="accent2">
                    <a:lumMod val="75000"/>
                  </a:schemeClr>
                </a:solidFill>
                <a:latin typeface="黑体" panose="02010609060101010101" charset="-122"/>
                <a:ea typeface="黑体" panose="02010609060101010101" charset="-122"/>
                <a:cs typeface="黑体" panose="02010609060101010101" charset="-122"/>
              </a:rPr>
              <a:t>性格</a:t>
            </a:r>
            <a:endParaRPr sz="2400">
              <a:solidFill>
                <a:schemeClr val="accent2">
                  <a:lumMod val="75000"/>
                </a:schemeClr>
              </a:solidFill>
              <a:latin typeface="黑体" panose="02010609060101010101" charset="-122"/>
              <a:ea typeface="黑体" panose="02010609060101010101" charset="-122"/>
              <a:cs typeface="黑体" panose="02010609060101010101" charset="-122"/>
            </a:endParaRPr>
          </a:p>
          <a:p>
            <a:pPr>
              <a:lnSpc>
                <a:spcPct val="120000"/>
              </a:lnSpc>
            </a:pPr>
            <a:r>
              <a:rPr sz="2400">
                <a:latin typeface="黑体" panose="02010609060101010101" charset="-122"/>
                <a:ea typeface="黑体" panose="02010609060101010101" charset="-122"/>
                <a:cs typeface="黑体" panose="02010609060101010101" charset="-122"/>
              </a:rPr>
              <a:t>热爱科学，具有正义感，希望造福人类。</a:t>
            </a:r>
            <a:endParaRPr sz="2400">
              <a:latin typeface="黑体" panose="02010609060101010101" charset="-122"/>
              <a:ea typeface="黑体" panose="02010609060101010101" charset="-122"/>
              <a:cs typeface="黑体" panose="02010609060101010101" charset="-122"/>
            </a:endParaRPr>
          </a:p>
          <a:p>
            <a:pPr>
              <a:lnSpc>
                <a:spcPct val="120000"/>
              </a:lnSpc>
            </a:pPr>
            <a:r>
              <a:rPr sz="2400">
                <a:solidFill>
                  <a:schemeClr val="accent2">
                    <a:lumMod val="75000"/>
                  </a:schemeClr>
                </a:solidFill>
                <a:latin typeface="黑体" panose="02010609060101010101" charset="-122"/>
                <a:ea typeface="黑体" panose="02010609060101010101" charset="-122"/>
                <a:cs typeface="黑体" panose="02010609060101010101" charset="-122"/>
              </a:rPr>
              <a:t>相关情节：</a:t>
            </a:r>
            <a:r>
              <a:rPr sz="2400">
                <a:latin typeface="黑体" panose="02010609060101010101" charset="-122"/>
                <a:ea typeface="黑体" panose="02010609060101010101" charset="-122"/>
                <a:cs typeface="黑体" panose="02010609060101010101" charset="-122"/>
              </a:rPr>
              <a:t>积极参与，政府的远征考察活动。</a:t>
            </a:r>
            <a:endParaRPr sz="2400">
              <a:latin typeface="黑体" panose="02010609060101010101" charset="-122"/>
              <a:ea typeface="黑体" panose="02010609060101010101" charset="-122"/>
              <a:cs typeface="黑体" panose="02010609060101010101" charset="-122"/>
            </a:endParaRPr>
          </a:p>
          <a:p>
            <a:pPr>
              <a:lnSpc>
                <a:spcPct val="120000"/>
              </a:lnSpc>
            </a:pPr>
            <a:r>
              <a:rPr sz="2400">
                <a:latin typeface="黑体" panose="02010609060101010101" charset="-122"/>
                <a:ea typeface="黑体" panose="02010609060101010101" charset="-122"/>
                <a:cs typeface="黑体" panose="02010609060101010101" charset="-122"/>
              </a:rPr>
              <a:t>富有探索精神，知识渊博，乐观向上。</a:t>
            </a:r>
            <a:endParaRPr sz="2400">
              <a:latin typeface="黑体" panose="02010609060101010101" charset="-122"/>
              <a:ea typeface="黑体" panose="02010609060101010101" charset="-122"/>
              <a:cs typeface="黑体" panose="02010609060101010101" charset="-122"/>
            </a:endParaRPr>
          </a:p>
          <a:p>
            <a:pPr>
              <a:lnSpc>
                <a:spcPct val="120000"/>
              </a:lnSpc>
            </a:pPr>
            <a:r>
              <a:rPr sz="2400">
                <a:solidFill>
                  <a:schemeClr val="accent2">
                    <a:lumMod val="75000"/>
                  </a:schemeClr>
                </a:solidFill>
                <a:latin typeface="黑体" panose="02010609060101010101" charset="-122"/>
                <a:ea typeface="黑体" panose="02010609060101010101" charset="-122"/>
                <a:cs typeface="黑体" panose="02010609060101010101" charset="-122"/>
              </a:rPr>
              <a:t>相关情节：</a:t>
            </a:r>
            <a:r>
              <a:rPr sz="2400">
                <a:latin typeface="黑体" panose="02010609060101010101" charset="-122"/>
                <a:ea typeface="黑体" panose="02010609060101010101" charset="-122"/>
                <a:cs typeface="黑体" panose="02010609060101010101" charset="-122"/>
              </a:rPr>
              <a:t>随尼摩船长乘坐潜艇，做海底2万里的探险旅行。</a:t>
            </a:r>
            <a:endParaRPr sz="2400">
              <a:latin typeface="黑体" panose="02010609060101010101" charset="-122"/>
              <a:ea typeface="黑体" panose="02010609060101010101" charset="-122"/>
              <a:cs typeface="黑体" panose="02010609060101010101" charset="-122"/>
            </a:endParaRPr>
          </a:p>
        </p:txBody>
      </p:sp>
      <p:pic>
        <p:nvPicPr>
          <p:cNvPr id="4" name="图片 3" descr="IMG_257">
            <a:hlinkClick r:id="rId1" tooltip="彼埃尔·阿龙纳斯"/>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423545" y="1598930"/>
            <a:ext cx="2228850" cy="3225800"/>
          </a:xfrm>
          <a:prstGeom prst="rect">
            <a:avLst/>
          </a:prstGeom>
          <a:noFill/>
          <a:ln>
            <a:noFill/>
          </a:ln>
        </p:spPr>
      </p:pic>
      <p:sp>
        <p:nvSpPr>
          <p:cNvPr id="3" name="文本框 2"/>
          <p:cNvSpPr txBox="1"/>
          <p:nvPr/>
        </p:nvSpPr>
        <p:spPr>
          <a:xfrm>
            <a:off x="528320" y="832485"/>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人物介绍</a:t>
            </a:r>
            <a:endParaRPr lang="zh-CN" altLang="en-US" sz="3600"/>
          </a:p>
        </p:txBody>
      </p:sp>
      <p:sp>
        <p:nvSpPr>
          <p:cNvPr id="2" name="文本框 1"/>
          <p:cNvSpPr txBox="1"/>
          <p:nvPr/>
        </p:nvSpPr>
        <p:spPr>
          <a:xfrm>
            <a:off x="681355" y="4984750"/>
            <a:ext cx="1816100" cy="632460"/>
          </a:xfrm>
          <a:prstGeom prst="rect">
            <a:avLst/>
          </a:prstGeom>
          <a:noFill/>
        </p:spPr>
        <p:txBody>
          <a:bodyPr wrap="none" rtlCol="0" anchor="t">
            <a:spAutoFit/>
          </a:bodyPr>
          <a:p>
            <a:pPr>
              <a:lnSpc>
                <a:spcPct val="110000"/>
              </a:lnSpc>
            </a:pPr>
            <a:r>
              <a:rPr lang="zh-CN" altLang="en-US" sz="3200" b="1">
                <a:solidFill>
                  <a:srgbClr val="FF0000"/>
                </a:solidFill>
                <a:sym typeface="+mn-ea"/>
              </a:rPr>
              <a:t>阿龙纳斯</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文本框 4"/>
          <p:cNvSpPr txBox="1"/>
          <p:nvPr/>
        </p:nvSpPr>
        <p:spPr>
          <a:xfrm>
            <a:off x="747395" y="560705"/>
            <a:ext cx="10702290" cy="5843270"/>
          </a:xfrm>
          <a:prstGeom prst="rect">
            <a:avLst/>
          </a:prstGeom>
          <a:noFill/>
        </p:spPr>
        <p:txBody>
          <a:bodyPr wrap="square" rtlCol="0">
            <a:spAutoFit/>
          </a:bodyPr>
          <a:lstStyle/>
          <a:p>
            <a:pPr>
              <a:lnSpc>
                <a:spcPct val="110000"/>
              </a:lnSpc>
            </a:pPr>
            <a:r>
              <a:rPr lang="zh-CN" altLang="en-US" sz="2800" b="1">
                <a:solidFill>
                  <a:srgbClr val="FF0000"/>
                </a:solidFill>
              </a:rPr>
              <a:t>康赛尔</a:t>
            </a:r>
            <a:endParaRPr lang="zh-CN" altLang="en-US" sz="2800" b="1"/>
          </a:p>
          <a:p>
            <a:pPr>
              <a:lnSpc>
                <a:spcPct val="110000"/>
              </a:lnSpc>
            </a:pPr>
            <a:r>
              <a:rPr sz="2800" b="1">
                <a:latin typeface="黑体" panose="02010609060101010101" charset="-122"/>
                <a:ea typeface="黑体" panose="02010609060101010101" charset="-122"/>
                <a:cs typeface="黑体" panose="02010609060101010101" charset="-122"/>
              </a:rPr>
              <a:t>    康塞尔（Conseil，又译孔塞伊、龚赛伊、贡协议），佛拉芒人，30岁，是阿龙纳斯教授的仆人，忠实，生性沉稳，他从不大惊小怪。总以第三人称和教授说话。总是那么气定神闲，为人随和，从不着急上火——至少你看不出他着急上火。他精通分类理论，遇到什么总是认认真真或者说一本正经地把它们分类，但是对那些东西的名字却一无所知，可以说他是个分类狂。</a:t>
            </a:r>
            <a:endParaRPr sz="2800" b="1">
              <a:latin typeface="黑体" panose="02010609060101010101" charset="-122"/>
              <a:ea typeface="黑体" panose="02010609060101010101" charset="-122"/>
              <a:cs typeface="黑体" panose="02010609060101010101" charset="-122"/>
            </a:endParaRPr>
          </a:p>
          <a:p>
            <a:pPr>
              <a:lnSpc>
                <a:spcPct val="110000"/>
              </a:lnSpc>
            </a:pPr>
            <a:r>
              <a:rPr sz="2400">
                <a:solidFill>
                  <a:schemeClr val="accent2">
                    <a:lumMod val="75000"/>
                  </a:schemeClr>
                </a:solidFill>
                <a:latin typeface="黑体" panose="02010609060101010101" charset="-122"/>
                <a:ea typeface="黑体" panose="02010609060101010101" charset="-122"/>
                <a:cs typeface="黑体" panose="02010609060101010101" charset="-122"/>
              </a:rPr>
              <a:t>性格</a:t>
            </a:r>
            <a:endParaRPr sz="2400">
              <a:solidFill>
                <a:schemeClr val="accent2">
                  <a:lumMod val="75000"/>
                </a:schemeClr>
              </a:solidFill>
              <a:latin typeface="黑体" panose="02010609060101010101" charset="-122"/>
              <a:ea typeface="黑体" panose="02010609060101010101" charset="-122"/>
              <a:cs typeface="黑体" panose="02010609060101010101" charset="-122"/>
            </a:endParaRPr>
          </a:p>
          <a:p>
            <a:pPr>
              <a:lnSpc>
                <a:spcPct val="110000"/>
              </a:lnSpc>
            </a:pPr>
            <a:r>
              <a:rPr sz="2400">
                <a:latin typeface="黑体" panose="02010609060101010101" charset="-122"/>
                <a:ea typeface="黑体" panose="02010609060101010101" charset="-122"/>
                <a:cs typeface="黑体" panose="02010609060101010101" charset="-122"/>
              </a:rPr>
              <a:t>忠诚，老实本分，任劳任怨。</a:t>
            </a:r>
            <a:endParaRPr sz="2400">
              <a:latin typeface="黑体" panose="02010609060101010101" charset="-122"/>
              <a:ea typeface="黑体" panose="02010609060101010101" charset="-122"/>
              <a:cs typeface="黑体" panose="02010609060101010101" charset="-122"/>
            </a:endParaRPr>
          </a:p>
          <a:p>
            <a:pPr>
              <a:lnSpc>
                <a:spcPct val="110000"/>
              </a:lnSpc>
            </a:pPr>
            <a:r>
              <a:rPr sz="2400">
                <a:solidFill>
                  <a:schemeClr val="accent2">
                    <a:lumMod val="75000"/>
                  </a:schemeClr>
                </a:solidFill>
                <a:latin typeface="黑体" panose="02010609060101010101" charset="-122"/>
                <a:ea typeface="黑体" panose="02010609060101010101" charset="-122"/>
                <a:cs typeface="黑体" panose="02010609060101010101" charset="-122"/>
              </a:rPr>
              <a:t>相关情节：</a:t>
            </a:r>
            <a:r>
              <a:rPr sz="2400">
                <a:latin typeface="黑体" panose="02010609060101010101" charset="-122"/>
                <a:ea typeface="黑体" panose="02010609060101010101" charset="-122"/>
                <a:cs typeface="黑体" panose="02010609060101010101" charset="-122"/>
              </a:rPr>
              <a:t>跟随主人参与捕鲸行动。看到主人落水后，勇敢的跳下去，抢救。在南极缺氧的时候，把最后一丝空气，留给主人。</a:t>
            </a:r>
            <a:endParaRPr sz="2400">
              <a:latin typeface="黑体" panose="02010609060101010101" charset="-122"/>
              <a:ea typeface="黑体" panose="02010609060101010101" charset="-122"/>
              <a:cs typeface="黑体" panose="02010609060101010101" charset="-122"/>
            </a:endParaRPr>
          </a:p>
          <a:p>
            <a:pPr>
              <a:lnSpc>
                <a:spcPct val="110000"/>
              </a:lnSpc>
            </a:pPr>
            <a:r>
              <a:rPr sz="2400">
                <a:latin typeface="黑体" panose="02010609060101010101" charset="-122"/>
                <a:ea typeface="黑体" panose="02010609060101010101" charset="-122"/>
                <a:cs typeface="黑体" panose="02010609060101010101" charset="-122"/>
              </a:rPr>
              <a:t>知识丰富，做事仔细认真，有条不紊。</a:t>
            </a:r>
            <a:endParaRPr sz="2400">
              <a:latin typeface="黑体" panose="02010609060101010101" charset="-122"/>
              <a:ea typeface="黑体" panose="02010609060101010101" charset="-122"/>
              <a:cs typeface="黑体" panose="02010609060101010101" charset="-122"/>
            </a:endParaRPr>
          </a:p>
          <a:p>
            <a:pPr>
              <a:lnSpc>
                <a:spcPct val="110000"/>
              </a:lnSpc>
            </a:pPr>
            <a:r>
              <a:rPr sz="2400">
                <a:solidFill>
                  <a:schemeClr val="accent2">
                    <a:lumMod val="75000"/>
                  </a:schemeClr>
                </a:solidFill>
                <a:latin typeface="黑体" panose="02010609060101010101" charset="-122"/>
                <a:ea typeface="黑体" panose="02010609060101010101" charset="-122"/>
                <a:cs typeface="黑体" panose="02010609060101010101" charset="-122"/>
              </a:rPr>
              <a:t>相关情节：</a:t>
            </a:r>
            <a:r>
              <a:rPr sz="2400">
                <a:latin typeface="黑体" panose="02010609060101010101" charset="-122"/>
                <a:ea typeface="黑体" panose="02010609060101010101" charset="-122"/>
                <a:cs typeface="黑体" panose="02010609060101010101" charset="-122"/>
              </a:rPr>
              <a:t>对各种水生物进行分类，并用专门的本子分类记录。</a:t>
            </a:r>
            <a:endParaRPr sz="240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871720" y="461010"/>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人物介绍</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文本框 4"/>
          <p:cNvSpPr txBox="1"/>
          <p:nvPr/>
        </p:nvSpPr>
        <p:spPr>
          <a:xfrm>
            <a:off x="3307715" y="487680"/>
            <a:ext cx="8441690" cy="6294120"/>
          </a:xfrm>
          <a:prstGeom prst="rect">
            <a:avLst/>
          </a:prstGeom>
          <a:noFill/>
        </p:spPr>
        <p:txBody>
          <a:bodyPr wrap="square" rtlCol="0">
            <a:spAutoFit/>
          </a:bodyPr>
          <a:lstStyle/>
          <a:p>
            <a:pPr>
              <a:lnSpc>
                <a:spcPct val="120000"/>
              </a:lnSpc>
            </a:pPr>
            <a:r>
              <a:rPr lang="en-US" sz="2400" b="1">
                <a:latin typeface="黑体" panose="02010609060101010101" charset="-122"/>
                <a:ea typeface="黑体" panose="02010609060101010101" charset="-122"/>
                <a:cs typeface="黑体" panose="02010609060101010101" charset="-122"/>
              </a:rPr>
              <a:t>    </a:t>
            </a:r>
            <a:r>
              <a:rPr sz="2400" b="1">
                <a:latin typeface="黑体" panose="02010609060101010101" charset="-122"/>
                <a:ea typeface="黑体" panose="02010609060101010101" charset="-122"/>
                <a:cs typeface="黑体" panose="02010609060101010101" charset="-122"/>
              </a:rPr>
              <a:t>尼德·兰（Ned Land，又译内德·兰德），加拿大魁北克人，约40岁，是一个野性十足的鱼叉手，一个比较原始的人。他也会赞叹极地的美，但对他来说更重要的是自由，是吃到地地道道的牛排、小牛肉、小酒馆里的酒，是在陆地上自由地行走。他精通野外生存，曾为大家在一个岛上做了一顿丰盛的饭。他脾气暴躁，受不了被监禁，也受不了在鹦鹉螺号上的与世孤立的生活，总是计划逃脱。如果没有他，教授和康塞尔最后不可能回到陆地上。</a:t>
            </a:r>
            <a:endParaRPr sz="2400" b="1">
              <a:latin typeface="黑体" panose="02010609060101010101" charset="-122"/>
              <a:ea typeface="黑体" panose="02010609060101010101" charset="-122"/>
              <a:cs typeface="黑体" panose="02010609060101010101" charset="-122"/>
            </a:endParaRPr>
          </a:p>
          <a:p>
            <a:pPr>
              <a:lnSpc>
                <a:spcPct val="120000"/>
              </a:lnSpc>
            </a:pPr>
            <a:r>
              <a:rPr sz="2400">
                <a:solidFill>
                  <a:schemeClr val="accent2">
                    <a:lumMod val="75000"/>
                  </a:schemeClr>
                </a:solidFill>
                <a:latin typeface="黑体" panose="02010609060101010101" charset="-122"/>
                <a:ea typeface="黑体" panose="02010609060101010101" charset="-122"/>
                <a:cs typeface="黑体" panose="02010609060101010101" charset="-122"/>
              </a:rPr>
              <a:t>性格</a:t>
            </a:r>
            <a:endParaRPr sz="2400">
              <a:solidFill>
                <a:schemeClr val="accent2">
                  <a:lumMod val="75000"/>
                </a:schemeClr>
              </a:solidFill>
              <a:latin typeface="黑体" panose="02010609060101010101" charset="-122"/>
              <a:ea typeface="黑体" panose="02010609060101010101" charset="-122"/>
              <a:cs typeface="黑体" panose="02010609060101010101" charset="-122"/>
            </a:endParaRPr>
          </a:p>
          <a:p>
            <a:pPr>
              <a:lnSpc>
                <a:spcPct val="120000"/>
              </a:lnSpc>
            </a:pPr>
            <a:r>
              <a:rPr sz="2400">
                <a:latin typeface="黑体" panose="02010609060101010101" charset="-122"/>
                <a:ea typeface="黑体" panose="02010609060101010101" charset="-122"/>
                <a:cs typeface="黑体" panose="02010609060101010101" charset="-122"/>
              </a:rPr>
              <a:t>性情火爆，野性十足。</a:t>
            </a:r>
            <a:endParaRPr sz="2400">
              <a:latin typeface="黑体" panose="02010609060101010101" charset="-122"/>
              <a:ea typeface="黑体" panose="02010609060101010101" charset="-122"/>
              <a:cs typeface="黑体" panose="02010609060101010101" charset="-122"/>
            </a:endParaRPr>
          </a:p>
          <a:p>
            <a:pPr>
              <a:lnSpc>
                <a:spcPct val="120000"/>
              </a:lnSpc>
            </a:pPr>
            <a:r>
              <a:rPr sz="2400">
                <a:solidFill>
                  <a:schemeClr val="accent2">
                    <a:lumMod val="75000"/>
                  </a:schemeClr>
                </a:solidFill>
                <a:latin typeface="黑体" panose="02010609060101010101" charset="-122"/>
                <a:ea typeface="黑体" panose="02010609060101010101" charset="-122"/>
                <a:cs typeface="黑体" panose="02010609060101010101" charset="-122"/>
              </a:rPr>
              <a:t>相关情节：</a:t>
            </a:r>
            <a:r>
              <a:rPr sz="2400">
                <a:latin typeface="黑体" panose="02010609060101010101" charset="-122"/>
                <a:ea typeface="黑体" panose="02010609060101010101" charset="-122"/>
                <a:cs typeface="黑体" panose="02010609060101010101" charset="-122"/>
              </a:rPr>
              <a:t>被尼摩船长抓住监禁时反应激烈，差点把侍者掐死。</a:t>
            </a:r>
            <a:endParaRPr sz="2400">
              <a:latin typeface="黑体" panose="02010609060101010101" charset="-122"/>
              <a:ea typeface="黑体" panose="02010609060101010101" charset="-122"/>
              <a:cs typeface="黑体" panose="02010609060101010101" charset="-122"/>
            </a:endParaRPr>
          </a:p>
          <a:p>
            <a:pPr>
              <a:lnSpc>
                <a:spcPct val="120000"/>
              </a:lnSpc>
            </a:pPr>
            <a:r>
              <a:rPr sz="2400">
                <a:latin typeface="黑体" panose="02010609060101010101" charset="-122"/>
                <a:ea typeface="黑体" panose="02010609060101010101" charset="-122"/>
                <a:cs typeface="黑体" panose="02010609060101010101" charset="-122"/>
              </a:rPr>
              <a:t>热爱自由。</a:t>
            </a:r>
            <a:endParaRPr sz="2400">
              <a:latin typeface="黑体" panose="02010609060101010101" charset="-122"/>
              <a:ea typeface="黑体" panose="02010609060101010101" charset="-122"/>
              <a:cs typeface="黑体" panose="02010609060101010101" charset="-122"/>
            </a:endParaRPr>
          </a:p>
          <a:p>
            <a:pPr>
              <a:lnSpc>
                <a:spcPct val="120000"/>
              </a:lnSpc>
            </a:pPr>
            <a:r>
              <a:rPr sz="2400">
                <a:solidFill>
                  <a:schemeClr val="accent2">
                    <a:lumMod val="75000"/>
                  </a:schemeClr>
                </a:solidFill>
                <a:latin typeface="黑体" panose="02010609060101010101" charset="-122"/>
                <a:ea typeface="黑体" panose="02010609060101010101" charset="-122"/>
                <a:cs typeface="黑体" panose="02010609060101010101" charset="-122"/>
              </a:rPr>
              <a:t>相关情节：</a:t>
            </a:r>
            <a:r>
              <a:rPr sz="2400">
                <a:latin typeface="黑体" panose="02010609060101010101" charset="-122"/>
                <a:ea typeface="黑体" panose="02010609060101010101" charset="-122"/>
                <a:cs typeface="黑体" panose="02010609060101010101" charset="-122"/>
              </a:rPr>
              <a:t>喜欢在陆地上自由的行走，受不了被监禁，总是计划逃脱。</a:t>
            </a:r>
            <a:endParaRPr sz="2400">
              <a:latin typeface="黑体" panose="02010609060101010101" charset="-122"/>
              <a:ea typeface="黑体" panose="02010609060101010101" charset="-122"/>
              <a:cs typeface="黑体" panose="02010609060101010101" charset="-122"/>
            </a:endParaRPr>
          </a:p>
        </p:txBody>
      </p:sp>
      <p:pic>
        <p:nvPicPr>
          <p:cNvPr id="3" name="图片 5" descr="IMG_258">
            <a:hlinkClick r:id="rId1" tooltip="尼德·兰"/>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424815" y="1671320"/>
            <a:ext cx="2681605" cy="3881120"/>
          </a:xfrm>
          <a:prstGeom prst="rect">
            <a:avLst/>
          </a:prstGeom>
          <a:noFill/>
          <a:ln>
            <a:noFill/>
          </a:ln>
        </p:spPr>
      </p:pic>
      <p:sp>
        <p:nvSpPr>
          <p:cNvPr id="4" name="文本框 3"/>
          <p:cNvSpPr txBox="1"/>
          <p:nvPr/>
        </p:nvSpPr>
        <p:spPr>
          <a:xfrm>
            <a:off x="528320" y="832485"/>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人物介绍</a:t>
            </a:r>
            <a:endParaRPr lang="zh-CN" altLang="en-US" sz="3600"/>
          </a:p>
        </p:txBody>
      </p:sp>
      <p:sp>
        <p:nvSpPr>
          <p:cNvPr id="2" name="文本框 1"/>
          <p:cNvSpPr txBox="1"/>
          <p:nvPr/>
        </p:nvSpPr>
        <p:spPr>
          <a:xfrm>
            <a:off x="967105" y="5677535"/>
            <a:ext cx="1580515" cy="583565"/>
          </a:xfrm>
          <a:prstGeom prst="rect">
            <a:avLst/>
          </a:prstGeom>
          <a:noFill/>
        </p:spPr>
        <p:txBody>
          <a:bodyPr wrap="square" rtlCol="0" anchor="t">
            <a:spAutoFit/>
          </a:bodyPr>
          <a:p>
            <a:r>
              <a:rPr lang="zh-CN" altLang="en-US" sz="3200" b="1">
                <a:solidFill>
                  <a:srgbClr val="FF0000"/>
                </a:solidFill>
              </a:rPr>
              <a:t>尼德·兰</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TextBox 14"/>
          <p:cNvSpPr txBox="1">
            <a:spLocks noChangeArrowheads="1"/>
          </p:cNvSpPr>
          <p:nvPr/>
        </p:nvSpPr>
        <p:spPr bwMode="auto">
          <a:xfrm>
            <a:off x="374015" y="565785"/>
            <a:ext cx="11242675"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飞驰的巨礁</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20000"/>
              </a:lnSpc>
            </a:pPr>
            <a:r>
              <a:rPr lang="zh-CN" altLang="en-US" sz="3200" smtClean="0">
                <a:latin typeface="微软雅黑" panose="020B0503020204020204" pitchFamily="34" charset="-122"/>
                <a:ea typeface="微软雅黑" panose="020B0503020204020204" pitchFamily="34" charset="-122"/>
              </a:rPr>
              <a:t>      </a:t>
            </a:r>
            <a:r>
              <a:rPr sz="2400" smtClean="0">
                <a:latin typeface="微软雅黑" panose="020B0503020204020204" pitchFamily="34" charset="-122"/>
                <a:ea typeface="微软雅黑" panose="020B0503020204020204" pitchFamily="34" charset="-122"/>
              </a:rPr>
              <a:t>1866年起，出现了一件大怪事。海洋中发现一个庞然大物，就像飞驰的巨礁，多艘航船莫名其妙的被撞裂了。公众坚决要求把着这头怪物从海洋里清除出去。</a:t>
            </a:r>
            <a:endParaRPr sz="2400" smtClean="0">
              <a:latin typeface="微软雅黑" panose="020B0503020204020204" pitchFamily="34" charset="-122"/>
              <a:ea typeface="微软雅黑" panose="020B0503020204020204" pitchFamily="34" charset="-122"/>
            </a:endParaRPr>
          </a:p>
        </p:txBody>
      </p:sp>
      <p:sp>
        <p:nvSpPr>
          <p:cNvPr id="4" name="TextBox 14"/>
          <p:cNvSpPr txBox="1">
            <a:spLocks noChangeArrowheads="1"/>
          </p:cNvSpPr>
          <p:nvPr/>
        </p:nvSpPr>
        <p:spPr bwMode="auto">
          <a:xfrm>
            <a:off x="452755" y="2207260"/>
            <a:ext cx="11084560" cy="2971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                                                    2.</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赞成与反对</a:t>
            </a:r>
            <a:endPar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endParaRPr>
          </a:p>
          <a:p>
            <a:pPr algn="just" eaLnBrk="1" hangingPunct="1">
              <a:lnSpc>
                <a:spcPct val="120000"/>
              </a:lnSpc>
            </a:pPr>
            <a:r>
              <a:rPr lang="zh-CN" altLang="en-US" sz="3200" smtClean="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    </a:t>
            </a:r>
            <a:r>
              <a:rPr sz="2400" smtClean="0">
                <a:latin typeface="微软雅黑" panose="020B0503020204020204" pitchFamily="34" charset="-122"/>
                <a:ea typeface="微软雅黑" panose="020B0503020204020204" pitchFamily="34" charset="-122"/>
              </a:rPr>
              <a:t>对怪物主要有两派看法，一派认为是一种力大无穷的怪物，另一派则认为是一艘动力强大的“海下船”。阿龙纳斯（法国巴黎自然史博物馆教授阿罗纳克斯）认为，怪物是一种力量大得惊人的“独角鲸”。美国海军部组织了一艘名为亚伯拉罕·林肯号的快速驱逐舰【舰长叫法拉格特】，准备去清除“怪物”。阿龙纳斯应邀随行。</a:t>
            </a:r>
            <a:endParaRPr sz="2400" smtClean="0">
              <a:latin typeface="微软雅黑" panose="020B0503020204020204" pitchFamily="34" charset="-122"/>
              <a:ea typeface="微软雅黑" panose="020B0503020204020204" pitchFamily="34" charset="-122"/>
            </a:endParaRPr>
          </a:p>
        </p:txBody>
      </p:sp>
      <p:sp>
        <p:nvSpPr>
          <p:cNvPr id="6" name="TextBox 14"/>
          <p:cNvSpPr txBox="1">
            <a:spLocks noChangeArrowheads="1"/>
          </p:cNvSpPr>
          <p:nvPr/>
        </p:nvSpPr>
        <p:spPr bwMode="auto">
          <a:xfrm>
            <a:off x="452755" y="4735310"/>
            <a:ext cx="11084799"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悉听尊便，先生</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20000"/>
              </a:lnSpc>
            </a:pPr>
            <a:r>
              <a:rPr lang="zh-CN" altLang="en-US" sz="3200" smtClean="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  阿龙纳斯和仆人康赛尔一同上了以法拉格特为舰长的驱逐舰。驱逐舰从布鲁克林码头扬帆起锚，向大西洋全速前进。</a:t>
            </a:r>
            <a:endParaRPr lang="zh-CN" altLang="en-US" sz="240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901700" y="539750"/>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情节梳理</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806450" y="1691005"/>
            <a:ext cx="10570845" cy="304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5</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sz="2800" smtClean="0">
                <a:solidFill>
                  <a:srgbClr val="E04236"/>
                </a:solidFill>
                <a:latin typeface="微软雅黑" panose="020B0503020204020204" pitchFamily="34" charset="-122"/>
                <a:ea typeface="微软雅黑" panose="020B0503020204020204" pitchFamily="34" charset="-122"/>
              </a:rPr>
              <a:t>向冒险迎去</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舰只在太平洋上游弋。大家的眼睛睁得大大的，努力地观察海面。三个月过去了，海员们开始泄气了，开始怀疑自己这次搜寻行动的意义。半年后，海员们要求返航。舰长许诺最后搜寻三天，三天后如果还无结果就将回去。到了规定期限的最后时刻，一向无动于衷的尼德·兰德突然喊叫起来，他发现了怪物。</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805815" y="487045"/>
            <a:ext cx="10859135"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4</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尼德</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兰</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舰长和全体海员同仇敌忾，决心一定要捕获独角鲸。只有加拿大人捕鲸手尼德·兰对独角鲸的存在表示怀疑。</a:t>
            </a:r>
            <a:endParaRPr lang="zh-CN" altLang="en-US" sz="2400" smtClean="0">
              <a:latin typeface="微软雅黑" panose="020B0503020204020204" pitchFamily="34" charset="-122"/>
              <a:ea typeface="微软雅黑" panose="020B0503020204020204" pitchFamily="34" charset="-122"/>
            </a:endParaRPr>
          </a:p>
        </p:txBody>
      </p:sp>
      <p:sp>
        <p:nvSpPr>
          <p:cNvPr id="8" name="TextBox 14"/>
          <p:cNvSpPr txBox="1">
            <a:spLocks noChangeArrowheads="1"/>
          </p:cNvSpPr>
          <p:nvPr/>
        </p:nvSpPr>
        <p:spPr bwMode="auto">
          <a:xfrm>
            <a:off x="806450" y="4174490"/>
            <a:ext cx="10768965"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6</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sz="2800" smtClean="0">
                <a:solidFill>
                  <a:srgbClr val="E04236"/>
                </a:solidFill>
                <a:latin typeface="微软雅黑" panose="020B0503020204020204" pitchFamily="34" charset="-122"/>
                <a:ea typeface="微软雅黑" panose="020B0503020204020204" pitchFamily="34" charset="-122"/>
              </a:rPr>
              <a:t>全速前进</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林肯号企图捕获独角鲸，而独角鲸却若无其事地同林肯号捉迷藏。经过一夜一天的追逐周旋，到第二天晚上，双方形成对峙。当林肯号向独角鲸发起进攻时，独角鲸却突然熄灭电光，向林肯号喷射大水。林肯号遭遇了灭顶之灾。</a:t>
            </a:r>
            <a:endParaRPr lang="zh-CN" altLang="en-US" sz="2400" smtClean="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709930" y="2370455"/>
            <a:ext cx="10836910"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8</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sz="2800" smtClean="0">
                <a:solidFill>
                  <a:srgbClr val="E04236"/>
                </a:solidFill>
                <a:latin typeface="微软雅黑" panose="020B0503020204020204" pitchFamily="34" charset="-122"/>
                <a:ea typeface="微软雅黑" panose="020B0503020204020204" pitchFamily="34" charset="-122"/>
              </a:rPr>
              <a:t>动中之动</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三人被关进一间黑屋子。半小时后，突然眼前一亮，进来两个人。三人用法语、英语、德语和拉丁文进行自阿龙纳斯介绍，对方均无反应。那两人走了，侍者送来食物，阿龙纳斯们饱餐后就进入了梦乡。</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710565" y="530225"/>
            <a:ext cx="10972165" cy="252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7</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sz="2800" smtClean="0">
                <a:solidFill>
                  <a:srgbClr val="E04236"/>
                </a:solidFill>
                <a:latin typeface="微软雅黑" panose="020B0503020204020204" pitchFamily="34" charset="-122"/>
                <a:ea typeface="微软雅黑" panose="020B0503020204020204" pitchFamily="34" charset="-122"/>
              </a:rPr>
              <a:t>种类不明的鲸鱼</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阿龙纳斯被抛入海里，与康赛尔在海中相依为命。正当筋疲力尽就要沉入海底时，被躲在独角鲸背上的尼德·兰拉出水面。内德说，这怪物不是鲸，是钢制的。阿龙纳斯这才断定它是一艘潜水艇。天亮时，艇盖掀开，八个壮汉出来，把三人拖进艇里去。</a:t>
            </a:r>
            <a:endParaRPr lang="zh-CN" altLang="en-US" sz="2400" smtClean="0">
              <a:latin typeface="微软雅黑" panose="020B0503020204020204" pitchFamily="34" charset="-122"/>
              <a:ea typeface="微软雅黑" panose="020B0503020204020204" pitchFamily="34" charset="-122"/>
            </a:endParaRPr>
          </a:p>
        </p:txBody>
      </p:sp>
      <p:sp>
        <p:nvSpPr>
          <p:cNvPr id="8" name="TextBox 14"/>
          <p:cNvSpPr txBox="1">
            <a:spLocks noChangeArrowheads="1"/>
          </p:cNvSpPr>
          <p:nvPr/>
        </p:nvSpPr>
        <p:spPr bwMode="auto">
          <a:xfrm>
            <a:off x="677545" y="4372610"/>
            <a:ext cx="10836275"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9</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sz="2800" smtClean="0">
                <a:solidFill>
                  <a:srgbClr val="E04236"/>
                </a:solidFill>
                <a:latin typeface="微软雅黑" panose="020B0503020204020204" pitchFamily="34" charset="-122"/>
                <a:ea typeface="微软雅黑" panose="020B0503020204020204" pitchFamily="34" charset="-122"/>
              </a:rPr>
              <a:t>尼德</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兰的怒火</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潜水艇浮出海面更换新鲜的空气。三人仍被关在铁屋子里，尼德·兰怒气冲天，他想逃跑，又想夺取这条艇。一个侍者进来时被他出其不意地打倒在地掐得半死。这时候，一个说法语的人出现了。</a:t>
            </a:r>
            <a:endParaRPr lang="zh-CN" altLang="en-US" sz="2400" smtClean="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688975" y="3063240"/>
            <a:ext cx="6859270" cy="304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11.</a:t>
            </a:r>
            <a:r>
              <a:rPr lang="zh-CN" sz="2800" smtClean="0">
                <a:solidFill>
                  <a:srgbClr val="E04236"/>
                </a:solidFill>
                <a:latin typeface="微软雅黑" panose="020B0503020204020204" pitchFamily="34" charset="-122"/>
                <a:ea typeface="微软雅黑" panose="020B0503020204020204" pitchFamily="34" charset="-122"/>
              </a:rPr>
              <a:t>诺第留斯号</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尼摩艇长带阿龙纳斯们参观“诺第留斯号”上有一万两千册藏书的图书室，给阿龙纳斯抽用海带制成的雪茄，观赏他收集的标本，又看了他为阿龙纳斯准备的雅致的房间以及他自己住的简陋的房间。</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688975" y="344805"/>
            <a:ext cx="11001375" cy="2569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10</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海洋人</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讲法语的就是这艘诺第留斯号潜水艇上的尼摩（意为“不存在的人”）艇长。他说第一次见面保持沉默是为了了解三人，其实那四种语言他都听的懂。他要三人听从他的命令，否则将置三人于死地。尼摩艇长说，他们的衣食用都取自海洋，他热爱海洋，海洋中没有争斗、厮杀和独裁。</a:t>
            </a:r>
            <a:endParaRPr lang="zh-CN" altLang="en-US" sz="2400" smtClean="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662545" y="2785745"/>
            <a:ext cx="4291965" cy="31718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509270" y="3358515"/>
            <a:ext cx="1058354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3.</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几组数字</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尼摩艇长向阿龙纳斯介绍潜水艇的概况、构造、动力、发光、建造过程等。</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609600" y="394970"/>
            <a:ext cx="10972800" cy="304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12</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一切都用电</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尼摩艇长给阿龙纳斯们介绍房间里各种仪表的用途，如何开采海底矿藏，如何发电（海水中含有比重可观的氯化钠，他从海水中提取这种纳。纳和汞混合，就会生成一种用以替代本生电池锌元素的汞合金），如何提供空气（电不能供给空气，但它至少能驱动功率强大的气泵，把空气储存在专门的储气舱里，从而便于在海中长时间停留），又介绍一只小艇的用途，还带阿龙纳斯参观了厨房。</a:t>
            </a:r>
            <a:endParaRPr lang="zh-CN" altLang="en-US" sz="2400" smtClean="0">
              <a:latin typeface="微软雅黑" panose="020B0503020204020204" pitchFamily="34" charset="-122"/>
              <a:ea typeface="微软雅黑" panose="020B0503020204020204" pitchFamily="34" charset="-122"/>
            </a:endParaRPr>
          </a:p>
        </p:txBody>
      </p:sp>
      <p:sp>
        <p:nvSpPr>
          <p:cNvPr id="3" name="TextBox 14"/>
          <p:cNvSpPr txBox="1">
            <a:spLocks noChangeArrowheads="1"/>
          </p:cNvSpPr>
          <p:nvPr/>
        </p:nvSpPr>
        <p:spPr bwMode="auto">
          <a:xfrm>
            <a:off x="509270" y="4488815"/>
            <a:ext cx="7240270" cy="193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4.</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黑湖</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20000"/>
              </a:lnSpc>
            </a:pPr>
            <a:r>
              <a:rPr lang="zh-CN" altLang="en-US" sz="2400" smtClean="0">
                <a:latin typeface="微软雅黑" panose="020B0503020204020204" pitchFamily="34" charset="-122"/>
                <a:ea typeface="微软雅黑" panose="020B0503020204020204" pitchFamily="34" charset="-122"/>
              </a:rPr>
              <a:t>       海底探险旅行正式开始。潜艇在海面以下五十米深处穿越黑水流。阿龙纳斯和两位同伴尽情观赏形态美丽、活泼可爱的鱼儿。</a:t>
            </a:r>
            <a:endParaRPr lang="zh-CN" altLang="en-US" sz="2400" smtClean="0">
              <a:latin typeface="微软雅黑" panose="020B0503020204020204" pitchFamily="34" charset="-122"/>
              <a:ea typeface="微软雅黑" panose="020B0503020204020204" pitchFamily="34" charset="-122"/>
            </a:endParaRPr>
          </a:p>
        </p:txBody>
      </p:sp>
      <p:pic>
        <p:nvPicPr>
          <p:cNvPr id="5" name="图片 4" descr="64e46ad47944cdd66593f9d3e88f610a"/>
          <p:cNvPicPr>
            <a:picLocks noChangeAspect="1"/>
          </p:cNvPicPr>
          <p:nvPr/>
        </p:nvPicPr>
        <p:blipFill>
          <a:blip r:embed="rId1"/>
          <a:stretch>
            <a:fillRect/>
          </a:stretch>
        </p:blipFill>
        <p:spPr>
          <a:xfrm>
            <a:off x="7877175" y="4488815"/>
            <a:ext cx="3810000" cy="2143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611505" y="1467485"/>
            <a:ext cx="1096899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6.</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漫步海底平原</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阿龙纳斯和孔塞伊穿上防水衣服随尼摩艇长漫步海底平原，欣赏海洋奇物。</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374015" y="337185"/>
            <a:ext cx="1144397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15</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一封邀请信</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en-US" altLang="zh-CN" sz="2400" smtClean="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尼摩艇长给阿龙纳斯一封邀请信，请阿龙纳斯到海底森林打猎。</a:t>
            </a:r>
            <a:endParaRPr lang="zh-CN" altLang="en-US" sz="2400" smtClean="0">
              <a:latin typeface="微软雅黑" panose="020B0503020204020204" pitchFamily="34" charset="-122"/>
              <a:ea typeface="微软雅黑" panose="020B0503020204020204" pitchFamily="34" charset="-122"/>
            </a:endParaRPr>
          </a:p>
        </p:txBody>
      </p:sp>
      <p:sp>
        <p:nvSpPr>
          <p:cNvPr id="3" name="TextBox 14"/>
          <p:cNvSpPr txBox="1">
            <a:spLocks noChangeArrowheads="1"/>
          </p:cNvSpPr>
          <p:nvPr/>
        </p:nvSpPr>
        <p:spPr bwMode="auto">
          <a:xfrm>
            <a:off x="611505" y="2526665"/>
            <a:ext cx="10968990"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7.</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海底森林</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阿龙纳斯们来到海底森林。仔细观察海底生物。还在海底睡了几个钟头。来到克雷斯波岛的海底绝壁，遇到巨形海蜘蛛，打到一只海獭，躲过了角鲨（是一对火鲛）的侵袭。</a:t>
            </a:r>
            <a:endParaRPr lang="zh-CN" altLang="en-US" sz="2400" smtClean="0">
              <a:latin typeface="微软雅黑" panose="020B0503020204020204" pitchFamily="34" charset="-122"/>
              <a:ea typeface="微软雅黑" panose="020B0503020204020204" pitchFamily="34" charset="-122"/>
            </a:endParaRPr>
          </a:p>
        </p:txBody>
      </p:sp>
      <p:sp>
        <p:nvSpPr>
          <p:cNvPr id="5" name="TextBox 14"/>
          <p:cNvSpPr txBox="1">
            <a:spLocks noChangeArrowheads="1"/>
          </p:cNvSpPr>
          <p:nvPr/>
        </p:nvSpPr>
        <p:spPr bwMode="auto">
          <a:xfrm>
            <a:off x="611505" y="4502150"/>
            <a:ext cx="6892925"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8.</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太平洋下四千米</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潜艇在太平洋下穿行，令人大开眼界。一天，看到一条沉船，凄惨的海难情景令人惊悚。</a:t>
            </a:r>
            <a:endParaRPr lang="zh-CN" altLang="en-US" sz="2400" smtClean="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403465" y="4112260"/>
            <a:ext cx="4177030" cy="24904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605790" y="1924050"/>
            <a:ext cx="11113135"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20</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托雷斯海峡</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潜艇经由地球上最危险的海峡——托雷斯海峡前往印度洋，中途触礁搁浅。经艇长同意，阿龙纳斯和两位同伴坐小艇上格波罗阿尔岛去。</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460375" y="441960"/>
            <a:ext cx="11172190"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19</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瓦尼可罗群岛</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en-US" altLang="zh-CN" sz="2400" smtClean="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尼摩艇长从瓦尼可罗群岛海底遗物中揭开在十八世纪末两艘法国探险船只（罗盘号和星盘号）失踪的真相。</a:t>
            </a:r>
            <a:endParaRPr lang="zh-CN" altLang="en-US" sz="2400" smtClean="0">
              <a:latin typeface="微软雅黑" panose="020B0503020204020204" pitchFamily="34" charset="-122"/>
              <a:ea typeface="微软雅黑" panose="020B0503020204020204" pitchFamily="34" charset="-122"/>
            </a:endParaRPr>
          </a:p>
        </p:txBody>
      </p:sp>
      <p:sp>
        <p:nvSpPr>
          <p:cNvPr id="3" name="TextBox 14"/>
          <p:cNvSpPr txBox="1">
            <a:spLocks noChangeArrowheads="1"/>
          </p:cNvSpPr>
          <p:nvPr/>
        </p:nvSpPr>
        <p:spPr bwMode="auto">
          <a:xfrm>
            <a:off x="605790" y="3662680"/>
            <a:ext cx="6956425"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21</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陆上几日</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阿龙纳斯和两位伙伴一起上小岛采摘野果、狩猎，捉到一只被豆蔻汁给迷醉的极乐鸟，打死了一只白鸽、山鸠、野猪和几只袋鼠。</a:t>
            </a:r>
            <a:endParaRPr lang="zh-CN" altLang="en-US" sz="2400" smtClean="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677150" y="3533775"/>
            <a:ext cx="4391025" cy="29864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4818" name="矩形 2"/>
          <p:cNvSpPr/>
          <p:nvPr/>
        </p:nvSpPr>
        <p:spPr>
          <a:xfrm>
            <a:off x="755015" y="1752600"/>
            <a:ext cx="10681970" cy="4076700"/>
          </a:xfrm>
          <a:prstGeom prst="rect">
            <a:avLst/>
          </a:prstGeom>
          <a:noFill/>
          <a:ln w="9525">
            <a:noFill/>
          </a:ln>
        </p:spPr>
        <p:txBody>
          <a:bodyPr wrap="square" anchor="t">
            <a:spAutoFit/>
          </a:bodyPr>
          <a:p>
            <a:pPr>
              <a:lnSpc>
                <a:spcPct val="120000"/>
              </a:lnSpc>
            </a:pPr>
            <a:r>
              <a:rPr lang="en-US" altLang="zh-CN" sz="3600" dirty="0">
                <a:latin typeface="楷体" panose="02010609060101010101" pitchFamily="49" charset="-122"/>
                <a:ea typeface="楷体" panose="02010609060101010101" pitchFamily="49" charset="-122"/>
              </a:rPr>
              <a:t>   1.</a:t>
            </a:r>
            <a:r>
              <a:rPr lang="zh-CN" altLang="en-US" sz="3600" dirty="0">
                <a:latin typeface="楷体" panose="02010609060101010101" pitchFamily="49" charset="-122"/>
                <a:ea typeface="楷体" panose="02010609060101010101" pitchFamily="49" charset="-122"/>
              </a:rPr>
              <a:t>通过阅读、小组交流讨论等方式，掌握</a:t>
            </a:r>
            <a:r>
              <a:rPr lang="en-US" altLang="zh-CN" sz="3600" dirty="0">
                <a:latin typeface="楷体" panose="02010609060101010101" pitchFamily="49" charset="-122"/>
                <a:ea typeface="楷体" panose="02010609060101010101" pitchFamily="49" charset="-122"/>
              </a:rPr>
              <a:t>《</a:t>
            </a:r>
            <a:r>
              <a:rPr lang="zh-CN" altLang="en-US" sz="3600" dirty="0">
                <a:latin typeface="楷体" panose="02010609060101010101" pitchFamily="49" charset="-122"/>
                <a:ea typeface="楷体" panose="02010609060101010101" pitchFamily="49" charset="-122"/>
              </a:rPr>
              <a:t>海底两万里</a:t>
            </a:r>
            <a:r>
              <a:rPr lang="en-US" altLang="zh-CN" sz="3600" dirty="0">
                <a:latin typeface="楷体" panose="02010609060101010101" pitchFamily="49" charset="-122"/>
                <a:ea typeface="楷体" panose="02010609060101010101" pitchFamily="49" charset="-122"/>
              </a:rPr>
              <a:t>》</a:t>
            </a:r>
            <a:r>
              <a:rPr lang="zh-CN" altLang="en-US" sz="3600" dirty="0">
                <a:latin typeface="楷体" panose="02010609060101010101" pitchFamily="49" charset="-122"/>
                <a:ea typeface="楷体" panose="02010609060101010101" pitchFamily="49" charset="-122"/>
              </a:rPr>
              <a:t>这部科幻名著的主要内容、主要人物及重要情节。</a:t>
            </a:r>
            <a:endParaRPr lang="zh-CN" altLang="en-US" sz="3600" dirty="0">
              <a:latin typeface="楷体" panose="02010609060101010101" pitchFamily="49" charset="-122"/>
              <a:ea typeface="楷体" panose="02010609060101010101" pitchFamily="49" charset="-122"/>
            </a:endParaRPr>
          </a:p>
          <a:p>
            <a:pPr>
              <a:lnSpc>
                <a:spcPct val="120000"/>
              </a:lnSpc>
            </a:pPr>
            <a:r>
              <a:rPr lang="en-US" altLang="zh-CN" sz="3600" dirty="0">
                <a:latin typeface="楷体" panose="02010609060101010101" pitchFamily="49" charset="-122"/>
                <a:ea typeface="楷体" panose="02010609060101010101" pitchFamily="49" charset="-122"/>
              </a:rPr>
              <a:t>   2.</a:t>
            </a:r>
            <a:r>
              <a:rPr lang="zh-CN" altLang="en-US" sz="3600" dirty="0">
                <a:latin typeface="楷体" panose="02010609060101010101" pitchFamily="49" charset="-122"/>
                <a:ea typeface="楷体" panose="02010609060101010101" pitchFamily="49" charset="-122"/>
              </a:rPr>
              <a:t>通过阅读精彩片段，感受小说中描绘的海底世界的神奇和惊险，进一步了解科幻小说的特点。</a:t>
            </a:r>
            <a:endParaRPr lang="zh-CN" altLang="en-US" sz="3600" dirty="0">
              <a:latin typeface="楷体" panose="02010609060101010101" pitchFamily="49" charset="-122"/>
              <a:ea typeface="楷体" panose="02010609060101010101" pitchFamily="49" charset="-122"/>
            </a:endParaRPr>
          </a:p>
          <a:p>
            <a:pPr>
              <a:lnSpc>
                <a:spcPct val="120000"/>
              </a:lnSpc>
            </a:pPr>
            <a:r>
              <a:rPr lang="en-US" altLang="zh-CN" sz="3600" dirty="0">
                <a:latin typeface="楷体" panose="02010609060101010101" pitchFamily="49" charset="-122"/>
                <a:ea typeface="楷体" panose="02010609060101010101" pitchFamily="49" charset="-122"/>
              </a:rPr>
              <a:t>   3.</a:t>
            </a:r>
            <a:r>
              <a:rPr lang="zh-CN" altLang="en-US" sz="3600" dirty="0">
                <a:latin typeface="楷体" panose="02010609060101010101" pitchFamily="49" charset="-122"/>
                <a:ea typeface="楷体" panose="02010609060101010101" pitchFamily="49" charset="-122"/>
              </a:rPr>
              <a:t>学习并掌握“快速阅读”这一基本的阅读技巧。</a:t>
            </a:r>
            <a:endParaRPr lang="zh-CN" altLang="en-US" sz="3600" dirty="0">
              <a:latin typeface="楷体" panose="02010609060101010101" pitchFamily="49" charset="-122"/>
              <a:ea typeface="楷体" panose="02010609060101010101" pitchFamily="49" charset="-122"/>
            </a:endParaRPr>
          </a:p>
        </p:txBody>
      </p:sp>
      <p:sp>
        <p:nvSpPr>
          <p:cNvPr id="3" name="矩形 2"/>
          <p:cNvSpPr/>
          <p:nvPr/>
        </p:nvSpPr>
        <p:spPr>
          <a:xfrm>
            <a:off x="1026333" y="98430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dirty="0">
                <a:ln w="11430"/>
                <a:solidFill>
                  <a:srgbClr val="FF0000"/>
                </a:solidFill>
                <a:latin typeface="楷体" panose="02010609060101010101" pitchFamily="49" charset="-122"/>
                <a:ea typeface="楷体" panose="02010609060101010101" pitchFamily="49" charset="-122"/>
              </a:rPr>
              <a:t>导读目标</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fill="hold"/>
                                        <p:tgtEl>
                                          <p:spTgt spid="34818"/>
                                        </p:tgtEl>
                                        <p:attrNameLst>
                                          <p:attrName>ppt_x</p:attrName>
                                        </p:attrNameLst>
                                      </p:cBhvr>
                                      <p:tavLst>
                                        <p:tav tm="0">
                                          <p:val>
                                            <p:strVal val="#ppt_x"/>
                                          </p:val>
                                        </p:tav>
                                        <p:tav tm="100000">
                                          <p:val>
                                            <p:strVal val="#ppt_x"/>
                                          </p:val>
                                        </p:tav>
                                      </p:tavLst>
                                    </p:anim>
                                    <p:anim calcmode="lin" valueType="num">
                                      <p:cBhvr additive="base">
                                        <p:cTn id="8" dur="500" fill="hold"/>
                                        <p:tgtEl>
                                          <p:spTgt spid="348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432435" y="2896235"/>
            <a:ext cx="7069455" cy="3528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23</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强制性睡眠</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潜艇在印度洋行驶。尼摩艇长对不同深度的海水温度进行测量，发现水下一千米以下的海水是恒温的，全是4.5摄氏度。阿龙纳斯们目睹了有趣的一幕：海面上磷光闪烁，把大海照得如同白昼，原来是一些小水母球发光造成的。有一天，尼摩艇长突然下令将阿龙纳斯他们关起来，并强制三人睡眠。</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527685" y="427355"/>
            <a:ext cx="11073765" cy="2569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22</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尼摩船长的闪电</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en-US" altLang="zh-CN" sz="2400" smtClean="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土著的巴布亚人发现了阿龙纳斯们，他们追赶到沙滩，后来还划来独木舟围住诺第留斯号，企图向阿龙纳斯们发起进攻。尼摩艇长将电通到艇外壳，土著人触电后吓得魂飞魄散退走了。诺第留斯号被涨起来的海潮托起，离开了珊瑚石床，时间正如艇长所预料的分毫不差，时间刚好是二点四十分。</a:t>
            </a:r>
            <a:endParaRPr lang="zh-CN" altLang="en-US" sz="2400" smtClean="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677785" y="3351530"/>
            <a:ext cx="4095750" cy="2819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617855" y="2127885"/>
            <a:ext cx="10956925"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25</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印度洋</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诺第留斯号在印度洋穿行，阿龙纳斯们看到了基灵岛（也有翻译成奇林岛），看到了“船蛸”，在孟加拉湾漂浮着无数的尸体，还看到了一望无垠的“牛奶海”（也有翻译成乳海）。</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608330" y="458470"/>
            <a:ext cx="11157585"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24</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珊瑚王国</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第二天，艇长带阿龙纳斯们来到五彩缤纷的珊瑚王国，把一位因伤而死（诺第留斯号的一次碰撞，震断了一根操纵杆，正好砸在这名船员头上）的艇员安葬在珊瑚墓园里。</a:t>
            </a:r>
            <a:endParaRPr sz="2400" smtClean="0">
              <a:latin typeface="微软雅黑" panose="020B0503020204020204" pitchFamily="34" charset="-122"/>
              <a:ea typeface="微软雅黑" panose="020B0503020204020204" pitchFamily="34" charset="-122"/>
            </a:endParaRPr>
          </a:p>
        </p:txBody>
      </p:sp>
      <p:sp>
        <p:nvSpPr>
          <p:cNvPr id="3" name="TextBox 14"/>
          <p:cNvSpPr txBox="1">
            <a:spLocks noChangeArrowheads="1"/>
          </p:cNvSpPr>
          <p:nvPr/>
        </p:nvSpPr>
        <p:spPr bwMode="auto">
          <a:xfrm>
            <a:off x="617855" y="4131945"/>
            <a:ext cx="6224270"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26</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尼摩船长的新建议</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艇长给阿龙纳斯们介绍原始的采珠法，采珠人悲惨的生活，建议阿龙纳斯们参观锡兰岛的采珠场。</a:t>
            </a:r>
            <a:endParaRPr sz="2400" smtClean="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964680" y="3742690"/>
            <a:ext cx="4801235" cy="27724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549910" y="2440305"/>
            <a:ext cx="11073130"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28</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红海</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诺第留斯号在红海上劈波斩浪。尼摩艇长跟阿龙纳斯介绍红海得名的原因和他发现从红海通往地中海的地下通道“阿拉伯隧道”的经过。</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550545" y="462915"/>
            <a:ext cx="11073130" cy="2569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27</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一颗价值千万的珍珠</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艇长带阿龙纳斯们观看一颗大如椰子的珍珠。一个采珠人正辛苦地采珠，突然一头大鲨鱼向他发起进攻，艇长舍身相救，与巨鲨展开殊死搏斗。正当艇长危在旦夕时，尼德·兰一叉刺中鲨鱼要害。艇长把采珠人救到小船上，并赠送一袋小珍珠。</a:t>
            </a:r>
            <a:endParaRPr sz="2400" smtClean="0">
              <a:latin typeface="微软雅黑" panose="020B0503020204020204" pitchFamily="34" charset="-122"/>
              <a:ea typeface="微软雅黑" panose="020B0503020204020204" pitchFamily="34" charset="-122"/>
            </a:endParaRPr>
          </a:p>
        </p:txBody>
      </p:sp>
      <p:sp>
        <p:nvSpPr>
          <p:cNvPr id="3" name="TextBox 14"/>
          <p:cNvSpPr txBox="1">
            <a:spLocks noChangeArrowheads="1"/>
          </p:cNvSpPr>
          <p:nvPr/>
        </p:nvSpPr>
        <p:spPr bwMode="auto">
          <a:xfrm>
            <a:off x="549910" y="4217670"/>
            <a:ext cx="6667500"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29</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阿拉伯隧道</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尼德·兰在红海上用捕鲸叉勇敢地击杀庞大的儒艮。尼摩艇长亲自指挥，潜水艇顺利穿过苏伊士地峡。</a:t>
            </a:r>
            <a:endParaRPr sz="2400" smtClean="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348220" y="4051300"/>
            <a:ext cx="4467860" cy="23958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565785" y="1793240"/>
            <a:ext cx="11059795"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31</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地中海上的四十八小时</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诺第留斯号在地中海底穿行，阿龙纳斯看到许多的遇难船只的残骸静卧在那里，惨不忍睹。</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566420" y="353695"/>
            <a:ext cx="11059160"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30</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希腊群岛</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尼摩艇长把大量的黄金赠送给一个潜水员。诺第留斯号来到桑多林岛附近，阿龙纳斯目睹了海底火山喷发的壮观奇景。</a:t>
            </a:r>
            <a:endParaRPr sz="2400" smtClean="0">
              <a:latin typeface="微软雅黑" panose="020B0503020204020204" pitchFamily="34" charset="-122"/>
              <a:ea typeface="微软雅黑" panose="020B0503020204020204" pitchFamily="34" charset="-122"/>
            </a:endParaRPr>
          </a:p>
        </p:txBody>
      </p:sp>
      <p:sp>
        <p:nvSpPr>
          <p:cNvPr id="3" name="TextBox 14"/>
          <p:cNvSpPr txBox="1">
            <a:spLocks noChangeArrowheads="1"/>
          </p:cNvSpPr>
          <p:nvPr/>
        </p:nvSpPr>
        <p:spPr bwMode="auto">
          <a:xfrm>
            <a:off x="565785" y="3312160"/>
            <a:ext cx="7680960" cy="304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32</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维哥湾</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潜艇正沿着葡萄牙海岸行驶，尼德·兰做好了潜逃的准备，敦促阿龙纳斯逃跑，阿龙纳斯心里很矛盾，很不安。潜艇在维哥湾停了下来，艇长给阿龙纳斯讲述一七0二年西班牙船只被英国海军战败沉没的历史，他命令艇员潜水搬取当年沉船上数不尽的金银珍宝。</a:t>
            </a:r>
            <a:endParaRPr sz="2400" smtClean="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8371840" y="2922270"/>
            <a:ext cx="3719830" cy="36010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669925" y="1840230"/>
            <a:ext cx="1111631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34</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海底煤矿</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潜艇来到一个已经熄灭了的火山中心取燃料，阿龙纳斯和同伴出去游览了一通。</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670560" y="329565"/>
            <a:ext cx="10944225"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33</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失踪的大陆</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潜艇背向欧洲驶去，离大陆越来越远，阿龙纳斯们失去了一次逃跑的机会。尼摩艇长带阿龙纳斯在夜间到三百米深的大西洋底去参观柏拉图笔下的大西洋城——亚特兰蒂斯。</a:t>
            </a:r>
            <a:endParaRPr sz="2400" smtClean="0">
              <a:latin typeface="微软雅黑" panose="020B0503020204020204" pitchFamily="34" charset="-122"/>
              <a:ea typeface="微软雅黑" panose="020B0503020204020204" pitchFamily="34" charset="-122"/>
            </a:endParaRPr>
          </a:p>
        </p:txBody>
      </p:sp>
      <p:sp>
        <p:nvSpPr>
          <p:cNvPr id="3" name="TextBox 14"/>
          <p:cNvSpPr txBox="1">
            <a:spLocks noChangeArrowheads="1"/>
          </p:cNvSpPr>
          <p:nvPr/>
        </p:nvSpPr>
        <p:spPr bwMode="auto">
          <a:xfrm>
            <a:off x="670560" y="2970530"/>
            <a:ext cx="1131887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35</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马尾藻海</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潜艇来到马尾藻海。下潜到海底一万六千米的深度竟安然无恙。</a:t>
            </a:r>
            <a:endParaRPr sz="2400" smtClean="0">
              <a:latin typeface="微软雅黑" panose="020B0503020204020204" pitchFamily="34" charset="-122"/>
              <a:ea typeface="微软雅黑" panose="020B0503020204020204" pitchFamily="34" charset="-122"/>
            </a:endParaRPr>
          </a:p>
        </p:txBody>
      </p:sp>
      <p:sp>
        <p:nvSpPr>
          <p:cNvPr id="5" name="TextBox 14"/>
          <p:cNvSpPr txBox="1">
            <a:spLocks noChangeArrowheads="1"/>
          </p:cNvSpPr>
          <p:nvPr/>
        </p:nvSpPr>
        <p:spPr bwMode="auto">
          <a:xfrm>
            <a:off x="670560" y="3928110"/>
            <a:ext cx="10944225" cy="2569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36</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抹香鲸和长须鲸</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诺第留斯号驶向南大西洋海域，海面上出现了一群长须鲸，捕鲸手尼德·兰向艇长请求让他去捕杀，却被艇长劝住了。艇长说，人类不应该滥杀这种善良无害的动物。不一会儿，来了一大群长须鲸的天敌——抹香鲸，诺第留斯号为了保护长须鲸狠狠地冲杀抹香鲸。</a:t>
            </a:r>
            <a:endParaRPr sz="2400" smtClean="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405765" y="1936750"/>
            <a:ext cx="1168273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38</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南极</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阿龙纳斯和尼摩艇长登上南极大陆，观察到南极特有的美丽景观。</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316865" y="534035"/>
            <a:ext cx="7371715"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37</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大冰盖</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诺第留斯号开往终年积雪结冰的南极圈，冲撞大冰盖，浮出水面。</a:t>
            </a:r>
            <a:endParaRPr sz="2400" smtClean="0">
              <a:latin typeface="微软雅黑" panose="020B0503020204020204" pitchFamily="34" charset="-122"/>
              <a:ea typeface="微软雅黑" panose="020B0503020204020204" pitchFamily="34" charset="-122"/>
            </a:endParaRPr>
          </a:p>
        </p:txBody>
      </p:sp>
      <p:sp>
        <p:nvSpPr>
          <p:cNvPr id="3" name="TextBox 14"/>
          <p:cNvSpPr txBox="1">
            <a:spLocks noChangeArrowheads="1"/>
          </p:cNvSpPr>
          <p:nvPr/>
        </p:nvSpPr>
        <p:spPr bwMode="auto">
          <a:xfrm>
            <a:off x="606425" y="3067050"/>
            <a:ext cx="10986135"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39</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大事故还是小插曲</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潜艇在驶离南极时，被一大块倒下来的冰块砸到了，潜艇一时找不到出路，陷入困境。</a:t>
            </a:r>
            <a:endParaRPr sz="2400" smtClean="0">
              <a:latin typeface="微软雅黑" panose="020B0503020204020204" pitchFamily="34" charset="-122"/>
              <a:ea typeface="微软雅黑" panose="020B0503020204020204" pitchFamily="34" charset="-122"/>
            </a:endParaRPr>
          </a:p>
        </p:txBody>
      </p:sp>
      <p:sp>
        <p:nvSpPr>
          <p:cNvPr id="5" name="TextBox 14"/>
          <p:cNvSpPr txBox="1">
            <a:spLocks noChangeArrowheads="1"/>
          </p:cNvSpPr>
          <p:nvPr/>
        </p:nvSpPr>
        <p:spPr bwMode="auto">
          <a:xfrm>
            <a:off x="405765" y="4083050"/>
            <a:ext cx="11472545"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40</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缺氧</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潜艇四周都围着厚厚的冰墙。艇长镇定自若地指挥大家轮班开凿冰墙，喷射开水阻止新的结冰。艇内极度缺氧，但秩序井然。经过共同努力，潜艇终于冲出冰墙，冲破冰原，呼吸到了新鲜的空气。</a:t>
            </a:r>
            <a:endParaRPr sz="2400" smtClean="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801610" y="443230"/>
            <a:ext cx="4390390" cy="21151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394970" y="1857375"/>
            <a:ext cx="7025005" cy="237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42</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章鱼</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20000"/>
              </a:lnSpc>
            </a:pPr>
            <a:r>
              <a:rPr lang="zh-CN" altLang="en-US" sz="2400" smtClean="0">
                <a:latin typeface="微软雅黑" panose="020B0503020204020204" pitchFamily="34" charset="-122"/>
                <a:ea typeface="微软雅黑" panose="020B0503020204020204" pitchFamily="34" charset="-122"/>
              </a:rPr>
              <a:t>      潜艇来到留卡斯群岛附近，突然围上一群大章鱼。章鱼缠住螺旋桨，潜艇动弹不得。在艇顶平台上，人和章鱼展开了激烈的搏斗。在生死关头，尼摩艇长挺身而出救下了处于死亡边沿的尼德·兰。</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537845" y="364490"/>
            <a:ext cx="11115675"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41</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从合恩角到亚马逊河</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潜艇从大西洋往北，沿着南美洲的曲折海岸行驶，在亚马逊河口，阿龙纳斯们用印颈鱼（也有译为鮣鱼的）作饵来钓海龟。</a:t>
            </a:r>
            <a:endParaRPr sz="2400" smtClean="0">
              <a:latin typeface="微软雅黑" panose="020B0503020204020204" pitchFamily="34" charset="-122"/>
              <a:ea typeface="微软雅黑" panose="020B0503020204020204" pitchFamily="34" charset="-122"/>
            </a:endParaRPr>
          </a:p>
        </p:txBody>
      </p:sp>
      <p:sp>
        <p:nvSpPr>
          <p:cNvPr id="5" name="TextBox 14"/>
          <p:cNvSpPr txBox="1">
            <a:spLocks noChangeArrowheads="1"/>
          </p:cNvSpPr>
          <p:nvPr/>
        </p:nvSpPr>
        <p:spPr bwMode="auto">
          <a:xfrm>
            <a:off x="394970" y="4147185"/>
            <a:ext cx="11258550" cy="237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43</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墨西哥湾暖流</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20000"/>
              </a:lnSpc>
            </a:pPr>
            <a:r>
              <a:rPr sz="2400" smtClean="0">
                <a:latin typeface="微软雅黑" panose="020B0503020204020204" pitchFamily="34" charset="-122"/>
                <a:ea typeface="微软雅黑" panose="020B0503020204020204" pitchFamily="34" charset="-122"/>
              </a:rPr>
              <a:t>       尼摩艇长为在人鱼大战中牺牲的艇员而哀伤。诺第留斯号继续向北，航行在墨西哥湾暖流上。艇长将自己对海洋的研究总结用几种不同的语言写成，签上名字，装进一只容器中扔进大海，希望能为人类所得。阿龙纳斯向他提出离开潜艇的要求遭到拒绝。暴风雨来临，艇长站在艇顶迎接风浪，岿然不动。</a:t>
            </a:r>
            <a:endParaRPr sz="2400" smtClean="0">
              <a:latin typeface="微软雅黑" panose="020B0503020204020204" pitchFamily="34" charset="-122"/>
              <a:ea typeface="微软雅黑" panose="020B0503020204020204" pitchFamily="34" charset="-122"/>
            </a:endParaRPr>
          </a:p>
        </p:txBody>
      </p:sp>
      <p:pic>
        <p:nvPicPr>
          <p:cNvPr id="3" name="图片 2" descr="8ef053872405e66f6474cd09063c5cb8"/>
          <p:cNvPicPr>
            <a:picLocks noChangeAspect="1"/>
          </p:cNvPicPr>
          <p:nvPr/>
        </p:nvPicPr>
        <p:blipFill>
          <a:blip r:embed="rId1"/>
          <a:stretch>
            <a:fillRect/>
          </a:stretch>
        </p:blipFill>
        <p:spPr>
          <a:xfrm>
            <a:off x="7601585" y="1757680"/>
            <a:ext cx="4151630" cy="26568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4"/>
          <p:cNvSpPr txBox="1">
            <a:spLocks noChangeArrowheads="1"/>
          </p:cNvSpPr>
          <p:nvPr/>
        </p:nvSpPr>
        <p:spPr bwMode="auto">
          <a:xfrm>
            <a:off x="536575" y="1362075"/>
            <a:ext cx="11130915"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45</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大屠杀</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一艘战舰向潜艇发起攻击，经过几番周旋，潜艇将战舰撞沉，艇长获得了一份复仇的快感。</a:t>
            </a:r>
            <a:endParaRPr lang="zh-CN" altLang="en-US" sz="2400" smtClean="0">
              <a:latin typeface="微软雅黑" panose="020B0503020204020204" pitchFamily="34" charset="-122"/>
              <a:ea typeface="微软雅黑" panose="020B0503020204020204" pitchFamily="34" charset="-122"/>
            </a:endParaRPr>
          </a:p>
        </p:txBody>
      </p:sp>
      <p:sp>
        <p:nvSpPr>
          <p:cNvPr id="7" name="TextBox 14"/>
          <p:cNvSpPr txBox="1">
            <a:spLocks noChangeArrowheads="1"/>
          </p:cNvSpPr>
          <p:nvPr/>
        </p:nvSpPr>
        <p:spPr bwMode="auto">
          <a:xfrm>
            <a:off x="536575" y="374650"/>
            <a:ext cx="1113091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44</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北纬</a:t>
            </a:r>
            <a:r>
              <a:rPr lang="en-US" altLang="zh-CN" sz="2800" smtClean="0">
                <a:solidFill>
                  <a:srgbClr val="E04236"/>
                </a:solidFill>
                <a:latin typeface="微软雅黑" panose="020B0503020204020204" pitchFamily="34" charset="-122"/>
                <a:ea typeface="微软雅黑" panose="020B0503020204020204" pitchFamily="34" charset="-122"/>
              </a:rPr>
              <a:t>47</a:t>
            </a:r>
            <a:r>
              <a:rPr lang="zh-CN" altLang="en-US" sz="2800" smtClean="0">
                <a:solidFill>
                  <a:srgbClr val="E04236"/>
                </a:solidFill>
                <a:latin typeface="微软雅黑" panose="020B0503020204020204" pitchFamily="34" charset="-122"/>
                <a:ea typeface="微软雅黑" panose="020B0503020204020204" pitchFamily="34" charset="-122"/>
              </a:rPr>
              <a:t>读</a:t>
            </a:r>
            <a:r>
              <a:rPr lang="en-US" altLang="zh-CN" sz="2800" smtClean="0">
                <a:solidFill>
                  <a:srgbClr val="E04236"/>
                </a:solidFill>
                <a:latin typeface="微软雅黑" panose="020B0503020204020204" pitchFamily="34" charset="-122"/>
                <a:ea typeface="微软雅黑" panose="020B0503020204020204" pitchFamily="34" charset="-122"/>
              </a:rPr>
              <a:t>24</a:t>
            </a:r>
            <a:r>
              <a:rPr lang="zh-CN" altLang="en-US" sz="2800" smtClean="0">
                <a:solidFill>
                  <a:srgbClr val="E04236"/>
                </a:solidFill>
                <a:latin typeface="微软雅黑" panose="020B0503020204020204" pitchFamily="34" charset="-122"/>
                <a:ea typeface="微软雅黑" panose="020B0503020204020204" pitchFamily="34" charset="-122"/>
              </a:rPr>
              <a:t>分，西经</a:t>
            </a:r>
            <a:r>
              <a:rPr lang="en-US" altLang="zh-CN" sz="2800" smtClean="0">
                <a:solidFill>
                  <a:srgbClr val="E04236"/>
                </a:solidFill>
                <a:latin typeface="微软雅黑" panose="020B0503020204020204" pitchFamily="34" charset="-122"/>
                <a:ea typeface="微软雅黑" panose="020B0503020204020204" pitchFamily="34" charset="-122"/>
              </a:rPr>
              <a:t>17</a:t>
            </a:r>
            <a:r>
              <a:rPr lang="zh-CN" altLang="en-US" sz="2800" smtClean="0">
                <a:solidFill>
                  <a:srgbClr val="E04236"/>
                </a:solidFill>
                <a:latin typeface="微软雅黑" panose="020B0503020204020204" pitchFamily="34" charset="-122"/>
                <a:ea typeface="微软雅黑" panose="020B0503020204020204" pitchFamily="34" charset="-122"/>
              </a:rPr>
              <a:t>度</a:t>
            </a:r>
            <a:r>
              <a:rPr lang="en-US" altLang="zh-CN" sz="2800" smtClean="0">
                <a:solidFill>
                  <a:srgbClr val="E04236"/>
                </a:solidFill>
                <a:latin typeface="微软雅黑" panose="020B0503020204020204" pitchFamily="34" charset="-122"/>
                <a:ea typeface="微软雅黑" panose="020B0503020204020204" pitchFamily="34" charset="-122"/>
              </a:rPr>
              <a:t>28</a:t>
            </a:r>
            <a:r>
              <a:rPr lang="zh-CN" altLang="en-US" sz="2800" smtClean="0">
                <a:solidFill>
                  <a:srgbClr val="E04236"/>
                </a:solidFill>
                <a:latin typeface="微软雅黑" panose="020B0503020204020204" pitchFamily="34" charset="-122"/>
                <a:ea typeface="微软雅黑" panose="020B0503020204020204" pitchFamily="34" charset="-122"/>
              </a:rPr>
              <a:t>分</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尼摩艇长潜入海底凭吊英勇不屈的复仇者号。</a:t>
            </a:r>
            <a:endParaRPr sz="2400" smtClean="0">
              <a:latin typeface="微软雅黑" panose="020B0503020204020204" pitchFamily="34" charset="-122"/>
              <a:ea typeface="微软雅黑" panose="020B0503020204020204" pitchFamily="34" charset="-122"/>
            </a:endParaRPr>
          </a:p>
        </p:txBody>
      </p:sp>
      <p:sp>
        <p:nvSpPr>
          <p:cNvPr id="5" name="TextBox 14"/>
          <p:cNvSpPr txBox="1">
            <a:spLocks noChangeArrowheads="1"/>
          </p:cNvSpPr>
          <p:nvPr/>
        </p:nvSpPr>
        <p:spPr bwMode="auto">
          <a:xfrm>
            <a:off x="530860" y="2384425"/>
            <a:ext cx="11130280" cy="20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46</a:t>
            </a:r>
            <a:r>
              <a:rPr lang="en-US" altLang="zh-CN" sz="2800" smtClean="0">
                <a:solidFill>
                  <a:srgbClr val="E04236"/>
                </a:solidFill>
                <a:latin typeface="微软雅黑" panose="020B0503020204020204" pitchFamily="34" charset="-122"/>
                <a:ea typeface="微软雅黑" panose="020B0503020204020204" pitchFamily="34" charset="-122"/>
              </a:rPr>
              <a:t>.</a:t>
            </a:r>
            <a:r>
              <a:rPr lang="zh-CN" altLang="en-US" sz="2800" smtClean="0">
                <a:solidFill>
                  <a:srgbClr val="E04236"/>
                </a:solidFill>
                <a:latin typeface="微软雅黑" panose="020B0503020204020204" pitchFamily="34" charset="-122"/>
                <a:ea typeface="微软雅黑" panose="020B0503020204020204" pitchFamily="34" charset="-122"/>
              </a:rPr>
              <a:t>尼摩船长最后的话</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sz="2400" smtClean="0">
                <a:latin typeface="微软雅黑" panose="020B0503020204020204" pitchFamily="34" charset="-122"/>
                <a:ea typeface="微软雅黑" panose="020B0503020204020204" pitchFamily="34" charset="-122"/>
              </a:rPr>
              <a:t>       阿龙纳斯逃离潜艇前听到他正在静静地忏悔；阿龙纳斯们三人利用附在潜艇上的小艇逃跑，可恰在此时，潜艇被卷入了大旋流中，阿龙纳斯们的小艇也难逃厄运。</a:t>
            </a:r>
            <a:endParaRPr sz="2400" smtClean="0">
              <a:latin typeface="微软雅黑" panose="020B0503020204020204" pitchFamily="34" charset="-122"/>
              <a:ea typeface="微软雅黑" panose="020B0503020204020204" pitchFamily="34" charset="-122"/>
            </a:endParaRPr>
          </a:p>
        </p:txBody>
      </p:sp>
      <p:sp>
        <p:nvSpPr>
          <p:cNvPr id="3" name="TextBox 14"/>
          <p:cNvSpPr txBox="1">
            <a:spLocks noChangeArrowheads="1"/>
          </p:cNvSpPr>
          <p:nvPr/>
        </p:nvSpPr>
        <p:spPr bwMode="auto">
          <a:xfrm>
            <a:off x="407035" y="4466590"/>
            <a:ext cx="6417310" cy="161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800" smtClean="0">
                <a:solidFill>
                  <a:srgbClr val="E04236"/>
                </a:solidFill>
                <a:latin typeface="Times New Roman" panose="02020603050405020304" charset="0"/>
                <a:ea typeface="微软雅黑" panose="020B0503020204020204" pitchFamily="34" charset="-122"/>
                <a:cs typeface="Times New Roman" panose="02020603050405020304" charset="0"/>
              </a:rPr>
              <a:t>                         47</a:t>
            </a:r>
            <a:r>
              <a:rPr 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a:t>
            </a:r>
            <a:r>
              <a:rPr lang="zh-CN" altLang="en-US" sz="2800" smtClean="0">
                <a:solidFill>
                  <a:srgbClr val="E04236"/>
                </a:solidFill>
                <a:latin typeface="Times New Roman" panose="02020603050405020304" charset="0"/>
                <a:ea typeface="微软雅黑" panose="020B0503020204020204" pitchFamily="34" charset="-122"/>
                <a:cs typeface="Times New Roman" panose="02020603050405020304" charset="0"/>
              </a:rPr>
              <a:t>尾声</a:t>
            </a:r>
            <a:endParaRPr lang="en-US" altLang="zh-CN" sz="2800" smtClean="0">
              <a:solidFill>
                <a:srgbClr val="E04236"/>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2400" smtClean="0">
                <a:latin typeface="微软雅黑" panose="020B0503020204020204" pitchFamily="34" charset="-122"/>
                <a:ea typeface="微软雅黑" panose="020B0503020204020204" pitchFamily="34" charset="-122"/>
              </a:rPr>
              <a:t>       阿龙纳斯和两个同伴被罗佛丹群岛的渔民救起。尼摩艇长及其诺第留斯号一起下落不明。</a:t>
            </a:r>
            <a:endParaRPr lang="zh-CN" altLang="en-US" sz="2400" smtClean="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rcRect b="10319"/>
          <a:stretch>
            <a:fillRect/>
          </a:stretch>
        </p:blipFill>
        <p:spPr>
          <a:xfrm>
            <a:off x="6904990" y="4130040"/>
            <a:ext cx="4762500" cy="24968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992678" y="55250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本课小结</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997585" y="1320800"/>
            <a:ext cx="10279380" cy="1918335"/>
          </a:xfrm>
          <a:prstGeom prst="rect">
            <a:avLst/>
          </a:prstGeom>
          <a:noFill/>
          <a:ln w="9525">
            <a:noFill/>
          </a:ln>
        </p:spPr>
        <p:txBody>
          <a:bodyPr wrap="square">
            <a:spAutoFit/>
          </a:bodyPr>
          <a:p>
            <a:pPr>
              <a:lnSpc>
                <a:spcPct val="110000"/>
              </a:lnSpc>
            </a:pPr>
            <a:r>
              <a:rPr lang="en-US" altLang="zh-CN" sz="3600">
                <a:latin typeface="华文行楷" panose="02010800040101010101" pitchFamily="2" charset="-122"/>
                <a:ea typeface="华文行楷" panose="02010800040101010101" pitchFamily="2" charset="-122"/>
              </a:rPr>
              <a:t>       </a:t>
            </a:r>
            <a:r>
              <a:rPr lang="zh-CN" altLang="en-US" sz="3600">
                <a:latin typeface="宋体" panose="02010600030101010101" pitchFamily="2" charset="-122"/>
                <a:cs typeface="宋体" panose="02010600030101010101" pitchFamily="2" charset="-122"/>
              </a:rPr>
              <a:t>“没什么能比得知我的书带给孩子们</a:t>
            </a:r>
            <a:r>
              <a:rPr lang="zh-CN" altLang="en-US" sz="3600">
                <a:solidFill>
                  <a:srgbClr val="FF0000"/>
                </a:solidFill>
                <a:latin typeface="宋体" panose="02010600030101010101" pitchFamily="2" charset="-122"/>
                <a:cs typeface="宋体" panose="02010600030101010101" pitchFamily="2" charset="-122"/>
              </a:rPr>
              <a:t>乐趣</a:t>
            </a:r>
            <a:r>
              <a:rPr lang="zh-CN" altLang="en-US" sz="3600">
                <a:latin typeface="宋体" panose="02010600030101010101" pitchFamily="2" charset="-122"/>
                <a:cs typeface="宋体" panose="02010600030101010101" pitchFamily="2" charset="-122"/>
              </a:rPr>
              <a:t>和</a:t>
            </a:r>
            <a:r>
              <a:rPr lang="zh-CN" altLang="en-US" sz="3600">
                <a:solidFill>
                  <a:srgbClr val="FF0000"/>
                </a:solidFill>
                <a:latin typeface="宋体" panose="02010600030101010101" pitchFamily="2" charset="-122"/>
                <a:cs typeface="宋体" panose="02010600030101010101" pitchFamily="2" charset="-122"/>
              </a:rPr>
              <a:t>教益</a:t>
            </a:r>
            <a:r>
              <a:rPr lang="zh-CN" altLang="en-US" sz="3600">
                <a:latin typeface="宋体" panose="02010600030101010101" pitchFamily="2" charset="-122"/>
                <a:cs typeface="宋体" panose="02010600030101010101" pitchFamily="2" charset="-122"/>
              </a:rPr>
              <a:t>更让我开心的了</a:t>
            </a:r>
            <a:r>
              <a:rPr lang="en-US" altLang="zh-CN" sz="3600">
                <a:latin typeface="宋体" panose="02010600030101010101" pitchFamily="2" charset="-122"/>
                <a:cs typeface="宋体" panose="02010600030101010101" pitchFamily="2" charset="-122"/>
              </a:rPr>
              <a:t>—</a:t>
            </a:r>
            <a:r>
              <a:rPr lang="en-US" altLang="zh-CN" sz="3600">
                <a:latin typeface="宋体" panose="02010600030101010101" pitchFamily="2" charset="-122"/>
                <a:cs typeface="宋体" panose="02010600030101010101" pitchFamily="2" charset="-122"/>
                <a:sym typeface="+mn-ea"/>
              </a:rPr>
              <a:t>—</a:t>
            </a:r>
            <a:r>
              <a:rPr lang="zh-CN" altLang="en-US" sz="3600">
                <a:latin typeface="宋体" panose="02010600030101010101" pitchFamily="2" charset="-122"/>
                <a:cs typeface="宋体" panose="02010600030101010101" pitchFamily="2" charset="-122"/>
              </a:rPr>
              <a:t>一直以来我都在致力于让我的书变得更有教育意义。”</a:t>
            </a:r>
            <a:r>
              <a:rPr lang="en-US" altLang="zh-CN" sz="3600" b="1">
                <a:latin typeface="宋体" panose="02010600030101010101" pitchFamily="2" charset="-122"/>
                <a:cs typeface="宋体" panose="02010600030101010101" pitchFamily="2" charset="-122"/>
              </a:rPr>
              <a:t>——</a:t>
            </a:r>
            <a:r>
              <a:rPr lang="zh-CN" altLang="en-US" sz="3600">
                <a:latin typeface="宋体" panose="02010600030101010101" pitchFamily="2" charset="-122"/>
                <a:cs typeface="宋体" panose="02010600030101010101" pitchFamily="2" charset="-122"/>
              </a:rPr>
              <a:t>儒勒</a:t>
            </a:r>
            <a:r>
              <a:rPr lang="zh-CN" altLang="zh-CN" sz="3600">
                <a:latin typeface="宋体" panose="02010600030101010101" pitchFamily="2" charset="-122"/>
                <a:cs typeface="宋体" panose="02010600030101010101" pitchFamily="2" charset="-122"/>
              </a:rPr>
              <a:t>·</a:t>
            </a:r>
            <a:r>
              <a:rPr lang="zh-CN" altLang="en-US" sz="3600">
                <a:latin typeface="宋体" panose="02010600030101010101" pitchFamily="2" charset="-122"/>
                <a:cs typeface="宋体" panose="02010600030101010101" pitchFamily="2" charset="-122"/>
              </a:rPr>
              <a:t>凡尔纳</a:t>
            </a:r>
            <a:endParaRPr lang="zh-CN" altLang="en-US" sz="3600">
              <a:latin typeface="宋体" panose="02010600030101010101" pitchFamily="2" charset="-122"/>
              <a:cs typeface="宋体" panose="02010600030101010101" pitchFamily="2" charset="-122"/>
            </a:endParaRPr>
          </a:p>
        </p:txBody>
      </p:sp>
      <p:sp>
        <p:nvSpPr>
          <p:cNvPr id="3" name="文本框 2"/>
          <p:cNvSpPr txBox="1"/>
          <p:nvPr/>
        </p:nvSpPr>
        <p:spPr>
          <a:xfrm>
            <a:off x="904875" y="3431540"/>
            <a:ext cx="8125460" cy="2651125"/>
          </a:xfrm>
          <a:prstGeom prst="rect">
            <a:avLst/>
          </a:prstGeom>
          <a:noFill/>
        </p:spPr>
        <p:txBody>
          <a:bodyPr wrap="square" rtlCol="0" anchor="t">
            <a:spAutoFit/>
          </a:bodyPr>
          <a:p>
            <a:pPr>
              <a:lnSpc>
                <a:spcPct val="130000"/>
              </a:lnSpc>
            </a:pPr>
            <a:r>
              <a:rPr lang="en-US" altLang="zh-CN" sz="3200"/>
              <a:t>       </a:t>
            </a:r>
            <a:r>
              <a:rPr lang="zh-CN" altLang="en-US" sz="3200"/>
              <a:t>《海底两万里》情节惊险曲折、人物栩栩如生、结局出人意料。这部科幻小说经历一百多年仍为广大读者所喜欢，具有永恒的魅力。 希望同学们能认真地读完。</a:t>
            </a:r>
            <a:endParaRPr lang="zh-CN" altLang="en-US" sz="3200"/>
          </a:p>
        </p:txBody>
      </p:sp>
      <p:pic>
        <p:nvPicPr>
          <p:cNvPr id="5" name="图片 4"/>
          <p:cNvPicPr>
            <a:picLocks noChangeAspect="1"/>
          </p:cNvPicPr>
          <p:nvPr/>
        </p:nvPicPr>
        <p:blipFill>
          <a:blip r:embed="rId1"/>
          <a:srcRect l="15429" t="2571" r="10286" b="2152"/>
          <a:stretch>
            <a:fillRect/>
          </a:stretch>
        </p:blipFill>
        <p:spPr>
          <a:xfrm>
            <a:off x="9357360" y="3169285"/>
            <a:ext cx="2476500" cy="31762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矩形 1"/>
          <p:cNvSpPr/>
          <p:nvPr/>
        </p:nvSpPr>
        <p:spPr>
          <a:xfrm>
            <a:off x="1035223" y="79253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随堂练笔</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27650" name="内容占位符 2"/>
          <p:cNvSpPr>
            <a:spLocks noGrp="1"/>
          </p:cNvSpPr>
          <p:nvPr/>
        </p:nvSpPr>
        <p:spPr>
          <a:xfrm>
            <a:off x="621030" y="1446530"/>
            <a:ext cx="10735945" cy="3241675"/>
          </a:xfrm>
          <a:prstGeom prst="rect">
            <a:avLst/>
          </a:prstGeom>
          <a:solidFill>
            <a:schemeClr val="bg1">
              <a:alpha val="39999"/>
            </a:schemeClr>
          </a:solidFill>
          <a:ln w="9525">
            <a:noFill/>
          </a:ln>
        </p:spPr>
        <p:txBody>
          <a:bodyPr vert="horz" wrap="square" lIns="91440" tIns="45720" rIns="91440" bIns="45720"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buNone/>
            </a:pPr>
            <a:r>
              <a:rPr lang="zh-CN" altLang="en-US" sz="4800" b="1">
                <a:latin typeface="华文中宋" panose="02010600040101010101" pitchFamily="2" charset="-122"/>
                <a:ea typeface="华文中宋" panose="02010600040101010101" pitchFamily="2" charset="-122"/>
              </a:rPr>
              <a:t>       </a:t>
            </a:r>
            <a:r>
              <a:rPr lang="zh-CN" altLang="en-US" sz="4000" b="1">
                <a:latin typeface="华文楷体" panose="02010600040101010101" charset="-122"/>
                <a:ea typeface="华文楷体" panose="02010600040101010101" charset="-122"/>
                <a:cs typeface="华文楷体" panose="02010600040101010101" charset="-122"/>
              </a:rPr>
              <a:t>展</a:t>
            </a:r>
            <a:r>
              <a:rPr lang="zh-CN" altLang="en-US" sz="4000" b="1">
                <a:latin typeface="华文楷体" panose="02010600040101010101" charset="-122"/>
                <a:ea typeface="华文楷体" panose="02010600040101010101" charset="-122"/>
                <a:cs typeface="华文楷体" panose="02010600040101010101" charset="-122"/>
              </a:rPr>
              <a:t>开想象的翅膀，如果你来写</a:t>
            </a:r>
            <a:r>
              <a:rPr lang="en-US" altLang="zh-CN" sz="4000" b="1">
                <a:latin typeface="华文楷体" panose="02010600040101010101" charset="-122"/>
                <a:ea typeface="华文楷体" panose="02010600040101010101" charset="-122"/>
                <a:cs typeface="华文楷体" panose="02010600040101010101" charset="-122"/>
              </a:rPr>
              <a:t>《</a:t>
            </a:r>
            <a:r>
              <a:rPr lang="zh-CN" altLang="en-US" sz="4000" b="1">
                <a:latin typeface="华文楷体" panose="02010600040101010101" charset="-122"/>
                <a:ea typeface="华文楷体" panose="02010600040101010101" charset="-122"/>
                <a:cs typeface="华文楷体" panose="02010600040101010101" charset="-122"/>
              </a:rPr>
              <a:t>海底两万里</a:t>
            </a:r>
            <a:r>
              <a:rPr lang="en-US" altLang="zh-CN" sz="4000" b="1">
                <a:latin typeface="华文楷体" panose="02010600040101010101" charset="-122"/>
                <a:ea typeface="华文楷体" panose="02010600040101010101" charset="-122"/>
                <a:cs typeface="华文楷体" panose="02010600040101010101" charset="-122"/>
              </a:rPr>
              <a:t>》</a:t>
            </a:r>
            <a:r>
              <a:rPr lang="zh-CN" altLang="en-US" sz="4000" b="1">
                <a:latin typeface="华文楷体" panose="02010600040101010101" charset="-122"/>
                <a:ea typeface="华文楷体" panose="02010600040101010101" charset="-122"/>
                <a:cs typeface="华文楷体" panose="02010600040101010101" charset="-122"/>
              </a:rPr>
              <a:t>，你如何设计“鹦鹉螺号”的惊险遭遇呢？试着动手写一个小片段。</a:t>
            </a:r>
            <a:endParaRPr lang="zh-CN" altLang="en-US" sz="4000" b="1">
              <a:latin typeface="华文楷体" panose="02010600040101010101" charset="-122"/>
              <a:ea typeface="华文楷体" panose="02010600040101010101" charset="-122"/>
              <a:cs typeface="华文楷体" panose="02010600040101010101" charset="-122"/>
            </a:endParaRPr>
          </a:p>
          <a:p>
            <a:pPr>
              <a:lnSpc>
                <a:spcPct val="130000"/>
              </a:lnSpc>
              <a:buNone/>
            </a:pPr>
            <a:r>
              <a:rPr lang="en-US" altLang="zh-CN" sz="4000" b="1">
                <a:latin typeface="华文楷体" panose="02010600040101010101" charset="-122"/>
                <a:ea typeface="华文楷体" panose="02010600040101010101" charset="-122"/>
                <a:cs typeface="华文楷体" panose="02010600040101010101" charset="-122"/>
              </a:rPr>
              <a:t>(5 </a:t>
            </a:r>
            <a:r>
              <a:rPr lang="zh-CN" altLang="en-US" sz="4000" b="1">
                <a:latin typeface="华文楷体" panose="02010600040101010101" charset="-122"/>
                <a:ea typeface="华文楷体" panose="02010600040101010101" charset="-122"/>
                <a:cs typeface="华文楷体" panose="02010600040101010101" charset="-122"/>
              </a:rPr>
              <a:t>分钟）</a:t>
            </a:r>
            <a:endParaRPr lang="zh-CN" altLang="en-US" sz="4000" b="1">
              <a:latin typeface="华文楷体" panose="02010600040101010101" charset="-122"/>
              <a:ea typeface="华文楷体" panose="02010600040101010101" charset="-122"/>
              <a:cs typeface="华文楷体" panose="02010600040101010101" charset="-122"/>
            </a:endParaRPr>
          </a:p>
        </p:txBody>
      </p:sp>
      <p:pic>
        <p:nvPicPr>
          <p:cNvPr id="4" name="图片 3"/>
          <p:cNvPicPr>
            <a:picLocks noChangeAspect="1"/>
          </p:cNvPicPr>
          <p:nvPr/>
        </p:nvPicPr>
        <p:blipFill>
          <a:blip r:embed="rId1"/>
          <a:stretch>
            <a:fillRect/>
          </a:stretch>
        </p:blipFill>
        <p:spPr>
          <a:xfrm>
            <a:off x="7014845" y="3437890"/>
            <a:ext cx="4762500" cy="2981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 y="488315"/>
            <a:ext cx="12192000" cy="6195695"/>
          </a:xfrm>
          <a:prstGeom prst="rect">
            <a:avLst/>
          </a:prstGeom>
        </p:spPr>
      </p:pic>
      <p:sp>
        <p:nvSpPr>
          <p:cNvPr id="2" name="文本框 1"/>
          <p:cNvSpPr txBox="1"/>
          <p:nvPr/>
        </p:nvSpPr>
        <p:spPr>
          <a:xfrm>
            <a:off x="3738245" y="2286000"/>
            <a:ext cx="5715000" cy="1568450"/>
          </a:xfrm>
          <a:prstGeom prst="rect">
            <a:avLst/>
          </a:prstGeom>
          <a:noFill/>
        </p:spPr>
        <p:txBody>
          <a:bodyPr wrap="square" rtlCol="0">
            <a:spAutoFit/>
          </a:bodyPr>
          <a:p>
            <a:r>
              <a:rPr lang="zh-CN" altLang="en-US" sz="9600">
                <a:solidFill>
                  <a:schemeClr val="bg1"/>
                </a:solidFill>
                <a:latin typeface="华文隶书" panose="02010800040101010101" charset="-122"/>
                <a:ea typeface="华文隶书" panose="02010800040101010101" charset="-122"/>
              </a:rPr>
              <a:t>第一课时</a:t>
            </a:r>
            <a:endParaRPr lang="zh-CN" altLang="en-US" sz="9600">
              <a:solidFill>
                <a:schemeClr val="bg1"/>
              </a:solidFill>
              <a:latin typeface="华文隶书" panose="02010800040101010101" charset="-122"/>
              <a:ea typeface="华文隶书" panose="02010800040101010101"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 y="488315"/>
            <a:ext cx="12192000" cy="6195695"/>
          </a:xfrm>
          <a:prstGeom prst="rect">
            <a:avLst/>
          </a:prstGeom>
        </p:spPr>
      </p:pic>
      <p:sp>
        <p:nvSpPr>
          <p:cNvPr id="2" name="文本框 1"/>
          <p:cNvSpPr txBox="1"/>
          <p:nvPr/>
        </p:nvSpPr>
        <p:spPr>
          <a:xfrm>
            <a:off x="3738245" y="2286000"/>
            <a:ext cx="5715000" cy="1568450"/>
          </a:xfrm>
          <a:prstGeom prst="rect">
            <a:avLst/>
          </a:prstGeom>
          <a:noFill/>
        </p:spPr>
        <p:txBody>
          <a:bodyPr wrap="square" rtlCol="0">
            <a:spAutoFit/>
          </a:bodyPr>
          <a:p>
            <a:r>
              <a:rPr lang="zh-CN" altLang="en-US" sz="9600">
                <a:solidFill>
                  <a:schemeClr val="bg1"/>
                </a:solidFill>
                <a:latin typeface="华文隶书" panose="02010800040101010101" charset="-122"/>
                <a:ea typeface="华文隶书" panose="02010800040101010101" charset="-122"/>
              </a:rPr>
              <a:t>第二课时</a:t>
            </a:r>
            <a:endParaRPr lang="zh-CN" altLang="en-US" sz="9600">
              <a:solidFill>
                <a:schemeClr val="bg1"/>
              </a:solidFill>
              <a:latin typeface="华文隶书" panose="02010800040101010101" charset="-122"/>
              <a:ea typeface="华文隶书" panose="02010800040101010101"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4583" name="图片 4" descr="2JQ0G4I8L}23E4{@7~~MM9N"/>
          <p:cNvPicPr>
            <a:picLocks noChangeAspect="1"/>
          </p:cNvPicPr>
          <p:nvPr/>
        </p:nvPicPr>
        <p:blipFill>
          <a:blip r:embed="rId1"/>
          <a:stretch>
            <a:fillRect/>
          </a:stretch>
        </p:blipFill>
        <p:spPr>
          <a:xfrm>
            <a:off x="733425" y="1849755"/>
            <a:ext cx="3232150" cy="4398645"/>
          </a:xfrm>
          <a:prstGeom prst="rect">
            <a:avLst/>
          </a:prstGeom>
          <a:noFill/>
          <a:ln w="9525">
            <a:noFill/>
          </a:ln>
        </p:spPr>
      </p:pic>
      <p:sp>
        <p:nvSpPr>
          <p:cNvPr id="5" name="矩形 4"/>
          <p:cNvSpPr/>
          <p:nvPr/>
        </p:nvSpPr>
        <p:spPr>
          <a:xfrm>
            <a:off x="1061258" y="88143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读法指导</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78850" name="文本框 2"/>
          <p:cNvSpPr txBox="1"/>
          <p:nvPr/>
        </p:nvSpPr>
        <p:spPr>
          <a:xfrm>
            <a:off x="6037580" y="881380"/>
            <a:ext cx="3275330" cy="706755"/>
          </a:xfrm>
          <a:prstGeom prst="rect">
            <a:avLst/>
          </a:prstGeom>
          <a:solidFill>
            <a:srgbClr val="92D050"/>
          </a:solidFill>
          <a:ln w="9525">
            <a:noFill/>
          </a:ln>
        </p:spPr>
        <p:txBody>
          <a:bodyPr wrap="square" anchor="t">
            <a:spAutoFit/>
          </a:bodyPr>
          <a:p>
            <a:pPr algn="ctr" defTabSz="914400" eaLnBrk="0" hangingPunct="0"/>
            <a:r>
              <a:rPr lang="zh-CN" altLang="en-US" sz="4000" b="1" dirty="0">
                <a:solidFill>
                  <a:schemeClr val="bg1"/>
                </a:solidFill>
                <a:latin typeface="宋体" panose="02010600030101010101" pitchFamily="2" charset="-122"/>
                <a:ea typeface="宋体" panose="02010600030101010101" pitchFamily="2" charset="-122"/>
              </a:rPr>
              <a:t>快速阅读法</a:t>
            </a:r>
            <a:endParaRPr lang="zh-CN" altLang="en-US" sz="4000" b="1" dirty="0">
              <a:solidFill>
                <a:schemeClr val="bg1"/>
              </a:solidFill>
              <a:latin typeface="宋体" panose="02010600030101010101" pitchFamily="2" charset="-122"/>
              <a:ea typeface="宋体" panose="02010600030101010101" pitchFamily="2" charset="-122"/>
            </a:endParaRPr>
          </a:p>
        </p:txBody>
      </p:sp>
      <p:sp>
        <p:nvSpPr>
          <p:cNvPr id="7" name="内容占位符 2"/>
          <p:cNvSpPr txBox="1"/>
          <p:nvPr/>
        </p:nvSpPr>
        <p:spPr>
          <a:xfrm>
            <a:off x="4179570" y="1588135"/>
            <a:ext cx="7405370" cy="4129405"/>
          </a:xfrm>
          <a:prstGeom prst="rect">
            <a:avLst/>
          </a:prstGeom>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prstClr val="black"/>
                </a:solidFill>
                <a:effectLst/>
                <a:uLnTx/>
                <a:uFillTx/>
                <a:latin typeface="+mn-ea"/>
                <a:ea typeface="+mn-ea"/>
                <a:cs typeface="+mn-cs"/>
              </a:rPr>
              <a:t>      </a:t>
            </a:r>
            <a:r>
              <a:rPr kumimoji="0" lang="zh-CN" altLang="en-US" b="1" i="0" u="none" strike="noStrike" kern="1200" cap="none" spc="0" normalizeH="0" baseline="0" noProof="0" dirty="0">
                <a:ln>
                  <a:noFill/>
                </a:ln>
                <a:solidFill>
                  <a:schemeClr val="tx1"/>
                </a:solidFill>
                <a:effectLst/>
                <a:uLnTx/>
                <a:uFillTx/>
                <a:latin typeface="华文楷体" panose="02010600040101010101" charset="-122"/>
                <a:ea typeface="华文楷体" panose="02010600040101010101" charset="-122"/>
                <a:cs typeface="+mn-cs"/>
              </a:rPr>
              <a:t>快速阅读是一种基本阅读技巧，可以帮助我们尽快地把握全书的内容。特别是像</a:t>
            </a:r>
            <a:r>
              <a:rPr kumimoji="0" lang="en-US" altLang="zh-CN" b="1" i="0" u="none" strike="noStrike" kern="1200" cap="none" spc="0" normalizeH="0" baseline="0" noProof="0" dirty="0">
                <a:ln>
                  <a:noFill/>
                </a:ln>
                <a:solidFill>
                  <a:schemeClr val="tx1"/>
                </a:solidFill>
                <a:effectLst/>
                <a:uLnTx/>
                <a:uFillTx/>
                <a:latin typeface="华文楷体" panose="02010600040101010101" charset="-122"/>
                <a:ea typeface="华文楷体" panose="02010600040101010101" charset="-122"/>
                <a:cs typeface="+mn-cs"/>
              </a:rPr>
              <a:t>《</a:t>
            </a:r>
            <a:r>
              <a:rPr kumimoji="0" lang="zh-CN" altLang="en-US" b="1" i="0" u="none" strike="noStrike" kern="1200" cap="none" spc="0" normalizeH="0" baseline="0" noProof="0" dirty="0">
                <a:ln>
                  <a:noFill/>
                </a:ln>
                <a:solidFill>
                  <a:schemeClr val="tx1"/>
                </a:solidFill>
                <a:effectLst/>
                <a:uLnTx/>
                <a:uFillTx/>
                <a:latin typeface="华文楷体" panose="02010600040101010101" charset="-122"/>
                <a:ea typeface="华文楷体" panose="02010600040101010101" charset="-122"/>
                <a:cs typeface="+mn-cs"/>
              </a:rPr>
              <a:t>海底两万里</a:t>
            </a:r>
            <a:r>
              <a:rPr kumimoji="0" lang="en-US" altLang="zh-CN" b="1" i="0" u="none" strike="noStrike" kern="1200" cap="none" spc="0" normalizeH="0" baseline="0" noProof="0" dirty="0">
                <a:ln>
                  <a:noFill/>
                </a:ln>
                <a:solidFill>
                  <a:schemeClr val="tx1"/>
                </a:solidFill>
                <a:effectLst/>
                <a:uLnTx/>
                <a:uFillTx/>
                <a:latin typeface="华文楷体" panose="02010600040101010101" charset="-122"/>
                <a:ea typeface="华文楷体" panose="02010600040101010101" charset="-122"/>
                <a:cs typeface="+mn-cs"/>
              </a:rPr>
              <a:t>》</a:t>
            </a:r>
            <a:r>
              <a:rPr kumimoji="0" lang="zh-CN" altLang="en-US" b="1" i="0" u="none" strike="noStrike" kern="1200" cap="none" spc="0" normalizeH="0" baseline="0" noProof="0" dirty="0">
                <a:ln>
                  <a:noFill/>
                </a:ln>
                <a:solidFill>
                  <a:schemeClr val="tx1"/>
                </a:solidFill>
                <a:effectLst/>
                <a:uLnTx/>
                <a:uFillTx/>
                <a:latin typeface="华文楷体" panose="02010600040101010101" charset="-122"/>
                <a:ea typeface="华文楷体" panose="02010600040101010101" charset="-122"/>
                <a:cs typeface="+mn-cs"/>
              </a:rPr>
              <a:t>这样的科幻小说，往往有跌宕起伏的故事情节，有扣人心弦的悬念，读者很急切地想知道故事或者人物的结局，这时不妨采取快速阅读的方式，先把小说读完再说。</a:t>
            </a:r>
            <a:endParaRPr kumimoji="0" lang="zh-CN" altLang="en-US" b="1" i="0" u="none" strike="noStrike" kern="1200" cap="none" spc="0" normalizeH="0" baseline="0" noProof="0" dirty="0">
              <a:ln>
                <a:noFill/>
              </a:ln>
              <a:solidFill>
                <a:schemeClr val="tx1"/>
              </a:solidFill>
              <a:effectLst/>
              <a:uLnTx/>
              <a:uFillTx/>
              <a:latin typeface="华文楷体" panose="02010600040101010101" charset="-122"/>
              <a:ea typeface="华文楷体" panose="0201060004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83"/>
                                        </p:tgtEl>
                                        <p:attrNameLst>
                                          <p:attrName>style.visibility</p:attrName>
                                        </p:attrNameLst>
                                      </p:cBhvr>
                                      <p:to>
                                        <p:strVal val="visible"/>
                                      </p:to>
                                    </p:set>
                                    <p:anim calcmode="lin" valueType="num">
                                      <p:cBhvr additive="base">
                                        <p:cTn id="7" dur="500" fill="hold"/>
                                        <p:tgtEl>
                                          <p:spTgt spid="24583"/>
                                        </p:tgtEl>
                                        <p:attrNameLst>
                                          <p:attrName>ppt_x</p:attrName>
                                        </p:attrNameLst>
                                      </p:cBhvr>
                                      <p:tavLst>
                                        <p:tav tm="0">
                                          <p:val>
                                            <p:strVal val="#ppt_x"/>
                                          </p:val>
                                        </p:tav>
                                        <p:tav tm="100000">
                                          <p:val>
                                            <p:strVal val="#ppt_x"/>
                                          </p:val>
                                        </p:tav>
                                      </p:tavLst>
                                    </p:anim>
                                    <p:anim calcmode="lin" valueType="num">
                                      <p:cBhvr additive="base">
                                        <p:cTn id="8"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8850"/>
                                        </p:tgtEl>
                                        <p:attrNameLst>
                                          <p:attrName>style.visibility</p:attrName>
                                        </p:attrNameLst>
                                      </p:cBhvr>
                                      <p:to>
                                        <p:strVal val="visible"/>
                                      </p:to>
                                    </p:set>
                                    <p:anim calcmode="lin" valueType="num">
                                      <p:cBhvr additive="base">
                                        <p:cTn id="13" dur="500" fill="hold"/>
                                        <p:tgtEl>
                                          <p:spTgt spid="78850"/>
                                        </p:tgtEl>
                                        <p:attrNameLst>
                                          <p:attrName>ppt_x</p:attrName>
                                        </p:attrNameLst>
                                      </p:cBhvr>
                                      <p:tavLst>
                                        <p:tav tm="0">
                                          <p:val>
                                            <p:strVal val="#ppt_x"/>
                                          </p:val>
                                        </p:tav>
                                        <p:tav tm="100000">
                                          <p:val>
                                            <p:strVal val="#ppt_x"/>
                                          </p:val>
                                        </p:tav>
                                      </p:tavLst>
                                    </p:anim>
                                    <p:anim calcmode="lin" valueType="num">
                                      <p:cBhvr additive="base">
                                        <p:cTn id="14"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ldLvl="0" animBg="1"/>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5602" name="一个圆顶角并剪去另一个顶角的矩形 1"/>
          <p:cNvPicPr/>
          <p:nvPr/>
        </p:nvPicPr>
        <p:blipFill>
          <a:blip r:embed="rId1"/>
          <a:stretch>
            <a:fillRect/>
          </a:stretch>
        </p:blipFill>
        <p:spPr>
          <a:xfrm>
            <a:off x="0" y="844127"/>
            <a:ext cx="11863493" cy="5901267"/>
          </a:xfrm>
          <a:prstGeom prst="rect">
            <a:avLst/>
          </a:prstGeom>
          <a:noFill/>
          <a:ln w="9525">
            <a:noFill/>
          </a:ln>
        </p:spPr>
      </p:pic>
      <p:grpSp>
        <p:nvGrpSpPr>
          <p:cNvPr id="25606" name="组 1"/>
          <p:cNvGrpSpPr/>
          <p:nvPr/>
        </p:nvGrpSpPr>
        <p:grpSpPr>
          <a:xfrm>
            <a:off x="357293" y="1412776"/>
            <a:ext cx="4214707" cy="838200"/>
            <a:chOff x="7370563" y="3699997"/>
            <a:chExt cx="3062831" cy="643287"/>
          </a:xfrm>
          <a:solidFill>
            <a:schemeClr val="bg1"/>
          </a:solidFill>
          <a:effectLst>
            <a:outerShdw blurRad="50800" dist="50800" dir="5400000" algn="ctr" rotWithShape="0">
              <a:schemeClr val="bg1">
                <a:alpha val="100000"/>
              </a:schemeClr>
            </a:outerShdw>
          </a:effectLst>
        </p:grpSpPr>
        <p:sp>
          <p:nvSpPr>
            <p:cNvPr id="25607" name="文本框 30"/>
            <p:cNvSpPr txBox="1"/>
            <p:nvPr/>
          </p:nvSpPr>
          <p:spPr>
            <a:xfrm>
              <a:off x="8625105" y="3773423"/>
              <a:ext cx="1808289" cy="511218"/>
            </a:xfrm>
            <a:prstGeom prst="rect">
              <a:avLst/>
            </a:prstGeom>
            <a:grpFill/>
            <a:ln w="9525">
              <a:noFill/>
            </a:ln>
          </p:spPr>
          <p:txBody>
            <a:bodyPr wrap="square">
              <a:spAutoFit/>
            </a:bodyPr>
            <a:lstStyle/>
            <a:p>
              <a:pPr eaLnBrk="0" hangingPunct="0"/>
              <a:r>
                <a:rPr lang="zh-CN" altLang="en-US" sz="3735" b="1" dirty="0">
                  <a:solidFill>
                    <a:srgbClr val="0000FF"/>
                  </a:solidFill>
                  <a:latin typeface="黑体" panose="02010609060101010101" charset="-122"/>
                  <a:ea typeface="黑体" panose="02010609060101010101" charset="-122"/>
                </a:rPr>
                <a:t>方法指导</a:t>
              </a:r>
              <a:endParaRPr lang="zh-CN" altLang="en-US" sz="3735" b="1" dirty="0">
                <a:solidFill>
                  <a:srgbClr val="0000FF"/>
                </a:solidFill>
                <a:latin typeface="黑体" panose="02010609060101010101" charset="-122"/>
                <a:ea typeface="黑体" panose="02010609060101010101" charset="-122"/>
              </a:endParaRPr>
            </a:p>
          </p:txBody>
        </p:sp>
        <p:pic>
          <p:nvPicPr>
            <p:cNvPr id="25608" name="图片 13" descr="book.gif"/>
            <p:cNvPicPr>
              <a:picLocks noChangeAspect="1"/>
            </p:cNvPicPr>
            <p:nvPr/>
          </p:nvPicPr>
          <p:blipFill>
            <a:blip r:embed="rId2"/>
            <a:stretch>
              <a:fillRect/>
            </a:stretch>
          </p:blipFill>
          <p:spPr>
            <a:xfrm>
              <a:off x="7370563" y="3699997"/>
              <a:ext cx="1254542" cy="643287"/>
            </a:xfrm>
            <a:prstGeom prst="rect">
              <a:avLst/>
            </a:prstGeom>
            <a:grpFill/>
            <a:ln w="9525">
              <a:noFill/>
            </a:ln>
          </p:spPr>
        </p:pic>
      </p:grpSp>
      <p:sp>
        <p:nvSpPr>
          <p:cNvPr id="3" name="文本框 2"/>
          <p:cNvSpPr txBox="1"/>
          <p:nvPr/>
        </p:nvSpPr>
        <p:spPr>
          <a:xfrm>
            <a:off x="1646767" y="2441476"/>
            <a:ext cx="4953635" cy="666115"/>
          </a:xfrm>
          <a:prstGeom prst="rect">
            <a:avLst/>
          </a:prstGeom>
          <a:noFill/>
        </p:spPr>
        <p:txBody>
          <a:bodyPr wrap="none" rtlCol="0" anchor="t">
            <a:spAutoFit/>
          </a:bodyPr>
          <a:lstStyle/>
          <a:p>
            <a:pPr algn="l"/>
            <a:r>
              <a:rPr lang="en-US" altLang="zh-CN" sz="3735" b="1" dirty="0">
                <a:solidFill>
                  <a:srgbClr val="FF0000"/>
                </a:solidFill>
                <a:latin typeface="宋体" panose="02010600030101010101" pitchFamily="2" charset="-122"/>
                <a:sym typeface="+mn-ea"/>
              </a:rPr>
              <a:t>1.</a:t>
            </a:r>
            <a:r>
              <a:rPr lang="zh-CN" altLang="en-US" sz="3735" b="1" dirty="0">
                <a:solidFill>
                  <a:srgbClr val="FF0000"/>
                </a:solidFill>
                <a:latin typeface="宋体" panose="02010600030101010101" pitchFamily="2" charset="-122"/>
                <a:sym typeface="+mn-ea"/>
              </a:rPr>
              <a:t>集中精力专心致志。</a:t>
            </a:r>
            <a:endParaRPr lang="zh-CN" altLang="en-US" sz="3735" b="1" dirty="0">
              <a:solidFill>
                <a:srgbClr val="FF0000"/>
              </a:solidFill>
              <a:latin typeface="宋体" panose="02010600030101010101" pitchFamily="2" charset="-122"/>
              <a:sym typeface="+mn-ea"/>
            </a:endParaRPr>
          </a:p>
        </p:txBody>
      </p:sp>
      <p:sp>
        <p:nvSpPr>
          <p:cNvPr id="4" name="文本框 3"/>
          <p:cNvSpPr txBox="1"/>
          <p:nvPr/>
        </p:nvSpPr>
        <p:spPr>
          <a:xfrm>
            <a:off x="815413" y="3236979"/>
            <a:ext cx="10535073" cy="2306955"/>
          </a:xfrm>
          <a:prstGeom prst="rect">
            <a:avLst/>
          </a:prstGeom>
          <a:noFill/>
        </p:spPr>
        <p:txBody>
          <a:bodyPr wrap="square" rtlCol="0">
            <a:spAutoFit/>
          </a:bodyPr>
          <a:lstStyle/>
          <a:p>
            <a:pPr>
              <a:lnSpc>
                <a:spcPct val="150000"/>
              </a:lnSpc>
            </a:pP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可以全神贯注地读,尽快弄清楚作品中发生了哪些故事,有哪些人物,人物和人物之间有哪些关系,对小说的情节有一个大致的了解。</a:t>
            </a:r>
            <a:endPar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5602" name="一个圆顶角并剪去另一个顶角的矩形 1"/>
          <p:cNvPicPr/>
          <p:nvPr/>
        </p:nvPicPr>
        <p:blipFill>
          <a:blip r:embed="rId1"/>
          <a:stretch>
            <a:fillRect/>
          </a:stretch>
        </p:blipFill>
        <p:spPr>
          <a:xfrm>
            <a:off x="-115993" y="932723"/>
            <a:ext cx="11863493" cy="6064673"/>
          </a:xfrm>
          <a:prstGeom prst="rect">
            <a:avLst/>
          </a:prstGeom>
          <a:noFill/>
          <a:ln w="9525">
            <a:noFill/>
          </a:ln>
        </p:spPr>
      </p:pic>
      <p:sp>
        <p:nvSpPr>
          <p:cNvPr id="3" name="文本框 2"/>
          <p:cNvSpPr txBox="1"/>
          <p:nvPr/>
        </p:nvSpPr>
        <p:spPr>
          <a:xfrm>
            <a:off x="1592580" y="3859649"/>
            <a:ext cx="3859530" cy="583565"/>
          </a:xfrm>
          <a:prstGeom prst="rect">
            <a:avLst/>
          </a:prstGeom>
          <a:noFill/>
        </p:spPr>
        <p:txBody>
          <a:bodyPr wrap="none" rtlCol="0" anchor="t">
            <a:spAutoFit/>
          </a:bodyPr>
          <a:lstStyle/>
          <a:p>
            <a:pPr algn="l"/>
            <a:r>
              <a:rPr lang="en-US" altLang="zh-CN" sz="3200" b="1" dirty="0">
                <a:solidFill>
                  <a:srgbClr val="FF0000"/>
                </a:solidFill>
                <a:latin typeface="宋体" panose="02010600030101010101" pitchFamily="2" charset="-122"/>
                <a:sym typeface="+mn-ea"/>
              </a:rPr>
              <a:t>3.</a:t>
            </a:r>
            <a:r>
              <a:rPr lang="zh-CN" altLang="en-US" sz="3200" b="1" dirty="0">
                <a:solidFill>
                  <a:srgbClr val="FF0000"/>
                </a:solidFill>
                <a:latin typeface="宋体" panose="02010600030101010101" pitchFamily="2" charset="-122"/>
                <a:sym typeface="+mn-ea"/>
              </a:rPr>
              <a:t>眼睛的视域要宽。</a:t>
            </a:r>
            <a:endParaRPr lang="zh-CN" altLang="en-US" sz="3200" b="1" dirty="0">
              <a:solidFill>
                <a:srgbClr val="FF0000"/>
              </a:solidFill>
              <a:latin typeface="宋体" panose="02010600030101010101" pitchFamily="2" charset="-122"/>
              <a:sym typeface="+mn-ea"/>
            </a:endParaRPr>
          </a:p>
        </p:txBody>
      </p:sp>
      <p:sp>
        <p:nvSpPr>
          <p:cNvPr id="4" name="文本框 3"/>
          <p:cNvSpPr txBox="1"/>
          <p:nvPr/>
        </p:nvSpPr>
        <p:spPr>
          <a:xfrm>
            <a:off x="684107" y="2556629"/>
            <a:ext cx="10535073" cy="1272540"/>
          </a:xfrm>
          <a:prstGeom prst="rect">
            <a:avLst/>
          </a:prstGeom>
          <a:noFill/>
        </p:spPr>
        <p:txBody>
          <a:bodyPr wrap="square" rtlCol="0">
            <a:spAutoFit/>
          </a:bodyPr>
          <a:lstStyle/>
          <a:p>
            <a:pPr>
              <a:lnSpc>
                <a:spcPct val="120000"/>
              </a:lnSpc>
              <a:spcBef>
                <a:spcPts val="0"/>
              </a:spcBef>
            </a:pP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培养默读的习惯,要达到一定的速度,每分钟阅读不少于400字,可以拿文中的某一章做一个实验。</a:t>
            </a:r>
            <a:endPar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25606" name="组 1"/>
          <p:cNvGrpSpPr/>
          <p:nvPr/>
        </p:nvGrpSpPr>
        <p:grpSpPr>
          <a:xfrm>
            <a:off x="701887" y="932723"/>
            <a:ext cx="3793913" cy="1010073"/>
            <a:chOff x="7472698" y="3659060"/>
            <a:chExt cx="3043142" cy="823277"/>
          </a:xfrm>
          <a:solidFill>
            <a:schemeClr val="bg1"/>
          </a:solidFill>
          <a:effectLst>
            <a:outerShdw blurRad="50800" dist="50800" dir="5400000" algn="ctr" rotWithShape="0">
              <a:schemeClr val="bg1">
                <a:alpha val="100000"/>
              </a:schemeClr>
            </a:outerShdw>
          </a:effectLst>
        </p:grpSpPr>
        <p:sp>
          <p:nvSpPr>
            <p:cNvPr id="25607" name="文本框 30"/>
            <p:cNvSpPr txBox="1"/>
            <p:nvPr/>
          </p:nvSpPr>
          <p:spPr>
            <a:xfrm>
              <a:off x="8625105" y="3772124"/>
              <a:ext cx="1890735" cy="542928"/>
            </a:xfrm>
            <a:prstGeom prst="rect">
              <a:avLst/>
            </a:prstGeom>
            <a:grpFill/>
            <a:ln w="9525">
              <a:noFill/>
            </a:ln>
          </p:spPr>
          <p:txBody>
            <a:bodyPr wrap="square">
              <a:spAutoFit/>
            </a:bodyPr>
            <a:lstStyle/>
            <a:p>
              <a:pPr eaLnBrk="0" hangingPunct="0"/>
              <a:r>
                <a:rPr lang="zh-CN" altLang="en-US" sz="3735" b="1" dirty="0">
                  <a:solidFill>
                    <a:srgbClr val="0000FF"/>
                  </a:solidFill>
                  <a:latin typeface="黑体" panose="02010609060101010101" charset="-122"/>
                  <a:ea typeface="黑体" panose="02010609060101010101" charset="-122"/>
                </a:rPr>
                <a:t>方法指导</a:t>
              </a:r>
              <a:endParaRPr lang="zh-CN" altLang="en-US" sz="3735" b="1" dirty="0">
                <a:solidFill>
                  <a:srgbClr val="0000FF"/>
                </a:solidFill>
                <a:latin typeface="黑体" panose="02010609060101010101" charset="-122"/>
                <a:ea typeface="黑体" panose="02010609060101010101" charset="-122"/>
              </a:endParaRPr>
            </a:p>
          </p:txBody>
        </p:sp>
        <p:pic>
          <p:nvPicPr>
            <p:cNvPr id="25608" name="图片 13" descr="book.gif"/>
            <p:cNvPicPr>
              <a:picLocks noChangeAspect="1"/>
            </p:cNvPicPr>
            <p:nvPr/>
          </p:nvPicPr>
          <p:blipFill>
            <a:blip r:embed="rId2"/>
            <a:stretch>
              <a:fillRect/>
            </a:stretch>
          </p:blipFill>
          <p:spPr>
            <a:xfrm>
              <a:off x="7472698" y="3659060"/>
              <a:ext cx="1152407" cy="823277"/>
            </a:xfrm>
            <a:prstGeom prst="rect">
              <a:avLst/>
            </a:prstGeom>
            <a:grpFill/>
            <a:ln w="9525">
              <a:noFill/>
            </a:ln>
          </p:spPr>
        </p:pic>
      </p:grpSp>
      <p:sp>
        <p:nvSpPr>
          <p:cNvPr id="5" name="文本框 4"/>
          <p:cNvSpPr txBox="1"/>
          <p:nvPr/>
        </p:nvSpPr>
        <p:spPr>
          <a:xfrm>
            <a:off x="1592580" y="1942796"/>
            <a:ext cx="3042920" cy="583565"/>
          </a:xfrm>
          <a:prstGeom prst="rect">
            <a:avLst/>
          </a:prstGeom>
          <a:noFill/>
        </p:spPr>
        <p:txBody>
          <a:bodyPr wrap="none" rtlCol="0" anchor="t">
            <a:spAutoFit/>
          </a:bodyPr>
          <a:lstStyle/>
          <a:p>
            <a:pPr algn="l"/>
            <a:r>
              <a:rPr lang="en-US" altLang="zh-CN" sz="3200" b="1">
                <a:solidFill>
                  <a:srgbClr val="FF0000"/>
                </a:solidFill>
                <a:latin typeface="宋体" panose="02010600030101010101" pitchFamily="2" charset="-122"/>
                <a:sym typeface="+mn-ea"/>
              </a:rPr>
              <a:t>2.</a:t>
            </a:r>
            <a:r>
              <a:rPr lang="zh-CN" altLang="en-US" sz="3200" b="1">
                <a:solidFill>
                  <a:srgbClr val="FF0000"/>
                </a:solidFill>
                <a:latin typeface="宋体" panose="02010600030101010101" pitchFamily="2" charset="-122"/>
                <a:sym typeface="+mn-ea"/>
              </a:rPr>
              <a:t>以默读为主</a:t>
            </a:r>
            <a:r>
              <a:rPr lang="zh-CN" altLang="en-US" sz="3200" b="1" dirty="0">
                <a:solidFill>
                  <a:srgbClr val="FF0000"/>
                </a:solidFill>
                <a:latin typeface="宋体" panose="02010600030101010101" pitchFamily="2" charset="-122"/>
                <a:sym typeface="+mn-ea"/>
              </a:rPr>
              <a:t>。</a:t>
            </a:r>
            <a:endParaRPr lang="zh-CN" altLang="en-US" sz="3200" b="1" dirty="0">
              <a:solidFill>
                <a:srgbClr val="FF0000"/>
              </a:solidFill>
              <a:latin typeface="宋体" panose="02010600030101010101" pitchFamily="2" charset="-122"/>
              <a:sym typeface="+mn-ea"/>
            </a:endParaRPr>
          </a:p>
        </p:txBody>
      </p:sp>
      <p:sp>
        <p:nvSpPr>
          <p:cNvPr id="7" name="文本框 6"/>
          <p:cNvSpPr txBox="1"/>
          <p:nvPr/>
        </p:nvSpPr>
        <p:spPr>
          <a:xfrm>
            <a:off x="719403" y="4359183"/>
            <a:ext cx="10535073" cy="1272540"/>
          </a:xfrm>
          <a:prstGeom prst="rect">
            <a:avLst/>
          </a:prstGeom>
          <a:noFill/>
        </p:spPr>
        <p:txBody>
          <a:bodyPr wrap="square" rtlCol="0">
            <a:spAutoFit/>
          </a:bodyPr>
          <a:lstStyle/>
          <a:p>
            <a:pPr>
              <a:lnSpc>
                <a:spcPct val="120000"/>
              </a:lnSpc>
              <a:spcBef>
                <a:spcPts val="0"/>
              </a:spcBef>
            </a:pP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读的时候尽量不回视，尽量扩大扫视的范围，在短时间内把尽可能多的内容收揽眼底。</a:t>
            </a:r>
            <a:endPar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5602" name="一个圆顶角并剪去另一个顶角的矩形 1"/>
          <p:cNvPicPr/>
          <p:nvPr/>
        </p:nvPicPr>
        <p:blipFill>
          <a:blip r:embed="rId1"/>
          <a:stretch>
            <a:fillRect/>
          </a:stretch>
        </p:blipFill>
        <p:spPr>
          <a:xfrm>
            <a:off x="-90593" y="503463"/>
            <a:ext cx="11863493" cy="6354233"/>
          </a:xfrm>
          <a:prstGeom prst="rect">
            <a:avLst/>
          </a:prstGeom>
          <a:noFill/>
          <a:ln w="9525">
            <a:noFill/>
          </a:ln>
        </p:spPr>
      </p:pic>
      <p:grpSp>
        <p:nvGrpSpPr>
          <p:cNvPr id="25606" name="组 1"/>
          <p:cNvGrpSpPr/>
          <p:nvPr/>
        </p:nvGrpSpPr>
        <p:grpSpPr>
          <a:xfrm>
            <a:off x="676698" y="618398"/>
            <a:ext cx="3905673" cy="978192"/>
            <a:chOff x="7508999" y="3668807"/>
            <a:chExt cx="3071445" cy="902551"/>
          </a:xfrm>
          <a:solidFill>
            <a:schemeClr val="bg1"/>
          </a:solidFill>
          <a:effectLst>
            <a:outerShdw blurRad="50800" dist="50800" dir="5400000" algn="ctr" rotWithShape="0">
              <a:schemeClr val="bg1">
                <a:alpha val="100000"/>
              </a:schemeClr>
            </a:outerShdw>
          </a:effectLst>
        </p:grpSpPr>
        <p:sp>
          <p:nvSpPr>
            <p:cNvPr id="25607" name="文本框 30"/>
            <p:cNvSpPr txBox="1"/>
            <p:nvPr/>
          </p:nvSpPr>
          <p:spPr>
            <a:xfrm>
              <a:off x="8625105" y="3821507"/>
              <a:ext cx="1955339" cy="614606"/>
            </a:xfrm>
            <a:prstGeom prst="rect">
              <a:avLst/>
            </a:prstGeom>
            <a:grpFill/>
            <a:ln w="9525">
              <a:noFill/>
            </a:ln>
          </p:spPr>
          <p:txBody>
            <a:bodyPr wrap="square">
              <a:spAutoFit/>
            </a:bodyPr>
            <a:lstStyle/>
            <a:p>
              <a:pPr eaLnBrk="0" hangingPunct="0"/>
              <a:r>
                <a:rPr lang="zh-CN" altLang="en-US" sz="3735" b="1" dirty="0">
                  <a:solidFill>
                    <a:srgbClr val="0000FF"/>
                  </a:solidFill>
                  <a:latin typeface="黑体" panose="02010609060101010101" charset="-122"/>
                  <a:ea typeface="黑体" panose="02010609060101010101" charset="-122"/>
                </a:rPr>
                <a:t>方法指导</a:t>
              </a:r>
              <a:endParaRPr lang="zh-CN" altLang="en-US" sz="3735" b="1" dirty="0">
                <a:solidFill>
                  <a:srgbClr val="0000FF"/>
                </a:solidFill>
                <a:latin typeface="黑体" panose="02010609060101010101" charset="-122"/>
                <a:ea typeface="黑体" panose="02010609060101010101" charset="-122"/>
              </a:endParaRPr>
            </a:p>
          </p:txBody>
        </p:sp>
        <p:pic>
          <p:nvPicPr>
            <p:cNvPr id="25608" name="图片 13" descr="book.gif"/>
            <p:cNvPicPr>
              <a:picLocks noChangeAspect="1"/>
            </p:cNvPicPr>
            <p:nvPr/>
          </p:nvPicPr>
          <p:blipFill>
            <a:blip r:embed="rId2"/>
            <a:stretch>
              <a:fillRect/>
            </a:stretch>
          </p:blipFill>
          <p:spPr>
            <a:xfrm>
              <a:off x="7508999" y="3668807"/>
              <a:ext cx="1116106" cy="902551"/>
            </a:xfrm>
            <a:prstGeom prst="rect">
              <a:avLst/>
            </a:prstGeom>
            <a:grpFill/>
            <a:ln w="9525">
              <a:noFill/>
            </a:ln>
          </p:spPr>
        </p:pic>
      </p:grpSp>
      <p:sp>
        <p:nvSpPr>
          <p:cNvPr id="3" name="文本框 2"/>
          <p:cNvSpPr txBox="1"/>
          <p:nvPr/>
        </p:nvSpPr>
        <p:spPr>
          <a:xfrm>
            <a:off x="1496695" y="1766054"/>
            <a:ext cx="9780905" cy="583565"/>
          </a:xfrm>
          <a:prstGeom prst="rect">
            <a:avLst/>
          </a:prstGeom>
          <a:noFill/>
        </p:spPr>
        <p:txBody>
          <a:bodyPr wrap="none" rtlCol="0" anchor="t">
            <a:spAutoFit/>
          </a:bodyPr>
          <a:lstStyle/>
          <a:p>
            <a:pPr algn="l"/>
            <a:r>
              <a:rPr lang="en-US" altLang="zh-CN" sz="3200" b="1">
                <a:solidFill>
                  <a:srgbClr val="FF0000"/>
                </a:solidFill>
                <a:latin typeface="宋体" panose="02010600030101010101" pitchFamily="2" charset="-122"/>
                <a:sym typeface="+mn-ea"/>
              </a:rPr>
              <a:t> 4.</a:t>
            </a:r>
            <a:r>
              <a:rPr lang="zh-CN" altLang="en-US" sz="3200" b="1">
                <a:solidFill>
                  <a:srgbClr val="FF0000"/>
                </a:solidFill>
                <a:latin typeface="宋体" panose="02010600030101010101" pitchFamily="2" charset="-122"/>
                <a:sym typeface="+mn-ea"/>
              </a:rPr>
              <a:t>善于抓住书中的关键信息和主要线索，有所取舍</a:t>
            </a:r>
            <a:r>
              <a:rPr lang="zh-CN" altLang="en-US" sz="3200" b="1" dirty="0">
                <a:solidFill>
                  <a:srgbClr val="FF0000"/>
                </a:solidFill>
                <a:latin typeface="宋体" panose="02010600030101010101" pitchFamily="2" charset="-122"/>
                <a:sym typeface="+mn-ea"/>
              </a:rPr>
              <a:t>。</a:t>
            </a:r>
            <a:endParaRPr lang="zh-CN" altLang="en-US" sz="3200" b="1" dirty="0">
              <a:solidFill>
                <a:srgbClr val="FF0000"/>
              </a:solidFill>
              <a:latin typeface="宋体" panose="02010600030101010101" pitchFamily="2" charset="-122"/>
              <a:sym typeface="+mn-ea"/>
            </a:endParaRPr>
          </a:p>
        </p:txBody>
      </p:sp>
      <p:sp>
        <p:nvSpPr>
          <p:cNvPr id="4" name="文本框 3"/>
          <p:cNvSpPr txBox="1"/>
          <p:nvPr/>
        </p:nvSpPr>
        <p:spPr>
          <a:xfrm>
            <a:off x="828675" y="2349408"/>
            <a:ext cx="10535073" cy="3290570"/>
          </a:xfrm>
          <a:prstGeom prst="rect">
            <a:avLst/>
          </a:prstGeom>
          <a:noFill/>
        </p:spPr>
        <p:txBody>
          <a:bodyPr wrap="square" rtlCol="0">
            <a:spAutoFit/>
          </a:bodyPr>
          <a:lstStyle/>
          <a:p>
            <a:pPr>
              <a:lnSpc>
                <a:spcPct val="130000"/>
              </a:lnSpc>
              <a:spcBef>
                <a:spcPts val="0"/>
              </a:spcBef>
            </a:pP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如《海底两万里》中的尼摩船长，是全书的核心人物，也是故事发生、发展的关键，对涉及他的语段就需要格外关注。而对文中大段的景物描写、知识</a:t>
            </a:r>
            <a:r>
              <a:rPr lang="zh-CN" altLang="en-US" sz="32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介绍，或</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暂时不能理解的内容、不认识的生字词，可以先跳过去，回头再根据需要和个人兴趣补充阅读。</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endParaRPr sz="32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Text Box 5"/>
          <p:cNvSpPr txBox="1"/>
          <p:nvPr/>
        </p:nvSpPr>
        <p:spPr>
          <a:xfrm>
            <a:off x="1118870" y="662305"/>
            <a:ext cx="9954260" cy="3476625"/>
          </a:xfrm>
          <a:prstGeom prst="rect">
            <a:avLst/>
          </a:prstGeom>
          <a:noFill/>
          <a:ln w="9525">
            <a:noFill/>
          </a:ln>
        </p:spPr>
        <p:txBody>
          <a:bodyPr wrap="square" anchor="t">
            <a:spAutoFit/>
          </a:bodyPr>
          <a:p>
            <a:pPr>
              <a:lnSpc>
                <a:spcPct val="90000"/>
              </a:lnSpc>
              <a:spcBef>
                <a:spcPct val="50000"/>
              </a:spcBef>
            </a:pPr>
            <a:r>
              <a:rPr lang="zh-CN" altLang="en-US" sz="4000" b="1" dirty="0">
                <a:solidFill>
                  <a:srgbClr val="CC0066"/>
                </a:solidFill>
                <a:latin typeface="Arial" panose="020B0604020202020204" pitchFamily="34" charset="0"/>
                <a:ea typeface="楷体" panose="02010609060101010101" pitchFamily="49" charset="-122"/>
              </a:rPr>
              <a:t>小结快速阅读方法：</a:t>
            </a:r>
            <a:endParaRPr lang="zh-CN" altLang="en-US" sz="4000" b="1" dirty="0">
              <a:solidFill>
                <a:srgbClr val="CC0066"/>
              </a:solidFill>
              <a:latin typeface="Arial" panose="020B0604020202020204" pitchFamily="34" charset="0"/>
              <a:ea typeface="楷体" panose="02010609060101010101" pitchFamily="49" charset="-122"/>
            </a:endParaRPr>
          </a:p>
          <a:p>
            <a:pPr>
              <a:lnSpc>
                <a:spcPct val="90000"/>
              </a:lnSpc>
            </a:pPr>
            <a:r>
              <a:rPr lang="zh-CN" altLang="en-US" sz="4000" dirty="0">
                <a:latin typeface="Arial" panose="020B0604020202020204" pitchFamily="34" charset="0"/>
                <a:ea typeface="宋体" panose="02010600030101010101" pitchFamily="2" charset="-122"/>
              </a:rPr>
              <a:t>	  </a:t>
            </a:r>
            <a:endParaRPr lang="zh-CN" altLang="en-US" sz="4000" dirty="0">
              <a:latin typeface="Arial" panose="020B0604020202020204" pitchFamily="34" charset="0"/>
              <a:ea typeface="宋体" panose="02010600030101010101" pitchFamily="2" charset="-122"/>
            </a:endParaRPr>
          </a:p>
          <a:p>
            <a:pPr>
              <a:lnSpc>
                <a:spcPct val="90000"/>
              </a:lnSpc>
            </a:pPr>
            <a:r>
              <a:rPr lang="en-US" altLang="zh-CN" sz="4000" b="1" dirty="0">
                <a:latin typeface="楷体" panose="02010609060101010101" pitchFamily="49" charset="-122"/>
                <a:ea typeface="楷体" panose="02010609060101010101" pitchFamily="49" charset="-122"/>
              </a:rPr>
              <a:t>1.</a:t>
            </a:r>
            <a:r>
              <a:rPr lang="zh-CN" altLang="en-US" sz="4000" b="1" dirty="0">
                <a:latin typeface="楷体" panose="02010609060101010101" pitchFamily="49" charset="-122"/>
                <a:ea typeface="楷体" panose="02010609060101010101" pitchFamily="49" charset="-122"/>
              </a:rPr>
              <a:t>阅读章节标题可以快速了解小说内容</a:t>
            </a:r>
            <a:endParaRPr lang="zh-CN" altLang="en-US" sz="4000" b="1" dirty="0">
              <a:latin typeface="楷体" panose="02010609060101010101" pitchFamily="49" charset="-122"/>
              <a:ea typeface="楷体" panose="02010609060101010101" pitchFamily="49" charset="-122"/>
            </a:endParaRPr>
          </a:p>
          <a:p>
            <a:pPr>
              <a:lnSpc>
                <a:spcPct val="90000"/>
              </a:lnSpc>
              <a:spcBef>
                <a:spcPct val="50000"/>
              </a:spcBef>
            </a:pPr>
            <a:r>
              <a:rPr lang="en-US" altLang="zh-CN" sz="4000" b="1" dirty="0">
                <a:latin typeface="楷体" panose="02010609060101010101" pitchFamily="49" charset="-122"/>
                <a:ea typeface="楷体" panose="02010609060101010101" pitchFamily="49" charset="-122"/>
              </a:rPr>
              <a:t>2. </a:t>
            </a:r>
            <a:r>
              <a:rPr lang="zh-CN" altLang="en-US" sz="4000" b="1" dirty="0">
                <a:latin typeface="楷体" panose="02010609060101010101" pitchFamily="49" charset="-122"/>
                <a:ea typeface="楷体" panose="02010609060101010101" pitchFamily="49" charset="-122"/>
              </a:rPr>
              <a:t>可以根据自己的喜好进行跳读</a:t>
            </a:r>
            <a:endParaRPr lang="zh-CN" altLang="en-US" sz="4000" b="1" dirty="0">
              <a:latin typeface="楷体" panose="02010609060101010101" pitchFamily="49" charset="-122"/>
              <a:ea typeface="楷体" panose="02010609060101010101" pitchFamily="49" charset="-122"/>
            </a:endParaRPr>
          </a:p>
          <a:p>
            <a:pPr>
              <a:lnSpc>
                <a:spcPct val="90000"/>
              </a:lnSpc>
              <a:spcBef>
                <a:spcPct val="50000"/>
              </a:spcBef>
            </a:pPr>
            <a:r>
              <a:rPr lang="en-US" altLang="zh-CN" sz="4000" b="1" dirty="0">
                <a:latin typeface="楷体" panose="02010609060101010101" pitchFamily="49" charset="-122"/>
                <a:ea typeface="楷体" panose="02010609060101010101" pitchFamily="49" charset="-122"/>
              </a:rPr>
              <a:t>3.</a:t>
            </a:r>
            <a:r>
              <a:rPr lang="zh-CN" altLang="en-US" sz="4000" b="1" dirty="0">
                <a:latin typeface="楷体" panose="02010609060101010101" pitchFamily="49" charset="-122"/>
                <a:ea typeface="楷体" panose="02010609060101010101" pitchFamily="49" charset="-122"/>
              </a:rPr>
              <a:t>对重点情节进行精读 </a:t>
            </a:r>
            <a:endParaRPr lang="en-US" altLang="zh-CN" sz="40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9001125" y="2604770"/>
            <a:ext cx="2762250" cy="3790315"/>
          </a:xfrm>
          <a:prstGeom prst="rect">
            <a:avLst/>
          </a:prstGeom>
        </p:spPr>
      </p:pic>
      <p:pic>
        <p:nvPicPr>
          <p:cNvPr id="4" name="图片 3"/>
          <p:cNvPicPr>
            <a:picLocks noChangeAspect="1"/>
          </p:cNvPicPr>
          <p:nvPr/>
        </p:nvPicPr>
        <p:blipFill>
          <a:blip r:embed="rId2"/>
          <a:stretch>
            <a:fillRect/>
          </a:stretch>
        </p:blipFill>
        <p:spPr>
          <a:xfrm>
            <a:off x="2062480" y="4175760"/>
            <a:ext cx="6096000" cy="2219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 name="文本框 12"/>
          <p:cNvSpPr txBox="1"/>
          <p:nvPr/>
        </p:nvSpPr>
        <p:spPr>
          <a:xfrm>
            <a:off x="1033145" y="2020570"/>
            <a:ext cx="10410190" cy="2584450"/>
          </a:xfrm>
          <a:prstGeom prst="rect">
            <a:avLst/>
          </a:prstGeom>
          <a:noFill/>
          <a:ln w="9525">
            <a:noFill/>
          </a:ln>
        </p:spPr>
        <p:txBody>
          <a:bodyPr wrap="square" anchor="t">
            <a:spAutoFit/>
          </a:bodyPr>
          <a:p>
            <a:pPr>
              <a:lnSpc>
                <a:spcPct val="150000"/>
              </a:lnSpc>
            </a:pPr>
            <a:r>
              <a:rPr lang="en-US" altLang="zh-CN" sz="3000" b="1" dirty="0">
                <a:solidFill>
                  <a:srgbClr val="000000"/>
                </a:solidFill>
                <a:latin typeface="宋体" panose="02010600030101010101" pitchFamily="2" charset="-122"/>
                <a:ea typeface="宋体" panose="02010600030101010101" pitchFamily="2" charset="-122"/>
                <a:sym typeface="+mn-ea"/>
              </a:rPr>
              <a:t>   </a:t>
            </a:r>
            <a:r>
              <a:rPr lang="en-US" altLang="zh-CN" sz="3600" b="1" dirty="0">
                <a:solidFill>
                  <a:srgbClr val="000000"/>
                </a:solidFill>
                <a:latin typeface="宋体" panose="02010600030101010101" pitchFamily="2" charset="-122"/>
                <a:ea typeface="宋体" panose="02010600030101010101" pitchFamily="2" charset="-122"/>
                <a:sym typeface="+mn-ea"/>
              </a:rPr>
              <a:t> </a:t>
            </a:r>
            <a:r>
              <a:rPr lang="zh-CN" altLang="en-US" sz="3600" b="1" dirty="0">
                <a:solidFill>
                  <a:srgbClr val="000000"/>
                </a:solidFill>
                <a:latin typeface="宋体" panose="02010600030101010101" pitchFamily="2" charset="-122"/>
                <a:ea typeface="宋体" panose="02010600030101010101" pitchFamily="2" charset="-122"/>
                <a:sym typeface="+mn-ea"/>
              </a:rPr>
              <a:t>先绘制一份简单的“诺第留斯号”潜水艇的航行线路图，标明时间、地点。从小说中选择某几个关键的时间点，结合小说的内容，写几则航海日记。</a:t>
            </a:r>
            <a:endParaRPr lang="en-US" altLang="en-US" sz="3600" b="1" dirty="0">
              <a:latin typeface="宋体" panose="02010600030101010101" pitchFamily="2" charset="-122"/>
              <a:ea typeface="宋体" panose="02010600030101010101" pitchFamily="2" charset="-122"/>
              <a:sym typeface="宋体" panose="02010600030101010101" pitchFamily="2" charset="-122"/>
            </a:endParaRPr>
          </a:p>
        </p:txBody>
      </p:sp>
      <p:pic>
        <p:nvPicPr>
          <p:cNvPr id="35845" name="图片 4" descr="235063-13061210091643.jpg"/>
          <p:cNvPicPr>
            <a:picLocks noChangeAspect="1"/>
          </p:cNvPicPr>
          <p:nvPr/>
        </p:nvPicPr>
        <p:blipFill>
          <a:blip r:embed="rId1"/>
          <a:stretch>
            <a:fillRect/>
          </a:stretch>
        </p:blipFill>
        <p:spPr>
          <a:xfrm>
            <a:off x="7143750" y="4605020"/>
            <a:ext cx="4072255" cy="1854835"/>
          </a:xfrm>
          <a:prstGeom prst="rect">
            <a:avLst/>
          </a:prstGeom>
          <a:noFill/>
          <a:ln w="9525">
            <a:noFill/>
          </a:ln>
        </p:spPr>
      </p:pic>
      <p:sp>
        <p:nvSpPr>
          <p:cNvPr id="3" name="矩形 2"/>
          <p:cNvSpPr/>
          <p:nvPr/>
        </p:nvSpPr>
        <p:spPr>
          <a:xfrm>
            <a:off x="1028238" y="114241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专题探究</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4" name="TextBox 1"/>
          <p:cNvSpPr txBox="1"/>
          <p:nvPr/>
        </p:nvSpPr>
        <p:spPr>
          <a:xfrm>
            <a:off x="3905250" y="1265556"/>
            <a:ext cx="4381500" cy="645160"/>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a:spAutoFit/>
          </a:bodyPr>
          <a:p>
            <a:pPr eaLnBrk="1" hangingPunct="1">
              <a:defRPr/>
            </a:pPr>
            <a:r>
              <a:rPr lang="zh-CN" altLang="en-US" sz="3600" dirty="0">
                <a:solidFill>
                  <a:srgbClr val="FFFF00"/>
                </a:solidFill>
                <a:latin typeface="黑体" panose="02010609060101010101" charset="-122"/>
                <a:ea typeface="黑体" panose="02010609060101010101" charset="-122"/>
              </a:rPr>
              <a:t>专题一：写航海日记</a:t>
            </a:r>
            <a:endParaRPr lang="zh-CN" altLang="en-US" sz="3600" dirty="0">
              <a:solidFill>
                <a:srgbClr val="FFFF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5845"/>
                                        </p:tgtEl>
                                        <p:attrNameLst>
                                          <p:attrName>style.visibility</p:attrName>
                                        </p:attrNameLst>
                                      </p:cBhvr>
                                      <p:to>
                                        <p:strVal val="visible"/>
                                      </p:to>
                                    </p:set>
                                    <p:animEffect transition="in" filter="wipe(down)">
                                      <p:cBhvr>
                                        <p:cTn id="18" dur="500"/>
                                        <p:tgtEl>
                                          <p:spTgt spid="35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p:cNvPicPr>
            <a:picLocks noChangeAspect="1"/>
          </p:cNvPicPr>
          <p:nvPr/>
        </p:nvPicPr>
        <p:blipFill>
          <a:blip r:embed="rId1"/>
          <a:srcRect l="47806" t="21881" r="50" b="14787"/>
          <a:stretch>
            <a:fillRect/>
          </a:stretch>
        </p:blipFill>
        <p:spPr>
          <a:xfrm>
            <a:off x="0" y="412750"/>
            <a:ext cx="12192000" cy="6289675"/>
          </a:xfrm>
          <a:prstGeom prst="rect">
            <a:avLst/>
          </a:prstGeom>
          <a:noFill/>
          <a:ln w="9525">
            <a:noFill/>
          </a:ln>
        </p:spPr>
      </p:pic>
      <p:sp>
        <p:nvSpPr>
          <p:cNvPr id="3" name="椭圆 2"/>
          <p:cNvSpPr/>
          <p:nvPr/>
        </p:nvSpPr>
        <p:spPr>
          <a:xfrm>
            <a:off x="8982075" y="2877185"/>
            <a:ext cx="730250" cy="1360488"/>
          </a:xfrm>
          <a:prstGeom prst="ellipse">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太平洋</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5" name="椭圆 4"/>
          <p:cNvSpPr/>
          <p:nvPr/>
        </p:nvSpPr>
        <p:spPr>
          <a:xfrm>
            <a:off x="3990975" y="4192905"/>
            <a:ext cx="1919288" cy="625475"/>
          </a:xfrm>
          <a:prstGeom prst="ellipse">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印度洋</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7" name="椭圆 6"/>
          <p:cNvSpPr/>
          <p:nvPr/>
        </p:nvSpPr>
        <p:spPr>
          <a:xfrm>
            <a:off x="1538605" y="3265805"/>
            <a:ext cx="1587500" cy="625475"/>
          </a:xfrm>
          <a:prstGeom prst="ellipse">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红海</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8" name="椭圆 7"/>
          <p:cNvSpPr/>
          <p:nvPr/>
        </p:nvSpPr>
        <p:spPr>
          <a:xfrm>
            <a:off x="1871663" y="2020888"/>
            <a:ext cx="1911350" cy="623888"/>
          </a:xfrm>
          <a:prstGeom prst="ellipse">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地中海</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10" name="任意多边形 9"/>
          <p:cNvSpPr/>
          <p:nvPr/>
        </p:nvSpPr>
        <p:spPr>
          <a:xfrm>
            <a:off x="3990658" y="3698875"/>
            <a:ext cx="2738438" cy="1220788"/>
          </a:xfrm>
          <a:custGeom>
            <a:avLst/>
            <a:gdLst>
              <a:gd name="connisteX0" fmla="*/ 2738220 w 2738220"/>
              <a:gd name="connsiteY0" fmla="*/ 1221015 h 1221015"/>
              <a:gd name="connisteX1" fmla="*/ 2161005 w 2738220"/>
              <a:gd name="connsiteY1" fmla="*/ 842555 h 1221015"/>
              <a:gd name="connisteX2" fmla="*/ 1835885 w 2738220"/>
              <a:gd name="connsiteY2" fmla="*/ 382180 h 1221015"/>
              <a:gd name="connisteX3" fmla="*/ 1619350 w 2738220"/>
              <a:gd name="connsiteY3" fmla="*/ 472350 h 1221015"/>
              <a:gd name="connisteX4" fmla="*/ 1402815 w 2738220"/>
              <a:gd name="connsiteY4" fmla="*/ 427265 h 1221015"/>
              <a:gd name="connisteX5" fmla="*/ 491590 w 2738220"/>
              <a:gd name="connsiteY5" fmla="*/ 219620 h 1221015"/>
              <a:gd name="connisteX6" fmla="*/ 157580 w 2738220"/>
              <a:gd name="connsiteY6" fmla="*/ 273595 h 1221015"/>
              <a:gd name="connisteX7" fmla="*/ 13435 w 2738220"/>
              <a:gd name="connsiteY7" fmla="*/ 20865 h 1221015"/>
              <a:gd name="connisteX8" fmla="*/ 13435 w 2738220"/>
              <a:gd name="connsiteY8" fmla="*/ 30390 h 122101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2738220" h="1221015">
                <a:moveTo>
                  <a:pt x="2738220" y="1221015"/>
                </a:moveTo>
                <a:cubicBezTo>
                  <a:pt x="2629000" y="1154340"/>
                  <a:pt x="2341345" y="1010195"/>
                  <a:pt x="2161005" y="842555"/>
                </a:cubicBezTo>
                <a:cubicBezTo>
                  <a:pt x="1980665" y="674915"/>
                  <a:pt x="1944470" y="456475"/>
                  <a:pt x="1835885" y="382180"/>
                </a:cubicBezTo>
                <a:cubicBezTo>
                  <a:pt x="1727300" y="307885"/>
                  <a:pt x="1705710" y="463460"/>
                  <a:pt x="1619350" y="472350"/>
                </a:cubicBezTo>
                <a:cubicBezTo>
                  <a:pt x="1532990" y="481240"/>
                  <a:pt x="1628240" y="478065"/>
                  <a:pt x="1402815" y="427265"/>
                </a:cubicBezTo>
                <a:cubicBezTo>
                  <a:pt x="1177390" y="376465"/>
                  <a:pt x="740510" y="250100"/>
                  <a:pt x="491590" y="219620"/>
                </a:cubicBezTo>
                <a:cubicBezTo>
                  <a:pt x="242670" y="189140"/>
                  <a:pt x="253465" y="313600"/>
                  <a:pt x="157580" y="273595"/>
                </a:cubicBezTo>
                <a:cubicBezTo>
                  <a:pt x="61695" y="233590"/>
                  <a:pt x="42010" y="69760"/>
                  <a:pt x="13435" y="20865"/>
                </a:cubicBezTo>
                <a:cubicBezTo>
                  <a:pt x="-15140" y="-28030"/>
                  <a:pt x="10260" y="23405"/>
                  <a:pt x="13435" y="30390"/>
                </a:cubicBezTo>
              </a:path>
            </a:pathLst>
          </a:custGeom>
          <a:noFill/>
          <a:ln w="63500">
            <a:solidFill>
              <a:srgbClr val="FFFF00"/>
            </a:solidFill>
            <a:headEnd type="none"/>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任意多边形 10"/>
          <p:cNvSpPr/>
          <p:nvPr/>
        </p:nvSpPr>
        <p:spPr>
          <a:xfrm>
            <a:off x="2908300" y="3224530"/>
            <a:ext cx="874713" cy="666750"/>
          </a:xfrm>
          <a:custGeom>
            <a:avLst/>
            <a:gdLst>
              <a:gd name="connisteX0" fmla="*/ 875030 w 875030"/>
              <a:gd name="connsiteY0" fmla="*/ 667385 h 667385"/>
              <a:gd name="connisteX1" fmla="*/ 631825 w 875030"/>
              <a:gd name="connsiteY1" fmla="*/ 234315 h 667385"/>
              <a:gd name="connisteX2" fmla="*/ 478155 w 875030"/>
              <a:gd name="connsiteY2" fmla="*/ 71755 h 667385"/>
              <a:gd name="connisteX3" fmla="*/ 0 w 875030"/>
              <a:gd name="connsiteY3" fmla="*/ 0 h 667385"/>
            </a:gdLst>
            <a:ahLst/>
            <a:cxnLst>
              <a:cxn ang="0">
                <a:pos x="connisteX0" y="connsiteY0"/>
              </a:cxn>
              <a:cxn ang="0">
                <a:pos x="connisteX1" y="connsiteY1"/>
              </a:cxn>
              <a:cxn ang="0">
                <a:pos x="connisteX2" y="connsiteY2"/>
              </a:cxn>
              <a:cxn ang="0">
                <a:pos x="connisteX3" y="connsiteY3"/>
              </a:cxn>
            </a:cxnLst>
            <a:rect l="l" t="t" r="r" b="b"/>
            <a:pathLst>
              <a:path w="875030" h="667385">
                <a:moveTo>
                  <a:pt x="875030" y="667385"/>
                </a:moveTo>
                <a:cubicBezTo>
                  <a:pt x="829310" y="584200"/>
                  <a:pt x="711200" y="353695"/>
                  <a:pt x="631825" y="234315"/>
                </a:cubicBezTo>
                <a:cubicBezTo>
                  <a:pt x="552450" y="114935"/>
                  <a:pt x="604520" y="118745"/>
                  <a:pt x="478155" y="71755"/>
                </a:cubicBezTo>
                <a:cubicBezTo>
                  <a:pt x="351790" y="24765"/>
                  <a:pt x="92710" y="10795"/>
                  <a:pt x="0" y="0"/>
                </a:cubicBezTo>
              </a:path>
            </a:pathLst>
          </a:custGeom>
          <a:noFill/>
          <a:ln w="63500">
            <a:solidFill>
              <a:srgbClr val="FFFF00"/>
            </a:solidFill>
            <a:headEnd type="none"/>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任意多边形 11"/>
          <p:cNvSpPr/>
          <p:nvPr/>
        </p:nvSpPr>
        <p:spPr>
          <a:xfrm>
            <a:off x="8296275" y="4060825"/>
            <a:ext cx="793750" cy="676275"/>
          </a:xfrm>
          <a:custGeom>
            <a:avLst/>
            <a:gdLst>
              <a:gd name="connisteX0" fmla="*/ 0 w 793750"/>
              <a:gd name="connsiteY0" fmla="*/ 0 h 676275"/>
              <a:gd name="connisteX1" fmla="*/ 631825 w 793750"/>
              <a:gd name="connsiteY1" fmla="*/ 387985 h 676275"/>
              <a:gd name="connisteX2" fmla="*/ 793750 w 793750"/>
              <a:gd name="connsiteY2" fmla="*/ 676275 h 676275"/>
            </a:gdLst>
            <a:ahLst/>
            <a:cxnLst>
              <a:cxn ang="0">
                <a:pos x="connisteX0" y="connsiteY0"/>
              </a:cxn>
              <a:cxn ang="0">
                <a:pos x="connisteX1" y="connsiteY1"/>
              </a:cxn>
              <a:cxn ang="0">
                <a:pos x="connisteX2" y="connsiteY2"/>
              </a:cxn>
            </a:cxnLst>
            <a:rect l="l" t="t" r="r" b="b"/>
            <a:pathLst>
              <a:path w="793750" h="676275">
                <a:moveTo>
                  <a:pt x="0" y="0"/>
                </a:moveTo>
                <a:cubicBezTo>
                  <a:pt x="123190" y="71755"/>
                  <a:pt x="473075" y="252730"/>
                  <a:pt x="631825" y="387985"/>
                </a:cubicBezTo>
                <a:cubicBezTo>
                  <a:pt x="790575" y="523240"/>
                  <a:pt x="774065" y="626110"/>
                  <a:pt x="793750" y="676275"/>
                </a:cubicBezTo>
              </a:path>
            </a:pathLst>
          </a:custGeom>
          <a:noFill/>
          <a:ln w="63500">
            <a:solidFill>
              <a:srgbClr val="FFFF00"/>
            </a:solidFill>
            <a:headEnd type="none"/>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任意多边形 12"/>
          <p:cNvSpPr/>
          <p:nvPr/>
        </p:nvSpPr>
        <p:spPr>
          <a:xfrm>
            <a:off x="7178675" y="4919663"/>
            <a:ext cx="1651000" cy="158750"/>
          </a:xfrm>
          <a:custGeom>
            <a:avLst/>
            <a:gdLst>
              <a:gd name="connisteX0" fmla="*/ 1651635 w 1651635"/>
              <a:gd name="connsiteY0" fmla="*/ 157801 h 157801"/>
              <a:gd name="connisteX1" fmla="*/ 1200150 w 1651635"/>
              <a:gd name="connsiteY1" fmla="*/ 31436 h 157801"/>
              <a:gd name="connisteX2" fmla="*/ 784860 w 1651635"/>
              <a:gd name="connsiteY2" fmla="*/ 4766 h 157801"/>
              <a:gd name="connisteX3" fmla="*/ 0 w 1651635"/>
              <a:gd name="connsiteY3" fmla="*/ 86046 h 157801"/>
            </a:gdLst>
            <a:ahLst/>
            <a:cxnLst>
              <a:cxn ang="0">
                <a:pos x="connisteX0" y="connsiteY0"/>
              </a:cxn>
              <a:cxn ang="0">
                <a:pos x="connisteX1" y="connsiteY1"/>
              </a:cxn>
              <a:cxn ang="0">
                <a:pos x="connisteX2" y="connsiteY2"/>
              </a:cxn>
              <a:cxn ang="0">
                <a:pos x="connisteX3" y="connsiteY3"/>
              </a:cxn>
            </a:cxnLst>
            <a:rect l="l" t="t" r="r" b="b"/>
            <a:pathLst>
              <a:path w="1651635" h="157801">
                <a:moveTo>
                  <a:pt x="1651635" y="157801"/>
                </a:moveTo>
                <a:cubicBezTo>
                  <a:pt x="1569720" y="133036"/>
                  <a:pt x="1373505" y="61916"/>
                  <a:pt x="1200150" y="31436"/>
                </a:cubicBezTo>
                <a:cubicBezTo>
                  <a:pt x="1026795" y="956"/>
                  <a:pt x="1024890" y="-6029"/>
                  <a:pt x="784860" y="4766"/>
                </a:cubicBezTo>
                <a:cubicBezTo>
                  <a:pt x="544830" y="15561"/>
                  <a:pt x="148590" y="69536"/>
                  <a:pt x="0" y="86046"/>
                </a:cubicBezTo>
              </a:path>
            </a:pathLst>
          </a:custGeom>
          <a:noFill/>
          <a:ln w="63500">
            <a:solidFill>
              <a:srgbClr val="FFFF00"/>
            </a:solidFill>
            <a:headEnd type="none"/>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4" name="图片 13"/>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rot="1920000">
            <a:off x="7880985" y="3733164"/>
            <a:ext cx="826770" cy="695960"/>
          </a:xfrm>
          <a:prstGeom prst="snip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000000"/>
                                          </p:val>
                                        </p:tav>
                                        <p:tav tm="100000">
                                          <p:val>
                                            <p:strVal val="#ppt_w"/>
                                          </p:val>
                                        </p:tav>
                                      </p:tavLst>
                                    </p:anim>
                                    <p:anim calcmode="lin" valueType="num">
                                      <p:cBhvr>
                                        <p:cTn id="12" dur="500" fill="hold"/>
                                        <p:tgtEl>
                                          <p:spTgt spid="3"/>
                                        </p:tgtEl>
                                        <p:attrNameLst>
                                          <p:attrName>ppt_h</p:attrName>
                                        </p:attrNameLst>
                                      </p:cBhvr>
                                      <p:tavLst>
                                        <p:tav tm="0">
                                          <p:val>
                                            <p:fltVal val="0.00000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500"/>
                            </p:stCondLst>
                            <p:childTnLst>
                              <p:par>
                                <p:cTn id="24" presetID="2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000000"/>
                                          </p:val>
                                        </p:tav>
                                        <p:tav tm="100000">
                                          <p:val>
                                            <p:strVal val="#ppt_w"/>
                                          </p:val>
                                        </p:tav>
                                      </p:tavLst>
                                    </p:anim>
                                    <p:anim calcmode="lin" valueType="num">
                                      <p:cBhvr>
                                        <p:cTn id="27" dur="500" fill="hold"/>
                                        <p:tgtEl>
                                          <p:spTgt spid="5"/>
                                        </p:tgtEl>
                                        <p:attrNameLst>
                                          <p:attrName>ppt_h</p:attrName>
                                        </p:attrNameLst>
                                      </p:cBhvr>
                                      <p:tavLst>
                                        <p:tav tm="0">
                                          <p:val>
                                            <p:fltVal val="0.00000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500"/>
                            </p:stCondLst>
                            <p:childTnLst>
                              <p:par>
                                <p:cTn id="34" presetID="2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000000"/>
                                          </p:val>
                                        </p:tav>
                                        <p:tav tm="100000">
                                          <p:val>
                                            <p:strVal val="#ppt_w"/>
                                          </p:val>
                                        </p:tav>
                                      </p:tavLst>
                                    </p:anim>
                                    <p:anim calcmode="lin" valueType="num">
                                      <p:cBhvr>
                                        <p:cTn id="37" dur="500" fill="hold"/>
                                        <p:tgtEl>
                                          <p:spTgt spid="7"/>
                                        </p:tgtEl>
                                        <p:attrNameLst>
                                          <p:attrName>ppt_h</p:attrName>
                                        </p:attrNameLst>
                                      </p:cBhvr>
                                      <p:tavLst>
                                        <p:tav tm="0">
                                          <p:val>
                                            <p:fltVal val="0.00000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par>
                          <p:cTn id="43" fill="hold">
                            <p:stCondLst>
                              <p:cond delay="500"/>
                            </p:stCondLst>
                            <p:childTnLst>
                              <p:par>
                                <p:cTn id="44" presetID="23" presetClass="entr" presetSubtype="16"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000000"/>
                                          </p:val>
                                        </p:tav>
                                        <p:tav tm="100000">
                                          <p:val>
                                            <p:strVal val="#ppt_w"/>
                                          </p:val>
                                        </p:tav>
                                      </p:tavLst>
                                    </p:anim>
                                    <p:anim calcmode="lin" valueType="num">
                                      <p:cBhvr>
                                        <p:cTn id="47" dur="500" fill="hold"/>
                                        <p:tgtEl>
                                          <p:spTgt spid="8"/>
                                        </p:tgtEl>
                                        <p:attrNameLst>
                                          <p:attrName>ppt_h</p:attrName>
                                        </p:attrNameLst>
                                      </p:cBhvr>
                                      <p:tavLst>
                                        <p:tav tm="0">
                                          <p:val>
                                            <p:fltVal val="0.00000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childTnLst>
                                </p:cTn>
                              </p:par>
                            </p:childTnLst>
                          </p:cTn>
                        </p:par>
                        <p:par>
                          <p:cTn id="52" fill="hold">
                            <p:stCondLst>
                              <p:cond delay="0"/>
                            </p:stCondLst>
                            <p:childTnLst>
                              <p:par>
                                <p:cTn id="53" presetID="0" presetClass="path" presetSubtype="0" accel="50000" decel="50000" fill="hold" nodeType="afterEffect">
                                  <p:stCondLst>
                                    <p:cond delay="0"/>
                                  </p:stCondLst>
                                  <p:childTnLst>
                                    <p:animMotion origin="layout" path="M 0.000000 0.000000 C 0.007917 0.005648 0.029583 0.015463 0.041458 0.034167 C 0.053333 0.052870 0.068542 0.084259 0.059236 0.093426 C 0.049931 0.102593 0.026250 0.083611 -0.004931 0.080185 C -0.036111 0.076759 -0.060972 0.078426 -0.096667 0.076296 C -0.132361 0.074167 -0.153958 0.084167 -0.183542 0.069722 C -0.213125 0.055278 -0.225208 0.028148 -0.244722 0.003889 C -0.264236 -0.020370 -0.270625 -0.043241 -0.281250 -0.051389 C -0.291875 -0.059537 -0.270972 -0.033148 -0.297986 -0.036852 C -0.325000 -0.040556 -0.384444 -0.065093 -0.416389 -0.069815 C -0.448333 -0.074537 -0.439653 -0.037963 -0.457847 -0.060556 C -0.476042 -0.083148 -0.484931 -0.151111 -0.507222 -0.182963 C -0.529514 -0.214815 -0.557917 -0.214907 -0.569375 -0.219815 " pathEditMode="relative" ptsTypes="">
                                      <p:cBhvr>
                                        <p:cTn id="54" dur="50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7" grpId="0" bldLvl="0" animBg="1"/>
      <p:bldP spid="8"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64513" name="图片 1"/>
          <p:cNvPicPr>
            <a:picLocks noChangeAspect="1"/>
          </p:cNvPicPr>
          <p:nvPr/>
        </p:nvPicPr>
        <p:blipFill>
          <a:blip r:embed="rId1"/>
          <a:srcRect l="343" t="735" r="42194" b="652"/>
          <a:stretch>
            <a:fillRect/>
          </a:stretch>
        </p:blipFill>
        <p:spPr>
          <a:xfrm>
            <a:off x="-98425" y="426720"/>
            <a:ext cx="12289790" cy="6259195"/>
          </a:xfrm>
          <a:prstGeom prst="rect">
            <a:avLst/>
          </a:prstGeom>
          <a:noFill/>
          <a:ln w="9525">
            <a:noFill/>
          </a:ln>
        </p:spPr>
      </p:pic>
      <p:sp>
        <p:nvSpPr>
          <p:cNvPr id="3" name="矩形 2"/>
          <p:cNvSpPr/>
          <p:nvPr/>
        </p:nvSpPr>
        <p:spPr>
          <a:xfrm>
            <a:off x="10085070" y="2270125"/>
            <a:ext cx="1404938" cy="547688"/>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地中海</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5" name="任意多边形 4"/>
          <p:cNvSpPr/>
          <p:nvPr/>
        </p:nvSpPr>
        <p:spPr>
          <a:xfrm>
            <a:off x="9502775" y="3255963"/>
            <a:ext cx="830263" cy="874713"/>
          </a:xfrm>
          <a:custGeom>
            <a:avLst/>
            <a:gdLst>
              <a:gd name="connisteX0" fmla="*/ 830580 w 830580"/>
              <a:gd name="connsiteY0" fmla="*/ 0 h 875030"/>
              <a:gd name="connisteX1" fmla="*/ 505460 w 830580"/>
              <a:gd name="connsiteY1" fmla="*/ 107950 h 875030"/>
              <a:gd name="connisteX2" fmla="*/ 171450 w 830580"/>
              <a:gd name="connsiteY2" fmla="*/ 495935 h 875030"/>
              <a:gd name="connisteX3" fmla="*/ 0 w 830580"/>
              <a:gd name="connsiteY3" fmla="*/ 875030 h 875030"/>
            </a:gdLst>
            <a:ahLst/>
            <a:cxnLst>
              <a:cxn ang="0">
                <a:pos x="connisteX0" y="connsiteY0"/>
              </a:cxn>
              <a:cxn ang="0">
                <a:pos x="connisteX1" y="connsiteY1"/>
              </a:cxn>
              <a:cxn ang="0">
                <a:pos x="connisteX2" y="connsiteY2"/>
              </a:cxn>
              <a:cxn ang="0">
                <a:pos x="connisteX3" y="connsiteY3"/>
              </a:cxn>
            </a:cxnLst>
            <a:rect l="l" t="t" r="r" b="b"/>
            <a:pathLst>
              <a:path w="830580" h="875030">
                <a:moveTo>
                  <a:pt x="830580" y="0"/>
                </a:moveTo>
                <a:cubicBezTo>
                  <a:pt x="772160" y="13970"/>
                  <a:pt x="637540" y="8890"/>
                  <a:pt x="505460" y="107950"/>
                </a:cubicBezTo>
                <a:cubicBezTo>
                  <a:pt x="373380" y="207010"/>
                  <a:pt x="272415" y="342265"/>
                  <a:pt x="171450" y="495935"/>
                </a:cubicBezTo>
                <a:cubicBezTo>
                  <a:pt x="70485" y="649605"/>
                  <a:pt x="27305" y="807085"/>
                  <a:pt x="0" y="875030"/>
                </a:cubicBezTo>
              </a:path>
            </a:pathLst>
          </a:custGeom>
          <a:noFill/>
          <a:ln w="63500">
            <a:solidFill>
              <a:srgbClr val="FFFF00"/>
            </a:solidFill>
            <a:headEnd type="none"/>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5"/>
          <p:cNvSpPr/>
          <p:nvPr/>
        </p:nvSpPr>
        <p:spPr>
          <a:xfrm>
            <a:off x="8915400" y="2817813"/>
            <a:ext cx="493713" cy="1404938"/>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大西洋</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7" name="任意多边形 6"/>
          <p:cNvSpPr/>
          <p:nvPr/>
        </p:nvSpPr>
        <p:spPr>
          <a:xfrm>
            <a:off x="5807075" y="4186555"/>
            <a:ext cx="3696335" cy="2246630"/>
          </a:xfrm>
          <a:custGeom>
            <a:avLst/>
            <a:gdLst>
              <a:gd name="connisteX0" fmla="*/ 1831975 w 1831975"/>
              <a:gd name="connsiteY0" fmla="*/ 0 h 2246630"/>
              <a:gd name="connisteX1" fmla="*/ 1669415 w 1831975"/>
              <a:gd name="connsiteY1" fmla="*/ 685800 h 2246630"/>
              <a:gd name="connisteX2" fmla="*/ 1434465 w 1831975"/>
              <a:gd name="connsiteY2" fmla="*/ 1226820 h 2246630"/>
              <a:gd name="connisteX3" fmla="*/ 956310 w 1831975"/>
              <a:gd name="connsiteY3" fmla="*/ 1867535 h 2246630"/>
              <a:gd name="connisteX4" fmla="*/ 0 w 1831975"/>
              <a:gd name="connsiteY4" fmla="*/ 2246630 h 22466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831975" h="2246630">
                <a:moveTo>
                  <a:pt x="1831975" y="0"/>
                </a:moveTo>
                <a:cubicBezTo>
                  <a:pt x="1804035" y="126365"/>
                  <a:pt x="1748790" y="440690"/>
                  <a:pt x="1669415" y="685800"/>
                </a:cubicBezTo>
                <a:cubicBezTo>
                  <a:pt x="1590040" y="930910"/>
                  <a:pt x="1577340" y="990600"/>
                  <a:pt x="1434465" y="1226820"/>
                </a:cubicBezTo>
                <a:cubicBezTo>
                  <a:pt x="1291590" y="1463040"/>
                  <a:pt x="1243330" y="1663700"/>
                  <a:pt x="956310" y="1867535"/>
                </a:cubicBezTo>
                <a:cubicBezTo>
                  <a:pt x="669290" y="2071370"/>
                  <a:pt x="181610" y="2183765"/>
                  <a:pt x="0" y="2246630"/>
                </a:cubicBezTo>
              </a:path>
            </a:pathLst>
          </a:custGeom>
          <a:noFill/>
          <a:ln w="63500">
            <a:solidFill>
              <a:srgbClr val="FFFF00"/>
            </a:solidFill>
            <a:headEnd type="none"/>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3719513" y="5380038"/>
            <a:ext cx="1954213" cy="1052513"/>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南极海域（极点）</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10" name="矩形 9"/>
          <p:cNvSpPr/>
          <p:nvPr/>
        </p:nvSpPr>
        <p:spPr>
          <a:xfrm>
            <a:off x="10083800" y="531813"/>
            <a:ext cx="1406525" cy="549275"/>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北冰洋</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11" name="任意多边形 10"/>
          <p:cNvSpPr/>
          <p:nvPr/>
        </p:nvSpPr>
        <p:spPr>
          <a:xfrm>
            <a:off x="6524625" y="1322705"/>
            <a:ext cx="3808730" cy="5110480"/>
          </a:xfrm>
          <a:custGeom>
            <a:avLst/>
            <a:gdLst>
              <a:gd name="connisteX0" fmla="*/ 0 w 2337435"/>
              <a:gd name="connsiteY0" fmla="*/ 4864100 h 4864100"/>
              <a:gd name="connisteX1" fmla="*/ 767080 w 2337435"/>
              <a:gd name="connsiteY1" fmla="*/ 4485005 h 4864100"/>
              <a:gd name="connisteX2" fmla="*/ 1245235 w 2337435"/>
              <a:gd name="connsiteY2" fmla="*/ 3627755 h 4864100"/>
              <a:gd name="connisteX3" fmla="*/ 1579245 w 2337435"/>
              <a:gd name="connsiteY3" fmla="*/ 2337435 h 4864100"/>
              <a:gd name="connisteX4" fmla="*/ 1840865 w 2337435"/>
              <a:gd name="connsiteY4" fmla="*/ 983615 h 4864100"/>
              <a:gd name="connisteX5" fmla="*/ 2084705 w 2337435"/>
              <a:gd name="connsiteY5" fmla="*/ 316230 h 4864100"/>
              <a:gd name="connisteX6" fmla="*/ 2337435 w 2337435"/>
              <a:gd name="connsiteY6" fmla="*/ 0 h 48641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2337435" h="4864100">
                <a:moveTo>
                  <a:pt x="0" y="4864100"/>
                </a:moveTo>
                <a:cubicBezTo>
                  <a:pt x="144145" y="4805680"/>
                  <a:pt x="518160" y="4732020"/>
                  <a:pt x="767080" y="4485005"/>
                </a:cubicBezTo>
                <a:cubicBezTo>
                  <a:pt x="1016000" y="4237990"/>
                  <a:pt x="1082675" y="4057015"/>
                  <a:pt x="1245235" y="3627755"/>
                </a:cubicBezTo>
                <a:cubicBezTo>
                  <a:pt x="1407795" y="3198495"/>
                  <a:pt x="1459865" y="2866390"/>
                  <a:pt x="1579245" y="2337435"/>
                </a:cubicBezTo>
                <a:cubicBezTo>
                  <a:pt x="1698625" y="1808480"/>
                  <a:pt x="1739900" y="1388110"/>
                  <a:pt x="1840865" y="983615"/>
                </a:cubicBezTo>
                <a:cubicBezTo>
                  <a:pt x="1941830" y="579120"/>
                  <a:pt x="1985645" y="513080"/>
                  <a:pt x="2084705" y="316230"/>
                </a:cubicBezTo>
                <a:cubicBezTo>
                  <a:pt x="2183765" y="119380"/>
                  <a:pt x="2291715" y="50165"/>
                  <a:pt x="2337435" y="0"/>
                </a:cubicBezTo>
              </a:path>
            </a:pathLst>
          </a:custGeom>
          <a:noFill/>
          <a:ln w="63500">
            <a:solidFill>
              <a:schemeClr val="accent6">
                <a:lumMod val="75000"/>
              </a:schemeClr>
            </a:solidFill>
            <a:headEnd type="none"/>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4" name="图片 13"/>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rot="1920000">
            <a:off x="9136380" y="2196464"/>
            <a:ext cx="826770" cy="695960"/>
          </a:xfrm>
          <a:prstGeom prst="snip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500"/>
                            </p:stCondLst>
                            <p:childTnLst>
                              <p:par>
                                <p:cTn id="15" presetID="2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000000"/>
                                          </p:val>
                                        </p:tav>
                                        <p:tav tm="100000">
                                          <p:val>
                                            <p:strVal val="#ppt_w"/>
                                          </p:val>
                                        </p:tav>
                                      </p:tavLst>
                                    </p:anim>
                                    <p:anim calcmode="lin" valueType="num">
                                      <p:cBhvr>
                                        <p:cTn id="18" dur="500" fill="hold"/>
                                        <p:tgtEl>
                                          <p:spTgt spid="6"/>
                                        </p:tgtEl>
                                        <p:attrNameLst>
                                          <p:attrName>ppt_h</p:attrName>
                                        </p:attrNameLst>
                                      </p:cBhvr>
                                      <p:tavLst>
                                        <p:tav tm="0">
                                          <p:val>
                                            <p:fltVal val="0.00000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500"/>
                            </p:stCondLst>
                            <p:childTnLst>
                              <p:par>
                                <p:cTn id="25" presetID="2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000000"/>
                                          </p:val>
                                        </p:tav>
                                        <p:tav tm="100000">
                                          <p:val>
                                            <p:strVal val="#ppt_w"/>
                                          </p:val>
                                        </p:tav>
                                      </p:tavLst>
                                    </p:anim>
                                    <p:anim calcmode="lin" valueType="num">
                                      <p:cBhvr>
                                        <p:cTn id="28" dur="500" fill="hold"/>
                                        <p:tgtEl>
                                          <p:spTgt spid="8"/>
                                        </p:tgtEl>
                                        <p:attrNameLst>
                                          <p:attrName>ppt_h</p:attrName>
                                        </p:attrNameLst>
                                      </p:cBhvr>
                                      <p:tavLst>
                                        <p:tav tm="0">
                                          <p:val>
                                            <p:fltVal val="0.00000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500"/>
                            </p:stCondLst>
                            <p:childTnLst>
                              <p:par>
                                <p:cTn id="35" presetID="2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000000"/>
                                          </p:val>
                                        </p:tav>
                                        <p:tav tm="100000">
                                          <p:val>
                                            <p:strVal val="#ppt_w"/>
                                          </p:val>
                                        </p:tav>
                                      </p:tavLst>
                                    </p:anim>
                                    <p:anim calcmode="lin" valueType="num">
                                      <p:cBhvr>
                                        <p:cTn id="38" dur="500" fill="hold"/>
                                        <p:tgtEl>
                                          <p:spTgt spid="10"/>
                                        </p:tgtEl>
                                        <p:attrNameLst>
                                          <p:attrName>ppt_h</p:attrName>
                                        </p:attrNameLst>
                                      </p:cBhvr>
                                      <p:tavLst>
                                        <p:tav tm="0">
                                          <p:val>
                                            <p:fltVal val="0.00000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par>
                          <p:cTn id="43" fill="hold">
                            <p:stCondLst>
                              <p:cond delay="0"/>
                            </p:stCondLst>
                            <p:childTnLst>
                              <p:par>
                                <p:cTn id="44" presetID="0" presetClass="path" presetSubtype="0" accel="50000" decel="50000" fill="hold" nodeType="afterEffect">
                                  <p:stCondLst>
                                    <p:cond delay="0"/>
                                  </p:stCondLst>
                                  <p:childTnLst>
                                    <p:animMotion origin="layout" path="M -0.039235 0.020926 C -0.045832 0.035648 -0.062916 0.065463 -0.074721 0.106482 C -0.086527 0.147500 -0.086943 0.179074 -0.098402 0.226204 C -0.109860 0.273333 -0.111874 0.299074 -0.132013 0.341945 C -0.152152 0.384815 -0.171110 0.413519 -0.199096 0.440648 C -0.227082 0.467778 -0.270138 0.469907 -0.272082 0.477500 C -0.274027 0.485093 -0.236388 0.489815 -0.208957 0.478796 C -0.181527 0.467778 -0.158610 0.460093 -0.134929 0.422222 C -0.111249 0.384352 -0.106527 0.355370 -0.090554 0.289352 C -0.074582 0.223333 -0.067638 0.170093 -0.054999 0.091945 C -0.042360 0.013796 -0.042568 -0.042500 -0.027360 -0.101481 C -0.012152 -0.160463 0.011876 -0.186389 0.020973 -0.202778 " pathEditMode="relative" rAng="0" ptsTypes="">
                                      <p:cBhvr>
                                        <p:cTn id="45" dur="5000" fill="hold"/>
                                        <p:tgtEl>
                                          <p:spTgt spid="14"/>
                                        </p:tgtEl>
                                        <p:attrNameLst>
                                          <p:attrName>ppt_x</p:attrName>
                                          <p:attrName>ppt_y</p:attrName>
                                        </p:attrNameLst>
                                      </p:cBhvr>
                                      <p:rCtr x="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8" grpId="0" bldLvl="0" animBg="1"/>
      <p:bldP spid="10"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1294163" y="937895"/>
            <a:ext cx="3044190" cy="666115"/>
          </a:xfrm>
          <a:prstGeom prst="rect">
            <a:avLst/>
          </a:prstGeom>
          <a:noFill/>
        </p:spPr>
        <p:txBody>
          <a:bodyPr wrap="none" rtlCol="0">
            <a:spAutoFit/>
          </a:bodyPr>
          <a:lstStyle/>
          <a:p>
            <a:pPr algn="l"/>
            <a:r>
              <a:rPr lang="zh-CN" sz="3735" b="1" dirty="0">
                <a:solidFill>
                  <a:srgbClr val="FF0000"/>
                </a:solidFill>
                <a:latin typeface="黑体" panose="02010609060101010101" charset="-122"/>
                <a:ea typeface="黑体" panose="02010609060101010101" charset="-122"/>
                <a:cs typeface="方正书宋_GBK" charset="0"/>
                <a:sym typeface="+mn-ea"/>
              </a:rPr>
              <a:t>航行线路图：</a:t>
            </a:r>
            <a:endParaRPr lang="zh-CN" altLang="en-US" sz="3735" b="1" dirty="0">
              <a:solidFill>
                <a:srgbClr val="FF0000"/>
              </a:solidFill>
              <a:latin typeface="黑体" panose="02010609060101010101" charset="-122"/>
              <a:ea typeface="黑体" panose="02010609060101010101" charset="-122"/>
              <a:cs typeface="方正书宋_GBK" charset="0"/>
              <a:sym typeface="+mn-ea"/>
            </a:endParaRPr>
          </a:p>
        </p:txBody>
      </p:sp>
      <p:sp>
        <p:nvSpPr>
          <p:cNvPr id="3" name="文本框 2"/>
          <p:cNvSpPr txBox="1"/>
          <p:nvPr/>
        </p:nvSpPr>
        <p:spPr>
          <a:xfrm>
            <a:off x="1905952" y="2084851"/>
            <a:ext cx="1673860" cy="5835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l"/>
            <a:r>
              <a:rPr lang="zh-CN" sz="3200" b="1" dirty="0">
                <a:solidFill>
                  <a:schemeClr val="tx1"/>
                </a:solidFill>
                <a:latin typeface="黑体" panose="02010609060101010101" charset="-122"/>
                <a:ea typeface="黑体" panose="02010609060101010101" charset="-122"/>
                <a:cs typeface="方正书宋_GBK" charset="0"/>
                <a:sym typeface="+mn-ea"/>
              </a:rPr>
              <a:t>太平洋</a:t>
            </a:r>
            <a:endParaRPr lang="zh-CN" altLang="en-US" sz="3200" b="1" dirty="0">
              <a:solidFill>
                <a:schemeClr val="tx1"/>
              </a:solidFill>
              <a:latin typeface="黑体" panose="02010609060101010101" charset="-122"/>
              <a:ea typeface="黑体" panose="02010609060101010101" charset="-122"/>
              <a:cs typeface="方正书宋_GBK" charset="0"/>
              <a:sym typeface="+mn-ea"/>
            </a:endParaRPr>
          </a:p>
        </p:txBody>
      </p:sp>
      <p:sp>
        <p:nvSpPr>
          <p:cNvPr id="4" name="文本框 3"/>
          <p:cNvSpPr txBox="1"/>
          <p:nvPr/>
        </p:nvSpPr>
        <p:spPr>
          <a:xfrm>
            <a:off x="4338425" y="2084851"/>
            <a:ext cx="1673860" cy="5835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l"/>
            <a:r>
              <a:rPr lang="zh-CN" sz="3200" b="1" dirty="0">
                <a:solidFill>
                  <a:schemeClr val="tx1"/>
                </a:solidFill>
                <a:latin typeface="黑体" panose="02010609060101010101" charset="-122"/>
                <a:ea typeface="黑体" panose="02010609060101010101" charset="-122"/>
                <a:cs typeface="方正书宋_GBK" charset="0"/>
                <a:sym typeface="+mn-ea"/>
              </a:rPr>
              <a:t>印度洋</a:t>
            </a:r>
            <a:endParaRPr lang="zh-CN" altLang="en-US" sz="3200" b="1" dirty="0">
              <a:solidFill>
                <a:schemeClr val="tx1"/>
              </a:solidFill>
              <a:latin typeface="黑体" panose="02010609060101010101" charset="-122"/>
              <a:ea typeface="黑体" panose="02010609060101010101" charset="-122"/>
              <a:cs typeface="方正书宋_GBK" charset="0"/>
              <a:sym typeface="+mn-ea"/>
            </a:endParaRPr>
          </a:p>
        </p:txBody>
      </p:sp>
      <p:sp>
        <p:nvSpPr>
          <p:cNvPr id="5" name="文本框 4"/>
          <p:cNvSpPr txBox="1"/>
          <p:nvPr/>
        </p:nvSpPr>
        <p:spPr>
          <a:xfrm>
            <a:off x="6947852" y="2084851"/>
            <a:ext cx="1209040" cy="5835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l"/>
            <a:r>
              <a:rPr lang="zh-CN" sz="3200" b="1">
                <a:solidFill>
                  <a:schemeClr val="tx1"/>
                </a:solidFill>
                <a:latin typeface="黑体" panose="02010609060101010101" charset="-122"/>
                <a:ea typeface="黑体" panose="02010609060101010101" charset="-122"/>
                <a:cs typeface="方正书宋_GBK" charset="0"/>
                <a:sym typeface="+mn-ea"/>
              </a:rPr>
              <a:t>红海</a:t>
            </a:r>
            <a:endParaRPr lang="zh-CN" altLang="en-US" sz="3200" b="1">
              <a:solidFill>
                <a:schemeClr val="tx1"/>
              </a:solidFill>
              <a:latin typeface="黑体" panose="02010609060101010101" charset="-122"/>
              <a:ea typeface="黑体" panose="02010609060101010101" charset="-122"/>
              <a:cs typeface="方正书宋_GBK" charset="0"/>
              <a:sym typeface="+mn-ea"/>
            </a:endParaRPr>
          </a:p>
        </p:txBody>
      </p:sp>
      <p:sp>
        <p:nvSpPr>
          <p:cNvPr id="6" name="文本框 5"/>
          <p:cNvSpPr txBox="1"/>
          <p:nvPr/>
        </p:nvSpPr>
        <p:spPr>
          <a:xfrm>
            <a:off x="9030652" y="2084851"/>
            <a:ext cx="1673860" cy="5835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l"/>
            <a:r>
              <a:rPr lang="zh-CN" sz="3200" b="1">
                <a:solidFill>
                  <a:schemeClr val="tx1"/>
                </a:solidFill>
                <a:latin typeface="黑体" panose="02010609060101010101" charset="-122"/>
                <a:ea typeface="黑体" panose="02010609060101010101" charset="-122"/>
                <a:cs typeface="方正书宋_GBK" charset="0"/>
                <a:sym typeface="+mn-ea"/>
              </a:rPr>
              <a:t>地中海</a:t>
            </a:r>
            <a:endParaRPr lang="zh-CN" altLang="en-US" sz="3200" b="1">
              <a:solidFill>
                <a:schemeClr val="tx1"/>
              </a:solidFill>
              <a:latin typeface="黑体" panose="02010609060101010101" charset="-122"/>
              <a:ea typeface="黑体" panose="02010609060101010101" charset="-122"/>
              <a:cs typeface="方正书宋_GBK" charset="0"/>
              <a:sym typeface="+mn-ea"/>
            </a:endParaRPr>
          </a:p>
        </p:txBody>
      </p:sp>
      <p:sp>
        <p:nvSpPr>
          <p:cNvPr id="7" name="文本框 6"/>
          <p:cNvSpPr txBox="1"/>
          <p:nvPr/>
        </p:nvSpPr>
        <p:spPr>
          <a:xfrm>
            <a:off x="1779799" y="3685051"/>
            <a:ext cx="1673860" cy="5835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l"/>
            <a:r>
              <a:rPr lang="zh-CN" sz="3200" b="1">
                <a:solidFill>
                  <a:schemeClr val="tx1"/>
                </a:solidFill>
                <a:latin typeface="黑体" panose="02010609060101010101" charset="-122"/>
                <a:ea typeface="黑体" panose="02010609060101010101" charset="-122"/>
                <a:cs typeface="方正书宋_GBK" charset="0"/>
                <a:sym typeface="+mn-ea"/>
              </a:rPr>
              <a:t>大西洋</a:t>
            </a:r>
            <a:endParaRPr lang="zh-CN" altLang="en-US" sz="3200" b="1">
              <a:solidFill>
                <a:schemeClr val="tx1"/>
              </a:solidFill>
              <a:latin typeface="黑体" panose="02010609060101010101" charset="-122"/>
              <a:ea typeface="黑体" panose="02010609060101010101" charset="-122"/>
              <a:cs typeface="方正书宋_GBK" charset="0"/>
              <a:sym typeface="+mn-ea"/>
            </a:endParaRPr>
          </a:p>
        </p:txBody>
      </p:sp>
      <p:sp>
        <p:nvSpPr>
          <p:cNvPr id="8" name="文本框 7"/>
          <p:cNvSpPr txBox="1"/>
          <p:nvPr/>
        </p:nvSpPr>
        <p:spPr>
          <a:xfrm>
            <a:off x="4208885" y="3685051"/>
            <a:ext cx="1907540" cy="5835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l"/>
            <a:r>
              <a:rPr lang="zh-CN" sz="3200" b="1">
                <a:solidFill>
                  <a:schemeClr val="tx1"/>
                </a:solidFill>
                <a:latin typeface="黑体" panose="02010609060101010101" charset="-122"/>
                <a:ea typeface="黑体" panose="02010609060101010101" charset="-122"/>
                <a:cs typeface="方正书宋_GBK" charset="0"/>
                <a:sym typeface="+mn-ea"/>
              </a:rPr>
              <a:t>南极海域</a:t>
            </a:r>
            <a:endParaRPr lang="zh-CN" altLang="en-US" sz="3200" b="1">
              <a:solidFill>
                <a:schemeClr val="tx1"/>
              </a:solidFill>
              <a:latin typeface="黑体" panose="02010609060101010101" charset="-122"/>
              <a:ea typeface="黑体" panose="02010609060101010101" charset="-122"/>
              <a:cs typeface="方正书宋_GBK" charset="0"/>
              <a:sym typeface="+mn-ea"/>
            </a:endParaRPr>
          </a:p>
        </p:txBody>
      </p:sp>
      <p:sp>
        <p:nvSpPr>
          <p:cNvPr id="9" name="文本框 8"/>
          <p:cNvSpPr txBox="1"/>
          <p:nvPr/>
        </p:nvSpPr>
        <p:spPr>
          <a:xfrm>
            <a:off x="6935152" y="3685051"/>
            <a:ext cx="1598507" cy="5835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l"/>
            <a:r>
              <a:rPr lang="zh-CN" sz="3200" b="1">
                <a:solidFill>
                  <a:schemeClr val="tx1"/>
                </a:solidFill>
                <a:latin typeface="黑体" panose="02010609060101010101" charset="-122"/>
                <a:ea typeface="黑体" panose="02010609060101010101" charset="-122"/>
                <a:cs typeface="方正书宋_GBK" charset="0"/>
                <a:sym typeface="+mn-ea"/>
              </a:rPr>
              <a:t>大西洋</a:t>
            </a:r>
            <a:endParaRPr lang="zh-CN" altLang="en-US" sz="3200" b="1">
              <a:solidFill>
                <a:schemeClr val="tx1"/>
              </a:solidFill>
              <a:latin typeface="黑体" panose="02010609060101010101" charset="-122"/>
              <a:ea typeface="黑体" panose="02010609060101010101" charset="-122"/>
              <a:cs typeface="方正书宋_GBK" charset="0"/>
              <a:sym typeface="+mn-ea"/>
            </a:endParaRPr>
          </a:p>
        </p:txBody>
      </p:sp>
      <p:sp>
        <p:nvSpPr>
          <p:cNvPr id="10" name="文本框 9"/>
          <p:cNvSpPr txBox="1"/>
          <p:nvPr/>
        </p:nvSpPr>
        <p:spPr>
          <a:xfrm>
            <a:off x="9233852" y="3685051"/>
            <a:ext cx="1470660" cy="5835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l"/>
            <a:r>
              <a:rPr lang="zh-CN" sz="3200" b="1">
                <a:solidFill>
                  <a:schemeClr val="tx1"/>
                </a:solidFill>
                <a:latin typeface="黑体" panose="02010609060101010101" charset="-122"/>
                <a:ea typeface="黑体" panose="02010609060101010101" charset="-122"/>
                <a:cs typeface="方正书宋_GBK" charset="0"/>
                <a:sym typeface="+mn-ea"/>
              </a:rPr>
              <a:t>北冰洋</a:t>
            </a:r>
            <a:endParaRPr lang="zh-CN" altLang="en-US" sz="3200" b="1">
              <a:solidFill>
                <a:schemeClr val="tx1"/>
              </a:solidFill>
              <a:latin typeface="黑体" panose="02010609060101010101" charset="-122"/>
              <a:ea typeface="黑体" panose="02010609060101010101" charset="-122"/>
              <a:cs typeface="方正书宋_GBK" charset="0"/>
              <a:sym typeface="+mn-ea"/>
            </a:endParaRPr>
          </a:p>
        </p:txBody>
      </p:sp>
      <p:sp>
        <p:nvSpPr>
          <p:cNvPr id="11" name="右箭头 10"/>
          <p:cNvSpPr/>
          <p:nvPr/>
        </p:nvSpPr>
        <p:spPr>
          <a:xfrm>
            <a:off x="3645852" y="2258417"/>
            <a:ext cx="680720" cy="287867"/>
          </a:xfrm>
          <a:prstGeom prst="rightArrow">
            <a:avLst>
              <a:gd name="adj1" fmla="val 50000"/>
              <a:gd name="adj2" fmla="val 85294"/>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sz="100">
              <a:latin typeface="黑体" panose="02010609060101010101" charset="-122"/>
              <a:ea typeface="黑体" panose="02010609060101010101" charset="-122"/>
            </a:endParaRPr>
          </a:p>
        </p:txBody>
      </p:sp>
      <p:sp>
        <p:nvSpPr>
          <p:cNvPr id="12" name="右箭头 11"/>
          <p:cNvSpPr/>
          <p:nvPr/>
        </p:nvSpPr>
        <p:spPr>
          <a:xfrm>
            <a:off x="6116425" y="2247411"/>
            <a:ext cx="755227" cy="287867"/>
          </a:xfrm>
          <a:prstGeom prst="rightArrow">
            <a:avLst>
              <a:gd name="adj1" fmla="val 50000"/>
              <a:gd name="adj2" fmla="val 89705"/>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sz="100">
              <a:latin typeface="黑体" panose="02010609060101010101" charset="-122"/>
              <a:ea typeface="黑体" panose="02010609060101010101" charset="-122"/>
            </a:endParaRPr>
          </a:p>
        </p:txBody>
      </p:sp>
      <p:sp>
        <p:nvSpPr>
          <p:cNvPr id="13" name="右箭头 12"/>
          <p:cNvSpPr/>
          <p:nvPr/>
        </p:nvSpPr>
        <p:spPr>
          <a:xfrm>
            <a:off x="969539" y="3847611"/>
            <a:ext cx="755227" cy="287867"/>
          </a:xfrm>
          <a:prstGeom prst="rightArrow">
            <a:avLst>
              <a:gd name="adj1" fmla="val 50000"/>
              <a:gd name="adj2" fmla="val 89705"/>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sz="100">
              <a:latin typeface="黑体" panose="02010609060101010101" charset="-122"/>
              <a:ea typeface="黑体" panose="02010609060101010101" charset="-122"/>
            </a:endParaRPr>
          </a:p>
        </p:txBody>
      </p:sp>
      <p:sp>
        <p:nvSpPr>
          <p:cNvPr id="14" name="右箭头 13"/>
          <p:cNvSpPr/>
          <p:nvPr/>
        </p:nvSpPr>
        <p:spPr>
          <a:xfrm>
            <a:off x="8156892" y="2248257"/>
            <a:ext cx="886460" cy="287867"/>
          </a:xfrm>
          <a:prstGeom prst="rightArrow">
            <a:avLst>
              <a:gd name="adj1" fmla="val 50000"/>
              <a:gd name="adj2" fmla="val 89705"/>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sz="100">
              <a:latin typeface="黑体" panose="02010609060101010101" charset="-122"/>
              <a:ea typeface="黑体" panose="02010609060101010101" charset="-122"/>
            </a:endParaRPr>
          </a:p>
        </p:txBody>
      </p:sp>
      <p:sp>
        <p:nvSpPr>
          <p:cNvPr id="15" name="右箭头 14"/>
          <p:cNvSpPr/>
          <p:nvPr/>
        </p:nvSpPr>
        <p:spPr>
          <a:xfrm>
            <a:off x="3453659" y="3846764"/>
            <a:ext cx="755227" cy="287867"/>
          </a:xfrm>
          <a:prstGeom prst="rightArrow">
            <a:avLst>
              <a:gd name="adj1" fmla="val 50000"/>
              <a:gd name="adj2" fmla="val 89705"/>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sz="100">
              <a:latin typeface="黑体" panose="02010609060101010101" charset="-122"/>
              <a:ea typeface="黑体" panose="02010609060101010101" charset="-122"/>
            </a:endParaRPr>
          </a:p>
        </p:txBody>
      </p:sp>
      <p:sp>
        <p:nvSpPr>
          <p:cNvPr id="16" name="右箭头 15"/>
          <p:cNvSpPr/>
          <p:nvPr/>
        </p:nvSpPr>
        <p:spPr>
          <a:xfrm>
            <a:off x="6116425" y="3848457"/>
            <a:ext cx="755227" cy="287867"/>
          </a:xfrm>
          <a:prstGeom prst="rightArrow">
            <a:avLst>
              <a:gd name="adj1" fmla="val 50000"/>
              <a:gd name="adj2" fmla="val 89705"/>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sz="100">
              <a:latin typeface="黑体" panose="02010609060101010101" charset="-122"/>
              <a:ea typeface="黑体" panose="02010609060101010101" charset="-122"/>
            </a:endParaRPr>
          </a:p>
        </p:txBody>
      </p:sp>
      <p:sp>
        <p:nvSpPr>
          <p:cNvPr id="17" name="右箭头 16"/>
          <p:cNvSpPr/>
          <p:nvPr/>
        </p:nvSpPr>
        <p:spPr>
          <a:xfrm>
            <a:off x="8533659" y="3848457"/>
            <a:ext cx="755227" cy="287867"/>
          </a:xfrm>
          <a:prstGeom prst="rightArrow">
            <a:avLst>
              <a:gd name="adj1" fmla="val 50000"/>
              <a:gd name="adj2" fmla="val 89705"/>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sz="100">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linds(horizont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500"/>
                                        <p:tgtEl>
                                          <p:spTgt spid="6"/>
                                        </p:tgtEl>
                                      </p:cBhvr>
                                    </p:animEffect>
                                  </p:childTnLst>
                                </p:cTn>
                              </p:par>
                            </p:childTnLst>
                          </p:cTn>
                        </p:par>
                        <p:par>
                          <p:cTn id="35" fill="hold">
                            <p:stCondLst>
                              <p:cond delay="500"/>
                            </p:stCondLst>
                            <p:childTnLst>
                              <p:par>
                                <p:cTn id="36" presetID="3" presetClass="entr" presetSubtype="1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linds(horizont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linds(horizontal)">
                                      <p:cBhvr>
                                        <p:cTn id="43" dur="500"/>
                                        <p:tgtEl>
                                          <p:spTgt spid="7"/>
                                        </p:tgtEl>
                                      </p:cBhvr>
                                    </p:animEffect>
                                  </p:childTnLst>
                                </p:cTn>
                              </p:par>
                            </p:childTnLst>
                          </p:cTn>
                        </p:par>
                        <p:par>
                          <p:cTn id="44" fill="hold">
                            <p:stCondLst>
                              <p:cond delay="500"/>
                            </p:stCondLst>
                            <p:childTnLst>
                              <p:par>
                                <p:cTn id="45" presetID="3" presetClass="entr" presetSubtype="1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blinds(horizontal)">
                                      <p:cBhvr>
                                        <p:cTn id="61" dur="500"/>
                                        <p:tgtEl>
                                          <p:spTgt spid="9"/>
                                        </p:tgtEl>
                                      </p:cBhvr>
                                    </p:animEffect>
                                  </p:childTnLst>
                                </p:cTn>
                              </p:par>
                            </p:childTnLst>
                          </p:cTn>
                        </p:par>
                        <p:par>
                          <p:cTn id="62" fill="hold">
                            <p:stCondLst>
                              <p:cond delay="500"/>
                            </p:stCondLst>
                            <p:childTnLst>
                              <p:par>
                                <p:cTn id="63" presetID="3" presetClass="entr" presetSubtype="1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linds(horizontal)">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blinds(horizontal)">
                                      <p:cBhvr>
                                        <p:cTn id="7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2" name="组合 7"/>
          <p:cNvGrpSpPr/>
          <p:nvPr/>
        </p:nvGrpSpPr>
        <p:grpSpPr>
          <a:xfrm>
            <a:off x="5573713" y="1862138"/>
            <a:ext cx="2755900" cy="896937"/>
            <a:chOff x="3145388" y="1021787"/>
            <a:chExt cx="4197269" cy="1514310"/>
          </a:xfrm>
        </p:grpSpPr>
        <p:sp>
          <p:nvSpPr>
            <p:cNvPr id="10" name="圆角矩形 9"/>
            <p:cNvSpPr/>
            <p:nvPr/>
          </p:nvSpPr>
          <p:spPr>
            <a:xfrm>
              <a:off x="3145388" y="1021787"/>
              <a:ext cx="4197269" cy="1514310"/>
            </a:xfrm>
            <a:prstGeom prst="roundRect">
              <a:avLst/>
            </a:prstGeom>
            <a:solidFill>
              <a:sysClr val="window" lastClr="FFFFFF"/>
            </a:solidFill>
            <a:ln w="25400" cap="flat" cmpd="sng" algn="ctr">
              <a:solidFill>
                <a:srgbClr val="92D050"/>
              </a:solidFill>
              <a:prstDash val="solid"/>
            </a:ln>
            <a:effectLst>
              <a:innerShdw blurRad="63500" dist="203200" dir="18900000">
                <a:prstClr val="black">
                  <a:alpha val="21000"/>
                </a:prstClr>
              </a:inn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1">
                  <a:ln>
                    <a:noFill/>
                  </a:ln>
                  <a:solidFill>
                    <a:srgbClr val="0070C0"/>
                  </a:solidFill>
                  <a:effectLst/>
                  <a:uLnTx/>
                  <a:uFillTx/>
                  <a:latin typeface="黑体" panose="02010609060101010101" charset="-122"/>
                  <a:ea typeface="黑体" panose="02010609060101010101" charset="-122"/>
                  <a:cs typeface="+mn-cs"/>
                  <a:sym typeface="宋体" panose="02010600030101010101" pitchFamily="2" charset="-122"/>
                </a:rPr>
                <a:t>海底两万里</a:t>
              </a:r>
              <a:endParaRPr kumimoji="0" lang="zh-CN" altLang="en-US" sz="2400" b="1" i="0" u="none" strike="noStrike" kern="1200" cap="none" spc="0" normalizeH="0" baseline="0" noProof="1">
                <a:ln>
                  <a:noFill/>
                </a:ln>
                <a:solidFill>
                  <a:srgbClr val="0070C0"/>
                </a:solidFill>
                <a:effectLst/>
                <a:uLnTx/>
                <a:uFillTx/>
                <a:latin typeface="黑体" panose="02010609060101010101" charset="-122"/>
                <a:ea typeface="黑体" panose="02010609060101010101" charset="-122"/>
                <a:cs typeface="+mn-cs"/>
                <a:sym typeface="宋体" panose="02010600030101010101" pitchFamily="2" charset="-122"/>
              </a:endParaRPr>
            </a:p>
          </p:txBody>
        </p:sp>
        <p:sp>
          <p:nvSpPr>
            <p:cNvPr id="12304" name="矩形 22"/>
            <p:cNvSpPr/>
            <p:nvPr/>
          </p:nvSpPr>
          <p:spPr>
            <a:xfrm>
              <a:off x="3384265" y="1022860"/>
              <a:ext cx="3788180" cy="1245467"/>
            </a:xfrm>
            <a:prstGeom prst="rect">
              <a:avLst/>
            </a:prstGeom>
            <a:noFill/>
            <a:ln w="9525">
              <a:noFill/>
            </a:ln>
          </p:spPr>
          <p:txBody>
            <a:bodyPr>
              <a:spAutoFit/>
            </a:bodyPr>
            <a:p>
              <a:pPr>
                <a:lnSpc>
                  <a:spcPct val="150000"/>
                </a:lnSpc>
                <a:buFont typeface="Arial" panose="020B0604020202020204" pitchFamily="34" charset="0"/>
              </a:pPr>
              <a:r>
                <a:rPr lang="zh-CN" altLang="en-US" sz="2800" b="1" dirty="0">
                  <a:latin typeface="黑体" panose="02010609060101010101" charset="-122"/>
                  <a:ea typeface="黑体" panose="02010609060101010101" charset="-122"/>
                  <a:sym typeface="宋体" panose="02010600030101010101" pitchFamily="2" charset="-122"/>
                </a:rPr>
                <a:t> </a:t>
              </a:r>
              <a:endParaRPr lang="zh-CN" altLang="zh-CN" sz="2800" b="1" dirty="0">
                <a:solidFill>
                  <a:srgbClr val="000000"/>
                </a:solidFill>
                <a:latin typeface="微软雅黑" panose="020B0503020204020204" pitchFamily="34" charset="-122"/>
                <a:ea typeface="微软雅黑" panose="020B0503020204020204" pitchFamily="34" charset="-122"/>
              </a:endParaRPr>
            </a:p>
          </p:txBody>
        </p:sp>
      </p:grpSp>
      <p:sp>
        <p:nvSpPr>
          <p:cNvPr id="40" name="右弧形箭头 39"/>
          <p:cNvSpPr/>
          <p:nvPr/>
        </p:nvSpPr>
        <p:spPr>
          <a:xfrm>
            <a:off x="6392863" y="2759075"/>
            <a:ext cx="731838" cy="88265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grpSp>
        <p:nvGrpSpPr>
          <p:cNvPr id="3" name="组合 42"/>
          <p:cNvGrpSpPr/>
          <p:nvPr/>
        </p:nvGrpSpPr>
        <p:grpSpPr>
          <a:xfrm rot="1531609">
            <a:off x="4481237" y="3323587"/>
            <a:ext cx="2430780" cy="2381250"/>
            <a:chOff x="2049430" y="946637"/>
            <a:chExt cx="3873858" cy="5287514"/>
          </a:xfrm>
          <a:effectLst>
            <a:outerShdw blurRad="50800" dist="38100" dir="5400000" algn="t" rotWithShape="0">
              <a:prstClr val="black">
                <a:alpha val="40000"/>
              </a:prstClr>
            </a:outerShdw>
          </a:effectLst>
        </p:grpSpPr>
        <p:sp>
          <p:nvSpPr>
            <p:cNvPr id="44" name="圆角矩形 1"/>
            <p:cNvSpPr/>
            <p:nvPr/>
          </p:nvSpPr>
          <p:spPr>
            <a:xfrm rot="246052">
              <a:off x="2558118" y="1169991"/>
              <a:ext cx="2325415" cy="4176464"/>
            </a:xfrm>
            <a:custGeom>
              <a:avLst/>
              <a:gdLst/>
              <a:ahLst/>
              <a:cxnLst/>
              <a:rect l="l" t="t" r="r" b="b"/>
              <a:pathLst>
                <a:path w="2448272" h="4176464">
                  <a:moveTo>
                    <a:pt x="504063" y="1224136"/>
                  </a:moveTo>
                  <a:cubicBezTo>
                    <a:pt x="305215" y="1224136"/>
                    <a:pt x="144016" y="1385335"/>
                    <a:pt x="144016" y="1584183"/>
                  </a:cubicBezTo>
                  <a:lnTo>
                    <a:pt x="144016" y="3616617"/>
                  </a:lnTo>
                  <a:cubicBezTo>
                    <a:pt x="144016" y="3815465"/>
                    <a:pt x="305215" y="3976664"/>
                    <a:pt x="504063" y="3976664"/>
                  </a:cubicBezTo>
                  <a:lnTo>
                    <a:pt x="1944209" y="3976664"/>
                  </a:lnTo>
                  <a:cubicBezTo>
                    <a:pt x="2143057" y="3976664"/>
                    <a:pt x="2304256" y="3815465"/>
                    <a:pt x="2304256" y="3616617"/>
                  </a:cubicBezTo>
                  <a:lnTo>
                    <a:pt x="2304256" y="1584183"/>
                  </a:lnTo>
                  <a:cubicBezTo>
                    <a:pt x="2304256" y="1385335"/>
                    <a:pt x="2143057" y="1224136"/>
                    <a:pt x="1944209" y="1224136"/>
                  </a:cubicBezTo>
                  <a:close/>
                  <a:moveTo>
                    <a:pt x="408053" y="0"/>
                  </a:moveTo>
                  <a:lnTo>
                    <a:pt x="2040219" y="0"/>
                  </a:lnTo>
                  <a:cubicBezTo>
                    <a:pt x="2265580" y="0"/>
                    <a:pt x="2448272" y="182692"/>
                    <a:pt x="2448272" y="408053"/>
                  </a:cubicBezTo>
                  <a:lnTo>
                    <a:pt x="2448272" y="3768411"/>
                  </a:lnTo>
                  <a:cubicBezTo>
                    <a:pt x="2448272" y="3993772"/>
                    <a:pt x="2265580" y="4176464"/>
                    <a:pt x="2040219" y="4176464"/>
                  </a:cubicBezTo>
                  <a:lnTo>
                    <a:pt x="408053" y="4176464"/>
                  </a:lnTo>
                  <a:cubicBezTo>
                    <a:pt x="182692" y="4176464"/>
                    <a:pt x="0" y="3993772"/>
                    <a:pt x="0" y="3768411"/>
                  </a:cubicBezTo>
                  <a:lnTo>
                    <a:pt x="0" y="408053"/>
                  </a:lnTo>
                  <a:cubicBezTo>
                    <a:pt x="0" y="182692"/>
                    <a:pt x="182692" y="0"/>
                    <a:pt x="408053" y="0"/>
                  </a:cubicBezTo>
                  <a:close/>
                </a:path>
              </a:pathLst>
            </a:custGeom>
            <a:gradFill flip="none" rotWithShape="1">
              <a:gsLst>
                <a:gs pos="0">
                  <a:sysClr val="window" lastClr="FFFFFF">
                    <a:lumMod val="85000"/>
                    <a:shade val="30000"/>
                    <a:satMod val="115000"/>
                  </a:sysClr>
                </a:gs>
                <a:gs pos="34000">
                  <a:sysClr val="window" lastClr="FFFFFF">
                    <a:lumMod val="85000"/>
                    <a:shade val="67500"/>
                    <a:satMod val="115000"/>
                  </a:sysClr>
                </a:gs>
                <a:gs pos="100000">
                  <a:sysClr val="window" lastClr="FFFFFF">
                    <a:lumMod val="85000"/>
                    <a:shade val="100000"/>
                    <a:satMod val="115000"/>
                    <a:alpha val="0"/>
                  </a:sysClr>
                </a:gs>
              </a:gsLst>
              <a:lin ang="18900000" scaled="1"/>
              <a:tileRect/>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0" cap="none" spc="0" normalizeH="0" baseline="0" noProof="1">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5" name="圆角矩形 1"/>
            <p:cNvSpPr/>
            <p:nvPr/>
          </p:nvSpPr>
          <p:spPr>
            <a:xfrm>
              <a:off x="2115412" y="946637"/>
              <a:ext cx="2816628" cy="4354571"/>
            </a:xfrm>
            <a:custGeom>
              <a:avLst/>
              <a:gdLst/>
              <a:ahLst/>
              <a:cxnLst/>
              <a:rect l="l" t="t" r="r" b="b"/>
              <a:pathLst>
                <a:path w="2816628" h="4354571">
                  <a:moveTo>
                    <a:pt x="872419" y="1402243"/>
                  </a:moveTo>
                  <a:cubicBezTo>
                    <a:pt x="673571" y="1402243"/>
                    <a:pt x="512372" y="1563442"/>
                    <a:pt x="512372" y="1762290"/>
                  </a:cubicBezTo>
                  <a:lnTo>
                    <a:pt x="512372" y="3794724"/>
                  </a:lnTo>
                  <a:cubicBezTo>
                    <a:pt x="512372" y="3993572"/>
                    <a:pt x="673571" y="4154771"/>
                    <a:pt x="872419" y="4154771"/>
                  </a:cubicBezTo>
                  <a:lnTo>
                    <a:pt x="2312565" y="4154771"/>
                  </a:lnTo>
                  <a:cubicBezTo>
                    <a:pt x="2511413" y="4154771"/>
                    <a:pt x="2672612" y="3993572"/>
                    <a:pt x="2672612" y="3794724"/>
                  </a:cubicBezTo>
                  <a:lnTo>
                    <a:pt x="2672612" y="1762290"/>
                  </a:lnTo>
                  <a:cubicBezTo>
                    <a:pt x="2672612" y="1563442"/>
                    <a:pt x="2511413" y="1402243"/>
                    <a:pt x="2312565" y="1402243"/>
                  </a:cubicBezTo>
                  <a:close/>
                  <a:moveTo>
                    <a:pt x="368356" y="0"/>
                  </a:moveTo>
                  <a:cubicBezTo>
                    <a:pt x="506076" y="0"/>
                    <a:pt x="626144" y="75580"/>
                    <a:pt x="687885" y="188349"/>
                  </a:cubicBezTo>
                  <a:cubicBezTo>
                    <a:pt x="716298" y="181441"/>
                    <a:pt x="745964" y="178107"/>
                    <a:pt x="776409" y="178107"/>
                  </a:cubicBezTo>
                  <a:lnTo>
                    <a:pt x="2408575" y="178107"/>
                  </a:lnTo>
                  <a:cubicBezTo>
                    <a:pt x="2633936" y="178107"/>
                    <a:pt x="2816628" y="360799"/>
                    <a:pt x="2816628" y="586160"/>
                  </a:cubicBezTo>
                  <a:lnTo>
                    <a:pt x="2816628" y="3946518"/>
                  </a:lnTo>
                  <a:cubicBezTo>
                    <a:pt x="2816628" y="4171879"/>
                    <a:pt x="2633936" y="4354571"/>
                    <a:pt x="2408575" y="4354571"/>
                  </a:cubicBezTo>
                  <a:lnTo>
                    <a:pt x="776409" y="4354571"/>
                  </a:lnTo>
                  <a:cubicBezTo>
                    <a:pt x="551048" y="4354571"/>
                    <a:pt x="368356" y="4171879"/>
                    <a:pt x="368356" y="3946518"/>
                  </a:cubicBezTo>
                  <a:lnTo>
                    <a:pt x="368356" y="736712"/>
                  </a:lnTo>
                  <a:cubicBezTo>
                    <a:pt x="164919" y="736712"/>
                    <a:pt x="0" y="571793"/>
                    <a:pt x="0" y="368356"/>
                  </a:cubicBezTo>
                  <a:cubicBezTo>
                    <a:pt x="0" y="164919"/>
                    <a:pt x="164919" y="0"/>
                    <a:pt x="368356" y="0"/>
                  </a:cubicBezTo>
                  <a:close/>
                </a:path>
              </a:pathLst>
            </a:custGeom>
            <a:solidFill>
              <a:srgbClr val="92D050"/>
            </a:solidFill>
            <a:ln w="25400" cap="flat" cmpd="sng" algn="ctr">
              <a:solidFill>
                <a:srgbClr val="FFC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0" cap="none" spc="0" normalizeH="0" baseline="0" noProof="1">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6" name="圆角矩形 45"/>
            <p:cNvSpPr/>
            <p:nvPr/>
          </p:nvSpPr>
          <p:spPr>
            <a:xfrm>
              <a:off x="2049430" y="2382021"/>
              <a:ext cx="3873858" cy="3852130"/>
            </a:xfrm>
            <a:prstGeom prst="roundRect">
              <a:avLst/>
            </a:prstGeom>
            <a:solidFill>
              <a:sysClr val="window" lastClr="FFFFFF"/>
            </a:solidFill>
            <a:ln w="25400" cap="flat" cmpd="sng" algn="ctr">
              <a:noFill/>
              <a:prstDash val="solid"/>
            </a:ln>
            <a:effectLst>
              <a:innerShdw blurRad="63500" dist="203200" dir="18900000">
                <a:prstClr val="black">
                  <a:alpha val="21000"/>
                </a:prstClr>
              </a:innerShdw>
            </a:effectLst>
          </p:spPr>
          <p:txBody>
            <a:bodyPr anchor="ctr"/>
            <a:lstStyle/>
            <a:p>
              <a:pPr marL="0" marR="0" lvl="0" indent="0" algn="l" defTabSz="914400" rtl="0" eaLnBrk="1" fontAlgn="base" latinLnBrk="0" hangingPunct="1">
                <a:lnSpc>
                  <a:spcPts val="338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1">
                  <a:ln>
                    <a:noFill/>
                  </a:ln>
                  <a:solidFill>
                    <a:schemeClr val="tx1"/>
                  </a:solidFill>
                  <a:effectLst/>
                  <a:uLnTx/>
                  <a:uFillTx/>
                  <a:latin typeface="黑体" panose="02010609060101010101" charset="-122"/>
                  <a:ea typeface="黑体" panose="02010609060101010101" charset="-122"/>
                  <a:cs typeface="+mn-cs"/>
                  <a:sym typeface="宋体" panose="02010600030101010101" pitchFamily="2" charset="-122"/>
                </a:rPr>
                <a:t>《海底两万里》</a:t>
              </a:r>
              <a:r>
                <a:rPr kumimoji="0" lang="zh-CN" altLang="en-US" sz="2400"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cs"/>
                  <a:sym typeface="宋体" panose="02010600030101010101" pitchFamily="2" charset="-122"/>
                </a:rPr>
                <a:t>是一部纯虚构的科幻小说。</a:t>
              </a:r>
              <a:endParaRPr kumimoji="0" lang="zh-CN" altLang="en-US" sz="2400"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cs"/>
                <a:sym typeface="宋体" panose="02010600030101010101" pitchFamily="2" charset="-122"/>
              </a:endParaRPr>
            </a:p>
          </p:txBody>
        </p:sp>
      </p:grpSp>
      <p:sp>
        <p:nvSpPr>
          <p:cNvPr id="41" name="左弧形箭头 40"/>
          <p:cNvSpPr/>
          <p:nvPr/>
        </p:nvSpPr>
        <p:spPr>
          <a:xfrm>
            <a:off x="7124700" y="2681288"/>
            <a:ext cx="730250" cy="9112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8" name="圆角矩形 47"/>
          <p:cNvSpPr/>
          <p:nvPr/>
        </p:nvSpPr>
        <p:spPr>
          <a:xfrm>
            <a:off x="7291705" y="3777615"/>
            <a:ext cx="4140200" cy="1687195"/>
          </a:xfrm>
          <a:prstGeom prst="roundRect">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矩形 13"/>
          <p:cNvSpPr/>
          <p:nvPr/>
        </p:nvSpPr>
        <p:spPr>
          <a:xfrm>
            <a:off x="7385685" y="3945890"/>
            <a:ext cx="3952240" cy="1351280"/>
          </a:xfrm>
          <a:prstGeom prst="rect">
            <a:avLst/>
          </a:prstGeom>
          <a:noFill/>
          <a:ln w="9525">
            <a:noFill/>
          </a:ln>
        </p:spPr>
        <p:txBody>
          <a:bodyPr wrap="square">
            <a:spAutoFit/>
          </a:bodyPr>
          <a:p>
            <a:pPr>
              <a:lnSpc>
                <a:spcPts val="3275"/>
              </a:lnSpc>
              <a:buFont typeface="Arial" panose="020B0604020202020204" pitchFamily="34" charset="0"/>
            </a:pPr>
            <a:r>
              <a:rPr lang="en-US" altLang="zh-CN" sz="2800" b="1" dirty="0">
                <a:latin typeface="微软雅黑" panose="020B0503020204020204" pitchFamily="34" charset="-122"/>
                <a:ea typeface="微软雅黑" panose="020B0503020204020204" pitchFamily="34" charset="-122"/>
                <a:sym typeface="宋体" panose="02010600030101010101" pitchFamily="2" charset="-122"/>
              </a:rPr>
              <a:t> </a:t>
            </a:r>
            <a:r>
              <a:rPr lang="zh-CN" altLang="en-US" sz="2400" b="1" dirty="0">
                <a:solidFill>
                  <a:srgbClr val="008651"/>
                </a:solidFill>
                <a:latin typeface="楷体_GB2312" pitchFamily="49" charset="-122"/>
                <a:sym typeface="宋体" panose="02010600030101010101" pitchFamily="2" charset="-122"/>
              </a:rPr>
              <a:t>文题意思</a:t>
            </a:r>
            <a:r>
              <a:rPr lang="zh-CN" altLang="zh-CN" sz="2400" b="1" dirty="0">
                <a:solidFill>
                  <a:srgbClr val="008651"/>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400" b="1" dirty="0">
                <a:solidFill>
                  <a:srgbClr val="FF0000"/>
                </a:solidFill>
                <a:latin typeface="楷体" panose="02010609060101010101" pitchFamily="49" charset="-122"/>
                <a:ea typeface="楷体" panose="02010609060101010101" pitchFamily="49" charset="-122"/>
                <a:sym typeface="宋体" panose="02010600030101010101" pitchFamily="2" charset="-122"/>
              </a:rPr>
              <a:t>主要讲述诺第留斯号（又译：鹦鹉螺号）在海底行驶了两万里的见闻。</a:t>
            </a:r>
            <a:endParaRPr lang="zh-CN" altLang="en-US" sz="24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pic>
        <p:nvPicPr>
          <p:cNvPr id="38926" name="图片 1" descr="IM3E`5R5E`DWB$ULUFD]XY0"/>
          <p:cNvPicPr>
            <a:picLocks noChangeAspect="1"/>
          </p:cNvPicPr>
          <p:nvPr/>
        </p:nvPicPr>
        <p:blipFill>
          <a:blip r:embed="rId1"/>
          <a:stretch>
            <a:fillRect/>
          </a:stretch>
        </p:blipFill>
        <p:spPr>
          <a:xfrm>
            <a:off x="960438" y="1744663"/>
            <a:ext cx="2927350" cy="4090987"/>
          </a:xfrm>
          <a:prstGeom prst="rect">
            <a:avLst/>
          </a:prstGeom>
          <a:noFill/>
          <a:ln w="9525">
            <a:noFill/>
          </a:ln>
        </p:spPr>
      </p:pic>
      <p:sp>
        <p:nvSpPr>
          <p:cNvPr id="4" name="矩形 3"/>
          <p:cNvSpPr/>
          <p:nvPr/>
        </p:nvSpPr>
        <p:spPr>
          <a:xfrm>
            <a:off x="1210483" y="76141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读前知晓</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5574030" y="884555"/>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解读书名</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6" name="图片 5"/>
          <p:cNvPicPr>
            <a:picLocks noChangeAspect="1"/>
          </p:cNvPicPr>
          <p:nvPr/>
        </p:nvPicPr>
        <p:blipFill>
          <a:blip r:embed="rId2"/>
          <a:stretch>
            <a:fillRect/>
          </a:stretch>
        </p:blipFill>
        <p:spPr>
          <a:xfrm>
            <a:off x="8550275" y="643890"/>
            <a:ext cx="3030220" cy="2997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ppt_x</p:attrName>
                                        </p:attrNameLst>
                                      </p:cBhvr>
                                      <p:tavLst>
                                        <p:tav tm="0">
                                          <p:val>
                                            <p:strVal val="#ppt_x"/>
                                          </p:val>
                                        </p:tav>
                                        <p:tav tm="100000">
                                          <p:val>
                                            <p:strVal val="#ppt_x"/>
                                          </p:val>
                                        </p:tav>
                                      </p:tavLst>
                                    </p:anim>
                                    <p:anim calcmode="lin" valueType="num">
                                      <p:cBhvr>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ppt_x</p:attrName>
                                        </p:attrNameLst>
                                      </p:cBhvr>
                                      <p:tavLst>
                                        <p:tav tm="0">
                                          <p:val>
                                            <p:strVal val="#ppt_x"/>
                                          </p:val>
                                        </p:tav>
                                        <p:tav tm="100000">
                                          <p:val>
                                            <p:strVal val="#ppt_x"/>
                                          </p:val>
                                        </p:tav>
                                      </p:tavLst>
                                    </p:anim>
                                    <p:anim calcmode="lin" valueType="num">
                                      <p:cBhvr>
                                        <p:cTn id="3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ppt_x</p:attrName>
                                        </p:attrNameLst>
                                      </p:cBhvr>
                                      <p:tavLst>
                                        <p:tav tm="0">
                                          <p:val>
                                            <p:strVal val="#ppt_x"/>
                                          </p:val>
                                        </p:tav>
                                        <p:tav tm="100000">
                                          <p:val>
                                            <p:strVal val="#ppt_x"/>
                                          </p:val>
                                        </p:tav>
                                      </p:tavLst>
                                    </p:anim>
                                    <p:anim calcmode="lin" valueType="num">
                                      <p:cBhvr>
                                        <p:cTn id="3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8926"/>
                                        </p:tgtEl>
                                        <p:attrNameLst>
                                          <p:attrName>style.visibility</p:attrName>
                                        </p:attrNameLst>
                                      </p:cBhvr>
                                      <p:to>
                                        <p:strVal val="visible"/>
                                      </p:to>
                                    </p:set>
                                    <p:anim calcmode="lin" valueType="num">
                                      <p:cBhvr additive="base">
                                        <p:cTn id="49" dur="500" fill="hold"/>
                                        <p:tgtEl>
                                          <p:spTgt spid="38926"/>
                                        </p:tgtEl>
                                        <p:attrNameLst>
                                          <p:attrName>ppt_x</p:attrName>
                                        </p:attrNameLst>
                                      </p:cBhvr>
                                      <p:tavLst>
                                        <p:tav tm="0">
                                          <p:val>
                                            <p:strVal val="#ppt_x"/>
                                          </p:val>
                                        </p:tav>
                                        <p:tav tm="100000">
                                          <p:val>
                                            <p:strVal val="#ppt_x"/>
                                          </p:val>
                                        </p:tav>
                                      </p:tavLst>
                                    </p:anim>
                                    <p:anim calcmode="lin" valueType="num">
                                      <p:cBhvr additive="base">
                                        <p:cTn id="50" dur="500" fill="hold"/>
                                        <p:tgtEl>
                                          <p:spTgt spid="3892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bldLvl="0" animBg="1"/>
      <p:bldP spid="48" grpId="0" bldLvl="0" animBg="1"/>
      <p:bldP spid="14" grpId="0"/>
      <p:bldP spid="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00" name="文本框 99"/>
          <p:cNvSpPr txBox="1"/>
          <p:nvPr/>
        </p:nvSpPr>
        <p:spPr>
          <a:xfrm>
            <a:off x="591820" y="1174115"/>
            <a:ext cx="11008995" cy="4973320"/>
          </a:xfrm>
          <a:prstGeom prst="rect">
            <a:avLst/>
          </a:prstGeom>
          <a:noFill/>
          <a:ln w="9525">
            <a:noFill/>
          </a:ln>
        </p:spPr>
        <p:txBody>
          <a:bodyPr wrap="square">
            <a:spAutoFit/>
          </a:bodyPr>
          <a:lstStyle/>
          <a:p>
            <a:pPr>
              <a:lnSpc>
                <a:spcPct val="120000"/>
              </a:lnSpc>
            </a:pP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11</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月</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26</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日</a:t>
            </a:r>
            <a:endPar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    早晨</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3</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点</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诺第留斯号在西经</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172</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度上越过了北回归线。</a:t>
            </a:r>
            <a:endPar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    27</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日</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我在船上远远看到了夏威夷群岛。自出发到现在</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我们已经走了四千八百六十里了。这天早晨</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我上平台</a:t>
            </a:r>
            <a:r>
              <a:rPr lang="zh-CN" sz="2935" b="1"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望见</a:t>
            </a:r>
            <a:r>
              <a:rPr lang="zh-CN" altLang="en-US" sz="2935" b="1" dirty="0" smtClean="0">
                <a:latin typeface="楷体" panose="02010609060101010101" pitchFamily="49" charset="-122"/>
                <a:ea typeface="楷体" panose="02010609060101010101" pitchFamily="49" charset="-122"/>
                <a:cs typeface="楷体" panose="02010609060101010101" pitchFamily="49" charset="-122"/>
              </a:rPr>
              <a:t>了</a:t>
            </a:r>
            <a:r>
              <a:rPr lang="zh-CN" sz="2935" b="1" dirty="0" smtClean="0">
                <a:latin typeface="楷体" panose="02010609060101010101" pitchFamily="49" charset="-122"/>
                <a:ea typeface="楷体" panose="02010609060101010101" pitchFamily="49" charset="-122"/>
                <a:cs typeface="楷体" panose="02010609060101010101" pitchFamily="49" charset="-122"/>
              </a:rPr>
              <a:t>在</a:t>
            </a:r>
            <a:r>
              <a:rPr lang="zh-CN" sz="2935" b="1" dirty="0">
                <a:latin typeface="楷体" panose="02010609060101010101" pitchFamily="49" charset="-122"/>
                <a:ea typeface="楷体" panose="02010609060101010101" pitchFamily="49" charset="-122"/>
                <a:cs typeface="楷体" panose="02010609060101010101" pitchFamily="49" charset="-122"/>
              </a:rPr>
              <a:t>下</a:t>
            </a:r>
            <a:r>
              <a:rPr lang="zh-CN" sz="2935" b="1" dirty="0" smtClean="0">
                <a:latin typeface="楷体" panose="02010609060101010101" pitchFamily="49" charset="-122"/>
                <a:ea typeface="楷体" panose="02010609060101010101" pitchFamily="49" charset="-122"/>
                <a:cs typeface="楷体" panose="02010609060101010101" pitchFamily="49" charset="-122"/>
              </a:rPr>
              <a:t>风</a:t>
            </a:r>
            <a:r>
              <a:rPr lang="zh-CN" altLang="en-US" sz="2935" b="1" dirty="0" smtClean="0">
                <a:latin typeface="楷体" panose="02010609060101010101" pitchFamily="49" charset="-122"/>
                <a:ea typeface="楷体" panose="02010609060101010101" pitchFamily="49" charset="-122"/>
                <a:cs typeface="楷体" panose="02010609060101010101" pitchFamily="49" charset="-122"/>
              </a:rPr>
              <a:t>向</a:t>
            </a:r>
            <a:r>
              <a:rPr lang="zh-CN" sz="2935" b="1" dirty="0" smtClean="0">
                <a:latin typeface="楷体" panose="02010609060101010101" pitchFamily="49" charset="-122"/>
                <a:ea typeface="楷体" panose="02010609060101010101" pitchFamily="49" charset="-122"/>
                <a:cs typeface="楷体" panose="02010609060101010101" pitchFamily="49" charset="-122"/>
              </a:rPr>
              <a:t>两</a:t>
            </a:r>
            <a:r>
              <a:rPr lang="zh-CN" altLang="en-US" sz="2935" b="1" dirty="0" smtClean="0">
                <a:latin typeface="楷体" panose="02010609060101010101" pitchFamily="49" charset="-122"/>
                <a:ea typeface="楷体" panose="02010609060101010101" pitchFamily="49" charset="-122"/>
                <a:cs typeface="楷体" panose="02010609060101010101" pitchFamily="49" charset="-122"/>
              </a:rPr>
              <a:t>海</a:t>
            </a:r>
            <a:r>
              <a:rPr lang="zh-CN" sz="2935" b="1" dirty="0" smtClean="0">
                <a:latin typeface="楷体" panose="02010609060101010101" pitchFamily="49" charset="-122"/>
                <a:ea typeface="楷体" panose="02010609060101010101" pitchFamily="49" charset="-122"/>
                <a:cs typeface="楷体" panose="02010609060101010101" pitchFamily="49" charset="-122"/>
              </a:rPr>
              <a:t>里</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左右的夏威夷岛</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它是形成这个群岛的七个岛中最大的一个。</a:t>
            </a:r>
            <a:endPar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en-US" sz="2935" b="1"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12</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月</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1</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日</a:t>
            </a:r>
            <a:endPar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    诺第留斯号的方向仍是东南方。它在西经</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142</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度上越过赤道</a:t>
            </a:r>
            <a:r>
              <a:rPr lang="zh-CN" sz="2935" b="1"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线</a:t>
            </a:r>
            <a:r>
              <a:rPr lang="zh-CN" altLang="en-US" sz="2935" b="1"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sz="2935" b="1"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4</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日</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经过顺利的迅速行驶后</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我们望见了马贵斯群岛。相距三海里远</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我看见奴加衣瓦岛的马丁岬头</a:t>
            </a:r>
            <a:r>
              <a:rPr lang="en-US"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sz="2935" b="1" dirty="0">
                <a:solidFill>
                  <a:srgbClr val="000000"/>
                </a:solidFill>
                <a:latin typeface="楷体" panose="02010609060101010101" pitchFamily="49" charset="-122"/>
                <a:ea typeface="楷体" panose="02010609060101010101" pitchFamily="49" charset="-122"/>
                <a:cs typeface="楷体" panose="02010609060101010101" pitchFamily="49" charset="-122"/>
              </a:rPr>
              <a:t>这是法属群岛中最大的岬</a:t>
            </a:r>
            <a:r>
              <a:rPr lang="zh-CN" sz="2935" b="1"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头。</a:t>
            </a:r>
            <a:endParaRPr lang="zh-CN" sz="2935" b="1" dirty="0" smtClean="0">
              <a:solidFill>
                <a:srgbClr val="00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4271797" y="740701"/>
            <a:ext cx="2611967" cy="748030"/>
          </a:xfrm>
          <a:prstGeom prst="rect">
            <a:avLst/>
          </a:prstGeom>
          <a:noFill/>
        </p:spPr>
        <p:txBody>
          <a:bodyPr wrap="square" rtlCol="0">
            <a:spAutoFit/>
          </a:bodyPr>
          <a:lstStyle/>
          <a:p>
            <a:pPr algn="l"/>
            <a:r>
              <a:rPr lang="zh-CN" sz="4265" b="1" dirty="0">
                <a:solidFill>
                  <a:srgbClr val="FF0000"/>
                </a:solidFill>
                <a:latin typeface="黑体" panose="02010609060101010101" charset="-122"/>
                <a:ea typeface="黑体" panose="02010609060101010101" charset="-122"/>
                <a:cs typeface="宋体" panose="02010600030101010101" pitchFamily="2" charset="-122"/>
                <a:sym typeface="+mn-ea"/>
              </a:rPr>
              <a:t>航海日记</a:t>
            </a:r>
            <a:endParaRPr lang="zh-CN" altLang="en-US" sz="4265" b="1" dirty="0">
              <a:solidFill>
                <a:srgbClr val="FF0000"/>
              </a:solidFill>
              <a:latin typeface="黑体" panose="02010609060101010101" charset="-122"/>
              <a:ea typeface="黑体" panose="02010609060101010101" charset="-122"/>
              <a:cs typeface="宋体" panose="02010600030101010101" pitchFamily="2" charset="-122"/>
              <a:sym typeface="+mn-ea"/>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619125" y="541020"/>
            <a:ext cx="10954385" cy="5775960"/>
          </a:xfrm>
          <a:prstGeom prst="rect">
            <a:avLst/>
          </a:prstGeom>
          <a:noFill/>
          <a:ln w="9525">
            <a:noFill/>
          </a:ln>
        </p:spPr>
        <p:txBody>
          <a:bodyPr wrap="square" rtlCol="0">
            <a:spAutoFit/>
          </a:bodyPr>
          <a:lstStyle/>
          <a:p>
            <a:pPr lvl="0" algn="l">
              <a:lnSpc>
                <a:spcPct val="120000"/>
              </a:lnSpc>
              <a:buClrTx/>
              <a:buSzTx/>
              <a:buFontTx/>
            </a:pPr>
            <a:r>
              <a:rPr 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12月11日</a:t>
            </a:r>
            <a:endParaRPr 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lvl="0" algn="l">
              <a:lnSpc>
                <a:spcPct val="120000"/>
              </a:lnSpc>
              <a:buClrTx/>
              <a:buSzTx/>
              <a:buFontTx/>
            </a:pPr>
            <a:r>
              <a:rPr 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诺第留斯号停住不动了。它的储水池装满了水。这里是水深一千米的地方,海洋中很少有生物居留,只有大鱼偶然在这里出现。在电光照射中,我看见一团巨大的黑东西静止不动,悬在海水中间。</a:t>
            </a:r>
            <a:r>
              <a:rPr lang="en-US" sz="2800" b="1" dirty="0" smtClean="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这是一只撞在暗礁上</a:t>
            </a:r>
            <a:r>
              <a:rPr lang="zh-CN" altLang="en-US" sz="2800" b="1" u="sng" dirty="0" smtClean="0">
                <a:latin typeface="楷体" panose="02010609060101010101" pitchFamily="49" charset="-122"/>
                <a:ea typeface="楷体" panose="02010609060101010101" pitchFamily="49" charset="-122"/>
                <a:cs typeface="楷体" panose="02010609060101010101" pitchFamily="49" charset="-122"/>
                <a:sym typeface="+mn-ea"/>
              </a:rPr>
              <a:t>的</a:t>
            </a:r>
            <a:r>
              <a:rPr lang="en-US" sz="2800" b="1" dirty="0" err="1" smtClean="0">
                <a:latin typeface="楷体" panose="02010609060101010101" pitchFamily="49" charset="-122"/>
                <a:ea typeface="楷体" panose="02010609060101010101" pitchFamily="49" charset="-122"/>
                <a:cs typeface="楷体" panose="02010609060101010101" pitchFamily="49" charset="-122"/>
                <a:sym typeface="+mn-ea"/>
              </a:rPr>
              <a:t>沉了的船</a:t>
            </a:r>
            <a:r>
              <a:rPr lang="en-US" sz="2800" b="1" dirty="0">
                <a:latin typeface="楷体" panose="02010609060101010101" pitchFamily="49" charset="-122"/>
                <a:ea typeface="楷体" panose="02010609060101010101" pitchFamily="49" charset="-122"/>
                <a:cs typeface="楷体" panose="02010609060101010101" pitchFamily="49" charset="-122"/>
                <a:sym typeface="+mn-ea"/>
              </a:rPr>
              <a:t>!</a:t>
            </a:r>
            <a:endParaRPr 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lvl="0" algn="l">
              <a:lnSpc>
                <a:spcPct val="120000"/>
              </a:lnSpc>
              <a:buClrTx/>
              <a:buSzTx/>
              <a:buFontTx/>
            </a:pPr>
            <a:r>
              <a:rPr lang="en-US" sz="2800" b="1" dirty="0">
                <a:latin typeface="楷体" panose="02010609060101010101" pitchFamily="49" charset="-122"/>
                <a:ea typeface="楷体" panose="02010609060101010101" pitchFamily="49" charset="-122"/>
                <a:cs typeface="楷体" panose="02010609060101010101" pitchFamily="49" charset="-122"/>
                <a:sym typeface="+mn-ea"/>
              </a:rPr>
              <a:t>    </a:t>
            </a:r>
            <a:r>
              <a:rPr lang="en-US" sz="2800" b="1" dirty="0" err="1">
                <a:latin typeface="楷体" panose="02010609060101010101" pitchFamily="49" charset="-122"/>
                <a:ea typeface="楷体" panose="02010609060101010101" pitchFamily="49" charset="-122"/>
                <a:cs typeface="楷体" panose="02010609060101010101" pitchFamily="49" charset="-122"/>
                <a:sym typeface="+mn-ea"/>
              </a:rPr>
              <a:t>上面弄断了的护桅索仍然挂在链上,船骨看来还很好,</a:t>
            </a:r>
            <a:r>
              <a:rPr lang="en-US" sz="2800" b="1" dirty="0" err="1" smtClean="0">
                <a:latin typeface="楷体" panose="02010609060101010101" pitchFamily="49" charset="-122"/>
                <a:ea typeface="楷体" panose="02010609060101010101" pitchFamily="49" charset="-122"/>
                <a:cs typeface="楷体" panose="02010609060101010101" pitchFamily="49" charset="-122"/>
                <a:sym typeface="+mn-ea"/>
              </a:rPr>
              <a:t>船沉下来至多几</a:t>
            </a:r>
            <a:r>
              <a:rPr lang="zh-CN" altLang="en-US" sz="2800" b="1" u="sng" dirty="0" smtClean="0">
                <a:latin typeface="楷体" panose="02010609060101010101" pitchFamily="49" charset="-122"/>
                <a:ea typeface="楷体" panose="02010609060101010101" pitchFamily="49" charset="-122"/>
                <a:cs typeface="楷体" panose="02010609060101010101" pitchFamily="49" charset="-122"/>
                <a:sym typeface="+mn-ea"/>
              </a:rPr>
              <a:t>个</a:t>
            </a:r>
            <a:r>
              <a:rPr lang="en-US" sz="2800" b="1" dirty="0" err="1" smtClean="0">
                <a:latin typeface="楷体" panose="02010609060101010101" pitchFamily="49" charset="-122"/>
                <a:ea typeface="楷体" panose="02010609060101010101" pitchFamily="49" charset="-122"/>
                <a:cs typeface="楷体" panose="02010609060101010101" pitchFamily="49" charset="-122"/>
                <a:sym typeface="+mn-ea"/>
              </a:rPr>
              <a:t>小时</a:t>
            </a:r>
            <a:r>
              <a:rPr lang="en-US" sz="2800" b="1" dirty="0" err="1">
                <a:latin typeface="楷体" panose="02010609060101010101" pitchFamily="49" charset="-122"/>
                <a:ea typeface="楷体" panose="02010609060101010101" pitchFamily="49" charset="-122"/>
                <a:cs typeface="楷体" panose="02010609060101010101" pitchFamily="49" charset="-122"/>
                <a:sym typeface="+mn-ea"/>
              </a:rPr>
              <a:t>。</a:t>
            </a:r>
            <a:r>
              <a:rPr lang="en-US" sz="2800" b="1" dirty="0" err="1" smtClean="0">
                <a:latin typeface="楷体" panose="02010609060101010101" pitchFamily="49" charset="-122"/>
                <a:ea typeface="楷体" panose="02010609060101010101" pitchFamily="49" charset="-122"/>
                <a:cs typeface="楷体" panose="02010609060101010101" pitchFamily="49" charset="-122"/>
                <a:sym typeface="+mn-ea"/>
              </a:rPr>
              <a:t>三根断桅</a:t>
            </a:r>
            <a:r>
              <a:rPr lang="zh-CN" altLang="en-US" sz="2800" b="1" u="sng" dirty="0" smtClean="0">
                <a:latin typeface="楷体" panose="02010609060101010101" pitchFamily="49" charset="-122"/>
                <a:ea typeface="楷体" panose="02010609060101010101" pitchFamily="49" charset="-122"/>
                <a:cs typeface="楷体" panose="02010609060101010101" pitchFamily="49" charset="-122"/>
                <a:sym typeface="+mn-ea"/>
              </a:rPr>
              <a:t>被</a:t>
            </a:r>
            <a:r>
              <a:rPr lang="en-US" sz="2800" b="1" dirty="0" err="1" smtClean="0">
                <a:latin typeface="楷体" panose="02010609060101010101" pitchFamily="49" charset="-122"/>
                <a:ea typeface="楷体" panose="02010609060101010101" pitchFamily="49" charset="-122"/>
                <a:cs typeface="楷体" panose="02010609060101010101" pitchFamily="49" charset="-122"/>
                <a:sym typeface="+mn-ea"/>
              </a:rPr>
              <a:t>从甲板上两英尺高的地方砍下来</a:t>
            </a:r>
            <a:r>
              <a:rPr lang="en-US" sz="2800" b="1" dirty="0" err="1">
                <a:latin typeface="楷体" panose="02010609060101010101" pitchFamily="49" charset="-122"/>
                <a:ea typeface="楷体" panose="02010609060101010101" pitchFamily="49" charset="-122"/>
                <a:cs typeface="楷体" panose="02010609060101010101" pitchFamily="49" charset="-122"/>
                <a:sym typeface="+mn-ea"/>
              </a:rPr>
              <a:t>,表明这只遇难的船不得不把桅杆牺牲了。</a:t>
            </a:r>
            <a:r>
              <a:rPr lang="en-US" sz="2800" b="1" dirty="0" err="1" smtClean="0">
                <a:latin typeface="楷体" panose="02010609060101010101" pitchFamily="49" charset="-122"/>
                <a:ea typeface="楷体" panose="02010609060101010101" pitchFamily="49" charset="-122"/>
                <a:cs typeface="楷体" panose="02010609060101010101" pitchFamily="49" charset="-122"/>
                <a:sym typeface="+mn-ea"/>
              </a:rPr>
              <a:t>但船是侧躺着</a:t>
            </a:r>
            <a:r>
              <a:rPr lang="zh-CN" altLang="en-US" sz="2800" b="1" u="sng" dirty="0" smtClean="0">
                <a:latin typeface="楷体" panose="02010609060101010101" pitchFamily="49" charset="-122"/>
                <a:ea typeface="楷体" panose="02010609060101010101" pitchFamily="49" charset="-122"/>
                <a:cs typeface="楷体" panose="02010609060101010101" pitchFamily="49" charset="-122"/>
                <a:sym typeface="+mn-ea"/>
              </a:rPr>
              <a:t>的</a:t>
            </a:r>
            <a:r>
              <a:rPr lang="en-US" sz="28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en-US" sz="2800" b="1" dirty="0" err="1">
                <a:latin typeface="楷体" panose="02010609060101010101" pitchFamily="49" charset="-122"/>
                <a:ea typeface="楷体" panose="02010609060101010101" pitchFamily="49" charset="-122"/>
                <a:cs typeface="楷体" panose="02010609060101010101" pitchFamily="49" charset="-122"/>
                <a:sym typeface="+mn-ea"/>
              </a:rPr>
              <a:t>内部装得很满,是向左舷倾斜的</a:t>
            </a:r>
            <a:r>
              <a:rPr lang="en-US" sz="2800" b="1" dirty="0">
                <a:latin typeface="楷体" panose="02010609060101010101" pitchFamily="49" charset="-122"/>
                <a:ea typeface="楷体" panose="02010609060101010101" pitchFamily="49" charset="-122"/>
                <a:cs typeface="楷体" panose="02010609060101010101" pitchFamily="49" charset="-122"/>
                <a:sym typeface="+mn-ea"/>
              </a:rPr>
              <a:t>。</a:t>
            </a:r>
            <a:endParaRPr 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lvl="0" algn="l">
              <a:lnSpc>
                <a:spcPct val="120000"/>
              </a:lnSpc>
              <a:buClrTx/>
              <a:buSzTx/>
              <a:buFontTx/>
            </a:pPr>
            <a:r>
              <a:rPr lang="en-US" sz="2800" b="1" dirty="0">
                <a:latin typeface="楷体" panose="02010609060101010101" pitchFamily="49" charset="-122"/>
                <a:ea typeface="楷体" panose="02010609060101010101" pitchFamily="49" charset="-122"/>
                <a:cs typeface="楷体" panose="02010609060101010101" pitchFamily="49" charset="-122"/>
                <a:sym typeface="+mn-ea"/>
              </a:rPr>
              <a:t>    诺第留斯号继续向前行驶,绕过沉没的船时</a:t>
            </a:r>
            <a:r>
              <a:rPr 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,我看见写在船尾牌子上的船名:“佛罗利达号”,山德兰港</a:t>
            </a:r>
            <a:r>
              <a:rPr lang="en-US" sz="2800" b="1" dirty="0" smtClean="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649605" y="675005"/>
            <a:ext cx="10835640" cy="5507990"/>
          </a:xfrm>
          <a:prstGeom prst="rect">
            <a:avLst/>
          </a:prstGeom>
          <a:noFill/>
          <a:ln w="9525">
            <a:noFill/>
          </a:ln>
        </p:spPr>
        <p:txBody>
          <a:bodyPr wrap="square" rtlCol="0">
            <a:spAutoFit/>
          </a:bodyPr>
          <a:lstStyle/>
          <a:p>
            <a:pPr lvl="0" algn="l">
              <a:lnSpc>
                <a:spcPct val="120000"/>
              </a:lnSpc>
              <a:buClrTx/>
              <a:buSzTx/>
              <a:buFontTx/>
            </a:pPr>
            <a:r>
              <a:rPr lang="en-US" sz="2665"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1月29日</a:t>
            </a:r>
            <a:endParaRPr lang="en-US" sz="2665"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lvl="0" algn="l">
              <a:lnSpc>
                <a:spcPct val="120000"/>
              </a:lnSpc>
              <a:buClrTx/>
              <a:buSzTx/>
              <a:buFontTx/>
            </a:pPr>
            <a:r>
              <a:rPr lang="en-US" sz="2665"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锡兰岛远在天边看不见了,诺第留斯号的速度是每小时二十海里,我们驶入了马尔代夫群岛和拉克代夫群岛之间的弯弯曲曲的水道中。它又沿吉檀岛行驶,这个岛原是珊瑚岛,1499年被法斯科·德·嘉马发现,为拉克代夫群岛的十九座主要岛屿之一,位于北纬10度和14度30分之间,东经69度和50度72分之间。</a:t>
            </a:r>
            <a:endParaRPr lang="en-US" sz="2665"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lvl="0" algn="l">
              <a:lnSpc>
                <a:spcPct val="120000"/>
              </a:lnSpc>
              <a:buClrTx/>
              <a:buSzTx/>
              <a:buFontTx/>
            </a:pPr>
            <a:r>
              <a:rPr lang="en-US" sz="2665"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从日本海出发以来,我们已经走了一万六千二百二十海里,即七千五百里了。</a:t>
            </a:r>
            <a:endParaRPr lang="en-US" sz="2665"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lvl="0" algn="l">
              <a:lnSpc>
                <a:spcPct val="120000"/>
              </a:lnSpc>
              <a:buClrTx/>
              <a:buSzTx/>
              <a:buFontTx/>
            </a:pPr>
            <a:r>
              <a:rPr lang="en-US" sz="2665"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第二天,1月30日,</a:t>
            </a:r>
            <a:r>
              <a:rPr lang="en-US" sz="2665" b="1" dirty="0" smtClean="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当诺第留斯号浮出洋面的时候</a:t>
            </a:r>
            <a:r>
              <a:rPr lang="en-US" sz="2665"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,已经看不见陆地了。船对着西北偏北方向,向阿曼海驶去,这片海位于阿拉伯和印度岛之间,是波斯湾的出口。</a:t>
            </a:r>
            <a:endParaRPr lang="en-US" sz="2665"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 name="文本框 12"/>
          <p:cNvSpPr txBox="1"/>
          <p:nvPr/>
        </p:nvSpPr>
        <p:spPr>
          <a:xfrm>
            <a:off x="558800" y="2064385"/>
            <a:ext cx="7544435" cy="3784600"/>
          </a:xfrm>
          <a:prstGeom prst="rect">
            <a:avLst/>
          </a:prstGeom>
          <a:noFill/>
          <a:ln w="9525">
            <a:noFill/>
          </a:ln>
        </p:spPr>
        <p:txBody>
          <a:bodyPr wrap="square" anchor="t">
            <a:spAutoFit/>
          </a:bodyPr>
          <a:p>
            <a:pPr eaLnBrk="0" hangingPunct="0">
              <a:lnSpc>
                <a:spcPct val="150000"/>
              </a:lnSpc>
            </a:pPr>
            <a:r>
              <a:rPr lang="en-US" altLang="zh-CN" sz="3200" b="1" dirty="0">
                <a:latin typeface="宋体" panose="02010600030101010101" pitchFamily="2" charset="-122"/>
                <a:ea typeface="宋体" panose="02010600030101010101" pitchFamily="2" charset="-122"/>
                <a:sym typeface="宋体" panose="02010600030101010101" pitchFamily="2" charset="-122"/>
              </a:rPr>
              <a:t>    </a:t>
            </a:r>
            <a:r>
              <a:rPr lang="zh-CN" altLang="en-US" sz="3200" b="1" dirty="0">
                <a:latin typeface="宋体" panose="02010600030101010101" pitchFamily="2" charset="-122"/>
                <a:ea typeface="宋体" panose="02010600030101010101" pitchFamily="2" charset="-122"/>
                <a:sym typeface="宋体" panose="02010600030101010101" pitchFamily="2" charset="-122"/>
              </a:rPr>
              <a:t>小说中的灵魂人物尼摩船长是个怎样的人？请你根据作品内容，以最后返回陆地的法国生物学家阿龙纳斯的身份，给一个亲密的朋友写一封信，向他介绍尼摩船长其人。</a:t>
            </a:r>
            <a:endParaRPr lang="zh-CN" altLang="en-US" sz="3200" b="1" dirty="0">
              <a:latin typeface="宋体" panose="02010600030101010101" pitchFamily="2" charset="-122"/>
              <a:ea typeface="宋体" panose="02010600030101010101" pitchFamily="2" charset="-122"/>
              <a:sym typeface="宋体" panose="02010600030101010101" pitchFamily="2" charset="-122"/>
            </a:endParaRPr>
          </a:p>
        </p:txBody>
      </p:sp>
      <p:sp>
        <p:nvSpPr>
          <p:cNvPr id="4" name="TextBox 1"/>
          <p:cNvSpPr txBox="1"/>
          <p:nvPr/>
        </p:nvSpPr>
        <p:spPr>
          <a:xfrm>
            <a:off x="2190750" y="1251585"/>
            <a:ext cx="4966335" cy="645160"/>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wrap="square">
            <a:spAutoFit/>
          </a:bodyPr>
          <a:p>
            <a:pPr eaLnBrk="1" hangingPunct="1">
              <a:defRPr/>
            </a:pPr>
            <a:r>
              <a:rPr lang="zh-CN" altLang="en-US" sz="3600" dirty="0">
                <a:solidFill>
                  <a:srgbClr val="FFFF00"/>
                </a:solidFill>
                <a:latin typeface="黑体" panose="02010609060101010101" charset="-122"/>
                <a:ea typeface="黑体" panose="02010609060101010101" charset="-122"/>
              </a:rPr>
              <a:t>专题二：介绍尼摩船长</a:t>
            </a:r>
            <a:endParaRPr lang="zh-CN" altLang="en-US" sz="3600" dirty="0">
              <a:solidFill>
                <a:srgbClr val="FFFF00"/>
              </a:solidFill>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8221345" y="1395095"/>
            <a:ext cx="3679825" cy="4267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ppt_w*0.05"/>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anim calcmode="lin" valueType="num">
                                      <p:cBhvr>
                                        <p:cTn id="9" dur="500" fill="hold"/>
                                        <p:tgtEl>
                                          <p:spTgt spid="13"/>
                                        </p:tgtEl>
                                        <p:attrNameLst>
                                          <p:attrName>ppt_x</p:attrName>
                                        </p:attrNameLst>
                                      </p:cBhvr>
                                      <p:tavLst>
                                        <p:tav tm="0">
                                          <p:val>
                                            <p:strVal val="#ppt_x-.2"/>
                                          </p:val>
                                        </p:tav>
                                        <p:tav tm="100000">
                                          <p:val>
                                            <p:strVal val="#ppt_x"/>
                                          </p:val>
                                        </p:tav>
                                      </p:tavLst>
                                    </p:anim>
                                    <p:anim calcmode="lin" valueType="num">
                                      <p:cBhvr>
                                        <p:cTn id="10" dur="500" fill="hold"/>
                                        <p:tgtEl>
                                          <p:spTgt spid="13"/>
                                        </p:tgtEl>
                                        <p:attrNameLst>
                                          <p:attrName>ppt_y</p:attrName>
                                        </p:attrNameLst>
                                      </p:cBhvr>
                                      <p:tavLst>
                                        <p:tav tm="0">
                                          <p:val>
                                            <p:strVal val="#ppt_y"/>
                                          </p:val>
                                        </p:tav>
                                        <p:tav tm="100000">
                                          <p:val>
                                            <p:strVal val="#ppt_y"/>
                                          </p:val>
                                        </p:tav>
                                      </p:tavLst>
                                    </p:anim>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 name="文本框 12"/>
          <p:cNvSpPr txBox="1"/>
          <p:nvPr/>
        </p:nvSpPr>
        <p:spPr>
          <a:xfrm>
            <a:off x="3176270" y="480695"/>
            <a:ext cx="8128000" cy="2011045"/>
          </a:xfrm>
          <a:prstGeom prst="rect">
            <a:avLst/>
          </a:prstGeom>
          <a:noFill/>
          <a:ln w="9525">
            <a:noFill/>
          </a:ln>
        </p:spPr>
        <p:txBody>
          <a:bodyPr wrap="square" anchor="t">
            <a:spAutoFit/>
          </a:bodyPr>
          <a:p>
            <a:pPr eaLnBrk="0" hangingPunct="0">
              <a:lnSpc>
                <a:spcPct val="130000"/>
              </a:lnSpc>
            </a:pPr>
            <a:r>
              <a:rPr lang="en-US" altLang="zh-CN" sz="3200" b="1" dirty="0">
                <a:latin typeface="宋体" panose="02010600030101010101" pitchFamily="2" charset="-122"/>
                <a:ea typeface="宋体" panose="02010600030101010101" pitchFamily="2" charset="-122"/>
                <a:sym typeface="宋体" panose="02010600030101010101" pitchFamily="2" charset="-122"/>
              </a:rPr>
              <a:t>    </a:t>
            </a:r>
            <a:r>
              <a:rPr lang="zh-CN" altLang="en-US" sz="3200" b="1" dirty="0">
                <a:latin typeface="宋体" panose="02010600030101010101" pitchFamily="2" charset="-122"/>
                <a:ea typeface="宋体" panose="02010600030101010101" pitchFamily="2" charset="-122"/>
                <a:sym typeface="宋体" panose="02010600030101010101" pitchFamily="2" charset="-122"/>
              </a:rPr>
              <a:t>制造并驾驶鹦鹉螺号，从南极到北极，从大西洋到太平洋，几乎游遍了海洋上的每一个角落。</a:t>
            </a:r>
            <a:endParaRPr lang="zh-CN" altLang="en-US" sz="3200" b="1" dirty="0">
              <a:latin typeface="宋体" panose="02010600030101010101" pitchFamily="2" charset="-122"/>
              <a:ea typeface="宋体" panose="02010600030101010101" pitchFamily="2" charset="-122"/>
              <a:sym typeface="宋体" panose="02010600030101010101" pitchFamily="2" charset="-122"/>
            </a:endParaRPr>
          </a:p>
        </p:txBody>
      </p:sp>
      <p:sp>
        <p:nvSpPr>
          <p:cNvPr id="3" name="文本框 2"/>
          <p:cNvSpPr txBox="1"/>
          <p:nvPr/>
        </p:nvSpPr>
        <p:spPr>
          <a:xfrm>
            <a:off x="3242628" y="2526348"/>
            <a:ext cx="8061325" cy="1272540"/>
          </a:xfrm>
          <a:prstGeom prst="rect">
            <a:avLst/>
          </a:prstGeom>
          <a:solidFill>
            <a:srgbClr val="F2F2F2"/>
          </a:solidFill>
          <a:ln w="63500" cap="flat" cmpd="sng">
            <a:solidFill>
              <a:schemeClr val="tx1"/>
            </a:solidFill>
            <a:prstDash val="solid"/>
            <a:round/>
            <a:headEnd type="none" w="med" len="med"/>
            <a:tailEnd type="none" w="med" len="med"/>
          </a:ln>
        </p:spPr>
        <p:txBody>
          <a:bodyPr anchor="t">
            <a:spAutoFit/>
          </a:bodyPr>
          <a:p>
            <a:pPr>
              <a:lnSpc>
                <a:spcPct val="120000"/>
              </a:lnSpc>
            </a:pPr>
            <a:r>
              <a:rPr lang="en-US" altLang="zh-CN" sz="3200" b="1" dirty="0">
                <a:solidFill>
                  <a:srgbClr val="FF0000"/>
                </a:solidFill>
                <a:latin typeface="黑体" panose="02010609060101010101" charset="-122"/>
                <a:ea typeface="黑体" panose="02010609060101010101" charset="-122"/>
                <a:sym typeface="宋体" panose="02010600030101010101" pitchFamily="2" charset="-122"/>
              </a:rPr>
              <a:t>    </a:t>
            </a:r>
            <a:r>
              <a:rPr lang="zh-CN" altLang="en-US" sz="3200" b="1" dirty="0">
                <a:solidFill>
                  <a:srgbClr val="FF0000"/>
                </a:solidFill>
                <a:latin typeface="黑体" panose="02010609060101010101" charset="-122"/>
                <a:ea typeface="黑体" panose="02010609060101010101" charset="-122"/>
                <a:sym typeface="宋体" panose="02010600030101010101" pitchFamily="2" charset="-122"/>
              </a:rPr>
              <a:t>在海中我不承认有什么主子，在海中我完全是自由的。</a:t>
            </a:r>
            <a:endParaRPr lang="zh-CN" altLang="en-US" sz="32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4" name="图片 3"/>
          <p:cNvPicPr>
            <a:picLocks noChangeAspect="1"/>
          </p:cNvPicPr>
          <p:nvPr/>
        </p:nvPicPr>
        <p:blipFill>
          <a:blip r:embed="rId1"/>
          <a:stretch>
            <a:fillRect/>
          </a:stretch>
        </p:blipFill>
        <p:spPr>
          <a:xfrm>
            <a:off x="683895" y="680720"/>
            <a:ext cx="2340610" cy="2934970"/>
          </a:xfrm>
          <a:prstGeom prst="rect">
            <a:avLst/>
          </a:prstGeom>
        </p:spPr>
      </p:pic>
      <p:sp>
        <p:nvSpPr>
          <p:cNvPr id="5" name="文本框 4"/>
          <p:cNvSpPr txBox="1"/>
          <p:nvPr/>
        </p:nvSpPr>
        <p:spPr>
          <a:xfrm>
            <a:off x="683895" y="3799205"/>
            <a:ext cx="11165840" cy="2651125"/>
          </a:xfrm>
          <a:prstGeom prst="rect">
            <a:avLst/>
          </a:prstGeom>
          <a:noFill/>
          <a:ln w="9525">
            <a:noFill/>
          </a:ln>
        </p:spPr>
        <p:txBody>
          <a:bodyPr wrap="square" anchor="t">
            <a:spAutoFit/>
          </a:bodyPr>
          <a:p>
            <a:pPr eaLnBrk="0" hangingPunct="0">
              <a:lnSpc>
                <a:spcPct val="130000"/>
              </a:lnSpc>
            </a:pPr>
            <a:r>
              <a:rPr lang="en-US" altLang="zh-CN" sz="3200" b="1" dirty="0">
                <a:latin typeface="宋体" panose="02010600030101010101" pitchFamily="2" charset="-122"/>
                <a:ea typeface="宋体" panose="02010600030101010101" pitchFamily="2" charset="-122"/>
                <a:sym typeface="宋体" panose="02010600030101010101" pitchFamily="2" charset="-122"/>
              </a:rPr>
              <a:t>    </a:t>
            </a:r>
            <a:r>
              <a:rPr lang="zh-CN" altLang="en-US" sz="3200" b="1" dirty="0">
                <a:latin typeface="宋体" panose="02010600030101010101" pitchFamily="2" charset="-122"/>
                <a:ea typeface="宋体" panose="02010600030101010101" pitchFamily="2" charset="-122"/>
                <a:sym typeface="宋体" panose="02010600030101010101" pitchFamily="2" charset="-122"/>
              </a:rPr>
              <a:t>他利用鹦鹉螺号攻击侵略自己祖国印度的英国侵略者的军舰，他还利用在海底打捞获得的巨额财富援助那些被压迫的民族和穷苦的民众，支持他们为争取独立而进行正义的斗争。</a:t>
            </a:r>
            <a:endParaRPr lang="zh-CN" altLang="en-US" sz="3200" b="1" dirty="0">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000000"/>
                                          </p:val>
                                        </p:tav>
                                        <p:tav tm="100000">
                                          <p:val>
                                            <p:strVal val="#ppt_w"/>
                                          </p:val>
                                        </p:tav>
                                      </p:tavLst>
                                    </p:anim>
                                    <p:anim calcmode="lin" valueType="num">
                                      <p:cBhvr>
                                        <p:cTn id="20" dur="500" fill="hold"/>
                                        <p:tgtEl>
                                          <p:spTgt spid="5"/>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bldLvl="0" animBg="1"/>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 name="文本框 12"/>
          <p:cNvSpPr txBox="1"/>
          <p:nvPr/>
        </p:nvSpPr>
        <p:spPr>
          <a:xfrm>
            <a:off x="2016125" y="1871663"/>
            <a:ext cx="8158163" cy="4292600"/>
          </a:xfrm>
          <a:prstGeom prst="rect">
            <a:avLst/>
          </a:prstGeom>
          <a:solidFill>
            <a:schemeClr val="bg2"/>
          </a:solidFill>
          <a:ln w="9525">
            <a:noFill/>
          </a:ln>
        </p:spPr>
        <p:txBody>
          <a:bodyPr anchor="t">
            <a:spAutoFit/>
          </a:bodyPr>
          <a:p>
            <a:pPr eaLnBrk="0" hangingPunct="0">
              <a:lnSpc>
                <a:spcPct val="130000"/>
              </a:lnSpc>
            </a:pPr>
            <a:r>
              <a:rPr lang="zh-CN" altLang="zh-CN" sz="3000" b="1" dirty="0">
                <a:latin typeface="宋体" panose="02010600030101010101" pitchFamily="2" charset="-122"/>
                <a:ea typeface="宋体" panose="02010600030101010101" pitchFamily="2" charset="-122"/>
                <a:sym typeface="宋体" panose="02010600030101010101" pitchFamily="2" charset="-122"/>
              </a:rPr>
              <a:t>亲爱的朋友</a:t>
            </a:r>
            <a:r>
              <a:rPr lang="en-US" altLang="zh-CN" sz="3000" b="1" dirty="0">
                <a:latin typeface="宋体" panose="02010600030101010101" pitchFamily="2" charset="-122"/>
                <a:ea typeface="宋体" panose="02010600030101010101" pitchFamily="2" charset="-122"/>
                <a:sym typeface="宋体" panose="02010600030101010101" pitchFamily="2" charset="-122"/>
              </a:rPr>
              <a:t>XX</a:t>
            </a:r>
            <a:r>
              <a:rPr lang="zh-CN" altLang="en-US" sz="3000" b="1" dirty="0">
                <a:latin typeface="宋体" panose="02010600030101010101" pitchFamily="2" charset="-122"/>
                <a:ea typeface="宋体" panose="02010600030101010101" pitchFamily="2" charset="-122"/>
                <a:sym typeface="宋体" panose="02010600030101010101" pitchFamily="2" charset="-122"/>
              </a:rPr>
              <a:t>：</a:t>
            </a:r>
            <a:endParaRPr lang="zh-CN" altLang="en-US" sz="3000" b="1" dirty="0">
              <a:latin typeface="宋体" panose="02010600030101010101" pitchFamily="2" charset="-122"/>
              <a:ea typeface="宋体" panose="02010600030101010101" pitchFamily="2" charset="-122"/>
              <a:sym typeface="宋体" panose="02010600030101010101" pitchFamily="2" charset="-122"/>
            </a:endParaRPr>
          </a:p>
          <a:p>
            <a:pPr eaLnBrk="0" hangingPunct="0">
              <a:lnSpc>
                <a:spcPct val="130000"/>
              </a:lnSpc>
            </a:pPr>
            <a:r>
              <a:rPr lang="zh-CN" altLang="en-US" sz="3000" b="1" dirty="0">
                <a:latin typeface="宋体" panose="02010600030101010101" pitchFamily="2" charset="-122"/>
                <a:ea typeface="宋体" panose="02010600030101010101" pitchFamily="2" charset="-122"/>
                <a:sym typeface="宋体" panose="02010600030101010101" pitchFamily="2" charset="-122"/>
              </a:rPr>
              <a:t>    你好！</a:t>
            </a:r>
            <a:endParaRPr lang="zh-CN" altLang="en-US" sz="3000" b="1" dirty="0">
              <a:latin typeface="宋体" panose="02010600030101010101" pitchFamily="2" charset="-122"/>
              <a:ea typeface="宋体" panose="02010600030101010101" pitchFamily="2" charset="-122"/>
              <a:sym typeface="宋体" panose="02010600030101010101" pitchFamily="2" charset="-122"/>
            </a:endParaRPr>
          </a:p>
          <a:p>
            <a:pPr eaLnBrk="0" hangingPunct="0">
              <a:lnSpc>
                <a:spcPct val="130000"/>
              </a:lnSpc>
            </a:pPr>
            <a:r>
              <a:rPr lang="zh-CN" altLang="en-US" sz="3000" b="1" dirty="0">
                <a:latin typeface="宋体" panose="02010600030101010101" pitchFamily="2" charset="-122"/>
                <a:ea typeface="宋体" panose="02010600030101010101" pitchFamily="2" charset="-122"/>
                <a:sym typeface="宋体" panose="02010600030101010101" pitchFamily="2" charset="-122"/>
              </a:rPr>
              <a:t>    我想跟你说</a:t>
            </a:r>
            <a:r>
              <a:rPr lang="en-US" altLang="zh-CN" sz="3000" b="1" dirty="0">
                <a:latin typeface="宋体" panose="02010600030101010101" pitchFamily="2" charset="-122"/>
                <a:ea typeface="宋体" panose="02010600030101010101" pitchFamily="2" charset="-122"/>
                <a:sym typeface="宋体" panose="02010600030101010101" pitchFamily="2" charset="-122"/>
              </a:rPr>
              <a:t>……</a:t>
            </a:r>
            <a:endParaRPr lang="en-US" altLang="zh-CN" sz="3000" b="1" dirty="0">
              <a:latin typeface="宋体" panose="02010600030101010101" pitchFamily="2" charset="-122"/>
              <a:ea typeface="宋体" panose="02010600030101010101" pitchFamily="2" charset="-122"/>
              <a:sym typeface="宋体" panose="02010600030101010101" pitchFamily="2" charset="-122"/>
            </a:endParaRPr>
          </a:p>
          <a:p>
            <a:pPr eaLnBrk="0" hangingPunct="0">
              <a:lnSpc>
                <a:spcPct val="130000"/>
              </a:lnSpc>
            </a:pPr>
            <a:r>
              <a:rPr lang="en-US" altLang="zh-CN" sz="3000" b="1" dirty="0">
                <a:latin typeface="宋体" panose="02010600030101010101" pitchFamily="2" charset="-122"/>
                <a:ea typeface="宋体" panose="02010600030101010101" pitchFamily="2" charset="-122"/>
                <a:sym typeface="宋体" panose="02010600030101010101" pitchFamily="2" charset="-122"/>
              </a:rPr>
              <a:t>    </a:t>
            </a:r>
            <a:r>
              <a:rPr lang="zh-CN" altLang="en-US" sz="3000" b="1" dirty="0">
                <a:latin typeface="宋体" panose="02010600030101010101" pitchFamily="2" charset="-122"/>
                <a:ea typeface="宋体" panose="02010600030101010101" pitchFamily="2" charset="-122"/>
                <a:sym typeface="宋体" panose="02010600030101010101" pitchFamily="2" charset="-122"/>
              </a:rPr>
              <a:t>此致</a:t>
            </a:r>
            <a:r>
              <a:rPr lang="en-US" altLang="zh-CN" sz="3000" b="1" dirty="0">
                <a:latin typeface="宋体" panose="02010600030101010101" pitchFamily="2" charset="-122"/>
                <a:ea typeface="宋体" panose="02010600030101010101" pitchFamily="2"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sym typeface="宋体" panose="02010600030101010101" pitchFamily="2" charset="-122"/>
              </a:rPr>
              <a:t>祝</a:t>
            </a:r>
            <a:endParaRPr lang="zh-CN" altLang="en-US" sz="3000" b="1" dirty="0">
              <a:latin typeface="宋体" panose="02010600030101010101" pitchFamily="2" charset="-122"/>
              <a:ea typeface="宋体" panose="02010600030101010101" pitchFamily="2" charset="-122"/>
              <a:sym typeface="宋体" panose="02010600030101010101" pitchFamily="2" charset="-122"/>
            </a:endParaRPr>
          </a:p>
          <a:p>
            <a:pPr eaLnBrk="0" hangingPunct="0">
              <a:lnSpc>
                <a:spcPct val="130000"/>
              </a:lnSpc>
            </a:pPr>
            <a:r>
              <a:rPr lang="zh-CN" altLang="en-US" sz="3000" b="1" dirty="0">
                <a:latin typeface="宋体" panose="02010600030101010101" pitchFamily="2" charset="-122"/>
                <a:ea typeface="宋体" panose="02010600030101010101" pitchFamily="2" charset="-122"/>
                <a:sym typeface="宋体" panose="02010600030101010101" pitchFamily="2" charset="-122"/>
              </a:rPr>
              <a:t>敬礼！</a:t>
            </a:r>
            <a:r>
              <a:rPr lang="en-US" altLang="zh-CN" sz="3000" b="1" dirty="0">
                <a:latin typeface="宋体" panose="02010600030101010101" pitchFamily="2" charset="-122"/>
                <a:ea typeface="宋体" panose="02010600030101010101" pitchFamily="2"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sym typeface="宋体" panose="02010600030101010101" pitchFamily="2" charset="-122"/>
              </a:rPr>
              <a:t>身体建康！</a:t>
            </a:r>
            <a:endParaRPr lang="zh-CN" altLang="en-US" sz="3000" b="1" dirty="0">
              <a:latin typeface="宋体" panose="02010600030101010101" pitchFamily="2" charset="-122"/>
              <a:ea typeface="宋体" panose="02010600030101010101" pitchFamily="2" charset="-122"/>
              <a:sym typeface="宋体" panose="02010600030101010101" pitchFamily="2" charset="-122"/>
            </a:endParaRPr>
          </a:p>
          <a:p>
            <a:pPr eaLnBrk="0" hangingPunct="0">
              <a:lnSpc>
                <a:spcPct val="130000"/>
              </a:lnSpc>
            </a:pPr>
            <a:r>
              <a:rPr lang="zh-CN" altLang="en-US" sz="3000" b="1" dirty="0">
                <a:latin typeface="宋体" panose="02010600030101010101" pitchFamily="2" charset="-122"/>
                <a:ea typeface="宋体" panose="02010600030101010101" pitchFamily="2" charset="-122"/>
                <a:sym typeface="宋体" panose="02010600030101010101" pitchFamily="2" charset="-122"/>
              </a:rPr>
              <a:t>                            你的朋友</a:t>
            </a:r>
            <a:r>
              <a:rPr lang="en-US" altLang="zh-CN" sz="3000" b="1" dirty="0">
                <a:latin typeface="宋体" panose="02010600030101010101" pitchFamily="2" charset="-122"/>
                <a:ea typeface="宋体" panose="02010600030101010101" pitchFamily="2" charset="-122"/>
                <a:sym typeface="宋体" panose="02010600030101010101" pitchFamily="2" charset="-122"/>
              </a:rPr>
              <a:t>XX</a:t>
            </a:r>
            <a:endParaRPr lang="en-US" altLang="zh-CN" sz="3000" b="1" dirty="0">
              <a:latin typeface="宋体" panose="02010600030101010101" pitchFamily="2" charset="-122"/>
              <a:ea typeface="宋体" panose="02010600030101010101" pitchFamily="2" charset="-122"/>
              <a:sym typeface="宋体" panose="02010600030101010101" pitchFamily="2" charset="-122"/>
            </a:endParaRPr>
          </a:p>
          <a:p>
            <a:pPr eaLnBrk="0" hangingPunct="0">
              <a:lnSpc>
                <a:spcPct val="130000"/>
              </a:lnSpc>
            </a:pPr>
            <a:r>
              <a:rPr lang="zh-CN" altLang="en-US" sz="3000" b="1" dirty="0">
                <a:latin typeface="宋体" panose="02010600030101010101" pitchFamily="2" charset="-122"/>
                <a:ea typeface="宋体" panose="02010600030101010101" pitchFamily="2" charset="-122"/>
                <a:sym typeface="宋体" panose="02010600030101010101" pitchFamily="2" charset="-122"/>
              </a:rPr>
              <a:t>                          </a:t>
            </a:r>
            <a:r>
              <a:rPr lang="en-US" altLang="zh-CN" sz="3000" b="1" dirty="0">
                <a:latin typeface="宋体" panose="02010600030101010101" pitchFamily="2" charset="-122"/>
                <a:ea typeface="宋体" panose="02010600030101010101" pitchFamily="2" charset="-122"/>
                <a:sym typeface="宋体" panose="02010600030101010101" pitchFamily="2" charset="-122"/>
              </a:rPr>
              <a:t>XXXX</a:t>
            </a:r>
            <a:r>
              <a:rPr lang="zh-CN" altLang="en-US" sz="3000" b="1" dirty="0">
                <a:latin typeface="宋体" panose="02010600030101010101" pitchFamily="2" charset="-122"/>
                <a:ea typeface="宋体" panose="02010600030101010101" pitchFamily="2" charset="-122"/>
                <a:sym typeface="宋体" panose="02010600030101010101" pitchFamily="2" charset="-122"/>
              </a:rPr>
              <a:t>年</a:t>
            </a:r>
            <a:r>
              <a:rPr lang="en-US" altLang="zh-CN" sz="3000" b="1" dirty="0">
                <a:latin typeface="宋体" panose="02010600030101010101" pitchFamily="2" charset="-122"/>
                <a:ea typeface="宋体" panose="02010600030101010101" pitchFamily="2" charset="-122"/>
                <a:sym typeface="宋体" panose="02010600030101010101" pitchFamily="2" charset="-122"/>
              </a:rPr>
              <a:t>XX</a:t>
            </a:r>
            <a:r>
              <a:rPr lang="zh-CN" altLang="en-US" sz="3000" b="1" dirty="0">
                <a:latin typeface="宋体" panose="02010600030101010101" pitchFamily="2" charset="-122"/>
                <a:ea typeface="宋体" panose="02010600030101010101" pitchFamily="2" charset="-122"/>
                <a:sym typeface="宋体" panose="02010600030101010101" pitchFamily="2" charset="-122"/>
              </a:rPr>
              <a:t>月</a:t>
            </a:r>
            <a:r>
              <a:rPr lang="en-US" altLang="zh-CN" sz="3000" b="1" dirty="0">
                <a:latin typeface="宋体" panose="02010600030101010101" pitchFamily="2" charset="-122"/>
                <a:ea typeface="宋体" panose="02010600030101010101" pitchFamily="2" charset="-122"/>
                <a:sym typeface="宋体" panose="02010600030101010101" pitchFamily="2" charset="-122"/>
              </a:rPr>
              <a:t>XX</a:t>
            </a:r>
            <a:r>
              <a:rPr lang="zh-CN" altLang="en-US" sz="3000" b="1" dirty="0">
                <a:latin typeface="宋体" panose="02010600030101010101" pitchFamily="2" charset="-122"/>
                <a:ea typeface="宋体" panose="02010600030101010101" pitchFamily="2" charset="-122"/>
                <a:sym typeface="宋体" panose="02010600030101010101" pitchFamily="2" charset="-122"/>
              </a:rPr>
              <a:t>日</a:t>
            </a:r>
            <a:endParaRPr lang="zh-CN" altLang="en-US" sz="3000" b="1" dirty="0">
              <a:latin typeface="宋体" panose="02010600030101010101" pitchFamily="2" charset="-122"/>
              <a:ea typeface="宋体" panose="02010600030101010101" pitchFamily="2" charset="-122"/>
              <a:sym typeface="宋体" panose="02010600030101010101" pitchFamily="2" charset="-122"/>
            </a:endParaRPr>
          </a:p>
        </p:txBody>
      </p:sp>
      <p:sp>
        <p:nvSpPr>
          <p:cNvPr id="6" name="文本框 5"/>
          <p:cNvSpPr txBox="1"/>
          <p:nvPr/>
        </p:nvSpPr>
        <p:spPr>
          <a:xfrm>
            <a:off x="1922463" y="1125538"/>
            <a:ext cx="2195512" cy="583565"/>
          </a:xfrm>
          <a:prstGeom prst="rect">
            <a:avLst/>
          </a:prstGeom>
          <a:noFill/>
          <a:ln w="9525">
            <a:noFill/>
          </a:ln>
        </p:spPr>
        <p:txBody>
          <a:bodyPr anchor="t">
            <a:spAutoFit/>
          </a:bodyPr>
          <a:p>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写信格式：</a:t>
            </a:r>
            <a:endParaRPr lang="zh-CN" altLang="en-US" sz="3200" b="1" dirty="0">
              <a:solidFill>
                <a:srgbClr val="0000FF"/>
              </a:solidFill>
              <a:latin typeface="黑体" panose="02010609060101010101" charset="-122"/>
              <a:ea typeface="黑体" panose="02010609060101010101" charset="-122"/>
              <a:sym typeface="宋体" panose="02010600030101010101" pitchFamily="2" charset="-122"/>
            </a:endParaRPr>
          </a:p>
        </p:txBody>
      </p:sp>
      <p:sp>
        <p:nvSpPr>
          <p:cNvPr id="2" name="线形标注 1 1"/>
          <p:cNvSpPr/>
          <p:nvPr/>
        </p:nvSpPr>
        <p:spPr>
          <a:xfrm>
            <a:off x="5803900" y="2501900"/>
            <a:ext cx="1536700" cy="458788"/>
          </a:xfrm>
          <a:prstGeom prst="borderCallout1">
            <a:avLst>
              <a:gd name="adj1" fmla="val 54155"/>
              <a:gd name="adj2" fmla="val -7762"/>
              <a:gd name="adj3" fmla="val 75069"/>
              <a:gd name="adj4" fmla="val -68786"/>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问候</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3" name="线形标注 1 2"/>
          <p:cNvSpPr/>
          <p:nvPr/>
        </p:nvSpPr>
        <p:spPr>
          <a:xfrm>
            <a:off x="7165975" y="3143250"/>
            <a:ext cx="1536700" cy="458788"/>
          </a:xfrm>
          <a:prstGeom prst="borderCallout1">
            <a:avLst>
              <a:gd name="adj1" fmla="val 54155"/>
              <a:gd name="adj2" fmla="val -7762"/>
              <a:gd name="adj3" fmla="val 75069"/>
              <a:gd name="adj4" fmla="val -68786"/>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正文</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4" name="线形标注 1 3"/>
          <p:cNvSpPr/>
          <p:nvPr/>
        </p:nvSpPr>
        <p:spPr>
          <a:xfrm>
            <a:off x="5803900" y="1708150"/>
            <a:ext cx="1536700" cy="458788"/>
          </a:xfrm>
          <a:prstGeom prst="borderCallout1">
            <a:avLst>
              <a:gd name="adj1" fmla="val 54155"/>
              <a:gd name="adj2" fmla="val -7762"/>
              <a:gd name="adj3" fmla="val 108448"/>
              <a:gd name="adj4" fmla="val -72295"/>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称谓</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5" name="线形标注 1 4"/>
          <p:cNvSpPr/>
          <p:nvPr/>
        </p:nvSpPr>
        <p:spPr>
          <a:xfrm>
            <a:off x="5902325" y="3970338"/>
            <a:ext cx="1538288" cy="458788"/>
          </a:xfrm>
          <a:prstGeom prst="borderCallout1">
            <a:avLst>
              <a:gd name="adj1" fmla="val 54155"/>
              <a:gd name="adj2" fmla="val -7762"/>
              <a:gd name="adj3" fmla="val 75069"/>
              <a:gd name="adj4" fmla="val -68786"/>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祝福语</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7" name="线形标注 1 6"/>
          <p:cNvSpPr/>
          <p:nvPr/>
        </p:nvSpPr>
        <p:spPr>
          <a:xfrm>
            <a:off x="3990975" y="5248275"/>
            <a:ext cx="1812925" cy="458788"/>
          </a:xfrm>
          <a:prstGeom prst="borderCallout1">
            <a:avLst>
              <a:gd name="adj1" fmla="val 54293"/>
              <a:gd name="adj2" fmla="val 107266"/>
              <a:gd name="adj3" fmla="val 55401"/>
              <a:gd name="adj4" fmla="val 165317"/>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rPr>
              <a:t>署名日期</a:t>
            </a:r>
            <a:endParaRPr kumimoji="0" lang="zh-CN" altLang="en-US" sz="3000" b="1" i="0" u="none" strike="noStrike" kern="1200" cap="none" spc="0" normalizeH="0" baseline="0" noProof="1">
              <a:ln>
                <a:noFill/>
              </a:ln>
              <a:solidFill>
                <a:srgbClr val="FF0000"/>
              </a:solidFill>
              <a:effectLst/>
              <a:uLnTx/>
              <a:uFillTx/>
              <a:latin typeface="宋体" panose="02010600030101010101" pitchFamily="2" charset="-122"/>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4" presetClass="entr" presetSubtype="0" accel="10000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strVal val="#ppt_w*0.05"/>
                                          </p:val>
                                        </p:tav>
                                        <p:tav tm="100000">
                                          <p:val>
                                            <p:strVal val="#ppt_w"/>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anim calcmode="lin" valueType="num">
                                      <p:cBhvr>
                                        <p:cTn id="20" dur="500" fill="hold"/>
                                        <p:tgtEl>
                                          <p:spTgt spid="4"/>
                                        </p:tgtEl>
                                        <p:attrNameLst>
                                          <p:attrName>ppt_x</p:attrName>
                                        </p:attrNameLst>
                                      </p:cBhvr>
                                      <p:tavLst>
                                        <p:tav tm="0">
                                          <p:val>
                                            <p:strVal val="#ppt_x-.2"/>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54" presetClass="entr" presetSubtype="0" accel="10000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strVal val="#ppt_w*0.05"/>
                                          </p:val>
                                        </p:tav>
                                        <p:tav tm="100000">
                                          <p:val>
                                            <p:strVal val="#ppt_w"/>
                                          </p:val>
                                        </p:tav>
                                      </p:tavLst>
                                    </p:anim>
                                    <p:anim calcmode="lin" valueType="num">
                                      <p:cBhvr>
                                        <p:cTn id="28" dur="500" fill="hold"/>
                                        <p:tgtEl>
                                          <p:spTgt spid="2"/>
                                        </p:tgtEl>
                                        <p:attrNameLst>
                                          <p:attrName>ppt_h</p:attrName>
                                        </p:attrNameLst>
                                      </p:cBhvr>
                                      <p:tavLst>
                                        <p:tav tm="0">
                                          <p:val>
                                            <p:strVal val="#ppt_h"/>
                                          </p:val>
                                        </p:tav>
                                        <p:tav tm="100000">
                                          <p:val>
                                            <p:strVal val="#ppt_h"/>
                                          </p:val>
                                        </p:tav>
                                      </p:tavLst>
                                    </p:anim>
                                    <p:anim calcmode="lin" valueType="num">
                                      <p:cBhvr>
                                        <p:cTn id="29" dur="500" fill="hold"/>
                                        <p:tgtEl>
                                          <p:spTgt spid="2"/>
                                        </p:tgtEl>
                                        <p:attrNameLst>
                                          <p:attrName>ppt_x</p:attrName>
                                        </p:attrNameLst>
                                      </p:cBhvr>
                                      <p:tavLst>
                                        <p:tav tm="0">
                                          <p:val>
                                            <p:strVal val="#ppt_x-.2"/>
                                          </p:val>
                                        </p:tav>
                                        <p:tav tm="100000">
                                          <p:val>
                                            <p:strVal val="#ppt_x"/>
                                          </p:val>
                                        </p:tav>
                                      </p:tavLst>
                                    </p:anim>
                                    <p:anim calcmode="lin" valueType="num">
                                      <p:cBhvr>
                                        <p:cTn id="30" dur="500" fill="hold"/>
                                        <p:tgtEl>
                                          <p:spTgt spid="2"/>
                                        </p:tgtEl>
                                        <p:attrNameLst>
                                          <p:attrName>ppt_y</p:attrName>
                                        </p:attrNameLst>
                                      </p:cBhvr>
                                      <p:tavLst>
                                        <p:tav tm="0">
                                          <p:val>
                                            <p:strVal val="#ppt_y"/>
                                          </p:val>
                                        </p:tav>
                                        <p:tav tm="100000">
                                          <p:val>
                                            <p:strVal val="#ppt_y"/>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54" presetClass="entr" presetSubtype="0" accel="10000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ppt_w</p:attrName>
                                        </p:attrNameLst>
                                      </p:cBhvr>
                                      <p:tavLst>
                                        <p:tav tm="0">
                                          <p:val>
                                            <p:strVal val="#ppt_w*0.05"/>
                                          </p:val>
                                        </p:tav>
                                        <p:tav tm="100000">
                                          <p:val>
                                            <p:strVal val="#ppt_w"/>
                                          </p:val>
                                        </p:tav>
                                      </p:tavLst>
                                    </p:anim>
                                    <p:anim calcmode="lin" valueType="num">
                                      <p:cBhvr>
                                        <p:cTn id="37" dur="500" fill="hold"/>
                                        <p:tgtEl>
                                          <p:spTgt spid="3"/>
                                        </p:tgtEl>
                                        <p:attrNameLst>
                                          <p:attrName>ppt_h</p:attrName>
                                        </p:attrNameLst>
                                      </p:cBhvr>
                                      <p:tavLst>
                                        <p:tav tm="0">
                                          <p:val>
                                            <p:strVal val="#ppt_h"/>
                                          </p:val>
                                        </p:tav>
                                        <p:tav tm="100000">
                                          <p:val>
                                            <p:strVal val="#ppt_h"/>
                                          </p:val>
                                        </p:tav>
                                      </p:tavLst>
                                    </p:anim>
                                    <p:anim calcmode="lin" valueType="num">
                                      <p:cBhvr>
                                        <p:cTn id="38" dur="500" fill="hold"/>
                                        <p:tgtEl>
                                          <p:spTgt spid="3"/>
                                        </p:tgtEl>
                                        <p:attrNameLst>
                                          <p:attrName>ppt_x</p:attrName>
                                        </p:attrNameLst>
                                      </p:cBhvr>
                                      <p:tavLst>
                                        <p:tav tm="0">
                                          <p:val>
                                            <p:strVal val="#ppt_x-.2"/>
                                          </p:val>
                                        </p:tav>
                                        <p:tav tm="100000">
                                          <p:val>
                                            <p:strVal val="#ppt_x"/>
                                          </p:val>
                                        </p:tav>
                                      </p:tavLst>
                                    </p:anim>
                                    <p:anim calcmode="lin" valueType="num">
                                      <p:cBhvr>
                                        <p:cTn id="39" dur="500" fill="hold"/>
                                        <p:tgtEl>
                                          <p:spTgt spid="3"/>
                                        </p:tgtEl>
                                        <p:attrNameLst>
                                          <p:attrName>ppt_y</p:attrName>
                                        </p:attrNameLst>
                                      </p:cBhvr>
                                      <p:tavLst>
                                        <p:tav tm="0">
                                          <p:val>
                                            <p:strVal val="#ppt_y"/>
                                          </p:val>
                                        </p:tav>
                                        <p:tav tm="100000">
                                          <p:val>
                                            <p:strVal val="#ppt_y"/>
                                          </p:val>
                                        </p:tav>
                                      </p:tavLst>
                                    </p:anim>
                                    <p:animEffect transition="in" filter="fade">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54" presetClass="entr" presetSubtype="0" accel="10000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strVal val="#ppt_w*0.05"/>
                                          </p:val>
                                        </p:tav>
                                        <p:tav tm="100000">
                                          <p:val>
                                            <p:strVal val="#ppt_w"/>
                                          </p:val>
                                        </p:tav>
                                      </p:tavLst>
                                    </p:anim>
                                    <p:anim calcmode="lin" valueType="num">
                                      <p:cBhvr>
                                        <p:cTn id="46" dur="500" fill="hold"/>
                                        <p:tgtEl>
                                          <p:spTgt spid="5"/>
                                        </p:tgtEl>
                                        <p:attrNameLst>
                                          <p:attrName>ppt_h</p:attrName>
                                        </p:attrNameLst>
                                      </p:cBhvr>
                                      <p:tavLst>
                                        <p:tav tm="0">
                                          <p:val>
                                            <p:strVal val="#ppt_h"/>
                                          </p:val>
                                        </p:tav>
                                        <p:tav tm="100000">
                                          <p:val>
                                            <p:strVal val="#ppt_h"/>
                                          </p:val>
                                        </p:tav>
                                      </p:tavLst>
                                    </p:anim>
                                    <p:anim calcmode="lin" valueType="num">
                                      <p:cBhvr>
                                        <p:cTn id="47" dur="500" fill="hold"/>
                                        <p:tgtEl>
                                          <p:spTgt spid="5"/>
                                        </p:tgtEl>
                                        <p:attrNameLst>
                                          <p:attrName>ppt_x</p:attrName>
                                        </p:attrNameLst>
                                      </p:cBhvr>
                                      <p:tavLst>
                                        <p:tav tm="0">
                                          <p:val>
                                            <p:strVal val="#ppt_x-.2"/>
                                          </p:val>
                                        </p:tav>
                                        <p:tav tm="100000">
                                          <p:val>
                                            <p:strVal val="#ppt_x"/>
                                          </p:val>
                                        </p:tav>
                                      </p:tavLst>
                                    </p:anim>
                                    <p:anim calcmode="lin" valueType="num">
                                      <p:cBhvr>
                                        <p:cTn id="48" dur="500" fill="hold"/>
                                        <p:tgtEl>
                                          <p:spTgt spid="5"/>
                                        </p:tgtEl>
                                        <p:attrNameLst>
                                          <p:attrName>ppt_y</p:attrName>
                                        </p:attrNameLst>
                                      </p:cBhvr>
                                      <p:tavLst>
                                        <p:tav tm="0">
                                          <p:val>
                                            <p:strVal val="#ppt_y"/>
                                          </p:val>
                                        </p:tav>
                                        <p:tav tm="100000">
                                          <p:val>
                                            <p:strVal val="#ppt_y"/>
                                          </p:val>
                                        </p:tav>
                                      </p:tavLst>
                                    </p:anim>
                                    <p:animEffect transition="in" filter="fade">
                                      <p:cBhvr>
                                        <p:cTn id="49" dur="5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54" presetClass="entr" presetSubtype="0" accel="100000"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fill="hold"/>
                                        <p:tgtEl>
                                          <p:spTgt spid="7"/>
                                        </p:tgtEl>
                                        <p:attrNameLst>
                                          <p:attrName>ppt_w</p:attrName>
                                        </p:attrNameLst>
                                      </p:cBhvr>
                                      <p:tavLst>
                                        <p:tav tm="0">
                                          <p:val>
                                            <p:strVal val="#ppt_w*0.05"/>
                                          </p:val>
                                        </p:tav>
                                        <p:tav tm="100000">
                                          <p:val>
                                            <p:strVal val="#ppt_w"/>
                                          </p:val>
                                        </p:tav>
                                      </p:tavLst>
                                    </p:anim>
                                    <p:anim calcmode="lin" valueType="num">
                                      <p:cBhvr>
                                        <p:cTn id="55" dur="500" fill="hold"/>
                                        <p:tgtEl>
                                          <p:spTgt spid="7"/>
                                        </p:tgtEl>
                                        <p:attrNameLst>
                                          <p:attrName>ppt_h</p:attrName>
                                        </p:attrNameLst>
                                      </p:cBhvr>
                                      <p:tavLst>
                                        <p:tav tm="0">
                                          <p:val>
                                            <p:strVal val="#ppt_h"/>
                                          </p:val>
                                        </p:tav>
                                        <p:tav tm="100000">
                                          <p:val>
                                            <p:strVal val="#ppt_h"/>
                                          </p:val>
                                        </p:tav>
                                      </p:tavLst>
                                    </p:anim>
                                    <p:anim calcmode="lin" valueType="num">
                                      <p:cBhvr>
                                        <p:cTn id="56" dur="500" fill="hold"/>
                                        <p:tgtEl>
                                          <p:spTgt spid="7"/>
                                        </p:tgtEl>
                                        <p:attrNameLst>
                                          <p:attrName>ppt_x</p:attrName>
                                        </p:attrNameLst>
                                      </p:cBhvr>
                                      <p:tavLst>
                                        <p:tav tm="0">
                                          <p:val>
                                            <p:strVal val="#ppt_x-.2"/>
                                          </p:val>
                                        </p:tav>
                                        <p:tav tm="100000">
                                          <p:val>
                                            <p:strVal val="#ppt_x"/>
                                          </p:val>
                                        </p:tav>
                                      </p:tavLst>
                                    </p:anim>
                                    <p:anim calcmode="lin" valueType="num">
                                      <p:cBhvr>
                                        <p:cTn id="57" dur="500" fill="hold"/>
                                        <p:tgtEl>
                                          <p:spTgt spid="7"/>
                                        </p:tgtEl>
                                        <p:attrNameLst>
                                          <p:attrName>ppt_y</p:attrName>
                                        </p:attrNameLst>
                                      </p:cBhvr>
                                      <p:tavLst>
                                        <p:tav tm="0">
                                          <p:val>
                                            <p:strVal val="#ppt_y"/>
                                          </p:val>
                                        </p:tav>
                                        <p:tav tm="100000">
                                          <p:val>
                                            <p:strVal val="#ppt_y"/>
                                          </p:val>
                                        </p:tav>
                                      </p:tavLst>
                                    </p:anim>
                                    <p:animEffect transition="in" filter="fade">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6" grpId="0"/>
      <p:bldP spid="2" grpId="0" bldLvl="0" animBg="1"/>
      <p:bldP spid="3" grpId="0" bldLvl="0" animBg="1"/>
      <p:bldP spid="4" grpId="0" bldLvl="0" animBg="1"/>
      <p:bldP spid="5" grpId="0" bldLvl="0" animBg="1"/>
      <p:bldP spid="7"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248081" y="671293"/>
            <a:ext cx="11696315" cy="5515610"/>
          </a:xfrm>
          <a:prstGeom prst="rect">
            <a:avLst/>
          </a:prstGeom>
          <a:solidFill>
            <a:schemeClr val="bg1"/>
          </a:solidFill>
        </p:spPr>
        <p:txBody>
          <a:bodyPr wrap="square" rtlCol="0">
            <a:spAutoFit/>
          </a:bodyPr>
          <a:lstStyle/>
          <a:p>
            <a:pPr>
              <a:lnSpc>
                <a:spcPct val="120000"/>
              </a:lnSpc>
            </a:pPr>
            <a:r>
              <a:rPr lang="zh-CN" altLang="en-US" sz="2935" b="1" dirty="0">
                <a:latin typeface="楷体" panose="02010609060101010101" pitchFamily="49" charset="-122"/>
                <a:ea typeface="楷体" panose="02010609060101010101" pitchFamily="49" charset="-122"/>
                <a:cs typeface="楷体" panose="02010609060101010101" pitchFamily="49" charset="-122"/>
              </a:rPr>
              <a:t>亲爱的朋友XX:</a:t>
            </a:r>
            <a:endParaRPr lang="zh-CN" altLang="en-US" sz="2935"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935" b="1" dirty="0">
                <a:latin typeface="楷体" panose="02010609060101010101" pitchFamily="49" charset="-122"/>
                <a:ea typeface="楷体" panose="02010609060101010101" pitchFamily="49" charset="-122"/>
                <a:cs typeface="楷体" panose="02010609060101010101" pitchFamily="49" charset="-122"/>
              </a:rPr>
              <a:t>    我怀着激动的心情,急于想对你说说我这次奇妙的</a:t>
            </a:r>
            <a:r>
              <a:rPr lang="zh-CN" altLang="en-US" sz="2935" b="1" dirty="0" smtClean="0">
                <a:latin typeface="楷体" panose="02010609060101010101" pitchFamily="49" charset="-122"/>
                <a:ea typeface="楷体" panose="02010609060101010101" pitchFamily="49" charset="-122"/>
                <a:cs typeface="楷体" panose="02010609060101010101" pitchFamily="49" charset="-122"/>
              </a:rPr>
              <a:t>探险。但</a:t>
            </a:r>
            <a:r>
              <a:rPr lang="zh-CN" altLang="en-US" sz="2935" b="1" dirty="0">
                <a:latin typeface="楷体" panose="02010609060101010101" pitchFamily="49" charset="-122"/>
                <a:ea typeface="楷体" panose="02010609060101010101" pitchFamily="49" charset="-122"/>
                <a:cs typeface="楷体" panose="02010609060101010101" pitchFamily="49" charset="-122"/>
              </a:rPr>
              <a:t>我最想和你说一个人——尼摩船长。</a:t>
            </a:r>
            <a:endParaRPr lang="zh-CN" altLang="en-US" sz="2935"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935" b="1" dirty="0">
                <a:latin typeface="楷体" panose="02010609060101010101" pitchFamily="49" charset="-122"/>
                <a:ea typeface="楷体" panose="02010609060101010101" pitchFamily="49" charset="-122"/>
                <a:cs typeface="楷体" panose="02010609060101010101" pitchFamily="49" charset="-122"/>
              </a:rPr>
              <a:t>    他是一个带有浪漫、神秘色彩,极具吸引力的人物。尼摩船长是一个完美的科学家。他上知天文,下知地理。他根据自己的设计建造了潜水艇,潜航在海底进行大规模的科学研究。他热爱大海,他从大海中提取能源。他是一个“复仇天神”。当尼摩船长怀着深仇大恨向没有悬挂国旗的三桅战船撞去时,我看到的是他性格上的暴烈,有时甚至表现为残酷。但在尼摩船长把它撞沉之后,在他的房间里,他在一个妇</a:t>
            </a:r>
            <a:r>
              <a:rPr lang="zh-CN" altLang="en-US" sz="2935" b="1" dirty="0">
                <a:latin typeface="楷体" panose="02010609060101010101" pitchFamily="49" charset="-122"/>
                <a:ea typeface="楷体" panose="02010609060101010101" pitchFamily="49" charset="-122"/>
                <a:cs typeface="楷体" panose="02010609060101010101" pitchFamily="49" charset="-122"/>
                <a:sym typeface="+mn-ea"/>
              </a:rPr>
              <a:t>女和两个小孩的肖像前失声痛哭,久久不愿离去,这也许是他可怜的妻子</a:t>
            </a:r>
            <a:r>
              <a:rPr lang="zh-CN" altLang="en-US" sz="2935" b="1" dirty="0" smtClean="0">
                <a:latin typeface="楷体" panose="02010609060101010101" pitchFamily="49" charset="-122"/>
                <a:ea typeface="楷体" panose="02010609060101010101" pitchFamily="49" charset="-122"/>
                <a:cs typeface="楷体" panose="02010609060101010101" pitchFamily="49" charset="-122"/>
                <a:sym typeface="+mn-ea"/>
              </a:rPr>
              <a:t>和</a:t>
            </a:r>
            <a:endParaRPr lang="zh-CN" altLang="en-US" sz="2935"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527633" y="442625"/>
            <a:ext cx="11137237" cy="6292850"/>
          </a:xfrm>
          <a:prstGeom prst="rect">
            <a:avLst/>
          </a:prstGeom>
          <a:noFill/>
        </p:spPr>
        <p:txBody>
          <a:bodyPr wrap="square" rtlCol="0">
            <a:spAutoFit/>
          </a:bodyPr>
          <a:lstStyle/>
          <a:p>
            <a:pPr>
              <a:lnSpc>
                <a:spcPct val="12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孩子</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。尼</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摩船长的难言之隐是我揣测不出的,但有一点可以肯定,他对人类社会的仇恨是有原因的,不是与生俱来的。</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    尼摩船长不仅仅是一个“复仇天神”,他还是一位反对压迫、反对剥削的英勇的斗士,他追求自由、平等。他从大海底下取得财富支持民族解放事业。他慷慨大方,很仁慈,也很善良。尼摩船长曾</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奋不顾身地从</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鲨鱼口中救下采珠人,并给这个可怜人一包珍珠让他维持生计,尼摩船长说:“这个印度人是一个被蹂躏的国家的人,我的心是向着那个国家</a:t>
            </a:r>
            <a:r>
              <a:rPr lang="zh-CN" altLang="en-US" sz="2800" b="1" dirty="0">
                <a:latin typeface="楷体" panose="02010609060101010101" pitchFamily="49" charset="-122"/>
                <a:ea typeface="楷体" panose="02010609060101010101" pitchFamily="49" charset="-122"/>
                <a:sym typeface="+mn-ea"/>
              </a:rPr>
              <a:t>的</a:t>
            </a:r>
            <a:r>
              <a:rPr lang="zh-CN" altLang="en-US" sz="2800" b="1" dirty="0" smtClean="0">
                <a:latin typeface="楷体" panose="02010609060101010101" pitchFamily="49" charset="-122"/>
                <a:ea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”在</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马那阿尔历险中,尼摩船长表现出对人类无私的献身精神。</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a:lnSpc>
                <a:spcPct val="12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此致</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敬礼！</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你的朋友：阿龙纳斯</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XXXX年XX月XX日</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3" name="文本框 12"/>
          <p:cNvSpPr txBox="1"/>
          <p:nvPr/>
        </p:nvSpPr>
        <p:spPr>
          <a:xfrm>
            <a:off x="488315" y="1435735"/>
            <a:ext cx="11222355" cy="1806575"/>
          </a:xfrm>
          <a:prstGeom prst="rect">
            <a:avLst/>
          </a:prstGeom>
          <a:noFill/>
          <a:ln w="9525">
            <a:noFill/>
          </a:ln>
        </p:spPr>
        <p:txBody>
          <a:bodyPr wrap="square">
            <a:spAutoFit/>
          </a:bodyPr>
          <a:lstStyle/>
          <a:p>
            <a:pPr eaLnBrk="0" hangingPunct="0">
              <a:lnSpc>
                <a:spcPct val="110000"/>
              </a:lnSpc>
            </a:pPr>
            <a:r>
              <a:rPr lang="en-US" altLang="zh-CN" sz="3735" b="1" dirty="0">
                <a:latin typeface="楷体" panose="02010609060101010101" pitchFamily="49" charset="-122"/>
                <a:ea typeface="楷体" panose="02010609060101010101" pitchFamily="49" charset="-122"/>
                <a:sym typeface="宋体" panose="02010600030101010101" pitchFamily="2" charset="-122"/>
              </a:rPr>
              <a:t>    </a:t>
            </a:r>
            <a:r>
              <a:rPr lang="zh-CN" altLang="en-US" sz="3200" b="1" dirty="0">
                <a:latin typeface="楷体" panose="02010609060101010101" pitchFamily="49" charset="-122"/>
                <a:ea typeface="楷体" panose="02010609060101010101" pitchFamily="49" charset="-122"/>
                <a:sym typeface="宋体" panose="02010600030101010101" pitchFamily="2" charset="-122"/>
              </a:rPr>
              <a:t>请你绘制一份</a:t>
            </a:r>
            <a:r>
              <a:rPr lang="en-US" altLang="zh-CN" sz="3200" b="1" dirty="0">
                <a:latin typeface="楷体" panose="02010609060101010101" pitchFamily="49" charset="-122"/>
                <a:ea typeface="楷体" panose="02010609060101010101" pitchFamily="49" charset="-122"/>
                <a:sym typeface="宋体" panose="02010600030101010101" pitchFamily="2" charset="-122"/>
              </a:rPr>
              <a:t>“</a:t>
            </a:r>
            <a:r>
              <a:rPr lang="zh-CN" altLang="en-US" sz="3200" b="1" dirty="0">
                <a:latin typeface="楷体" panose="02010609060101010101" pitchFamily="49" charset="-122"/>
                <a:ea typeface="楷体" panose="02010609060101010101" pitchFamily="49" charset="-122"/>
                <a:sym typeface="宋体" panose="02010600030101010101" pitchFamily="2" charset="-122"/>
              </a:rPr>
              <a:t>诺第留斯号</a:t>
            </a:r>
            <a:r>
              <a:rPr lang="en-US" altLang="zh-CN" sz="3200" b="1" dirty="0">
                <a:latin typeface="楷体" panose="02010609060101010101" pitchFamily="49" charset="-122"/>
                <a:ea typeface="楷体" panose="02010609060101010101" pitchFamily="49" charset="-122"/>
                <a:sym typeface="宋体" panose="02010600030101010101" pitchFamily="2" charset="-122"/>
              </a:rPr>
              <a:t>”</a:t>
            </a:r>
            <a:r>
              <a:rPr lang="zh-CN" altLang="en-US" sz="3200" b="1" dirty="0">
                <a:latin typeface="楷体" panose="02010609060101010101" pitchFamily="49" charset="-122"/>
                <a:ea typeface="楷体" panose="02010609060101010101" pitchFamily="49" charset="-122"/>
                <a:sym typeface="宋体" panose="02010600030101010101" pitchFamily="2" charset="-122"/>
              </a:rPr>
              <a:t>潜水艇的简易图，标明其各部位的名称和功能，并写一篇简介。然后查找资料，分析这艘科学幻想中的潜水艇和今天的潜水艇有什么异同。</a:t>
            </a:r>
            <a:endParaRPr lang="zh-CN" altLang="en-US" sz="3200" b="1" dirty="0">
              <a:latin typeface="楷体" panose="02010609060101010101" pitchFamily="49" charset="-122"/>
              <a:ea typeface="楷体" panose="02010609060101010101" pitchFamily="49" charset="-122"/>
              <a:sym typeface="宋体" panose="02010600030101010101" pitchFamily="2" charset="-122"/>
            </a:endParaRPr>
          </a:p>
        </p:txBody>
      </p:sp>
      <p:sp>
        <p:nvSpPr>
          <p:cNvPr id="4" name="TextBox 1"/>
          <p:cNvSpPr txBox="1"/>
          <p:nvPr/>
        </p:nvSpPr>
        <p:spPr>
          <a:xfrm>
            <a:off x="2944495" y="790575"/>
            <a:ext cx="5923280" cy="645160"/>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wrap="square">
            <a:spAutoFit/>
          </a:bodyPr>
          <a:p>
            <a:pPr eaLnBrk="1" hangingPunct="1">
              <a:defRPr/>
            </a:pPr>
            <a:r>
              <a:rPr lang="zh-CN" altLang="en-US" sz="3600" dirty="0">
                <a:solidFill>
                  <a:srgbClr val="FFFF00"/>
                </a:solidFill>
                <a:latin typeface="黑体" panose="02010609060101010101" charset="-122"/>
                <a:ea typeface="黑体" panose="02010609060101010101" charset="-122"/>
              </a:rPr>
              <a:t>专题三：绘制潜水艇简易图</a:t>
            </a:r>
            <a:endParaRPr lang="zh-CN" altLang="en-US" sz="3600" dirty="0">
              <a:solidFill>
                <a:srgbClr val="FFFF00"/>
              </a:solidFill>
              <a:latin typeface="黑体" panose="02010609060101010101" charset="-122"/>
              <a:ea typeface="黑体" panose="02010609060101010101" charset="-122"/>
            </a:endParaRPr>
          </a:p>
        </p:txBody>
      </p:sp>
      <p:sp>
        <p:nvSpPr>
          <p:cNvPr id="26" name="矩形 25"/>
          <p:cNvSpPr/>
          <p:nvPr/>
        </p:nvSpPr>
        <p:spPr>
          <a:xfrm>
            <a:off x="707983" y="3242583"/>
            <a:ext cx="10776082" cy="3192145"/>
          </a:xfrm>
          <a:prstGeom prst="rect">
            <a:avLst/>
          </a:prstGeom>
        </p:spPr>
        <p:txBody>
          <a:bodyPr wrap="square">
            <a:spAutoFit/>
          </a:bodyPr>
          <a:p>
            <a:pPr algn="just">
              <a:lnSpc>
                <a:spcPct val="120000"/>
              </a:lnSpc>
            </a:pPr>
            <a:r>
              <a:rPr lang="zh-CN" altLang="en-US" sz="2800" b="1" smtClean="0">
                <a:solidFill>
                  <a:srgbClr val="E04236"/>
                </a:solidFill>
                <a:latin typeface="+mn-ea"/>
                <a:cs typeface="+mn-ea"/>
              </a:rPr>
              <a:t>简介示例</a:t>
            </a:r>
            <a:r>
              <a:rPr lang="en-US" altLang="zh-CN" sz="2800" b="1" smtClean="0">
                <a:solidFill>
                  <a:srgbClr val="E04236"/>
                </a:solidFill>
                <a:latin typeface="+mn-ea"/>
                <a:cs typeface="+mn-ea"/>
              </a:rPr>
              <a:t>:</a:t>
            </a:r>
            <a:endParaRPr lang="en-US" altLang="zh-CN" sz="2800" b="1" smtClean="0">
              <a:solidFill>
                <a:srgbClr val="E04236"/>
              </a:solidFill>
              <a:latin typeface="+mn-ea"/>
              <a:cs typeface="+mn-ea"/>
            </a:endParaRPr>
          </a:p>
          <a:p>
            <a:pPr algn="just">
              <a:lnSpc>
                <a:spcPct val="120000"/>
              </a:lnSpc>
            </a:pPr>
            <a:r>
              <a:rPr lang="zh-CN" altLang="en-US" sz="2800" b="1" smtClean="0">
                <a:latin typeface="楷体" panose="02010609060101010101" pitchFamily="49" charset="-122"/>
                <a:ea typeface="楷体" panose="02010609060101010101" pitchFamily="49" charset="-122"/>
                <a:cs typeface="微软雅黑" panose="020B0503020204020204" pitchFamily="34" charset="-122"/>
              </a:rPr>
              <a:t>    小说中的“诺第留斯号”是一艘庞大的细长纺锤形潜水艇，航行性能极好。它是一艘理想化的潜水艇，它的动力完全靠电力供给，而电力则是从海水中提取转化而来的。潜水艇中的食物则全部为鱼类、海藻等海洋生物。潜水艇的能源和船员的生活必需品都来自大海，它可以无限期地在海中航行。</a:t>
            </a:r>
            <a:endParaRPr lang="zh-CN" altLang="en-US" sz="2800" b="1" smtClean="0">
              <a:latin typeface="楷体" panose="02010609060101010101" pitchFamily="49" charset="-122"/>
              <a:ea typeface="楷体" panose="02010609060101010101" pitchFamily="49" charset="-122"/>
              <a:cs typeface="微软雅黑" panose="020B0503020204020204"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p:cNvPicPr>
            <a:picLocks noChangeAspect="1"/>
          </p:cNvPicPr>
          <p:nvPr/>
        </p:nvPicPr>
        <p:blipFill>
          <a:blip r:embed="rId1"/>
          <a:srcRect l="3864" r="2695"/>
          <a:stretch>
            <a:fillRect/>
          </a:stretch>
        </p:blipFill>
        <p:spPr>
          <a:xfrm>
            <a:off x="-635" y="467360"/>
            <a:ext cx="12192000" cy="6237605"/>
          </a:xfrm>
          <a:prstGeom prst="rect">
            <a:avLst/>
          </a:prstGeom>
          <a:noFill/>
          <a:ln w="9525">
            <a:noFill/>
          </a:ln>
        </p:spPr>
      </p:pic>
      <p:sp>
        <p:nvSpPr>
          <p:cNvPr id="5121" name="文本框 4"/>
          <p:cNvSpPr txBox="1"/>
          <p:nvPr/>
        </p:nvSpPr>
        <p:spPr>
          <a:xfrm>
            <a:off x="8509000" y="2741930"/>
            <a:ext cx="2293938" cy="583565"/>
          </a:xfrm>
          <a:prstGeom prst="rect">
            <a:avLst/>
          </a:prstGeom>
          <a:solidFill>
            <a:schemeClr val="bg1"/>
          </a:solidFill>
          <a:ln w="9525">
            <a:noFill/>
          </a:ln>
        </p:spPr>
        <p:txBody>
          <a:bodyPr anchor="t">
            <a:spAutoFit/>
          </a:bodyPr>
          <a:p>
            <a:r>
              <a:rPr lang="zh-CN" altLang="en-US" sz="3200" b="1" dirty="0">
                <a:latin typeface="Arial" panose="020B0604020202020204" pitchFamily="34" charset="0"/>
                <a:ea typeface="宋体" panose="02010600030101010101" pitchFamily="2" charset="-122"/>
              </a:rPr>
              <a:t>诺第留斯号</a:t>
            </a:r>
            <a:endParaRPr lang="zh-CN" altLang="en-US" sz="3200" b="1"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 calcmode="lin" valueType="num">
                                      <p:cBhvr>
                                        <p:cTn id="7" dur="500" fill="hold"/>
                                        <p:tgtEl>
                                          <p:spTgt spid="5121"/>
                                        </p:tgtEl>
                                        <p:attrNameLst>
                                          <p:attrName>ppt_w</p:attrName>
                                        </p:attrNameLst>
                                      </p:cBhvr>
                                      <p:tavLst>
                                        <p:tav tm="0">
                                          <p:val>
                                            <p:strVal val="#ppt_w*0.05"/>
                                          </p:val>
                                        </p:tav>
                                        <p:tav tm="100000">
                                          <p:val>
                                            <p:strVal val="#ppt_w"/>
                                          </p:val>
                                        </p:tav>
                                      </p:tavLst>
                                    </p:anim>
                                    <p:anim calcmode="lin" valueType="num">
                                      <p:cBhvr>
                                        <p:cTn id="8" dur="500" fill="hold"/>
                                        <p:tgtEl>
                                          <p:spTgt spid="5121"/>
                                        </p:tgtEl>
                                        <p:attrNameLst>
                                          <p:attrName>ppt_h</p:attrName>
                                        </p:attrNameLst>
                                      </p:cBhvr>
                                      <p:tavLst>
                                        <p:tav tm="0">
                                          <p:val>
                                            <p:strVal val="#ppt_h"/>
                                          </p:val>
                                        </p:tav>
                                        <p:tav tm="100000">
                                          <p:val>
                                            <p:strVal val="#ppt_h"/>
                                          </p:val>
                                        </p:tav>
                                      </p:tavLst>
                                    </p:anim>
                                    <p:anim calcmode="lin" valueType="num">
                                      <p:cBhvr>
                                        <p:cTn id="9" dur="500" fill="hold"/>
                                        <p:tgtEl>
                                          <p:spTgt spid="5121"/>
                                        </p:tgtEl>
                                        <p:attrNameLst>
                                          <p:attrName>ppt_x</p:attrName>
                                        </p:attrNameLst>
                                      </p:cBhvr>
                                      <p:tavLst>
                                        <p:tav tm="0">
                                          <p:val>
                                            <p:strVal val="#ppt_x-.2"/>
                                          </p:val>
                                        </p:tav>
                                        <p:tav tm="100000">
                                          <p:val>
                                            <p:strVal val="#ppt_x"/>
                                          </p:val>
                                        </p:tav>
                                      </p:tavLst>
                                    </p:anim>
                                    <p:anim calcmode="lin" valueType="num">
                                      <p:cBhvr>
                                        <p:cTn id="10" dur="500" fill="hold"/>
                                        <p:tgtEl>
                                          <p:spTgt spid="5121"/>
                                        </p:tgtEl>
                                        <p:attrNameLst>
                                          <p:attrName>ppt_y</p:attrName>
                                        </p:attrNameLst>
                                      </p:cBhvr>
                                      <p:tavLst>
                                        <p:tav tm="0">
                                          <p:val>
                                            <p:strVal val="#ppt_y"/>
                                          </p:val>
                                        </p:tav>
                                        <p:tav tm="100000">
                                          <p:val>
                                            <p:strVal val="#ppt_y"/>
                                          </p:val>
                                        </p:tav>
                                      </p:tavLst>
                                    </p:anim>
                                    <p:animEffect transition="in" filter="fade">
                                      <p:cBhvr>
                                        <p:cTn id="11" dur="500"/>
                                        <p:tgtEl>
                                          <p:spTgt spid="5121"/>
                                        </p:tgtEl>
                                      </p:cBhvr>
                                    </p:animEffect>
                                  </p:childTnLst>
                                </p:cTn>
                              </p:par>
                            </p:childTnLst>
                          </p:cTn>
                        </p:par>
                        <p:par>
                          <p:cTn id="12" fill="hold">
                            <p:stCondLst>
                              <p:cond delay="500"/>
                            </p:stCondLst>
                            <p:childTnLst>
                              <p:par>
                                <p:cTn id="13" presetID="2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000000"/>
                                          </p:val>
                                        </p:tav>
                                        <p:tav tm="100000">
                                          <p:val>
                                            <p:strVal val="#ppt_w"/>
                                          </p:val>
                                        </p:tav>
                                      </p:tavLst>
                                    </p:anim>
                                    <p:anim calcmode="lin" valueType="num">
                                      <p:cBhvr>
                                        <p:cTn id="16" dur="5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268" name="文本框 1"/>
          <p:cNvSpPr txBox="1"/>
          <p:nvPr/>
        </p:nvSpPr>
        <p:spPr>
          <a:xfrm>
            <a:off x="679450" y="561975"/>
            <a:ext cx="8359775" cy="1931035"/>
          </a:xfrm>
          <a:prstGeom prst="rect">
            <a:avLst/>
          </a:prstGeom>
          <a:noFill/>
          <a:ln w="9525">
            <a:noFill/>
          </a:ln>
        </p:spPr>
        <p:txBody>
          <a:bodyPr wrap="square" anchor="t">
            <a:spAutoFit/>
          </a:bodyPr>
          <a:p>
            <a:pPr>
              <a:lnSpc>
                <a:spcPct val="130000"/>
              </a:lnSpc>
            </a:pPr>
            <a:r>
              <a:rPr lang="en-US" altLang="zh-CN" sz="36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【儒勒</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凡尔纳】</a:t>
            </a:r>
            <a:r>
              <a:rPr lang="zh-CN" altLang="en-US" sz="2800" b="1" dirty="0">
                <a:latin typeface="楷体" panose="02010609060101010101" pitchFamily="49" charset="-122"/>
                <a:ea typeface="楷体" panose="02010609060101010101" pitchFamily="49" charset="-122"/>
              </a:rPr>
              <a:t>（1828年</a:t>
            </a:r>
            <a:r>
              <a:rPr lang="en-US" altLang="zh-CN" sz="2800" b="1" dirty="0">
                <a:latin typeface="楷体" panose="02010609060101010101" pitchFamily="49" charset="-122"/>
                <a:ea typeface="楷体" panose="02010609060101010101" pitchFamily="49" charset="-122"/>
              </a:rPr>
              <a:t>—1905年</a:t>
            </a:r>
            <a:r>
              <a:rPr lang="zh-CN" altLang="en-US" sz="2800" b="1" dirty="0">
                <a:latin typeface="楷体" panose="02010609060101010101" pitchFamily="49" charset="-122"/>
                <a:ea typeface="楷体" panose="02010609060101010101" pitchFamily="49" charset="-122"/>
              </a:rPr>
              <a:t>），19世纪法国著名小说家、剧作家及诗人，被称作“科幻小说之父”。</a:t>
            </a:r>
            <a:endParaRPr lang="zh-CN" altLang="en-US" sz="2800" b="1"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cstate="print"/>
          <a:srcRect b="9082"/>
          <a:stretch>
            <a:fillRect/>
          </a:stretch>
        </p:blipFill>
        <p:spPr>
          <a:xfrm>
            <a:off x="9039225" y="561340"/>
            <a:ext cx="2839085" cy="3169285"/>
          </a:xfrm>
          <a:prstGeom prst="roundRect">
            <a:avLst/>
          </a:prstGeom>
        </p:spPr>
      </p:pic>
      <p:sp>
        <p:nvSpPr>
          <p:cNvPr id="4" name="文本框 3"/>
          <p:cNvSpPr txBox="1"/>
          <p:nvPr/>
        </p:nvSpPr>
        <p:spPr>
          <a:xfrm>
            <a:off x="679450" y="561340"/>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走近作者</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
        <p:nvSpPr>
          <p:cNvPr id="3" name="文本框 1"/>
          <p:cNvSpPr txBox="1"/>
          <p:nvPr/>
        </p:nvSpPr>
        <p:spPr>
          <a:xfrm>
            <a:off x="679450" y="2350135"/>
            <a:ext cx="8150860" cy="2158365"/>
          </a:xfrm>
          <a:prstGeom prst="rect">
            <a:avLst/>
          </a:prstGeom>
          <a:noFill/>
          <a:ln w="9525">
            <a:noFill/>
          </a:ln>
        </p:spPr>
        <p:txBody>
          <a:bodyPr wrap="square" anchor="t">
            <a:spAutoFit/>
          </a:bodyPr>
          <a:p>
            <a:pPr>
              <a:lnSpc>
                <a:spcPct val="120000"/>
              </a:lnSpc>
            </a:pPr>
            <a:r>
              <a:rPr lang="zh-CN" altLang="en-US" sz="2800" b="1" dirty="0">
                <a:solidFill>
                  <a:srgbClr val="FF0000"/>
                </a:solidFill>
                <a:latin typeface="楷体" panose="02010609060101010101" pitchFamily="49" charset="-122"/>
                <a:ea typeface="楷体" panose="02010609060101010101" pitchFamily="49" charset="-122"/>
              </a:rPr>
              <a:t>【代表作】</a:t>
            </a:r>
            <a:r>
              <a:rPr lang="zh-CN" altLang="en-US" sz="2800" b="1" dirty="0">
                <a:solidFill>
                  <a:srgbClr val="0000FF"/>
                </a:solidFill>
                <a:latin typeface="楷体" panose="02010609060101010101" pitchFamily="49" charset="-122"/>
                <a:ea typeface="楷体" panose="02010609060101010101" pitchFamily="49" charset="-122"/>
              </a:rPr>
              <a:t>三部曲</a:t>
            </a:r>
            <a:r>
              <a:rPr lang="zh-CN" altLang="en-US" sz="2800" b="1" dirty="0">
                <a:latin typeface="楷体" panose="02010609060101010101" pitchFamily="49" charset="-122"/>
                <a:ea typeface="楷体" panose="02010609060101010101" pitchFamily="49" charset="-122"/>
              </a:rPr>
              <a:t>《格兰特船长的儿女》《海底两万里》《神秘岛》</a:t>
            </a:r>
            <a:endParaRPr lang="zh-CN" altLang="en-US" sz="2800" b="1" dirty="0">
              <a:latin typeface="楷体" panose="02010609060101010101" pitchFamily="49" charset="-122"/>
              <a:ea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rPr>
              <a:t>    《气球上的五星期》</a:t>
            </a:r>
            <a:endParaRPr lang="zh-CN" altLang="en-US" sz="2800" b="1" dirty="0">
              <a:latin typeface="楷体" panose="02010609060101010101" pitchFamily="49" charset="-122"/>
              <a:ea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rPr>
              <a:t>     《地心游记》等。</a:t>
            </a:r>
            <a:endParaRPr lang="zh-CN" altLang="en-US" sz="2800" b="1" dirty="0">
              <a:latin typeface="楷体" panose="02010609060101010101" pitchFamily="49" charset="-122"/>
              <a:ea typeface="楷体" panose="02010609060101010101" pitchFamily="49" charset="-122"/>
            </a:endParaRPr>
          </a:p>
        </p:txBody>
      </p:sp>
      <p:pic>
        <p:nvPicPr>
          <p:cNvPr id="14339" name="图片 3" descr="2"/>
          <p:cNvPicPr>
            <a:picLocks noChangeAspect="1"/>
          </p:cNvPicPr>
          <p:nvPr/>
        </p:nvPicPr>
        <p:blipFill>
          <a:blip r:embed="rId2"/>
          <a:stretch>
            <a:fillRect/>
          </a:stretch>
        </p:blipFill>
        <p:spPr>
          <a:xfrm>
            <a:off x="7320280" y="3730625"/>
            <a:ext cx="2051685" cy="2741295"/>
          </a:xfrm>
          <a:prstGeom prst="rect">
            <a:avLst/>
          </a:prstGeom>
          <a:noFill/>
          <a:ln w="9525">
            <a:noFill/>
          </a:ln>
        </p:spPr>
      </p:pic>
      <p:pic>
        <p:nvPicPr>
          <p:cNvPr id="14338" name="图片 2" descr="1"/>
          <p:cNvPicPr>
            <a:picLocks noChangeAspect="1"/>
          </p:cNvPicPr>
          <p:nvPr/>
        </p:nvPicPr>
        <p:blipFill>
          <a:blip r:embed="rId3"/>
          <a:srcRect l="17761" r="11514"/>
          <a:stretch>
            <a:fillRect/>
          </a:stretch>
        </p:blipFill>
        <p:spPr>
          <a:xfrm>
            <a:off x="9500235" y="3731260"/>
            <a:ext cx="2106295" cy="2978150"/>
          </a:xfrm>
          <a:prstGeom prst="rect">
            <a:avLst/>
          </a:prstGeom>
          <a:noFill/>
          <a:ln w="9525">
            <a:noFill/>
          </a:ln>
        </p:spPr>
      </p:pic>
      <p:pic>
        <p:nvPicPr>
          <p:cNvPr id="5" name="图片 4"/>
          <p:cNvPicPr>
            <a:picLocks noChangeAspect="1"/>
          </p:cNvPicPr>
          <p:nvPr/>
        </p:nvPicPr>
        <p:blipFill>
          <a:blip r:embed="rId4"/>
          <a:stretch>
            <a:fillRect/>
          </a:stretch>
        </p:blipFill>
        <p:spPr>
          <a:xfrm>
            <a:off x="4657725" y="2991485"/>
            <a:ext cx="2533650" cy="3371850"/>
          </a:xfrm>
          <a:prstGeom prst="rect">
            <a:avLst/>
          </a:prstGeom>
        </p:spPr>
      </p:pic>
      <p:pic>
        <p:nvPicPr>
          <p:cNvPr id="7" name="图片 6"/>
          <p:cNvPicPr>
            <a:picLocks noChangeAspect="1"/>
          </p:cNvPicPr>
          <p:nvPr/>
        </p:nvPicPr>
        <p:blipFill>
          <a:blip r:embed="rId5"/>
          <a:stretch>
            <a:fillRect/>
          </a:stretch>
        </p:blipFill>
        <p:spPr>
          <a:xfrm>
            <a:off x="86360" y="4486910"/>
            <a:ext cx="4571365" cy="2222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checkerboard(across)">
                                      <p:cBhvr>
                                        <p:cTn id="7" dur="500"/>
                                        <p:tgtEl>
                                          <p:spTgt spid="1126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9" presetClass="entr" presetSubtype="0" accel="10000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339"/>
                                        </p:tgtEl>
                                        <p:attrNameLst>
                                          <p:attrName>style.visibility</p:attrName>
                                        </p:attrNameLst>
                                      </p:cBhvr>
                                      <p:to>
                                        <p:strVal val="visible"/>
                                      </p:to>
                                    </p:set>
                                    <p:anim calcmode="lin" valueType="num">
                                      <p:cBhvr additive="base">
                                        <p:cTn id="26" dur="500" fill="hold"/>
                                        <p:tgtEl>
                                          <p:spTgt spid="14339"/>
                                        </p:tgtEl>
                                        <p:attrNameLst>
                                          <p:attrName>ppt_x</p:attrName>
                                        </p:attrNameLst>
                                      </p:cBhvr>
                                      <p:tavLst>
                                        <p:tav tm="0">
                                          <p:val>
                                            <p:strVal val="#ppt_x"/>
                                          </p:val>
                                        </p:tav>
                                        <p:tav tm="100000">
                                          <p:val>
                                            <p:strVal val="#ppt_x"/>
                                          </p:val>
                                        </p:tav>
                                      </p:tavLst>
                                    </p:anim>
                                    <p:anim calcmode="lin" valueType="num">
                                      <p:cBhvr additive="base">
                                        <p:cTn id="27"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4338"/>
                                        </p:tgtEl>
                                        <p:attrNameLst>
                                          <p:attrName>style.visibility</p:attrName>
                                        </p:attrNameLst>
                                      </p:cBhvr>
                                      <p:to>
                                        <p:strVal val="visible"/>
                                      </p:to>
                                    </p:set>
                                    <p:anim calcmode="lin" valueType="num">
                                      <p:cBhvr additive="base">
                                        <p:cTn id="32" dur="500" fill="hold"/>
                                        <p:tgtEl>
                                          <p:spTgt spid="14338"/>
                                        </p:tgtEl>
                                        <p:attrNameLst>
                                          <p:attrName>ppt_x</p:attrName>
                                        </p:attrNameLst>
                                      </p:cBhvr>
                                      <p:tavLst>
                                        <p:tav tm="0">
                                          <p:val>
                                            <p:strVal val="#ppt_x"/>
                                          </p:val>
                                        </p:tav>
                                        <p:tav tm="100000">
                                          <p:val>
                                            <p:strVal val="#ppt_x"/>
                                          </p:val>
                                        </p:tav>
                                      </p:tavLst>
                                    </p:anim>
                                    <p:anim calcmode="lin" valueType="num">
                                      <p:cBhvr additive="base">
                                        <p:cTn id="33"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1526" name="鹦鹉螺号.jpg" descr="id:2147514683;FounderCES"/>
          <p:cNvPicPr>
            <a:picLocks noChangeAspect="1"/>
          </p:cNvPicPr>
          <p:nvPr/>
        </p:nvPicPr>
        <p:blipFill>
          <a:blip r:embed="rId1"/>
          <a:stretch>
            <a:fillRect/>
          </a:stretch>
        </p:blipFill>
        <p:spPr>
          <a:xfrm>
            <a:off x="1133475" y="469265"/>
            <a:ext cx="10063480" cy="622427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26"/>
                                        </p:tgtEl>
                                        <p:attrNameLst>
                                          <p:attrName>style.visibility</p:attrName>
                                        </p:attrNameLst>
                                      </p:cBhvr>
                                      <p:to>
                                        <p:strVal val="visible"/>
                                      </p:to>
                                    </p:set>
                                    <p:animEffect transition="in" filter="blinds(horizontal)">
                                      <p:cBhvr>
                                        <p:cTn id="7" dur="500"/>
                                        <p:tgtEl>
                                          <p:spTgt spid="1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403985" y="545465"/>
            <a:ext cx="10086975" cy="6115685"/>
          </a:xfrm>
          <a:prstGeom prst="rect">
            <a:avLst/>
          </a:prstGeom>
          <a:noFill/>
          <a:ln w="9525">
            <a:noFill/>
          </a:ln>
        </p:spPr>
      </p:pic>
      <p:sp>
        <p:nvSpPr>
          <p:cNvPr id="5121" name="文本框 4"/>
          <p:cNvSpPr txBox="1"/>
          <p:nvPr/>
        </p:nvSpPr>
        <p:spPr>
          <a:xfrm>
            <a:off x="467223" y="1741733"/>
            <a:ext cx="609929" cy="3374390"/>
          </a:xfrm>
          <a:prstGeom prst="rect">
            <a:avLst/>
          </a:prstGeom>
          <a:noFill/>
          <a:ln w="9525">
            <a:noFill/>
          </a:ln>
        </p:spPr>
        <p:txBody>
          <a:bodyPr wrap="square">
            <a:spAutoFit/>
          </a:bodyPr>
          <a:lstStyle/>
          <a:p>
            <a:r>
              <a:rPr lang="zh-CN" altLang="en-US" sz="4265" b="1" dirty="0">
                <a:solidFill>
                  <a:srgbClr val="FF0000"/>
                </a:solidFill>
                <a:latin typeface="Arial" panose="020B0604020202020204" pitchFamily="34" charset="0"/>
                <a:ea typeface="宋体" panose="02010600030101010101" pitchFamily="2" charset="-122"/>
              </a:rPr>
              <a:t>现代潜水艇</a:t>
            </a:r>
            <a:endParaRPr lang="zh-CN" altLang="en-US" sz="4265"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 calcmode="lin" valueType="num">
                                      <p:cBhvr>
                                        <p:cTn id="7" dur="500" fill="hold"/>
                                        <p:tgtEl>
                                          <p:spTgt spid="5121"/>
                                        </p:tgtEl>
                                        <p:attrNameLst>
                                          <p:attrName>ppt_w</p:attrName>
                                        </p:attrNameLst>
                                      </p:cBhvr>
                                      <p:tavLst>
                                        <p:tav tm="0">
                                          <p:val>
                                            <p:strVal val="#ppt_w*0.05"/>
                                          </p:val>
                                        </p:tav>
                                        <p:tav tm="100000">
                                          <p:val>
                                            <p:strVal val="#ppt_w"/>
                                          </p:val>
                                        </p:tav>
                                      </p:tavLst>
                                    </p:anim>
                                    <p:anim calcmode="lin" valueType="num">
                                      <p:cBhvr>
                                        <p:cTn id="8" dur="500" fill="hold"/>
                                        <p:tgtEl>
                                          <p:spTgt spid="5121"/>
                                        </p:tgtEl>
                                        <p:attrNameLst>
                                          <p:attrName>ppt_h</p:attrName>
                                        </p:attrNameLst>
                                      </p:cBhvr>
                                      <p:tavLst>
                                        <p:tav tm="0">
                                          <p:val>
                                            <p:strVal val="#ppt_h"/>
                                          </p:val>
                                        </p:tav>
                                        <p:tav tm="100000">
                                          <p:val>
                                            <p:strVal val="#ppt_h"/>
                                          </p:val>
                                        </p:tav>
                                      </p:tavLst>
                                    </p:anim>
                                    <p:anim calcmode="lin" valueType="num">
                                      <p:cBhvr>
                                        <p:cTn id="9" dur="500" fill="hold"/>
                                        <p:tgtEl>
                                          <p:spTgt spid="5121"/>
                                        </p:tgtEl>
                                        <p:attrNameLst>
                                          <p:attrName>ppt_x</p:attrName>
                                        </p:attrNameLst>
                                      </p:cBhvr>
                                      <p:tavLst>
                                        <p:tav tm="0">
                                          <p:val>
                                            <p:strVal val="#ppt_x-.2"/>
                                          </p:val>
                                        </p:tav>
                                        <p:tav tm="100000">
                                          <p:val>
                                            <p:strVal val="#ppt_x"/>
                                          </p:val>
                                        </p:tav>
                                      </p:tavLst>
                                    </p:anim>
                                    <p:anim calcmode="lin" valueType="num">
                                      <p:cBhvr>
                                        <p:cTn id="10" dur="500" fill="hold"/>
                                        <p:tgtEl>
                                          <p:spTgt spid="5121"/>
                                        </p:tgtEl>
                                        <p:attrNameLst>
                                          <p:attrName>ppt_y</p:attrName>
                                        </p:attrNameLst>
                                      </p:cBhvr>
                                      <p:tavLst>
                                        <p:tav tm="0">
                                          <p:val>
                                            <p:strVal val="#ppt_y"/>
                                          </p:val>
                                        </p:tav>
                                        <p:tav tm="100000">
                                          <p:val>
                                            <p:strVal val="#ppt_y"/>
                                          </p:val>
                                        </p:tav>
                                      </p:tavLst>
                                    </p:anim>
                                    <p:animEffect transition="in" filter="fade">
                                      <p:cBhvr>
                                        <p:cTn id="11" dur="500"/>
                                        <p:tgtEl>
                                          <p:spTgt spid="5121"/>
                                        </p:tgtEl>
                                      </p:cBhvr>
                                    </p:animEffect>
                                  </p:childTnLst>
                                </p:cTn>
                              </p:par>
                            </p:childTnLst>
                          </p:cTn>
                        </p:par>
                        <p:par>
                          <p:cTn id="12" fill="hold">
                            <p:stCondLst>
                              <p:cond delay="500"/>
                            </p:stCondLst>
                            <p:childTnLst>
                              <p:par>
                                <p:cTn id="13" presetID="39" presetClass="entr" presetSubtype="0" accel="10000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2770" name="文本框 1"/>
          <p:cNvSpPr txBox="1"/>
          <p:nvPr/>
        </p:nvSpPr>
        <p:spPr>
          <a:xfrm>
            <a:off x="828113" y="551948"/>
            <a:ext cx="2126952" cy="666115"/>
          </a:xfrm>
          <a:prstGeom prst="rect">
            <a:avLst/>
          </a:prstGeom>
          <a:noFill/>
          <a:ln w="9525">
            <a:noFill/>
          </a:ln>
        </p:spPr>
        <p:txBody>
          <a:bodyPr wrap="square">
            <a:spAutoFit/>
          </a:bodyPr>
          <a:lstStyle/>
          <a:p>
            <a:r>
              <a:rPr lang="zh-CN" altLang="en-US" sz="3735" b="1" dirty="0">
                <a:solidFill>
                  <a:srgbClr val="FF0000"/>
                </a:solidFill>
                <a:latin typeface="黑体" panose="02010609060101010101" charset="-122"/>
                <a:ea typeface="黑体" panose="02010609060101010101" charset="-122"/>
              </a:rPr>
              <a:t>相同点：</a:t>
            </a:r>
            <a:endParaRPr lang="zh-CN" altLang="en-US" sz="3735" b="1" dirty="0">
              <a:solidFill>
                <a:srgbClr val="FF0000"/>
              </a:solidFill>
              <a:latin typeface="黑体" panose="02010609060101010101" charset="-122"/>
              <a:ea typeface="黑体" panose="02010609060101010101" charset="-122"/>
            </a:endParaRPr>
          </a:p>
        </p:txBody>
      </p:sp>
      <p:sp>
        <p:nvSpPr>
          <p:cNvPr id="5121" name="文本框 4"/>
          <p:cNvSpPr txBox="1"/>
          <p:nvPr/>
        </p:nvSpPr>
        <p:spPr>
          <a:xfrm>
            <a:off x="828040" y="1103630"/>
            <a:ext cx="10174393" cy="1863090"/>
          </a:xfrm>
          <a:prstGeom prst="rect">
            <a:avLst/>
          </a:prstGeom>
          <a:noFill/>
          <a:ln w="9525">
            <a:noFill/>
          </a:ln>
        </p:spPr>
        <p:txBody>
          <a:bodyPr wrap="square">
            <a:spAutoFit/>
          </a:bodyPr>
          <a:lstStyle/>
          <a:p>
            <a:pPr marL="457200" indent="-457200">
              <a:lnSpc>
                <a:spcPct val="120000"/>
              </a:lnSpc>
              <a:buClr>
                <a:srgbClr val="9BBB59"/>
              </a:buClr>
              <a:buFont typeface="Wingdings" panose="05000000000000000000" pitchFamily="2" charset="2"/>
              <a:buChar char=""/>
            </a:pPr>
            <a:r>
              <a:rPr lang="zh-CN" altLang="en-US" sz="3200" b="1" dirty="0">
                <a:latin typeface="楷体" panose="02010609060101010101" pitchFamily="49" charset="-122"/>
                <a:ea typeface="楷体" panose="02010609060101010101" pitchFamily="49" charset="-122"/>
                <a:sym typeface="宋体" panose="02010600030101010101" pitchFamily="2" charset="-122"/>
              </a:rPr>
              <a:t>流线型构造，减小水中阻力</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a:p>
            <a:pPr marL="457200" indent="-457200">
              <a:lnSpc>
                <a:spcPct val="120000"/>
              </a:lnSpc>
              <a:buClr>
                <a:srgbClr val="9BBB59"/>
              </a:buClr>
              <a:buFont typeface="Wingdings" panose="05000000000000000000" pitchFamily="2" charset="2"/>
              <a:buChar char=""/>
            </a:pPr>
            <a:r>
              <a:rPr lang="zh-CN" altLang="en-US" sz="3200" b="1" dirty="0">
                <a:latin typeface="楷体" panose="02010609060101010101" pitchFamily="49" charset="-122"/>
                <a:ea typeface="楷体" panose="02010609060101010101" pitchFamily="49" charset="-122"/>
              </a:rPr>
              <a:t>能利用水层掩护进行隐蔽活动，对敌方实施突然袭击；</a:t>
            </a:r>
            <a:endParaRPr lang="zh-CN" altLang="en-US" sz="3200" b="1" dirty="0">
              <a:latin typeface="楷体" panose="02010609060101010101" pitchFamily="49" charset="-122"/>
              <a:ea typeface="楷体" panose="02010609060101010101" pitchFamily="49" charset="-122"/>
            </a:endParaRPr>
          </a:p>
          <a:p>
            <a:pPr marL="457200" indent="-457200">
              <a:lnSpc>
                <a:spcPct val="120000"/>
              </a:lnSpc>
              <a:buClr>
                <a:srgbClr val="9BBB59"/>
              </a:buClr>
              <a:buFont typeface="Wingdings" panose="05000000000000000000" pitchFamily="2" charset="2"/>
              <a:buChar char=""/>
            </a:pPr>
            <a:r>
              <a:rPr lang="zh-CN" altLang="en-US" sz="3200" b="1" dirty="0">
                <a:latin typeface="楷体" panose="02010609060101010101" pitchFamily="49" charset="-122"/>
                <a:ea typeface="楷体" panose="02010609060101010101" pitchFamily="49" charset="-122"/>
              </a:rPr>
              <a:t>能在水下发射武器攻击海上目标。</a:t>
            </a:r>
            <a:endParaRPr lang="zh-CN" altLang="en-US" sz="3200" b="1" dirty="0">
              <a:latin typeface="楷体" panose="02010609060101010101" pitchFamily="49" charset="-122"/>
              <a:ea typeface="楷体" panose="02010609060101010101" pitchFamily="49" charset="-122"/>
            </a:endParaRPr>
          </a:p>
        </p:txBody>
      </p:sp>
      <p:sp>
        <p:nvSpPr>
          <p:cNvPr id="3" name="文本框 1"/>
          <p:cNvSpPr txBox="1"/>
          <p:nvPr/>
        </p:nvSpPr>
        <p:spPr>
          <a:xfrm>
            <a:off x="827736" y="2967011"/>
            <a:ext cx="2016224" cy="666115"/>
          </a:xfrm>
          <a:prstGeom prst="rect">
            <a:avLst/>
          </a:prstGeom>
          <a:noFill/>
          <a:ln w="9525">
            <a:noFill/>
          </a:ln>
        </p:spPr>
        <p:txBody>
          <a:bodyPr wrap="square">
            <a:spAutoFit/>
          </a:bodyPr>
          <a:p>
            <a:r>
              <a:rPr lang="zh-CN" altLang="en-US" sz="3735" b="1" dirty="0">
                <a:solidFill>
                  <a:srgbClr val="FF0000"/>
                </a:solidFill>
                <a:latin typeface="黑体" panose="02010609060101010101" charset="-122"/>
                <a:ea typeface="黑体" panose="02010609060101010101" charset="-122"/>
              </a:rPr>
              <a:t>不同点：</a:t>
            </a:r>
            <a:endParaRPr lang="zh-CN" altLang="en-US" sz="3735" b="1" dirty="0">
              <a:solidFill>
                <a:srgbClr val="FF0000"/>
              </a:solidFill>
              <a:latin typeface="黑体" panose="02010609060101010101" charset="-122"/>
              <a:ea typeface="黑体" panose="02010609060101010101" charset="-122"/>
            </a:endParaRPr>
          </a:p>
        </p:txBody>
      </p:sp>
      <p:graphicFrame>
        <p:nvGraphicFramePr>
          <p:cNvPr id="2" name="表格 1"/>
          <p:cNvGraphicFramePr/>
          <p:nvPr>
            <p:custDataLst>
              <p:tags r:id="rId1"/>
            </p:custDataLst>
          </p:nvPr>
        </p:nvGraphicFramePr>
        <p:xfrm>
          <a:off x="749935" y="3680460"/>
          <a:ext cx="10919460" cy="2537460"/>
        </p:xfrm>
        <a:graphic>
          <a:graphicData uri="http://schemas.openxmlformats.org/drawingml/2006/table">
            <a:tbl>
              <a:tblPr/>
              <a:tblGrid>
                <a:gridCol w="1688465"/>
                <a:gridCol w="4436745"/>
                <a:gridCol w="4794250"/>
              </a:tblGrid>
              <a:tr h="634365">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2F2F2"/>
                    </a:solidFill>
                  </a:tcPr>
                </a:tc>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r>
                        <a:rPr lang="zh-CN" altLang="en-US" sz="3200" b="1" dirty="0">
                          <a:latin typeface="黑体" panose="02010609060101010101" charset="-122"/>
                          <a:ea typeface="黑体" panose="02010609060101010101" charset="-122"/>
                        </a:rPr>
                        <a:t>诺第留斯号</a:t>
                      </a:r>
                      <a:endParaRPr lang="zh-CN" altLang="en-US" sz="3200"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BF1DE"/>
                    </a:solidFill>
                  </a:tcPr>
                </a:tc>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r>
                        <a:rPr lang="zh-CN" altLang="en-US" sz="3200" b="1" dirty="0">
                          <a:latin typeface="黑体" panose="02010609060101010101" charset="-122"/>
                          <a:ea typeface="黑体" panose="02010609060101010101" charset="-122"/>
                        </a:rPr>
                        <a:t>现代潜水艇</a:t>
                      </a:r>
                      <a:endParaRPr lang="zh-CN" altLang="en-US" sz="3200"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BF1DE"/>
                    </a:solidFill>
                  </a:tcPr>
                </a:tc>
              </a:tr>
              <a:tr h="634365">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2F2F2"/>
                    </a:solidFill>
                  </a:tcPr>
                </a:tc>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34365">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2F2F2"/>
                    </a:solidFill>
                  </a:tcPr>
                </a:tc>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34365">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2F2F2"/>
                    </a:solidFill>
                  </a:tcPr>
                </a:tc>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228600" lvl="0" indent="-228600" algn="l" defTabSz="914400" rtl="0" eaLnBrk="1" latinLnBrk="0" hangingPunct="1">
                        <a:lnSpc>
                          <a:spcPct val="90000"/>
                        </a:lnSpc>
                        <a:spcBef>
                          <a:spcPts val="1000"/>
                        </a:spcBef>
                        <a:buClrTx/>
                        <a:buSzTx/>
                        <a:buFont typeface="Arial" panose="020B0604020202020204" pitchFamily="34" charset="0"/>
                        <a:buChar char="•"/>
                        <a:defRPr sz="2800" kern="1200">
                          <a:solidFill>
                            <a:schemeClr val="tx1"/>
                          </a:solidFill>
                          <a:latin typeface="+mn-lt"/>
                          <a:ea typeface="+mn-ea"/>
                          <a:cs typeface="+mn-cs"/>
                        </a:defRPr>
                      </a:lvl1pPr>
                      <a:lvl2pPr marL="685800" lvl="1" indent="-228600" algn="l" defTabSz="914400" rtl="0" eaLnBrk="1" latinLnBrk="0" hangingPunct="1">
                        <a:lnSpc>
                          <a:spcPct val="90000"/>
                        </a:lnSpc>
                        <a:spcBef>
                          <a:spcPts val="500"/>
                        </a:spcBef>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defTabSz="914400" rtl="0" eaLnBrk="1" latinLnBrk="0" hangingPunct="1">
                        <a:lnSpc>
                          <a:spcPct val="90000"/>
                        </a:lnSpc>
                        <a:spcBef>
                          <a:spcPts val="500"/>
                        </a:spcBef>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500"/>
                        </a:spcBef>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3735" b="1" dirty="0">
                        <a:latin typeface="黑体" panose="02010609060101010101" charset="-122"/>
                        <a:ea typeface="黑体" panose="02010609060101010101" charset="-122"/>
                      </a:endParaRPr>
                    </a:p>
                  </a:txBody>
                  <a:tcPr marL="121920" marR="121920" marT="60960" marB="6096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8" name="文本框 4"/>
          <p:cNvSpPr txBox="1"/>
          <p:nvPr/>
        </p:nvSpPr>
        <p:spPr>
          <a:xfrm>
            <a:off x="976630" y="4313475"/>
            <a:ext cx="1718733" cy="583565"/>
          </a:xfrm>
          <a:prstGeom prst="rect">
            <a:avLst/>
          </a:prstGeom>
          <a:noFill/>
          <a:ln w="9525">
            <a:noFill/>
          </a:ln>
        </p:spPr>
        <p:txBody>
          <a:bodyPr>
            <a:spAutoFit/>
          </a:bodyPr>
          <a:p>
            <a:r>
              <a:rPr lang="zh-CN" altLang="en-US" sz="3200" b="1" dirty="0">
                <a:solidFill>
                  <a:srgbClr val="0000FF"/>
                </a:solidFill>
                <a:latin typeface="楷体" panose="02010609060101010101" pitchFamily="49" charset="-122"/>
                <a:ea typeface="楷体" panose="02010609060101010101" pitchFamily="49" charset="-122"/>
              </a:rPr>
              <a:t>动力</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9" name="文本框 8"/>
          <p:cNvSpPr txBox="1"/>
          <p:nvPr/>
        </p:nvSpPr>
        <p:spPr>
          <a:xfrm>
            <a:off x="3647864" y="4313687"/>
            <a:ext cx="1720849" cy="583565"/>
          </a:xfrm>
          <a:prstGeom prst="rect">
            <a:avLst/>
          </a:prstGeom>
          <a:noFill/>
          <a:ln w="9525">
            <a:noFill/>
          </a:ln>
        </p:spPr>
        <p:txBody>
          <a:bodyPr>
            <a:spAutoFit/>
          </a:bodyPr>
          <a:p>
            <a:r>
              <a:rPr lang="zh-CN" altLang="en-US" sz="3200" b="1" dirty="0">
                <a:latin typeface="楷体" panose="02010609060101010101" pitchFamily="49" charset="-122"/>
                <a:ea typeface="楷体" panose="02010609060101010101" pitchFamily="49" charset="-122"/>
              </a:rPr>
              <a:t>电能</a:t>
            </a:r>
            <a:endParaRPr lang="zh-CN" altLang="en-US" sz="3200" b="1" dirty="0">
              <a:latin typeface="楷体" panose="02010609060101010101" pitchFamily="49" charset="-122"/>
              <a:ea typeface="楷体" panose="02010609060101010101" pitchFamily="49" charset="-122"/>
            </a:endParaRPr>
          </a:p>
        </p:txBody>
      </p:sp>
      <p:sp>
        <p:nvSpPr>
          <p:cNvPr id="10" name="文本框 9"/>
          <p:cNvSpPr txBox="1"/>
          <p:nvPr/>
        </p:nvSpPr>
        <p:spPr>
          <a:xfrm>
            <a:off x="7305675" y="4313555"/>
            <a:ext cx="3912235" cy="583565"/>
          </a:xfrm>
          <a:prstGeom prst="rect">
            <a:avLst/>
          </a:prstGeom>
          <a:noFill/>
          <a:ln w="9525">
            <a:noFill/>
          </a:ln>
        </p:spPr>
        <p:txBody>
          <a:bodyPr wrap="square">
            <a:spAutoFit/>
          </a:bodyPr>
          <a:p>
            <a:r>
              <a:rPr lang="zh-CN" altLang="en-US" sz="3200" b="1" dirty="0">
                <a:latin typeface="楷体" panose="02010609060101010101" pitchFamily="49" charset="-122"/>
                <a:ea typeface="楷体" panose="02010609060101010101" pitchFamily="49" charset="-122"/>
              </a:rPr>
              <a:t>常规动力、核动力</a:t>
            </a:r>
            <a:endParaRPr lang="zh-CN" altLang="en-US" sz="3200" b="1" dirty="0">
              <a:latin typeface="楷体" panose="02010609060101010101" pitchFamily="49" charset="-122"/>
              <a:ea typeface="楷体" panose="02010609060101010101" pitchFamily="49" charset="-122"/>
            </a:endParaRPr>
          </a:p>
        </p:txBody>
      </p:sp>
      <p:sp>
        <p:nvSpPr>
          <p:cNvPr id="11" name="文本框 4"/>
          <p:cNvSpPr txBox="1"/>
          <p:nvPr/>
        </p:nvSpPr>
        <p:spPr>
          <a:xfrm>
            <a:off x="1031875" y="4897041"/>
            <a:ext cx="1718733" cy="583565"/>
          </a:xfrm>
          <a:prstGeom prst="rect">
            <a:avLst/>
          </a:prstGeom>
          <a:noFill/>
          <a:ln w="9525">
            <a:noFill/>
          </a:ln>
        </p:spPr>
        <p:txBody>
          <a:bodyPr>
            <a:spAutoFit/>
          </a:bodyPr>
          <a:p>
            <a:r>
              <a:rPr lang="zh-CN" altLang="en-US" sz="3200" b="1" dirty="0">
                <a:solidFill>
                  <a:srgbClr val="0000FF"/>
                </a:solidFill>
                <a:latin typeface="楷体" panose="02010609060101010101" pitchFamily="49" charset="-122"/>
                <a:ea typeface="楷体" panose="02010609060101010101" pitchFamily="49" charset="-122"/>
              </a:rPr>
              <a:t>速度</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2" name="文本框 4"/>
          <p:cNvSpPr txBox="1"/>
          <p:nvPr/>
        </p:nvSpPr>
        <p:spPr>
          <a:xfrm>
            <a:off x="976630" y="5634064"/>
            <a:ext cx="1718733" cy="583565"/>
          </a:xfrm>
          <a:prstGeom prst="rect">
            <a:avLst/>
          </a:prstGeom>
          <a:noFill/>
          <a:ln w="9525">
            <a:noFill/>
          </a:ln>
        </p:spPr>
        <p:txBody>
          <a:bodyPr>
            <a:spAutoFit/>
          </a:bodyPr>
          <a:p>
            <a:r>
              <a:rPr lang="zh-CN" altLang="en-US" sz="3200" b="1" dirty="0">
                <a:solidFill>
                  <a:srgbClr val="0000FF"/>
                </a:solidFill>
                <a:latin typeface="楷体" panose="02010609060101010101" pitchFamily="49" charset="-122"/>
                <a:ea typeface="楷体" panose="02010609060101010101" pitchFamily="49" charset="-122"/>
              </a:rPr>
              <a:t>外壳</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3" name="文本框 4"/>
          <p:cNvSpPr txBox="1"/>
          <p:nvPr/>
        </p:nvSpPr>
        <p:spPr>
          <a:xfrm>
            <a:off x="2955502" y="5050711"/>
            <a:ext cx="4188884" cy="583565"/>
          </a:xfrm>
          <a:prstGeom prst="rect">
            <a:avLst/>
          </a:prstGeom>
          <a:noFill/>
          <a:ln w="9525">
            <a:noFill/>
          </a:ln>
        </p:spPr>
        <p:txBody>
          <a:bodyPr>
            <a:spAutoFit/>
          </a:bodyPr>
          <a:p>
            <a:r>
              <a:rPr lang="en-US" altLang="zh-CN" sz="3200" b="1" dirty="0">
                <a:latin typeface="楷体" panose="02010609060101010101" pitchFamily="49" charset="-122"/>
                <a:ea typeface="楷体" panose="02010609060101010101" pitchFamily="49" charset="-122"/>
              </a:rPr>
              <a:t>90</a:t>
            </a:r>
            <a:r>
              <a:rPr lang="zh-CN" altLang="en-US" sz="3200" b="1" dirty="0">
                <a:latin typeface="楷体" panose="02010609060101010101" pitchFamily="49" charset="-122"/>
                <a:ea typeface="楷体" panose="02010609060101010101" pitchFamily="49" charset="-122"/>
              </a:rPr>
              <a:t>公里</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小时</a:t>
            </a:r>
            <a:endParaRPr lang="zh-CN" altLang="en-US" sz="3200" b="1" dirty="0">
              <a:latin typeface="楷体" panose="02010609060101010101" pitchFamily="49" charset="-122"/>
              <a:ea typeface="楷体" panose="02010609060101010101" pitchFamily="49" charset="-122"/>
            </a:endParaRPr>
          </a:p>
        </p:txBody>
      </p:sp>
      <p:sp>
        <p:nvSpPr>
          <p:cNvPr id="14" name="文本框 4"/>
          <p:cNvSpPr txBox="1"/>
          <p:nvPr/>
        </p:nvSpPr>
        <p:spPr>
          <a:xfrm>
            <a:off x="7305675" y="5050790"/>
            <a:ext cx="3508375" cy="583565"/>
          </a:xfrm>
          <a:prstGeom prst="rect">
            <a:avLst/>
          </a:prstGeom>
          <a:noFill/>
          <a:ln w="9525">
            <a:noFill/>
          </a:ln>
        </p:spPr>
        <p:txBody>
          <a:bodyPr wrap="square">
            <a:spAutoFit/>
          </a:bodyPr>
          <a:p>
            <a:r>
              <a:rPr lang="en-US" altLang="zh-CN" sz="3200" b="1" dirty="0">
                <a:latin typeface="楷体" panose="02010609060101010101" pitchFamily="49" charset="-122"/>
                <a:ea typeface="楷体" panose="02010609060101010101" pitchFamily="49" charset="-122"/>
              </a:rPr>
              <a:t>14—72</a:t>
            </a:r>
            <a:r>
              <a:rPr lang="zh-CN" altLang="en-US" sz="3200" b="1" dirty="0">
                <a:latin typeface="楷体" panose="02010609060101010101" pitchFamily="49" charset="-122"/>
                <a:ea typeface="楷体" panose="02010609060101010101" pitchFamily="49" charset="-122"/>
              </a:rPr>
              <a:t>公里</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小时</a:t>
            </a:r>
            <a:endParaRPr lang="zh-CN" altLang="en-US" sz="3200" b="1" dirty="0">
              <a:latin typeface="楷体" panose="02010609060101010101" pitchFamily="49" charset="-122"/>
              <a:ea typeface="楷体" panose="02010609060101010101" pitchFamily="49" charset="-122"/>
            </a:endParaRPr>
          </a:p>
        </p:txBody>
      </p:sp>
      <p:sp>
        <p:nvSpPr>
          <p:cNvPr id="15" name="文本框 4"/>
          <p:cNvSpPr txBox="1"/>
          <p:nvPr/>
        </p:nvSpPr>
        <p:spPr>
          <a:xfrm>
            <a:off x="7397750" y="5634355"/>
            <a:ext cx="2955290" cy="583565"/>
          </a:xfrm>
          <a:prstGeom prst="rect">
            <a:avLst/>
          </a:prstGeom>
          <a:noFill/>
          <a:ln w="9525">
            <a:noFill/>
          </a:ln>
        </p:spPr>
        <p:txBody>
          <a:bodyPr wrap="square">
            <a:spAutoFit/>
          </a:bodyPr>
          <a:p>
            <a:r>
              <a:rPr lang="zh-CN" altLang="en-US" sz="3200" b="1" dirty="0">
                <a:latin typeface="楷体" panose="02010609060101010101" pitchFamily="49" charset="-122"/>
                <a:ea typeface="楷体" panose="02010609060101010101" pitchFamily="49" charset="-122"/>
              </a:rPr>
              <a:t>高强度钢单层</a:t>
            </a:r>
            <a:endParaRPr lang="zh-CN" altLang="en-US" sz="3200" b="1" dirty="0">
              <a:latin typeface="楷体" panose="02010609060101010101" pitchFamily="49" charset="-122"/>
              <a:ea typeface="楷体" panose="02010609060101010101" pitchFamily="49" charset="-122"/>
            </a:endParaRPr>
          </a:p>
        </p:txBody>
      </p:sp>
      <p:sp>
        <p:nvSpPr>
          <p:cNvPr id="16" name="文本框 4"/>
          <p:cNvSpPr txBox="1"/>
          <p:nvPr/>
        </p:nvSpPr>
        <p:spPr>
          <a:xfrm>
            <a:off x="3075094" y="5634064"/>
            <a:ext cx="3259667" cy="583565"/>
          </a:xfrm>
          <a:prstGeom prst="rect">
            <a:avLst/>
          </a:prstGeom>
          <a:noFill/>
          <a:ln w="9525">
            <a:noFill/>
          </a:ln>
        </p:spPr>
        <p:txBody>
          <a:bodyPr>
            <a:spAutoFit/>
          </a:bodyPr>
          <a:p>
            <a:r>
              <a:rPr lang="zh-CN" altLang="en-US" sz="3200" b="1" dirty="0">
                <a:latin typeface="楷体" panose="02010609060101010101" pitchFamily="49" charset="-122"/>
                <a:ea typeface="楷体" panose="02010609060101010101" pitchFamily="49" charset="-122"/>
              </a:rPr>
              <a:t>钢板双层</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 calcmode="lin" valueType="num">
                                      <p:cBhvr>
                                        <p:cTn id="7" dur="500" fill="hold"/>
                                        <p:tgtEl>
                                          <p:spTgt spid="5121"/>
                                        </p:tgtEl>
                                        <p:attrNameLst>
                                          <p:attrName>ppt_w</p:attrName>
                                        </p:attrNameLst>
                                      </p:cBhvr>
                                      <p:tavLst>
                                        <p:tav tm="0">
                                          <p:val>
                                            <p:strVal val="#ppt_w*0.05"/>
                                          </p:val>
                                        </p:tav>
                                        <p:tav tm="100000">
                                          <p:val>
                                            <p:strVal val="#ppt_w"/>
                                          </p:val>
                                        </p:tav>
                                      </p:tavLst>
                                    </p:anim>
                                    <p:anim calcmode="lin" valueType="num">
                                      <p:cBhvr>
                                        <p:cTn id="8" dur="500" fill="hold"/>
                                        <p:tgtEl>
                                          <p:spTgt spid="5121"/>
                                        </p:tgtEl>
                                        <p:attrNameLst>
                                          <p:attrName>ppt_h</p:attrName>
                                        </p:attrNameLst>
                                      </p:cBhvr>
                                      <p:tavLst>
                                        <p:tav tm="0">
                                          <p:val>
                                            <p:strVal val="#ppt_h"/>
                                          </p:val>
                                        </p:tav>
                                        <p:tav tm="100000">
                                          <p:val>
                                            <p:strVal val="#ppt_h"/>
                                          </p:val>
                                        </p:tav>
                                      </p:tavLst>
                                    </p:anim>
                                    <p:anim calcmode="lin" valueType="num">
                                      <p:cBhvr>
                                        <p:cTn id="9" dur="500" fill="hold"/>
                                        <p:tgtEl>
                                          <p:spTgt spid="5121"/>
                                        </p:tgtEl>
                                        <p:attrNameLst>
                                          <p:attrName>ppt_x</p:attrName>
                                        </p:attrNameLst>
                                      </p:cBhvr>
                                      <p:tavLst>
                                        <p:tav tm="0">
                                          <p:val>
                                            <p:strVal val="#ppt_x-.2"/>
                                          </p:val>
                                        </p:tav>
                                        <p:tav tm="100000">
                                          <p:val>
                                            <p:strVal val="#ppt_x"/>
                                          </p:val>
                                        </p:tav>
                                      </p:tavLst>
                                    </p:anim>
                                    <p:anim calcmode="lin" valueType="num">
                                      <p:cBhvr>
                                        <p:cTn id="10" dur="500" fill="hold"/>
                                        <p:tgtEl>
                                          <p:spTgt spid="5121"/>
                                        </p:tgtEl>
                                        <p:attrNameLst>
                                          <p:attrName>ppt_y</p:attrName>
                                        </p:attrNameLst>
                                      </p:cBhvr>
                                      <p:tavLst>
                                        <p:tav tm="0">
                                          <p:val>
                                            <p:strVal val="#ppt_y"/>
                                          </p:val>
                                        </p:tav>
                                        <p:tav tm="100000">
                                          <p:val>
                                            <p:strVal val="#ppt_y"/>
                                          </p:val>
                                        </p:tav>
                                      </p:tavLst>
                                    </p:anim>
                                    <p:animEffect transition="in" filter="fade">
                                      <p:cBhvr>
                                        <p:cTn id="11" dur="500"/>
                                        <p:tgtEl>
                                          <p:spTgt spid="512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4" presetClass="entr" presetSubtype="0" accel="10000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strVal val="#ppt_w*0.05"/>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anim calcmode="lin" valueType="num">
                                      <p:cBhvr>
                                        <p:cTn id="30" dur="500" fill="hold"/>
                                        <p:tgtEl>
                                          <p:spTgt spid="8"/>
                                        </p:tgtEl>
                                        <p:attrNameLst>
                                          <p:attrName>ppt_x</p:attrName>
                                        </p:attrNameLst>
                                      </p:cBhvr>
                                      <p:tavLst>
                                        <p:tav tm="0">
                                          <p:val>
                                            <p:strVal val="#ppt_x-.2"/>
                                          </p:val>
                                        </p:tav>
                                        <p:tav tm="100000">
                                          <p:val>
                                            <p:strVal val="#ppt_x"/>
                                          </p:val>
                                        </p:tav>
                                      </p:tavLst>
                                    </p:anim>
                                    <p:anim calcmode="lin" valueType="num">
                                      <p:cBhvr>
                                        <p:cTn id="31" dur="500" fill="hold"/>
                                        <p:tgtEl>
                                          <p:spTgt spid="8"/>
                                        </p:tgtEl>
                                        <p:attrNameLst>
                                          <p:attrName>ppt_y</p:attrName>
                                        </p:attrNameLst>
                                      </p:cBhvr>
                                      <p:tavLst>
                                        <p:tav tm="0">
                                          <p:val>
                                            <p:strVal val="#ppt_y"/>
                                          </p:val>
                                        </p:tav>
                                        <p:tav tm="100000">
                                          <p:val>
                                            <p:strVal val="#ppt_y"/>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4" presetClass="entr" presetSubtype="0" accel="10000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strVal val="#ppt_w*0.05"/>
                                          </p:val>
                                        </p:tav>
                                        <p:tav tm="100000">
                                          <p:val>
                                            <p:strVal val="#ppt_w"/>
                                          </p:val>
                                        </p:tav>
                                      </p:tavLst>
                                    </p:anim>
                                    <p:anim calcmode="lin" valueType="num">
                                      <p:cBhvr>
                                        <p:cTn id="38" dur="500" fill="hold"/>
                                        <p:tgtEl>
                                          <p:spTgt spid="9"/>
                                        </p:tgtEl>
                                        <p:attrNameLst>
                                          <p:attrName>ppt_h</p:attrName>
                                        </p:attrNameLst>
                                      </p:cBhvr>
                                      <p:tavLst>
                                        <p:tav tm="0">
                                          <p:val>
                                            <p:strVal val="#ppt_h"/>
                                          </p:val>
                                        </p:tav>
                                        <p:tav tm="100000">
                                          <p:val>
                                            <p:strVal val="#ppt_h"/>
                                          </p:val>
                                        </p:tav>
                                      </p:tavLst>
                                    </p:anim>
                                    <p:anim calcmode="lin" valueType="num">
                                      <p:cBhvr>
                                        <p:cTn id="39" dur="500" fill="hold"/>
                                        <p:tgtEl>
                                          <p:spTgt spid="9"/>
                                        </p:tgtEl>
                                        <p:attrNameLst>
                                          <p:attrName>ppt_x</p:attrName>
                                        </p:attrNameLst>
                                      </p:cBhvr>
                                      <p:tavLst>
                                        <p:tav tm="0">
                                          <p:val>
                                            <p:strVal val="#ppt_x-.2"/>
                                          </p:val>
                                        </p:tav>
                                        <p:tav tm="100000">
                                          <p:val>
                                            <p:strVal val="#ppt_x"/>
                                          </p:val>
                                        </p:tav>
                                      </p:tavLst>
                                    </p:anim>
                                    <p:anim calcmode="lin" valueType="num">
                                      <p:cBhvr>
                                        <p:cTn id="40" dur="500" fill="hold"/>
                                        <p:tgtEl>
                                          <p:spTgt spid="9"/>
                                        </p:tgtEl>
                                        <p:attrNameLst>
                                          <p:attrName>ppt_y</p:attrName>
                                        </p:attrNameLst>
                                      </p:cBhvr>
                                      <p:tavLst>
                                        <p:tav tm="0">
                                          <p:val>
                                            <p:strVal val="#ppt_y"/>
                                          </p:val>
                                        </p:tav>
                                        <p:tav tm="100000">
                                          <p:val>
                                            <p:strVal val="#ppt_y"/>
                                          </p:val>
                                        </p:tav>
                                      </p:tavLst>
                                    </p:anim>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54" presetClass="entr" presetSubtype="0" accel="10000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strVal val="#ppt_w*0.05"/>
                                          </p:val>
                                        </p:tav>
                                        <p:tav tm="100000">
                                          <p:val>
                                            <p:strVal val="#ppt_w"/>
                                          </p:val>
                                        </p:tav>
                                      </p:tavLst>
                                    </p:anim>
                                    <p:anim calcmode="lin" valueType="num">
                                      <p:cBhvr>
                                        <p:cTn id="47" dur="500" fill="hold"/>
                                        <p:tgtEl>
                                          <p:spTgt spid="10"/>
                                        </p:tgtEl>
                                        <p:attrNameLst>
                                          <p:attrName>ppt_h</p:attrName>
                                        </p:attrNameLst>
                                      </p:cBhvr>
                                      <p:tavLst>
                                        <p:tav tm="0">
                                          <p:val>
                                            <p:strVal val="#ppt_h"/>
                                          </p:val>
                                        </p:tav>
                                        <p:tav tm="100000">
                                          <p:val>
                                            <p:strVal val="#ppt_h"/>
                                          </p:val>
                                        </p:tav>
                                      </p:tavLst>
                                    </p:anim>
                                    <p:anim calcmode="lin" valueType="num">
                                      <p:cBhvr>
                                        <p:cTn id="48" dur="500" fill="hold"/>
                                        <p:tgtEl>
                                          <p:spTgt spid="10"/>
                                        </p:tgtEl>
                                        <p:attrNameLst>
                                          <p:attrName>ppt_x</p:attrName>
                                        </p:attrNameLst>
                                      </p:cBhvr>
                                      <p:tavLst>
                                        <p:tav tm="0">
                                          <p:val>
                                            <p:strVal val="#ppt_x-.2"/>
                                          </p:val>
                                        </p:tav>
                                        <p:tav tm="100000">
                                          <p:val>
                                            <p:strVal val="#ppt_x"/>
                                          </p:val>
                                        </p:tav>
                                      </p:tavLst>
                                    </p:anim>
                                    <p:anim calcmode="lin" valueType="num">
                                      <p:cBhvr>
                                        <p:cTn id="49" dur="500" fill="hold"/>
                                        <p:tgtEl>
                                          <p:spTgt spid="10"/>
                                        </p:tgtEl>
                                        <p:attrNameLst>
                                          <p:attrName>ppt_y</p:attrName>
                                        </p:attrNameLst>
                                      </p:cBhvr>
                                      <p:tavLst>
                                        <p:tav tm="0">
                                          <p:val>
                                            <p:strVal val="#ppt_y"/>
                                          </p:val>
                                        </p:tav>
                                        <p:tav tm="100000">
                                          <p:val>
                                            <p:strVal val="#ppt_y"/>
                                          </p:val>
                                        </p:tav>
                                      </p:tavLst>
                                    </p:anim>
                                    <p:animEffect transition="in" filter="fad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54" presetClass="entr" presetSubtype="0" accel="10000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strVal val="#ppt_w*0.05"/>
                                          </p:val>
                                        </p:tav>
                                        <p:tav tm="100000">
                                          <p:val>
                                            <p:strVal val="#ppt_w"/>
                                          </p:val>
                                        </p:tav>
                                      </p:tavLst>
                                    </p:anim>
                                    <p:anim calcmode="lin" valueType="num">
                                      <p:cBhvr>
                                        <p:cTn id="56" dur="500" fill="hold"/>
                                        <p:tgtEl>
                                          <p:spTgt spid="11"/>
                                        </p:tgtEl>
                                        <p:attrNameLst>
                                          <p:attrName>ppt_h</p:attrName>
                                        </p:attrNameLst>
                                      </p:cBhvr>
                                      <p:tavLst>
                                        <p:tav tm="0">
                                          <p:val>
                                            <p:strVal val="#ppt_h"/>
                                          </p:val>
                                        </p:tav>
                                        <p:tav tm="100000">
                                          <p:val>
                                            <p:strVal val="#ppt_h"/>
                                          </p:val>
                                        </p:tav>
                                      </p:tavLst>
                                    </p:anim>
                                    <p:anim calcmode="lin" valueType="num">
                                      <p:cBhvr>
                                        <p:cTn id="57" dur="500" fill="hold"/>
                                        <p:tgtEl>
                                          <p:spTgt spid="11"/>
                                        </p:tgtEl>
                                        <p:attrNameLst>
                                          <p:attrName>ppt_x</p:attrName>
                                        </p:attrNameLst>
                                      </p:cBhvr>
                                      <p:tavLst>
                                        <p:tav tm="0">
                                          <p:val>
                                            <p:strVal val="#ppt_x-.2"/>
                                          </p:val>
                                        </p:tav>
                                        <p:tav tm="100000">
                                          <p:val>
                                            <p:strVal val="#ppt_x"/>
                                          </p:val>
                                        </p:tav>
                                      </p:tavLst>
                                    </p:anim>
                                    <p:anim calcmode="lin" valueType="num">
                                      <p:cBhvr>
                                        <p:cTn id="58" dur="500" fill="hold"/>
                                        <p:tgtEl>
                                          <p:spTgt spid="11"/>
                                        </p:tgtEl>
                                        <p:attrNameLst>
                                          <p:attrName>ppt_y</p:attrName>
                                        </p:attrNameLst>
                                      </p:cBhvr>
                                      <p:tavLst>
                                        <p:tav tm="0">
                                          <p:val>
                                            <p:strVal val="#ppt_y"/>
                                          </p:val>
                                        </p:tav>
                                        <p:tav tm="100000">
                                          <p:val>
                                            <p:strVal val="#ppt_y"/>
                                          </p:val>
                                        </p:tav>
                                      </p:tavLst>
                                    </p:anim>
                                    <p:animEffect transition="in" filter="fade">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54" presetClass="entr" presetSubtype="0" accel="100000"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strVal val="#ppt_w*0.05"/>
                                          </p:val>
                                        </p:tav>
                                        <p:tav tm="100000">
                                          <p:val>
                                            <p:strVal val="#ppt_w"/>
                                          </p:val>
                                        </p:tav>
                                      </p:tavLst>
                                    </p:anim>
                                    <p:anim calcmode="lin" valueType="num">
                                      <p:cBhvr>
                                        <p:cTn id="65" dur="500" fill="hold"/>
                                        <p:tgtEl>
                                          <p:spTgt spid="13"/>
                                        </p:tgtEl>
                                        <p:attrNameLst>
                                          <p:attrName>ppt_h</p:attrName>
                                        </p:attrNameLst>
                                      </p:cBhvr>
                                      <p:tavLst>
                                        <p:tav tm="0">
                                          <p:val>
                                            <p:strVal val="#ppt_h"/>
                                          </p:val>
                                        </p:tav>
                                        <p:tav tm="100000">
                                          <p:val>
                                            <p:strVal val="#ppt_h"/>
                                          </p:val>
                                        </p:tav>
                                      </p:tavLst>
                                    </p:anim>
                                    <p:anim calcmode="lin" valueType="num">
                                      <p:cBhvr>
                                        <p:cTn id="66" dur="500" fill="hold"/>
                                        <p:tgtEl>
                                          <p:spTgt spid="13"/>
                                        </p:tgtEl>
                                        <p:attrNameLst>
                                          <p:attrName>ppt_x</p:attrName>
                                        </p:attrNameLst>
                                      </p:cBhvr>
                                      <p:tavLst>
                                        <p:tav tm="0">
                                          <p:val>
                                            <p:strVal val="#ppt_x-.2"/>
                                          </p:val>
                                        </p:tav>
                                        <p:tav tm="100000">
                                          <p:val>
                                            <p:strVal val="#ppt_x"/>
                                          </p:val>
                                        </p:tav>
                                      </p:tavLst>
                                    </p:anim>
                                    <p:anim calcmode="lin" valueType="num">
                                      <p:cBhvr>
                                        <p:cTn id="67" dur="500" fill="hold"/>
                                        <p:tgtEl>
                                          <p:spTgt spid="13"/>
                                        </p:tgtEl>
                                        <p:attrNameLst>
                                          <p:attrName>ppt_y</p:attrName>
                                        </p:attrNameLst>
                                      </p:cBhvr>
                                      <p:tavLst>
                                        <p:tav tm="0">
                                          <p:val>
                                            <p:strVal val="#ppt_y"/>
                                          </p:val>
                                        </p:tav>
                                        <p:tav tm="100000">
                                          <p:val>
                                            <p:strVal val="#ppt_y"/>
                                          </p:val>
                                        </p:tav>
                                      </p:tavLst>
                                    </p:anim>
                                    <p:animEffect transition="in" filter="fade">
                                      <p:cBhvr>
                                        <p:cTn id="68" dur="5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54" presetClass="entr" presetSubtype="0" accel="10000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strVal val="#ppt_w*0.05"/>
                                          </p:val>
                                        </p:tav>
                                        <p:tav tm="100000">
                                          <p:val>
                                            <p:strVal val="#ppt_w"/>
                                          </p:val>
                                        </p:tav>
                                      </p:tavLst>
                                    </p:anim>
                                    <p:anim calcmode="lin" valueType="num">
                                      <p:cBhvr>
                                        <p:cTn id="74" dur="500" fill="hold"/>
                                        <p:tgtEl>
                                          <p:spTgt spid="14"/>
                                        </p:tgtEl>
                                        <p:attrNameLst>
                                          <p:attrName>ppt_h</p:attrName>
                                        </p:attrNameLst>
                                      </p:cBhvr>
                                      <p:tavLst>
                                        <p:tav tm="0">
                                          <p:val>
                                            <p:strVal val="#ppt_h"/>
                                          </p:val>
                                        </p:tav>
                                        <p:tav tm="100000">
                                          <p:val>
                                            <p:strVal val="#ppt_h"/>
                                          </p:val>
                                        </p:tav>
                                      </p:tavLst>
                                    </p:anim>
                                    <p:anim calcmode="lin" valueType="num">
                                      <p:cBhvr>
                                        <p:cTn id="75" dur="500" fill="hold"/>
                                        <p:tgtEl>
                                          <p:spTgt spid="14"/>
                                        </p:tgtEl>
                                        <p:attrNameLst>
                                          <p:attrName>ppt_x</p:attrName>
                                        </p:attrNameLst>
                                      </p:cBhvr>
                                      <p:tavLst>
                                        <p:tav tm="0">
                                          <p:val>
                                            <p:strVal val="#ppt_x-.2"/>
                                          </p:val>
                                        </p:tav>
                                        <p:tav tm="100000">
                                          <p:val>
                                            <p:strVal val="#ppt_x"/>
                                          </p:val>
                                        </p:tav>
                                      </p:tavLst>
                                    </p:anim>
                                    <p:anim calcmode="lin" valueType="num">
                                      <p:cBhvr>
                                        <p:cTn id="76" dur="500" fill="hold"/>
                                        <p:tgtEl>
                                          <p:spTgt spid="14"/>
                                        </p:tgtEl>
                                        <p:attrNameLst>
                                          <p:attrName>ppt_y</p:attrName>
                                        </p:attrNameLst>
                                      </p:cBhvr>
                                      <p:tavLst>
                                        <p:tav tm="0">
                                          <p:val>
                                            <p:strVal val="#ppt_y"/>
                                          </p:val>
                                        </p:tav>
                                        <p:tav tm="100000">
                                          <p:val>
                                            <p:strVal val="#ppt_y"/>
                                          </p:val>
                                        </p:tav>
                                      </p:tavLst>
                                    </p:anim>
                                    <p:animEffect transition="in" filter="fade">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54" presetClass="entr" presetSubtype="0" accel="100000"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p:cTn id="82" dur="500" fill="hold"/>
                                        <p:tgtEl>
                                          <p:spTgt spid="12"/>
                                        </p:tgtEl>
                                        <p:attrNameLst>
                                          <p:attrName>ppt_w</p:attrName>
                                        </p:attrNameLst>
                                      </p:cBhvr>
                                      <p:tavLst>
                                        <p:tav tm="0">
                                          <p:val>
                                            <p:strVal val="#ppt_w*0.05"/>
                                          </p:val>
                                        </p:tav>
                                        <p:tav tm="100000">
                                          <p:val>
                                            <p:strVal val="#ppt_w"/>
                                          </p:val>
                                        </p:tav>
                                      </p:tavLst>
                                    </p:anim>
                                    <p:anim calcmode="lin" valueType="num">
                                      <p:cBhvr>
                                        <p:cTn id="83" dur="500" fill="hold"/>
                                        <p:tgtEl>
                                          <p:spTgt spid="12"/>
                                        </p:tgtEl>
                                        <p:attrNameLst>
                                          <p:attrName>ppt_h</p:attrName>
                                        </p:attrNameLst>
                                      </p:cBhvr>
                                      <p:tavLst>
                                        <p:tav tm="0">
                                          <p:val>
                                            <p:strVal val="#ppt_h"/>
                                          </p:val>
                                        </p:tav>
                                        <p:tav tm="100000">
                                          <p:val>
                                            <p:strVal val="#ppt_h"/>
                                          </p:val>
                                        </p:tav>
                                      </p:tavLst>
                                    </p:anim>
                                    <p:anim calcmode="lin" valueType="num">
                                      <p:cBhvr>
                                        <p:cTn id="84" dur="500" fill="hold"/>
                                        <p:tgtEl>
                                          <p:spTgt spid="12"/>
                                        </p:tgtEl>
                                        <p:attrNameLst>
                                          <p:attrName>ppt_x</p:attrName>
                                        </p:attrNameLst>
                                      </p:cBhvr>
                                      <p:tavLst>
                                        <p:tav tm="0">
                                          <p:val>
                                            <p:strVal val="#ppt_x-.2"/>
                                          </p:val>
                                        </p:tav>
                                        <p:tav tm="100000">
                                          <p:val>
                                            <p:strVal val="#ppt_x"/>
                                          </p:val>
                                        </p:tav>
                                      </p:tavLst>
                                    </p:anim>
                                    <p:anim calcmode="lin" valueType="num">
                                      <p:cBhvr>
                                        <p:cTn id="85" dur="500" fill="hold"/>
                                        <p:tgtEl>
                                          <p:spTgt spid="12"/>
                                        </p:tgtEl>
                                        <p:attrNameLst>
                                          <p:attrName>ppt_y</p:attrName>
                                        </p:attrNameLst>
                                      </p:cBhvr>
                                      <p:tavLst>
                                        <p:tav tm="0">
                                          <p:val>
                                            <p:strVal val="#ppt_y"/>
                                          </p:val>
                                        </p:tav>
                                        <p:tav tm="100000">
                                          <p:val>
                                            <p:strVal val="#ppt_y"/>
                                          </p:val>
                                        </p:tav>
                                      </p:tavLst>
                                    </p:anim>
                                    <p:animEffect transition="in" filter="fade">
                                      <p:cBhvr>
                                        <p:cTn id="86" dur="500"/>
                                        <p:tgtEl>
                                          <p:spTgt spid="12"/>
                                        </p:tgtEl>
                                      </p:cBhvr>
                                    </p:animEffect>
                                  </p:childTnLst>
                                </p:cTn>
                              </p:par>
                            </p:childTnLst>
                          </p:cTn>
                        </p:par>
                      </p:childTnLst>
                    </p:cTn>
                  </p:par>
                  <p:par>
                    <p:cTn id="87" fill="hold">
                      <p:stCondLst>
                        <p:cond delay="indefinite"/>
                      </p:stCondLst>
                      <p:childTnLst>
                        <p:par>
                          <p:cTn id="88" fill="hold">
                            <p:stCondLst>
                              <p:cond delay="0"/>
                            </p:stCondLst>
                            <p:childTnLst>
                              <p:par>
                                <p:cTn id="89" presetID="54" presetClass="entr" presetSubtype="0" accel="100000"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500" fill="hold"/>
                                        <p:tgtEl>
                                          <p:spTgt spid="16"/>
                                        </p:tgtEl>
                                        <p:attrNameLst>
                                          <p:attrName>ppt_w</p:attrName>
                                        </p:attrNameLst>
                                      </p:cBhvr>
                                      <p:tavLst>
                                        <p:tav tm="0">
                                          <p:val>
                                            <p:strVal val="#ppt_w*0.05"/>
                                          </p:val>
                                        </p:tav>
                                        <p:tav tm="100000">
                                          <p:val>
                                            <p:strVal val="#ppt_w"/>
                                          </p:val>
                                        </p:tav>
                                      </p:tavLst>
                                    </p:anim>
                                    <p:anim calcmode="lin" valueType="num">
                                      <p:cBhvr>
                                        <p:cTn id="92" dur="500" fill="hold"/>
                                        <p:tgtEl>
                                          <p:spTgt spid="16"/>
                                        </p:tgtEl>
                                        <p:attrNameLst>
                                          <p:attrName>ppt_h</p:attrName>
                                        </p:attrNameLst>
                                      </p:cBhvr>
                                      <p:tavLst>
                                        <p:tav tm="0">
                                          <p:val>
                                            <p:strVal val="#ppt_h"/>
                                          </p:val>
                                        </p:tav>
                                        <p:tav tm="100000">
                                          <p:val>
                                            <p:strVal val="#ppt_h"/>
                                          </p:val>
                                        </p:tav>
                                      </p:tavLst>
                                    </p:anim>
                                    <p:anim calcmode="lin" valueType="num">
                                      <p:cBhvr>
                                        <p:cTn id="93" dur="500" fill="hold"/>
                                        <p:tgtEl>
                                          <p:spTgt spid="16"/>
                                        </p:tgtEl>
                                        <p:attrNameLst>
                                          <p:attrName>ppt_x</p:attrName>
                                        </p:attrNameLst>
                                      </p:cBhvr>
                                      <p:tavLst>
                                        <p:tav tm="0">
                                          <p:val>
                                            <p:strVal val="#ppt_x-.2"/>
                                          </p:val>
                                        </p:tav>
                                        <p:tav tm="100000">
                                          <p:val>
                                            <p:strVal val="#ppt_x"/>
                                          </p:val>
                                        </p:tav>
                                      </p:tavLst>
                                    </p:anim>
                                    <p:anim calcmode="lin" valueType="num">
                                      <p:cBhvr>
                                        <p:cTn id="94" dur="500" fill="hold"/>
                                        <p:tgtEl>
                                          <p:spTgt spid="16"/>
                                        </p:tgtEl>
                                        <p:attrNameLst>
                                          <p:attrName>ppt_y</p:attrName>
                                        </p:attrNameLst>
                                      </p:cBhvr>
                                      <p:tavLst>
                                        <p:tav tm="0">
                                          <p:val>
                                            <p:strVal val="#ppt_y"/>
                                          </p:val>
                                        </p:tav>
                                        <p:tav tm="100000">
                                          <p:val>
                                            <p:strVal val="#ppt_y"/>
                                          </p:val>
                                        </p:tav>
                                      </p:tavLst>
                                    </p:anim>
                                    <p:animEffect transition="in" filter="fade">
                                      <p:cBhvr>
                                        <p:cTn id="95" dur="500"/>
                                        <p:tgtEl>
                                          <p:spTgt spid="16"/>
                                        </p:tgtEl>
                                      </p:cBhvr>
                                    </p:animEffect>
                                  </p:childTnLst>
                                </p:cTn>
                              </p:par>
                            </p:childTnLst>
                          </p:cTn>
                        </p:par>
                      </p:childTnLst>
                    </p:cTn>
                  </p:par>
                  <p:par>
                    <p:cTn id="96" fill="hold">
                      <p:stCondLst>
                        <p:cond delay="indefinite"/>
                      </p:stCondLst>
                      <p:childTnLst>
                        <p:par>
                          <p:cTn id="97" fill="hold">
                            <p:stCondLst>
                              <p:cond delay="0"/>
                            </p:stCondLst>
                            <p:childTnLst>
                              <p:par>
                                <p:cTn id="98" presetID="54" presetClass="entr" presetSubtype="0" accel="100000" fill="hold" grpId="0" nodeType="clickEffect">
                                  <p:stCondLst>
                                    <p:cond delay="0"/>
                                  </p:stCondLst>
                                  <p:childTnLst>
                                    <p:set>
                                      <p:cBhvr>
                                        <p:cTn id="99" dur="1" fill="hold">
                                          <p:stCondLst>
                                            <p:cond delay="0"/>
                                          </p:stCondLst>
                                        </p:cTn>
                                        <p:tgtEl>
                                          <p:spTgt spid="15"/>
                                        </p:tgtEl>
                                        <p:attrNameLst>
                                          <p:attrName>style.visibility</p:attrName>
                                        </p:attrNameLst>
                                      </p:cBhvr>
                                      <p:to>
                                        <p:strVal val="visible"/>
                                      </p:to>
                                    </p:set>
                                    <p:anim calcmode="lin" valueType="num">
                                      <p:cBhvr>
                                        <p:cTn id="100" dur="500" fill="hold"/>
                                        <p:tgtEl>
                                          <p:spTgt spid="15"/>
                                        </p:tgtEl>
                                        <p:attrNameLst>
                                          <p:attrName>ppt_w</p:attrName>
                                        </p:attrNameLst>
                                      </p:cBhvr>
                                      <p:tavLst>
                                        <p:tav tm="0">
                                          <p:val>
                                            <p:strVal val="#ppt_w*0.05"/>
                                          </p:val>
                                        </p:tav>
                                        <p:tav tm="100000">
                                          <p:val>
                                            <p:strVal val="#ppt_w"/>
                                          </p:val>
                                        </p:tav>
                                      </p:tavLst>
                                    </p:anim>
                                    <p:anim calcmode="lin" valueType="num">
                                      <p:cBhvr>
                                        <p:cTn id="101" dur="500" fill="hold"/>
                                        <p:tgtEl>
                                          <p:spTgt spid="15"/>
                                        </p:tgtEl>
                                        <p:attrNameLst>
                                          <p:attrName>ppt_h</p:attrName>
                                        </p:attrNameLst>
                                      </p:cBhvr>
                                      <p:tavLst>
                                        <p:tav tm="0">
                                          <p:val>
                                            <p:strVal val="#ppt_h"/>
                                          </p:val>
                                        </p:tav>
                                        <p:tav tm="100000">
                                          <p:val>
                                            <p:strVal val="#ppt_h"/>
                                          </p:val>
                                        </p:tav>
                                      </p:tavLst>
                                    </p:anim>
                                    <p:anim calcmode="lin" valueType="num">
                                      <p:cBhvr>
                                        <p:cTn id="102" dur="500" fill="hold"/>
                                        <p:tgtEl>
                                          <p:spTgt spid="15"/>
                                        </p:tgtEl>
                                        <p:attrNameLst>
                                          <p:attrName>ppt_x</p:attrName>
                                        </p:attrNameLst>
                                      </p:cBhvr>
                                      <p:tavLst>
                                        <p:tav tm="0">
                                          <p:val>
                                            <p:strVal val="#ppt_x-.2"/>
                                          </p:val>
                                        </p:tav>
                                        <p:tav tm="100000">
                                          <p:val>
                                            <p:strVal val="#ppt_x"/>
                                          </p:val>
                                        </p:tav>
                                      </p:tavLst>
                                    </p:anim>
                                    <p:anim calcmode="lin" valueType="num">
                                      <p:cBhvr>
                                        <p:cTn id="103" dur="500" fill="hold"/>
                                        <p:tgtEl>
                                          <p:spTgt spid="15"/>
                                        </p:tgtEl>
                                        <p:attrNameLst>
                                          <p:attrName>ppt_y</p:attrName>
                                        </p:attrNameLst>
                                      </p:cBhvr>
                                      <p:tavLst>
                                        <p:tav tm="0">
                                          <p:val>
                                            <p:strVal val="#ppt_y"/>
                                          </p:val>
                                        </p:tav>
                                        <p:tav tm="100000">
                                          <p:val>
                                            <p:strVal val="#ppt_y"/>
                                          </p:val>
                                        </p:tav>
                                      </p:tavLst>
                                    </p:anim>
                                    <p:animEffect transition="in" filter="fade">
                                      <p:cBhvr>
                                        <p:cTn id="10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P spid="8" grpId="0"/>
      <p:bldP spid="9" grpId="0"/>
      <p:bldP spid="10" grpId="0"/>
      <p:bldP spid="11" grpId="0"/>
      <p:bldP spid="12" grpId="0"/>
      <p:bldP spid="13" grpId="0"/>
      <p:bldP spid="14" grpId="0"/>
      <p:bldP spid="15" grpId="0"/>
      <p:bldP spid="16" grpId="0"/>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6388" name="Text Box 6"/>
          <p:cNvSpPr txBox="1"/>
          <p:nvPr/>
        </p:nvSpPr>
        <p:spPr>
          <a:xfrm>
            <a:off x="454660" y="540385"/>
            <a:ext cx="8285480" cy="5777865"/>
          </a:xfrm>
          <a:prstGeom prst="rect">
            <a:avLst/>
          </a:prstGeom>
          <a:noFill/>
          <a:ln w="9525">
            <a:noFill/>
          </a:ln>
        </p:spPr>
        <p:txBody>
          <a:bodyPr wrap="square">
            <a:spAutoFit/>
          </a:bodyPr>
          <a:p>
            <a:pPr>
              <a:spcBef>
                <a:spcPct val="50000"/>
              </a:spcBef>
            </a:pPr>
            <a:endParaRPr lang="zh-CN" altLang="en-US" sz="4000" b="1" dirty="0">
              <a:solidFill>
                <a:srgbClr val="FF0000"/>
              </a:solidFill>
              <a:latin typeface="Arial" panose="020B0604020202020204" pitchFamily="34" charset="0"/>
              <a:ea typeface="隶书" panose="02010509060101010101" pitchFamily="49" charset="-122"/>
            </a:endParaRPr>
          </a:p>
          <a:p>
            <a:pPr>
              <a:lnSpc>
                <a:spcPct val="140000"/>
              </a:lnSpc>
              <a:spcBef>
                <a:spcPct val="50000"/>
              </a:spcBef>
            </a:pPr>
            <a:r>
              <a:rPr lang="zh-CN" altLang="en-US" dirty="0">
                <a:latin typeface="Arial" panose="020B0604020202020204" pitchFamily="34" charset="0"/>
              </a:rPr>
              <a:t>	</a:t>
            </a:r>
            <a:r>
              <a:rPr lang="zh-CN" altLang="en-US" sz="3200" b="1" dirty="0">
                <a:latin typeface="仿宋" panose="02010609060101010101" charset="-122"/>
                <a:ea typeface="仿宋" panose="02010609060101010101" charset="-122"/>
                <a:cs typeface="仿宋" panose="02010609060101010101" charset="-122"/>
              </a:rPr>
              <a:t>此时此刻，回望这趟旅行，我们可以看到书中引人入胜的情节、大胆新奇的想象、栩栩如生的人物形象</a:t>
            </a:r>
            <a:r>
              <a:rPr lang="en-US" altLang="zh-CN" sz="3200" b="1" dirty="0">
                <a:latin typeface="仿宋" panose="02010609060101010101" charset="-122"/>
                <a:ea typeface="仿宋" panose="02010609060101010101" charset="-122"/>
                <a:cs typeface="仿宋" panose="02010609060101010101" charset="-122"/>
              </a:rPr>
              <a:t>……</a:t>
            </a:r>
            <a:r>
              <a:rPr lang="zh-CN" altLang="en-US" sz="3200" b="1" dirty="0">
                <a:latin typeface="仿宋" panose="02010609060101010101" charset="-122"/>
                <a:ea typeface="仿宋" panose="02010609060101010101" charset="-122"/>
                <a:cs typeface="仿宋" panose="02010609060101010101" charset="-122"/>
              </a:rPr>
              <a:t>作为一本科幻小说，这本书还有自己的亮点：比如，它有曲折紧张的故事情节，有丰富详尽的科学知识，有新奇绮丽的科幻想象</a:t>
            </a:r>
            <a:r>
              <a:rPr lang="en-US" altLang="zh-CN" sz="3200" b="1" dirty="0">
                <a:latin typeface="仿宋" panose="02010609060101010101" charset="-122"/>
                <a:ea typeface="仿宋" panose="02010609060101010101" charset="-122"/>
                <a:cs typeface="仿宋" panose="02010609060101010101" charset="-122"/>
              </a:rPr>
              <a:t>……</a:t>
            </a:r>
            <a:r>
              <a:rPr lang="zh-CN" altLang="en-US" sz="3200" b="1" dirty="0">
                <a:latin typeface="仿宋" panose="02010609060101010101" charset="-122"/>
                <a:ea typeface="仿宋" panose="02010609060101010101" charset="-122"/>
                <a:cs typeface="仿宋" panose="02010609060101010101" charset="-122"/>
              </a:rPr>
              <a:t>希望大家以后可以继续阅读更多的科幻小说。</a:t>
            </a:r>
            <a:endParaRPr lang="zh-CN" altLang="en-US" sz="3200" b="1" dirty="0">
              <a:latin typeface="仿宋" panose="02010609060101010101" charset="-122"/>
              <a:ea typeface="仿宋" panose="02010609060101010101" charset="-122"/>
              <a:cs typeface="仿宋" panose="02010609060101010101" charset="-122"/>
            </a:endParaRPr>
          </a:p>
        </p:txBody>
      </p:sp>
      <p:sp>
        <p:nvSpPr>
          <p:cNvPr id="2" name="矩形 1"/>
          <p:cNvSpPr/>
          <p:nvPr/>
        </p:nvSpPr>
        <p:spPr>
          <a:xfrm>
            <a:off x="992678" y="75252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本课小结</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rcRect l="14400" r="19507" b="1493"/>
          <a:stretch>
            <a:fillRect/>
          </a:stretch>
        </p:blipFill>
        <p:spPr>
          <a:xfrm>
            <a:off x="8640445" y="1083945"/>
            <a:ext cx="3147695" cy="4691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ppt_x"/>
                                          </p:val>
                                        </p:tav>
                                        <p:tav tm="100000">
                                          <p:val>
                                            <p:strVal val="#ppt_x"/>
                                          </p:val>
                                        </p:tav>
                                      </p:tavLst>
                                    </p:anim>
                                    <p:anim calcmode="lin" valueType="num">
                                      <p:cBhvr additive="base">
                                        <p:cTn id="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9089" name="矩形 1"/>
          <p:cNvSpPr/>
          <p:nvPr/>
        </p:nvSpPr>
        <p:spPr>
          <a:xfrm>
            <a:off x="716915" y="1097280"/>
            <a:ext cx="10758170" cy="1722120"/>
          </a:xfrm>
          <a:prstGeom prst="rect">
            <a:avLst/>
          </a:prstGeom>
          <a:noFill/>
          <a:ln w="9525">
            <a:noFill/>
          </a:ln>
        </p:spPr>
        <p:txBody>
          <a:bodyPr wrap="square" anchor="t">
            <a:spAutoFit/>
          </a:bodyPr>
          <a:p>
            <a:endParaRPr lang="zh-CN" altLang="zh-CN" dirty="0">
              <a:latin typeface="Arial" panose="020B0604020202020204" pitchFamily="34" charset="0"/>
              <a:ea typeface="宋体" panose="02010600030101010101" pitchFamily="2" charset="-122"/>
            </a:endParaRPr>
          </a:p>
          <a:p>
            <a:pPr>
              <a:lnSpc>
                <a:spcPct val="110000"/>
              </a:lnSpc>
            </a:pPr>
            <a:r>
              <a:rPr lang="en-US" altLang="zh-CN" sz="2400" b="1" dirty="0">
                <a:latin typeface="楷体" panose="02010609060101010101" pitchFamily="49" charset="-122"/>
                <a:ea typeface="楷体" panose="02010609060101010101" pitchFamily="49" charset="-122"/>
              </a:rPr>
              <a:t>       </a:t>
            </a:r>
            <a:r>
              <a:rPr lang="zh-CN" altLang="zh-CN" sz="4000" b="1" dirty="0">
                <a:latin typeface="楷体" panose="02010609060101010101" pitchFamily="49" charset="-122"/>
                <a:ea typeface="楷体" panose="02010609060101010101" pitchFamily="49" charset="-122"/>
              </a:rPr>
              <a:t>以“凡尔纳，我想对你说”</a:t>
            </a:r>
            <a:endParaRPr lang="zh-CN" altLang="zh-CN" sz="4000" b="1" dirty="0">
              <a:latin typeface="楷体" panose="02010609060101010101" pitchFamily="49" charset="-122"/>
              <a:ea typeface="楷体" panose="02010609060101010101" pitchFamily="49" charset="-122"/>
            </a:endParaRPr>
          </a:p>
          <a:p>
            <a:pPr>
              <a:lnSpc>
                <a:spcPct val="110000"/>
              </a:lnSpc>
            </a:pPr>
            <a:r>
              <a:rPr lang="zh-CN" altLang="zh-CN" sz="4000" b="1" dirty="0">
                <a:latin typeface="楷体" panose="02010609060101010101" pitchFamily="49" charset="-122"/>
                <a:ea typeface="楷体" panose="02010609060101010101" pitchFamily="49" charset="-122"/>
              </a:rPr>
              <a:t>为题谈一谈你心中的感触。</a:t>
            </a:r>
            <a:r>
              <a:rPr lang="en-US" altLang="zh-CN" sz="4000" b="1" dirty="0">
                <a:latin typeface="楷体" panose="02010609060101010101" pitchFamily="49" charset="-122"/>
                <a:ea typeface="楷体" panose="02010609060101010101" pitchFamily="49" charset="-122"/>
              </a:rPr>
              <a:t> </a:t>
            </a:r>
            <a:endParaRPr lang="zh-CN" altLang="zh-CN" sz="4000" dirty="0">
              <a:latin typeface="楷体" panose="02010609060101010101" pitchFamily="49" charset="-122"/>
              <a:ea typeface="楷体" panose="02010609060101010101" pitchFamily="49" charset="-122"/>
            </a:endParaRPr>
          </a:p>
        </p:txBody>
      </p:sp>
      <p:sp>
        <p:nvSpPr>
          <p:cNvPr id="2" name="矩形 1"/>
          <p:cNvSpPr/>
          <p:nvPr/>
        </p:nvSpPr>
        <p:spPr>
          <a:xfrm>
            <a:off x="1163493" y="67823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随堂训练</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2450465" y="2662555"/>
            <a:ext cx="4874260" cy="3952875"/>
          </a:xfrm>
          <a:prstGeom prst="rect">
            <a:avLst/>
          </a:prstGeom>
        </p:spPr>
      </p:pic>
      <p:pic>
        <p:nvPicPr>
          <p:cNvPr id="4" name="图片 3"/>
          <p:cNvPicPr>
            <a:picLocks noChangeAspect="1"/>
          </p:cNvPicPr>
          <p:nvPr/>
        </p:nvPicPr>
        <p:blipFill>
          <a:blip r:embed="rId2"/>
          <a:stretch>
            <a:fillRect/>
          </a:stretch>
        </p:blipFill>
        <p:spPr>
          <a:xfrm>
            <a:off x="8215630" y="533400"/>
            <a:ext cx="3590925" cy="462407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 y="488315"/>
            <a:ext cx="12192000" cy="6195695"/>
          </a:xfrm>
          <a:prstGeom prst="rect">
            <a:avLst/>
          </a:prstGeom>
        </p:spPr>
      </p:pic>
      <p:sp>
        <p:nvSpPr>
          <p:cNvPr id="2" name="文本框 1"/>
          <p:cNvSpPr txBox="1"/>
          <p:nvPr/>
        </p:nvSpPr>
        <p:spPr>
          <a:xfrm>
            <a:off x="3738245" y="2286000"/>
            <a:ext cx="5715000" cy="1568450"/>
          </a:xfrm>
          <a:prstGeom prst="rect">
            <a:avLst/>
          </a:prstGeom>
          <a:noFill/>
        </p:spPr>
        <p:txBody>
          <a:bodyPr wrap="square" rtlCol="0">
            <a:spAutoFit/>
          </a:bodyPr>
          <a:p>
            <a:r>
              <a:rPr lang="zh-CN" altLang="en-US" sz="9600">
                <a:solidFill>
                  <a:schemeClr val="bg1"/>
                </a:solidFill>
                <a:latin typeface="华文隶书" panose="02010800040101010101" charset="-122"/>
                <a:ea typeface="华文隶书" panose="02010800040101010101" charset="-122"/>
              </a:rPr>
              <a:t>第三课时</a:t>
            </a:r>
            <a:endParaRPr lang="zh-CN" altLang="en-US" sz="9600">
              <a:solidFill>
                <a:schemeClr val="bg1"/>
              </a:solidFill>
              <a:latin typeface="华文隶书" panose="02010800040101010101" charset="-122"/>
              <a:ea typeface="华文隶书" panose="02010800040101010101" charset="-122"/>
            </a:endParaRP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635" y="486410"/>
            <a:ext cx="12191365" cy="6242685"/>
          </a:xfrm>
          <a:prstGeom prst="rect">
            <a:avLst/>
          </a:prstGeom>
        </p:spPr>
      </p:pic>
      <p:sp>
        <p:nvSpPr>
          <p:cNvPr id="2" name="文本框 1"/>
          <p:cNvSpPr txBox="1"/>
          <p:nvPr/>
        </p:nvSpPr>
        <p:spPr>
          <a:xfrm>
            <a:off x="825500" y="1364615"/>
            <a:ext cx="11031220" cy="2651125"/>
          </a:xfrm>
          <a:prstGeom prst="rect">
            <a:avLst/>
          </a:prstGeom>
          <a:noFill/>
        </p:spPr>
        <p:txBody>
          <a:bodyPr wrap="square" rtlCol="0">
            <a:spAutoFit/>
          </a:bodyPr>
          <a:p>
            <a:pPr algn="l">
              <a:lnSpc>
                <a:spcPct val="130000"/>
              </a:lnSpc>
            </a:pPr>
            <a:r>
              <a:rPr lang="zh-CN" altLang="en-US" sz="3200" b="1" dirty="0" smtClean="0">
                <a:solidFill>
                  <a:schemeClr val="bg1"/>
                </a:solidFill>
                <a:latin typeface="宋体" panose="02010600030101010101" pitchFamily="2" charset="-122"/>
                <a:cs typeface="宋体" panose="02010600030101010101" pitchFamily="2" charset="-122"/>
              </a:rPr>
              <a:t>小组研讨：</a:t>
            </a:r>
            <a:endParaRPr lang="zh-CN" altLang="en-US" sz="3200" b="1" dirty="0" smtClean="0">
              <a:solidFill>
                <a:schemeClr val="bg1"/>
              </a:solidFill>
              <a:latin typeface="宋体" panose="02010600030101010101" pitchFamily="2" charset="-122"/>
              <a:cs typeface="宋体" panose="02010600030101010101" pitchFamily="2" charset="-122"/>
            </a:endParaRPr>
          </a:p>
          <a:p>
            <a:pPr algn="l">
              <a:lnSpc>
                <a:spcPct val="130000"/>
              </a:lnSpc>
            </a:pPr>
            <a:r>
              <a:rPr lang="en-US" altLang="zh-CN" sz="3200" b="1" dirty="0" smtClean="0">
                <a:solidFill>
                  <a:schemeClr val="bg1"/>
                </a:solidFill>
                <a:latin typeface="宋体" panose="02010600030101010101" pitchFamily="2" charset="-122"/>
                <a:cs typeface="宋体" panose="02010600030101010101" pitchFamily="2" charset="-122"/>
              </a:rPr>
              <a:t>1.</a:t>
            </a:r>
            <a:r>
              <a:rPr lang="zh-CN" altLang="en-US" sz="3200" b="1" dirty="0" smtClean="0">
                <a:solidFill>
                  <a:schemeClr val="bg1"/>
                </a:solidFill>
                <a:latin typeface="宋体" panose="02010600030101010101" pitchFamily="2" charset="-122"/>
                <a:cs typeface="宋体" panose="02010600030101010101" pitchFamily="2" charset="-122"/>
              </a:rPr>
              <a:t>组内合作梳理“诺第留斯号”航行路线及途中遭遇的险情。</a:t>
            </a:r>
            <a:endParaRPr lang="zh-CN" altLang="en-US" sz="3200" b="1" dirty="0" smtClean="0">
              <a:solidFill>
                <a:schemeClr val="bg1"/>
              </a:solidFill>
              <a:latin typeface="宋体" panose="02010600030101010101" pitchFamily="2" charset="-122"/>
              <a:cs typeface="宋体" panose="02010600030101010101" pitchFamily="2" charset="-122"/>
            </a:endParaRPr>
          </a:p>
          <a:p>
            <a:pPr algn="l">
              <a:lnSpc>
                <a:spcPct val="130000"/>
              </a:lnSpc>
            </a:pPr>
            <a:r>
              <a:rPr lang="en-US" altLang="zh-CN" sz="3200" b="1" dirty="0" smtClean="0">
                <a:solidFill>
                  <a:schemeClr val="bg1"/>
                </a:solidFill>
                <a:latin typeface="宋体" panose="02010600030101010101" pitchFamily="2" charset="-122"/>
                <a:cs typeface="宋体" panose="02010600030101010101" pitchFamily="2" charset="-122"/>
              </a:rPr>
              <a:t>2.小组长带领组员梳理书中所写的</a:t>
            </a:r>
            <a:r>
              <a:rPr lang="zh-CN" altLang="en-US" sz="3200" b="1" dirty="0" smtClean="0">
                <a:solidFill>
                  <a:schemeClr val="bg1"/>
                </a:solidFill>
                <a:latin typeface="宋体" panose="02010600030101010101" pitchFamily="2" charset="-122"/>
                <a:cs typeface="宋体" panose="02010600030101010101" pitchFamily="2" charset="-122"/>
              </a:rPr>
              <a:t>内容</a:t>
            </a:r>
            <a:r>
              <a:rPr lang="en-US" altLang="zh-CN" sz="3200" b="1" dirty="0" smtClean="0">
                <a:solidFill>
                  <a:schemeClr val="bg1"/>
                </a:solidFill>
                <a:latin typeface="宋体" panose="02010600030101010101" pitchFamily="2" charset="-122"/>
                <a:cs typeface="宋体" panose="02010600030101010101" pitchFamily="2" charset="-122"/>
              </a:rPr>
              <a:t>。透过这些，谈谈</a:t>
            </a:r>
            <a:r>
              <a:rPr lang="zh-CN" altLang="en-US" sz="3200" b="1" dirty="0" smtClean="0">
                <a:solidFill>
                  <a:schemeClr val="bg1"/>
                </a:solidFill>
                <a:latin typeface="宋体" panose="02010600030101010101" pitchFamily="2" charset="-122"/>
                <a:cs typeface="宋体" panose="02010600030101010101" pitchFamily="2" charset="-122"/>
              </a:rPr>
              <a:t>本书的艺术特色。</a:t>
            </a:r>
            <a:endParaRPr lang="zh-CN" altLang="en-US" sz="3200" b="1" dirty="0" smtClean="0">
              <a:solidFill>
                <a:schemeClr val="bg1"/>
              </a:solidFill>
              <a:latin typeface="宋体" panose="02010600030101010101" pitchFamily="2" charset="-122"/>
              <a:cs typeface="宋体" panose="02010600030101010101" pitchFamily="2" charset="-122"/>
            </a:endParaRPr>
          </a:p>
        </p:txBody>
      </p:sp>
      <p:sp>
        <p:nvSpPr>
          <p:cNvPr id="3" name="矩形 2"/>
          <p:cNvSpPr/>
          <p:nvPr/>
        </p:nvSpPr>
        <p:spPr>
          <a:xfrm>
            <a:off x="825673" y="69156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本课任务</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aphicFrame>
        <p:nvGraphicFramePr>
          <p:cNvPr id="11" name="表格 10"/>
          <p:cNvGraphicFramePr>
            <a:graphicFrameLocks noGrp="1"/>
          </p:cNvGraphicFramePr>
          <p:nvPr>
            <p:custDataLst>
              <p:tags r:id="rId1"/>
            </p:custDataLst>
          </p:nvPr>
        </p:nvGraphicFramePr>
        <p:xfrm>
          <a:off x="0" y="466725"/>
          <a:ext cx="12192000" cy="6269990"/>
        </p:xfrm>
        <a:graphic>
          <a:graphicData uri="http://schemas.openxmlformats.org/drawingml/2006/table">
            <a:tbl>
              <a:tblPr firstRow="1" firstCol="1" bandRow="1">
                <a:effectLst/>
                <a:tableStyleId>{5940675A-B579-460E-94D1-54222C63F5DA}</a:tableStyleId>
              </a:tblPr>
              <a:tblGrid>
                <a:gridCol w="2884805"/>
                <a:gridCol w="5287010"/>
                <a:gridCol w="4020185"/>
              </a:tblGrid>
              <a:tr h="415290">
                <a:tc>
                  <a:txBody>
                    <a:bodyPr/>
                    <a:p>
                      <a:pPr algn="ctr">
                        <a:lnSpc>
                          <a:spcPts val="1600"/>
                        </a:lnSpc>
                        <a:spcAft>
                          <a:spcPts val="0"/>
                        </a:spcAft>
                      </a:pPr>
                      <a:endParaRPr lang="en-US" alt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航海路线</a:t>
                      </a:r>
                      <a:endParaRPr lang="zh-CN" sz="1400" b="1" kern="100" dirty="0">
                        <a:solidFill>
                          <a:srgbClr val="FFFFFF"/>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38100" cmpd="sng">
                      <a:solidFill>
                        <a:srgbClr val="FFFFFF"/>
                      </a:solidFill>
                    </a:lnB>
                    <a:solidFill>
                      <a:srgbClr val="5B9BD5"/>
                    </a:solidFill>
                  </a:tcPr>
                </a:tc>
                <a:tc>
                  <a:txBody>
                    <a:bodyPr/>
                    <a:p>
                      <a:pPr algn="ctr">
                        <a:lnSpc>
                          <a:spcPts val="1600"/>
                        </a:lnSpc>
                        <a:spcAft>
                          <a:spcPts val="0"/>
                        </a:spcAft>
                      </a:pPr>
                      <a:endParaRPr lang="en-US" alt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遭遇的险情</a:t>
                      </a:r>
                      <a:endParaRPr lang="zh-CN" sz="1400" b="1" kern="100" dirty="0">
                        <a:solidFill>
                          <a:srgbClr val="FFFFFF"/>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38100" cmpd="sng">
                      <a:solidFill>
                        <a:srgbClr val="FFFFFF"/>
                      </a:solidFill>
                    </a:lnB>
                    <a:solidFill>
                      <a:srgbClr val="5B9BD5"/>
                    </a:solidFill>
                  </a:tcPr>
                </a:tc>
                <a:tc>
                  <a:txBody>
                    <a:bodyPr/>
                    <a:p>
                      <a:pPr algn="ctr">
                        <a:lnSpc>
                          <a:spcPts val="1600"/>
                        </a:lnSpc>
                        <a:spcAft>
                          <a:spcPts val="0"/>
                        </a:spcAft>
                      </a:pPr>
                      <a:endParaRPr lang="en-US" alt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解决办法</a:t>
                      </a:r>
                      <a:endParaRPr lang="zh-CN" sz="1400" b="1" kern="100" dirty="0">
                        <a:solidFill>
                          <a:srgbClr val="FFFFFF"/>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38100" cmpd="sng">
                      <a:solidFill>
                        <a:srgbClr val="FFFFFF"/>
                      </a:solidFill>
                    </a:lnB>
                    <a:solidFill>
                      <a:srgbClr val="5B9BD5"/>
                    </a:solidFill>
                  </a:tcPr>
                </a:tc>
              </a:tr>
              <a:tr h="528955">
                <a:tc>
                  <a:txBody>
                    <a:bodyPr/>
                    <a:p>
                      <a:pPr algn="ctr">
                        <a:lnSpc>
                          <a:spcPts val="1600"/>
                        </a:lnSpc>
                        <a:spcAft>
                          <a:spcPts val="0"/>
                        </a:spcAft>
                      </a:pPr>
                      <a:endParaRPr lang="en-US" altLang="zh-CN" sz="1800" kern="100" dirty="0">
                        <a:solidFill>
                          <a:srgbClr val="FF0000"/>
                        </a:solidFill>
                        <a:effectLst/>
                      </a:endParaRPr>
                    </a:p>
                    <a:p>
                      <a:pPr algn="ctr">
                        <a:lnSpc>
                          <a:spcPts val="1600"/>
                        </a:lnSpc>
                        <a:spcAft>
                          <a:spcPts val="0"/>
                        </a:spcAft>
                      </a:pPr>
                      <a:r>
                        <a:rPr lang="zh-CN" sz="1800" b="1" kern="100" dirty="0">
                          <a:solidFill>
                            <a:srgbClr val="FF0000"/>
                          </a:solidFill>
                          <a:effectLst/>
                          <a:ea typeface="Calibri" panose="020F0502020204030204" pitchFamily="34" charset="0"/>
                        </a:rPr>
                        <a:t>太平洋</a:t>
                      </a:r>
                      <a:endParaRPr lang="zh-CN" sz="1800" b="1"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solidFill>
                  </a:tcPr>
                </a:tc>
                <a:tc>
                  <a:txBody>
                    <a:bodyPr/>
                    <a:p>
                      <a:pPr algn="l">
                        <a:lnSpc>
                          <a:spcPts val="1600"/>
                        </a:lnSpc>
                        <a:spcAft>
                          <a:spcPts val="0"/>
                        </a:spcAft>
                      </a:pPr>
                      <a:endParaRPr lang="en-US" altLang="zh-CN" sz="1800" kern="100" dirty="0">
                        <a:solidFill>
                          <a:srgbClr val="FF0000"/>
                        </a:solidFill>
                        <a:effectLst/>
                      </a:endParaRPr>
                    </a:p>
                    <a:p>
                      <a:pPr algn="l">
                        <a:lnSpc>
                          <a:spcPts val="1600"/>
                        </a:lnSpc>
                        <a:spcAft>
                          <a:spcPts val="0"/>
                        </a:spcAft>
                      </a:pPr>
                      <a:r>
                        <a:rPr lang="zh-CN" sz="1800" kern="100" dirty="0">
                          <a:solidFill>
                            <a:srgbClr val="FF0000"/>
                          </a:solidFill>
                          <a:effectLst/>
                          <a:ea typeface="Calibri" panose="020F0502020204030204" pitchFamily="34" charset="0"/>
                        </a:rPr>
                        <a:t>在海底森林狩猎，遇到一对角鲨</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c>
                  <a:txBody>
                    <a:bodyPr/>
                    <a:p>
                      <a:pPr algn="l">
                        <a:lnSpc>
                          <a:spcPts val="1600"/>
                        </a:lnSpc>
                        <a:spcAft>
                          <a:spcPts val="0"/>
                        </a:spcAft>
                      </a:pPr>
                      <a:endParaRPr lang="en-US" altLang="zh-CN" sz="1600" kern="100" dirty="0">
                        <a:effectLst/>
                      </a:endParaRPr>
                    </a:p>
                    <a:p>
                      <a:pPr algn="l">
                        <a:lnSpc>
                          <a:spcPts val="1600"/>
                        </a:lnSpc>
                        <a:spcAft>
                          <a:spcPts val="0"/>
                        </a:spcAft>
                      </a:pPr>
                      <a:r>
                        <a:rPr lang="zh-CN" sz="1600" kern="100" dirty="0">
                          <a:solidFill>
                            <a:srgbClr val="000000"/>
                          </a:solidFill>
                          <a:effectLst/>
                          <a:ea typeface="Calibri" panose="020F0502020204030204" pitchFamily="34" charset="0"/>
                        </a:rPr>
                        <a:t>因角鲨视力不好，全体伏倒在地，逃过一劫</a:t>
                      </a:r>
                      <a:endPar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r>
              <a:tr h="406400">
                <a:tc rowSpan="2">
                  <a:txBody>
                    <a:bodyPr/>
                    <a:p>
                      <a:pPr algn="ctr">
                        <a:lnSpc>
                          <a:spcPts val="1600"/>
                        </a:lnSpc>
                        <a:spcAft>
                          <a:spcPts val="0"/>
                        </a:spcAft>
                      </a:pPr>
                      <a:endParaRPr lang="en-US" alt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太平洋</a:t>
                      </a:r>
                      <a:endParaRPr 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（经托雷斯海峡）</a:t>
                      </a:r>
                      <a:endParaRPr lang="zh-CN" sz="1600" b="1" kern="100" dirty="0">
                        <a:solidFill>
                          <a:srgbClr val="FFFFFF"/>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solidFill>
                  </a:tcPr>
                </a:tc>
                <a:tc>
                  <a:txBody>
                    <a:bodyPr/>
                    <a:p>
                      <a:pPr algn="l">
                        <a:lnSpc>
                          <a:spcPts val="1600"/>
                        </a:lnSpc>
                        <a:spcAft>
                          <a:spcPts val="0"/>
                        </a:spcAft>
                      </a:pPr>
                      <a:endParaRPr lang="en-US" altLang="zh-CN" sz="1600" kern="100" dirty="0">
                        <a:effectLst/>
                      </a:endParaRPr>
                    </a:p>
                    <a:p>
                      <a:pPr algn="l">
                        <a:lnSpc>
                          <a:spcPts val="1600"/>
                        </a:lnSpc>
                        <a:spcAft>
                          <a:spcPts val="0"/>
                        </a:spcAft>
                      </a:pPr>
                      <a:r>
                        <a:rPr lang="zh-CN" sz="1600" kern="100" dirty="0">
                          <a:solidFill>
                            <a:srgbClr val="000000"/>
                          </a:solidFill>
                          <a:effectLst/>
                          <a:ea typeface="Calibri" panose="020F0502020204030204" pitchFamily="34" charset="0"/>
                        </a:rPr>
                        <a:t>潜水艇触礁搁浅</a:t>
                      </a:r>
                      <a:endPar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c>
                  <a:txBody>
                    <a:bodyPr/>
                    <a:p>
                      <a:pPr algn="l">
                        <a:lnSpc>
                          <a:spcPts val="1600"/>
                        </a:lnSpc>
                        <a:spcAft>
                          <a:spcPts val="0"/>
                        </a:spcAft>
                      </a:pPr>
                      <a:endParaRPr lang="en-US" altLang="zh-CN" sz="1800" kern="100" dirty="0">
                        <a:solidFill>
                          <a:srgbClr val="FF0000"/>
                        </a:solidFill>
                        <a:effectLst/>
                      </a:endParaRPr>
                    </a:p>
                    <a:p>
                      <a:pPr algn="l">
                        <a:lnSpc>
                          <a:spcPts val="1600"/>
                        </a:lnSpc>
                        <a:spcAft>
                          <a:spcPts val="0"/>
                        </a:spcAft>
                      </a:pPr>
                      <a:r>
                        <a:rPr lang="zh-CN" sz="1800" kern="100" dirty="0">
                          <a:solidFill>
                            <a:srgbClr val="FF0000"/>
                          </a:solidFill>
                          <a:effectLst/>
                          <a:ea typeface="Calibri" panose="020F0502020204030204" pitchFamily="34" charset="0"/>
                        </a:rPr>
                        <a:t>借助五天后太平洋的涨潮返回海洋</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r>
              <a:tr h="609600">
                <a:tc vMerge="1">
                  <a:tcPr/>
                </a:tc>
                <a:tc>
                  <a:txBody>
                    <a:bodyPr/>
                    <a:p>
                      <a:pPr algn="l">
                        <a:lnSpc>
                          <a:spcPts val="1600"/>
                        </a:lnSpc>
                        <a:spcAft>
                          <a:spcPts val="0"/>
                        </a:spcAft>
                      </a:pPr>
                      <a:endParaRPr lang="en-US" altLang="zh-CN" sz="1600" kern="100" dirty="0">
                        <a:effectLst/>
                      </a:endParaRPr>
                    </a:p>
                    <a:p>
                      <a:pPr algn="l">
                        <a:lnSpc>
                          <a:spcPts val="1600"/>
                        </a:lnSpc>
                        <a:spcAft>
                          <a:spcPts val="0"/>
                        </a:spcAft>
                      </a:pPr>
                      <a:r>
                        <a:rPr lang="zh-CN" sz="1800" kern="100" dirty="0">
                          <a:solidFill>
                            <a:srgbClr val="FF0000"/>
                          </a:solidFill>
                          <a:effectLst/>
                          <a:ea typeface="Calibri" panose="020F0502020204030204" pitchFamily="34" charset="0"/>
                        </a:rPr>
                        <a:t>到附近陆地休憩，遭到土著人围攻</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c>
                  <a:txBody>
                    <a:bodyPr/>
                    <a:p>
                      <a:pPr algn="l">
                        <a:lnSpc>
                          <a:spcPts val="1600"/>
                        </a:lnSpc>
                        <a:spcAft>
                          <a:spcPts val="0"/>
                        </a:spcAft>
                      </a:pPr>
                      <a:endParaRPr lang="en-US" altLang="zh-CN" sz="1800" kern="100" dirty="0">
                        <a:solidFill>
                          <a:srgbClr val="FF0000"/>
                        </a:solidFill>
                        <a:effectLst/>
                      </a:endParaRPr>
                    </a:p>
                    <a:p>
                      <a:pPr algn="l">
                        <a:lnSpc>
                          <a:spcPts val="1600"/>
                        </a:lnSpc>
                        <a:spcAft>
                          <a:spcPts val="0"/>
                        </a:spcAft>
                      </a:pPr>
                      <a:r>
                        <a:rPr lang="zh-CN" sz="1800" kern="100" dirty="0">
                          <a:solidFill>
                            <a:srgbClr val="FF0000"/>
                          </a:solidFill>
                          <a:effectLst/>
                          <a:ea typeface="Calibri" panose="020F0502020204030204" pitchFamily="34" charset="0"/>
                        </a:rPr>
                        <a:t>潜艇的扶梯通了电，土著人无法上潜艇，纷纷逃跑</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r>
              <a:tr h="690245">
                <a:tc>
                  <a:txBody>
                    <a:bodyPr/>
                    <a:p>
                      <a:pPr algn="ctr">
                        <a:lnSpc>
                          <a:spcPts val="1600"/>
                        </a:lnSpc>
                        <a:spcAft>
                          <a:spcPts val="0"/>
                        </a:spcAft>
                      </a:pPr>
                      <a:endParaRPr lang="en-US" alt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印度洋</a:t>
                      </a:r>
                      <a:endParaRPr lang="zh-CN" sz="1600" b="1" kern="100" dirty="0">
                        <a:solidFill>
                          <a:srgbClr val="FFFFFF"/>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solidFill>
                  </a:tcPr>
                </a:tc>
                <a:tc>
                  <a:txBody>
                    <a:bodyPr/>
                    <a:p>
                      <a:pPr algn="l">
                        <a:lnSpc>
                          <a:spcPts val="1600"/>
                        </a:lnSpc>
                        <a:spcAft>
                          <a:spcPts val="0"/>
                        </a:spcAft>
                      </a:pPr>
                      <a:endParaRPr lang="en-US" altLang="zh-CN" sz="1600" kern="100" dirty="0">
                        <a:effectLst/>
                      </a:endParaRPr>
                    </a:p>
                    <a:p>
                      <a:pPr algn="l">
                        <a:lnSpc>
                          <a:spcPts val="1600"/>
                        </a:lnSpc>
                        <a:spcAft>
                          <a:spcPts val="0"/>
                        </a:spcAft>
                      </a:pPr>
                      <a:r>
                        <a:rPr lang="zh-CN" sz="1600" kern="100" dirty="0">
                          <a:solidFill>
                            <a:srgbClr val="000000"/>
                          </a:solidFill>
                          <a:effectLst/>
                          <a:ea typeface="Calibri" panose="020F0502020204030204" pitchFamily="34" charset="0"/>
                        </a:rPr>
                        <a:t>在锡兰采珠场参观，为了救被鲨鱼攻击的采珠人，尼摩船长与鲨鱼搏斗</a:t>
                      </a:r>
                      <a:endPar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c>
                  <a:txBody>
                    <a:bodyPr/>
                    <a:p>
                      <a:pPr algn="l">
                        <a:lnSpc>
                          <a:spcPts val="1600"/>
                        </a:lnSpc>
                        <a:spcAft>
                          <a:spcPts val="0"/>
                        </a:spcAft>
                      </a:pPr>
                      <a:endParaRPr lang="en-US" altLang="zh-CN" sz="1800" kern="100" dirty="0">
                        <a:solidFill>
                          <a:srgbClr val="FF0000"/>
                        </a:solidFill>
                        <a:effectLst/>
                      </a:endParaRPr>
                    </a:p>
                    <a:p>
                      <a:pPr algn="l">
                        <a:lnSpc>
                          <a:spcPts val="1600"/>
                        </a:lnSpc>
                        <a:spcAft>
                          <a:spcPts val="0"/>
                        </a:spcAft>
                      </a:pPr>
                      <a:r>
                        <a:rPr lang="zh-CN" sz="1800" kern="100" dirty="0">
                          <a:solidFill>
                            <a:srgbClr val="FF0000"/>
                          </a:solidFill>
                          <a:effectLst/>
                          <a:ea typeface="Calibri" panose="020F0502020204030204" pitchFamily="34" charset="0"/>
                        </a:rPr>
                        <a:t>在危难关头，尼德·兰一叉刺中鲨鱼要害，将其杀死</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r>
              <a:tr h="528955">
                <a:tc>
                  <a:txBody>
                    <a:bodyPr/>
                    <a:p>
                      <a:pPr algn="ctr">
                        <a:lnSpc>
                          <a:spcPts val="1600"/>
                        </a:lnSpc>
                        <a:spcAft>
                          <a:spcPts val="0"/>
                        </a:spcAft>
                      </a:pPr>
                      <a:endParaRPr lang="en-US" alt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红海（阿拉伯隧道）</a:t>
                      </a:r>
                      <a:endParaRPr lang="zh-CN" sz="1600" b="1" kern="100" dirty="0">
                        <a:solidFill>
                          <a:srgbClr val="FFFFFF"/>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solidFill>
                  </a:tcPr>
                </a:tc>
                <a:tc>
                  <a:txBody>
                    <a:bodyPr/>
                    <a:p>
                      <a:pPr algn="l">
                        <a:lnSpc>
                          <a:spcPts val="1600"/>
                        </a:lnSpc>
                        <a:spcAft>
                          <a:spcPts val="0"/>
                        </a:spcAft>
                      </a:pPr>
                      <a:endParaRPr lang="en-US" altLang="zh-CN" sz="1600" kern="100" dirty="0">
                        <a:effectLst/>
                      </a:endParaRPr>
                    </a:p>
                    <a:p>
                      <a:pPr algn="l">
                        <a:lnSpc>
                          <a:spcPts val="1600"/>
                        </a:lnSpc>
                        <a:spcAft>
                          <a:spcPts val="0"/>
                        </a:spcAft>
                      </a:pPr>
                      <a:r>
                        <a:rPr lang="zh-CN" sz="1800" kern="100" dirty="0">
                          <a:solidFill>
                            <a:srgbClr val="FF0000"/>
                          </a:solidFill>
                          <a:effectLst/>
                          <a:ea typeface="Calibri" panose="020F0502020204030204" pitchFamily="34" charset="0"/>
                        </a:rPr>
                        <a:t>在捉捕儒艮时被报复，小艇差点被儒艮掀翻</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c>
                  <a:txBody>
                    <a:bodyPr/>
                    <a:p>
                      <a:pPr algn="l">
                        <a:lnSpc>
                          <a:spcPts val="1600"/>
                        </a:lnSpc>
                        <a:spcAft>
                          <a:spcPts val="0"/>
                        </a:spcAft>
                      </a:pPr>
                      <a:r>
                        <a:rPr lang="zh-CN" sz="1600" kern="100">
                          <a:solidFill>
                            <a:srgbClr val="000000"/>
                          </a:solidFill>
                          <a:effectLst/>
                          <a:ea typeface="Calibri" panose="020F0502020204030204" pitchFamily="34" charset="0"/>
                        </a:rPr>
                        <a:t>尼德·兰用捕鲸叉刺中了儒艮的心脏</a:t>
                      </a:r>
                      <a:endParaRPr lang="zh-CN" sz="1600" kern="100">
                        <a:solidFill>
                          <a:srgbClr val="00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r>
              <a:tr h="609600">
                <a:tc rowSpan="2">
                  <a:txBody>
                    <a:bodyPr/>
                    <a:p>
                      <a:pPr algn="ctr">
                        <a:lnSpc>
                          <a:spcPts val="1600"/>
                        </a:lnSpc>
                        <a:spcAft>
                          <a:spcPts val="0"/>
                        </a:spcAft>
                      </a:pPr>
                      <a:endParaRPr lang="en-US" altLang="zh-CN" sz="1600" kern="100" dirty="0">
                        <a:effectLst/>
                      </a:endParaRPr>
                    </a:p>
                    <a:p>
                      <a:pPr algn="ctr">
                        <a:lnSpc>
                          <a:spcPts val="1600"/>
                        </a:lnSpc>
                        <a:spcAft>
                          <a:spcPts val="0"/>
                        </a:spcAft>
                      </a:pPr>
                      <a:endParaRPr lang="en-US" altLang="zh-CN" sz="1600" kern="100" dirty="0">
                        <a:effectLst/>
                      </a:endParaRPr>
                    </a:p>
                    <a:p>
                      <a:pPr algn="ctr">
                        <a:lnSpc>
                          <a:spcPts val="1600"/>
                        </a:lnSpc>
                        <a:spcAft>
                          <a:spcPts val="0"/>
                        </a:spcAft>
                      </a:pPr>
                      <a:endParaRPr lang="en-US" alt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南极海域</a:t>
                      </a:r>
                      <a:endParaRPr lang="zh-CN" sz="1600" b="1" kern="100" dirty="0">
                        <a:solidFill>
                          <a:srgbClr val="FFFFFF"/>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solidFill>
                  </a:tcPr>
                </a:tc>
                <a:tc>
                  <a:txBody>
                    <a:bodyPr/>
                    <a:p>
                      <a:pPr algn="l">
                        <a:lnSpc>
                          <a:spcPts val="1600"/>
                        </a:lnSpc>
                        <a:spcAft>
                          <a:spcPts val="0"/>
                        </a:spcAft>
                      </a:pPr>
                      <a:endParaRPr lang="en-US" altLang="zh-CN" sz="1600" kern="100" dirty="0">
                        <a:effectLst/>
                      </a:endParaRPr>
                    </a:p>
                    <a:p>
                      <a:pPr algn="l">
                        <a:lnSpc>
                          <a:spcPts val="1600"/>
                        </a:lnSpc>
                        <a:spcAft>
                          <a:spcPts val="0"/>
                        </a:spcAft>
                      </a:pPr>
                      <a:r>
                        <a:rPr lang="zh-CN" sz="1600" kern="100" dirty="0">
                          <a:solidFill>
                            <a:srgbClr val="000000"/>
                          </a:solidFill>
                          <a:effectLst/>
                          <a:ea typeface="Calibri" panose="020F0502020204030204" pitchFamily="34" charset="0"/>
                        </a:rPr>
                        <a:t>在南极圈遭遇冰川封路</a:t>
                      </a:r>
                      <a:endPar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c>
                  <a:txBody>
                    <a:bodyPr/>
                    <a:p>
                      <a:pPr algn="l">
                        <a:lnSpc>
                          <a:spcPts val="1600"/>
                        </a:lnSpc>
                        <a:spcAft>
                          <a:spcPts val="0"/>
                        </a:spcAft>
                      </a:pPr>
                      <a:endParaRPr lang="en-US" altLang="zh-CN" sz="1800" kern="100" dirty="0">
                        <a:solidFill>
                          <a:srgbClr val="FF0000"/>
                        </a:solidFill>
                        <a:effectLst/>
                      </a:endParaRPr>
                    </a:p>
                    <a:p>
                      <a:pPr algn="l">
                        <a:lnSpc>
                          <a:spcPts val="1600"/>
                        </a:lnSpc>
                        <a:spcAft>
                          <a:spcPts val="0"/>
                        </a:spcAft>
                      </a:pPr>
                      <a:r>
                        <a:rPr lang="zh-CN" sz="1800" kern="100" dirty="0">
                          <a:solidFill>
                            <a:srgbClr val="FF0000"/>
                          </a:solidFill>
                          <a:effectLst/>
                          <a:ea typeface="Calibri" panose="020F0502020204030204" pitchFamily="34" charset="0"/>
                        </a:rPr>
                        <a:t>潜艇潜到更深的水层去，选择从冰山底下穿过</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r>
              <a:tr h="668020">
                <a:tc vMerge="1">
                  <a:tcPr/>
                </a:tc>
                <a:tc>
                  <a:txBody>
                    <a:bodyPr/>
                    <a:p>
                      <a:pPr algn="l">
                        <a:lnSpc>
                          <a:spcPts val="1600"/>
                        </a:lnSpc>
                        <a:spcAft>
                          <a:spcPts val="0"/>
                        </a:spcAft>
                      </a:pPr>
                      <a:endParaRPr lang="en-US" altLang="zh-CN" sz="1800" kern="100" dirty="0">
                        <a:solidFill>
                          <a:srgbClr val="FF0000"/>
                        </a:solidFill>
                        <a:effectLst/>
                      </a:endParaRPr>
                    </a:p>
                    <a:p>
                      <a:pPr algn="l">
                        <a:lnSpc>
                          <a:spcPts val="1600"/>
                        </a:lnSpc>
                        <a:spcAft>
                          <a:spcPts val="0"/>
                        </a:spcAft>
                      </a:pPr>
                      <a:r>
                        <a:rPr lang="zh-CN" sz="1800" kern="100" dirty="0">
                          <a:solidFill>
                            <a:srgbClr val="FF0000"/>
                          </a:solidFill>
                          <a:effectLst/>
                          <a:ea typeface="Calibri" panose="020F0502020204030204" pitchFamily="34" charset="0"/>
                        </a:rPr>
                        <a:t>在南极点，遭到浮冰围困，潜艇再次搁浅，面临缺氧危险</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c>
                  <a:txBody>
                    <a:bodyPr/>
                    <a:p>
                      <a:pPr algn="l">
                        <a:lnSpc>
                          <a:spcPts val="1600"/>
                        </a:lnSpc>
                        <a:spcAft>
                          <a:spcPts val="0"/>
                        </a:spcAft>
                      </a:pPr>
                      <a:endParaRPr lang="en-US" altLang="zh-CN" sz="1800" kern="100" dirty="0">
                        <a:solidFill>
                          <a:srgbClr val="FF0000"/>
                        </a:solidFill>
                        <a:effectLst/>
                      </a:endParaRPr>
                    </a:p>
                    <a:p>
                      <a:pPr algn="l">
                        <a:lnSpc>
                          <a:spcPts val="1600"/>
                        </a:lnSpc>
                        <a:spcAft>
                          <a:spcPts val="0"/>
                        </a:spcAft>
                      </a:pPr>
                      <a:r>
                        <a:rPr lang="zh-CN" sz="1800" kern="100" dirty="0">
                          <a:solidFill>
                            <a:srgbClr val="FF0000"/>
                          </a:solidFill>
                          <a:effectLst/>
                          <a:ea typeface="Calibri" panose="020F0502020204030204" pitchFamily="34" charset="0"/>
                        </a:rPr>
                        <a:t>众人轮流凿冰，并用沸腾的开水喷射冰，最后撞开冰层</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r>
              <a:tr h="513080">
                <a:tc rowSpan="2">
                  <a:txBody>
                    <a:bodyPr/>
                    <a:p>
                      <a:pPr algn="ctr">
                        <a:lnSpc>
                          <a:spcPts val="1600"/>
                        </a:lnSpc>
                        <a:spcAft>
                          <a:spcPts val="0"/>
                        </a:spcAft>
                      </a:pPr>
                      <a:endParaRPr lang="en-US" altLang="zh-CN" sz="1600" kern="100" dirty="0">
                        <a:effectLst/>
                      </a:endParaRPr>
                    </a:p>
                    <a:p>
                      <a:pPr algn="ctr">
                        <a:lnSpc>
                          <a:spcPts val="1600"/>
                        </a:lnSpc>
                        <a:spcAft>
                          <a:spcPts val="0"/>
                        </a:spcAft>
                      </a:pPr>
                      <a:endParaRPr lang="en-US" altLang="zh-CN" sz="1600" kern="100" dirty="0">
                        <a:effectLst/>
                      </a:endParaRPr>
                    </a:p>
                    <a:p>
                      <a:pPr algn="ctr">
                        <a:lnSpc>
                          <a:spcPts val="1600"/>
                        </a:lnSpc>
                        <a:spcAft>
                          <a:spcPts val="0"/>
                        </a:spcAft>
                      </a:pPr>
                      <a:endParaRPr lang="en-US" alt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大西洋</a:t>
                      </a:r>
                      <a:endParaRPr lang="en-US" altLang="zh-CN" sz="1600" kern="100" dirty="0">
                        <a:effectLst/>
                      </a:endParaRPr>
                    </a:p>
                    <a:p>
                      <a:pPr algn="ctr">
                        <a:lnSpc>
                          <a:spcPts val="1600"/>
                        </a:lnSpc>
                        <a:spcAft>
                          <a:spcPts val="0"/>
                        </a:spcAft>
                      </a:pPr>
                      <a:endParaRPr lang="zh-CN" sz="1600" b="1" kern="100" dirty="0">
                        <a:solidFill>
                          <a:srgbClr val="FFFFFF"/>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solidFill>
                  </a:tcPr>
                </a:tc>
                <a:tc>
                  <a:txBody>
                    <a:bodyPr/>
                    <a:p>
                      <a:pPr algn="l">
                        <a:lnSpc>
                          <a:spcPts val="1600"/>
                        </a:lnSpc>
                        <a:spcAft>
                          <a:spcPts val="0"/>
                        </a:spcAft>
                      </a:pPr>
                      <a:endParaRPr lang="en-US" altLang="zh-CN" sz="1800" kern="100" dirty="0">
                        <a:solidFill>
                          <a:srgbClr val="FF0000"/>
                        </a:solidFill>
                        <a:effectLst/>
                      </a:endParaRPr>
                    </a:p>
                    <a:p>
                      <a:pPr algn="l">
                        <a:lnSpc>
                          <a:spcPts val="1600"/>
                        </a:lnSpc>
                        <a:spcAft>
                          <a:spcPts val="0"/>
                        </a:spcAft>
                      </a:pPr>
                      <a:r>
                        <a:rPr lang="zh-CN" sz="1800" kern="100" dirty="0">
                          <a:solidFill>
                            <a:srgbClr val="FF0000"/>
                          </a:solidFill>
                          <a:effectLst/>
                          <a:ea typeface="Calibri" panose="020F0502020204030204" pitchFamily="34" charset="0"/>
                        </a:rPr>
                        <a:t>遭到章鱼袭击</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c>
                  <a:txBody>
                    <a:bodyPr/>
                    <a:p>
                      <a:pPr algn="l">
                        <a:lnSpc>
                          <a:spcPts val="1600"/>
                        </a:lnSpc>
                        <a:spcAft>
                          <a:spcPts val="0"/>
                        </a:spcAft>
                      </a:pPr>
                      <a:endParaRPr lang="en-US" altLang="zh-CN" sz="1600" kern="100" dirty="0">
                        <a:effectLst/>
                      </a:endParaRPr>
                    </a:p>
                    <a:p>
                      <a:pPr algn="l">
                        <a:lnSpc>
                          <a:spcPts val="1600"/>
                        </a:lnSpc>
                        <a:spcAft>
                          <a:spcPts val="0"/>
                        </a:spcAft>
                      </a:pPr>
                      <a:r>
                        <a:rPr lang="zh-CN" sz="1600" kern="100" dirty="0">
                          <a:solidFill>
                            <a:srgbClr val="000000"/>
                          </a:solidFill>
                          <a:effectLst/>
                          <a:ea typeface="Calibri" panose="020F0502020204030204" pitchFamily="34" charset="0"/>
                        </a:rPr>
                        <a:t>船员集体用斧头与章鱼肉搏，最后击退章鱼</a:t>
                      </a:r>
                      <a:endPar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r>
              <a:tr h="609600">
                <a:tc vMerge="1">
                  <a:tcPr/>
                </a:tc>
                <a:tc>
                  <a:txBody>
                    <a:bodyPr/>
                    <a:p>
                      <a:pPr algn="l">
                        <a:lnSpc>
                          <a:spcPts val="1600"/>
                        </a:lnSpc>
                        <a:spcAft>
                          <a:spcPts val="0"/>
                        </a:spcAft>
                      </a:pPr>
                      <a:endParaRPr lang="en-US" altLang="zh-CN" sz="1600" kern="100" dirty="0">
                        <a:effectLst/>
                      </a:endParaRPr>
                    </a:p>
                    <a:p>
                      <a:pPr algn="l">
                        <a:lnSpc>
                          <a:spcPts val="1600"/>
                        </a:lnSpc>
                        <a:spcAft>
                          <a:spcPts val="0"/>
                        </a:spcAft>
                      </a:pPr>
                      <a:r>
                        <a:rPr lang="zh-CN" sz="1600" kern="100" dirty="0">
                          <a:solidFill>
                            <a:srgbClr val="000000"/>
                          </a:solidFill>
                          <a:effectLst/>
                          <a:ea typeface="Calibri" panose="020F0502020204030204" pitchFamily="34" charset="0"/>
                        </a:rPr>
                        <a:t>参观复仇者号的坟墓时，遭到一艘战舰的攻击</a:t>
                      </a:r>
                      <a:endPar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c>
                  <a:txBody>
                    <a:bodyPr/>
                    <a:p>
                      <a:pPr algn="l">
                        <a:lnSpc>
                          <a:spcPts val="1600"/>
                        </a:lnSpc>
                        <a:spcAft>
                          <a:spcPts val="0"/>
                        </a:spcAft>
                      </a:pPr>
                      <a:endParaRPr lang="en-US" altLang="zh-CN" sz="1600" kern="100" dirty="0">
                        <a:solidFill>
                          <a:srgbClr val="FF0000"/>
                        </a:solidFill>
                        <a:effectLst/>
                      </a:endParaRPr>
                    </a:p>
                    <a:p>
                      <a:pPr algn="l">
                        <a:lnSpc>
                          <a:spcPts val="1600"/>
                        </a:lnSpc>
                        <a:spcAft>
                          <a:spcPts val="0"/>
                        </a:spcAft>
                      </a:pPr>
                      <a:r>
                        <a:rPr lang="zh-CN" sz="1600" kern="100" dirty="0">
                          <a:solidFill>
                            <a:srgbClr val="FF0000"/>
                          </a:solidFill>
                          <a:effectLst/>
                          <a:ea typeface="Calibri" panose="020F0502020204030204" pitchFamily="34" charset="0"/>
                        </a:rPr>
                        <a:t>尼摩船长下令用鹦鹉号攻击战舰底部，击沉了战舰</a:t>
                      </a:r>
                      <a:endParaRPr lang="zh-CN" sz="16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40000"/>
                      </a:srgbClr>
                    </a:solidFill>
                  </a:tcPr>
                </a:tc>
              </a:tr>
              <a:tr h="690245">
                <a:tc>
                  <a:txBody>
                    <a:bodyPr/>
                    <a:p>
                      <a:pPr algn="ctr">
                        <a:lnSpc>
                          <a:spcPts val="1600"/>
                        </a:lnSpc>
                        <a:spcAft>
                          <a:spcPts val="0"/>
                        </a:spcAft>
                      </a:pPr>
                      <a:endParaRPr lang="en-US" alt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北冰洋</a:t>
                      </a:r>
                      <a:endParaRPr lang="zh-CN" sz="1600" kern="100" dirty="0">
                        <a:effectLst/>
                      </a:endParaRPr>
                    </a:p>
                    <a:p>
                      <a:pPr algn="ctr">
                        <a:lnSpc>
                          <a:spcPts val="1600"/>
                        </a:lnSpc>
                        <a:spcAft>
                          <a:spcPts val="0"/>
                        </a:spcAft>
                      </a:pPr>
                      <a:r>
                        <a:rPr lang="zh-CN" sz="1600" b="1" kern="100" dirty="0">
                          <a:solidFill>
                            <a:srgbClr val="FFFFFF"/>
                          </a:solidFill>
                          <a:effectLst/>
                          <a:ea typeface="Calibri" panose="020F0502020204030204" pitchFamily="34" charset="0"/>
                        </a:rPr>
                        <a:t>（挪威西海岸海域）</a:t>
                      </a:r>
                      <a:endParaRPr lang="zh-CN" sz="1600" b="1" kern="100" dirty="0">
                        <a:solidFill>
                          <a:srgbClr val="FFFFFF"/>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solidFill>
                  </a:tcPr>
                </a:tc>
                <a:tc>
                  <a:txBody>
                    <a:bodyPr/>
                    <a:p>
                      <a:pPr algn="l">
                        <a:lnSpc>
                          <a:spcPts val="1600"/>
                        </a:lnSpc>
                        <a:spcAft>
                          <a:spcPts val="0"/>
                        </a:spcAft>
                      </a:pPr>
                      <a:endParaRPr lang="en-US" altLang="zh-CN" sz="1600" kern="100" dirty="0">
                        <a:effectLst/>
                      </a:endParaRPr>
                    </a:p>
                    <a:p>
                      <a:pPr algn="l">
                        <a:lnSpc>
                          <a:spcPts val="1600"/>
                        </a:lnSpc>
                        <a:spcAft>
                          <a:spcPts val="0"/>
                        </a:spcAft>
                      </a:pPr>
                      <a:r>
                        <a:rPr lang="zh-CN" sz="1800" kern="100" dirty="0">
                          <a:solidFill>
                            <a:srgbClr val="FF0000"/>
                          </a:solidFill>
                          <a:effectLst/>
                          <a:ea typeface="Calibri" panose="020F0502020204030204" pitchFamily="34" charset="0"/>
                        </a:rPr>
                        <a:t>教授、尼德·兰和康塞尔准备从艇上逃跑时遭到大漩涡</a:t>
                      </a:r>
                      <a:endParaRPr 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c>
                  <a:txBody>
                    <a:bodyPr/>
                    <a:p>
                      <a:pPr algn="l">
                        <a:lnSpc>
                          <a:spcPts val="1600"/>
                        </a:lnSpc>
                        <a:spcAft>
                          <a:spcPts val="0"/>
                        </a:spcAft>
                      </a:pPr>
                      <a:endParaRPr lang="en-US" altLang="zh-CN" sz="1600" kern="100" dirty="0">
                        <a:solidFill>
                          <a:srgbClr val="FF0000"/>
                        </a:solidFill>
                        <a:effectLst/>
                      </a:endParaRPr>
                    </a:p>
                    <a:p>
                      <a:pPr algn="l">
                        <a:lnSpc>
                          <a:spcPts val="1600"/>
                        </a:lnSpc>
                        <a:spcAft>
                          <a:spcPts val="0"/>
                        </a:spcAft>
                      </a:pPr>
                      <a:r>
                        <a:rPr lang="zh-CN" sz="1600" kern="100" dirty="0">
                          <a:solidFill>
                            <a:srgbClr val="FF0000"/>
                          </a:solidFill>
                          <a:effectLst/>
                          <a:ea typeface="Calibri" panose="020F0502020204030204" pitchFamily="34" charset="0"/>
                        </a:rPr>
                        <a:t>教授、尼德·兰和康塞尔被漩涡抛入水中，被渔民救起，在小岛脱险</a:t>
                      </a:r>
                      <a:endParaRPr lang="zh-CN" sz="1600" kern="100" dirty="0">
                        <a:solidFill>
                          <a:srgbClr val="FF0000"/>
                        </a:solidFill>
                        <a:effectLst/>
                        <a:latin typeface="Calibri" panose="020F0502020204030204" pitchFamily="34" charset="0"/>
                        <a:ea typeface="宋体" panose="02010600030101010101" pitchFamily="2" charset="-122"/>
                        <a:cs typeface="Times New Roman" panose="02020603050405020304" charset="0"/>
                      </a:endParaRPr>
                    </a:p>
                  </a:txBody>
                  <a:tcPr marL="56404" marR="56404" marT="0" marB="0">
                    <a:lnL w="12700" cmpd="sng">
                      <a:solidFill>
                        <a:srgbClr val="FFFFFF"/>
                      </a:solidFill>
                    </a:lnL>
                    <a:lnR w="12700" cmpd="sng">
                      <a:solidFill>
                        <a:srgbClr val="FFFFFF"/>
                      </a:solidFill>
                    </a:lnR>
                    <a:lnT w="12700" cmpd="sng">
                      <a:solidFill>
                        <a:srgbClr val="FFFFFF"/>
                      </a:solidFill>
                    </a:lnT>
                    <a:lnB w="12700" cmpd="sng">
                      <a:solidFill>
                        <a:srgbClr val="FFFFFF"/>
                      </a:solidFill>
                    </a:lnB>
                    <a:solidFill>
                      <a:srgbClr val="5B9BD5">
                        <a:tint val="20000"/>
                      </a:srgbClr>
                    </a:solidFill>
                  </a:tcP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4" name="内容占位符 3" descr="C:\Users\Administrator\Desktop\14.png14"/>
          <p:cNvPicPr>
            <a:picLocks noChangeAspect="1"/>
          </p:cNvPicPr>
          <p:nvPr>
            <p:ph idx="1"/>
          </p:nvPr>
        </p:nvPicPr>
        <p:blipFill>
          <a:blip r:embed="rId1"/>
          <a:srcRect l="3870" t="11665" r="3984" b="13544"/>
          <a:stretch>
            <a:fillRect/>
          </a:stretch>
        </p:blipFill>
        <p:spPr>
          <a:xfrm>
            <a:off x="478790" y="1227455"/>
            <a:ext cx="11235055" cy="5130165"/>
          </a:xfrm>
          <a:prstGeom prst="rect">
            <a:avLst/>
          </a:prstGeom>
        </p:spPr>
      </p:pic>
      <p:sp>
        <p:nvSpPr>
          <p:cNvPr id="10" name="文本框 9"/>
          <p:cNvSpPr txBox="1"/>
          <p:nvPr/>
        </p:nvSpPr>
        <p:spPr>
          <a:xfrm>
            <a:off x="838200" y="582295"/>
            <a:ext cx="4261485" cy="645160"/>
          </a:xfrm>
          <a:prstGeom prst="rect">
            <a:avLst/>
          </a:prstGeom>
          <a:noFill/>
        </p:spPr>
        <p:txBody>
          <a:bodyPr wrap="square" rtlCol="0">
            <a:spAutoFit/>
          </a:bodyPr>
          <a:p>
            <a:r>
              <a:rPr lang="zh-CN" altLang="en-US" sz="3600" b="1" dirty="0">
                <a:solidFill>
                  <a:srgbClr val="FF0000"/>
                </a:solidFill>
                <a:ea typeface="微软雅黑" panose="020B0503020204020204" pitchFamily="34" charset="-122"/>
                <a:sym typeface="+mn-ea"/>
              </a:rPr>
              <a:t>尼德</a:t>
            </a:r>
            <a:r>
              <a:rPr lang="en-US" altLang="zh-CN" sz="3600" b="1">
                <a:solidFill>
                  <a:srgbClr val="FF0000"/>
                </a:solidFill>
                <a:latin typeface="微软雅黑" panose="020B0503020204020204" pitchFamily="34" charset="-122"/>
                <a:ea typeface="微软雅黑" panose="020B0503020204020204" pitchFamily="34" charset="-122"/>
                <a:sym typeface="+mn-ea"/>
              </a:rPr>
              <a:t>·</a:t>
            </a:r>
            <a:r>
              <a:rPr lang="zh-CN" altLang="en-US" sz="3600" b="1" dirty="0">
                <a:solidFill>
                  <a:srgbClr val="FF0000"/>
                </a:solidFill>
                <a:ea typeface="微软雅黑" panose="020B0503020204020204" pitchFamily="34" charset="-122"/>
                <a:sym typeface="+mn-ea"/>
              </a:rPr>
              <a:t>兰他们的</a:t>
            </a:r>
            <a:endParaRPr lang="zh-CN" altLang="en-US" sz="3600" b="1"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6" name="文本框 45"/>
          <p:cNvSpPr txBox="1"/>
          <p:nvPr/>
        </p:nvSpPr>
        <p:spPr>
          <a:xfrm>
            <a:off x="2597559" y="1657207"/>
            <a:ext cx="7851458" cy="796290"/>
          </a:xfrm>
          <a:prstGeom prst="rect">
            <a:avLst/>
          </a:prstGeom>
          <a:noFill/>
        </p:spPr>
        <p:txBody>
          <a:bodyPr wrap="square" rtlCol="0">
            <a:spAutoFit/>
          </a:bodyPr>
          <a:lstStyle/>
          <a:p>
            <a:pPr>
              <a:lnSpc>
                <a:spcPts val="5500"/>
              </a:lnSpc>
            </a:pPr>
            <a:r>
              <a:rPr lang="en-US" altLang="zh-CN"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1.</a:t>
            </a:r>
            <a:r>
              <a:rPr lang="zh-CN" altLang="en-US"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最奇异的</a:t>
            </a:r>
            <a:r>
              <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rPr>
              <a:t>海底生物</a:t>
            </a:r>
            <a:endPar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endParaRPr>
          </a:p>
        </p:txBody>
      </p:sp>
      <p:pic>
        <p:nvPicPr>
          <p:cNvPr id="104" name="图片 10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41561" y="4501466"/>
            <a:ext cx="438326" cy="405526"/>
          </a:xfrm>
          <a:prstGeom prst="rect">
            <a:avLst/>
          </a:prstGeom>
        </p:spPr>
      </p:pic>
      <p:pic>
        <p:nvPicPr>
          <p:cNvPr id="106" name="图片 10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36410" y="4638122"/>
            <a:ext cx="399563" cy="477089"/>
          </a:xfrm>
          <a:prstGeom prst="rect">
            <a:avLst/>
          </a:prstGeom>
        </p:spPr>
      </p:pic>
      <p:pic>
        <p:nvPicPr>
          <p:cNvPr id="108" name="图片 10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06006" y="2154523"/>
            <a:ext cx="393599" cy="342908"/>
          </a:xfrm>
          <a:prstGeom prst="rect">
            <a:avLst/>
          </a:prstGeom>
        </p:spPr>
      </p:pic>
      <p:pic>
        <p:nvPicPr>
          <p:cNvPr id="110" name="图片 10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0410" y="4906896"/>
            <a:ext cx="399563" cy="390617"/>
          </a:xfrm>
          <a:prstGeom prst="rect">
            <a:avLst/>
          </a:prstGeom>
        </p:spPr>
      </p:pic>
      <p:pic>
        <p:nvPicPr>
          <p:cNvPr id="112" name="图片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68193" y="5853888"/>
            <a:ext cx="599961" cy="671180"/>
          </a:xfrm>
          <a:prstGeom prst="rect">
            <a:avLst/>
          </a:prstGeom>
        </p:spPr>
      </p:pic>
      <p:pic>
        <p:nvPicPr>
          <p:cNvPr id="114" name="图片 1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73756" y="903654"/>
            <a:ext cx="924360" cy="837888"/>
          </a:xfrm>
          <a:prstGeom prst="rect">
            <a:avLst/>
          </a:prstGeom>
        </p:spPr>
      </p:pic>
      <p:pic>
        <p:nvPicPr>
          <p:cNvPr id="116" name="图片 1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39567" y="4373415"/>
            <a:ext cx="885598" cy="760362"/>
          </a:xfrm>
          <a:prstGeom prst="rect">
            <a:avLst/>
          </a:prstGeom>
        </p:spPr>
      </p:pic>
      <p:pic>
        <p:nvPicPr>
          <p:cNvPr id="120" name="图片 1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6511" y="4944124"/>
            <a:ext cx="1323923" cy="1300069"/>
          </a:xfrm>
          <a:prstGeom prst="rect">
            <a:avLst/>
          </a:prstGeom>
        </p:spPr>
      </p:pic>
      <p:pic>
        <p:nvPicPr>
          <p:cNvPr id="122" name="图片 1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600231" y="3652010"/>
            <a:ext cx="894447" cy="933579"/>
          </a:xfrm>
          <a:prstGeom prst="rect">
            <a:avLst/>
          </a:prstGeom>
        </p:spPr>
      </p:pic>
      <p:pic>
        <p:nvPicPr>
          <p:cNvPr id="124" name="图片 1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791486" y="3757496"/>
            <a:ext cx="685815" cy="623198"/>
          </a:xfrm>
          <a:prstGeom prst="rect">
            <a:avLst/>
          </a:prstGeom>
        </p:spPr>
      </p:pic>
      <p:pic>
        <p:nvPicPr>
          <p:cNvPr id="126" name="图片 1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976487" y="694684"/>
            <a:ext cx="518835" cy="626180"/>
          </a:xfrm>
          <a:prstGeom prst="rect">
            <a:avLst/>
          </a:prstGeom>
        </p:spPr>
      </p:pic>
      <p:pic>
        <p:nvPicPr>
          <p:cNvPr id="128" name="图片 12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98393" y="5683990"/>
            <a:ext cx="817016" cy="650033"/>
          </a:xfrm>
          <a:prstGeom prst="rect">
            <a:avLst/>
          </a:prstGeom>
        </p:spPr>
      </p:pic>
      <p:pic>
        <p:nvPicPr>
          <p:cNvPr id="130" name="图片 12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8119" y="5327013"/>
            <a:ext cx="882298" cy="917495"/>
          </a:xfrm>
          <a:prstGeom prst="rect">
            <a:avLst/>
          </a:prstGeom>
        </p:spPr>
      </p:pic>
      <p:pic>
        <p:nvPicPr>
          <p:cNvPr id="132" name="图片 13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114991" y="4882718"/>
            <a:ext cx="483053" cy="438326"/>
          </a:xfrm>
          <a:prstGeom prst="rect">
            <a:avLst/>
          </a:prstGeom>
        </p:spPr>
      </p:pic>
      <p:pic>
        <p:nvPicPr>
          <p:cNvPr id="134" name="图片 13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1025016" y="3351981"/>
            <a:ext cx="420435" cy="405526"/>
          </a:xfrm>
          <a:prstGeom prst="rect">
            <a:avLst/>
          </a:prstGeom>
        </p:spPr>
      </p:pic>
      <p:pic>
        <p:nvPicPr>
          <p:cNvPr id="136" name="图片 13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434580" y="5908223"/>
            <a:ext cx="557598" cy="494980"/>
          </a:xfrm>
          <a:prstGeom prst="rect">
            <a:avLst/>
          </a:prstGeom>
        </p:spPr>
      </p:pic>
      <p:pic>
        <p:nvPicPr>
          <p:cNvPr id="138" name="图片 13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368231" y="5787832"/>
            <a:ext cx="781234" cy="736507"/>
          </a:xfrm>
          <a:prstGeom prst="rect">
            <a:avLst/>
          </a:prstGeom>
        </p:spPr>
      </p:pic>
      <p:pic>
        <p:nvPicPr>
          <p:cNvPr id="140" name="图片 13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688658" y="5787611"/>
            <a:ext cx="471126" cy="551634"/>
          </a:xfrm>
          <a:prstGeom prst="rect">
            <a:avLst/>
          </a:prstGeom>
        </p:spPr>
      </p:pic>
      <p:pic>
        <p:nvPicPr>
          <p:cNvPr id="142" name="图片 14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502200" y="5683740"/>
            <a:ext cx="524798" cy="560580"/>
          </a:xfrm>
          <a:prstGeom prst="rect">
            <a:avLst/>
          </a:prstGeom>
        </p:spPr>
      </p:pic>
      <p:pic>
        <p:nvPicPr>
          <p:cNvPr id="144" name="图片 14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0233633" y="5737663"/>
            <a:ext cx="366763" cy="506908"/>
          </a:xfrm>
          <a:prstGeom prst="rect">
            <a:avLst/>
          </a:prstGeom>
        </p:spPr>
      </p:pic>
      <p:pic>
        <p:nvPicPr>
          <p:cNvPr id="2" name="图片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694625" y="5297816"/>
            <a:ext cx="882298" cy="917495"/>
          </a:xfrm>
          <a:prstGeom prst="rect">
            <a:avLst/>
          </a:prstGeom>
        </p:spPr>
      </p:pic>
      <p:sp>
        <p:nvSpPr>
          <p:cNvPr id="3" name="文本框 2"/>
          <p:cNvSpPr txBox="1"/>
          <p:nvPr/>
        </p:nvSpPr>
        <p:spPr>
          <a:xfrm>
            <a:off x="2597559" y="2351394"/>
            <a:ext cx="7851458" cy="796290"/>
          </a:xfrm>
          <a:prstGeom prst="rect">
            <a:avLst/>
          </a:prstGeom>
          <a:noFill/>
        </p:spPr>
        <p:txBody>
          <a:bodyPr wrap="square" rtlCol="0">
            <a:spAutoFit/>
          </a:bodyPr>
          <a:p>
            <a:pPr>
              <a:lnSpc>
                <a:spcPts val="5500"/>
              </a:lnSpc>
            </a:pPr>
            <a:r>
              <a:rPr lang="en-US" altLang="zh-CN"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2.</a:t>
            </a:r>
            <a:r>
              <a:rPr lang="zh-CN" altLang="en-US"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最奇丽的</a:t>
            </a:r>
            <a:r>
              <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rPr>
              <a:t>海底风光</a:t>
            </a:r>
            <a:endPar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endParaRPr>
          </a:p>
        </p:txBody>
      </p:sp>
      <p:sp>
        <p:nvSpPr>
          <p:cNvPr id="7" name="文本框 6"/>
          <p:cNvSpPr txBox="1"/>
          <p:nvPr/>
        </p:nvSpPr>
        <p:spPr>
          <a:xfrm>
            <a:off x="2625499" y="3030672"/>
            <a:ext cx="7851458" cy="796290"/>
          </a:xfrm>
          <a:prstGeom prst="rect">
            <a:avLst/>
          </a:prstGeom>
          <a:noFill/>
        </p:spPr>
        <p:txBody>
          <a:bodyPr wrap="square" rtlCol="0">
            <a:spAutoFit/>
          </a:bodyPr>
          <a:p>
            <a:pPr>
              <a:lnSpc>
                <a:spcPts val="5500"/>
              </a:lnSpc>
            </a:pPr>
            <a:r>
              <a:rPr lang="en-US" altLang="zh-CN"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3.</a:t>
            </a:r>
            <a:r>
              <a:rPr lang="zh-CN" altLang="en-US"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最奇特的</a:t>
            </a:r>
            <a:r>
              <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rPr>
              <a:t>海底美食</a:t>
            </a:r>
            <a:endPar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endParaRPr>
          </a:p>
        </p:txBody>
      </p:sp>
      <p:sp>
        <p:nvSpPr>
          <p:cNvPr id="8" name="文本框 7"/>
          <p:cNvSpPr txBox="1"/>
          <p:nvPr/>
        </p:nvSpPr>
        <p:spPr>
          <a:xfrm>
            <a:off x="2597559" y="3789060"/>
            <a:ext cx="7851458" cy="796290"/>
          </a:xfrm>
          <a:prstGeom prst="rect">
            <a:avLst/>
          </a:prstGeom>
          <a:noFill/>
        </p:spPr>
        <p:txBody>
          <a:bodyPr wrap="square" rtlCol="0">
            <a:spAutoFit/>
          </a:bodyPr>
          <a:p>
            <a:pPr>
              <a:lnSpc>
                <a:spcPts val="5500"/>
              </a:lnSpc>
            </a:pPr>
            <a:r>
              <a:rPr lang="en-US" altLang="zh-CN"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4.</a:t>
            </a:r>
            <a:r>
              <a:rPr lang="zh-CN" altLang="en-US"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最神奇的</a:t>
            </a:r>
            <a:r>
              <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rPr>
              <a:t>海洋知识</a:t>
            </a:r>
            <a:endPar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endParaRPr>
          </a:p>
        </p:txBody>
      </p:sp>
      <p:sp>
        <p:nvSpPr>
          <p:cNvPr id="9" name="文本框 8"/>
          <p:cNvSpPr txBox="1"/>
          <p:nvPr/>
        </p:nvSpPr>
        <p:spPr>
          <a:xfrm>
            <a:off x="2625499" y="4500815"/>
            <a:ext cx="7851458" cy="796290"/>
          </a:xfrm>
          <a:prstGeom prst="rect">
            <a:avLst/>
          </a:prstGeom>
          <a:noFill/>
        </p:spPr>
        <p:txBody>
          <a:bodyPr wrap="square" rtlCol="0">
            <a:spAutoFit/>
          </a:bodyPr>
          <a:p>
            <a:pPr>
              <a:lnSpc>
                <a:spcPts val="5500"/>
              </a:lnSpc>
            </a:pPr>
            <a:r>
              <a:rPr lang="en-US" altLang="zh-CN"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5.</a:t>
            </a:r>
            <a:r>
              <a:rPr lang="zh-CN" altLang="en-US"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最惊险刺激的</a:t>
            </a:r>
            <a:r>
              <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rPr>
              <a:t>奇遇</a:t>
            </a:r>
            <a:endPar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endParaRPr>
          </a:p>
        </p:txBody>
      </p:sp>
      <p:sp>
        <p:nvSpPr>
          <p:cNvPr id="27" name="文本框 26"/>
          <p:cNvSpPr txBox="1"/>
          <p:nvPr/>
        </p:nvSpPr>
        <p:spPr>
          <a:xfrm>
            <a:off x="2597559" y="5133239"/>
            <a:ext cx="7851458" cy="796290"/>
          </a:xfrm>
          <a:prstGeom prst="rect">
            <a:avLst/>
          </a:prstGeom>
          <a:noFill/>
        </p:spPr>
        <p:txBody>
          <a:bodyPr wrap="square" rtlCol="0">
            <a:spAutoFit/>
          </a:bodyPr>
          <a:p>
            <a:pPr>
              <a:lnSpc>
                <a:spcPts val="5500"/>
              </a:lnSpc>
            </a:pPr>
            <a:r>
              <a:rPr lang="en-US" altLang="zh-CN"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6.</a:t>
            </a:r>
            <a:r>
              <a:rPr lang="zh-CN" altLang="en-US" sz="3200" b="1" dirty="0">
                <a:solidFill>
                  <a:srgbClr val="0677B7"/>
                </a:solidFill>
                <a:latin typeface="博洋柳体" panose="02000600000000000000" pitchFamily="2" charset="-122"/>
                <a:ea typeface="博洋柳体" panose="02000600000000000000" pitchFamily="2" charset="-122"/>
                <a:cs typeface="博洋柳体" panose="02000600000000000000" pitchFamily="2" charset="-122"/>
                <a:sym typeface="+mn-lt"/>
              </a:rPr>
              <a:t>最奇妙的</a:t>
            </a:r>
            <a:r>
              <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rPr>
              <a:t>潜艇装置</a:t>
            </a:r>
            <a:endParaRPr lang="zh-CN" altLang="en-US" sz="3200" b="1" dirty="0">
              <a:solidFill>
                <a:srgbClr val="FF0000"/>
              </a:solidFill>
              <a:latin typeface="博洋柳体" panose="02000600000000000000" pitchFamily="2" charset="-122"/>
              <a:ea typeface="博洋柳体" panose="02000600000000000000" pitchFamily="2" charset="-122"/>
              <a:cs typeface="博洋柳体" panose="02000600000000000000" pitchFamily="2" charset="-122"/>
              <a:sym typeface="+mn-lt"/>
            </a:endParaRPr>
          </a:p>
        </p:txBody>
      </p:sp>
      <p:sp>
        <p:nvSpPr>
          <p:cNvPr id="31" name="文本框 30"/>
          <p:cNvSpPr txBox="1"/>
          <p:nvPr/>
        </p:nvSpPr>
        <p:spPr>
          <a:xfrm>
            <a:off x="1479667" y="2453349"/>
            <a:ext cx="785495" cy="2980560"/>
          </a:xfrm>
          <a:prstGeom prst="rect">
            <a:avLst/>
          </a:prstGeom>
          <a:noFill/>
        </p:spPr>
        <p:txBody>
          <a:bodyPr vert="eaVert" wrap="square" rtlCol="0">
            <a:spAutoFit/>
          </a:bodyPr>
          <a:p>
            <a:r>
              <a:rPr lang="zh-CN" altLang="en-US" sz="3915" b="1"/>
              <a:t>神奇之旅</a:t>
            </a:r>
            <a:endParaRPr lang="zh-CN" altLang="en-US" sz="3915" b="1"/>
          </a:p>
        </p:txBody>
      </p:sp>
      <p:sp>
        <p:nvSpPr>
          <p:cNvPr id="40968" name="文本框 2"/>
          <p:cNvSpPr txBox="1"/>
          <p:nvPr/>
        </p:nvSpPr>
        <p:spPr>
          <a:xfrm>
            <a:off x="4201160" y="1158240"/>
            <a:ext cx="7375525" cy="583565"/>
          </a:xfrm>
          <a:prstGeom prst="rect">
            <a:avLst/>
          </a:prstGeom>
          <a:noFill/>
          <a:ln w="9525">
            <a:noFill/>
          </a:ln>
        </p:spPr>
        <p:txBody>
          <a:bodyPr wrap="square" anchor="t">
            <a:spAutoFit/>
          </a:bodyPr>
          <a:p>
            <a:r>
              <a:rPr lang="zh-CN" altLang="en-US" sz="3200" b="1">
                <a:solidFill>
                  <a:srgbClr val="2962F3"/>
                </a:solidFill>
                <a:latin typeface="微软雅黑" panose="020B0503020204020204" pitchFamily="34" charset="-122"/>
                <a:ea typeface="微软雅黑" panose="020B0503020204020204" pitchFamily="34" charset="-122"/>
              </a:rPr>
              <a:t>《海底两万里》中神奇的是什么？</a:t>
            </a:r>
            <a:endParaRPr lang="zh-CN" altLang="en-US" sz="3200" b="1">
              <a:solidFill>
                <a:srgbClr val="2962F3"/>
              </a:solidFill>
              <a:latin typeface="微软雅黑" panose="020B0503020204020204" pitchFamily="34" charset="-122"/>
              <a:ea typeface="微软雅黑" panose="020B0503020204020204" pitchFamily="34" charset="-122"/>
            </a:endParaRPr>
          </a:p>
        </p:txBody>
      </p:sp>
      <p:sp>
        <p:nvSpPr>
          <p:cNvPr id="10" name="矩形 9"/>
          <p:cNvSpPr/>
          <p:nvPr/>
        </p:nvSpPr>
        <p:spPr>
          <a:xfrm>
            <a:off x="1033953" y="694740"/>
            <a:ext cx="355092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全书之</a:t>
            </a:r>
            <a:r>
              <a:rPr lang="en-US" altLang="zh-CN"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奇</a:t>
            </a:r>
            <a:r>
              <a:rPr lang="en-US" altLang="zh-CN"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pic>
        <p:nvPicPr>
          <p:cNvPr id="11" name="图片 10"/>
          <p:cNvPicPr>
            <a:picLocks noChangeAspect="1"/>
          </p:cNvPicPr>
          <p:nvPr/>
        </p:nvPicPr>
        <p:blipFill>
          <a:blip r:embed="rId21"/>
          <a:stretch>
            <a:fillRect/>
          </a:stretch>
        </p:blipFill>
        <p:spPr>
          <a:xfrm>
            <a:off x="6732270" y="2351405"/>
            <a:ext cx="4762500" cy="2981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0"/>
                                        </p:tgtEl>
                                        <p:attrNameLst>
                                          <p:attrName>style.visibility</p:attrName>
                                        </p:attrNameLst>
                                      </p:cBhvr>
                                      <p:to>
                                        <p:strVal val="visible"/>
                                      </p:to>
                                    </p:set>
                                    <p:anim calcmode="lin" valueType="num">
                                      <p:cBhvr>
                                        <p:cTn id="7" dur="300" fill="hold"/>
                                        <p:tgtEl>
                                          <p:spTgt spid="140"/>
                                        </p:tgtEl>
                                        <p:attrNameLst>
                                          <p:attrName>ppt_w</p:attrName>
                                        </p:attrNameLst>
                                      </p:cBhvr>
                                      <p:tavLst>
                                        <p:tav tm="0">
                                          <p:val>
                                            <p:fltVal val="0"/>
                                          </p:val>
                                        </p:tav>
                                        <p:tav tm="100000">
                                          <p:val>
                                            <p:strVal val="#ppt_w"/>
                                          </p:val>
                                        </p:tav>
                                      </p:tavLst>
                                    </p:anim>
                                    <p:anim calcmode="lin" valueType="num">
                                      <p:cBhvr>
                                        <p:cTn id="8" dur="300" fill="hold"/>
                                        <p:tgtEl>
                                          <p:spTgt spid="140"/>
                                        </p:tgtEl>
                                        <p:attrNameLst>
                                          <p:attrName>ppt_h</p:attrName>
                                        </p:attrNameLst>
                                      </p:cBhvr>
                                      <p:tavLst>
                                        <p:tav tm="0">
                                          <p:val>
                                            <p:fltVal val="0"/>
                                          </p:val>
                                        </p:tav>
                                        <p:tav tm="100000">
                                          <p:val>
                                            <p:strVal val="#ppt_h"/>
                                          </p:val>
                                        </p:tav>
                                      </p:tavLst>
                                    </p:anim>
                                    <p:animEffect transition="in" filter="fade">
                                      <p:cBhvr>
                                        <p:cTn id="9" dur="300"/>
                                        <p:tgtEl>
                                          <p:spTgt spid="14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6"/>
                                        </p:tgtEl>
                                        <p:attrNameLst>
                                          <p:attrName>style.visibility</p:attrName>
                                        </p:attrNameLst>
                                      </p:cBhvr>
                                      <p:to>
                                        <p:strVal val="visible"/>
                                      </p:to>
                                    </p:set>
                                    <p:anim calcmode="lin" valueType="num">
                                      <p:cBhvr additive="base">
                                        <p:cTn id="14" dur="500" fill="hold"/>
                                        <p:tgtEl>
                                          <p:spTgt spid="46"/>
                                        </p:tgtEl>
                                        <p:attrNameLst>
                                          <p:attrName>ppt_x</p:attrName>
                                        </p:attrNameLst>
                                      </p:cBhvr>
                                      <p:tavLst>
                                        <p:tav tm="0">
                                          <p:val>
                                            <p:strVal val="#ppt_x"/>
                                          </p:val>
                                        </p:tav>
                                        <p:tav tm="100000">
                                          <p:val>
                                            <p:strVal val="#ppt_x"/>
                                          </p:val>
                                        </p:tav>
                                      </p:tavLst>
                                    </p:anim>
                                    <p:anim calcmode="lin" valueType="num">
                                      <p:cBhvr additive="base">
                                        <p:cTn id="15"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edge">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3" grpId="0"/>
      <p:bldP spid="3" grpId="1"/>
      <p:bldP spid="7" grpId="0"/>
      <p:bldP spid="7" grpId="1"/>
      <p:bldP spid="8" grpId="0"/>
      <p:bldP spid="8" grpId="1"/>
      <p:bldP spid="9" grpId="0"/>
      <p:bldP spid="9" grpId="1"/>
      <p:bldP spid="27" grpId="0"/>
      <p:bldP spid="27"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89" name="矩形 1"/>
          <p:cNvSpPr/>
          <p:nvPr/>
        </p:nvSpPr>
        <p:spPr>
          <a:xfrm>
            <a:off x="752475" y="544830"/>
            <a:ext cx="10687050" cy="5768975"/>
          </a:xfrm>
          <a:prstGeom prst="rect">
            <a:avLst/>
          </a:prstGeom>
          <a:noFill/>
          <a:ln w="9525">
            <a:noFill/>
          </a:ln>
        </p:spPr>
        <p:txBody>
          <a:bodyPr wrap="square" anchor="t">
            <a:spAutoFit/>
          </a:bodyPr>
          <a:p>
            <a:pPr>
              <a:lnSpc>
                <a:spcPct val="130000"/>
              </a:lnSpc>
            </a:pPr>
            <a:r>
              <a:rPr lang="zh-CN" altLang="en-US" sz="3200"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凡尔纳生于法国西部海港南特。父亲是位颇为成功的律师</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一心希望子承父业。但是凡尔纳自幼热爱海洋</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向往远航探险。</a:t>
            </a:r>
            <a:r>
              <a:rPr lang="en-US" altLang="zh-CN" sz="2800" dirty="0">
                <a:latin typeface="楷体" panose="02010609060101010101" pitchFamily="49" charset="-122"/>
                <a:ea typeface="楷体" panose="02010609060101010101" pitchFamily="49" charset="-122"/>
              </a:rPr>
              <a:t>11</a:t>
            </a:r>
            <a:r>
              <a:rPr lang="zh-CN" altLang="en-US" sz="2800" dirty="0">
                <a:latin typeface="楷体" panose="02010609060101010101" pitchFamily="49" charset="-122"/>
                <a:ea typeface="楷体" panose="02010609060101010101" pitchFamily="49" charset="-122"/>
              </a:rPr>
              <a:t>岁时，他曾志愿上船当见习生</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远航印度</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结果被家人发现接回了家。为此几尔纳挨了一顿狠揍</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并躺在床</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上流着泪保证</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以后保证只躺在床上在幻想中旅行。”也许正是由于这一童年的经历</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促使凡尔纳一生驰骋于幻想之中</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创作出众多的著名科幻作品。</a:t>
            </a:r>
            <a:r>
              <a:rPr lang="en-US" altLang="zh-CN" sz="2800" dirty="0">
                <a:latin typeface="楷体" panose="02010609060101010101" pitchFamily="49" charset="-122"/>
                <a:ea typeface="楷体" panose="02010609060101010101" pitchFamily="49" charset="-122"/>
              </a:rPr>
              <a:t>18</a:t>
            </a:r>
            <a:r>
              <a:rPr lang="zh-CN" altLang="en-US" sz="2800" dirty="0">
                <a:latin typeface="楷体" panose="02010609060101010101" pitchFamily="49" charset="-122"/>
                <a:ea typeface="楷体" panose="02010609060101010101" pitchFamily="49" charset="-122"/>
              </a:rPr>
              <a:t>岁时，他遵父嘱</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去巴黎攻读法律</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可是他对法律毫无兴趣</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却爱上了文学和戏剧。一次偶遇大仲马</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法国</a:t>
            </a:r>
            <a:r>
              <a:rPr lang="en-US" altLang="zh-CN" sz="2800" dirty="0">
                <a:latin typeface="楷体" panose="02010609060101010101" pitchFamily="49" charset="-122"/>
                <a:ea typeface="楷体" panose="02010609060101010101" pitchFamily="49" charset="-122"/>
              </a:rPr>
              <a:t>19</a:t>
            </a:r>
            <a:r>
              <a:rPr lang="zh-CN" altLang="en-US" sz="2800" dirty="0">
                <a:latin typeface="楷体" panose="02010609060101010101" pitchFamily="49" charset="-122"/>
                <a:ea typeface="楷体" panose="02010609060101010101" pitchFamily="49" charset="-122"/>
              </a:rPr>
              <a:t>世纪积极浪漫主义作家，代表作</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三个火枪手</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基督山伯爵</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并结为好友</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曾一度合写戏剧</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为凡尔纳走上创作之路创造了有到条件。</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89"/>
                                        </p:tgtEl>
                                        <p:attrNameLst>
                                          <p:attrName>style.visibility</p:attrName>
                                        </p:attrNameLst>
                                      </p:cBhvr>
                                      <p:to>
                                        <p:strVal val="visible"/>
                                      </p:to>
                                    </p:set>
                                    <p:anim calcmode="lin" valueType="num">
                                      <p:cBhvr additive="base">
                                        <p:cTn id="7" dur="500" fill="hold"/>
                                        <p:tgtEl>
                                          <p:spTgt spid="37889"/>
                                        </p:tgtEl>
                                        <p:attrNameLst>
                                          <p:attrName>ppt_x</p:attrName>
                                        </p:attrNameLst>
                                      </p:cBhvr>
                                      <p:tavLst>
                                        <p:tav tm="0">
                                          <p:val>
                                            <p:strVal val="#ppt_x"/>
                                          </p:val>
                                        </p:tav>
                                        <p:tav tm="100000">
                                          <p:val>
                                            <p:strVal val="#ppt_x"/>
                                          </p:val>
                                        </p:tav>
                                      </p:tavLst>
                                    </p:anim>
                                    <p:anim calcmode="lin" valueType="num">
                                      <p:cBhvr additive="base">
                                        <p:cTn id="8" dur="500" fill="hold"/>
                                        <p:tgtEl>
                                          <p:spTgt spid="378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10" name="图片 10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5269" y="6474969"/>
            <a:ext cx="338299" cy="330725"/>
          </a:xfrm>
          <a:prstGeom prst="rect">
            <a:avLst/>
          </a:prstGeom>
        </p:spPr>
      </p:pic>
      <p:pic>
        <p:nvPicPr>
          <p:cNvPr id="122" name="图片 1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09114" y="5060624"/>
            <a:ext cx="757304" cy="790436"/>
          </a:xfrm>
          <a:prstGeom prst="rect">
            <a:avLst/>
          </a:prstGeom>
        </p:spPr>
      </p:pic>
      <p:pic>
        <p:nvPicPr>
          <p:cNvPr id="124" name="图片 1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3036" y="5947818"/>
            <a:ext cx="580661" cy="527644"/>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5428" y="6045958"/>
            <a:ext cx="439283" cy="530169"/>
          </a:xfrm>
          <a:prstGeom prst="rect">
            <a:avLst/>
          </a:prstGeom>
        </p:spPr>
      </p:pic>
      <p:pic>
        <p:nvPicPr>
          <p:cNvPr id="134" name="图片 1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46734" y="6378693"/>
            <a:ext cx="355971" cy="343348"/>
          </a:xfrm>
          <a:prstGeom prst="rect">
            <a:avLst/>
          </a:prstGeom>
        </p:spPr>
      </p:pic>
      <p:pic>
        <p:nvPicPr>
          <p:cNvPr id="138" name="图片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47458" y="5851232"/>
            <a:ext cx="661450" cy="623581"/>
          </a:xfrm>
          <a:prstGeom prst="rect">
            <a:avLst/>
          </a:prstGeom>
        </p:spPr>
      </p:pic>
      <p:pic>
        <p:nvPicPr>
          <p:cNvPr id="144" name="图片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70216" y="6146948"/>
            <a:ext cx="310528" cy="429185"/>
          </a:xfrm>
          <a:prstGeom prst="rect">
            <a:avLst/>
          </a:prstGeom>
        </p:spPr>
      </p:pic>
      <p:sp>
        <p:nvSpPr>
          <p:cNvPr id="2" name="文本框 1"/>
          <p:cNvSpPr txBox="1"/>
          <p:nvPr/>
        </p:nvSpPr>
        <p:spPr>
          <a:xfrm>
            <a:off x="862330" y="697865"/>
            <a:ext cx="8823325" cy="645160"/>
          </a:xfrm>
          <a:prstGeom prst="rect">
            <a:avLst/>
          </a:prstGeom>
          <a:noFill/>
        </p:spPr>
        <p:txBody>
          <a:bodyPr wrap="square" rtlCol="0">
            <a:spAutoFit/>
          </a:bodyPr>
          <a:p>
            <a:r>
              <a:rPr lang="zh-CN" altLang="en-US" sz="3600" b="1" dirty="0">
                <a:solidFill>
                  <a:srgbClr val="FF0000"/>
                </a:solidFill>
                <a:latin typeface="微软雅黑" panose="020B0503020204020204" pitchFamily="34" charset="-122"/>
                <a:ea typeface="微软雅黑" panose="020B0503020204020204" pitchFamily="34" charset="-122"/>
                <a:sym typeface="+mn-ea"/>
              </a:rPr>
              <a:t>《海底两万里》中的奇人</a:t>
            </a:r>
            <a:endParaRPr lang="en-US" altLang="zh-CN" sz="3600" b="1" dirty="0">
              <a:solidFill>
                <a:srgbClr val="FF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002861" y="1487948"/>
            <a:ext cx="6085840" cy="601345"/>
          </a:xfrm>
          <a:prstGeom prst="rect">
            <a:avLst/>
          </a:prstGeom>
          <a:noFill/>
        </p:spPr>
        <p:txBody>
          <a:bodyPr wrap="none" rtlCol="0" anchor="t">
            <a:spAutoFit/>
          </a:bodyPr>
          <a:p>
            <a:r>
              <a:rPr lang="zh-CN" altLang="en-US" sz="3315" b="1" dirty="0">
                <a:solidFill>
                  <a:srgbClr val="FF0000"/>
                </a:solidFill>
                <a:ea typeface="微软雅黑" panose="020B0503020204020204" pitchFamily="34" charset="-122"/>
                <a:sym typeface="+mn-ea"/>
              </a:rPr>
              <a:t>奇人一：</a:t>
            </a:r>
            <a:r>
              <a:rPr lang="zh-CN" altLang="en-US" sz="3315" b="1" dirty="0">
                <a:solidFill>
                  <a:srgbClr val="4F0FBD"/>
                </a:solidFill>
                <a:ea typeface="微软雅黑" panose="020B0503020204020204" pitchFamily="34" charset="-122"/>
                <a:sym typeface="+mn-ea"/>
              </a:rPr>
              <a:t>阿龙纳斯（生物学家）</a:t>
            </a:r>
            <a:endParaRPr lang="zh-CN" altLang="en-US" sz="3315" b="1" dirty="0">
              <a:solidFill>
                <a:srgbClr val="4F0FBD"/>
              </a:solidFill>
              <a:ea typeface="微软雅黑" panose="020B0503020204020204" pitchFamily="34" charset="-122"/>
              <a:sym typeface="+mn-ea"/>
            </a:endParaRPr>
          </a:p>
        </p:txBody>
      </p:sp>
      <p:sp>
        <p:nvSpPr>
          <p:cNvPr id="6" name="文本框 5"/>
          <p:cNvSpPr txBox="1"/>
          <p:nvPr/>
        </p:nvSpPr>
        <p:spPr>
          <a:xfrm>
            <a:off x="647010" y="2628474"/>
            <a:ext cx="4490651" cy="2842260"/>
          </a:xfrm>
          <a:prstGeom prst="rect">
            <a:avLst/>
          </a:prstGeom>
          <a:noFill/>
        </p:spPr>
        <p:txBody>
          <a:bodyPr wrap="square" rtlCol="0">
            <a:spAutoFit/>
          </a:bodyPr>
          <a:p>
            <a:pPr fontAlgn="auto">
              <a:lnSpc>
                <a:spcPct val="200000"/>
              </a:lnSpc>
            </a:pPr>
            <a:r>
              <a:rPr lang="en-US" altLang="zh-CN" sz="2980" b="1">
                <a:latin typeface="微软雅黑" panose="020B0503020204020204" pitchFamily="34" charset="-122"/>
                <a:ea typeface="微软雅黑" panose="020B0503020204020204" pitchFamily="34" charset="-122"/>
              </a:rPr>
              <a:t>1. </a:t>
            </a:r>
            <a:r>
              <a:rPr lang="zh-CN" altLang="en-US" sz="2980" b="1">
                <a:latin typeface="微软雅黑" panose="020B0503020204020204" pitchFamily="34" charset="-122"/>
                <a:ea typeface="微软雅黑" panose="020B0503020204020204" pitchFamily="34" charset="-122"/>
              </a:rPr>
              <a:t>热爱科学考查事业</a:t>
            </a:r>
            <a:endParaRPr lang="zh-CN" altLang="en-US" sz="2980" b="1">
              <a:latin typeface="微软雅黑" panose="020B0503020204020204" pitchFamily="34" charset="-122"/>
              <a:ea typeface="微软雅黑" panose="020B0503020204020204" pitchFamily="34" charset="-122"/>
            </a:endParaRPr>
          </a:p>
          <a:p>
            <a:pPr fontAlgn="auto">
              <a:lnSpc>
                <a:spcPct val="200000"/>
              </a:lnSpc>
            </a:pPr>
            <a:r>
              <a:rPr lang="en-US" altLang="zh-CN" sz="2980" b="1">
                <a:latin typeface="微软雅黑" panose="020B0503020204020204" pitchFamily="34" charset="-122"/>
                <a:ea typeface="微软雅黑" panose="020B0503020204020204" pitchFamily="34" charset="-122"/>
              </a:rPr>
              <a:t>2. </a:t>
            </a:r>
            <a:r>
              <a:rPr lang="zh-CN" altLang="en-US" sz="2980" b="1">
                <a:latin typeface="微软雅黑" panose="020B0503020204020204" pitchFamily="34" charset="-122"/>
                <a:ea typeface="微软雅黑" panose="020B0503020204020204" pitchFamily="34" charset="-122"/>
              </a:rPr>
              <a:t>有渊博的知识</a:t>
            </a:r>
            <a:endParaRPr lang="zh-CN" altLang="en-US" sz="2980" b="1">
              <a:latin typeface="微软雅黑" panose="020B0503020204020204" pitchFamily="34" charset="-122"/>
              <a:ea typeface="微软雅黑" panose="020B0503020204020204" pitchFamily="34" charset="-122"/>
            </a:endParaRPr>
          </a:p>
          <a:p>
            <a:pPr fontAlgn="auto">
              <a:lnSpc>
                <a:spcPct val="200000"/>
              </a:lnSpc>
            </a:pPr>
            <a:r>
              <a:rPr lang="en-US" altLang="zh-CN" sz="2980" b="1">
                <a:latin typeface="微软雅黑" panose="020B0503020204020204" pitchFamily="34" charset="-122"/>
                <a:ea typeface="微软雅黑" panose="020B0503020204020204" pitchFamily="34" charset="-122"/>
              </a:rPr>
              <a:t>3. </a:t>
            </a:r>
            <a:r>
              <a:rPr lang="zh-CN" altLang="en-US" sz="2980" b="1">
                <a:latin typeface="微软雅黑" panose="020B0503020204020204" pitchFamily="34" charset="-122"/>
                <a:ea typeface="微软雅黑" panose="020B0503020204020204" pitchFamily="34" charset="-122"/>
              </a:rPr>
              <a:t>有正义感</a:t>
            </a:r>
            <a:endParaRPr lang="zh-CN" altLang="en-US" sz="2980" b="1">
              <a:latin typeface="微软雅黑" panose="020B0503020204020204" pitchFamily="34" charset="-122"/>
              <a:ea typeface="微软雅黑" panose="020B0503020204020204" pitchFamily="34" charset="-122"/>
            </a:endParaRPr>
          </a:p>
        </p:txBody>
      </p:sp>
      <p:sp>
        <p:nvSpPr>
          <p:cNvPr id="7" name="文本框 6"/>
          <p:cNvSpPr txBox="1"/>
          <p:nvPr/>
        </p:nvSpPr>
        <p:spPr>
          <a:xfrm>
            <a:off x="4805680" y="2719705"/>
            <a:ext cx="6246495" cy="2978785"/>
          </a:xfrm>
          <a:prstGeom prst="rect">
            <a:avLst/>
          </a:prstGeom>
          <a:noFill/>
        </p:spPr>
        <p:txBody>
          <a:bodyPr wrap="square" rtlCol="0">
            <a:spAutoFit/>
          </a:bodyPr>
          <a:p>
            <a:pPr fontAlgn="auto">
              <a:lnSpc>
                <a:spcPct val="210000"/>
              </a:lnSpc>
            </a:pPr>
            <a:r>
              <a:rPr lang="en-US" altLang="zh-CN" sz="2980" b="1">
                <a:latin typeface="微软雅黑" panose="020B0503020204020204" pitchFamily="34" charset="-122"/>
                <a:ea typeface="微软雅黑" panose="020B0503020204020204" pitchFamily="34" charset="-122"/>
              </a:rPr>
              <a:t>A</a:t>
            </a:r>
            <a:r>
              <a:rPr lang="zh-CN" altLang="en-US" sz="2980" b="1">
                <a:latin typeface="微软雅黑" panose="020B0503020204020204" pitchFamily="34" charset="-122"/>
                <a:ea typeface="微软雅黑" panose="020B0503020204020204" pitchFamily="34" charset="-122"/>
              </a:rPr>
              <a:t>、向我们详实介绍各种</a:t>
            </a:r>
            <a:r>
              <a:rPr lang="zh-CN" altLang="en-US" sz="2980" b="1">
                <a:latin typeface="微软雅黑" panose="020B0503020204020204" pitchFamily="34" charset="-122"/>
                <a:ea typeface="微软雅黑" panose="020B0503020204020204" pitchFamily="34" charset="-122"/>
                <a:sym typeface="+mn-ea"/>
              </a:rPr>
              <a:t>海洋生物。</a:t>
            </a:r>
            <a:endParaRPr lang="zh-CN" altLang="en-US" sz="2980" b="1">
              <a:latin typeface="微软雅黑" panose="020B0503020204020204" pitchFamily="34" charset="-122"/>
              <a:ea typeface="微软雅黑" panose="020B0503020204020204" pitchFamily="34" charset="-122"/>
              <a:sym typeface="+mn-ea"/>
            </a:endParaRPr>
          </a:p>
          <a:p>
            <a:pPr fontAlgn="auto">
              <a:lnSpc>
                <a:spcPct val="210000"/>
              </a:lnSpc>
            </a:pPr>
            <a:r>
              <a:rPr lang="en-US" altLang="zh-CN" sz="2980" b="1">
                <a:latin typeface="微软雅黑" panose="020B0503020204020204" pitchFamily="34" charset="-122"/>
                <a:ea typeface="微软雅黑" panose="020B0503020204020204" pitchFamily="34" charset="-122"/>
                <a:sym typeface="+mn-ea"/>
              </a:rPr>
              <a:t>B</a:t>
            </a:r>
            <a:r>
              <a:rPr lang="zh-CN" altLang="en-US" sz="2980" b="1">
                <a:latin typeface="微软雅黑" panose="020B0503020204020204" pitchFamily="34" charset="-122"/>
                <a:ea typeface="微软雅黑" panose="020B0503020204020204" pitchFamily="34" charset="-122"/>
                <a:sym typeface="+mn-ea"/>
              </a:rPr>
              <a:t>、积极参与政府的远征考察活动。</a:t>
            </a:r>
            <a:endParaRPr lang="zh-CN" altLang="en-US" sz="2980" b="1">
              <a:latin typeface="微软雅黑" panose="020B0503020204020204" pitchFamily="34" charset="-122"/>
              <a:ea typeface="微软雅黑" panose="020B0503020204020204" pitchFamily="34" charset="-122"/>
              <a:sym typeface="+mn-ea"/>
            </a:endParaRPr>
          </a:p>
          <a:p>
            <a:pPr fontAlgn="auto">
              <a:lnSpc>
                <a:spcPct val="210000"/>
              </a:lnSpc>
            </a:pPr>
            <a:r>
              <a:rPr lang="en-US" altLang="zh-CN" sz="2980" b="1">
                <a:latin typeface="微软雅黑" panose="020B0503020204020204" pitchFamily="34" charset="-122"/>
                <a:ea typeface="微软雅黑" panose="020B0503020204020204" pitchFamily="34" charset="-122"/>
                <a:sym typeface="+mn-ea"/>
              </a:rPr>
              <a:t>C</a:t>
            </a:r>
            <a:r>
              <a:rPr lang="zh-CN" altLang="en-US" sz="2980" b="1">
                <a:latin typeface="微软雅黑" panose="020B0503020204020204" pitchFamily="34" charset="-122"/>
                <a:ea typeface="微软雅黑" panose="020B0503020204020204" pitchFamily="34" charset="-122"/>
                <a:sym typeface="+mn-ea"/>
              </a:rPr>
              <a:t>、抗议和反感尼摩船长撞沉战舰。</a:t>
            </a:r>
            <a:endParaRPr lang="zh-CN" altLang="en-US" sz="2980" b="1">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647065" y="2169795"/>
            <a:ext cx="10756900" cy="549910"/>
          </a:xfrm>
          <a:prstGeom prst="rect">
            <a:avLst/>
          </a:prstGeom>
          <a:noFill/>
        </p:spPr>
        <p:txBody>
          <a:bodyPr wrap="square" rtlCol="0">
            <a:spAutoFit/>
          </a:bodyPr>
          <a:p>
            <a:r>
              <a:rPr lang="zh-CN" altLang="en-US" sz="2980" b="1">
                <a:solidFill>
                  <a:srgbClr val="FF0000"/>
                </a:solidFill>
              </a:rPr>
              <a:t>下面是阿龙纳斯的性格特点及事件，请正确连线。</a:t>
            </a:r>
            <a:endParaRPr lang="zh-CN" altLang="en-US" sz="2980" b="1">
              <a:solidFill>
                <a:srgbClr val="FF0000"/>
              </a:solidFill>
            </a:endParaRPr>
          </a:p>
        </p:txBody>
      </p:sp>
      <p:sp>
        <p:nvSpPr>
          <p:cNvPr id="9" name="文本框 8"/>
          <p:cNvSpPr txBox="1"/>
          <p:nvPr/>
        </p:nvSpPr>
        <p:spPr>
          <a:xfrm>
            <a:off x="1002861" y="5391531"/>
            <a:ext cx="3657004" cy="855345"/>
          </a:xfrm>
          <a:prstGeom prst="rect">
            <a:avLst/>
          </a:prstGeom>
          <a:noFill/>
        </p:spPr>
        <p:txBody>
          <a:bodyPr wrap="square" rtlCol="0">
            <a:spAutoFit/>
          </a:bodyPr>
          <a:p>
            <a:r>
              <a:rPr lang="en-US" altLang="zh-CN" sz="4970" b="1">
                <a:solidFill>
                  <a:srgbClr val="FF0000"/>
                </a:solidFill>
              </a:rPr>
              <a:t>1.B   2.A   3.C</a:t>
            </a:r>
            <a:endParaRPr lang="en-US" altLang="zh-CN" sz="4970" b="1">
              <a:solidFill>
                <a:srgbClr val="FF0000"/>
              </a:solidFill>
            </a:endParaRPr>
          </a:p>
        </p:txBody>
      </p:sp>
      <p:pic>
        <p:nvPicPr>
          <p:cNvPr id="4" name="内容占位符 3" descr="N[}R866[C}]TE4CFFX0JEFE"/>
          <p:cNvPicPr>
            <a:picLocks noChangeAspect="1"/>
          </p:cNvPicPr>
          <p:nvPr>
            <p:ph idx="1"/>
          </p:nvPr>
        </p:nvPicPr>
        <p:blipFill>
          <a:blip r:embed="rId8"/>
          <a:stretch>
            <a:fillRect/>
          </a:stretch>
        </p:blipFill>
        <p:spPr>
          <a:xfrm>
            <a:off x="9281160" y="507365"/>
            <a:ext cx="2425700" cy="2562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10" name="图片 10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5269" y="6474969"/>
            <a:ext cx="338299" cy="330725"/>
          </a:xfrm>
          <a:prstGeom prst="rect">
            <a:avLst/>
          </a:prstGeom>
        </p:spPr>
      </p:pic>
      <p:pic>
        <p:nvPicPr>
          <p:cNvPr id="122" name="图片 1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09114" y="5060624"/>
            <a:ext cx="757304" cy="790436"/>
          </a:xfrm>
          <a:prstGeom prst="rect">
            <a:avLst/>
          </a:prstGeom>
        </p:spPr>
      </p:pic>
      <p:pic>
        <p:nvPicPr>
          <p:cNvPr id="124" name="图片 1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3036" y="5947818"/>
            <a:ext cx="580661" cy="527644"/>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5428" y="6045958"/>
            <a:ext cx="439283" cy="530169"/>
          </a:xfrm>
          <a:prstGeom prst="rect">
            <a:avLst/>
          </a:prstGeom>
        </p:spPr>
      </p:pic>
      <p:pic>
        <p:nvPicPr>
          <p:cNvPr id="134" name="图片 1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46734" y="6378693"/>
            <a:ext cx="355971" cy="343348"/>
          </a:xfrm>
          <a:prstGeom prst="rect">
            <a:avLst/>
          </a:prstGeom>
        </p:spPr>
      </p:pic>
      <p:pic>
        <p:nvPicPr>
          <p:cNvPr id="138" name="图片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47458" y="5851232"/>
            <a:ext cx="661450" cy="623581"/>
          </a:xfrm>
          <a:prstGeom prst="rect">
            <a:avLst/>
          </a:prstGeom>
        </p:spPr>
      </p:pic>
      <p:pic>
        <p:nvPicPr>
          <p:cNvPr id="144" name="图片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70216" y="6146948"/>
            <a:ext cx="310528" cy="429185"/>
          </a:xfrm>
          <a:prstGeom prst="rect">
            <a:avLst/>
          </a:prstGeom>
        </p:spPr>
      </p:pic>
      <p:sp>
        <p:nvSpPr>
          <p:cNvPr id="5" name="文本框 4"/>
          <p:cNvSpPr txBox="1"/>
          <p:nvPr/>
        </p:nvSpPr>
        <p:spPr>
          <a:xfrm>
            <a:off x="964126" y="713248"/>
            <a:ext cx="5427980" cy="601345"/>
          </a:xfrm>
          <a:prstGeom prst="rect">
            <a:avLst/>
          </a:prstGeom>
          <a:noFill/>
        </p:spPr>
        <p:txBody>
          <a:bodyPr wrap="none" rtlCol="0" anchor="t">
            <a:spAutoFit/>
          </a:bodyPr>
          <a:p>
            <a:pPr algn="l"/>
            <a:r>
              <a:rPr lang="zh-CN" altLang="en-US" sz="3315" b="1" dirty="0">
                <a:solidFill>
                  <a:srgbClr val="FF0000"/>
                </a:solidFill>
                <a:ea typeface="微软雅黑" panose="020B0503020204020204" pitchFamily="34" charset="-122"/>
                <a:sym typeface="+mn-ea"/>
              </a:rPr>
              <a:t>奇人二</a:t>
            </a:r>
            <a:r>
              <a:rPr lang="zh-CN" altLang="en-US" sz="3315" b="1" dirty="0">
                <a:solidFill>
                  <a:srgbClr val="4F0FBD"/>
                </a:solidFill>
                <a:ea typeface="微软雅黑" panose="020B0503020204020204" pitchFamily="34" charset="-122"/>
                <a:sym typeface="+mn-ea"/>
              </a:rPr>
              <a:t>：尼德</a:t>
            </a:r>
            <a:r>
              <a:rPr lang="en-US" altLang="zh-CN" sz="3315" b="1">
                <a:solidFill>
                  <a:srgbClr val="4F0FBD"/>
                </a:solidFill>
                <a:latin typeface="微软雅黑" panose="020B0503020204020204" pitchFamily="34" charset="-122"/>
                <a:ea typeface="微软雅黑" panose="020B0503020204020204" pitchFamily="34" charset="-122"/>
                <a:sym typeface="+mn-ea"/>
              </a:rPr>
              <a:t>·</a:t>
            </a:r>
            <a:r>
              <a:rPr lang="zh-CN" altLang="en-US" sz="3315" b="1" dirty="0">
                <a:solidFill>
                  <a:srgbClr val="4F0FBD"/>
                </a:solidFill>
                <a:ea typeface="微软雅黑" panose="020B0503020204020204" pitchFamily="34" charset="-122"/>
                <a:sym typeface="+mn-ea"/>
              </a:rPr>
              <a:t>兰（捕鲸手）</a:t>
            </a:r>
            <a:endParaRPr lang="zh-CN" altLang="en-US" sz="3315" b="1" dirty="0">
              <a:solidFill>
                <a:srgbClr val="4F0FBD"/>
              </a:solidFill>
              <a:ea typeface="微软雅黑" panose="020B0503020204020204" pitchFamily="34" charset="-122"/>
              <a:sym typeface="+mn-ea"/>
            </a:endParaRPr>
          </a:p>
        </p:txBody>
      </p:sp>
      <p:sp>
        <p:nvSpPr>
          <p:cNvPr id="6" name="文本框 5"/>
          <p:cNvSpPr txBox="1"/>
          <p:nvPr/>
        </p:nvSpPr>
        <p:spPr>
          <a:xfrm>
            <a:off x="830776" y="2449404"/>
            <a:ext cx="4490651" cy="2842260"/>
          </a:xfrm>
          <a:prstGeom prst="rect">
            <a:avLst/>
          </a:prstGeom>
          <a:noFill/>
        </p:spPr>
        <p:txBody>
          <a:bodyPr wrap="square" rtlCol="0">
            <a:spAutoFit/>
          </a:bodyPr>
          <a:p>
            <a:pPr fontAlgn="auto">
              <a:lnSpc>
                <a:spcPct val="200000"/>
              </a:lnSpc>
            </a:pPr>
            <a:r>
              <a:rPr lang="en-US" altLang="zh-CN" sz="2980" b="1">
                <a:solidFill>
                  <a:srgbClr val="4F0FBD"/>
                </a:solidFill>
                <a:latin typeface="微软雅黑" panose="020B0503020204020204" pitchFamily="34" charset="-122"/>
                <a:ea typeface="微软雅黑" panose="020B0503020204020204" pitchFamily="34" charset="-122"/>
              </a:rPr>
              <a:t>1. </a:t>
            </a:r>
            <a:r>
              <a:rPr lang="zh-CN" altLang="en-US" sz="2980" b="1">
                <a:solidFill>
                  <a:srgbClr val="4F0FBD"/>
                </a:solidFill>
                <a:latin typeface="微软雅黑" panose="020B0503020204020204" pitchFamily="34" charset="-122"/>
                <a:ea typeface="微软雅黑" panose="020B0503020204020204" pitchFamily="34" charset="-122"/>
              </a:rPr>
              <a:t>脾气暴躁、有野性</a:t>
            </a:r>
            <a:endParaRPr lang="zh-CN" altLang="en-US" sz="2980" b="1">
              <a:solidFill>
                <a:srgbClr val="4F0FBD"/>
              </a:solidFill>
              <a:latin typeface="微软雅黑" panose="020B0503020204020204" pitchFamily="34" charset="-122"/>
              <a:ea typeface="微软雅黑" panose="020B0503020204020204" pitchFamily="34" charset="-122"/>
            </a:endParaRPr>
          </a:p>
          <a:p>
            <a:pPr fontAlgn="auto">
              <a:lnSpc>
                <a:spcPct val="200000"/>
              </a:lnSpc>
            </a:pPr>
            <a:r>
              <a:rPr lang="en-US" altLang="zh-CN" sz="2980" b="1">
                <a:solidFill>
                  <a:srgbClr val="4F0FBD"/>
                </a:solidFill>
                <a:latin typeface="微软雅黑" panose="020B0503020204020204" pitchFamily="34" charset="-122"/>
                <a:ea typeface="微软雅黑" panose="020B0503020204020204" pitchFamily="34" charset="-122"/>
              </a:rPr>
              <a:t>2. </a:t>
            </a:r>
            <a:r>
              <a:rPr lang="zh-CN" altLang="en-US" sz="2980" b="1">
                <a:solidFill>
                  <a:srgbClr val="4F0FBD"/>
                </a:solidFill>
                <a:latin typeface="微软雅黑" panose="020B0503020204020204" pitchFamily="34" charset="-122"/>
                <a:ea typeface="微软雅黑" panose="020B0503020204020204" pitchFamily="34" charset="-122"/>
              </a:rPr>
              <a:t>热爱自由</a:t>
            </a:r>
            <a:endParaRPr lang="zh-CN" altLang="en-US" sz="2980" b="1">
              <a:solidFill>
                <a:srgbClr val="4F0FBD"/>
              </a:solidFill>
              <a:latin typeface="微软雅黑" panose="020B0503020204020204" pitchFamily="34" charset="-122"/>
              <a:ea typeface="微软雅黑" panose="020B0503020204020204" pitchFamily="34" charset="-122"/>
            </a:endParaRPr>
          </a:p>
          <a:p>
            <a:pPr fontAlgn="auto">
              <a:lnSpc>
                <a:spcPct val="200000"/>
              </a:lnSpc>
            </a:pPr>
            <a:r>
              <a:rPr lang="en-US" altLang="zh-CN" sz="2980" b="1">
                <a:solidFill>
                  <a:srgbClr val="4F0FBD"/>
                </a:solidFill>
                <a:latin typeface="微软雅黑" panose="020B0503020204020204" pitchFamily="34" charset="-122"/>
                <a:ea typeface="微软雅黑" panose="020B0503020204020204" pitchFamily="34" charset="-122"/>
              </a:rPr>
              <a:t>3. </a:t>
            </a:r>
            <a:r>
              <a:rPr lang="zh-CN" altLang="en-US" sz="2980" b="1">
                <a:solidFill>
                  <a:srgbClr val="4F0FBD"/>
                </a:solidFill>
                <a:latin typeface="微软雅黑" panose="020B0503020204020204" pitchFamily="34" charset="-122"/>
                <a:ea typeface="微软雅黑" panose="020B0503020204020204" pitchFamily="34" charset="-122"/>
              </a:rPr>
              <a:t>勇敢、善良</a:t>
            </a:r>
            <a:endParaRPr lang="zh-CN" altLang="en-US" sz="2980" b="1">
              <a:solidFill>
                <a:srgbClr val="4F0FBD"/>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060825" y="3634740"/>
            <a:ext cx="7315835" cy="2840990"/>
          </a:xfrm>
          <a:prstGeom prst="rect">
            <a:avLst/>
          </a:prstGeom>
          <a:noFill/>
        </p:spPr>
        <p:txBody>
          <a:bodyPr wrap="square" rtlCol="0">
            <a:spAutoFit/>
          </a:bodyPr>
          <a:p>
            <a:pPr fontAlgn="auto">
              <a:lnSpc>
                <a:spcPct val="150000"/>
              </a:lnSpc>
            </a:pPr>
            <a:r>
              <a:rPr lang="en-US" altLang="zh-CN" sz="2980" b="1">
                <a:latin typeface="微软雅黑" panose="020B0503020204020204" pitchFamily="34" charset="-122"/>
                <a:ea typeface="微软雅黑" panose="020B0503020204020204" pitchFamily="34" charset="-122"/>
              </a:rPr>
              <a:t>A</a:t>
            </a:r>
            <a:r>
              <a:rPr lang="zh-CN" altLang="en-US" sz="2980" b="1">
                <a:latin typeface="微软雅黑" panose="020B0503020204020204" pitchFamily="34" charset="-122"/>
                <a:ea typeface="微软雅黑" panose="020B0503020204020204" pitchFamily="34" charset="-122"/>
              </a:rPr>
              <a:t>、采珠场中尼摩与鲨鱼搏斗，他危急中刺杀鲨鱼，救船长</a:t>
            </a:r>
            <a:r>
              <a:rPr lang="zh-CN" altLang="en-US" sz="2980" b="1">
                <a:latin typeface="微软雅黑" panose="020B0503020204020204" pitchFamily="34" charset="-122"/>
                <a:ea typeface="微软雅黑" panose="020B0503020204020204" pitchFamily="34" charset="-122"/>
                <a:sym typeface="+mn-ea"/>
              </a:rPr>
              <a:t>。</a:t>
            </a:r>
            <a:endParaRPr lang="zh-CN" altLang="en-US" sz="2980" b="1">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2980" b="1">
                <a:latin typeface="微软雅黑" panose="020B0503020204020204" pitchFamily="34" charset="-122"/>
                <a:ea typeface="微软雅黑" panose="020B0503020204020204" pitchFamily="34" charset="-122"/>
                <a:sym typeface="+mn-ea"/>
              </a:rPr>
              <a:t>B</a:t>
            </a:r>
            <a:r>
              <a:rPr lang="zh-CN" altLang="en-US" sz="2980" b="1">
                <a:latin typeface="微软雅黑" panose="020B0503020204020204" pitchFamily="34" charset="-122"/>
                <a:ea typeface="微软雅黑" panose="020B0503020204020204" pitchFamily="34" charset="-122"/>
                <a:sym typeface="+mn-ea"/>
              </a:rPr>
              <a:t>、五次设计逃跑。</a:t>
            </a:r>
            <a:endParaRPr lang="zh-CN" altLang="en-US" sz="2980" b="1">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2980" b="1">
                <a:latin typeface="微软雅黑" panose="020B0503020204020204" pitchFamily="34" charset="-122"/>
                <a:ea typeface="微软雅黑" panose="020B0503020204020204" pitchFamily="34" charset="-122"/>
                <a:sym typeface="+mn-ea"/>
              </a:rPr>
              <a:t>C</a:t>
            </a:r>
            <a:r>
              <a:rPr lang="zh-CN" altLang="en-US" sz="2980" b="1">
                <a:latin typeface="微软雅黑" panose="020B0503020204020204" pitchFamily="34" charset="-122"/>
                <a:ea typeface="微软雅黑" panose="020B0503020204020204" pitchFamily="34" charset="-122"/>
                <a:sym typeface="+mn-ea"/>
              </a:rPr>
              <a:t>、爱骂人，易怒。</a:t>
            </a:r>
            <a:endParaRPr lang="zh-CN" altLang="en-US" sz="2980" b="1">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963930" y="1417955"/>
            <a:ext cx="4958080" cy="1191260"/>
          </a:xfrm>
          <a:prstGeom prst="rect">
            <a:avLst/>
          </a:prstGeom>
          <a:noFill/>
        </p:spPr>
        <p:txBody>
          <a:bodyPr wrap="square" rtlCol="0">
            <a:spAutoFit/>
          </a:bodyPr>
          <a:p>
            <a:pPr>
              <a:lnSpc>
                <a:spcPct val="120000"/>
              </a:lnSpc>
            </a:pPr>
            <a:r>
              <a:rPr lang="zh-CN" altLang="en-US" sz="2980" b="1">
                <a:solidFill>
                  <a:srgbClr val="FF0000"/>
                </a:solidFill>
              </a:rPr>
              <a:t>下面是</a:t>
            </a:r>
            <a:r>
              <a:rPr lang="zh-CN" altLang="en-US" sz="2980" b="1" dirty="0">
                <a:solidFill>
                  <a:srgbClr val="4F0FBD"/>
                </a:solidFill>
                <a:ea typeface="微软雅黑" panose="020B0503020204020204" pitchFamily="34" charset="-122"/>
                <a:sym typeface="+mn-ea"/>
              </a:rPr>
              <a:t>尼德</a:t>
            </a:r>
            <a:r>
              <a:rPr lang="en-US" altLang="zh-CN" sz="2980" b="1">
                <a:solidFill>
                  <a:srgbClr val="4F0FBD"/>
                </a:solidFill>
                <a:latin typeface="微软雅黑" panose="020B0503020204020204" pitchFamily="34" charset="-122"/>
                <a:ea typeface="微软雅黑" panose="020B0503020204020204" pitchFamily="34" charset="-122"/>
                <a:sym typeface="+mn-ea"/>
              </a:rPr>
              <a:t>·</a:t>
            </a:r>
            <a:r>
              <a:rPr lang="zh-CN" altLang="en-US" sz="2980" b="1" dirty="0">
                <a:solidFill>
                  <a:srgbClr val="4F0FBD"/>
                </a:solidFill>
                <a:ea typeface="微软雅黑" panose="020B0503020204020204" pitchFamily="34" charset="-122"/>
                <a:sym typeface="+mn-ea"/>
              </a:rPr>
              <a:t>兰</a:t>
            </a:r>
            <a:r>
              <a:rPr lang="zh-CN" altLang="en-US" sz="2980" b="1">
                <a:solidFill>
                  <a:srgbClr val="FF0000"/>
                </a:solidFill>
              </a:rPr>
              <a:t>的性格特点及事件，请正确连线。</a:t>
            </a:r>
            <a:endParaRPr lang="zh-CN" altLang="en-US" sz="3600" b="1">
              <a:solidFill>
                <a:srgbClr val="FF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382706" y="4761611"/>
            <a:ext cx="3657004" cy="855345"/>
          </a:xfrm>
          <a:prstGeom prst="rect">
            <a:avLst/>
          </a:prstGeom>
          <a:noFill/>
        </p:spPr>
        <p:txBody>
          <a:bodyPr wrap="square" rtlCol="0">
            <a:spAutoFit/>
          </a:bodyPr>
          <a:p>
            <a:r>
              <a:rPr lang="en-US" altLang="zh-CN" sz="4970" b="1">
                <a:solidFill>
                  <a:srgbClr val="FF0000"/>
                </a:solidFill>
              </a:rPr>
              <a:t>1.C   2.B  3.A</a:t>
            </a:r>
            <a:endParaRPr lang="en-US" altLang="zh-CN" sz="4970" b="1">
              <a:solidFill>
                <a:srgbClr val="FF0000"/>
              </a:solidFill>
            </a:endParaRPr>
          </a:p>
        </p:txBody>
      </p:sp>
      <p:pic>
        <p:nvPicPr>
          <p:cNvPr id="2" name="内容占位符 1" descr="LPM7UMTL964VHQI2H71K)%Y"/>
          <p:cNvPicPr>
            <a:picLocks noChangeAspect="1"/>
          </p:cNvPicPr>
          <p:nvPr>
            <p:ph idx="1"/>
          </p:nvPr>
        </p:nvPicPr>
        <p:blipFill>
          <a:blip r:embed="rId8"/>
          <a:stretch>
            <a:fillRect/>
          </a:stretch>
        </p:blipFill>
        <p:spPr>
          <a:xfrm>
            <a:off x="6229350" y="501650"/>
            <a:ext cx="5962650" cy="32861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10" name="图片 10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5269" y="6474969"/>
            <a:ext cx="338299" cy="330725"/>
          </a:xfrm>
          <a:prstGeom prst="rect">
            <a:avLst/>
          </a:prstGeom>
        </p:spPr>
      </p:pic>
      <p:pic>
        <p:nvPicPr>
          <p:cNvPr id="122" name="图片 1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09114" y="5060624"/>
            <a:ext cx="757304" cy="790436"/>
          </a:xfrm>
          <a:prstGeom prst="rect">
            <a:avLst/>
          </a:prstGeom>
        </p:spPr>
      </p:pic>
      <p:pic>
        <p:nvPicPr>
          <p:cNvPr id="124" name="图片 1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3036" y="5947818"/>
            <a:ext cx="580661" cy="527644"/>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5428" y="6045958"/>
            <a:ext cx="439283" cy="530169"/>
          </a:xfrm>
          <a:prstGeom prst="rect">
            <a:avLst/>
          </a:prstGeom>
        </p:spPr>
      </p:pic>
      <p:pic>
        <p:nvPicPr>
          <p:cNvPr id="134" name="图片 1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46734" y="6378693"/>
            <a:ext cx="355971" cy="343348"/>
          </a:xfrm>
          <a:prstGeom prst="rect">
            <a:avLst/>
          </a:prstGeom>
        </p:spPr>
      </p:pic>
      <p:pic>
        <p:nvPicPr>
          <p:cNvPr id="138" name="图片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47458" y="5851232"/>
            <a:ext cx="661450" cy="623581"/>
          </a:xfrm>
          <a:prstGeom prst="rect">
            <a:avLst/>
          </a:prstGeom>
        </p:spPr>
      </p:pic>
      <p:pic>
        <p:nvPicPr>
          <p:cNvPr id="144" name="图片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70216" y="6146948"/>
            <a:ext cx="310528" cy="429185"/>
          </a:xfrm>
          <a:prstGeom prst="rect">
            <a:avLst/>
          </a:prstGeom>
        </p:spPr>
      </p:pic>
      <p:sp>
        <p:nvSpPr>
          <p:cNvPr id="5" name="文本框 4"/>
          <p:cNvSpPr txBox="1"/>
          <p:nvPr/>
        </p:nvSpPr>
        <p:spPr>
          <a:xfrm>
            <a:off x="773626" y="706898"/>
            <a:ext cx="4820920" cy="601345"/>
          </a:xfrm>
          <a:prstGeom prst="rect">
            <a:avLst/>
          </a:prstGeom>
          <a:noFill/>
        </p:spPr>
        <p:txBody>
          <a:bodyPr wrap="none" rtlCol="0" anchor="t">
            <a:spAutoFit/>
          </a:bodyPr>
          <a:p>
            <a:pPr algn="l"/>
            <a:r>
              <a:rPr lang="zh-CN" altLang="en-US" sz="3315" b="1" dirty="0">
                <a:solidFill>
                  <a:srgbClr val="FF0000"/>
                </a:solidFill>
                <a:ea typeface="微软雅黑" panose="020B0503020204020204" pitchFamily="34" charset="-122"/>
                <a:sym typeface="+mn-ea"/>
              </a:rPr>
              <a:t>奇人三</a:t>
            </a:r>
            <a:r>
              <a:rPr lang="zh-CN" altLang="en-US" sz="3315" b="1" dirty="0">
                <a:solidFill>
                  <a:srgbClr val="4F0FBD"/>
                </a:solidFill>
                <a:ea typeface="微软雅黑" panose="020B0503020204020204" pitchFamily="34" charset="-122"/>
                <a:sym typeface="+mn-ea"/>
              </a:rPr>
              <a:t>：康塞尔（仆人）</a:t>
            </a:r>
            <a:endParaRPr lang="zh-CN" altLang="en-US" sz="3315" b="1" dirty="0">
              <a:solidFill>
                <a:srgbClr val="4F0FBD"/>
              </a:solidFill>
              <a:ea typeface="微软雅黑" panose="020B0503020204020204" pitchFamily="34" charset="-122"/>
              <a:sym typeface="+mn-ea"/>
            </a:endParaRPr>
          </a:p>
        </p:txBody>
      </p:sp>
      <p:sp>
        <p:nvSpPr>
          <p:cNvPr id="6" name="文本框 5"/>
          <p:cNvSpPr txBox="1"/>
          <p:nvPr/>
        </p:nvSpPr>
        <p:spPr>
          <a:xfrm>
            <a:off x="665480" y="2232025"/>
            <a:ext cx="5829935" cy="3759200"/>
          </a:xfrm>
          <a:prstGeom prst="rect">
            <a:avLst/>
          </a:prstGeom>
          <a:noFill/>
        </p:spPr>
        <p:txBody>
          <a:bodyPr wrap="square" rtlCol="0">
            <a:spAutoFit/>
          </a:bodyPr>
          <a:p>
            <a:pPr fontAlgn="auto">
              <a:lnSpc>
                <a:spcPct val="200000"/>
              </a:lnSpc>
            </a:pPr>
            <a:r>
              <a:rPr lang="en-US" altLang="zh-CN" sz="2980" b="1">
                <a:solidFill>
                  <a:srgbClr val="4F0FBD"/>
                </a:solidFill>
                <a:latin typeface="微软雅黑" panose="020B0503020204020204" pitchFamily="34" charset="-122"/>
                <a:ea typeface="微软雅黑" panose="020B0503020204020204" pitchFamily="34" charset="-122"/>
              </a:rPr>
              <a:t>1. </a:t>
            </a:r>
            <a:r>
              <a:rPr lang="zh-CN" altLang="en-US" sz="2980" b="1">
                <a:solidFill>
                  <a:srgbClr val="4F0FBD"/>
                </a:solidFill>
                <a:latin typeface="微软雅黑" panose="020B0503020204020204" pitchFamily="34" charset="-122"/>
                <a:ea typeface="微软雅黑" panose="020B0503020204020204" pitchFamily="34" charset="-122"/>
              </a:rPr>
              <a:t>任劳任怨，</a:t>
            </a:r>
            <a:r>
              <a:rPr lang="zh-CN" altLang="en-US" sz="2980" b="1">
                <a:solidFill>
                  <a:srgbClr val="4F0FBD"/>
                </a:solidFill>
                <a:latin typeface="微软雅黑" panose="020B0503020204020204" pitchFamily="34" charset="-122"/>
                <a:ea typeface="微软雅黑" panose="020B0503020204020204" pitchFamily="34" charset="-122"/>
                <a:sym typeface="+mn-ea"/>
              </a:rPr>
              <a:t>做事仔细认真，有条不紊</a:t>
            </a:r>
            <a:endParaRPr lang="zh-CN" altLang="en-US" sz="2980" b="1">
              <a:solidFill>
                <a:srgbClr val="4F0FBD"/>
              </a:solidFill>
              <a:latin typeface="微软雅黑" panose="020B0503020204020204" pitchFamily="34" charset="-122"/>
              <a:ea typeface="微软雅黑" panose="020B0503020204020204" pitchFamily="34" charset="-122"/>
            </a:endParaRPr>
          </a:p>
          <a:p>
            <a:pPr fontAlgn="auto">
              <a:lnSpc>
                <a:spcPct val="200000"/>
              </a:lnSpc>
            </a:pPr>
            <a:r>
              <a:rPr lang="en-US" altLang="zh-CN" sz="2980" b="1">
                <a:solidFill>
                  <a:srgbClr val="4F0FBD"/>
                </a:solidFill>
                <a:latin typeface="微软雅黑" panose="020B0503020204020204" pitchFamily="34" charset="-122"/>
                <a:ea typeface="微软雅黑" panose="020B0503020204020204" pitchFamily="34" charset="-122"/>
              </a:rPr>
              <a:t>2. </a:t>
            </a:r>
            <a:r>
              <a:rPr lang="zh-CN" altLang="en-US" sz="2980" b="1">
                <a:solidFill>
                  <a:srgbClr val="4F0FBD"/>
                </a:solidFill>
                <a:latin typeface="微软雅黑" panose="020B0503020204020204" pitchFamily="34" charset="-122"/>
                <a:ea typeface="微软雅黑" panose="020B0503020204020204" pitchFamily="34" charset="-122"/>
              </a:rPr>
              <a:t>忠心耿耿</a:t>
            </a:r>
            <a:endParaRPr lang="zh-CN" altLang="en-US" sz="2980" b="1">
              <a:solidFill>
                <a:srgbClr val="4F0FBD"/>
              </a:solidFill>
              <a:latin typeface="微软雅黑" panose="020B0503020204020204" pitchFamily="34" charset="-122"/>
              <a:ea typeface="微软雅黑" panose="020B0503020204020204" pitchFamily="34" charset="-122"/>
            </a:endParaRPr>
          </a:p>
          <a:p>
            <a:pPr fontAlgn="auto">
              <a:lnSpc>
                <a:spcPct val="200000"/>
              </a:lnSpc>
            </a:pPr>
            <a:endParaRPr lang="zh-CN" altLang="en-US" sz="2980" b="1">
              <a:solidFill>
                <a:srgbClr val="4F0FBD"/>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045585" y="4176395"/>
            <a:ext cx="7177405" cy="1466215"/>
          </a:xfrm>
          <a:prstGeom prst="rect">
            <a:avLst/>
          </a:prstGeom>
          <a:noFill/>
        </p:spPr>
        <p:txBody>
          <a:bodyPr wrap="square" rtlCol="0">
            <a:spAutoFit/>
          </a:bodyPr>
          <a:p>
            <a:pPr fontAlgn="auto">
              <a:lnSpc>
                <a:spcPct val="150000"/>
              </a:lnSpc>
            </a:pPr>
            <a:r>
              <a:rPr lang="en-US" altLang="zh-CN" sz="2980" b="1">
                <a:latin typeface="微软雅黑" panose="020B0503020204020204" pitchFamily="34" charset="-122"/>
                <a:ea typeface="微软雅黑" panose="020B0503020204020204" pitchFamily="34" charset="-122"/>
              </a:rPr>
              <a:t>A</a:t>
            </a:r>
            <a:r>
              <a:rPr lang="zh-CN" altLang="en-US" sz="2980" b="1">
                <a:latin typeface="微软雅黑" panose="020B0503020204020204" pitchFamily="34" charset="-122"/>
                <a:ea typeface="微软雅黑" panose="020B0503020204020204" pitchFamily="34" charset="-122"/>
              </a:rPr>
              <a:t>、在南极缺氧时将最后的氧气留给主人。</a:t>
            </a:r>
            <a:endParaRPr lang="zh-CN" altLang="en-US" sz="2980" b="1">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2980" b="1">
                <a:latin typeface="微软雅黑" panose="020B0503020204020204" pitchFamily="34" charset="-122"/>
                <a:ea typeface="微软雅黑" panose="020B0503020204020204" pitchFamily="34" charset="-122"/>
                <a:sym typeface="+mn-ea"/>
              </a:rPr>
              <a:t>B</a:t>
            </a:r>
            <a:r>
              <a:rPr lang="zh-CN" altLang="en-US" sz="2980" b="1">
                <a:latin typeface="微软雅黑" panose="020B0503020204020204" pitchFamily="34" charset="-122"/>
                <a:ea typeface="微软雅黑" panose="020B0503020204020204" pitchFamily="34" charset="-122"/>
                <a:sym typeface="+mn-ea"/>
              </a:rPr>
              <a:t>、将各种水生动物分类整理分类记录。</a:t>
            </a:r>
            <a:endParaRPr lang="zh-CN" altLang="en-US" sz="2980" b="1">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865505" y="1308100"/>
            <a:ext cx="11423015" cy="1282700"/>
          </a:xfrm>
          <a:prstGeom prst="rect">
            <a:avLst/>
          </a:prstGeom>
          <a:noFill/>
        </p:spPr>
        <p:txBody>
          <a:bodyPr wrap="square" rtlCol="0">
            <a:spAutoFit/>
          </a:bodyPr>
          <a:p>
            <a:pPr>
              <a:lnSpc>
                <a:spcPct val="130000"/>
              </a:lnSpc>
            </a:pPr>
            <a:r>
              <a:rPr lang="zh-CN" altLang="en-US" sz="2980" b="1">
                <a:solidFill>
                  <a:srgbClr val="FF0000"/>
                </a:solidFill>
              </a:rPr>
              <a:t>下面是</a:t>
            </a:r>
            <a:r>
              <a:rPr lang="zh-CN" altLang="en-US" sz="2980" b="1" dirty="0">
                <a:solidFill>
                  <a:srgbClr val="4F0FBD"/>
                </a:solidFill>
                <a:ea typeface="微软雅黑" panose="020B0503020204020204" pitchFamily="34" charset="-122"/>
                <a:sym typeface="+mn-ea"/>
              </a:rPr>
              <a:t>康塞尔</a:t>
            </a:r>
            <a:r>
              <a:rPr lang="zh-CN" altLang="en-US" sz="2980" b="1">
                <a:solidFill>
                  <a:srgbClr val="FF0000"/>
                </a:solidFill>
              </a:rPr>
              <a:t>的性格特点及事件，</a:t>
            </a:r>
            <a:endParaRPr lang="zh-CN" altLang="en-US" sz="2980" b="1">
              <a:solidFill>
                <a:srgbClr val="FF0000"/>
              </a:solidFill>
            </a:endParaRPr>
          </a:p>
          <a:p>
            <a:pPr>
              <a:lnSpc>
                <a:spcPct val="130000"/>
              </a:lnSpc>
            </a:pPr>
            <a:r>
              <a:rPr lang="zh-CN" altLang="en-US" sz="2980" b="1">
                <a:solidFill>
                  <a:srgbClr val="FF0000"/>
                </a:solidFill>
              </a:rPr>
              <a:t>请正确连线。</a:t>
            </a:r>
            <a:endParaRPr lang="zh-CN" altLang="en-US" sz="2980" b="1">
              <a:solidFill>
                <a:srgbClr val="FF0000"/>
              </a:solidFill>
            </a:endParaRPr>
          </a:p>
        </p:txBody>
      </p:sp>
      <p:sp>
        <p:nvSpPr>
          <p:cNvPr id="9" name="文本框 8"/>
          <p:cNvSpPr txBox="1"/>
          <p:nvPr/>
        </p:nvSpPr>
        <p:spPr>
          <a:xfrm>
            <a:off x="865414" y="5190378"/>
            <a:ext cx="3104745" cy="855345"/>
          </a:xfrm>
          <a:prstGeom prst="rect">
            <a:avLst/>
          </a:prstGeom>
          <a:noFill/>
        </p:spPr>
        <p:txBody>
          <a:bodyPr wrap="square" rtlCol="0">
            <a:spAutoFit/>
          </a:bodyPr>
          <a:p>
            <a:r>
              <a:rPr lang="en-US" altLang="zh-CN" sz="4970" b="1">
                <a:solidFill>
                  <a:srgbClr val="FF0000"/>
                </a:solidFill>
              </a:rPr>
              <a:t>1.B       2.A  </a:t>
            </a:r>
            <a:endParaRPr lang="en-US" altLang="zh-CN" sz="4970" b="1">
              <a:solidFill>
                <a:srgbClr val="FF0000"/>
              </a:solidFill>
            </a:endParaRPr>
          </a:p>
        </p:txBody>
      </p:sp>
      <p:pic>
        <p:nvPicPr>
          <p:cNvPr id="2" name="内容占位符 1" descr="KC@$2}S0U}%8)U~WP8R%5SF"/>
          <p:cNvPicPr>
            <a:picLocks noChangeAspect="1"/>
          </p:cNvPicPr>
          <p:nvPr>
            <p:ph idx="1"/>
          </p:nvPr>
        </p:nvPicPr>
        <p:blipFill>
          <a:blip r:embed="rId8"/>
          <a:stretch>
            <a:fillRect/>
          </a:stretch>
        </p:blipFill>
        <p:spPr>
          <a:xfrm>
            <a:off x="6582410" y="933450"/>
            <a:ext cx="5086350" cy="324294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内容占位符 2"/>
          <p:cNvSpPr>
            <a:spLocks noGrp="1"/>
          </p:cNvSpPr>
          <p:nvPr>
            <p:ph idx="1"/>
          </p:nvPr>
        </p:nvSpPr>
        <p:spPr>
          <a:xfrm>
            <a:off x="647311" y="1487942"/>
            <a:ext cx="10610729" cy="4759417"/>
          </a:xfrm>
        </p:spPr>
        <p:txBody>
          <a:bodyPr/>
          <a:p>
            <a:endParaRPr lang="zh-CN" altLang="en-US"/>
          </a:p>
        </p:txBody>
      </p:sp>
      <p:pic>
        <p:nvPicPr>
          <p:cNvPr id="110" name="图片 10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5269" y="6474969"/>
            <a:ext cx="338299" cy="330725"/>
          </a:xfrm>
          <a:prstGeom prst="rect">
            <a:avLst/>
          </a:prstGeom>
        </p:spPr>
      </p:pic>
      <p:pic>
        <p:nvPicPr>
          <p:cNvPr id="122" name="图片 1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09114" y="5060624"/>
            <a:ext cx="757304" cy="790436"/>
          </a:xfrm>
          <a:prstGeom prst="rect">
            <a:avLst/>
          </a:prstGeom>
        </p:spPr>
      </p:pic>
      <p:pic>
        <p:nvPicPr>
          <p:cNvPr id="124" name="图片 1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3036" y="5947818"/>
            <a:ext cx="580661" cy="527644"/>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5428" y="6045958"/>
            <a:ext cx="439283" cy="530169"/>
          </a:xfrm>
          <a:prstGeom prst="rect">
            <a:avLst/>
          </a:prstGeom>
        </p:spPr>
      </p:pic>
      <p:pic>
        <p:nvPicPr>
          <p:cNvPr id="134" name="图片 1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46734" y="6378693"/>
            <a:ext cx="355971" cy="343348"/>
          </a:xfrm>
          <a:prstGeom prst="rect">
            <a:avLst/>
          </a:prstGeom>
        </p:spPr>
      </p:pic>
      <p:pic>
        <p:nvPicPr>
          <p:cNvPr id="138" name="图片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47458" y="5851232"/>
            <a:ext cx="661450" cy="623581"/>
          </a:xfrm>
          <a:prstGeom prst="rect">
            <a:avLst/>
          </a:prstGeom>
        </p:spPr>
      </p:pic>
      <p:pic>
        <p:nvPicPr>
          <p:cNvPr id="144" name="图片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70216" y="6146948"/>
            <a:ext cx="310528" cy="429185"/>
          </a:xfrm>
          <a:prstGeom prst="rect">
            <a:avLst/>
          </a:prstGeom>
        </p:spPr>
      </p:pic>
      <p:sp>
        <p:nvSpPr>
          <p:cNvPr id="5" name="文本框 4"/>
          <p:cNvSpPr txBox="1"/>
          <p:nvPr/>
        </p:nvSpPr>
        <p:spPr>
          <a:xfrm>
            <a:off x="848030" y="669753"/>
            <a:ext cx="4399280" cy="601345"/>
          </a:xfrm>
          <a:prstGeom prst="rect">
            <a:avLst/>
          </a:prstGeom>
          <a:noFill/>
        </p:spPr>
        <p:txBody>
          <a:bodyPr wrap="none" rtlCol="0" anchor="t">
            <a:spAutoFit/>
          </a:bodyPr>
          <a:p>
            <a:pPr algn="l"/>
            <a:r>
              <a:rPr lang="zh-CN" altLang="en-US" sz="3315" b="1" dirty="0">
                <a:solidFill>
                  <a:srgbClr val="FF0000"/>
                </a:solidFill>
                <a:ea typeface="微软雅黑" panose="020B0503020204020204" pitchFamily="34" charset="-122"/>
                <a:sym typeface="+mn-ea"/>
              </a:rPr>
              <a:t>奇人四</a:t>
            </a:r>
            <a:r>
              <a:rPr lang="zh-CN" altLang="en-US" sz="3315" b="1" dirty="0">
                <a:solidFill>
                  <a:srgbClr val="4F0FBD"/>
                </a:solidFill>
                <a:ea typeface="微软雅黑" panose="020B0503020204020204" pitchFamily="34" charset="-122"/>
                <a:sym typeface="+mn-ea"/>
              </a:rPr>
              <a:t>：</a:t>
            </a:r>
            <a:r>
              <a:rPr lang="zh-CN" sz="3315" b="1" dirty="0">
                <a:solidFill>
                  <a:srgbClr val="4F0FBD"/>
                </a:solidFill>
                <a:ea typeface="微软雅黑" panose="020B0503020204020204" pitchFamily="34" charset="-122"/>
                <a:sym typeface="+mn-ea"/>
              </a:rPr>
              <a:t>尼摩</a:t>
            </a:r>
            <a:r>
              <a:rPr lang="zh-CN" altLang="en-US" sz="3315" b="1" dirty="0">
                <a:solidFill>
                  <a:srgbClr val="4F0FBD"/>
                </a:solidFill>
                <a:ea typeface="微软雅黑" panose="020B0503020204020204" pitchFamily="34" charset="-122"/>
                <a:sym typeface="+mn-ea"/>
              </a:rPr>
              <a:t>（船长）</a:t>
            </a:r>
            <a:endParaRPr lang="zh-CN" altLang="en-US" sz="3315" b="1" dirty="0">
              <a:solidFill>
                <a:srgbClr val="4F0FBD"/>
              </a:solidFill>
              <a:ea typeface="微软雅黑" panose="020B0503020204020204" pitchFamily="34" charset="-122"/>
              <a:sym typeface="+mn-ea"/>
            </a:endParaRPr>
          </a:p>
        </p:txBody>
      </p:sp>
      <p:sp>
        <p:nvSpPr>
          <p:cNvPr id="6" name="文本框 5"/>
          <p:cNvSpPr txBox="1"/>
          <p:nvPr/>
        </p:nvSpPr>
        <p:spPr>
          <a:xfrm>
            <a:off x="1002335" y="1929223"/>
            <a:ext cx="4490651" cy="4080510"/>
          </a:xfrm>
          <a:prstGeom prst="rect">
            <a:avLst/>
          </a:prstGeom>
          <a:noFill/>
        </p:spPr>
        <p:txBody>
          <a:bodyPr wrap="square" rtlCol="0">
            <a:spAutoFit/>
          </a:bodyPr>
          <a:p>
            <a:pPr fontAlgn="auto">
              <a:lnSpc>
                <a:spcPct val="145000"/>
              </a:lnSpc>
            </a:pPr>
            <a:r>
              <a:rPr lang="en-US" altLang="zh-CN" sz="2980" b="1">
                <a:solidFill>
                  <a:srgbClr val="4F0FBD"/>
                </a:solidFill>
                <a:latin typeface="微软雅黑" panose="020B0503020204020204" pitchFamily="34" charset="-122"/>
                <a:ea typeface="微软雅黑" panose="020B0503020204020204" pitchFamily="34" charset="-122"/>
              </a:rPr>
              <a:t>1. </a:t>
            </a:r>
            <a:r>
              <a:rPr lang="zh-CN" altLang="en-US" sz="2980" b="1">
                <a:solidFill>
                  <a:srgbClr val="4F0FBD"/>
                </a:solidFill>
                <a:latin typeface="微软雅黑" panose="020B0503020204020204" pitchFamily="34" charset="-122"/>
                <a:ea typeface="微软雅黑" panose="020B0503020204020204" pitchFamily="34" charset="-122"/>
              </a:rPr>
              <a:t>外表冷郁，但内心重情重义</a:t>
            </a:r>
            <a:endParaRPr lang="zh-CN" altLang="en-US" sz="2980" b="1">
              <a:solidFill>
                <a:srgbClr val="4F0FBD"/>
              </a:solidFill>
              <a:latin typeface="微软雅黑" panose="020B0503020204020204" pitchFamily="34" charset="-122"/>
              <a:ea typeface="微软雅黑" panose="020B0503020204020204" pitchFamily="34" charset="-122"/>
            </a:endParaRPr>
          </a:p>
          <a:p>
            <a:pPr fontAlgn="auto">
              <a:lnSpc>
                <a:spcPct val="145000"/>
              </a:lnSpc>
            </a:pPr>
            <a:r>
              <a:rPr lang="en-US" altLang="zh-CN" sz="2980" b="1">
                <a:solidFill>
                  <a:srgbClr val="4F0FBD"/>
                </a:solidFill>
                <a:latin typeface="微软雅黑" panose="020B0503020204020204" pitchFamily="34" charset="-122"/>
                <a:ea typeface="微软雅黑" panose="020B0503020204020204" pitchFamily="34" charset="-122"/>
              </a:rPr>
              <a:t>2. </a:t>
            </a:r>
            <a:r>
              <a:rPr lang="zh-CN" altLang="en-US" sz="2980" b="1">
                <a:solidFill>
                  <a:srgbClr val="4F0FBD"/>
                </a:solidFill>
                <a:latin typeface="微软雅黑" panose="020B0503020204020204" pitchFamily="34" charset="-122"/>
                <a:ea typeface="微软雅黑" panose="020B0503020204020204" pitchFamily="34" charset="-122"/>
              </a:rPr>
              <a:t>遇事沉着冷静</a:t>
            </a:r>
            <a:endParaRPr lang="zh-CN" altLang="en-US" sz="2980" b="1">
              <a:solidFill>
                <a:srgbClr val="4F0FBD"/>
              </a:solidFill>
              <a:latin typeface="微软雅黑" panose="020B0503020204020204" pitchFamily="34" charset="-122"/>
              <a:ea typeface="微软雅黑" panose="020B0503020204020204" pitchFamily="34" charset="-122"/>
            </a:endParaRPr>
          </a:p>
          <a:p>
            <a:pPr fontAlgn="auto">
              <a:lnSpc>
                <a:spcPct val="145000"/>
              </a:lnSpc>
            </a:pPr>
            <a:r>
              <a:rPr lang="en-US" altLang="zh-CN" sz="2980" b="1">
                <a:solidFill>
                  <a:srgbClr val="4F0FBD"/>
                </a:solidFill>
                <a:latin typeface="微软雅黑" panose="020B0503020204020204" pitchFamily="34" charset="-122"/>
                <a:ea typeface="微软雅黑" panose="020B0503020204020204" pitchFamily="34" charset="-122"/>
              </a:rPr>
              <a:t>3. </a:t>
            </a:r>
            <a:r>
              <a:rPr lang="zh-CN" altLang="en-US" sz="2980" b="1">
                <a:solidFill>
                  <a:srgbClr val="4F0FBD"/>
                </a:solidFill>
                <a:latin typeface="微软雅黑" panose="020B0503020204020204" pitchFamily="34" charset="-122"/>
                <a:ea typeface="微软雅黑" panose="020B0503020204020204" pitchFamily="34" charset="-122"/>
              </a:rPr>
              <a:t>同情弱者，心地善良</a:t>
            </a:r>
            <a:endParaRPr lang="zh-CN" altLang="en-US" sz="2980" b="1">
              <a:solidFill>
                <a:srgbClr val="4F0FBD"/>
              </a:solidFill>
              <a:latin typeface="微软雅黑" panose="020B0503020204020204" pitchFamily="34" charset="-122"/>
              <a:ea typeface="微软雅黑" panose="020B0503020204020204" pitchFamily="34" charset="-122"/>
            </a:endParaRPr>
          </a:p>
          <a:p>
            <a:pPr fontAlgn="auto">
              <a:lnSpc>
                <a:spcPct val="145000"/>
              </a:lnSpc>
            </a:pPr>
            <a:r>
              <a:rPr lang="en-US" altLang="zh-CN" sz="2980" b="1">
                <a:solidFill>
                  <a:srgbClr val="4F0FBD"/>
                </a:solidFill>
                <a:latin typeface="微软雅黑" panose="020B0503020204020204" pitchFamily="34" charset="-122"/>
                <a:ea typeface="微软雅黑" panose="020B0503020204020204" pitchFamily="34" charset="-122"/>
              </a:rPr>
              <a:t>4. </a:t>
            </a:r>
            <a:r>
              <a:rPr lang="zh-CN" altLang="en-US" sz="2980" b="1">
                <a:solidFill>
                  <a:srgbClr val="4F0FBD"/>
                </a:solidFill>
                <a:latin typeface="微软雅黑" panose="020B0503020204020204" pitchFamily="34" charset="-122"/>
                <a:ea typeface="微软雅黑" panose="020B0503020204020204" pitchFamily="34" charset="-122"/>
              </a:rPr>
              <a:t>具有正义感和反抗压迫的精神</a:t>
            </a:r>
            <a:endParaRPr lang="zh-CN" altLang="en-US" sz="2980" b="1">
              <a:solidFill>
                <a:srgbClr val="4F0FBD"/>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492750" y="1835785"/>
            <a:ext cx="5974715" cy="3528060"/>
          </a:xfrm>
          <a:prstGeom prst="rect">
            <a:avLst/>
          </a:prstGeom>
          <a:noFill/>
        </p:spPr>
        <p:txBody>
          <a:bodyPr wrap="square" rtlCol="0">
            <a:spAutoFit/>
          </a:bodyPr>
          <a:p>
            <a:pPr fontAlgn="auto">
              <a:lnSpc>
                <a:spcPct val="150000"/>
              </a:lnSpc>
            </a:pPr>
            <a:r>
              <a:rPr lang="en-US" altLang="zh-CN" sz="2980" b="1">
                <a:latin typeface="微软雅黑" panose="020B0503020204020204" pitchFamily="34" charset="-122"/>
                <a:ea typeface="微软雅黑" panose="020B0503020204020204" pitchFamily="34" charset="-122"/>
              </a:rPr>
              <a:t>A</a:t>
            </a:r>
            <a:r>
              <a:rPr lang="zh-CN" altLang="en-US" sz="2980" b="1">
                <a:latin typeface="微软雅黑" panose="020B0503020204020204" pitchFamily="34" charset="-122"/>
                <a:ea typeface="微软雅黑" panose="020B0503020204020204" pitchFamily="34" charset="-122"/>
              </a:rPr>
              <a:t>、智斗鲨鱼，救采珠人</a:t>
            </a:r>
            <a:r>
              <a:rPr lang="zh-CN" altLang="en-US" sz="2980" b="1">
                <a:latin typeface="微软雅黑" panose="020B0503020204020204" pitchFamily="34" charset="-122"/>
                <a:ea typeface="微软雅黑" panose="020B0503020204020204" pitchFamily="34" charset="-122"/>
                <a:sym typeface="+mn-ea"/>
              </a:rPr>
              <a:t>。</a:t>
            </a:r>
            <a:endParaRPr lang="zh-CN" altLang="en-US" sz="2980" b="1">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2980" b="1">
                <a:latin typeface="微软雅黑" panose="020B0503020204020204" pitchFamily="34" charset="-122"/>
                <a:ea typeface="微软雅黑" panose="020B0503020204020204" pitchFamily="34" charset="-122"/>
                <a:sym typeface="+mn-ea"/>
              </a:rPr>
              <a:t>B</a:t>
            </a:r>
            <a:r>
              <a:rPr lang="zh-CN" altLang="en-US" sz="2980" b="1">
                <a:latin typeface="微软雅黑" panose="020B0503020204020204" pitchFamily="34" charset="-122"/>
                <a:ea typeface="微软雅黑" panose="020B0503020204020204" pitchFamily="34" charset="-122"/>
                <a:sym typeface="+mn-ea"/>
              </a:rPr>
              <a:t>、在珊瑚丛中掩埋同伴。</a:t>
            </a:r>
            <a:endParaRPr lang="zh-CN" altLang="en-US" sz="2980" b="1">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2980" b="1">
                <a:latin typeface="微软雅黑" panose="020B0503020204020204" pitchFamily="34" charset="-122"/>
                <a:ea typeface="微软雅黑" panose="020B0503020204020204" pitchFamily="34" charset="-122"/>
                <a:sym typeface="+mn-ea"/>
              </a:rPr>
              <a:t>C</a:t>
            </a:r>
            <a:r>
              <a:rPr lang="zh-CN" altLang="en-US" sz="2980" b="1">
                <a:latin typeface="微软雅黑" panose="020B0503020204020204" pitchFamily="34" charset="-122"/>
                <a:ea typeface="微软雅黑" panose="020B0503020204020204" pitchFamily="34" charset="-122"/>
                <a:sym typeface="+mn-ea"/>
              </a:rPr>
              <a:t>、南极冰山脱险。</a:t>
            </a:r>
            <a:endParaRPr lang="zh-CN" altLang="en-US" sz="2980" b="1">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2980" b="1">
                <a:latin typeface="微软雅黑" panose="020B0503020204020204" pitchFamily="34" charset="-122"/>
                <a:ea typeface="微软雅黑" panose="020B0503020204020204" pitchFamily="34" charset="-122"/>
                <a:sym typeface="+mn-ea"/>
              </a:rPr>
              <a:t>D</a:t>
            </a:r>
            <a:r>
              <a:rPr lang="zh-CN" altLang="en-US" sz="2980" b="1">
                <a:latin typeface="微软雅黑" panose="020B0503020204020204" pitchFamily="34" charset="-122"/>
                <a:ea typeface="微软雅黑" panose="020B0503020204020204" pitchFamily="34" charset="-122"/>
                <a:sym typeface="+mn-ea"/>
              </a:rPr>
              <a:t>、用海底沉船的金银支援陆地上人们的正义斗争。</a:t>
            </a:r>
            <a:endParaRPr lang="zh-CN" altLang="en-US" sz="2980" b="1">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847725" y="1379220"/>
            <a:ext cx="10801350" cy="549910"/>
          </a:xfrm>
          <a:prstGeom prst="rect">
            <a:avLst/>
          </a:prstGeom>
          <a:noFill/>
        </p:spPr>
        <p:txBody>
          <a:bodyPr wrap="square" rtlCol="0">
            <a:spAutoFit/>
          </a:bodyPr>
          <a:p>
            <a:r>
              <a:rPr lang="zh-CN" altLang="en-US" sz="2980" b="1">
                <a:solidFill>
                  <a:srgbClr val="FF0000"/>
                </a:solidFill>
              </a:rPr>
              <a:t>下面是</a:t>
            </a:r>
            <a:r>
              <a:rPr lang="zh-CN" altLang="en-US" sz="2980" b="1">
                <a:solidFill>
                  <a:srgbClr val="4F0FBD"/>
                </a:solidFill>
              </a:rPr>
              <a:t>尼摩</a:t>
            </a:r>
            <a:r>
              <a:rPr lang="zh-CN" altLang="en-US" sz="2980" b="1">
                <a:solidFill>
                  <a:srgbClr val="FF0000"/>
                </a:solidFill>
              </a:rPr>
              <a:t>的性格特点及事件，请正确连线。</a:t>
            </a:r>
            <a:endParaRPr lang="zh-CN" altLang="en-US" sz="2980" b="1">
              <a:solidFill>
                <a:srgbClr val="FF0000"/>
              </a:solidFill>
            </a:endParaRPr>
          </a:p>
        </p:txBody>
      </p:sp>
      <p:sp>
        <p:nvSpPr>
          <p:cNvPr id="9" name="文本框 8"/>
          <p:cNvSpPr txBox="1"/>
          <p:nvPr/>
        </p:nvSpPr>
        <p:spPr>
          <a:xfrm>
            <a:off x="4852380" y="5523080"/>
            <a:ext cx="5856571" cy="855345"/>
          </a:xfrm>
          <a:prstGeom prst="rect">
            <a:avLst/>
          </a:prstGeom>
          <a:noFill/>
        </p:spPr>
        <p:txBody>
          <a:bodyPr wrap="square" rtlCol="0">
            <a:spAutoFit/>
          </a:bodyPr>
          <a:p>
            <a:r>
              <a:rPr lang="en-US" altLang="zh-CN" sz="4970" b="1">
                <a:solidFill>
                  <a:srgbClr val="FF0000"/>
                </a:solidFill>
              </a:rPr>
              <a:t>1.B   2.C  3.A  4.D</a:t>
            </a:r>
            <a:endParaRPr lang="en-US" altLang="zh-CN" sz="497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10" name="图片 10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5269" y="6474969"/>
            <a:ext cx="338299" cy="330725"/>
          </a:xfrm>
          <a:prstGeom prst="rect">
            <a:avLst/>
          </a:prstGeom>
        </p:spPr>
      </p:pic>
      <p:pic>
        <p:nvPicPr>
          <p:cNvPr id="116" name="图片 1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2682" y="4517461"/>
            <a:ext cx="749811" cy="643777"/>
          </a:xfrm>
          <a:prstGeom prst="rect">
            <a:avLst/>
          </a:prstGeom>
        </p:spPr>
      </p:pic>
      <p:pic>
        <p:nvPicPr>
          <p:cNvPr id="122" name="图片 1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09114" y="5060624"/>
            <a:ext cx="757304" cy="790436"/>
          </a:xfrm>
          <a:prstGeom prst="rect">
            <a:avLst/>
          </a:prstGeom>
        </p:spPr>
      </p:pic>
      <p:pic>
        <p:nvPicPr>
          <p:cNvPr id="124" name="图片 1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23036" y="5947818"/>
            <a:ext cx="580661" cy="527644"/>
          </a:xfrm>
          <a:prstGeom prst="rect">
            <a:avLst/>
          </a:prstGeom>
        </p:spPr>
      </p:pic>
      <p:pic>
        <p:nvPicPr>
          <p:cNvPr id="126" name="图片 1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5428" y="6045958"/>
            <a:ext cx="439283" cy="530169"/>
          </a:xfrm>
          <a:prstGeom prst="rect">
            <a:avLst/>
          </a:prstGeom>
        </p:spPr>
      </p:pic>
      <p:pic>
        <p:nvPicPr>
          <p:cNvPr id="134" name="图片 1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46734" y="6378693"/>
            <a:ext cx="355971" cy="343348"/>
          </a:xfrm>
          <a:prstGeom prst="rect">
            <a:avLst/>
          </a:prstGeom>
        </p:spPr>
      </p:pic>
      <p:pic>
        <p:nvPicPr>
          <p:cNvPr id="138" name="图片 1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47458" y="5851232"/>
            <a:ext cx="661450" cy="623581"/>
          </a:xfrm>
          <a:prstGeom prst="rect">
            <a:avLst/>
          </a:prstGeom>
        </p:spPr>
      </p:pic>
      <p:pic>
        <p:nvPicPr>
          <p:cNvPr id="144" name="图片 1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70216" y="6146948"/>
            <a:ext cx="310528" cy="429185"/>
          </a:xfrm>
          <a:prstGeom prst="rect">
            <a:avLst/>
          </a:prstGeom>
        </p:spPr>
      </p:pic>
      <p:sp>
        <p:nvSpPr>
          <p:cNvPr id="2" name="文本框 1"/>
          <p:cNvSpPr txBox="1"/>
          <p:nvPr/>
        </p:nvSpPr>
        <p:spPr>
          <a:xfrm>
            <a:off x="916940" y="1156335"/>
            <a:ext cx="9792335" cy="796290"/>
          </a:xfrm>
          <a:prstGeom prst="rect">
            <a:avLst/>
          </a:prstGeom>
          <a:noFill/>
        </p:spPr>
        <p:txBody>
          <a:bodyPr wrap="square" rtlCol="0">
            <a:spAutoFit/>
          </a:bodyPr>
          <a:p>
            <a:pPr>
              <a:lnSpc>
                <a:spcPts val="5500"/>
              </a:lnSpc>
            </a:pPr>
            <a:r>
              <a:rPr lang="en-US" sz="3200" b="1">
                <a:solidFill>
                  <a:srgbClr val="FF0000"/>
                </a:solidFill>
                <a:latin typeface="微软雅黑" panose="020B0503020204020204" pitchFamily="34" charset="-122"/>
                <a:ea typeface="微软雅黑" panose="020B0503020204020204" pitchFamily="34" charset="-122"/>
              </a:rPr>
              <a:t>1. </a:t>
            </a:r>
            <a:r>
              <a:rPr lang="zh-CN" altLang="en-US" sz="3200" b="1" dirty="0">
                <a:solidFill>
                  <a:srgbClr val="FF0000"/>
                </a:solidFill>
                <a:latin typeface="微软雅黑" panose="020B0503020204020204" pitchFamily="34" charset="-122"/>
                <a:ea typeface="微软雅黑" panose="020B0503020204020204" pitchFamily="34" charset="-122"/>
                <a:sym typeface="+mn-ea"/>
              </a:rPr>
              <a:t>尼摩船长是一个怎样的人？</a:t>
            </a:r>
            <a:r>
              <a:rPr lang="zh-CN" altLang="en-US" sz="3200" b="1" dirty="0">
                <a:solidFill>
                  <a:srgbClr val="271EA2"/>
                </a:solidFill>
                <a:latin typeface="微软雅黑" panose="020B0503020204020204" pitchFamily="34" charset="-122"/>
                <a:ea typeface="微软雅黑" panose="020B0503020204020204" pitchFamily="34" charset="-122"/>
                <a:sym typeface="+mn-ea"/>
              </a:rPr>
              <a:t>（答题更多在正面上）</a:t>
            </a:r>
            <a:endParaRPr lang="zh-CN" altLang="en-US" sz="3200" b="1" dirty="0">
              <a:solidFill>
                <a:srgbClr val="271EA2"/>
              </a:solidFill>
              <a:latin typeface="微软雅黑" panose="020B0503020204020204" pitchFamily="34" charset="-122"/>
              <a:ea typeface="微软雅黑" panose="020B0503020204020204" pitchFamily="34" charset="-122"/>
              <a:sym typeface="+mn-ea"/>
            </a:endParaRPr>
          </a:p>
        </p:txBody>
      </p:sp>
      <p:sp>
        <p:nvSpPr>
          <p:cNvPr id="5" name="矩形 4"/>
          <p:cNvSpPr/>
          <p:nvPr/>
        </p:nvSpPr>
        <p:spPr>
          <a:xfrm>
            <a:off x="810895" y="2094865"/>
            <a:ext cx="6149975" cy="4481195"/>
          </a:xfrm>
          <a:prstGeom prst="rect">
            <a:avLst/>
          </a:prstGeom>
          <a:solidFill>
            <a:srgbClr val="E2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ts val="5500"/>
              </a:lnSpc>
            </a:pPr>
            <a:r>
              <a:rPr lang="en-US" altLang="zh-CN"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A.</a:t>
            </a:r>
            <a:r>
              <a:rPr lang="zh-CN" altLang="en-US"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知识渊博   </a:t>
            </a:r>
            <a:endParaRPr lang="en-US" altLang="zh-CN"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endParaRPr>
          </a:p>
          <a:p>
            <a:pPr>
              <a:lnSpc>
                <a:spcPts val="5500"/>
              </a:lnSpc>
            </a:pPr>
            <a:r>
              <a:rPr lang="en-US" altLang="zh-CN"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B.</a:t>
            </a:r>
            <a:r>
              <a:rPr lang="zh-CN" altLang="en-US"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英勇顽强，沉着冷静</a:t>
            </a:r>
            <a:endParaRPr lang="zh-CN" altLang="en-US"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endParaRPr>
          </a:p>
          <a:p>
            <a:pPr>
              <a:lnSpc>
                <a:spcPts val="5500"/>
              </a:lnSpc>
            </a:pPr>
            <a:r>
              <a:rPr lang="en-US" altLang="zh-CN" sz="3200" b="1" dirty="0" smtClean="0">
                <a:solidFill>
                  <a:srgbClr val="FF0000"/>
                </a:solidFill>
                <a:latin typeface="微软雅黑" panose="020B0503020204020204" pitchFamily="34" charset="-122"/>
                <a:ea typeface="微软雅黑" panose="020B0503020204020204" pitchFamily="34" charset="-122"/>
                <a:cs typeface="博洋柳体" panose="02000600000000000000" pitchFamily="2" charset="-122"/>
                <a:sym typeface="+mn-lt"/>
              </a:rPr>
              <a:t>C.</a:t>
            </a:r>
            <a:r>
              <a:rPr lang="zh-CN" altLang="en-US" sz="3200" b="1" dirty="0" smtClean="0">
                <a:solidFill>
                  <a:srgbClr val="FF0000"/>
                </a:solidFill>
                <a:latin typeface="微软雅黑" panose="020B0503020204020204" pitchFamily="34" charset="-122"/>
                <a:ea typeface="微软雅黑" panose="020B0503020204020204" pitchFamily="34" charset="-122"/>
                <a:cs typeface="博洋柳体" panose="02000600000000000000" pitchFamily="2" charset="-122"/>
                <a:sym typeface="+mn-lt"/>
              </a:rPr>
              <a:t>心地善良，富有同情心</a:t>
            </a:r>
            <a:endParaRPr lang="en-US" altLang="zh-CN"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endParaRPr>
          </a:p>
          <a:p>
            <a:pPr>
              <a:lnSpc>
                <a:spcPts val="5500"/>
              </a:lnSpc>
            </a:pPr>
            <a:r>
              <a:rPr lang="en-US" altLang="zh-CN"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D.</a:t>
            </a:r>
            <a:r>
              <a:rPr lang="zh-CN" altLang="en-US"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情感丰富，重情重义</a:t>
            </a:r>
            <a:endParaRPr lang="zh-CN" altLang="en-US"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endParaRPr>
          </a:p>
          <a:p>
            <a:pPr>
              <a:lnSpc>
                <a:spcPts val="5500"/>
              </a:lnSpc>
            </a:pPr>
            <a:r>
              <a:rPr lang="en-US" altLang="zh-CN"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E.</a:t>
            </a:r>
            <a:r>
              <a:rPr lang="zh-CN" altLang="en-US"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具有</a:t>
            </a:r>
            <a:r>
              <a:rPr lang="zh-CN" altLang="en-US" sz="3200" b="1" dirty="0" smtClean="0">
                <a:solidFill>
                  <a:srgbClr val="FF0000"/>
                </a:solidFill>
                <a:latin typeface="微软雅黑" panose="020B0503020204020204" pitchFamily="34" charset="-122"/>
                <a:ea typeface="微软雅黑" panose="020B0503020204020204" pitchFamily="34" charset="-122"/>
                <a:cs typeface="博洋柳体" panose="02000600000000000000" pitchFamily="2" charset="-122"/>
                <a:sym typeface="+mn-lt"/>
              </a:rPr>
              <a:t>正义感和反抗压迫</a:t>
            </a:r>
            <a:r>
              <a:rPr lang="zh-CN" altLang="en-US"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的精神</a:t>
            </a:r>
            <a:endParaRPr lang="en-US" altLang="zh-CN"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endParaRPr>
          </a:p>
          <a:p>
            <a:pPr>
              <a:lnSpc>
                <a:spcPts val="5500"/>
              </a:lnSpc>
            </a:pPr>
            <a:r>
              <a:rPr lang="en-US" altLang="zh-CN"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F.</a:t>
            </a:r>
            <a:r>
              <a:rPr lang="zh-CN" altLang="en-US"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rPr>
              <a:t>备受煎熬的忏悔者</a:t>
            </a:r>
            <a:endParaRPr lang="zh-CN" altLang="en-US" sz="3200" b="1" dirty="0" smtClean="0">
              <a:solidFill>
                <a:schemeClr val="tx1"/>
              </a:solidFill>
              <a:latin typeface="微软雅黑" panose="020B0503020204020204" pitchFamily="34" charset="-122"/>
              <a:ea typeface="微软雅黑" panose="020B0503020204020204" pitchFamily="34" charset="-122"/>
              <a:cs typeface="博洋柳体" panose="02000600000000000000" pitchFamily="2" charset="-122"/>
              <a:sym typeface="+mn-lt"/>
            </a:endParaRPr>
          </a:p>
        </p:txBody>
      </p:sp>
      <p:sp>
        <p:nvSpPr>
          <p:cNvPr id="6" name="文本框 5"/>
          <p:cNvSpPr txBox="1"/>
          <p:nvPr/>
        </p:nvSpPr>
        <p:spPr>
          <a:xfrm>
            <a:off x="7037070" y="3498850"/>
            <a:ext cx="4974590" cy="2168525"/>
          </a:xfrm>
          <a:prstGeom prst="rect">
            <a:avLst/>
          </a:prstGeom>
          <a:noFill/>
        </p:spPr>
        <p:txBody>
          <a:bodyPr wrap="square" rtlCol="0">
            <a:spAutoFit/>
          </a:bodyPr>
          <a:p>
            <a:pPr fontAlgn="auto">
              <a:lnSpc>
                <a:spcPct val="125000"/>
              </a:lnSpc>
            </a:pPr>
            <a:r>
              <a:rPr lang="en-US" altLang="zh-CN" sz="3600" b="1">
                <a:solidFill>
                  <a:srgbClr val="3538C9"/>
                </a:solidFill>
                <a:latin typeface="微软雅黑" panose="020B0503020204020204" pitchFamily="34" charset="-122"/>
                <a:ea typeface="微软雅黑" panose="020B0503020204020204" pitchFamily="34" charset="-122"/>
              </a:rPr>
              <a:t>G.</a:t>
            </a:r>
            <a:r>
              <a:rPr lang="zh-CN" altLang="en-US" sz="3600" b="1">
                <a:solidFill>
                  <a:srgbClr val="3538C9"/>
                </a:solidFill>
                <a:latin typeface="微软雅黑" panose="020B0503020204020204" pitchFamily="34" charset="-122"/>
                <a:ea typeface="微软雅黑" panose="020B0503020204020204" pitchFamily="34" charset="-122"/>
              </a:rPr>
              <a:t>冷酷、残暴、孤独的复仇者</a:t>
            </a:r>
            <a:endParaRPr lang="zh-CN" altLang="en-US" sz="3600" b="1">
              <a:solidFill>
                <a:srgbClr val="3538C9"/>
              </a:solidFill>
              <a:latin typeface="微软雅黑" panose="020B0503020204020204" pitchFamily="34" charset="-122"/>
              <a:ea typeface="微软雅黑" panose="020B0503020204020204" pitchFamily="34" charset="-122"/>
            </a:endParaRPr>
          </a:p>
          <a:p>
            <a:pPr fontAlgn="auto">
              <a:lnSpc>
                <a:spcPct val="125000"/>
              </a:lnSpc>
            </a:pPr>
            <a:r>
              <a:rPr lang="en-US" altLang="zh-CN" sz="3600" b="1">
                <a:solidFill>
                  <a:srgbClr val="3538C9"/>
                </a:solidFill>
                <a:latin typeface="微软雅黑" panose="020B0503020204020204" pitchFamily="34" charset="-122"/>
                <a:ea typeface="微软雅黑" panose="020B0503020204020204" pitchFamily="34" charset="-122"/>
              </a:rPr>
              <a:t>H.</a:t>
            </a:r>
            <a:r>
              <a:rPr lang="zh-CN" altLang="en-US" sz="3600" b="1">
                <a:solidFill>
                  <a:srgbClr val="3538C9"/>
                </a:solidFill>
                <a:latin typeface="微软雅黑" panose="020B0503020204020204" pitchFamily="34" charset="-122"/>
                <a:ea typeface="微软雅黑" panose="020B0503020204020204" pitchFamily="34" charset="-122"/>
              </a:rPr>
              <a:t>仇视殖民者、剥削者</a:t>
            </a:r>
            <a:endParaRPr lang="zh-CN" altLang="en-US" sz="3600" b="1">
              <a:solidFill>
                <a:srgbClr val="3538C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310890" y="2094865"/>
            <a:ext cx="2679065" cy="1106805"/>
          </a:xfrm>
          <a:prstGeom prst="rect">
            <a:avLst/>
          </a:prstGeom>
          <a:noFill/>
        </p:spPr>
        <p:txBody>
          <a:bodyPr wrap="square" rtlCol="0">
            <a:spAutoFit/>
          </a:bodyPr>
          <a:p>
            <a:r>
              <a:rPr lang="zh-CN" altLang="en-US" sz="6600" b="1">
                <a:solidFill>
                  <a:srgbClr val="FF0000"/>
                </a:solidFill>
                <a:latin typeface="微软雅黑" panose="020B0503020204020204" pitchFamily="34" charset="-122"/>
                <a:ea typeface="微软雅黑" panose="020B0503020204020204" pitchFamily="34" charset="-122"/>
              </a:rPr>
              <a:t>正面</a:t>
            </a:r>
            <a:endParaRPr lang="zh-CN" altLang="en-US" sz="6600" b="1">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8524875" y="2392045"/>
            <a:ext cx="2370455" cy="1106805"/>
          </a:xfrm>
          <a:prstGeom prst="rect">
            <a:avLst/>
          </a:prstGeom>
          <a:noFill/>
        </p:spPr>
        <p:txBody>
          <a:bodyPr wrap="square" rtlCol="0">
            <a:spAutoFit/>
          </a:bodyPr>
          <a:p>
            <a:r>
              <a:rPr lang="zh-CN" altLang="en-US" sz="6600" b="1">
                <a:solidFill>
                  <a:srgbClr val="FF0000"/>
                </a:solidFill>
                <a:latin typeface="微软雅黑" panose="020B0503020204020204" pitchFamily="34" charset="-122"/>
                <a:ea typeface="微软雅黑" panose="020B0503020204020204" pitchFamily="34" charset="-122"/>
              </a:rPr>
              <a:t>反面</a:t>
            </a:r>
            <a:endParaRPr lang="zh-CN" altLang="en-US" sz="6600" b="1">
              <a:solidFill>
                <a:srgbClr val="FF0000"/>
              </a:solidFill>
              <a:latin typeface="微软雅黑" panose="020B0503020204020204" pitchFamily="34" charset="-122"/>
              <a:ea typeface="微软雅黑" panose="020B0503020204020204" pitchFamily="34" charset="-122"/>
            </a:endParaRPr>
          </a:p>
        </p:txBody>
      </p:sp>
      <p:sp>
        <p:nvSpPr>
          <p:cNvPr id="7" name="矩形 6"/>
          <p:cNvSpPr/>
          <p:nvPr/>
        </p:nvSpPr>
        <p:spPr>
          <a:xfrm>
            <a:off x="804718" y="581710"/>
            <a:ext cx="29895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尼摩与主题</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5" grpId="0" animBg="1"/>
      <p:bldP spid="6"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10" name="图片 10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5269" y="6474969"/>
            <a:ext cx="338299" cy="330725"/>
          </a:xfrm>
          <a:prstGeom prst="rect">
            <a:avLst/>
          </a:prstGeom>
        </p:spPr>
      </p:pic>
      <p:pic>
        <p:nvPicPr>
          <p:cNvPr id="116" name="图片 1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2682" y="4517461"/>
            <a:ext cx="749811" cy="643777"/>
          </a:xfrm>
          <a:prstGeom prst="rect">
            <a:avLst/>
          </a:prstGeom>
        </p:spPr>
      </p:pic>
      <p:pic>
        <p:nvPicPr>
          <p:cNvPr id="122" name="图片 1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09114" y="5060624"/>
            <a:ext cx="757304" cy="790436"/>
          </a:xfrm>
          <a:prstGeom prst="rect">
            <a:avLst/>
          </a:prstGeom>
        </p:spPr>
      </p:pic>
      <p:pic>
        <p:nvPicPr>
          <p:cNvPr id="124" name="图片 1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23036" y="5947818"/>
            <a:ext cx="580661" cy="527644"/>
          </a:xfrm>
          <a:prstGeom prst="rect">
            <a:avLst/>
          </a:prstGeom>
        </p:spPr>
      </p:pic>
      <p:pic>
        <p:nvPicPr>
          <p:cNvPr id="126" name="图片 1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5428" y="6045958"/>
            <a:ext cx="439283" cy="530169"/>
          </a:xfrm>
          <a:prstGeom prst="rect">
            <a:avLst/>
          </a:prstGeom>
        </p:spPr>
      </p:pic>
      <p:pic>
        <p:nvPicPr>
          <p:cNvPr id="134" name="图片 1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46734" y="6378693"/>
            <a:ext cx="355971" cy="343348"/>
          </a:xfrm>
          <a:prstGeom prst="rect">
            <a:avLst/>
          </a:prstGeom>
        </p:spPr>
      </p:pic>
      <p:pic>
        <p:nvPicPr>
          <p:cNvPr id="138" name="图片 1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47458" y="5851232"/>
            <a:ext cx="661450" cy="623581"/>
          </a:xfrm>
          <a:prstGeom prst="rect">
            <a:avLst/>
          </a:prstGeom>
        </p:spPr>
      </p:pic>
      <p:pic>
        <p:nvPicPr>
          <p:cNvPr id="144" name="图片 1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70216" y="6146948"/>
            <a:ext cx="310528" cy="429185"/>
          </a:xfrm>
          <a:prstGeom prst="rect">
            <a:avLst/>
          </a:prstGeom>
        </p:spPr>
      </p:pic>
      <p:sp>
        <p:nvSpPr>
          <p:cNvPr id="2" name="文本框 1"/>
          <p:cNvSpPr txBox="1"/>
          <p:nvPr/>
        </p:nvSpPr>
        <p:spPr>
          <a:xfrm>
            <a:off x="647065" y="691515"/>
            <a:ext cx="9841230" cy="796290"/>
          </a:xfrm>
          <a:prstGeom prst="rect">
            <a:avLst/>
          </a:prstGeom>
          <a:noFill/>
        </p:spPr>
        <p:txBody>
          <a:bodyPr wrap="square" rtlCol="0">
            <a:spAutoFit/>
          </a:bodyPr>
          <a:p>
            <a:pPr>
              <a:lnSpc>
                <a:spcPts val="5500"/>
              </a:lnSpc>
            </a:pPr>
            <a:r>
              <a:rPr lang="en-US" altLang="zh-CN" sz="3600" b="1">
                <a:solidFill>
                  <a:srgbClr val="FF0000"/>
                </a:solidFill>
                <a:latin typeface="微软雅黑" panose="020B0503020204020204" pitchFamily="34" charset="-122"/>
                <a:ea typeface="微软雅黑" panose="020B0503020204020204" pitchFamily="34" charset="-122"/>
              </a:rPr>
              <a:t>2. </a:t>
            </a:r>
            <a:r>
              <a:rPr lang="zh-CN" altLang="en-US" sz="3600" b="1" dirty="0">
                <a:solidFill>
                  <a:srgbClr val="FF0000"/>
                </a:solidFill>
                <a:latin typeface="微软雅黑" panose="020B0503020204020204" pitchFamily="34" charset="-122"/>
                <a:ea typeface="微软雅黑" panose="020B0503020204020204" pitchFamily="34" charset="-122"/>
                <a:sym typeface="+mn-ea"/>
              </a:rPr>
              <a:t>尼摩船长矛盾性格产生的原因是什么呢？</a:t>
            </a:r>
            <a:endParaRPr lang="zh-CN" altLang="en-US" sz="3600" b="1" dirty="0">
              <a:solidFill>
                <a:srgbClr val="FF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686435" y="1201420"/>
            <a:ext cx="10819130" cy="5076825"/>
          </a:xfrm>
          <a:prstGeom prst="rect">
            <a:avLst/>
          </a:prstGeom>
          <a:noFill/>
        </p:spPr>
        <p:txBody>
          <a:bodyPr wrap="square" rtlCol="0">
            <a:spAutoFit/>
          </a:bodyPr>
          <a:p>
            <a:pPr fontAlgn="auto">
              <a:lnSpc>
                <a:spcPct val="180000"/>
              </a:lnSpc>
            </a:pPr>
            <a:r>
              <a:rPr lang="zh-CN" altLang="en-US" sz="3600" b="1">
                <a:latin typeface="微软雅黑" panose="020B0503020204020204" pitchFamily="34" charset="-122"/>
                <a:ea typeface="微软雅黑" panose="020B0503020204020204" pitchFamily="34" charset="-122"/>
              </a:rPr>
              <a:t>①曲折离奇的身世背景。</a:t>
            </a:r>
            <a:endParaRPr lang="zh-CN" altLang="en-US" sz="3600" b="1">
              <a:latin typeface="微软雅黑" panose="020B0503020204020204" pitchFamily="34" charset="-122"/>
              <a:ea typeface="微软雅黑" panose="020B0503020204020204" pitchFamily="34" charset="-122"/>
            </a:endParaRPr>
          </a:p>
          <a:p>
            <a:pPr fontAlgn="auto">
              <a:lnSpc>
                <a:spcPct val="180000"/>
              </a:lnSpc>
            </a:pPr>
            <a:r>
              <a:rPr lang="zh-CN" altLang="en-US" sz="3600" b="1">
                <a:latin typeface="微软雅黑" panose="020B0503020204020204" pitchFamily="34" charset="-122"/>
                <a:ea typeface="微软雅黑" panose="020B0503020204020204" pitchFamily="34" charset="-122"/>
              </a:rPr>
              <a:t>②他悲惨的遭遇，他的妻子、孩子等亲人惨遭杀害。</a:t>
            </a:r>
            <a:endParaRPr lang="en-US" altLang="zh-CN" sz="3600" b="1">
              <a:latin typeface="微软雅黑" panose="020B0503020204020204" pitchFamily="34" charset="-122"/>
              <a:ea typeface="微软雅黑" panose="020B0503020204020204" pitchFamily="34" charset="-122"/>
            </a:endParaRPr>
          </a:p>
          <a:p>
            <a:pPr fontAlgn="auto">
              <a:lnSpc>
                <a:spcPct val="180000"/>
              </a:lnSpc>
            </a:pPr>
            <a:r>
              <a:rPr lang="zh-CN" altLang="en-US" sz="3600" b="1">
                <a:latin typeface="微软雅黑" panose="020B0503020204020204" pitchFamily="34" charset="-122"/>
                <a:ea typeface="微软雅黑" panose="020B0503020204020204" pitchFamily="34" charset="-122"/>
              </a:rPr>
              <a:t>③他在海上所面临的各种困难和挑战的</a:t>
            </a:r>
            <a:endParaRPr lang="zh-CN" altLang="en-US" sz="3600" b="1">
              <a:latin typeface="微软雅黑" panose="020B0503020204020204" pitchFamily="34" charset="-122"/>
              <a:ea typeface="微软雅黑" panose="020B0503020204020204" pitchFamily="34" charset="-122"/>
            </a:endParaRPr>
          </a:p>
          <a:p>
            <a:pPr fontAlgn="auto">
              <a:lnSpc>
                <a:spcPct val="180000"/>
              </a:lnSpc>
            </a:pPr>
            <a:r>
              <a:rPr lang="zh-CN" altLang="en-US" sz="3600" b="1">
                <a:latin typeface="微软雅黑" panose="020B0503020204020204" pitchFamily="34" charset="-122"/>
                <a:ea typeface="微软雅黑" panose="020B0503020204020204" pitchFamily="34" charset="-122"/>
              </a:rPr>
              <a:t>磨炼。</a:t>
            </a:r>
            <a:endParaRPr lang="zh-CN" altLang="en-US" sz="3600" b="1">
              <a:latin typeface="微软雅黑" panose="020B0503020204020204" pitchFamily="34" charset="-122"/>
              <a:ea typeface="微软雅黑" panose="020B0503020204020204" pitchFamily="34" charset="-122"/>
            </a:endParaRPr>
          </a:p>
          <a:p>
            <a:pPr fontAlgn="auto">
              <a:lnSpc>
                <a:spcPct val="180000"/>
              </a:lnSpc>
            </a:pPr>
            <a:r>
              <a:rPr lang="zh-CN" altLang="en-US" sz="3600" b="1">
                <a:latin typeface="微软雅黑" panose="020B0503020204020204" pitchFamily="34" charset="-122"/>
                <a:ea typeface="微软雅黑" panose="020B0503020204020204" pitchFamily="34" charset="-122"/>
              </a:rPr>
              <a:t>④长期的</a:t>
            </a:r>
            <a:r>
              <a:rPr lang="zh-CN" altLang="en-US" sz="3600" b="1">
                <a:latin typeface="微软雅黑" panose="020B0503020204020204" pitchFamily="34" charset="-122"/>
                <a:ea typeface="微软雅黑" panose="020B0503020204020204" pitchFamily="34" charset="-122"/>
                <a:sym typeface="+mn-ea"/>
              </a:rPr>
              <a:t>封闭</a:t>
            </a:r>
            <a:r>
              <a:rPr lang="zh-CN" altLang="en-US" sz="3600" b="1">
                <a:latin typeface="微软雅黑" panose="020B0503020204020204" pitchFamily="34" charset="-122"/>
                <a:ea typeface="微软雅黑" panose="020B0503020204020204" pitchFamily="34" charset="-122"/>
              </a:rPr>
              <a:t>环境所导致的沟通不足。</a:t>
            </a:r>
            <a:endParaRPr lang="en-US" altLang="zh-CN" sz="3600" b="1">
              <a:latin typeface="微软雅黑" panose="020B0503020204020204" pitchFamily="34" charset="-122"/>
              <a:ea typeface="微软雅黑" panose="020B0503020204020204" pitchFamily="34" charset="-122"/>
            </a:endParaRPr>
          </a:p>
        </p:txBody>
      </p:sp>
      <p:pic>
        <p:nvPicPr>
          <p:cNvPr id="6" name="内容占位符 5" descr="ITDG((NXP6F$D}E6X(TCJKS"/>
          <p:cNvPicPr>
            <a:picLocks noChangeAspect="1"/>
          </p:cNvPicPr>
          <p:nvPr>
            <p:ph idx="1"/>
          </p:nvPr>
        </p:nvPicPr>
        <p:blipFill>
          <a:blip r:embed="rId9"/>
          <a:stretch>
            <a:fillRect/>
          </a:stretch>
        </p:blipFill>
        <p:spPr>
          <a:xfrm>
            <a:off x="8808085" y="3371850"/>
            <a:ext cx="2659380" cy="320421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10" name="图片 10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5269" y="6474969"/>
            <a:ext cx="338299" cy="330725"/>
          </a:xfrm>
          <a:prstGeom prst="rect">
            <a:avLst/>
          </a:prstGeom>
        </p:spPr>
      </p:pic>
      <p:pic>
        <p:nvPicPr>
          <p:cNvPr id="116" name="图片 1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2682" y="4517461"/>
            <a:ext cx="749811" cy="643777"/>
          </a:xfrm>
          <a:prstGeom prst="rect">
            <a:avLst/>
          </a:prstGeom>
        </p:spPr>
      </p:pic>
      <p:pic>
        <p:nvPicPr>
          <p:cNvPr id="122" name="图片 1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09114" y="5060624"/>
            <a:ext cx="757304" cy="790436"/>
          </a:xfrm>
          <a:prstGeom prst="rect">
            <a:avLst/>
          </a:prstGeom>
        </p:spPr>
      </p:pic>
      <p:pic>
        <p:nvPicPr>
          <p:cNvPr id="124" name="图片 1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23036" y="5947818"/>
            <a:ext cx="580661" cy="527644"/>
          </a:xfrm>
          <a:prstGeom prst="rect">
            <a:avLst/>
          </a:prstGeom>
        </p:spPr>
      </p:pic>
      <p:pic>
        <p:nvPicPr>
          <p:cNvPr id="126" name="图片 1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5428" y="6045958"/>
            <a:ext cx="439283" cy="530169"/>
          </a:xfrm>
          <a:prstGeom prst="rect">
            <a:avLst/>
          </a:prstGeom>
        </p:spPr>
      </p:pic>
      <p:pic>
        <p:nvPicPr>
          <p:cNvPr id="134" name="图片 1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46734" y="6378693"/>
            <a:ext cx="355971" cy="343348"/>
          </a:xfrm>
          <a:prstGeom prst="rect">
            <a:avLst/>
          </a:prstGeom>
        </p:spPr>
      </p:pic>
      <p:pic>
        <p:nvPicPr>
          <p:cNvPr id="138" name="图片 1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47458" y="5851232"/>
            <a:ext cx="661450" cy="623581"/>
          </a:xfrm>
          <a:prstGeom prst="rect">
            <a:avLst/>
          </a:prstGeom>
        </p:spPr>
      </p:pic>
      <p:pic>
        <p:nvPicPr>
          <p:cNvPr id="144" name="图片 1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70216" y="6146948"/>
            <a:ext cx="310528" cy="429185"/>
          </a:xfrm>
          <a:prstGeom prst="rect">
            <a:avLst/>
          </a:prstGeom>
        </p:spPr>
      </p:pic>
      <p:sp>
        <p:nvSpPr>
          <p:cNvPr id="2" name="文本框 1"/>
          <p:cNvSpPr txBox="1"/>
          <p:nvPr/>
        </p:nvSpPr>
        <p:spPr>
          <a:xfrm>
            <a:off x="647065" y="558800"/>
            <a:ext cx="8388985" cy="796290"/>
          </a:xfrm>
          <a:prstGeom prst="rect">
            <a:avLst/>
          </a:prstGeom>
          <a:noFill/>
        </p:spPr>
        <p:txBody>
          <a:bodyPr wrap="square" rtlCol="0">
            <a:spAutoFit/>
          </a:bodyPr>
          <a:p>
            <a:pPr>
              <a:lnSpc>
                <a:spcPts val="5500"/>
              </a:lnSpc>
            </a:pPr>
            <a:r>
              <a:rPr lang="en-US" altLang="zh-CN" sz="3600" b="1">
                <a:solidFill>
                  <a:srgbClr val="FF0000"/>
                </a:solidFill>
                <a:latin typeface="微软雅黑" panose="020B0503020204020204" pitchFamily="34" charset="-122"/>
                <a:ea typeface="微软雅黑" panose="020B0503020204020204" pitchFamily="34" charset="-122"/>
              </a:rPr>
              <a:t>3. </a:t>
            </a:r>
            <a:r>
              <a:rPr lang="zh-CN" altLang="en-US" sz="3600" b="1">
                <a:solidFill>
                  <a:srgbClr val="FF0000"/>
                </a:solidFill>
                <a:latin typeface="微软雅黑" panose="020B0503020204020204" pitchFamily="34" charset="-122"/>
                <a:ea typeface="微软雅黑" panose="020B0503020204020204" pitchFamily="34" charset="-122"/>
              </a:rPr>
              <a:t>《海底两万里》的主题是什么？</a:t>
            </a:r>
            <a:endParaRPr lang="zh-CN" altLang="en-US" sz="3600" b="1" dirty="0">
              <a:solidFill>
                <a:srgbClr val="FF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3960495" y="1238885"/>
            <a:ext cx="7506335" cy="4907915"/>
          </a:xfrm>
          <a:prstGeom prst="rect">
            <a:avLst/>
          </a:prstGeom>
          <a:noFill/>
        </p:spPr>
        <p:txBody>
          <a:bodyPr wrap="square" rtlCol="0">
            <a:spAutoFit/>
          </a:bodyPr>
          <a:p>
            <a:pPr fontAlgn="auto">
              <a:lnSpc>
                <a:spcPct val="145000"/>
              </a:lnSpc>
            </a:pPr>
            <a:r>
              <a:rPr lang="zh-CN" altLang="en-US" sz="3600" b="1">
                <a:latin typeface="微软雅黑" panose="020B0503020204020204" pitchFamily="34" charset="-122"/>
                <a:ea typeface="微软雅黑" panose="020B0503020204020204" pitchFamily="34" charset="-122"/>
              </a:rPr>
              <a:t>①</a:t>
            </a:r>
            <a:r>
              <a:rPr lang="zh-CN" altLang="en-US" sz="3600" b="1">
                <a:solidFill>
                  <a:srgbClr val="FF0000"/>
                </a:solidFill>
                <a:latin typeface="微软雅黑" panose="020B0503020204020204" pitchFamily="34" charset="-122"/>
                <a:ea typeface="微软雅黑" panose="020B0503020204020204" pitchFamily="34" charset="-122"/>
              </a:rPr>
              <a:t>表现</a:t>
            </a:r>
            <a:r>
              <a:rPr lang="zh-CN" altLang="en-US" sz="3600" b="1">
                <a:latin typeface="微软雅黑" panose="020B0503020204020204" pitchFamily="34" charset="-122"/>
                <a:ea typeface="微软雅黑" panose="020B0503020204020204" pitchFamily="34" charset="-122"/>
              </a:rPr>
              <a:t>人类自古以来渴望上天入地、自由翱翔的</a:t>
            </a:r>
            <a:r>
              <a:rPr lang="zh-CN" altLang="en-US" sz="3600" b="1">
                <a:solidFill>
                  <a:srgbClr val="FF0000"/>
                </a:solidFill>
                <a:latin typeface="微软雅黑" panose="020B0503020204020204" pitchFamily="34" charset="-122"/>
                <a:ea typeface="微软雅黑" panose="020B0503020204020204" pitchFamily="34" charset="-122"/>
              </a:rPr>
              <a:t>梦想</a:t>
            </a:r>
            <a:r>
              <a:rPr lang="zh-CN" altLang="en-US" sz="3600" b="1">
                <a:latin typeface="微软雅黑" panose="020B0503020204020204" pitchFamily="34" charset="-122"/>
                <a:ea typeface="微软雅黑" panose="020B0503020204020204" pitchFamily="34" charset="-122"/>
              </a:rPr>
              <a:t>。</a:t>
            </a:r>
            <a:endParaRPr lang="zh-CN" altLang="en-US" sz="3600" b="1">
              <a:latin typeface="微软雅黑" panose="020B0503020204020204" pitchFamily="34" charset="-122"/>
              <a:ea typeface="微软雅黑" panose="020B0503020204020204" pitchFamily="34" charset="-122"/>
            </a:endParaRPr>
          </a:p>
          <a:p>
            <a:pPr fontAlgn="auto">
              <a:lnSpc>
                <a:spcPct val="145000"/>
              </a:lnSpc>
            </a:pPr>
            <a:r>
              <a:rPr lang="zh-CN" altLang="en-US" sz="3600" b="1">
                <a:latin typeface="微软雅黑" panose="020B0503020204020204" pitchFamily="34" charset="-122"/>
                <a:ea typeface="微软雅黑" panose="020B0503020204020204" pitchFamily="34" charset="-122"/>
              </a:rPr>
              <a:t>②</a:t>
            </a:r>
            <a:r>
              <a:rPr lang="zh-CN" altLang="en-US" sz="3600" b="1">
                <a:solidFill>
                  <a:srgbClr val="FF0000"/>
                </a:solidFill>
                <a:latin typeface="微软雅黑" panose="020B0503020204020204" pitchFamily="34" charset="-122"/>
                <a:ea typeface="微软雅黑" panose="020B0503020204020204" pitchFamily="34" charset="-122"/>
              </a:rPr>
              <a:t>赞美</a:t>
            </a:r>
            <a:r>
              <a:rPr lang="zh-CN" altLang="en-US" sz="3600" b="1">
                <a:latin typeface="微软雅黑" panose="020B0503020204020204" pitchFamily="34" charset="-122"/>
                <a:ea typeface="微软雅黑" panose="020B0503020204020204" pitchFamily="34" charset="-122"/>
              </a:rPr>
              <a:t>像尼摩船长一样</a:t>
            </a:r>
            <a:r>
              <a:rPr lang="zh-CN" altLang="en-US" sz="3600" b="1">
                <a:solidFill>
                  <a:srgbClr val="FF0000"/>
                </a:solidFill>
                <a:latin typeface="微软雅黑" panose="020B0503020204020204" pitchFamily="34" charset="-122"/>
                <a:ea typeface="微软雅黑" panose="020B0503020204020204" pitchFamily="34" charset="-122"/>
              </a:rPr>
              <a:t>敢于反抗压迫的人</a:t>
            </a:r>
            <a:r>
              <a:rPr lang="zh-CN" altLang="en-US" sz="3600" b="1">
                <a:latin typeface="微软雅黑" panose="020B0503020204020204" pitchFamily="34" charset="-122"/>
                <a:ea typeface="微软雅黑" panose="020B0503020204020204" pitchFamily="34" charset="-122"/>
              </a:rPr>
              <a:t>，</a:t>
            </a:r>
            <a:r>
              <a:rPr lang="zh-CN" altLang="en-US" sz="3600" b="1">
                <a:solidFill>
                  <a:srgbClr val="FF0000"/>
                </a:solidFill>
                <a:latin typeface="微软雅黑" panose="020B0503020204020204" pitchFamily="34" charset="-122"/>
                <a:ea typeface="微软雅黑" panose="020B0503020204020204" pitchFamily="34" charset="-122"/>
              </a:rPr>
              <a:t>赞美</a:t>
            </a:r>
            <a:r>
              <a:rPr lang="zh-CN" altLang="en-US" sz="3600" b="1">
                <a:latin typeface="微软雅黑" panose="020B0503020204020204" pitchFamily="34" charset="-122"/>
                <a:ea typeface="微软雅黑" panose="020B0503020204020204" pitchFamily="34" charset="-122"/>
              </a:rPr>
              <a:t>他们身上具有的</a:t>
            </a:r>
            <a:r>
              <a:rPr lang="zh-CN" altLang="en-US" sz="3600" b="1">
                <a:solidFill>
                  <a:srgbClr val="FF0000"/>
                </a:solidFill>
                <a:latin typeface="微软雅黑" panose="020B0503020204020204" pitchFamily="34" charset="-122"/>
                <a:ea typeface="微软雅黑" panose="020B0503020204020204" pitchFamily="34" charset="-122"/>
              </a:rPr>
              <a:t>社会正义感</a:t>
            </a:r>
            <a:r>
              <a:rPr lang="zh-CN" altLang="en-US" sz="3600" b="1">
                <a:latin typeface="微软雅黑" panose="020B0503020204020204" pitchFamily="34" charset="-122"/>
                <a:ea typeface="微软雅黑" panose="020B0503020204020204" pitchFamily="34" charset="-122"/>
              </a:rPr>
              <a:t>和崇高的</a:t>
            </a:r>
            <a:r>
              <a:rPr lang="zh-CN" altLang="en-US" sz="3600" b="1">
                <a:solidFill>
                  <a:srgbClr val="FF0000"/>
                </a:solidFill>
                <a:latin typeface="微软雅黑" panose="020B0503020204020204" pitchFamily="34" charset="-122"/>
                <a:ea typeface="微软雅黑" panose="020B0503020204020204" pitchFamily="34" charset="-122"/>
              </a:rPr>
              <a:t>人道主义的精神</a:t>
            </a:r>
            <a:r>
              <a:rPr lang="zh-CN" altLang="en-US" sz="3600" b="1">
                <a:latin typeface="微软雅黑" panose="020B0503020204020204" pitchFamily="34" charset="-122"/>
                <a:ea typeface="微软雅黑" panose="020B0503020204020204" pitchFamily="34" charset="-122"/>
              </a:rPr>
              <a:t>。</a:t>
            </a:r>
            <a:endParaRPr lang="zh-CN" altLang="en-US" sz="3600" b="1">
              <a:latin typeface="微软雅黑" panose="020B0503020204020204" pitchFamily="34" charset="-122"/>
              <a:ea typeface="微软雅黑" panose="020B0503020204020204" pitchFamily="34" charset="-122"/>
            </a:endParaRPr>
          </a:p>
          <a:p>
            <a:pPr fontAlgn="auto">
              <a:lnSpc>
                <a:spcPct val="145000"/>
              </a:lnSpc>
            </a:pPr>
            <a:r>
              <a:rPr lang="zh-CN" altLang="en-US" sz="3600" b="1">
                <a:latin typeface="微软雅黑" panose="020B0503020204020204" pitchFamily="34" charset="-122"/>
                <a:ea typeface="微软雅黑" panose="020B0503020204020204" pitchFamily="34" charset="-122"/>
              </a:rPr>
              <a:t>③</a:t>
            </a:r>
            <a:r>
              <a:rPr lang="zh-CN" altLang="en-US" sz="3600" b="1">
                <a:solidFill>
                  <a:srgbClr val="FF0000"/>
                </a:solidFill>
                <a:latin typeface="微软雅黑" panose="020B0503020204020204" pitchFamily="34" charset="-122"/>
                <a:ea typeface="微软雅黑" panose="020B0503020204020204" pitchFamily="34" charset="-122"/>
              </a:rPr>
              <a:t>批判</a:t>
            </a:r>
            <a:r>
              <a:rPr lang="zh-CN" altLang="en-US" sz="3600" b="1">
                <a:latin typeface="微软雅黑" panose="020B0503020204020204" pitchFamily="34" charset="-122"/>
                <a:ea typeface="微软雅黑" panose="020B0503020204020204" pitchFamily="34" charset="-122"/>
              </a:rPr>
              <a:t>了</a:t>
            </a:r>
            <a:r>
              <a:rPr lang="zh-CN" altLang="en-US" sz="3600" b="1">
                <a:solidFill>
                  <a:srgbClr val="FF0000"/>
                </a:solidFill>
                <a:latin typeface="微软雅黑" panose="020B0503020204020204" pitchFamily="34" charset="-122"/>
                <a:ea typeface="微软雅黑" panose="020B0503020204020204" pitchFamily="34" charset="-122"/>
              </a:rPr>
              <a:t>殖民者</a:t>
            </a:r>
            <a:r>
              <a:rPr lang="zh-CN" altLang="en-US" sz="3600" b="1">
                <a:latin typeface="微软雅黑" panose="020B0503020204020204" pitchFamily="34" charset="-122"/>
                <a:ea typeface="微软雅黑" panose="020B0503020204020204" pitchFamily="34" charset="-122"/>
              </a:rPr>
              <a:t>的侵略、掠夺行径。</a:t>
            </a:r>
            <a:endParaRPr lang="zh-CN" altLang="en-US" sz="3600" b="1">
              <a:latin typeface="微软雅黑" panose="020B0503020204020204" pitchFamily="34" charset="-122"/>
              <a:ea typeface="微软雅黑" panose="020B0503020204020204" pitchFamily="34" charset="-122"/>
            </a:endParaRPr>
          </a:p>
        </p:txBody>
      </p:sp>
      <p:pic>
        <p:nvPicPr>
          <p:cNvPr id="34823" name="图片 2" descr="O4IA](LX5{L%(L154T7JL5J"/>
          <p:cNvPicPr>
            <a:picLocks noChangeAspect="1"/>
          </p:cNvPicPr>
          <p:nvPr>
            <p:ph idx="1"/>
          </p:nvPr>
        </p:nvPicPr>
        <p:blipFill>
          <a:blip r:embed="rId9"/>
          <a:stretch>
            <a:fillRect/>
          </a:stretch>
        </p:blipFill>
        <p:spPr>
          <a:xfrm>
            <a:off x="436245" y="1520825"/>
            <a:ext cx="3424555" cy="475551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4823"/>
                                        </p:tgtEl>
                                        <p:attrNameLst>
                                          <p:attrName>style.visibility</p:attrName>
                                        </p:attrNameLst>
                                      </p:cBhvr>
                                      <p:to>
                                        <p:strVal val="visible"/>
                                      </p:to>
                                    </p:set>
                                    <p:anim calcmode="lin" valueType="num">
                                      <p:cBhvr additive="base">
                                        <p:cTn id="12" dur="500" fill="hold"/>
                                        <p:tgtEl>
                                          <p:spTgt spid="34823"/>
                                        </p:tgtEl>
                                        <p:attrNameLst>
                                          <p:attrName>ppt_x</p:attrName>
                                        </p:attrNameLst>
                                      </p:cBhvr>
                                      <p:tavLst>
                                        <p:tav tm="0">
                                          <p:val>
                                            <p:strVal val="#ppt_x"/>
                                          </p:val>
                                        </p:tav>
                                        <p:tav tm="100000">
                                          <p:val>
                                            <p:strVal val="#ppt_x"/>
                                          </p:val>
                                        </p:tav>
                                      </p:tavLst>
                                    </p:anim>
                                    <p:anim calcmode="lin" valueType="num">
                                      <p:cBhvr additive="base">
                                        <p:cTn id="13" dur="500" fill="hold"/>
                                        <p:tgtEl>
                                          <p:spTgt spid="348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1041400" y="2584450"/>
            <a:ext cx="6924040" cy="825500"/>
          </a:xfrm>
          <a:prstGeom prst="rect">
            <a:avLst/>
          </a:prstGeom>
          <a:solidFill>
            <a:srgbClr val="E2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50000"/>
              </a:lnSpc>
            </a:pPr>
            <a:r>
              <a:rPr lang="zh-CN" altLang="en-US" sz="4400" b="1" dirty="0" smtClean="0">
                <a:solidFill>
                  <a:schemeClr val="tx1"/>
                </a:solidFill>
                <a:latin typeface="博洋柳体" panose="02000600000000000000" pitchFamily="2" charset="-122"/>
                <a:ea typeface="博洋柳体" panose="02000600000000000000" pitchFamily="2" charset="-122"/>
                <a:cs typeface="博洋柳体" panose="02000600000000000000" pitchFamily="2" charset="-122"/>
                <a:sym typeface="+mn-lt"/>
              </a:rPr>
              <a:t>  科学性、幻想性、文学性</a:t>
            </a:r>
            <a:endParaRPr lang="zh-CN" altLang="en-US" sz="4400" b="1" dirty="0" smtClean="0">
              <a:solidFill>
                <a:schemeClr val="tx1"/>
              </a:solidFill>
              <a:latin typeface="博洋柳体" panose="02000600000000000000" pitchFamily="2" charset="-122"/>
              <a:ea typeface="博洋柳体" panose="02000600000000000000" pitchFamily="2" charset="-122"/>
              <a:cs typeface="博洋柳体" panose="02000600000000000000" pitchFamily="2" charset="-122"/>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14750" y="491127"/>
            <a:ext cx="5875020" cy="1634853"/>
          </a:xfrm>
          <a:prstGeom prst="rect">
            <a:avLst/>
          </a:prstGeom>
        </p:spPr>
      </p:pic>
      <p:pic>
        <p:nvPicPr>
          <p:cNvPr id="106" name="图片 10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43870" y="4664966"/>
            <a:ext cx="408433" cy="487681"/>
          </a:xfrm>
          <a:prstGeom prst="rect">
            <a:avLst/>
          </a:prstGeom>
        </p:spPr>
      </p:pic>
      <p:pic>
        <p:nvPicPr>
          <p:cNvPr id="110" name="图片 10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4896" y="5954436"/>
            <a:ext cx="408433" cy="399289"/>
          </a:xfrm>
          <a:prstGeom prst="rect">
            <a:avLst/>
          </a:prstGeom>
        </p:spPr>
      </p:pic>
      <p:pic>
        <p:nvPicPr>
          <p:cNvPr id="116" name="图片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9337" y="4394382"/>
            <a:ext cx="905258" cy="777242"/>
          </a:xfrm>
          <a:prstGeom prst="rect">
            <a:avLst/>
          </a:prstGeom>
        </p:spPr>
      </p:pic>
      <p:pic>
        <p:nvPicPr>
          <p:cNvPr id="120" name="图片 1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306" y="5051421"/>
            <a:ext cx="1353315" cy="1328931"/>
          </a:xfrm>
          <a:prstGeom prst="rect">
            <a:avLst/>
          </a:prstGeom>
        </p:spPr>
      </p:pic>
      <p:pic>
        <p:nvPicPr>
          <p:cNvPr id="122" name="图片 1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00228" y="3656961"/>
            <a:ext cx="914304" cy="954305"/>
          </a:xfrm>
          <a:prstGeom prst="rect">
            <a:avLst/>
          </a:prstGeom>
        </p:spPr>
      </p:pic>
      <p:pic>
        <p:nvPicPr>
          <p:cNvPr id="124" name="图片 1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3529" y="3764789"/>
            <a:ext cx="701041" cy="637033"/>
          </a:xfrm>
          <a:prstGeom prst="rect">
            <a:avLst/>
          </a:prstGeom>
        </p:spPr>
      </p:pic>
      <p:pic>
        <p:nvPicPr>
          <p:cNvPr id="126" name="图片 1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20832" y="4182360"/>
            <a:ext cx="530353" cy="640081"/>
          </a:xfrm>
          <a:prstGeom prst="rect">
            <a:avLst/>
          </a:prstGeom>
        </p:spPr>
      </p:pic>
      <p:pic>
        <p:nvPicPr>
          <p:cNvPr id="130" name="图片 1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49922" y="5385660"/>
            <a:ext cx="901885" cy="937864"/>
          </a:xfrm>
          <a:prstGeom prst="rect">
            <a:avLst/>
          </a:prstGeom>
        </p:spPr>
      </p:pic>
      <p:pic>
        <p:nvPicPr>
          <p:cNvPr id="132" name="图片 13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12940" y="5986872"/>
            <a:ext cx="493777" cy="448057"/>
          </a:xfrm>
          <a:prstGeom prst="rect">
            <a:avLst/>
          </a:prstGeom>
        </p:spPr>
      </p:pic>
      <p:pic>
        <p:nvPicPr>
          <p:cNvPr id="134" name="图片 13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598504" y="5562611"/>
            <a:ext cx="429769" cy="414529"/>
          </a:xfrm>
          <a:prstGeom prst="rect">
            <a:avLst/>
          </a:prstGeom>
        </p:spPr>
      </p:pic>
      <p:pic>
        <p:nvPicPr>
          <p:cNvPr id="136" name="图片 13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512804" y="5511778"/>
            <a:ext cx="569977" cy="505969"/>
          </a:xfrm>
          <a:prstGeom prst="rect">
            <a:avLst/>
          </a:prstGeom>
        </p:spPr>
      </p:pic>
      <p:pic>
        <p:nvPicPr>
          <p:cNvPr id="138" name="图片 13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495511" y="5718279"/>
            <a:ext cx="798578" cy="752858"/>
          </a:xfrm>
          <a:prstGeom prst="rect">
            <a:avLst/>
          </a:prstGeom>
        </p:spPr>
      </p:pic>
      <p:pic>
        <p:nvPicPr>
          <p:cNvPr id="140" name="图片 13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483799" y="5412619"/>
            <a:ext cx="481585" cy="563881"/>
          </a:xfrm>
          <a:prstGeom prst="rect">
            <a:avLst/>
          </a:prstGeom>
        </p:spPr>
      </p:pic>
      <p:pic>
        <p:nvPicPr>
          <p:cNvPr id="142" name="图片 14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671561" y="5672836"/>
            <a:ext cx="536449" cy="573025"/>
          </a:xfrm>
          <a:prstGeom prst="rect">
            <a:avLst/>
          </a:prstGeom>
        </p:spPr>
      </p:pic>
      <p:pic>
        <p:nvPicPr>
          <p:cNvPr id="144" name="图片 14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834001" y="5363466"/>
            <a:ext cx="374905" cy="518161"/>
          </a:xfrm>
          <a:prstGeom prst="rect">
            <a:avLst/>
          </a:prstGeom>
        </p:spPr>
      </p:pic>
      <p:sp>
        <p:nvSpPr>
          <p:cNvPr id="2" name="文本框 1"/>
          <p:cNvSpPr txBox="1"/>
          <p:nvPr/>
        </p:nvSpPr>
        <p:spPr>
          <a:xfrm>
            <a:off x="1041400" y="1729105"/>
            <a:ext cx="11043920" cy="706755"/>
          </a:xfrm>
          <a:prstGeom prst="rect">
            <a:avLst/>
          </a:prstGeom>
          <a:noFill/>
        </p:spPr>
        <p:txBody>
          <a:bodyPr wrap="square" rtlCol="0">
            <a:spAutoFit/>
          </a:bodyPr>
          <a:p>
            <a:r>
              <a:rPr lang="en-US" altLang="zh-CN" sz="4000" b="1">
                <a:solidFill>
                  <a:srgbClr val="2962F3"/>
                </a:solidFill>
                <a:latin typeface="微软雅黑" panose="020B0503020204020204" pitchFamily="34" charset="-122"/>
                <a:ea typeface="微软雅黑" panose="020B0503020204020204" pitchFamily="34" charset="-122"/>
              </a:rPr>
              <a:t>1.</a:t>
            </a:r>
            <a:r>
              <a:rPr lang="zh-CN" altLang="en-US" sz="4000" b="1" dirty="0">
                <a:solidFill>
                  <a:srgbClr val="2962F3"/>
                </a:solidFill>
                <a:latin typeface="微软雅黑" panose="020B0503020204020204" pitchFamily="34" charset="-122"/>
                <a:ea typeface="微软雅黑" panose="020B0503020204020204" pitchFamily="34" charset="-122"/>
                <a:sym typeface="+mn-lt"/>
              </a:rPr>
              <a:t>科幻小说的特点是什么？</a:t>
            </a:r>
            <a:endParaRPr lang="zh-CN" altLang="en-US" sz="4000" b="1" dirty="0">
              <a:solidFill>
                <a:srgbClr val="2962F3"/>
              </a:solidFill>
              <a:latin typeface="微软雅黑" panose="020B0503020204020204" pitchFamily="34" charset="-122"/>
              <a:ea typeface="微软雅黑" panose="020B0503020204020204" pitchFamily="34" charset="-122"/>
              <a:sym typeface="+mn-lt"/>
            </a:endParaRPr>
          </a:p>
        </p:txBody>
      </p:sp>
      <p:sp>
        <p:nvSpPr>
          <p:cNvPr id="3" name="Text Box 3"/>
          <p:cNvSpPr txBox="1"/>
          <p:nvPr/>
        </p:nvSpPr>
        <p:spPr>
          <a:xfrm>
            <a:off x="1041400" y="4182110"/>
            <a:ext cx="10574020" cy="1863090"/>
          </a:xfrm>
          <a:prstGeom prst="rect">
            <a:avLst/>
          </a:prstGeom>
          <a:solidFill>
            <a:srgbClr val="00B0F0">
              <a:alpha val="12157"/>
            </a:srgbClr>
          </a:solidFill>
          <a:ln w="9525" cap="flat" cmpd="sng">
            <a:solidFill>
              <a:schemeClr val="tx1"/>
            </a:solidFill>
            <a:prstDash val="solid"/>
            <a:miter/>
            <a:headEnd type="none" w="med" len="med"/>
            <a:tailEnd type="none" w="med" len="med"/>
          </a:ln>
        </p:spPr>
        <p:txBody>
          <a:bodyPr wrap="square">
            <a:spAutoFit/>
          </a:bodyPr>
          <a:p>
            <a:pPr>
              <a:lnSpc>
                <a:spcPct val="120000"/>
              </a:lnSpc>
            </a:pPr>
            <a:r>
              <a:rPr lang="en-US" altLang="zh-CN" sz="3200" b="1">
                <a:latin typeface="Arial" panose="020B0604020202020204" pitchFamily="34" charset="0"/>
              </a:rPr>
              <a:t>      </a:t>
            </a:r>
            <a:r>
              <a:rPr lang="zh-CN" altLang="en-US" sz="3200" b="1">
                <a:latin typeface="Arial" panose="020B0604020202020204" pitchFamily="34" charset="0"/>
              </a:rPr>
              <a:t>科幻小说，用</a:t>
            </a:r>
            <a:r>
              <a:rPr lang="zh-CN" altLang="en-US" sz="3200" b="1">
                <a:solidFill>
                  <a:srgbClr val="FF0000"/>
                </a:solidFill>
                <a:latin typeface="Arial" panose="020B0604020202020204" pitchFamily="34" charset="0"/>
              </a:rPr>
              <a:t>幻想</a:t>
            </a:r>
            <a:r>
              <a:rPr lang="zh-CN" altLang="en-US" sz="3200" b="1">
                <a:latin typeface="Arial" panose="020B0604020202020204" pitchFamily="34" charset="0"/>
              </a:rPr>
              <a:t>的形式，表现人类在未来世界的物质精神文化生活和科学技术远景，其内容交织着</a:t>
            </a:r>
            <a:r>
              <a:rPr lang="zh-CN" altLang="en-US" sz="3200" b="1">
                <a:solidFill>
                  <a:srgbClr val="FF0000"/>
                </a:solidFill>
                <a:latin typeface="Arial" panose="020B0604020202020204" pitchFamily="34" charset="0"/>
              </a:rPr>
              <a:t>科学事实</a:t>
            </a:r>
            <a:r>
              <a:rPr lang="zh-CN" altLang="en-US" sz="3200" b="1">
                <a:latin typeface="Arial" panose="020B0604020202020204" pitchFamily="34" charset="0"/>
              </a:rPr>
              <a:t>和</a:t>
            </a:r>
            <a:r>
              <a:rPr lang="zh-CN" altLang="en-US" sz="3200" b="1">
                <a:solidFill>
                  <a:srgbClr val="FF0000"/>
                </a:solidFill>
                <a:latin typeface="Arial" panose="020B0604020202020204" pitchFamily="34" charset="0"/>
              </a:rPr>
              <a:t>预见</a:t>
            </a:r>
            <a:r>
              <a:rPr lang="zh-CN" altLang="en-US" sz="3200" b="1">
                <a:latin typeface="Arial" panose="020B0604020202020204" pitchFamily="34" charset="0"/>
              </a:rPr>
              <a:t>、</a:t>
            </a:r>
            <a:r>
              <a:rPr lang="zh-CN" altLang="en-US" sz="3200" b="1">
                <a:solidFill>
                  <a:srgbClr val="FF0000"/>
                </a:solidFill>
                <a:latin typeface="Arial" panose="020B0604020202020204" pitchFamily="34" charset="0"/>
              </a:rPr>
              <a:t>想象</a:t>
            </a:r>
            <a:r>
              <a:rPr lang="zh-CN" altLang="en-US" sz="3200" b="1">
                <a:latin typeface="Arial" panose="020B0604020202020204" pitchFamily="34" charset="0"/>
              </a:rPr>
              <a:t>。</a:t>
            </a:r>
            <a:endParaRPr lang="zh-CN" altLang="zh-CN" sz="3200" b="1">
              <a:solidFill>
                <a:srgbClr val="3333CC"/>
              </a:solidFill>
              <a:latin typeface="Arial" panose="020B0604020202020204" pitchFamily="34" charset="0"/>
            </a:endParaRPr>
          </a:p>
        </p:txBody>
      </p:sp>
      <p:sp>
        <p:nvSpPr>
          <p:cNvPr id="8" name="矩形 7"/>
          <p:cNvSpPr/>
          <p:nvPr/>
        </p:nvSpPr>
        <p:spPr>
          <a:xfrm>
            <a:off x="911398" y="61473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艺术特色</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17"/>
          <a:srcRect l="15907" r="16200" b="27893"/>
          <a:stretch>
            <a:fillRect/>
          </a:stretch>
        </p:blipFill>
        <p:spPr>
          <a:xfrm>
            <a:off x="8169275" y="614680"/>
            <a:ext cx="3233420" cy="3434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charRg st="0" end="56"/>
                                            </p:txEl>
                                          </p:spTgt>
                                        </p:tgtEl>
                                        <p:attrNameLst>
                                          <p:attrName>style.visibility</p:attrName>
                                        </p:attrNameLst>
                                      </p:cBhvr>
                                      <p:to>
                                        <p:strVal val="visible"/>
                                      </p:to>
                                    </p:set>
                                    <p:anim calcmode="lin" valueType="num">
                                      <p:cBhvr additive="base">
                                        <p:cTn id="12" dur="500" fill="hold"/>
                                        <p:tgtEl>
                                          <p:spTgt spid="3">
                                            <p:txEl>
                                              <p:charRg st="0" end="5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charRg st="0" end="5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任意多边形 3"/>
          <p:cNvSpPr/>
          <p:nvPr>
            <p:custDataLst>
              <p:tags r:id="rId1"/>
            </p:custDataLst>
          </p:nvPr>
        </p:nvSpPr>
        <p:spPr>
          <a:xfrm>
            <a:off x="1905000" y="1141413"/>
            <a:ext cx="3013075" cy="18732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ea"/>
              <a:ea typeface="+mn-ea"/>
              <a:cs typeface="+mn-cs"/>
            </a:endParaRPr>
          </a:p>
        </p:txBody>
      </p:sp>
      <p:sp>
        <p:nvSpPr>
          <p:cNvPr id="5" name="KSO_Shape"/>
          <p:cNvSpPr/>
          <p:nvPr>
            <p:custDataLst>
              <p:tags r:id="rId2"/>
            </p:custDataLst>
          </p:nvPr>
        </p:nvSpPr>
        <p:spPr bwMode="auto">
          <a:xfrm flipH="1">
            <a:off x="1044893" y="601980"/>
            <a:ext cx="600075" cy="601663"/>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68B7"/>
              </a:solidFill>
              <a:effectLst/>
              <a:uLnTx/>
              <a:uFillTx/>
              <a:latin typeface="+mn-lt"/>
              <a:ea typeface="+mn-ea"/>
              <a:cs typeface="+mn-cs"/>
            </a:endParaRPr>
          </a:p>
        </p:txBody>
      </p:sp>
      <p:sp>
        <p:nvSpPr>
          <p:cNvPr id="64516" name="矩形 18"/>
          <p:cNvSpPr/>
          <p:nvPr>
            <p:custDataLst>
              <p:tags r:id="rId3"/>
            </p:custDataLst>
          </p:nvPr>
        </p:nvSpPr>
        <p:spPr>
          <a:xfrm>
            <a:off x="1758315" y="601980"/>
            <a:ext cx="8341995" cy="539750"/>
          </a:xfrm>
          <a:prstGeom prst="rect">
            <a:avLst/>
          </a:prstGeom>
          <a:noFill/>
          <a:ln w="9525">
            <a:noFill/>
          </a:ln>
        </p:spPr>
        <p:txBody>
          <a:bodyPr lIns="0" tIns="0" rIns="0" bIns="0" anchor="ctr"/>
          <a:lstStyle>
            <a:lvl1pPr marL="357505" indent="-357505" algn="just" rtl="0" eaLnBrk="0" fontAlgn="base" hangingPunct="0">
              <a:lnSpc>
                <a:spcPct val="110000"/>
              </a:lnSpc>
              <a:spcBef>
                <a:spcPts val="1800"/>
              </a:spcBef>
              <a:spcAft>
                <a:spcPct val="0"/>
              </a:spcAft>
              <a:buClr>
                <a:schemeClr val="accent1"/>
              </a:buClr>
              <a:buSzPct val="70000"/>
              <a:buFont typeface="Wingdings 2" panose="05020102010507070707" pitchFamily="18" charset="2"/>
              <a:buChar char=""/>
              <a:defRPr sz="2000" kern="1200">
                <a:solidFill>
                  <a:srgbClr val="14B3D2"/>
                </a:solidFill>
                <a:latin typeface="幼圆" panose="02010509060101010101" pitchFamily="49" charset="-122"/>
                <a:ea typeface="幼圆" panose="02010509060101010101" pitchFamily="49" charset="-122"/>
                <a:cs typeface="+mn-cs"/>
              </a:defRPr>
            </a:lvl1pPr>
            <a:lvl2pPr marL="357505" indent="-357505" algn="just" rtl="0" eaLnBrk="0" fontAlgn="base" hangingPunct="0">
              <a:lnSpc>
                <a:spcPct val="130000"/>
              </a:lnSpc>
              <a:spcBef>
                <a:spcPct val="0"/>
              </a:spcBef>
              <a:spcAft>
                <a:spcPts val="600"/>
              </a:spcAft>
              <a:buClr>
                <a:srgbClr val="A1D1BF"/>
              </a:buClr>
              <a:buFont typeface="幼圆" panose="02010509060101010101" pitchFamily="49" charset="-122"/>
              <a:buChar char=" "/>
              <a:defRPr sz="1600" kern="1200">
                <a:solidFill>
                  <a:srgbClr val="7D7D7D"/>
                </a:solidFill>
                <a:latin typeface="幼圆" panose="02010509060101010101" pitchFamily="49" charset="-122"/>
                <a:ea typeface="幼圆" panose="02010509060101010101" pitchFamily="49"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20000"/>
              </a:lnSpc>
              <a:spcBef>
                <a:spcPct val="0"/>
              </a:spcBef>
              <a:buClrTx/>
              <a:buSzTx/>
              <a:buFontTx/>
              <a:buNone/>
            </a:pPr>
            <a:r>
              <a:rPr lang="en-US" altLang="zh-CN" sz="3600" b="1" dirty="0">
                <a:solidFill>
                  <a:srgbClr val="FF0000"/>
                </a:solidFill>
                <a:latin typeface="黑体" panose="02010609060101010101" charset="-122"/>
                <a:ea typeface="黑体" panose="02010609060101010101" charset="-122"/>
                <a:sym typeface="+mn-ea"/>
              </a:rPr>
              <a:t>2.</a:t>
            </a:r>
            <a:r>
              <a:rPr lang="zh-CN" altLang="en-US" sz="3600" b="1" dirty="0">
                <a:solidFill>
                  <a:srgbClr val="FF0000"/>
                </a:solidFill>
                <a:latin typeface="黑体" panose="02010609060101010101" charset="-122"/>
                <a:ea typeface="黑体" panose="02010609060101010101" charset="-122"/>
                <a:sym typeface="+mn-ea"/>
              </a:rPr>
              <a:t>领略</a:t>
            </a:r>
            <a:r>
              <a:rPr lang="zh-CN" altLang="en-US" sz="3600" b="1">
                <a:solidFill>
                  <a:srgbClr val="FF0000"/>
                </a:solidFill>
                <a:latin typeface="微软雅黑" panose="020B0503020204020204" pitchFamily="34" charset="-122"/>
                <a:ea typeface="微软雅黑" panose="020B0503020204020204" pitchFamily="34" charset="-122"/>
                <a:sym typeface="+mn-ea"/>
              </a:rPr>
              <a:t>《海底两万里》的</a:t>
            </a:r>
            <a:r>
              <a:rPr lang="zh-CN" altLang="en-US" sz="3600" b="1" dirty="0">
                <a:solidFill>
                  <a:srgbClr val="FF0000"/>
                </a:solidFill>
                <a:latin typeface="黑体" panose="02010609060101010101" charset="-122"/>
                <a:ea typeface="黑体" panose="02010609060101010101" charset="-122"/>
              </a:rPr>
              <a:t>艺术特色。</a:t>
            </a:r>
            <a:endParaRPr lang="zh-CN" altLang="en-US" sz="3600" b="1" dirty="0">
              <a:solidFill>
                <a:srgbClr val="FF0000"/>
              </a:solidFill>
              <a:latin typeface="黑体" panose="02010609060101010101" charset="-122"/>
              <a:ea typeface="黑体" panose="02010609060101010101" charset="-122"/>
            </a:endParaRPr>
          </a:p>
        </p:txBody>
      </p:sp>
      <p:sp>
        <p:nvSpPr>
          <p:cNvPr id="17414" name="矩形 1"/>
          <p:cNvSpPr/>
          <p:nvPr/>
        </p:nvSpPr>
        <p:spPr>
          <a:xfrm>
            <a:off x="614045" y="1329055"/>
            <a:ext cx="11039475" cy="1229995"/>
          </a:xfrm>
          <a:prstGeom prst="rect">
            <a:avLst/>
          </a:prstGeom>
          <a:noFill/>
          <a:ln w="9525">
            <a:noFill/>
          </a:ln>
        </p:spPr>
        <p:txBody>
          <a:bodyPr wrap="square">
            <a:spAutoFit/>
          </a:bodyPr>
          <a:lstStyle>
            <a:lvl1pPr marL="357505" indent="-357505" algn="just" rtl="0" eaLnBrk="0" fontAlgn="base" hangingPunct="0">
              <a:lnSpc>
                <a:spcPct val="110000"/>
              </a:lnSpc>
              <a:spcBef>
                <a:spcPts val="1800"/>
              </a:spcBef>
              <a:spcAft>
                <a:spcPct val="0"/>
              </a:spcAft>
              <a:buClr>
                <a:schemeClr val="accent1"/>
              </a:buClr>
              <a:buSzPct val="70000"/>
              <a:buFont typeface="Wingdings 2" panose="05020102010507070707" pitchFamily="18" charset="2"/>
              <a:buChar char=""/>
              <a:defRPr sz="2000" kern="1200">
                <a:solidFill>
                  <a:srgbClr val="14B3D2"/>
                </a:solidFill>
                <a:latin typeface="幼圆" panose="02010509060101010101" pitchFamily="49" charset="-122"/>
                <a:ea typeface="幼圆" panose="02010509060101010101" pitchFamily="49" charset="-122"/>
                <a:cs typeface="+mn-cs"/>
              </a:defRPr>
            </a:lvl1pPr>
            <a:lvl2pPr marL="357505" indent="-357505" algn="just" rtl="0" eaLnBrk="0" fontAlgn="base" hangingPunct="0">
              <a:lnSpc>
                <a:spcPct val="130000"/>
              </a:lnSpc>
              <a:spcBef>
                <a:spcPct val="0"/>
              </a:spcBef>
              <a:spcAft>
                <a:spcPts val="600"/>
              </a:spcAft>
              <a:buClr>
                <a:srgbClr val="A1D1BF"/>
              </a:buClr>
              <a:buFont typeface="幼圆" panose="02010509060101010101" pitchFamily="49" charset="-122"/>
              <a:buChar char=" "/>
              <a:defRPr sz="1600" kern="1200">
                <a:solidFill>
                  <a:srgbClr val="7D7D7D"/>
                </a:solidFill>
                <a:latin typeface="幼圆" panose="02010509060101010101" pitchFamily="49" charset="-122"/>
                <a:ea typeface="幼圆" panose="02010509060101010101" pitchFamily="49"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304800" algn="l" eaLnBrk="1">
              <a:lnSpc>
                <a:spcPct val="100000"/>
              </a:lnSpc>
              <a:spcBef>
                <a:spcPct val="0"/>
              </a:spcBef>
              <a:buClrTx/>
              <a:buSzTx/>
              <a:buFontTx/>
              <a:buNone/>
            </a:pPr>
            <a:r>
              <a:rPr lang="zh-CN" altLang="en-US" sz="4400" b="1" dirty="0">
                <a:ln>
                  <a:noFill/>
                </a:ln>
                <a:solidFill>
                  <a:srgbClr val="CC3300"/>
                </a:solidFill>
                <a:uFillTx/>
                <a:latin typeface="华文新魏" panose="02010800040101010101" pitchFamily="2" charset="-122"/>
                <a:ea typeface="华文新魏" panose="02010800040101010101" pitchFamily="2" charset="-122"/>
                <a:cs typeface="Calibri" panose="020F0502020204030204" pitchFamily="34" charset="0"/>
                <a:sym typeface="+mn-ea"/>
              </a:rPr>
              <a:t>丰富的知识。</a:t>
            </a:r>
            <a:r>
              <a:rPr lang="zh-CN" altLang="en-US" sz="3200" b="1" dirty="0">
                <a:ln>
                  <a:noFill/>
                </a:ln>
                <a:solidFill>
                  <a:schemeClr val="tx1"/>
                </a:solidFill>
                <a:uFillTx/>
                <a:latin typeface="华文新魏" panose="02010800040101010101" pitchFamily="2" charset="-122"/>
                <a:ea typeface="华文新魏" panose="02010800040101010101" pitchFamily="2" charset="-122"/>
                <a:cs typeface="Calibri" panose="020F0502020204030204" pitchFamily="34" charset="0"/>
                <a:sym typeface="+mn-ea"/>
              </a:rPr>
              <a:t>如</a:t>
            </a:r>
            <a:r>
              <a:rPr lang="zh-CN" altLang="en-US" sz="3000" b="1" dirty="0">
                <a:solidFill>
                  <a:schemeClr val="tx1"/>
                </a:solidFill>
                <a:latin typeface="楷体" panose="02010609060101010101" pitchFamily="49" charset="-122"/>
                <a:ea typeface="楷体" panose="02010609060101010101" pitchFamily="49" charset="-122"/>
                <a:sym typeface="+mn-ea"/>
              </a:rPr>
              <a:t>海底森林，海底煤矿，“养”在贝壳里、价值连城的大珍珠等；</a:t>
            </a:r>
            <a:endParaRPr lang="zh-CN" altLang="en-US" sz="3000" b="1" dirty="0">
              <a:solidFill>
                <a:schemeClr val="tx1"/>
              </a:solidFill>
              <a:latin typeface="楷体" panose="02010609060101010101" pitchFamily="49" charset="-122"/>
              <a:ea typeface="楷体" panose="02010609060101010101" pitchFamily="49" charset="-122"/>
              <a:sym typeface="+mn-ea"/>
            </a:endParaRPr>
          </a:p>
        </p:txBody>
      </p:sp>
      <p:sp>
        <p:nvSpPr>
          <p:cNvPr id="2" name="文本框 1"/>
          <p:cNvSpPr txBox="1"/>
          <p:nvPr/>
        </p:nvSpPr>
        <p:spPr>
          <a:xfrm>
            <a:off x="743585" y="2559050"/>
            <a:ext cx="10909935" cy="3673475"/>
          </a:xfrm>
          <a:prstGeom prst="rect">
            <a:avLst/>
          </a:prstGeom>
          <a:noFill/>
        </p:spPr>
        <p:txBody>
          <a:bodyPr wrap="square" rtlCol="0">
            <a:spAutoFit/>
          </a:bodyPr>
          <a:p>
            <a:pPr algn="l">
              <a:lnSpc>
                <a:spcPct val="120000"/>
              </a:lnSpc>
            </a:pPr>
            <a:r>
              <a:rPr lang="zh-CN" altLang="en-US" sz="4400" b="1" dirty="0">
                <a:ln>
                  <a:noFill/>
                </a:ln>
                <a:solidFill>
                  <a:srgbClr val="CC3300"/>
                </a:solidFill>
                <a:uFillTx/>
                <a:latin typeface="华文新魏" panose="02010800040101010101" pitchFamily="2" charset="-122"/>
                <a:ea typeface="华文新魏" panose="02010800040101010101" pitchFamily="2" charset="-122"/>
                <a:cs typeface="Calibri" panose="020F0502020204030204" pitchFamily="34" charset="0"/>
                <a:sym typeface="+mn-ea"/>
              </a:rPr>
              <a:t>精心动魄的场面。</a:t>
            </a:r>
            <a:r>
              <a:rPr lang="zh-CN" altLang="en-US" sz="3000" b="1" dirty="0">
                <a:latin typeface="楷体" panose="02010609060101010101" pitchFamily="49" charset="-122"/>
                <a:ea typeface="楷体" panose="02010609060101010101" pitchFamily="49" charset="-122"/>
                <a:sym typeface="+mn-ea"/>
              </a:rPr>
              <a:t>他们在印度洋的珠场和鲨鱼展开过搏斗，捕鲸手尼德</a:t>
            </a:r>
            <a:r>
              <a:rPr lang="en-US" altLang="zh-CN" sz="3000" b="1" dirty="0">
                <a:latin typeface="楷体" panose="02010609060101010101" pitchFamily="49" charset="-122"/>
                <a:ea typeface="楷体" panose="02010609060101010101" pitchFamily="49" charset="-122"/>
                <a:sym typeface="+mn-ea"/>
              </a:rPr>
              <a:t>·</a:t>
            </a:r>
            <a:r>
              <a:rPr lang="zh-CN" altLang="en-US" sz="3000" b="1" dirty="0">
                <a:latin typeface="楷体" panose="02010609060101010101" pitchFamily="49" charset="-122"/>
                <a:ea typeface="楷体" panose="02010609060101010101" pitchFamily="49" charset="-122"/>
                <a:sym typeface="+mn-ea"/>
              </a:rPr>
              <a:t>兰手刃了一条凶恶的巨鲨；</a:t>
            </a:r>
            <a:endParaRPr lang="zh-CN" altLang="en-US" sz="3000" b="1" dirty="0">
              <a:latin typeface="楷体" panose="02010609060101010101" pitchFamily="49" charset="-122"/>
              <a:ea typeface="楷体" panose="02010609060101010101" pitchFamily="49" charset="-122"/>
              <a:sym typeface="+mn-ea"/>
            </a:endParaRPr>
          </a:p>
          <a:p>
            <a:pPr algn="l">
              <a:lnSpc>
                <a:spcPct val="120000"/>
              </a:lnSpc>
            </a:pPr>
            <a:r>
              <a:rPr lang="zh-CN" altLang="en-US" sz="3000" b="1" dirty="0">
                <a:latin typeface="楷体" panose="02010609060101010101" pitchFamily="49" charset="-122"/>
                <a:ea typeface="楷体" panose="02010609060101010101" pitchFamily="49" charset="-122"/>
                <a:sym typeface="+mn-ea"/>
              </a:rPr>
              <a:t>他们在红海里追，捕过一条濒于绝种的儒艮</a:t>
            </a:r>
            <a:endParaRPr lang="zh-CN" altLang="en-US" sz="3000" b="1" dirty="0">
              <a:latin typeface="楷体" panose="02010609060101010101" pitchFamily="49" charset="-122"/>
              <a:ea typeface="楷体" panose="02010609060101010101" pitchFamily="49" charset="-122"/>
              <a:sym typeface="+mn-ea"/>
            </a:endParaRPr>
          </a:p>
          <a:p>
            <a:pPr algn="l">
              <a:lnSpc>
                <a:spcPct val="120000"/>
              </a:lnSpc>
            </a:pPr>
            <a:r>
              <a:rPr lang="en-US" altLang="zh-CN" sz="3000" b="1" dirty="0">
                <a:latin typeface="楷体" panose="02010609060101010101" pitchFamily="49" charset="-122"/>
                <a:ea typeface="楷体" panose="02010609060101010101" pitchFamily="49" charset="-122"/>
                <a:sym typeface="+mn-ea"/>
              </a:rPr>
              <a:t>(</a:t>
            </a:r>
            <a:r>
              <a:rPr lang="en-US" altLang="zh-CN" sz="3000" b="1" dirty="0" err="1">
                <a:latin typeface="楷体" panose="02010609060101010101" pitchFamily="49" charset="-122"/>
                <a:ea typeface="楷体" panose="02010609060101010101" pitchFamily="49" charset="-122"/>
                <a:sym typeface="+mn-ea"/>
              </a:rPr>
              <a:t>gèn</a:t>
            </a:r>
            <a:r>
              <a:rPr lang="en-US" altLang="zh-CN" sz="3000" b="1" dirty="0">
                <a:latin typeface="楷体" panose="02010609060101010101" pitchFamily="49" charset="-122"/>
                <a:ea typeface="楷体" panose="02010609060101010101" pitchFamily="49" charset="-122"/>
                <a:sym typeface="+mn-ea"/>
              </a:rPr>
              <a:t>)</a:t>
            </a:r>
            <a:r>
              <a:rPr lang="zh-CN" altLang="en-US" sz="3000" b="1" dirty="0">
                <a:latin typeface="楷体" panose="02010609060101010101" pitchFamily="49" charset="-122"/>
                <a:ea typeface="楷体" panose="02010609060101010101" pitchFamily="49" charset="-122"/>
                <a:sym typeface="+mn-ea"/>
              </a:rPr>
              <a:t>，儒艮肉当晚就被端上了餐桌；他们</a:t>
            </a:r>
            <a:endParaRPr lang="zh-CN" altLang="en-US" sz="3000" b="1" dirty="0">
              <a:latin typeface="楷体" panose="02010609060101010101" pitchFamily="49" charset="-122"/>
              <a:ea typeface="楷体" panose="02010609060101010101" pitchFamily="49" charset="-122"/>
              <a:sym typeface="+mn-ea"/>
            </a:endParaRPr>
          </a:p>
          <a:p>
            <a:pPr algn="l">
              <a:lnSpc>
                <a:spcPct val="120000"/>
              </a:lnSpc>
            </a:pPr>
            <a:r>
              <a:rPr lang="zh-CN" altLang="en-US" sz="3000" b="1" dirty="0">
                <a:latin typeface="楷体" panose="02010609060101010101" pitchFamily="49" charset="-122"/>
                <a:ea typeface="楷体" panose="02010609060101010101" pitchFamily="49" charset="-122"/>
                <a:sym typeface="+mn-ea"/>
              </a:rPr>
              <a:t>在大西洋里和章鱼进行过血战，一名船员惨</a:t>
            </a:r>
            <a:endParaRPr lang="zh-CN" altLang="en-US" sz="3000" b="1" dirty="0">
              <a:latin typeface="楷体" panose="02010609060101010101" pitchFamily="49" charset="-122"/>
              <a:ea typeface="楷体" panose="02010609060101010101" pitchFamily="49" charset="-122"/>
              <a:sym typeface="+mn-ea"/>
            </a:endParaRPr>
          </a:p>
          <a:p>
            <a:pPr algn="l">
              <a:lnSpc>
                <a:spcPct val="120000"/>
              </a:lnSpc>
            </a:pPr>
            <a:r>
              <a:rPr lang="zh-CN" altLang="en-US" sz="3000" b="1" dirty="0">
                <a:latin typeface="楷体" panose="02010609060101010101" pitchFamily="49" charset="-122"/>
                <a:ea typeface="楷体" panose="02010609060101010101" pitchFamily="49" charset="-122"/>
                <a:sym typeface="+mn-ea"/>
              </a:rPr>
              <a:t>死；这些场面，都十分惊心动魄。</a:t>
            </a:r>
            <a:endParaRPr lang="zh-CN" altLang="en-US" sz="3000"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614045" y="4808855"/>
            <a:ext cx="309880" cy="1210945"/>
          </a:xfrm>
          <a:prstGeom prst="rect">
            <a:avLst/>
          </a:prstGeom>
          <a:noFill/>
        </p:spPr>
        <p:txBody>
          <a:bodyPr wrap="none" rtlCol="0">
            <a:spAutoFit/>
          </a:bodyPr>
          <a:p>
            <a:pPr algn="l">
              <a:lnSpc>
                <a:spcPct val="130000"/>
              </a:lnSpc>
            </a:pPr>
            <a:endParaRPr lang="zh-CN" altLang="en-US" sz="2800" dirty="0" smtClean="0">
              <a:latin typeface="Arial" panose="020B0604020202020204" pitchFamily="34" charset="0"/>
              <a:ea typeface="微软雅黑" panose="020B0503020204020204" pitchFamily="34" charset="-122"/>
            </a:endParaRPr>
          </a:p>
          <a:p>
            <a:pPr algn="l">
              <a:lnSpc>
                <a:spcPct val="130000"/>
              </a:lnSpc>
            </a:pPr>
            <a:endParaRPr lang="zh-CN" altLang="en-US" sz="2800" dirty="0" smtClean="0">
              <a:latin typeface="Arial" panose="020B0604020202020204" pitchFamily="34" charset="0"/>
              <a:ea typeface="微软雅黑" panose="020B0503020204020204" pitchFamily="34" charset="-122"/>
            </a:endParaRPr>
          </a:p>
        </p:txBody>
      </p:sp>
      <p:pic>
        <p:nvPicPr>
          <p:cNvPr id="6" name="图片 5" descr="27LGK}F]W9EAHGU~HNGUL]C"/>
          <p:cNvPicPr>
            <a:picLocks noChangeAspect="1"/>
          </p:cNvPicPr>
          <p:nvPr/>
        </p:nvPicPr>
        <p:blipFill>
          <a:blip r:embed="rId4"/>
          <a:stretch>
            <a:fillRect/>
          </a:stretch>
        </p:blipFill>
        <p:spPr>
          <a:xfrm>
            <a:off x="8437880" y="3448685"/>
            <a:ext cx="3754755" cy="323151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4">
                                            <p:txEl>
                                              <p:charRg st="0" end="95"/>
                                            </p:txEl>
                                          </p:spTgt>
                                        </p:tgtEl>
                                        <p:attrNameLst>
                                          <p:attrName>style.visibility</p:attrName>
                                        </p:attrNameLst>
                                      </p:cBhvr>
                                      <p:to>
                                        <p:strVal val="visible"/>
                                      </p:to>
                                    </p:set>
                                    <p:animEffect transition="in" filter="fade">
                                      <p:cBhvr>
                                        <p:cTn id="7" dur="500"/>
                                        <p:tgtEl>
                                          <p:spTgt spid="17414">
                                            <p:txEl>
                                              <p:charRg st="0" end="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501650" y="541020"/>
            <a:ext cx="11212830" cy="2171065"/>
          </a:xfrm>
          <a:prstGeom prst="rect">
            <a:avLst/>
          </a:prstGeom>
          <a:noFill/>
        </p:spPr>
        <p:txBody>
          <a:bodyPr wrap="square" rtlCol="0">
            <a:spAutoFit/>
          </a:bodyPr>
          <a:p>
            <a:pPr algn="l" eaLnBrk="1" hangingPunct="1">
              <a:lnSpc>
                <a:spcPct val="130000"/>
              </a:lnSpc>
            </a:pPr>
            <a:r>
              <a:rPr lang="zh-CN" altLang="en-US" sz="4400" b="1" dirty="0">
                <a:ln>
                  <a:noFill/>
                </a:ln>
                <a:solidFill>
                  <a:srgbClr val="CC3300"/>
                </a:solidFill>
                <a:uFillTx/>
                <a:latin typeface="华文新魏" panose="02010800040101010101" pitchFamily="2" charset="-122"/>
                <a:ea typeface="华文新魏" panose="02010800040101010101" pitchFamily="2" charset="-122"/>
                <a:cs typeface="Calibri" panose="020F0502020204030204" pitchFamily="34" charset="0"/>
                <a:sym typeface="+mn-ea"/>
              </a:rPr>
              <a:t>险象环生的情节。</a:t>
            </a:r>
            <a:r>
              <a:rPr lang="zh-CN" altLang="en-US" sz="3000" b="1" dirty="0">
                <a:latin typeface="楷体" panose="02010609060101010101" pitchFamily="49" charset="-122"/>
                <a:ea typeface="楷体" panose="02010609060101010101" pitchFamily="49" charset="-122"/>
                <a:sym typeface="+mn-ea"/>
              </a:rPr>
              <a:t>“诺第留斯”号也曾遇险，在珊瑚礁上搁过浅，受到过巴布亚土著的袭击，最可怕的是，在南极被厚厚的冰层困住，艇内缺氧，艇上的人几乎不能生还。</a:t>
            </a:r>
            <a:endParaRPr lang="zh-CN" altLang="en-US" sz="3000"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4504055" y="2712085"/>
            <a:ext cx="7210425" cy="3673475"/>
          </a:xfrm>
          <a:prstGeom prst="rect">
            <a:avLst/>
          </a:prstGeom>
          <a:noFill/>
        </p:spPr>
        <p:txBody>
          <a:bodyPr wrap="square" rtlCol="0">
            <a:spAutoFit/>
          </a:bodyPr>
          <a:p>
            <a:pPr algn="l" eaLnBrk="1" hangingPunct="1">
              <a:lnSpc>
                <a:spcPct val="120000"/>
              </a:lnSpc>
            </a:pPr>
            <a:r>
              <a:rPr lang="zh-CN" altLang="en-US" sz="4400" b="1" dirty="0">
                <a:ln>
                  <a:noFill/>
                </a:ln>
                <a:solidFill>
                  <a:srgbClr val="CC3300"/>
                </a:solidFill>
                <a:uFillTx/>
                <a:latin typeface="华文新魏" panose="02010800040101010101" pitchFamily="2" charset="-122"/>
                <a:ea typeface="华文新魏" panose="02010800040101010101" pitchFamily="2" charset="-122"/>
                <a:cs typeface="Calibri" panose="020F0502020204030204" pitchFamily="34" charset="0"/>
                <a:sym typeface="+mn-ea"/>
              </a:rPr>
              <a:t>神秘色彩。</a:t>
            </a:r>
            <a:r>
              <a:rPr lang="zh-CN" altLang="en-US" sz="3000" b="1" dirty="0">
                <a:latin typeface="楷体" panose="02010609060101010101" pitchFamily="49" charset="-122"/>
                <a:ea typeface="楷体" panose="02010609060101010101" pitchFamily="49" charset="-122"/>
                <a:cs typeface="楷体" panose="02010609060101010101" pitchFamily="49" charset="-122"/>
                <a:sym typeface="+mn-ea"/>
              </a:rPr>
              <a:t>凡尔纳时代，潜水艇刚刚面世，还是一种神秘的东西；“诺第留斯”号艇长尼摩又是个身世不明之人，他逃避人类，蛰[zhé]居海底，而又隐隐约约和陆地上的某些人有一种特殊联系。 </a:t>
            </a:r>
            <a:endParaRPr lang="zh-CN" altLang="en-US" sz="3000" b="1" dirty="0">
              <a:latin typeface="楷体" panose="02010609060101010101" pitchFamily="49" charset="-122"/>
              <a:ea typeface="楷体" panose="02010609060101010101" pitchFamily="49" charset="-122"/>
              <a:cs typeface="楷体" panose="02010609060101010101" pitchFamily="49" charset="-122"/>
            </a:endParaRPr>
          </a:p>
          <a:p>
            <a:pPr algn="l" eaLnBrk="1" hangingPunct="1">
              <a:lnSpc>
                <a:spcPct val="120000"/>
              </a:lnSpc>
            </a:pPr>
            <a:r>
              <a:rPr lang="zh-CN" altLang="en-US" sz="3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“尼摩”，在拉丁文里是子虚乌有的意思。</a:t>
            </a:r>
            <a:endParaRPr lang="zh-CN" altLang="en-US" sz="30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4" name="图片 3"/>
          <p:cNvPicPr>
            <a:picLocks noChangeAspect="1"/>
          </p:cNvPicPr>
          <p:nvPr/>
        </p:nvPicPr>
        <p:blipFill>
          <a:blip r:embed="rId1"/>
          <a:stretch>
            <a:fillRect/>
          </a:stretch>
        </p:blipFill>
        <p:spPr>
          <a:xfrm>
            <a:off x="800100" y="2712085"/>
            <a:ext cx="3392170" cy="3816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8913" name="矩形 1"/>
          <p:cNvSpPr/>
          <p:nvPr/>
        </p:nvSpPr>
        <p:spPr>
          <a:xfrm>
            <a:off x="663575" y="429260"/>
            <a:ext cx="10864850" cy="6249035"/>
          </a:xfrm>
          <a:prstGeom prst="rect">
            <a:avLst/>
          </a:prstGeom>
          <a:noFill/>
          <a:ln w="9525">
            <a:noFill/>
          </a:ln>
        </p:spPr>
        <p:txBody>
          <a:bodyPr wrap="square" anchor="t">
            <a:spAutoFit/>
          </a:bodyPr>
          <a:p>
            <a:pPr>
              <a:lnSpc>
                <a:spcPct val="130000"/>
              </a:lnSpc>
            </a:pPr>
            <a:r>
              <a:rPr lang="zh-CN" altLang="en-US" sz="2800" dirty="0">
                <a:latin typeface="Arial" panose="020B0604020202020204" pitchFamily="34" charset="0"/>
                <a:ea typeface="宋体" panose="02010600030101010101" pitchFamily="2" charset="-122"/>
              </a:rPr>
              <a:t>        </a:t>
            </a:r>
            <a:r>
              <a:rPr lang="zh-CN" altLang="en-US" sz="2800" dirty="0">
                <a:latin typeface="楷体" panose="02010609060101010101" pitchFamily="49" charset="-122"/>
                <a:ea typeface="楷体" panose="02010609060101010101" pitchFamily="49" charset="-122"/>
              </a:rPr>
              <a:t>凡尔纳的</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气球上的五星期</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a:t>
            </a:r>
            <a:r>
              <a:rPr lang="en-US" altLang="zh-CN" sz="2800" dirty="0">
                <a:latin typeface="楷体" panose="02010609060101010101" pitchFamily="49" charset="-122"/>
                <a:ea typeface="楷体" panose="02010609060101010101" pitchFamily="49" charset="-122"/>
              </a:rPr>
              <a:t>16</a:t>
            </a:r>
            <a:r>
              <a:rPr lang="zh-CN" altLang="en-US" sz="2800" dirty="0">
                <a:latin typeface="楷体" panose="02010609060101010101" pitchFamily="49" charset="-122"/>
                <a:ea typeface="楷体" panose="02010609060101010101" pitchFamily="49" charset="-122"/>
              </a:rPr>
              <a:t>家出版社无人理睬，愤然投入火中，被妻子抢救出来</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送入第</a:t>
            </a:r>
            <a:r>
              <a:rPr lang="en-US" altLang="zh-CN" sz="2800" dirty="0">
                <a:latin typeface="楷体" panose="02010609060101010101" pitchFamily="49" charset="-122"/>
                <a:ea typeface="楷体" panose="02010609060101010101" pitchFamily="49" charset="-122"/>
              </a:rPr>
              <a:t>17</a:t>
            </a:r>
            <a:r>
              <a:rPr lang="zh-CN" altLang="en-US" sz="2800" dirty="0">
                <a:latin typeface="楷体" panose="02010609060101010101" pitchFamily="49" charset="-122"/>
                <a:ea typeface="楷体" panose="02010609060101010101" pitchFamily="49" charset="-122"/>
              </a:rPr>
              <a:t>家出版社后才得以出版</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使他声名鹊起。之后</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凡尔纳的创作进入了一个多方面的探索时期</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他试验多种写法</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朝多种方向探索，每年出版两本，以总名称为</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在已知和未知的世界中奇异的漫游</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一举成名。包括</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地心游记</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从地球到月球</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环绕月球</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海底两万里</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神秘岛</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等等囊括了陆地、海洋和天空</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后探索停止，开始成熟</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进入平稳的发展时期创作出</a:t>
            </a:r>
            <a:r>
              <a:rPr lang="en-US" altLang="zh-CN" sz="2800" dirty="0">
                <a:latin typeface="楷体" panose="02010609060101010101" pitchFamily="49" charset="-122"/>
                <a:ea typeface="楷体" panose="02010609060101010101" pitchFamily="49" charset="-122"/>
              </a:rPr>
              <a:t>《80</a:t>
            </a:r>
            <a:r>
              <a:rPr lang="zh-CN" altLang="en-US" sz="2800" dirty="0">
                <a:latin typeface="楷体" panose="02010609060101010101" pitchFamily="49" charset="-122"/>
                <a:ea typeface="楷体" panose="02010609060101010101" pitchFamily="49" charset="-122"/>
              </a:rPr>
              <a:t>天环绕地球</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太阳系历险记</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两年假期</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等优秀作品。</a:t>
            </a:r>
            <a:endParaRPr lang="en-US" altLang="zh-CN" sz="2800" dirty="0">
              <a:latin typeface="楷体" panose="02010609060101010101" pitchFamily="49" charset="-122"/>
              <a:ea typeface="楷体" panose="02010609060101010101" pitchFamily="49" charset="-122"/>
            </a:endParaRPr>
          </a:p>
          <a:p>
            <a:pPr>
              <a:lnSpc>
                <a:spcPct val="130000"/>
              </a:lnSpc>
            </a:pPr>
            <a:r>
              <a:rPr lang="zh-CN" altLang="en-US" sz="2800" dirty="0">
                <a:latin typeface="楷体" panose="02010609060101010101" pitchFamily="49" charset="-122"/>
                <a:ea typeface="楷体" panose="02010609060101010101" pitchFamily="49" charset="-122"/>
              </a:rPr>
              <a:t>    凡尔纳的故事生动幽默</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妙语横生</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又能激发人们尤其是青少年热爱科学、向往摆险的热情</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所以一百多年来</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一直受到世界各地读者的欢迎。</a:t>
            </a:r>
            <a:endParaRPr lang="zh-CN" altLang="en-US" sz="28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3"/>
                                        </p:tgtEl>
                                        <p:attrNameLst>
                                          <p:attrName>style.visibility</p:attrName>
                                        </p:attrNameLst>
                                      </p:cBhvr>
                                      <p:to>
                                        <p:strVal val="visible"/>
                                      </p:to>
                                    </p:set>
                                    <p:anim calcmode="lin" valueType="num">
                                      <p:cBhvr additive="base">
                                        <p:cTn id="7" dur="500" fill="hold"/>
                                        <p:tgtEl>
                                          <p:spTgt spid="38913"/>
                                        </p:tgtEl>
                                        <p:attrNameLst>
                                          <p:attrName>ppt_x</p:attrName>
                                        </p:attrNameLst>
                                      </p:cBhvr>
                                      <p:tavLst>
                                        <p:tav tm="0">
                                          <p:val>
                                            <p:strVal val="#ppt_x"/>
                                          </p:val>
                                        </p:tav>
                                        <p:tav tm="100000">
                                          <p:val>
                                            <p:strVal val="#ppt_x"/>
                                          </p:val>
                                        </p:tav>
                                      </p:tavLst>
                                    </p:anim>
                                    <p:anim calcmode="lin" valueType="num">
                                      <p:cBhvr additive="base">
                                        <p:cTn id="8" dur="500" fill="hold"/>
                                        <p:tgtEl>
                                          <p:spTgt spid="389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矩形 2"/>
          <p:cNvSpPr/>
          <p:nvPr/>
        </p:nvSpPr>
        <p:spPr>
          <a:xfrm>
            <a:off x="872490" y="1406525"/>
            <a:ext cx="10447020" cy="3291840"/>
          </a:xfrm>
          <a:prstGeom prst="rect">
            <a:avLst/>
          </a:prstGeom>
          <a:noFill/>
          <a:ln w="9525">
            <a:noFill/>
          </a:ln>
        </p:spPr>
        <p:txBody>
          <a:bodyPr wrap="square">
            <a:spAutoFit/>
          </a:bodyPr>
          <a:p>
            <a:pPr indent="304800" algn="just">
              <a:lnSpc>
                <a:spcPct val="130000"/>
              </a:lnSpc>
            </a:pPr>
            <a:r>
              <a:rPr lang="en-US" altLang="zh-CN" sz="4000" dirty="0">
                <a:solidFill>
                  <a:srgbClr val="C00000"/>
                </a:solidFill>
                <a:latin typeface="黑体" panose="02010609060101010101" charset="-122"/>
                <a:ea typeface="黑体" panose="02010609060101010101" charset="-122"/>
              </a:rPr>
              <a:t>  </a:t>
            </a:r>
            <a:r>
              <a:rPr lang="zh-CN" altLang="zh-CN" sz="4000" dirty="0">
                <a:solidFill>
                  <a:srgbClr val="C00000"/>
                </a:solidFill>
                <a:latin typeface="黑体" panose="02010609060101010101" charset="-122"/>
                <a:ea typeface="黑体" panose="02010609060101010101" charset="-122"/>
              </a:rPr>
              <a:t>想象能使我们克服传统思维的束缚，寻求新的进展。科学离不开大胆想象，但要有掌握大量科学知识的基础，想象才有可能成为引导人开拓新领域的钥匙。</a:t>
            </a:r>
            <a:endParaRPr lang="zh-CN" altLang="en-US" sz="4000" dirty="0">
              <a:solidFill>
                <a:srgbClr val="C00000"/>
              </a:solidFill>
              <a:latin typeface="黑体" panose="02010609060101010101" charset="-122"/>
              <a:ea typeface="黑体" panose="02010609060101010101" charset="-122"/>
            </a:endParaRPr>
          </a:p>
        </p:txBody>
      </p:sp>
      <p:pic>
        <p:nvPicPr>
          <p:cNvPr id="23554" name="Picture 2" descr="https://ss0.bdstatic.com/70cFuHSh_Q1YnxGkpoWK1HF6hhy/it/u=1073992745,1434293813&amp;fm=26&amp;gp=0.jpg"/>
          <p:cNvPicPr>
            <a:picLocks noChangeAspect="1" noChangeArrowheads="1"/>
          </p:cNvPicPr>
          <p:nvPr/>
        </p:nvPicPr>
        <p:blipFill>
          <a:blip r:embed="rId1"/>
          <a:stretch>
            <a:fillRect/>
          </a:stretch>
        </p:blipFill>
        <p:spPr bwMode="auto">
          <a:xfrm>
            <a:off x="6525895" y="4034155"/>
            <a:ext cx="4480560" cy="2517775"/>
          </a:xfrm>
          <a:prstGeom prst="roundRect">
            <a:avLst/>
          </a:prstGeom>
          <a:noFill/>
        </p:spPr>
      </p:pic>
      <p:sp>
        <p:nvSpPr>
          <p:cNvPr id="2" name="矩形 1"/>
          <p:cNvSpPr/>
          <p:nvPr/>
        </p:nvSpPr>
        <p:spPr>
          <a:xfrm>
            <a:off x="992678" y="75252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本课结束</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4"/>
                                        </p:tgtEl>
                                        <p:attrNameLst>
                                          <p:attrName>style.visibility</p:attrName>
                                        </p:attrNameLst>
                                      </p:cBhvr>
                                      <p:to>
                                        <p:strVal val="visible"/>
                                      </p:to>
                                    </p:set>
                                    <p:anim calcmode="lin" valueType="num">
                                      <p:cBhvr additive="base">
                                        <p:cTn id="13" dur="500" fill="hold"/>
                                        <p:tgtEl>
                                          <p:spTgt spid="23554"/>
                                        </p:tgtEl>
                                        <p:attrNameLst>
                                          <p:attrName>ppt_x</p:attrName>
                                        </p:attrNameLst>
                                      </p:cBhvr>
                                      <p:tavLst>
                                        <p:tav tm="0">
                                          <p:val>
                                            <p:strVal val="#ppt_x"/>
                                          </p:val>
                                        </p:tav>
                                        <p:tav tm="100000">
                                          <p:val>
                                            <p:strVal val="#ppt_x"/>
                                          </p:val>
                                        </p:tav>
                                      </p:tavLst>
                                    </p:anim>
                                    <p:anim calcmode="lin" valueType="num">
                                      <p:cBhvr additive="base">
                                        <p:cTn id="14"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4339" name="图片 3"/>
          <p:cNvPicPr>
            <a:picLocks noChangeAspect="1"/>
          </p:cNvPicPr>
          <p:nvPr/>
        </p:nvPicPr>
        <p:blipFill>
          <a:blip r:embed="rId1"/>
          <a:stretch>
            <a:fillRect/>
          </a:stretch>
        </p:blipFill>
        <p:spPr>
          <a:xfrm>
            <a:off x="5659120" y="1520825"/>
            <a:ext cx="6299200" cy="4067810"/>
          </a:xfrm>
          <a:prstGeom prst="rect">
            <a:avLst/>
          </a:prstGeom>
          <a:noFill/>
          <a:ln w="9525">
            <a:noFill/>
          </a:ln>
        </p:spPr>
      </p:pic>
      <p:sp>
        <p:nvSpPr>
          <p:cNvPr id="14340" name="Text Box 5"/>
          <p:cNvSpPr txBox="1"/>
          <p:nvPr/>
        </p:nvSpPr>
        <p:spPr>
          <a:xfrm>
            <a:off x="755650" y="1520825"/>
            <a:ext cx="4903470" cy="4411980"/>
          </a:xfrm>
          <a:prstGeom prst="rect">
            <a:avLst/>
          </a:prstGeom>
          <a:noFill/>
          <a:ln w="9525">
            <a:noFill/>
          </a:ln>
        </p:spPr>
        <p:txBody>
          <a:bodyPr wrap="square">
            <a:spAutoFit/>
          </a:bodyPr>
          <a:p>
            <a:pPr>
              <a:lnSpc>
                <a:spcPct val="130000"/>
              </a:lnSpc>
              <a:spcBef>
                <a:spcPct val="50000"/>
              </a:spcBef>
            </a:pPr>
            <a:r>
              <a:rPr lang="en-US" altLang="zh-CN" sz="3600" b="1" dirty="0">
                <a:latin typeface="Arial" panose="020B0604020202020204" pitchFamily="34" charset="0"/>
              </a:rPr>
              <a:t>     </a:t>
            </a:r>
            <a:r>
              <a:rPr lang="zh-CN" altLang="en-US" sz="3600" b="1" dirty="0">
                <a:latin typeface="Arial" panose="020B0604020202020204" pitchFamily="34" charset="0"/>
              </a:rPr>
              <a:t>“鹦鹉螺”号从大漩涡中逃脱后，尼摩船长心中复仇的火焰会熄灭吗？接下来会发生什么？请大家展开想象的翅膀，续写故事。</a:t>
            </a:r>
            <a:endParaRPr lang="zh-CN" altLang="en-US" sz="3600" b="1" dirty="0">
              <a:latin typeface="Arial" panose="020B0604020202020204" pitchFamily="34" charset="0"/>
            </a:endParaRPr>
          </a:p>
        </p:txBody>
      </p:sp>
      <p:sp>
        <p:nvSpPr>
          <p:cNvPr id="3" name="矩形 2"/>
          <p:cNvSpPr/>
          <p:nvPr/>
        </p:nvSpPr>
        <p:spPr>
          <a:xfrm>
            <a:off x="992678" y="75252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chemeClr val="tx1"/>
                </a:solidFill>
                <a:latin typeface="楷体" panose="02010609060101010101" pitchFamily="49" charset="-122"/>
                <a:ea typeface="楷体" panose="02010609060101010101" pitchFamily="49" charset="-122"/>
              </a:rPr>
              <a:t>课后作业</a:t>
            </a:r>
            <a:endParaRPr lang="zh-CN" altLang="en-US" sz="4400" b="1" cap="none" spc="0" dirty="0">
              <a:ln w="11430"/>
              <a:solidFill>
                <a:schemeClr val="tx1"/>
              </a:solidFill>
              <a:latin typeface="楷体" panose="02010609060101010101" pitchFamily="49" charset="-122"/>
              <a:ea typeface="楷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00" name="文本框 99"/>
          <p:cNvSpPr txBox="1"/>
          <p:nvPr/>
        </p:nvSpPr>
        <p:spPr>
          <a:xfrm>
            <a:off x="1017270" y="1499235"/>
            <a:ext cx="6328410" cy="4570730"/>
          </a:xfrm>
          <a:prstGeom prst="rect">
            <a:avLst/>
          </a:prstGeom>
          <a:noFill/>
          <a:ln w="9525">
            <a:noFill/>
          </a:ln>
        </p:spPr>
        <p:txBody>
          <a:bodyPr wrap="square">
            <a:spAutoFit/>
          </a:bodyPr>
          <a:lstStyle/>
          <a:p>
            <a:pPr indent="0">
              <a:lnSpc>
                <a:spcPct val="130000"/>
              </a:lnSpc>
            </a:pPr>
            <a:r>
              <a:rPr lang="en-US" altLang="zh-CN" sz="3200" b="0">
                <a:solidFill>
                  <a:srgbClr val="333333"/>
                </a:solidFill>
                <a:latin typeface="Arial" panose="020B0604020202020204" pitchFamily="34" charset="0"/>
                <a:ea typeface="黑体" panose="02010609060101010101" charset="-122"/>
              </a:rPr>
              <a:t>        </a:t>
            </a:r>
            <a:r>
              <a:rPr lang="zh-CN" sz="3200" b="0">
                <a:solidFill>
                  <a:srgbClr val="333333"/>
                </a:solidFill>
                <a:latin typeface="Arial" panose="020B0604020202020204" pitchFamily="34" charset="0"/>
                <a:ea typeface="黑体" panose="02010609060101010101" charset="-122"/>
              </a:rPr>
              <a:t>波兰人民反对沙皇独裁统治的起义遭到残酷镇压是凡尔纳创作《海底两万里》的一个导火索。他在小说中塑造了尼摩船长这个反对沙皇专制统治的高大形象，赋予其强烈的社会责任感和人道主义精神，以此来表达对现实的批判。</a:t>
            </a:r>
            <a:endParaRPr lang="zh-CN" altLang="en-US" sz="3200" b="0">
              <a:solidFill>
                <a:srgbClr val="333333"/>
              </a:solidFill>
              <a:latin typeface="Arial" panose="020B0604020202020204" pitchFamily="34" charset="0"/>
              <a:ea typeface="黑体" panose="02010609060101010101" charset="-122"/>
            </a:endParaRPr>
          </a:p>
        </p:txBody>
      </p:sp>
      <p:sp>
        <p:nvSpPr>
          <p:cNvPr id="4" name="文本框 3"/>
          <p:cNvSpPr txBox="1"/>
          <p:nvPr/>
        </p:nvSpPr>
        <p:spPr>
          <a:xfrm>
            <a:off x="1158875" y="854075"/>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创作背景</a:t>
            </a:r>
            <a:endParaRPr lang="zh-CN" altLang="en-US" sz="3600"/>
          </a:p>
        </p:txBody>
      </p:sp>
      <p:pic>
        <p:nvPicPr>
          <p:cNvPr id="2053" name="图片 2052" descr="8bbc5623a15f73529822eda6"/>
          <p:cNvPicPr>
            <a:picLocks noChangeAspect="1"/>
          </p:cNvPicPr>
          <p:nvPr/>
        </p:nvPicPr>
        <p:blipFill>
          <a:blip r:embed="rId1"/>
          <a:stretch>
            <a:fillRect/>
          </a:stretch>
        </p:blipFill>
        <p:spPr>
          <a:xfrm>
            <a:off x="7464425" y="596900"/>
            <a:ext cx="3808730" cy="596773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3"/>
                                        </p:tgtEl>
                                        <p:attrNameLst>
                                          <p:attrName>style.visibility</p:attrName>
                                        </p:attrNameLst>
                                      </p:cBhvr>
                                      <p:to>
                                        <p:strVal val="visible"/>
                                      </p:to>
                                    </p:set>
                                    <p:anim calcmode="lin" valueType="num">
                                      <p:cBhvr additive="base">
                                        <p:cTn id="13" dur="500" fill="hold"/>
                                        <p:tgtEl>
                                          <p:spTgt spid="2053"/>
                                        </p:tgtEl>
                                        <p:attrNameLst>
                                          <p:attrName>ppt_x</p:attrName>
                                        </p:attrNameLst>
                                      </p:cBhvr>
                                      <p:tavLst>
                                        <p:tav tm="0">
                                          <p:val>
                                            <p:strVal val="#ppt_x"/>
                                          </p:val>
                                        </p:tav>
                                        <p:tav tm="100000">
                                          <p:val>
                                            <p:strVal val="#ppt_x"/>
                                          </p:val>
                                        </p:tav>
                                      </p:tavLst>
                                    </p:anim>
                                    <p:anim calcmode="lin" valueType="num">
                                      <p:cBhvr additive="base">
                                        <p:cTn id="14"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p="http://schemas.openxmlformats.org/presentationml/2006/main">
  <p:tag name="KSO_WM_UNIT_PLACING_PICTURE_USER_VIEWPORT" val="{&quot;height&quot;:7551,&quot;width&quot;:13916.250393700788}"/>
</p:tagLst>
</file>

<file path=ppt/tags/tag2.xml><?xml version="1.0" encoding="utf-8"?>
<p:tagLst xmlns:p="http://schemas.openxmlformats.org/presentationml/2006/main">
  <p:tag name="KSO_WM_UNIT_TABLE_BEAUTIFY" val="smartTable{34ffecdb-76c1-4207-b92d-a281eb845943}"/>
</p:tagLst>
</file>

<file path=ppt/tags/tag3.xml><?xml version="1.0" encoding="utf-8"?>
<p:tagLst xmlns:p="http://schemas.openxmlformats.org/presentationml/2006/main">
  <p:tag name="KSO_WM_UNIT_TABLE_BEAUTIFY" val="smartTable{2d644571-da6b-4b55-83cf-bd497913a8b5}"/>
</p:tagLst>
</file>

<file path=ppt/tags/tag4.xml><?xml version="1.0" encoding="utf-8"?>
<p:tagLst xmlns:p="http://schemas.openxmlformats.org/presentationml/2006/main">
  <p:tag name="MH" val="20180706165616"/>
  <p:tag name="MH_LIBRARY" val="GRAPHIC"/>
  <p:tag name="MH_ORDER" val="Freeform 13"/>
</p:tagLst>
</file>

<file path=ppt/tags/tag5.xml><?xml version="1.0" encoding="utf-8"?>
<p:tagLst xmlns:p="http://schemas.openxmlformats.org/presentationml/2006/main">
  <p:tag name="MH" val="20180706165616"/>
  <p:tag name="MH_LIBRARY" val="GRAPHIC"/>
  <p:tag name="MH_ORDER" val="Shape"/>
</p:tagLst>
</file>

<file path=ppt/tags/tag6.xml><?xml version="1.0" encoding="utf-8"?>
<p:tagLst xmlns:p="http://schemas.openxmlformats.org/presentationml/2006/main">
  <p:tag name="MH" val="20180706165616"/>
  <p:tag name="MH_LIBRARY" val="GRAPHIC"/>
  <p:tag name="MH_ORDER" val="矩形 18"/>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16413</Words>
  <Application>WPS 演示</Application>
  <PresentationFormat>宽屏</PresentationFormat>
  <Paragraphs>753</Paragraphs>
  <Slides>81</Slides>
  <Notes>2</Notes>
  <HiddenSlides>0</HiddenSlides>
  <MMClips>0</MMClips>
  <ScaleCrop>false</ScaleCrop>
  <HeadingPairs>
    <vt:vector size="6" baseType="variant">
      <vt:variant>
        <vt:lpstr>已用的字体</vt:lpstr>
      </vt:variant>
      <vt:variant>
        <vt:i4>31</vt:i4>
      </vt:variant>
      <vt:variant>
        <vt:lpstr>主题</vt:lpstr>
      </vt:variant>
      <vt:variant>
        <vt:i4>1</vt:i4>
      </vt:variant>
      <vt:variant>
        <vt:lpstr>幻灯片标题</vt:lpstr>
      </vt:variant>
      <vt:variant>
        <vt:i4>81</vt:i4>
      </vt:variant>
    </vt:vector>
  </HeadingPairs>
  <TitlesOfParts>
    <vt:vector size="113" baseType="lpstr">
      <vt:lpstr>Arial</vt:lpstr>
      <vt:lpstr>宋体</vt:lpstr>
      <vt:lpstr>Wingdings</vt:lpstr>
      <vt:lpstr>Calibri</vt:lpstr>
      <vt:lpstr>Calibri Light</vt:lpstr>
      <vt:lpstr>黑体</vt:lpstr>
      <vt:lpstr>楷体</vt:lpstr>
      <vt:lpstr>华文琥珀</vt:lpstr>
      <vt:lpstr>华文隶书</vt:lpstr>
      <vt:lpstr>微软雅黑</vt:lpstr>
      <vt:lpstr>Calibri</vt:lpstr>
      <vt:lpstr>楷体_GB2312</vt:lpstr>
      <vt:lpstr>新宋体</vt:lpstr>
      <vt:lpstr>Arial Unicode MS</vt:lpstr>
      <vt:lpstr>华文楷体</vt:lpstr>
      <vt:lpstr>字魂27号-布丁体</vt:lpstr>
      <vt:lpstr>Times New Roman</vt:lpstr>
      <vt:lpstr>华文行楷</vt:lpstr>
      <vt:lpstr>华文中宋</vt:lpstr>
      <vt:lpstr>方正书宋_GBK</vt:lpstr>
      <vt:lpstr>隶书</vt:lpstr>
      <vt:lpstr>仿宋</vt:lpstr>
      <vt:lpstr>博洋柳体</vt:lpstr>
      <vt:lpstr>Wingdings 2</vt:lpstr>
      <vt:lpstr>幼圆</vt:lpstr>
      <vt:lpstr>华文新魏</vt:lpstr>
      <vt:lpstr>华文仿宋</vt:lpstr>
      <vt:lpstr>华文彩云</vt:lpstr>
      <vt:lpstr>汉仪青云简</vt:lpstr>
      <vt:lpstr>华文细黑</vt:lpstr>
      <vt:lpstr>方正姚体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黄红政</cp:lastModifiedBy>
  <cp:revision>265</cp:revision>
  <dcterms:created xsi:type="dcterms:W3CDTF">2017-11-13T08:28:00Z</dcterms:created>
  <dcterms:modified xsi:type="dcterms:W3CDTF">2021-07-04T23:00:24Z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ICV">
    <vt:lpwstr>600962648BDA4329BEC0039DBD094924</vt:lpwstr>
  </property>
</Properties>
</file>