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5" r:id="rId4"/>
    <p:sldId id="293" r:id="rId5"/>
    <p:sldId id="294" r:id="rId7"/>
    <p:sldId id="338" r:id="rId8"/>
    <p:sldId id="257" r:id="rId9"/>
    <p:sldId id="316" r:id="rId10"/>
    <p:sldId id="295" r:id="rId11"/>
    <p:sldId id="339" r:id="rId12"/>
    <p:sldId id="258" r:id="rId13"/>
    <p:sldId id="342" r:id="rId14"/>
    <p:sldId id="298" r:id="rId15"/>
    <p:sldId id="343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08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10510" y="950595"/>
            <a:ext cx="3824605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带上她的眼睛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683" y="1530668"/>
            <a:ext cx="14605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刘慈欣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3" name="Picture 1" descr="C:\Users\Administrator\Desktop\gamersky_02small_0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82115" y="2238375"/>
            <a:ext cx="6264275" cy="3494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69310" y="6248400"/>
            <a:ext cx="204597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/>
              <a:t>高泽初中    岳海涛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890" y="295275"/>
            <a:ext cx="7506970" cy="5791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补充</a:t>
            </a:r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课文旁批，分析人物，感悟精神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65" y="1756410"/>
            <a:ext cx="891603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sym typeface="+mn-ea"/>
              </a:rPr>
              <a:t>提示：根据领航员小姑娘所处的处境，她的所想、所做，在课本中圈出相关的语句分析赏析在课本旁批的地方。</a:t>
            </a:r>
            <a:endParaRPr lang="zh-CN" altLang="zh-CN" sz="2800" b="1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/>
              <a:t>  通过</a:t>
            </a:r>
            <a:r>
              <a:rPr lang="zh-CN" altLang="en-US" sz="2800" b="1" u="sng"/>
              <a:t>         </a:t>
            </a:r>
            <a:r>
              <a:rPr lang="zh-CN" altLang="en-US" sz="2800" b="1"/>
              <a:t>（句子或词语）写出了小姑娘</a:t>
            </a:r>
            <a:r>
              <a:rPr lang="zh-CN" altLang="en-US" sz="2800" b="1" u="sng"/>
              <a:t>             </a:t>
            </a:r>
            <a:r>
              <a:rPr lang="zh-CN" altLang="en-US" sz="2800" b="1">
                <a:sym typeface="+mn-ea"/>
              </a:rPr>
              <a:t>性格</a:t>
            </a:r>
            <a:endParaRPr lang="zh-CN" altLang="en-US" sz="2800" b="1"/>
          </a:p>
          <a:p>
            <a:r>
              <a:rPr lang="zh-CN" altLang="en-US" sz="2800" b="1"/>
              <a:t>  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890" y="295275"/>
            <a:ext cx="974090" cy="5791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5215" y="831215"/>
            <a:ext cx="671576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补充课文旁批，分析人物，感悟精神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962025" y="1562735"/>
            <a:ext cx="482854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uFillTx/>
              </a:rPr>
              <a:t>如何理解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我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精神上的变化？</a:t>
            </a:r>
            <a:endParaRPr lang="zh-CN" altLang="en-US" sz="2800" b="1">
              <a:solidFill>
                <a:schemeClr val="bg1"/>
              </a:solidFill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780" y="2181225"/>
            <a:ext cx="783463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我在小姑娘精神的感召之下，由辽阔的草原、蓝天、白云</a:t>
            </a:r>
            <a:endParaRPr lang="zh-CN" altLang="en-US" sz="2400" b="1"/>
          </a:p>
          <a:p>
            <a:r>
              <a:rPr lang="zh-CN" altLang="en-US" sz="2400" b="1"/>
              <a:t>到楼房密集的城市，满眼都是灰色的，由心情放松转而忙</a:t>
            </a:r>
            <a:endParaRPr lang="zh-CN" altLang="en-US" sz="2400" b="1"/>
          </a:p>
          <a:p>
            <a:r>
              <a:rPr lang="zh-CN" altLang="en-US" sz="2400" b="1"/>
              <a:t>碌的工作中。（对比人物、线索人物）</a:t>
            </a:r>
            <a:endParaRPr lang="en-US" altLang="zh-CN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525780" y="3919220"/>
            <a:ext cx="73329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小说中仅仅出现的两次主任，有什么作用呢？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780" y="4521835"/>
            <a:ext cx="5555615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/>
              <a:t>1</a:t>
            </a:r>
            <a:r>
              <a:rPr lang="zh-CN" altLang="en-US" sz="2400" b="1"/>
              <a:t>、给我眼睛的人，激发了我的好奇心。</a:t>
            </a:r>
            <a:endParaRPr lang="zh-CN" altLang="en-US" sz="2400" b="1"/>
          </a:p>
          <a:p>
            <a:r>
              <a:rPr lang="en-US" altLang="zh-CN" sz="2400" b="1"/>
              <a:t>2</a:t>
            </a:r>
            <a:r>
              <a:rPr lang="zh-CN" altLang="en-US" sz="2400" b="1"/>
              <a:t>、推动着故事情节的发展。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54610" y="130175"/>
            <a:ext cx="1676400" cy="7010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质疑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179388" y="404813"/>
            <a:ext cx="8583612" cy="5694362"/>
          </a:xfrm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sz="40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4000" b="1" dirty="0">
                <a:solidFill>
                  <a:srgbClr val="FF0000"/>
                </a:solidFill>
              </a:rPr>
              <a:t> 这篇小说表达了怎样的主题？</a:t>
            </a:r>
            <a:endParaRPr lang="zh-CN" altLang="zh-CN" sz="4000" b="1" dirty="0">
              <a:solidFill>
                <a:srgbClr val="FF0000"/>
              </a:solidFill>
            </a:endParaRPr>
          </a:p>
          <a:p>
            <a:pPr eaLnBrk="1" hangingPunct="1"/>
            <a:endParaRPr lang="zh-CN" altLang="zh-CN" b="1" dirty="0">
              <a:solidFill>
                <a:schemeClr val="tx2"/>
              </a:solidFill>
            </a:endParaRPr>
          </a:p>
          <a:p>
            <a:pPr eaLnBrk="1" hangingPunct="1"/>
            <a:r>
              <a:rPr lang="zh-CN" altLang="zh-CN" b="1" dirty="0">
                <a:solidFill>
                  <a:schemeClr val="tx2"/>
                </a:solidFill>
              </a:rPr>
              <a:t>     通过领航员小女孩深陷地心，只能通过传感眼镜了解地球的故事，歌颂了她乐观、敬业为了科学而不怕献身的精神，也表达了最平凡的事物才更需要我们去珍惜的道理。</a:t>
            </a:r>
            <a:endParaRPr lang="zh-CN" altLang="zh-CN" b="1" dirty="0">
              <a:solidFill>
                <a:schemeClr val="tx2"/>
              </a:solidFill>
            </a:endParaRPr>
          </a:p>
          <a:p>
            <a:pPr eaLnBrk="1" hangingPunct="1"/>
            <a:endParaRPr lang="zh-CN" altLang="zh-CN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815" y="946785"/>
            <a:ext cx="7747635" cy="6400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通过课文的学习，你有哪些感悟？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/>
          <p:nvPr/>
        </p:nvSpPr>
        <p:spPr>
          <a:xfrm>
            <a:off x="611188" y="836613"/>
            <a:ext cx="1836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43608" y="188640"/>
            <a:ext cx="2160240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4" name="矩形 6"/>
          <p:cNvSpPr/>
          <p:nvPr/>
        </p:nvSpPr>
        <p:spPr>
          <a:xfrm>
            <a:off x="1258888" y="188913"/>
            <a:ext cx="1693862" cy="54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作者作品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5" name="Picture 2" descr="C:\Users\Administrator\Desktop\清晰边框\5623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0955" y="940435"/>
            <a:ext cx="8883650" cy="5321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Rectangle 1"/>
          <p:cNvSpPr/>
          <p:nvPr/>
        </p:nvSpPr>
        <p:spPr>
          <a:xfrm>
            <a:off x="431483" y="1737519"/>
            <a:ext cx="6191250" cy="33832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刘慈欣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中国科幻小说代表作家之一。第一篇作品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鲸歌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短篇小说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带上她的眼睛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获得中国科幻银河奖一等奖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另有作品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流浪地球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三体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zp29.jpg" descr="id:214750385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2070" y="1737360"/>
            <a:ext cx="2303780" cy="3262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9"/>
          <p:cNvSpPr/>
          <p:nvPr/>
        </p:nvSpPr>
        <p:spPr>
          <a:xfrm>
            <a:off x="387033" y="1429385"/>
            <a:ext cx="8137525" cy="3200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科幻小说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科幻小说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，主要描写想象的科学或技术对社会或个人的影响的虚构性文学作品。它的基础是有关人类或宇宙起源的某种设想，有关科技领域的新发现。科学与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幻想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是其两大特点。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Rectangle 11"/>
          <p:cNvSpPr/>
          <p:nvPr/>
        </p:nvSpPr>
        <p:spPr>
          <a:xfrm>
            <a:off x="971550" y="115888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知识链接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/>
          <p:nvPr/>
        </p:nvSpPr>
        <p:spPr>
          <a:xfrm>
            <a:off x="3542348" y="976948"/>
            <a:ext cx="222504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lvl="0" eaLnBrk="1" hangingPunct="1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Rectangle 7"/>
          <p:cNvSpPr/>
          <p:nvPr/>
        </p:nvSpPr>
        <p:spPr>
          <a:xfrm>
            <a:off x="370523" y="1828800"/>
            <a:ext cx="8569325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速读课文，掌握字词，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了解作者及科幻小说的特点。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、浏览课文，理清故事情节，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学习前有伏笔，后有照应的写法。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把握人物形象，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体会丰富的想象力和对科学的热爱之情。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5655" y="57785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浏览课文</a:t>
            </a:r>
            <a:endParaRPr lang="zh-CN" altLang="en-US" sz="4000" b="1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655" y="1826895"/>
            <a:ext cx="7350125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要求：</a:t>
            </a:r>
            <a:endParaRPr lang="zh-CN" altLang="en-US" sz="3200" b="1">
              <a:solidFill>
                <a:schemeClr val="bg1"/>
              </a:solidFill>
            </a:endParaRPr>
          </a:p>
          <a:p>
            <a:r>
              <a:rPr lang="en-US" altLang="zh-CN" sz="3200" b="1">
                <a:solidFill>
                  <a:schemeClr val="bg1"/>
                </a:solidFill>
              </a:rPr>
              <a:t>1</a:t>
            </a:r>
            <a:r>
              <a:rPr lang="zh-CN" altLang="en-US" sz="3200" b="1">
                <a:solidFill>
                  <a:schemeClr val="bg1"/>
                </a:solidFill>
              </a:rPr>
              <a:t>、圈出课文中不认识的或难懂的字词。</a:t>
            </a:r>
            <a:endParaRPr lang="zh-CN" altLang="en-US" sz="3200" b="1">
              <a:solidFill>
                <a:schemeClr val="bg1"/>
              </a:solidFill>
            </a:endParaRPr>
          </a:p>
          <a:p>
            <a:r>
              <a:rPr lang="en-US" altLang="zh-CN" sz="3200" b="1">
                <a:solidFill>
                  <a:schemeClr val="bg1"/>
                </a:solidFill>
              </a:rPr>
              <a:t>2</a:t>
            </a:r>
            <a:r>
              <a:rPr lang="zh-CN" altLang="en-US" sz="3200" b="1">
                <a:solidFill>
                  <a:schemeClr val="bg1"/>
                </a:solidFill>
              </a:rPr>
              <a:t>、初步了解文章的故事情节。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8"/>
          <p:cNvSpPr/>
          <p:nvPr/>
        </p:nvSpPr>
        <p:spPr>
          <a:xfrm>
            <a:off x="1187450" y="188913"/>
            <a:ext cx="18351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矩形 5"/>
          <p:cNvSpPr/>
          <p:nvPr/>
        </p:nvSpPr>
        <p:spPr>
          <a:xfrm>
            <a:off x="2345055" y="383540"/>
            <a:ext cx="593090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0" name="Picture 2" descr="C:\Users\Administrator\Desktop\清晰边框\u=3454980658,648233836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5123" y="1196658"/>
            <a:ext cx="8280400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1" name="Rectangle 1"/>
          <p:cNvSpPr/>
          <p:nvPr/>
        </p:nvSpPr>
        <p:spPr>
          <a:xfrm>
            <a:off x="1455420" y="1583690"/>
            <a:ext cx="6526530" cy="3474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根据拼音写汉字或根据汉字注音</a:t>
            </a:r>
            <a:endParaRPr lang="zh-CN" altLang="en-US" sz="28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缀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蒙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眬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á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拍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)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一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缕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心有灵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ī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海角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)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镍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安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慰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3" name="椭圆 10"/>
          <p:cNvSpPr/>
          <p:nvPr/>
        </p:nvSpPr>
        <p:spPr>
          <a:xfrm>
            <a:off x="1979613" y="1989138"/>
            <a:ext cx="71437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椭圆 11"/>
          <p:cNvSpPr/>
          <p:nvPr/>
        </p:nvSpPr>
        <p:spPr>
          <a:xfrm>
            <a:off x="3851275" y="1989138"/>
            <a:ext cx="73025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椭圆 13"/>
          <p:cNvSpPr/>
          <p:nvPr/>
        </p:nvSpPr>
        <p:spPr>
          <a:xfrm>
            <a:off x="5724525" y="2060575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椭圆 14"/>
          <p:cNvSpPr/>
          <p:nvPr/>
        </p:nvSpPr>
        <p:spPr>
          <a:xfrm>
            <a:off x="1979613" y="24923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椭圆 15"/>
          <p:cNvSpPr/>
          <p:nvPr/>
        </p:nvSpPr>
        <p:spPr>
          <a:xfrm>
            <a:off x="3635375" y="2492375"/>
            <a:ext cx="73025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8" name="椭圆 16"/>
          <p:cNvSpPr/>
          <p:nvPr/>
        </p:nvSpPr>
        <p:spPr>
          <a:xfrm>
            <a:off x="5795963" y="24923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9" name="椭圆 17"/>
          <p:cNvSpPr/>
          <p:nvPr/>
        </p:nvSpPr>
        <p:spPr>
          <a:xfrm>
            <a:off x="1692275" y="2997200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0" name="椭圆 18"/>
          <p:cNvSpPr/>
          <p:nvPr/>
        </p:nvSpPr>
        <p:spPr>
          <a:xfrm>
            <a:off x="3851275" y="29972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1" name="椭圆 19"/>
          <p:cNvSpPr/>
          <p:nvPr/>
        </p:nvSpPr>
        <p:spPr>
          <a:xfrm>
            <a:off x="6300788" y="29241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2" name="椭圆 20"/>
          <p:cNvSpPr/>
          <p:nvPr/>
        </p:nvSpPr>
        <p:spPr>
          <a:xfrm>
            <a:off x="1979613" y="3429000"/>
            <a:ext cx="71437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3" name="椭圆 21"/>
          <p:cNvSpPr/>
          <p:nvPr/>
        </p:nvSpPr>
        <p:spPr>
          <a:xfrm>
            <a:off x="3563938" y="3429000"/>
            <a:ext cx="71437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4" name="椭圆 22"/>
          <p:cNvSpPr/>
          <p:nvPr/>
        </p:nvSpPr>
        <p:spPr>
          <a:xfrm>
            <a:off x="5867400" y="34290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5" name="椭圆 23"/>
          <p:cNvSpPr/>
          <p:nvPr/>
        </p:nvSpPr>
        <p:spPr>
          <a:xfrm>
            <a:off x="1692275" y="38608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6" name="椭圆 24"/>
          <p:cNvSpPr/>
          <p:nvPr/>
        </p:nvSpPr>
        <p:spPr>
          <a:xfrm>
            <a:off x="3851275" y="3860800"/>
            <a:ext cx="73025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7" name="椭圆 25"/>
          <p:cNvSpPr/>
          <p:nvPr/>
        </p:nvSpPr>
        <p:spPr>
          <a:xfrm>
            <a:off x="5940425" y="38608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8" name="椭圆 26"/>
          <p:cNvSpPr/>
          <p:nvPr/>
        </p:nvSpPr>
        <p:spPr>
          <a:xfrm>
            <a:off x="1763713" y="4292600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9" name="椭圆 27"/>
          <p:cNvSpPr/>
          <p:nvPr/>
        </p:nvSpPr>
        <p:spPr>
          <a:xfrm>
            <a:off x="3708400" y="42926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0" name="椭圆 28"/>
          <p:cNvSpPr/>
          <p:nvPr/>
        </p:nvSpPr>
        <p:spPr>
          <a:xfrm>
            <a:off x="5867400" y="4365625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1" name="椭圆 29"/>
          <p:cNvSpPr/>
          <p:nvPr/>
        </p:nvSpPr>
        <p:spPr>
          <a:xfrm>
            <a:off x="1908175" y="47974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2" name="椭圆 30"/>
          <p:cNvSpPr/>
          <p:nvPr/>
        </p:nvSpPr>
        <p:spPr>
          <a:xfrm>
            <a:off x="3924300" y="47974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Rectangle 2"/>
          <p:cNvSpPr/>
          <p:nvPr/>
        </p:nvSpPr>
        <p:spPr>
          <a:xfrm>
            <a:off x="1870075" y="2223770"/>
            <a:ext cx="374840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zhuì                     lóng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暇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wèi                     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lǚ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犀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y</a:t>
            </a:r>
            <a:r>
              <a:rPr lang="en-US" altLang="zh-CN" sz="2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á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niè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wèi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Rot="1"/>
          </p:cNvSpPr>
          <p:nvPr>
            <p:ph type="title"/>
          </p:nvPr>
        </p:nvSpPr>
        <p:spPr>
          <a:xfrm>
            <a:off x="645795" y="-175577"/>
            <a:ext cx="82296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zh-CN" sz="3600" b="1" dirty="0">
                <a:solidFill>
                  <a:schemeClr val="tx2"/>
                </a:solidFill>
                <a:uFillTx/>
              </a:rPr>
              <a:t>根据题目，概括小说的情节</a:t>
            </a:r>
            <a:r>
              <a:rPr lang="zh-CN" altLang="zh-CN" b="1" dirty="0"/>
              <a:t>。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 noRot="1"/>
          </p:cNvSpPr>
          <p:nvPr>
            <p:ph idx="1"/>
          </p:nvPr>
        </p:nvSpPr>
        <p:spPr>
          <a:xfrm>
            <a:off x="139065" y="808355"/>
            <a:ext cx="9034145" cy="5511165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）带上她的眼睛去干嘛？</a:t>
            </a:r>
            <a:endParaRPr lang="zh-CN" altLang="zh-CN" sz="2800" dirty="0"/>
          </a:p>
          <a:p>
            <a:pPr eaLnBrk="1" hangingPunct="1"/>
            <a:r>
              <a:rPr lang="zh-CN" altLang="zh-CN" sz="2800" b="1" dirty="0">
                <a:solidFill>
                  <a:schemeClr val="accent6"/>
                </a:solidFill>
                <a:uFillTx/>
              </a:rPr>
              <a:t>      带上她的眼睛去度假。             </a:t>
            </a:r>
            <a:endParaRPr lang="zh-CN" altLang="zh-CN" sz="2800" b="1" dirty="0">
              <a:solidFill>
                <a:schemeClr val="accent6"/>
              </a:solidFill>
              <a:uFillTx/>
            </a:endParaRPr>
          </a:p>
          <a:p>
            <a:pPr eaLnBrk="1" hangingPunct="1"/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）为什么要带上她的眼睛？</a:t>
            </a:r>
            <a:endParaRPr lang="zh-CN" altLang="zh-CN" sz="2800" dirty="0"/>
          </a:p>
          <a:p>
            <a:pPr eaLnBrk="1" hangingPunct="1"/>
            <a:r>
              <a:rPr lang="zh-CN" altLang="zh-CN" sz="2800" b="1" dirty="0">
                <a:solidFill>
                  <a:schemeClr val="accent6"/>
                </a:solidFill>
                <a:uFillTx/>
              </a:rPr>
              <a:t>因为她是“落日六号”的领航员，飞船在地心出了事故，她被困在了地心。所以带上小女孩的眼睛最后一次领略地球</a:t>
            </a:r>
            <a:r>
              <a:rPr lang="zh-CN" altLang="zh-CN" sz="2800" b="1" dirty="0">
                <a:solidFill>
                  <a:schemeClr val="accent6"/>
                </a:solidFill>
                <a:uFillTx/>
                <a:sym typeface="+mn-ea"/>
              </a:rPr>
              <a:t>的风光。</a:t>
            </a:r>
            <a:endParaRPr lang="zh-CN" altLang="zh-CN" sz="2800" b="1" dirty="0">
              <a:solidFill>
                <a:schemeClr val="accent6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ym typeface="+mn-ea"/>
              </a:rPr>
              <a:t>这篇小说记叙了一个怎样的故事？</a:t>
            </a:r>
            <a:endParaRPr lang="zh-CN" altLang="zh-CN" sz="2800" dirty="0"/>
          </a:p>
          <a:p>
            <a:pPr eaLnBrk="1" hangingPunct="1"/>
            <a:r>
              <a:rPr lang="zh-CN" altLang="zh-CN" sz="2800" dirty="0">
                <a:sym typeface="+mn-ea"/>
              </a:rPr>
              <a:t>这篇课文主要讲的是</a:t>
            </a:r>
            <a:endParaRPr lang="zh-CN" altLang="zh-CN" sz="2800" dirty="0">
              <a:sym typeface="+mn-ea"/>
            </a:endParaRPr>
          </a:p>
          <a:p>
            <a:pPr eaLnBrk="1" hangingPunct="1"/>
            <a:r>
              <a:rPr lang="zh-CN" altLang="zh-CN" sz="2800" dirty="0">
                <a:sym typeface="+mn-ea"/>
              </a:rPr>
              <a:t>“落日六号”地航飞船失事了，领航员小姑娘被困在了地心，再也无法看见地面世界，</a:t>
            </a:r>
            <a:endParaRPr lang="zh-CN" altLang="zh-CN" sz="2800" dirty="0">
              <a:sym typeface="+mn-ea"/>
            </a:endParaRPr>
          </a:p>
          <a:p>
            <a:pPr eaLnBrk="1" hangingPunct="1"/>
            <a:r>
              <a:rPr lang="zh-CN" altLang="zh-CN" sz="2800" dirty="0">
                <a:sym typeface="+mn-ea"/>
              </a:rPr>
              <a:t>主任让我带上她的眼睛去度假。</a:t>
            </a:r>
            <a:r>
              <a:rPr lang="en-US" altLang="zh-CN" sz="4000" dirty="0"/>
              <a:t> </a:t>
            </a:r>
            <a:endParaRPr lang="en-US" altLang="zh-CN" sz="4000" dirty="0"/>
          </a:p>
          <a:p>
            <a:pPr eaLnBrk="1" hangingPunct="1"/>
            <a:endParaRPr lang="zh-CN" altLang="zh-CN" sz="4000" dirty="0"/>
          </a:p>
          <a:p>
            <a:pPr eaLnBrk="1" hangingPunct="1"/>
            <a:endParaRPr lang="zh-CN" altLang="zh-CN" sz="4000" dirty="0"/>
          </a:p>
        </p:txBody>
      </p:sp>
      <p:sp>
        <p:nvSpPr>
          <p:cNvPr id="2" name="矩形 1"/>
          <p:cNvSpPr/>
          <p:nvPr/>
        </p:nvSpPr>
        <p:spPr>
          <a:xfrm>
            <a:off x="5406390" y="588645"/>
            <a:ext cx="404558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zh-CN" sz="7200" b="1" dirty="0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教你一招</a:t>
            </a:r>
            <a:endParaRPr lang="zh-CN" altLang="zh-CN" sz="7200" b="1" dirty="0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/>
                <a:sym typeface="+mn-ea"/>
              </a:rPr>
              <a:t>小说情节在叙述的时候采用了前有伏笔，后有照应的写法。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/>
              <a:sym typeface="+mn-ea"/>
            </a:endParaRPr>
          </a:p>
          <a:p>
            <a:pPr eaLnBrk="1" hangingPunct="1"/>
            <a:r>
              <a:rPr lang="zh-CN" altLang="zh-CN" dirty="0"/>
              <a:t>伏笔：指文章或文艺作品中，在前段里为后段所作的提示或暗示。它常常与照应配合使用，即所谓前有伏笔，后有照应。）</a:t>
            </a:r>
            <a:endParaRPr lang="zh-CN" altLang="zh-CN" dirty="0"/>
          </a:p>
          <a:p>
            <a:pPr eaLnBrk="1" hangingPunct="1"/>
            <a:endParaRPr lang="zh-CN" altLang="zh-CN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hangingPunct="1"/>
            <a:r>
              <a:rPr lang="zh-CN" altLang="zh-CN" b="1" dirty="0">
                <a:solidFill>
                  <a:srgbClr val="4056FA"/>
                </a:solidFill>
              </a:rPr>
              <a:t>找出课文中运用伏笔的地方，并找出后文照应的句子：</a:t>
            </a:r>
            <a:r>
              <a:rPr lang="zh-CN" altLang="zh-CN" sz="2800" b="1" dirty="0">
                <a:solidFill>
                  <a:schemeClr val="bg1"/>
                </a:solidFill>
              </a:rPr>
              <a:t>（提示：也可结合课文中旁批中的问句进行）</a:t>
            </a:r>
            <a:endParaRPr lang="zh-CN" altLang="zh-CN" sz="2800" b="1" dirty="0">
              <a:solidFill>
                <a:schemeClr val="bg1"/>
              </a:solidFill>
            </a:endParaRPr>
          </a:p>
          <a:p>
            <a:pPr eaLnBrk="1" hangingPunct="1"/>
            <a:endParaRPr lang="zh-CN" altLang="zh-CN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 noRot="1"/>
          </p:cNvSpPr>
          <p:nvPr>
            <p:ph idx="1"/>
          </p:nvPr>
        </p:nvSpPr>
        <p:spPr>
          <a:xfrm>
            <a:off x="126365" y="157480"/>
            <a:ext cx="9144000" cy="6624955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en-US" altLang="zh-CN" sz="3600" b="1" dirty="0"/>
              <a:t>         </a:t>
            </a:r>
            <a:r>
              <a:rPr lang="zh-CN" altLang="zh-CN" sz="3600" b="1" dirty="0"/>
              <a:t>把握人物形象，感悟人物精神</a:t>
            </a:r>
            <a:endParaRPr lang="zh-CN" altLang="zh-CN" sz="3600" b="1" dirty="0"/>
          </a:p>
          <a:p>
            <a:pPr eaLnBrk="1" hangingPunct="1"/>
            <a:endParaRPr lang="zh-CN" altLang="zh-CN" sz="3600" b="1" dirty="0"/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1.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文中这么多的伏笔和照应，归根结底，都是为了表现出小姑娘的处境。小姑娘的处境怎么样</a:t>
            </a:r>
            <a:r>
              <a:rPr lang="en-US" altLang="zh-CN" sz="2800" b="1" dirty="0">
                <a:solidFill>
                  <a:schemeClr val="tx1"/>
                </a:solidFill>
                <a:uFillTx/>
              </a:rPr>
              <a:t>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？</a:t>
            </a:r>
            <a:endParaRPr lang="zh-CN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</a:rPr>
              <a:t>                  小姑娘身陷绝境。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2.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她的心态如何？</a:t>
            </a:r>
            <a:endParaRPr lang="en-US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3.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身陷绝境却如此平静</a:t>
            </a:r>
            <a:r>
              <a:rPr lang="zh-CN" altLang="zh-CN" sz="2800" b="1" dirty="0" smtClean="0">
                <a:solidFill>
                  <a:schemeClr val="tx1"/>
                </a:solidFill>
                <a:uFillTx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</a:rPr>
              <a:t>课</a:t>
            </a:r>
            <a:r>
              <a:rPr lang="zh-CN" altLang="en-US" sz="2800" b="1" smtClean="0">
                <a:solidFill>
                  <a:schemeClr val="tx1"/>
                </a:solidFill>
                <a:uFillTx/>
              </a:rPr>
              <a:t>文中哪些地方读出来的？快速的读一读，</a:t>
            </a:r>
            <a:r>
              <a:rPr lang="zh-CN" altLang="zh-CN" sz="2800" b="1" dirty="0" smtClean="0">
                <a:solidFill>
                  <a:schemeClr val="tx1"/>
                </a:solidFill>
                <a:uFillTx/>
              </a:rPr>
              <a:t>看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看小姑娘具有怎样的性格特点或精神品质。</a:t>
            </a:r>
            <a:endParaRPr lang="zh-CN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</a:rPr>
              <a:t>①强烈的敬业精神</a:t>
            </a:r>
            <a:r>
              <a:rPr lang="en-US" altLang="zh-CN" sz="2800" b="1" dirty="0">
                <a:solidFill>
                  <a:srgbClr val="FF0000"/>
                </a:solidFill>
              </a:rPr>
              <a:t> </a:t>
            </a:r>
            <a:r>
              <a:rPr lang="zh-CN" altLang="zh-CN" sz="2800" b="1" dirty="0">
                <a:solidFill>
                  <a:srgbClr val="FF0000"/>
                </a:solidFill>
              </a:rPr>
              <a:t>；②为科学献身的精神；③对生养了自己的这颗星球的无限的热爱。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母版">
  <a:themeElements>
    <a:clrScheme name="母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母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母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</Template>
  <TotalTime>0</TotalTime>
  <Words>1670</Words>
  <Application>WPS 演示</Application>
  <PresentationFormat>全屏显示(4:3)</PresentationFormat>
  <Paragraphs>108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母版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根据题目，概括小说的情节。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subject> </dc:subject>
  <cp:category>  </cp:category>
  <cp:lastModifiedBy>Administrator</cp:lastModifiedBy>
  <cp:revision>87</cp:revision>
  <dcterms:created xsi:type="dcterms:W3CDTF">2016-08-15T07:12:00Z</dcterms:created>
  <dcterms:modified xsi:type="dcterms:W3CDTF">2017-04-25T00:54:16Z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2052-10.1.0.6393</vt:lpwstr>
  </property>
</Properties>
</file>