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0"/>
  </p:handoutMasterIdLst>
  <p:sldIdLst>
    <p:sldId id="256" r:id="rId3"/>
    <p:sldId id="331" r:id="rId5"/>
    <p:sldId id="751" r:id="rId6"/>
    <p:sldId id="336" r:id="rId7"/>
    <p:sldId id="442" r:id="rId8"/>
    <p:sldId id="402" r:id="rId9"/>
    <p:sldId id="790" r:id="rId10"/>
    <p:sldId id="362" r:id="rId11"/>
    <p:sldId id="338" r:id="rId12"/>
    <p:sldId id="339" r:id="rId13"/>
    <p:sldId id="340" r:id="rId14"/>
    <p:sldId id="650" r:id="rId15"/>
    <p:sldId id="752" r:id="rId16"/>
    <p:sldId id="753" r:id="rId17"/>
    <p:sldId id="754" r:id="rId18"/>
    <p:sldId id="826" r:id="rId19"/>
    <p:sldId id="827" r:id="rId20"/>
    <p:sldId id="828" r:id="rId21"/>
    <p:sldId id="829" r:id="rId22"/>
    <p:sldId id="830" r:id="rId23"/>
    <p:sldId id="831" r:id="rId24"/>
    <p:sldId id="832" r:id="rId25"/>
    <p:sldId id="755" r:id="rId26"/>
    <p:sldId id="756" r:id="rId27"/>
    <p:sldId id="332" r:id="rId28"/>
    <p:sldId id="788" r:id="rId29"/>
    <p:sldId id="757" r:id="rId30"/>
    <p:sldId id="758" r:id="rId31"/>
    <p:sldId id="759" r:id="rId32"/>
    <p:sldId id="760" r:id="rId33"/>
    <p:sldId id="620" r:id="rId34"/>
    <p:sldId id="914" r:id="rId35"/>
    <p:sldId id="909" r:id="rId36"/>
    <p:sldId id="910" r:id="rId37"/>
    <p:sldId id="958" r:id="rId38"/>
    <p:sldId id="994" r:id="rId39"/>
    <p:sldId id="911" r:id="rId40"/>
    <p:sldId id="839" r:id="rId41"/>
    <p:sldId id="358" r:id="rId42"/>
    <p:sldId id="678" r:id="rId43"/>
    <p:sldId id="677" r:id="rId44"/>
    <p:sldId id="941" r:id="rId45"/>
    <p:sldId id="980" r:id="rId46"/>
    <p:sldId id="981" r:id="rId47"/>
    <p:sldId id="982" r:id="rId48"/>
    <p:sldId id="944" r:id="rId49"/>
    <p:sldId id="945" r:id="rId50"/>
    <p:sldId id="919" r:id="rId51"/>
    <p:sldId id="920" r:id="rId52"/>
    <p:sldId id="921" r:id="rId53"/>
    <p:sldId id="922" r:id="rId54"/>
    <p:sldId id="923" r:id="rId55"/>
    <p:sldId id="924" r:id="rId56"/>
    <p:sldId id="721" r:id="rId57"/>
    <p:sldId id="722" r:id="rId58"/>
    <p:sldId id="730" r:id="rId59"/>
  </p:sldIdLst>
  <p:sldSz cx="12192000" cy="6858000"/>
  <p:notesSz cx="7103745" cy="10234295"/>
  <p:custDataLst>
    <p:tags r:id="rId6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424F632-9D0A-44FA-B53B-C296A0DBF13D}">
          <p14:sldIdLst>
            <p14:sldId id="256"/>
            <p14:sldId id="331"/>
            <p14:sldId id="751"/>
            <p14:sldId id="336"/>
            <p14:sldId id="442"/>
            <p14:sldId id="402"/>
            <p14:sldId id="790"/>
            <p14:sldId id="362"/>
            <p14:sldId id="338"/>
            <p14:sldId id="339"/>
            <p14:sldId id="340"/>
            <p14:sldId id="650"/>
            <p14:sldId id="752"/>
            <p14:sldId id="753"/>
            <p14:sldId id="754"/>
            <p14:sldId id="826"/>
            <p14:sldId id="827"/>
            <p14:sldId id="828"/>
            <p14:sldId id="829"/>
            <p14:sldId id="830"/>
            <p14:sldId id="831"/>
            <p14:sldId id="832"/>
            <p14:sldId id="755"/>
            <p14:sldId id="756"/>
            <p14:sldId id="332"/>
            <p14:sldId id="788"/>
            <p14:sldId id="757"/>
            <p14:sldId id="758"/>
            <p14:sldId id="759"/>
            <p14:sldId id="760"/>
            <p14:sldId id="620"/>
            <p14:sldId id="914"/>
            <p14:sldId id="909"/>
            <p14:sldId id="910"/>
            <p14:sldId id="958"/>
            <p14:sldId id="994"/>
            <p14:sldId id="911"/>
            <p14:sldId id="839"/>
            <p14:sldId id="358"/>
            <p14:sldId id="678"/>
            <p14:sldId id="677"/>
            <p14:sldId id="941"/>
            <p14:sldId id="980"/>
            <p14:sldId id="981"/>
            <p14:sldId id="982"/>
            <p14:sldId id="944"/>
            <p14:sldId id="945"/>
            <p14:sldId id="919"/>
            <p14:sldId id="920"/>
            <p14:sldId id="921"/>
            <p14:sldId id="922"/>
            <p14:sldId id="923"/>
            <p14:sldId id="924"/>
            <p14:sldId id="721"/>
            <p14:sldId id="722"/>
            <p14:sldId id="730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2" name="dell" initials="d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401BC0"/>
    <a:srgbClr val="000000"/>
    <a:srgbClr val="FF3300"/>
    <a:srgbClr val="CC0000"/>
    <a:srgbClr val="007370"/>
    <a:srgbClr val="FBE5D6"/>
    <a:srgbClr val="009999"/>
    <a:srgbClr val="4F855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108" y="-522"/>
      </p:cViewPr>
      <p:guideLst>
        <p:guide orient="horz" pos="221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tags" Target="tags/tag61.xml"/><Relationship Id="rId64" Type="http://schemas.openxmlformats.org/officeDocument/2006/relationships/commentAuthors" Target="commentAuthors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emf"/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emf"/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07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6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1.doc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2.doc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9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0.xml"/><Relationship Id="rId4" Type="http://schemas.openxmlformats.org/officeDocument/2006/relationships/image" Target="../media/image10.emf"/><Relationship Id="rId3" Type="http://schemas.openxmlformats.org/officeDocument/2006/relationships/oleObject" Target="../embeddings/Document4.doc"/><Relationship Id="rId2" Type="http://schemas.openxmlformats.org/officeDocument/2006/relationships/image" Target="../media/image9.emf"/><Relationship Id="rId1" Type="http://schemas.openxmlformats.org/officeDocument/2006/relationships/oleObject" Target="../embeddings/Document3.doc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1.xml"/><Relationship Id="rId4" Type="http://schemas.openxmlformats.org/officeDocument/2006/relationships/image" Target="../media/image12.emf"/><Relationship Id="rId3" Type="http://schemas.openxmlformats.org/officeDocument/2006/relationships/oleObject" Target="../embeddings/Document6.doc"/><Relationship Id="rId2" Type="http://schemas.openxmlformats.org/officeDocument/2006/relationships/image" Target="../media/image11.emf"/><Relationship Id="rId1" Type="http://schemas.openxmlformats.org/officeDocument/2006/relationships/oleObject" Target="../embeddings/Document5.doc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2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7.doc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3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8.doc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image" Target="../media/image18.emf"/><Relationship Id="rId7" Type="http://schemas.openxmlformats.org/officeDocument/2006/relationships/oleObject" Target="../embeddings/Document12.doc"/><Relationship Id="rId6" Type="http://schemas.openxmlformats.org/officeDocument/2006/relationships/image" Target="../media/image17.emf"/><Relationship Id="rId5" Type="http://schemas.openxmlformats.org/officeDocument/2006/relationships/oleObject" Target="../embeddings/Document11.doc"/><Relationship Id="rId4" Type="http://schemas.openxmlformats.org/officeDocument/2006/relationships/image" Target="../media/image16.emf"/><Relationship Id="rId3" Type="http://schemas.openxmlformats.org/officeDocument/2006/relationships/oleObject" Target="../embeddings/Document10.doc"/><Relationship Id="rId2" Type="http://schemas.openxmlformats.org/officeDocument/2006/relationships/image" Target="../media/image15.emf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Document9.doc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5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3.doc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6.xml"/><Relationship Id="rId2" Type="http://schemas.openxmlformats.org/officeDocument/2006/relationships/image" Target="../media/image20.emf"/><Relationship Id="rId1" Type="http://schemas.openxmlformats.org/officeDocument/2006/relationships/oleObject" Target="../embeddings/Document14.doc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image" Target="../media/image23.emf"/><Relationship Id="rId7" Type="http://schemas.openxmlformats.org/officeDocument/2006/relationships/oleObject" Target="../embeddings/Document18.doc"/><Relationship Id="rId6" Type="http://schemas.openxmlformats.org/officeDocument/2006/relationships/image" Target="../media/image22.emf"/><Relationship Id="rId5" Type="http://schemas.openxmlformats.org/officeDocument/2006/relationships/oleObject" Target="../embeddings/Document17.doc"/><Relationship Id="rId4" Type="http://schemas.openxmlformats.org/officeDocument/2006/relationships/image" Target="../media/image21.emf"/><Relationship Id="rId3" Type="http://schemas.openxmlformats.org/officeDocument/2006/relationships/oleObject" Target="../embeddings/Document16.doc"/><Relationship Id="rId2" Type="http://schemas.openxmlformats.org/officeDocument/2006/relationships/image" Target="../media/image15.emf"/><Relationship Id="rId11" Type="http://schemas.openxmlformats.org/officeDocument/2006/relationships/vmlDrawing" Target="../drawings/vmlDrawing10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Document15.doc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2.jpeg"/><Relationship Id="rId1" Type="http://schemas.openxmlformats.org/officeDocument/2006/relationships/hyperlink" Target="http://www.e0431.com/hero/gdmr/gdmr-3/smg.htm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3.jpeg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21731" y="2149076"/>
            <a:ext cx="5184360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孙权劝学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8672" y="3459258"/>
            <a:ext cx="2918207" cy="70675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 smtClean="0">
                <a:ln w="28575">
                  <a:noFill/>
                </a:ln>
                <a:solidFill>
                  <a:srgbClr val="FF33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《</a:t>
            </a:r>
            <a:r>
              <a:rPr lang="zh-CN" altLang="en-US" sz="4000" b="1" dirty="0" smtClean="0">
                <a:ln w="28575">
                  <a:noFill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资治通鉴</a:t>
            </a:r>
            <a:r>
              <a:rPr lang="en-US" altLang="zh-CN" sz="4000" b="1" dirty="0" smtClean="0">
                <a:ln w="28575">
                  <a:noFill/>
                </a:ln>
                <a:solidFill>
                  <a:srgbClr val="FF33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》</a:t>
            </a:r>
            <a:endParaRPr lang="en-US" altLang="zh-CN" sz="4000" b="1" dirty="0" smtClean="0">
              <a:ln w="28575">
                <a:noFill/>
              </a:ln>
              <a:solidFill>
                <a:srgbClr val="FF3300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242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6" t="-517" r="5879" b="12093"/>
          <a:stretch>
            <a:fillRect/>
          </a:stretch>
        </p:blipFill>
        <p:spPr bwMode="auto">
          <a:xfrm>
            <a:off x="6758371" y="1052512"/>
            <a:ext cx="3774584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矩形 10243" descr="中国教育出版网"/>
          <p:cNvSpPr>
            <a:spLocks noChangeArrowheads="1"/>
          </p:cNvSpPr>
          <p:nvPr/>
        </p:nvSpPr>
        <p:spPr bwMode="auto">
          <a:xfrm>
            <a:off x="596900" y="1052830"/>
            <a:ext cx="5785485" cy="54463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</a:t>
            </a:r>
            <a:r>
              <a:rPr lang="zh-CN" altLang="en-US" sz="3600" b="1" u="sng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蒙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字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子明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东汉末孙权手下的将领。出身贫苦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少年时不读书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壮年时接受孙权劝告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,努力修习经典,遍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读群书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,逐渐蜕变成一位具有战略眼光、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智勇双全的将领。跟随孙权打仗有功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官拜</a:t>
            </a:r>
            <a:r>
              <a:rPr lang="zh-CN" altLang="en-US" sz="3200" b="1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虎威将军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。倍受孙权、鲁肃的信赖。鲁肃死后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掌管东吴军事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智袭荆州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擒杀关羽父子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名扬三国。杀关羽后不久病死。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吕蒙发愤勤学的事迹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,成为中国古代将勤补拙、笃志力学的代表,与其有关的成语有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刮目相待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吴下阿蒙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436" name="矩形 10244" descr="中国教育出版网"/>
          <p:cNvSpPr>
            <a:spLocks noChangeArrowheads="1"/>
          </p:cNvSpPr>
          <p:nvPr/>
        </p:nvSpPr>
        <p:spPr bwMode="auto">
          <a:xfrm>
            <a:off x="7967133" y="1404938"/>
            <a:ext cx="422486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br>
              <a:rPr lang="en-US" altLang="zh-CN" sz="3200" b="1">
                <a:solidFill>
                  <a:srgbClr val="990000"/>
                </a:solidFill>
                <a:ea typeface="华文行楷" panose="02010800040101010101" pitchFamily="2" charset="-122"/>
              </a:rPr>
            </a:br>
            <a:endParaRPr lang="en-US" altLang="zh-CN" sz="3200" b="1">
              <a:solidFill>
                <a:srgbClr val="990000"/>
              </a:solidFill>
              <a:ea typeface="华文行楷" panose="020108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矩形 11266" descr="中国教育出版网"/>
          <p:cNvSpPr>
            <a:spLocks noChangeArrowheads="1"/>
          </p:cNvSpPr>
          <p:nvPr/>
        </p:nvSpPr>
        <p:spPr bwMode="auto">
          <a:xfrm>
            <a:off x="4611370" y="1073785"/>
            <a:ext cx="5951220" cy="36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</a:t>
            </a:r>
            <a:r>
              <a:rPr lang="zh-CN" altLang="en-US" sz="3600" b="1" u="sng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肃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字子敬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东汉末孙权的谋臣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杰出的战略家、外交家。从小丧父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靠祖母抚养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少有大志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轻财好施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喜欢习武骑射。他一生的最大功绩是倡导、促成并终身不易地竭力维护孙刘联盟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使三足鼎立之势能够形成。 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356" y="1073862"/>
            <a:ext cx="3144347" cy="373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4"/>
          <p:cNvSpPr txBox="1"/>
          <p:nvPr/>
        </p:nvSpPr>
        <p:spPr>
          <a:xfrm>
            <a:off x="2176463" y="1882775"/>
            <a:ext cx="576262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孤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7" name="文本框 7"/>
          <p:cNvSpPr txBox="1"/>
          <p:nvPr/>
        </p:nvSpPr>
        <p:spPr>
          <a:xfrm>
            <a:off x="3036888" y="1882775"/>
            <a:ext cx="3024187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古时王侯的自称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4" name="文本框 4"/>
          <p:cNvSpPr txBox="1"/>
          <p:nvPr/>
        </p:nvSpPr>
        <p:spPr>
          <a:xfrm>
            <a:off x="2176463" y="1141413"/>
            <a:ext cx="576262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卿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55" name="文本框 7"/>
          <p:cNvSpPr txBox="1"/>
          <p:nvPr/>
        </p:nvSpPr>
        <p:spPr>
          <a:xfrm>
            <a:off x="2976880" y="1141730"/>
            <a:ext cx="70211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古代君对臣的爱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称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朋友、夫妇间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的爱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称</a:t>
            </a:r>
            <a:endParaRPr lang="zh-CN" altLang="en-US" sz="3000" b="1" dirty="0">
              <a:solidFill>
                <a:srgbClr val="401BC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1208" name="文本框 4"/>
          <p:cNvSpPr txBox="1"/>
          <p:nvPr/>
        </p:nvSpPr>
        <p:spPr>
          <a:xfrm>
            <a:off x="2046288" y="2565400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大兄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3038475" y="2565400"/>
            <a:ext cx="5759450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对朋友辈的敬称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0" name="文本框 4"/>
          <p:cNvSpPr txBox="1"/>
          <p:nvPr/>
        </p:nvSpPr>
        <p:spPr>
          <a:xfrm>
            <a:off x="2046288" y="4084003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自称：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11" name="文本框 4"/>
          <p:cNvSpPr txBox="1"/>
          <p:nvPr/>
        </p:nvSpPr>
        <p:spPr>
          <a:xfrm>
            <a:off x="2045653" y="5002213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他称：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3198495" y="4084320"/>
            <a:ext cx="61976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朕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zhèn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、寡人、愚、臣、仆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3129915" y="5002530"/>
            <a:ext cx="70827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圣上、麾下、令尊、贤侄、仁兄、爱卿等。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48520" y="426291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说称谓语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9" name="文本框 4"/>
          <p:cNvSpPr txBox="1"/>
          <p:nvPr/>
        </p:nvSpPr>
        <p:spPr>
          <a:xfrm>
            <a:off x="2176463" y="3248025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阿ā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3129915" y="3248025"/>
            <a:ext cx="66516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在姓、名、某些称呼前面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含亲昵意味</a:t>
            </a:r>
            <a:endParaRPr lang="zh-CN" altLang="en-US" sz="3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55" grpId="0"/>
      <p:bldP spid="3" grpId="0"/>
      <p:bldP spid="2" grpId="0"/>
      <p:bldP spid="5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5810" y="499110"/>
            <a:ext cx="243268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文言积累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80504" y="1952506"/>
            <a:ext cx="10030046" cy="2953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岂欲卿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治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经为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博士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邪（古义：    。今义：治理。）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（古义：                       。  今义：一种学位。）</a:t>
            </a:r>
            <a:endParaRPr lang="zh-CN" altLang="en-US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当涉猎（古义：         。   今义：表转折的连词。）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③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见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往事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耳（古义：      。        今义：过去的事。）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679" y="1426786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2"/>
          <p:cNvSpPr/>
          <p:nvPr/>
        </p:nvSpPr>
        <p:spPr>
          <a:xfrm>
            <a:off x="6409373" y="2147095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研究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2852420" y="2838133"/>
            <a:ext cx="41814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专掌经学传授的学官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2"/>
          <p:cNvSpPr/>
          <p:nvPr/>
        </p:nvSpPr>
        <p:spPr>
          <a:xfrm>
            <a:off x="4227513" y="3530125"/>
            <a:ext cx="14376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</a:t>
            </a:r>
            <a:r>
              <a:rPr lang="zh-CN" altLang="zh-CN" sz="30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只是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4"/>
          <p:cNvSpPr/>
          <p:nvPr/>
        </p:nvSpPr>
        <p:spPr>
          <a:xfrm>
            <a:off x="4329430" y="4292442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历史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0504" y="5017076"/>
            <a:ext cx="1818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通假字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55750" y="5597843"/>
            <a:ext cx="50339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孤岂欲卿治经为博士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邪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55360" y="5527040"/>
            <a:ext cx="4517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耶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反问语气词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吗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12833" y="4610624"/>
            <a:ext cx="916881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与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蒙论议，大惊（    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大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兄何见事之晚乎（  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1555" y="756315"/>
            <a:ext cx="22263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2781" y="16349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见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744" y="1450239"/>
            <a:ext cx="6096000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见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往事耳（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大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兄何见事之晚乎（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3986" y="269954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3986" y="365983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4766" y="479528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大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1568" y="2413856"/>
            <a:ext cx="7976454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以军中多务（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以为大有所益（           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94632" y="3475165"/>
            <a:ext cx="6096000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当涂掌事（         </a:t>
            </a:r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当涉猎（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916908" y="1499456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1935109" y="2560765"/>
            <a:ext cx="155448" cy="807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895626" y="3514872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1916908" y="4746024"/>
            <a:ext cx="155448" cy="8187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88740" y="1450340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了解</a:t>
            </a:r>
            <a:endParaRPr lang="zh-CN" altLang="en-US" sz="2800"/>
          </a:p>
        </p:txBody>
      </p:sp>
      <p:sp>
        <p:nvSpPr>
          <p:cNvPr id="16" name="文本框 15"/>
          <p:cNvSpPr txBox="1"/>
          <p:nvPr/>
        </p:nvSpPr>
        <p:spPr>
          <a:xfrm>
            <a:off x="5309235" y="1881505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知晓</a:t>
            </a:r>
            <a:endParaRPr lang="zh-CN" altLang="en-US" sz="2800"/>
          </a:p>
        </p:txBody>
      </p:sp>
      <p:sp>
        <p:nvSpPr>
          <p:cNvPr id="17" name="文本框 16"/>
          <p:cNvSpPr txBox="1"/>
          <p:nvPr/>
        </p:nvSpPr>
        <p:spPr>
          <a:xfrm>
            <a:off x="4355465" y="2403475"/>
            <a:ext cx="1354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介词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用</a:t>
            </a:r>
            <a:endParaRPr lang="zh-CN" altLang="en-US" sz="2800"/>
          </a:p>
        </p:txBody>
      </p:sp>
      <p:sp>
        <p:nvSpPr>
          <p:cNvPr id="18" name="文本框 17"/>
          <p:cNvSpPr txBox="1"/>
          <p:nvPr/>
        </p:nvSpPr>
        <p:spPr>
          <a:xfrm>
            <a:off x="5068570" y="2846070"/>
            <a:ext cx="35966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与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为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连用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认为</a:t>
            </a:r>
            <a:endParaRPr lang="zh-CN" altLang="en-US" sz="2800"/>
          </a:p>
        </p:txBody>
      </p:sp>
      <p:sp>
        <p:nvSpPr>
          <p:cNvPr id="19" name="文本框 18"/>
          <p:cNvSpPr txBox="1"/>
          <p:nvPr/>
        </p:nvSpPr>
        <p:spPr>
          <a:xfrm>
            <a:off x="3789680" y="3462020"/>
            <a:ext cx="3132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掌管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主持</a:t>
            </a:r>
            <a:endParaRPr lang="zh-CN" altLang="zh-CN" sz="28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88740" y="3907155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应当</a:t>
            </a:r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5309235" y="4520565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副词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十分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5217160" y="5042535"/>
            <a:ext cx="24269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形容词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年长的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6559" y="920248"/>
            <a:ext cx="8924260" cy="189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吴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下阿蒙：             </a:t>
            </a:r>
            <a:endParaRPr lang="zh-CN" altLang="zh-CN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刮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目相待：</a:t>
            </a:r>
            <a:endParaRPr lang="zh-CN" altLang="zh-CN" sz="30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6668" y="336743"/>
            <a:ext cx="22263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成语释义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9058" y="2812610"/>
            <a:ext cx="22263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文言句式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5436" y="3397382"/>
            <a:ext cx="9863109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蒙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辞以军中多务</a:t>
            </a:r>
            <a:endParaRPr lang="zh-CN" altLang="zh-CN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肃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遂拜蒙母，结友而别</a:t>
            </a:r>
            <a:endParaRPr lang="zh-CN" altLang="zh-CN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1985" y="1176020"/>
            <a:ext cx="63087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泛指缺少学识才干的人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endParaRPr lang="en-US" altLang="zh-CN" sz="3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比喻人学识尚浅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多指他人有了转变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/>
          </a:p>
        </p:txBody>
      </p:sp>
      <p:sp>
        <p:nvSpPr>
          <p:cNvPr id="7" name="文本框 6"/>
          <p:cNvSpPr txBox="1"/>
          <p:nvPr/>
        </p:nvSpPr>
        <p:spPr>
          <a:xfrm>
            <a:off x="3253105" y="2199640"/>
            <a:ext cx="5266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拭目相看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用新的眼光看待他。</a:t>
            </a:r>
            <a:endParaRPr lang="zh-CN" altLang="en-US" sz="3000"/>
          </a:p>
        </p:txBody>
      </p:sp>
      <p:sp>
        <p:nvSpPr>
          <p:cNvPr id="8" name="文本框 7"/>
          <p:cNvSpPr txBox="1"/>
          <p:nvPr/>
        </p:nvSpPr>
        <p:spPr>
          <a:xfrm>
            <a:off x="1198880" y="3997325"/>
            <a:ext cx="871093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（倒装句。介词结构后置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应为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蒙以军中多务辞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）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30630" y="5150485"/>
            <a:ext cx="871093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［省略句。应为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肃遂拜蒙母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（与蒙）结友而别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］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9"/>
          <p:cNvSpPr txBox="1"/>
          <p:nvPr/>
        </p:nvSpPr>
        <p:spPr>
          <a:xfrm>
            <a:off x="1933575" y="2466975"/>
            <a:ext cx="823753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初，权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谓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吕蒙曰：“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卿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今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涂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掌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事，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不可不学！”蒙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辞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军中多务</a:t>
            </a:r>
            <a:r>
              <a:rPr lang="zh-CN" altLang="en-US" sz="3600" b="1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0066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315" name="文本框 4"/>
          <p:cNvSpPr txBox="1"/>
          <p:nvPr/>
        </p:nvSpPr>
        <p:spPr>
          <a:xfrm>
            <a:off x="4742815" y="4691380"/>
            <a:ext cx="9350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推托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4455" y="2952750"/>
            <a:ext cx="34499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古代君对臣的爱称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朋友、夫妇间的爱称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文本框 3"/>
          <p:cNvSpPr txBox="1"/>
          <p:nvPr/>
        </p:nvSpPr>
        <p:spPr>
          <a:xfrm>
            <a:off x="7999413" y="1595438"/>
            <a:ext cx="15525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当道，当权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09590" y="4691380"/>
            <a:ext cx="9350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用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4213" name="文本框 94212"/>
          <p:cNvSpPr txBox="1"/>
          <p:nvPr/>
        </p:nvSpPr>
        <p:spPr>
          <a:xfrm>
            <a:off x="4000500" y="1943100"/>
            <a:ext cx="16090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对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4215" name="文本框 94214"/>
          <p:cNvSpPr txBox="1"/>
          <p:nvPr/>
        </p:nvSpPr>
        <p:spPr>
          <a:xfrm>
            <a:off x="9170988" y="302672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掌管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2765" y="287020"/>
            <a:ext cx="243268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疏通文意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cxnSp>
        <p:nvCxnSpPr>
          <p:cNvPr id="5" name="直接箭头连接符 4"/>
          <p:cNvCxnSpPr/>
          <p:nvPr/>
        </p:nvCxnSpPr>
        <p:spPr>
          <a:xfrm>
            <a:off x="8347075" y="2976880"/>
            <a:ext cx="821690" cy="2533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6" grpId="0"/>
      <p:bldP spid="13317" grpId="0"/>
      <p:bldP spid="7" grpId="0"/>
      <p:bldP spid="94213" grpId="0"/>
      <p:bldP spid="94215" grpId="0" uiExpan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9"/>
          <p:cNvSpPr txBox="1"/>
          <p:nvPr/>
        </p:nvSpPr>
        <p:spPr>
          <a:xfrm>
            <a:off x="2089150" y="1492250"/>
            <a:ext cx="872744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权曰：“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孤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岂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欲卿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治经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博士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邪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！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但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涉猎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见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往事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耳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。卿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言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多务，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孰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若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孤？孤常读书，自以为大有所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益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。”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0375" y="1268730"/>
            <a:ext cx="39109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古时王侯的自称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我</a:t>
            </a:r>
            <a:endParaRPr lang="zh-CN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2125" y="2257425"/>
            <a:ext cx="2616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研究儒家经典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67663" y="404813"/>
            <a:ext cx="12858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专掌经学传授的学官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39150" y="2257425"/>
            <a:ext cx="205898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耶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语气词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吗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8580" y="2916555"/>
            <a:ext cx="13982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只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只是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6335" y="3906838"/>
            <a:ext cx="2219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粗略地阅读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8775" y="2916555"/>
            <a:ext cx="1050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了解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4219" name="文本框 94218"/>
          <p:cNvSpPr txBox="1"/>
          <p:nvPr/>
        </p:nvSpPr>
        <p:spPr>
          <a:xfrm>
            <a:off x="4435475" y="2205038"/>
            <a:ext cx="1003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难道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4221" name="文本框 94220"/>
          <p:cNvSpPr txBox="1"/>
          <p:nvPr/>
        </p:nvSpPr>
        <p:spPr>
          <a:xfrm>
            <a:off x="7032625" y="1268413"/>
            <a:ext cx="1000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成为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70930" y="3906838"/>
            <a:ext cx="993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历史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4226" name="文本框 94225"/>
          <p:cNvSpPr txBox="1"/>
          <p:nvPr/>
        </p:nvSpPr>
        <p:spPr>
          <a:xfrm>
            <a:off x="6898640" y="291623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罢了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4227" name="文本框 94226"/>
          <p:cNvSpPr txBox="1"/>
          <p:nvPr/>
        </p:nvSpPr>
        <p:spPr>
          <a:xfrm>
            <a:off x="8438833" y="3906838"/>
            <a:ext cx="593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4228" name="文本框 94227"/>
          <p:cNvSpPr txBox="1"/>
          <p:nvPr/>
        </p:nvSpPr>
        <p:spPr>
          <a:xfrm>
            <a:off x="2066290" y="4564380"/>
            <a:ext cx="2796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谁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哪一个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53855" y="5556885"/>
            <a:ext cx="9810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好处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5"/>
          <p:cNvSpPr txBox="1"/>
          <p:nvPr/>
        </p:nvSpPr>
        <p:spPr>
          <a:xfrm>
            <a:off x="2898775" y="2916238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应当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98458" y="5556568"/>
            <a:ext cx="16303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比得上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  <p:bldP spid="8" grpId="0"/>
      <p:bldP spid="9" grpId="0"/>
      <p:bldP spid="94219" grpId="0"/>
      <p:bldP spid="94221" grpId="0"/>
      <p:bldP spid="10" grpId="0"/>
      <p:bldP spid="94226" grpId="0"/>
      <p:bldP spid="94227" grpId="0"/>
      <p:bldP spid="94228" grpId="0"/>
      <p:bldP spid="11" grpId="0"/>
      <p:bldP spid="2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2"/>
          <p:cNvSpPr txBox="1"/>
          <p:nvPr/>
        </p:nvSpPr>
        <p:spPr>
          <a:xfrm>
            <a:off x="1614805" y="958850"/>
            <a:ext cx="901382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当初，孙权对吕蒙说</a:t>
            </a:r>
            <a:r>
              <a:rPr lang="zh-CN" altLang="zh-CN" sz="3000" b="1" dirty="0">
                <a:solidFill>
                  <a:srgbClr val="0D0D0D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：“你现在当权管事了，不可以不学习！”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吕蒙用军中事务多来推托。孙权说：</a:t>
            </a:r>
            <a:r>
              <a:rPr lang="zh-CN" altLang="zh-CN" sz="3000" b="1" dirty="0">
                <a:solidFill>
                  <a:srgbClr val="0D0D0D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我难道想要你研究儒家经典成为</a:t>
            </a:r>
            <a:r>
              <a:rPr lang="zh-CN" altLang="en-US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专掌经学传授</a:t>
            </a:r>
            <a:r>
              <a:rPr lang="zh-CN" altLang="zh-CN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的学官吗？只是应当粗略地阅读，了解历史罢了。你说（你）事务多，谁比得上我（的事务多）？我还经常读书，自</a:t>
            </a:r>
            <a:r>
              <a:rPr lang="zh-CN" altLang="en-US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认</a:t>
            </a:r>
            <a:r>
              <a:rPr lang="zh-CN" altLang="zh-CN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为大有</a:t>
            </a:r>
            <a:r>
              <a:rPr lang="zh-CN" altLang="en-US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益</a:t>
            </a:r>
            <a:r>
              <a:rPr lang="zh-CN" altLang="zh-CN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处。</a:t>
            </a:r>
            <a:r>
              <a:rPr lang="zh-CN" altLang="zh-CN" sz="3000" b="1" dirty="0">
                <a:solidFill>
                  <a:srgbClr val="0D0D0D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zh-CN" sz="3000" b="1" dirty="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"/>
          <p:cNvSpPr txBox="1"/>
          <p:nvPr/>
        </p:nvSpPr>
        <p:spPr>
          <a:xfrm>
            <a:off x="2124075" y="1271588"/>
            <a:ext cx="7943850" cy="4076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蒙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乃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始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就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学。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及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鲁肃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过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寻阳，与蒙论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议，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大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惊曰：“卿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今者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才略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非复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吴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下阿蒙！”</a:t>
            </a:r>
            <a:endParaRPr lang="zh-CN" altLang="en-US" sz="3600" b="1" dirty="0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4899025" y="939800"/>
            <a:ext cx="1895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到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等到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6210300" y="1908175"/>
            <a:ext cx="10302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经过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5973763" y="3873500"/>
            <a:ext cx="20558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才干和谋略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8029575" y="2923858"/>
            <a:ext cx="15382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不再是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9" name="文本框 95235"/>
          <p:cNvSpPr txBox="1"/>
          <p:nvPr/>
        </p:nvSpPr>
        <p:spPr>
          <a:xfrm>
            <a:off x="2573020" y="939483"/>
            <a:ext cx="12715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才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54400" y="1908175"/>
            <a:ext cx="1143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从事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465" name="文本框 95235"/>
          <p:cNvSpPr txBox="1"/>
          <p:nvPr/>
        </p:nvSpPr>
        <p:spPr>
          <a:xfrm>
            <a:off x="2927350" y="2924175"/>
            <a:ext cx="17379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十分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5168900" y="2921000"/>
            <a:ext cx="21828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如今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现在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6" grpId="0"/>
      <p:bldP spid="7" grpId="0"/>
      <p:bldP spid="18439" grpId="0"/>
      <p:bldP spid="10" grpId="0"/>
      <p:bldP spid="1946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2"/>
          <p:cNvSpPr txBox="1"/>
          <p:nvPr/>
        </p:nvSpPr>
        <p:spPr>
          <a:xfrm>
            <a:off x="1925638" y="1412875"/>
            <a:ext cx="823753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吕蒙才开始学习。等到鲁肃路过寻阳，和吕蒙谈论，（鲁肃）十分惊讶，说：“你如今的才干和谋略，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已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不再是当年吴地的吕蒙了！”</a:t>
            </a:r>
            <a:endParaRPr lang="zh-CN" altLang="zh-CN" sz="3200" b="1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/>
          <p:nvPr/>
        </p:nvSpPr>
        <p:spPr>
          <a:xfrm>
            <a:off x="2163763" y="1228725"/>
            <a:ext cx="7864475" cy="4741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蒙曰：“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士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别三日，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即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更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刮目相待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大兄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何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见事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晚乎！”肃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遂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拜蒙母，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结友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别。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63763" y="2809875"/>
            <a:ext cx="9096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长兄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3300" y="892175"/>
            <a:ext cx="2587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读书人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50125" y="1855788"/>
            <a:ext cx="25177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拭目相看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用新的眼光看待他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3990" y="3844925"/>
            <a:ext cx="17065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知晓事情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46875" y="890905"/>
            <a:ext cx="1436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另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另外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45" name="文本框 95244"/>
          <p:cNvSpPr txBox="1"/>
          <p:nvPr/>
        </p:nvSpPr>
        <p:spPr>
          <a:xfrm>
            <a:off x="6313488" y="185578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就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5247" name="文本框 95246"/>
          <p:cNvSpPr txBox="1"/>
          <p:nvPr/>
        </p:nvSpPr>
        <p:spPr>
          <a:xfrm>
            <a:off x="3301365" y="2821305"/>
            <a:ext cx="1499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为什么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490" name="文本框 95248"/>
          <p:cNvSpPr txBox="1"/>
          <p:nvPr/>
        </p:nvSpPr>
        <p:spPr>
          <a:xfrm>
            <a:off x="7710805" y="3915410"/>
            <a:ext cx="2095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于是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就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5251" name="文本框 95250"/>
          <p:cNvSpPr txBox="1"/>
          <p:nvPr/>
        </p:nvSpPr>
        <p:spPr>
          <a:xfrm>
            <a:off x="2546350" y="4799330"/>
            <a:ext cx="3414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表顺接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然后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就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75530" y="2799080"/>
            <a:ext cx="2693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代词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这样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5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5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5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5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2" grpId="0"/>
      <p:bldP spid="95245" grpId="0"/>
      <p:bldP spid="95247" grpId="0"/>
      <p:bldP spid="20490" grpId="0"/>
      <p:bldP spid="95251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3325" y="3940175"/>
            <a:ext cx="3854450" cy="247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89" name="文本框 12"/>
          <p:cNvSpPr txBox="1"/>
          <p:nvPr/>
        </p:nvSpPr>
        <p:spPr>
          <a:xfrm>
            <a:off x="2054225" y="1157605"/>
            <a:ext cx="89662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译文</a:t>
            </a:r>
            <a:r>
              <a:rPr lang="zh-CN" altLang="en-US" sz="32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吕蒙说：</a:t>
            </a:r>
            <a:r>
              <a:rPr lang="zh-CN" altLang="zh-CN" sz="3200" b="1">
                <a:solidFill>
                  <a:srgbClr val="0D0D0D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“读书人分别多日，就要用新的眼光来看待，长兄为什么知晓事情这么晚啊！”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鲁肃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于是就去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拜见吕蒙的母亲，（和吕蒙）结交成为好友，然后告别。</a:t>
            </a:r>
            <a:endParaRPr lang="zh-CN" altLang="zh-CN" sz="3200" b="1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3991" y="1089951"/>
            <a:ext cx="46526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解释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下列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加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语的意思。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8260" y="1611370"/>
            <a:ext cx="99274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①权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谓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曰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（谓……曰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②卿今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当涂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掌事（当途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③蒙辞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军中多务（以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④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岂欲卿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治经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为博士邪（</a:t>
            </a:r>
            <a:r>
              <a:rPr lang="en-US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y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é）（孤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；</a:t>
            </a:r>
            <a:endParaRPr lang="en-US" altLang="zh-CN" sz="2800" b="1" dirty="0" smtClean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治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经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⑤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当涉猎（但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38796" y="1723878"/>
            <a:ext cx="1627369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对……说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5114233" y="2372464"/>
            <a:ext cx="1988045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当道，当权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5176463" y="3059668"/>
            <a:ext cx="1255395" cy="52197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用，拿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7176619" y="3692222"/>
            <a:ext cx="2709396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古时王侯的自称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298062" y="4296957"/>
            <a:ext cx="2348720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研究儒家经典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4089578" y="5019971"/>
            <a:ext cx="1627369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只，只是</a:t>
            </a:r>
            <a:endParaRPr lang="zh-CN" altLang="en-US" sz="28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494264" y="214771"/>
            <a:ext cx="2792616" cy="713740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布置作业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1098" y="1137707"/>
            <a:ext cx="995561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⑥卿言多务，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孰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若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孤（孰若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⑦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及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鲁肃过寻阳（及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⑧士别三日，即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更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刮目相待（更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⑨大兄何见事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之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晚乎（之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⑩肃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遂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拜蒙母，结友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别（遂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  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en-US" altLang="zh-CN" sz="2800" b="1" dirty="0" smtClean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31058" y="1299979"/>
            <a:ext cx="3400425" cy="52197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谁（哪一个）比得上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15883" y="1915264"/>
            <a:ext cx="162736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到，等到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548349" y="2596471"/>
            <a:ext cx="1612900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另，另外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5433184" y="3244334"/>
            <a:ext cx="1970405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代词，这样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196069" y="3892122"/>
            <a:ext cx="1627369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于是，就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1901825" y="4507230"/>
            <a:ext cx="4853305" cy="5219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连词，表承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接关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系，然后，就</a:t>
            </a:r>
            <a:endParaRPr lang="zh-CN" altLang="en-US" sz="2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51" y="261079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中国教育出版网"/>
          <p:cNvSpPr txBox="1">
            <a:spLocks noChangeArrowheads="1"/>
          </p:cNvSpPr>
          <p:nvPr/>
        </p:nvSpPr>
        <p:spPr bwMode="auto">
          <a:xfrm>
            <a:off x="1380280" y="1858645"/>
            <a:ext cx="10181167" cy="24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重点</a:t>
            </a:r>
            <a:r>
              <a:rPr lang="en-US" altLang="zh-CN" sz="3200"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品味人物对话的不同语气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分析人物的性格特点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；反复品读感叹句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体会其表达的情感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2</a:t>
            </a:r>
            <a:r>
              <a:rPr lang="en-US" altLang="zh-CN" sz="3200" b="1" dirty="0" smtClean="0">
                <a:latin typeface="宋体" panose="02010600030101010101" pitchFamily="2" charset="-122"/>
                <a:ea typeface="+mn-ea"/>
                <a:sym typeface="+mn-ea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难点</a:t>
            </a:r>
            <a:r>
              <a:rPr lang="en-US" altLang="zh-CN" sz="3200">
                <a:sym typeface="微软雅黑" panose="020B0503020204020204" charset="-122"/>
              </a:rPr>
              <a:t>:</a:t>
            </a:r>
            <a:r>
              <a:rPr sz="3200" b="1"/>
              <a:t>学习本文侧面描写、烘托人物的写作技法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</a:rPr>
              <a:t>3.理解本文开卷有益的主旨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宋体" panose="02010600030101010101" pitchFamily="2" charset="-122"/>
              </a:rPr>
              <a:t>树立正确的学习观。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42092" y="605376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380490" y="3943985"/>
            <a:ext cx="10385425" cy="56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5180" y="931545"/>
            <a:ext cx="10963910" cy="1476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分角色朗读对话。请同学们以小组为单位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分别扮演文中的角色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模拟人物的语气进行对话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讨论每个角色应该运用什么神态、语气、语调、语速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读出什么情感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以符合人物身份。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任务一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9800" y="2328545"/>
            <a:ext cx="1082929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30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朗读提示</a:t>
            </a:r>
            <a:r>
              <a:rPr lang="zh-CN" altLang="en-US" sz="3000" b="1">
                <a:solidFill>
                  <a:srgbClr val="32323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000" b="1">
              <a:solidFill>
                <a:srgbClr val="323232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just"/>
            <a:r>
              <a:rPr lang="zh-CN" altLang="en-US" sz="30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</a:t>
            </a:r>
            <a:r>
              <a:rPr lang="zh-CN" altLang="zh-CN" sz="30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揣摩体会孙权是怎样劝学的？</a:t>
            </a:r>
            <a:endParaRPr lang="zh-CN" altLang="zh-CN" sz="3000" b="1" dirty="0">
              <a:solidFill>
                <a:schemeClr val="accent4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3000" b="1" dirty="0" smtClean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不可不学！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写出了怎样的语气？表达了孙权怎样的情感？</a:t>
            </a:r>
            <a:endParaRPr lang="zh-CN" altLang="zh-CN" sz="3000" b="1" dirty="0">
              <a:solidFill>
                <a:srgbClr val="323232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用双重否定表达了果决的语气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朗读时应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神态严肃,言语铿锵。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这既是孙权对吕蒙的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严格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要求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也体现了孙权对吕蒙寄予厚望。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30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孤岂欲卿治经为博士邪！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表达了孙权怎样的情感？</a:t>
            </a:r>
            <a:endParaRPr lang="zh-CN" altLang="zh-CN" sz="3000" b="1" dirty="0">
              <a:solidFill>
                <a:schemeClr val="accent4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面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对吕蒙不听劝诫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孙权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语气坚决,感叹号既表现出他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不悦的神情和责备的意味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,又体现了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孙权的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恳切之意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1599" y="189230"/>
            <a:ext cx="2792616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读出语气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4255" y="1147445"/>
            <a:ext cx="964946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③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卿言多务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孰若孤？孤常读书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自以为大有所益。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采用什么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说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法？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有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何作用？</a:t>
            </a:r>
            <a:endParaRPr lang="zh-CN" altLang="zh-CN" sz="3000" b="1" dirty="0">
              <a:solidFill>
                <a:schemeClr val="accent4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委婉的批评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语重心长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言辞恳切</a:t>
            </a:r>
            <a:r>
              <a:rPr lang="zh-CN" altLang="en-US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；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现身说法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,以自身经验说读书的益处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鼓励吕蒙求学</a:t>
            </a:r>
            <a:r>
              <a:rPr lang="zh-CN" altLang="zh-CN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0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1247" y="3551677"/>
            <a:ext cx="9682717" cy="20148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讲解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这番劝言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表现出孙权的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善劝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。既有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严格的要求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又有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殷切的期望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既责备吕蒙的不争、无志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又透出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关怀爱护之心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那种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庄重而语重心长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的神态赫然可见。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4771" y="1900337"/>
            <a:ext cx="10129284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大惊曰：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卿今者才略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非复吴下阿蒙！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表达了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鲁肃怎样的情感？</a:t>
            </a:r>
            <a:r>
              <a:rPr lang="en-US" altLang="zh-CN" sz="30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en-US" altLang="zh-CN" sz="3000" b="1" dirty="0" smtClean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“非复吴下阿蒙”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的</a:t>
            </a:r>
            <a:r>
              <a:rPr lang="zh-CN" altLang="en-US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感叹照应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大惊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,尽显鲁肃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惊奇之状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侧面烘托出吕蒙的惊人长进。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4771" y="3884078"/>
            <a:ext cx="10154093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“士别三日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即更刮目相待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大兄何见事之晚乎！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表达了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吕蒙怎样的情感？</a:t>
            </a:r>
            <a:endParaRPr lang="zh-CN" altLang="zh-CN" sz="30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感叹号体现了吕蒙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的自得之态,自信满满,突出了吕蒙和鲁肃之间的兄弟情谊。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4905" y="839470"/>
            <a:ext cx="107600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sz="30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孙权劝学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语重心长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循循善诱。吕蒙在他的感召下就学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效果如何？（朗读揣摩鲁肃、吕蒙的对话）</a:t>
            </a:r>
            <a:endParaRPr lang="zh-CN" altLang="en-US" sz="3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中国教育出版网"/>
          <p:cNvSpPr txBox="1">
            <a:spLocks noChangeArrowheads="1"/>
          </p:cNvSpPr>
          <p:nvPr/>
        </p:nvSpPr>
        <p:spPr bwMode="auto">
          <a:xfrm>
            <a:off x="1380280" y="1858645"/>
            <a:ext cx="10181167" cy="304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熟</a:t>
            </a:r>
            <a:r>
              <a:rPr lang="zh-CN" altLang="en-US" sz="3200" b="1" dirty="0">
                <a:latin typeface="宋体" panose="02010600030101010101" pitchFamily="2" charset="-122"/>
              </a:rPr>
              <a:t>读课文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了解作者及《资治通鉴》。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重点</a:t>
            </a:r>
            <a:r>
              <a:rPr lang="en-US" altLang="zh-CN" sz="3200" b="1"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借助注释和工具书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理解课文大意。</a:t>
            </a:r>
            <a:endParaRPr lang="zh-CN" altLang="en-US" sz="3200" b="1" dirty="0" smtClean="0">
              <a:latin typeface="宋体" panose="02010600030101010101" pitchFamily="2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难点</a:t>
            </a:r>
            <a:r>
              <a:rPr lang="en-US" altLang="zh-CN" sz="3200" b="1"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古今异义、一词多义、</a:t>
            </a:r>
            <a:r>
              <a:rPr 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成语释义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4</a:t>
            </a:r>
            <a:r>
              <a:rPr lang="en-US" altLang="zh-CN" sz="3200" b="1" dirty="0" smtClean="0">
                <a:latin typeface="宋体" panose="02010600030101010101" pitchFamily="2" charset="-122"/>
                <a:ea typeface="+mn-ea"/>
                <a:sym typeface="+mn-ea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在把握课文中文言实词的基础上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理解文中语气词</a:t>
            </a:r>
            <a:r>
              <a:rPr lang="zh-CN" altLang="en-US" sz="3200" b="1" dirty="0" smtClean="0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“邪”</a:t>
            </a:r>
            <a:endParaRPr lang="en-US" altLang="zh-CN" sz="3200" b="1" dirty="0" smtClean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“耳”“乎”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和称谓语</a:t>
            </a:r>
            <a:r>
              <a:rPr lang="zh-CN" altLang="en-US" sz="3200" b="1" dirty="0" smtClean="0">
                <a:uFillTx/>
                <a:ea typeface="SimSun-ExtB" panose="02010609060101010101" pitchFamily="49" charset="-122"/>
                <a:sym typeface="+mn-ea"/>
              </a:rPr>
              <a:t>“卿”“孤”“大兄”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等的含义。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42092" y="605376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380490" y="3943985"/>
            <a:ext cx="10385425" cy="56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67869" y="1913523"/>
            <a:ext cx="102568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sz="3200" b="1" dirty="0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⑶</a:t>
            </a:r>
            <a:r>
              <a:rPr lang="zh-CN" sz="32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孙吕的对话与吕鲁的对话在语气上有什么区别？</a:t>
            </a:r>
            <a:r>
              <a:rPr lang="en-US" altLang="zh-CN" sz="28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731520" y="221615"/>
            <a:ext cx="2329180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整体感知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3465" y="2496820"/>
            <a:ext cx="95554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孙权的话是认真相劝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郑重严肃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表明了君臣的关系；</a:t>
            </a:r>
            <a:endParaRPr lang="zh-CN" altLang="en-US" sz="3000"/>
          </a:p>
        </p:txBody>
      </p:sp>
      <p:sp>
        <p:nvSpPr>
          <p:cNvPr id="4" name="文本框 3"/>
          <p:cNvSpPr txBox="1"/>
          <p:nvPr/>
        </p:nvSpPr>
        <p:spPr>
          <a:xfrm>
            <a:off x="1053465" y="3267710"/>
            <a:ext cx="95554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鲁肃与吕蒙的对话充满调侃的意味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,语言率直质朴,充满自信自得之态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3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1"/>
          <p:cNvSpPr txBox="1"/>
          <p:nvPr/>
        </p:nvSpPr>
        <p:spPr>
          <a:xfrm>
            <a:off x="1205865" y="608965"/>
            <a:ext cx="10097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体会句末语气词的表情达意的作用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课后思考探究三</a:t>
            </a:r>
            <a:r>
              <a:rPr lang="zh-CN" altLang="en-US" sz="32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5" name="Rectangle 5"/>
          <p:cNvSpPr/>
          <p:nvPr/>
        </p:nvSpPr>
        <p:spPr>
          <a:xfrm>
            <a:off x="1728788" y="1093788"/>
            <a:ext cx="8207375" cy="2960687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孤岂欲卿治经为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博士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邪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！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但当涉猎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见往事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耳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大兄何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见事之晚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乎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！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31365" y="1590040"/>
            <a:ext cx="6357620" cy="1174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“邪”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反问语气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,相当于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吗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有对吕蒙辞学的责备、恼怒。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1048" y="3335973"/>
            <a:ext cx="612140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“耳”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限止语气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相当于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罢了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流露出对吕蒙的关心、爱护。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4" name="文本框 2"/>
          <p:cNvSpPr txBox="1"/>
          <p:nvPr/>
        </p:nvSpPr>
        <p:spPr>
          <a:xfrm>
            <a:off x="2031365" y="4984750"/>
            <a:ext cx="79044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“乎”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反问语气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相当于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呢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表现了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吕蒙为自己的惊人长进自豪的神态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,也是一种调侃语气,写出了吕蒙的率性幽默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1946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1459" y="616009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916018" y="1842343"/>
            <a:ext cx="67570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鲁肃为什么与吕蒙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结友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任务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6381" y="2699473"/>
            <a:ext cx="10553443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鲁肃为吕蒙的才略所</a:t>
            </a:r>
            <a:r>
              <a:rPr lang="zh-CN" altLang="en-US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折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服而愿与之深交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表明鲁肃敬才、爱才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二人情投意合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,从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侧面表现了吕蒙才略的惊人长进。</a:t>
            </a:r>
            <a:endParaRPr lang="zh-CN" altLang="en-US" sz="30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1"/>
          <p:cNvSpPr txBox="1"/>
          <p:nvPr/>
        </p:nvSpPr>
        <p:spPr>
          <a:xfrm>
            <a:off x="1908175" y="1041400"/>
            <a:ext cx="6035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简要概括文中三人的性格特点。</a:t>
            </a:r>
            <a:endParaRPr lang="zh-CN" altLang="en-US" sz="3200" b="1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文本框 25601"/>
          <p:cNvSpPr txBox="1"/>
          <p:nvPr/>
        </p:nvSpPr>
        <p:spPr>
          <a:xfrm>
            <a:off x="2425700" y="1987550"/>
            <a:ext cx="1149985" cy="58356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孙权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2425700" y="3521075"/>
            <a:ext cx="1149350" cy="58356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吕蒙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2425700" y="4828540"/>
            <a:ext cx="1149985" cy="58356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鲁肃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6" name="文本框 25606"/>
          <p:cNvSpPr txBox="1"/>
          <p:nvPr/>
        </p:nvSpPr>
        <p:spPr>
          <a:xfrm>
            <a:off x="3659505" y="1987550"/>
            <a:ext cx="74885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爱才、关爱部下、勤学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善劝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9" name="文本框 25608"/>
          <p:cNvSpPr txBox="1"/>
          <p:nvPr/>
        </p:nvSpPr>
        <p:spPr>
          <a:xfrm>
            <a:off x="3763010" y="4828540"/>
            <a:ext cx="37712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敬才、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爱才、豪爽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20" name="文本框 4"/>
          <p:cNvSpPr txBox="1"/>
          <p:nvPr/>
        </p:nvSpPr>
        <p:spPr>
          <a:xfrm>
            <a:off x="3659505" y="3521075"/>
            <a:ext cx="6845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知错能改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听劝</a:t>
            </a:r>
            <a:r>
              <a:rPr lang="zh-CN" altLang="zh-CN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勤学</a:t>
            </a:r>
            <a:r>
              <a:rPr lang="zh-CN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坦诚豪爽自信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bldLvl="0" animBg="1"/>
      <p:bldP spid="25609" grpId="0" bldLvl="0" animBg="1"/>
      <p:bldP spid="430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6"/>
          <p:cNvSpPr txBox="1"/>
          <p:nvPr/>
        </p:nvSpPr>
        <p:spPr>
          <a:xfrm>
            <a:off x="604520" y="3163570"/>
            <a:ext cx="59182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孙权劝学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00190" y="4891405"/>
            <a:ext cx="18065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侧面描写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6340" y="2698750"/>
            <a:ext cx="22917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孙权</a:t>
            </a:r>
            <a:r>
              <a:rPr lang="en-US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劝</a:t>
            </a:r>
            <a:endParaRPr lang="zh-CN" altLang="en-US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6340" y="4057015"/>
            <a:ext cx="22028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吕蒙</a:t>
            </a:r>
            <a:r>
              <a:rPr lang="en-US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学</a:t>
            </a:r>
            <a:endParaRPr lang="zh-CN" altLang="en-US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96340" y="4891405"/>
            <a:ext cx="22910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鲁肃</a:t>
            </a:r>
            <a:r>
              <a:rPr lang="en-US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赞</a:t>
            </a:r>
            <a:endParaRPr lang="zh-CN" altLang="en-US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14" name="左大括号 10"/>
          <p:cNvSpPr/>
          <p:nvPr/>
        </p:nvSpPr>
        <p:spPr>
          <a:xfrm>
            <a:off x="1085850" y="2822575"/>
            <a:ext cx="165100" cy="2620645"/>
          </a:xfrm>
          <a:prstGeom prst="leftBrace">
            <a:avLst>
              <a:gd name="adj1" fmla="val 8231"/>
              <a:gd name="adj2" fmla="val 50000"/>
            </a:avLst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2315" y="2376170"/>
            <a:ext cx="71094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力陈必要</a:t>
            </a:r>
            <a:r>
              <a:rPr lang="en-US" altLang="zh-CN" sz="3000">
                <a:sym typeface="微软雅黑" panose="020B0503020204020204" charset="-122"/>
              </a:rPr>
              <a:t>: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卿今当涂掌事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不可不学</a:t>
            </a:r>
            <a:endParaRPr lang="zh-CN" altLang="zh-CN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现身说法</a:t>
            </a:r>
            <a:r>
              <a:rPr lang="en-US" altLang="zh-CN" sz="3000">
                <a:sym typeface="微软雅黑" panose="020B0503020204020204" charset="-122"/>
              </a:rPr>
              <a:t>: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孤常读书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大有所益</a:t>
            </a:r>
            <a:endParaRPr lang="zh-CN" altLang="zh-CN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46210" y="2698750"/>
            <a:ext cx="10604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善劝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99155" y="4890135"/>
            <a:ext cx="26193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大惊</a:t>
            </a:r>
            <a:r>
              <a:rPr lang="en-US" altLang="zh-CN" sz="30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结友</a:t>
            </a:r>
            <a:endParaRPr lang="zh-CN" altLang="en-US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20" name="左大括号 14"/>
          <p:cNvSpPr/>
          <p:nvPr/>
        </p:nvSpPr>
        <p:spPr>
          <a:xfrm>
            <a:off x="3282315" y="2519045"/>
            <a:ext cx="116840" cy="913130"/>
          </a:xfrm>
          <a:prstGeom prst="leftBrace">
            <a:avLst>
              <a:gd name="adj1" fmla="val 8293"/>
              <a:gd name="adj2" fmla="val 50000"/>
            </a:avLst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31459" y="616009"/>
            <a:ext cx="2792616" cy="713740"/>
            <a:chOff x="2371" y="69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1" name="左大括号 14"/>
          <p:cNvSpPr/>
          <p:nvPr/>
        </p:nvSpPr>
        <p:spPr>
          <a:xfrm>
            <a:off x="3282315" y="3792220"/>
            <a:ext cx="116840" cy="913130"/>
          </a:xfrm>
          <a:prstGeom prst="leftBrace">
            <a:avLst>
              <a:gd name="adj1" fmla="val 8293"/>
              <a:gd name="adj2" fmla="val 50000"/>
            </a:avLst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82315" y="3692525"/>
            <a:ext cx="31127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先推托</a:t>
            </a:r>
            <a:r>
              <a:rPr lang="en-US" altLang="zh-CN" sz="3000">
                <a:sym typeface="微软雅黑" panose="020B0503020204020204" charset="-122"/>
              </a:rPr>
              <a:t>:</a:t>
            </a:r>
            <a:r>
              <a:rPr 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军中多务</a:t>
            </a:r>
            <a:endParaRPr lang="zh-CN" altLang="zh-CN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后发奋</a:t>
            </a:r>
            <a:r>
              <a:rPr lang="en-US" altLang="zh-CN" sz="3000">
                <a:sym typeface="微软雅黑" panose="020B0503020204020204" charset="-122"/>
              </a:rPr>
              <a:t>:</a:t>
            </a:r>
            <a:r>
              <a:rPr 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乃始就学</a:t>
            </a:r>
            <a:endParaRPr lang="zh-CN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37325" y="4044950"/>
            <a:ext cx="10604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听劝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占位符 5122"/>
          <p:cNvSpPr>
            <a:spLocks noGrp="1"/>
          </p:cNvSpPr>
          <p:nvPr>
            <p:ph idx="1"/>
          </p:nvPr>
        </p:nvSpPr>
        <p:spPr>
          <a:xfrm>
            <a:off x="385445" y="2089150"/>
            <a:ext cx="11421110" cy="2367280"/>
          </a:xfrm>
        </p:spPr>
        <p:txBody>
          <a:bodyPr anchor="t" anchorCtr="0">
            <a:normAutofit fontScale="25000"/>
          </a:bodyPr>
          <a:lstStyle/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altLang="zh-CN" sz="11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鲁肃轻</a:t>
            </a:r>
            <a:r>
              <a:rPr 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拍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吕蒙的背说</a:t>
            </a:r>
            <a:r>
              <a:rPr lang="en-US" altLang="zh-CN" sz="11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以前我</a:t>
            </a:r>
            <a:r>
              <a:rPr 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以为老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弟</a:t>
            </a:r>
            <a:r>
              <a:rPr 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只不过有些军事方面的谋略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罢了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现在才知道你学问渊博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见解高明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已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不再是当年吴下的阿蒙了。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”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吕蒙说</a:t>
            </a:r>
            <a:r>
              <a:rPr lang="en-US" altLang="zh-CN" sz="11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读书人分别多日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就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要用新的眼光来看待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1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兄长</a:t>
            </a:r>
            <a:r>
              <a:rPr lang="zh-CN" sz="11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这么说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可是不</a:t>
            </a:r>
            <a:r>
              <a:rPr lang="zh-CN" sz="11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称职的啊！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兄长您现在代替公瑾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en-US" sz="112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已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经很艰难了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又和关羽防区相邻。关羽这个人年长又好学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</a:t>
            </a:r>
            <a:r>
              <a:rPr lang="en-US" alt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左传</a:t>
            </a:r>
            <a:r>
              <a:rPr lang="en-US" alt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朗朗上口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而且非常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有霸气！只是他太自负了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en-US" sz="11200" b="1">
                <a:ea typeface="宋体" panose="02010600030101010101" pitchFamily="2" charset="-122"/>
                <a:sym typeface="宋体" panose="02010600030101010101" pitchFamily="2" charset="-122"/>
              </a:rPr>
              <a:t>总是气势凌人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现在</a:t>
            </a:r>
            <a:r>
              <a:rPr lang="zh-CN" altLang="en-US" sz="11200" b="1">
                <a:ea typeface="宋体" panose="02010600030101010101" pitchFamily="2" charset="-122"/>
                <a:sym typeface="宋体" panose="02010600030101010101" pitchFamily="2" charset="-122"/>
              </a:rPr>
              <a:t>如果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和他对</a:t>
            </a:r>
            <a:r>
              <a:rPr lang="zh-CN" altLang="en-US" sz="11200" b="1">
                <a:ea typeface="宋体" panose="02010600030101010101" pitchFamily="2" charset="-122"/>
                <a:sym typeface="宋体" panose="02010600030101010101" pitchFamily="2" charset="-122"/>
              </a:rPr>
              <a:t>垒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应</a:t>
            </a:r>
            <a:r>
              <a:rPr lang="zh-CN" altLang="en-US" sz="11200" b="1">
                <a:ea typeface="宋体" panose="02010600030101010101" pitchFamily="2" charset="-122"/>
                <a:sym typeface="宋体" panose="02010600030101010101" pitchFamily="2" charset="-122"/>
              </a:rPr>
              <a:t>该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用单复</a:t>
            </a:r>
            <a:r>
              <a:rPr lang="zh-CN" altLang="en-US" sz="11200" b="1">
                <a:ea typeface="宋体" panose="02010600030101010101" pitchFamily="2" charset="-122"/>
                <a:sym typeface="宋体" panose="02010600030101010101" pitchFamily="2" charset="-122"/>
              </a:rPr>
              <a:t>阵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来对付他</a:t>
            </a:r>
            <a:r>
              <a:rPr lang="en-US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11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乡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”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</a:t>
            </a:r>
            <a:r>
              <a:rPr lang="en-US" altLang="zh-CN" sz="11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向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”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对抗</a:t>
            </a:r>
            <a:r>
              <a:rPr lang="en-US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。”</a:t>
            </a:r>
            <a:r>
              <a:rPr lang="zh-CN" altLang="en-US" sz="11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11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112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11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5140" y="1136015"/>
            <a:ext cx="11221720" cy="953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三国志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吴书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•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吕蒙传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和《孙权劝学》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请你根据上下文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在横线上将对话补充完整</a:t>
            </a:r>
            <a:r>
              <a:rPr lang="en-US" altLang="zh-CN" sz="28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任务二</a:t>
            </a:r>
            <a:r>
              <a:rPr lang="en-US" altLang="zh-CN" sz="28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22859" y="306011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作业布置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17195" y="669290"/>
            <a:ext cx="11221720" cy="3538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⑵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两段文字都采用人物的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描写来表现人物形象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但改写后文字简略多了。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改写之后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从故事的完整性看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从塑造的人物形象看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可见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改写后虽极简略但剪裁精当。</a:t>
            </a:r>
            <a:endParaRPr sz="2800"/>
          </a:p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⑶甲、乙两文中有两个成语：</a:t>
            </a:r>
            <a:r>
              <a:rPr lang="zh-CN" altLang="zh-CN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。请任选其中一个成语造句：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111" name="Text Box 41"/>
          <p:cNvSpPr txBox="1"/>
          <p:nvPr/>
        </p:nvSpPr>
        <p:spPr>
          <a:xfrm>
            <a:off x="4448175" y="580390"/>
            <a:ext cx="13169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对话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Text Box 41"/>
          <p:cNvSpPr txBox="1"/>
          <p:nvPr/>
        </p:nvSpPr>
        <p:spPr>
          <a:xfrm>
            <a:off x="5050790" y="1394460"/>
            <a:ext cx="53340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较好地保持了故事的完整性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Text Box 41"/>
          <p:cNvSpPr txBox="1"/>
          <p:nvPr/>
        </p:nvSpPr>
        <p:spPr>
          <a:xfrm>
            <a:off x="3832860" y="1947545"/>
            <a:ext cx="45510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人物塑造仍较丰满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鲁肃与吕蒙互相打趣、关系亲密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" name="Text Box 41"/>
          <p:cNvSpPr txBox="1"/>
          <p:nvPr/>
        </p:nvSpPr>
        <p:spPr>
          <a:xfrm>
            <a:off x="5050790" y="3152775"/>
            <a:ext cx="19265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吴下阿蒙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" name="Text Box 41"/>
          <p:cNvSpPr txBox="1"/>
          <p:nvPr/>
        </p:nvSpPr>
        <p:spPr>
          <a:xfrm>
            <a:off x="7176135" y="3130550"/>
            <a:ext cx="17926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刮目相待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" name="Text Box 41"/>
          <p:cNvSpPr txBox="1"/>
          <p:nvPr/>
        </p:nvSpPr>
        <p:spPr>
          <a:xfrm>
            <a:off x="563880" y="5225415"/>
            <a:ext cx="5860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他的球技令我们对他刮目相待。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" name="Text Box 41"/>
          <p:cNvSpPr txBox="1"/>
          <p:nvPr/>
        </p:nvSpPr>
        <p:spPr>
          <a:xfrm>
            <a:off x="563880" y="4130040"/>
            <a:ext cx="110744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小李虽然开始成绩不太好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但经过努力后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成绩大幅度提高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再不是当年的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吴下阿蒙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令同学们佩服不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11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31075" y="924694"/>
            <a:ext cx="7713980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吕蒙的变化对你有什么启示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思考探究二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2365" y="1511737"/>
            <a:ext cx="991298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告诉了我们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“开卷有益”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的道理。读书有益于人的发展和完善</a:t>
            </a:r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8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1625" y="2114550"/>
            <a:ext cx="38862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什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么时候学习都不晚。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33855" y="2729230"/>
            <a:ext cx="53930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识让人自信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自信赢得尊重</a:t>
            </a:r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8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1075" y="3318644"/>
            <a:ext cx="935164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从文中人物的角度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说一说故事给你的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启示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预学三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24445" y="3912369"/>
            <a:ext cx="1255395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孙权：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吕蒙：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鲁肃：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111" name="Text Box 41"/>
          <p:cNvSpPr txBox="1"/>
          <p:nvPr/>
        </p:nvSpPr>
        <p:spPr>
          <a:xfrm>
            <a:off x="2331085" y="3982720"/>
            <a:ext cx="2839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劝人要讲究策略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4314" name="Text Box 42"/>
          <p:cNvSpPr txBox="1"/>
          <p:nvPr/>
        </p:nvSpPr>
        <p:spPr>
          <a:xfrm>
            <a:off x="2331085" y="4502785"/>
            <a:ext cx="9277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要善于听取他人的建议或意见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9116" name="Text Box 65"/>
          <p:cNvSpPr txBox="1"/>
          <p:nvPr/>
        </p:nvSpPr>
        <p:spPr>
          <a:xfrm>
            <a:off x="2331085" y="5031740"/>
            <a:ext cx="79146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要以发展的眼光看待人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9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9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89111" grpId="0"/>
      <p:bldP spid="54314" grpId="0"/>
      <p:bldP spid="891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5134" y="477786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22325" y="1308735"/>
            <a:ext cx="11009630" cy="953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班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里举行了《孙权劝学》课本剧表演活动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以下是课本剧的一个片段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请根据你对课文的理解填空。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765" y="2263140"/>
            <a:ext cx="10952480" cy="3969385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金碧辉煌的大殿里。孙权坐在龙椅上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示例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。（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人物神态）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孙权：（自言自语）示例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endParaRPr lang="en-US" altLang="zh-CN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设计独白）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吕蒙：（从门外大步进入大殿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行礼）主公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不知您找微臣有何事？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孙权：爱卿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今天孤找你是想劝你读书！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吕蒙：主公您有所不知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军中事务那么多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我哪有空啊？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孙权：你事务有孤多吗？孤常常读书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觉得挺有收获。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吕蒙：（不住地点头）示例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endParaRPr lang="en-US" altLang="zh-CN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设计人物语言）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03831" y="2263219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CC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微皱眉</a:t>
            </a:r>
            <a:r>
              <a:rPr lang="zh-CN" altLang="zh-CN" sz="28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头</a:t>
            </a:r>
            <a:endParaRPr lang="zh-CN" altLang="zh-CN" sz="2800" b="1" dirty="0">
              <a:solidFill>
                <a:srgbClr val="C0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2599" y="2704322"/>
            <a:ext cx="10600659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 </a:t>
            </a:r>
            <a:r>
              <a:rPr lang="zh-CN" altLang="zh-CN" sz="2800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个吕蒙啊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行伍出身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打仗还行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就是感觉有点粗鲁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得让他读书。</a:t>
            </a:r>
            <a:endParaRPr lang="zh-CN" altLang="zh-CN" sz="28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2251" y="5279707"/>
            <a:ext cx="1070354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    </a:t>
            </a:r>
            <a:r>
              <a:rPr lang="zh-CN" altLang="zh-CN" sz="2800" b="1" dirty="0" smtClean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听</a:t>
            </a:r>
            <a:r>
              <a:rPr lang="zh-CN" altLang="zh-CN" sz="28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您这么一说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我应该抽出时间读书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才不辜负您对我的期望和关怀。</a:t>
            </a:r>
            <a:endParaRPr lang="zh-CN" altLang="en-US" sz="2800" dirty="0">
              <a:solidFill>
                <a:srgbClr val="CC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 descr="中国教育出版网"/>
          <p:cNvSpPr txBox="1">
            <a:spLocks noChangeArrowheads="1"/>
          </p:cNvSpPr>
          <p:nvPr/>
        </p:nvSpPr>
        <p:spPr bwMode="auto">
          <a:xfrm>
            <a:off x="1384300" y="1690688"/>
            <a:ext cx="9264651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三国时期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英雄辈出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其中孙权手下有员大将叫吕蒙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此人武艺高强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战功卓著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深受孙权信赖。可是他就是不爱读书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孙权多次劝说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他总是推三阻四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不肯就学。现在孙权又来劝说了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今天的结果如何呢？我们一起来从《孙权劝学》中了解。</a:t>
            </a:r>
            <a:endParaRPr lang="zh-CN" altLang="en-US" sz="3200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1148418" y="552214"/>
            <a:ext cx="2792616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6671" y="423743"/>
            <a:ext cx="10618381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阅读下列材料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完成后面的任务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课后拓展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8820" y="1007110"/>
            <a:ext cx="11149965" cy="50774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sz="30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⑵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参考课后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积累拓展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第五题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根据提示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把下面的语句翻译成现代汉语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①诸将皆曰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上岸击贼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洗足入船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何用坞为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! ”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翻译提示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】“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留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贼、坞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替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皆、曰、击、何、为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                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调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何用坞为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调整为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坞为何用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译：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②操语诸将曰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孙权不欺孤。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乃彻军还。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翻译提示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】“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留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操、孙权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替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诸将、欺、还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补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乃彻车还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补上主语。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译：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1276350" y="3462020"/>
            <a:ext cx="9595485" cy="553085"/>
          </a:xfrm>
          <a:prstGeom prst="rect">
            <a:avLst/>
          </a:prstGeom>
          <a:noFill/>
          <a:ln w="635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各位将军都说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上岸击打贼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洗干净脚进船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用坞做什么？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1276350" y="5419725"/>
            <a:ext cx="10592435" cy="1014730"/>
          </a:xfrm>
          <a:prstGeom prst="rect">
            <a:avLst/>
          </a:prstGeom>
          <a:noFill/>
          <a:ln w="635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曹操对各位将军说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孙权没有欺骗我。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曹操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于是撤军回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北方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去了。</a:t>
            </a:r>
            <a:endParaRPr lang="zh-CN" altLang="en-US" sz="30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11266"/>
          <p:cNvSpPr/>
          <p:nvPr/>
        </p:nvSpPr>
        <p:spPr>
          <a:xfrm>
            <a:off x="911225" y="416560"/>
            <a:ext cx="10186670" cy="1076325"/>
          </a:xfrm>
          <a:prstGeom prst="rect">
            <a:avLst/>
          </a:prstGeom>
          <a:noFill/>
          <a:ln w="6350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200" b="1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⑷结合课文和三则材料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你对孙权劝学带来的结果有什么发现？说一说你的依据。</a:t>
            </a:r>
            <a:endParaRPr lang="zh-CN" altLang="en-US" sz="3200" b="1" strike="noStrike" noProof="1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985520" y="1492885"/>
            <a:ext cx="983424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我发现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濡须立坞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一事与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孙权劝学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有一定的关系。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矩形 9220"/>
          <p:cNvSpPr/>
          <p:nvPr/>
        </p:nvSpPr>
        <p:spPr>
          <a:xfrm>
            <a:off x="985520" y="2045970"/>
            <a:ext cx="971994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理由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:①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由材料可知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建安十七年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曹操想要攻打东吴。这时吕蒙经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劝学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苦读兵书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已经具备了出色的战略眼光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他向孙权献上一计</a:t>
            </a:r>
            <a:r>
              <a:rPr lang="en-US" altLang="zh-CN" sz="3000" b="1">
                <a:solidFill>
                  <a:srgbClr val="401B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夹濡须水口立坞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401B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1060450" y="3522345"/>
            <a:ext cx="95510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②当时心高气傲的东吴将军起先不赞成吕蒙的夹水立坞计策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吕蒙耐心地晓之以理。</a:t>
            </a:r>
            <a:endParaRPr lang="zh-CN" altLang="en-US" sz="3000" b="1" dirty="0">
              <a:solidFill>
                <a:srgbClr val="401B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1060450" y="4537075"/>
            <a:ext cx="94608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③孙权采纳吕蒙的计策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在濡须口修建防御工事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这在第二年的濡须大战中发挥了重要的作用。</a:t>
            </a:r>
            <a:endParaRPr lang="zh-CN" altLang="en-US" sz="3000" b="1" dirty="0">
              <a:solidFill>
                <a:srgbClr val="401B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/>
      <p:bldP spid="92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0" name="矩形 575489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43011" name="对象 575490"/>
          <p:cNvGraphicFramePr/>
          <p:nvPr/>
        </p:nvGraphicFramePr>
        <p:xfrm>
          <a:off x="1459230" y="795655"/>
          <a:ext cx="9132570" cy="4973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1" imgW="11593195" imgH="5536565" progId="Word.Document.8">
                  <p:embed/>
                </p:oleObj>
              </mc:Choice>
              <mc:Fallback>
                <p:oleObj name="" r:id="rId1" imgW="11593195" imgH="5536565" progId="Word.Document.8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59230" y="795655"/>
                        <a:ext cx="9132570" cy="4973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432499" y="763536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课外阅读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>
    <p:pul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4" name="矩形 576513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44035" name="对象 576514"/>
          <p:cNvGraphicFramePr/>
          <p:nvPr/>
        </p:nvGraphicFramePr>
        <p:xfrm>
          <a:off x="1625600" y="1400175"/>
          <a:ext cx="8994775" cy="383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1" imgW="11593195" imgH="3953510" progId="Word.Document.8">
                  <p:embed/>
                </p:oleObj>
              </mc:Choice>
              <mc:Fallback>
                <p:oleObj name="" r:id="rId1" imgW="11593195" imgH="3953510" progId="Word.Document.8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25600" y="1400175"/>
                        <a:ext cx="8994775" cy="3838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>
    <p:pull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6685" y="984250"/>
            <a:ext cx="119202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注释：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到。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过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经过。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  意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心思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轻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轻视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        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或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有的人。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告诉。          日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日益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故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:过去的或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旧的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                 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应当。  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顾、诣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yì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拜访。             虞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yú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意料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造次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仓促、随便。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应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回答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施宜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采取适当的措施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          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安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怎么。   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遂、因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于是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就。               就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接近。  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拊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fǔ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抚摸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乃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竟然。          比近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靠近。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悉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全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都。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固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坚决地。 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率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大都。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5"/>
          <p:cNvSpPr txBox="1"/>
          <p:nvPr/>
        </p:nvSpPr>
        <p:spPr>
          <a:xfrm>
            <a:off x="329565" y="367030"/>
            <a:ext cx="1153223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译文：鲁肃代替周瑜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将去陆口驻防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路过吕蒙的军营。鲁肃心里还轻视吕蒙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有人对鲁肃说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“吕将军功名日益显赫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可不能用旧眼光看待他啊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您应当去拜访他。”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于是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鲁肃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前去拜访吕蒙。酒喝到兴头上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吕蒙问鲁肃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“您接受重任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与关羽防区相邻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打算用什么策略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防备意料不到的情况发生呢？”鲁肃很仓促回答说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根据情况临时采取适当的措施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。”吕蒙说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“现在东西两方虽然结成同盟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而关羽实在是一员虎将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怎么能不预先计划好应对的谋略呢？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”他就给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鲁肃提出了五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条策略。鲁肃当即离开自己的座位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靠近吕蒙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轻拍吕蒙的背说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“吕子明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我想不到您的才干谋略竟达到这样的水平。”于是拜见了吕蒙的母亲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与他结成朋友后告别。当时吕蒙与成当、宋定、徐顾的军营相邻很近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这三位将领死后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他们的子弟幼小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孙权准备把他们的兵马全部交给吕蒙统领。吕蒙坚决推辞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并上书给孙权说徐顾等人都为国事辛勤劳苦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他们的子弟虽然幼小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但不应该废除他们子弟继统其军队的权利。前后三次上书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孙权才听从了他的意见。于是吕蒙又给这三位将领的子弟选择老师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对他们进行辅导教育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吕蒙的操守心志大都像这件事一样。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6082" name="对象 577539"/>
          <p:cNvGraphicFramePr/>
          <p:nvPr/>
        </p:nvGraphicFramePr>
        <p:xfrm>
          <a:off x="612775" y="1225550"/>
          <a:ext cx="9102725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" r:id="rId1" imgW="11593195" imgH="3163570" progId="Word.Document.8">
                  <p:embed/>
                </p:oleObj>
              </mc:Choice>
              <mc:Fallback>
                <p:oleObj name="" r:id="rId1" imgW="11593195" imgH="3163570" progId="Word.Document.8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2775" y="1225550"/>
                        <a:ext cx="9102725" cy="2876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3" name="矩形 577537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46084" name="矩形 577538"/>
          <p:cNvSpPr/>
          <p:nvPr/>
        </p:nvSpPr>
        <p:spPr>
          <a:xfrm>
            <a:off x="9120188" y="1808798"/>
            <a:ext cx="194945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D </a:t>
            </a:r>
            <a:endParaRPr lang="en-US" altLang="zh-CN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77541" name="对象 577540"/>
          <p:cNvGraphicFramePr/>
          <p:nvPr/>
        </p:nvGraphicFramePr>
        <p:xfrm>
          <a:off x="1099820" y="3926523"/>
          <a:ext cx="9266238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" r:id="rId3" imgW="11593195" imgH="791210" progId="Word.Document.8">
                  <p:embed/>
                </p:oleObj>
              </mc:Choice>
              <mc:Fallback>
                <p:oleObj name="" r:id="rId3" imgW="11593195" imgH="791210" progId="Word.Document.8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9820" y="3926523"/>
                        <a:ext cx="9266238" cy="768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215313" y="1225709"/>
            <a:ext cx="5283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4985" y="2501265"/>
            <a:ext cx="11906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接近；从事。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6" name="矩形 578561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47107" name="对象 578562"/>
          <p:cNvGraphicFramePr/>
          <p:nvPr/>
        </p:nvGraphicFramePr>
        <p:xfrm>
          <a:off x="1557338" y="1744663"/>
          <a:ext cx="9172575" cy="276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" r:id="rId1" imgW="11593195" imgH="2894330" progId="Word.Document.8">
                  <p:embed/>
                </p:oleObj>
              </mc:Choice>
              <mc:Fallback>
                <p:oleObj name="" r:id="rId1" imgW="11593195" imgH="2894330" progId="Word.Document.8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57338" y="1744663"/>
                        <a:ext cx="9172575" cy="2768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8564" name="对象 578563"/>
          <p:cNvGraphicFramePr/>
          <p:nvPr/>
        </p:nvGraphicFramePr>
        <p:xfrm>
          <a:off x="1641475" y="2357438"/>
          <a:ext cx="8801100" cy="196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" r:id="rId3" imgW="11593195" imgH="2056130" progId="Word.Document.8">
                  <p:embed/>
                </p:oleObj>
              </mc:Choice>
              <mc:Fallback>
                <p:oleObj name="" r:id="rId3" imgW="11593195" imgH="2056130" progId="Word.Document.8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1475" y="2357438"/>
                        <a:ext cx="8801100" cy="1966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0" name="矩形 579585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48131" name="对象 579586"/>
          <p:cNvGraphicFramePr/>
          <p:nvPr/>
        </p:nvGraphicFramePr>
        <p:xfrm>
          <a:off x="1406525" y="726440"/>
          <a:ext cx="8953500" cy="425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" r:id="rId1" imgW="11593195" imgH="4744085" progId="Word.Document.8">
                  <p:embed/>
                </p:oleObj>
              </mc:Choice>
              <mc:Fallback>
                <p:oleObj name="" r:id="rId1" imgW="11593195" imgH="4744085" progId="Word.Document.8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6525" y="726440"/>
                        <a:ext cx="8953500" cy="425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657475" y="4889500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昧行：黑暗中行走。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9154" name="对象 580611"/>
          <p:cNvGraphicFramePr/>
          <p:nvPr/>
        </p:nvGraphicFramePr>
        <p:xfrm>
          <a:off x="1584325" y="1346200"/>
          <a:ext cx="9104313" cy="356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" r:id="rId1" imgW="11593195" imgH="3953510" progId="Word.Document.8">
                  <p:embed/>
                </p:oleObj>
              </mc:Choice>
              <mc:Fallback>
                <p:oleObj name="" r:id="rId1" imgW="11593195" imgH="3953510" progId="Word.Document.8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84325" y="1346200"/>
                        <a:ext cx="9104313" cy="3565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5" name="矩形 580609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49156" name="矩形 580610"/>
          <p:cNvSpPr/>
          <p:nvPr/>
        </p:nvSpPr>
        <p:spPr>
          <a:xfrm>
            <a:off x="9063038" y="2081054"/>
            <a:ext cx="434975" cy="1066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  <a:endParaRPr lang="en-US" altLang="zh-CN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82100" y="1344772"/>
            <a:ext cx="5283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115" y="3469005"/>
            <a:ext cx="2228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戏弄；玩耍。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4019" y="1322648"/>
            <a:ext cx="14707235" cy="15671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给下列加点字注音。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u="heavy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今当涂掌事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孤</a:t>
            </a:r>
            <a:r>
              <a:rPr lang="zh-CN" altLang="en-US" sz="3200" b="1" u="sng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岂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欲卿治经为博士</a:t>
            </a:r>
            <a:r>
              <a:rPr lang="zh-CN" altLang="en-US" sz="3200" b="1" u="sng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邪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为博士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邪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若孤        即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刮目相待           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229" y="2868200"/>
            <a:ext cx="57645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解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释下列文言词语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4375" y="3351585"/>
            <a:ext cx="11047228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⑴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辞：             ⑵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但：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涉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猎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 </a:t>
            </a:r>
            <a:endParaRPr lang="en-US" altLang="zh-CN" sz="32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⑶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往事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 ⑷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及：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</a:t>
            </a:r>
            <a:endParaRPr lang="en-US" altLang="zh-CN" sz="32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⑸非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复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  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⑹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更：                   </a:t>
            </a:r>
            <a:endParaRPr lang="zh-CN" altLang="en-US" sz="32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⑺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见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事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endParaRPr lang="zh-CN" altLang="zh-CN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40470" y="3382848"/>
            <a:ext cx="15208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</a:t>
            </a:r>
            <a:r>
              <a:rPr lang="zh-CN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只是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01724" y="3382848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粗略地阅读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92379" y="3863382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历史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41035" y="3864170"/>
            <a:ext cx="15208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到</a:t>
            </a:r>
            <a:r>
              <a:rPr lang="zh-CN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等到</a:t>
            </a:r>
            <a:endParaRPr lang="zh-CN" altLang="zh-CN" sz="3200" b="1" dirty="0">
              <a:solidFill>
                <a:srgbClr val="C0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92097" y="4361402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不再是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92211" y="4858599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知晓事情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94834" y="551180"/>
            <a:ext cx="2792616" cy="713740"/>
            <a:chOff x="2371" y="690"/>
            <a:chExt cx="3471" cy="1124"/>
          </a:xfrm>
        </p:grpSpPr>
        <p:sp>
          <p:nvSpPr>
            <p:cNvPr id="2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检查预学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8" name="Text Box 4"/>
          <p:cNvSpPr txBox="1"/>
          <p:nvPr/>
        </p:nvSpPr>
        <p:spPr>
          <a:xfrm>
            <a:off x="2166620" y="1761490"/>
            <a:ext cx="1011682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黑体" panose="02010609060101010101" charset="-122"/>
              </a:rPr>
              <a:t>           qīng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yé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shú                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黑体" panose="02010609060101010101" charset="-122"/>
              </a:rPr>
              <a:t>gèng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                                      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79629" y="3331900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推托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41035" y="4336610"/>
            <a:ext cx="15208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另</a:t>
            </a:r>
            <a:r>
              <a:rPr lang="zh-CN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另外</a:t>
            </a:r>
            <a:endParaRPr lang="zh-CN" altLang="zh-CN" sz="3200" b="1" dirty="0">
              <a:solidFill>
                <a:srgbClr val="C0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23" grpId="0"/>
      <p:bldP spid="25" grpId="0"/>
      <p:bldP spid="28" grpId="0" bldLvl="0"/>
      <p:bldP spid="2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78" name="矩形 581633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50179" name="对象 581634"/>
          <p:cNvGraphicFramePr/>
          <p:nvPr/>
        </p:nvGraphicFramePr>
        <p:xfrm>
          <a:off x="1523683" y="1315085"/>
          <a:ext cx="8842375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" r:id="rId1" imgW="11593195" imgH="791210" progId="Word.Document.8">
                  <p:embed/>
                </p:oleObj>
              </mc:Choice>
              <mc:Fallback>
                <p:oleObj name="" r:id="rId1" imgW="11593195" imgH="791210" progId="Word.Document.8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23683" y="1315085"/>
                        <a:ext cx="8842375" cy="795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1636" name="对象 581635"/>
          <p:cNvGraphicFramePr/>
          <p:nvPr/>
        </p:nvGraphicFramePr>
        <p:xfrm>
          <a:off x="1398270" y="2016760"/>
          <a:ext cx="9242425" cy="73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" r:id="rId3" imgW="11593195" imgH="791210" progId="Word.Document.8">
                  <p:embed/>
                </p:oleObj>
              </mc:Choice>
              <mc:Fallback>
                <p:oleObj name="" r:id="rId3" imgW="11593195" imgH="791210" progId="Word.Document.8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8270" y="2016760"/>
                        <a:ext cx="9242425" cy="7378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1" name="对象 581636"/>
          <p:cNvGraphicFramePr/>
          <p:nvPr/>
        </p:nvGraphicFramePr>
        <p:xfrm>
          <a:off x="1573213" y="3095625"/>
          <a:ext cx="8694737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" r:id="rId5" imgW="11593195" imgH="2193290" progId="Word.Document.8">
                  <p:embed/>
                </p:oleObj>
              </mc:Choice>
              <mc:Fallback>
                <p:oleObj name="" r:id="rId5" imgW="11593195" imgH="2193290" progId="Word.Document.8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73213" y="3095625"/>
                        <a:ext cx="8694737" cy="2200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1638" name="对象 581637"/>
          <p:cNvGraphicFramePr/>
          <p:nvPr/>
        </p:nvGraphicFramePr>
        <p:xfrm>
          <a:off x="1673225" y="3781425"/>
          <a:ext cx="8693150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" r:id="rId7" imgW="11593195" imgH="1371600" progId="Word.Document.8">
                  <p:embed/>
                </p:oleObj>
              </mc:Choice>
              <mc:Fallback>
                <p:oleObj name="" r:id="rId7" imgW="11593195" imgH="1371600" progId="Word.Document.8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73225" y="3781425"/>
                        <a:ext cx="8693150" cy="1444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2" name="矩形 605185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51203" name="对象 605189"/>
          <p:cNvGraphicFramePr/>
          <p:nvPr/>
        </p:nvGraphicFramePr>
        <p:xfrm>
          <a:off x="1562100" y="293688"/>
          <a:ext cx="8804275" cy="367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" r:id="rId1" imgW="11593195" imgH="3953510" progId="Word.Document.8">
                  <p:embed/>
                </p:oleObj>
              </mc:Choice>
              <mc:Fallback>
                <p:oleObj name="" r:id="rId1" imgW="11593195" imgH="3953510" progId="Word.Document.8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62100" y="293688"/>
                        <a:ext cx="8804275" cy="3675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895475" y="3763963"/>
            <a:ext cx="8470900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注释：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患:担忧，忧虑。         不若:比不上。         众:众多。  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既:已经。                    迨:到;等到。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倍诵:</a:t>
            </a:r>
            <a:r>
              <a:rPr lang="zh-CN" altLang="en-US" sz="28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“倍”通“背”，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背诵。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乃:于是，就。            尝:曾经。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或:有时。                   咏:吟咏。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6" name="矩形 606209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52227" name="对象 606210"/>
          <p:cNvGraphicFramePr/>
          <p:nvPr/>
        </p:nvGraphicFramePr>
        <p:xfrm>
          <a:off x="1666875" y="1276350"/>
          <a:ext cx="8775700" cy="363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" r:id="rId1" imgW="11593195" imgH="3953510" progId="Word.Document.8">
                  <p:embed/>
                </p:oleObj>
              </mc:Choice>
              <mc:Fallback>
                <p:oleObj name="" r:id="rId1" imgW="11593195" imgH="3953510" progId="Word.Document.8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6875" y="1276350"/>
                        <a:ext cx="8775700" cy="3635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956675" y="1276509"/>
            <a:ext cx="5283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99125" y="4173220"/>
            <a:ext cx="2196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曾经；尝试。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0" name="矩形 607233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53251" name="对象 607234"/>
          <p:cNvGraphicFramePr/>
          <p:nvPr/>
        </p:nvGraphicFramePr>
        <p:xfrm>
          <a:off x="1562100" y="2072958"/>
          <a:ext cx="880427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name="" r:id="rId1" imgW="11593195" imgH="791210" progId="Word.Document.8">
                  <p:embed/>
                </p:oleObj>
              </mc:Choice>
              <mc:Fallback>
                <p:oleObj name="" r:id="rId1" imgW="11593195" imgH="791210" progId="Word.Document.8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62100" y="2072958"/>
                        <a:ext cx="8804275" cy="688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7236" name="对象 607235"/>
          <p:cNvGraphicFramePr/>
          <p:nvPr/>
        </p:nvGraphicFramePr>
        <p:xfrm>
          <a:off x="1543685" y="2556510"/>
          <a:ext cx="9104313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" r:id="rId3" imgW="11593195" imgH="791210" progId="Word.Document.8">
                  <p:embed/>
                </p:oleObj>
              </mc:Choice>
              <mc:Fallback>
                <p:oleObj name="" r:id="rId3" imgW="11593195" imgH="791210" progId="Word.Document.8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3685" y="2556510"/>
                        <a:ext cx="9104313" cy="701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3" name="对象 607236"/>
          <p:cNvGraphicFramePr/>
          <p:nvPr/>
        </p:nvGraphicFramePr>
        <p:xfrm>
          <a:off x="1562100" y="3751263"/>
          <a:ext cx="8804275" cy="197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name="" r:id="rId5" imgW="11593195" imgH="2193290" progId="Word.Document.8">
                  <p:embed/>
                </p:oleObj>
              </mc:Choice>
              <mc:Fallback>
                <p:oleObj name="" r:id="rId5" imgW="11593195" imgH="2193290" progId="Word.Document.8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62100" y="3751263"/>
                        <a:ext cx="8804275" cy="1970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7238" name="对象 607237"/>
          <p:cNvGraphicFramePr/>
          <p:nvPr/>
        </p:nvGraphicFramePr>
        <p:xfrm>
          <a:off x="1555750" y="4411663"/>
          <a:ext cx="8709025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4" name="" r:id="rId7" imgW="11593195" imgH="685800" progId="Word.Document.8">
                  <p:embed/>
                </p:oleObj>
              </mc:Choice>
              <mc:Fallback>
                <p:oleObj name="" r:id="rId7" imgW="11593195" imgH="685800" progId="Word.Document.8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55750" y="4411663"/>
                        <a:ext cx="8709025" cy="649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6671" y="423743"/>
            <a:ext cx="10618381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下列有关吕蒙的评论文字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完成后面的任务。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6925" y="4295775"/>
            <a:ext cx="1021778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鲁肃</a:t>
            </a:r>
            <a:r>
              <a:rPr lang="zh-CN" altLang="en-US" sz="3000" b="1"/>
              <a:t>: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吕子明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吾不知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卿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才略所及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乃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至于此也。</a:t>
            </a:r>
            <a:endParaRPr lang="zh-CN" sz="30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6925" y="1007110"/>
            <a:ext cx="1059751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陈寿</a:t>
            </a:r>
            <a:r>
              <a:rPr lang="zh-CN" altLang="en-US" sz="3000" b="1"/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吕蒙勇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有谋断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识军计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谲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jué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欺诈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郝普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擒关羽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最其妙者。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虽轻果妄杀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终于克己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有国士之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岂</a:t>
            </a:r>
            <a:r>
              <a:rPr lang="zh-CN" altLang="en-US" sz="3000" b="1" u="sng">
                <a:solidFill>
                  <a:srgbClr val="401B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徒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武将而已乎!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6770" y="2021840"/>
            <a:ext cx="10337800" cy="1753235"/>
          </a:xfrm>
          <a:prstGeom prst="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吕蒙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勇猛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有谋略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善于判断识别军机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以计谋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降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郝普、擒关羽是他最出色的表现。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当初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吕蒙年轻时虽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轻率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武断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随便杀人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但后来能克制自己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有国士的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器量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哪里</a:t>
            </a:r>
            <a:r>
              <a:rPr lang="zh-CN" sz="3000" b="1" u="sng">
                <a:solidFill>
                  <a:srgbClr val="401B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只是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一员武将呢！</a:t>
            </a:r>
            <a:endParaRPr lang="zh-CN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6925" y="4952365"/>
            <a:ext cx="9544685" cy="645160"/>
          </a:xfrm>
          <a:prstGeom prst="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吕蒙啊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我不知道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的才能和谋略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竟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到了这个程度。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96925" y="1007110"/>
            <a:ext cx="1059751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孙权</a:t>
            </a:r>
            <a:r>
              <a:rPr lang="zh-CN" altLang="en-US" sz="3000" b="1"/>
              <a:t>: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人长而进益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如吕蒙、蒋钦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盖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不可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也。富贵荣显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能折节好学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耽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悦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书传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轻财尚义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所行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迹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并作国士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不亦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休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乎!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1225" y="2099945"/>
            <a:ext cx="10483215" cy="2861310"/>
          </a:xfrm>
          <a:prstGeom prst="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人年龄大了还能上进学习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像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吕蒙、蒋钦那样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一般人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是不容易做到的。如果财富地位兴旺显赫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又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能够改变过去的志趣和行为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喜欢学习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沉迷于书传经典而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感到快乐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轻视钱财而崇尚礼义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他的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行为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可以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仿效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并能</a:t>
            </a: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国家的士人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不也</a:t>
            </a: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是很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快乐</a:t>
            </a: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的事吗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！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12833" y="4610624"/>
            <a:ext cx="9168810" cy="1027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及</a:t>
            </a:r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更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刮目相待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能折节好学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1555" y="756315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解释下面红色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2781" y="1634904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初</a:t>
            </a:r>
            <a:endParaRPr lang="zh-CN" altLang="zh-CN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744" y="1450239"/>
            <a:ext cx="6096000" cy="9950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权谓吕蒙曰（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虽轻果妄杀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3986" y="2699547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益</a:t>
            </a:r>
            <a:endParaRPr lang="zh-CN" altLang="zh-CN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3986" y="365983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及</a:t>
            </a:r>
            <a:endParaRPr lang="zh-CN" altLang="zh-CN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4766" y="4795289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更</a:t>
            </a:r>
            <a:endParaRPr lang="zh-CN" altLang="zh-CN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1568" y="2413856"/>
            <a:ext cx="7976454" cy="995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自以为大有所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益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人长而进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益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    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94632" y="3475165"/>
            <a:ext cx="6096000" cy="9950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及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鲁肃过寻阳（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盖不可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及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也（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916908" y="1499456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1935109" y="2560765"/>
            <a:ext cx="155448" cy="807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895626" y="3514872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1916908" y="4746024"/>
            <a:ext cx="155448" cy="8187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068570" y="145034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当初</a:t>
            </a:r>
            <a:endParaRPr lang="zh-CN" altLang="en-US" sz="2800"/>
          </a:p>
        </p:txBody>
      </p:sp>
      <p:sp>
        <p:nvSpPr>
          <p:cNvPr id="16" name="文本框 15"/>
          <p:cNvSpPr txBox="1"/>
          <p:nvPr/>
        </p:nvSpPr>
        <p:spPr>
          <a:xfrm>
            <a:off x="4812030" y="189166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当初</a:t>
            </a:r>
            <a:endParaRPr lang="zh-CN" altLang="en-US" sz="2800"/>
          </a:p>
        </p:txBody>
      </p:sp>
      <p:sp>
        <p:nvSpPr>
          <p:cNvPr id="17" name="文本框 16"/>
          <p:cNvSpPr txBox="1"/>
          <p:nvPr/>
        </p:nvSpPr>
        <p:spPr>
          <a:xfrm>
            <a:off x="5217160" y="240347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好处</a:t>
            </a:r>
            <a:endParaRPr lang="zh-CN" altLang="en-US" sz="2800"/>
          </a:p>
        </p:txBody>
      </p:sp>
      <p:sp>
        <p:nvSpPr>
          <p:cNvPr id="18" name="文本框 17"/>
          <p:cNvSpPr txBox="1"/>
          <p:nvPr/>
        </p:nvSpPr>
        <p:spPr>
          <a:xfrm>
            <a:off x="4561840" y="2846070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增长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增加</a:t>
            </a:r>
            <a:endParaRPr lang="zh-CN" sz="2800"/>
          </a:p>
        </p:txBody>
      </p:sp>
      <p:sp>
        <p:nvSpPr>
          <p:cNvPr id="19" name="文本框 18"/>
          <p:cNvSpPr txBox="1"/>
          <p:nvPr/>
        </p:nvSpPr>
        <p:spPr>
          <a:xfrm>
            <a:off x="4740910" y="3475355"/>
            <a:ext cx="1354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到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等到</a:t>
            </a:r>
            <a:endParaRPr lang="zh-CN" altLang="en-US" sz="2800"/>
          </a:p>
        </p:txBody>
      </p:sp>
      <p:sp>
        <p:nvSpPr>
          <p:cNvPr id="20" name="文本框 19"/>
          <p:cNvSpPr txBox="1"/>
          <p:nvPr/>
        </p:nvSpPr>
        <p:spPr>
          <a:xfrm>
            <a:off x="4355465" y="3907155"/>
            <a:ext cx="1354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至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到达</a:t>
            </a:r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4810125" y="4610735"/>
            <a:ext cx="1354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另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另外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4919980" y="5042535"/>
            <a:ext cx="9969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又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还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8195" descr="中国教育出版网"/>
          <p:cNvSpPr txBox="1">
            <a:spLocks noChangeArrowheads="1"/>
          </p:cNvSpPr>
          <p:nvPr/>
        </p:nvSpPr>
        <p:spPr bwMode="auto">
          <a:xfrm>
            <a:off x="994834" y="1092200"/>
            <a:ext cx="1107996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3366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</a:t>
            </a:r>
            <a:endParaRPr lang="en-US" altLang="zh-CN" sz="3600" b="1">
              <a:solidFill>
                <a:srgbClr val="3366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4834" y="551180"/>
            <a:ext cx="2792616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检查预学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9219" name="Rectangle 3"/>
          <p:cNvSpPr>
            <a:spLocks noGrp="1"/>
          </p:cNvSpPr>
          <p:nvPr/>
        </p:nvSpPr>
        <p:spPr>
          <a:xfrm>
            <a:off x="673100" y="1345565"/>
            <a:ext cx="10878185" cy="46177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简介《资治通鉴》及作者司马光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预学二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《孙权劝学》选自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《         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这是由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填朝代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政治家、史学家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填人名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)主持编纂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zu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的一部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    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通史。主要以时间为纲、事件为目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,记载了从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3200" b="1" u="sng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（    ）到（    ）共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1362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年间的史事。                                              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宋神宗认为此书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鉴于往事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有资于治道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即以历史的得失作为鉴戒来加强统治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由此定名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(3)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此书与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西汉司马迁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《     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都是中国史学的不朽巨著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两书作者并称</a:t>
            </a:r>
            <a:r>
              <a:rPr lang="zh-CN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“史学两司马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5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25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5588" y="1751648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资治通鉴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41448" y="181324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北宋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28110" y="233553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司马光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51598" y="278130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编年体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08100" y="342423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战国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63595" y="342423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五代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92483" y="494728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史记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图片 11269" descr="8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093" y="1282700"/>
            <a:ext cx="2546350" cy="2957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11268"/>
          <p:cNvSpPr txBox="1"/>
          <p:nvPr/>
        </p:nvSpPr>
        <p:spPr>
          <a:xfrm>
            <a:off x="1323975" y="4326890"/>
            <a:ext cx="239458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66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司马光</a:t>
            </a: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172" name="文本框 1"/>
          <p:cNvSpPr txBox="1"/>
          <p:nvPr/>
        </p:nvSpPr>
        <p:spPr>
          <a:xfrm>
            <a:off x="4182110" y="1454785"/>
            <a:ext cx="7104380" cy="2453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司马光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178-219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君实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北宋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</a:rPr>
              <a:t>政治家、史学家。卒被追封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“温国公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谥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shì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号文正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故称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司马温公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。为人温良谦恭、刚正不阿。宋神宗时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反对王安石变法。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6790" y="1586230"/>
            <a:ext cx="1023620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章所叙故事发生在东汉末年。孙权大将周瑜和刘备在赤壁之战中大破曹操军队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不久周瑜病死江陵。鲁肃代替周瑜辅佐孙权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劝孙权将荆州借给刘备共拒曹操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刘备很快取得益州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形成了曹、刘、孙三方鼎峙的局面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权劝吕蒙注意学习的故事就发生在此时。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94834" y="551180"/>
            <a:ext cx="2792616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写作背景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217" descr="中国教育出版网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241" y="1695133"/>
            <a:ext cx="3627967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9218" descr="中国教育出版网"/>
          <p:cNvSpPr>
            <a:spLocks noChangeArrowheads="1"/>
          </p:cNvSpPr>
          <p:nvPr/>
        </p:nvSpPr>
        <p:spPr bwMode="auto">
          <a:xfrm>
            <a:off x="1253490" y="1788160"/>
            <a:ext cx="5558790" cy="375666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</a:t>
            </a:r>
            <a:r>
              <a:rPr lang="zh-CN" altLang="en-US" sz="3600" b="1" u="sng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权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字仲谋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三国时吴国的创建者。自幼文武双全,早年随父兄征战天下。善骑射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,年轻时常常乘马射虎,胆略超群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40073" y="484823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人物链接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UNIT_PLACING_PICTURE_USER_VIEWPORT" val="{&quot;height&quot;:6787.499212598425,&quot;width&quot;:5713.333858267716}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SPECIAL_SOURCE" val="bdnull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SPECIAL_SOURCE" val="bdnull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SPECIAL_SOURCE" val="bdnull"/>
</p:tagLst>
</file>

<file path=ppt/tags/tag57.xml><?xml version="1.0" encoding="utf-8"?>
<p:tagLst xmlns:p="http://schemas.openxmlformats.org/presentationml/2006/main">
  <p:tag name="KSO_WM_SPECIAL_SOURCE" val="bdnull"/>
</p:tagLst>
</file>

<file path=ppt/tags/tag58.xml><?xml version="1.0" encoding="utf-8"?>
<p:tagLst xmlns:p="http://schemas.openxmlformats.org/presentationml/2006/main">
  <p:tag name="KSO_WM_SPECIAL_SOURCE" val="bdnull"/>
</p:tagLst>
</file>

<file path=ppt/tags/tag59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60.xml><?xml version="1.0" encoding="utf-8"?>
<p:tagLst xmlns:p="http://schemas.openxmlformats.org/presentationml/2006/main">
  <p:tag name="KSO_WM_SPECIAL_SOURCE" val="bdnull"/>
</p:tagLst>
</file>

<file path=ppt/tags/tag61.xml><?xml version="1.0" encoding="utf-8"?>
<p:tagLst xmlns:p="http://schemas.openxmlformats.org/presentationml/2006/main">
  <p:tag name="KSO_DOCER_TEMPLATE_OPEN_ONCE_MARK" val="1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>
            <a:lumMod val="60000"/>
            <a:lumOff val="40000"/>
          </a:schemeClr>
        </a:solidFill>
        <a:ln>
          <a:noFill/>
        </a:ln>
      </a:spPr>
      <a:bodyPr wrap="none">
        <a:spAutoFit/>
      </a:bodyPr>
      <a:lstStyle>
        <a:defPPr>
          <a:defRPr lang="en-US" altLang="zh-CN" sz="2800" b="1" dirty="0">
            <a:latin typeface="宋体" panose="02010600030101010101" pitchFamily="2" charset="-122"/>
            <a:ea typeface="宋体" panose="02010600030101010101" pitchFamily="2" charset="-122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txDef>
      <a:spPr/>
      <a:bodyPr>
        <a:spAutoFit/>
      </a:bodyPr>
      <a:lstStyle>
        <a:defPPr algn="just" eaLnBrk="1" hangingPunct="1">
          <a:lnSpc>
            <a:spcPct val="120000"/>
          </a:lnSpc>
          <a:spcBef>
            <a:spcPct val="50000"/>
          </a:spcBef>
          <a:defRPr lang="zh-CN" altLang="en-US" sz="4000" b="1" dirty="0">
            <a:solidFill>
              <a:srgbClr val="800000"/>
            </a:solidFill>
            <a:latin typeface="宋体" panose="02010600030101010101" pitchFamily="2" charset="-122"/>
            <a:ea typeface="宋体" panose="02010600030101010101" pitchFamily="2" charset="-122"/>
          </a:defRPr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7799</Words>
  <Application>WPS 演示</Application>
  <PresentationFormat>自定义</PresentationFormat>
  <Paragraphs>659</Paragraphs>
  <Slides>56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56</vt:i4>
      </vt:variant>
    </vt:vector>
  </HeadingPairs>
  <TitlesOfParts>
    <vt:vector size="94" baseType="lpstr">
      <vt:lpstr>Arial</vt:lpstr>
      <vt:lpstr>宋体</vt:lpstr>
      <vt:lpstr>Wingdings</vt:lpstr>
      <vt:lpstr>思源黑体 CN Bold</vt:lpstr>
      <vt:lpstr>黑体</vt:lpstr>
      <vt:lpstr>思源黑体 CN Regular</vt:lpstr>
      <vt:lpstr>SimSun-ExtB</vt:lpstr>
      <vt:lpstr>微软雅黑</vt:lpstr>
      <vt:lpstr>Calibri</vt:lpstr>
      <vt:lpstr>思源宋体 CN SemiBold</vt:lpstr>
      <vt:lpstr>方正楷体_GBK</vt:lpstr>
      <vt:lpstr>新宋体</vt:lpstr>
      <vt:lpstr>Times New Roman</vt:lpstr>
      <vt:lpstr>隶书</vt:lpstr>
      <vt:lpstr>华文行楷</vt:lpstr>
      <vt:lpstr>Arial Unicode MS</vt:lpstr>
      <vt:lpstr>等线</vt:lpstr>
      <vt:lpstr>楷体</vt:lpstr>
      <vt:lpstr>PMingLiU-ExtB</vt:lpstr>
      <vt:lpstr>Office 主题​​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717</cp:revision>
  <dcterms:created xsi:type="dcterms:W3CDTF">2017-08-03T09:01:00Z</dcterms:created>
  <dcterms:modified xsi:type="dcterms:W3CDTF">2022-02-22T10:18:51Z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C3C1421D9CA746958D1C849C8A11D2F1</vt:lpwstr>
  </property>
</Properties>
</file>