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78" r:id="rId2"/>
    <p:sldMasterId id="2147483790" r:id="rId3"/>
    <p:sldMasterId id="2147483813" r:id="rId4"/>
  </p:sldMasterIdLst>
  <p:notesMasterIdLst>
    <p:notesMasterId r:id="rId125"/>
  </p:notesMasterIdLst>
  <p:sldIdLst>
    <p:sldId id="662" r:id="rId5"/>
    <p:sldId id="691" r:id="rId6"/>
    <p:sldId id="664" r:id="rId7"/>
    <p:sldId id="663" r:id="rId8"/>
    <p:sldId id="665" r:id="rId9"/>
    <p:sldId id="689" r:id="rId10"/>
    <p:sldId id="404" r:id="rId11"/>
    <p:sldId id="696" r:id="rId12"/>
    <p:sldId id="438" r:id="rId13"/>
    <p:sldId id="439" r:id="rId14"/>
    <p:sldId id="559" r:id="rId15"/>
    <p:sldId id="560" r:id="rId16"/>
    <p:sldId id="434" r:id="rId17"/>
    <p:sldId id="435" r:id="rId18"/>
    <p:sldId id="561" r:id="rId19"/>
    <p:sldId id="562" r:id="rId20"/>
    <p:sldId id="528" r:id="rId21"/>
    <p:sldId id="666" r:id="rId22"/>
    <p:sldId id="667" r:id="rId23"/>
    <p:sldId id="668" r:id="rId24"/>
    <p:sldId id="497" r:id="rId25"/>
    <p:sldId id="510" r:id="rId26"/>
    <p:sldId id="511" r:id="rId27"/>
    <p:sldId id="512" r:id="rId28"/>
    <p:sldId id="513" r:id="rId29"/>
    <p:sldId id="514" r:id="rId30"/>
    <p:sldId id="692" r:id="rId31"/>
    <p:sldId id="693" r:id="rId32"/>
    <p:sldId id="690" r:id="rId33"/>
    <p:sldId id="669" r:id="rId34"/>
    <p:sldId id="670" r:id="rId35"/>
    <p:sldId id="694" r:id="rId36"/>
    <p:sldId id="695" r:id="rId37"/>
    <p:sldId id="671" r:id="rId38"/>
    <p:sldId id="537" r:id="rId39"/>
    <p:sldId id="517" r:id="rId40"/>
    <p:sldId id="519" r:id="rId41"/>
    <p:sldId id="563" r:id="rId42"/>
    <p:sldId id="520" r:id="rId43"/>
    <p:sldId id="521" r:id="rId44"/>
    <p:sldId id="522" r:id="rId45"/>
    <p:sldId id="538" r:id="rId46"/>
    <p:sldId id="539" r:id="rId47"/>
    <p:sldId id="540" r:id="rId48"/>
    <p:sldId id="541" r:id="rId49"/>
    <p:sldId id="564" r:id="rId50"/>
    <p:sldId id="542" r:id="rId51"/>
    <p:sldId id="543" r:id="rId52"/>
    <p:sldId id="531" r:id="rId53"/>
    <p:sldId id="672" r:id="rId54"/>
    <p:sldId id="263" r:id="rId55"/>
    <p:sldId id="272" r:id="rId56"/>
    <p:sldId id="624" r:id="rId57"/>
    <p:sldId id="673" r:id="rId58"/>
    <p:sldId id="674" r:id="rId59"/>
    <p:sldId id="675" r:id="rId60"/>
    <p:sldId id="625" r:id="rId61"/>
    <p:sldId id="567" r:id="rId62"/>
    <p:sldId id="568" r:id="rId63"/>
    <p:sldId id="569" r:id="rId64"/>
    <p:sldId id="676" r:id="rId65"/>
    <p:sldId id="677" r:id="rId66"/>
    <p:sldId id="626" r:id="rId67"/>
    <p:sldId id="573" r:id="rId68"/>
    <p:sldId id="574" r:id="rId69"/>
    <p:sldId id="623" r:id="rId70"/>
    <p:sldId id="576" r:id="rId71"/>
    <p:sldId id="678" r:id="rId72"/>
    <p:sldId id="627" r:id="rId73"/>
    <p:sldId id="578" r:id="rId74"/>
    <p:sldId id="649" r:id="rId75"/>
    <p:sldId id="579" r:id="rId76"/>
    <p:sldId id="586" r:id="rId77"/>
    <p:sldId id="587" r:id="rId78"/>
    <p:sldId id="628" r:id="rId79"/>
    <p:sldId id="679" r:id="rId80"/>
    <p:sldId id="650" r:id="rId81"/>
    <p:sldId id="680" r:id="rId82"/>
    <p:sldId id="648" r:id="rId83"/>
    <p:sldId id="582" r:id="rId84"/>
    <p:sldId id="645" r:id="rId85"/>
    <p:sldId id="646" r:id="rId86"/>
    <p:sldId id="647" r:id="rId87"/>
    <p:sldId id="681" r:id="rId88"/>
    <p:sldId id="612" r:id="rId89"/>
    <p:sldId id="682" r:id="rId90"/>
    <p:sldId id="556" r:id="rId91"/>
    <p:sldId id="644" r:id="rId92"/>
    <p:sldId id="683" r:id="rId93"/>
    <p:sldId id="599" r:id="rId94"/>
    <p:sldId id="600" r:id="rId95"/>
    <p:sldId id="601" r:id="rId96"/>
    <p:sldId id="602" r:id="rId97"/>
    <p:sldId id="603" r:id="rId98"/>
    <p:sldId id="604" r:id="rId99"/>
    <p:sldId id="653" r:id="rId100"/>
    <p:sldId id="684" r:id="rId101"/>
    <p:sldId id="643" r:id="rId102"/>
    <p:sldId id="685" r:id="rId103"/>
    <p:sldId id="654" r:id="rId104"/>
    <p:sldId id="608" r:id="rId105"/>
    <p:sldId id="609" r:id="rId106"/>
    <p:sldId id="686" r:id="rId107"/>
    <p:sldId id="636" r:id="rId108"/>
    <p:sldId id="502" r:id="rId109"/>
    <p:sldId id="597" r:id="rId110"/>
    <p:sldId id="598" r:id="rId111"/>
    <p:sldId id="659" r:id="rId112"/>
    <p:sldId id="658" r:id="rId113"/>
    <p:sldId id="687" r:id="rId114"/>
    <p:sldId id="638" r:id="rId115"/>
    <p:sldId id="655" r:id="rId116"/>
    <p:sldId id="656" r:id="rId117"/>
    <p:sldId id="657" r:id="rId118"/>
    <p:sldId id="618" r:id="rId119"/>
    <p:sldId id="619" r:id="rId120"/>
    <p:sldId id="620" r:id="rId121"/>
    <p:sldId id="621" r:id="rId122"/>
    <p:sldId id="622" r:id="rId123"/>
    <p:sldId id="688" r:id="rId1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40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20" d="100"/>
          <a:sy n="120" d="100"/>
        </p:scale>
        <p:origin x="-1733" y="-7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28"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12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slide" Target="slides/slide120.xml"/><Relationship Id="rId12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2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A57E27-F4FA-4691-A6CB-33F27B66899F}" type="datetimeFigureOut">
              <a:rPr lang="zh-CN" altLang="en-US" smtClean="0"/>
              <a:t>2019/1/14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0678F9B-6206-46C1-A0B8-B671F65AECDD}" type="slidenum">
              <a:rPr lang="zh-CN" altLang="en-US" smtClean="0"/>
              <a:t>‹#›</a:t>
            </a:fld>
            <a:endParaRPr lang="zh-CN" altLang="en-US"/>
          </a:p>
        </p:txBody>
      </p:sp>
    </p:spTree>
    <p:extLst>
      <p:ext uri="{BB962C8B-B14F-4D97-AF65-F5344CB8AC3E}">
        <p14:creationId xmlns:p14="http://schemas.microsoft.com/office/powerpoint/2010/main" val="3762845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78F6036-E835-44CB-A25A-34C755DFD5D4}" type="slidenum">
              <a:rPr lang="en-US" smtClean="0"/>
              <a:pPr/>
              <a:t>1</a:t>
            </a:fld>
            <a:endParaRPr lang="en-US"/>
          </a:p>
        </p:txBody>
      </p:sp>
    </p:spTree>
    <p:extLst>
      <p:ext uri="{BB962C8B-B14F-4D97-AF65-F5344CB8AC3E}">
        <p14:creationId xmlns:p14="http://schemas.microsoft.com/office/powerpoint/2010/main" val="31009268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29</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34</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49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50</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a:solidFill>
                  <a:prstClr val="black"/>
                </a:solidFill>
              </a:rPr>
              <a:t>My First Template</a:t>
            </a:r>
          </a:p>
        </p:txBody>
      </p:sp>
    </p:spTree>
    <p:extLst>
      <p:ext uri="{BB962C8B-B14F-4D97-AF65-F5344CB8AC3E}">
        <p14:creationId xmlns:p14="http://schemas.microsoft.com/office/powerpoint/2010/main" val="16751856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53</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54</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55</a:t>
            </a:fld>
            <a:endParaRPr lang="zh-CN" altLang="en-US"/>
          </a:p>
        </p:txBody>
      </p:sp>
    </p:spTree>
    <p:extLst>
      <p:ext uri="{BB962C8B-B14F-4D97-AF65-F5344CB8AC3E}">
        <p14:creationId xmlns:p14="http://schemas.microsoft.com/office/powerpoint/2010/main" val="19678197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56</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57</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2</a:t>
            </a:fld>
            <a:endParaRPr lang="zh-CN" altLang="en-US"/>
          </a:p>
        </p:txBody>
      </p:sp>
    </p:spTree>
    <p:extLst>
      <p:ext uri="{BB962C8B-B14F-4D97-AF65-F5344CB8AC3E}">
        <p14:creationId xmlns:p14="http://schemas.microsoft.com/office/powerpoint/2010/main" val="19678197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62</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63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68</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69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76</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78</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79</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84</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86</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88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3</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89</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97</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98</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99</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100</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103</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104</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110</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AFD97D9-CC8F-4533-AFFE-50E5E5F73496}" type="slidenum">
              <a:rPr lang="zh-CN" altLang="en-US" smtClean="0"/>
              <a:t>111</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120</a:t>
            </a:fld>
            <a:endParaRPr lang="zh-CN" altLang="en-US"/>
          </a:p>
        </p:txBody>
      </p:sp>
    </p:spTree>
    <p:extLst>
      <p:ext uri="{BB962C8B-B14F-4D97-AF65-F5344CB8AC3E}">
        <p14:creationId xmlns:p14="http://schemas.microsoft.com/office/powerpoint/2010/main" val="19678197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4</a:t>
            </a:fld>
            <a:endParaRPr lang="zh-CN" altLang="en-US"/>
          </a:p>
        </p:txBody>
      </p:sp>
    </p:spTree>
    <p:extLst>
      <p:ext uri="{BB962C8B-B14F-4D97-AF65-F5344CB8AC3E}">
        <p14:creationId xmlns:p14="http://schemas.microsoft.com/office/powerpoint/2010/main" val="1967819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5</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FD97D9-CC8F-4533-AFFE-50E5E5F73496}" type="slidenum">
              <a:rPr lang="zh-CN" altLang="en-US" smtClean="0"/>
              <a:t>17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18</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19</a:t>
            </a:fld>
            <a:endParaRPr lang="zh-CN" altLang="en-US"/>
          </a:p>
        </p:txBody>
      </p:sp>
    </p:spTree>
    <p:extLst>
      <p:ext uri="{BB962C8B-B14F-4D97-AF65-F5344CB8AC3E}">
        <p14:creationId xmlns:p14="http://schemas.microsoft.com/office/powerpoint/2010/main" val="19678197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t>20</a:t>
            </a:fld>
            <a:endParaRPr lang="zh-CN" altLang="en-US"/>
          </a:p>
        </p:txBody>
      </p:sp>
    </p:spTree>
    <p:extLst>
      <p:ext uri="{BB962C8B-B14F-4D97-AF65-F5344CB8AC3E}">
        <p14:creationId xmlns:p14="http://schemas.microsoft.com/office/powerpoint/2010/main" val="1857201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457170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34445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999408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9" name="Freeform 10"/>
          <p:cNvSpPr/>
          <p:nvPr userDrawn="1"/>
        </p:nvSpPr>
        <p:spPr bwMode="auto">
          <a:xfrm>
            <a:off x="2295525" y="6619875"/>
            <a:ext cx="4763"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1" y="0"/>
                  <a:pt x="1" y="0"/>
                  <a:pt x="1" y="0"/>
                </a:cubicBezTo>
                <a:close/>
              </a:path>
            </a:pathLst>
          </a:custGeom>
          <a:solidFill>
            <a:srgbClr val="0072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Tree>
    <p:extLst>
      <p:ext uri="{BB962C8B-B14F-4D97-AF65-F5344CB8AC3E}">
        <p14:creationId xmlns:p14="http://schemas.microsoft.com/office/powerpoint/2010/main" val="40574250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231138931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18567642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14004280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19291230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34893082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8869609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344753739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117720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17968605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24787149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457201" y="274638"/>
            <a:ext cx="8229600" cy="1143000"/>
          </a:xfrm>
        </p:spPr>
        <p:txBody>
          <a:bodyPr/>
          <a:lstStyle/>
          <a:p>
            <a:r>
              <a:rPr lang="zh-CN" altLang="en-US"/>
              <a:t>单击此处编辑母版标题样式</a:t>
            </a:r>
          </a:p>
        </p:txBody>
      </p:sp>
    </p:spTree>
    <p:extLst>
      <p:ext uri="{BB962C8B-B14F-4D97-AF65-F5344CB8AC3E}">
        <p14:creationId xmlns:p14="http://schemas.microsoft.com/office/powerpoint/2010/main" val="23587060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3555D1A-EE91-47A6-9276-6470489872D2}"/>
              </a:ext>
            </a:extLst>
          </p:cNvPr>
          <p:cNvSpPr>
            <a:spLocks noGrp="1"/>
          </p:cNvSpPr>
          <p:nvPr>
            <p:ph type="ctrTitle"/>
          </p:nvPr>
        </p:nvSpPr>
        <p:spPr>
          <a:xfrm>
            <a:off x="1143000" y="1122363"/>
            <a:ext cx="6858000" cy="2387600"/>
          </a:xfrm>
        </p:spPr>
        <p:txBody>
          <a:bodyPr anchor="b"/>
          <a:lstStyle>
            <a:lvl1pPr algn="ctr">
              <a:defRPr sz="4500"/>
            </a:lvl1pPr>
          </a:lstStyle>
          <a:p>
            <a:r>
              <a:rPr lang="zh-CN" altLang="en-US"/>
              <a:t>单击此处编辑母版标题样式</a:t>
            </a:r>
          </a:p>
        </p:txBody>
      </p:sp>
      <p:sp>
        <p:nvSpPr>
          <p:cNvPr id="3" name="副标题 2">
            <a:extLst>
              <a:ext uri="{FF2B5EF4-FFF2-40B4-BE49-F238E27FC236}">
                <a16:creationId xmlns:a16="http://schemas.microsoft.com/office/drawing/2014/main" xmlns="" id="{B263B163-19C5-4FC6-9032-7E74FF7D48A7}"/>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7A5A72D-7F24-4AF1-B0A3-0029F45669C1}"/>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62D4ADA9-4706-40C7-A4F4-57B7363142D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CA3033BD-71D9-4028-94BC-FF974EC81BB8}"/>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715796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A91FCC-9C7E-4EE9-8508-8D7E2EFB91D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BCEF339-21EA-46EA-8F72-17DF6AF4D15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633399C-CE8A-4F5B-BC31-0220177EEE53}"/>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F42A89A1-2AF0-4A7E-88C8-B5BC7E823A47}"/>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68E1CF6C-88C9-49D7-AFC8-FEB6642218CC}"/>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975835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B48816B-E6E2-4496-B8B0-0CA93BDC7F35}"/>
              </a:ext>
            </a:extLst>
          </p:cNvPr>
          <p:cNvSpPr>
            <a:spLocks noGrp="1"/>
          </p:cNvSpPr>
          <p:nvPr>
            <p:ph type="title"/>
          </p:nvPr>
        </p:nvSpPr>
        <p:spPr>
          <a:xfrm>
            <a:off x="623888" y="1709739"/>
            <a:ext cx="7886700" cy="2852737"/>
          </a:xfrm>
        </p:spPr>
        <p:txBody>
          <a:bodyPr anchor="b"/>
          <a:lstStyle>
            <a:lvl1pPr>
              <a:defRPr sz="45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87043D6B-E620-4508-A121-EE11554E8153}"/>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FF3453D1-2F2C-4846-9E19-FF9128184585}"/>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0D19CCCC-CCA8-424B-B51E-FC144AEB06C4}"/>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956C9E54-D269-4736-9593-31F4FC6D4EC9}"/>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97194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9D3AABF-34B1-4DB6-8644-B8AB0D2FD3F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ACF62CA-7F6D-4712-925F-EF95F71C3503}"/>
              </a:ext>
            </a:extLst>
          </p:cNvPr>
          <p:cNvSpPr>
            <a:spLocks noGrp="1"/>
          </p:cNvSpPr>
          <p:nvPr>
            <p:ph sz="half" idx="1"/>
          </p:nvPr>
        </p:nvSpPr>
        <p:spPr>
          <a:xfrm>
            <a:off x="6286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08F7554E-6C25-4EB7-8E2F-046CDDF28F0C}"/>
              </a:ext>
            </a:extLst>
          </p:cNvPr>
          <p:cNvSpPr>
            <a:spLocks noGrp="1"/>
          </p:cNvSpPr>
          <p:nvPr>
            <p:ph sz="half" idx="2"/>
          </p:nvPr>
        </p:nvSpPr>
        <p:spPr>
          <a:xfrm>
            <a:off x="4629150" y="1825625"/>
            <a:ext cx="38862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539FA59-24FF-4C00-9FB1-3C7C379B2A17}"/>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F477227F-E9D6-43BE-9AAF-95CFCFC1B01F}"/>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E909DA9B-5CC8-4F2B-A400-0444138E6F57}"/>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96061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89870DB-EDBA-434B-BB6F-E7200E68390D}"/>
              </a:ext>
            </a:extLst>
          </p:cNvPr>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6263263-2416-44CC-A213-B3CFCC49AF30}"/>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73998EF3-0631-4F4D-B914-ED2791AF2228}"/>
              </a:ext>
            </a:extLst>
          </p:cNvPr>
          <p:cNvSpPr>
            <a:spLocks noGrp="1"/>
          </p:cNvSpPr>
          <p:nvPr>
            <p:ph sz="half" idx="2"/>
          </p:nvPr>
        </p:nvSpPr>
        <p:spPr>
          <a:xfrm>
            <a:off x="629842" y="2505075"/>
            <a:ext cx="3868340"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41620CDB-EAE4-4AE7-8AA0-4DD016880A5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5FD22809-7A9D-4603-ADBF-1A65220533BE}"/>
              </a:ext>
            </a:extLst>
          </p:cNvPr>
          <p:cNvSpPr>
            <a:spLocks noGrp="1"/>
          </p:cNvSpPr>
          <p:nvPr>
            <p:ph sz="quarter" idx="4"/>
          </p:nvPr>
        </p:nvSpPr>
        <p:spPr>
          <a:xfrm>
            <a:off x="4629150" y="2505075"/>
            <a:ext cx="3887391"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89DA305C-5168-4B40-80BB-19FB368900A1}"/>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8" name="页脚占位符 7">
            <a:extLst>
              <a:ext uri="{FF2B5EF4-FFF2-40B4-BE49-F238E27FC236}">
                <a16:creationId xmlns:a16="http://schemas.microsoft.com/office/drawing/2014/main" xmlns="" id="{CE43C72F-72EB-481E-B4CD-ADA7FC92CC2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a:extLst>
              <a:ext uri="{FF2B5EF4-FFF2-40B4-BE49-F238E27FC236}">
                <a16:creationId xmlns:a16="http://schemas.microsoft.com/office/drawing/2014/main" xmlns="" id="{5AD4C701-4B0D-494C-9F22-65134503B0C2}"/>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587940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853BCD1-8126-4DDB-909A-C7F01E0C790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A84EC52-FC02-499E-B931-76E8F9D60C95}"/>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4" name="页脚占位符 3">
            <a:extLst>
              <a:ext uri="{FF2B5EF4-FFF2-40B4-BE49-F238E27FC236}">
                <a16:creationId xmlns:a16="http://schemas.microsoft.com/office/drawing/2014/main" xmlns="" id="{F19BFEC8-4084-443B-9352-DA9D8157351D}"/>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a:extLst>
              <a:ext uri="{FF2B5EF4-FFF2-40B4-BE49-F238E27FC236}">
                <a16:creationId xmlns:a16="http://schemas.microsoft.com/office/drawing/2014/main" xmlns="" id="{4188E09D-A43A-42FE-8E2F-89435A8A02A0}"/>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545049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88E4C926-B714-4D0C-9F4C-5FAAC8EDCD2F}"/>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a:extLst>
              <a:ext uri="{FF2B5EF4-FFF2-40B4-BE49-F238E27FC236}">
                <a16:creationId xmlns:a16="http://schemas.microsoft.com/office/drawing/2014/main" xmlns="" id="{1BFA3869-0ECA-440F-BC42-E3D3D644C230}"/>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a:extLst>
              <a:ext uri="{FF2B5EF4-FFF2-40B4-BE49-F238E27FC236}">
                <a16:creationId xmlns:a16="http://schemas.microsoft.com/office/drawing/2014/main" xmlns="" id="{60DE761F-1FF2-4B37-81B5-DC84D7390E4B}"/>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5364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95557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90A499-47C4-48EB-AC85-DDE0E77695E3}"/>
              </a:ext>
            </a:extLst>
          </p:cNvPr>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F4D38996-B440-453C-85E3-B72723275C0C}"/>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35B425C2-54A9-4FD5-8AB4-A249D323FA65}"/>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xmlns="" id="{926DAC1B-E537-46C0-84BB-B0FCD5F1A564}"/>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9ABC3F5A-04E8-4374-BC8F-FA6ED7E1F2C2}"/>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65A5A067-8B51-4A0C-96F2-C543E3A10D73}"/>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617901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FCAD624-853B-4430-9543-13FAFB3E384F}"/>
              </a:ext>
            </a:extLst>
          </p:cNvPr>
          <p:cNvSpPr>
            <a:spLocks noGrp="1"/>
          </p:cNvSpPr>
          <p:nvPr>
            <p:ph type="title"/>
          </p:nvPr>
        </p:nvSpPr>
        <p:spPr>
          <a:xfrm>
            <a:off x="629841" y="457200"/>
            <a:ext cx="2949178" cy="1600200"/>
          </a:xfrm>
        </p:spPr>
        <p:txBody>
          <a:bodyPr anchor="b"/>
          <a:lstStyle>
            <a:lvl1pPr>
              <a:defRPr sz="24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0F9D540F-5B38-4F89-AE81-9C9AD6366C7F}"/>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a:extLst>
              <a:ext uri="{FF2B5EF4-FFF2-40B4-BE49-F238E27FC236}">
                <a16:creationId xmlns:a16="http://schemas.microsoft.com/office/drawing/2014/main" xmlns="" id="{D73EA5FF-EFDE-46EF-A0E8-726A7AE3C75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日期占位符 4">
            <a:extLst>
              <a:ext uri="{FF2B5EF4-FFF2-40B4-BE49-F238E27FC236}">
                <a16:creationId xmlns:a16="http://schemas.microsoft.com/office/drawing/2014/main" xmlns="" id="{AD2627A8-23F5-4A8E-BA2C-701AF05E355D}"/>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a:extLst>
              <a:ext uri="{FF2B5EF4-FFF2-40B4-BE49-F238E27FC236}">
                <a16:creationId xmlns:a16="http://schemas.microsoft.com/office/drawing/2014/main" xmlns="" id="{7D075EED-0F0D-4972-B5C2-8B7317DF4CA4}"/>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a:extLst>
              <a:ext uri="{FF2B5EF4-FFF2-40B4-BE49-F238E27FC236}">
                <a16:creationId xmlns:a16="http://schemas.microsoft.com/office/drawing/2014/main" xmlns="" id="{13F1BD4E-3927-4561-8878-B0844F50F868}"/>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64173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B618F92-B9E5-40BA-B020-D3D200AB2DD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7A0F6B47-479F-46C9-9AB6-F22BDC88E52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AD79DC3-181D-493A-95E5-2CEA9BB9E32E}"/>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6D94ABCA-FF8E-4180-8751-9CB3F132507B}"/>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1FF123EF-A965-41BE-B3B1-57CEAEB25A21}"/>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03825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3BE79ACA-B5EC-4576-B7A3-3CC436D86D0E}"/>
              </a:ext>
            </a:extLst>
          </p:cNvPr>
          <p:cNvSpPr>
            <a:spLocks noGrp="1"/>
          </p:cNvSpPr>
          <p:nvPr>
            <p:ph type="title" orient="vert"/>
          </p:nvPr>
        </p:nvSpPr>
        <p:spPr>
          <a:xfrm>
            <a:off x="6543675" y="365125"/>
            <a:ext cx="1971675"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EB6F489D-6D46-42A3-BD86-75B2FC7863E5}"/>
              </a:ext>
            </a:extLst>
          </p:cNvPr>
          <p:cNvSpPr>
            <a:spLocks noGrp="1"/>
          </p:cNvSpPr>
          <p:nvPr>
            <p:ph type="body" orient="vert" idx="1"/>
          </p:nvPr>
        </p:nvSpPr>
        <p:spPr>
          <a:xfrm>
            <a:off x="628650" y="365125"/>
            <a:ext cx="5800725"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5D3E66F-9405-4BD8-B127-AE03AD14219A}"/>
              </a:ext>
            </a:extLst>
          </p:cNvPr>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9D65B010-A15B-4872-B8CF-9CC1E3302626}"/>
              </a:ext>
            </a:extLst>
          </p:cNvPr>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3DAB4AAA-E91D-4CE4-9C1C-A0CC2C6F39AA}"/>
              </a:ext>
            </a:extLst>
          </p:cNvPr>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5743935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00274215"/>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1219039"/>
      </p:ext>
    </p:extLst>
  </p:cSld>
  <p:clrMapOvr>
    <a:masterClrMapping/>
  </p:clrMapOvr>
  <p:transition spd="slow" advClick="0" advTm="3000">
    <p:push dir="u"/>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菱形 6"/>
          <p:cNvSpPr/>
          <p:nvPr userDrawn="1"/>
        </p:nvSpPr>
        <p:spPr>
          <a:xfrm>
            <a:off x="95250" y="137026"/>
            <a:ext cx="405000" cy="540000"/>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userDrawn="1"/>
        </p:nvSpPr>
        <p:spPr>
          <a:xfrm>
            <a:off x="142875" y="137026"/>
            <a:ext cx="405000" cy="540000"/>
          </a:xfrm>
          <a:prstGeom prst="diamond">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0174024"/>
      </p:ext>
    </p:extLst>
  </p:cSld>
  <p:clrMapOvr>
    <a:masterClrMapping/>
  </p:clrMapOvr>
  <p:transition spd="slow" advClick="0" advTm="3000">
    <p:push dir="u"/>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8562622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7501469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71174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86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9150" y="1825625"/>
            <a:ext cx="38862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435344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5774570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8805470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5240675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414744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19678279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5521811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8240836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6078379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246107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457200" y="6245225"/>
            <a:ext cx="2133600" cy="476250"/>
          </a:xfrm>
        </p:spPr>
        <p:txBody>
          <a:bodyPr/>
          <a:lstStyle>
            <a:lvl1pPr>
              <a:defRPr/>
            </a:lvl1pPr>
          </a:lstStyle>
          <a:p>
            <a:pPr>
              <a:defRPr/>
            </a:pPr>
            <a:endParaRPr lang="zh-CN"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a:xfrm>
            <a:off x="6553200" y="6245225"/>
            <a:ext cx="2133600" cy="476250"/>
          </a:xfrm>
        </p:spPr>
        <p:txBody>
          <a:bodyPr/>
          <a:lstStyle>
            <a:lvl1pPr>
              <a:defRPr smtClean="0"/>
            </a:lvl1pPr>
          </a:lstStyle>
          <a:p>
            <a:pPr>
              <a:defRPr/>
            </a:pPr>
            <a:fld id="{73A91A57-CA6F-434C-ACBB-FE2B0BA53B5F}" type="slidenum">
              <a:rPr lang="zh-CN" altLang="zh-CN"/>
              <a:pPr>
                <a:defRPr/>
              </a:pPr>
              <a:t>‹#›</a:t>
            </a:fld>
            <a:endParaRPr lang="zh-CN" altLang="zh-CN"/>
          </a:p>
        </p:txBody>
      </p:sp>
    </p:spTree>
    <p:extLst>
      <p:ext uri="{BB962C8B-B14F-4D97-AF65-F5344CB8AC3E}">
        <p14:creationId xmlns:p14="http://schemas.microsoft.com/office/powerpoint/2010/main" val="257266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a:t>单击此处编辑母版标题样式</a:t>
            </a:r>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7419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5_节标题">
    <p:bg>
      <p:bgPr>
        <a:solidFill>
          <a:schemeClr val="bg1"/>
        </a:solidFill>
        <a:effectLst/>
      </p:bgPr>
    </p:bg>
    <p:spTree>
      <p:nvGrpSpPr>
        <p:cNvPr id="1" name=""/>
        <p:cNvGrpSpPr/>
        <p:nvPr/>
      </p:nvGrpSpPr>
      <p:grpSpPr>
        <a:xfrm>
          <a:off x="0" y="0"/>
          <a:ext cx="0" cy="0"/>
          <a:chOff x="0" y="0"/>
          <a:chExt cx="0" cy="0"/>
        </a:xfrm>
      </p:grpSpPr>
      <p:sp>
        <p:nvSpPr>
          <p:cNvPr id="7" name="文本框 6"/>
          <p:cNvSpPr txBox="1"/>
          <p:nvPr userDrawn="1"/>
        </p:nvSpPr>
        <p:spPr>
          <a:xfrm>
            <a:off x="227410" y="279400"/>
            <a:ext cx="1569660" cy="369332"/>
          </a:xfrm>
          <a:prstGeom prst="rect">
            <a:avLst/>
          </a:prstGeom>
          <a:noFill/>
        </p:spPr>
        <p:txBody>
          <a:bodyPr wrap="none" rtlCol="0">
            <a:spAutoFit/>
          </a:bodyPr>
          <a:lstStyle/>
          <a:p>
            <a:r>
              <a:rPr lang="zh-CN" altLang="en-US" sz="1800" dirty="0"/>
              <a:t>点击添加内容</a:t>
            </a:r>
          </a:p>
        </p:txBody>
      </p:sp>
    </p:spTree>
    <p:extLst>
      <p:ext uri="{BB962C8B-B14F-4D97-AF65-F5344CB8AC3E}">
        <p14:creationId xmlns:p14="http://schemas.microsoft.com/office/powerpoint/2010/main" val="2660225053"/>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823" tIns="36411" rIns="72823" bIns="36411" rtlCol="0" anchor="ctr"/>
          <a:lstStyle/>
          <a:p>
            <a:pPr algn="ctr"/>
            <a:endParaRPr lang="zh-CN" altLang="en-US"/>
          </a:p>
        </p:txBody>
      </p:sp>
    </p:spTree>
    <p:extLst>
      <p:ext uri="{BB962C8B-B14F-4D97-AF65-F5344CB8AC3E}">
        <p14:creationId xmlns:p14="http://schemas.microsoft.com/office/powerpoint/2010/main" val="3913487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51106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823" tIns="36411" rIns="72823" bIns="36411" rtlCol="0" anchor="ctr"/>
          <a:lstStyle/>
          <a:p>
            <a:pPr algn="ctr"/>
            <a:endParaRPr lang="zh-CN" altLang="en-US"/>
          </a:p>
        </p:txBody>
      </p:sp>
    </p:spTree>
    <p:extLst>
      <p:ext uri="{BB962C8B-B14F-4D97-AF65-F5344CB8AC3E}">
        <p14:creationId xmlns:p14="http://schemas.microsoft.com/office/powerpoint/2010/main" val="538683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413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823" tIns="36411" rIns="72823" bIns="36411" rtlCol="0" anchor="ctr"/>
          <a:lstStyle/>
          <a:p>
            <a:pPr algn="ctr"/>
            <a:endParaRPr lang="zh-CN" altLang="en-US"/>
          </a:p>
        </p:txBody>
      </p:sp>
    </p:spTree>
    <p:extLst>
      <p:ext uri="{BB962C8B-B14F-4D97-AF65-F5344CB8AC3E}">
        <p14:creationId xmlns:p14="http://schemas.microsoft.com/office/powerpoint/2010/main" val="1363517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4" name="矩形 3"/>
          <p:cNvSpPr/>
          <p:nvPr userDrawn="1"/>
        </p:nvSpPr>
        <p:spPr>
          <a:xfrm>
            <a:off x="0" y="0"/>
            <a:ext cx="9144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823" tIns="36411" rIns="72823" bIns="36411" rtlCol="0" anchor="ctr"/>
          <a:lstStyle/>
          <a:p>
            <a:pPr algn="ctr"/>
            <a:endParaRPr lang="zh-CN" altLang="en-US"/>
          </a:p>
        </p:txBody>
      </p:sp>
    </p:spTree>
    <p:extLst>
      <p:ext uri="{BB962C8B-B14F-4D97-AF65-F5344CB8AC3E}">
        <p14:creationId xmlns:p14="http://schemas.microsoft.com/office/powerpoint/2010/main" val="3998392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Rectangle 4">
            <a:extLst>
              <a:ext uri="{FF2B5EF4-FFF2-40B4-BE49-F238E27FC236}">
                <a16:creationId xmlns:a16="http://schemas.microsoft.com/office/drawing/2014/main" xmlns="" id="{1ACEE5CE-8473-4D59-888A-A0E8F4A10D8B}"/>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xmlns="" id="{8D577035-58EB-4DB5-A1C1-5F37D78DA780}"/>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xmlns="" id="{D18E4FBC-B3AC-448A-A320-4420086AA23C}"/>
              </a:ext>
            </a:extLst>
          </p:cNvPr>
          <p:cNvSpPr>
            <a:spLocks noGrp="1" noChangeArrowheads="1"/>
          </p:cNvSpPr>
          <p:nvPr>
            <p:ph type="sldNum" sz="quarter" idx="12"/>
          </p:nvPr>
        </p:nvSpPr>
        <p:spPr>
          <a:ln/>
        </p:spPr>
        <p:txBody>
          <a:bodyPr/>
          <a:lstStyle>
            <a:lvl1pPr>
              <a:defRPr/>
            </a:lvl1pPr>
          </a:lstStyle>
          <a:p>
            <a:fld id="{6C771283-31D6-42C8-AFDF-D066F22A3C61}" type="slidenum">
              <a:rPr lang="zh-CN" altLang="zh-CN"/>
              <a:pPr/>
              <a:t>‹#›</a:t>
            </a:fld>
            <a:endParaRPr lang="zh-CN" altLang="zh-CN"/>
          </a:p>
        </p:txBody>
      </p:sp>
    </p:spTree>
    <p:extLst>
      <p:ext uri="{BB962C8B-B14F-4D97-AF65-F5344CB8AC3E}">
        <p14:creationId xmlns:p14="http://schemas.microsoft.com/office/powerpoint/2010/main" val="230595205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xmlns="" id="{A0830D2C-8F4A-4E57-B038-EA738DD0C551}"/>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xmlns="" id="{E5DF8FAA-9A88-4F83-93A4-DA3F9F0A255D}"/>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xmlns="" id="{B1D85637-EBD9-439C-B122-2BF3B2DB64E9}"/>
              </a:ext>
            </a:extLst>
          </p:cNvPr>
          <p:cNvSpPr>
            <a:spLocks noGrp="1" noChangeArrowheads="1"/>
          </p:cNvSpPr>
          <p:nvPr>
            <p:ph type="sldNum" sz="quarter" idx="12"/>
          </p:nvPr>
        </p:nvSpPr>
        <p:spPr>
          <a:ln/>
        </p:spPr>
        <p:txBody>
          <a:bodyPr/>
          <a:lstStyle>
            <a:lvl1pPr>
              <a:defRPr/>
            </a:lvl1pPr>
          </a:lstStyle>
          <a:p>
            <a:fld id="{A496BC74-E8CD-458E-AE19-B1F489FD7649}" type="slidenum">
              <a:rPr lang="zh-CN" altLang="zh-CN"/>
              <a:pPr/>
              <a:t>‹#›</a:t>
            </a:fld>
            <a:endParaRPr lang="zh-CN" altLang="zh-CN"/>
          </a:p>
        </p:txBody>
      </p:sp>
    </p:spTree>
    <p:extLst>
      <p:ext uri="{BB962C8B-B14F-4D97-AF65-F5344CB8AC3E}">
        <p14:creationId xmlns:p14="http://schemas.microsoft.com/office/powerpoint/2010/main" val="161656225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a:extLst>
              <a:ext uri="{FF2B5EF4-FFF2-40B4-BE49-F238E27FC236}">
                <a16:creationId xmlns:a16="http://schemas.microsoft.com/office/drawing/2014/main" xmlns="" id="{4B65F861-D8A7-4C60-89B5-3F4DD79B492F}"/>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xmlns="" id="{750A7959-6F8C-451F-AC4C-A823F9476A4E}"/>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xmlns="" id="{C7A3CB08-D1E1-4296-8FCB-16E103D9526B}"/>
              </a:ext>
            </a:extLst>
          </p:cNvPr>
          <p:cNvSpPr>
            <a:spLocks noGrp="1" noChangeArrowheads="1"/>
          </p:cNvSpPr>
          <p:nvPr>
            <p:ph type="sldNum" sz="quarter" idx="12"/>
          </p:nvPr>
        </p:nvSpPr>
        <p:spPr>
          <a:ln/>
        </p:spPr>
        <p:txBody>
          <a:bodyPr/>
          <a:lstStyle>
            <a:lvl1pPr>
              <a:defRPr/>
            </a:lvl1pPr>
          </a:lstStyle>
          <a:p>
            <a:fld id="{F355F9B3-B258-4DAF-83C0-644716CCAEC6}" type="slidenum">
              <a:rPr lang="zh-CN" altLang="zh-CN"/>
              <a:pPr/>
              <a:t>‹#›</a:t>
            </a:fld>
            <a:endParaRPr lang="zh-CN" altLang="zh-CN"/>
          </a:p>
        </p:txBody>
      </p:sp>
    </p:spTree>
    <p:extLst>
      <p:ext uri="{BB962C8B-B14F-4D97-AF65-F5344CB8AC3E}">
        <p14:creationId xmlns:p14="http://schemas.microsoft.com/office/powerpoint/2010/main" val="38835086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156901" y="204487"/>
            <a:ext cx="7886700" cy="549275"/>
          </a:xfrm>
        </p:spPr>
        <p:txBody>
          <a:bodyPr>
            <a:normAutofit/>
          </a:bodyPr>
          <a:lstStyle>
            <a:lvl1pPr algn="r">
              <a:defRPr sz="3200" b="1">
                <a:solidFill>
                  <a:srgbClr val="307C0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
        <p:nvSpPr>
          <p:cNvPr id="6" name="矩形 5"/>
          <p:cNvSpPr/>
          <p:nvPr userDrawn="1"/>
        </p:nvSpPr>
        <p:spPr>
          <a:xfrm>
            <a:off x="0" y="753763"/>
            <a:ext cx="9144000" cy="59677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2698099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a:extLst>
              <a:ext uri="{FF2B5EF4-FFF2-40B4-BE49-F238E27FC236}">
                <a16:creationId xmlns:a16="http://schemas.microsoft.com/office/drawing/2014/main" xmlns="" id="{B1412300-AFA6-4987-B468-16004C2172BC}"/>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xmlns="" id="{D00CDF3E-F8A5-4D73-A187-F38E8F358247}"/>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xmlns="" id="{57F3D0A7-E3B6-4D7A-B348-48C41FF5D132}"/>
              </a:ext>
            </a:extLst>
          </p:cNvPr>
          <p:cNvSpPr>
            <a:spLocks noGrp="1" noChangeArrowheads="1"/>
          </p:cNvSpPr>
          <p:nvPr>
            <p:ph type="sldNum" sz="quarter" idx="12"/>
          </p:nvPr>
        </p:nvSpPr>
        <p:spPr>
          <a:ln/>
        </p:spPr>
        <p:txBody>
          <a:bodyPr/>
          <a:lstStyle>
            <a:lvl1pPr>
              <a:defRPr/>
            </a:lvl1pPr>
          </a:lstStyle>
          <a:p>
            <a:fld id="{CEF5C7E5-A89F-4FE7-8BE4-28805D8191ED}" type="slidenum">
              <a:rPr lang="zh-CN" altLang="zh-CN"/>
              <a:pPr/>
              <a:t>‹#›</a:t>
            </a:fld>
            <a:endParaRPr lang="zh-CN" altLang="zh-CN"/>
          </a:p>
        </p:txBody>
      </p:sp>
    </p:spTree>
    <p:extLst>
      <p:ext uri="{BB962C8B-B14F-4D97-AF65-F5344CB8AC3E}">
        <p14:creationId xmlns:p14="http://schemas.microsoft.com/office/powerpoint/2010/main" val="11952952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a:extLst>
              <a:ext uri="{FF2B5EF4-FFF2-40B4-BE49-F238E27FC236}">
                <a16:creationId xmlns:a16="http://schemas.microsoft.com/office/drawing/2014/main" xmlns="" id="{1E2B1D58-1F26-46B8-9B3D-CADB93B05439}"/>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8" name="Rectangle 5">
            <a:extLst>
              <a:ext uri="{FF2B5EF4-FFF2-40B4-BE49-F238E27FC236}">
                <a16:creationId xmlns:a16="http://schemas.microsoft.com/office/drawing/2014/main" xmlns="" id="{CF3AB685-DC2E-466D-8DCB-11DD60D329C1}"/>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9" name="Rectangle 6">
            <a:extLst>
              <a:ext uri="{FF2B5EF4-FFF2-40B4-BE49-F238E27FC236}">
                <a16:creationId xmlns:a16="http://schemas.microsoft.com/office/drawing/2014/main" xmlns="" id="{CBDCCA8D-06DC-4864-A756-65C0631777AE}"/>
              </a:ext>
            </a:extLst>
          </p:cNvPr>
          <p:cNvSpPr>
            <a:spLocks noGrp="1" noChangeArrowheads="1"/>
          </p:cNvSpPr>
          <p:nvPr>
            <p:ph type="sldNum" sz="quarter" idx="12"/>
          </p:nvPr>
        </p:nvSpPr>
        <p:spPr>
          <a:ln/>
        </p:spPr>
        <p:txBody>
          <a:bodyPr/>
          <a:lstStyle>
            <a:lvl1pPr>
              <a:defRPr/>
            </a:lvl1pPr>
          </a:lstStyle>
          <a:p>
            <a:fld id="{6F6B8BAC-4A7A-4BC9-B85A-B7939C44A7B4}" type="slidenum">
              <a:rPr lang="zh-CN" altLang="zh-CN"/>
              <a:pPr/>
              <a:t>‹#›</a:t>
            </a:fld>
            <a:endParaRPr lang="zh-CN" altLang="zh-CN"/>
          </a:p>
        </p:txBody>
      </p:sp>
    </p:spTree>
    <p:extLst>
      <p:ext uri="{BB962C8B-B14F-4D97-AF65-F5344CB8AC3E}">
        <p14:creationId xmlns:p14="http://schemas.microsoft.com/office/powerpoint/2010/main" val="21536656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a:extLst>
              <a:ext uri="{FF2B5EF4-FFF2-40B4-BE49-F238E27FC236}">
                <a16:creationId xmlns:a16="http://schemas.microsoft.com/office/drawing/2014/main" xmlns="" id="{3504418C-BC04-4855-BFCE-1C756F7C4DFB}"/>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4" name="Rectangle 5">
            <a:extLst>
              <a:ext uri="{FF2B5EF4-FFF2-40B4-BE49-F238E27FC236}">
                <a16:creationId xmlns:a16="http://schemas.microsoft.com/office/drawing/2014/main" xmlns="" id="{58FEA20B-C8FF-4850-A41C-254101126CCA}"/>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5" name="Rectangle 6">
            <a:extLst>
              <a:ext uri="{FF2B5EF4-FFF2-40B4-BE49-F238E27FC236}">
                <a16:creationId xmlns:a16="http://schemas.microsoft.com/office/drawing/2014/main" xmlns="" id="{173D4B09-D552-4AAE-8ED5-995B9A46641A}"/>
              </a:ext>
            </a:extLst>
          </p:cNvPr>
          <p:cNvSpPr>
            <a:spLocks noGrp="1" noChangeArrowheads="1"/>
          </p:cNvSpPr>
          <p:nvPr>
            <p:ph type="sldNum" sz="quarter" idx="12"/>
          </p:nvPr>
        </p:nvSpPr>
        <p:spPr>
          <a:ln/>
        </p:spPr>
        <p:txBody>
          <a:bodyPr/>
          <a:lstStyle>
            <a:lvl1pPr>
              <a:defRPr/>
            </a:lvl1pPr>
          </a:lstStyle>
          <a:p>
            <a:fld id="{E8E11213-79EC-4993-84E6-D64EF21C3DB7}" type="slidenum">
              <a:rPr lang="zh-CN" altLang="zh-CN"/>
              <a:pPr/>
              <a:t>‹#›</a:t>
            </a:fld>
            <a:endParaRPr lang="zh-CN" altLang="zh-CN"/>
          </a:p>
        </p:txBody>
      </p:sp>
    </p:spTree>
    <p:extLst>
      <p:ext uri="{BB962C8B-B14F-4D97-AF65-F5344CB8AC3E}">
        <p14:creationId xmlns:p14="http://schemas.microsoft.com/office/powerpoint/2010/main" val="37450166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xmlns="" id="{744A5D09-0A04-44DE-9491-0BC06EA43705}"/>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3" name="Rectangle 5">
            <a:extLst>
              <a:ext uri="{FF2B5EF4-FFF2-40B4-BE49-F238E27FC236}">
                <a16:creationId xmlns:a16="http://schemas.microsoft.com/office/drawing/2014/main" xmlns="" id="{76918D69-88C8-462E-B3E7-0CBBEEC371A8}"/>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4" name="Rectangle 6">
            <a:extLst>
              <a:ext uri="{FF2B5EF4-FFF2-40B4-BE49-F238E27FC236}">
                <a16:creationId xmlns:a16="http://schemas.microsoft.com/office/drawing/2014/main" xmlns="" id="{A22263BA-77AB-4F86-934E-A6C38DF6EDEB}"/>
              </a:ext>
            </a:extLst>
          </p:cNvPr>
          <p:cNvSpPr>
            <a:spLocks noGrp="1" noChangeArrowheads="1"/>
          </p:cNvSpPr>
          <p:nvPr>
            <p:ph type="sldNum" sz="quarter" idx="12"/>
          </p:nvPr>
        </p:nvSpPr>
        <p:spPr>
          <a:ln/>
        </p:spPr>
        <p:txBody>
          <a:bodyPr/>
          <a:lstStyle>
            <a:lvl1pPr>
              <a:defRPr/>
            </a:lvl1pPr>
          </a:lstStyle>
          <a:p>
            <a:fld id="{9B09949D-A04D-416C-8B1F-D29734CFF549}" type="slidenum">
              <a:rPr lang="zh-CN" altLang="zh-CN"/>
              <a:pPr/>
              <a:t>‹#›</a:t>
            </a:fld>
            <a:endParaRPr lang="zh-CN" altLang="zh-CN"/>
          </a:p>
        </p:txBody>
      </p:sp>
    </p:spTree>
    <p:extLst>
      <p:ext uri="{BB962C8B-B14F-4D97-AF65-F5344CB8AC3E}">
        <p14:creationId xmlns:p14="http://schemas.microsoft.com/office/powerpoint/2010/main" val="155778979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xmlns="" id="{1A41020D-1668-4D94-A163-29215A9774ED}"/>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xmlns="" id="{2EBD1D4D-2B99-4280-8011-E3FC7DCC1DC9}"/>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xmlns="" id="{C0725F7D-7481-4331-95D0-101D151747CA}"/>
              </a:ext>
            </a:extLst>
          </p:cNvPr>
          <p:cNvSpPr>
            <a:spLocks noGrp="1" noChangeArrowheads="1"/>
          </p:cNvSpPr>
          <p:nvPr>
            <p:ph type="sldNum" sz="quarter" idx="12"/>
          </p:nvPr>
        </p:nvSpPr>
        <p:spPr>
          <a:ln/>
        </p:spPr>
        <p:txBody>
          <a:bodyPr/>
          <a:lstStyle>
            <a:lvl1pPr>
              <a:defRPr/>
            </a:lvl1pPr>
          </a:lstStyle>
          <a:p>
            <a:fld id="{35D19721-E9BE-428D-BD7B-8BB9B7355B77}" type="slidenum">
              <a:rPr lang="zh-CN" altLang="zh-CN"/>
              <a:pPr/>
              <a:t>‹#›</a:t>
            </a:fld>
            <a:endParaRPr lang="zh-CN" altLang="zh-CN"/>
          </a:p>
        </p:txBody>
      </p:sp>
    </p:spTree>
    <p:extLst>
      <p:ext uri="{BB962C8B-B14F-4D97-AF65-F5344CB8AC3E}">
        <p14:creationId xmlns:p14="http://schemas.microsoft.com/office/powerpoint/2010/main" val="146006383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a:extLst>
              <a:ext uri="{FF2B5EF4-FFF2-40B4-BE49-F238E27FC236}">
                <a16:creationId xmlns:a16="http://schemas.microsoft.com/office/drawing/2014/main" xmlns="" id="{205036BF-12E1-4187-846E-54EB568C6BEA}"/>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6" name="Rectangle 5">
            <a:extLst>
              <a:ext uri="{FF2B5EF4-FFF2-40B4-BE49-F238E27FC236}">
                <a16:creationId xmlns:a16="http://schemas.microsoft.com/office/drawing/2014/main" xmlns="" id="{BAEF3FB1-B1F9-473A-93B6-DDF59BCD9EE7}"/>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7" name="Rectangle 6">
            <a:extLst>
              <a:ext uri="{FF2B5EF4-FFF2-40B4-BE49-F238E27FC236}">
                <a16:creationId xmlns:a16="http://schemas.microsoft.com/office/drawing/2014/main" xmlns="" id="{A49FA703-4BE3-4150-AFA0-3DD497E40B14}"/>
              </a:ext>
            </a:extLst>
          </p:cNvPr>
          <p:cNvSpPr>
            <a:spLocks noGrp="1" noChangeArrowheads="1"/>
          </p:cNvSpPr>
          <p:nvPr>
            <p:ph type="sldNum" sz="quarter" idx="12"/>
          </p:nvPr>
        </p:nvSpPr>
        <p:spPr>
          <a:ln/>
        </p:spPr>
        <p:txBody>
          <a:bodyPr/>
          <a:lstStyle>
            <a:lvl1pPr>
              <a:defRPr/>
            </a:lvl1pPr>
          </a:lstStyle>
          <a:p>
            <a:fld id="{33D9C19B-1CED-4A5F-9073-8AF70FFAB492}" type="slidenum">
              <a:rPr lang="zh-CN" altLang="zh-CN"/>
              <a:pPr/>
              <a:t>‹#›</a:t>
            </a:fld>
            <a:endParaRPr lang="zh-CN" altLang="zh-CN"/>
          </a:p>
        </p:txBody>
      </p:sp>
    </p:spTree>
    <p:extLst>
      <p:ext uri="{BB962C8B-B14F-4D97-AF65-F5344CB8AC3E}">
        <p14:creationId xmlns:p14="http://schemas.microsoft.com/office/powerpoint/2010/main" val="95957288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xmlns="" id="{19BD3E8A-9B76-4C2E-8CA6-BB6C483D135A}"/>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xmlns="" id="{FE817317-7D24-47A5-A84A-3761D1582E8A}"/>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xmlns="" id="{5C9B89C5-322C-492C-8343-EFA60E33F101}"/>
              </a:ext>
            </a:extLst>
          </p:cNvPr>
          <p:cNvSpPr>
            <a:spLocks noGrp="1" noChangeArrowheads="1"/>
          </p:cNvSpPr>
          <p:nvPr>
            <p:ph type="sldNum" sz="quarter" idx="12"/>
          </p:nvPr>
        </p:nvSpPr>
        <p:spPr>
          <a:ln/>
        </p:spPr>
        <p:txBody>
          <a:bodyPr/>
          <a:lstStyle>
            <a:lvl1pPr>
              <a:defRPr/>
            </a:lvl1pPr>
          </a:lstStyle>
          <a:p>
            <a:fld id="{52F9D43C-F097-443D-9757-58D31DCF8081}" type="slidenum">
              <a:rPr lang="zh-CN" altLang="zh-CN"/>
              <a:pPr/>
              <a:t>‹#›</a:t>
            </a:fld>
            <a:endParaRPr lang="zh-CN" altLang="zh-CN"/>
          </a:p>
        </p:txBody>
      </p:sp>
    </p:spTree>
    <p:extLst>
      <p:ext uri="{BB962C8B-B14F-4D97-AF65-F5344CB8AC3E}">
        <p14:creationId xmlns:p14="http://schemas.microsoft.com/office/powerpoint/2010/main" val="352333331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a:extLst>
              <a:ext uri="{FF2B5EF4-FFF2-40B4-BE49-F238E27FC236}">
                <a16:creationId xmlns:a16="http://schemas.microsoft.com/office/drawing/2014/main" xmlns="" id="{2DFA9494-8849-48AD-A2C1-540FF97E352C}"/>
              </a:ext>
            </a:extLst>
          </p:cNvPr>
          <p:cNvSpPr>
            <a:spLocks noGrp="1" noChangeArrowheads="1"/>
          </p:cNvSpPr>
          <p:nvPr>
            <p:ph type="dt" sz="half" idx="10"/>
          </p:nvPr>
        </p:nvSpPr>
        <p:spPr>
          <a:ln/>
        </p:spPr>
        <p:txBody>
          <a:bodyPr/>
          <a:lstStyle>
            <a:lvl1pPr>
              <a:defRPr/>
            </a:lvl1pPr>
          </a:lstStyle>
          <a:p>
            <a:pPr>
              <a:defRPr/>
            </a:pPr>
            <a:endParaRPr lang="zh-CN" altLang="zh-CN"/>
          </a:p>
        </p:txBody>
      </p:sp>
      <p:sp>
        <p:nvSpPr>
          <p:cNvPr id="5" name="Rectangle 5">
            <a:extLst>
              <a:ext uri="{FF2B5EF4-FFF2-40B4-BE49-F238E27FC236}">
                <a16:creationId xmlns:a16="http://schemas.microsoft.com/office/drawing/2014/main" xmlns="" id="{1FF8CD21-13B5-4179-8A8E-3A678A954795}"/>
              </a:ext>
            </a:extLst>
          </p:cNvPr>
          <p:cNvSpPr>
            <a:spLocks noGrp="1" noChangeArrowheads="1"/>
          </p:cNvSpPr>
          <p:nvPr>
            <p:ph type="ftr" sz="quarter" idx="11"/>
          </p:nvPr>
        </p:nvSpPr>
        <p:spPr>
          <a:ln/>
        </p:spPr>
        <p:txBody>
          <a:bodyPr/>
          <a:lstStyle>
            <a:lvl1pPr>
              <a:defRPr/>
            </a:lvl1pPr>
          </a:lstStyle>
          <a:p>
            <a:pPr>
              <a:defRPr/>
            </a:pPr>
            <a:endParaRPr lang="zh-CN" altLang="zh-CN"/>
          </a:p>
        </p:txBody>
      </p:sp>
      <p:sp>
        <p:nvSpPr>
          <p:cNvPr id="6" name="Rectangle 6">
            <a:extLst>
              <a:ext uri="{FF2B5EF4-FFF2-40B4-BE49-F238E27FC236}">
                <a16:creationId xmlns:a16="http://schemas.microsoft.com/office/drawing/2014/main" xmlns="" id="{A55A6A19-562E-4615-AE06-7D1F7708D6ED}"/>
              </a:ext>
            </a:extLst>
          </p:cNvPr>
          <p:cNvSpPr>
            <a:spLocks noGrp="1" noChangeArrowheads="1"/>
          </p:cNvSpPr>
          <p:nvPr>
            <p:ph type="sldNum" sz="quarter" idx="12"/>
          </p:nvPr>
        </p:nvSpPr>
        <p:spPr>
          <a:ln/>
        </p:spPr>
        <p:txBody>
          <a:bodyPr/>
          <a:lstStyle>
            <a:lvl1pPr>
              <a:defRPr/>
            </a:lvl1pPr>
          </a:lstStyle>
          <a:p>
            <a:fld id="{317ED8C8-8C50-4C41-B0AA-C60E8D8776D8}" type="slidenum">
              <a:rPr lang="zh-CN" altLang="zh-CN"/>
              <a:pPr/>
              <a:t>‹#›</a:t>
            </a:fld>
            <a:endParaRPr lang="zh-CN" altLang="zh-CN"/>
          </a:p>
        </p:txBody>
      </p:sp>
    </p:spTree>
    <p:extLst>
      <p:ext uri="{BB962C8B-B14F-4D97-AF65-F5344CB8AC3E}">
        <p14:creationId xmlns:p14="http://schemas.microsoft.com/office/powerpoint/2010/main" val="219208615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8280819"/>
      </p:ext>
    </p:extLst>
  </p:cSld>
  <p:clrMapOvr>
    <a:masterClrMapping/>
  </p:clrMapOvr>
  <p:transition spd="slow" advClick="0" advTm="3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50646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49248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756766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theme" Target="../theme/theme2.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slideLayout" Target="../slideLayouts/slideLayout49.xml"/><Relationship Id="rId18" Type="http://schemas.openxmlformats.org/officeDocument/2006/relationships/slideLayout" Target="../slideLayouts/slideLayout54.xml"/><Relationship Id="rId3" Type="http://schemas.openxmlformats.org/officeDocument/2006/relationships/slideLayout" Target="../slideLayouts/slideLayout39.xml"/><Relationship Id="rId21" Type="http://schemas.openxmlformats.org/officeDocument/2006/relationships/theme" Target="../theme/theme3.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slideLayout" Target="../slideLayouts/slideLayout51.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t="-1000" b="-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97562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FF18D5F-041F-47C2-AD0A-D8B63F8C101C}"/>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3A0190B-9D43-45B7-A06E-51365191231A}"/>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7FAC968-169D-4E62-A222-8F62E96DF829}"/>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solidFill>
                  <a:prstClr val="black">
                    <a:tint val="75000"/>
                  </a:prstClr>
                </a:solidFill>
              </a:rPr>
              <a:pPr/>
              <a:t>2019/1/14</a:t>
            </a:fld>
            <a:endParaRPr lang="zh-CN" altLang="en-US">
              <a:solidFill>
                <a:prstClr val="black">
                  <a:tint val="75000"/>
                </a:prstClr>
              </a:solidFill>
            </a:endParaRPr>
          </a:p>
        </p:txBody>
      </p:sp>
      <p:sp>
        <p:nvSpPr>
          <p:cNvPr id="5" name="页脚占位符 4">
            <a:extLst>
              <a:ext uri="{FF2B5EF4-FFF2-40B4-BE49-F238E27FC236}">
                <a16:creationId xmlns:a16="http://schemas.microsoft.com/office/drawing/2014/main" xmlns="" id="{F986730D-3D02-426B-8111-B1AF31BF3EE6}"/>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a:extLst>
              <a:ext uri="{FF2B5EF4-FFF2-40B4-BE49-F238E27FC236}">
                <a16:creationId xmlns:a16="http://schemas.microsoft.com/office/drawing/2014/main" xmlns="" id="{E01B9B12-D509-4CB8-A519-EF4CFCB2CCBA}"/>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7095919"/>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825" r:id="rId12"/>
    <p:sldLayoutId id="2147483826" r:id="rId13"/>
    <p:sldLayoutId id="2147483827" r:id="rId1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2019/1/14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197756529"/>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3" r:id="rId12"/>
    <p:sldLayoutId id="2147483804" r:id="rId13"/>
    <p:sldLayoutId id="2147483806" r:id="rId14"/>
    <p:sldLayoutId id="2147483807" r:id="rId15"/>
    <p:sldLayoutId id="2147483808" r:id="rId16"/>
    <p:sldLayoutId id="2147483809" r:id="rId17"/>
    <p:sldLayoutId id="2147483810" r:id="rId18"/>
    <p:sldLayoutId id="2147483811" r:id="rId19"/>
    <p:sldLayoutId id="2147483812" r:id="rId2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xmlns="" id="{94EF9683-A4D3-4266-9C95-CAE34ABDD2D0}"/>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1027" name="Rectangle 3">
            <a:extLst>
              <a:ext uri="{FF2B5EF4-FFF2-40B4-BE49-F238E27FC236}">
                <a16:creationId xmlns:a16="http://schemas.microsoft.com/office/drawing/2014/main" xmlns="" id="{79C7E0D7-CA34-48DE-8F66-84A75BDE7DDA}"/>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8" name="Rectangle 4">
            <a:extLst>
              <a:ext uri="{FF2B5EF4-FFF2-40B4-BE49-F238E27FC236}">
                <a16:creationId xmlns:a16="http://schemas.microsoft.com/office/drawing/2014/main" xmlns="" id="{695F8181-96C6-4BBF-B28F-E6A89E81553B}"/>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zh-CN" altLang="zh-CN"/>
          </a:p>
        </p:txBody>
      </p:sp>
      <p:sp>
        <p:nvSpPr>
          <p:cNvPr id="1029" name="Rectangle 5">
            <a:extLst>
              <a:ext uri="{FF2B5EF4-FFF2-40B4-BE49-F238E27FC236}">
                <a16:creationId xmlns:a16="http://schemas.microsoft.com/office/drawing/2014/main" xmlns="" id="{63514E80-C092-4411-9C1B-BFE183BEB6E4}"/>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zh-CN" altLang="zh-CN"/>
          </a:p>
        </p:txBody>
      </p:sp>
      <p:sp>
        <p:nvSpPr>
          <p:cNvPr id="1030" name="Rectangle 6">
            <a:extLst>
              <a:ext uri="{FF2B5EF4-FFF2-40B4-BE49-F238E27FC236}">
                <a16:creationId xmlns:a16="http://schemas.microsoft.com/office/drawing/2014/main" xmlns="" id="{EDBEA550-102C-46BA-865F-74A31BA595B7}"/>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DCBD85B-22B8-49A4-AE1F-E0D582D75925}" type="slidenum">
              <a:rPr lang="zh-CN" altLang="zh-CN"/>
              <a:pPr/>
              <a:t>‹#›</a:t>
            </a:fld>
            <a:endParaRPr lang="zh-CN" altLang="zh-CN"/>
          </a:p>
        </p:txBody>
      </p:sp>
    </p:spTree>
    <p:extLst>
      <p:ext uri="{BB962C8B-B14F-4D97-AF65-F5344CB8AC3E}">
        <p14:creationId xmlns:p14="http://schemas.microsoft.com/office/powerpoint/2010/main" val="466597097"/>
      </p:ext>
    </p:extLst>
  </p:cSld>
  <p:clrMap bg1="lt1" tx1="dk1" bg2="lt2" tx2="dk2" accent1="accent1" accent2="accent2" accent3="accent3" accent4="accent4" accent5="accent5" accent6="accent6" hlink="hlink" folHlink="folHlink"/>
  <p:sldLayoutIdLst>
    <p:sldLayoutId id="2147483814" r:id="rId1"/>
    <p:sldLayoutId id="2147483815" r:id="rId2"/>
    <p:sldLayoutId id="2147483816" r:id="rId3"/>
    <p:sldLayoutId id="2147483817" r:id="rId4"/>
    <p:sldLayoutId id="2147483818" r:id="rId5"/>
    <p:sldLayoutId id="2147483819" r:id="rId6"/>
    <p:sldLayoutId id="2147483820" r:id="rId7"/>
    <p:sldLayoutId id="2147483821" r:id="rId8"/>
    <p:sldLayoutId id="2147483822" r:id="rId9"/>
    <p:sldLayoutId id="2147483823" r:id="rId10"/>
    <p:sldLayoutId id="2147483824" r:id="rId11"/>
    <p:sldLayoutId id="2147483829"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100.xml.rels><?xml version="1.0" encoding="UTF-8" standalone="yes"?>
<Relationships xmlns="http://schemas.openxmlformats.org/package/2006/relationships"><Relationship Id="rId8" Type="http://schemas.openxmlformats.org/officeDocument/2006/relationships/tags" Target="../tags/tag258.xml"/><Relationship Id="rId13" Type="http://schemas.openxmlformats.org/officeDocument/2006/relationships/tags" Target="../tags/tag263.xml"/><Relationship Id="rId18" Type="http://schemas.openxmlformats.org/officeDocument/2006/relationships/tags" Target="../tags/tag268.xml"/><Relationship Id="rId3" Type="http://schemas.openxmlformats.org/officeDocument/2006/relationships/tags" Target="../tags/tag253.xml"/><Relationship Id="rId21" Type="http://schemas.openxmlformats.org/officeDocument/2006/relationships/tags" Target="../tags/tag271.xml"/><Relationship Id="rId7" Type="http://schemas.openxmlformats.org/officeDocument/2006/relationships/tags" Target="../tags/tag257.xml"/><Relationship Id="rId12" Type="http://schemas.openxmlformats.org/officeDocument/2006/relationships/tags" Target="../tags/tag262.xml"/><Relationship Id="rId17" Type="http://schemas.openxmlformats.org/officeDocument/2006/relationships/tags" Target="../tags/tag267.xml"/><Relationship Id="rId2" Type="http://schemas.openxmlformats.org/officeDocument/2006/relationships/tags" Target="../tags/tag252.xml"/><Relationship Id="rId16" Type="http://schemas.openxmlformats.org/officeDocument/2006/relationships/tags" Target="../tags/tag266.xml"/><Relationship Id="rId20" Type="http://schemas.openxmlformats.org/officeDocument/2006/relationships/tags" Target="../tags/tag270.xml"/><Relationship Id="rId1" Type="http://schemas.openxmlformats.org/officeDocument/2006/relationships/tags" Target="../tags/tag251.xml"/><Relationship Id="rId6" Type="http://schemas.openxmlformats.org/officeDocument/2006/relationships/tags" Target="../tags/tag256.xml"/><Relationship Id="rId11" Type="http://schemas.openxmlformats.org/officeDocument/2006/relationships/tags" Target="../tags/tag261.xml"/><Relationship Id="rId24" Type="http://schemas.openxmlformats.org/officeDocument/2006/relationships/notesSlide" Target="../notesSlides/notesSlide34.xml"/><Relationship Id="rId5" Type="http://schemas.openxmlformats.org/officeDocument/2006/relationships/tags" Target="../tags/tag255.xml"/><Relationship Id="rId15" Type="http://schemas.openxmlformats.org/officeDocument/2006/relationships/tags" Target="../tags/tag265.xml"/><Relationship Id="rId23" Type="http://schemas.openxmlformats.org/officeDocument/2006/relationships/slideLayout" Target="../slideLayouts/slideLayout35.xml"/><Relationship Id="rId10" Type="http://schemas.openxmlformats.org/officeDocument/2006/relationships/tags" Target="../tags/tag260.xml"/><Relationship Id="rId19" Type="http://schemas.openxmlformats.org/officeDocument/2006/relationships/tags" Target="../tags/tag269.xml"/><Relationship Id="rId4" Type="http://schemas.openxmlformats.org/officeDocument/2006/relationships/tags" Target="../tags/tag254.xml"/><Relationship Id="rId9" Type="http://schemas.openxmlformats.org/officeDocument/2006/relationships/tags" Target="../tags/tag259.xml"/><Relationship Id="rId14" Type="http://schemas.openxmlformats.org/officeDocument/2006/relationships/tags" Target="../tags/tag264.xml"/><Relationship Id="rId22" Type="http://schemas.openxmlformats.org/officeDocument/2006/relationships/tags" Target="../tags/tag27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104.xml.rels><?xml version="1.0" encoding="UTF-8" standalone="yes"?>
<Relationships xmlns="http://schemas.openxmlformats.org/package/2006/relationships"><Relationship Id="rId8" Type="http://schemas.openxmlformats.org/officeDocument/2006/relationships/tags" Target="../tags/tag280.xml"/><Relationship Id="rId13" Type="http://schemas.openxmlformats.org/officeDocument/2006/relationships/tags" Target="../tags/tag285.xml"/><Relationship Id="rId18" Type="http://schemas.openxmlformats.org/officeDocument/2006/relationships/tags" Target="../tags/tag290.xml"/><Relationship Id="rId3" Type="http://schemas.openxmlformats.org/officeDocument/2006/relationships/tags" Target="../tags/tag275.xml"/><Relationship Id="rId21" Type="http://schemas.openxmlformats.org/officeDocument/2006/relationships/tags" Target="../tags/tag293.xml"/><Relationship Id="rId7" Type="http://schemas.openxmlformats.org/officeDocument/2006/relationships/tags" Target="../tags/tag279.xml"/><Relationship Id="rId12" Type="http://schemas.openxmlformats.org/officeDocument/2006/relationships/tags" Target="../tags/tag284.xml"/><Relationship Id="rId17" Type="http://schemas.openxmlformats.org/officeDocument/2006/relationships/tags" Target="../tags/tag289.xml"/><Relationship Id="rId2" Type="http://schemas.openxmlformats.org/officeDocument/2006/relationships/tags" Target="../tags/tag274.xml"/><Relationship Id="rId16" Type="http://schemas.openxmlformats.org/officeDocument/2006/relationships/tags" Target="../tags/tag288.xml"/><Relationship Id="rId20" Type="http://schemas.openxmlformats.org/officeDocument/2006/relationships/tags" Target="../tags/tag292.xml"/><Relationship Id="rId1" Type="http://schemas.openxmlformats.org/officeDocument/2006/relationships/tags" Target="../tags/tag273.xml"/><Relationship Id="rId6" Type="http://schemas.openxmlformats.org/officeDocument/2006/relationships/tags" Target="../tags/tag278.xml"/><Relationship Id="rId11" Type="http://schemas.openxmlformats.org/officeDocument/2006/relationships/tags" Target="../tags/tag283.xml"/><Relationship Id="rId24" Type="http://schemas.openxmlformats.org/officeDocument/2006/relationships/notesSlide" Target="../notesSlides/notesSlide36.xml"/><Relationship Id="rId5" Type="http://schemas.openxmlformats.org/officeDocument/2006/relationships/tags" Target="../tags/tag277.xml"/><Relationship Id="rId15" Type="http://schemas.openxmlformats.org/officeDocument/2006/relationships/tags" Target="../tags/tag287.xml"/><Relationship Id="rId23" Type="http://schemas.openxmlformats.org/officeDocument/2006/relationships/slideLayout" Target="../slideLayouts/slideLayout35.xml"/><Relationship Id="rId10" Type="http://schemas.openxmlformats.org/officeDocument/2006/relationships/tags" Target="../tags/tag282.xml"/><Relationship Id="rId19" Type="http://schemas.openxmlformats.org/officeDocument/2006/relationships/tags" Target="../tags/tag291.xml"/><Relationship Id="rId4" Type="http://schemas.openxmlformats.org/officeDocument/2006/relationships/tags" Target="../tags/tag276.xml"/><Relationship Id="rId9" Type="http://schemas.openxmlformats.org/officeDocument/2006/relationships/tags" Target="../tags/tag281.xml"/><Relationship Id="rId14" Type="http://schemas.openxmlformats.org/officeDocument/2006/relationships/tags" Target="../tags/tag286.xml"/><Relationship Id="rId22" Type="http://schemas.openxmlformats.org/officeDocument/2006/relationships/tags" Target="../tags/tag294.xml"/></Relationships>
</file>

<file path=ppt/slides/_rels/slide10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111.xml.rels><?xml version="1.0" encoding="UTF-8" standalone="yes"?>
<Relationships xmlns="http://schemas.openxmlformats.org/package/2006/relationships"><Relationship Id="rId8" Type="http://schemas.openxmlformats.org/officeDocument/2006/relationships/tags" Target="../tags/tag302.xml"/><Relationship Id="rId13" Type="http://schemas.openxmlformats.org/officeDocument/2006/relationships/tags" Target="../tags/tag307.xml"/><Relationship Id="rId18" Type="http://schemas.openxmlformats.org/officeDocument/2006/relationships/tags" Target="../tags/tag312.xml"/><Relationship Id="rId3" Type="http://schemas.openxmlformats.org/officeDocument/2006/relationships/tags" Target="../tags/tag297.xml"/><Relationship Id="rId21" Type="http://schemas.openxmlformats.org/officeDocument/2006/relationships/tags" Target="../tags/tag315.xml"/><Relationship Id="rId7" Type="http://schemas.openxmlformats.org/officeDocument/2006/relationships/tags" Target="../tags/tag301.xml"/><Relationship Id="rId12" Type="http://schemas.openxmlformats.org/officeDocument/2006/relationships/tags" Target="../tags/tag306.xml"/><Relationship Id="rId17" Type="http://schemas.openxmlformats.org/officeDocument/2006/relationships/tags" Target="../tags/tag311.xml"/><Relationship Id="rId2" Type="http://schemas.openxmlformats.org/officeDocument/2006/relationships/tags" Target="../tags/tag296.xml"/><Relationship Id="rId16" Type="http://schemas.openxmlformats.org/officeDocument/2006/relationships/tags" Target="../tags/tag310.xml"/><Relationship Id="rId20" Type="http://schemas.openxmlformats.org/officeDocument/2006/relationships/tags" Target="../tags/tag314.xml"/><Relationship Id="rId1" Type="http://schemas.openxmlformats.org/officeDocument/2006/relationships/tags" Target="../tags/tag295.xml"/><Relationship Id="rId6" Type="http://schemas.openxmlformats.org/officeDocument/2006/relationships/tags" Target="../tags/tag300.xml"/><Relationship Id="rId11" Type="http://schemas.openxmlformats.org/officeDocument/2006/relationships/tags" Target="../tags/tag305.xml"/><Relationship Id="rId24" Type="http://schemas.openxmlformats.org/officeDocument/2006/relationships/notesSlide" Target="../notesSlides/notesSlide38.xml"/><Relationship Id="rId5" Type="http://schemas.openxmlformats.org/officeDocument/2006/relationships/tags" Target="../tags/tag299.xml"/><Relationship Id="rId15" Type="http://schemas.openxmlformats.org/officeDocument/2006/relationships/tags" Target="../tags/tag309.xml"/><Relationship Id="rId23" Type="http://schemas.openxmlformats.org/officeDocument/2006/relationships/slideLayout" Target="../slideLayouts/slideLayout35.xml"/><Relationship Id="rId10" Type="http://schemas.openxmlformats.org/officeDocument/2006/relationships/tags" Target="../tags/tag304.xml"/><Relationship Id="rId19" Type="http://schemas.openxmlformats.org/officeDocument/2006/relationships/tags" Target="../tags/tag313.xml"/><Relationship Id="rId4" Type="http://schemas.openxmlformats.org/officeDocument/2006/relationships/tags" Target="../tags/tag298.xml"/><Relationship Id="rId9" Type="http://schemas.openxmlformats.org/officeDocument/2006/relationships/tags" Target="../tags/tag303.xml"/><Relationship Id="rId14" Type="http://schemas.openxmlformats.org/officeDocument/2006/relationships/tags" Target="../tags/tag308.xml"/><Relationship Id="rId22" Type="http://schemas.openxmlformats.org/officeDocument/2006/relationships/tags" Target="../tags/tag31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tags" Target="../tags/tag43.xml"/><Relationship Id="rId18" Type="http://schemas.openxmlformats.org/officeDocument/2006/relationships/tags" Target="../tags/tag48.xml"/><Relationship Id="rId3" Type="http://schemas.openxmlformats.org/officeDocument/2006/relationships/tags" Target="../tags/tag33.xml"/><Relationship Id="rId21" Type="http://schemas.openxmlformats.org/officeDocument/2006/relationships/tags" Target="../tags/tag51.xml"/><Relationship Id="rId7" Type="http://schemas.openxmlformats.org/officeDocument/2006/relationships/tags" Target="../tags/tag37.xml"/><Relationship Id="rId12" Type="http://schemas.openxmlformats.org/officeDocument/2006/relationships/tags" Target="../tags/tag42.xml"/><Relationship Id="rId17" Type="http://schemas.openxmlformats.org/officeDocument/2006/relationships/tags" Target="../tags/tag47.xml"/><Relationship Id="rId2" Type="http://schemas.openxmlformats.org/officeDocument/2006/relationships/tags" Target="../tags/tag32.xml"/><Relationship Id="rId16" Type="http://schemas.openxmlformats.org/officeDocument/2006/relationships/tags" Target="../tags/tag46.xml"/><Relationship Id="rId20" Type="http://schemas.openxmlformats.org/officeDocument/2006/relationships/tags" Target="../tags/tag50.xml"/><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24" Type="http://schemas.openxmlformats.org/officeDocument/2006/relationships/notesSlide" Target="../notesSlides/notesSlide6.xml"/><Relationship Id="rId5" Type="http://schemas.openxmlformats.org/officeDocument/2006/relationships/tags" Target="../tags/tag35.xml"/><Relationship Id="rId15" Type="http://schemas.openxmlformats.org/officeDocument/2006/relationships/tags" Target="../tags/tag45.xml"/><Relationship Id="rId23" Type="http://schemas.openxmlformats.org/officeDocument/2006/relationships/slideLayout" Target="../slideLayouts/slideLayout35.xml"/><Relationship Id="rId10" Type="http://schemas.openxmlformats.org/officeDocument/2006/relationships/tags" Target="../tags/tag40.xml"/><Relationship Id="rId19" Type="http://schemas.openxmlformats.org/officeDocument/2006/relationships/tags" Target="../tags/tag49.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tags" Target="../tags/tag44.xml"/><Relationship Id="rId22" Type="http://schemas.openxmlformats.org/officeDocument/2006/relationships/tags" Target="../tags/tag5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tags" Target="../tags/tag65.xml"/><Relationship Id="rId18" Type="http://schemas.openxmlformats.org/officeDocument/2006/relationships/tags" Target="../tags/tag70.xml"/><Relationship Id="rId3" Type="http://schemas.openxmlformats.org/officeDocument/2006/relationships/tags" Target="../tags/tag55.xml"/><Relationship Id="rId21" Type="http://schemas.openxmlformats.org/officeDocument/2006/relationships/tags" Target="../tags/tag73.xml"/><Relationship Id="rId7" Type="http://schemas.openxmlformats.org/officeDocument/2006/relationships/tags" Target="../tags/tag59.xml"/><Relationship Id="rId12" Type="http://schemas.openxmlformats.org/officeDocument/2006/relationships/tags" Target="../tags/tag64.xml"/><Relationship Id="rId17" Type="http://schemas.openxmlformats.org/officeDocument/2006/relationships/tags" Target="../tags/tag69.xml"/><Relationship Id="rId2" Type="http://schemas.openxmlformats.org/officeDocument/2006/relationships/tags" Target="../tags/tag54.xml"/><Relationship Id="rId16" Type="http://schemas.openxmlformats.org/officeDocument/2006/relationships/tags" Target="../tags/tag68.xml"/><Relationship Id="rId20" Type="http://schemas.openxmlformats.org/officeDocument/2006/relationships/tags" Target="../tags/tag72.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tags" Target="../tags/tag63.xml"/><Relationship Id="rId24" Type="http://schemas.openxmlformats.org/officeDocument/2006/relationships/notesSlide" Target="../notesSlides/notesSlide10.xml"/><Relationship Id="rId5" Type="http://schemas.openxmlformats.org/officeDocument/2006/relationships/tags" Target="../tags/tag57.xml"/><Relationship Id="rId15" Type="http://schemas.openxmlformats.org/officeDocument/2006/relationships/tags" Target="../tags/tag67.xml"/><Relationship Id="rId23" Type="http://schemas.openxmlformats.org/officeDocument/2006/relationships/slideLayout" Target="../slideLayouts/slideLayout35.xml"/><Relationship Id="rId10" Type="http://schemas.openxmlformats.org/officeDocument/2006/relationships/tags" Target="../tags/tag62.xml"/><Relationship Id="rId19" Type="http://schemas.openxmlformats.org/officeDocument/2006/relationships/tags" Target="../tags/tag71.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tags" Target="../tags/tag66.xml"/><Relationship Id="rId22" Type="http://schemas.openxmlformats.org/officeDocument/2006/relationships/tags" Target="../tags/tag7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8" Type="http://schemas.openxmlformats.org/officeDocument/2006/relationships/tags" Target="../tags/tag82.xml"/><Relationship Id="rId13" Type="http://schemas.openxmlformats.org/officeDocument/2006/relationships/tags" Target="../tags/tag87.xml"/><Relationship Id="rId18" Type="http://schemas.openxmlformats.org/officeDocument/2006/relationships/tags" Target="../tags/tag92.xml"/><Relationship Id="rId3" Type="http://schemas.openxmlformats.org/officeDocument/2006/relationships/tags" Target="../tags/tag77.xml"/><Relationship Id="rId21" Type="http://schemas.openxmlformats.org/officeDocument/2006/relationships/tags" Target="../tags/tag95.xml"/><Relationship Id="rId7" Type="http://schemas.openxmlformats.org/officeDocument/2006/relationships/tags" Target="../tags/tag81.xml"/><Relationship Id="rId12" Type="http://schemas.openxmlformats.org/officeDocument/2006/relationships/tags" Target="../tags/tag86.xml"/><Relationship Id="rId17" Type="http://schemas.openxmlformats.org/officeDocument/2006/relationships/tags" Target="../tags/tag91.xml"/><Relationship Id="rId2" Type="http://schemas.openxmlformats.org/officeDocument/2006/relationships/tags" Target="../tags/tag76.xml"/><Relationship Id="rId16" Type="http://schemas.openxmlformats.org/officeDocument/2006/relationships/tags" Target="../tags/tag90.xml"/><Relationship Id="rId20" Type="http://schemas.openxmlformats.org/officeDocument/2006/relationships/tags" Target="../tags/tag94.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tags" Target="../tags/tag85.xml"/><Relationship Id="rId24" Type="http://schemas.openxmlformats.org/officeDocument/2006/relationships/notesSlide" Target="../notesSlides/notesSlide12.xml"/><Relationship Id="rId5" Type="http://schemas.openxmlformats.org/officeDocument/2006/relationships/tags" Target="../tags/tag79.xml"/><Relationship Id="rId15" Type="http://schemas.openxmlformats.org/officeDocument/2006/relationships/tags" Target="../tags/tag89.xml"/><Relationship Id="rId23" Type="http://schemas.openxmlformats.org/officeDocument/2006/relationships/slideLayout" Target="../slideLayouts/slideLayout35.xml"/><Relationship Id="rId10" Type="http://schemas.openxmlformats.org/officeDocument/2006/relationships/tags" Target="../tags/tag84.xml"/><Relationship Id="rId19" Type="http://schemas.openxmlformats.org/officeDocument/2006/relationships/tags" Target="../tags/tag93.xml"/><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tags" Target="../tags/tag88.xml"/><Relationship Id="rId22" Type="http://schemas.openxmlformats.org/officeDocument/2006/relationships/tags" Target="../tags/tag9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8" Type="http://schemas.openxmlformats.org/officeDocument/2006/relationships/tags" Target="../tags/tag104.xml"/><Relationship Id="rId13" Type="http://schemas.openxmlformats.org/officeDocument/2006/relationships/tags" Target="../tags/tag109.xml"/><Relationship Id="rId18" Type="http://schemas.openxmlformats.org/officeDocument/2006/relationships/tags" Target="../tags/tag114.xml"/><Relationship Id="rId3" Type="http://schemas.openxmlformats.org/officeDocument/2006/relationships/tags" Target="../tags/tag99.xml"/><Relationship Id="rId21" Type="http://schemas.openxmlformats.org/officeDocument/2006/relationships/tags" Target="../tags/tag117.xml"/><Relationship Id="rId7" Type="http://schemas.openxmlformats.org/officeDocument/2006/relationships/tags" Target="../tags/tag103.xml"/><Relationship Id="rId12" Type="http://schemas.openxmlformats.org/officeDocument/2006/relationships/tags" Target="../tags/tag108.xml"/><Relationship Id="rId17" Type="http://schemas.openxmlformats.org/officeDocument/2006/relationships/tags" Target="../tags/tag113.xml"/><Relationship Id="rId2" Type="http://schemas.openxmlformats.org/officeDocument/2006/relationships/tags" Target="../tags/tag98.xml"/><Relationship Id="rId16" Type="http://schemas.openxmlformats.org/officeDocument/2006/relationships/tags" Target="../tags/tag112.xml"/><Relationship Id="rId20" Type="http://schemas.openxmlformats.org/officeDocument/2006/relationships/tags" Target="../tags/tag116.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tags" Target="../tags/tag107.xml"/><Relationship Id="rId24" Type="http://schemas.openxmlformats.org/officeDocument/2006/relationships/notesSlide" Target="../notesSlides/notesSlide15.xml"/><Relationship Id="rId5" Type="http://schemas.openxmlformats.org/officeDocument/2006/relationships/tags" Target="../tags/tag101.xml"/><Relationship Id="rId15" Type="http://schemas.openxmlformats.org/officeDocument/2006/relationships/tags" Target="../tags/tag111.xml"/><Relationship Id="rId23" Type="http://schemas.openxmlformats.org/officeDocument/2006/relationships/slideLayout" Target="../slideLayouts/slideLayout35.xml"/><Relationship Id="rId10" Type="http://schemas.openxmlformats.org/officeDocument/2006/relationships/tags" Target="../tags/tag106.xml"/><Relationship Id="rId19" Type="http://schemas.openxmlformats.org/officeDocument/2006/relationships/tags" Target="../tags/tag115.xml"/><Relationship Id="rId4" Type="http://schemas.openxmlformats.org/officeDocument/2006/relationships/tags" Target="../tags/tag100.xml"/><Relationship Id="rId9" Type="http://schemas.openxmlformats.org/officeDocument/2006/relationships/tags" Target="../tags/tag105.xml"/><Relationship Id="rId14" Type="http://schemas.openxmlformats.org/officeDocument/2006/relationships/tags" Target="../tags/tag110.xml"/><Relationship Id="rId22" Type="http://schemas.openxmlformats.org/officeDocument/2006/relationships/tags" Target="../tags/tag118.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57.xml.rels><?xml version="1.0" encoding="UTF-8" standalone="yes"?>
<Relationships xmlns="http://schemas.openxmlformats.org/package/2006/relationships"><Relationship Id="rId8" Type="http://schemas.openxmlformats.org/officeDocument/2006/relationships/tags" Target="../tags/tag126.xml"/><Relationship Id="rId13" Type="http://schemas.openxmlformats.org/officeDocument/2006/relationships/tags" Target="../tags/tag131.xml"/><Relationship Id="rId18" Type="http://schemas.openxmlformats.org/officeDocument/2006/relationships/tags" Target="../tags/tag136.xml"/><Relationship Id="rId3" Type="http://schemas.openxmlformats.org/officeDocument/2006/relationships/tags" Target="../tags/tag121.xml"/><Relationship Id="rId21" Type="http://schemas.openxmlformats.org/officeDocument/2006/relationships/tags" Target="../tags/tag139.xml"/><Relationship Id="rId7" Type="http://schemas.openxmlformats.org/officeDocument/2006/relationships/tags" Target="../tags/tag125.xml"/><Relationship Id="rId12" Type="http://schemas.openxmlformats.org/officeDocument/2006/relationships/tags" Target="../tags/tag130.xml"/><Relationship Id="rId17" Type="http://schemas.openxmlformats.org/officeDocument/2006/relationships/tags" Target="../tags/tag135.xml"/><Relationship Id="rId2" Type="http://schemas.openxmlformats.org/officeDocument/2006/relationships/tags" Target="../tags/tag120.xml"/><Relationship Id="rId16" Type="http://schemas.openxmlformats.org/officeDocument/2006/relationships/tags" Target="../tags/tag134.xml"/><Relationship Id="rId20" Type="http://schemas.openxmlformats.org/officeDocument/2006/relationships/tags" Target="../tags/tag138.xml"/><Relationship Id="rId1" Type="http://schemas.openxmlformats.org/officeDocument/2006/relationships/tags" Target="../tags/tag119.xml"/><Relationship Id="rId6" Type="http://schemas.openxmlformats.org/officeDocument/2006/relationships/tags" Target="../tags/tag124.xml"/><Relationship Id="rId11" Type="http://schemas.openxmlformats.org/officeDocument/2006/relationships/tags" Target="../tags/tag129.xml"/><Relationship Id="rId24" Type="http://schemas.openxmlformats.org/officeDocument/2006/relationships/notesSlide" Target="../notesSlides/notesSlide19.xml"/><Relationship Id="rId5" Type="http://schemas.openxmlformats.org/officeDocument/2006/relationships/tags" Target="../tags/tag123.xml"/><Relationship Id="rId15" Type="http://schemas.openxmlformats.org/officeDocument/2006/relationships/tags" Target="../tags/tag133.xml"/><Relationship Id="rId23" Type="http://schemas.openxmlformats.org/officeDocument/2006/relationships/slideLayout" Target="../slideLayouts/slideLayout35.xml"/><Relationship Id="rId10" Type="http://schemas.openxmlformats.org/officeDocument/2006/relationships/tags" Target="../tags/tag128.xml"/><Relationship Id="rId19" Type="http://schemas.openxmlformats.org/officeDocument/2006/relationships/tags" Target="../tags/tag137.xml"/><Relationship Id="rId4" Type="http://schemas.openxmlformats.org/officeDocument/2006/relationships/tags" Target="../tags/tag122.xml"/><Relationship Id="rId9" Type="http://schemas.openxmlformats.org/officeDocument/2006/relationships/tags" Target="../tags/tag127.xml"/><Relationship Id="rId14" Type="http://schemas.openxmlformats.org/officeDocument/2006/relationships/tags" Target="../tags/tag132.xml"/><Relationship Id="rId22" Type="http://schemas.openxmlformats.org/officeDocument/2006/relationships/tags" Target="../tags/tag140.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slideLayout" Target="../slideLayouts/slideLayout38.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9.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8" Type="http://schemas.openxmlformats.org/officeDocument/2006/relationships/tags" Target="../tags/tag148.xml"/><Relationship Id="rId13" Type="http://schemas.openxmlformats.org/officeDocument/2006/relationships/tags" Target="../tags/tag153.xml"/><Relationship Id="rId18" Type="http://schemas.openxmlformats.org/officeDocument/2006/relationships/tags" Target="../tags/tag158.xml"/><Relationship Id="rId3" Type="http://schemas.openxmlformats.org/officeDocument/2006/relationships/tags" Target="../tags/tag143.xml"/><Relationship Id="rId21" Type="http://schemas.openxmlformats.org/officeDocument/2006/relationships/tags" Target="../tags/tag161.xml"/><Relationship Id="rId7" Type="http://schemas.openxmlformats.org/officeDocument/2006/relationships/tags" Target="../tags/tag147.xml"/><Relationship Id="rId12" Type="http://schemas.openxmlformats.org/officeDocument/2006/relationships/tags" Target="../tags/tag152.xml"/><Relationship Id="rId17" Type="http://schemas.openxmlformats.org/officeDocument/2006/relationships/tags" Target="../tags/tag157.xml"/><Relationship Id="rId2" Type="http://schemas.openxmlformats.org/officeDocument/2006/relationships/tags" Target="../tags/tag142.xml"/><Relationship Id="rId16" Type="http://schemas.openxmlformats.org/officeDocument/2006/relationships/tags" Target="../tags/tag156.xml"/><Relationship Id="rId20" Type="http://schemas.openxmlformats.org/officeDocument/2006/relationships/tags" Target="../tags/tag160.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tags" Target="../tags/tag151.xml"/><Relationship Id="rId24" Type="http://schemas.openxmlformats.org/officeDocument/2006/relationships/notesSlide" Target="../notesSlides/notesSlide21.xml"/><Relationship Id="rId5" Type="http://schemas.openxmlformats.org/officeDocument/2006/relationships/tags" Target="../tags/tag145.xml"/><Relationship Id="rId15" Type="http://schemas.openxmlformats.org/officeDocument/2006/relationships/tags" Target="../tags/tag155.xml"/><Relationship Id="rId23" Type="http://schemas.openxmlformats.org/officeDocument/2006/relationships/slideLayout" Target="../slideLayouts/slideLayout35.xml"/><Relationship Id="rId10" Type="http://schemas.openxmlformats.org/officeDocument/2006/relationships/tags" Target="../tags/tag150.xml"/><Relationship Id="rId19" Type="http://schemas.openxmlformats.org/officeDocument/2006/relationships/tags" Target="../tags/tag159.xml"/><Relationship Id="rId4" Type="http://schemas.openxmlformats.org/officeDocument/2006/relationships/tags" Target="../tags/tag144.xml"/><Relationship Id="rId9" Type="http://schemas.openxmlformats.org/officeDocument/2006/relationships/tags" Target="../tags/tag149.xml"/><Relationship Id="rId14" Type="http://schemas.openxmlformats.org/officeDocument/2006/relationships/tags" Target="../tags/tag154.xml"/><Relationship Id="rId22" Type="http://schemas.openxmlformats.org/officeDocument/2006/relationships/tags" Target="../tags/tag16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8" Type="http://schemas.openxmlformats.org/officeDocument/2006/relationships/tags" Target="../tags/tag170.xml"/><Relationship Id="rId13" Type="http://schemas.openxmlformats.org/officeDocument/2006/relationships/tags" Target="../tags/tag175.xml"/><Relationship Id="rId18" Type="http://schemas.openxmlformats.org/officeDocument/2006/relationships/tags" Target="../tags/tag180.xml"/><Relationship Id="rId3" Type="http://schemas.openxmlformats.org/officeDocument/2006/relationships/tags" Target="../tags/tag165.xml"/><Relationship Id="rId21" Type="http://schemas.openxmlformats.org/officeDocument/2006/relationships/tags" Target="../tags/tag183.xml"/><Relationship Id="rId7" Type="http://schemas.openxmlformats.org/officeDocument/2006/relationships/tags" Target="../tags/tag169.xml"/><Relationship Id="rId12" Type="http://schemas.openxmlformats.org/officeDocument/2006/relationships/tags" Target="../tags/tag174.xml"/><Relationship Id="rId17" Type="http://schemas.openxmlformats.org/officeDocument/2006/relationships/tags" Target="../tags/tag179.xml"/><Relationship Id="rId2" Type="http://schemas.openxmlformats.org/officeDocument/2006/relationships/tags" Target="../tags/tag164.xml"/><Relationship Id="rId16" Type="http://schemas.openxmlformats.org/officeDocument/2006/relationships/tags" Target="../tags/tag178.xml"/><Relationship Id="rId20" Type="http://schemas.openxmlformats.org/officeDocument/2006/relationships/tags" Target="../tags/tag182.xml"/><Relationship Id="rId1" Type="http://schemas.openxmlformats.org/officeDocument/2006/relationships/tags" Target="../tags/tag163.xml"/><Relationship Id="rId6" Type="http://schemas.openxmlformats.org/officeDocument/2006/relationships/tags" Target="../tags/tag168.xml"/><Relationship Id="rId11" Type="http://schemas.openxmlformats.org/officeDocument/2006/relationships/tags" Target="../tags/tag173.xml"/><Relationship Id="rId24" Type="http://schemas.openxmlformats.org/officeDocument/2006/relationships/notesSlide" Target="../notesSlides/notesSlide23.xml"/><Relationship Id="rId5" Type="http://schemas.openxmlformats.org/officeDocument/2006/relationships/tags" Target="../tags/tag167.xml"/><Relationship Id="rId15" Type="http://schemas.openxmlformats.org/officeDocument/2006/relationships/tags" Target="../tags/tag177.xml"/><Relationship Id="rId23" Type="http://schemas.openxmlformats.org/officeDocument/2006/relationships/slideLayout" Target="../slideLayouts/slideLayout35.xml"/><Relationship Id="rId10" Type="http://schemas.openxmlformats.org/officeDocument/2006/relationships/tags" Target="../tags/tag172.xml"/><Relationship Id="rId19" Type="http://schemas.openxmlformats.org/officeDocument/2006/relationships/tags" Target="../tags/tag181.xml"/><Relationship Id="rId4" Type="http://schemas.openxmlformats.org/officeDocument/2006/relationships/tags" Target="../tags/tag166.xml"/><Relationship Id="rId9" Type="http://schemas.openxmlformats.org/officeDocument/2006/relationships/tags" Target="../tags/tag171.xml"/><Relationship Id="rId14" Type="http://schemas.openxmlformats.org/officeDocument/2006/relationships/tags" Target="../tags/tag176.xml"/><Relationship Id="rId22" Type="http://schemas.openxmlformats.org/officeDocument/2006/relationships/tags" Target="../tags/tag18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8" Type="http://schemas.openxmlformats.org/officeDocument/2006/relationships/tags" Target="../tags/tag192.xml"/><Relationship Id="rId13" Type="http://schemas.openxmlformats.org/officeDocument/2006/relationships/tags" Target="../tags/tag197.xml"/><Relationship Id="rId18" Type="http://schemas.openxmlformats.org/officeDocument/2006/relationships/tags" Target="../tags/tag202.xml"/><Relationship Id="rId3" Type="http://schemas.openxmlformats.org/officeDocument/2006/relationships/tags" Target="../tags/tag187.xml"/><Relationship Id="rId21" Type="http://schemas.openxmlformats.org/officeDocument/2006/relationships/tags" Target="../tags/tag205.xml"/><Relationship Id="rId7" Type="http://schemas.openxmlformats.org/officeDocument/2006/relationships/tags" Target="../tags/tag191.xml"/><Relationship Id="rId12" Type="http://schemas.openxmlformats.org/officeDocument/2006/relationships/tags" Target="../tags/tag196.xml"/><Relationship Id="rId17" Type="http://schemas.openxmlformats.org/officeDocument/2006/relationships/tags" Target="../tags/tag201.xml"/><Relationship Id="rId2" Type="http://schemas.openxmlformats.org/officeDocument/2006/relationships/tags" Target="../tags/tag186.xml"/><Relationship Id="rId16" Type="http://schemas.openxmlformats.org/officeDocument/2006/relationships/tags" Target="../tags/tag200.xml"/><Relationship Id="rId20" Type="http://schemas.openxmlformats.org/officeDocument/2006/relationships/tags" Target="../tags/tag204.xml"/><Relationship Id="rId1" Type="http://schemas.openxmlformats.org/officeDocument/2006/relationships/tags" Target="../tags/tag185.xml"/><Relationship Id="rId6" Type="http://schemas.openxmlformats.org/officeDocument/2006/relationships/tags" Target="../tags/tag190.xml"/><Relationship Id="rId11" Type="http://schemas.openxmlformats.org/officeDocument/2006/relationships/tags" Target="../tags/tag195.xml"/><Relationship Id="rId24" Type="http://schemas.openxmlformats.org/officeDocument/2006/relationships/notesSlide" Target="../notesSlides/notesSlide26.xml"/><Relationship Id="rId5" Type="http://schemas.openxmlformats.org/officeDocument/2006/relationships/tags" Target="../tags/tag189.xml"/><Relationship Id="rId15" Type="http://schemas.openxmlformats.org/officeDocument/2006/relationships/tags" Target="../tags/tag199.xml"/><Relationship Id="rId23" Type="http://schemas.openxmlformats.org/officeDocument/2006/relationships/slideLayout" Target="../slideLayouts/slideLayout35.xml"/><Relationship Id="rId10" Type="http://schemas.openxmlformats.org/officeDocument/2006/relationships/tags" Target="../tags/tag194.xml"/><Relationship Id="rId19" Type="http://schemas.openxmlformats.org/officeDocument/2006/relationships/tags" Target="../tags/tag203.xml"/><Relationship Id="rId4" Type="http://schemas.openxmlformats.org/officeDocument/2006/relationships/tags" Target="../tags/tag188.xml"/><Relationship Id="rId9" Type="http://schemas.openxmlformats.org/officeDocument/2006/relationships/tags" Target="../tags/tag193.xml"/><Relationship Id="rId14" Type="http://schemas.openxmlformats.org/officeDocument/2006/relationships/tags" Target="../tags/tag198.xml"/><Relationship Id="rId22" Type="http://schemas.openxmlformats.org/officeDocument/2006/relationships/tags" Target="../tags/tag206.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9.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3.xml"/></Relationships>
</file>

<file path=ppt/slides/_rels/slide88.xml.rels><?xml version="1.0" encoding="UTF-8" standalone="yes"?>
<Relationships xmlns="http://schemas.openxmlformats.org/package/2006/relationships"><Relationship Id="rId8" Type="http://schemas.openxmlformats.org/officeDocument/2006/relationships/tags" Target="../tags/tag214.xml"/><Relationship Id="rId13" Type="http://schemas.openxmlformats.org/officeDocument/2006/relationships/tags" Target="../tags/tag219.xml"/><Relationship Id="rId18" Type="http://schemas.openxmlformats.org/officeDocument/2006/relationships/tags" Target="../tags/tag224.xml"/><Relationship Id="rId3" Type="http://schemas.openxmlformats.org/officeDocument/2006/relationships/tags" Target="../tags/tag209.xml"/><Relationship Id="rId21" Type="http://schemas.openxmlformats.org/officeDocument/2006/relationships/tags" Target="../tags/tag227.xml"/><Relationship Id="rId7" Type="http://schemas.openxmlformats.org/officeDocument/2006/relationships/tags" Target="../tags/tag213.xml"/><Relationship Id="rId12" Type="http://schemas.openxmlformats.org/officeDocument/2006/relationships/tags" Target="../tags/tag218.xml"/><Relationship Id="rId17" Type="http://schemas.openxmlformats.org/officeDocument/2006/relationships/tags" Target="../tags/tag223.xml"/><Relationship Id="rId2" Type="http://schemas.openxmlformats.org/officeDocument/2006/relationships/tags" Target="../tags/tag208.xml"/><Relationship Id="rId16" Type="http://schemas.openxmlformats.org/officeDocument/2006/relationships/tags" Target="../tags/tag222.xml"/><Relationship Id="rId20" Type="http://schemas.openxmlformats.org/officeDocument/2006/relationships/tags" Target="../tags/tag226.xml"/><Relationship Id="rId1" Type="http://schemas.openxmlformats.org/officeDocument/2006/relationships/tags" Target="../tags/tag207.xml"/><Relationship Id="rId6" Type="http://schemas.openxmlformats.org/officeDocument/2006/relationships/tags" Target="../tags/tag212.xml"/><Relationship Id="rId11" Type="http://schemas.openxmlformats.org/officeDocument/2006/relationships/tags" Target="../tags/tag217.xml"/><Relationship Id="rId24" Type="http://schemas.openxmlformats.org/officeDocument/2006/relationships/notesSlide" Target="../notesSlides/notesSlide29.xml"/><Relationship Id="rId5" Type="http://schemas.openxmlformats.org/officeDocument/2006/relationships/tags" Target="../tags/tag211.xml"/><Relationship Id="rId15" Type="http://schemas.openxmlformats.org/officeDocument/2006/relationships/tags" Target="../tags/tag221.xml"/><Relationship Id="rId23" Type="http://schemas.openxmlformats.org/officeDocument/2006/relationships/slideLayout" Target="../slideLayouts/slideLayout68.xml"/><Relationship Id="rId10" Type="http://schemas.openxmlformats.org/officeDocument/2006/relationships/tags" Target="../tags/tag216.xml"/><Relationship Id="rId19" Type="http://schemas.openxmlformats.org/officeDocument/2006/relationships/tags" Target="../tags/tag225.xml"/><Relationship Id="rId4" Type="http://schemas.openxmlformats.org/officeDocument/2006/relationships/tags" Target="../tags/tag210.xml"/><Relationship Id="rId9" Type="http://schemas.openxmlformats.org/officeDocument/2006/relationships/tags" Target="../tags/tag215.xml"/><Relationship Id="rId14" Type="http://schemas.openxmlformats.org/officeDocument/2006/relationships/tags" Target="../tags/tag220.xml"/><Relationship Id="rId22" Type="http://schemas.openxmlformats.org/officeDocument/2006/relationships/tags" Target="../tags/tag228.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3.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8.xml"/></Relationships>
</file>

<file path=ppt/slides/_rels/slide9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8.xml"/></Relationships>
</file>

<file path=ppt/slides/_rels/slide9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8.xml"/></Relationships>
</file>

<file path=ppt/slides/_rels/slide9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8.xml"/></Relationships>
</file>

<file path=ppt/slides/_rels/slide9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8.xml"/></Relationships>
</file>

<file path=ppt/slides/_rels/slide9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8.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3.xml"/></Relationships>
</file>

<file path=ppt/slides/_rels/slide98.xml.rels><?xml version="1.0" encoding="UTF-8" standalone="yes"?>
<Relationships xmlns="http://schemas.openxmlformats.org/package/2006/relationships"><Relationship Id="rId8" Type="http://schemas.openxmlformats.org/officeDocument/2006/relationships/tags" Target="../tags/tag236.xml"/><Relationship Id="rId13" Type="http://schemas.openxmlformats.org/officeDocument/2006/relationships/tags" Target="../tags/tag241.xml"/><Relationship Id="rId18" Type="http://schemas.openxmlformats.org/officeDocument/2006/relationships/tags" Target="../tags/tag246.xml"/><Relationship Id="rId3" Type="http://schemas.openxmlformats.org/officeDocument/2006/relationships/tags" Target="../tags/tag231.xml"/><Relationship Id="rId21" Type="http://schemas.openxmlformats.org/officeDocument/2006/relationships/tags" Target="../tags/tag249.xml"/><Relationship Id="rId7" Type="http://schemas.openxmlformats.org/officeDocument/2006/relationships/tags" Target="../tags/tag235.xml"/><Relationship Id="rId12" Type="http://schemas.openxmlformats.org/officeDocument/2006/relationships/tags" Target="../tags/tag240.xml"/><Relationship Id="rId17" Type="http://schemas.openxmlformats.org/officeDocument/2006/relationships/tags" Target="../tags/tag245.xml"/><Relationship Id="rId2" Type="http://schemas.openxmlformats.org/officeDocument/2006/relationships/tags" Target="../tags/tag230.xml"/><Relationship Id="rId16" Type="http://schemas.openxmlformats.org/officeDocument/2006/relationships/tags" Target="../tags/tag244.xml"/><Relationship Id="rId20" Type="http://schemas.openxmlformats.org/officeDocument/2006/relationships/tags" Target="../tags/tag248.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tags" Target="../tags/tag239.xml"/><Relationship Id="rId24" Type="http://schemas.openxmlformats.org/officeDocument/2006/relationships/notesSlide" Target="../notesSlides/notesSlide32.xml"/><Relationship Id="rId5" Type="http://schemas.openxmlformats.org/officeDocument/2006/relationships/tags" Target="../tags/tag233.xml"/><Relationship Id="rId15" Type="http://schemas.openxmlformats.org/officeDocument/2006/relationships/tags" Target="../tags/tag243.xml"/><Relationship Id="rId23" Type="http://schemas.openxmlformats.org/officeDocument/2006/relationships/slideLayout" Target="../slideLayouts/slideLayout35.xml"/><Relationship Id="rId10" Type="http://schemas.openxmlformats.org/officeDocument/2006/relationships/tags" Target="../tags/tag238.xml"/><Relationship Id="rId19" Type="http://schemas.openxmlformats.org/officeDocument/2006/relationships/tags" Target="../tags/tag247.xml"/><Relationship Id="rId4" Type="http://schemas.openxmlformats.org/officeDocument/2006/relationships/tags" Target="../tags/tag232.xml"/><Relationship Id="rId9" Type="http://schemas.openxmlformats.org/officeDocument/2006/relationships/tags" Target="../tags/tag237.xml"/><Relationship Id="rId14" Type="http://schemas.openxmlformats.org/officeDocument/2006/relationships/tags" Target="../tags/tag242.xml"/><Relationship Id="rId22" Type="http://schemas.openxmlformats.org/officeDocument/2006/relationships/tags" Target="../tags/tag25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1667783" y="1205603"/>
            <a:ext cx="4848433" cy="1071707"/>
            <a:chOff x="2059241" y="971547"/>
            <a:chExt cx="4166520" cy="803781"/>
          </a:xfrm>
        </p:grpSpPr>
        <p:sp>
          <p:nvSpPr>
            <p:cNvPr id="35" name="任意多边形 34"/>
            <p:cNvSpPr/>
            <p:nvPr/>
          </p:nvSpPr>
          <p:spPr>
            <a:xfrm rot="10800000">
              <a:off x="2059241" y="971547"/>
              <a:ext cx="4166520" cy="361951"/>
            </a:xfrm>
            <a:custGeom>
              <a:avLst/>
              <a:gdLst>
                <a:gd name="connsiteX0" fmla="*/ 3055196 w 3236172"/>
                <a:gd name="connsiteY0" fmla="*/ 361951 h 361951"/>
                <a:gd name="connsiteX1" fmla="*/ 180975 w 3236172"/>
                <a:gd name="connsiteY1" fmla="*/ 361951 h 361951"/>
                <a:gd name="connsiteX2" fmla="*/ 0 w 3236172"/>
                <a:gd name="connsiteY2" fmla="*/ 0 h 361951"/>
                <a:gd name="connsiteX3" fmla="*/ 3236172 w 3236172"/>
                <a:gd name="connsiteY3" fmla="*/ 0 h 361951"/>
              </a:gdLst>
              <a:ahLst/>
              <a:cxnLst>
                <a:cxn ang="0">
                  <a:pos x="connsiteX0" y="connsiteY0"/>
                </a:cxn>
                <a:cxn ang="0">
                  <a:pos x="connsiteX1" y="connsiteY1"/>
                </a:cxn>
                <a:cxn ang="0">
                  <a:pos x="connsiteX2" y="connsiteY2"/>
                </a:cxn>
                <a:cxn ang="0">
                  <a:pos x="connsiteX3" y="connsiteY3"/>
                </a:cxn>
              </a:cxnLst>
              <a:rect l="l" t="t" r="r" b="b"/>
              <a:pathLst>
                <a:path w="3236172" h="361951">
                  <a:moveTo>
                    <a:pt x="3055196" y="361951"/>
                  </a:moveTo>
                  <a:lnTo>
                    <a:pt x="180975" y="361951"/>
                  </a:lnTo>
                  <a:lnTo>
                    <a:pt x="0" y="0"/>
                  </a:lnTo>
                  <a:lnTo>
                    <a:pt x="3236172"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2207635" y="1521412"/>
              <a:ext cx="3310522" cy="253916"/>
            </a:xfrm>
            <a:prstGeom prst="rect">
              <a:avLst/>
            </a:prstGeom>
            <a:noFill/>
          </p:spPr>
          <p:txBody>
            <a:bodyPr wrap="none" rtlCol="0">
              <a:spAutoFit/>
            </a:bodyPr>
            <a:lstStyle/>
            <a:p>
              <a:r>
                <a:rPr lang="zh-CN" altLang="en-US" sz="1600" spc="600" dirty="0">
                  <a:solidFill>
                    <a:schemeClr val="bg1"/>
                  </a:solidFill>
                  <a:latin typeface="黑体" panose="02010609060101010101" pitchFamily="49" charset="-122"/>
                  <a:ea typeface="黑体" panose="02010609060101010101" pitchFamily="49" charset="-122"/>
                </a:rPr>
                <a:t>华南师范大学文学院语文月刊</a:t>
              </a:r>
            </a:p>
          </p:txBody>
        </p:sp>
      </p:grpSp>
      <p:sp>
        <p:nvSpPr>
          <p:cNvPr id="4" name="六边形 3"/>
          <p:cNvSpPr/>
          <p:nvPr/>
        </p:nvSpPr>
        <p:spPr>
          <a:xfrm>
            <a:off x="552391" y="1741458"/>
            <a:ext cx="7924800" cy="2892357"/>
          </a:xfrm>
          <a:prstGeom prst="hexagon">
            <a:avLst/>
          </a:prstGeom>
          <a:solidFill>
            <a:schemeClr val="bg1">
              <a:lumMod val="95000"/>
            </a:schemeClr>
          </a:solidFill>
          <a:ln>
            <a:solidFill>
              <a:schemeClr val="bg1">
                <a:lumMod val="65000"/>
              </a:schemeClr>
            </a:solidFill>
          </a:ln>
          <a:effectLst>
            <a:outerShdw blurRad="330200" dist="38100" dir="5400000" algn="t" rotWithShape="0">
              <a:prstClr val="black">
                <a:alpha val="7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六边形 36"/>
          <p:cNvSpPr/>
          <p:nvPr/>
        </p:nvSpPr>
        <p:spPr>
          <a:xfrm>
            <a:off x="1703290" y="4241804"/>
            <a:ext cx="5535711" cy="124097"/>
          </a:xfrm>
          <a:prstGeom prst="hexagon">
            <a:avLst/>
          </a:prstGeom>
          <a:solidFill>
            <a:schemeClr val="accent2">
              <a:alpha val="77000"/>
            </a:schemeClr>
          </a:solidFill>
          <a:ln>
            <a:noFill/>
          </a:ln>
          <a:effectLst>
            <a:innerShdw blurRad="3937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2704982" y="5308642"/>
            <a:ext cx="4281109" cy="457161"/>
            <a:chOff x="2704981" y="3949251"/>
            <a:chExt cx="4281109" cy="342871"/>
          </a:xfrm>
        </p:grpSpPr>
        <p:sp>
          <p:nvSpPr>
            <p:cNvPr id="33" name="六边形 32"/>
            <p:cNvSpPr/>
            <p:nvPr/>
          </p:nvSpPr>
          <p:spPr>
            <a:xfrm>
              <a:off x="2704981" y="3949251"/>
              <a:ext cx="4243282" cy="342871"/>
            </a:xfrm>
            <a:prstGeom prst="hexagon">
              <a:avLst/>
            </a:prstGeom>
            <a:solidFill>
              <a:schemeClr val="accent2">
                <a:alpha val="77000"/>
              </a:schemeClr>
            </a:solidFill>
            <a:ln>
              <a:noFill/>
            </a:ln>
            <a:effectLst>
              <a:innerShdw blurRad="114300">
                <a:prstClr val="black">
                  <a:alpha val="6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2729797" y="4016812"/>
              <a:ext cx="4256293" cy="207749"/>
            </a:xfrm>
            <a:prstGeom prst="rect">
              <a:avLst/>
            </a:prstGeom>
            <a:noFill/>
          </p:spPr>
          <p:txBody>
            <a:bodyPr wrap="non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主讲：胡家俊     单位：华南师范大学文学院语文月刊编辑部</a:t>
              </a:r>
            </a:p>
          </p:txBody>
        </p:sp>
      </p:grpSp>
      <p:grpSp>
        <p:nvGrpSpPr>
          <p:cNvPr id="18" name="组合 17"/>
          <p:cNvGrpSpPr/>
          <p:nvPr/>
        </p:nvGrpSpPr>
        <p:grpSpPr>
          <a:xfrm>
            <a:off x="6727199" y="1610477"/>
            <a:ext cx="1790563" cy="2769404"/>
            <a:chOff x="6727198" y="1207857"/>
            <a:chExt cx="1790563" cy="2077053"/>
          </a:xfrm>
        </p:grpSpPr>
        <p:sp>
          <p:nvSpPr>
            <p:cNvPr id="5" name="六边形 4"/>
            <p:cNvSpPr/>
            <p:nvPr/>
          </p:nvSpPr>
          <p:spPr>
            <a:xfrm rot="16200000">
              <a:off x="6583953" y="1351102"/>
              <a:ext cx="2077053" cy="1790563"/>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6808794" y="1737572"/>
              <a:ext cx="1415772" cy="623248"/>
            </a:xfrm>
            <a:prstGeom prst="rect">
              <a:avLst/>
            </a:prstGeom>
            <a:noFill/>
          </p:spPr>
          <p:txBody>
            <a:bodyPr wrap="none" rtlCol="0">
              <a:spAutoFit/>
            </a:bodyPr>
            <a:lstStyle/>
            <a:p>
              <a:r>
                <a:rPr lang="en-US" altLang="zh-CN" sz="4800" dirty="0" smtClean="0">
                  <a:solidFill>
                    <a:schemeClr val="bg1"/>
                  </a:solidFill>
                  <a:latin typeface="黑体" panose="02010609060101010101" pitchFamily="49" charset="-122"/>
                  <a:ea typeface="黑体" panose="02010609060101010101" pitchFamily="49" charset="-122"/>
                </a:rPr>
                <a:t>2019</a:t>
              </a:r>
              <a:endParaRPr lang="zh-CN" altLang="en-US" sz="4800" dirty="0">
                <a:solidFill>
                  <a:schemeClr val="bg1"/>
                </a:solidFill>
                <a:latin typeface="黑体" panose="02010609060101010101" pitchFamily="49" charset="-122"/>
                <a:ea typeface="黑体" panose="02010609060101010101" pitchFamily="49" charset="-122"/>
              </a:endParaRPr>
            </a:p>
          </p:txBody>
        </p:sp>
      </p:grpSp>
      <p:sp>
        <p:nvSpPr>
          <p:cNvPr id="2" name="TextBox 1"/>
          <p:cNvSpPr txBox="1"/>
          <p:nvPr/>
        </p:nvSpPr>
        <p:spPr>
          <a:xfrm>
            <a:off x="1898140" y="1216887"/>
            <a:ext cx="4186028" cy="369332"/>
          </a:xfrm>
          <a:prstGeom prst="rect">
            <a:avLst/>
          </a:prstGeom>
          <a:noFill/>
        </p:spPr>
        <p:txBody>
          <a:bodyPr wrap="square" rtlCol="0">
            <a:spAutoFit/>
          </a:bodyPr>
          <a:lstStyle/>
          <a:p>
            <a:r>
              <a:rPr lang="zh-CN" altLang="en-US" dirty="0" smtClean="0">
                <a:solidFill>
                  <a:schemeClr val="bg1"/>
                </a:solidFill>
                <a:latin typeface="黑体" panose="02010609060101010101" pitchFamily="49" charset="-122"/>
                <a:ea typeface="黑体" panose="02010609060101010101" pitchFamily="49" charset="-122"/>
              </a:rPr>
              <a:t>湛江市北大附属实验学校作文</a:t>
            </a:r>
            <a:r>
              <a:rPr lang="zh-CN" altLang="en-US" dirty="0" smtClean="0">
                <a:solidFill>
                  <a:schemeClr val="bg1"/>
                </a:solidFill>
                <a:latin typeface="黑体" panose="02010609060101010101" pitchFamily="49" charset="-122"/>
                <a:ea typeface="黑体" panose="02010609060101010101" pitchFamily="49" charset="-122"/>
              </a:rPr>
              <a:t>备考讲座</a:t>
            </a:r>
            <a:endParaRPr lang="zh-CN" altLang="en-US" dirty="0">
              <a:solidFill>
                <a:schemeClr val="bg1"/>
              </a:solidFill>
              <a:latin typeface="黑体" panose="02010609060101010101" pitchFamily="49" charset="-122"/>
              <a:ea typeface="黑体" panose="02010609060101010101" pitchFamily="49" charset="-122"/>
            </a:endParaRPr>
          </a:p>
        </p:txBody>
      </p:sp>
      <p:sp>
        <p:nvSpPr>
          <p:cNvPr id="17" name="Rectangle 18">
            <a:extLst>
              <a:ext uri="{FF2B5EF4-FFF2-40B4-BE49-F238E27FC236}">
                <a16:creationId xmlns:a16="http://schemas.microsoft.com/office/drawing/2014/main" xmlns="" id="{DE5E9A58-AE44-4982-A8CB-8CC664C4EC20}"/>
              </a:ext>
            </a:extLst>
          </p:cNvPr>
          <p:cNvSpPr>
            <a:spLocks noChangeArrowheads="1"/>
          </p:cNvSpPr>
          <p:nvPr/>
        </p:nvSpPr>
        <p:spPr bwMode="auto">
          <a:xfrm>
            <a:off x="964962" y="2414906"/>
            <a:ext cx="528991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4800" b="1" dirty="0" smtClean="0">
                <a:solidFill>
                  <a:srgbClr val="002060"/>
                </a:solidFill>
                <a:latin typeface="微软雅黑" panose="020B0503020204020204" pitchFamily="34" charset="-122"/>
                <a:ea typeface="微软雅黑" panose="020B0503020204020204" pitchFamily="34" charset="-122"/>
              </a:rPr>
              <a:t>精研规则  高效</a:t>
            </a:r>
            <a:r>
              <a:rPr lang="zh-CN" altLang="en-US" sz="4800" b="1" dirty="0">
                <a:solidFill>
                  <a:srgbClr val="002060"/>
                </a:solidFill>
                <a:latin typeface="微软雅黑" panose="020B0503020204020204" pitchFamily="34" charset="-122"/>
                <a:ea typeface="微软雅黑" panose="020B0503020204020204" pitchFamily="34" charset="-122"/>
              </a:rPr>
              <a:t>备考</a:t>
            </a:r>
            <a:endParaRPr lang="en-US" altLang="zh-CN" sz="4800" b="1" dirty="0" smtClean="0">
              <a:solidFill>
                <a:srgbClr val="002060"/>
              </a:solidFill>
              <a:latin typeface="微软雅黑" panose="020B0503020204020204" pitchFamily="34" charset="-122"/>
              <a:ea typeface="微软雅黑" panose="020B0503020204020204" pitchFamily="34" charset="-122"/>
            </a:endParaRPr>
          </a:p>
          <a:p>
            <a:pPr algn="ctr"/>
            <a:r>
              <a:rPr lang="en-US" altLang="zh-CN" sz="2800" b="1" dirty="0" smtClean="0">
                <a:solidFill>
                  <a:srgbClr val="002060"/>
                </a:solidFill>
                <a:latin typeface="黑体" panose="02010609060101010101" pitchFamily="49" charset="-122"/>
                <a:ea typeface="黑体" panose="02010609060101010101" pitchFamily="49" charset="-122"/>
              </a:rPr>
              <a:t>——</a:t>
            </a:r>
            <a:r>
              <a:rPr lang="en-US" altLang="zh-CN" sz="2800" b="1" dirty="0">
                <a:solidFill>
                  <a:srgbClr val="002060"/>
                </a:solidFill>
                <a:latin typeface="黑体" panose="02010609060101010101" pitchFamily="49" charset="-122"/>
                <a:ea typeface="黑体" panose="02010609060101010101" pitchFamily="49" charset="-122"/>
              </a:rPr>
              <a:t>2019</a:t>
            </a:r>
            <a:r>
              <a:rPr lang="zh-CN" altLang="en-US" sz="2800" b="1" dirty="0">
                <a:solidFill>
                  <a:srgbClr val="002060"/>
                </a:solidFill>
                <a:latin typeface="黑体" panose="02010609060101010101" pitchFamily="49" charset="-122"/>
                <a:ea typeface="黑体" panose="02010609060101010101" pitchFamily="49" charset="-122"/>
              </a:rPr>
              <a:t>年高考作文备考指导</a:t>
            </a:r>
          </a:p>
        </p:txBody>
      </p:sp>
    </p:spTree>
    <p:extLst>
      <p:ext uri="{BB962C8B-B14F-4D97-AF65-F5344CB8AC3E}">
        <p14:creationId xmlns:p14="http://schemas.microsoft.com/office/powerpoint/2010/main" val="405344292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9" presetClass="entr" presetSubtype="0" decel="10000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 calcmode="lin" valueType="num">
                                      <p:cBhvr>
                                        <p:cTn id="15" dur="500" fill="hold"/>
                                        <p:tgtEl>
                                          <p:spTgt spid="18"/>
                                        </p:tgtEl>
                                        <p:attrNameLst>
                                          <p:attrName>style.rotation</p:attrName>
                                        </p:attrNameLst>
                                      </p:cBhvr>
                                      <p:tavLst>
                                        <p:tav tm="0">
                                          <p:val>
                                            <p:fltVal val="360"/>
                                          </p:val>
                                        </p:tav>
                                        <p:tav tm="100000">
                                          <p:val>
                                            <p:fltVal val="0"/>
                                          </p:val>
                                        </p:tav>
                                      </p:tavLst>
                                    </p:anim>
                                    <p:animEffect transition="in" filter="fade">
                                      <p:cBhvr>
                                        <p:cTn id="16" dur="500"/>
                                        <p:tgtEl>
                                          <p:spTgt spid="18"/>
                                        </p:tgtEl>
                                      </p:cBhvr>
                                    </p:animEffect>
                                  </p:childTnLst>
                                </p:cTn>
                              </p:par>
                            </p:childTnLst>
                          </p:cTn>
                        </p:par>
                        <p:par>
                          <p:cTn id="17" fill="hold">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right)">
                                      <p:cBhvr>
                                        <p:cTn id="20" dur="500"/>
                                        <p:tgtEl>
                                          <p:spTgt spid="37"/>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000"/>
                            </p:stCondLst>
                            <p:childTnLst>
                              <p:par>
                                <p:cTn id="27" presetID="2" presetClass="entr" presetSubtype="4"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500" fill="hold"/>
                                        <p:tgtEl>
                                          <p:spTgt spid="14"/>
                                        </p:tgtEl>
                                        <p:attrNameLst>
                                          <p:attrName>ppt_x</p:attrName>
                                        </p:attrNameLst>
                                      </p:cBhvr>
                                      <p:tavLst>
                                        <p:tav tm="0">
                                          <p:val>
                                            <p:strVal val="#ppt_x"/>
                                          </p:val>
                                        </p:tav>
                                        <p:tav tm="100000">
                                          <p:val>
                                            <p:strVal val="#ppt_x"/>
                                          </p:val>
                                        </p:tav>
                                      </p:tavLst>
                                    </p:anim>
                                    <p:anim calcmode="lin" valueType="num">
                                      <p:cBhvr additive="base">
                                        <p:cTn id="30" dur="500" fill="hold"/>
                                        <p:tgtEl>
                                          <p:spTgt spid="14"/>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iterate type="wd">
                                    <p:tmPct val="10000"/>
                                  </p:iterate>
                                  <p:childTnLst>
                                    <p:set>
                                      <p:cBhvr>
                                        <p:cTn id="33" dur="1" fill="hold">
                                          <p:stCondLst>
                                            <p:cond delay="0"/>
                                          </p:stCondLst>
                                        </p:cTn>
                                        <p:tgtEl>
                                          <p:spTgt spid="17"/>
                                        </p:tgtEl>
                                        <p:attrNameLst>
                                          <p:attrName>style.visibility</p:attrName>
                                        </p:attrNameLst>
                                      </p:cBhvr>
                                      <p:to>
                                        <p:strVal val="visible"/>
                                      </p:to>
                                    </p:set>
                                    <p:anim calcmode="lin" valueType="num">
                                      <p:cBhvr>
                                        <p:cTn id="34" dur="500" fill="hold"/>
                                        <p:tgtEl>
                                          <p:spTgt spid="17"/>
                                        </p:tgtEl>
                                        <p:attrNameLst>
                                          <p:attrName>ppt_w</p:attrName>
                                        </p:attrNameLst>
                                      </p:cBhvr>
                                      <p:tavLst>
                                        <p:tav tm="0">
                                          <p:val>
                                            <p:fltVal val="0"/>
                                          </p:val>
                                        </p:tav>
                                        <p:tav tm="100000">
                                          <p:val>
                                            <p:strVal val="#ppt_w"/>
                                          </p:val>
                                        </p:tav>
                                      </p:tavLst>
                                    </p:anim>
                                    <p:anim calcmode="lin" valueType="num">
                                      <p:cBhvr>
                                        <p:cTn id="35" dur="500" fill="hold"/>
                                        <p:tgtEl>
                                          <p:spTgt spid="17"/>
                                        </p:tgtEl>
                                        <p:attrNameLst>
                                          <p:attrName>ppt_h</p:attrName>
                                        </p:attrNameLst>
                                      </p:cBhvr>
                                      <p:tavLst>
                                        <p:tav tm="0">
                                          <p:val>
                                            <p:fltVal val="0"/>
                                          </p:val>
                                        </p:tav>
                                        <p:tav tm="100000">
                                          <p:val>
                                            <p:strVal val="#ppt_h"/>
                                          </p:val>
                                        </p:tav>
                                      </p:tavLst>
                                    </p:anim>
                                    <p:animEffect transition="in" filter="fade">
                                      <p:cBhvr>
                                        <p:cTn id="3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7" grpId="0" animBg="1"/>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40796"/>
            <a:ext cx="5688632" cy="641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7045078"/>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9" name="TextBox 1">
            <a:extLst>
              <a:ext uri="{FF2B5EF4-FFF2-40B4-BE49-F238E27FC236}">
                <a16:creationId xmlns:a16="http://schemas.microsoft.com/office/drawing/2014/main" xmlns="" id="{E5A8891C-D1B8-4139-9E8E-8F610BDD72A4}"/>
              </a:ext>
            </a:extLst>
          </p:cNvPr>
          <p:cNvSpPr txBox="1">
            <a:spLocks noChangeArrowheads="1"/>
          </p:cNvSpPr>
          <p:nvPr/>
        </p:nvSpPr>
        <p:spPr bwMode="auto">
          <a:xfrm>
            <a:off x="3791783" y="2839766"/>
            <a:ext cx="41766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dirty="0" smtClean="0">
                <a:solidFill>
                  <a:srgbClr val="FF0000"/>
                </a:solidFill>
                <a:latin typeface="楷体" panose="02010609060101010101" pitchFamily="49" charset="-122"/>
                <a:ea typeface="楷体" panose="02010609060101010101" pitchFamily="49" charset="-122"/>
              </a:rPr>
              <a:t>以小见大，突出个性</a:t>
            </a:r>
            <a:endParaRPr lang="en-US" altLang="zh-CN" sz="2800" dirty="0" smtClean="0">
              <a:solidFill>
                <a:srgbClr val="FF0000"/>
              </a:solidFill>
              <a:latin typeface="楷体" panose="02010609060101010101" pitchFamily="49" charset="-122"/>
              <a:ea typeface="楷体" panose="02010609060101010101" pitchFamily="49" charset="-122"/>
            </a:endParaRPr>
          </a:p>
          <a:p>
            <a:pPr eaLnBrk="1" hangingPunct="1">
              <a:spcBef>
                <a:spcPct val="0"/>
              </a:spcBef>
              <a:buFontTx/>
              <a:buNone/>
            </a:pPr>
            <a:endParaRPr lang="en-US" altLang="zh-CN" sz="2800" dirty="0" smtClean="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48539924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88640"/>
            <a:ext cx="9144000" cy="7048083"/>
          </a:xfrm>
          <a:prstGeom prst="rect">
            <a:avLst/>
          </a:prstGeom>
          <a:noFill/>
        </p:spPr>
        <p:txBody>
          <a:bodyPr wrap="square" rtlCol="0">
            <a:spAutoFit/>
          </a:bodyPr>
          <a:lstStyle/>
          <a:p>
            <a:pPr algn="ctr"/>
            <a:r>
              <a:rPr lang="zh-CN" altLang="zh-CN" sz="2800" dirty="0">
                <a:solidFill>
                  <a:srgbClr val="FF0000"/>
                </a:solidFill>
                <a:latin typeface="黑体" panose="02010609060101010101" pitchFamily="49" charset="-122"/>
                <a:ea typeface="黑体" panose="02010609060101010101" pitchFamily="49" charset="-122"/>
              </a:rPr>
              <a:t>青春梦扬，圆梦中华</a:t>
            </a:r>
            <a:endParaRPr lang="zh-CN" altLang="zh-CN" sz="2800" b="1" dirty="0">
              <a:solidFill>
                <a:srgbClr val="FF0000"/>
              </a:solidFill>
              <a:latin typeface="黑体" panose="02010609060101010101" pitchFamily="49" charset="-122"/>
              <a:ea typeface="黑体" panose="02010609060101010101" pitchFamily="49" charset="-122"/>
            </a:endParaRPr>
          </a:p>
          <a:p>
            <a:pPr algn="ctr"/>
            <a:r>
              <a:rPr lang="zh-CN" altLang="zh-CN" sz="2000" dirty="0"/>
              <a:t>□广东考生</a:t>
            </a:r>
          </a:p>
          <a:p>
            <a:r>
              <a:rPr lang="zh-CN" altLang="zh-CN" sz="2400" dirty="0">
                <a:latin typeface="楷体" panose="02010609060101010101" pitchFamily="49" charset="-122"/>
                <a:ea typeface="楷体" panose="02010609060101010101" pitchFamily="49" charset="-122"/>
              </a:rPr>
              <a:t>致十八岁的你：</a:t>
            </a:r>
          </a:p>
          <a:p>
            <a:r>
              <a:rPr lang="en-US" altLang="zh-CN" sz="2400" dirty="0" smtClean="0">
                <a:latin typeface="楷体" panose="02010609060101010101" pitchFamily="49" charset="-122"/>
                <a:ea typeface="楷体" panose="02010609060101010101" pitchFamily="49" charset="-122"/>
              </a:rPr>
              <a:t>    2035</a:t>
            </a:r>
            <a:r>
              <a:rPr lang="zh-CN" altLang="zh-CN" sz="2400" dirty="0">
                <a:latin typeface="楷体" panose="02010609060101010101" pitchFamily="49" charset="-122"/>
                <a:ea typeface="楷体" panose="02010609060101010101" pitchFamily="49" charset="-122"/>
              </a:rPr>
              <a:t>年，十八岁的青春年华，这些美好的词汇从唇齿之间吐出，已是一片如水般的温柔。如今十八岁的我提笔写信给未来十八岁的你，时间在信纸之上流逝，时代在字里行间变迁，我个人的欢笑与汗水交融于新世纪的中国之追梦与成长；我的梦，温柔地包容于伟大的中国梦之内，徐徐展现在你的眼前。</a:t>
            </a:r>
          </a:p>
          <a:p>
            <a:r>
              <a:rPr lang="en-US" altLang="zh-CN" sz="2400" dirty="0" smtClean="0">
                <a:latin typeface="楷体" panose="02010609060101010101" pitchFamily="49" charset="-122"/>
                <a:ea typeface="楷体" panose="02010609060101010101" pitchFamily="49" charset="-122"/>
              </a:rPr>
              <a:t>    </a:t>
            </a:r>
            <a:r>
              <a:rPr lang="zh-CN" altLang="zh-CN" sz="2400" dirty="0" smtClean="0">
                <a:solidFill>
                  <a:srgbClr val="FF0000"/>
                </a:solidFill>
                <a:latin typeface="楷体" panose="02010609060101010101" pitchFamily="49" charset="-122"/>
                <a:ea typeface="楷体" panose="02010609060101010101" pitchFamily="49" charset="-122"/>
              </a:rPr>
              <a:t>求学</a:t>
            </a:r>
            <a:r>
              <a:rPr lang="zh-CN" altLang="zh-CN" sz="2400" dirty="0">
                <a:solidFill>
                  <a:srgbClr val="FF0000"/>
                </a:solidFill>
                <a:latin typeface="楷体" panose="02010609060101010101" pitchFamily="49" charset="-122"/>
                <a:ea typeface="楷体" panose="02010609060101010101" pitchFamily="49" charset="-122"/>
              </a:rPr>
              <a:t>之时，在教室的朗朗书声之中，在窗外的荫荫夏木之下，年幼的我不知梦想为何物。</a:t>
            </a:r>
            <a:r>
              <a:rPr lang="zh-CN" altLang="zh-CN" sz="2400" dirty="0">
                <a:latin typeface="楷体" panose="02010609060101010101" pitchFamily="49" charset="-122"/>
                <a:ea typeface="楷体" panose="02010609060101010101" pitchFamily="49" charset="-122"/>
              </a:rPr>
              <a:t>世界于我而言太过广阔，而满心童真，不知人间疾苦。直到那一天，</a:t>
            </a:r>
            <a:r>
              <a:rPr lang="en-US" altLang="zh-CN" sz="2400" dirty="0">
                <a:latin typeface="楷体" panose="02010609060101010101" pitchFamily="49" charset="-122"/>
                <a:ea typeface="楷体" panose="02010609060101010101" pitchFamily="49" charset="-122"/>
              </a:rPr>
              <a:t>2008</a:t>
            </a:r>
            <a:r>
              <a:rPr lang="zh-CN" altLang="zh-CN" sz="2400" dirty="0">
                <a:latin typeface="楷体" panose="02010609060101010101" pitchFamily="49" charset="-122"/>
                <a:ea typeface="楷体" panose="02010609060101010101" pitchFamily="49" charset="-122"/>
              </a:rPr>
              <a:t>年那中国流下泪水的一天，发生了死伤无数的汶川大地震。满目疮痍的大地之上是无数个小家的破碎，悲哀，哭泣……但是，年幼的我第一次看到中国这个“大家”超卓的行动，无数的解放军战士与志愿者在满是创伤的大地上，用血肉之躯，用不知疲倦的双手创造了生命的奇迹，生命的大美！众志成城，血脉相连，炎黄子孙，是为一家！那一刻，我才懂得何为国，何为家，我的心中才有了一个梦，一个愿为祖国奉献我生命的梦。</a:t>
            </a:r>
          </a:p>
          <a:p>
            <a:endParaRPr lang="zh-CN" altLang="en-US" sz="2000" dirty="0"/>
          </a:p>
        </p:txBody>
      </p:sp>
    </p:spTree>
    <p:extLst>
      <p:ext uri="{BB962C8B-B14F-4D97-AF65-F5344CB8AC3E}">
        <p14:creationId xmlns:p14="http://schemas.microsoft.com/office/powerpoint/2010/main" val="90686400"/>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7504" y="116632"/>
            <a:ext cx="8928992" cy="6524863"/>
          </a:xfrm>
          <a:prstGeom prst="rect">
            <a:avLst/>
          </a:prstGeom>
        </p:spPr>
        <p:txBody>
          <a:bodyPr wrap="square">
            <a:spAutoFit/>
          </a:bodyPr>
          <a:lstStyle/>
          <a:p>
            <a:r>
              <a:rPr lang="en-US" altLang="zh-CN" dirty="0">
                <a:latin typeface="楷体" panose="02010609060101010101" pitchFamily="49" charset="-122"/>
                <a:ea typeface="楷体" panose="02010609060101010101" pitchFamily="49" charset="-122"/>
              </a:rPr>
              <a:t> </a:t>
            </a:r>
            <a:r>
              <a:rPr lang="en-US" altLang="zh-CN" dirty="0" smtClean="0">
                <a:latin typeface="楷体" panose="02010609060101010101" pitchFamily="49" charset="-122"/>
                <a:ea typeface="楷体" panose="02010609060101010101" pitchFamily="49" charset="-122"/>
              </a:rPr>
              <a:t>    </a:t>
            </a:r>
            <a:r>
              <a:rPr lang="zh-CN" altLang="zh-CN" sz="2200" dirty="0" smtClean="0">
                <a:solidFill>
                  <a:srgbClr val="FF0000"/>
                </a:solidFill>
                <a:latin typeface="楷体" panose="02010609060101010101" pitchFamily="49" charset="-122"/>
                <a:ea typeface="楷体" panose="02010609060101010101" pitchFamily="49" charset="-122"/>
              </a:rPr>
              <a:t>在</a:t>
            </a:r>
            <a:r>
              <a:rPr lang="zh-CN" altLang="zh-CN" sz="2200" dirty="0">
                <a:solidFill>
                  <a:srgbClr val="FF0000"/>
                </a:solidFill>
                <a:latin typeface="楷体" panose="02010609060101010101" pitchFamily="49" charset="-122"/>
                <a:ea typeface="楷体" panose="02010609060101010101" pitchFamily="49" charset="-122"/>
              </a:rPr>
              <a:t>我成长之时，我的梦也在悄然成长，而新世纪的中国亦在历史的进程中画下了浓墨重彩的一笔。在追梦途中，我与中国相伴。</a:t>
            </a:r>
            <a:r>
              <a:rPr lang="zh-CN" altLang="zh-CN" sz="2200" dirty="0">
                <a:latin typeface="楷体" panose="02010609060101010101" pitchFamily="49" charset="-122"/>
                <a:ea typeface="楷体" panose="02010609060101010101" pitchFamily="49" charset="-122"/>
              </a:rPr>
              <a:t>当“天宫一号”遨游于浩瀚的宇宙之中，首次太空授课的观众中有我充满渴求的身影。我是多么希望能够投身于我最为热爱的航天航空事业，以我个人学识，让中国的旗帜在无垠的宇宙之中飘舞！而在我醉心于学习，向着未知的太空进发之时，中国亦在追梦的路上前行、拼搏、创造：互联网高度普及、精准扶贫开始推动……</a:t>
            </a:r>
          </a:p>
          <a:p>
            <a:r>
              <a:rPr lang="en-US" altLang="zh-CN" sz="2200" dirty="0">
                <a:latin typeface="楷体" panose="02010609060101010101" pitchFamily="49" charset="-122"/>
                <a:ea typeface="楷体" panose="02010609060101010101" pitchFamily="49" charset="-122"/>
              </a:rPr>
              <a:t>    </a:t>
            </a:r>
            <a:r>
              <a:rPr lang="zh-CN" altLang="zh-CN" sz="2200" dirty="0" smtClean="0">
                <a:solidFill>
                  <a:srgbClr val="FF0000"/>
                </a:solidFill>
                <a:latin typeface="楷体" panose="02010609060101010101" pitchFamily="49" charset="-122"/>
                <a:ea typeface="楷体" panose="02010609060101010101" pitchFamily="49" charset="-122"/>
              </a:rPr>
              <a:t>我</a:t>
            </a:r>
            <a:r>
              <a:rPr lang="zh-CN" altLang="zh-CN" sz="2200" dirty="0">
                <a:solidFill>
                  <a:srgbClr val="FF0000"/>
                </a:solidFill>
                <a:latin typeface="楷体" panose="02010609060101010101" pitchFamily="49" charset="-122"/>
                <a:ea typeface="楷体" panose="02010609060101010101" pitchFamily="49" charset="-122"/>
              </a:rPr>
              <a:t>想，当你拾起这个尘封的时光瓶时，我已成长为社会的中坚力量，成为航空队伍中自豪的一员，为中国全面建成小康社会、社会主义现代化贡献了一份力量，与千千万万的华夏儿女的奋斗相交融，我们的梦想怒放于时代的枝头，写就中国的春意盎然，写就中国梦的春暖花开。</a:t>
            </a:r>
            <a:r>
              <a:rPr lang="zh-CN" altLang="zh-CN" sz="2200" dirty="0">
                <a:latin typeface="楷体" panose="02010609060101010101" pitchFamily="49" charset="-122"/>
                <a:ea typeface="楷体" panose="02010609060101010101" pitchFamily="49" charset="-122"/>
              </a:rPr>
              <a:t>这种充满哲意的联结，是千年以来“天下大同”的思想传承，是我们血脉里的团结一心，是“君子不独亲其亲，不独幼其幼”的全面小康的道德追求，是不懈追求美好生活的现代化的核心。</a:t>
            </a:r>
          </a:p>
          <a:p>
            <a:r>
              <a:rPr lang="en-US" altLang="zh-CN" sz="2200" dirty="0">
                <a:latin typeface="楷体" panose="02010609060101010101" pitchFamily="49" charset="-122"/>
                <a:ea typeface="楷体" panose="02010609060101010101" pitchFamily="49" charset="-122"/>
              </a:rPr>
              <a:t>    </a:t>
            </a:r>
            <a:r>
              <a:rPr lang="zh-CN" altLang="zh-CN" sz="2200" dirty="0" smtClean="0">
                <a:latin typeface="楷体" panose="02010609060101010101" pitchFamily="49" charset="-122"/>
                <a:ea typeface="楷体" panose="02010609060101010101" pitchFamily="49" charset="-122"/>
              </a:rPr>
              <a:t>正在</a:t>
            </a:r>
            <a:r>
              <a:rPr lang="zh-CN" altLang="zh-CN" sz="2200" dirty="0">
                <a:latin typeface="楷体" panose="02010609060101010101" pitchFamily="49" charset="-122"/>
                <a:ea typeface="楷体" panose="02010609060101010101" pitchFamily="49" charset="-122"/>
              </a:rPr>
              <a:t>展信的你，是中国梦的下一位接班人，新的一代的使命由青年的你去完成。惟愿你与我一般，让个人梦想融于中国梦，书写新的故事，新的传奇，新的诗篇！</a:t>
            </a:r>
          </a:p>
          <a:p>
            <a:pPr algn="r"/>
            <a:r>
              <a:rPr lang="en-US" altLang="zh-CN" sz="2200" dirty="0">
                <a:latin typeface="楷体" panose="02010609060101010101" pitchFamily="49" charset="-122"/>
                <a:ea typeface="楷体" panose="02010609060101010101" pitchFamily="49" charset="-122"/>
              </a:rPr>
              <a:t>                                     </a:t>
            </a:r>
            <a:r>
              <a:rPr lang="zh-CN" altLang="zh-CN" sz="2200" dirty="0">
                <a:latin typeface="楷体" panose="02010609060101010101" pitchFamily="49" charset="-122"/>
                <a:ea typeface="楷体" panose="02010609060101010101" pitchFamily="49" charset="-122"/>
              </a:rPr>
              <a:t>一位十八岁的学生</a:t>
            </a:r>
          </a:p>
          <a:p>
            <a:pPr algn="r"/>
            <a:r>
              <a:rPr lang="en-US" altLang="zh-CN" sz="2200" dirty="0">
                <a:latin typeface="楷体" panose="02010609060101010101" pitchFamily="49" charset="-122"/>
                <a:ea typeface="楷体" panose="02010609060101010101" pitchFamily="49" charset="-122"/>
              </a:rPr>
              <a:t>                                     </a:t>
            </a:r>
            <a:r>
              <a:rPr lang="en-US" altLang="zh-CN" sz="2200" dirty="0" smtClean="0">
                <a:latin typeface="楷体" panose="02010609060101010101" pitchFamily="49" charset="-122"/>
                <a:ea typeface="楷体" panose="02010609060101010101" pitchFamily="49" charset="-122"/>
              </a:rPr>
              <a:t>  </a:t>
            </a:r>
            <a:r>
              <a:rPr lang="en-US" altLang="zh-CN" sz="2200" dirty="0">
                <a:latin typeface="楷体" panose="02010609060101010101" pitchFamily="49" charset="-122"/>
                <a:ea typeface="楷体" panose="02010609060101010101" pitchFamily="49" charset="-122"/>
              </a:rPr>
              <a:t>2018</a:t>
            </a:r>
            <a:r>
              <a:rPr lang="zh-CN" altLang="zh-CN" sz="2200" dirty="0">
                <a:latin typeface="楷体" panose="02010609060101010101" pitchFamily="49" charset="-122"/>
                <a:ea typeface="楷体" panose="02010609060101010101" pitchFamily="49" charset="-122"/>
              </a:rPr>
              <a:t>年</a:t>
            </a:r>
            <a:endParaRPr lang="zh-CN" altLang="en-US" sz="22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620265202"/>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1846" y="1332433"/>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为什么要重视“读者对象”的训练？</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18</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13822883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7" name="TextBox 26"/>
          <p:cNvSpPr txBox="1"/>
          <p:nvPr/>
        </p:nvSpPr>
        <p:spPr>
          <a:xfrm>
            <a:off x="3858561" y="1951018"/>
            <a:ext cx="5040560" cy="4616648"/>
          </a:xfrm>
          <a:prstGeom prst="rect">
            <a:avLst/>
          </a:prstGeom>
          <a:noFill/>
        </p:spPr>
        <p:txBody>
          <a:bodyPr wrap="square" rtlCol="0">
            <a:spAutoFit/>
          </a:bodyPr>
          <a:lstStyle/>
          <a:p>
            <a:pPr>
              <a:lnSpc>
                <a:spcPct val="150000"/>
              </a:lnSpc>
            </a:pPr>
            <a:r>
              <a:rPr lang="en-US" altLang="zh-CN" sz="2800" dirty="0">
                <a:solidFill>
                  <a:srgbClr val="FF0000"/>
                </a:solidFill>
                <a:latin typeface="楷体" panose="02010609060101010101" pitchFamily="49" charset="-122"/>
                <a:ea typeface="楷体" panose="02010609060101010101" pitchFamily="49" charset="-122"/>
              </a:rPr>
              <a:t>●</a:t>
            </a:r>
            <a:r>
              <a:rPr lang="zh-CN" altLang="en-US" sz="2800" dirty="0">
                <a:solidFill>
                  <a:srgbClr val="FF0000"/>
                </a:solidFill>
                <a:latin typeface="楷体" panose="02010609060101010101" pitchFamily="49" charset="-122"/>
                <a:ea typeface="楷体" panose="02010609060101010101" pitchFamily="49" charset="-122"/>
              </a:rPr>
              <a:t>身份定位清楚，“你”“我”“他”关系要清楚；</a:t>
            </a:r>
            <a:endParaRPr lang="en-US" altLang="zh-CN" sz="2800" dirty="0">
              <a:solidFill>
                <a:srgbClr val="FF0000"/>
              </a:solidFill>
              <a:latin typeface="楷体" panose="02010609060101010101" pitchFamily="49" charset="-122"/>
              <a:ea typeface="楷体" panose="02010609060101010101" pitchFamily="49" charset="-122"/>
            </a:endParaRPr>
          </a:p>
          <a:p>
            <a:pPr>
              <a:lnSpc>
                <a:spcPct val="150000"/>
              </a:lnSpc>
            </a:pPr>
            <a:r>
              <a:rPr lang="en-US" altLang="zh-CN" sz="2800" dirty="0">
                <a:solidFill>
                  <a:srgbClr val="FF0000"/>
                </a:solidFill>
                <a:latin typeface="楷体" panose="02010609060101010101" pitchFamily="49" charset="-122"/>
                <a:ea typeface="楷体" panose="02010609060101010101" pitchFamily="49" charset="-122"/>
              </a:rPr>
              <a:t>●</a:t>
            </a:r>
            <a:r>
              <a:rPr lang="zh-CN" altLang="en-US" sz="2800" dirty="0">
                <a:solidFill>
                  <a:srgbClr val="FF0000"/>
                </a:solidFill>
                <a:latin typeface="楷体" panose="02010609060101010101" pitchFamily="49" charset="-122"/>
                <a:ea typeface="楷体" panose="02010609060101010101" pitchFamily="49" charset="-122"/>
              </a:rPr>
              <a:t>写作情景清晰，在什么时间，什么地点场合，该如何表达？</a:t>
            </a:r>
            <a:endParaRPr lang="en-US" altLang="zh-CN" sz="2800" dirty="0">
              <a:solidFill>
                <a:srgbClr val="FF0000"/>
              </a:solidFill>
              <a:latin typeface="楷体" panose="02010609060101010101" pitchFamily="49" charset="-122"/>
              <a:ea typeface="楷体" panose="02010609060101010101" pitchFamily="49" charset="-122"/>
            </a:endParaRPr>
          </a:p>
          <a:p>
            <a:pPr>
              <a:lnSpc>
                <a:spcPct val="150000"/>
              </a:lnSpc>
            </a:pPr>
            <a:r>
              <a:rPr lang="en-US" altLang="zh-CN" sz="2800" dirty="0">
                <a:solidFill>
                  <a:srgbClr val="FF0000"/>
                </a:solidFill>
                <a:latin typeface="楷体" panose="02010609060101010101" pitchFamily="49" charset="-122"/>
                <a:ea typeface="楷体" panose="02010609060101010101" pitchFamily="49" charset="-122"/>
              </a:rPr>
              <a:t>●</a:t>
            </a:r>
            <a:r>
              <a:rPr lang="zh-CN" altLang="en-US" sz="2800" dirty="0">
                <a:solidFill>
                  <a:srgbClr val="FF0000"/>
                </a:solidFill>
                <a:latin typeface="楷体" panose="02010609060101010101" pitchFamily="49" charset="-122"/>
                <a:ea typeface="楷体" panose="02010609060101010101" pitchFamily="49" charset="-122"/>
              </a:rPr>
              <a:t>点到即止不足够，读者对象要贯穿始终。</a:t>
            </a:r>
          </a:p>
        </p:txBody>
      </p:sp>
    </p:spTree>
    <p:extLst>
      <p:ext uri="{BB962C8B-B14F-4D97-AF65-F5344CB8AC3E}">
        <p14:creationId xmlns:p14="http://schemas.microsoft.com/office/powerpoint/2010/main" val="2355404153"/>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032"/>
            <a:ext cx="4595693" cy="68369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5693" y="-1"/>
            <a:ext cx="4548307"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4932040" y="6309320"/>
            <a:ext cx="2232248" cy="369332"/>
          </a:xfrm>
          <a:prstGeom prst="rect">
            <a:avLst/>
          </a:prstGeom>
          <a:noFill/>
        </p:spPr>
        <p:txBody>
          <a:bodyPr wrap="square" rtlCol="0">
            <a:spAutoFit/>
          </a:bodyPr>
          <a:lstStyle/>
          <a:p>
            <a:r>
              <a:rPr lang="zh-CN" altLang="en-US" dirty="0">
                <a:solidFill>
                  <a:srgbClr val="FF0000"/>
                </a:solidFill>
              </a:rPr>
              <a:t>读者对象感弱</a:t>
            </a:r>
          </a:p>
        </p:txBody>
      </p:sp>
    </p:spTree>
    <p:extLst>
      <p:ext uri="{BB962C8B-B14F-4D97-AF65-F5344CB8AC3E}">
        <p14:creationId xmlns:p14="http://schemas.microsoft.com/office/powerpoint/2010/main" val="104766250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260648"/>
            <a:ext cx="8928992" cy="5755422"/>
          </a:xfrm>
          <a:prstGeom prst="rect">
            <a:avLst/>
          </a:prstGeom>
        </p:spPr>
        <p:txBody>
          <a:bodyPr wrap="square">
            <a:spAutoFit/>
          </a:bodyPr>
          <a:lstStyle/>
          <a:p>
            <a:pPr algn="ctr"/>
            <a:r>
              <a:rPr lang="zh-CN" altLang="zh-CN" sz="2800" dirty="0">
                <a:solidFill>
                  <a:srgbClr val="FF0000"/>
                </a:solidFill>
                <a:latin typeface="黑体" panose="02010609060101010101" pitchFamily="49" charset="-122"/>
                <a:ea typeface="黑体" panose="02010609060101010101" pitchFamily="49" charset="-122"/>
              </a:rPr>
              <a:t>不忘历史，奋斗前行</a:t>
            </a:r>
          </a:p>
          <a:p>
            <a:r>
              <a:rPr lang="zh-CN" altLang="zh-CN" sz="2000" dirty="0">
                <a:latin typeface="楷体" panose="02010609060101010101" pitchFamily="49" charset="-122"/>
                <a:ea typeface="楷体" panose="02010609060101010101" pitchFamily="49" charset="-122"/>
              </a:rPr>
              <a:t>亲爱的十八岁青年们：</a:t>
            </a:r>
          </a:p>
          <a:p>
            <a:r>
              <a:rPr lang="en-US" altLang="zh-CN" sz="2000" dirty="0" smtClean="0">
                <a:latin typeface="楷体" panose="02010609060101010101" pitchFamily="49" charset="-122"/>
                <a:ea typeface="楷体" panose="02010609060101010101" pitchFamily="49" charset="-122"/>
              </a:rPr>
              <a:t>    </a:t>
            </a:r>
            <a:r>
              <a:rPr lang="zh-CN" altLang="zh-CN" sz="2000" dirty="0" smtClean="0">
                <a:latin typeface="楷体" panose="02010609060101010101" pitchFamily="49" charset="-122"/>
                <a:ea typeface="楷体" panose="02010609060101010101" pitchFamily="49" charset="-122"/>
              </a:rPr>
              <a:t>你们</a:t>
            </a:r>
            <a:r>
              <a:rPr lang="zh-CN" altLang="zh-CN" sz="2000" dirty="0">
                <a:latin typeface="楷体" panose="02010609060101010101" pitchFamily="49" charset="-122"/>
                <a:ea typeface="楷体" panose="02010609060101010101" pitchFamily="49" charset="-122"/>
              </a:rPr>
              <a:t>好！这是一封装在“时光瓶”里历时十几年的长信，愿你们在今天读来能有所获益，有所思考。</a:t>
            </a:r>
          </a:p>
          <a:p>
            <a:r>
              <a:rPr lang="en-US" altLang="zh-CN" sz="2000" dirty="0" smtClean="0">
                <a:latin typeface="楷体" panose="02010609060101010101" pitchFamily="49" charset="-122"/>
                <a:ea typeface="楷体" panose="02010609060101010101" pitchFamily="49" charset="-122"/>
              </a:rPr>
              <a:t>    </a:t>
            </a:r>
            <a:r>
              <a:rPr lang="zh-CN" altLang="zh-CN" sz="2000" dirty="0" smtClean="0">
                <a:latin typeface="楷体" panose="02010609060101010101" pitchFamily="49" charset="-122"/>
                <a:ea typeface="楷体" panose="02010609060101010101" pitchFamily="49" charset="-122"/>
              </a:rPr>
              <a:t>中国</a:t>
            </a:r>
            <a:r>
              <a:rPr lang="zh-CN" altLang="zh-CN" sz="2000" dirty="0">
                <a:latin typeface="楷体" panose="02010609060101010101" pitchFamily="49" charset="-122"/>
                <a:ea typeface="楷体" panose="02010609060101010101" pitchFamily="49" charset="-122"/>
              </a:rPr>
              <a:t>在这三十多年的发展腾飞中，一切发生了翻天覆地的变化。</a:t>
            </a:r>
            <a:r>
              <a:rPr lang="en-US" altLang="zh-CN" sz="2000" dirty="0">
                <a:latin typeface="楷体" panose="02010609060101010101" pitchFamily="49" charset="-122"/>
                <a:ea typeface="楷体" panose="02010609060101010101" pitchFamily="49" charset="-122"/>
              </a:rPr>
              <a:t>2008</a:t>
            </a:r>
            <a:r>
              <a:rPr lang="zh-CN" altLang="zh-CN" sz="2000" dirty="0">
                <a:latin typeface="楷体" panose="02010609060101010101" pitchFamily="49" charset="-122"/>
                <a:ea typeface="楷体" panose="02010609060101010101" pitchFamily="49" charset="-122"/>
              </a:rPr>
              <a:t>年，我们承办了属于中国人的第一次奥运会，向世界宣告了中国的新发展。在</a:t>
            </a:r>
            <a:r>
              <a:rPr lang="en-US" altLang="zh-CN" sz="2000" dirty="0">
                <a:latin typeface="楷体" panose="02010609060101010101" pitchFamily="49" charset="-122"/>
                <a:ea typeface="楷体" panose="02010609060101010101" pitchFamily="49" charset="-122"/>
              </a:rPr>
              <a:t>2017</a:t>
            </a:r>
            <a:r>
              <a:rPr lang="zh-CN" altLang="zh-CN" sz="2000" dirty="0">
                <a:latin typeface="楷体" panose="02010609060101010101" pitchFamily="49" charset="-122"/>
                <a:ea typeface="楷体" panose="02010609060101010101" pitchFamily="49" charset="-122"/>
              </a:rPr>
              <a:t>年，中国网民规模达</a:t>
            </a:r>
            <a:r>
              <a:rPr lang="en-US" altLang="zh-CN" sz="2000" dirty="0">
                <a:latin typeface="楷体" panose="02010609060101010101" pitchFamily="49" charset="-122"/>
                <a:ea typeface="楷体" panose="02010609060101010101" pitchFamily="49" charset="-122"/>
              </a:rPr>
              <a:t>7.72</a:t>
            </a:r>
            <a:r>
              <a:rPr lang="zh-CN" altLang="zh-CN" sz="2000" dirty="0">
                <a:latin typeface="楷体" panose="02010609060101010101" pitchFamily="49" charset="-122"/>
                <a:ea typeface="楷体" panose="02010609060101010101" pitchFamily="49" charset="-122"/>
              </a:rPr>
              <a:t>亿，互联网普及率超过全球平均水平。而在</a:t>
            </a:r>
            <a:r>
              <a:rPr lang="en-US" altLang="zh-CN" sz="2000" dirty="0">
                <a:latin typeface="楷体" panose="02010609060101010101" pitchFamily="49" charset="-122"/>
                <a:ea typeface="楷体" panose="02010609060101010101" pitchFamily="49" charset="-122"/>
              </a:rPr>
              <a:t>2035</a:t>
            </a:r>
            <a:r>
              <a:rPr lang="zh-CN" altLang="zh-CN" sz="2000" dirty="0">
                <a:latin typeface="楷体" panose="02010609060101010101" pitchFamily="49" charset="-122"/>
                <a:ea typeface="楷体" panose="02010609060101010101" pitchFamily="49" charset="-122"/>
              </a:rPr>
              <a:t>年，你们的一年，中国基本实现社会主义现代化。短短三十年间，我们的消费渠道，我们的交流方式，我们的价值取向都随着这个国家的迅猛发展中变化。变化，但在如此之快的发展中，我愿你们坚守一点：不忘历史，奋斗前行。</a:t>
            </a:r>
          </a:p>
          <a:p>
            <a:r>
              <a:rPr lang="en-US" altLang="zh-CN" sz="2000" dirty="0" smtClean="0">
                <a:latin typeface="楷体" panose="02010609060101010101" pitchFamily="49" charset="-122"/>
                <a:ea typeface="楷体" panose="02010609060101010101" pitchFamily="49" charset="-122"/>
              </a:rPr>
              <a:t>    </a:t>
            </a:r>
            <a:r>
              <a:rPr lang="zh-CN" altLang="zh-CN" sz="2000" dirty="0" smtClean="0">
                <a:latin typeface="楷体" panose="02010609060101010101" pitchFamily="49" charset="-122"/>
                <a:ea typeface="楷体" panose="02010609060101010101" pitchFamily="49" charset="-122"/>
              </a:rPr>
              <a:t>历史</a:t>
            </a:r>
            <a:r>
              <a:rPr lang="zh-CN" altLang="zh-CN" sz="2000" dirty="0">
                <a:latin typeface="楷体" panose="02010609060101010101" pitchFamily="49" charset="-122"/>
                <a:ea typeface="楷体" panose="02010609060101010101" pitchFamily="49" charset="-122"/>
              </a:rPr>
              <a:t>的发展是由许许多多的革命先辈、先驱伟人们他们用汗水，乃至生命去书写，去开路。抗日战争时期，有许许多多的民族英雄他们牺牲自我，不畏痛苦与敌人在战场上撕（厮）杀搏斗，最终为中华民族带来了一次真正意义上的和平。没有他们的奋勇拼搏，我们很难以拥有美如画的生活。</a:t>
            </a:r>
            <a:r>
              <a:rPr lang="en-US" altLang="zh-CN" sz="2000" dirty="0">
                <a:latin typeface="楷体" panose="02010609060101010101" pitchFamily="49" charset="-122"/>
                <a:ea typeface="楷体" panose="02010609060101010101" pitchFamily="49" charset="-122"/>
              </a:rPr>
              <a:t>1981</a:t>
            </a:r>
            <a:r>
              <a:rPr lang="zh-CN" altLang="zh-CN" sz="2000" dirty="0">
                <a:latin typeface="楷体" panose="02010609060101010101" pitchFamily="49" charset="-122"/>
                <a:ea typeface="楷体" panose="02010609060101010101" pitchFamily="49" charset="-122"/>
              </a:rPr>
              <a:t>年，邓小平爷爷在拨乱反正的十一届三中全会中提出“改革开放”这一项国策，这历史证明，改革开放对新时代中国的改变与腾飞是有多么大的意义。因此，身处在这么一个和平、安稳的年代里，切莫忘记历史，你们要懂得铭记先人所付出的贡献与努力。而在一基础上去践行他们的奋斗，不断勇敢地前行。</a:t>
            </a:r>
          </a:p>
        </p:txBody>
      </p:sp>
    </p:spTree>
    <p:extLst>
      <p:ext uri="{BB962C8B-B14F-4D97-AF65-F5344CB8AC3E}">
        <p14:creationId xmlns:p14="http://schemas.microsoft.com/office/powerpoint/2010/main" val="145760786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335846"/>
            <a:ext cx="8712968" cy="6370975"/>
          </a:xfrm>
          <a:prstGeom prst="rect">
            <a:avLst/>
          </a:prstGeom>
        </p:spPr>
        <p:txBody>
          <a:bodyPr wrap="square">
            <a:spAutoFit/>
          </a:bodyPr>
          <a:lstStyle/>
          <a:p>
            <a:r>
              <a:rPr lang="en-US" altLang="zh-CN" sz="2000" dirty="0" smtClean="0"/>
              <a:t>        </a:t>
            </a:r>
            <a:r>
              <a:rPr lang="zh-CN" altLang="zh-CN" sz="2400" dirty="0" smtClean="0">
                <a:latin typeface="楷体" panose="02010609060101010101" pitchFamily="49" charset="-122"/>
                <a:ea typeface="楷体" panose="02010609060101010101" pitchFamily="49" charset="-122"/>
              </a:rPr>
              <a:t>这</a:t>
            </a:r>
            <a:r>
              <a:rPr lang="zh-CN" altLang="zh-CN" sz="2400" dirty="0">
                <a:latin typeface="楷体" panose="02010609060101010101" pitchFamily="49" charset="-122"/>
                <a:ea typeface="楷体" panose="02010609060101010101" pitchFamily="49" charset="-122"/>
              </a:rPr>
              <a:t>一个时代，发展迅猛，同时也冲（充）满际遇与挑战。但是请记住。这一个时代他从来不会辜负人。他只是在不断地磨炼我们，磨炼着我们这一群渴望改变命运的年轻人身处于这一个时代。</a:t>
            </a:r>
            <a:r>
              <a:rPr lang="zh-CN" altLang="zh-CN" sz="2400" dirty="0">
                <a:solidFill>
                  <a:srgbClr val="FF0000"/>
                </a:solidFill>
                <a:latin typeface="楷体" panose="02010609060101010101" pitchFamily="49" charset="-122"/>
                <a:ea typeface="楷体" panose="02010609060101010101" pitchFamily="49" charset="-122"/>
              </a:rPr>
              <a:t>你们要记住，</a:t>
            </a:r>
            <a:r>
              <a:rPr lang="zh-CN" altLang="zh-CN" sz="2400" dirty="0">
                <a:latin typeface="楷体" panose="02010609060101010101" pitchFamily="49" charset="-122"/>
                <a:ea typeface="楷体" panose="02010609060101010101" pitchFamily="49" charset="-122"/>
              </a:rPr>
              <a:t>无论遇到怎样的挑战与困难，</a:t>
            </a:r>
            <a:r>
              <a:rPr lang="zh-CN" altLang="zh-CN" sz="2400" dirty="0">
                <a:solidFill>
                  <a:srgbClr val="FF0000"/>
                </a:solidFill>
                <a:latin typeface="楷体" panose="02010609060101010101" pitchFamily="49" charset="-122"/>
                <a:ea typeface="楷体" panose="02010609060101010101" pitchFamily="49" charset="-122"/>
              </a:rPr>
              <a:t>都要</a:t>
            </a:r>
            <a:r>
              <a:rPr lang="zh-CN" altLang="zh-CN" sz="2400" dirty="0">
                <a:latin typeface="楷体" panose="02010609060101010101" pitchFamily="49" charset="-122"/>
                <a:ea typeface="楷体" panose="02010609060101010101" pitchFamily="49" charset="-122"/>
              </a:rPr>
              <a:t>始终奋斗着向前，</a:t>
            </a:r>
            <a:r>
              <a:rPr lang="zh-CN" altLang="zh-CN" sz="2400" dirty="0">
                <a:solidFill>
                  <a:srgbClr val="FF0000"/>
                </a:solidFill>
                <a:latin typeface="楷体" panose="02010609060101010101" pitchFamily="49" charset="-122"/>
                <a:ea typeface="楷体" panose="02010609060101010101" pitchFamily="49" charset="-122"/>
              </a:rPr>
              <a:t>要有</a:t>
            </a:r>
            <a:r>
              <a:rPr lang="zh-CN" altLang="zh-CN" sz="2400" dirty="0">
                <a:latin typeface="楷体" panose="02010609060101010101" pitchFamily="49" charset="-122"/>
                <a:ea typeface="楷体" panose="02010609060101010101" pitchFamily="49" charset="-122"/>
              </a:rPr>
              <a:t>褚时健般逆境后浴火重生的勇气与坚定。</a:t>
            </a:r>
            <a:r>
              <a:rPr lang="zh-CN" altLang="zh-CN" sz="2400" dirty="0">
                <a:solidFill>
                  <a:srgbClr val="FF0000"/>
                </a:solidFill>
                <a:latin typeface="楷体" panose="02010609060101010101" pitchFamily="49" charset="-122"/>
                <a:ea typeface="楷体" panose="02010609060101010101" pitchFamily="49" charset="-122"/>
              </a:rPr>
              <a:t>要有</a:t>
            </a:r>
            <a:r>
              <a:rPr lang="zh-CN" altLang="zh-CN" sz="2400" dirty="0">
                <a:latin typeface="楷体" panose="02010609060101010101" pitchFamily="49" charset="-122"/>
                <a:ea typeface="楷体" panose="02010609060101010101" pitchFamily="49" charset="-122"/>
              </a:rPr>
              <a:t>着知识青年顾准在最后一刻不放弃书籍的热爱与坚持。无论何时何地，</a:t>
            </a:r>
            <a:r>
              <a:rPr lang="zh-CN" altLang="zh-CN" sz="2400" dirty="0">
                <a:solidFill>
                  <a:srgbClr val="FF0000"/>
                </a:solidFill>
                <a:latin typeface="楷体" panose="02010609060101010101" pitchFamily="49" charset="-122"/>
                <a:ea typeface="楷体" panose="02010609060101010101" pitchFamily="49" charset="-122"/>
              </a:rPr>
              <a:t>都要</a:t>
            </a:r>
            <a:r>
              <a:rPr lang="zh-CN" altLang="zh-CN" sz="2400" dirty="0">
                <a:latin typeface="楷体" panose="02010609060101010101" pitchFamily="49" charset="-122"/>
                <a:ea typeface="楷体" panose="02010609060101010101" pitchFamily="49" charset="-122"/>
              </a:rPr>
              <a:t>一种大情怀，为这个国家的未来去奋斗去拼搏，而不小小拘泥于自己的小我天地，在竞争扑朔迷离的现实中，</a:t>
            </a:r>
            <a:r>
              <a:rPr lang="zh-CN" altLang="zh-CN" sz="2400" dirty="0">
                <a:solidFill>
                  <a:srgbClr val="FF0000"/>
                </a:solidFill>
                <a:latin typeface="楷体" panose="02010609060101010101" pitchFamily="49" charset="-122"/>
                <a:ea typeface="楷体" panose="02010609060101010101" pitchFamily="49" charset="-122"/>
              </a:rPr>
              <a:t>要有</a:t>
            </a:r>
            <a:r>
              <a:rPr lang="zh-CN" altLang="zh-CN" sz="2400" dirty="0">
                <a:latin typeface="楷体" panose="02010609060101010101" pitchFamily="49" charset="-122"/>
                <a:ea typeface="楷体" panose="02010609060101010101" pitchFamily="49" charset="-122"/>
              </a:rPr>
              <a:t>一颗大无畏勇士的心，不停地向前奔跑，不断地向前奋斗。</a:t>
            </a:r>
          </a:p>
          <a:p>
            <a:r>
              <a:rPr lang="en-US" altLang="zh-CN" sz="2400" dirty="0" smtClean="0">
                <a:latin typeface="楷体" panose="02010609060101010101" pitchFamily="49" charset="-122"/>
                <a:ea typeface="楷体" panose="02010609060101010101" pitchFamily="49" charset="-122"/>
              </a:rPr>
              <a:t>    </a:t>
            </a:r>
            <a:r>
              <a:rPr lang="zh-CN" altLang="zh-CN" sz="2400" dirty="0" smtClean="0">
                <a:latin typeface="楷体" panose="02010609060101010101" pitchFamily="49" charset="-122"/>
                <a:ea typeface="楷体" panose="02010609060101010101" pitchFamily="49" charset="-122"/>
              </a:rPr>
              <a:t>历史</a:t>
            </a:r>
            <a:r>
              <a:rPr lang="zh-CN" altLang="zh-CN" sz="2400" dirty="0">
                <a:latin typeface="楷体" panose="02010609060101010101" pitchFamily="49" charset="-122"/>
                <a:ea typeface="楷体" panose="02010609060101010101" pitchFamily="49" charset="-122"/>
              </a:rPr>
              <a:t>是先人用血汗筑建的，它印射着前进的艰难与坚定。奋斗是不止的，而在今天掌握在你们新一代的手中，你们要有必胜的信念与不灭的勇气，为这个国家的腾飞而再奋斗，勇敢奋斗！加油！</a:t>
            </a:r>
          </a:p>
          <a:p>
            <a:r>
              <a:rPr lang="en-US" altLang="zh-CN" sz="2400" dirty="0" smtClean="0">
                <a:latin typeface="楷体" panose="02010609060101010101" pitchFamily="49" charset="-122"/>
                <a:ea typeface="楷体" panose="02010609060101010101" pitchFamily="49" charset="-122"/>
              </a:rPr>
              <a:t>    </a:t>
            </a:r>
            <a:r>
              <a:rPr lang="zh-CN" altLang="zh-CN" sz="2400" dirty="0" smtClean="0">
                <a:latin typeface="楷体" panose="02010609060101010101" pitchFamily="49" charset="-122"/>
                <a:ea typeface="楷体" panose="02010609060101010101" pitchFamily="49" charset="-122"/>
              </a:rPr>
              <a:t>致</a:t>
            </a:r>
            <a:endParaRPr lang="zh-CN" altLang="zh-CN" sz="2400" dirty="0">
              <a:latin typeface="楷体" panose="02010609060101010101" pitchFamily="49" charset="-122"/>
              <a:ea typeface="楷体" panose="02010609060101010101" pitchFamily="49" charset="-122"/>
            </a:endParaRPr>
          </a:p>
          <a:p>
            <a:r>
              <a:rPr lang="zh-CN" altLang="zh-CN" sz="2400" dirty="0">
                <a:latin typeface="楷体" panose="02010609060101010101" pitchFamily="49" charset="-122"/>
                <a:ea typeface="楷体" panose="02010609060101010101" pitchFamily="49" charset="-122"/>
              </a:rPr>
              <a:t>敬礼</a:t>
            </a:r>
          </a:p>
          <a:p>
            <a:r>
              <a:rPr lang="en-US" altLang="zh-CN" sz="2400" dirty="0" smtClean="0">
                <a:latin typeface="楷体" panose="02010609060101010101" pitchFamily="49" charset="-122"/>
                <a:ea typeface="楷体" panose="02010609060101010101" pitchFamily="49" charset="-122"/>
              </a:rPr>
              <a:t>                                     </a:t>
            </a:r>
            <a:r>
              <a:rPr lang="zh-CN" altLang="zh-CN" sz="2400" dirty="0" smtClean="0">
                <a:latin typeface="楷体" panose="02010609060101010101" pitchFamily="49" charset="-122"/>
                <a:ea typeface="楷体" panose="02010609060101010101" pitchFamily="49" charset="-122"/>
              </a:rPr>
              <a:t>一</a:t>
            </a:r>
            <a:r>
              <a:rPr lang="zh-CN" altLang="zh-CN" sz="2400" dirty="0">
                <a:latin typeface="楷体" panose="02010609060101010101" pitchFamily="49" charset="-122"/>
                <a:ea typeface="楷体" panose="02010609060101010101" pitchFamily="49" charset="-122"/>
              </a:rPr>
              <a:t>名高考</a:t>
            </a:r>
            <a:r>
              <a:rPr lang="zh-CN" altLang="zh-CN" sz="2400" dirty="0" smtClean="0">
                <a:latin typeface="楷体" panose="02010609060101010101" pitchFamily="49" charset="-122"/>
                <a:ea typeface="楷体" panose="02010609060101010101" pitchFamily="49" charset="-122"/>
              </a:rPr>
              <a:t>考生</a:t>
            </a:r>
            <a:r>
              <a:rPr lang="en-US" altLang="zh-CN" sz="2400" dirty="0" smtClean="0"/>
              <a:t>                                                                                                                    </a:t>
            </a:r>
          </a:p>
          <a:p>
            <a:r>
              <a:rPr lang="en-US" altLang="zh-CN" sz="2400" dirty="0" smtClean="0"/>
              <a:t>                                                                      </a:t>
            </a:r>
            <a:r>
              <a:rPr lang="en-US" altLang="zh-CN" sz="2400" dirty="0" smtClean="0">
                <a:latin typeface="楷体" panose="02010609060101010101" pitchFamily="49" charset="-122"/>
                <a:ea typeface="楷体" panose="02010609060101010101" pitchFamily="49" charset="-122"/>
              </a:rPr>
              <a:t>2018</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6</a:t>
            </a:r>
            <a:r>
              <a:rPr lang="zh-CN" altLang="zh-CN" sz="2400" dirty="0">
                <a:latin typeface="楷体" panose="02010609060101010101" pitchFamily="49" charset="-122"/>
                <a:ea typeface="楷体" panose="02010609060101010101" pitchFamily="49" charset="-122"/>
              </a:rPr>
              <a:t>月</a:t>
            </a:r>
          </a:p>
        </p:txBody>
      </p:sp>
    </p:spTree>
    <p:extLst>
      <p:ext uri="{BB962C8B-B14F-4D97-AF65-F5344CB8AC3E}">
        <p14:creationId xmlns:p14="http://schemas.microsoft.com/office/powerpoint/2010/main" val="2435250434"/>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16632"/>
            <a:ext cx="8856984" cy="6494085"/>
          </a:xfrm>
          <a:prstGeom prst="rect">
            <a:avLst/>
          </a:prstGeom>
          <a:noFill/>
        </p:spPr>
        <p:txBody>
          <a:bodyPr wrap="square" rtlCol="0">
            <a:spAutoFit/>
          </a:bodyPr>
          <a:lstStyle/>
          <a:p>
            <a:r>
              <a:rPr lang="en-US" altLang="zh-CN" sz="2400" dirty="0" smtClean="0"/>
              <a:t>                                 </a:t>
            </a:r>
            <a:r>
              <a:rPr lang="en-US" altLang="zh-CN" sz="3200" dirty="0" smtClean="0">
                <a:solidFill>
                  <a:srgbClr val="FF0000"/>
                </a:solidFill>
                <a:latin typeface="+mn-ea"/>
              </a:rPr>
              <a:t>18</a:t>
            </a:r>
            <a:r>
              <a:rPr lang="zh-CN" altLang="zh-CN" sz="3200" dirty="0">
                <a:solidFill>
                  <a:srgbClr val="FF0000"/>
                </a:solidFill>
                <a:latin typeface="+mn-ea"/>
              </a:rPr>
              <a:t>年</a:t>
            </a:r>
            <a:r>
              <a:rPr lang="zh-CN" altLang="zh-CN" sz="3200" dirty="0">
                <a:solidFill>
                  <a:srgbClr val="FF0000"/>
                </a:solidFill>
              </a:rPr>
              <a:t>与中国的一同成长</a:t>
            </a:r>
          </a:p>
          <a:p>
            <a:r>
              <a:rPr lang="en-US" altLang="zh-CN" sz="2400" dirty="0"/>
              <a:t>                         </a:t>
            </a:r>
            <a:r>
              <a:rPr lang="en-US" altLang="zh-CN" sz="2400" dirty="0" smtClean="0"/>
              <a:t>              </a:t>
            </a:r>
            <a:r>
              <a:rPr lang="zh-CN" altLang="zh-CN" sz="2400" dirty="0" smtClean="0"/>
              <a:t>□</a:t>
            </a:r>
            <a:r>
              <a:rPr lang="zh-CN" altLang="zh-CN" sz="2400" dirty="0"/>
              <a:t>广东考生</a:t>
            </a:r>
          </a:p>
          <a:p>
            <a:r>
              <a:rPr lang="en-US" altLang="zh-CN" sz="2400" dirty="0" smtClean="0"/>
              <a:t>        </a:t>
            </a:r>
            <a:r>
              <a:rPr lang="en-US" altLang="zh-CN" sz="2400" dirty="0" smtClean="0">
                <a:latin typeface="宋体" panose="02010600030101010101" pitchFamily="2" charset="-122"/>
                <a:ea typeface="宋体" panose="02010600030101010101" pitchFamily="2" charset="-122"/>
              </a:rPr>
              <a:t>2000</a:t>
            </a:r>
            <a:r>
              <a:rPr lang="zh-CN" altLang="zh-CN" sz="2400" dirty="0">
                <a:latin typeface="宋体" panose="02010600030101010101" pitchFamily="2" charset="-122"/>
                <a:ea typeface="宋体" panose="02010600030101010101" pitchFamily="2" charset="-122"/>
              </a:rPr>
              <a:t>年至</a:t>
            </a:r>
            <a:r>
              <a:rPr lang="en-US" altLang="zh-CN" sz="2400" dirty="0">
                <a:latin typeface="宋体" panose="02010600030101010101" pitchFamily="2" charset="-122"/>
                <a:ea typeface="宋体" panose="02010600030101010101" pitchFamily="2" charset="-122"/>
              </a:rPr>
              <a:t>2018</a:t>
            </a:r>
            <a:r>
              <a:rPr lang="zh-CN" altLang="zh-CN" sz="2400" dirty="0">
                <a:latin typeface="宋体" panose="02010600030101010101" pitchFamily="2" charset="-122"/>
                <a:ea typeface="宋体" panose="02010600030101010101" pitchFamily="2" charset="-122"/>
              </a:rPr>
              <a:t>年，是一个十八年的跨度；</a:t>
            </a:r>
            <a:r>
              <a:rPr lang="en-US" altLang="zh-CN" sz="2400" dirty="0">
                <a:latin typeface="宋体" panose="02010600030101010101" pitchFamily="2" charset="-122"/>
                <a:ea typeface="宋体" panose="02010600030101010101" pitchFamily="2" charset="-122"/>
              </a:rPr>
              <a:t>2018</a:t>
            </a:r>
            <a:r>
              <a:rPr lang="zh-CN" altLang="zh-CN" sz="2400" dirty="0">
                <a:latin typeface="宋体" panose="02010600030101010101" pitchFamily="2" charset="-122"/>
                <a:ea typeface="宋体" panose="02010600030101010101" pitchFamily="2" charset="-122"/>
              </a:rPr>
              <a:t>年至</a:t>
            </a:r>
            <a:r>
              <a:rPr lang="en-US" altLang="zh-CN" sz="2400" dirty="0">
                <a:latin typeface="宋体" panose="02010600030101010101" pitchFamily="2" charset="-122"/>
                <a:ea typeface="宋体" panose="02010600030101010101" pitchFamily="2" charset="-122"/>
              </a:rPr>
              <a:t>2035</a:t>
            </a:r>
            <a:r>
              <a:rPr lang="zh-CN" altLang="zh-CN" sz="2400" dirty="0">
                <a:latin typeface="宋体" panose="02010600030101010101" pitchFamily="2" charset="-122"/>
                <a:ea typeface="宋体" panose="02010600030101010101" pitchFamily="2" charset="-122"/>
              </a:rPr>
              <a:t>年，同样是一个十八年的跨度。两个十八年，成长的是两代中国的未来；一个三十五年，成就的却是一个伟大、走向复兴的中国。</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作为</a:t>
            </a:r>
            <a:r>
              <a:rPr lang="zh-CN" altLang="zh-CN" sz="2400" dirty="0">
                <a:latin typeface="宋体" panose="02010600030101010101" pitchFamily="2" charset="-122"/>
                <a:ea typeface="宋体" panose="02010600030101010101" pitchFamily="2" charset="-122"/>
              </a:rPr>
              <a:t>启信者的你和寄信者的我，同样有一段美好的成长经历，而与我们一同成长的中国，在今时与在未来，必定有着千差万别。</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千</a:t>
            </a:r>
            <a:r>
              <a:rPr lang="zh-CN" altLang="zh-CN" sz="2400" dirty="0">
                <a:latin typeface="宋体" panose="02010600030101010101" pitchFamily="2" charset="-122"/>
                <a:ea typeface="宋体" panose="02010600030101010101" pitchFamily="2" charset="-122"/>
              </a:rPr>
              <a:t>禧之年来到这个世上，来到这个中国的我，见证了许多许多中国在新世纪写下的篇章，牙牙学语时，杨利伟乘神州探苍穹，开启了中国载人航天的新历程；总角之年，看到了电视屏幕上点起的奥运圣火，桌上的电脑，换了一台又一台，互联网的速度越来越快；量子通信的突破，</a:t>
            </a:r>
            <a:r>
              <a:rPr lang="en-US" altLang="zh-CN" sz="2400" dirty="0">
                <a:latin typeface="宋体" panose="02010600030101010101" pitchFamily="2" charset="-122"/>
                <a:ea typeface="宋体" panose="02010600030101010101" pitchFamily="2" charset="-122"/>
              </a:rPr>
              <a:t>5G</a:t>
            </a:r>
            <a:r>
              <a:rPr lang="zh-CN" altLang="zh-CN" sz="2400" dirty="0">
                <a:latin typeface="宋体" panose="02010600030101010101" pitchFamily="2" charset="-122"/>
                <a:ea typeface="宋体" panose="02010600030101010101" pitchFamily="2" charset="-122"/>
              </a:rPr>
              <a:t>时代的到来，人工智能的应用，快捷支付的广泛普及等等，至今仍在改变着我的生活。更重要的是，中国已经慢慢站起来了：高铁由输入变为技术、中国标准的全套输出；面对别国的攻击，我们敢于举起铁拳，予以反击。中国的成长与我的成长何其相似：一路走来，既不泛磕磕碰碰，更多的事繁花似锦、暖阳和风</a:t>
            </a:r>
            <a:r>
              <a:rPr lang="zh-CN" altLang="zh-CN" sz="2400" dirty="0" smtClean="0">
                <a:latin typeface="宋体" panose="02010600030101010101" pitchFamily="2" charset="-122"/>
                <a:ea typeface="宋体" panose="02010600030101010101" pitchFamily="2" charset="-122"/>
              </a:rPr>
              <a:t>。</a:t>
            </a:r>
            <a:endParaRPr lang="zh-CN" altLang="zh-CN" sz="2400"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302594105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16632"/>
            <a:ext cx="9036496" cy="5262979"/>
          </a:xfrm>
          <a:prstGeom prst="rect">
            <a:avLst/>
          </a:prstGeom>
        </p:spPr>
        <p:txBody>
          <a:bodyPr wrap="square">
            <a:spAutoFit/>
          </a:bodyPr>
          <a:lstStyle/>
          <a:p>
            <a:r>
              <a:rPr lang="en-US" altLang="zh-CN" sz="2400" dirty="0" smtClean="0"/>
              <a:t>        </a:t>
            </a:r>
            <a:r>
              <a:rPr lang="zh-CN" altLang="zh-CN" sz="2400" dirty="0" smtClean="0">
                <a:latin typeface="宋体" panose="02010600030101010101" pitchFamily="2" charset="-122"/>
                <a:ea typeface="宋体" panose="02010600030101010101" pitchFamily="2" charset="-122"/>
              </a:rPr>
              <a:t>那么</a:t>
            </a:r>
            <a:r>
              <a:rPr lang="zh-CN" altLang="zh-CN" sz="2400" dirty="0">
                <a:latin typeface="宋体" panose="02010600030101010101" pitchFamily="2" charset="-122"/>
                <a:ea typeface="宋体" panose="02010600030101010101" pitchFamily="2" charset="-122"/>
              </a:rPr>
              <a:t>你呢？十八年的成长，你又和我们的中国有着怎样的成长故事呢？我想着你的日常生活的情景，大约如此；早上起来，有中国自主研发的机器人为你端上早饭，打点细节，电视上播报的新闻中告诉你又多了好几位拿了诺贝尔奖的科学家、文学家；上学校你坐的是早已广泛普及使用的新能源汽车；走进便利店，里面空无一人，你不用掏出钱包，用语音指令挑好商品，在走出去的那一刻刷脸完成支付……我想你一定会对我说：没错，这在今天的中国已经变成了现实，中国是科技强国，屹立于世界。</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可是</a:t>
            </a:r>
            <a:r>
              <a:rPr lang="zh-CN" altLang="zh-CN" sz="2400" dirty="0">
                <a:latin typeface="宋体" panose="02010600030101010101" pitchFamily="2" charset="-122"/>
                <a:ea typeface="宋体" panose="02010600030101010101" pitchFamily="2" charset="-122"/>
              </a:rPr>
              <a:t>，在中国走向繁荣之际，我也想你请你不要忘记，祖国走向强大的路上，不能没有你。中国的美好之歌应该是由千千万万个你和我一同谱写的。过去，祖国母亲养育了你和我，伴我们一路成长，那么未来的多少个十八年，我们也应该携起她的手，走向未来。</a:t>
            </a:r>
          </a:p>
          <a:p>
            <a:r>
              <a:rPr lang="en-US" altLang="zh-CN" sz="2400" dirty="0" smtClean="0">
                <a:latin typeface="宋体" panose="02010600030101010101" pitchFamily="2" charset="-122"/>
                <a:ea typeface="宋体" panose="02010600030101010101" pitchFamily="2" charset="-122"/>
              </a:rPr>
              <a:t>    </a:t>
            </a:r>
            <a:r>
              <a:rPr lang="zh-CN" altLang="zh-CN" sz="2400" dirty="0" smtClean="0">
                <a:latin typeface="宋体" panose="02010600030101010101" pitchFamily="2" charset="-122"/>
                <a:ea typeface="宋体" panose="02010600030101010101" pitchFamily="2" charset="-122"/>
              </a:rPr>
              <a:t>十八年</a:t>
            </a:r>
            <a:r>
              <a:rPr lang="zh-CN" altLang="zh-CN" sz="2400" dirty="0">
                <a:latin typeface="宋体" panose="02010600030101010101" pitchFamily="2" charset="-122"/>
                <a:ea typeface="宋体" panose="02010600030101010101" pitchFamily="2" charset="-122"/>
              </a:rPr>
              <a:t>，我们与中国一同成长；在未来，我们还会一路相伴。我们已然长大，鹏鸟展翅，当助祖国终铸辉煌！</a:t>
            </a:r>
          </a:p>
        </p:txBody>
      </p:sp>
    </p:spTree>
    <p:extLst>
      <p:ext uri="{BB962C8B-B14F-4D97-AF65-F5344CB8AC3E}">
        <p14:creationId xmlns:p14="http://schemas.microsoft.com/office/powerpoint/2010/main" val="9723744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3"/>
          <p:cNvSpPr txBox="1">
            <a:spLocks noChangeArrowheads="1"/>
          </p:cNvSpPr>
          <p:nvPr/>
        </p:nvSpPr>
        <p:spPr bwMode="auto">
          <a:xfrm>
            <a:off x="0" y="260350"/>
            <a:ext cx="9144000" cy="594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2400" dirty="0">
                <a:solidFill>
                  <a:srgbClr val="FF0000"/>
                </a:solidFill>
                <a:latin typeface="楷体" pitchFamily="49" charset="-122"/>
                <a:ea typeface="楷体" pitchFamily="49" charset="-122"/>
              </a:rPr>
              <a:t>外修文化之“城”，内养精神之“剧”</a:t>
            </a:r>
          </a:p>
          <a:p>
            <a:pPr algn="ctr" eaLnBrk="1" hangingPunct="1">
              <a:spcBef>
                <a:spcPct val="0"/>
              </a:spcBef>
              <a:buFontTx/>
              <a:buNone/>
            </a:pPr>
            <a:r>
              <a:rPr lang="zh-CN" altLang="zh-CN" sz="1800" dirty="0"/>
              <a:t>□广东考生</a:t>
            </a:r>
          </a:p>
          <a:p>
            <a:pPr eaLnBrk="1" hangingPunct="1">
              <a:spcBef>
                <a:spcPct val="0"/>
              </a:spcBef>
              <a:buFontTx/>
              <a:buNone/>
            </a:pPr>
            <a:r>
              <a:rPr lang="en-US" altLang="zh-CN" sz="2000" dirty="0"/>
              <a:t>       </a:t>
            </a:r>
            <a:r>
              <a:rPr lang="zh-CN" altLang="zh-CN" sz="2000" dirty="0" smtClean="0"/>
              <a:t>在</a:t>
            </a:r>
            <a:r>
              <a:rPr lang="zh-CN" altLang="zh-CN" sz="2000" dirty="0"/>
              <a:t>一系列的“中国关键词”中，“长城”与“京剧” 不仅使我有骄傲之情，还让我多了一份厚重与庄重之感。</a:t>
            </a:r>
            <a:r>
              <a:rPr lang="zh-CN" altLang="zh-CN" sz="2000" dirty="0">
                <a:solidFill>
                  <a:srgbClr val="FF0000"/>
                </a:solidFill>
              </a:rPr>
              <a:t>一刚一柔，一豪一婉，如阴阳之遘会，构成了独特的中国文化。</a:t>
            </a:r>
            <a:r>
              <a:rPr lang="zh-CN" altLang="zh-CN" sz="2000" dirty="0"/>
              <a:t>欲读懂中国，便须在这似悖实和的两种文化中细数落花、缓寻芳草，然后方可茫然而来，朗然而归。</a:t>
            </a:r>
          </a:p>
          <a:p>
            <a:pPr eaLnBrk="1" hangingPunct="1">
              <a:spcBef>
                <a:spcPct val="0"/>
              </a:spcBef>
              <a:buFontTx/>
              <a:buNone/>
            </a:pPr>
            <a:r>
              <a:rPr lang="en-US" altLang="zh-CN" sz="2000" dirty="0"/>
              <a:t>       </a:t>
            </a:r>
            <a:r>
              <a:rPr lang="zh-CN" altLang="zh-CN" sz="2000" dirty="0" smtClean="0">
                <a:solidFill>
                  <a:srgbClr val="FF0000"/>
                </a:solidFill>
              </a:rPr>
              <a:t>长城</a:t>
            </a:r>
            <a:r>
              <a:rPr lang="zh-CN" altLang="zh-CN" sz="2000" dirty="0">
                <a:solidFill>
                  <a:srgbClr val="FF0000"/>
                </a:solidFill>
              </a:rPr>
              <a:t>和京剧自然有其相似性，前者是中国建筑艺术的仙葩，后者是中国音乐艺术的金玉，它们都是中国文化的伟大分脉，但其最本质的联系却是：长城构成了中国文化的刚毅和长久，京剧凝聚了中国文化的柔和与安宁。它们互补，同时互相融合，这是中国人性格的两面，也是中国文化的两种表现形式。</a:t>
            </a:r>
          </a:p>
          <a:p>
            <a:pPr eaLnBrk="1" hangingPunct="1">
              <a:spcBef>
                <a:spcPct val="0"/>
              </a:spcBef>
              <a:buFontTx/>
              <a:buNone/>
            </a:pPr>
            <a:r>
              <a:rPr lang="en-US" altLang="zh-CN" sz="2000" dirty="0"/>
              <a:t>       </a:t>
            </a:r>
            <a:r>
              <a:rPr lang="zh-CN" altLang="zh-CN" sz="2000" dirty="0" smtClean="0"/>
              <a:t>李泽厚</a:t>
            </a:r>
            <a:r>
              <a:rPr lang="zh-CN" altLang="zh-CN" sz="2000" dirty="0"/>
              <a:t>先生在《美的历程》中指出，建筑艺术本身便被赋予了审美功能，也是一种“有意味的形式”，长城便是如此。它绵延横亘，威严肃穆，是一种壮美，也彰显了中国的硬性性格。但我之所以称其为“文化之城”，除了其体现的坚毅，还因为它带来的长久。</a:t>
            </a:r>
            <a:r>
              <a:rPr lang="zh-CN" altLang="zh-CN" sz="2000" dirty="0">
                <a:solidFill>
                  <a:srgbClr val="FF0000"/>
                </a:solidFill>
              </a:rPr>
              <a:t>长城不仅在军事上有防御功能，它还保证了中国内部文化的整体性和生命力，使其免受铁蹄之践踏、蛮夷之同化，进而使中华文明成为四大古文明中唯一没有中断的文明。一片片秦砖汉瓦，就这样孕育和保卫了其他文明，它是中国文化的外在保障，伟岸、坚强，是阳刚的中国文化，在其打造的屏障内，分娩出无数同样伟大的文化，包括京剧。</a:t>
            </a:r>
          </a:p>
          <a:p>
            <a:pPr eaLnBrk="1" hangingPunct="1">
              <a:spcBef>
                <a:spcPct val="0"/>
              </a:spcBef>
              <a:buFontTx/>
              <a:buNone/>
            </a:pPr>
            <a:endParaRPr lang="zh-CN" altLang="en-US" sz="1800" dirty="0"/>
          </a:p>
        </p:txBody>
      </p:sp>
    </p:spTree>
    <p:extLst>
      <p:ext uri="{BB962C8B-B14F-4D97-AF65-F5344CB8AC3E}">
        <p14:creationId xmlns:p14="http://schemas.microsoft.com/office/powerpoint/2010/main" val="407054008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1846" y="1332433"/>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个人提升需要注意哪些方面的问题？</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19</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18345194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9" name="TextBox 2"/>
          <p:cNvSpPr txBox="1">
            <a:spLocks noChangeArrowheads="1"/>
          </p:cNvSpPr>
          <p:nvPr/>
        </p:nvSpPr>
        <p:spPr bwMode="auto">
          <a:xfrm>
            <a:off x="3779912" y="2705953"/>
            <a:ext cx="527526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endParaRPr lang="en-US" altLang="zh-CN" sz="2400" dirty="0" smtClean="0">
              <a:solidFill>
                <a:srgbClr val="FF0000"/>
              </a:solidFill>
              <a:latin typeface="黑体" pitchFamily="49" charset="-122"/>
              <a:ea typeface="楷体" pitchFamily="49" charset="-122"/>
            </a:endParaRPr>
          </a:p>
          <a:p>
            <a:pPr>
              <a:spcBef>
                <a:spcPct val="0"/>
              </a:spcBef>
              <a:buFontTx/>
              <a:buNone/>
            </a:pPr>
            <a:r>
              <a:rPr lang="zh-CN" altLang="en-US" sz="2400" dirty="0" smtClean="0">
                <a:solidFill>
                  <a:srgbClr val="FF0000"/>
                </a:solidFill>
                <a:latin typeface="黑体" pitchFamily="49" charset="-122"/>
                <a:ea typeface="楷体" pitchFamily="49" charset="-122"/>
              </a:rPr>
              <a:t>清晰了解自己存在的问题</a:t>
            </a:r>
            <a:endParaRPr lang="en-US" altLang="zh-CN" sz="2400" dirty="0" smtClean="0">
              <a:solidFill>
                <a:srgbClr val="FF0000"/>
              </a:solidFill>
              <a:latin typeface="黑体" pitchFamily="49" charset="-122"/>
              <a:ea typeface="楷体" pitchFamily="49" charset="-122"/>
            </a:endParaRPr>
          </a:p>
          <a:p>
            <a:pPr>
              <a:spcBef>
                <a:spcPct val="0"/>
              </a:spcBef>
              <a:buFontTx/>
              <a:buNone/>
            </a:pPr>
            <a:r>
              <a:rPr lang="zh-CN" altLang="en-US" sz="2400" dirty="0" smtClean="0">
                <a:solidFill>
                  <a:srgbClr val="FF0000"/>
                </a:solidFill>
                <a:latin typeface="黑体" pitchFamily="49" charset="-122"/>
                <a:ea typeface="楷体" pitchFamily="49" charset="-122"/>
              </a:rPr>
              <a:t>抠细节</a:t>
            </a:r>
            <a:endParaRPr lang="en-US" altLang="zh-CN" sz="2400" dirty="0" smtClean="0">
              <a:solidFill>
                <a:srgbClr val="FF0000"/>
              </a:solidFill>
              <a:latin typeface="黑体" pitchFamily="49" charset="-122"/>
              <a:ea typeface="楷体" pitchFamily="49" charset="-122"/>
            </a:endParaRPr>
          </a:p>
          <a:p>
            <a:pPr>
              <a:spcBef>
                <a:spcPct val="0"/>
              </a:spcBef>
              <a:buFontTx/>
              <a:buNone/>
            </a:pPr>
            <a:r>
              <a:rPr lang="zh-CN" altLang="en-US" sz="2400" dirty="0" smtClean="0">
                <a:solidFill>
                  <a:srgbClr val="FF0000"/>
                </a:solidFill>
                <a:latin typeface="黑体" pitchFamily="49" charset="-122"/>
                <a:ea typeface="楷体" pitchFamily="49" charset="-122"/>
              </a:rPr>
              <a:t>制订个性化作文提升方案</a:t>
            </a:r>
            <a:endParaRPr lang="zh-CN" altLang="en-US" sz="2400" dirty="0">
              <a:solidFill>
                <a:srgbClr val="FF0000"/>
              </a:solidFill>
              <a:latin typeface="黑体" pitchFamily="49" charset="-122"/>
              <a:ea typeface="楷体" pitchFamily="49" charset="-122"/>
            </a:endParaRPr>
          </a:p>
        </p:txBody>
      </p:sp>
    </p:spTree>
    <p:extLst>
      <p:ext uri="{BB962C8B-B14F-4D97-AF65-F5344CB8AC3E}">
        <p14:creationId xmlns:p14="http://schemas.microsoft.com/office/powerpoint/2010/main" val="678870302"/>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矩形 3"/>
          <p:cNvSpPr>
            <a:spLocks noChangeArrowheads="1"/>
          </p:cNvSpPr>
          <p:nvPr/>
        </p:nvSpPr>
        <p:spPr bwMode="auto">
          <a:xfrm>
            <a:off x="323850" y="176213"/>
            <a:ext cx="8568630" cy="637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a:lnSpc>
                <a:spcPct val="80000"/>
              </a:lnSpc>
              <a:buClr>
                <a:schemeClr val="hlink"/>
              </a:buClr>
              <a:buSzPct val="95000"/>
              <a:buFontTx/>
              <a:buNone/>
            </a:pPr>
            <a:r>
              <a:rPr lang="zh-CN" altLang="en-US" sz="2400" dirty="0">
                <a:solidFill>
                  <a:srgbClr val="FF0000"/>
                </a:solidFill>
                <a:latin typeface="黑体" pitchFamily="49" charset="-122"/>
                <a:ea typeface="黑体" pitchFamily="49" charset="-122"/>
              </a:rPr>
              <a:t>以商业模式创新引领新风尚</a:t>
            </a:r>
            <a:endParaRPr lang="en-US" altLang="zh-CN" sz="2400" dirty="0">
              <a:solidFill>
                <a:srgbClr val="FF0000"/>
              </a:solidFill>
              <a:latin typeface="黑体" pitchFamily="49" charset="-122"/>
              <a:ea typeface="黑体" pitchFamily="49" charset="-122"/>
            </a:endParaRPr>
          </a:p>
          <a:p>
            <a:pPr algn="ctr">
              <a:lnSpc>
                <a:spcPct val="80000"/>
              </a:lnSpc>
              <a:buClr>
                <a:schemeClr val="hlink"/>
              </a:buClr>
              <a:buSzPct val="95000"/>
              <a:buFontTx/>
              <a:buNone/>
            </a:pPr>
            <a:r>
              <a:rPr lang="zh-CN" altLang="en-US" sz="2400" dirty="0">
                <a:latin typeface="黑体" pitchFamily="49" charset="-122"/>
                <a:ea typeface="黑体" pitchFamily="49" charset="-122"/>
              </a:rPr>
              <a:t>广州考生</a:t>
            </a:r>
            <a:endParaRPr lang="en-US" altLang="zh-CN" sz="2400" dirty="0">
              <a:latin typeface="黑体" pitchFamily="49" charset="-122"/>
              <a:ea typeface="黑体" pitchFamily="49" charset="-122"/>
            </a:endParaRPr>
          </a:p>
          <a:p>
            <a:pPr>
              <a:lnSpc>
                <a:spcPct val="80000"/>
              </a:lnSpc>
              <a:buClr>
                <a:schemeClr val="hlink"/>
              </a:buClr>
              <a:buSzPct val="95000"/>
              <a:buFontTx/>
              <a:buNone/>
            </a:pPr>
            <a:r>
              <a:rPr lang="zh-CN" altLang="en-US" sz="1800" dirty="0">
                <a:latin typeface="黑体" pitchFamily="49" charset="-122"/>
                <a:ea typeface="黑体" pitchFamily="49" charset="-122"/>
              </a:rPr>
              <a:t>    </a:t>
            </a:r>
            <a:r>
              <a:rPr lang="zh-CN" altLang="en-US" sz="2400" dirty="0">
                <a:latin typeface="楷体" pitchFamily="49" charset="-122"/>
                <a:ea typeface="楷体" pitchFamily="49" charset="-122"/>
              </a:rPr>
              <a:t>创新，在当今社会已是一个老生常谈的话题。从鹰击长空的长征</a:t>
            </a:r>
            <a:r>
              <a:rPr lang="en-US" altLang="zh-CN" sz="2400" dirty="0">
                <a:latin typeface="楷体" pitchFamily="49" charset="-122"/>
                <a:ea typeface="楷体" pitchFamily="49" charset="-122"/>
              </a:rPr>
              <a:t>5</a:t>
            </a:r>
            <a:r>
              <a:rPr lang="zh-CN" altLang="en-US" sz="2400" dirty="0">
                <a:latin typeface="楷体" pitchFamily="49" charset="-122"/>
                <a:ea typeface="楷体" pitchFamily="49" charset="-122"/>
              </a:rPr>
              <a:t>号运载火箭，到遨游沧海的“蛟龙号”潜水器，甚至我们随时随地都用得到的手机，都融入了创新的元素。创新，成了科技发展，社会进步的必经之路。</a:t>
            </a:r>
            <a:endParaRPr lang="en-US" altLang="zh-CN" sz="2400" dirty="0">
              <a:latin typeface="楷体" pitchFamily="49" charset="-122"/>
              <a:ea typeface="楷体" pitchFamily="49" charset="-122"/>
            </a:endParaRPr>
          </a:p>
          <a:p>
            <a:pPr>
              <a:lnSpc>
                <a:spcPct val="80000"/>
              </a:lnSpc>
              <a:buClr>
                <a:schemeClr val="hlink"/>
              </a:buClr>
              <a:buSzPct val="95000"/>
              <a:buFontTx/>
              <a:buNone/>
            </a:pPr>
            <a:r>
              <a:rPr lang="zh-CN" altLang="en-US" sz="2400" dirty="0">
                <a:latin typeface="楷体" pitchFamily="49" charset="-122"/>
                <a:ea typeface="楷体" pitchFamily="49" charset="-122"/>
              </a:rPr>
              <a:t>    尼采曾言：“你有你的路，我有我的路。至于适当的路，正确的路和唯一的路，这样的路并不存在。”诚然，创新有多条路可走，这在发展势头迅猛的智能手机行业也不例外。然而我认为，在技术创新的同时，商业模式的创新显得尤为重要。</a:t>
            </a:r>
            <a:endParaRPr lang="en-US" altLang="zh-CN" sz="2400" dirty="0">
              <a:latin typeface="楷体" pitchFamily="49" charset="-122"/>
              <a:ea typeface="楷体" pitchFamily="49" charset="-122"/>
            </a:endParaRPr>
          </a:p>
          <a:p>
            <a:pPr>
              <a:lnSpc>
                <a:spcPct val="80000"/>
              </a:lnSpc>
              <a:buClr>
                <a:schemeClr val="hlink"/>
              </a:buClr>
              <a:buSzPct val="95000"/>
              <a:buFontTx/>
              <a:buNone/>
            </a:pPr>
            <a:r>
              <a:rPr lang="zh-CN" altLang="en-US" sz="2400" dirty="0">
                <a:latin typeface="楷体" pitchFamily="49" charset="-122"/>
                <a:ea typeface="楷体" pitchFamily="49" charset="-122"/>
              </a:rPr>
              <a:t>    什么是商业模式创新？它就是一种营销策略，竞争策略的更新。那什么是营销策略？说白了，就是以独</a:t>
            </a:r>
            <a:r>
              <a:rPr lang="zh-CN" altLang="en-US" sz="2400" dirty="0">
                <a:solidFill>
                  <a:srgbClr val="FF0000"/>
                </a:solidFill>
                <a:latin typeface="楷体" pitchFamily="49" charset="-122"/>
                <a:ea typeface="楷体" pitchFamily="49" charset="-122"/>
              </a:rPr>
              <a:t>特的方式，手段，</a:t>
            </a:r>
            <a:r>
              <a:rPr lang="zh-CN" altLang="en-US" sz="2400" dirty="0">
                <a:latin typeface="楷体" pitchFamily="49" charset="-122"/>
                <a:ea typeface="楷体" pitchFamily="49" charset="-122"/>
              </a:rPr>
              <a:t>达到销售产品目的的营销。以小米公司为例，它就曾以饥饿营销策略，吊足了顾客的胃口，也达到了很高的营销业绩。</a:t>
            </a:r>
            <a:endParaRPr lang="en-US" altLang="zh-CN" sz="2400" dirty="0">
              <a:latin typeface="楷体" pitchFamily="49" charset="-122"/>
              <a:ea typeface="楷体" pitchFamily="49" charset="-122"/>
            </a:endParaRPr>
          </a:p>
          <a:p>
            <a:pPr>
              <a:lnSpc>
                <a:spcPct val="80000"/>
              </a:lnSpc>
              <a:buClr>
                <a:schemeClr val="hlink"/>
              </a:buClr>
              <a:buSzPct val="95000"/>
              <a:buFontTx/>
              <a:buNone/>
            </a:pPr>
            <a:r>
              <a:rPr lang="zh-CN" altLang="en-US" sz="2400" dirty="0">
                <a:latin typeface="楷体" pitchFamily="49" charset="-122"/>
                <a:ea typeface="楷体" pitchFamily="49" charset="-122"/>
              </a:rPr>
              <a:t>    为什么商业模式的创新如此重要？当今社会，随着科技水平的不断提高，技术的突破已经不再是不可越过的山沟了。这就需要新的方法来更多地吸引顾客的眼球。倘若没有好的营销，竞争策略，产品再好也可能无人问津。反之，</a:t>
            </a:r>
            <a:r>
              <a:rPr lang="zh-CN" altLang="en-US" sz="2400" dirty="0">
                <a:solidFill>
                  <a:srgbClr val="FF0000"/>
                </a:solidFill>
                <a:latin typeface="楷体" pitchFamily="49" charset="-122"/>
                <a:ea typeface="楷体" pitchFamily="49" charset="-122"/>
              </a:rPr>
              <a:t>有了良好的，新颖的，吸引人的</a:t>
            </a:r>
            <a:r>
              <a:rPr lang="zh-CN" altLang="en-US" sz="2400" dirty="0">
                <a:latin typeface="楷体" pitchFamily="49" charset="-122"/>
                <a:ea typeface="楷体" pitchFamily="49" charset="-122"/>
              </a:rPr>
              <a:t>商业模式，没有技术的创新，企业也可以得到发展，盈利。</a:t>
            </a:r>
            <a:endParaRPr lang="en-US" altLang="zh-CN" sz="2400" dirty="0">
              <a:latin typeface="楷体" pitchFamily="49" charset="-122"/>
              <a:ea typeface="楷体" pitchFamily="49" charset="-122"/>
            </a:endParaRPr>
          </a:p>
        </p:txBody>
      </p:sp>
    </p:spTree>
    <p:extLst>
      <p:ext uri="{BB962C8B-B14F-4D97-AF65-F5344CB8AC3E}">
        <p14:creationId xmlns:p14="http://schemas.microsoft.com/office/powerpoint/2010/main" val="196846287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161390"/>
            <a:ext cx="8640960" cy="4672048"/>
          </a:xfrm>
          <a:prstGeom prst="rect">
            <a:avLst/>
          </a:prstGeom>
        </p:spPr>
        <p:txBody>
          <a:bodyPr wrap="square">
            <a:spAutoFit/>
          </a:bodyPr>
          <a:lstStyle/>
          <a:p>
            <a:pPr eaLnBrk="0" hangingPunct="0">
              <a:lnSpc>
                <a:spcPct val="80000"/>
              </a:lnSpc>
              <a:spcBef>
                <a:spcPct val="20000"/>
              </a:spcBef>
              <a:buClr>
                <a:schemeClr val="hlink"/>
              </a:buClr>
              <a:buSzPct val="95000"/>
              <a:defRPr/>
            </a:pPr>
            <a:r>
              <a:rPr lang="zh-CN" altLang="en-US" sz="2000" dirty="0">
                <a:latin typeface="楷体" pitchFamily="49" charset="-122"/>
                <a:ea typeface="楷体" pitchFamily="49" charset="-122"/>
              </a:rPr>
              <a:t>    </a:t>
            </a:r>
            <a:r>
              <a:rPr lang="zh-CN" altLang="en-US" sz="2400" dirty="0">
                <a:latin typeface="楷体" pitchFamily="49" charset="-122"/>
                <a:ea typeface="楷体" pitchFamily="49" charset="-122"/>
              </a:rPr>
              <a:t>以当今风靡神</a:t>
            </a:r>
            <a:r>
              <a:rPr lang="zh-CN" altLang="en-US" sz="2400" strike="sngStrike" dirty="0">
                <a:solidFill>
                  <a:srgbClr val="FF0000"/>
                </a:solidFill>
                <a:latin typeface="楷体" pitchFamily="49" charset="-122"/>
                <a:ea typeface="楷体" pitchFamily="49" charset="-122"/>
              </a:rPr>
              <a:t>舟</a:t>
            </a:r>
            <a:r>
              <a:rPr lang="zh-CN" altLang="en-US" sz="2400" dirty="0">
                <a:latin typeface="楷体" pitchFamily="49" charset="-122"/>
                <a:ea typeface="楷体" pitchFamily="49" charset="-122"/>
              </a:rPr>
              <a:t>大地的共享单车为例。它与传统的</a:t>
            </a:r>
            <a:r>
              <a:rPr lang="zh-CN" altLang="en-US" sz="2400" dirty="0">
                <a:solidFill>
                  <a:srgbClr val="FF0000"/>
                </a:solidFill>
                <a:latin typeface="楷体" pitchFamily="49" charset="-122"/>
                <a:ea typeface="楷体" pitchFamily="49" charset="-122"/>
              </a:rPr>
              <a:t>租借，出售</a:t>
            </a:r>
            <a:r>
              <a:rPr lang="zh-CN" altLang="en-US" sz="2400" dirty="0">
                <a:latin typeface="楷体" pitchFamily="49" charset="-122"/>
                <a:ea typeface="楷体" pitchFamily="49" charset="-122"/>
              </a:rPr>
              <a:t>单车相比，无疑很大程度地进行了商业模式的创新。在这种全新的模式下，人们只需要交纳押金，就可以以手机为媒介，轻松出行。这种模式以资源共享的形式，无疑既方便了人们的出行，又推动了环境保护，绿色出行，还达到了自己盈利的目的。可谓多赢。仔细想想，这种模式有技术创新吗？显然没有。它仅仅通过了商业模式的创新，就达到了如此效果，可见商业模式创新的能量不小。</a:t>
            </a:r>
            <a:endParaRPr lang="en-US" altLang="zh-CN" sz="2400" dirty="0">
              <a:latin typeface="楷体" pitchFamily="49" charset="-122"/>
              <a:ea typeface="楷体" pitchFamily="49" charset="-122"/>
            </a:endParaRPr>
          </a:p>
          <a:p>
            <a:pPr eaLnBrk="0" hangingPunct="0">
              <a:lnSpc>
                <a:spcPct val="80000"/>
              </a:lnSpc>
              <a:spcBef>
                <a:spcPct val="20000"/>
              </a:spcBef>
              <a:buClr>
                <a:schemeClr val="hlink"/>
              </a:buClr>
              <a:buSzPct val="95000"/>
              <a:defRPr/>
            </a:pPr>
            <a:r>
              <a:rPr lang="zh-CN" altLang="en-US" sz="2400" dirty="0">
                <a:latin typeface="楷体" pitchFamily="49" charset="-122"/>
                <a:ea typeface="楷体" pitchFamily="49" charset="-122"/>
              </a:rPr>
              <a:t>    在信息时代，一切都日新月异，单一的模式不可能获得长久的关注，这就需要不断地进行创新。然而，商业模式的创新，一定要经过反复的思考，抓住民众的需求，适应民众的心理。如果只是</a:t>
            </a:r>
            <a:r>
              <a:rPr lang="zh-CN" altLang="en-US" sz="2400" dirty="0">
                <a:solidFill>
                  <a:srgbClr val="FF0000"/>
                </a:solidFill>
                <a:latin typeface="楷体" pitchFamily="49" charset="-122"/>
                <a:ea typeface="楷体" pitchFamily="49" charset="-122"/>
              </a:rPr>
              <a:t>草率的，简单的，</a:t>
            </a:r>
            <a:r>
              <a:rPr lang="zh-CN" altLang="en-US" sz="2400" dirty="0">
                <a:latin typeface="楷体" pitchFamily="49" charset="-122"/>
                <a:ea typeface="楷体" pitchFamily="49" charset="-122"/>
              </a:rPr>
              <a:t>不经过深思熟虑就进行创新，该企业就可能与锤子手机一样，沦为大家的笑柄。</a:t>
            </a:r>
            <a:endParaRPr lang="en-US" altLang="zh-CN" sz="2400" dirty="0">
              <a:latin typeface="楷体" pitchFamily="49" charset="-122"/>
              <a:ea typeface="楷体" pitchFamily="49" charset="-122"/>
            </a:endParaRPr>
          </a:p>
          <a:p>
            <a:pPr eaLnBrk="0" hangingPunct="0">
              <a:lnSpc>
                <a:spcPct val="80000"/>
              </a:lnSpc>
              <a:spcBef>
                <a:spcPct val="20000"/>
              </a:spcBef>
              <a:buClr>
                <a:schemeClr val="hlink"/>
              </a:buClr>
              <a:buSzPct val="95000"/>
              <a:defRPr/>
            </a:pPr>
            <a:r>
              <a:rPr lang="zh-CN" altLang="en-US" sz="2400" dirty="0">
                <a:latin typeface="楷体" pitchFamily="49" charset="-122"/>
                <a:ea typeface="楷体" pitchFamily="49" charset="-122"/>
              </a:rPr>
              <a:t>    新时代，新技术，当需新的商业模式。而新的商业模式通过创新来实现。商业模式的创新，引领</a:t>
            </a:r>
            <a:r>
              <a:rPr lang="zh-CN" altLang="en-US" sz="2400" strike="sngStrike" dirty="0">
                <a:solidFill>
                  <a:srgbClr val="FF0000"/>
                </a:solidFill>
                <a:latin typeface="楷体" pitchFamily="49" charset="-122"/>
                <a:ea typeface="楷体" pitchFamily="49" charset="-122"/>
              </a:rPr>
              <a:t>者</a:t>
            </a:r>
            <a:r>
              <a:rPr lang="zh-CN" altLang="en-US" sz="2400" dirty="0">
                <a:latin typeface="楷体" pitchFamily="49" charset="-122"/>
                <a:ea typeface="楷体" pitchFamily="49" charset="-122"/>
              </a:rPr>
              <a:t>企业发展的新风尚。</a:t>
            </a:r>
            <a:endParaRPr lang="en-US" altLang="zh-CN" sz="2400" dirty="0">
              <a:latin typeface="楷体" pitchFamily="49" charset="-122"/>
              <a:ea typeface="楷体" pitchFamily="49" charset="-122"/>
            </a:endParaRPr>
          </a:p>
        </p:txBody>
      </p:sp>
    </p:spTree>
    <p:extLst>
      <p:ext uri="{BB962C8B-B14F-4D97-AF65-F5344CB8AC3E}">
        <p14:creationId xmlns:p14="http://schemas.microsoft.com/office/powerpoint/2010/main" val="140564980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矩形 3"/>
          <p:cNvSpPr>
            <a:spLocks noChangeArrowheads="1"/>
          </p:cNvSpPr>
          <p:nvPr/>
        </p:nvSpPr>
        <p:spPr bwMode="auto">
          <a:xfrm>
            <a:off x="179388" y="333375"/>
            <a:ext cx="8497068"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宋体" pitchFamily="2" charset="-122"/>
              </a:defRPr>
            </a:lvl1pPr>
            <a:lvl2pPr marL="742950" indent="-285750" eaLnBrk="0" hangingPunct="0">
              <a:spcBef>
                <a:spcPct val="20000"/>
              </a:spcBef>
              <a:buChar char="–"/>
              <a:defRPr sz="2800">
                <a:solidFill>
                  <a:schemeClr val="tx1"/>
                </a:solidFill>
                <a:latin typeface="Arial" pitchFamily="34" charset="0"/>
                <a:ea typeface="宋体" pitchFamily="2"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r>
              <a:rPr lang="zh-CN" altLang="en-US" sz="2400" dirty="0">
                <a:latin typeface="黑体" pitchFamily="49" charset="-122"/>
                <a:ea typeface="黑体" pitchFamily="49" charset="-122"/>
              </a:rPr>
              <a:t>这篇文章的问题：</a:t>
            </a:r>
            <a:endParaRPr lang="en-US" altLang="zh-CN" sz="2400" dirty="0">
              <a:latin typeface="黑体" pitchFamily="49" charset="-122"/>
              <a:ea typeface="黑体" pitchFamily="49" charset="-122"/>
            </a:endParaRPr>
          </a:p>
          <a:p>
            <a:pPr>
              <a:spcBef>
                <a:spcPct val="0"/>
              </a:spcBef>
              <a:buFontTx/>
              <a:buNone/>
            </a:pPr>
            <a:r>
              <a:rPr lang="en-US" altLang="zh-CN" sz="2400" dirty="0">
                <a:latin typeface="黑体" pitchFamily="49" charset="-122"/>
                <a:ea typeface="黑体" pitchFamily="49" charset="-122"/>
              </a:rPr>
              <a:t>1.</a:t>
            </a:r>
            <a:r>
              <a:rPr lang="zh-CN" altLang="en-US" sz="2400" dirty="0">
                <a:latin typeface="黑体" pitchFamily="49" charset="-122"/>
                <a:ea typeface="黑体" pitchFamily="49" charset="-122"/>
              </a:rPr>
              <a:t>标点问题：</a:t>
            </a:r>
            <a:r>
              <a:rPr lang="zh-CN" altLang="en-US" sz="2400" dirty="0">
                <a:latin typeface="楷体" pitchFamily="49" charset="-122"/>
                <a:ea typeface="楷体" pitchFamily="49" charset="-122"/>
              </a:rPr>
              <a:t>用逗号不用顿号。</a:t>
            </a:r>
            <a:endParaRPr lang="en-US" altLang="zh-CN" sz="2400" dirty="0">
              <a:latin typeface="楷体" pitchFamily="49" charset="-122"/>
              <a:ea typeface="楷体" pitchFamily="49" charset="-122"/>
            </a:endParaRPr>
          </a:p>
          <a:p>
            <a:pPr>
              <a:spcBef>
                <a:spcPct val="0"/>
              </a:spcBef>
              <a:buFontTx/>
              <a:buNone/>
            </a:pPr>
            <a:r>
              <a:rPr lang="en-US" altLang="zh-CN" sz="2400" dirty="0">
                <a:latin typeface="黑体" pitchFamily="49" charset="-122"/>
                <a:ea typeface="黑体" pitchFamily="49" charset="-122"/>
              </a:rPr>
              <a:t>2.</a:t>
            </a:r>
            <a:r>
              <a:rPr lang="zh-CN" altLang="en-US" sz="2400" dirty="0">
                <a:latin typeface="黑体" pitchFamily="49" charset="-122"/>
                <a:ea typeface="黑体" pitchFamily="49" charset="-122"/>
              </a:rPr>
              <a:t>错别字问题：</a:t>
            </a:r>
            <a:r>
              <a:rPr lang="zh-CN" altLang="en-US" sz="2400" dirty="0">
                <a:latin typeface="楷体" pitchFamily="49" charset="-122"/>
                <a:ea typeface="楷体" pitchFamily="49" charset="-122"/>
              </a:rPr>
              <a:t>神</a:t>
            </a:r>
            <a:r>
              <a:rPr lang="zh-CN" altLang="en-US" sz="2400" dirty="0">
                <a:solidFill>
                  <a:srgbClr val="FF0000"/>
                </a:solidFill>
                <a:latin typeface="楷体" pitchFamily="49" charset="-122"/>
                <a:ea typeface="楷体" pitchFamily="49" charset="-122"/>
              </a:rPr>
              <a:t>舟</a:t>
            </a:r>
            <a:r>
              <a:rPr lang="zh-CN" altLang="en-US" sz="2400" dirty="0">
                <a:latin typeface="楷体" pitchFamily="49" charset="-122"/>
                <a:ea typeface="楷体" pitchFamily="49" charset="-122"/>
              </a:rPr>
              <a:t>大地  引领</a:t>
            </a:r>
            <a:r>
              <a:rPr lang="zh-CN" altLang="en-US" sz="2400" dirty="0">
                <a:solidFill>
                  <a:srgbClr val="FF0000"/>
                </a:solidFill>
                <a:latin typeface="楷体" pitchFamily="49" charset="-122"/>
                <a:ea typeface="楷体" pitchFamily="49" charset="-122"/>
              </a:rPr>
              <a:t>者</a:t>
            </a:r>
            <a:r>
              <a:rPr lang="zh-CN" altLang="en-US" sz="2400" dirty="0">
                <a:latin typeface="楷体" pitchFamily="49" charset="-122"/>
                <a:ea typeface="楷体" pitchFamily="49" charset="-122"/>
              </a:rPr>
              <a:t>企业发展的新风尚</a:t>
            </a:r>
            <a:endParaRPr lang="en-US" altLang="zh-CN" sz="2400" dirty="0">
              <a:latin typeface="楷体" pitchFamily="49" charset="-122"/>
              <a:ea typeface="楷体" pitchFamily="49" charset="-122"/>
            </a:endParaRPr>
          </a:p>
          <a:p>
            <a:pPr>
              <a:spcBef>
                <a:spcPct val="0"/>
              </a:spcBef>
              <a:buFontTx/>
              <a:buNone/>
            </a:pPr>
            <a:r>
              <a:rPr lang="en-US" altLang="zh-CN" sz="2400" dirty="0">
                <a:latin typeface="黑体" pitchFamily="49" charset="-122"/>
                <a:ea typeface="黑体" pitchFamily="49" charset="-122"/>
              </a:rPr>
              <a:t>3.</a:t>
            </a:r>
            <a:r>
              <a:rPr lang="zh-CN" altLang="en-US" sz="2400" dirty="0">
                <a:latin typeface="黑体" pitchFamily="49" charset="-122"/>
                <a:ea typeface="黑体" pitchFamily="49" charset="-122"/>
              </a:rPr>
              <a:t>思维严密性的问题</a:t>
            </a:r>
            <a:endParaRPr lang="en-US" altLang="zh-CN" sz="2400" dirty="0">
              <a:latin typeface="黑体" pitchFamily="49" charset="-122"/>
              <a:ea typeface="黑体" pitchFamily="49" charset="-122"/>
            </a:endParaRPr>
          </a:p>
          <a:p>
            <a:pPr>
              <a:spcBef>
                <a:spcPct val="0"/>
              </a:spcBef>
              <a:buFontTx/>
              <a:buNone/>
            </a:pPr>
            <a:r>
              <a:rPr lang="en-US" altLang="zh-CN" sz="2400" dirty="0">
                <a:latin typeface="黑体" pitchFamily="49" charset="-122"/>
                <a:ea typeface="黑体" pitchFamily="49" charset="-122"/>
              </a:rPr>
              <a:t>  </a:t>
            </a:r>
            <a:r>
              <a:rPr lang="zh-CN" altLang="en-US" sz="2400" dirty="0">
                <a:latin typeface="楷体" pitchFamily="49" charset="-122"/>
                <a:ea typeface="楷体" pitchFamily="49" charset="-122"/>
              </a:rPr>
              <a:t>（</a:t>
            </a:r>
            <a:r>
              <a:rPr lang="en-US" altLang="zh-CN" sz="2400" dirty="0">
                <a:latin typeface="楷体" pitchFamily="49" charset="-122"/>
                <a:ea typeface="楷体" pitchFamily="49" charset="-122"/>
              </a:rPr>
              <a:t>1</a:t>
            </a:r>
            <a:r>
              <a:rPr lang="zh-CN" altLang="en-US" sz="2400" dirty="0">
                <a:latin typeface="楷体" pitchFamily="49" charset="-122"/>
                <a:ea typeface="楷体" pitchFamily="49" charset="-122"/>
              </a:rPr>
              <a:t>）商业模式</a:t>
            </a:r>
            <a:r>
              <a:rPr lang="en-US" altLang="zh-CN" sz="2400" dirty="0">
                <a:latin typeface="楷体" pitchFamily="49" charset="-122"/>
                <a:ea typeface="楷体" pitchFamily="49" charset="-122"/>
              </a:rPr>
              <a:t>=</a:t>
            </a:r>
            <a:r>
              <a:rPr lang="zh-CN" altLang="en-US" sz="2400" dirty="0">
                <a:latin typeface="楷体" pitchFamily="49" charset="-122"/>
                <a:ea typeface="楷体" pitchFamily="49" charset="-122"/>
              </a:rPr>
              <a:t>营销策略？</a:t>
            </a:r>
            <a:endParaRPr lang="en-US" altLang="zh-CN" sz="2400" dirty="0">
              <a:latin typeface="楷体" pitchFamily="49" charset="-122"/>
              <a:ea typeface="楷体" pitchFamily="49" charset="-122"/>
            </a:endParaRPr>
          </a:p>
          <a:p>
            <a:pPr>
              <a:spcBef>
                <a:spcPct val="0"/>
              </a:spcBef>
              <a:buFontTx/>
              <a:buNone/>
            </a:pPr>
            <a:r>
              <a:rPr lang="en-US" altLang="zh-CN" sz="2400" dirty="0">
                <a:latin typeface="楷体" pitchFamily="49" charset="-122"/>
                <a:ea typeface="楷体" pitchFamily="49" charset="-122"/>
              </a:rPr>
              <a:t>  </a:t>
            </a:r>
            <a:r>
              <a:rPr lang="zh-CN" altLang="en-US" sz="2400" dirty="0">
                <a:latin typeface="楷体" pitchFamily="49" charset="-122"/>
                <a:ea typeface="楷体" pitchFamily="49" charset="-122"/>
              </a:rPr>
              <a:t>（</a:t>
            </a:r>
            <a:r>
              <a:rPr lang="en-US" altLang="zh-CN" sz="2400" dirty="0">
                <a:latin typeface="楷体" pitchFamily="49" charset="-122"/>
                <a:ea typeface="楷体" pitchFamily="49" charset="-122"/>
              </a:rPr>
              <a:t>2</a:t>
            </a:r>
            <a:r>
              <a:rPr lang="zh-CN" altLang="en-US" sz="2400" dirty="0">
                <a:latin typeface="楷体" pitchFamily="49" charset="-122"/>
                <a:ea typeface="楷体" pitchFamily="49" charset="-122"/>
              </a:rPr>
              <a:t>）营销与硬件的对比，缺少软件，漏了一个重要的角度</a:t>
            </a:r>
            <a:endParaRPr lang="en-US" altLang="zh-CN" sz="2400" dirty="0">
              <a:latin typeface="楷体" pitchFamily="49" charset="-122"/>
              <a:ea typeface="楷体" pitchFamily="49" charset="-122"/>
            </a:endParaRPr>
          </a:p>
          <a:p>
            <a:pPr>
              <a:spcBef>
                <a:spcPct val="0"/>
              </a:spcBef>
              <a:buFontTx/>
              <a:buNone/>
            </a:pPr>
            <a:r>
              <a:rPr lang="en-US" altLang="zh-CN" sz="2400" dirty="0">
                <a:latin typeface="楷体" pitchFamily="49" charset="-122"/>
                <a:ea typeface="楷体" pitchFamily="49" charset="-122"/>
              </a:rPr>
              <a:t>  </a:t>
            </a:r>
            <a:r>
              <a:rPr lang="zh-CN" altLang="en-US" sz="2400" dirty="0">
                <a:latin typeface="楷体" pitchFamily="49" charset="-122"/>
                <a:ea typeface="楷体" pitchFamily="49" charset="-122"/>
              </a:rPr>
              <a:t>（</a:t>
            </a:r>
            <a:r>
              <a:rPr lang="en-US" altLang="zh-CN" sz="2400" dirty="0">
                <a:latin typeface="楷体" pitchFamily="49" charset="-122"/>
                <a:ea typeface="楷体" pitchFamily="49" charset="-122"/>
              </a:rPr>
              <a:t>3</a:t>
            </a:r>
            <a:r>
              <a:rPr lang="zh-CN" altLang="en-US" sz="2400" dirty="0">
                <a:latin typeface="楷体" pitchFamily="49" charset="-122"/>
                <a:ea typeface="楷体" pitchFamily="49" charset="-122"/>
              </a:rPr>
              <a:t>）恰恰文中举的“共享单车”的例子，是软件创新的</a:t>
            </a:r>
            <a:r>
              <a:rPr lang="zh-CN" altLang="en-US" sz="2400" dirty="0" smtClean="0">
                <a:latin typeface="楷体" pitchFamily="49" charset="-122"/>
                <a:ea typeface="楷体" pitchFamily="49" charset="-122"/>
              </a:rPr>
              <a:t>结果。</a:t>
            </a:r>
            <a:endParaRPr lang="en-US" altLang="zh-CN" sz="2400" dirty="0" smtClean="0">
              <a:latin typeface="楷体" pitchFamily="49" charset="-122"/>
              <a:ea typeface="楷体" pitchFamily="49" charset="-122"/>
            </a:endParaRPr>
          </a:p>
          <a:p>
            <a:pPr>
              <a:spcBef>
                <a:spcPct val="0"/>
              </a:spcBef>
              <a:buFontTx/>
              <a:buNone/>
            </a:pPr>
            <a:r>
              <a:rPr lang="en-US" altLang="zh-CN" sz="2400" dirty="0" smtClean="0">
                <a:latin typeface="黑体" pitchFamily="49" charset="-122"/>
                <a:ea typeface="黑体" pitchFamily="49" charset="-122"/>
              </a:rPr>
              <a:t>4</a:t>
            </a:r>
            <a:r>
              <a:rPr lang="en-US" altLang="zh-CN" sz="2400" dirty="0">
                <a:latin typeface="黑体" pitchFamily="49" charset="-122"/>
                <a:ea typeface="黑体" pitchFamily="49" charset="-122"/>
              </a:rPr>
              <a:t>.</a:t>
            </a:r>
            <a:r>
              <a:rPr lang="zh-CN" altLang="en-US" sz="2400" dirty="0">
                <a:latin typeface="黑体" pitchFamily="49" charset="-122"/>
                <a:ea typeface="黑体" pitchFamily="49" charset="-122"/>
              </a:rPr>
              <a:t>观点的表述不够周全</a:t>
            </a:r>
            <a:endParaRPr lang="en-US" altLang="zh-CN" sz="2400" dirty="0">
              <a:latin typeface="黑体" pitchFamily="49" charset="-122"/>
              <a:ea typeface="黑体" pitchFamily="49" charset="-122"/>
            </a:endParaRPr>
          </a:p>
          <a:p>
            <a:pPr>
              <a:spcBef>
                <a:spcPct val="0"/>
              </a:spcBef>
              <a:buFontTx/>
              <a:buNone/>
            </a:pPr>
            <a:r>
              <a:rPr lang="zh-CN" altLang="en-US" sz="2400" dirty="0">
                <a:latin typeface="楷体" pitchFamily="49" charset="-122"/>
                <a:ea typeface="楷体" pitchFamily="49" charset="-122"/>
              </a:rPr>
              <a:t>   有了良好的，新颖的，吸引人的商业模式，没有技术的创新，企业也可以得到发展，盈利。</a:t>
            </a:r>
            <a:endParaRPr lang="en-US" altLang="zh-CN" sz="2400" dirty="0">
              <a:latin typeface="楷体" pitchFamily="49" charset="-122"/>
              <a:ea typeface="楷体" pitchFamily="49" charset="-122"/>
            </a:endParaRPr>
          </a:p>
          <a:p>
            <a:pPr>
              <a:spcBef>
                <a:spcPct val="0"/>
              </a:spcBef>
              <a:buFontTx/>
              <a:buNone/>
            </a:pPr>
            <a:r>
              <a:rPr lang="en-US" altLang="zh-CN" sz="2400" dirty="0">
                <a:latin typeface="楷体" pitchFamily="49" charset="-122"/>
                <a:ea typeface="楷体" pitchFamily="49" charset="-122"/>
              </a:rPr>
              <a:t>    </a:t>
            </a:r>
            <a:r>
              <a:rPr lang="zh-CN" altLang="en-US" sz="2400" dirty="0">
                <a:latin typeface="楷体" pitchFamily="49" charset="-122"/>
                <a:ea typeface="楷体" pitchFamily="49" charset="-122"/>
              </a:rPr>
              <a:t>这个要加上：</a:t>
            </a:r>
            <a:r>
              <a:rPr lang="zh-CN" altLang="en-US" sz="2400" dirty="0">
                <a:solidFill>
                  <a:srgbClr val="FF0000"/>
                </a:solidFill>
                <a:latin typeface="楷体" pitchFamily="49" charset="-122"/>
                <a:ea typeface="楷体" pitchFamily="49" charset="-122"/>
              </a:rPr>
              <a:t>硬件达到了一定</a:t>
            </a:r>
            <a:r>
              <a:rPr lang="zh-CN" altLang="en-US" sz="2400" dirty="0" smtClean="0">
                <a:solidFill>
                  <a:srgbClr val="FF0000"/>
                </a:solidFill>
                <a:latin typeface="楷体" pitchFamily="49" charset="-122"/>
                <a:ea typeface="楷体" pitchFamily="49" charset="-122"/>
              </a:rPr>
              <a:t>水平</a:t>
            </a:r>
            <a:endParaRPr lang="en-US" altLang="zh-CN" sz="2400"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12796817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3"/>
          <p:cNvSpPr txBox="1">
            <a:spLocks noChangeArrowheads="1"/>
          </p:cNvSpPr>
          <p:nvPr/>
        </p:nvSpPr>
        <p:spPr bwMode="auto">
          <a:xfrm>
            <a:off x="228600" y="152400"/>
            <a:ext cx="8915400" cy="674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dirty="0">
                <a:solidFill>
                  <a:srgbClr val="FF0000"/>
                </a:solidFill>
                <a:latin typeface="黑体" pitchFamily="49" charset="-122"/>
                <a:ea typeface="黑体" pitchFamily="49" charset="-122"/>
              </a:rPr>
              <a:t>林同学高考作文提升简案</a:t>
            </a:r>
            <a:endParaRPr lang="en-US" altLang="zh-CN" dirty="0">
              <a:solidFill>
                <a:srgbClr val="FF0000"/>
              </a:solidFill>
              <a:latin typeface="黑体" pitchFamily="49" charset="-122"/>
              <a:ea typeface="黑体" pitchFamily="49" charset="-122"/>
            </a:endParaRPr>
          </a:p>
          <a:p>
            <a:pPr eaLnBrk="1" hangingPunct="1"/>
            <a:r>
              <a:rPr lang="zh-CN" altLang="zh-CN" dirty="0">
                <a:solidFill>
                  <a:srgbClr val="FF0000"/>
                </a:solidFill>
                <a:latin typeface="黑体" pitchFamily="49" charset="-122"/>
                <a:ea typeface="黑体" pitchFamily="49" charset="-122"/>
              </a:rPr>
              <a:t>一、基本情况分析</a:t>
            </a:r>
          </a:p>
          <a:p>
            <a:pPr eaLnBrk="1" hangingPunct="1"/>
            <a:r>
              <a:rPr lang="en-US" altLang="zh-CN" dirty="0"/>
              <a:t>  </a:t>
            </a:r>
            <a:r>
              <a:rPr lang="zh-CN" altLang="zh-CN" dirty="0"/>
              <a:t>林同学提交了共</a:t>
            </a:r>
            <a:r>
              <a:rPr lang="en-US" altLang="zh-CN" dirty="0"/>
              <a:t>9</a:t>
            </a:r>
            <a:r>
              <a:rPr lang="zh-CN" altLang="zh-CN" dirty="0"/>
              <a:t>篇文章。</a:t>
            </a:r>
          </a:p>
          <a:p>
            <a:pPr eaLnBrk="1" hangingPunct="1"/>
            <a:r>
              <a:rPr lang="zh-CN" altLang="zh-CN" dirty="0"/>
              <a:t>《努力前行，抬头欣赏》</a:t>
            </a:r>
          </a:p>
          <a:p>
            <a:pPr eaLnBrk="1" hangingPunct="1"/>
            <a:r>
              <a:rPr lang="zh-CN" altLang="zh-CN" dirty="0"/>
              <a:t>《心境决定高度》</a:t>
            </a:r>
          </a:p>
          <a:p>
            <a:pPr eaLnBrk="1" hangingPunct="1"/>
            <a:r>
              <a:rPr lang="zh-CN" altLang="zh-CN" dirty="0"/>
              <a:t>《状元的苦痛》</a:t>
            </a:r>
          </a:p>
          <a:p>
            <a:pPr eaLnBrk="1" hangingPunct="1"/>
            <a:r>
              <a:rPr lang="zh-CN" altLang="zh-CN" dirty="0"/>
              <a:t>《汉子危机应深掘不应浅扩》</a:t>
            </a:r>
          </a:p>
          <a:p>
            <a:pPr eaLnBrk="1" hangingPunct="1"/>
            <a:r>
              <a:rPr lang="zh-CN" altLang="zh-CN" dirty="0"/>
              <a:t>《碎片化的沉淀》</a:t>
            </a:r>
          </a:p>
          <a:p>
            <a:pPr eaLnBrk="1" hangingPunct="1"/>
            <a:r>
              <a:rPr lang="zh-CN" altLang="zh-CN" dirty="0"/>
              <a:t>《微的大力量》</a:t>
            </a:r>
          </a:p>
          <a:p>
            <a:pPr eaLnBrk="1" hangingPunct="1"/>
            <a:r>
              <a:rPr lang="zh-CN" altLang="zh-CN" dirty="0"/>
              <a:t>《大众文化“去哪儿”》</a:t>
            </a:r>
          </a:p>
          <a:p>
            <a:pPr eaLnBrk="1" hangingPunct="1"/>
            <a:r>
              <a:rPr lang="zh-CN" altLang="zh-CN" dirty="0"/>
              <a:t>《弃名求质》</a:t>
            </a:r>
          </a:p>
          <a:p>
            <a:pPr eaLnBrk="1" hangingPunct="1"/>
            <a:r>
              <a:rPr lang="zh-CN" altLang="zh-CN" dirty="0"/>
              <a:t>《张弛有度的教育是最高追求》</a:t>
            </a:r>
          </a:p>
          <a:p>
            <a:pPr eaLnBrk="1" hangingPunct="1"/>
            <a:r>
              <a:rPr lang="en-US" altLang="zh-CN" dirty="0"/>
              <a:t>1.</a:t>
            </a:r>
            <a:r>
              <a:rPr lang="zh-CN" altLang="zh-CN" dirty="0"/>
              <a:t>《努力前行，抬头欣赏》这篇文章，是典型的中庸思想的文章，意思大致是既要努力工作，又要享受生活。这样的观点是普遍存在的，没有问题。问题是对观点的认识思路不够开阔，只是列出了自己的观点，并相应地用林清玄的例子作为佐证，写作就结束了，深度不够。为什么持这样的观点？持这样的观点有什么好处？这样中庸的观点在实际生活中是否容易做到？这些都是值得思考，值得深挖的问题。在思想认识上，还有继续深挖的空间。语言上，部分用词不准确，欠锤炼，如第四行“狭隘于眼前”，表达上有点别扭，能否改为“将目光锁定在眼前”。第</a:t>
            </a:r>
            <a:r>
              <a:rPr lang="en-US" altLang="zh-CN" dirty="0"/>
              <a:t>8</a:t>
            </a:r>
            <a:r>
              <a:rPr lang="zh-CN" altLang="zh-CN" dirty="0"/>
              <a:t>行，“即努力主义和享乐主义”，“享乐主义”这个概念是常用的，没问题，但是“努力主义”就是生造词，假如一定要用，就加上双引号为宜。第</a:t>
            </a:r>
            <a:r>
              <a:rPr lang="en-US" altLang="zh-CN" dirty="0"/>
              <a:t>17</a:t>
            </a:r>
            <a:r>
              <a:rPr lang="zh-CN" altLang="zh-CN" dirty="0"/>
              <a:t>行“享受生活的烦恼”，不搭配。另外有三个错别字，按照细则就要扣</a:t>
            </a:r>
            <a:r>
              <a:rPr lang="en-US" altLang="zh-CN" dirty="0"/>
              <a:t>1</a:t>
            </a:r>
            <a:r>
              <a:rPr lang="zh-CN" altLang="zh-CN" dirty="0"/>
              <a:t>分了，不应该。第一页第</a:t>
            </a:r>
            <a:r>
              <a:rPr lang="en-US" altLang="zh-CN" dirty="0"/>
              <a:t>8</a:t>
            </a:r>
            <a:r>
              <a:rPr lang="zh-CN" altLang="zh-CN" dirty="0"/>
              <a:t>行“功名利碌”中的“碌”应为“禄”；该页倒数第</a:t>
            </a:r>
            <a:r>
              <a:rPr lang="en-US" altLang="zh-CN" dirty="0"/>
              <a:t>2</a:t>
            </a:r>
            <a:r>
              <a:rPr lang="zh-CN" altLang="zh-CN" dirty="0"/>
              <a:t>行“羡幕”的“幕”应为“慕”；第二页第</a:t>
            </a:r>
            <a:r>
              <a:rPr lang="en-US" altLang="zh-CN" dirty="0"/>
              <a:t>1</a:t>
            </a:r>
            <a:r>
              <a:rPr lang="zh-CN" altLang="zh-CN" dirty="0"/>
              <a:t>行“做风”的“做”应为“作”。</a:t>
            </a:r>
          </a:p>
          <a:p>
            <a:pPr eaLnBrk="1" hangingPunct="1"/>
            <a:endParaRPr lang="zh-CN" altLang="en-US" dirty="0"/>
          </a:p>
        </p:txBody>
      </p:sp>
    </p:spTree>
    <p:extLst>
      <p:ext uri="{BB962C8B-B14F-4D97-AF65-F5344CB8AC3E}">
        <p14:creationId xmlns:p14="http://schemas.microsoft.com/office/powerpoint/2010/main" val="371656048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Box 1"/>
          <p:cNvSpPr txBox="1">
            <a:spLocks noChangeArrowheads="1"/>
          </p:cNvSpPr>
          <p:nvPr/>
        </p:nvSpPr>
        <p:spPr bwMode="auto">
          <a:xfrm>
            <a:off x="152400" y="228600"/>
            <a:ext cx="8839200" cy="618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t>2.</a:t>
            </a:r>
            <a:r>
              <a:rPr lang="zh-CN" altLang="zh-CN"/>
              <a:t>《心境决定高度》这篇文章，最大的问题是不扣材料写作的问题，这在高考作文中是一个比较危险的问题。还是那句话，观点要从材料中来，又要回到材料中去。写作的时候要跟材料有所呼应。另外一个是中心不够突出的问题，“心境决定高度”，“决定高度”是最重要的判断，怎么决定高度，如何心境好就高，心境不好就低，都没有论述和事例得支撑。</a:t>
            </a:r>
          </a:p>
          <a:p>
            <a:pPr eaLnBrk="1" hangingPunct="1"/>
            <a:r>
              <a:rPr lang="en-US" altLang="zh-CN"/>
              <a:t>3.</a:t>
            </a:r>
            <a:r>
              <a:rPr lang="zh-CN" altLang="zh-CN"/>
              <a:t>《状元的苦痛》这篇文章，最大的问题是文章的构思不够好，主要就是在人称的选择上未能够选择好，使到整篇文章的表达收到限制。“状元的苦痛”本来很适合以第一人称或者第三人称来写作，从单一个体的角度切入。但是文章用的是“他们”，就成了概述性质的文章，既增加了表达的难度，又受到局限，所以说这样的构思设计是不够好的。要是从个体的角度切入，会表达得更生动，更有感染力。</a:t>
            </a:r>
          </a:p>
          <a:p>
            <a:pPr eaLnBrk="1" hangingPunct="1"/>
            <a:r>
              <a:rPr lang="en-US" altLang="zh-CN"/>
              <a:t>4.</a:t>
            </a:r>
            <a:r>
              <a:rPr lang="zh-CN" altLang="zh-CN"/>
              <a:t>《文字危机应深掘不应浅扩》这篇文章，思想上的问题是中庸之道，不是中庸之道不好，是作者对这种中庸的思想认识肤浅，需要加强这方面的理论支撑。文章只是停留在提出不偏不倚的观点，但是如何深入内涵却提不出任何有建设性的意见。这是不足够的，也是持中庸观点的文章最致命的地方。中庸就变成了模棱两可，没有个性了。同样地，本文部分句子欠锤炼，值得商榷，值得注意。</a:t>
            </a:r>
          </a:p>
          <a:p>
            <a:pPr eaLnBrk="1" hangingPunct="1"/>
            <a:r>
              <a:rPr lang="en-US" altLang="zh-CN"/>
              <a:t>5.</a:t>
            </a:r>
            <a:r>
              <a:rPr lang="zh-CN" altLang="zh-CN"/>
              <a:t>《碎片化的沉淀》这篇文章，整篇文章是紧扣核心关键词“碎片化”写作的，稍微泛华，因为“碎片化”与“碎片化阅读”并不是一回事，从材料来看，应该核心关键词是“碎片化阅读”。文章中因为有“碎片化阅读”的内容，所以对文章的总体质量影响不是很大。但是这是一个启示：在采用材料的概念的时候一定要准确，本文准确的应该是谈“碎片化阅读”的问题，不要泛化到“碎片化”信息时代，集中火力，把“碎片化阅读”写好写深更适合。另外，本文在扣材料的整体意思写作方面有缺陷。</a:t>
            </a:r>
          </a:p>
          <a:p>
            <a:pPr eaLnBrk="1" hangingPunct="1"/>
            <a:endParaRPr lang="zh-CN" altLang="en-US"/>
          </a:p>
        </p:txBody>
      </p:sp>
    </p:spTree>
    <p:extLst>
      <p:ext uri="{BB962C8B-B14F-4D97-AF65-F5344CB8AC3E}">
        <p14:creationId xmlns:p14="http://schemas.microsoft.com/office/powerpoint/2010/main" val="1694170326"/>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Box 1"/>
          <p:cNvSpPr txBox="1">
            <a:spLocks noChangeArrowheads="1"/>
          </p:cNvSpPr>
          <p:nvPr/>
        </p:nvSpPr>
        <p:spPr bwMode="auto">
          <a:xfrm>
            <a:off x="152400" y="228600"/>
            <a:ext cx="88392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a:t>6.</a:t>
            </a:r>
            <a:r>
              <a:rPr lang="zh-CN" altLang="zh-CN"/>
              <a:t>《微的大力量》这篇文章，最大的问题是对材料中的相关概念的理解不够准确。具体来说就是对“微”的理解不够准确。材料中的“微”是客观的微，不是主观性的，文章中，用人微而力量大来展开写作，是泛华了材料的概念。</a:t>
            </a:r>
          </a:p>
          <a:p>
            <a:pPr eaLnBrk="1" hangingPunct="1"/>
            <a:r>
              <a:rPr lang="en-US" altLang="zh-CN"/>
              <a:t>7.</a:t>
            </a:r>
            <a:r>
              <a:rPr lang="zh-CN" altLang="zh-CN"/>
              <a:t>《大众文化“去哪儿”》这篇文章，最大的问题也是扣材料不紧的问题，文章基本上是开头点一下材料 ，就独立来谈大众文化的问题，虽然这个问题从大含意上来说是符合材料的含意的，但是这样写，不能突出材料对“神曲”的讨论。最好是结合这个“神曲”的讨论入题，然后用类比的形式来扩充文章的内容。</a:t>
            </a:r>
          </a:p>
          <a:p>
            <a:pPr eaLnBrk="1" hangingPunct="1"/>
            <a:r>
              <a:rPr lang="en-US" altLang="zh-CN"/>
              <a:t>8.</a:t>
            </a:r>
            <a:r>
              <a:rPr lang="zh-CN" altLang="zh-CN"/>
              <a:t>《弃名求质》这篇文章，同样是中庸思想的观点的写作，问题也同样是在思想认识上无法深入。这是因为缺少相关理论作为支撑。</a:t>
            </a:r>
          </a:p>
          <a:p>
            <a:pPr eaLnBrk="1" hangingPunct="1"/>
            <a:r>
              <a:rPr lang="en-US" altLang="zh-CN"/>
              <a:t>9.</a:t>
            </a:r>
            <a:r>
              <a:rPr lang="zh-CN" altLang="zh-CN"/>
              <a:t>《张弛有度的教育是最高追求》这篇文章，同样是中庸思想的观点的写作，问题也同样是在思想认识上无法深入。如何才能做到“张弛有道”，没有碰触到。另外，有错别字，还有部分句子表达很别扭。</a:t>
            </a:r>
          </a:p>
          <a:p>
            <a:pPr eaLnBrk="1" hangingPunct="1"/>
            <a:endParaRPr lang="zh-CN" altLang="en-US"/>
          </a:p>
        </p:txBody>
      </p:sp>
    </p:spTree>
    <p:extLst>
      <p:ext uri="{BB962C8B-B14F-4D97-AF65-F5344CB8AC3E}">
        <p14:creationId xmlns:p14="http://schemas.microsoft.com/office/powerpoint/2010/main" val="272371202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Box 1"/>
          <p:cNvSpPr txBox="1">
            <a:spLocks noChangeArrowheads="1"/>
          </p:cNvSpPr>
          <p:nvPr/>
        </p:nvSpPr>
        <p:spPr bwMode="auto">
          <a:xfrm>
            <a:off x="381000" y="381000"/>
            <a:ext cx="85344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dirty="0">
                <a:solidFill>
                  <a:srgbClr val="FF0000"/>
                </a:solidFill>
                <a:latin typeface="黑体" pitchFamily="49" charset="-122"/>
                <a:ea typeface="黑体" pitchFamily="49" charset="-122"/>
              </a:rPr>
              <a:t>二、问题提炼</a:t>
            </a:r>
          </a:p>
          <a:p>
            <a:pPr eaLnBrk="1" hangingPunct="1"/>
            <a:r>
              <a:rPr lang="zh-CN" altLang="zh-CN" dirty="0"/>
              <a:t>从这</a:t>
            </a:r>
            <a:r>
              <a:rPr lang="en-US" altLang="zh-CN" dirty="0"/>
              <a:t>9</a:t>
            </a:r>
            <a:r>
              <a:rPr lang="zh-CN" altLang="zh-CN" dirty="0"/>
              <a:t>篇文章来看，作者有自己的优点，也有明显的缺点。</a:t>
            </a:r>
          </a:p>
          <a:p>
            <a:pPr eaLnBrk="1" hangingPunct="1"/>
            <a:r>
              <a:rPr lang="zh-CN" altLang="zh-CN" dirty="0"/>
              <a:t>优点是审题普遍较好，基本上没有理解偏离题意的情况出现；文笔通顺，表达上有点意蕴；书写比较工整，版面清洁整齐。</a:t>
            </a:r>
          </a:p>
          <a:p>
            <a:pPr eaLnBrk="1" hangingPunct="1"/>
            <a:r>
              <a:rPr lang="zh-CN" altLang="zh-CN" dirty="0"/>
              <a:t>缺点有几个方面：</a:t>
            </a:r>
          </a:p>
          <a:p>
            <a:pPr eaLnBrk="1" hangingPunct="1"/>
            <a:r>
              <a:rPr lang="zh-CN" altLang="zh-CN" dirty="0"/>
              <a:t>第一，从几篇文章来看，作者思想上都是持中庸的态度，这是可以的，但是在认识问题上，缺乏强烈的依据。只能达到不强不弱，不左不右的程度，而为什么要持中庸的态度，理据及认识不足，使到文章的思想认识不能往前再走一步。</a:t>
            </a:r>
          </a:p>
          <a:p>
            <a:pPr eaLnBrk="1" hangingPunct="1"/>
            <a:r>
              <a:rPr lang="zh-CN" altLang="zh-CN" dirty="0"/>
              <a:t>第二，表达的思路不够完整清晰。哪些地方该先说，哪些地方该后说，思路不够清晰。</a:t>
            </a:r>
          </a:p>
          <a:p>
            <a:pPr eaLnBrk="1" hangingPunct="1"/>
            <a:r>
              <a:rPr lang="zh-CN" altLang="zh-CN" dirty="0"/>
              <a:t>第三，对文体的优势，对表达人称的选择等写作的前期选择欠缺，有发展的空间。</a:t>
            </a:r>
          </a:p>
          <a:p>
            <a:pPr eaLnBrk="1" hangingPunct="1"/>
            <a:r>
              <a:rPr lang="zh-CN" altLang="zh-CN" dirty="0"/>
              <a:t>第四，语言表达基本通顺，但是细节欠打磨，在语言表达上有提高的空间。</a:t>
            </a:r>
          </a:p>
          <a:p>
            <a:pPr eaLnBrk="1" hangingPunct="1"/>
            <a:endParaRPr lang="zh-CN" altLang="en-US" dirty="0"/>
          </a:p>
        </p:txBody>
      </p:sp>
    </p:spTree>
    <p:extLst>
      <p:ext uri="{BB962C8B-B14F-4D97-AF65-F5344CB8AC3E}">
        <p14:creationId xmlns:p14="http://schemas.microsoft.com/office/powerpoint/2010/main" val="360753536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Box 1"/>
          <p:cNvSpPr txBox="1">
            <a:spLocks noChangeArrowheads="1"/>
          </p:cNvSpPr>
          <p:nvPr/>
        </p:nvSpPr>
        <p:spPr bwMode="auto">
          <a:xfrm>
            <a:off x="533400" y="381000"/>
            <a:ext cx="8229600" cy="507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zh-CN" dirty="0">
                <a:solidFill>
                  <a:srgbClr val="FF0000"/>
                </a:solidFill>
                <a:latin typeface="黑体" pitchFamily="49" charset="-122"/>
                <a:ea typeface="黑体" pitchFamily="49" charset="-122"/>
              </a:rPr>
              <a:t>三、应对策略</a:t>
            </a:r>
          </a:p>
          <a:p>
            <a:pPr eaLnBrk="1" hangingPunct="1"/>
            <a:r>
              <a:rPr lang="en-US" altLang="zh-CN" dirty="0"/>
              <a:t>        </a:t>
            </a:r>
            <a:r>
              <a:rPr lang="zh-CN" altLang="zh-CN" dirty="0"/>
              <a:t>第一，最好能读一读相关的关于中国人中庸之道的相关资料，对中庸之道有一个理论上的认识。从这几篇文章来看，只要是有几种观点的拼合，作者都是选择中庸的看法。看得出来，作者受到这种中庸之道的影响是深刻的。但是作者对中庸之道的理论认识缺乏，使到思想认识上很难达到深刻的要求。这个是要恶补一下的内容，对作者的思想认识有很大的帮助。中庸之道的优势在哪里？欠缺在哪里？要有一个理论性的补充。这样，分析到具体问题的时候，才会意识到自己观点的局限性，加以补充。这样思想认识才能上台阶。</a:t>
            </a:r>
          </a:p>
          <a:p>
            <a:pPr eaLnBrk="1" hangingPunct="1"/>
            <a:r>
              <a:rPr lang="en-US" altLang="zh-CN" dirty="0"/>
              <a:t>        </a:t>
            </a:r>
            <a:r>
              <a:rPr lang="zh-CN" altLang="zh-CN" dirty="0"/>
              <a:t>第二，概括自己的表达的流程图，应该先说什么后说什么，要有一个清晰的思考线路图。这个是思维训练的要求，要有意识地去做。</a:t>
            </a:r>
          </a:p>
          <a:p>
            <a:pPr eaLnBrk="1" hangingPunct="1"/>
            <a:r>
              <a:rPr lang="en-US" altLang="zh-CN" dirty="0"/>
              <a:t>        </a:t>
            </a:r>
            <a:r>
              <a:rPr lang="zh-CN" altLang="zh-CN" dirty="0"/>
              <a:t>第三，从这</a:t>
            </a:r>
            <a:r>
              <a:rPr lang="en-US" altLang="zh-CN" dirty="0"/>
              <a:t>9</a:t>
            </a:r>
            <a:r>
              <a:rPr lang="zh-CN" altLang="zh-CN" dirty="0"/>
              <a:t>篇文章的情况来看，适合选“议论散文”作为自己的重点训练文体，既发挥议论的优势，又发挥表达较为清新，略有文采的优势。在表达人称的选择上，要根据实际的情况，选择最合适的表达角度。例如《状元的苦痛》，这篇文章的人称选择就不好，影响了文章质量的提高。</a:t>
            </a:r>
          </a:p>
          <a:p>
            <a:pPr eaLnBrk="1" hangingPunct="1"/>
            <a:r>
              <a:rPr lang="en-US" altLang="zh-CN" dirty="0"/>
              <a:t>        </a:t>
            </a:r>
            <a:r>
              <a:rPr lang="zh-CN" altLang="zh-CN" dirty="0"/>
              <a:t>第四，语言表达基本通顺，但是偶有错别字，几篇文章中都超过三个错别字</a:t>
            </a:r>
            <a:r>
              <a:rPr lang="zh-CN" altLang="zh-CN" dirty="0" smtClean="0"/>
              <a:t>，所以</a:t>
            </a:r>
            <a:r>
              <a:rPr lang="zh-CN" altLang="zh-CN" dirty="0"/>
              <a:t>要特别重视，最好有校对的过程。另外，就是用词欠准确的问题比较普遍。这个要多推敲。另外，标题的拟写需要锤炼。</a:t>
            </a:r>
          </a:p>
          <a:p>
            <a:pPr eaLnBrk="1" hangingPunct="1"/>
            <a:endParaRPr lang="zh-CN" altLang="en-US" dirty="0"/>
          </a:p>
        </p:txBody>
      </p:sp>
    </p:spTree>
    <p:extLst>
      <p:ext uri="{BB962C8B-B14F-4D97-AF65-F5344CB8AC3E}">
        <p14:creationId xmlns:p14="http://schemas.microsoft.com/office/powerpoint/2010/main" val="30893378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1"/>
          <p:cNvSpPr txBox="1">
            <a:spLocks noChangeArrowheads="1"/>
          </p:cNvSpPr>
          <p:nvPr/>
        </p:nvSpPr>
        <p:spPr bwMode="auto">
          <a:xfrm>
            <a:off x="0" y="115888"/>
            <a:ext cx="91440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000" dirty="0"/>
              <a:t>        </a:t>
            </a:r>
            <a:r>
              <a:rPr lang="zh-CN" altLang="zh-CN" sz="2000" dirty="0"/>
              <a:t>余秋雨在《中国文化</a:t>
            </a:r>
            <a:r>
              <a:rPr lang="en-US" altLang="zh-CN" sz="2000" dirty="0"/>
              <a:t>47</a:t>
            </a:r>
            <a:r>
              <a:rPr lang="zh-CN" altLang="zh-CN" sz="2000" dirty="0"/>
              <a:t>堂课》中说到，中国的文化，归结于音乐艺术，即《论语》所谓的“游于</a:t>
            </a:r>
            <a:r>
              <a:rPr lang="zh-CN" altLang="en-US" sz="2000" dirty="0"/>
              <a:t>艺</a:t>
            </a:r>
            <a:r>
              <a:rPr lang="zh-CN" altLang="zh-CN" sz="2000" dirty="0"/>
              <a:t>”“成于乐”。京剧便很好地完成了这项文化责任。我以为，</a:t>
            </a:r>
            <a:r>
              <a:rPr lang="zh-CN" altLang="zh-CN" sz="2000" dirty="0">
                <a:solidFill>
                  <a:srgbClr val="FF0000"/>
                </a:solidFill>
              </a:rPr>
              <a:t>京剧的底色是庄重，这也应是中国人的底色。</a:t>
            </a:r>
            <a:r>
              <a:rPr lang="zh-CN" altLang="zh-CN" sz="2000" dirty="0"/>
              <a:t>自远古便有的音乐习惯，如“箫韶九成。凤凰来仪”等，在京剧中得以显示其精神价值。在由长城等刚性文化打造的内核中，京剧聚集了一切柔情、万般风神。正如《霸王别姬》电影所言，京剧的特点是无声不歌，无动不舞。细致、柔和、庄重是厚实的文化内核中珍贵的精神价值。</a:t>
            </a:r>
            <a:r>
              <a:rPr lang="zh-CN" altLang="zh-CN" sz="2000" dirty="0">
                <a:solidFill>
                  <a:srgbClr val="FF0000"/>
                </a:solidFill>
              </a:rPr>
              <a:t>庄重的艺术会形成庄重的品格，从而形成一个温文尔雅又庄严可敬的民族。所以，京剧本身就有引领国民走向风度，走向雅致，走向智慧和修养的文化使命和精神期盼。</a:t>
            </a:r>
          </a:p>
          <a:p>
            <a:pPr eaLnBrk="1" hangingPunct="1">
              <a:spcBef>
                <a:spcPct val="0"/>
              </a:spcBef>
              <a:buFontTx/>
              <a:buNone/>
            </a:pPr>
            <a:r>
              <a:rPr lang="en-US" altLang="zh-CN" sz="2000" dirty="0"/>
              <a:t>        </a:t>
            </a:r>
            <a:r>
              <a:rPr lang="zh-CN" altLang="zh-CN" sz="2000" dirty="0" smtClean="0">
                <a:solidFill>
                  <a:srgbClr val="FF0000"/>
                </a:solidFill>
              </a:rPr>
              <a:t>一</a:t>
            </a:r>
            <a:r>
              <a:rPr lang="zh-CN" altLang="zh-CN" sz="2000" dirty="0">
                <a:solidFill>
                  <a:srgbClr val="FF0000"/>
                </a:solidFill>
              </a:rPr>
              <a:t>个民族的文化，必须由阴阳两极同时支撑，中国用几千年的时间找到了这种平衡，阳阴互彰、刚柔并济也成为了中国的文化密码。若想读懂中国，应首先发现和思考这种平衡。中国外修文化之城，此乃勇士之为；内修精神之剧，此乃君子之乐，刚柔兼修，外勇内雅，这就是我所认识的中国。</a:t>
            </a:r>
          </a:p>
          <a:p>
            <a:pPr eaLnBrk="1" hangingPunct="1">
              <a:spcBef>
                <a:spcPct val="0"/>
              </a:spcBef>
              <a:buFontTx/>
              <a:buNone/>
            </a:pPr>
            <a:r>
              <a:rPr lang="en-US" altLang="zh-CN" sz="2000" dirty="0"/>
              <a:t>       </a:t>
            </a:r>
            <a:endParaRPr lang="zh-CN" altLang="en-US" sz="1800" dirty="0"/>
          </a:p>
        </p:txBody>
      </p:sp>
    </p:spTree>
    <p:extLst>
      <p:ext uri="{BB962C8B-B14F-4D97-AF65-F5344CB8AC3E}">
        <p14:creationId xmlns:p14="http://schemas.microsoft.com/office/powerpoint/2010/main" val="261534304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8">
            <a:extLst>
              <a:ext uri="{FF2B5EF4-FFF2-40B4-BE49-F238E27FC236}">
                <a16:creationId xmlns:a16="http://schemas.microsoft.com/office/drawing/2014/main" xmlns="" id="{DE5E9A58-AE44-4982-A8CB-8CC664C4EC20}"/>
              </a:ext>
            </a:extLst>
          </p:cNvPr>
          <p:cNvSpPr>
            <a:spLocks noChangeArrowheads="1"/>
          </p:cNvSpPr>
          <p:nvPr/>
        </p:nvSpPr>
        <p:spPr bwMode="auto">
          <a:xfrm>
            <a:off x="281571" y="806153"/>
            <a:ext cx="617957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9600" b="1" dirty="0" smtClean="0">
                <a:solidFill>
                  <a:srgbClr val="00B050"/>
                </a:solidFill>
                <a:latin typeface="黑体" panose="02010609060101010101" pitchFamily="49" charset="-122"/>
                <a:ea typeface="黑体" panose="02010609060101010101" pitchFamily="49" charset="-122"/>
              </a:rPr>
              <a:t>谢谢大家！</a:t>
            </a:r>
            <a:endParaRPr lang="zh-CN" altLang="en-US" sz="9600" b="1" dirty="0">
              <a:solidFill>
                <a:srgbClr val="00B050"/>
              </a:solidFill>
              <a:latin typeface="黑体" panose="02010609060101010101" pitchFamily="49" charset="-122"/>
              <a:ea typeface="黑体" panose="02010609060101010101" pitchFamily="49" charset="-122"/>
            </a:endParaRPr>
          </a:p>
        </p:txBody>
      </p:sp>
      <p:sp>
        <p:nvSpPr>
          <p:cNvPr id="8" name="菱形 7"/>
          <p:cNvSpPr/>
          <p:nvPr/>
        </p:nvSpPr>
        <p:spPr>
          <a:xfrm>
            <a:off x="8041581" y="2769231"/>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0" name="菱形 9"/>
          <p:cNvSpPr/>
          <p:nvPr/>
        </p:nvSpPr>
        <p:spPr>
          <a:xfrm>
            <a:off x="6577825" y="2202964"/>
            <a:ext cx="507381" cy="676299"/>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1" name="菱形 10"/>
          <p:cNvSpPr/>
          <p:nvPr/>
        </p:nvSpPr>
        <p:spPr>
          <a:xfrm>
            <a:off x="7523430" y="359159"/>
            <a:ext cx="413375" cy="550996"/>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6" name="菱形 15"/>
          <p:cNvSpPr/>
          <p:nvPr/>
        </p:nvSpPr>
        <p:spPr>
          <a:xfrm>
            <a:off x="7084655" y="89230"/>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7" name="菱形 16"/>
          <p:cNvSpPr/>
          <p:nvPr/>
        </p:nvSpPr>
        <p:spPr>
          <a:xfrm>
            <a:off x="6699648" y="3085159"/>
            <a:ext cx="399844" cy="532961"/>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grpSp>
        <p:nvGrpSpPr>
          <p:cNvPr id="18" name="组合 17"/>
          <p:cNvGrpSpPr/>
          <p:nvPr/>
        </p:nvGrpSpPr>
        <p:grpSpPr>
          <a:xfrm>
            <a:off x="6882147" y="1213945"/>
            <a:ext cx="1248820" cy="1664580"/>
            <a:chOff x="6093737" y="1806665"/>
            <a:chExt cx="1665185" cy="1665185"/>
          </a:xfrm>
          <a:solidFill>
            <a:srgbClr val="00BCDC"/>
          </a:solidFill>
        </p:grpSpPr>
        <p:sp>
          <p:nvSpPr>
            <p:cNvPr id="19" name="菱形 18"/>
            <p:cNvSpPr/>
            <p:nvPr/>
          </p:nvSpPr>
          <p:spPr>
            <a:xfrm>
              <a:off x="6093737" y="1806665"/>
              <a:ext cx="1665185" cy="1665185"/>
            </a:xfrm>
            <a:prstGeom prst="diamond">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20" name="组合 19"/>
            <p:cNvGrpSpPr/>
            <p:nvPr/>
          </p:nvGrpSpPr>
          <p:grpSpPr>
            <a:xfrm>
              <a:off x="6631848" y="2401926"/>
              <a:ext cx="588962" cy="474663"/>
              <a:chOff x="5497513" y="6915150"/>
              <a:chExt cx="588962" cy="474663"/>
            </a:xfrm>
            <a:grpFill/>
          </p:grpSpPr>
          <p:sp>
            <p:nvSpPr>
              <p:cNvPr id="21" name="Freeform 934"/>
              <p:cNvSpPr>
                <a:spLocks/>
              </p:cNvSpPr>
              <p:nvPr/>
            </p:nvSpPr>
            <p:spPr bwMode="auto">
              <a:xfrm>
                <a:off x="5497513" y="7180263"/>
                <a:ext cx="279400" cy="209550"/>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2" name="Freeform 935"/>
              <p:cNvSpPr>
                <a:spLocks/>
              </p:cNvSpPr>
              <p:nvPr/>
            </p:nvSpPr>
            <p:spPr bwMode="auto">
              <a:xfrm>
                <a:off x="5619750" y="7088188"/>
                <a:ext cx="157163" cy="127000"/>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3" name="Freeform 936"/>
              <p:cNvSpPr>
                <a:spLocks/>
              </p:cNvSpPr>
              <p:nvPr/>
            </p:nvSpPr>
            <p:spPr bwMode="auto">
              <a:xfrm>
                <a:off x="5794375" y="7088188"/>
                <a:ext cx="157163" cy="127000"/>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4" name="Freeform 937"/>
              <p:cNvSpPr>
                <a:spLocks/>
              </p:cNvSpPr>
              <p:nvPr/>
            </p:nvSpPr>
            <p:spPr bwMode="auto">
              <a:xfrm>
                <a:off x="5807075" y="7180263"/>
                <a:ext cx="279400" cy="209550"/>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5" name="Freeform 938"/>
              <p:cNvSpPr>
                <a:spLocks/>
              </p:cNvSpPr>
              <p:nvPr/>
            </p:nvSpPr>
            <p:spPr bwMode="auto">
              <a:xfrm>
                <a:off x="5710238" y="6915150"/>
                <a:ext cx="150813" cy="207963"/>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26" name="组合 25"/>
          <p:cNvGrpSpPr/>
          <p:nvPr/>
        </p:nvGrpSpPr>
        <p:grpSpPr>
          <a:xfrm>
            <a:off x="5708320" y="1358895"/>
            <a:ext cx="1031325" cy="1374676"/>
            <a:chOff x="4528552" y="1951670"/>
            <a:chExt cx="1375176" cy="1375176"/>
          </a:xfrm>
          <a:solidFill>
            <a:srgbClr val="00BCDC"/>
          </a:solidFill>
        </p:grpSpPr>
        <p:sp>
          <p:nvSpPr>
            <p:cNvPr id="27" name="菱形 26"/>
            <p:cNvSpPr/>
            <p:nvPr/>
          </p:nvSpPr>
          <p:spPr>
            <a:xfrm>
              <a:off x="4528552" y="1951670"/>
              <a:ext cx="1375176" cy="137517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28" name="Freeform 939"/>
            <p:cNvSpPr>
              <a:spLocks noEditPoints="1"/>
            </p:cNvSpPr>
            <p:nvPr/>
          </p:nvSpPr>
          <p:spPr bwMode="auto">
            <a:xfrm>
              <a:off x="5034371" y="2403514"/>
              <a:ext cx="363538" cy="471488"/>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29" name="组合 28"/>
          <p:cNvGrpSpPr/>
          <p:nvPr/>
        </p:nvGrpSpPr>
        <p:grpSpPr>
          <a:xfrm>
            <a:off x="7240259" y="2743559"/>
            <a:ext cx="1037422" cy="1382803"/>
            <a:chOff x="6543787" y="3336835"/>
            <a:chExt cx="1383306" cy="1383306"/>
          </a:xfrm>
          <a:solidFill>
            <a:srgbClr val="00BCDC"/>
          </a:solidFill>
        </p:grpSpPr>
        <p:sp>
          <p:nvSpPr>
            <p:cNvPr id="30" name="菱形 29"/>
            <p:cNvSpPr/>
            <p:nvPr/>
          </p:nvSpPr>
          <p:spPr>
            <a:xfrm>
              <a:off x="6543787" y="3336835"/>
              <a:ext cx="1383306" cy="138330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1" name="组合 30"/>
            <p:cNvGrpSpPr/>
            <p:nvPr/>
          </p:nvGrpSpPr>
          <p:grpSpPr>
            <a:xfrm>
              <a:off x="6993837" y="3831890"/>
              <a:ext cx="433388" cy="441326"/>
              <a:chOff x="7007225" y="6927850"/>
              <a:chExt cx="433388" cy="441326"/>
            </a:xfrm>
            <a:grpFill/>
          </p:grpSpPr>
          <p:sp>
            <p:nvSpPr>
              <p:cNvPr id="32" name="Freeform 940"/>
              <p:cNvSpPr>
                <a:spLocks/>
              </p:cNvSpPr>
              <p:nvPr/>
            </p:nvSpPr>
            <p:spPr bwMode="auto">
              <a:xfrm>
                <a:off x="7099300" y="6964363"/>
                <a:ext cx="249238" cy="404813"/>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3" name="Freeform 941"/>
              <p:cNvSpPr>
                <a:spLocks/>
              </p:cNvSpPr>
              <p:nvPr/>
            </p:nvSpPr>
            <p:spPr bwMode="auto">
              <a:xfrm>
                <a:off x="7296150" y="6927850"/>
                <a:ext cx="144463" cy="26987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4" name="Freeform 942"/>
              <p:cNvSpPr>
                <a:spLocks/>
              </p:cNvSpPr>
              <p:nvPr/>
            </p:nvSpPr>
            <p:spPr bwMode="auto">
              <a:xfrm>
                <a:off x="7007225" y="6989763"/>
                <a:ext cx="130175" cy="282575"/>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35" name="组合 34"/>
          <p:cNvGrpSpPr/>
          <p:nvPr/>
        </p:nvGrpSpPr>
        <p:grpSpPr>
          <a:xfrm>
            <a:off x="7638935" y="513123"/>
            <a:ext cx="1017811" cy="1356663"/>
            <a:chOff x="7102847" y="1105585"/>
            <a:chExt cx="1357156" cy="1357156"/>
          </a:xfrm>
          <a:solidFill>
            <a:srgbClr val="00BCDC"/>
          </a:solidFill>
        </p:grpSpPr>
        <p:sp>
          <p:nvSpPr>
            <p:cNvPr id="36" name="菱形 35"/>
            <p:cNvSpPr/>
            <p:nvPr/>
          </p:nvSpPr>
          <p:spPr>
            <a:xfrm>
              <a:off x="7102847" y="1105585"/>
              <a:ext cx="1357156" cy="1357156"/>
            </a:xfrm>
            <a:prstGeom prst="diamond">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7" name="组合 36"/>
            <p:cNvGrpSpPr/>
            <p:nvPr/>
          </p:nvGrpSpPr>
          <p:grpSpPr>
            <a:xfrm>
              <a:off x="7548063" y="1565882"/>
              <a:ext cx="466725" cy="436563"/>
              <a:chOff x="9229725" y="6948488"/>
              <a:chExt cx="466725" cy="436563"/>
            </a:xfrm>
            <a:grpFill/>
          </p:grpSpPr>
          <p:sp>
            <p:nvSpPr>
              <p:cNvPr id="38" name="Freeform 945"/>
              <p:cNvSpPr>
                <a:spLocks/>
              </p:cNvSpPr>
              <p:nvPr/>
            </p:nvSpPr>
            <p:spPr bwMode="auto">
              <a:xfrm>
                <a:off x="9393238" y="7189788"/>
                <a:ext cx="166688" cy="195263"/>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9" name="Freeform 946"/>
              <p:cNvSpPr>
                <a:spLocks/>
              </p:cNvSpPr>
              <p:nvPr/>
            </p:nvSpPr>
            <p:spPr bwMode="auto">
              <a:xfrm>
                <a:off x="9509125" y="7100888"/>
                <a:ext cx="187325" cy="16351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0" name="Freeform 947"/>
              <p:cNvSpPr>
                <a:spLocks/>
              </p:cNvSpPr>
              <p:nvPr/>
            </p:nvSpPr>
            <p:spPr bwMode="auto">
              <a:xfrm>
                <a:off x="9471025" y="6948488"/>
                <a:ext cx="153988" cy="15398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1" name="Freeform 948"/>
              <p:cNvSpPr>
                <a:spLocks/>
              </p:cNvSpPr>
              <p:nvPr/>
            </p:nvSpPr>
            <p:spPr bwMode="auto">
              <a:xfrm>
                <a:off x="9293225" y="6956425"/>
                <a:ext cx="144463" cy="165100"/>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2" name="Freeform 949"/>
              <p:cNvSpPr>
                <a:spLocks/>
              </p:cNvSpPr>
              <p:nvPr/>
            </p:nvSpPr>
            <p:spPr bwMode="auto">
              <a:xfrm>
                <a:off x="9229725" y="7135813"/>
                <a:ext cx="195263" cy="146050"/>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43" name="组合 42"/>
          <p:cNvGrpSpPr/>
          <p:nvPr/>
        </p:nvGrpSpPr>
        <p:grpSpPr>
          <a:xfrm>
            <a:off x="6495319" y="698341"/>
            <a:ext cx="739899" cy="986227"/>
            <a:chOff x="5577942" y="1290871"/>
            <a:chExt cx="986586" cy="986584"/>
          </a:xfrm>
          <a:solidFill>
            <a:srgbClr val="00BCDC"/>
          </a:solidFill>
        </p:grpSpPr>
        <p:sp>
          <p:nvSpPr>
            <p:cNvPr id="44" name="菱形 43"/>
            <p:cNvSpPr/>
            <p:nvPr/>
          </p:nvSpPr>
          <p:spPr>
            <a:xfrm>
              <a:off x="5577942" y="1290871"/>
              <a:ext cx="986586" cy="986584"/>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sp>
          <p:nvSpPr>
            <p:cNvPr id="45" name="Freeform 944"/>
            <p:cNvSpPr>
              <a:spLocks noEditPoints="1"/>
            </p:cNvSpPr>
            <p:nvPr/>
          </p:nvSpPr>
          <p:spPr bwMode="auto">
            <a:xfrm>
              <a:off x="5901373" y="1591282"/>
              <a:ext cx="339725" cy="38576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46" name="组合 45"/>
          <p:cNvGrpSpPr/>
          <p:nvPr/>
        </p:nvGrpSpPr>
        <p:grpSpPr>
          <a:xfrm>
            <a:off x="8151558" y="1926071"/>
            <a:ext cx="715114" cy="953191"/>
            <a:chOff x="7758922" y="2481740"/>
            <a:chExt cx="953538" cy="953538"/>
          </a:xfrm>
          <a:solidFill>
            <a:srgbClr val="00BCDC"/>
          </a:solidFill>
        </p:grpSpPr>
        <p:sp>
          <p:nvSpPr>
            <p:cNvPr id="47" name="菱形 46"/>
            <p:cNvSpPr/>
            <p:nvPr/>
          </p:nvSpPr>
          <p:spPr>
            <a:xfrm>
              <a:off x="7758922" y="2481740"/>
              <a:ext cx="953538" cy="953538"/>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48" name="Freeform 1099"/>
            <p:cNvSpPr>
              <a:spLocks/>
            </p:cNvSpPr>
            <p:nvPr/>
          </p:nvSpPr>
          <p:spPr bwMode="auto">
            <a:xfrm>
              <a:off x="8038841" y="2716415"/>
              <a:ext cx="393700" cy="484188"/>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cxnSp>
        <p:nvCxnSpPr>
          <p:cNvPr id="79" name="Straight Connector 5"/>
          <p:cNvCxnSpPr>
            <a:cxnSpLocks/>
          </p:cNvCxnSpPr>
          <p:nvPr/>
        </p:nvCxnSpPr>
        <p:spPr>
          <a:xfrm>
            <a:off x="1" y="6270256"/>
            <a:ext cx="9142413"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2702817"/>
            <a:ext cx="3305175" cy="3343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1545235"/>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600"/>
                            </p:stCondLst>
                            <p:childTnLst>
                              <p:par>
                                <p:cTn id="11" presetID="53" presetClass="entr" presetSubtype="16" fill="hold" grpId="0" nodeType="afterEffect">
                                  <p:stCondLst>
                                    <p:cond delay="2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25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10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par>
                                <p:cTn id="51" presetID="53" presetClass="entr" presetSubtype="16" fill="hold" nodeType="withEffect">
                                  <p:stCondLst>
                                    <p:cond delay="1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Effect transition="in" filter="fade">
                                      <p:cBhvr>
                                        <p:cTn id="55" dur="500"/>
                                        <p:tgtEl>
                                          <p:spTgt spid="35"/>
                                        </p:tgtEl>
                                      </p:cBhvr>
                                    </p:animEffect>
                                  </p:childTnLst>
                                </p:cTn>
                              </p:par>
                              <p:par>
                                <p:cTn id="56" presetID="53" presetClass="entr" presetSubtype="16"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nodeType="withEffect">
                                  <p:stCondLst>
                                    <p:cond delay="30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childTnLst>
                          </p:cTn>
                        </p:par>
                        <p:par>
                          <p:cTn id="66" fill="hold">
                            <p:stCondLst>
                              <p:cond delay="1400"/>
                            </p:stCondLst>
                            <p:childTnLst>
                              <p:par>
                                <p:cTn id="67" presetID="22" presetClass="entr" presetSubtype="8"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wipe(left)">
                                      <p:cBhvr>
                                        <p:cTn id="6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P spid="10" grpId="0" animBg="1"/>
      <p:bldP spid="11" grpId="0" animBg="1"/>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5108"/>
            <a:ext cx="6048672" cy="67027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a:extLst>
              <a:ext uri="{FF2B5EF4-FFF2-40B4-BE49-F238E27FC236}">
                <a16:creationId xmlns:a16="http://schemas.microsoft.com/office/drawing/2014/main" xmlns="" id="{48E7C441-0429-4B85-A796-CE0BA8AD58C5}"/>
              </a:ext>
            </a:extLst>
          </p:cNvPr>
          <p:cNvSpPr/>
          <p:nvPr/>
        </p:nvSpPr>
        <p:spPr>
          <a:xfrm>
            <a:off x="6243197" y="1739627"/>
            <a:ext cx="2736304" cy="1689373"/>
          </a:xfrm>
          <a:prstGeom prst="rect">
            <a:avLst/>
          </a:prstGeom>
        </p:spPr>
        <p:txBody>
          <a:bodyPr wrap="square">
            <a:spAutoFit/>
          </a:bodyPr>
          <a:lstStyle/>
          <a:p>
            <a:pPr marL="342900" lvl="0" indent="-342900" eaLnBrk="0" fontAlgn="base" hangingPunct="0">
              <a:lnSpc>
                <a:spcPct val="150000"/>
              </a:lnSpc>
              <a:spcBef>
                <a:spcPct val="20000"/>
              </a:spcBef>
              <a:spcAft>
                <a:spcPct val="0"/>
              </a:spcAft>
              <a:buFontTx/>
              <a:buChar char="•"/>
              <a:defRPr/>
            </a:pPr>
            <a:r>
              <a:rPr lang="zh-CN" altLang="en-US" dirty="0">
                <a:solidFill>
                  <a:srgbClr val="FF0000"/>
                </a:solidFill>
                <a:latin typeface="楷体" panose="02010609060101010101" pitchFamily="49" charset="-122"/>
                <a:ea typeface="楷体" panose="02010609060101010101" pitchFamily="49" charset="-122"/>
              </a:rPr>
              <a:t>同一思想认识水平的前提下，分数的高低决定在语言的水平比较</a:t>
            </a:r>
          </a:p>
        </p:txBody>
      </p:sp>
    </p:spTree>
    <p:extLst>
      <p:ext uri="{BB962C8B-B14F-4D97-AF65-F5344CB8AC3E}">
        <p14:creationId xmlns:p14="http://schemas.microsoft.com/office/powerpoint/2010/main" val="5081382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94538"/>
            <a:ext cx="6099968" cy="62760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右大括号 2"/>
          <p:cNvSpPr/>
          <p:nvPr/>
        </p:nvSpPr>
        <p:spPr>
          <a:xfrm>
            <a:off x="6372200" y="2924944"/>
            <a:ext cx="360040" cy="136815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TextBox 3"/>
          <p:cNvSpPr txBox="1"/>
          <p:nvPr/>
        </p:nvSpPr>
        <p:spPr>
          <a:xfrm>
            <a:off x="6876256" y="3332539"/>
            <a:ext cx="1872208" cy="523220"/>
          </a:xfrm>
          <a:prstGeom prst="rect">
            <a:avLst/>
          </a:prstGeom>
          <a:noFill/>
        </p:spPr>
        <p:txBody>
          <a:bodyPr wrap="square" rtlCol="0">
            <a:spAutoFit/>
          </a:bodyPr>
          <a:lstStyle/>
          <a:p>
            <a:r>
              <a:rPr lang="zh-CN" altLang="en-US" sz="2800" dirty="0">
                <a:solidFill>
                  <a:srgbClr val="FF0000"/>
                </a:solidFill>
                <a:latin typeface="楷体" panose="02010609060101010101" pitchFamily="49" charset="-122"/>
                <a:ea typeface="楷体" panose="02010609060101010101" pitchFamily="49" charset="-122"/>
              </a:rPr>
              <a:t>思想认识</a:t>
            </a:r>
          </a:p>
        </p:txBody>
      </p:sp>
    </p:spTree>
    <p:extLst>
      <p:ext uri="{BB962C8B-B14F-4D97-AF65-F5344CB8AC3E}">
        <p14:creationId xmlns:p14="http://schemas.microsoft.com/office/powerpoint/2010/main" val="322647195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86000" y="-8112621"/>
            <a:ext cx="4572000" cy="6463308"/>
          </a:xfrm>
          <a:prstGeom prst="rect">
            <a:avLst/>
          </a:prstGeom>
        </p:spPr>
        <p:txBody>
          <a:bodyPr>
            <a:spAutoFit/>
          </a:bodyPr>
          <a:lstStyle/>
          <a:p>
            <a:r>
              <a:rPr lang="zh-CN" altLang="zh-CN" dirty="0"/>
              <a:t>你我之梦，中国之梦</a:t>
            </a:r>
          </a:p>
          <a:p>
            <a:r>
              <a:rPr lang="zh-CN" altLang="zh-CN" dirty="0"/>
              <a:t>□广东考生</a:t>
            </a:r>
          </a:p>
          <a:p>
            <a:r>
              <a:rPr lang="zh-CN" altLang="zh-CN" dirty="0"/>
              <a:t>十八年前，庚辰龙年，我随新千年来到人世间走这一遭；十八年后，戊戌狗年，你接过火炬来到人世间走这一遭。有缘相逢，请你打开时光瓶，它已漂过了又一个十八年。</a:t>
            </a:r>
          </a:p>
          <a:p>
            <a:r>
              <a:rPr lang="en-US" altLang="zh-CN" dirty="0"/>
              <a:t>2018</a:t>
            </a:r>
            <a:r>
              <a:rPr lang="zh-CN" altLang="zh-CN" dirty="0"/>
              <a:t>年，我在时光这头，你在时光那头，我望着你。我的梦，也是你的梦。</a:t>
            </a:r>
          </a:p>
          <a:p>
            <a:r>
              <a:rPr lang="zh-CN" altLang="zh-CN" dirty="0"/>
              <a:t>我有幸与新世纪同生，更有幸与新世纪的中国一路同行。许是注定，我见证了这十八年来祖国的日新月异。有道是，“周虽旧邦，其命维新”。两千年前，中国还是奴隶社会；一千年前，中国还是封建社会；今天，中国是飞速发展的社会主义社会。我看过北京奥运会上灿烂的烟火，我上过来自宇宙中的授课，我走过众多山区里崭新的公路，“为国者，以富民为本，以正学为基”，中国做到了。“精准扶贫”已入攻坚阶段，扶起了后劲十足的东方巨龙。而如今我坐在这考场之上，将我十二年所学化作文字，正是得到了科教的好处。中国梦是不会终止的，尽管成就已辉煌，但逐梦人不会停下脚步。我的中国梦，十八年后也是你的梦</a:t>
            </a:r>
            <a:r>
              <a:rPr lang="zh-CN" altLang="zh-CN" dirty="0" smtClean="0"/>
              <a:t>。</a:t>
            </a:r>
            <a:endParaRPr lang="zh-CN" altLang="zh-CN" dirty="0"/>
          </a:p>
        </p:txBody>
      </p:sp>
      <p:sp>
        <p:nvSpPr>
          <p:cNvPr id="3" name="矩形 2"/>
          <p:cNvSpPr/>
          <p:nvPr/>
        </p:nvSpPr>
        <p:spPr>
          <a:xfrm>
            <a:off x="0" y="197346"/>
            <a:ext cx="9036496" cy="6370975"/>
          </a:xfrm>
          <a:prstGeom prst="rect">
            <a:avLst/>
          </a:prstGeom>
        </p:spPr>
        <p:txBody>
          <a:bodyPr wrap="square">
            <a:spAutoFit/>
          </a:bodyPr>
          <a:lstStyle/>
          <a:p>
            <a:pPr algn="ctr"/>
            <a:r>
              <a:rPr lang="zh-CN" altLang="zh-CN" sz="2400" dirty="0"/>
              <a:t>你我之梦，中国之梦</a:t>
            </a:r>
          </a:p>
          <a:p>
            <a:pPr algn="ctr"/>
            <a:r>
              <a:rPr lang="zh-CN" altLang="zh-CN" sz="2400" dirty="0"/>
              <a:t>□广东考生</a:t>
            </a:r>
          </a:p>
          <a:p>
            <a:r>
              <a:rPr lang="en-US" altLang="zh-CN" sz="2400" dirty="0" smtClean="0"/>
              <a:t>        </a:t>
            </a:r>
            <a:r>
              <a:rPr lang="zh-CN" altLang="zh-CN" sz="2400" dirty="0" smtClean="0"/>
              <a:t>十八年前</a:t>
            </a:r>
            <a:r>
              <a:rPr lang="zh-CN" altLang="zh-CN" sz="2400" dirty="0"/>
              <a:t>，庚辰龙年，我随新千年来到人世间走这一遭；十八年后，戊戌狗年，你接过火炬来到人世间走这一遭。有缘相逢，请你打开时光瓶，它已漂过了又一个十八年。</a:t>
            </a:r>
          </a:p>
          <a:p>
            <a:r>
              <a:rPr lang="en-US" altLang="zh-CN" sz="2400" dirty="0" smtClean="0"/>
              <a:t>        </a:t>
            </a:r>
            <a:r>
              <a:rPr lang="en-US" altLang="zh-CN" sz="2400" dirty="0" smtClean="0">
                <a:solidFill>
                  <a:srgbClr val="FF0000"/>
                </a:solidFill>
              </a:rPr>
              <a:t>2018</a:t>
            </a:r>
            <a:r>
              <a:rPr lang="zh-CN" altLang="zh-CN" sz="2400" dirty="0">
                <a:solidFill>
                  <a:srgbClr val="FF0000"/>
                </a:solidFill>
              </a:rPr>
              <a:t>年，我在时光这头，你在时光那头，我望着你。我的梦，也是你的梦。</a:t>
            </a:r>
          </a:p>
          <a:p>
            <a:r>
              <a:rPr lang="en-US" altLang="zh-CN" sz="2400" dirty="0" smtClean="0"/>
              <a:t>       </a:t>
            </a:r>
            <a:r>
              <a:rPr lang="zh-CN" altLang="zh-CN" sz="2400" dirty="0" smtClean="0"/>
              <a:t>我</a:t>
            </a:r>
            <a:r>
              <a:rPr lang="zh-CN" altLang="zh-CN" sz="2400" dirty="0"/>
              <a:t>有幸与新世纪同生，更有幸与新世纪的中国一路同行。许是注定，我见证了这十八年来祖国的日新月异。有道是，</a:t>
            </a:r>
            <a:r>
              <a:rPr lang="zh-CN" altLang="zh-CN" sz="2400" dirty="0">
                <a:solidFill>
                  <a:srgbClr val="00B0F0"/>
                </a:solidFill>
              </a:rPr>
              <a:t>“周虽旧邦，其命维新”。</a:t>
            </a:r>
            <a:r>
              <a:rPr lang="zh-CN" altLang="zh-CN" sz="2400" dirty="0"/>
              <a:t>两千年前，中国还是奴隶社会；一千年前，中国还是封建社会；今天，中国是飞速发展的社会主义社会。我看过北京奥运会上灿烂的烟火，我上过来自宇宙中的授课，我走过众多山区里崭新的公路，</a:t>
            </a:r>
            <a:r>
              <a:rPr lang="zh-CN" altLang="zh-CN" sz="2400" dirty="0">
                <a:solidFill>
                  <a:srgbClr val="00B0F0"/>
                </a:solidFill>
              </a:rPr>
              <a:t>“为国者，以富民为本，以正学为基”，</a:t>
            </a:r>
            <a:r>
              <a:rPr lang="zh-CN" altLang="zh-CN" sz="2400" dirty="0"/>
              <a:t>中国做到了。“精准扶贫”已入攻坚阶段，扶起了后劲十足的东方巨龙。而如今我坐在这考场之上，将我十二年所学化作文字，正是得到了科教的好处。</a:t>
            </a:r>
            <a:r>
              <a:rPr lang="zh-CN" altLang="zh-CN" sz="2400" dirty="0">
                <a:solidFill>
                  <a:srgbClr val="7030A0"/>
                </a:solidFill>
              </a:rPr>
              <a:t>中国梦是不会终止的，尽管成就已辉煌，但逐梦人不会停下脚步。</a:t>
            </a:r>
            <a:r>
              <a:rPr lang="zh-CN" altLang="zh-CN" sz="2400" dirty="0"/>
              <a:t>我的中国梦，十八年后也是你的梦。</a:t>
            </a:r>
          </a:p>
        </p:txBody>
      </p:sp>
    </p:spTree>
    <p:extLst>
      <p:ext uri="{BB962C8B-B14F-4D97-AF65-F5344CB8AC3E}">
        <p14:creationId xmlns:p14="http://schemas.microsoft.com/office/powerpoint/2010/main" val="45356182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332656"/>
            <a:ext cx="8748464" cy="6247864"/>
          </a:xfrm>
          <a:prstGeom prst="rect">
            <a:avLst/>
          </a:prstGeom>
        </p:spPr>
        <p:txBody>
          <a:bodyPr wrap="square">
            <a:spAutoFit/>
          </a:bodyPr>
          <a:lstStyle/>
          <a:p>
            <a:r>
              <a:rPr lang="en-US" altLang="zh-CN" sz="2000" dirty="0" smtClean="0"/>
              <a:t>        </a:t>
            </a:r>
            <a:r>
              <a:rPr lang="en-US" altLang="zh-CN" sz="2000" dirty="0" smtClean="0">
                <a:solidFill>
                  <a:srgbClr val="FF0000"/>
                </a:solidFill>
              </a:rPr>
              <a:t>2035</a:t>
            </a:r>
            <a:r>
              <a:rPr lang="zh-CN" altLang="zh-CN" sz="2000" dirty="0">
                <a:solidFill>
                  <a:srgbClr val="FF0000"/>
                </a:solidFill>
              </a:rPr>
              <a:t>年，我在时光那头，你在时光这头。你望着我。你的梦，也是我的梦。</a:t>
            </a:r>
          </a:p>
          <a:p>
            <a:r>
              <a:rPr lang="en-US" altLang="zh-CN" sz="2000" dirty="0" smtClean="0"/>
              <a:t>        </a:t>
            </a:r>
            <a:r>
              <a:rPr lang="zh-CN" altLang="zh-CN" sz="2000" dirty="0" smtClean="0"/>
              <a:t>又</a:t>
            </a:r>
            <a:r>
              <a:rPr lang="zh-CN" altLang="zh-CN" sz="2000" dirty="0"/>
              <a:t>一代新人，又一轮十八年。你我似已相距太远，然</a:t>
            </a:r>
            <a:r>
              <a:rPr lang="zh-CN" altLang="zh-CN" sz="2000" dirty="0">
                <a:solidFill>
                  <a:srgbClr val="00B0F0"/>
                </a:solidFill>
              </a:rPr>
              <a:t>“志合者，不以山海为远”</a:t>
            </a:r>
            <a:r>
              <a:rPr lang="zh-CN" altLang="zh-CN" sz="2000" dirty="0"/>
              <a:t>。时空，也并非阻碍。社会主义现代化实现了，全面小康早已建成了，你生逢盛世，你是比我更幸运的一代天之骄子，你的使命无疑更大了。我这一代，目送中国雄起于东方，而你这一代，则要成为建成社会主义强国的中流砥柱。</a:t>
            </a:r>
            <a:r>
              <a:rPr lang="zh-CN" altLang="zh-CN" sz="2000" dirty="0">
                <a:solidFill>
                  <a:srgbClr val="00B0F0"/>
                </a:solidFill>
              </a:rPr>
              <a:t>“功以才成，业由才广”</a:t>
            </a:r>
            <a:r>
              <a:rPr lang="zh-CN" altLang="zh-CN" sz="2000" dirty="0"/>
              <a:t>，生于信息时代的你定然更有超世之才，不过，我也会在你身边，我们的中国梦，不单靠一代人孤单地努力，</a:t>
            </a:r>
            <a:r>
              <a:rPr lang="zh-CN" altLang="zh-CN" sz="2000" dirty="0">
                <a:solidFill>
                  <a:srgbClr val="7030A0"/>
                </a:solidFill>
              </a:rPr>
              <a:t>中国梦，是代代人心血的结晶。</a:t>
            </a:r>
          </a:p>
          <a:p>
            <a:r>
              <a:rPr lang="en-US" altLang="zh-CN" sz="2000" dirty="0" smtClean="0"/>
              <a:t>        </a:t>
            </a:r>
            <a:r>
              <a:rPr lang="zh-CN" altLang="zh-CN" sz="2000" dirty="0" smtClean="0">
                <a:solidFill>
                  <a:srgbClr val="FF0000"/>
                </a:solidFill>
              </a:rPr>
              <a:t>新世纪</a:t>
            </a:r>
            <a:r>
              <a:rPr lang="zh-CN" altLang="zh-CN" sz="2000" dirty="0">
                <a:solidFill>
                  <a:srgbClr val="FF0000"/>
                </a:solidFill>
              </a:rPr>
              <a:t>，你我都在时光这头。你我的梦，中国的梦。</a:t>
            </a:r>
          </a:p>
          <a:p>
            <a:r>
              <a:rPr lang="en-US" altLang="zh-CN" sz="2000" dirty="0" smtClean="0"/>
              <a:t>        </a:t>
            </a:r>
            <a:r>
              <a:rPr lang="zh-CN" altLang="zh-CN" sz="2000" dirty="0" smtClean="0">
                <a:solidFill>
                  <a:srgbClr val="00B0F0"/>
                </a:solidFill>
              </a:rPr>
              <a:t>“</a:t>
            </a:r>
            <a:r>
              <a:rPr lang="zh-CN" altLang="zh-CN" sz="2000" dirty="0">
                <a:solidFill>
                  <a:srgbClr val="00B0F0"/>
                </a:solidFill>
              </a:rPr>
              <a:t>明镜所以照形，古事所以知今”</a:t>
            </a:r>
            <a:r>
              <a:rPr lang="zh-CN" altLang="zh-CN" sz="2000" dirty="0"/>
              <a:t>，我们回望过往的辉煌，不为沉湎自傲，而为展望未来。中国尚有诸多不足，产品质量有待提升，科技人才有待壮大，军事力量有待增强。无妨，你我齐努力，社会共出力，沉下心来为中国谋发展，须知</a:t>
            </a:r>
            <a:r>
              <a:rPr lang="zh-CN" altLang="zh-CN" sz="2000" dirty="0">
                <a:solidFill>
                  <a:srgbClr val="00B0F0"/>
                </a:solidFill>
              </a:rPr>
              <a:t>“骐骥之速，非一足之力”</a:t>
            </a:r>
            <a:r>
              <a:rPr lang="zh-CN" altLang="zh-CN" sz="2000" dirty="0"/>
              <a:t>，</a:t>
            </a:r>
            <a:r>
              <a:rPr lang="zh-CN" altLang="zh-CN" sz="2000" dirty="0">
                <a:solidFill>
                  <a:srgbClr val="7030A0"/>
                </a:solidFill>
              </a:rPr>
              <a:t>只有万众一心，才能最大限度地推动中国发展。</a:t>
            </a:r>
            <a:r>
              <a:rPr lang="zh-CN" altLang="zh-CN" sz="2000" dirty="0"/>
              <a:t>既如是，何不携手共创新时代？</a:t>
            </a:r>
          </a:p>
          <a:p>
            <a:r>
              <a:rPr lang="en-US" altLang="zh-CN" sz="2000" dirty="0" smtClean="0"/>
              <a:t>        </a:t>
            </a:r>
            <a:r>
              <a:rPr lang="zh-CN" altLang="zh-CN" sz="2000" dirty="0" smtClean="0"/>
              <a:t>每</a:t>
            </a:r>
            <a:r>
              <a:rPr lang="zh-CN" altLang="zh-CN" sz="2000" dirty="0"/>
              <a:t>一代人都有各自的机缘与使命、际遇与挑战。时光两头的你与我亦如此，然，新世纪的中国、新时代的中国，是你我共有的中国。她的梦，当是你我齐追逐的美好的远方。此肺腑之言，我装进时光瓶，留待你亲启。</a:t>
            </a:r>
          </a:p>
          <a:p>
            <a:r>
              <a:rPr lang="en-US" altLang="zh-CN" sz="2000" dirty="0" smtClean="0"/>
              <a:t>        </a:t>
            </a:r>
            <a:r>
              <a:rPr lang="zh-CN" altLang="zh-CN" sz="2000" dirty="0" smtClean="0">
                <a:solidFill>
                  <a:srgbClr val="00B0F0"/>
                </a:solidFill>
              </a:rPr>
              <a:t>“</a:t>
            </a:r>
            <a:r>
              <a:rPr lang="zh-CN" altLang="zh-CN" sz="2000" dirty="0">
                <a:solidFill>
                  <a:srgbClr val="00B0F0"/>
                </a:solidFill>
              </a:rPr>
              <a:t>江日初升，其道大光；河出伏流，一泻汪洋。”</a:t>
            </a:r>
            <a:r>
              <a:rPr lang="zh-CN" altLang="zh-CN" sz="2000" dirty="0"/>
              <a:t>望十八岁的你与我陪伴着祖国高歌猛进。愿与君共勉，待他日归来回首，春满园。</a:t>
            </a:r>
          </a:p>
        </p:txBody>
      </p:sp>
    </p:spTree>
    <p:extLst>
      <p:ext uri="{BB962C8B-B14F-4D97-AF65-F5344CB8AC3E}">
        <p14:creationId xmlns:p14="http://schemas.microsoft.com/office/powerpoint/2010/main" val="11882077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7" name="TextBox 26"/>
          <p:cNvSpPr txBox="1"/>
          <p:nvPr/>
        </p:nvSpPr>
        <p:spPr>
          <a:xfrm>
            <a:off x="4024942" y="1933722"/>
            <a:ext cx="4939546" cy="3970318"/>
          </a:xfrm>
          <a:prstGeom prst="rect">
            <a:avLst/>
          </a:prstGeom>
          <a:noFill/>
        </p:spPr>
        <p:txBody>
          <a:bodyPr wrap="square" rtlCol="0">
            <a:spAutoFit/>
          </a:bodyPr>
          <a:lstStyle/>
          <a:p>
            <a:pPr>
              <a:lnSpc>
                <a:spcPct val="150000"/>
              </a:lnSpc>
            </a:pPr>
            <a:r>
              <a:rPr lang="zh-CN" altLang="en-US" sz="2400" dirty="0" smtClean="0">
                <a:solidFill>
                  <a:srgbClr val="C00000"/>
                </a:solidFill>
                <a:latin typeface="楷体"/>
                <a:ea typeface="楷体"/>
              </a:rPr>
              <a:t>●</a:t>
            </a:r>
            <a:r>
              <a:rPr lang="zh-CN" altLang="en-US" sz="2400" dirty="0">
                <a:solidFill>
                  <a:srgbClr val="C00000"/>
                </a:solidFill>
                <a:latin typeface="楷体" panose="02010609060101010101" pitchFamily="49" charset="-122"/>
                <a:ea typeface="楷体" panose="02010609060101010101" pitchFamily="49" charset="-122"/>
              </a:rPr>
              <a:t>能有深入的思考尽量做深入的思考；</a:t>
            </a:r>
            <a:endParaRPr lang="en-US" altLang="zh-CN" sz="2400" dirty="0">
              <a:solidFill>
                <a:srgbClr val="C00000"/>
              </a:solidFill>
              <a:latin typeface="楷体" panose="02010609060101010101" pitchFamily="49" charset="-122"/>
              <a:ea typeface="楷体" panose="02010609060101010101" pitchFamily="49" charset="-122"/>
            </a:endParaRPr>
          </a:p>
          <a:p>
            <a:pPr>
              <a:lnSpc>
                <a:spcPct val="150000"/>
              </a:lnSpc>
            </a:pPr>
            <a:r>
              <a:rPr lang="zh-CN" altLang="en-US" sz="2400" dirty="0">
                <a:solidFill>
                  <a:srgbClr val="C00000"/>
                </a:solidFill>
                <a:latin typeface="楷体"/>
                <a:ea typeface="楷体"/>
              </a:rPr>
              <a:t>●</a:t>
            </a:r>
            <a:r>
              <a:rPr lang="zh-CN" altLang="en-US" sz="2400" dirty="0">
                <a:solidFill>
                  <a:srgbClr val="C00000"/>
                </a:solidFill>
                <a:latin typeface="楷体" panose="02010609060101010101" pitchFamily="49" charset="-122"/>
                <a:ea typeface="楷体" panose="02010609060101010101" pitchFamily="49" charset="-122"/>
              </a:rPr>
              <a:t>思考不能更深入了，要在“如何把自己的思考说好”上下功夫；</a:t>
            </a:r>
            <a:endParaRPr lang="en-US" altLang="zh-CN" sz="2400" dirty="0">
              <a:solidFill>
                <a:srgbClr val="C00000"/>
              </a:solidFill>
              <a:latin typeface="楷体" panose="02010609060101010101" pitchFamily="49" charset="-122"/>
              <a:ea typeface="楷体" panose="02010609060101010101" pitchFamily="49" charset="-122"/>
            </a:endParaRPr>
          </a:p>
          <a:p>
            <a:pPr>
              <a:lnSpc>
                <a:spcPct val="150000"/>
              </a:lnSpc>
            </a:pPr>
            <a:r>
              <a:rPr lang="zh-CN" altLang="en-US" sz="2400" dirty="0" smtClean="0">
                <a:solidFill>
                  <a:srgbClr val="C00000"/>
                </a:solidFill>
                <a:latin typeface="楷体"/>
                <a:ea typeface="楷体"/>
              </a:rPr>
              <a:t>●书写好、</a:t>
            </a:r>
            <a:r>
              <a:rPr lang="zh-CN" altLang="en-US" sz="2400" dirty="0" smtClean="0">
                <a:solidFill>
                  <a:srgbClr val="C00000"/>
                </a:solidFill>
                <a:latin typeface="楷体" panose="02010609060101010101" pitchFamily="49" charset="-122"/>
                <a:ea typeface="楷体" panose="02010609060101010101" pitchFamily="49" charset="-122"/>
              </a:rPr>
              <a:t>文采好对高考作文来说始终</a:t>
            </a:r>
            <a:r>
              <a:rPr lang="zh-CN" altLang="en-US" sz="2400" dirty="0">
                <a:solidFill>
                  <a:srgbClr val="C00000"/>
                </a:solidFill>
                <a:latin typeface="楷体" panose="02010609060101010101" pitchFamily="49" charset="-122"/>
                <a:ea typeface="楷体" panose="02010609060101010101" pitchFamily="49" charset="-122"/>
              </a:rPr>
              <a:t>是个优点，要发挥好</a:t>
            </a:r>
            <a:r>
              <a:rPr lang="zh-CN" altLang="en-US" sz="2400" dirty="0" smtClean="0">
                <a:solidFill>
                  <a:srgbClr val="C00000"/>
                </a:solidFill>
                <a:latin typeface="楷体" panose="02010609060101010101" pitchFamily="49" charset="-122"/>
                <a:ea typeface="楷体" panose="02010609060101010101" pitchFamily="49" charset="-122"/>
              </a:rPr>
              <a:t>。</a:t>
            </a:r>
            <a:endParaRPr lang="en-US" altLang="zh-CN" sz="2400" dirty="0" smtClean="0">
              <a:solidFill>
                <a:srgbClr val="C00000"/>
              </a:solidFill>
              <a:latin typeface="楷体" panose="02010609060101010101" pitchFamily="49" charset="-122"/>
              <a:ea typeface="楷体" panose="02010609060101010101" pitchFamily="49" charset="-122"/>
            </a:endParaRPr>
          </a:p>
          <a:p>
            <a:pPr>
              <a:lnSpc>
                <a:spcPct val="150000"/>
              </a:lnSpc>
            </a:pPr>
            <a:r>
              <a:rPr lang="zh-CN" altLang="en-US" sz="2400" dirty="0" smtClean="0">
                <a:solidFill>
                  <a:srgbClr val="C00000"/>
                </a:solidFill>
                <a:latin typeface="楷体"/>
                <a:ea typeface="楷体"/>
              </a:rPr>
              <a:t>●要有意识地营造文章的亮点。</a:t>
            </a:r>
            <a:endParaRPr lang="zh-CN" altLang="en-US" sz="2400" dirty="0">
              <a:solidFill>
                <a:srgbClr val="C0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78545083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3203848" y="1303167"/>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审题要特别注意哪些事项？</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03</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18036775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8">
            <a:extLst>
              <a:ext uri="{FF2B5EF4-FFF2-40B4-BE49-F238E27FC236}">
                <a16:creationId xmlns:a16="http://schemas.microsoft.com/office/drawing/2014/main" xmlns="" id="{DE5E9A58-AE44-4982-A8CB-8CC664C4EC20}"/>
              </a:ext>
            </a:extLst>
          </p:cNvPr>
          <p:cNvSpPr>
            <a:spLocks noChangeArrowheads="1"/>
          </p:cNvSpPr>
          <p:nvPr/>
        </p:nvSpPr>
        <p:spPr bwMode="auto">
          <a:xfrm>
            <a:off x="395536" y="2409763"/>
            <a:ext cx="5145639"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4000" b="1" dirty="0" smtClean="0">
                <a:latin typeface="黑体" panose="02010609060101010101" pitchFamily="49" charset="-122"/>
                <a:ea typeface="黑体" panose="02010609060101010101" pitchFamily="49" charset="-122"/>
              </a:rPr>
              <a:t>审准作文材料的类型</a:t>
            </a:r>
            <a:endParaRPr lang="en-US" altLang="zh-CN" sz="4000" b="1" dirty="0" smtClean="0">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审准材料的内容与含意</a:t>
            </a:r>
            <a:endParaRPr lang="en-US" altLang="zh-CN" sz="4000" b="1" dirty="0" smtClean="0">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清晰写作任务</a:t>
            </a:r>
            <a:endParaRPr lang="zh-CN" altLang="en-US" sz="4000" b="1" dirty="0">
              <a:latin typeface="黑体" panose="02010609060101010101" pitchFamily="49" charset="-122"/>
              <a:ea typeface="黑体" panose="02010609060101010101" pitchFamily="49" charset="-122"/>
            </a:endParaRPr>
          </a:p>
        </p:txBody>
      </p:sp>
      <p:sp>
        <p:nvSpPr>
          <p:cNvPr id="8" name="菱形 7"/>
          <p:cNvSpPr/>
          <p:nvPr/>
        </p:nvSpPr>
        <p:spPr>
          <a:xfrm>
            <a:off x="8041581" y="2769231"/>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0" name="菱形 9"/>
          <p:cNvSpPr/>
          <p:nvPr/>
        </p:nvSpPr>
        <p:spPr>
          <a:xfrm>
            <a:off x="6577825" y="2202964"/>
            <a:ext cx="507381" cy="676299"/>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1" name="菱形 10"/>
          <p:cNvSpPr/>
          <p:nvPr/>
        </p:nvSpPr>
        <p:spPr>
          <a:xfrm>
            <a:off x="7523430" y="359159"/>
            <a:ext cx="413375" cy="550996"/>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6" name="菱形 15"/>
          <p:cNvSpPr/>
          <p:nvPr/>
        </p:nvSpPr>
        <p:spPr>
          <a:xfrm>
            <a:off x="7084655" y="89230"/>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7" name="菱形 16"/>
          <p:cNvSpPr/>
          <p:nvPr/>
        </p:nvSpPr>
        <p:spPr>
          <a:xfrm>
            <a:off x="6699648" y="3085159"/>
            <a:ext cx="399844" cy="532961"/>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grpSp>
        <p:nvGrpSpPr>
          <p:cNvPr id="18" name="组合 17"/>
          <p:cNvGrpSpPr/>
          <p:nvPr/>
        </p:nvGrpSpPr>
        <p:grpSpPr>
          <a:xfrm>
            <a:off x="6882147" y="1213945"/>
            <a:ext cx="1248820" cy="1664580"/>
            <a:chOff x="6093737" y="1806665"/>
            <a:chExt cx="1665185" cy="1665185"/>
          </a:xfrm>
          <a:solidFill>
            <a:srgbClr val="00BCDC"/>
          </a:solidFill>
        </p:grpSpPr>
        <p:sp>
          <p:nvSpPr>
            <p:cNvPr id="19" name="菱形 18"/>
            <p:cNvSpPr/>
            <p:nvPr/>
          </p:nvSpPr>
          <p:spPr>
            <a:xfrm>
              <a:off x="6093737" y="1806665"/>
              <a:ext cx="1665185" cy="1665185"/>
            </a:xfrm>
            <a:prstGeom prst="diamond">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20" name="组合 19"/>
            <p:cNvGrpSpPr/>
            <p:nvPr/>
          </p:nvGrpSpPr>
          <p:grpSpPr>
            <a:xfrm>
              <a:off x="6631848" y="2401926"/>
              <a:ext cx="588962" cy="474663"/>
              <a:chOff x="5497513" y="6915150"/>
              <a:chExt cx="588962" cy="474663"/>
            </a:xfrm>
            <a:grpFill/>
          </p:grpSpPr>
          <p:sp>
            <p:nvSpPr>
              <p:cNvPr id="21" name="Freeform 934"/>
              <p:cNvSpPr>
                <a:spLocks/>
              </p:cNvSpPr>
              <p:nvPr/>
            </p:nvSpPr>
            <p:spPr bwMode="auto">
              <a:xfrm>
                <a:off x="5497513" y="7180263"/>
                <a:ext cx="279400" cy="209550"/>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2" name="Freeform 935"/>
              <p:cNvSpPr>
                <a:spLocks/>
              </p:cNvSpPr>
              <p:nvPr/>
            </p:nvSpPr>
            <p:spPr bwMode="auto">
              <a:xfrm>
                <a:off x="5619750" y="7088188"/>
                <a:ext cx="157163" cy="127000"/>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3" name="Freeform 936"/>
              <p:cNvSpPr>
                <a:spLocks/>
              </p:cNvSpPr>
              <p:nvPr/>
            </p:nvSpPr>
            <p:spPr bwMode="auto">
              <a:xfrm>
                <a:off x="5794375" y="7088188"/>
                <a:ext cx="157163" cy="127000"/>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4" name="Freeform 937"/>
              <p:cNvSpPr>
                <a:spLocks/>
              </p:cNvSpPr>
              <p:nvPr/>
            </p:nvSpPr>
            <p:spPr bwMode="auto">
              <a:xfrm>
                <a:off x="5807075" y="7180263"/>
                <a:ext cx="279400" cy="209550"/>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5" name="Freeform 938"/>
              <p:cNvSpPr>
                <a:spLocks/>
              </p:cNvSpPr>
              <p:nvPr/>
            </p:nvSpPr>
            <p:spPr bwMode="auto">
              <a:xfrm>
                <a:off x="5710238" y="6915150"/>
                <a:ext cx="150813" cy="207963"/>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26" name="组合 25"/>
          <p:cNvGrpSpPr/>
          <p:nvPr/>
        </p:nvGrpSpPr>
        <p:grpSpPr>
          <a:xfrm>
            <a:off x="5708320" y="1358895"/>
            <a:ext cx="1031325" cy="1374676"/>
            <a:chOff x="4528552" y="1951670"/>
            <a:chExt cx="1375176" cy="1375176"/>
          </a:xfrm>
          <a:solidFill>
            <a:srgbClr val="00BCDC"/>
          </a:solidFill>
        </p:grpSpPr>
        <p:sp>
          <p:nvSpPr>
            <p:cNvPr id="27" name="菱形 26"/>
            <p:cNvSpPr/>
            <p:nvPr/>
          </p:nvSpPr>
          <p:spPr>
            <a:xfrm>
              <a:off x="4528552" y="1951670"/>
              <a:ext cx="1375176" cy="137517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28" name="Freeform 939"/>
            <p:cNvSpPr>
              <a:spLocks noEditPoints="1"/>
            </p:cNvSpPr>
            <p:nvPr/>
          </p:nvSpPr>
          <p:spPr bwMode="auto">
            <a:xfrm>
              <a:off x="5034371" y="2403514"/>
              <a:ext cx="363538" cy="471488"/>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29" name="组合 28"/>
          <p:cNvGrpSpPr/>
          <p:nvPr/>
        </p:nvGrpSpPr>
        <p:grpSpPr>
          <a:xfrm>
            <a:off x="7240259" y="2743559"/>
            <a:ext cx="1037422" cy="1382803"/>
            <a:chOff x="6543787" y="3336835"/>
            <a:chExt cx="1383306" cy="1383306"/>
          </a:xfrm>
          <a:solidFill>
            <a:srgbClr val="00BCDC"/>
          </a:solidFill>
        </p:grpSpPr>
        <p:sp>
          <p:nvSpPr>
            <p:cNvPr id="30" name="菱形 29"/>
            <p:cNvSpPr/>
            <p:nvPr/>
          </p:nvSpPr>
          <p:spPr>
            <a:xfrm>
              <a:off x="6543787" y="3336835"/>
              <a:ext cx="1383306" cy="138330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1" name="组合 30"/>
            <p:cNvGrpSpPr/>
            <p:nvPr/>
          </p:nvGrpSpPr>
          <p:grpSpPr>
            <a:xfrm>
              <a:off x="6993837" y="3831890"/>
              <a:ext cx="433388" cy="441326"/>
              <a:chOff x="7007225" y="6927850"/>
              <a:chExt cx="433388" cy="441326"/>
            </a:xfrm>
            <a:grpFill/>
          </p:grpSpPr>
          <p:sp>
            <p:nvSpPr>
              <p:cNvPr id="32" name="Freeform 940"/>
              <p:cNvSpPr>
                <a:spLocks/>
              </p:cNvSpPr>
              <p:nvPr/>
            </p:nvSpPr>
            <p:spPr bwMode="auto">
              <a:xfrm>
                <a:off x="7099300" y="6964363"/>
                <a:ext cx="249238" cy="404813"/>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3" name="Freeform 941"/>
              <p:cNvSpPr>
                <a:spLocks/>
              </p:cNvSpPr>
              <p:nvPr/>
            </p:nvSpPr>
            <p:spPr bwMode="auto">
              <a:xfrm>
                <a:off x="7296150" y="6927850"/>
                <a:ext cx="144463" cy="26987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4" name="Freeform 942"/>
              <p:cNvSpPr>
                <a:spLocks/>
              </p:cNvSpPr>
              <p:nvPr/>
            </p:nvSpPr>
            <p:spPr bwMode="auto">
              <a:xfrm>
                <a:off x="7007225" y="6989763"/>
                <a:ext cx="130175" cy="282575"/>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35" name="组合 34"/>
          <p:cNvGrpSpPr/>
          <p:nvPr/>
        </p:nvGrpSpPr>
        <p:grpSpPr>
          <a:xfrm>
            <a:off x="7638935" y="513123"/>
            <a:ext cx="1017811" cy="1356663"/>
            <a:chOff x="7102847" y="1105585"/>
            <a:chExt cx="1357156" cy="1357156"/>
          </a:xfrm>
          <a:solidFill>
            <a:srgbClr val="00BCDC"/>
          </a:solidFill>
        </p:grpSpPr>
        <p:sp>
          <p:nvSpPr>
            <p:cNvPr id="36" name="菱形 35"/>
            <p:cNvSpPr/>
            <p:nvPr/>
          </p:nvSpPr>
          <p:spPr>
            <a:xfrm>
              <a:off x="7102847" y="1105585"/>
              <a:ext cx="1357156" cy="1357156"/>
            </a:xfrm>
            <a:prstGeom prst="diamond">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7" name="组合 36"/>
            <p:cNvGrpSpPr/>
            <p:nvPr/>
          </p:nvGrpSpPr>
          <p:grpSpPr>
            <a:xfrm>
              <a:off x="7548063" y="1565882"/>
              <a:ext cx="466725" cy="436563"/>
              <a:chOff x="9229725" y="6948488"/>
              <a:chExt cx="466725" cy="436563"/>
            </a:xfrm>
            <a:grpFill/>
          </p:grpSpPr>
          <p:sp>
            <p:nvSpPr>
              <p:cNvPr id="38" name="Freeform 945"/>
              <p:cNvSpPr>
                <a:spLocks/>
              </p:cNvSpPr>
              <p:nvPr/>
            </p:nvSpPr>
            <p:spPr bwMode="auto">
              <a:xfrm>
                <a:off x="9393238" y="7189788"/>
                <a:ext cx="166688" cy="195263"/>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9" name="Freeform 946"/>
              <p:cNvSpPr>
                <a:spLocks/>
              </p:cNvSpPr>
              <p:nvPr/>
            </p:nvSpPr>
            <p:spPr bwMode="auto">
              <a:xfrm>
                <a:off x="9509125" y="7100888"/>
                <a:ext cx="187325" cy="16351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0" name="Freeform 947"/>
              <p:cNvSpPr>
                <a:spLocks/>
              </p:cNvSpPr>
              <p:nvPr/>
            </p:nvSpPr>
            <p:spPr bwMode="auto">
              <a:xfrm>
                <a:off x="9471025" y="6948488"/>
                <a:ext cx="153988" cy="15398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1" name="Freeform 948"/>
              <p:cNvSpPr>
                <a:spLocks/>
              </p:cNvSpPr>
              <p:nvPr/>
            </p:nvSpPr>
            <p:spPr bwMode="auto">
              <a:xfrm>
                <a:off x="9293225" y="6956425"/>
                <a:ext cx="144463" cy="165100"/>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2" name="Freeform 949"/>
              <p:cNvSpPr>
                <a:spLocks/>
              </p:cNvSpPr>
              <p:nvPr/>
            </p:nvSpPr>
            <p:spPr bwMode="auto">
              <a:xfrm>
                <a:off x="9229725" y="7135813"/>
                <a:ext cx="195263" cy="146050"/>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43" name="组合 42"/>
          <p:cNvGrpSpPr/>
          <p:nvPr/>
        </p:nvGrpSpPr>
        <p:grpSpPr>
          <a:xfrm>
            <a:off x="6495319" y="698341"/>
            <a:ext cx="739899" cy="986227"/>
            <a:chOff x="5577942" y="1290871"/>
            <a:chExt cx="986586" cy="986584"/>
          </a:xfrm>
          <a:solidFill>
            <a:srgbClr val="00BCDC"/>
          </a:solidFill>
        </p:grpSpPr>
        <p:sp>
          <p:nvSpPr>
            <p:cNvPr id="44" name="菱形 43"/>
            <p:cNvSpPr/>
            <p:nvPr/>
          </p:nvSpPr>
          <p:spPr>
            <a:xfrm>
              <a:off x="5577942" y="1290871"/>
              <a:ext cx="986586" cy="986584"/>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sp>
          <p:nvSpPr>
            <p:cNvPr id="45" name="Freeform 944"/>
            <p:cNvSpPr>
              <a:spLocks noEditPoints="1"/>
            </p:cNvSpPr>
            <p:nvPr/>
          </p:nvSpPr>
          <p:spPr bwMode="auto">
            <a:xfrm>
              <a:off x="5901373" y="1591282"/>
              <a:ext cx="339725" cy="38576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46" name="组合 45"/>
          <p:cNvGrpSpPr/>
          <p:nvPr/>
        </p:nvGrpSpPr>
        <p:grpSpPr>
          <a:xfrm>
            <a:off x="8151558" y="1926071"/>
            <a:ext cx="715114" cy="953191"/>
            <a:chOff x="7758922" y="2481740"/>
            <a:chExt cx="953538" cy="953538"/>
          </a:xfrm>
          <a:solidFill>
            <a:srgbClr val="00BCDC"/>
          </a:solidFill>
        </p:grpSpPr>
        <p:sp>
          <p:nvSpPr>
            <p:cNvPr id="47" name="菱形 46"/>
            <p:cNvSpPr/>
            <p:nvPr/>
          </p:nvSpPr>
          <p:spPr>
            <a:xfrm>
              <a:off x="7758922" y="2481740"/>
              <a:ext cx="953538" cy="953538"/>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48" name="Freeform 1099"/>
            <p:cNvSpPr>
              <a:spLocks/>
            </p:cNvSpPr>
            <p:nvPr/>
          </p:nvSpPr>
          <p:spPr bwMode="auto">
            <a:xfrm>
              <a:off x="8038841" y="2716415"/>
              <a:ext cx="393700" cy="484188"/>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cxnSp>
        <p:nvCxnSpPr>
          <p:cNvPr id="79" name="Straight Connector 5"/>
          <p:cNvCxnSpPr>
            <a:cxnSpLocks/>
          </p:cNvCxnSpPr>
          <p:nvPr/>
        </p:nvCxnSpPr>
        <p:spPr>
          <a:xfrm>
            <a:off x="1" y="6270256"/>
            <a:ext cx="9142413"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1634172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1250"/>
                            </p:stCondLst>
                            <p:childTnLst>
                              <p:par>
                                <p:cTn id="11" presetID="53" presetClass="entr" presetSubtype="16" fill="hold" grpId="0" nodeType="afterEffect">
                                  <p:stCondLst>
                                    <p:cond delay="2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25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10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par>
                                <p:cTn id="51" presetID="53" presetClass="entr" presetSubtype="16" fill="hold" nodeType="withEffect">
                                  <p:stCondLst>
                                    <p:cond delay="1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Effect transition="in" filter="fade">
                                      <p:cBhvr>
                                        <p:cTn id="55" dur="500"/>
                                        <p:tgtEl>
                                          <p:spTgt spid="35"/>
                                        </p:tgtEl>
                                      </p:cBhvr>
                                    </p:animEffect>
                                  </p:childTnLst>
                                </p:cTn>
                              </p:par>
                              <p:par>
                                <p:cTn id="56" presetID="53" presetClass="entr" presetSubtype="16"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nodeType="withEffect">
                                  <p:stCondLst>
                                    <p:cond delay="30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childTnLst>
                          </p:cTn>
                        </p:par>
                        <p:par>
                          <p:cTn id="66" fill="hold">
                            <p:stCondLst>
                              <p:cond delay="2050"/>
                            </p:stCondLst>
                            <p:childTnLst>
                              <p:par>
                                <p:cTn id="67" presetID="22" presetClass="entr" presetSubtype="8"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wipe(left)">
                                      <p:cBhvr>
                                        <p:cTn id="6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P spid="10" grpId="0" animBg="1"/>
      <p:bldP spid="11" grpId="0" animBg="1"/>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8">
            <a:extLst>
              <a:ext uri="{FF2B5EF4-FFF2-40B4-BE49-F238E27FC236}">
                <a16:creationId xmlns:a16="http://schemas.microsoft.com/office/drawing/2014/main" xmlns="" id="{DE5E9A58-AE44-4982-A8CB-8CC664C4EC20}"/>
              </a:ext>
            </a:extLst>
          </p:cNvPr>
          <p:cNvSpPr>
            <a:spLocks noChangeArrowheads="1"/>
          </p:cNvSpPr>
          <p:nvPr/>
        </p:nvSpPr>
        <p:spPr bwMode="auto">
          <a:xfrm>
            <a:off x="971600" y="1384266"/>
            <a:ext cx="4122924"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000" b="1" dirty="0" smtClean="0">
                <a:solidFill>
                  <a:srgbClr val="7030A0"/>
                </a:solidFill>
                <a:latin typeface="黑体" panose="02010609060101010101" pitchFamily="49" charset="-122"/>
                <a:ea typeface="黑体" panose="02010609060101010101" pitchFamily="49" charset="-122"/>
              </a:rPr>
              <a:t>精研规则</a:t>
            </a:r>
            <a:endParaRPr lang="zh-CN" altLang="en-US" sz="8000" b="1" dirty="0">
              <a:solidFill>
                <a:srgbClr val="7030A0"/>
              </a:solidFill>
              <a:latin typeface="黑体" panose="02010609060101010101" pitchFamily="49" charset="-122"/>
              <a:ea typeface="黑体" panose="02010609060101010101" pitchFamily="49" charset="-122"/>
            </a:endParaRPr>
          </a:p>
        </p:txBody>
      </p:sp>
      <p:sp>
        <p:nvSpPr>
          <p:cNvPr id="8" name="菱形 7"/>
          <p:cNvSpPr/>
          <p:nvPr/>
        </p:nvSpPr>
        <p:spPr>
          <a:xfrm>
            <a:off x="8041581" y="2769231"/>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0" name="菱形 9"/>
          <p:cNvSpPr/>
          <p:nvPr/>
        </p:nvSpPr>
        <p:spPr>
          <a:xfrm>
            <a:off x="6577825" y="2202964"/>
            <a:ext cx="507381" cy="676299"/>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1" name="菱形 10"/>
          <p:cNvSpPr/>
          <p:nvPr/>
        </p:nvSpPr>
        <p:spPr>
          <a:xfrm>
            <a:off x="7523430" y="359159"/>
            <a:ext cx="413375" cy="550996"/>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6" name="菱形 15"/>
          <p:cNvSpPr/>
          <p:nvPr/>
        </p:nvSpPr>
        <p:spPr>
          <a:xfrm>
            <a:off x="7084655" y="89230"/>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7" name="菱形 16"/>
          <p:cNvSpPr/>
          <p:nvPr/>
        </p:nvSpPr>
        <p:spPr>
          <a:xfrm>
            <a:off x="6699648" y="3085159"/>
            <a:ext cx="399844" cy="532961"/>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grpSp>
        <p:nvGrpSpPr>
          <p:cNvPr id="18" name="组合 17"/>
          <p:cNvGrpSpPr/>
          <p:nvPr/>
        </p:nvGrpSpPr>
        <p:grpSpPr>
          <a:xfrm>
            <a:off x="6882147" y="1213945"/>
            <a:ext cx="1248820" cy="1664580"/>
            <a:chOff x="6093737" y="1806665"/>
            <a:chExt cx="1665185" cy="1665185"/>
          </a:xfrm>
          <a:solidFill>
            <a:srgbClr val="00BCDC"/>
          </a:solidFill>
        </p:grpSpPr>
        <p:sp>
          <p:nvSpPr>
            <p:cNvPr id="19" name="菱形 18"/>
            <p:cNvSpPr/>
            <p:nvPr/>
          </p:nvSpPr>
          <p:spPr>
            <a:xfrm>
              <a:off x="6093737" y="1806665"/>
              <a:ext cx="1665185" cy="1665185"/>
            </a:xfrm>
            <a:prstGeom prst="diamond">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20" name="组合 19"/>
            <p:cNvGrpSpPr/>
            <p:nvPr/>
          </p:nvGrpSpPr>
          <p:grpSpPr>
            <a:xfrm>
              <a:off x="6631848" y="2401926"/>
              <a:ext cx="588962" cy="474663"/>
              <a:chOff x="5497513" y="6915150"/>
              <a:chExt cx="588962" cy="474663"/>
            </a:xfrm>
            <a:grpFill/>
          </p:grpSpPr>
          <p:sp>
            <p:nvSpPr>
              <p:cNvPr id="21" name="Freeform 934"/>
              <p:cNvSpPr>
                <a:spLocks/>
              </p:cNvSpPr>
              <p:nvPr/>
            </p:nvSpPr>
            <p:spPr bwMode="auto">
              <a:xfrm>
                <a:off x="5497513" y="7180263"/>
                <a:ext cx="279400" cy="209550"/>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2" name="Freeform 935"/>
              <p:cNvSpPr>
                <a:spLocks/>
              </p:cNvSpPr>
              <p:nvPr/>
            </p:nvSpPr>
            <p:spPr bwMode="auto">
              <a:xfrm>
                <a:off x="5619750" y="7088188"/>
                <a:ext cx="157163" cy="127000"/>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3" name="Freeform 936"/>
              <p:cNvSpPr>
                <a:spLocks/>
              </p:cNvSpPr>
              <p:nvPr/>
            </p:nvSpPr>
            <p:spPr bwMode="auto">
              <a:xfrm>
                <a:off x="5794375" y="7088188"/>
                <a:ext cx="157163" cy="127000"/>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4" name="Freeform 937"/>
              <p:cNvSpPr>
                <a:spLocks/>
              </p:cNvSpPr>
              <p:nvPr/>
            </p:nvSpPr>
            <p:spPr bwMode="auto">
              <a:xfrm>
                <a:off x="5807075" y="7180263"/>
                <a:ext cx="279400" cy="209550"/>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5" name="Freeform 938"/>
              <p:cNvSpPr>
                <a:spLocks/>
              </p:cNvSpPr>
              <p:nvPr/>
            </p:nvSpPr>
            <p:spPr bwMode="auto">
              <a:xfrm>
                <a:off x="5710238" y="6915150"/>
                <a:ext cx="150813" cy="207963"/>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26" name="组合 25"/>
          <p:cNvGrpSpPr/>
          <p:nvPr/>
        </p:nvGrpSpPr>
        <p:grpSpPr>
          <a:xfrm>
            <a:off x="5708320" y="1358895"/>
            <a:ext cx="1031325" cy="1374676"/>
            <a:chOff x="4528552" y="1951670"/>
            <a:chExt cx="1375176" cy="1375176"/>
          </a:xfrm>
          <a:solidFill>
            <a:srgbClr val="00BCDC"/>
          </a:solidFill>
        </p:grpSpPr>
        <p:sp>
          <p:nvSpPr>
            <p:cNvPr id="27" name="菱形 26"/>
            <p:cNvSpPr/>
            <p:nvPr/>
          </p:nvSpPr>
          <p:spPr>
            <a:xfrm>
              <a:off x="4528552" y="1951670"/>
              <a:ext cx="1375176" cy="137517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28" name="Freeform 939"/>
            <p:cNvSpPr>
              <a:spLocks noEditPoints="1"/>
            </p:cNvSpPr>
            <p:nvPr/>
          </p:nvSpPr>
          <p:spPr bwMode="auto">
            <a:xfrm>
              <a:off x="5034371" y="2403514"/>
              <a:ext cx="363538" cy="471488"/>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29" name="组合 28"/>
          <p:cNvGrpSpPr/>
          <p:nvPr/>
        </p:nvGrpSpPr>
        <p:grpSpPr>
          <a:xfrm>
            <a:off x="7240259" y="2743559"/>
            <a:ext cx="1037422" cy="1382803"/>
            <a:chOff x="6543787" y="3336835"/>
            <a:chExt cx="1383306" cy="1383306"/>
          </a:xfrm>
          <a:solidFill>
            <a:srgbClr val="00BCDC"/>
          </a:solidFill>
        </p:grpSpPr>
        <p:sp>
          <p:nvSpPr>
            <p:cNvPr id="30" name="菱形 29"/>
            <p:cNvSpPr/>
            <p:nvPr/>
          </p:nvSpPr>
          <p:spPr>
            <a:xfrm>
              <a:off x="6543787" y="3336835"/>
              <a:ext cx="1383306" cy="138330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1" name="组合 30"/>
            <p:cNvGrpSpPr/>
            <p:nvPr/>
          </p:nvGrpSpPr>
          <p:grpSpPr>
            <a:xfrm>
              <a:off x="6993837" y="3831890"/>
              <a:ext cx="433388" cy="441326"/>
              <a:chOff x="7007225" y="6927850"/>
              <a:chExt cx="433388" cy="441326"/>
            </a:xfrm>
            <a:grpFill/>
          </p:grpSpPr>
          <p:sp>
            <p:nvSpPr>
              <p:cNvPr id="32" name="Freeform 940"/>
              <p:cNvSpPr>
                <a:spLocks/>
              </p:cNvSpPr>
              <p:nvPr/>
            </p:nvSpPr>
            <p:spPr bwMode="auto">
              <a:xfrm>
                <a:off x="7099300" y="6964363"/>
                <a:ext cx="249238" cy="404813"/>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3" name="Freeform 941"/>
              <p:cNvSpPr>
                <a:spLocks/>
              </p:cNvSpPr>
              <p:nvPr/>
            </p:nvSpPr>
            <p:spPr bwMode="auto">
              <a:xfrm>
                <a:off x="7296150" y="6927850"/>
                <a:ext cx="144463" cy="26987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4" name="Freeform 942"/>
              <p:cNvSpPr>
                <a:spLocks/>
              </p:cNvSpPr>
              <p:nvPr/>
            </p:nvSpPr>
            <p:spPr bwMode="auto">
              <a:xfrm>
                <a:off x="7007225" y="6989763"/>
                <a:ext cx="130175" cy="282575"/>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35" name="组合 34"/>
          <p:cNvGrpSpPr/>
          <p:nvPr/>
        </p:nvGrpSpPr>
        <p:grpSpPr>
          <a:xfrm>
            <a:off x="7638935" y="513123"/>
            <a:ext cx="1017811" cy="1356663"/>
            <a:chOff x="7102847" y="1105585"/>
            <a:chExt cx="1357156" cy="1357156"/>
          </a:xfrm>
          <a:solidFill>
            <a:srgbClr val="00BCDC"/>
          </a:solidFill>
        </p:grpSpPr>
        <p:sp>
          <p:nvSpPr>
            <p:cNvPr id="36" name="菱形 35"/>
            <p:cNvSpPr/>
            <p:nvPr/>
          </p:nvSpPr>
          <p:spPr>
            <a:xfrm>
              <a:off x="7102847" y="1105585"/>
              <a:ext cx="1357156" cy="1357156"/>
            </a:xfrm>
            <a:prstGeom prst="diamond">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7" name="组合 36"/>
            <p:cNvGrpSpPr/>
            <p:nvPr/>
          </p:nvGrpSpPr>
          <p:grpSpPr>
            <a:xfrm>
              <a:off x="7548063" y="1565882"/>
              <a:ext cx="466725" cy="436563"/>
              <a:chOff x="9229725" y="6948488"/>
              <a:chExt cx="466725" cy="436563"/>
            </a:xfrm>
            <a:grpFill/>
          </p:grpSpPr>
          <p:sp>
            <p:nvSpPr>
              <p:cNvPr id="38" name="Freeform 945"/>
              <p:cNvSpPr>
                <a:spLocks/>
              </p:cNvSpPr>
              <p:nvPr/>
            </p:nvSpPr>
            <p:spPr bwMode="auto">
              <a:xfrm>
                <a:off x="9393238" y="7189788"/>
                <a:ext cx="166688" cy="195263"/>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9" name="Freeform 946"/>
              <p:cNvSpPr>
                <a:spLocks/>
              </p:cNvSpPr>
              <p:nvPr/>
            </p:nvSpPr>
            <p:spPr bwMode="auto">
              <a:xfrm>
                <a:off x="9509125" y="7100888"/>
                <a:ext cx="187325" cy="16351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0" name="Freeform 947"/>
              <p:cNvSpPr>
                <a:spLocks/>
              </p:cNvSpPr>
              <p:nvPr/>
            </p:nvSpPr>
            <p:spPr bwMode="auto">
              <a:xfrm>
                <a:off x="9471025" y="6948488"/>
                <a:ext cx="153988" cy="15398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1" name="Freeform 948"/>
              <p:cNvSpPr>
                <a:spLocks/>
              </p:cNvSpPr>
              <p:nvPr/>
            </p:nvSpPr>
            <p:spPr bwMode="auto">
              <a:xfrm>
                <a:off x="9293225" y="6956425"/>
                <a:ext cx="144463" cy="165100"/>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2" name="Freeform 949"/>
              <p:cNvSpPr>
                <a:spLocks/>
              </p:cNvSpPr>
              <p:nvPr/>
            </p:nvSpPr>
            <p:spPr bwMode="auto">
              <a:xfrm>
                <a:off x="9229725" y="7135813"/>
                <a:ext cx="195263" cy="146050"/>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43" name="组合 42"/>
          <p:cNvGrpSpPr/>
          <p:nvPr/>
        </p:nvGrpSpPr>
        <p:grpSpPr>
          <a:xfrm>
            <a:off x="6495319" y="698341"/>
            <a:ext cx="739899" cy="986227"/>
            <a:chOff x="5577942" y="1290871"/>
            <a:chExt cx="986586" cy="986584"/>
          </a:xfrm>
          <a:solidFill>
            <a:srgbClr val="00BCDC"/>
          </a:solidFill>
        </p:grpSpPr>
        <p:sp>
          <p:nvSpPr>
            <p:cNvPr id="44" name="菱形 43"/>
            <p:cNvSpPr/>
            <p:nvPr/>
          </p:nvSpPr>
          <p:spPr>
            <a:xfrm>
              <a:off x="5577942" y="1290871"/>
              <a:ext cx="986586" cy="986584"/>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sp>
          <p:nvSpPr>
            <p:cNvPr id="45" name="Freeform 944"/>
            <p:cNvSpPr>
              <a:spLocks noEditPoints="1"/>
            </p:cNvSpPr>
            <p:nvPr/>
          </p:nvSpPr>
          <p:spPr bwMode="auto">
            <a:xfrm>
              <a:off x="5901373" y="1591282"/>
              <a:ext cx="339725" cy="38576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46" name="组合 45"/>
          <p:cNvGrpSpPr/>
          <p:nvPr/>
        </p:nvGrpSpPr>
        <p:grpSpPr>
          <a:xfrm>
            <a:off x="8151558" y="1926071"/>
            <a:ext cx="715114" cy="953191"/>
            <a:chOff x="7758922" y="2481740"/>
            <a:chExt cx="953538" cy="953538"/>
          </a:xfrm>
          <a:solidFill>
            <a:srgbClr val="00BCDC"/>
          </a:solidFill>
        </p:grpSpPr>
        <p:sp>
          <p:nvSpPr>
            <p:cNvPr id="47" name="菱形 46"/>
            <p:cNvSpPr/>
            <p:nvPr/>
          </p:nvSpPr>
          <p:spPr>
            <a:xfrm>
              <a:off x="7758922" y="2481740"/>
              <a:ext cx="953538" cy="953538"/>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48" name="Freeform 1099"/>
            <p:cNvSpPr>
              <a:spLocks/>
            </p:cNvSpPr>
            <p:nvPr/>
          </p:nvSpPr>
          <p:spPr bwMode="auto">
            <a:xfrm>
              <a:off x="8038841" y="2716415"/>
              <a:ext cx="393700" cy="484188"/>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cxnSp>
        <p:nvCxnSpPr>
          <p:cNvPr id="79" name="Straight Connector 5"/>
          <p:cNvCxnSpPr>
            <a:cxnSpLocks/>
          </p:cNvCxnSpPr>
          <p:nvPr/>
        </p:nvCxnSpPr>
        <p:spPr>
          <a:xfrm>
            <a:off x="1" y="6270256"/>
            <a:ext cx="9142413"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sp>
        <p:nvSpPr>
          <p:cNvPr id="49" name="Rectangle 18">
            <a:extLst>
              <a:ext uri="{FF2B5EF4-FFF2-40B4-BE49-F238E27FC236}">
                <a16:creationId xmlns:a16="http://schemas.microsoft.com/office/drawing/2014/main" xmlns="" id="{DE5E9A58-AE44-4982-A8CB-8CC664C4EC20}"/>
              </a:ext>
            </a:extLst>
          </p:cNvPr>
          <p:cNvSpPr>
            <a:spLocks noChangeArrowheads="1"/>
          </p:cNvSpPr>
          <p:nvPr/>
        </p:nvSpPr>
        <p:spPr bwMode="auto">
          <a:xfrm>
            <a:off x="1124000" y="3225700"/>
            <a:ext cx="4122925"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8000" b="1" dirty="0" smtClean="0">
                <a:solidFill>
                  <a:srgbClr val="7030A0"/>
                </a:solidFill>
                <a:latin typeface="黑体" panose="02010609060101010101" pitchFamily="49" charset="-122"/>
                <a:ea typeface="黑体" panose="02010609060101010101" pitchFamily="49" charset="-122"/>
              </a:rPr>
              <a:t>高效备考</a:t>
            </a:r>
            <a:endParaRPr lang="zh-CN" altLang="en-US" sz="8000" b="1" dirty="0">
              <a:solidFill>
                <a:srgbClr val="7030A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265962844"/>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50"/>
                            </p:stCondLst>
                            <p:childTnLst>
                              <p:par>
                                <p:cTn id="11" presetID="53" presetClass="entr" presetSubtype="16" fill="hold" grpId="0" nodeType="afterEffect">
                                  <p:stCondLst>
                                    <p:cond delay="2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25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10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par>
                                <p:cTn id="51" presetID="53" presetClass="entr" presetSubtype="16" fill="hold" nodeType="withEffect">
                                  <p:stCondLst>
                                    <p:cond delay="1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Effect transition="in" filter="fade">
                                      <p:cBhvr>
                                        <p:cTn id="55" dur="500"/>
                                        <p:tgtEl>
                                          <p:spTgt spid="35"/>
                                        </p:tgtEl>
                                      </p:cBhvr>
                                    </p:animEffect>
                                  </p:childTnLst>
                                </p:cTn>
                              </p:par>
                              <p:par>
                                <p:cTn id="56" presetID="53" presetClass="entr" presetSubtype="16"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nodeType="withEffect">
                                  <p:stCondLst>
                                    <p:cond delay="30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childTnLst>
                          </p:cTn>
                        </p:par>
                        <p:par>
                          <p:cTn id="66" fill="hold">
                            <p:stCondLst>
                              <p:cond delay="1350"/>
                            </p:stCondLst>
                            <p:childTnLst>
                              <p:par>
                                <p:cTn id="67" presetID="22" presetClass="entr" presetSubtype="8"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wipe(left)">
                                      <p:cBhvr>
                                        <p:cTn id="69" dur="500"/>
                                        <p:tgtEl>
                                          <p:spTgt spid="79"/>
                                        </p:tgtEl>
                                      </p:cBhvr>
                                    </p:animEffect>
                                  </p:childTnLst>
                                </p:cTn>
                              </p:par>
                            </p:childTnLst>
                          </p:cTn>
                        </p:par>
                        <p:par>
                          <p:cTn id="70" fill="hold">
                            <p:stCondLst>
                              <p:cond delay="1850"/>
                            </p:stCondLst>
                            <p:childTnLst>
                              <p:par>
                                <p:cTn id="71" presetID="53" presetClass="entr" presetSubtype="16" fill="hold" grpId="0" nodeType="afterEffect">
                                  <p:stCondLst>
                                    <p:cond delay="0"/>
                                  </p:stCondLst>
                                  <p:iterate type="wd">
                                    <p:tmPct val="10000"/>
                                  </p:iterate>
                                  <p:childTnLst>
                                    <p:set>
                                      <p:cBhvr>
                                        <p:cTn id="72" dur="1" fill="hold">
                                          <p:stCondLst>
                                            <p:cond delay="0"/>
                                          </p:stCondLst>
                                        </p:cTn>
                                        <p:tgtEl>
                                          <p:spTgt spid="49"/>
                                        </p:tgtEl>
                                        <p:attrNameLst>
                                          <p:attrName>style.visibility</p:attrName>
                                        </p:attrNameLst>
                                      </p:cBhvr>
                                      <p:to>
                                        <p:strVal val="visible"/>
                                      </p:to>
                                    </p:set>
                                    <p:anim calcmode="lin" valueType="num">
                                      <p:cBhvr>
                                        <p:cTn id="73" dur="500" fill="hold"/>
                                        <p:tgtEl>
                                          <p:spTgt spid="49"/>
                                        </p:tgtEl>
                                        <p:attrNameLst>
                                          <p:attrName>ppt_w</p:attrName>
                                        </p:attrNameLst>
                                      </p:cBhvr>
                                      <p:tavLst>
                                        <p:tav tm="0">
                                          <p:val>
                                            <p:fltVal val="0"/>
                                          </p:val>
                                        </p:tav>
                                        <p:tav tm="100000">
                                          <p:val>
                                            <p:strVal val="#ppt_w"/>
                                          </p:val>
                                        </p:tav>
                                      </p:tavLst>
                                    </p:anim>
                                    <p:anim calcmode="lin" valueType="num">
                                      <p:cBhvr>
                                        <p:cTn id="74" dur="500" fill="hold"/>
                                        <p:tgtEl>
                                          <p:spTgt spid="49"/>
                                        </p:tgtEl>
                                        <p:attrNameLst>
                                          <p:attrName>ppt_h</p:attrName>
                                        </p:attrNameLst>
                                      </p:cBhvr>
                                      <p:tavLst>
                                        <p:tav tm="0">
                                          <p:val>
                                            <p:fltVal val="0"/>
                                          </p:val>
                                        </p:tav>
                                        <p:tav tm="100000">
                                          <p:val>
                                            <p:strVal val="#ppt_h"/>
                                          </p:val>
                                        </p:tav>
                                      </p:tavLst>
                                    </p:anim>
                                    <p:animEffect transition="in" filter="fade">
                                      <p:cBhvr>
                                        <p:cTn id="75" dur="500"/>
                                        <p:tgtEl>
                                          <p:spTgt spid="49"/>
                                        </p:tgtEl>
                                      </p:cBhvr>
                                    </p:animEffect>
                                  </p:childTnLst>
                                </p:cTn>
                              </p:par>
                            </p:childTnLst>
                          </p:cTn>
                        </p:par>
                      </p:childTnLst>
                    </p:cTn>
                  </p:par>
                  <p:par>
                    <p:cTn id="76" fill="hold">
                      <p:stCondLst>
                        <p:cond delay="indefinite"/>
                      </p:stCondLst>
                      <p:childTnLst>
                        <p:par>
                          <p:cTn id="77" fill="hold">
                            <p:stCondLst>
                              <p:cond delay="0"/>
                            </p:stCondLst>
                            <p:childTnLst>
                              <p:par>
                                <p:cTn id="78" presetID="26" presetClass="entr" presetSubtype="0" fill="hold" nodeType="clickEffect">
                                  <p:stCondLst>
                                    <p:cond delay="0"/>
                                  </p:stCondLst>
                                  <p:childTnLst>
                                    <p:set>
                                      <p:cBhvr>
                                        <p:cTn id="79" dur="1" fill="hold">
                                          <p:stCondLst>
                                            <p:cond delay="0"/>
                                          </p:stCondLst>
                                        </p:cTn>
                                        <p:tgtEl>
                                          <p:spTgt spid="12">
                                            <p:txEl>
                                              <p:pRg st="0" end="0"/>
                                            </p:txEl>
                                          </p:spTgt>
                                        </p:tgtEl>
                                        <p:attrNameLst>
                                          <p:attrName>style.visibility</p:attrName>
                                        </p:attrNameLst>
                                      </p:cBhvr>
                                      <p:to>
                                        <p:strVal val="visible"/>
                                      </p:to>
                                    </p:set>
                                    <p:animEffect transition="in" filter="wipe(down)">
                                      <p:cBhvr>
                                        <p:cTn id="80" dur="580">
                                          <p:stCondLst>
                                            <p:cond delay="0"/>
                                          </p:stCondLst>
                                        </p:cTn>
                                        <p:tgtEl>
                                          <p:spTgt spid="12">
                                            <p:txEl>
                                              <p:pRg st="0" end="0"/>
                                            </p:txEl>
                                          </p:spTgt>
                                        </p:tgtEl>
                                      </p:cBhvr>
                                    </p:animEffect>
                                    <p:anim calcmode="lin" valueType="num">
                                      <p:cBhvr>
                                        <p:cTn id="81" dur="1822" tmFilter="0,0; 0.14,0.36; 0.43,0.73; 0.71,0.91; 1.0,1.0">
                                          <p:stCondLst>
                                            <p:cond delay="0"/>
                                          </p:stCondLst>
                                        </p:cTn>
                                        <p:tgtEl>
                                          <p:spTgt spid="12">
                                            <p:txEl>
                                              <p:pRg st="0" end="0"/>
                                            </p:txEl>
                                          </p:spTgt>
                                        </p:tgtEl>
                                        <p:attrNameLst>
                                          <p:attrName>ppt_x</p:attrName>
                                        </p:attrNameLst>
                                      </p:cBhvr>
                                      <p:tavLst>
                                        <p:tav tm="0">
                                          <p:val>
                                            <p:strVal val="#ppt_x-0.25"/>
                                          </p:val>
                                        </p:tav>
                                        <p:tav tm="100000">
                                          <p:val>
                                            <p:strVal val="#ppt_x"/>
                                          </p:val>
                                        </p:tav>
                                      </p:tavLst>
                                    </p:anim>
                                    <p:anim calcmode="lin" valueType="num">
                                      <p:cBhvr>
                                        <p:cTn id="82" dur="664" tmFilter="0.0,0.0; 0.25,0.07; 0.50,0.2; 0.75,0.467; 1.0,1.0">
                                          <p:stCondLst>
                                            <p:cond delay="0"/>
                                          </p:stCondLst>
                                        </p:cTn>
                                        <p:tgtEl>
                                          <p:spTgt spid="12">
                                            <p:txEl>
                                              <p:pRg st="0" end="0"/>
                                            </p:txEl>
                                          </p:spTgt>
                                        </p:tgtEl>
                                        <p:attrNameLst>
                                          <p:attrName>ppt_y</p:attrName>
                                        </p:attrNameLst>
                                      </p:cBhvr>
                                      <p:tavLst>
                                        <p:tav tm="0" fmla="#ppt_y-sin(pi*$)/3">
                                          <p:val>
                                            <p:fltVal val="0.5"/>
                                          </p:val>
                                        </p:tav>
                                        <p:tav tm="100000">
                                          <p:val>
                                            <p:fltVal val="1"/>
                                          </p:val>
                                        </p:tav>
                                      </p:tavLst>
                                    </p:anim>
                                    <p:anim calcmode="lin" valueType="num">
                                      <p:cBhvr>
                                        <p:cTn id="83" dur="664" tmFilter="0, 0; 0.125,0.2665; 0.25,0.4; 0.375,0.465; 0.5,0.5;  0.625,0.535; 0.75,0.6; 0.875,0.7335; 1,1">
                                          <p:stCondLst>
                                            <p:cond delay="664"/>
                                          </p:stCondLst>
                                        </p:cTn>
                                        <p:tgtEl>
                                          <p:spTgt spid="12">
                                            <p:txEl>
                                              <p:pRg st="0" end="0"/>
                                            </p:txEl>
                                          </p:spTgt>
                                        </p:tgtEl>
                                        <p:attrNameLst>
                                          <p:attrName>ppt_y</p:attrName>
                                        </p:attrNameLst>
                                      </p:cBhvr>
                                      <p:tavLst>
                                        <p:tav tm="0" fmla="#ppt_y-sin(pi*$)/9">
                                          <p:val>
                                            <p:fltVal val="0"/>
                                          </p:val>
                                        </p:tav>
                                        <p:tav tm="100000">
                                          <p:val>
                                            <p:fltVal val="1"/>
                                          </p:val>
                                        </p:tav>
                                      </p:tavLst>
                                    </p:anim>
                                    <p:anim calcmode="lin" valueType="num">
                                      <p:cBhvr>
                                        <p:cTn id="84" dur="332" tmFilter="0, 0; 0.125,0.2665; 0.25,0.4; 0.375,0.465; 0.5,0.5;  0.625,0.535; 0.75,0.6; 0.875,0.7335; 1,1">
                                          <p:stCondLst>
                                            <p:cond delay="1324"/>
                                          </p:stCondLst>
                                        </p:cTn>
                                        <p:tgtEl>
                                          <p:spTgt spid="12">
                                            <p:txEl>
                                              <p:pRg st="0" end="0"/>
                                            </p:txEl>
                                          </p:spTgt>
                                        </p:tgtEl>
                                        <p:attrNameLst>
                                          <p:attrName>ppt_y</p:attrName>
                                        </p:attrNameLst>
                                      </p:cBhvr>
                                      <p:tavLst>
                                        <p:tav tm="0" fmla="#ppt_y-sin(pi*$)/27">
                                          <p:val>
                                            <p:fltVal val="0"/>
                                          </p:val>
                                        </p:tav>
                                        <p:tav tm="100000">
                                          <p:val>
                                            <p:fltVal val="1"/>
                                          </p:val>
                                        </p:tav>
                                      </p:tavLst>
                                    </p:anim>
                                    <p:anim calcmode="lin" valueType="num">
                                      <p:cBhvr>
                                        <p:cTn id="85" dur="164" tmFilter="0, 0; 0.125,0.2665; 0.25,0.4; 0.375,0.465; 0.5,0.5;  0.625,0.535; 0.75,0.6; 0.875,0.7335; 1,1">
                                          <p:stCondLst>
                                            <p:cond delay="1656"/>
                                          </p:stCondLst>
                                        </p:cTn>
                                        <p:tgtEl>
                                          <p:spTgt spid="12">
                                            <p:txEl>
                                              <p:pRg st="0" end="0"/>
                                            </p:txEl>
                                          </p:spTgt>
                                        </p:tgtEl>
                                        <p:attrNameLst>
                                          <p:attrName>ppt_y</p:attrName>
                                        </p:attrNameLst>
                                      </p:cBhvr>
                                      <p:tavLst>
                                        <p:tav tm="0" fmla="#ppt_y-sin(pi*$)/81">
                                          <p:val>
                                            <p:fltVal val="0"/>
                                          </p:val>
                                        </p:tav>
                                        <p:tav tm="100000">
                                          <p:val>
                                            <p:fltVal val="1"/>
                                          </p:val>
                                        </p:tav>
                                      </p:tavLst>
                                    </p:anim>
                                    <p:animScale>
                                      <p:cBhvr>
                                        <p:cTn id="86" dur="26">
                                          <p:stCondLst>
                                            <p:cond delay="650"/>
                                          </p:stCondLst>
                                        </p:cTn>
                                        <p:tgtEl>
                                          <p:spTgt spid="12">
                                            <p:txEl>
                                              <p:pRg st="0" end="0"/>
                                            </p:txEl>
                                          </p:spTgt>
                                        </p:tgtEl>
                                      </p:cBhvr>
                                      <p:to x="100000" y="60000"/>
                                    </p:animScale>
                                    <p:animScale>
                                      <p:cBhvr>
                                        <p:cTn id="87" dur="166" decel="50000">
                                          <p:stCondLst>
                                            <p:cond delay="676"/>
                                          </p:stCondLst>
                                        </p:cTn>
                                        <p:tgtEl>
                                          <p:spTgt spid="12">
                                            <p:txEl>
                                              <p:pRg st="0" end="0"/>
                                            </p:txEl>
                                          </p:spTgt>
                                        </p:tgtEl>
                                      </p:cBhvr>
                                      <p:to x="100000" y="100000"/>
                                    </p:animScale>
                                    <p:animScale>
                                      <p:cBhvr>
                                        <p:cTn id="88" dur="26">
                                          <p:stCondLst>
                                            <p:cond delay="1312"/>
                                          </p:stCondLst>
                                        </p:cTn>
                                        <p:tgtEl>
                                          <p:spTgt spid="12">
                                            <p:txEl>
                                              <p:pRg st="0" end="0"/>
                                            </p:txEl>
                                          </p:spTgt>
                                        </p:tgtEl>
                                      </p:cBhvr>
                                      <p:to x="100000" y="80000"/>
                                    </p:animScale>
                                    <p:animScale>
                                      <p:cBhvr>
                                        <p:cTn id="89" dur="166" decel="50000">
                                          <p:stCondLst>
                                            <p:cond delay="1338"/>
                                          </p:stCondLst>
                                        </p:cTn>
                                        <p:tgtEl>
                                          <p:spTgt spid="12">
                                            <p:txEl>
                                              <p:pRg st="0" end="0"/>
                                            </p:txEl>
                                          </p:spTgt>
                                        </p:tgtEl>
                                      </p:cBhvr>
                                      <p:to x="100000" y="100000"/>
                                    </p:animScale>
                                    <p:animScale>
                                      <p:cBhvr>
                                        <p:cTn id="90" dur="26">
                                          <p:stCondLst>
                                            <p:cond delay="1642"/>
                                          </p:stCondLst>
                                        </p:cTn>
                                        <p:tgtEl>
                                          <p:spTgt spid="12">
                                            <p:txEl>
                                              <p:pRg st="0" end="0"/>
                                            </p:txEl>
                                          </p:spTgt>
                                        </p:tgtEl>
                                      </p:cBhvr>
                                      <p:to x="100000" y="90000"/>
                                    </p:animScale>
                                    <p:animScale>
                                      <p:cBhvr>
                                        <p:cTn id="91" dur="166" decel="50000">
                                          <p:stCondLst>
                                            <p:cond delay="1668"/>
                                          </p:stCondLst>
                                        </p:cTn>
                                        <p:tgtEl>
                                          <p:spTgt spid="12">
                                            <p:txEl>
                                              <p:pRg st="0" end="0"/>
                                            </p:txEl>
                                          </p:spTgt>
                                        </p:tgtEl>
                                      </p:cBhvr>
                                      <p:to x="100000" y="100000"/>
                                    </p:animScale>
                                    <p:animScale>
                                      <p:cBhvr>
                                        <p:cTn id="92" dur="26">
                                          <p:stCondLst>
                                            <p:cond delay="1808"/>
                                          </p:stCondLst>
                                        </p:cTn>
                                        <p:tgtEl>
                                          <p:spTgt spid="12">
                                            <p:txEl>
                                              <p:pRg st="0" end="0"/>
                                            </p:txEl>
                                          </p:spTgt>
                                        </p:tgtEl>
                                      </p:cBhvr>
                                      <p:to x="100000" y="95000"/>
                                    </p:animScale>
                                    <p:animScale>
                                      <p:cBhvr>
                                        <p:cTn id="93" dur="166" decel="50000">
                                          <p:stCondLst>
                                            <p:cond delay="1834"/>
                                          </p:stCondLst>
                                        </p:cTn>
                                        <p:tgtEl>
                                          <p:spTgt spid="12">
                                            <p:txEl>
                                              <p:pRg st="0" end="0"/>
                                            </p:txEl>
                                          </p:spTgt>
                                        </p:tgtEl>
                                      </p:cBhvr>
                                      <p:to x="100000" y="100000"/>
                                    </p:animScale>
                                  </p:childTnLst>
                                </p:cTn>
                              </p:par>
                            </p:childTnLst>
                          </p:cTn>
                        </p:par>
                      </p:childTnLst>
                    </p:cTn>
                  </p:par>
                  <p:par>
                    <p:cTn id="94" fill="hold">
                      <p:stCondLst>
                        <p:cond delay="indefinite"/>
                      </p:stCondLst>
                      <p:childTnLst>
                        <p:par>
                          <p:cTn id="95" fill="hold">
                            <p:stCondLst>
                              <p:cond delay="0"/>
                            </p:stCondLst>
                            <p:childTnLst>
                              <p:par>
                                <p:cTn id="96" presetID="26" presetClass="entr" presetSubtype="0" fill="hold" nodeType="clickEffect">
                                  <p:stCondLst>
                                    <p:cond delay="0"/>
                                  </p:stCondLst>
                                  <p:childTnLst>
                                    <p:set>
                                      <p:cBhvr>
                                        <p:cTn id="97" dur="1" fill="hold">
                                          <p:stCondLst>
                                            <p:cond delay="0"/>
                                          </p:stCondLst>
                                        </p:cTn>
                                        <p:tgtEl>
                                          <p:spTgt spid="49">
                                            <p:txEl>
                                              <p:pRg st="0" end="0"/>
                                            </p:txEl>
                                          </p:spTgt>
                                        </p:tgtEl>
                                        <p:attrNameLst>
                                          <p:attrName>style.visibility</p:attrName>
                                        </p:attrNameLst>
                                      </p:cBhvr>
                                      <p:to>
                                        <p:strVal val="visible"/>
                                      </p:to>
                                    </p:set>
                                    <p:animEffect transition="in" filter="wipe(down)">
                                      <p:cBhvr>
                                        <p:cTn id="98" dur="580">
                                          <p:stCondLst>
                                            <p:cond delay="0"/>
                                          </p:stCondLst>
                                        </p:cTn>
                                        <p:tgtEl>
                                          <p:spTgt spid="49">
                                            <p:txEl>
                                              <p:pRg st="0" end="0"/>
                                            </p:txEl>
                                          </p:spTgt>
                                        </p:tgtEl>
                                      </p:cBhvr>
                                    </p:animEffect>
                                    <p:anim calcmode="lin" valueType="num">
                                      <p:cBhvr>
                                        <p:cTn id="99" dur="1822" tmFilter="0,0; 0.14,0.36; 0.43,0.73; 0.71,0.91; 1.0,1.0">
                                          <p:stCondLst>
                                            <p:cond delay="0"/>
                                          </p:stCondLst>
                                        </p:cTn>
                                        <p:tgtEl>
                                          <p:spTgt spid="49">
                                            <p:txEl>
                                              <p:pRg st="0" end="0"/>
                                            </p:txEl>
                                          </p:spTgt>
                                        </p:tgtEl>
                                        <p:attrNameLst>
                                          <p:attrName>ppt_x</p:attrName>
                                        </p:attrNameLst>
                                      </p:cBhvr>
                                      <p:tavLst>
                                        <p:tav tm="0">
                                          <p:val>
                                            <p:strVal val="#ppt_x-0.25"/>
                                          </p:val>
                                        </p:tav>
                                        <p:tav tm="100000">
                                          <p:val>
                                            <p:strVal val="#ppt_x"/>
                                          </p:val>
                                        </p:tav>
                                      </p:tavLst>
                                    </p:anim>
                                    <p:anim calcmode="lin" valueType="num">
                                      <p:cBhvr>
                                        <p:cTn id="100" dur="664" tmFilter="0.0,0.0; 0.25,0.07; 0.50,0.2; 0.75,0.467; 1.0,1.0">
                                          <p:stCondLst>
                                            <p:cond delay="0"/>
                                          </p:stCondLst>
                                        </p:cTn>
                                        <p:tgtEl>
                                          <p:spTgt spid="49">
                                            <p:txEl>
                                              <p:pRg st="0" end="0"/>
                                            </p:txEl>
                                          </p:spTgt>
                                        </p:tgtEl>
                                        <p:attrNameLst>
                                          <p:attrName>ppt_y</p:attrName>
                                        </p:attrNameLst>
                                      </p:cBhvr>
                                      <p:tavLst>
                                        <p:tav tm="0" fmla="#ppt_y-sin(pi*$)/3">
                                          <p:val>
                                            <p:fltVal val="0.5"/>
                                          </p:val>
                                        </p:tav>
                                        <p:tav tm="100000">
                                          <p:val>
                                            <p:fltVal val="1"/>
                                          </p:val>
                                        </p:tav>
                                      </p:tavLst>
                                    </p:anim>
                                    <p:anim calcmode="lin" valueType="num">
                                      <p:cBhvr>
                                        <p:cTn id="101" dur="664" tmFilter="0, 0; 0.125,0.2665; 0.25,0.4; 0.375,0.465; 0.5,0.5;  0.625,0.535; 0.75,0.6; 0.875,0.7335; 1,1">
                                          <p:stCondLst>
                                            <p:cond delay="664"/>
                                          </p:stCondLst>
                                        </p:cTn>
                                        <p:tgtEl>
                                          <p:spTgt spid="49">
                                            <p:txEl>
                                              <p:pRg st="0" end="0"/>
                                            </p:txEl>
                                          </p:spTgt>
                                        </p:tgtEl>
                                        <p:attrNameLst>
                                          <p:attrName>ppt_y</p:attrName>
                                        </p:attrNameLst>
                                      </p:cBhvr>
                                      <p:tavLst>
                                        <p:tav tm="0" fmla="#ppt_y-sin(pi*$)/9">
                                          <p:val>
                                            <p:fltVal val="0"/>
                                          </p:val>
                                        </p:tav>
                                        <p:tav tm="100000">
                                          <p:val>
                                            <p:fltVal val="1"/>
                                          </p:val>
                                        </p:tav>
                                      </p:tavLst>
                                    </p:anim>
                                    <p:anim calcmode="lin" valueType="num">
                                      <p:cBhvr>
                                        <p:cTn id="102" dur="332" tmFilter="0, 0; 0.125,0.2665; 0.25,0.4; 0.375,0.465; 0.5,0.5;  0.625,0.535; 0.75,0.6; 0.875,0.7335; 1,1">
                                          <p:stCondLst>
                                            <p:cond delay="1324"/>
                                          </p:stCondLst>
                                        </p:cTn>
                                        <p:tgtEl>
                                          <p:spTgt spid="49">
                                            <p:txEl>
                                              <p:pRg st="0" end="0"/>
                                            </p:txEl>
                                          </p:spTgt>
                                        </p:tgtEl>
                                        <p:attrNameLst>
                                          <p:attrName>ppt_y</p:attrName>
                                        </p:attrNameLst>
                                      </p:cBhvr>
                                      <p:tavLst>
                                        <p:tav tm="0" fmla="#ppt_y-sin(pi*$)/27">
                                          <p:val>
                                            <p:fltVal val="0"/>
                                          </p:val>
                                        </p:tav>
                                        <p:tav tm="100000">
                                          <p:val>
                                            <p:fltVal val="1"/>
                                          </p:val>
                                        </p:tav>
                                      </p:tavLst>
                                    </p:anim>
                                    <p:anim calcmode="lin" valueType="num">
                                      <p:cBhvr>
                                        <p:cTn id="103" dur="164" tmFilter="0, 0; 0.125,0.2665; 0.25,0.4; 0.375,0.465; 0.5,0.5;  0.625,0.535; 0.75,0.6; 0.875,0.7335; 1,1">
                                          <p:stCondLst>
                                            <p:cond delay="1656"/>
                                          </p:stCondLst>
                                        </p:cTn>
                                        <p:tgtEl>
                                          <p:spTgt spid="49">
                                            <p:txEl>
                                              <p:pRg st="0" end="0"/>
                                            </p:txEl>
                                          </p:spTgt>
                                        </p:tgtEl>
                                        <p:attrNameLst>
                                          <p:attrName>ppt_y</p:attrName>
                                        </p:attrNameLst>
                                      </p:cBhvr>
                                      <p:tavLst>
                                        <p:tav tm="0" fmla="#ppt_y-sin(pi*$)/81">
                                          <p:val>
                                            <p:fltVal val="0"/>
                                          </p:val>
                                        </p:tav>
                                        <p:tav tm="100000">
                                          <p:val>
                                            <p:fltVal val="1"/>
                                          </p:val>
                                        </p:tav>
                                      </p:tavLst>
                                    </p:anim>
                                    <p:animScale>
                                      <p:cBhvr>
                                        <p:cTn id="104" dur="26">
                                          <p:stCondLst>
                                            <p:cond delay="650"/>
                                          </p:stCondLst>
                                        </p:cTn>
                                        <p:tgtEl>
                                          <p:spTgt spid="49">
                                            <p:txEl>
                                              <p:pRg st="0" end="0"/>
                                            </p:txEl>
                                          </p:spTgt>
                                        </p:tgtEl>
                                      </p:cBhvr>
                                      <p:to x="100000" y="60000"/>
                                    </p:animScale>
                                    <p:animScale>
                                      <p:cBhvr>
                                        <p:cTn id="105" dur="166" decel="50000">
                                          <p:stCondLst>
                                            <p:cond delay="676"/>
                                          </p:stCondLst>
                                        </p:cTn>
                                        <p:tgtEl>
                                          <p:spTgt spid="49">
                                            <p:txEl>
                                              <p:pRg st="0" end="0"/>
                                            </p:txEl>
                                          </p:spTgt>
                                        </p:tgtEl>
                                      </p:cBhvr>
                                      <p:to x="100000" y="100000"/>
                                    </p:animScale>
                                    <p:animScale>
                                      <p:cBhvr>
                                        <p:cTn id="106" dur="26">
                                          <p:stCondLst>
                                            <p:cond delay="1312"/>
                                          </p:stCondLst>
                                        </p:cTn>
                                        <p:tgtEl>
                                          <p:spTgt spid="49">
                                            <p:txEl>
                                              <p:pRg st="0" end="0"/>
                                            </p:txEl>
                                          </p:spTgt>
                                        </p:tgtEl>
                                      </p:cBhvr>
                                      <p:to x="100000" y="80000"/>
                                    </p:animScale>
                                    <p:animScale>
                                      <p:cBhvr>
                                        <p:cTn id="107" dur="166" decel="50000">
                                          <p:stCondLst>
                                            <p:cond delay="1338"/>
                                          </p:stCondLst>
                                        </p:cTn>
                                        <p:tgtEl>
                                          <p:spTgt spid="49">
                                            <p:txEl>
                                              <p:pRg st="0" end="0"/>
                                            </p:txEl>
                                          </p:spTgt>
                                        </p:tgtEl>
                                      </p:cBhvr>
                                      <p:to x="100000" y="100000"/>
                                    </p:animScale>
                                    <p:animScale>
                                      <p:cBhvr>
                                        <p:cTn id="108" dur="26">
                                          <p:stCondLst>
                                            <p:cond delay="1642"/>
                                          </p:stCondLst>
                                        </p:cTn>
                                        <p:tgtEl>
                                          <p:spTgt spid="49">
                                            <p:txEl>
                                              <p:pRg st="0" end="0"/>
                                            </p:txEl>
                                          </p:spTgt>
                                        </p:tgtEl>
                                      </p:cBhvr>
                                      <p:to x="100000" y="90000"/>
                                    </p:animScale>
                                    <p:animScale>
                                      <p:cBhvr>
                                        <p:cTn id="109" dur="166" decel="50000">
                                          <p:stCondLst>
                                            <p:cond delay="1668"/>
                                          </p:stCondLst>
                                        </p:cTn>
                                        <p:tgtEl>
                                          <p:spTgt spid="49">
                                            <p:txEl>
                                              <p:pRg st="0" end="0"/>
                                            </p:txEl>
                                          </p:spTgt>
                                        </p:tgtEl>
                                      </p:cBhvr>
                                      <p:to x="100000" y="100000"/>
                                    </p:animScale>
                                    <p:animScale>
                                      <p:cBhvr>
                                        <p:cTn id="110" dur="26">
                                          <p:stCondLst>
                                            <p:cond delay="1808"/>
                                          </p:stCondLst>
                                        </p:cTn>
                                        <p:tgtEl>
                                          <p:spTgt spid="49">
                                            <p:txEl>
                                              <p:pRg st="0" end="0"/>
                                            </p:txEl>
                                          </p:spTgt>
                                        </p:tgtEl>
                                      </p:cBhvr>
                                      <p:to x="100000" y="95000"/>
                                    </p:animScale>
                                    <p:animScale>
                                      <p:cBhvr>
                                        <p:cTn id="111" dur="166" decel="50000">
                                          <p:stCondLst>
                                            <p:cond delay="1834"/>
                                          </p:stCondLst>
                                        </p:cTn>
                                        <p:tgtEl>
                                          <p:spTgt spid="49">
                                            <p:txEl>
                                              <p:pRg st="0" end="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P spid="10" grpId="0" animBg="1"/>
      <p:bldP spid="11" grpId="0" animBg="1"/>
      <p:bldP spid="16" grpId="0" animBg="1"/>
      <p:bldP spid="17" grpId="0" animBg="1"/>
      <p:bldP spid="4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3203848" y="1303167"/>
            <a:ext cx="4752528"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审准作文材料的类型有什么作用？</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04</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2912062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1" name="Picture 3">
            <a:extLst>
              <a:ext uri="{FF2B5EF4-FFF2-40B4-BE49-F238E27FC236}">
                <a16:creationId xmlns:a16="http://schemas.microsoft.com/office/drawing/2014/main" xmlns="" id="{393D674A-6DB5-425C-960F-B01D0C8C43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010275"/>
            <a:ext cx="91440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TextBox 3">
            <a:extLst>
              <a:ext uri="{FF2B5EF4-FFF2-40B4-BE49-F238E27FC236}">
                <a16:creationId xmlns:a16="http://schemas.microsoft.com/office/drawing/2014/main" xmlns="" id="{85CB8325-64AE-489D-BDF8-16356C501568}"/>
              </a:ext>
            </a:extLst>
          </p:cNvPr>
          <p:cNvSpPr txBox="1">
            <a:spLocks noChangeArrowheads="1"/>
          </p:cNvSpPr>
          <p:nvPr/>
        </p:nvSpPr>
        <p:spPr bwMode="auto">
          <a:xfrm>
            <a:off x="1258888" y="1198563"/>
            <a:ext cx="50419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4000" dirty="0">
                <a:solidFill>
                  <a:srgbClr val="FF0000"/>
                </a:solidFill>
                <a:latin typeface="黑体" panose="02010609060101010101" pitchFamily="49" charset="-122"/>
                <a:ea typeface="黑体" panose="02010609060101010101" pitchFamily="49" charset="-122"/>
              </a:rPr>
              <a:t>材料类型</a:t>
            </a:r>
            <a:endParaRPr lang="en-US" altLang="zh-CN" sz="4000" dirty="0">
              <a:solidFill>
                <a:srgbClr val="FF0000"/>
              </a:solidFill>
              <a:latin typeface="黑体" panose="02010609060101010101" pitchFamily="49" charset="-122"/>
              <a:ea typeface="黑体" panose="02010609060101010101" pitchFamily="49" charset="-122"/>
            </a:endParaRPr>
          </a:p>
          <a:p>
            <a:pPr eaLnBrk="1" hangingPunct="1">
              <a:spcBef>
                <a:spcPct val="0"/>
              </a:spcBef>
              <a:buFontTx/>
              <a:buNone/>
            </a:pPr>
            <a:r>
              <a:rPr lang="zh-CN" altLang="en-US" sz="4000" dirty="0">
                <a:latin typeface="楷体" panose="02010609060101010101" pitchFamily="49" charset="-122"/>
                <a:ea typeface="楷体" panose="02010609060101010101" pitchFamily="49" charset="-122"/>
              </a:rPr>
              <a:t> </a:t>
            </a:r>
            <a:r>
              <a:rPr lang="zh-CN" altLang="en-US" sz="4000" dirty="0" smtClean="0">
                <a:latin typeface="楷体" panose="02010609060101010101" pitchFamily="49" charset="-122"/>
                <a:ea typeface="楷体" panose="02010609060101010101" pitchFamily="49" charset="-122"/>
              </a:rPr>
              <a:t>  事例</a:t>
            </a:r>
            <a:r>
              <a:rPr lang="zh-CN" altLang="en-US" sz="4000" dirty="0">
                <a:latin typeface="楷体" panose="02010609060101010101" pitchFamily="49" charset="-122"/>
                <a:ea typeface="楷体" panose="02010609060101010101" pitchFamily="49" charset="-122"/>
              </a:rPr>
              <a:t>型材料</a:t>
            </a:r>
          </a:p>
          <a:p>
            <a:pPr>
              <a:lnSpc>
                <a:spcPct val="80000"/>
              </a:lnSpc>
              <a:buClr>
                <a:schemeClr val="hlink"/>
              </a:buClr>
              <a:buSzPct val="95000"/>
              <a:buFont typeface="Wingdings" panose="05000000000000000000" pitchFamily="2" charset="2"/>
              <a:buChar char="w"/>
            </a:pPr>
            <a:r>
              <a:rPr lang="zh-CN" altLang="en-US" sz="4000" dirty="0" smtClean="0">
                <a:latin typeface="楷体" panose="02010609060101010101" pitchFamily="49" charset="-122"/>
                <a:ea typeface="楷体" panose="02010609060101010101" pitchFamily="49" charset="-122"/>
              </a:rPr>
              <a:t>  现象</a:t>
            </a:r>
            <a:r>
              <a:rPr lang="zh-CN" altLang="en-US" sz="4000" dirty="0">
                <a:latin typeface="楷体" panose="02010609060101010101" pitchFamily="49" charset="-122"/>
                <a:ea typeface="楷体" panose="02010609060101010101" pitchFamily="49" charset="-122"/>
              </a:rPr>
              <a:t>型材料</a:t>
            </a:r>
          </a:p>
          <a:p>
            <a:pPr>
              <a:lnSpc>
                <a:spcPct val="80000"/>
              </a:lnSpc>
              <a:buClr>
                <a:schemeClr val="hlink"/>
              </a:buClr>
              <a:buSzPct val="95000"/>
              <a:buFont typeface="Wingdings" panose="05000000000000000000" pitchFamily="2" charset="2"/>
              <a:buChar char="w"/>
            </a:pPr>
            <a:r>
              <a:rPr lang="zh-CN" altLang="en-US" sz="4000" dirty="0" smtClean="0">
                <a:latin typeface="楷体" panose="02010609060101010101" pitchFamily="49" charset="-122"/>
                <a:ea typeface="楷体" panose="02010609060101010101" pitchFamily="49" charset="-122"/>
              </a:rPr>
              <a:t>  观点</a:t>
            </a:r>
            <a:r>
              <a:rPr lang="zh-CN" altLang="en-US" sz="4000" dirty="0">
                <a:latin typeface="楷体" panose="02010609060101010101" pitchFamily="49" charset="-122"/>
                <a:ea typeface="楷体" panose="02010609060101010101" pitchFamily="49" charset="-122"/>
              </a:rPr>
              <a:t>讨论型材料</a:t>
            </a:r>
            <a:endParaRPr lang="en-US" altLang="zh-CN" sz="4000" dirty="0">
              <a:latin typeface="楷体" panose="02010609060101010101" pitchFamily="49" charset="-122"/>
              <a:ea typeface="楷体" panose="02010609060101010101" pitchFamily="49" charset="-122"/>
            </a:endParaRPr>
          </a:p>
          <a:p>
            <a:pPr>
              <a:lnSpc>
                <a:spcPct val="80000"/>
              </a:lnSpc>
              <a:buClr>
                <a:schemeClr val="hlink"/>
              </a:buClr>
              <a:buSzPct val="95000"/>
              <a:buFont typeface="Wingdings" panose="05000000000000000000" pitchFamily="2" charset="2"/>
              <a:buChar char="w"/>
            </a:pPr>
            <a:r>
              <a:rPr lang="zh-CN" altLang="en-US" sz="4000" dirty="0" smtClean="0">
                <a:latin typeface="楷体" panose="02010609060101010101" pitchFamily="49" charset="-122"/>
                <a:ea typeface="楷体" panose="02010609060101010101" pitchFamily="49" charset="-122"/>
              </a:rPr>
              <a:t>  寓意</a:t>
            </a:r>
            <a:r>
              <a:rPr lang="zh-CN" altLang="en-US" sz="4000" dirty="0">
                <a:latin typeface="楷体" panose="02010609060101010101" pitchFamily="49" charset="-122"/>
                <a:ea typeface="楷体" panose="02010609060101010101" pitchFamily="49" charset="-122"/>
              </a:rPr>
              <a:t>型材料</a:t>
            </a:r>
            <a:endParaRPr lang="en-US" altLang="zh-CN" sz="4000" dirty="0">
              <a:latin typeface="楷体" panose="02010609060101010101" pitchFamily="49" charset="-122"/>
              <a:ea typeface="楷体" panose="02010609060101010101" pitchFamily="49" charset="-122"/>
            </a:endParaRPr>
          </a:p>
          <a:p>
            <a:pPr>
              <a:lnSpc>
                <a:spcPct val="80000"/>
              </a:lnSpc>
              <a:buClr>
                <a:schemeClr val="hlink"/>
              </a:buClr>
              <a:buSzPct val="95000"/>
              <a:buFont typeface="Wingdings" panose="05000000000000000000" pitchFamily="2" charset="2"/>
              <a:buChar char="w"/>
            </a:pPr>
            <a:endParaRPr lang="en-US" altLang="zh-CN" sz="4000" dirty="0" smtClean="0">
              <a:latin typeface="楷体" panose="02010609060101010101" pitchFamily="49" charset="-122"/>
              <a:ea typeface="楷体" panose="02010609060101010101" pitchFamily="49" charset="-122"/>
            </a:endParaRPr>
          </a:p>
          <a:p>
            <a:pPr>
              <a:lnSpc>
                <a:spcPct val="80000"/>
              </a:lnSpc>
              <a:buClr>
                <a:schemeClr val="hlink"/>
              </a:buClr>
              <a:buSzPct val="95000"/>
              <a:buFont typeface="Wingdings" panose="05000000000000000000" pitchFamily="2" charset="2"/>
              <a:buChar char="w"/>
            </a:pPr>
            <a:r>
              <a:rPr lang="zh-CN" altLang="en-US" sz="4000" dirty="0" smtClean="0">
                <a:latin typeface="楷体" panose="02010609060101010101" pitchFamily="49" charset="-122"/>
                <a:ea typeface="楷体" panose="02010609060101010101" pitchFamily="49" charset="-122"/>
              </a:rPr>
              <a:t>复合型</a:t>
            </a:r>
            <a:r>
              <a:rPr lang="zh-CN" altLang="en-US" sz="4000" dirty="0">
                <a:latin typeface="楷体" panose="02010609060101010101" pitchFamily="49" charset="-122"/>
                <a:ea typeface="楷体" panose="02010609060101010101" pitchFamily="49" charset="-122"/>
              </a:rPr>
              <a:t>材料</a:t>
            </a:r>
          </a:p>
        </p:txBody>
      </p:sp>
      <p:sp>
        <p:nvSpPr>
          <p:cNvPr id="2" name="左大括号 1"/>
          <p:cNvSpPr/>
          <p:nvPr/>
        </p:nvSpPr>
        <p:spPr>
          <a:xfrm>
            <a:off x="1619672" y="2060848"/>
            <a:ext cx="432048" cy="2088232"/>
          </a:xfrm>
          <a:prstGeom prst="leftBrace">
            <a:avLst/>
          </a:prstGeom>
          <a:ln w="508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TextBox 3"/>
          <p:cNvSpPr txBox="1"/>
          <p:nvPr/>
        </p:nvSpPr>
        <p:spPr>
          <a:xfrm>
            <a:off x="621258" y="2060848"/>
            <a:ext cx="800219" cy="2808312"/>
          </a:xfrm>
          <a:prstGeom prst="rect">
            <a:avLst/>
          </a:prstGeom>
          <a:noFill/>
        </p:spPr>
        <p:txBody>
          <a:bodyPr vert="eaVert" wrap="square" rtlCol="0">
            <a:spAutoFit/>
          </a:bodyPr>
          <a:lstStyle/>
          <a:p>
            <a:r>
              <a:rPr lang="zh-CN" altLang="en-US" sz="4000" dirty="0" smtClean="0">
                <a:solidFill>
                  <a:srgbClr val="7030A0"/>
                </a:solidFill>
              </a:rPr>
              <a:t>单一型材料</a:t>
            </a:r>
            <a:endParaRPr lang="zh-CN" altLang="en-US" sz="4000" dirty="0">
              <a:solidFill>
                <a:srgbClr val="7030A0"/>
              </a:solidFill>
            </a:endParaRPr>
          </a:p>
        </p:txBody>
      </p:sp>
    </p:spTree>
    <p:extLst>
      <p:ext uri="{BB962C8B-B14F-4D97-AF65-F5344CB8AC3E}">
        <p14:creationId xmlns:p14="http://schemas.microsoft.com/office/powerpoint/2010/main" val="20101616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矩形 3"/>
          <p:cNvSpPr>
            <a:spLocks noChangeArrowheads="1"/>
          </p:cNvSpPr>
          <p:nvPr/>
        </p:nvSpPr>
        <p:spPr bwMode="auto">
          <a:xfrm>
            <a:off x="179512" y="188640"/>
            <a:ext cx="8424862" cy="7478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400" dirty="0">
                <a:solidFill>
                  <a:schemeClr val="hlink"/>
                </a:solidFill>
                <a:ea typeface="黑体" pitchFamily="49" charset="-122"/>
              </a:rPr>
              <a:t>事例型材</a:t>
            </a:r>
            <a:r>
              <a:rPr lang="zh-CN" altLang="en-US" sz="2400" dirty="0" smtClean="0">
                <a:solidFill>
                  <a:schemeClr val="hlink"/>
                </a:solidFill>
                <a:ea typeface="黑体" pitchFamily="49" charset="-122"/>
              </a:rPr>
              <a:t>料</a:t>
            </a:r>
            <a:endParaRPr lang="en-US" altLang="zh-CN" sz="2400" dirty="0" smtClean="0">
              <a:solidFill>
                <a:schemeClr val="hlink"/>
              </a:solidFill>
              <a:ea typeface="黑体" pitchFamily="49" charset="-122"/>
            </a:endParaRPr>
          </a:p>
          <a:p>
            <a:pPr eaLnBrk="1" hangingPunct="1">
              <a:spcBef>
                <a:spcPct val="0"/>
              </a:spcBef>
              <a:buFontTx/>
              <a:buNone/>
            </a:pPr>
            <a:r>
              <a:rPr lang="zh-CN" altLang="zh-CN" sz="2400" dirty="0" smtClean="0"/>
              <a:t>阅读</a:t>
            </a:r>
            <a:r>
              <a:rPr lang="zh-CN" altLang="zh-CN" sz="2400" dirty="0"/>
              <a:t>下面的材料，根据要求写一篇不少于</a:t>
            </a:r>
            <a:r>
              <a:rPr lang="en-US" altLang="zh-CN" sz="2400" dirty="0"/>
              <a:t>800</a:t>
            </a:r>
            <a:r>
              <a:rPr lang="zh-CN" altLang="zh-CN" sz="2400" dirty="0"/>
              <a:t>字的文章。（</a:t>
            </a:r>
            <a:r>
              <a:rPr lang="en-US" altLang="zh-CN" sz="2400" dirty="0"/>
              <a:t>60</a:t>
            </a:r>
            <a:r>
              <a:rPr lang="zh-CN" altLang="zh-CN" sz="2400" dirty="0"/>
              <a:t>分）</a:t>
            </a:r>
          </a:p>
          <a:p>
            <a:pPr eaLnBrk="1" hangingPunct="1">
              <a:spcBef>
                <a:spcPct val="0"/>
              </a:spcBef>
              <a:buFontTx/>
              <a:buNone/>
            </a:pPr>
            <a:r>
              <a:rPr lang="en-US" altLang="zh-CN" sz="2400" dirty="0">
                <a:latin typeface="楷体" pitchFamily="49" charset="-122"/>
                <a:ea typeface="楷体" pitchFamily="49" charset="-122"/>
              </a:rPr>
              <a:t>    </a:t>
            </a:r>
            <a:r>
              <a:rPr lang="zh-CN" altLang="zh-CN" sz="2400" dirty="0">
                <a:latin typeface="楷体" pitchFamily="49" charset="-122"/>
                <a:ea typeface="楷体" pitchFamily="49" charset="-122"/>
              </a:rPr>
              <a:t>小朱向父母坦陈了自己酝酿很久的一个想法：辞职回家和父母一起养螃蟹。父亲觉得小朱好不容易读完大学，当了大公司的网络工程师，待遇又好，工作又体面；如果回家养螃蟹，这些不都白费了？母亲则建议小朱先跟着他们到蟹塘去体验一下。小朱抓了一天螃蟹，才真正体会到父母养蟹的辛苦。不过，他仍然觉得发挥自己的专长，做“电商”卖螃蟹也很有前景；如果成为镇里第一个卖螃蟹的大学生，也是挺光彩的。</a:t>
            </a:r>
          </a:p>
          <a:p>
            <a:pPr eaLnBrk="1" hangingPunct="1">
              <a:spcBef>
                <a:spcPct val="0"/>
              </a:spcBef>
              <a:buFontTx/>
              <a:buNone/>
            </a:pPr>
            <a:r>
              <a:rPr lang="en-US" altLang="zh-CN" sz="2400" dirty="0"/>
              <a:t>       </a:t>
            </a:r>
            <a:r>
              <a:rPr lang="zh-CN" altLang="zh-CN" sz="2400" dirty="0"/>
              <a:t>要求结合材料内容及含意，选好角度，确定立意；明确文体，自拟标题；不要套作，不得抄袭，不得泄漏个人信息。</a:t>
            </a:r>
            <a:endParaRPr lang="en-US" altLang="zh-CN" sz="2400" dirty="0"/>
          </a:p>
          <a:p>
            <a:pPr eaLnBrk="1" hangingPunct="1">
              <a:spcBef>
                <a:spcPct val="0"/>
              </a:spcBef>
              <a:buFontTx/>
              <a:buNone/>
            </a:pPr>
            <a:endParaRPr lang="en-US" altLang="zh-CN" sz="2400" dirty="0"/>
          </a:p>
          <a:p>
            <a:pPr eaLnBrk="1" hangingPunct="1">
              <a:spcBef>
                <a:spcPct val="0"/>
              </a:spcBef>
              <a:buFontTx/>
              <a:buNone/>
            </a:pPr>
            <a:r>
              <a:rPr lang="zh-CN" altLang="en-US" sz="2400" dirty="0">
                <a:solidFill>
                  <a:srgbClr val="FF0000"/>
                </a:solidFill>
                <a:latin typeface="楷体" pitchFamily="49" charset="-122"/>
                <a:ea typeface="楷体" pitchFamily="49" charset="-122"/>
              </a:rPr>
              <a:t>关注点：</a:t>
            </a:r>
            <a:r>
              <a:rPr lang="zh-CN" altLang="en-US" sz="2400" dirty="0" smtClean="0">
                <a:solidFill>
                  <a:srgbClr val="FF0000"/>
                </a:solidFill>
                <a:latin typeface="楷体" pitchFamily="49" charset="-122"/>
                <a:ea typeface="楷体" pitchFamily="49" charset="-122"/>
              </a:rPr>
              <a:t>人物，事情发展的脉络，主要人物之间的冲突，事情蕴含的道理</a:t>
            </a:r>
            <a:endParaRPr lang="zh-CN" altLang="zh-CN" sz="2400" dirty="0">
              <a:solidFill>
                <a:srgbClr val="FF0000"/>
              </a:solidFill>
              <a:latin typeface="楷体" pitchFamily="49" charset="-122"/>
              <a:ea typeface="楷体" pitchFamily="49" charset="-122"/>
            </a:endParaRPr>
          </a:p>
          <a:p>
            <a:pPr>
              <a:lnSpc>
                <a:spcPct val="80000"/>
              </a:lnSpc>
              <a:buClr>
                <a:schemeClr val="hlink"/>
              </a:buClr>
              <a:buSzPct val="95000"/>
              <a:buFont typeface="Wingdings" pitchFamily="2" charset="2"/>
              <a:buChar char="w"/>
            </a:pPr>
            <a:endParaRPr lang="zh-CN" altLang="en-US" sz="2400" dirty="0">
              <a:latin typeface="方正超粗黑简体" pitchFamily="65" charset="-122"/>
              <a:ea typeface="方正超粗黑简体" pitchFamily="65" charset="-122"/>
            </a:endParaRPr>
          </a:p>
          <a:p>
            <a:pPr>
              <a:lnSpc>
                <a:spcPct val="80000"/>
              </a:lnSpc>
              <a:buClr>
                <a:schemeClr val="hlink"/>
              </a:buClr>
              <a:buSzPct val="95000"/>
              <a:buFontTx/>
              <a:buNone/>
            </a:pPr>
            <a:endParaRPr lang="en-US" altLang="zh-CN" sz="2400" dirty="0">
              <a:latin typeface="黑体" pitchFamily="49" charset="-122"/>
              <a:ea typeface="黑体" pitchFamily="49" charset="-122"/>
            </a:endParaRPr>
          </a:p>
          <a:p>
            <a:pPr eaLnBrk="1" hangingPunct="1">
              <a:spcBef>
                <a:spcPct val="0"/>
              </a:spcBef>
              <a:buFontTx/>
              <a:buNone/>
            </a:pPr>
            <a:endParaRPr lang="en-US" altLang="zh-CN" sz="2400" dirty="0">
              <a:solidFill>
                <a:srgbClr val="FF0000"/>
              </a:solidFill>
              <a:latin typeface="黑体" pitchFamily="49" charset="-122"/>
              <a:ea typeface="黑体" pitchFamily="49" charset="-122"/>
            </a:endParaRPr>
          </a:p>
          <a:p>
            <a:pPr eaLnBrk="1" hangingPunct="1">
              <a:spcBef>
                <a:spcPct val="0"/>
              </a:spcBef>
              <a:buFontTx/>
              <a:buNone/>
            </a:pPr>
            <a:endParaRPr lang="en-US" altLang="zh-CN" sz="2400" dirty="0">
              <a:solidFill>
                <a:srgbClr val="FF0000"/>
              </a:solidFill>
              <a:latin typeface="黑体" pitchFamily="49" charset="-122"/>
              <a:ea typeface="黑体" pitchFamily="49" charset="-122"/>
            </a:endParaRPr>
          </a:p>
          <a:p>
            <a:pPr eaLnBrk="1" hangingPunct="1">
              <a:spcBef>
                <a:spcPct val="0"/>
              </a:spcBef>
              <a:buFontTx/>
              <a:buNone/>
            </a:pPr>
            <a:endParaRPr lang="en-US" altLang="zh-CN" sz="2400"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34275462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矩形 3"/>
          <p:cNvSpPr>
            <a:spLocks noChangeArrowheads="1"/>
          </p:cNvSpPr>
          <p:nvPr/>
        </p:nvSpPr>
        <p:spPr bwMode="auto">
          <a:xfrm>
            <a:off x="323528" y="260648"/>
            <a:ext cx="8229600" cy="7109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r>
              <a:rPr lang="zh-CN" altLang="en-US" sz="2400" dirty="0">
                <a:solidFill>
                  <a:srgbClr val="002060"/>
                </a:solidFill>
                <a:latin typeface="黑体" pitchFamily="49" charset="-122"/>
                <a:ea typeface="黑体" pitchFamily="49" charset="-122"/>
              </a:rPr>
              <a:t>现象型材料</a:t>
            </a:r>
          </a:p>
          <a:p>
            <a:pPr>
              <a:spcBef>
                <a:spcPct val="0"/>
              </a:spcBef>
              <a:buFontTx/>
              <a:buNone/>
            </a:pPr>
            <a:r>
              <a:rPr lang="zh-CN" altLang="zh-CN" sz="2400" dirty="0" smtClean="0">
                <a:latin typeface="宋体" panose="02010600030101010101" pitchFamily="2" charset="-122"/>
              </a:rPr>
              <a:t>阅读</a:t>
            </a:r>
            <a:r>
              <a:rPr lang="zh-CN" altLang="zh-CN" sz="2400" dirty="0">
                <a:latin typeface="宋体" panose="02010600030101010101" pitchFamily="2" charset="-122"/>
              </a:rPr>
              <a:t>下面的材料，根据要求写一篇不少于</a:t>
            </a:r>
            <a:r>
              <a:rPr lang="en-US" altLang="zh-CN" sz="2400" dirty="0">
                <a:latin typeface="宋体" panose="02010600030101010101" pitchFamily="2" charset="-122"/>
              </a:rPr>
              <a:t>800</a:t>
            </a:r>
            <a:r>
              <a:rPr lang="zh-CN" altLang="zh-CN" sz="2400" dirty="0">
                <a:latin typeface="宋体" panose="02010600030101010101" pitchFamily="2" charset="-122"/>
              </a:rPr>
              <a:t>字的文章。</a:t>
            </a:r>
            <a:r>
              <a:rPr lang="en-US" altLang="zh-CN" sz="2400" dirty="0">
                <a:latin typeface="宋体" panose="02010600030101010101" pitchFamily="2" charset="-122"/>
              </a:rPr>
              <a:t>(60</a:t>
            </a:r>
            <a:r>
              <a:rPr lang="zh-CN" altLang="zh-CN" sz="2400" dirty="0">
                <a:latin typeface="宋体" panose="02010600030101010101" pitchFamily="2" charset="-122"/>
              </a:rPr>
              <a:t>分）</a:t>
            </a:r>
          </a:p>
          <a:p>
            <a:pPr>
              <a:spcBef>
                <a:spcPct val="0"/>
              </a:spcBef>
              <a:buFontTx/>
              <a:buNone/>
            </a:pPr>
            <a:r>
              <a:rPr lang="zh-CN" altLang="en-US" sz="2400" dirty="0">
                <a:ea typeface="黑体" pitchFamily="49" charset="-122"/>
              </a:rPr>
              <a:t>      </a:t>
            </a:r>
            <a:r>
              <a:rPr lang="zh-CN" altLang="zh-CN" sz="2400" dirty="0">
                <a:latin typeface="楷体" pitchFamily="49" charset="-122"/>
                <a:ea typeface="楷体" pitchFamily="49" charset="-122"/>
              </a:rPr>
              <a:t>入冬以来，许多北方城市为美化市容给光秃秃的冬眠树木安装各式各色的假树叶。塑料的、纤维的，以假乱真；翠绿的、金黄的，十分醒目。这种装饰树木的事情不只发生在北方城市，也发生在花红柳绿的南方城市：有的树木被“嫁接”了硕大的花朵，有的树木“长出”</a:t>
            </a:r>
            <a:r>
              <a:rPr lang="en-US" altLang="zh-CN" sz="2400" dirty="0">
                <a:latin typeface="楷体" pitchFamily="49" charset="-122"/>
                <a:ea typeface="楷体" pitchFamily="49" charset="-122"/>
              </a:rPr>
              <a:t>LED</a:t>
            </a:r>
            <a:r>
              <a:rPr lang="zh-CN" altLang="zh-CN" sz="2400" dirty="0">
                <a:latin typeface="楷体" pitchFamily="49" charset="-122"/>
                <a:ea typeface="楷体" pitchFamily="49" charset="-122"/>
              </a:rPr>
              <a:t>彩灯，而有的树木则“穿上”了金光闪闪的皇袍。</a:t>
            </a:r>
          </a:p>
          <a:p>
            <a:pPr>
              <a:spcBef>
                <a:spcPct val="0"/>
              </a:spcBef>
              <a:buFontTx/>
              <a:buNone/>
            </a:pPr>
            <a:r>
              <a:rPr lang="zh-CN" altLang="en-US" sz="2400" dirty="0">
                <a:ea typeface="楷体" pitchFamily="49" charset="-122"/>
              </a:rPr>
              <a:t>        </a:t>
            </a:r>
            <a:r>
              <a:rPr lang="zh-CN" altLang="zh-CN" sz="2400" dirty="0">
                <a:latin typeface="宋体" panose="02010600030101010101" pitchFamily="2" charset="-122"/>
              </a:rPr>
              <a:t>以上材料引发了你怎样的体验和思考？请写一篇文章，表明你的态度，阐述你的看法。要求选好角度，确定立意，明确文体，自拟标题；不要脱离材料内容及含意的范围作文，不要套作，不得抄袭。</a:t>
            </a:r>
            <a:endParaRPr lang="zh-CN" altLang="en-US" sz="2400" dirty="0">
              <a:latin typeface="宋体" panose="02010600030101010101" pitchFamily="2" charset="-122"/>
            </a:endParaRPr>
          </a:p>
          <a:p>
            <a:pPr>
              <a:lnSpc>
                <a:spcPct val="80000"/>
              </a:lnSpc>
              <a:buClr>
                <a:schemeClr val="hlink"/>
              </a:buClr>
              <a:buSzPct val="95000"/>
              <a:buFont typeface="Wingdings" pitchFamily="2" charset="2"/>
              <a:buChar char="w"/>
            </a:pPr>
            <a:endParaRPr lang="en-US" altLang="zh-CN" sz="2400" dirty="0" smtClean="0">
              <a:solidFill>
                <a:srgbClr val="FF0000"/>
              </a:solidFill>
              <a:latin typeface="楷体" pitchFamily="49" charset="-122"/>
              <a:ea typeface="楷体" pitchFamily="49" charset="-122"/>
            </a:endParaRPr>
          </a:p>
          <a:p>
            <a:pPr>
              <a:lnSpc>
                <a:spcPct val="80000"/>
              </a:lnSpc>
              <a:buClr>
                <a:schemeClr val="hlink"/>
              </a:buClr>
              <a:buSzPct val="95000"/>
              <a:buFont typeface="Wingdings" pitchFamily="2" charset="2"/>
              <a:buChar char="w"/>
            </a:pPr>
            <a:r>
              <a:rPr lang="zh-CN" altLang="en-US" sz="2400" dirty="0" smtClean="0">
                <a:solidFill>
                  <a:srgbClr val="FF0000"/>
                </a:solidFill>
                <a:latin typeface="楷体" pitchFamily="49" charset="-122"/>
                <a:ea typeface="楷体" pitchFamily="49" charset="-122"/>
              </a:rPr>
              <a:t>关注</a:t>
            </a:r>
            <a:r>
              <a:rPr lang="zh-CN" altLang="en-US" sz="2400" dirty="0">
                <a:solidFill>
                  <a:srgbClr val="FF0000"/>
                </a:solidFill>
                <a:latin typeface="楷体" pitchFamily="49" charset="-122"/>
                <a:ea typeface="楷体" pitchFamily="49" charset="-122"/>
              </a:rPr>
              <a:t>点：现象的实质，现象背后的根源</a:t>
            </a:r>
            <a:endParaRPr lang="zh-CN" altLang="en-US" sz="2400" dirty="0">
              <a:solidFill>
                <a:srgbClr val="FF0000"/>
              </a:solidFill>
              <a:latin typeface="方正超粗黑简体" pitchFamily="65" charset="-122"/>
              <a:ea typeface="方正超粗黑简体" pitchFamily="65" charset="-122"/>
            </a:endParaRPr>
          </a:p>
          <a:p>
            <a:pPr>
              <a:lnSpc>
                <a:spcPct val="80000"/>
              </a:lnSpc>
              <a:buClr>
                <a:schemeClr val="hlink"/>
              </a:buClr>
              <a:buSzPct val="95000"/>
              <a:buFontTx/>
              <a:buNone/>
            </a:pPr>
            <a:endParaRPr lang="zh-CN" altLang="en-US" sz="2400" dirty="0">
              <a:latin typeface="黑体" pitchFamily="49" charset="-122"/>
              <a:ea typeface="黑体" pitchFamily="49" charset="-122"/>
            </a:endParaRPr>
          </a:p>
          <a:p>
            <a:pPr>
              <a:spcBef>
                <a:spcPct val="0"/>
              </a:spcBef>
              <a:buFontTx/>
              <a:buNone/>
            </a:pPr>
            <a:endParaRPr lang="zh-CN" altLang="en-US" sz="2400" dirty="0">
              <a:solidFill>
                <a:srgbClr val="FF0000"/>
              </a:solidFill>
              <a:latin typeface="黑体" pitchFamily="49" charset="-122"/>
              <a:ea typeface="黑体" pitchFamily="49" charset="-122"/>
            </a:endParaRPr>
          </a:p>
          <a:p>
            <a:pPr>
              <a:spcBef>
                <a:spcPct val="0"/>
              </a:spcBef>
              <a:buFontTx/>
              <a:buNone/>
            </a:pPr>
            <a:endParaRPr lang="zh-CN" altLang="en-US" sz="2400" dirty="0">
              <a:solidFill>
                <a:srgbClr val="FF0000"/>
              </a:solidFill>
              <a:latin typeface="黑体" pitchFamily="49" charset="-122"/>
              <a:ea typeface="黑体" pitchFamily="49" charset="-122"/>
            </a:endParaRPr>
          </a:p>
          <a:p>
            <a:pPr>
              <a:spcBef>
                <a:spcPct val="0"/>
              </a:spcBef>
              <a:buFontTx/>
              <a:buNone/>
            </a:pPr>
            <a:endParaRPr lang="en-US" altLang="zh-CN" sz="2400"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314969864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Text Box 5"/>
          <p:cNvSpPr txBox="1">
            <a:spLocks noChangeArrowheads="1"/>
          </p:cNvSpPr>
          <p:nvPr/>
        </p:nvSpPr>
        <p:spPr bwMode="auto">
          <a:xfrm>
            <a:off x="228600" y="188640"/>
            <a:ext cx="876300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400" dirty="0">
                <a:solidFill>
                  <a:srgbClr val="FF0000"/>
                </a:solidFill>
                <a:ea typeface="黑体" pitchFamily="49" charset="-122"/>
              </a:rPr>
              <a:t>观点讨论型材</a:t>
            </a:r>
            <a:r>
              <a:rPr lang="zh-CN" altLang="en-US" sz="2400" dirty="0" smtClean="0">
                <a:solidFill>
                  <a:srgbClr val="FF0000"/>
                </a:solidFill>
                <a:ea typeface="黑体" pitchFamily="49" charset="-122"/>
              </a:rPr>
              <a:t>料</a:t>
            </a:r>
            <a:endParaRPr lang="zh-CN" altLang="en-US" sz="2400" dirty="0">
              <a:solidFill>
                <a:srgbClr val="FF0000"/>
              </a:solidFill>
              <a:latin typeface="楷体" pitchFamily="49" charset="-122"/>
              <a:ea typeface="楷体" pitchFamily="49" charset="-122"/>
            </a:endParaRPr>
          </a:p>
          <a:p>
            <a:pPr>
              <a:spcBef>
                <a:spcPct val="0"/>
              </a:spcBef>
              <a:buFontTx/>
              <a:buNone/>
            </a:pPr>
            <a:r>
              <a:rPr lang="zh-CN" altLang="zh-CN" sz="2400" dirty="0"/>
              <a:t>阅读下面的材料，根据要求写一篇不少于</a:t>
            </a:r>
            <a:r>
              <a:rPr lang="en-US" altLang="zh-CN" sz="2400" dirty="0"/>
              <a:t>800</a:t>
            </a:r>
            <a:r>
              <a:rPr lang="zh-CN" altLang="zh-CN" sz="2400" dirty="0"/>
              <a:t>字的文章。（</a:t>
            </a:r>
            <a:r>
              <a:rPr lang="en-US" altLang="zh-CN" sz="2400" dirty="0"/>
              <a:t>60</a:t>
            </a:r>
            <a:r>
              <a:rPr lang="zh-CN" altLang="zh-CN" sz="2400" dirty="0"/>
              <a:t>分）</a:t>
            </a:r>
          </a:p>
          <a:p>
            <a:pPr>
              <a:spcBef>
                <a:spcPct val="0"/>
              </a:spcBef>
              <a:buFontTx/>
              <a:buNone/>
            </a:pPr>
            <a:r>
              <a:rPr lang="en-US" altLang="zh-CN" sz="2400" dirty="0"/>
              <a:t>        </a:t>
            </a:r>
            <a:r>
              <a:rPr lang="zh-CN" altLang="zh-CN" sz="2400" dirty="0">
                <a:latin typeface="楷体" pitchFamily="49" charset="-122"/>
                <a:ea typeface="楷体" pitchFamily="49" charset="-122"/>
              </a:rPr>
              <a:t>在某景点，一对外国夫妇和一对中国夫妇在长椅上坐着休息，他们刚刚学会走路的孩子在一边玩耍，一不小心两个小孩都摔倒哭了起来。外国父母仍然在一旁聊天，好像没有听到看到；中国父母忙上前把两个孩子都扶起来并轻言安慰。这对外国父母对中国父母很不满地说：“就应该让孩子自己爬起来。你们把他扶起来，只会造成孩子对周围人的依赖！”中国父母也非常生气，回答说：“你们这样的父母太冷漠，孩子心里会很受伤，他会怎么看这个世界！”他们的争执引来很多人围观，大家议论纷纷。</a:t>
            </a:r>
          </a:p>
          <a:p>
            <a:pPr>
              <a:spcBef>
                <a:spcPct val="0"/>
              </a:spcBef>
              <a:buFontTx/>
              <a:buNone/>
            </a:pPr>
            <a:r>
              <a:rPr lang="en-US" altLang="zh-CN" sz="2400" dirty="0"/>
              <a:t>        </a:t>
            </a:r>
            <a:r>
              <a:rPr lang="zh-CN" altLang="zh-CN" sz="2400" dirty="0"/>
              <a:t>这场育儿理念冲突的背后，却有着深层文化因素。对这种冲突，你会有怎样的理解或感悟？产生了怎样的联想与思考？</a:t>
            </a:r>
          </a:p>
          <a:p>
            <a:pPr>
              <a:spcBef>
                <a:spcPct val="0"/>
              </a:spcBef>
              <a:buFontTx/>
              <a:buNone/>
            </a:pPr>
            <a:r>
              <a:rPr lang="en-US" altLang="zh-CN" sz="2400" dirty="0"/>
              <a:t>        </a:t>
            </a:r>
            <a:r>
              <a:rPr lang="zh-CN" altLang="zh-CN" sz="2400" dirty="0"/>
              <a:t>要求：选好角度，确定立意，明确文体，自拟标题；不要脱离材料内容及含意的范围，不要套作，不得抄袭。</a:t>
            </a:r>
          </a:p>
          <a:p>
            <a:pPr eaLnBrk="1" hangingPunct="1">
              <a:spcBef>
                <a:spcPct val="0"/>
              </a:spcBef>
              <a:buFontTx/>
              <a:buNone/>
            </a:pPr>
            <a:endParaRPr lang="en-US" altLang="zh-CN" sz="2400" dirty="0" smtClean="0">
              <a:solidFill>
                <a:srgbClr val="FF0000"/>
              </a:solidFill>
              <a:latin typeface="楷体" pitchFamily="49" charset="-122"/>
              <a:ea typeface="楷体" pitchFamily="49" charset="-122"/>
            </a:endParaRPr>
          </a:p>
          <a:p>
            <a:pPr eaLnBrk="1" hangingPunct="1">
              <a:spcBef>
                <a:spcPct val="0"/>
              </a:spcBef>
              <a:buFontTx/>
              <a:buNone/>
            </a:pPr>
            <a:r>
              <a:rPr lang="zh-CN" altLang="en-US" sz="2400" dirty="0" smtClean="0">
                <a:solidFill>
                  <a:srgbClr val="FF0000"/>
                </a:solidFill>
                <a:latin typeface="楷体" pitchFamily="49" charset="-122"/>
                <a:ea typeface="楷体" pitchFamily="49" charset="-122"/>
              </a:rPr>
              <a:t>关注</a:t>
            </a:r>
            <a:r>
              <a:rPr lang="zh-CN" altLang="en-US" sz="2400" dirty="0">
                <a:solidFill>
                  <a:srgbClr val="FF0000"/>
                </a:solidFill>
                <a:latin typeface="楷体" pitchFamily="49" charset="-122"/>
                <a:ea typeface="楷体" pitchFamily="49" charset="-122"/>
              </a:rPr>
              <a:t>点</a:t>
            </a:r>
            <a:r>
              <a:rPr lang="en-US" altLang="zh-CN" sz="2400" dirty="0">
                <a:solidFill>
                  <a:srgbClr val="FF0000"/>
                </a:solidFill>
                <a:latin typeface="楷体" pitchFamily="49" charset="-122"/>
                <a:ea typeface="楷体" pitchFamily="49" charset="-122"/>
              </a:rPr>
              <a:t>:</a:t>
            </a:r>
            <a:r>
              <a:rPr lang="zh-CN" altLang="en-US" sz="2400" dirty="0">
                <a:solidFill>
                  <a:srgbClr val="FF0000"/>
                </a:solidFill>
                <a:latin typeface="楷体" pitchFamily="49" charset="-122"/>
                <a:ea typeface="楷体" pitchFamily="49" charset="-122"/>
              </a:rPr>
              <a:t>人物身份、观点</a:t>
            </a:r>
            <a:r>
              <a:rPr lang="zh-CN" altLang="en-US" sz="2400" dirty="0" smtClean="0">
                <a:solidFill>
                  <a:srgbClr val="FF0000"/>
                </a:solidFill>
                <a:latin typeface="楷体" pitchFamily="49" charset="-122"/>
                <a:ea typeface="楷体" pitchFamily="49" charset="-122"/>
              </a:rPr>
              <a:t>，矛盾冲突点</a:t>
            </a:r>
            <a:endParaRPr lang="zh-CN" altLang="en-US" sz="2400"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14762774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a:extLst>
              <a:ext uri="{FF2B5EF4-FFF2-40B4-BE49-F238E27FC236}">
                <a16:creationId xmlns="" xmlns:a16="http://schemas.microsoft.com/office/drawing/2014/main" id="{8A63290D-0510-4871-A48F-1E8532E2184F}"/>
              </a:ext>
            </a:extLst>
          </p:cNvPr>
          <p:cNvSpPr>
            <a:spLocks noGrp="1"/>
          </p:cNvSpPr>
          <p:nvPr>
            <p:ph idx="1"/>
          </p:nvPr>
        </p:nvSpPr>
        <p:spPr>
          <a:xfrm>
            <a:off x="179388" y="115888"/>
            <a:ext cx="8785225" cy="6742112"/>
          </a:xfrm>
          <a:solidFill>
            <a:schemeClr val="bg1"/>
          </a:solidFill>
        </p:spPr>
        <p:txBody>
          <a:bodyPr/>
          <a:lstStyle/>
          <a:p>
            <a:pPr algn="ctr">
              <a:buFont typeface="Arial" charset="0"/>
              <a:buNone/>
              <a:defRPr/>
            </a:pPr>
            <a:r>
              <a:rPr lang="zh-CN" altLang="en-US" dirty="0">
                <a:solidFill>
                  <a:srgbClr val="7030A0"/>
                </a:solidFill>
                <a:latin typeface="黑体" pitchFamily="49" charset="-122"/>
                <a:ea typeface="黑体" pitchFamily="49" charset="-122"/>
              </a:rPr>
              <a:t>寓意型材料作文题</a:t>
            </a:r>
            <a:endParaRPr lang="en-US" altLang="zh-CN" dirty="0">
              <a:solidFill>
                <a:srgbClr val="7030A0"/>
              </a:solidFill>
              <a:latin typeface="黑体" pitchFamily="49" charset="-122"/>
              <a:ea typeface="黑体" pitchFamily="49" charset="-122"/>
            </a:endParaRPr>
          </a:p>
          <a:p>
            <a:pPr>
              <a:buFont typeface="Arial" charset="0"/>
              <a:buChar char="•"/>
              <a:defRPr/>
            </a:pPr>
            <a:r>
              <a:rPr lang="zh-CN" altLang="zh-CN" dirty="0" smtClean="0">
                <a:latin typeface="+mn-ea"/>
              </a:rPr>
              <a:t>阅读</a:t>
            </a:r>
            <a:r>
              <a:rPr lang="zh-CN" altLang="zh-CN" dirty="0">
                <a:latin typeface="+mn-ea"/>
              </a:rPr>
              <a:t>下面的漫画材料，根据要求写一篇不少于</a:t>
            </a:r>
            <a:r>
              <a:rPr lang="en-US" altLang="zh-CN" dirty="0">
                <a:latin typeface="+mn-ea"/>
              </a:rPr>
              <a:t>800</a:t>
            </a:r>
            <a:r>
              <a:rPr lang="zh-CN" altLang="zh-CN" dirty="0">
                <a:latin typeface="+mn-ea"/>
              </a:rPr>
              <a:t>字的文章。</a:t>
            </a:r>
            <a:r>
              <a:rPr lang="en-US" altLang="zh-CN" dirty="0">
                <a:latin typeface="+mn-ea"/>
              </a:rPr>
              <a:t>(60</a:t>
            </a:r>
            <a:r>
              <a:rPr lang="zh-CN" altLang="zh-CN" dirty="0">
                <a:latin typeface="+mn-ea"/>
              </a:rPr>
              <a:t>分</a:t>
            </a:r>
            <a:r>
              <a:rPr lang="en-US" altLang="zh-CN" dirty="0" smtClean="0">
                <a:latin typeface="+mn-ea"/>
              </a:rPr>
              <a:t>)</a:t>
            </a:r>
            <a:endParaRPr lang="zh-CN" altLang="zh-CN" dirty="0">
              <a:latin typeface="+mn-ea"/>
            </a:endParaRPr>
          </a:p>
          <a:p>
            <a:pPr>
              <a:buFont typeface="Arial" charset="0"/>
              <a:buChar char="•"/>
              <a:defRPr/>
            </a:pPr>
            <a:r>
              <a:rPr lang="en-US" altLang="zh-CN" dirty="0"/>
              <a:t>   </a:t>
            </a:r>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smtClean="0"/>
          </a:p>
          <a:p>
            <a:pPr>
              <a:buFont typeface="Arial" charset="0"/>
              <a:buChar char="•"/>
              <a:defRPr/>
            </a:pPr>
            <a:endParaRPr lang="en-US" altLang="zh-CN" dirty="0" smtClean="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r>
              <a:rPr lang="zh-CN" altLang="zh-CN" dirty="0" smtClean="0"/>
              <a:t>要求</a:t>
            </a:r>
            <a:r>
              <a:rPr lang="zh-CN" altLang="zh-CN" dirty="0"/>
              <a:t>：结合材料的内容和寓意，选好角度，确定立意，明确文体，自拟标题；不要套作，不得抄袭。</a:t>
            </a:r>
          </a:p>
          <a:p>
            <a:pPr>
              <a:buFont typeface="Arial" charset="0"/>
              <a:buChar char="•"/>
              <a:defRPr/>
            </a:pPr>
            <a:endParaRPr lang="en-US" altLang="zh-CN" sz="2400" dirty="0" smtClean="0">
              <a:solidFill>
                <a:srgbClr val="FF0000"/>
              </a:solidFill>
              <a:latin typeface="楷体" panose="02010609060101010101" pitchFamily="49" charset="-122"/>
              <a:ea typeface="楷体" panose="02010609060101010101" pitchFamily="49" charset="-122"/>
            </a:endParaRPr>
          </a:p>
          <a:p>
            <a:pPr>
              <a:buFont typeface="Arial" charset="0"/>
              <a:buChar char="•"/>
              <a:defRPr/>
            </a:pPr>
            <a:r>
              <a:rPr lang="zh-CN" altLang="en-US" sz="2400" dirty="0" smtClean="0">
                <a:solidFill>
                  <a:srgbClr val="FF0000"/>
                </a:solidFill>
                <a:latin typeface="楷体" panose="02010609060101010101" pitchFamily="49" charset="-122"/>
                <a:ea typeface="楷体" panose="02010609060101010101" pitchFamily="49" charset="-122"/>
              </a:rPr>
              <a:t>寓意，现实针对性</a:t>
            </a:r>
            <a:endParaRPr lang="zh-CN" altLang="en-US" sz="2400" dirty="0">
              <a:solidFill>
                <a:srgbClr val="FF0000"/>
              </a:solidFill>
              <a:latin typeface="楷体" panose="02010609060101010101" pitchFamily="49" charset="-122"/>
              <a:ea typeface="楷体" panose="02010609060101010101" pitchFamily="49" charset="-122"/>
            </a:endParaRPr>
          </a:p>
        </p:txBody>
      </p:sp>
      <p:pic>
        <p:nvPicPr>
          <p:cNvPr id="21507" name="图片 3" descr="208537305010105500"/>
          <p:cNvPicPr>
            <a:picLocks noChangeAspect="1" noChangeArrowheads="1"/>
          </p:cNvPicPr>
          <p:nvPr/>
        </p:nvPicPr>
        <p:blipFill>
          <a:blip r:embed="rId2">
            <a:extLst>
              <a:ext uri="{28A0092B-C50C-407E-A947-70E740481C1C}">
                <a14:useLocalDpi xmlns:a14="http://schemas.microsoft.com/office/drawing/2010/main" val="0"/>
              </a:ext>
            </a:extLst>
          </a:blip>
          <a:srcRect l="5458" t="21016" r="17500" b="23212"/>
          <a:stretch>
            <a:fillRect/>
          </a:stretch>
        </p:blipFill>
        <p:spPr bwMode="auto">
          <a:xfrm>
            <a:off x="3491879" y="1196752"/>
            <a:ext cx="2232025"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011918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Box 4"/>
          <p:cNvSpPr txBox="1">
            <a:spLocks noChangeArrowheads="1"/>
          </p:cNvSpPr>
          <p:nvPr/>
        </p:nvSpPr>
        <p:spPr bwMode="auto">
          <a:xfrm>
            <a:off x="201613" y="981075"/>
            <a:ext cx="86868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400" dirty="0">
                <a:solidFill>
                  <a:schemeClr val="hlink"/>
                </a:solidFill>
                <a:ea typeface="黑体" pitchFamily="49" charset="-122"/>
              </a:rPr>
              <a:t>复合型材料</a:t>
            </a:r>
            <a:endParaRPr lang="en-US" altLang="zh-CN" sz="2400" dirty="0">
              <a:solidFill>
                <a:schemeClr val="hlink"/>
              </a:solidFill>
              <a:ea typeface="黑体" pitchFamily="49" charset="-122"/>
            </a:endParaRPr>
          </a:p>
          <a:p>
            <a:pPr eaLnBrk="1" hangingPunct="1">
              <a:spcBef>
                <a:spcPct val="0"/>
              </a:spcBef>
              <a:buFontTx/>
              <a:buNone/>
            </a:pPr>
            <a:r>
              <a:rPr lang="zh-CN" altLang="zh-CN" sz="2400" dirty="0"/>
              <a:t>阅读下面的材料，根据要求写作。（</a:t>
            </a:r>
            <a:r>
              <a:rPr lang="en-US" altLang="zh-CN" sz="2400" dirty="0"/>
              <a:t>60</a:t>
            </a:r>
            <a:r>
              <a:rPr lang="zh-CN" altLang="zh-CN" sz="2400" dirty="0"/>
              <a:t>分）</a:t>
            </a:r>
          </a:p>
          <a:p>
            <a:pPr eaLnBrk="1" hangingPunct="1">
              <a:spcBef>
                <a:spcPct val="0"/>
              </a:spcBef>
              <a:buFontTx/>
              <a:buNone/>
            </a:pPr>
            <a:r>
              <a:rPr lang="en-US" altLang="zh-CN" sz="2400" dirty="0">
                <a:latin typeface="楷体" pitchFamily="49" charset="-122"/>
                <a:ea typeface="楷体" pitchFamily="49" charset="-122"/>
              </a:rPr>
              <a:t>    </a:t>
            </a:r>
            <a:r>
              <a:rPr lang="zh-CN" altLang="zh-CN" sz="2400" dirty="0">
                <a:latin typeface="楷体" pitchFamily="49" charset="-122"/>
                <a:ea typeface="楷体" pitchFamily="49" charset="-122"/>
              </a:rPr>
              <a:t>据近期一项对来华留学生的调查，他们较为关注的“中国关键词”有：一带一路、大熊猫、广场舞、中华美食、长城、共享单车、京剧、空气污染、美丽乡村、食品安全、高铁、移动支付。</a:t>
            </a:r>
          </a:p>
          <a:p>
            <a:pPr eaLnBrk="1" hangingPunct="1">
              <a:spcBef>
                <a:spcPct val="0"/>
              </a:spcBef>
              <a:buFontTx/>
              <a:buNone/>
            </a:pPr>
            <a:r>
              <a:rPr lang="en-US" altLang="zh-CN" sz="2400" dirty="0"/>
              <a:t>    </a:t>
            </a:r>
            <a:r>
              <a:rPr lang="zh-CN" altLang="zh-CN" sz="2400" dirty="0"/>
              <a:t>请从中选择两三个关键词来呈现你所认识的中国，写一篇文章帮助外国青年读懂中国。要求选好关键词，使之形成有机的关联；选好角度，明确文体，自拟标题；不要套作；不得抄袭；不少于</a:t>
            </a:r>
            <a:r>
              <a:rPr lang="en-US" altLang="zh-CN" sz="2400" dirty="0"/>
              <a:t>800</a:t>
            </a:r>
            <a:r>
              <a:rPr lang="zh-CN" altLang="zh-CN" sz="2400" dirty="0"/>
              <a:t>字</a:t>
            </a:r>
            <a:r>
              <a:rPr lang="zh-CN" altLang="zh-CN" sz="2400" dirty="0" smtClean="0"/>
              <a:t>。</a:t>
            </a:r>
            <a:endParaRPr lang="en-US" altLang="zh-CN" sz="2400" dirty="0" smtClean="0"/>
          </a:p>
          <a:p>
            <a:pPr eaLnBrk="1" hangingPunct="1">
              <a:spcBef>
                <a:spcPct val="0"/>
              </a:spcBef>
              <a:buFontTx/>
              <a:buNone/>
            </a:pPr>
            <a:endParaRPr lang="en-US" altLang="zh-CN" sz="2400" dirty="0">
              <a:solidFill>
                <a:schemeClr val="hlink"/>
              </a:solidFill>
              <a:ea typeface="黑体" pitchFamily="49" charset="-122"/>
            </a:endParaRPr>
          </a:p>
          <a:p>
            <a:pPr eaLnBrk="1" hangingPunct="1">
              <a:spcBef>
                <a:spcPct val="0"/>
              </a:spcBef>
              <a:buFontTx/>
              <a:buNone/>
            </a:pPr>
            <a:r>
              <a:rPr lang="zh-CN" altLang="en-US" sz="2400" dirty="0" smtClean="0">
                <a:solidFill>
                  <a:srgbClr val="FF0000"/>
                </a:solidFill>
                <a:latin typeface="楷体" panose="02010609060101010101" pitchFamily="49" charset="-122"/>
                <a:ea typeface="楷体" panose="02010609060101010101" pitchFamily="49" charset="-122"/>
              </a:rPr>
              <a:t>关注点：分类，组合，提炼</a:t>
            </a:r>
            <a:endParaRPr lang="en-US" altLang="zh-CN" sz="2400"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238793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02231" y="260648"/>
            <a:ext cx="5622095" cy="4862870"/>
          </a:xfrm>
          <a:prstGeom prst="rect">
            <a:avLst/>
          </a:prstGeom>
          <a:solidFill>
            <a:srgbClr val="92D050"/>
          </a:solidFill>
        </p:spPr>
        <p:txBody>
          <a:bodyPr wrap="square" rtlCol="0">
            <a:spAutoFit/>
          </a:bodyPr>
          <a:lstStyle/>
          <a:p>
            <a:r>
              <a:rPr lang="en-US" altLang="zh-CN" sz="2400" dirty="0">
                <a:latin typeface="楷体" panose="02010609060101010101" pitchFamily="49" charset="-122"/>
                <a:ea typeface="楷体" panose="02010609060101010101" pitchFamily="49" charset="-122"/>
              </a:rPr>
              <a:t>2000</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农历庚辰龙年，人类迈进新千年，中国千万“世纪宝宝”出生。</a:t>
            </a:r>
          </a:p>
          <a:p>
            <a:r>
              <a:rPr lang="en-US" altLang="zh-CN" sz="2400" dirty="0">
                <a:latin typeface="楷体" panose="02010609060101010101" pitchFamily="49" charset="-122"/>
                <a:ea typeface="楷体" panose="02010609060101010101" pitchFamily="49" charset="-122"/>
              </a:rPr>
              <a:t>2008</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汶川大地震，北京奥运会。</a:t>
            </a:r>
          </a:p>
          <a:p>
            <a:r>
              <a:rPr lang="en-US" altLang="zh-CN" sz="2400" dirty="0">
                <a:latin typeface="楷体" panose="02010609060101010101" pitchFamily="49" charset="-122"/>
                <a:ea typeface="楷体" panose="02010609060101010101" pitchFamily="49" charset="-122"/>
              </a:rPr>
              <a:t>2013</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“天宫一号”首次太空授课。</a:t>
            </a:r>
          </a:p>
          <a:p>
            <a:r>
              <a:rPr lang="zh-CN" altLang="zh-CN" sz="2400" dirty="0">
                <a:latin typeface="楷体" panose="02010609060101010101" pitchFamily="49" charset="-122"/>
                <a:ea typeface="楷体" panose="02010609060101010101" pitchFamily="49" charset="-122"/>
              </a:rPr>
              <a:t>公路“村村通”接近完成；“精准扶贫”开始推动。</a:t>
            </a:r>
          </a:p>
          <a:p>
            <a:r>
              <a:rPr lang="en-US" altLang="zh-CN" sz="2400" dirty="0">
                <a:latin typeface="楷体" panose="02010609060101010101" pitchFamily="49" charset="-122"/>
                <a:ea typeface="楷体" panose="02010609060101010101" pitchFamily="49" charset="-122"/>
              </a:rPr>
              <a:t>2017</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网民规模达</a:t>
            </a:r>
            <a:r>
              <a:rPr lang="en-US" altLang="zh-CN" sz="2400" dirty="0">
                <a:latin typeface="楷体" panose="02010609060101010101" pitchFamily="49" charset="-122"/>
                <a:ea typeface="楷体" panose="02010609060101010101" pitchFamily="49" charset="-122"/>
              </a:rPr>
              <a:t>7.72</a:t>
            </a:r>
            <a:r>
              <a:rPr lang="zh-CN" altLang="zh-CN" sz="2400" dirty="0">
                <a:latin typeface="楷体" panose="02010609060101010101" pitchFamily="49" charset="-122"/>
                <a:ea typeface="楷体" panose="02010609060101010101" pitchFamily="49" charset="-122"/>
              </a:rPr>
              <a:t>亿，互联网普及率超全球平均水平。</a:t>
            </a:r>
          </a:p>
          <a:p>
            <a:r>
              <a:rPr lang="en-US" altLang="zh-CN" sz="2400" dirty="0">
                <a:latin typeface="楷体" panose="02010609060101010101" pitchFamily="49" charset="-122"/>
                <a:ea typeface="楷体" panose="02010609060101010101" pitchFamily="49" charset="-122"/>
              </a:rPr>
              <a:t>2018</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“世纪宝宝”一代长大成人。</a:t>
            </a:r>
          </a:p>
          <a:p>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a:t>
            </a:r>
          </a:p>
          <a:p>
            <a:r>
              <a:rPr lang="en-US" altLang="zh-CN" sz="2400" dirty="0">
                <a:latin typeface="楷体" panose="02010609060101010101" pitchFamily="49" charset="-122"/>
                <a:ea typeface="楷体" panose="02010609060101010101" pitchFamily="49" charset="-122"/>
              </a:rPr>
              <a:t>2020</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全面建成小康社会。</a:t>
            </a:r>
          </a:p>
          <a:p>
            <a:r>
              <a:rPr lang="en-US" altLang="zh-CN" sz="2400" dirty="0">
                <a:latin typeface="楷体" panose="02010609060101010101" pitchFamily="49" charset="-122"/>
                <a:ea typeface="楷体" panose="02010609060101010101" pitchFamily="49" charset="-122"/>
              </a:rPr>
              <a:t>2035</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基本实现社会主义现代</a:t>
            </a:r>
            <a:r>
              <a:rPr lang="zh-CN" altLang="zh-CN" sz="2800" dirty="0">
                <a:latin typeface="楷体" panose="02010609060101010101" pitchFamily="49" charset="-122"/>
                <a:ea typeface="楷体" panose="02010609060101010101" pitchFamily="49" charset="-122"/>
              </a:rPr>
              <a:t>化。</a:t>
            </a:r>
          </a:p>
          <a:p>
            <a:endParaRPr lang="zh-CN" altLang="en-US" dirty="0"/>
          </a:p>
        </p:txBody>
      </p:sp>
      <p:cxnSp>
        <p:nvCxnSpPr>
          <p:cNvPr id="6" name="直接连接符 5"/>
          <p:cNvCxnSpPr/>
          <p:nvPr/>
        </p:nvCxnSpPr>
        <p:spPr>
          <a:xfrm>
            <a:off x="827584" y="332656"/>
            <a:ext cx="72008" cy="4392488"/>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27584" y="381056"/>
            <a:ext cx="1109342"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99592" y="4725144"/>
            <a:ext cx="1002639"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63588" y="1213132"/>
            <a:ext cx="107333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30319" y="1556792"/>
            <a:ext cx="1076071"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899592" y="2692083"/>
            <a:ext cx="1002639"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99592" y="3356992"/>
            <a:ext cx="100679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99592" y="4149080"/>
            <a:ext cx="1002639"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12031" y="1213132"/>
            <a:ext cx="615553" cy="1855828"/>
          </a:xfrm>
          <a:prstGeom prst="rect">
            <a:avLst/>
          </a:prstGeom>
          <a:noFill/>
        </p:spPr>
        <p:txBody>
          <a:bodyPr vert="eaVert" wrap="square" rtlCol="0">
            <a:spAutoFit/>
          </a:bodyPr>
          <a:lstStyle/>
          <a:p>
            <a:r>
              <a:rPr lang="zh-CN" altLang="en-US" sz="2800" dirty="0">
                <a:solidFill>
                  <a:srgbClr val="FF0000"/>
                </a:solidFill>
              </a:rPr>
              <a:t>时代发展</a:t>
            </a:r>
          </a:p>
        </p:txBody>
      </p:sp>
      <p:cxnSp>
        <p:nvCxnSpPr>
          <p:cNvPr id="24" name="直接连接符 23"/>
          <p:cNvCxnSpPr/>
          <p:nvPr/>
        </p:nvCxnSpPr>
        <p:spPr>
          <a:xfrm>
            <a:off x="7452320" y="476672"/>
            <a:ext cx="1224136"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452320" y="3356992"/>
            <a:ext cx="1224136"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676456" y="476672"/>
            <a:ext cx="0" cy="288032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528447" y="908720"/>
            <a:ext cx="615553" cy="1620180"/>
          </a:xfrm>
          <a:prstGeom prst="rect">
            <a:avLst/>
          </a:prstGeom>
          <a:noFill/>
        </p:spPr>
        <p:txBody>
          <a:bodyPr vert="eaVert" wrap="square" rtlCol="0">
            <a:spAutoFit/>
          </a:bodyPr>
          <a:lstStyle/>
          <a:p>
            <a:r>
              <a:rPr lang="zh-CN" altLang="en-US" sz="2800" dirty="0">
                <a:solidFill>
                  <a:srgbClr val="FF0000"/>
                </a:solidFill>
              </a:rPr>
              <a:t>个人成长</a:t>
            </a:r>
          </a:p>
        </p:txBody>
      </p:sp>
      <p:cxnSp>
        <p:nvCxnSpPr>
          <p:cNvPr id="33" name="直接连接符 32"/>
          <p:cNvCxnSpPr/>
          <p:nvPr/>
        </p:nvCxnSpPr>
        <p:spPr>
          <a:xfrm>
            <a:off x="7668344" y="908720"/>
            <a:ext cx="0" cy="1783363"/>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222694" y="908720"/>
            <a:ext cx="504056"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4" idx="3"/>
          </p:cNvCxnSpPr>
          <p:nvPr/>
        </p:nvCxnSpPr>
        <p:spPr>
          <a:xfrm>
            <a:off x="7524326" y="2692083"/>
            <a:ext cx="1440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294703" y="2692083"/>
            <a:ext cx="36003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416316" y="1556792"/>
            <a:ext cx="25202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7700863" y="908720"/>
            <a:ext cx="615553" cy="1620180"/>
          </a:xfrm>
          <a:prstGeom prst="rect">
            <a:avLst/>
          </a:prstGeom>
          <a:noFill/>
        </p:spPr>
        <p:txBody>
          <a:bodyPr vert="eaVert" wrap="square" rtlCol="0">
            <a:spAutoFit/>
          </a:bodyPr>
          <a:lstStyle/>
          <a:p>
            <a:r>
              <a:rPr lang="zh-CN" altLang="en-US" sz="2800" dirty="0">
                <a:solidFill>
                  <a:srgbClr val="FF0000"/>
                </a:solidFill>
              </a:rPr>
              <a:t>重大事件</a:t>
            </a:r>
          </a:p>
        </p:txBody>
      </p:sp>
      <p:sp>
        <p:nvSpPr>
          <p:cNvPr id="43" name="右中括号 42"/>
          <p:cNvSpPr/>
          <p:nvPr/>
        </p:nvSpPr>
        <p:spPr>
          <a:xfrm>
            <a:off x="6876256" y="4149080"/>
            <a:ext cx="468051" cy="432048"/>
          </a:xfrm>
          <a:prstGeom prst="rightBracket">
            <a:avLst/>
          </a:prstGeom>
          <a:ln w="254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TextBox 43"/>
          <p:cNvSpPr txBox="1"/>
          <p:nvPr/>
        </p:nvSpPr>
        <p:spPr>
          <a:xfrm>
            <a:off x="7524326" y="4149080"/>
            <a:ext cx="1619674" cy="523220"/>
          </a:xfrm>
          <a:prstGeom prst="rect">
            <a:avLst/>
          </a:prstGeom>
          <a:noFill/>
        </p:spPr>
        <p:txBody>
          <a:bodyPr wrap="square" rtlCol="0">
            <a:spAutoFit/>
          </a:bodyPr>
          <a:lstStyle/>
          <a:p>
            <a:r>
              <a:rPr lang="zh-CN" altLang="en-US" sz="2800" dirty="0">
                <a:solidFill>
                  <a:srgbClr val="FF0000"/>
                </a:solidFill>
              </a:rPr>
              <a:t>重大规划</a:t>
            </a:r>
          </a:p>
        </p:txBody>
      </p:sp>
      <p:sp>
        <p:nvSpPr>
          <p:cNvPr id="45" name="下箭头 44"/>
          <p:cNvSpPr/>
          <p:nvPr/>
        </p:nvSpPr>
        <p:spPr>
          <a:xfrm>
            <a:off x="3419872" y="5013176"/>
            <a:ext cx="2808312" cy="720080"/>
          </a:xfrm>
          <a:prstGeom prst="down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932065" y="5733256"/>
            <a:ext cx="7506579" cy="954107"/>
          </a:xfrm>
          <a:prstGeom prst="rect">
            <a:avLst/>
          </a:prstGeom>
          <a:gradFill>
            <a:gsLst>
              <a:gs pos="0">
                <a:srgbClr val="8488C4"/>
              </a:gs>
              <a:gs pos="53000">
                <a:srgbClr val="D4DEFF"/>
              </a:gs>
              <a:gs pos="83000">
                <a:srgbClr val="D4DEFF"/>
              </a:gs>
              <a:gs pos="100000">
                <a:srgbClr val="96AB94"/>
              </a:gs>
            </a:gsLst>
            <a:lin ang="5400000" scaled="0"/>
          </a:gradFill>
        </p:spPr>
        <p:txBody>
          <a:bodyPr wrap="square" rtlCol="0">
            <a:spAutoFit/>
          </a:bodyPr>
          <a:lstStyle/>
          <a:p>
            <a:r>
              <a:rPr lang="zh-CN" altLang="en-US" sz="2800" dirty="0">
                <a:solidFill>
                  <a:srgbClr val="FF0000"/>
                </a:solidFill>
              </a:rPr>
              <a:t>四个切入角度：时代发展     重大事件</a:t>
            </a:r>
            <a:endParaRPr lang="en-US" altLang="zh-CN" sz="2800" dirty="0">
              <a:solidFill>
                <a:srgbClr val="FF0000"/>
              </a:solidFill>
            </a:endParaRPr>
          </a:p>
          <a:p>
            <a:r>
              <a:rPr lang="zh-CN" altLang="en-US" sz="2800" dirty="0">
                <a:solidFill>
                  <a:srgbClr val="FF0000"/>
                </a:solidFill>
              </a:rPr>
              <a:t>                            重大规划    个人成长</a:t>
            </a:r>
          </a:p>
        </p:txBody>
      </p:sp>
      <p:cxnSp>
        <p:nvCxnSpPr>
          <p:cNvPr id="11" name="直接箭头连接符 10"/>
          <p:cNvCxnSpPr/>
          <p:nvPr/>
        </p:nvCxnSpPr>
        <p:spPr>
          <a:xfrm>
            <a:off x="5364088" y="3789040"/>
            <a:ext cx="2336775" cy="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668344" y="3604374"/>
            <a:ext cx="1475656" cy="461665"/>
          </a:xfrm>
          <a:prstGeom prst="rect">
            <a:avLst/>
          </a:prstGeom>
          <a:noFill/>
        </p:spPr>
        <p:txBody>
          <a:bodyPr wrap="square" rtlCol="0">
            <a:spAutoFit/>
          </a:bodyPr>
          <a:lstStyle/>
          <a:p>
            <a:r>
              <a:rPr lang="zh-CN" altLang="en-US" sz="2400" dirty="0">
                <a:solidFill>
                  <a:srgbClr val="7030A0"/>
                </a:solidFill>
              </a:rPr>
              <a:t>意蕴丰盈</a:t>
            </a:r>
          </a:p>
        </p:txBody>
      </p:sp>
    </p:spTree>
    <p:extLst>
      <p:ext uri="{BB962C8B-B14F-4D97-AF65-F5344CB8AC3E}">
        <p14:creationId xmlns:p14="http://schemas.microsoft.com/office/powerpoint/2010/main" val="24961687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529581452196&amp;di=35126daa35e9b79346300679151e84f5&amp;imgtype=0&amp;src=http%3A%2F%2Ff.hiphotos.baidu.com%2Fzhidao%2Fpic%2Fitem%2F9922720e0cf3d7caa6f35401f41fbe096b63a9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7322" y="1268760"/>
            <a:ext cx="3672408" cy="367240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47864" y="2276536"/>
            <a:ext cx="2031325" cy="223224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个人成长</a:t>
            </a:r>
          </a:p>
        </p:txBody>
      </p:sp>
      <p:sp>
        <p:nvSpPr>
          <p:cNvPr id="2" name="右箭头 1"/>
          <p:cNvSpPr/>
          <p:nvPr/>
        </p:nvSpPr>
        <p:spPr>
          <a:xfrm>
            <a:off x="5347695" y="2355613"/>
            <a:ext cx="1296144" cy="12961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左箭头 2"/>
          <p:cNvSpPr/>
          <p:nvPr/>
        </p:nvSpPr>
        <p:spPr>
          <a:xfrm>
            <a:off x="2195736" y="2384884"/>
            <a:ext cx="1267690" cy="13681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上箭头 4"/>
          <p:cNvSpPr/>
          <p:nvPr/>
        </p:nvSpPr>
        <p:spPr>
          <a:xfrm>
            <a:off x="3639671" y="1232756"/>
            <a:ext cx="1447710" cy="93610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TextBox 5"/>
          <p:cNvSpPr txBox="1"/>
          <p:nvPr/>
        </p:nvSpPr>
        <p:spPr>
          <a:xfrm>
            <a:off x="3481011" y="261663"/>
            <a:ext cx="181106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002060"/>
                </a:solidFill>
                <a:effectLst/>
                <a:uLnTx/>
                <a:uFillTx/>
                <a:latin typeface="楷体" panose="02010609060101010101" pitchFamily="49" charset="-122"/>
                <a:ea typeface="楷体" panose="02010609060101010101" pitchFamily="49" charset="-122"/>
                <a:cs typeface="+mn-cs"/>
              </a:rPr>
              <a:t>国家</a:t>
            </a:r>
          </a:p>
        </p:txBody>
      </p:sp>
      <p:sp>
        <p:nvSpPr>
          <p:cNvPr id="8" name="TextBox 7"/>
          <p:cNvSpPr txBox="1"/>
          <p:nvPr/>
        </p:nvSpPr>
        <p:spPr>
          <a:xfrm>
            <a:off x="6654745" y="2495853"/>
            <a:ext cx="181106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002060"/>
                </a:solidFill>
                <a:effectLst/>
                <a:uLnTx/>
                <a:uFillTx/>
                <a:latin typeface="楷体" panose="02010609060101010101" pitchFamily="49" charset="-122"/>
                <a:ea typeface="楷体" panose="02010609060101010101" pitchFamily="49" charset="-122"/>
                <a:cs typeface="+mn-cs"/>
              </a:rPr>
              <a:t>时代</a:t>
            </a:r>
          </a:p>
        </p:txBody>
      </p:sp>
      <p:sp>
        <p:nvSpPr>
          <p:cNvPr id="9" name="TextBox 8"/>
          <p:cNvSpPr txBox="1"/>
          <p:nvPr/>
        </p:nvSpPr>
        <p:spPr>
          <a:xfrm>
            <a:off x="384667" y="2495853"/>
            <a:ext cx="181106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002060"/>
                </a:solidFill>
                <a:effectLst/>
                <a:uLnTx/>
                <a:uFillTx/>
                <a:latin typeface="楷体" panose="02010609060101010101" pitchFamily="49" charset="-122"/>
                <a:ea typeface="楷体" panose="02010609060101010101" pitchFamily="49" charset="-122"/>
                <a:cs typeface="+mn-cs"/>
              </a:rPr>
              <a:t>社会</a:t>
            </a:r>
          </a:p>
        </p:txBody>
      </p:sp>
      <p:sp>
        <p:nvSpPr>
          <p:cNvPr id="7" name="TextBox 6"/>
          <p:cNvSpPr txBox="1"/>
          <p:nvPr/>
        </p:nvSpPr>
        <p:spPr>
          <a:xfrm>
            <a:off x="179512" y="4581128"/>
            <a:ext cx="871296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7030A0"/>
                </a:solidFill>
                <a:effectLst/>
                <a:uLnTx/>
                <a:uFillTx/>
                <a:latin typeface="楷体" panose="02010609060101010101" pitchFamily="49" charset="-122"/>
                <a:ea typeface="楷体" panose="02010609060101010101" pitchFamily="49" charset="-122"/>
                <a:cs typeface="+mn-cs"/>
              </a:rPr>
              <a:t>        高考作文题的内在关联</a:t>
            </a:r>
            <a:endParaRPr kumimoji="0" lang="en-US" altLang="zh-CN" sz="4000" b="0" i="0" u="none" strike="noStrike" kern="1200" cap="none" spc="0" normalizeH="0" baseline="0" noProof="0" dirty="0">
              <a:ln>
                <a:noFill/>
              </a:ln>
              <a:solidFill>
                <a:srgbClr val="7030A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endParaRPr kumimoji="0" lang="zh-CN" altLang="en-US" sz="2800" b="0" i="0" u="none" strike="noStrike" kern="1200" cap="none" spc="0" normalizeH="0" baseline="0" noProof="0" dirty="0">
              <a:ln>
                <a:noFill/>
              </a:ln>
              <a:solidFill>
                <a:srgbClr val="00B050"/>
              </a:solidFill>
              <a:effectLst/>
              <a:uLnTx/>
              <a:uFillTx/>
              <a:latin typeface="楷体" panose="02010609060101010101" pitchFamily="49" charset="-122"/>
              <a:ea typeface="楷体" panose="02010609060101010101" pitchFamily="49" charset="-122"/>
              <a:cs typeface="+mn-cs"/>
            </a:endParaRPr>
          </a:p>
        </p:txBody>
      </p:sp>
    </p:spTree>
    <p:extLst>
      <p:ext uri="{BB962C8B-B14F-4D97-AF65-F5344CB8AC3E}">
        <p14:creationId xmlns:p14="http://schemas.microsoft.com/office/powerpoint/2010/main" val="1677075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9" name="TextBox 28"/>
          <p:cNvSpPr txBox="1"/>
          <p:nvPr/>
        </p:nvSpPr>
        <p:spPr>
          <a:xfrm>
            <a:off x="3886950" y="2138665"/>
            <a:ext cx="4933522" cy="3970318"/>
          </a:xfrm>
          <a:prstGeom prst="rect">
            <a:avLst/>
          </a:prstGeom>
          <a:noFill/>
        </p:spPr>
        <p:txBody>
          <a:bodyPr wrap="square" rtlCol="0">
            <a:spAutoFit/>
          </a:bodyPr>
          <a:lstStyle/>
          <a:p>
            <a:pPr>
              <a:lnSpc>
                <a:spcPct val="150000"/>
              </a:lnSpc>
            </a:pPr>
            <a:r>
              <a:rPr lang="zh-CN" altLang="en-US" sz="2800" dirty="0" smtClean="0">
                <a:solidFill>
                  <a:srgbClr val="FF0000"/>
                </a:solidFill>
                <a:latin typeface="楷体"/>
                <a:ea typeface="楷体"/>
              </a:rPr>
              <a:t>●不同材料类型，分析材料的关注点有不同。</a:t>
            </a:r>
            <a:endParaRPr lang="en-US" altLang="zh-CN" sz="2800" dirty="0" smtClean="0">
              <a:solidFill>
                <a:srgbClr val="FF0000"/>
              </a:solidFill>
              <a:latin typeface="楷体"/>
              <a:ea typeface="楷体"/>
            </a:endParaRPr>
          </a:p>
          <a:p>
            <a:pPr>
              <a:lnSpc>
                <a:spcPct val="150000"/>
              </a:lnSpc>
            </a:pPr>
            <a:r>
              <a:rPr lang="zh-CN" altLang="en-US" sz="2800" dirty="0" smtClean="0">
                <a:solidFill>
                  <a:srgbClr val="FF0000"/>
                </a:solidFill>
                <a:latin typeface="楷体"/>
                <a:ea typeface="楷体"/>
              </a:rPr>
              <a:t>●</a:t>
            </a:r>
            <a:r>
              <a:rPr lang="zh-CN" altLang="en-US" sz="2800" dirty="0" smtClean="0">
                <a:solidFill>
                  <a:srgbClr val="FF0000"/>
                </a:solidFill>
                <a:latin typeface="楷体" panose="02010609060101010101" pitchFamily="49" charset="-122"/>
                <a:ea typeface="楷体" panose="02010609060101010101" pitchFamily="49" charset="-122"/>
              </a:rPr>
              <a:t>单一</a:t>
            </a:r>
            <a:r>
              <a:rPr lang="zh-CN" altLang="en-US" sz="2800" dirty="0">
                <a:solidFill>
                  <a:srgbClr val="FF0000"/>
                </a:solidFill>
                <a:latin typeface="楷体" panose="02010609060101010101" pitchFamily="49" charset="-122"/>
                <a:ea typeface="楷体" panose="02010609060101010101" pitchFamily="49" charset="-122"/>
              </a:rPr>
              <a:t>型材料分析要全面、细致、透彻；</a:t>
            </a:r>
            <a:endParaRPr lang="en-US" altLang="zh-CN" sz="2800" dirty="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dirty="0">
                <a:solidFill>
                  <a:srgbClr val="FF0000"/>
                </a:solidFill>
                <a:latin typeface="楷体"/>
                <a:ea typeface="楷体"/>
              </a:rPr>
              <a:t>●复合</a:t>
            </a:r>
            <a:r>
              <a:rPr lang="zh-CN" altLang="en-US" sz="2800" dirty="0">
                <a:solidFill>
                  <a:srgbClr val="FF0000"/>
                </a:solidFill>
                <a:latin typeface="楷体" panose="02010609060101010101" pitchFamily="49" charset="-122"/>
                <a:ea typeface="楷体" panose="02010609060101010101" pitchFamily="49" charset="-122"/>
              </a:rPr>
              <a:t>型材料分析要善于分类、</a:t>
            </a:r>
            <a:r>
              <a:rPr lang="zh-CN" altLang="en-US" sz="2800" dirty="0" smtClean="0">
                <a:solidFill>
                  <a:srgbClr val="FF0000"/>
                </a:solidFill>
                <a:latin typeface="楷体" panose="02010609060101010101" pitchFamily="49" charset="-122"/>
                <a:ea typeface="楷体" panose="02010609060101010101" pitchFamily="49" charset="-122"/>
              </a:rPr>
              <a:t>组合、提炼。</a:t>
            </a:r>
            <a:endParaRPr lang="en-US" altLang="zh-CN" sz="2800"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52492115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3275856" y="1637403"/>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高考作文评卷要“评什么”？</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a:solidFill>
                    <a:schemeClr val="bg1"/>
                  </a:solidFill>
                  <a:latin typeface="Agency FB" panose="020B0503020202020204" pitchFamily="34" charset="0"/>
                  <a:ea typeface="造字工房悦黑体验版常规体" pitchFamily="50" charset="-122"/>
                </a:rPr>
                <a:t>01</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14425436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901"/>
            <a:ext cx="9108504" cy="6740307"/>
          </a:xfrm>
          <a:prstGeom prst="rect">
            <a:avLst/>
          </a:prstGeom>
        </p:spPr>
        <p:txBody>
          <a:bodyPr wrap="square">
            <a:spAutoFit/>
          </a:bodyPr>
          <a:lstStyle/>
          <a:p>
            <a:r>
              <a:rPr lang="zh-CN" altLang="zh-CN" sz="2400" dirty="0">
                <a:latin typeface="宋体" panose="02010600030101010101" pitchFamily="2" charset="-122"/>
                <a:ea typeface="宋体" panose="02010600030101010101" pitchFamily="2" charset="-122"/>
              </a:rPr>
              <a:t>阅读下面的材料，根据要求写作。（</a:t>
            </a:r>
            <a:r>
              <a:rPr lang="en-US" altLang="zh-CN" sz="2400" dirty="0">
                <a:latin typeface="宋体" panose="02010600030101010101" pitchFamily="2" charset="-122"/>
                <a:ea typeface="宋体" panose="02010600030101010101" pitchFamily="2" charset="-122"/>
              </a:rPr>
              <a:t>60</a:t>
            </a:r>
            <a:r>
              <a:rPr lang="zh-CN" altLang="zh-CN" sz="2400" dirty="0">
                <a:latin typeface="宋体" panose="02010600030101010101" pitchFamily="2" charset="-122"/>
                <a:ea typeface="宋体" panose="02010600030101010101" pitchFamily="2" charset="-122"/>
              </a:rPr>
              <a:t>分）</a:t>
            </a:r>
          </a:p>
          <a:p>
            <a:r>
              <a:rPr lang="zh-CN" altLang="zh-CN" sz="2400" b="1" dirty="0"/>
              <a:t>　　</a:t>
            </a:r>
            <a:r>
              <a:rPr lang="zh-CN" altLang="zh-CN" sz="2400" b="1" dirty="0">
                <a:latin typeface="楷体" panose="02010609060101010101" pitchFamily="49" charset="-122"/>
                <a:ea typeface="楷体" panose="02010609060101010101" pitchFamily="49" charset="-122"/>
              </a:rPr>
              <a:t>①和平和繁荣是娱乐业长成参天大树的沃土，只有和平久了繁荣普遍了，娱乐业才能把社会注意力揽入怀中，几个俊男靓女才会突然间拥有万人空巷的力量。（《环球时报》）</a:t>
            </a:r>
            <a:endParaRPr lang="zh-CN" altLang="zh-CN" sz="2400" dirty="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　　②我们不反对媒体提供娱乐信息来缓解社会压力，但是娱乐应当有度，媒体应该秉持自身的职责，释放正能量。（《光明日报》）</a:t>
            </a:r>
            <a:endParaRPr lang="zh-CN" altLang="zh-CN" sz="2400" dirty="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　　③党的十九大报告指出，社会主义核心价值观是当代中国精神的集中体现。（《光明日报》）</a:t>
            </a:r>
            <a:endParaRPr lang="zh-CN" altLang="zh-CN" sz="2400" dirty="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　　④国家精神是一个国家、一个民族的魂。国之魂者，立国之本。中国精神就在于英雄们感天动地的牺牲和奉献、就在英雄们的生命和鲜血里。（《人民网·强国社区》）</a:t>
            </a:r>
            <a:endParaRPr lang="zh-CN" altLang="zh-CN" sz="2400" dirty="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　　⑤一切的公众话语都日渐以娱乐的方式出现，并成为一种人文精神。我们的政治、体育、新闻、教育、商业都心甘情愿地成为娱乐的附庸，毫无怨言甚至无声无息，其结果是我们成了一个娱乐至死的物种。（尼尔·波兹曼《娱乐至死》）</a:t>
            </a:r>
            <a:endParaRPr lang="zh-CN" altLang="zh-CN" sz="2400" dirty="0">
              <a:latin typeface="楷体" panose="02010609060101010101" pitchFamily="49" charset="-122"/>
              <a:ea typeface="楷体" panose="02010609060101010101" pitchFamily="49" charset="-122"/>
            </a:endParaRPr>
          </a:p>
          <a:p>
            <a:r>
              <a:rPr lang="zh-CN" altLang="zh-CN" sz="2400" b="1" dirty="0"/>
              <a:t>　　</a:t>
            </a:r>
            <a:r>
              <a:rPr lang="zh-CN" altLang="zh-CN" sz="2400" dirty="0">
                <a:latin typeface="宋体" panose="02010600030101010101" pitchFamily="2" charset="-122"/>
                <a:ea typeface="宋体" panose="02010600030101010101" pitchFamily="2" charset="-122"/>
              </a:rPr>
              <a:t>以上材料引发你怎样的思考？请围绕材料内容及含意，表达你的思考和看法。要求：选好角度，明确文体，自拟题目；不要套作，不得抄袭；不少于</a:t>
            </a:r>
            <a:r>
              <a:rPr lang="en-US" altLang="zh-CN" sz="2400" dirty="0">
                <a:latin typeface="宋体" panose="02010600030101010101" pitchFamily="2" charset="-122"/>
                <a:ea typeface="宋体" panose="02010600030101010101" pitchFamily="2" charset="-122"/>
              </a:rPr>
              <a:t>800</a:t>
            </a:r>
            <a:r>
              <a:rPr lang="zh-CN" altLang="zh-CN" sz="2400" dirty="0">
                <a:latin typeface="宋体" panose="02010600030101010101" pitchFamily="2" charset="-122"/>
                <a:ea typeface="宋体" panose="02010600030101010101" pitchFamily="2" charset="-122"/>
              </a:rPr>
              <a:t>字。</a:t>
            </a:r>
          </a:p>
        </p:txBody>
      </p:sp>
    </p:spTree>
    <p:extLst>
      <p:ext uri="{BB962C8B-B14F-4D97-AF65-F5344CB8AC3E}">
        <p14:creationId xmlns:p14="http://schemas.microsoft.com/office/powerpoint/2010/main" val="14808703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32901"/>
            <a:ext cx="9108504" cy="5632311"/>
          </a:xfrm>
          <a:prstGeom prst="rect">
            <a:avLst/>
          </a:prstGeom>
        </p:spPr>
        <p:txBody>
          <a:bodyPr wrap="square">
            <a:spAutoFit/>
          </a:bodyPr>
          <a:lstStyle/>
          <a:p>
            <a:endParaRPr lang="zh-CN" altLang="zh-CN" sz="2400" dirty="0">
              <a:latin typeface="宋体" panose="02010600030101010101" pitchFamily="2" charset="-122"/>
              <a:ea typeface="宋体" panose="02010600030101010101" pitchFamily="2" charset="-122"/>
            </a:endParaRPr>
          </a:p>
          <a:p>
            <a:r>
              <a:rPr lang="zh-CN" altLang="zh-CN" sz="2400" b="1" dirty="0"/>
              <a:t>　　</a:t>
            </a:r>
            <a:r>
              <a:rPr lang="zh-CN" altLang="zh-CN" sz="2400" b="1" dirty="0" smtClean="0">
                <a:latin typeface="楷体" panose="02010609060101010101" pitchFamily="49" charset="-122"/>
                <a:ea typeface="楷体" panose="02010609060101010101" pitchFamily="49" charset="-122"/>
              </a:rPr>
              <a:t>①</a:t>
            </a:r>
            <a:r>
              <a:rPr lang="zh-CN" altLang="en-US" sz="2400" b="1" dirty="0" smtClean="0">
                <a:latin typeface="楷体" panose="02010609060101010101" pitchFamily="49" charset="-122"/>
                <a:ea typeface="楷体" panose="02010609060101010101" pitchFamily="49" charset="-122"/>
              </a:rPr>
              <a:t>娱乐业发展的基础是：</a:t>
            </a:r>
            <a:r>
              <a:rPr lang="zh-CN" altLang="zh-CN" sz="2400" b="1" dirty="0" smtClean="0">
                <a:latin typeface="楷体" panose="02010609060101010101" pitchFamily="49" charset="-122"/>
                <a:ea typeface="楷体" panose="02010609060101010101" pitchFamily="49" charset="-122"/>
              </a:rPr>
              <a:t>和平</a:t>
            </a:r>
            <a:r>
              <a:rPr lang="zh-CN" altLang="en-US" sz="2400" b="1" dirty="0" smtClean="0">
                <a:latin typeface="楷体" panose="02010609060101010101" pitchFamily="49" charset="-122"/>
                <a:ea typeface="楷体" panose="02010609060101010101" pitchFamily="49" charset="-122"/>
              </a:rPr>
              <a:t>与</a:t>
            </a:r>
            <a:r>
              <a:rPr lang="zh-CN" altLang="zh-CN" sz="2400" b="1" dirty="0" smtClean="0">
                <a:latin typeface="楷体" panose="02010609060101010101" pitchFamily="49" charset="-122"/>
                <a:ea typeface="楷体" panose="02010609060101010101" pitchFamily="49" charset="-122"/>
              </a:rPr>
              <a:t>繁荣</a:t>
            </a:r>
            <a:endParaRPr lang="en-US" altLang="zh-CN" sz="2400" b="1" dirty="0" smtClean="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　　</a:t>
            </a:r>
            <a:r>
              <a:rPr lang="zh-CN" altLang="zh-CN" sz="2400" b="1" dirty="0" smtClean="0">
                <a:latin typeface="楷体" panose="02010609060101010101" pitchFamily="49" charset="-122"/>
                <a:ea typeface="楷体" panose="02010609060101010101" pitchFamily="49" charset="-122"/>
              </a:rPr>
              <a:t>②娱乐</a:t>
            </a:r>
            <a:r>
              <a:rPr lang="zh-CN" altLang="en-US" sz="2400" b="1" dirty="0" smtClean="0">
                <a:latin typeface="楷体" panose="02010609060101010101" pitchFamily="49" charset="-122"/>
                <a:ea typeface="楷体" panose="02010609060101010101" pitchFamily="49" charset="-122"/>
              </a:rPr>
              <a:t>有益</a:t>
            </a:r>
            <a:r>
              <a:rPr lang="zh-CN"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但要</a:t>
            </a:r>
            <a:r>
              <a:rPr lang="zh-CN" altLang="zh-CN" sz="2400" b="1" dirty="0" smtClean="0">
                <a:latin typeface="楷体" panose="02010609060101010101" pitchFamily="49" charset="-122"/>
                <a:ea typeface="楷体" panose="02010609060101010101" pitchFamily="49" charset="-122"/>
              </a:rPr>
              <a:t>有度</a:t>
            </a:r>
            <a:endParaRPr lang="zh-CN" altLang="zh-CN" sz="2400" dirty="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　　</a:t>
            </a:r>
            <a:r>
              <a:rPr lang="zh-CN" altLang="zh-CN" sz="2400" b="1" dirty="0" smtClean="0">
                <a:latin typeface="楷体" panose="02010609060101010101" pitchFamily="49" charset="-122"/>
                <a:ea typeface="楷体" panose="02010609060101010101" pitchFamily="49" charset="-122"/>
              </a:rPr>
              <a:t>③社会主义</a:t>
            </a:r>
            <a:r>
              <a:rPr lang="zh-CN" altLang="zh-CN" sz="2400" b="1" dirty="0">
                <a:latin typeface="楷体" panose="02010609060101010101" pitchFamily="49" charset="-122"/>
                <a:ea typeface="楷体" panose="02010609060101010101" pitchFamily="49" charset="-122"/>
              </a:rPr>
              <a:t>核心价值观是当代中国精神的集中体现</a:t>
            </a:r>
            <a:r>
              <a:rPr lang="zh-CN" altLang="zh-CN" sz="2400" b="1" dirty="0" smtClean="0">
                <a:latin typeface="楷体" panose="02010609060101010101" pitchFamily="49" charset="-122"/>
                <a:ea typeface="楷体" panose="02010609060101010101" pitchFamily="49" charset="-122"/>
              </a:rPr>
              <a:t>。</a:t>
            </a:r>
            <a:endParaRPr lang="zh-CN" altLang="zh-CN" sz="2400" dirty="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　　④国家精神是一个国家、一个民族的魂</a:t>
            </a:r>
            <a:r>
              <a:rPr lang="zh-CN"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国家</a:t>
            </a:r>
            <a:r>
              <a:rPr lang="zh-CN" altLang="zh-CN" sz="2400" b="1" dirty="0" smtClean="0">
                <a:latin typeface="楷体" panose="02010609060101010101" pitchFamily="49" charset="-122"/>
                <a:ea typeface="楷体" panose="02010609060101010101" pitchFamily="49" charset="-122"/>
              </a:rPr>
              <a:t>精神</a:t>
            </a:r>
            <a:r>
              <a:rPr lang="zh-CN" altLang="en-US" sz="2400" b="1" dirty="0" smtClean="0">
                <a:latin typeface="楷体" panose="02010609060101010101" pitchFamily="49" charset="-122"/>
                <a:ea typeface="楷体" panose="02010609060101010101" pitchFamily="49" charset="-122"/>
              </a:rPr>
              <a:t>主要由</a:t>
            </a:r>
            <a:r>
              <a:rPr lang="zh-CN" altLang="zh-CN" sz="2400" b="1" dirty="0" smtClean="0">
                <a:latin typeface="楷体" panose="02010609060101010101" pitchFamily="49" charset="-122"/>
                <a:ea typeface="楷体" panose="02010609060101010101" pitchFamily="49" charset="-122"/>
              </a:rPr>
              <a:t>英雄们</a:t>
            </a:r>
            <a:r>
              <a:rPr lang="zh-CN" altLang="en-US" sz="2400" b="1" dirty="0" smtClean="0">
                <a:latin typeface="楷体" panose="02010609060101010101" pitchFamily="49" charset="-122"/>
                <a:ea typeface="楷体" panose="02010609060101010101" pitchFamily="49" charset="-122"/>
              </a:rPr>
              <a:t>体现</a:t>
            </a:r>
            <a:endParaRPr lang="en-US" altLang="zh-CN" sz="2400" b="1" dirty="0" smtClean="0">
              <a:latin typeface="楷体" panose="02010609060101010101" pitchFamily="49" charset="-122"/>
              <a:ea typeface="楷体" panose="02010609060101010101" pitchFamily="49" charset="-122"/>
            </a:endParaRPr>
          </a:p>
          <a:p>
            <a:r>
              <a:rPr lang="zh-CN" altLang="zh-CN" sz="2400" b="1" dirty="0">
                <a:latin typeface="楷体" panose="02010609060101010101" pitchFamily="49" charset="-122"/>
                <a:ea typeface="楷体" panose="02010609060101010101" pitchFamily="49" charset="-122"/>
              </a:rPr>
              <a:t>　　</a:t>
            </a:r>
            <a:r>
              <a:rPr lang="zh-CN" altLang="zh-CN" sz="2400" b="1" dirty="0" smtClean="0">
                <a:latin typeface="楷体" panose="02010609060101010101" pitchFamily="49" charset="-122"/>
                <a:ea typeface="楷体" panose="02010609060101010101" pitchFamily="49" charset="-122"/>
              </a:rPr>
              <a:t>⑤</a:t>
            </a:r>
            <a:r>
              <a:rPr lang="zh-CN" altLang="en-US" sz="2400" b="1" dirty="0" smtClean="0">
                <a:latin typeface="楷体" panose="02010609060101010101" pitchFamily="49" charset="-122"/>
                <a:ea typeface="楷体" panose="02010609060101010101" pitchFamily="49" charset="-122"/>
              </a:rPr>
              <a:t>“</a:t>
            </a:r>
            <a:r>
              <a:rPr lang="zh-CN" altLang="zh-CN" sz="2400" b="1" dirty="0" smtClean="0">
                <a:latin typeface="楷体" panose="02010609060101010101" pitchFamily="49" charset="-122"/>
                <a:ea typeface="楷体" panose="02010609060101010101" pitchFamily="49" charset="-122"/>
              </a:rPr>
              <a:t>娱乐至死</a:t>
            </a:r>
            <a:r>
              <a:rPr lang="zh-CN" altLang="en-US" sz="2400" b="1" dirty="0" smtClean="0">
                <a:latin typeface="楷体" panose="02010609060101010101" pitchFamily="49" charset="-122"/>
                <a:ea typeface="楷体" panose="02010609060101010101" pitchFamily="49" charset="-122"/>
              </a:rPr>
              <a:t>”是危险的发展方向</a:t>
            </a:r>
            <a:endParaRPr lang="en-US" altLang="zh-CN" sz="2400" b="1" dirty="0" smtClean="0">
              <a:latin typeface="楷体" panose="02010609060101010101" pitchFamily="49" charset="-122"/>
              <a:ea typeface="楷体" panose="02010609060101010101" pitchFamily="49" charset="-122"/>
            </a:endParaRPr>
          </a:p>
          <a:p>
            <a:r>
              <a:rPr lang="zh-CN" altLang="zh-CN" sz="2400" b="1" dirty="0"/>
              <a:t>　　</a:t>
            </a:r>
            <a:endParaRPr lang="en-US" altLang="zh-CN" sz="2400" b="1" dirty="0" smtClean="0"/>
          </a:p>
          <a:p>
            <a:endParaRPr lang="en-US" altLang="zh-CN" sz="2400" b="1" dirty="0">
              <a:latin typeface="宋体" panose="02010600030101010101" pitchFamily="2" charset="-122"/>
              <a:ea typeface="宋体" panose="02010600030101010101" pitchFamily="2" charset="-122"/>
            </a:endParaRPr>
          </a:p>
          <a:p>
            <a:endParaRPr lang="en-US" altLang="zh-CN" sz="2400" b="1" dirty="0" smtClean="0">
              <a:latin typeface="宋体" panose="02010600030101010101" pitchFamily="2" charset="-122"/>
              <a:ea typeface="宋体" panose="02010600030101010101" pitchFamily="2" charset="-122"/>
            </a:endParaRPr>
          </a:p>
          <a:p>
            <a:endParaRPr lang="en-US" altLang="zh-CN" sz="2400" b="1" dirty="0">
              <a:latin typeface="宋体" panose="02010600030101010101" pitchFamily="2" charset="-122"/>
              <a:ea typeface="宋体" panose="02010600030101010101" pitchFamily="2" charset="-122"/>
            </a:endParaRPr>
          </a:p>
          <a:p>
            <a:r>
              <a:rPr lang="en-US" altLang="zh-CN" sz="2400" dirty="0" smtClean="0">
                <a:latin typeface="宋体" panose="02010600030101010101" pitchFamily="2" charset="-122"/>
                <a:ea typeface="宋体" panose="02010600030101010101" pitchFamily="2" charset="-122"/>
              </a:rPr>
              <a:t>                 </a:t>
            </a:r>
            <a:r>
              <a:rPr lang="zh-CN" altLang="en-US" sz="2400" dirty="0" smtClean="0">
                <a:solidFill>
                  <a:srgbClr val="FF0000"/>
                </a:solidFill>
                <a:latin typeface="楷体" panose="02010609060101010101" pitchFamily="49" charset="-122"/>
                <a:ea typeface="楷体" panose="02010609060101010101" pitchFamily="49" charset="-122"/>
              </a:rPr>
              <a:t>娱乐    国家精神（中国精神）</a:t>
            </a:r>
            <a:endParaRPr lang="en-US" altLang="zh-CN" sz="2400" dirty="0" smtClean="0">
              <a:solidFill>
                <a:srgbClr val="FF0000"/>
              </a:solidFill>
              <a:latin typeface="楷体" panose="02010609060101010101" pitchFamily="49" charset="-122"/>
              <a:ea typeface="楷体" panose="02010609060101010101" pitchFamily="49" charset="-122"/>
            </a:endParaRPr>
          </a:p>
          <a:p>
            <a:endParaRPr lang="en-US" altLang="zh-CN" sz="2400" dirty="0" smtClean="0">
              <a:latin typeface="宋体" panose="02010600030101010101" pitchFamily="2" charset="-122"/>
              <a:ea typeface="宋体" panose="02010600030101010101" pitchFamily="2" charset="-122"/>
            </a:endParaRPr>
          </a:p>
          <a:p>
            <a:r>
              <a:rPr lang="en-US" altLang="zh-CN" sz="2400" dirty="0">
                <a:latin typeface="宋体" panose="02010600030101010101" pitchFamily="2" charset="-122"/>
                <a:ea typeface="宋体" panose="02010600030101010101" pitchFamily="2" charset="-122"/>
              </a:rPr>
              <a:t> </a:t>
            </a:r>
            <a:r>
              <a:rPr lang="en-US" altLang="zh-CN" sz="2400" dirty="0" smtClean="0">
                <a:latin typeface="宋体" panose="02010600030101010101" pitchFamily="2" charset="-122"/>
                <a:ea typeface="宋体" panose="02010600030101010101" pitchFamily="2" charset="-122"/>
              </a:rPr>
              <a:t>                 </a:t>
            </a:r>
          </a:p>
          <a:p>
            <a:r>
              <a:rPr lang="en-US" altLang="zh-CN" sz="2400" dirty="0">
                <a:solidFill>
                  <a:srgbClr val="FF0000"/>
                </a:solidFill>
                <a:latin typeface="楷体" panose="02010609060101010101" pitchFamily="49" charset="-122"/>
                <a:ea typeface="楷体" panose="02010609060101010101" pitchFamily="49" charset="-122"/>
              </a:rPr>
              <a:t> </a:t>
            </a:r>
            <a:r>
              <a:rPr lang="en-US" altLang="zh-CN" sz="2400" dirty="0" smtClean="0">
                <a:solidFill>
                  <a:srgbClr val="FF0000"/>
                </a:solidFill>
                <a:latin typeface="楷体" panose="02010609060101010101" pitchFamily="49" charset="-122"/>
                <a:ea typeface="楷体" panose="02010609060101010101" pitchFamily="49" charset="-122"/>
              </a:rPr>
              <a:t>               </a:t>
            </a:r>
            <a:r>
              <a:rPr lang="zh-CN" altLang="en-US" sz="2400" dirty="0" smtClean="0">
                <a:solidFill>
                  <a:srgbClr val="FF0000"/>
                </a:solidFill>
                <a:latin typeface="楷体" panose="02010609060101010101" pitchFamily="49" charset="-122"/>
                <a:ea typeface="楷体" panose="02010609060101010101" pitchFamily="49" charset="-122"/>
              </a:rPr>
              <a:t>偶像崇拜        英雄崇拜</a:t>
            </a:r>
            <a:endParaRPr lang="zh-CN" altLang="zh-CN" sz="2400" dirty="0">
              <a:solidFill>
                <a:srgbClr val="FF0000"/>
              </a:solidFill>
              <a:latin typeface="楷体" panose="02010609060101010101" pitchFamily="49" charset="-122"/>
              <a:ea typeface="楷体" panose="02010609060101010101" pitchFamily="49" charset="-122"/>
            </a:endParaRPr>
          </a:p>
        </p:txBody>
      </p:sp>
      <p:sp>
        <p:nvSpPr>
          <p:cNvPr id="2" name="下箭头 1"/>
          <p:cNvSpPr/>
          <p:nvPr/>
        </p:nvSpPr>
        <p:spPr>
          <a:xfrm>
            <a:off x="3419872" y="2708920"/>
            <a:ext cx="1800200" cy="122413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下箭头 2"/>
          <p:cNvSpPr/>
          <p:nvPr/>
        </p:nvSpPr>
        <p:spPr>
          <a:xfrm>
            <a:off x="2699792" y="4509120"/>
            <a:ext cx="576064"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下箭头 4"/>
          <p:cNvSpPr/>
          <p:nvPr/>
        </p:nvSpPr>
        <p:spPr>
          <a:xfrm>
            <a:off x="5220072" y="4532049"/>
            <a:ext cx="504056" cy="57606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左右箭头 5"/>
          <p:cNvSpPr/>
          <p:nvPr/>
        </p:nvSpPr>
        <p:spPr>
          <a:xfrm>
            <a:off x="3923928" y="5157192"/>
            <a:ext cx="1008112" cy="50802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89565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7188" y="116632"/>
            <a:ext cx="8964488" cy="6370975"/>
          </a:xfrm>
          <a:prstGeom prst="rect">
            <a:avLst/>
          </a:prstGeom>
        </p:spPr>
        <p:txBody>
          <a:bodyPr wrap="square">
            <a:spAutoFit/>
          </a:bodyPr>
          <a:lstStyle/>
          <a:p>
            <a:pPr algn="ctr"/>
            <a:r>
              <a:rPr lang="zh-CN" altLang="zh-CN" sz="2400" dirty="0">
                <a:solidFill>
                  <a:srgbClr val="FF0000"/>
                </a:solidFill>
              </a:rPr>
              <a:t>把握娱乐之度</a:t>
            </a:r>
            <a:r>
              <a:rPr lang="en-US" altLang="zh-CN" sz="2400" dirty="0">
                <a:solidFill>
                  <a:srgbClr val="FF0000"/>
                </a:solidFill>
              </a:rPr>
              <a:t>   </a:t>
            </a:r>
            <a:r>
              <a:rPr lang="zh-CN" altLang="zh-CN" sz="2400" dirty="0">
                <a:solidFill>
                  <a:srgbClr val="FF0000"/>
                </a:solidFill>
              </a:rPr>
              <a:t>弘扬国之精神</a:t>
            </a:r>
          </a:p>
          <a:p>
            <a:r>
              <a:rPr lang="en-US" altLang="zh-CN" sz="2400" dirty="0" smtClean="0"/>
              <a:t>                                </a:t>
            </a:r>
            <a:r>
              <a:rPr lang="zh-CN" altLang="zh-CN" sz="2400" dirty="0" smtClean="0"/>
              <a:t>高</a:t>
            </a:r>
            <a:r>
              <a:rPr lang="zh-CN" altLang="zh-CN" sz="2400" dirty="0"/>
              <a:t>三（</a:t>
            </a:r>
            <a:r>
              <a:rPr lang="en-US" altLang="zh-CN" sz="2400" dirty="0"/>
              <a:t>4</a:t>
            </a:r>
            <a:r>
              <a:rPr lang="zh-CN" altLang="zh-CN" sz="2400" dirty="0"/>
              <a:t>）班</a:t>
            </a:r>
            <a:r>
              <a:rPr lang="en-US" altLang="zh-CN" sz="2400" dirty="0"/>
              <a:t>   </a:t>
            </a:r>
            <a:r>
              <a:rPr lang="zh-CN" altLang="zh-CN" sz="2400" dirty="0"/>
              <a:t>陈汝思</a:t>
            </a:r>
          </a:p>
          <a:p>
            <a:r>
              <a:rPr lang="en-US" altLang="zh-CN" sz="2400" dirty="0"/>
              <a:t> </a:t>
            </a:r>
            <a:r>
              <a:rPr lang="en-US" altLang="zh-CN" sz="2400" dirty="0">
                <a:solidFill>
                  <a:srgbClr val="FF0000"/>
                </a:solidFill>
              </a:rPr>
              <a:t>15+16+16=47</a:t>
            </a:r>
            <a:endParaRPr lang="zh-CN" altLang="zh-CN" sz="2400" dirty="0">
              <a:solidFill>
                <a:srgbClr val="FF0000"/>
              </a:solidFill>
            </a:endParaRPr>
          </a:p>
          <a:p>
            <a:r>
              <a:rPr lang="en-US" altLang="zh-CN" sz="2400" dirty="0" smtClean="0">
                <a:latin typeface="楷体" panose="02010609060101010101" pitchFamily="49" charset="-122"/>
                <a:ea typeface="楷体" panose="02010609060101010101" pitchFamily="49" charset="-122"/>
              </a:rPr>
              <a:t>    </a:t>
            </a:r>
            <a:r>
              <a:rPr lang="zh-CN" altLang="zh-CN" sz="2400" dirty="0" smtClean="0">
                <a:latin typeface="楷体" panose="02010609060101010101" pitchFamily="49" charset="-122"/>
                <a:ea typeface="楷体" panose="02010609060101010101" pitchFamily="49" charset="-122"/>
              </a:rPr>
              <a:t>在</a:t>
            </a:r>
            <a:r>
              <a:rPr lang="zh-CN" altLang="zh-CN" sz="2400" dirty="0">
                <a:latin typeface="楷体" panose="02010609060101010101" pitchFamily="49" charset="-122"/>
                <a:ea typeface="楷体" panose="02010609060101010101" pitchFamily="49" charset="-122"/>
              </a:rPr>
              <a:t>英雄们感天动地的牺牲和奉献中，在国家精神的滋养下，我们的国家拥有了和平的沃土，娱乐产业便在这和平繁荣的沃土里得以花繁叶茂。但近年来，越来越多的产业呈现出娱乐化甚至泛娱乐化的现象，成为了娱乐的附庸，尼尔也在其《娱乐至死》中称“人类将会成为娱乐至死的物种”。</a:t>
            </a:r>
          </a:p>
          <a:p>
            <a:r>
              <a:rPr lang="en-US" altLang="zh-CN" sz="2400" dirty="0" smtClean="0">
                <a:latin typeface="楷体" panose="02010609060101010101" pitchFamily="49" charset="-122"/>
                <a:ea typeface="楷体" panose="02010609060101010101" pitchFamily="49" charset="-122"/>
              </a:rPr>
              <a:t>    </a:t>
            </a:r>
            <a:r>
              <a:rPr lang="zh-CN" altLang="zh-CN" sz="2400" dirty="0" smtClean="0">
                <a:latin typeface="楷体" panose="02010609060101010101" pitchFamily="49" charset="-122"/>
                <a:ea typeface="楷体" panose="02010609060101010101" pitchFamily="49" charset="-122"/>
              </a:rPr>
              <a:t>我</a:t>
            </a:r>
            <a:r>
              <a:rPr lang="zh-CN" altLang="zh-CN" sz="2400" dirty="0">
                <a:latin typeface="楷体" panose="02010609060101010101" pitchFamily="49" charset="-122"/>
                <a:ea typeface="楷体" panose="02010609060101010101" pitchFamily="49" charset="-122"/>
              </a:rPr>
              <a:t>认为，对于当代浮躁的娱乐精神，我们应以蓬勃积极的中国精神作为发展的底色，把握娱乐的底线，只有如此，娱乐精神才能被赋予更深刻的内涵，我们也将避免成为泛娱乐化的奴隶。</a:t>
            </a:r>
          </a:p>
          <a:p>
            <a:r>
              <a:rPr lang="en-US" altLang="zh-CN" sz="2400" dirty="0" smtClean="0">
                <a:latin typeface="楷体" panose="02010609060101010101" pitchFamily="49" charset="-122"/>
                <a:ea typeface="楷体" panose="02010609060101010101" pitchFamily="49" charset="-122"/>
              </a:rPr>
              <a:t>    </a:t>
            </a:r>
            <a:r>
              <a:rPr lang="zh-CN" altLang="zh-CN" sz="2400" dirty="0" smtClean="0">
                <a:latin typeface="楷体" panose="02010609060101010101" pitchFamily="49" charset="-122"/>
                <a:ea typeface="楷体" panose="02010609060101010101" pitchFamily="49" charset="-122"/>
              </a:rPr>
              <a:t>首先</a:t>
            </a:r>
            <a:r>
              <a:rPr lang="zh-CN" altLang="zh-CN" sz="2400" dirty="0">
                <a:latin typeface="楷体" panose="02010609060101010101" pitchFamily="49" charset="-122"/>
                <a:ea typeface="楷体" panose="02010609060101010101" pitchFamily="49" charset="-122"/>
              </a:rPr>
              <a:t>，娱乐产业之所以能得以持续繁荣，离不开中国英雄们的牺牲与奉献。娱乐产业的背后，是大国精神源源不断的滋养。如量子科技之父潘建伟的“工匠精神”，核潜艇之父黄旭华的“无私奉献精神”等等，是他们所秉持的中国精神，为我国的蓬勃发展打造出了光辉的道路。</a:t>
            </a:r>
          </a:p>
          <a:p>
            <a:r>
              <a:rPr lang="en-US" altLang="zh-CN" sz="2400" dirty="0"/>
              <a:t> </a:t>
            </a:r>
            <a:endParaRPr lang="zh-CN" altLang="zh-CN" sz="2400" dirty="0"/>
          </a:p>
        </p:txBody>
      </p:sp>
    </p:spTree>
    <p:extLst>
      <p:ext uri="{BB962C8B-B14F-4D97-AF65-F5344CB8AC3E}">
        <p14:creationId xmlns:p14="http://schemas.microsoft.com/office/powerpoint/2010/main" val="8256708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12" y="44624"/>
            <a:ext cx="9127480" cy="6186309"/>
          </a:xfrm>
          <a:prstGeom prst="rect">
            <a:avLst/>
          </a:prstGeom>
        </p:spPr>
        <p:txBody>
          <a:bodyPr wrap="square">
            <a:spAutoFit/>
          </a:bodyPr>
          <a:lstStyle/>
          <a:p>
            <a:r>
              <a:rPr lang="en-US" altLang="zh-CN" sz="2200" dirty="0" smtClean="0">
                <a:latin typeface="楷体" panose="02010609060101010101" pitchFamily="49" charset="-122"/>
                <a:ea typeface="楷体" panose="02010609060101010101" pitchFamily="49" charset="-122"/>
              </a:rPr>
              <a:t>    </a:t>
            </a:r>
            <a:r>
              <a:rPr lang="zh-CN" altLang="zh-CN" sz="2200" dirty="0" smtClean="0">
                <a:latin typeface="楷体" panose="02010609060101010101" pitchFamily="49" charset="-122"/>
                <a:ea typeface="楷体" panose="02010609060101010101" pitchFamily="49" charset="-122"/>
              </a:rPr>
              <a:t>其次</a:t>
            </a:r>
            <a:r>
              <a:rPr lang="zh-CN" altLang="zh-CN" sz="2200" dirty="0">
                <a:latin typeface="楷体" panose="02010609060101010101" pitchFamily="49" charset="-122"/>
                <a:ea typeface="楷体" panose="02010609060101010101" pitchFamily="49" charset="-122"/>
              </a:rPr>
              <a:t>，“娱乐产业”是当人们的物质生活得到满足后，渴望丰富自己的精神世界而应运而生的时代产物，所以，娱乐产业是折射当代中国精神面貌的镜子。然而，这面镜子折射出的却是如今“浮躁风”盛行的娱乐产业，各种为了娱乐而娱乐的节目充斥着我们的生活，给予我们刺激而短暂的碰撞，余波散尽后却空空如也。这种单一化的娱乐形式对与文化内涵欣赏力提高的观众们也失去了其原有的吸引力。这也就告诉我们，仅仅是为了狂欢而进行的娱乐，道路终究是不会光明的。</a:t>
            </a:r>
          </a:p>
          <a:p>
            <a:r>
              <a:rPr lang="en-US" altLang="zh-CN" sz="2200" dirty="0" smtClean="0">
                <a:latin typeface="楷体" panose="02010609060101010101" pitchFamily="49" charset="-122"/>
                <a:ea typeface="楷体" panose="02010609060101010101" pitchFamily="49" charset="-122"/>
              </a:rPr>
              <a:t>    </a:t>
            </a:r>
            <a:r>
              <a:rPr lang="zh-CN" altLang="zh-CN" sz="2200" dirty="0" smtClean="0">
                <a:latin typeface="楷体" panose="02010609060101010101" pitchFamily="49" charset="-122"/>
                <a:ea typeface="楷体" panose="02010609060101010101" pitchFamily="49" charset="-122"/>
              </a:rPr>
              <a:t>因此</a:t>
            </a:r>
            <a:r>
              <a:rPr lang="zh-CN" altLang="zh-CN" sz="2200" dirty="0">
                <a:latin typeface="楷体" panose="02010609060101010101" pitchFamily="49" charset="-122"/>
                <a:ea typeface="楷体" panose="02010609060101010101" pitchFamily="49" charset="-122"/>
              </a:rPr>
              <a:t>，当代的娱乐产业，不应成为绑架人们时间的罪人，而应该融合国家精神，作为弘扬国家精神的船帆。如近几十年来，我国跨年晚会的形式和内容经历的由“娱乐至上”到“注重观赏性、艺术性、思想性一体化”主旨的过程。央视的跨年晚会主打家国情怀牌，把娱乐性的跨年晚会与庄严的家国情怀融为一体，也被称为“有态度有风范的清流晚会”。文化综艺节目《朗读者》中，也邀请了首批航天员邓清明同志讲述其锲而不舍奋斗的故事，传递了爱国敬业不求回报的大国精神。</a:t>
            </a:r>
          </a:p>
          <a:p>
            <a:r>
              <a:rPr lang="en-US" altLang="zh-CN" sz="2200" dirty="0" smtClean="0">
                <a:latin typeface="楷体" panose="02010609060101010101" pitchFamily="49" charset="-122"/>
                <a:ea typeface="楷体" panose="02010609060101010101" pitchFamily="49" charset="-122"/>
              </a:rPr>
              <a:t>    </a:t>
            </a:r>
            <a:r>
              <a:rPr lang="zh-CN" altLang="zh-CN" sz="2200" dirty="0" smtClean="0">
                <a:latin typeface="楷体" panose="02010609060101010101" pitchFamily="49" charset="-122"/>
                <a:ea typeface="楷体" panose="02010609060101010101" pitchFamily="49" charset="-122"/>
              </a:rPr>
              <a:t>适当</a:t>
            </a:r>
            <a:r>
              <a:rPr lang="zh-CN" altLang="zh-CN" sz="2200" dirty="0">
                <a:latin typeface="楷体" panose="02010609060101010101" pitchFamily="49" charset="-122"/>
                <a:ea typeface="楷体" panose="02010609060101010101" pitchFamily="49" charset="-122"/>
              </a:rPr>
              <a:t>的娱乐能缓解社会的压力，作为人们平淡无奇的学习生活中的调味剂。但只有传递社会正能量的，能彰显大国风采的娱乐才能称之为真正的娱乐。而身处娱乐洪流的我们，也应秉持着适当娱乐的原则，在含有丰富中国精神的娱乐中寻求精神世界的栖息之所。</a:t>
            </a:r>
          </a:p>
        </p:txBody>
      </p:sp>
    </p:spTree>
    <p:extLst>
      <p:ext uri="{BB962C8B-B14F-4D97-AF65-F5344CB8AC3E}">
        <p14:creationId xmlns:p14="http://schemas.microsoft.com/office/powerpoint/2010/main" val="15447459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3203848" y="1303167"/>
            <a:ext cx="496855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审准材料的内容与含意在写作中有何作用？</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05</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16629193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763688" y="404664"/>
            <a:ext cx="7128470" cy="6401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en-US" altLang="zh-CN" sz="2800" dirty="0"/>
          </a:p>
          <a:p>
            <a:pPr eaLnBrk="1" hangingPunct="1">
              <a:spcBef>
                <a:spcPct val="0"/>
              </a:spcBef>
              <a:buFontTx/>
              <a:buNone/>
            </a:pPr>
            <a:r>
              <a:rPr lang="zh-CN" altLang="zh-CN" sz="2800" dirty="0">
                <a:solidFill>
                  <a:srgbClr val="7030A0"/>
                </a:solidFill>
                <a:latin typeface="楷体" pitchFamily="49" charset="-122"/>
                <a:ea typeface="楷体" pitchFamily="49" charset="-122"/>
              </a:rPr>
              <a:t>“内容”</a:t>
            </a:r>
            <a:r>
              <a:rPr lang="zh-CN" altLang="zh-CN" sz="2800" dirty="0">
                <a:latin typeface="楷体" pitchFamily="49" charset="-122"/>
                <a:ea typeface="楷体" pitchFamily="49" charset="-122"/>
              </a:rPr>
              <a:t>是指材料直接反映出来的</a:t>
            </a:r>
            <a:r>
              <a:rPr lang="zh-CN" altLang="zh-CN" sz="2800" dirty="0">
                <a:solidFill>
                  <a:srgbClr val="FF0000"/>
                </a:solidFill>
                <a:latin typeface="楷体" pitchFamily="49" charset="-122"/>
                <a:ea typeface="楷体" pitchFamily="49" charset="-122"/>
              </a:rPr>
              <a:t>表层意思</a:t>
            </a:r>
            <a:r>
              <a:rPr lang="zh-CN" altLang="en-US" sz="2800" dirty="0">
                <a:latin typeface="楷体" pitchFamily="49" charset="-122"/>
                <a:ea typeface="楷体" pitchFamily="49" charset="-122"/>
              </a:rPr>
              <a:t>；</a:t>
            </a:r>
            <a:endParaRPr lang="en-US" altLang="zh-CN" sz="2800" dirty="0">
              <a:latin typeface="楷体" pitchFamily="49" charset="-122"/>
              <a:ea typeface="楷体" pitchFamily="49" charset="-122"/>
            </a:endParaRPr>
          </a:p>
          <a:p>
            <a:pPr eaLnBrk="1" hangingPunct="1">
              <a:spcBef>
                <a:spcPct val="0"/>
              </a:spcBef>
              <a:buFontTx/>
              <a:buNone/>
            </a:pPr>
            <a:endParaRPr lang="en-US" altLang="zh-CN" sz="2800" dirty="0">
              <a:latin typeface="楷体" pitchFamily="49" charset="-122"/>
              <a:ea typeface="楷体" pitchFamily="49" charset="-122"/>
            </a:endParaRPr>
          </a:p>
          <a:p>
            <a:pPr eaLnBrk="1" hangingPunct="1">
              <a:spcBef>
                <a:spcPct val="0"/>
              </a:spcBef>
              <a:buFontTx/>
              <a:buNone/>
            </a:pPr>
            <a:r>
              <a:rPr lang="zh-CN" altLang="zh-CN" sz="2800" dirty="0">
                <a:solidFill>
                  <a:srgbClr val="7030A0"/>
                </a:solidFill>
                <a:latin typeface="楷体" pitchFamily="49" charset="-122"/>
                <a:ea typeface="楷体" pitchFamily="49" charset="-122"/>
              </a:rPr>
              <a:t>“</a:t>
            </a:r>
            <a:r>
              <a:rPr lang="zh-CN" altLang="en-US" sz="2800" dirty="0">
                <a:solidFill>
                  <a:srgbClr val="7030A0"/>
                </a:solidFill>
                <a:latin typeface="楷体" pitchFamily="49" charset="-122"/>
                <a:ea typeface="楷体" pitchFamily="49" charset="-122"/>
              </a:rPr>
              <a:t>含</a:t>
            </a:r>
            <a:r>
              <a:rPr lang="zh-CN" altLang="zh-CN" sz="2800" dirty="0">
                <a:solidFill>
                  <a:srgbClr val="7030A0"/>
                </a:solidFill>
                <a:latin typeface="楷体" pitchFamily="49" charset="-122"/>
                <a:ea typeface="楷体" pitchFamily="49" charset="-122"/>
              </a:rPr>
              <a:t>意”</a:t>
            </a:r>
            <a:r>
              <a:rPr lang="zh-CN" altLang="zh-CN" sz="2800" dirty="0">
                <a:latin typeface="楷体" pitchFamily="49" charset="-122"/>
                <a:ea typeface="楷体" pitchFamily="49" charset="-122"/>
              </a:rPr>
              <a:t>是指由</a:t>
            </a:r>
            <a:r>
              <a:rPr lang="zh-CN" altLang="en-US" sz="2800" dirty="0">
                <a:latin typeface="楷体" pitchFamily="49" charset="-122"/>
                <a:ea typeface="楷体" pitchFamily="49" charset="-122"/>
              </a:rPr>
              <a:t>材料</a:t>
            </a:r>
            <a:r>
              <a:rPr lang="zh-CN" altLang="zh-CN" sz="2800" dirty="0">
                <a:latin typeface="楷体" pitchFamily="49" charset="-122"/>
                <a:ea typeface="楷体" pitchFamily="49" charset="-122"/>
              </a:rPr>
              <a:t>抽象出来</a:t>
            </a:r>
            <a:r>
              <a:rPr lang="zh-CN" altLang="zh-CN" sz="2800" dirty="0" smtClean="0">
                <a:latin typeface="楷体" pitchFamily="49" charset="-122"/>
                <a:ea typeface="楷体" pitchFamily="49" charset="-122"/>
              </a:rPr>
              <a:t>的</a:t>
            </a:r>
            <a:r>
              <a:rPr lang="zh-CN" altLang="zh-CN" sz="2800" dirty="0" smtClean="0">
                <a:solidFill>
                  <a:srgbClr val="FF0000"/>
                </a:solidFill>
                <a:latin typeface="楷体" pitchFamily="49" charset="-122"/>
                <a:ea typeface="楷体" pitchFamily="49" charset="-122"/>
              </a:rPr>
              <a:t>深层意思。</a:t>
            </a:r>
            <a:endParaRPr lang="en-US" altLang="zh-CN" sz="2800" dirty="0" smtClean="0">
              <a:solidFill>
                <a:srgbClr val="FF0000"/>
              </a:solidFill>
              <a:latin typeface="楷体" pitchFamily="49" charset="-122"/>
              <a:ea typeface="楷体" pitchFamily="49" charset="-122"/>
            </a:endParaRPr>
          </a:p>
          <a:p>
            <a:pPr>
              <a:spcBef>
                <a:spcPct val="0"/>
              </a:spcBef>
              <a:buNone/>
            </a:pPr>
            <a:endParaRPr lang="en-US" altLang="zh-CN" sz="2800" dirty="0" smtClean="0">
              <a:solidFill>
                <a:srgbClr val="7030A0"/>
              </a:solidFill>
              <a:latin typeface="黑体" pitchFamily="49" charset="-122"/>
              <a:ea typeface="黑体" pitchFamily="49" charset="-122"/>
            </a:endParaRPr>
          </a:p>
          <a:p>
            <a:pPr>
              <a:spcBef>
                <a:spcPct val="0"/>
              </a:spcBef>
              <a:buNone/>
            </a:pPr>
            <a:r>
              <a:rPr lang="zh-CN" altLang="en-US" sz="2800" dirty="0" smtClean="0">
                <a:solidFill>
                  <a:srgbClr val="7030A0"/>
                </a:solidFill>
                <a:latin typeface="黑体" pitchFamily="49" charset="-122"/>
                <a:ea typeface="黑体" pitchFamily="49" charset="-122"/>
              </a:rPr>
              <a:t>碎片式</a:t>
            </a:r>
            <a:r>
              <a:rPr lang="zh-CN" altLang="en-US" sz="2800" dirty="0">
                <a:solidFill>
                  <a:srgbClr val="7030A0"/>
                </a:solidFill>
                <a:latin typeface="黑体" pitchFamily="49" charset="-122"/>
                <a:ea typeface="黑体" pitchFamily="49" charset="-122"/>
              </a:rPr>
              <a:t>的材料，要</a:t>
            </a:r>
            <a:r>
              <a:rPr lang="zh-CN" altLang="en-US" sz="2800" dirty="0" smtClean="0">
                <a:solidFill>
                  <a:srgbClr val="7030A0"/>
                </a:solidFill>
                <a:latin typeface="黑体" pitchFamily="49" charset="-122"/>
                <a:ea typeface="黑体" pitchFamily="49" charset="-122"/>
              </a:rPr>
              <a:t>把握其最</a:t>
            </a:r>
            <a:r>
              <a:rPr lang="zh-CN" altLang="en-US" sz="2800" dirty="0">
                <a:solidFill>
                  <a:srgbClr val="7030A0"/>
                </a:solidFill>
                <a:latin typeface="黑体" pitchFamily="49" charset="-122"/>
                <a:ea typeface="黑体" pitchFamily="49" charset="-122"/>
              </a:rPr>
              <a:t>基本的内容及典型含意</a:t>
            </a:r>
            <a:endParaRPr lang="en-US" altLang="zh-CN" sz="2800" dirty="0">
              <a:solidFill>
                <a:srgbClr val="7030A0"/>
              </a:solidFill>
              <a:latin typeface="黑体" pitchFamily="49" charset="-122"/>
              <a:ea typeface="黑体" pitchFamily="49" charset="-122"/>
            </a:endParaRPr>
          </a:p>
          <a:p>
            <a:pPr>
              <a:spcBef>
                <a:spcPct val="0"/>
              </a:spcBef>
              <a:buNone/>
            </a:pPr>
            <a:r>
              <a:rPr lang="zh-CN" altLang="en-US" sz="2800" dirty="0">
                <a:solidFill>
                  <a:srgbClr val="FF0000"/>
                </a:solidFill>
                <a:latin typeface="楷体" pitchFamily="49" charset="-122"/>
                <a:ea typeface="楷体" pitchFamily="49" charset="-122"/>
              </a:rPr>
              <a:t>共享</a:t>
            </a:r>
            <a:r>
              <a:rPr lang="zh-CN" altLang="en-US" sz="2800" dirty="0" smtClean="0">
                <a:solidFill>
                  <a:srgbClr val="FF0000"/>
                </a:solidFill>
                <a:latin typeface="楷体" pitchFamily="49" charset="-122"/>
                <a:ea typeface="楷体" pitchFamily="49" charset="-122"/>
              </a:rPr>
              <a:t>单车</a:t>
            </a:r>
            <a:r>
              <a:rPr lang="en-US" altLang="zh-CN" sz="2800" dirty="0" smtClean="0">
                <a:solidFill>
                  <a:srgbClr val="FF0000"/>
                </a:solidFill>
                <a:latin typeface="楷体" pitchFamily="49" charset="-122"/>
                <a:ea typeface="楷体" pitchFamily="49" charset="-122"/>
              </a:rPr>
              <a:t>——</a:t>
            </a:r>
            <a:r>
              <a:rPr lang="zh-CN" altLang="en-US" sz="2800" dirty="0" smtClean="0">
                <a:solidFill>
                  <a:srgbClr val="FF0000"/>
                </a:solidFill>
                <a:latin typeface="楷体" pitchFamily="49" charset="-122"/>
                <a:ea typeface="楷体" pitchFamily="49" charset="-122"/>
              </a:rPr>
              <a:t>绿色</a:t>
            </a:r>
            <a:r>
              <a:rPr lang="zh-CN" altLang="en-US" sz="2800" dirty="0">
                <a:solidFill>
                  <a:srgbClr val="FF0000"/>
                </a:solidFill>
                <a:latin typeface="楷体" pitchFamily="49" charset="-122"/>
                <a:ea typeface="楷体" pitchFamily="49" charset="-122"/>
              </a:rPr>
              <a:t>出行，方便快捷，管理有难题</a:t>
            </a:r>
            <a:endParaRPr lang="en-US" altLang="zh-CN" sz="2800" dirty="0">
              <a:solidFill>
                <a:srgbClr val="FF0000"/>
              </a:solidFill>
              <a:latin typeface="楷体" pitchFamily="49" charset="-122"/>
              <a:ea typeface="楷体" pitchFamily="49" charset="-122"/>
            </a:endParaRPr>
          </a:p>
          <a:p>
            <a:pPr>
              <a:spcBef>
                <a:spcPct val="0"/>
              </a:spcBef>
              <a:buNone/>
            </a:pPr>
            <a:r>
              <a:rPr lang="zh-CN" altLang="en-US" sz="2800" dirty="0" smtClean="0">
                <a:solidFill>
                  <a:srgbClr val="FF0000"/>
                </a:solidFill>
                <a:latin typeface="楷体" pitchFamily="49" charset="-122"/>
                <a:ea typeface="楷体" pitchFamily="49" charset="-122"/>
              </a:rPr>
              <a:t>京剧</a:t>
            </a:r>
            <a:r>
              <a:rPr lang="en-US" altLang="zh-CN" sz="2800" dirty="0" smtClean="0">
                <a:solidFill>
                  <a:srgbClr val="FF0000"/>
                </a:solidFill>
                <a:latin typeface="楷体" pitchFamily="49" charset="-122"/>
                <a:ea typeface="楷体" pitchFamily="49" charset="-122"/>
              </a:rPr>
              <a:t>——</a:t>
            </a:r>
            <a:r>
              <a:rPr lang="zh-CN" altLang="en-US" sz="2800" dirty="0" smtClean="0">
                <a:solidFill>
                  <a:srgbClr val="FF0000"/>
                </a:solidFill>
                <a:latin typeface="楷体" pitchFamily="49" charset="-122"/>
                <a:ea typeface="楷体" pitchFamily="49" charset="-122"/>
              </a:rPr>
              <a:t>国粹</a:t>
            </a:r>
            <a:r>
              <a:rPr lang="zh-CN" altLang="en-US" sz="2800" dirty="0">
                <a:solidFill>
                  <a:srgbClr val="FF0000"/>
                </a:solidFill>
                <a:latin typeface="楷体" pitchFamily="49" charset="-122"/>
                <a:ea typeface="楷体" pitchFamily="49" charset="-122"/>
              </a:rPr>
              <a:t>艺术，经典人物，发展</a:t>
            </a:r>
            <a:r>
              <a:rPr lang="zh-CN" altLang="en-US" sz="2800" dirty="0" smtClean="0">
                <a:solidFill>
                  <a:srgbClr val="FF0000"/>
                </a:solidFill>
                <a:latin typeface="楷体" pitchFamily="49" charset="-122"/>
                <a:ea typeface="楷体" pitchFamily="49" charset="-122"/>
              </a:rPr>
              <a:t>历程，精神文化</a:t>
            </a:r>
            <a:endParaRPr lang="en-US" altLang="zh-CN" sz="2800" dirty="0" smtClean="0">
              <a:solidFill>
                <a:srgbClr val="FF0000"/>
              </a:solidFill>
              <a:latin typeface="楷体" pitchFamily="49" charset="-122"/>
              <a:ea typeface="楷体" pitchFamily="49" charset="-122"/>
            </a:endParaRPr>
          </a:p>
          <a:p>
            <a:pPr>
              <a:spcBef>
                <a:spcPct val="0"/>
              </a:spcBef>
              <a:buNone/>
            </a:pPr>
            <a:r>
              <a:rPr lang="zh-CN" altLang="en-US" sz="2800" dirty="0" smtClean="0">
                <a:solidFill>
                  <a:srgbClr val="FF0000"/>
                </a:solidFill>
                <a:latin typeface="楷体" pitchFamily="49" charset="-122"/>
                <a:ea typeface="楷体" pitchFamily="49" charset="-122"/>
              </a:rPr>
              <a:t>村村通</a:t>
            </a:r>
            <a:r>
              <a:rPr lang="en-US" altLang="zh-CN" sz="2800" dirty="0" smtClean="0">
                <a:solidFill>
                  <a:srgbClr val="FF0000"/>
                </a:solidFill>
                <a:latin typeface="楷体" pitchFamily="49" charset="-122"/>
                <a:ea typeface="楷体" pitchFamily="49" charset="-122"/>
              </a:rPr>
              <a:t>——</a:t>
            </a:r>
            <a:r>
              <a:rPr lang="zh-CN" altLang="en-US" sz="2800" dirty="0" smtClean="0">
                <a:solidFill>
                  <a:srgbClr val="FF0000"/>
                </a:solidFill>
                <a:latin typeface="楷体" pitchFamily="49" charset="-122"/>
                <a:ea typeface="楷体" pitchFamily="49" charset="-122"/>
              </a:rPr>
              <a:t>民生建设，先富带动后富，制度优越性，制度自信</a:t>
            </a:r>
            <a:endParaRPr lang="en-US" altLang="zh-CN" sz="2800" dirty="0">
              <a:solidFill>
                <a:srgbClr val="FF0000"/>
              </a:solidFill>
              <a:latin typeface="楷体" pitchFamily="49" charset="-122"/>
              <a:ea typeface="楷体" pitchFamily="49" charset="-122"/>
            </a:endParaRPr>
          </a:p>
          <a:p>
            <a:pPr eaLnBrk="1" hangingPunct="1">
              <a:spcBef>
                <a:spcPct val="0"/>
              </a:spcBef>
              <a:buFontTx/>
              <a:buNone/>
            </a:pPr>
            <a:endParaRPr lang="zh-CN" altLang="zh-CN" sz="2800" dirty="0">
              <a:latin typeface="楷体" pitchFamily="49" charset="-122"/>
              <a:ea typeface="楷体" pitchFamily="49" charset="-122"/>
            </a:endParaRPr>
          </a:p>
          <a:p>
            <a:pPr eaLnBrk="1" hangingPunct="1">
              <a:spcBef>
                <a:spcPct val="0"/>
              </a:spcBef>
              <a:buFontTx/>
              <a:buNone/>
            </a:pPr>
            <a:endParaRPr lang="en-US" altLang="zh-CN" sz="1800" dirty="0"/>
          </a:p>
        </p:txBody>
      </p:sp>
      <p:sp>
        <p:nvSpPr>
          <p:cNvPr id="3" name="TextBox 2"/>
          <p:cNvSpPr txBox="1"/>
          <p:nvPr/>
        </p:nvSpPr>
        <p:spPr>
          <a:xfrm>
            <a:off x="304944" y="692696"/>
            <a:ext cx="738664" cy="5544616"/>
          </a:xfrm>
          <a:prstGeom prst="rect">
            <a:avLst/>
          </a:prstGeom>
          <a:solidFill>
            <a:srgbClr val="00B0F0"/>
          </a:solidFill>
        </p:spPr>
        <p:txBody>
          <a:bodyPr vert="eaVert" wrap="square" rtlCol="0">
            <a:spAutoFit/>
          </a:bodyPr>
          <a:lstStyle/>
          <a:p>
            <a:r>
              <a:rPr lang="en-US" altLang="zh-CN" sz="3600" dirty="0" smtClean="0">
                <a:solidFill>
                  <a:srgbClr val="C00000"/>
                </a:solidFill>
              </a:rPr>
              <a:t>【</a:t>
            </a:r>
            <a:r>
              <a:rPr lang="zh-CN" altLang="en-US" sz="3600" dirty="0" smtClean="0">
                <a:solidFill>
                  <a:srgbClr val="C00000"/>
                </a:solidFill>
              </a:rPr>
              <a:t>一</a:t>
            </a:r>
            <a:r>
              <a:rPr lang="en-US" altLang="zh-CN" sz="3600" dirty="0" smtClean="0">
                <a:solidFill>
                  <a:srgbClr val="C00000"/>
                </a:solidFill>
              </a:rPr>
              <a:t>】</a:t>
            </a:r>
            <a:r>
              <a:rPr lang="zh-CN" altLang="en-US" sz="3600" dirty="0" smtClean="0">
                <a:solidFill>
                  <a:srgbClr val="C00000"/>
                </a:solidFill>
              </a:rPr>
              <a:t>材料的内容与含意</a:t>
            </a:r>
            <a:endParaRPr lang="zh-CN" altLang="en-US" sz="3600" dirty="0">
              <a:solidFill>
                <a:srgbClr val="C00000"/>
              </a:solidFill>
            </a:endParaRPr>
          </a:p>
        </p:txBody>
      </p:sp>
    </p:spTree>
    <p:extLst>
      <p:ext uri="{BB962C8B-B14F-4D97-AF65-F5344CB8AC3E}">
        <p14:creationId xmlns:p14="http://schemas.microsoft.com/office/powerpoint/2010/main" val="281625279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TextBox 3"/>
          <p:cNvSpPr txBox="1">
            <a:spLocks noChangeArrowheads="1"/>
          </p:cNvSpPr>
          <p:nvPr/>
        </p:nvSpPr>
        <p:spPr bwMode="auto">
          <a:xfrm>
            <a:off x="1549500" y="116632"/>
            <a:ext cx="7560840" cy="643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r>
              <a:rPr lang="zh-CN" altLang="en-US" sz="2800" dirty="0" smtClean="0">
                <a:solidFill>
                  <a:srgbClr val="FF0000"/>
                </a:solidFill>
                <a:latin typeface="楷体" pitchFamily="49" charset="-122"/>
                <a:ea typeface="楷体" pitchFamily="49" charset="-122"/>
              </a:rPr>
              <a:t>◎</a:t>
            </a:r>
            <a:r>
              <a:rPr lang="zh-CN" altLang="en-US" sz="2800" dirty="0" smtClean="0">
                <a:solidFill>
                  <a:srgbClr val="002060"/>
                </a:solidFill>
                <a:latin typeface="楷体" pitchFamily="49" charset="-122"/>
                <a:ea typeface="楷体" pitchFamily="49" charset="-122"/>
              </a:rPr>
              <a:t>材料</a:t>
            </a:r>
            <a:r>
              <a:rPr lang="zh-CN" altLang="en-US" sz="2800" dirty="0">
                <a:solidFill>
                  <a:srgbClr val="002060"/>
                </a:solidFill>
                <a:latin typeface="楷体" pitchFamily="49" charset="-122"/>
                <a:ea typeface="楷体" pitchFamily="49" charset="-122"/>
              </a:rPr>
              <a:t>是一个整体，不能片面理解，更不能割裂性地理解</a:t>
            </a:r>
            <a:r>
              <a:rPr lang="zh-CN" altLang="en-US" sz="2800" dirty="0" smtClean="0">
                <a:solidFill>
                  <a:srgbClr val="002060"/>
                </a:solidFill>
                <a:latin typeface="楷体" pitchFamily="49" charset="-122"/>
                <a:ea typeface="楷体" pitchFamily="49" charset="-122"/>
              </a:rPr>
              <a:t>。</a:t>
            </a:r>
            <a:endParaRPr lang="en-US" altLang="zh-CN" sz="2800" dirty="0" smtClean="0">
              <a:solidFill>
                <a:srgbClr val="002060"/>
              </a:solidFill>
              <a:latin typeface="楷体" pitchFamily="49" charset="-122"/>
              <a:ea typeface="楷体" pitchFamily="49" charset="-122"/>
            </a:endParaRPr>
          </a:p>
          <a:p>
            <a:pPr>
              <a:spcBef>
                <a:spcPct val="0"/>
              </a:spcBef>
              <a:buFontTx/>
              <a:buNone/>
            </a:pPr>
            <a:endParaRPr lang="zh-CN" altLang="en-US" sz="2800" dirty="0">
              <a:solidFill>
                <a:srgbClr val="002060"/>
              </a:solidFill>
              <a:latin typeface="楷体" pitchFamily="49" charset="-122"/>
              <a:ea typeface="楷体" pitchFamily="49" charset="-122"/>
            </a:endParaRPr>
          </a:p>
          <a:p>
            <a:pPr>
              <a:spcBef>
                <a:spcPct val="0"/>
              </a:spcBef>
              <a:buNone/>
            </a:pPr>
            <a:r>
              <a:rPr lang="zh-CN" altLang="en-US" sz="2800" dirty="0">
                <a:solidFill>
                  <a:srgbClr val="FF0000"/>
                </a:solidFill>
                <a:latin typeface="楷体" pitchFamily="49" charset="-122"/>
                <a:ea typeface="楷体" pitchFamily="49" charset="-122"/>
              </a:rPr>
              <a:t>◎</a:t>
            </a:r>
            <a:r>
              <a:rPr lang="zh-CN" altLang="en-US" sz="2800" dirty="0">
                <a:solidFill>
                  <a:srgbClr val="002060"/>
                </a:solidFill>
                <a:latin typeface="楷体" pitchFamily="49" charset="-122"/>
                <a:ea typeface="楷体" pitchFamily="49" charset="-122"/>
              </a:rPr>
              <a:t>考生对材料的把握程度会反映在思维能力上。对材料把握精准的考生一般思维能力都比较强。</a:t>
            </a:r>
            <a:endParaRPr lang="en-US" altLang="zh-CN" sz="2800" dirty="0">
              <a:solidFill>
                <a:srgbClr val="002060"/>
              </a:solidFill>
              <a:latin typeface="楷体" pitchFamily="49" charset="-122"/>
              <a:ea typeface="楷体" pitchFamily="49" charset="-122"/>
            </a:endParaRPr>
          </a:p>
          <a:p>
            <a:pPr>
              <a:spcBef>
                <a:spcPct val="0"/>
              </a:spcBef>
              <a:buFontTx/>
              <a:buNone/>
            </a:pPr>
            <a:endParaRPr lang="en-US" altLang="zh-CN" sz="2800" dirty="0" smtClean="0">
              <a:solidFill>
                <a:srgbClr val="FF0000"/>
              </a:solidFill>
              <a:latin typeface="楷体" pitchFamily="49" charset="-122"/>
              <a:ea typeface="楷体" pitchFamily="49" charset="-122"/>
            </a:endParaRPr>
          </a:p>
          <a:p>
            <a:pPr>
              <a:spcBef>
                <a:spcPct val="0"/>
              </a:spcBef>
              <a:buFontTx/>
              <a:buNone/>
            </a:pPr>
            <a:r>
              <a:rPr lang="zh-CN" altLang="en-US" sz="2800" dirty="0" smtClean="0">
                <a:solidFill>
                  <a:srgbClr val="FF0000"/>
                </a:solidFill>
                <a:latin typeface="楷体" pitchFamily="49" charset="-122"/>
                <a:ea typeface="楷体" pitchFamily="49" charset="-122"/>
              </a:rPr>
              <a:t>◎</a:t>
            </a:r>
            <a:r>
              <a:rPr lang="zh-CN" altLang="en-US" sz="2800" dirty="0" smtClean="0">
                <a:solidFill>
                  <a:srgbClr val="002060"/>
                </a:solidFill>
                <a:latin typeface="楷体" pitchFamily="49" charset="-122"/>
                <a:ea typeface="楷体" pitchFamily="49" charset="-122"/>
              </a:rPr>
              <a:t>考生</a:t>
            </a:r>
            <a:r>
              <a:rPr lang="zh-CN" altLang="en-US" sz="2800" dirty="0">
                <a:solidFill>
                  <a:srgbClr val="002060"/>
                </a:solidFill>
                <a:latin typeface="楷体" pitchFamily="49" charset="-122"/>
                <a:ea typeface="楷体" pitchFamily="49" charset="-122"/>
              </a:rPr>
              <a:t>对“可以整体立意，可以部分立意”的理解有偏颇，甚至是有极端化倾向，必须纠正：可以部分立意，有些考生理解为只要从材料里拿出一个词就可以凭此立意</a:t>
            </a:r>
            <a:r>
              <a:rPr lang="zh-CN" altLang="en-US" sz="2800" dirty="0" smtClean="0">
                <a:solidFill>
                  <a:srgbClr val="002060"/>
                </a:solidFill>
                <a:latin typeface="楷体" pitchFamily="49" charset="-122"/>
                <a:ea typeface="楷体" pitchFamily="49" charset="-122"/>
              </a:rPr>
              <a:t>。</a:t>
            </a:r>
            <a:endParaRPr lang="en-US" altLang="zh-CN" sz="2800" dirty="0" smtClean="0">
              <a:solidFill>
                <a:srgbClr val="002060"/>
              </a:solidFill>
              <a:latin typeface="楷体" pitchFamily="49" charset="-122"/>
              <a:ea typeface="楷体" pitchFamily="49" charset="-122"/>
            </a:endParaRPr>
          </a:p>
          <a:p>
            <a:pPr>
              <a:spcBef>
                <a:spcPct val="0"/>
              </a:spcBef>
              <a:buFontTx/>
              <a:buNone/>
            </a:pPr>
            <a:endParaRPr lang="zh-CN" altLang="en-US" sz="2800" dirty="0">
              <a:solidFill>
                <a:srgbClr val="002060"/>
              </a:solidFill>
              <a:latin typeface="楷体" pitchFamily="49" charset="-122"/>
              <a:ea typeface="楷体" pitchFamily="49" charset="-122"/>
            </a:endParaRPr>
          </a:p>
          <a:p>
            <a:pPr>
              <a:spcBef>
                <a:spcPct val="0"/>
              </a:spcBef>
              <a:buFontTx/>
              <a:buNone/>
            </a:pPr>
            <a:r>
              <a:rPr lang="zh-CN" altLang="en-US" sz="2800" dirty="0">
                <a:solidFill>
                  <a:srgbClr val="FF0000"/>
                </a:solidFill>
                <a:latin typeface="楷体" pitchFamily="49" charset="-122"/>
                <a:ea typeface="楷体" pitchFamily="49" charset="-122"/>
              </a:rPr>
              <a:t>◎</a:t>
            </a:r>
            <a:r>
              <a:rPr lang="zh-CN" altLang="en-US" sz="2800" dirty="0" smtClean="0">
                <a:solidFill>
                  <a:srgbClr val="002060"/>
                </a:solidFill>
                <a:latin typeface="楷体" pitchFamily="49" charset="-122"/>
                <a:ea typeface="楷体" pitchFamily="49" charset="-122"/>
              </a:rPr>
              <a:t>考生</a:t>
            </a:r>
            <a:r>
              <a:rPr lang="zh-CN" altLang="en-US" sz="2800" dirty="0">
                <a:solidFill>
                  <a:srgbClr val="002060"/>
                </a:solidFill>
                <a:latin typeface="楷体" pitchFamily="49" charset="-122"/>
                <a:ea typeface="楷体" pitchFamily="49" charset="-122"/>
              </a:rPr>
              <a:t>部分立意，要在整体理解材料的前提下进行，整体含意是写作立意的边界，不能越界。</a:t>
            </a:r>
          </a:p>
          <a:p>
            <a:pPr>
              <a:spcBef>
                <a:spcPct val="0"/>
              </a:spcBef>
              <a:buFontTx/>
              <a:buNone/>
            </a:pPr>
            <a:endParaRPr lang="zh-CN" altLang="en-US" sz="2400" dirty="0">
              <a:solidFill>
                <a:srgbClr val="002060"/>
              </a:solidFill>
              <a:latin typeface="Garamond" pitchFamily="18" charset="0"/>
              <a:ea typeface="楷体" pitchFamily="49" charset="-122"/>
            </a:endParaRPr>
          </a:p>
          <a:p>
            <a:pPr eaLnBrk="1" hangingPunct="1">
              <a:spcBef>
                <a:spcPct val="0"/>
              </a:spcBef>
              <a:buFontTx/>
              <a:buNone/>
            </a:pPr>
            <a:endParaRPr lang="zh-CN" altLang="en-US" sz="2400" dirty="0">
              <a:solidFill>
                <a:srgbClr val="002060"/>
              </a:solidFill>
            </a:endParaRPr>
          </a:p>
        </p:txBody>
      </p:sp>
      <p:sp>
        <p:nvSpPr>
          <p:cNvPr id="3" name="TextBox 2"/>
          <p:cNvSpPr txBox="1"/>
          <p:nvPr/>
        </p:nvSpPr>
        <p:spPr>
          <a:xfrm>
            <a:off x="395536" y="333202"/>
            <a:ext cx="677108" cy="5472608"/>
          </a:xfrm>
          <a:prstGeom prst="rect">
            <a:avLst/>
          </a:prstGeom>
          <a:solidFill>
            <a:srgbClr val="00B0F0"/>
          </a:solidFill>
        </p:spPr>
        <p:txBody>
          <a:bodyPr vert="eaVert" wrap="square" rtlCol="0">
            <a:spAutoFit/>
          </a:bodyPr>
          <a:lstStyle/>
          <a:p>
            <a:r>
              <a:rPr lang="en-US" altLang="zh-CN" sz="3200" dirty="0" smtClean="0">
                <a:solidFill>
                  <a:srgbClr val="C00000"/>
                </a:solidFill>
              </a:rPr>
              <a:t>【</a:t>
            </a:r>
            <a:r>
              <a:rPr lang="zh-CN" altLang="en-US" sz="3200" dirty="0" smtClean="0">
                <a:solidFill>
                  <a:srgbClr val="C00000"/>
                </a:solidFill>
              </a:rPr>
              <a:t>二</a:t>
            </a:r>
            <a:r>
              <a:rPr lang="en-US" altLang="zh-CN" sz="3200" dirty="0" smtClean="0">
                <a:solidFill>
                  <a:srgbClr val="C00000"/>
                </a:solidFill>
              </a:rPr>
              <a:t>】</a:t>
            </a:r>
            <a:r>
              <a:rPr lang="zh-CN" altLang="en-US" sz="3200" dirty="0" smtClean="0">
                <a:solidFill>
                  <a:srgbClr val="FF0000"/>
                </a:solidFill>
                <a:latin typeface="楷体" pitchFamily="49" charset="-122"/>
                <a:ea typeface="黑体" pitchFamily="49" charset="-122"/>
              </a:rPr>
              <a:t>重视</a:t>
            </a:r>
            <a:r>
              <a:rPr lang="zh-CN" altLang="en-US" sz="3200" dirty="0">
                <a:solidFill>
                  <a:srgbClr val="FF0000"/>
                </a:solidFill>
                <a:latin typeface="楷体" pitchFamily="49" charset="-122"/>
                <a:ea typeface="黑体" pitchFamily="49" charset="-122"/>
              </a:rPr>
              <a:t>材料的</a:t>
            </a:r>
            <a:r>
              <a:rPr lang="zh-CN" altLang="en-US" sz="3200" dirty="0" smtClean="0">
                <a:solidFill>
                  <a:srgbClr val="FF0000"/>
                </a:solidFill>
                <a:latin typeface="楷体" pitchFamily="49" charset="-122"/>
                <a:ea typeface="黑体" pitchFamily="49" charset="-122"/>
              </a:rPr>
              <a:t>整体性理解</a:t>
            </a:r>
            <a:endParaRPr lang="zh-CN" altLang="en-US" dirty="0"/>
          </a:p>
        </p:txBody>
      </p:sp>
    </p:spTree>
    <p:extLst>
      <p:ext uri="{BB962C8B-B14F-4D97-AF65-F5344CB8AC3E}">
        <p14:creationId xmlns:p14="http://schemas.microsoft.com/office/powerpoint/2010/main" val="16979277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005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0"/>
            <a:ext cx="457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Text Box 5"/>
          <p:cNvSpPr txBox="1">
            <a:spLocks noChangeArrowheads="1"/>
          </p:cNvSpPr>
          <p:nvPr/>
        </p:nvSpPr>
        <p:spPr bwMode="auto">
          <a:xfrm>
            <a:off x="5486400" y="4648200"/>
            <a:ext cx="3157538" cy="1338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50000"/>
              </a:spcBef>
              <a:buFontTx/>
              <a:buNone/>
            </a:pPr>
            <a:r>
              <a:rPr lang="zh-CN" altLang="en-US" sz="1800">
                <a:solidFill>
                  <a:srgbClr val="FF0000"/>
                </a:solidFill>
                <a:latin typeface="楷体" pitchFamily="49" charset="-122"/>
                <a:ea typeface="楷体" pitchFamily="49" charset="-122"/>
              </a:rPr>
              <a:t>审题片面，沾边作文</a:t>
            </a:r>
            <a:endParaRPr lang="zh-CN" altLang="en-US" sz="1800">
              <a:solidFill>
                <a:srgbClr val="FF0000"/>
              </a:solidFill>
              <a:latin typeface="Garamond" pitchFamily="18" charset="0"/>
              <a:ea typeface="楷体" pitchFamily="49" charset="-122"/>
            </a:endParaRPr>
          </a:p>
          <a:p>
            <a:pPr>
              <a:spcBef>
                <a:spcPct val="50000"/>
              </a:spcBef>
              <a:buFontTx/>
              <a:buNone/>
            </a:pPr>
            <a:r>
              <a:rPr lang="zh-CN" altLang="en-US" sz="1800">
                <a:solidFill>
                  <a:srgbClr val="FF0000"/>
                </a:solidFill>
                <a:latin typeface="Garamond" pitchFamily="18" charset="0"/>
                <a:ea typeface="楷体" pitchFamily="49" charset="-122"/>
              </a:rPr>
              <a:t>没有把握到材料的整体含意，只是把其中一个非核心意义的元素扩大成一篇文章。</a:t>
            </a:r>
          </a:p>
        </p:txBody>
      </p:sp>
    </p:spTree>
    <p:extLst>
      <p:ext uri="{BB962C8B-B14F-4D97-AF65-F5344CB8AC3E}">
        <p14:creationId xmlns:p14="http://schemas.microsoft.com/office/powerpoint/2010/main" val="822638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a:extLst>
              <a:ext uri="{FF2B5EF4-FFF2-40B4-BE49-F238E27FC236}">
                <a16:creationId xmlns="" xmlns:a16="http://schemas.microsoft.com/office/drawing/2014/main" id="{8A63290D-0510-4871-A48F-1E8532E2184F}"/>
              </a:ext>
            </a:extLst>
          </p:cNvPr>
          <p:cNvSpPr>
            <a:spLocks noGrp="1"/>
          </p:cNvSpPr>
          <p:nvPr>
            <p:ph idx="1"/>
          </p:nvPr>
        </p:nvSpPr>
        <p:spPr>
          <a:xfrm>
            <a:off x="179388" y="115888"/>
            <a:ext cx="8785225" cy="6742112"/>
          </a:xfrm>
          <a:solidFill>
            <a:schemeClr val="bg1"/>
          </a:solidFill>
        </p:spPr>
        <p:txBody>
          <a:bodyPr/>
          <a:lstStyle/>
          <a:p>
            <a:pPr algn="ctr">
              <a:buFont typeface="Arial" charset="0"/>
              <a:buNone/>
              <a:defRPr/>
            </a:pPr>
            <a:r>
              <a:rPr lang="zh-CN" altLang="en-US" dirty="0">
                <a:solidFill>
                  <a:srgbClr val="7030A0"/>
                </a:solidFill>
                <a:latin typeface="黑体" pitchFamily="49" charset="-122"/>
                <a:ea typeface="黑体" pitchFamily="49" charset="-122"/>
              </a:rPr>
              <a:t>寓意型材料作文题</a:t>
            </a:r>
            <a:endParaRPr lang="en-US" altLang="zh-CN" dirty="0">
              <a:solidFill>
                <a:srgbClr val="7030A0"/>
              </a:solidFill>
              <a:latin typeface="黑体" pitchFamily="49" charset="-122"/>
              <a:ea typeface="黑体" pitchFamily="49" charset="-122"/>
            </a:endParaRPr>
          </a:p>
          <a:p>
            <a:pPr>
              <a:buFont typeface="Arial" charset="0"/>
              <a:buChar char="•"/>
              <a:defRPr/>
            </a:pPr>
            <a:r>
              <a:rPr lang="zh-CN" altLang="zh-CN" dirty="0" smtClean="0">
                <a:latin typeface="+mn-ea"/>
              </a:rPr>
              <a:t>阅读</a:t>
            </a:r>
            <a:r>
              <a:rPr lang="zh-CN" altLang="zh-CN" dirty="0">
                <a:latin typeface="+mn-ea"/>
              </a:rPr>
              <a:t>下面的漫画材料，根据要求写一篇不少于</a:t>
            </a:r>
            <a:r>
              <a:rPr lang="en-US" altLang="zh-CN" dirty="0">
                <a:latin typeface="+mn-ea"/>
              </a:rPr>
              <a:t>800</a:t>
            </a:r>
            <a:r>
              <a:rPr lang="zh-CN" altLang="zh-CN" dirty="0">
                <a:latin typeface="+mn-ea"/>
              </a:rPr>
              <a:t>字的文章。</a:t>
            </a:r>
            <a:r>
              <a:rPr lang="en-US" altLang="zh-CN" dirty="0">
                <a:latin typeface="+mn-ea"/>
              </a:rPr>
              <a:t>(60</a:t>
            </a:r>
            <a:r>
              <a:rPr lang="zh-CN" altLang="zh-CN" dirty="0">
                <a:latin typeface="+mn-ea"/>
              </a:rPr>
              <a:t>分</a:t>
            </a:r>
            <a:r>
              <a:rPr lang="en-US" altLang="zh-CN" dirty="0" smtClean="0">
                <a:latin typeface="+mn-ea"/>
              </a:rPr>
              <a:t>)</a:t>
            </a:r>
            <a:endParaRPr lang="zh-CN" altLang="zh-CN" dirty="0">
              <a:latin typeface="+mn-ea"/>
            </a:endParaRPr>
          </a:p>
          <a:p>
            <a:pPr>
              <a:buFont typeface="Arial" charset="0"/>
              <a:buChar char="•"/>
              <a:defRPr/>
            </a:pPr>
            <a:r>
              <a:rPr lang="en-US" altLang="zh-CN" dirty="0"/>
              <a:t>   </a:t>
            </a:r>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smtClean="0"/>
          </a:p>
          <a:p>
            <a:pPr>
              <a:buFont typeface="Arial" charset="0"/>
              <a:buChar char="•"/>
              <a:defRPr/>
            </a:pPr>
            <a:endParaRPr lang="en-US" altLang="zh-CN" dirty="0" smtClean="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r>
              <a:rPr lang="zh-CN" altLang="zh-CN" dirty="0" smtClean="0"/>
              <a:t>要求</a:t>
            </a:r>
            <a:r>
              <a:rPr lang="zh-CN" altLang="zh-CN" dirty="0"/>
              <a:t>：结合材料的内容和寓意，选好角度，确定立意，明确文体，自拟标题；不要套作，不得抄袭。</a:t>
            </a:r>
          </a:p>
          <a:p>
            <a:pPr marL="0" indent="0">
              <a:buNone/>
              <a:defRPr/>
            </a:pPr>
            <a:endParaRPr lang="en-US" altLang="zh-CN" sz="2400" dirty="0" smtClean="0">
              <a:solidFill>
                <a:srgbClr val="FF0000"/>
              </a:solidFill>
              <a:latin typeface="楷体" panose="02010609060101010101" pitchFamily="49" charset="-122"/>
              <a:ea typeface="楷体" panose="02010609060101010101" pitchFamily="49" charset="-122"/>
            </a:endParaRPr>
          </a:p>
        </p:txBody>
      </p:sp>
      <p:pic>
        <p:nvPicPr>
          <p:cNvPr id="21507" name="图片 3" descr="208537305010105500"/>
          <p:cNvPicPr>
            <a:picLocks noChangeAspect="1" noChangeArrowheads="1"/>
          </p:cNvPicPr>
          <p:nvPr/>
        </p:nvPicPr>
        <p:blipFill>
          <a:blip r:embed="rId2">
            <a:extLst>
              <a:ext uri="{28A0092B-C50C-407E-A947-70E740481C1C}">
                <a14:useLocalDpi xmlns:a14="http://schemas.microsoft.com/office/drawing/2010/main" val="0"/>
              </a:ext>
            </a:extLst>
          </a:blip>
          <a:srcRect l="5458" t="21016" r="17500" b="23212"/>
          <a:stretch>
            <a:fillRect/>
          </a:stretch>
        </p:blipFill>
        <p:spPr bwMode="auto">
          <a:xfrm>
            <a:off x="3491879" y="1196752"/>
            <a:ext cx="2232025"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80406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TextBox 3"/>
          <p:cNvSpPr txBox="1">
            <a:spLocks noChangeArrowheads="1"/>
          </p:cNvSpPr>
          <p:nvPr/>
        </p:nvSpPr>
        <p:spPr bwMode="auto">
          <a:xfrm>
            <a:off x="2483769" y="908050"/>
            <a:ext cx="6470550" cy="4001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r>
              <a:rPr lang="zh-CN" altLang="en-US" sz="2800" dirty="0" smtClean="0">
                <a:solidFill>
                  <a:srgbClr val="C00000"/>
                </a:solidFill>
                <a:latin typeface="楷体"/>
                <a:ea typeface="楷体"/>
              </a:rPr>
              <a:t>◎</a:t>
            </a:r>
            <a:r>
              <a:rPr lang="zh-CN" altLang="en-US" sz="2800" dirty="0" smtClean="0">
                <a:solidFill>
                  <a:srgbClr val="002060"/>
                </a:solidFill>
                <a:latin typeface="Garamond" pitchFamily="18" charset="0"/>
                <a:ea typeface="楷体" pitchFamily="49" charset="-122"/>
              </a:rPr>
              <a:t>“</a:t>
            </a:r>
            <a:r>
              <a:rPr lang="zh-CN" altLang="zh-CN" sz="2800" dirty="0" smtClean="0">
                <a:solidFill>
                  <a:srgbClr val="002060"/>
                </a:solidFill>
                <a:latin typeface="Garamond" pitchFamily="18" charset="0"/>
                <a:ea typeface="楷体" pitchFamily="49" charset="-122"/>
              </a:rPr>
              <a:t>符合题意</a:t>
            </a:r>
            <a:r>
              <a:rPr lang="zh-CN" altLang="en-US" sz="2800" dirty="0" smtClean="0">
                <a:solidFill>
                  <a:srgbClr val="002060"/>
                </a:solidFill>
                <a:latin typeface="楷体" pitchFamily="49" charset="-122"/>
                <a:ea typeface="楷体" pitchFamily="49" charset="-122"/>
              </a:rPr>
              <a:t>”</a:t>
            </a:r>
            <a:r>
              <a:rPr lang="zh-CN" altLang="en-US" sz="2800" dirty="0">
                <a:solidFill>
                  <a:srgbClr val="002060"/>
                </a:solidFill>
                <a:latin typeface="Garamond" pitchFamily="18" charset="0"/>
                <a:ea typeface="楷体" pitchFamily="49" charset="-122"/>
              </a:rPr>
              <a:t>是一个很宽泛的要求，我们要不能满足于这个最低门槛，应该更严格要求，达至</a:t>
            </a:r>
            <a:r>
              <a:rPr lang="zh-CN" altLang="en-US" sz="2800" dirty="0">
                <a:solidFill>
                  <a:srgbClr val="002060"/>
                </a:solidFill>
                <a:latin typeface="楷体" pitchFamily="49" charset="-122"/>
                <a:ea typeface="楷体" pitchFamily="49" charset="-122"/>
              </a:rPr>
              <a:t>“</a:t>
            </a:r>
            <a:r>
              <a:rPr lang="zh-CN" altLang="en-US" sz="2800" dirty="0">
                <a:solidFill>
                  <a:srgbClr val="002060"/>
                </a:solidFill>
                <a:latin typeface="Garamond" pitchFamily="18" charset="0"/>
                <a:ea typeface="楷体" pitchFamily="49" charset="-122"/>
              </a:rPr>
              <a:t>切合题意</a:t>
            </a:r>
            <a:r>
              <a:rPr lang="zh-CN" altLang="en-US" sz="2800" dirty="0">
                <a:solidFill>
                  <a:srgbClr val="002060"/>
                </a:solidFill>
                <a:latin typeface="楷体" pitchFamily="49" charset="-122"/>
                <a:ea typeface="楷体" pitchFamily="49" charset="-122"/>
              </a:rPr>
              <a:t>”</a:t>
            </a:r>
            <a:r>
              <a:rPr lang="zh-CN" altLang="en-US" sz="2800" dirty="0">
                <a:solidFill>
                  <a:srgbClr val="002060"/>
                </a:solidFill>
                <a:latin typeface="Garamond" pitchFamily="18" charset="0"/>
                <a:ea typeface="楷体" pitchFamily="49" charset="-122"/>
              </a:rPr>
              <a:t>的程度。</a:t>
            </a:r>
            <a:endParaRPr lang="zh-CN" altLang="zh-CN" sz="2800" dirty="0">
              <a:solidFill>
                <a:srgbClr val="002060"/>
              </a:solidFill>
              <a:latin typeface="Garamond" pitchFamily="18" charset="0"/>
              <a:ea typeface="楷体" pitchFamily="49" charset="-122"/>
            </a:endParaRPr>
          </a:p>
          <a:p>
            <a:pPr>
              <a:spcBef>
                <a:spcPct val="0"/>
              </a:spcBef>
              <a:buFontTx/>
              <a:buNone/>
            </a:pPr>
            <a:endParaRPr lang="en-US" altLang="zh-CN" sz="2800" dirty="0">
              <a:solidFill>
                <a:srgbClr val="002060"/>
              </a:solidFill>
              <a:latin typeface="楷体" pitchFamily="49" charset="-122"/>
              <a:ea typeface="楷体" pitchFamily="49" charset="-122"/>
            </a:endParaRPr>
          </a:p>
          <a:p>
            <a:pPr>
              <a:spcBef>
                <a:spcPct val="0"/>
              </a:spcBef>
              <a:buNone/>
            </a:pPr>
            <a:r>
              <a:rPr lang="zh-CN" altLang="en-US" sz="2800" dirty="0" smtClean="0">
                <a:solidFill>
                  <a:srgbClr val="002060"/>
                </a:solidFill>
                <a:latin typeface="楷体" pitchFamily="49" charset="-122"/>
                <a:ea typeface="楷体" pitchFamily="49" charset="-122"/>
              </a:rPr>
              <a:t>小结：</a:t>
            </a:r>
            <a:r>
              <a:rPr lang="zh-CN" altLang="en-US" sz="2800" dirty="0" smtClean="0">
                <a:solidFill>
                  <a:srgbClr val="FF0000"/>
                </a:solidFill>
                <a:latin typeface="楷体" panose="02010609060101010101" pitchFamily="49" charset="-122"/>
                <a:ea typeface="楷体" panose="02010609060101010101" pitchFamily="49" charset="-122"/>
              </a:rPr>
              <a:t>“切合题意”的作文在评分上要</a:t>
            </a:r>
            <a:r>
              <a:rPr lang="zh-CN" altLang="en-US" sz="2800" dirty="0">
                <a:solidFill>
                  <a:srgbClr val="FF0000"/>
                </a:solidFill>
                <a:latin typeface="楷体" panose="02010609060101010101" pitchFamily="49" charset="-122"/>
                <a:ea typeface="楷体" panose="02010609060101010101" pitchFamily="49" charset="-122"/>
              </a:rPr>
              <a:t>比</a:t>
            </a:r>
            <a:r>
              <a:rPr lang="zh-CN" altLang="en-US" sz="2800" dirty="0" smtClean="0">
                <a:solidFill>
                  <a:srgbClr val="FF0000"/>
                </a:solidFill>
                <a:latin typeface="楷体" panose="02010609060101010101" pitchFamily="49" charset="-122"/>
                <a:ea typeface="楷体" panose="02010609060101010101" pitchFamily="49" charset="-122"/>
              </a:rPr>
              <a:t>“符合题意”的作文有优势。</a:t>
            </a:r>
            <a:endParaRPr lang="zh-CN" altLang="en-US" sz="2800" dirty="0">
              <a:solidFill>
                <a:srgbClr val="FF0000"/>
              </a:solidFill>
              <a:latin typeface="楷体" panose="02010609060101010101" pitchFamily="49" charset="-122"/>
              <a:ea typeface="楷体" panose="02010609060101010101" pitchFamily="49" charset="-122"/>
            </a:endParaRPr>
          </a:p>
          <a:p>
            <a:pPr>
              <a:spcBef>
                <a:spcPct val="0"/>
              </a:spcBef>
              <a:buFontTx/>
              <a:buNone/>
            </a:pPr>
            <a:endParaRPr lang="en-US" altLang="zh-CN" sz="2800" dirty="0">
              <a:solidFill>
                <a:srgbClr val="002060"/>
              </a:solidFill>
              <a:latin typeface="楷体" pitchFamily="49" charset="-122"/>
              <a:ea typeface="楷体" pitchFamily="49" charset="-122"/>
            </a:endParaRPr>
          </a:p>
          <a:p>
            <a:pPr>
              <a:spcBef>
                <a:spcPct val="0"/>
              </a:spcBef>
              <a:buFontTx/>
              <a:buNone/>
            </a:pPr>
            <a:endParaRPr lang="en-US" altLang="zh-CN" sz="2000" dirty="0">
              <a:solidFill>
                <a:srgbClr val="002060"/>
              </a:solidFill>
              <a:latin typeface="楷体" pitchFamily="49" charset="-122"/>
              <a:ea typeface="楷体" pitchFamily="49" charset="-122"/>
            </a:endParaRPr>
          </a:p>
          <a:p>
            <a:pPr>
              <a:spcBef>
                <a:spcPct val="0"/>
              </a:spcBef>
              <a:buFontTx/>
              <a:buNone/>
            </a:pPr>
            <a:endParaRPr lang="zh-CN" altLang="en-US" sz="2000" dirty="0">
              <a:solidFill>
                <a:srgbClr val="002060"/>
              </a:solidFill>
              <a:latin typeface="楷体" pitchFamily="49" charset="-122"/>
              <a:ea typeface="楷体" pitchFamily="49" charset="-122"/>
            </a:endParaRPr>
          </a:p>
          <a:p>
            <a:pPr eaLnBrk="1" hangingPunct="1">
              <a:spcBef>
                <a:spcPct val="0"/>
              </a:spcBef>
              <a:buFontTx/>
              <a:buNone/>
            </a:pPr>
            <a:endParaRPr lang="zh-CN" altLang="en-US" sz="1800" dirty="0"/>
          </a:p>
        </p:txBody>
      </p:sp>
      <p:sp>
        <p:nvSpPr>
          <p:cNvPr id="5" name="TextBox 4"/>
          <p:cNvSpPr txBox="1"/>
          <p:nvPr/>
        </p:nvSpPr>
        <p:spPr>
          <a:xfrm>
            <a:off x="539552" y="404664"/>
            <a:ext cx="677108" cy="4968552"/>
          </a:xfrm>
          <a:prstGeom prst="rect">
            <a:avLst/>
          </a:prstGeom>
          <a:solidFill>
            <a:srgbClr val="00B0F0"/>
          </a:solidFill>
        </p:spPr>
        <p:txBody>
          <a:bodyPr vert="eaVert" wrap="square" rtlCol="0">
            <a:spAutoFit/>
          </a:bodyPr>
          <a:lstStyle/>
          <a:p>
            <a:r>
              <a:rPr lang="en-US" altLang="zh-CN" sz="3200" dirty="0" smtClean="0">
                <a:solidFill>
                  <a:srgbClr val="C00000"/>
                </a:solidFill>
              </a:rPr>
              <a:t>【</a:t>
            </a:r>
            <a:r>
              <a:rPr lang="zh-CN" altLang="en-US" sz="3200" dirty="0" smtClean="0">
                <a:solidFill>
                  <a:srgbClr val="C00000"/>
                </a:solidFill>
              </a:rPr>
              <a:t>三</a:t>
            </a:r>
            <a:r>
              <a:rPr lang="en-US" altLang="zh-CN" sz="3200" dirty="0" smtClean="0">
                <a:solidFill>
                  <a:srgbClr val="C00000"/>
                </a:solidFill>
              </a:rPr>
              <a:t>】</a:t>
            </a:r>
            <a:r>
              <a:rPr lang="zh-CN" altLang="en-US" sz="3200" dirty="0" smtClean="0">
                <a:solidFill>
                  <a:srgbClr val="C00000"/>
                </a:solidFill>
              </a:rPr>
              <a:t>符合题意有层次之分</a:t>
            </a:r>
            <a:endParaRPr lang="zh-CN" altLang="en-US" sz="3200" dirty="0">
              <a:solidFill>
                <a:srgbClr val="C00000"/>
              </a:solidFill>
            </a:endParaRPr>
          </a:p>
        </p:txBody>
      </p:sp>
    </p:spTree>
    <p:extLst>
      <p:ext uri="{BB962C8B-B14F-4D97-AF65-F5344CB8AC3E}">
        <p14:creationId xmlns:p14="http://schemas.microsoft.com/office/powerpoint/2010/main" val="14960593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8">
            <a:extLst>
              <a:ext uri="{FF2B5EF4-FFF2-40B4-BE49-F238E27FC236}">
                <a16:creationId xmlns:a16="http://schemas.microsoft.com/office/drawing/2014/main" xmlns="" id="{DE5E9A58-AE44-4982-A8CB-8CC664C4EC20}"/>
              </a:ext>
            </a:extLst>
          </p:cNvPr>
          <p:cNvSpPr>
            <a:spLocks noChangeArrowheads="1"/>
          </p:cNvSpPr>
          <p:nvPr/>
        </p:nvSpPr>
        <p:spPr bwMode="auto">
          <a:xfrm>
            <a:off x="1475656" y="1289050"/>
            <a:ext cx="4116512" cy="3077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4000" b="1" dirty="0" smtClean="0">
                <a:solidFill>
                  <a:srgbClr val="7030A0"/>
                </a:solidFill>
                <a:latin typeface="黑体" panose="02010609060101010101" pitchFamily="49" charset="-122"/>
                <a:ea typeface="黑体" panose="02010609060101010101" pitchFamily="49" charset="-122"/>
              </a:rPr>
              <a:t>评什么？</a:t>
            </a:r>
            <a:endParaRPr lang="en-US" altLang="zh-CN" sz="4000" b="1" dirty="0" smtClean="0">
              <a:solidFill>
                <a:srgbClr val="7030A0"/>
              </a:solidFill>
              <a:latin typeface="黑体" panose="02010609060101010101" pitchFamily="49" charset="-122"/>
              <a:ea typeface="黑体" panose="02010609060101010101" pitchFamily="49" charset="-122"/>
            </a:endParaRPr>
          </a:p>
          <a:p>
            <a:pPr algn="ctr"/>
            <a:endParaRPr lang="en-US" altLang="zh-CN" sz="4000" b="1" dirty="0" smtClean="0">
              <a:solidFill>
                <a:srgbClr val="7030A0"/>
              </a:solidFill>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审题的准确性</a:t>
            </a:r>
            <a:endParaRPr lang="en-US" altLang="zh-CN" sz="4000" b="1" dirty="0" smtClean="0">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思维的深度与广度</a:t>
            </a:r>
            <a:endParaRPr lang="en-US" altLang="zh-CN" sz="4000" b="1" dirty="0" smtClean="0">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语言篇章的表现力</a:t>
            </a:r>
            <a:endParaRPr lang="zh-CN" altLang="en-US" sz="4000" b="1" dirty="0">
              <a:latin typeface="黑体" panose="02010609060101010101" pitchFamily="49" charset="-122"/>
              <a:ea typeface="黑体" panose="02010609060101010101" pitchFamily="49" charset="-122"/>
            </a:endParaRPr>
          </a:p>
        </p:txBody>
      </p:sp>
      <p:sp>
        <p:nvSpPr>
          <p:cNvPr id="8" name="菱形 7"/>
          <p:cNvSpPr/>
          <p:nvPr/>
        </p:nvSpPr>
        <p:spPr>
          <a:xfrm>
            <a:off x="8041581" y="2769231"/>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0" name="菱形 9"/>
          <p:cNvSpPr/>
          <p:nvPr/>
        </p:nvSpPr>
        <p:spPr>
          <a:xfrm>
            <a:off x="6577825" y="2202964"/>
            <a:ext cx="507381" cy="676299"/>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1" name="菱形 10"/>
          <p:cNvSpPr/>
          <p:nvPr/>
        </p:nvSpPr>
        <p:spPr>
          <a:xfrm>
            <a:off x="7523430" y="359159"/>
            <a:ext cx="413375" cy="550996"/>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6" name="菱形 15"/>
          <p:cNvSpPr/>
          <p:nvPr/>
        </p:nvSpPr>
        <p:spPr>
          <a:xfrm>
            <a:off x="7084655" y="89230"/>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7" name="菱形 16"/>
          <p:cNvSpPr/>
          <p:nvPr/>
        </p:nvSpPr>
        <p:spPr>
          <a:xfrm>
            <a:off x="6699648" y="3085159"/>
            <a:ext cx="399844" cy="532961"/>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grpSp>
        <p:nvGrpSpPr>
          <p:cNvPr id="18" name="组合 17"/>
          <p:cNvGrpSpPr/>
          <p:nvPr/>
        </p:nvGrpSpPr>
        <p:grpSpPr>
          <a:xfrm>
            <a:off x="6882147" y="1213945"/>
            <a:ext cx="1248820" cy="1664580"/>
            <a:chOff x="6093737" y="1806665"/>
            <a:chExt cx="1665185" cy="1665185"/>
          </a:xfrm>
          <a:solidFill>
            <a:srgbClr val="00BCDC"/>
          </a:solidFill>
        </p:grpSpPr>
        <p:sp>
          <p:nvSpPr>
            <p:cNvPr id="19" name="菱形 18"/>
            <p:cNvSpPr/>
            <p:nvPr/>
          </p:nvSpPr>
          <p:spPr>
            <a:xfrm>
              <a:off x="6093737" y="1806665"/>
              <a:ext cx="1665185" cy="1665185"/>
            </a:xfrm>
            <a:prstGeom prst="diamond">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20" name="组合 19"/>
            <p:cNvGrpSpPr/>
            <p:nvPr/>
          </p:nvGrpSpPr>
          <p:grpSpPr>
            <a:xfrm>
              <a:off x="6631848" y="2401926"/>
              <a:ext cx="588962" cy="474663"/>
              <a:chOff x="5497513" y="6915150"/>
              <a:chExt cx="588962" cy="474663"/>
            </a:xfrm>
            <a:grpFill/>
          </p:grpSpPr>
          <p:sp>
            <p:nvSpPr>
              <p:cNvPr id="21" name="Freeform 934"/>
              <p:cNvSpPr>
                <a:spLocks/>
              </p:cNvSpPr>
              <p:nvPr/>
            </p:nvSpPr>
            <p:spPr bwMode="auto">
              <a:xfrm>
                <a:off x="5497513" y="7180263"/>
                <a:ext cx="279400" cy="209550"/>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2" name="Freeform 935"/>
              <p:cNvSpPr>
                <a:spLocks/>
              </p:cNvSpPr>
              <p:nvPr/>
            </p:nvSpPr>
            <p:spPr bwMode="auto">
              <a:xfrm>
                <a:off x="5619750" y="7088188"/>
                <a:ext cx="157163" cy="127000"/>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3" name="Freeform 936"/>
              <p:cNvSpPr>
                <a:spLocks/>
              </p:cNvSpPr>
              <p:nvPr/>
            </p:nvSpPr>
            <p:spPr bwMode="auto">
              <a:xfrm>
                <a:off x="5794375" y="7088188"/>
                <a:ext cx="157163" cy="127000"/>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4" name="Freeform 937"/>
              <p:cNvSpPr>
                <a:spLocks/>
              </p:cNvSpPr>
              <p:nvPr/>
            </p:nvSpPr>
            <p:spPr bwMode="auto">
              <a:xfrm>
                <a:off x="5807075" y="7180263"/>
                <a:ext cx="279400" cy="209550"/>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5" name="Freeform 938"/>
              <p:cNvSpPr>
                <a:spLocks/>
              </p:cNvSpPr>
              <p:nvPr/>
            </p:nvSpPr>
            <p:spPr bwMode="auto">
              <a:xfrm>
                <a:off x="5710238" y="6915150"/>
                <a:ext cx="150813" cy="207963"/>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26" name="组合 25"/>
          <p:cNvGrpSpPr/>
          <p:nvPr/>
        </p:nvGrpSpPr>
        <p:grpSpPr>
          <a:xfrm>
            <a:off x="5708320" y="1358895"/>
            <a:ext cx="1031325" cy="1374676"/>
            <a:chOff x="4528552" y="1951670"/>
            <a:chExt cx="1375176" cy="1375176"/>
          </a:xfrm>
          <a:solidFill>
            <a:srgbClr val="00BCDC"/>
          </a:solidFill>
        </p:grpSpPr>
        <p:sp>
          <p:nvSpPr>
            <p:cNvPr id="27" name="菱形 26"/>
            <p:cNvSpPr/>
            <p:nvPr/>
          </p:nvSpPr>
          <p:spPr>
            <a:xfrm>
              <a:off x="4528552" y="1951670"/>
              <a:ext cx="1375176" cy="137517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28" name="Freeform 939"/>
            <p:cNvSpPr>
              <a:spLocks noEditPoints="1"/>
            </p:cNvSpPr>
            <p:nvPr/>
          </p:nvSpPr>
          <p:spPr bwMode="auto">
            <a:xfrm>
              <a:off x="5034371" y="2403514"/>
              <a:ext cx="363538" cy="471488"/>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29" name="组合 28"/>
          <p:cNvGrpSpPr/>
          <p:nvPr/>
        </p:nvGrpSpPr>
        <p:grpSpPr>
          <a:xfrm>
            <a:off x="7240259" y="2743559"/>
            <a:ext cx="1037422" cy="1382803"/>
            <a:chOff x="6543787" y="3336835"/>
            <a:chExt cx="1383306" cy="1383306"/>
          </a:xfrm>
          <a:solidFill>
            <a:srgbClr val="00BCDC"/>
          </a:solidFill>
        </p:grpSpPr>
        <p:sp>
          <p:nvSpPr>
            <p:cNvPr id="30" name="菱形 29"/>
            <p:cNvSpPr/>
            <p:nvPr/>
          </p:nvSpPr>
          <p:spPr>
            <a:xfrm>
              <a:off x="6543787" y="3336835"/>
              <a:ext cx="1383306" cy="138330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1" name="组合 30"/>
            <p:cNvGrpSpPr/>
            <p:nvPr/>
          </p:nvGrpSpPr>
          <p:grpSpPr>
            <a:xfrm>
              <a:off x="6993837" y="3831890"/>
              <a:ext cx="433388" cy="441326"/>
              <a:chOff x="7007225" y="6927850"/>
              <a:chExt cx="433388" cy="441326"/>
            </a:xfrm>
            <a:grpFill/>
          </p:grpSpPr>
          <p:sp>
            <p:nvSpPr>
              <p:cNvPr id="32" name="Freeform 940"/>
              <p:cNvSpPr>
                <a:spLocks/>
              </p:cNvSpPr>
              <p:nvPr/>
            </p:nvSpPr>
            <p:spPr bwMode="auto">
              <a:xfrm>
                <a:off x="7099300" y="6964363"/>
                <a:ext cx="249238" cy="404813"/>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3" name="Freeform 941"/>
              <p:cNvSpPr>
                <a:spLocks/>
              </p:cNvSpPr>
              <p:nvPr/>
            </p:nvSpPr>
            <p:spPr bwMode="auto">
              <a:xfrm>
                <a:off x="7296150" y="6927850"/>
                <a:ext cx="144463" cy="26987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4" name="Freeform 942"/>
              <p:cNvSpPr>
                <a:spLocks/>
              </p:cNvSpPr>
              <p:nvPr/>
            </p:nvSpPr>
            <p:spPr bwMode="auto">
              <a:xfrm>
                <a:off x="7007225" y="6989763"/>
                <a:ext cx="130175" cy="282575"/>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35" name="组合 34"/>
          <p:cNvGrpSpPr/>
          <p:nvPr/>
        </p:nvGrpSpPr>
        <p:grpSpPr>
          <a:xfrm>
            <a:off x="7638935" y="513123"/>
            <a:ext cx="1017811" cy="1356663"/>
            <a:chOff x="7102847" y="1105585"/>
            <a:chExt cx="1357156" cy="1357156"/>
          </a:xfrm>
          <a:solidFill>
            <a:srgbClr val="00BCDC"/>
          </a:solidFill>
        </p:grpSpPr>
        <p:sp>
          <p:nvSpPr>
            <p:cNvPr id="36" name="菱形 35"/>
            <p:cNvSpPr/>
            <p:nvPr/>
          </p:nvSpPr>
          <p:spPr>
            <a:xfrm>
              <a:off x="7102847" y="1105585"/>
              <a:ext cx="1357156" cy="1357156"/>
            </a:xfrm>
            <a:prstGeom prst="diamond">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7" name="组合 36"/>
            <p:cNvGrpSpPr/>
            <p:nvPr/>
          </p:nvGrpSpPr>
          <p:grpSpPr>
            <a:xfrm>
              <a:off x="7548063" y="1565882"/>
              <a:ext cx="466725" cy="436563"/>
              <a:chOff x="9229725" y="6948488"/>
              <a:chExt cx="466725" cy="436563"/>
            </a:xfrm>
            <a:grpFill/>
          </p:grpSpPr>
          <p:sp>
            <p:nvSpPr>
              <p:cNvPr id="38" name="Freeform 945"/>
              <p:cNvSpPr>
                <a:spLocks/>
              </p:cNvSpPr>
              <p:nvPr/>
            </p:nvSpPr>
            <p:spPr bwMode="auto">
              <a:xfrm>
                <a:off x="9393238" y="7189788"/>
                <a:ext cx="166688" cy="195263"/>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9" name="Freeform 946"/>
              <p:cNvSpPr>
                <a:spLocks/>
              </p:cNvSpPr>
              <p:nvPr/>
            </p:nvSpPr>
            <p:spPr bwMode="auto">
              <a:xfrm>
                <a:off x="9509125" y="7100888"/>
                <a:ext cx="187325" cy="16351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0" name="Freeform 947"/>
              <p:cNvSpPr>
                <a:spLocks/>
              </p:cNvSpPr>
              <p:nvPr/>
            </p:nvSpPr>
            <p:spPr bwMode="auto">
              <a:xfrm>
                <a:off x="9471025" y="6948488"/>
                <a:ext cx="153988" cy="15398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1" name="Freeform 948"/>
              <p:cNvSpPr>
                <a:spLocks/>
              </p:cNvSpPr>
              <p:nvPr/>
            </p:nvSpPr>
            <p:spPr bwMode="auto">
              <a:xfrm>
                <a:off x="9293225" y="6956425"/>
                <a:ext cx="144463" cy="165100"/>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2" name="Freeform 949"/>
              <p:cNvSpPr>
                <a:spLocks/>
              </p:cNvSpPr>
              <p:nvPr/>
            </p:nvSpPr>
            <p:spPr bwMode="auto">
              <a:xfrm>
                <a:off x="9229725" y="7135813"/>
                <a:ext cx="195263" cy="146050"/>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43" name="组合 42"/>
          <p:cNvGrpSpPr/>
          <p:nvPr/>
        </p:nvGrpSpPr>
        <p:grpSpPr>
          <a:xfrm>
            <a:off x="6495319" y="698341"/>
            <a:ext cx="739899" cy="986227"/>
            <a:chOff x="5577942" y="1290871"/>
            <a:chExt cx="986586" cy="986584"/>
          </a:xfrm>
          <a:solidFill>
            <a:srgbClr val="00BCDC"/>
          </a:solidFill>
        </p:grpSpPr>
        <p:sp>
          <p:nvSpPr>
            <p:cNvPr id="44" name="菱形 43"/>
            <p:cNvSpPr/>
            <p:nvPr/>
          </p:nvSpPr>
          <p:spPr>
            <a:xfrm>
              <a:off x="5577942" y="1290871"/>
              <a:ext cx="986586" cy="986584"/>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sp>
          <p:nvSpPr>
            <p:cNvPr id="45" name="Freeform 944"/>
            <p:cNvSpPr>
              <a:spLocks noEditPoints="1"/>
            </p:cNvSpPr>
            <p:nvPr/>
          </p:nvSpPr>
          <p:spPr bwMode="auto">
            <a:xfrm>
              <a:off x="5901373" y="1591282"/>
              <a:ext cx="339725" cy="38576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46" name="组合 45"/>
          <p:cNvGrpSpPr/>
          <p:nvPr/>
        </p:nvGrpSpPr>
        <p:grpSpPr>
          <a:xfrm>
            <a:off x="8151558" y="1926071"/>
            <a:ext cx="715114" cy="953191"/>
            <a:chOff x="7758922" y="2481740"/>
            <a:chExt cx="953538" cy="953538"/>
          </a:xfrm>
          <a:solidFill>
            <a:srgbClr val="00BCDC"/>
          </a:solidFill>
        </p:grpSpPr>
        <p:sp>
          <p:nvSpPr>
            <p:cNvPr id="47" name="菱形 46"/>
            <p:cNvSpPr/>
            <p:nvPr/>
          </p:nvSpPr>
          <p:spPr>
            <a:xfrm>
              <a:off x="7758922" y="2481740"/>
              <a:ext cx="953538" cy="953538"/>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48" name="Freeform 1099"/>
            <p:cNvSpPr>
              <a:spLocks/>
            </p:cNvSpPr>
            <p:nvPr/>
          </p:nvSpPr>
          <p:spPr bwMode="auto">
            <a:xfrm>
              <a:off x="8038841" y="2716415"/>
              <a:ext cx="393700" cy="484188"/>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cxnSp>
        <p:nvCxnSpPr>
          <p:cNvPr id="79" name="Straight Connector 5"/>
          <p:cNvCxnSpPr>
            <a:cxnSpLocks/>
          </p:cNvCxnSpPr>
          <p:nvPr/>
        </p:nvCxnSpPr>
        <p:spPr>
          <a:xfrm>
            <a:off x="1" y="6270256"/>
            <a:ext cx="9142413"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04624830"/>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1200"/>
                            </p:stCondLst>
                            <p:childTnLst>
                              <p:par>
                                <p:cTn id="11" presetID="53" presetClass="entr" presetSubtype="16" fill="hold" grpId="0" nodeType="afterEffect">
                                  <p:stCondLst>
                                    <p:cond delay="2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25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10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par>
                                <p:cTn id="51" presetID="53" presetClass="entr" presetSubtype="16" fill="hold" nodeType="withEffect">
                                  <p:stCondLst>
                                    <p:cond delay="1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Effect transition="in" filter="fade">
                                      <p:cBhvr>
                                        <p:cTn id="55" dur="500"/>
                                        <p:tgtEl>
                                          <p:spTgt spid="35"/>
                                        </p:tgtEl>
                                      </p:cBhvr>
                                    </p:animEffect>
                                  </p:childTnLst>
                                </p:cTn>
                              </p:par>
                              <p:par>
                                <p:cTn id="56" presetID="53" presetClass="entr" presetSubtype="16"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nodeType="withEffect">
                                  <p:stCondLst>
                                    <p:cond delay="30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childTnLst>
                          </p:cTn>
                        </p:par>
                        <p:par>
                          <p:cTn id="66" fill="hold">
                            <p:stCondLst>
                              <p:cond delay="2000"/>
                            </p:stCondLst>
                            <p:childTnLst>
                              <p:par>
                                <p:cTn id="67" presetID="22" presetClass="entr" presetSubtype="8"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wipe(left)">
                                      <p:cBhvr>
                                        <p:cTn id="6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P spid="10" grpId="0" animBg="1"/>
      <p:bldP spid="11" grpId="0" animBg="1"/>
      <p:bldP spid="16" grpId="0" animBg="1"/>
      <p:bldP spid="1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Box 3"/>
          <p:cNvSpPr txBox="1">
            <a:spLocks noChangeArrowheads="1"/>
          </p:cNvSpPr>
          <p:nvPr/>
        </p:nvSpPr>
        <p:spPr bwMode="auto">
          <a:xfrm>
            <a:off x="468313" y="1196975"/>
            <a:ext cx="82073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400" dirty="0" smtClean="0">
                <a:solidFill>
                  <a:srgbClr val="FF0000"/>
                </a:solidFill>
                <a:latin typeface="黑体" pitchFamily="49" charset="-122"/>
                <a:ea typeface="黑体" pitchFamily="49" charset="-122"/>
              </a:rPr>
              <a:t>例如：</a:t>
            </a:r>
            <a:r>
              <a:rPr lang="en-US" altLang="zh-CN" sz="2400" dirty="0" smtClean="0">
                <a:solidFill>
                  <a:srgbClr val="FF0000"/>
                </a:solidFill>
                <a:latin typeface="黑体" pitchFamily="49" charset="-122"/>
                <a:ea typeface="黑体" pitchFamily="49" charset="-122"/>
              </a:rPr>
              <a:t>2017</a:t>
            </a:r>
            <a:r>
              <a:rPr lang="zh-CN" altLang="en-US" sz="2400" dirty="0" smtClean="0">
                <a:solidFill>
                  <a:srgbClr val="FF0000"/>
                </a:solidFill>
                <a:latin typeface="黑体" pitchFamily="49" charset="-122"/>
                <a:ea typeface="黑体" pitchFamily="49" charset="-122"/>
              </a:rPr>
              <a:t>年高考作文题的审题</a:t>
            </a:r>
            <a:r>
              <a:rPr lang="zh-CN" altLang="zh-CN" sz="2400" dirty="0" smtClean="0">
                <a:solidFill>
                  <a:srgbClr val="FF0000"/>
                </a:solidFill>
                <a:latin typeface="黑体" pitchFamily="49" charset="-122"/>
                <a:ea typeface="黑体" pitchFamily="49" charset="-122"/>
              </a:rPr>
              <a:t>：</a:t>
            </a:r>
            <a:endParaRPr lang="zh-CN" altLang="zh-CN" sz="2400" dirty="0">
              <a:solidFill>
                <a:srgbClr val="FF0000"/>
              </a:solidFill>
              <a:latin typeface="黑体" pitchFamily="49" charset="-122"/>
              <a:ea typeface="黑体" pitchFamily="49" charset="-122"/>
            </a:endParaRPr>
          </a:p>
          <a:p>
            <a:pPr>
              <a:spcBef>
                <a:spcPct val="0"/>
              </a:spcBef>
              <a:buNone/>
            </a:pPr>
            <a:endParaRPr lang="en-US" altLang="zh-CN" sz="2400" dirty="0" smtClean="0">
              <a:solidFill>
                <a:srgbClr val="FF0000"/>
              </a:solidFill>
              <a:latin typeface="楷体" pitchFamily="49" charset="-122"/>
              <a:ea typeface="楷体" pitchFamily="49" charset="-122"/>
            </a:endParaRPr>
          </a:p>
          <a:p>
            <a:pPr>
              <a:spcBef>
                <a:spcPct val="0"/>
              </a:spcBef>
              <a:buNone/>
            </a:pPr>
            <a:r>
              <a:rPr lang="en-US" altLang="zh-CN" sz="2400" dirty="0" smtClean="0">
                <a:solidFill>
                  <a:srgbClr val="FF0000"/>
                </a:solidFill>
                <a:latin typeface="楷体" pitchFamily="49" charset="-122"/>
                <a:ea typeface="楷体" pitchFamily="49" charset="-122"/>
              </a:rPr>
              <a:t>    </a:t>
            </a:r>
            <a:r>
              <a:rPr lang="zh-CN" altLang="zh-CN" sz="2400" dirty="0" smtClean="0">
                <a:solidFill>
                  <a:srgbClr val="FF0000"/>
                </a:solidFill>
                <a:latin typeface="楷体" pitchFamily="49" charset="-122"/>
                <a:ea typeface="楷体" pitchFamily="49" charset="-122"/>
              </a:rPr>
              <a:t>简要</a:t>
            </a:r>
            <a:r>
              <a:rPr lang="zh-CN" altLang="zh-CN" sz="2400" dirty="0">
                <a:solidFill>
                  <a:srgbClr val="FF0000"/>
                </a:solidFill>
                <a:latin typeface="楷体" pitchFamily="49" charset="-122"/>
                <a:ea typeface="楷体" pitchFamily="49" charset="-122"/>
              </a:rPr>
              <a:t>概括为：两个任务六个小点</a:t>
            </a:r>
          </a:p>
          <a:p>
            <a:pPr eaLnBrk="1" hangingPunct="1">
              <a:spcBef>
                <a:spcPct val="0"/>
              </a:spcBef>
              <a:buFontTx/>
              <a:buNone/>
            </a:pPr>
            <a:r>
              <a:rPr lang="en-US" altLang="zh-CN" sz="2400" dirty="0" smtClean="0">
                <a:latin typeface="楷体" pitchFamily="49" charset="-122"/>
                <a:ea typeface="楷体" pitchFamily="49" charset="-122"/>
              </a:rPr>
              <a:t>    1</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从</a:t>
            </a:r>
            <a:r>
              <a:rPr lang="en-US" altLang="zh-CN" sz="2400" dirty="0">
                <a:latin typeface="楷体" pitchFamily="49" charset="-122"/>
                <a:ea typeface="楷体" pitchFamily="49" charset="-122"/>
              </a:rPr>
              <a:t>12</a:t>
            </a:r>
            <a:r>
              <a:rPr lang="zh-CN" altLang="zh-CN" sz="2400" dirty="0">
                <a:latin typeface="楷体" pitchFamily="49" charset="-122"/>
                <a:ea typeface="楷体" pitchFamily="49" charset="-122"/>
              </a:rPr>
              <a:t>个关键词中选择其中两三个关键词展开写作，让选出来的关键词形成有机联系，呈现你所认识的中国。包括：（</a:t>
            </a:r>
            <a:r>
              <a:rPr lang="en-US" altLang="zh-CN" sz="2400" dirty="0">
                <a:latin typeface="楷体" pitchFamily="49" charset="-122"/>
                <a:ea typeface="楷体" pitchFamily="49" charset="-122"/>
              </a:rPr>
              <a:t>1</a:t>
            </a:r>
            <a:r>
              <a:rPr lang="zh-CN" altLang="zh-CN" sz="2400" dirty="0">
                <a:latin typeface="楷体" pitchFamily="49" charset="-122"/>
                <a:ea typeface="楷体" pitchFamily="49" charset="-122"/>
              </a:rPr>
              <a:t>）范围；（</a:t>
            </a:r>
            <a:r>
              <a:rPr lang="en-US" altLang="zh-CN" sz="2400" dirty="0">
                <a:latin typeface="楷体" pitchFamily="49" charset="-122"/>
                <a:ea typeface="楷体" pitchFamily="49" charset="-122"/>
              </a:rPr>
              <a:t>2</a:t>
            </a:r>
            <a:r>
              <a:rPr lang="zh-CN" altLang="zh-CN" sz="2400" dirty="0">
                <a:latin typeface="楷体" pitchFamily="49" charset="-122"/>
                <a:ea typeface="楷体" pitchFamily="49" charset="-122"/>
              </a:rPr>
              <a:t>）数量；（</a:t>
            </a:r>
            <a:r>
              <a:rPr lang="en-US" altLang="zh-CN" sz="2400" dirty="0">
                <a:latin typeface="楷体" pitchFamily="49" charset="-122"/>
                <a:ea typeface="楷体" pitchFamily="49" charset="-122"/>
              </a:rPr>
              <a:t>3</a:t>
            </a:r>
            <a:r>
              <a:rPr lang="zh-CN" altLang="zh-CN" sz="2400" dirty="0">
                <a:latin typeface="楷体" pitchFamily="49" charset="-122"/>
                <a:ea typeface="楷体" pitchFamily="49" charset="-122"/>
              </a:rPr>
              <a:t>）关联；（</a:t>
            </a:r>
            <a:r>
              <a:rPr lang="en-US" altLang="zh-CN" sz="2400" dirty="0">
                <a:latin typeface="楷体" pitchFamily="49" charset="-122"/>
                <a:ea typeface="楷体" pitchFamily="49" charset="-122"/>
              </a:rPr>
              <a:t>4</a:t>
            </a:r>
            <a:r>
              <a:rPr lang="zh-CN" altLang="zh-CN" sz="2400" dirty="0">
                <a:latin typeface="楷体" pitchFamily="49" charset="-122"/>
                <a:ea typeface="楷体" pitchFamily="49" charset="-122"/>
              </a:rPr>
              <a:t>）内容。</a:t>
            </a:r>
          </a:p>
          <a:p>
            <a:pPr eaLnBrk="1" hangingPunct="1">
              <a:spcBef>
                <a:spcPct val="0"/>
              </a:spcBef>
              <a:buFontTx/>
              <a:buNone/>
            </a:pPr>
            <a:r>
              <a:rPr lang="en-US" altLang="zh-CN" sz="2400" dirty="0">
                <a:latin typeface="楷体" pitchFamily="49" charset="-122"/>
                <a:ea typeface="楷体" pitchFamily="49" charset="-122"/>
              </a:rPr>
              <a:t>    2.</a:t>
            </a:r>
            <a:r>
              <a:rPr lang="zh-CN" altLang="zh-CN" sz="2400" dirty="0">
                <a:latin typeface="楷体" pitchFamily="49" charset="-122"/>
                <a:ea typeface="楷体" pitchFamily="49" charset="-122"/>
              </a:rPr>
              <a:t>帮助外国青年读懂中国。包括</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a:t>
            </a:r>
            <a:r>
              <a:rPr lang="en-US" altLang="zh-CN" sz="2400" dirty="0">
                <a:latin typeface="楷体" pitchFamily="49" charset="-122"/>
                <a:ea typeface="楷体" pitchFamily="49" charset="-122"/>
              </a:rPr>
              <a:t>1</a:t>
            </a:r>
            <a:r>
              <a:rPr lang="zh-CN" altLang="zh-CN" sz="2400" dirty="0">
                <a:latin typeface="楷体" pitchFamily="49" charset="-122"/>
                <a:ea typeface="楷体" pitchFamily="49" charset="-122"/>
              </a:rPr>
              <a:t>）写作对象；（</a:t>
            </a:r>
            <a:r>
              <a:rPr lang="en-US" altLang="zh-CN" sz="2400" dirty="0">
                <a:latin typeface="楷体" pitchFamily="49" charset="-122"/>
                <a:ea typeface="楷体" pitchFamily="49" charset="-122"/>
              </a:rPr>
              <a:t>2</a:t>
            </a:r>
            <a:r>
              <a:rPr lang="zh-CN" altLang="zh-CN" sz="2400" dirty="0">
                <a:latin typeface="楷体" pitchFamily="49" charset="-122"/>
                <a:ea typeface="楷体" pitchFamily="49" charset="-122"/>
              </a:rPr>
              <a:t>）写作目的。</a:t>
            </a:r>
          </a:p>
          <a:p>
            <a:pPr eaLnBrk="1" hangingPunct="1">
              <a:spcBef>
                <a:spcPct val="0"/>
              </a:spcBef>
              <a:buFontTx/>
              <a:buNone/>
            </a:pPr>
            <a:r>
              <a:rPr lang="en-US" altLang="zh-CN" sz="2400" dirty="0">
                <a:latin typeface="楷体" pitchFamily="49" charset="-122"/>
                <a:ea typeface="楷体" pitchFamily="49" charset="-122"/>
              </a:rPr>
              <a:t>    </a:t>
            </a:r>
            <a:endParaRPr lang="zh-CN" altLang="en-US" sz="1800" dirty="0"/>
          </a:p>
        </p:txBody>
      </p:sp>
    </p:spTree>
    <p:extLst>
      <p:ext uri="{BB962C8B-B14F-4D97-AF65-F5344CB8AC3E}">
        <p14:creationId xmlns:p14="http://schemas.microsoft.com/office/powerpoint/2010/main" val="41582346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TextBox 3"/>
          <p:cNvSpPr txBox="1">
            <a:spLocks noChangeArrowheads="1"/>
          </p:cNvSpPr>
          <p:nvPr/>
        </p:nvSpPr>
        <p:spPr bwMode="auto">
          <a:xfrm>
            <a:off x="2195736" y="1052513"/>
            <a:ext cx="6697439"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zh-CN" sz="2400" dirty="0">
                <a:solidFill>
                  <a:srgbClr val="FF0000"/>
                </a:solidFill>
                <a:latin typeface="楷体" pitchFamily="49" charset="-122"/>
                <a:ea typeface="楷体" pitchFamily="49" charset="-122"/>
              </a:rPr>
              <a:t>符合题意</a:t>
            </a:r>
          </a:p>
          <a:p>
            <a:pPr eaLnBrk="1" hangingPunct="1">
              <a:spcBef>
                <a:spcPct val="0"/>
              </a:spcBef>
              <a:buFontTx/>
              <a:buNone/>
            </a:pPr>
            <a:r>
              <a:rPr lang="zh-CN" altLang="zh-CN" sz="2400" dirty="0"/>
              <a:t>（一）完成好两个任务，六小点都完成得</a:t>
            </a:r>
            <a:r>
              <a:rPr lang="zh-CN" altLang="zh-CN" sz="2400" dirty="0" smtClean="0"/>
              <a:t>好的</a:t>
            </a:r>
            <a:endParaRPr lang="en-US" altLang="zh-CN" sz="2400" dirty="0" smtClean="0"/>
          </a:p>
          <a:p>
            <a:pPr eaLnBrk="1" hangingPunct="1">
              <a:spcBef>
                <a:spcPct val="0"/>
              </a:spcBef>
              <a:buFontTx/>
              <a:buNone/>
            </a:pPr>
            <a:r>
              <a:rPr lang="zh-CN" altLang="zh-CN" sz="2400" dirty="0" smtClean="0">
                <a:solidFill>
                  <a:srgbClr val="FF0000"/>
                </a:solidFill>
              </a:rPr>
              <a:t>——</a:t>
            </a:r>
            <a:r>
              <a:rPr lang="zh-CN" altLang="zh-CN" sz="2400" dirty="0">
                <a:solidFill>
                  <a:srgbClr val="FF0000"/>
                </a:solidFill>
              </a:rPr>
              <a:t>属于第一</a:t>
            </a:r>
            <a:r>
              <a:rPr lang="zh-CN" altLang="zh-CN" sz="2400" dirty="0" smtClean="0">
                <a:solidFill>
                  <a:srgbClr val="FF0000"/>
                </a:solidFill>
              </a:rPr>
              <a:t>层次</a:t>
            </a:r>
            <a:r>
              <a:rPr lang="zh-CN" altLang="en-US" sz="2400" dirty="0" smtClean="0">
                <a:solidFill>
                  <a:srgbClr val="FF0000"/>
                </a:solidFill>
              </a:rPr>
              <a:t>（</a:t>
            </a:r>
            <a:r>
              <a:rPr lang="en-US" altLang="zh-CN" sz="2400" dirty="0" smtClean="0">
                <a:solidFill>
                  <a:srgbClr val="FF0000"/>
                </a:solidFill>
              </a:rPr>
              <a:t>54</a:t>
            </a:r>
            <a:r>
              <a:rPr lang="zh-CN" altLang="en-US" sz="2400" dirty="0" smtClean="0">
                <a:solidFill>
                  <a:srgbClr val="FF0000"/>
                </a:solidFill>
              </a:rPr>
              <a:t>分以上）</a:t>
            </a:r>
            <a:endParaRPr lang="zh-CN" altLang="zh-CN" sz="2400" dirty="0">
              <a:solidFill>
                <a:srgbClr val="FF0000"/>
              </a:solidFill>
            </a:endParaRPr>
          </a:p>
          <a:p>
            <a:pPr eaLnBrk="1" hangingPunct="1">
              <a:spcBef>
                <a:spcPct val="0"/>
              </a:spcBef>
              <a:buFontTx/>
              <a:buNone/>
            </a:pPr>
            <a:r>
              <a:rPr lang="zh-CN" altLang="zh-CN" sz="2400" dirty="0"/>
              <a:t>（二）没有很好地完成第二个任务，但是第一个任务完成得</a:t>
            </a:r>
            <a:r>
              <a:rPr lang="zh-CN" altLang="zh-CN" sz="2400" dirty="0" smtClean="0"/>
              <a:t>好的</a:t>
            </a:r>
            <a:endParaRPr lang="en-US" altLang="zh-CN" sz="2400" dirty="0" smtClean="0"/>
          </a:p>
          <a:p>
            <a:pPr eaLnBrk="1" hangingPunct="1">
              <a:spcBef>
                <a:spcPct val="0"/>
              </a:spcBef>
              <a:buFontTx/>
              <a:buNone/>
            </a:pPr>
            <a:r>
              <a:rPr lang="zh-CN" altLang="zh-CN" sz="2400" dirty="0" smtClean="0">
                <a:solidFill>
                  <a:srgbClr val="FF0000"/>
                </a:solidFill>
              </a:rPr>
              <a:t>——</a:t>
            </a:r>
            <a:r>
              <a:rPr lang="zh-CN" altLang="zh-CN" sz="2400" dirty="0">
                <a:solidFill>
                  <a:srgbClr val="FF0000"/>
                </a:solidFill>
              </a:rPr>
              <a:t>属于第二</a:t>
            </a:r>
            <a:r>
              <a:rPr lang="zh-CN" altLang="zh-CN" sz="2400" dirty="0" smtClean="0">
                <a:solidFill>
                  <a:srgbClr val="FF0000"/>
                </a:solidFill>
              </a:rPr>
              <a:t>层次</a:t>
            </a:r>
            <a:r>
              <a:rPr lang="zh-CN" altLang="en-US" sz="2400" dirty="0" smtClean="0">
                <a:solidFill>
                  <a:srgbClr val="FF0000"/>
                </a:solidFill>
              </a:rPr>
              <a:t>（</a:t>
            </a:r>
            <a:r>
              <a:rPr lang="en-US" altLang="zh-CN" sz="2400" dirty="0" smtClean="0">
                <a:solidFill>
                  <a:srgbClr val="FF0000"/>
                </a:solidFill>
              </a:rPr>
              <a:t>48-53</a:t>
            </a:r>
            <a:r>
              <a:rPr lang="zh-CN" altLang="en-US" sz="2400" dirty="0" smtClean="0">
                <a:solidFill>
                  <a:srgbClr val="FF0000"/>
                </a:solidFill>
              </a:rPr>
              <a:t>分）</a:t>
            </a:r>
            <a:endParaRPr lang="zh-CN" altLang="zh-CN" sz="2400" dirty="0">
              <a:solidFill>
                <a:srgbClr val="FF0000"/>
              </a:solidFill>
            </a:endParaRPr>
          </a:p>
          <a:p>
            <a:pPr eaLnBrk="1" hangingPunct="1">
              <a:spcBef>
                <a:spcPct val="0"/>
              </a:spcBef>
              <a:buFontTx/>
              <a:buNone/>
            </a:pPr>
            <a:r>
              <a:rPr lang="zh-CN" altLang="zh-CN" sz="2400" dirty="0"/>
              <a:t>（三）没有很好地完成第二个任务，第一个任务完成得也一般</a:t>
            </a:r>
            <a:r>
              <a:rPr lang="zh-CN" altLang="zh-CN" sz="2400" dirty="0" smtClean="0"/>
              <a:t>的</a:t>
            </a:r>
            <a:endParaRPr lang="en-US" altLang="zh-CN" sz="2400" dirty="0" smtClean="0"/>
          </a:p>
          <a:p>
            <a:pPr eaLnBrk="1" hangingPunct="1">
              <a:spcBef>
                <a:spcPct val="0"/>
              </a:spcBef>
              <a:buFontTx/>
              <a:buNone/>
            </a:pPr>
            <a:r>
              <a:rPr lang="zh-CN" altLang="zh-CN" sz="2400" dirty="0" smtClean="0">
                <a:solidFill>
                  <a:srgbClr val="FF0000"/>
                </a:solidFill>
              </a:rPr>
              <a:t>——</a:t>
            </a:r>
            <a:r>
              <a:rPr lang="zh-CN" altLang="zh-CN" sz="2400" dirty="0">
                <a:solidFill>
                  <a:srgbClr val="FF0000"/>
                </a:solidFill>
              </a:rPr>
              <a:t>属于第三</a:t>
            </a:r>
            <a:r>
              <a:rPr lang="zh-CN" altLang="zh-CN" sz="2400" dirty="0" smtClean="0">
                <a:solidFill>
                  <a:srgbClr val="FF0000"/>
                </a:solidFill>
              </a:rPr>
              <a:t>层次</a:t>
            </a:r>
            <a:r>
              <a:rPr lang="zh-CN" altLang="en-US" sz="2400" dirty="0" smtClean="0">
                <a:solidFill>
                  <a:srgbClr val="FF0000"/>
                </a:solidFill>
              </a:rPr>
              <a:t>（</a:t>
            </a:r>
            <a:r>
              <a:rPr lang="en-US" altLang="zh-CN" sz="2400" dirty="0" smtClean="0">
                <a:solidFill>
                  <a:srgbClr val="FF0000"/>
                </a:solidFill>
              </a:rPr>
              <a:t>36-47</a:t>
            </a:r>
            <a:r>
              <a:rPr lang="zh-CN" altLang="en-US" sz="2400" dirty="0" smtClean="0">
                <a:solidFill>
                  <a:srgbClr val="FF0000"/>
                </a:solidFill>
              </a:rPr>
              <a:t>）</a:t>
            </a:r>
            <a:endParaRPr lang="en-US" altLang="zh-CN" sz="2400" dirty="0">
              <a:solidFill>
                <a:srgbClr val="FF0000"/>
              </a:solidFill>
            </a:endParaRPr>
          </a:p>
        </p:txBody>
      </p:sp>
      <p:sp>
        <p:nvSpPr>
          <p:cNvPr id="5" name="TextBox 4"/>
          <p:cNvSpPr txBox="1"/>
          <p:nvPr/>
        </p:nvSpPr>
        <p:spPr>
          <a:xfrm>
            <a:off x="510516" y="908720"/>
            <a:ext cx="677108" cy="3888432"/>
          </a:xfrm>
          <a:prstGeom prst="rect">
            <a:avLst/>
          </a:prstGeom>
          <a:solidFill>
            <a:srgbClr val="00B0F0"/>
          </a:solidFill>
        </p:spPr>
        <p:txBody>
          <a:bodyPr vert="eaVert" wrap="square" rtlCol="0">
            <a:spAutoFit/>
          </a:bodyPr>
          <a:lstStyle/>
          <a:p>
            <a:r>
              <a:rPr lang="zh-CN" altLang="en-US" sz="3200" dirty="0" smtClean="0">
                <a:solidFill>
                  <a:srgbClr val="C00000"/>
                </a:solidFill>
              </a:rPr>
              <a:t>符合题意有层次之分</a:t>
            </a:r>
            <a:endParaRPr lang="zh-CN" altLang="en-US" sz="3200" dirty="0">
              <a:solidFill>
                <a:srgbClr val="C00000"/>
              </a:solidFill>
            </a:endParaRPr>
          </a:p>
        </p:txBody>
      </p:sp>
    </p:spTree>
    <p:extLst>
      <p:ext uri="{BB962C8B-B14F-4D97-AF65-F5344CB8AC3E}">
        <p14:creationId xmlns:p14="http://schemas.microsoft.com/office/powerpoint/2010/main" val="21222608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93018"/>
            <a:ext cx="6264696" cy="66083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179512" y="188640"/>
            <a:ext cx="1169551" cy="6296749"/>
          </a:xfrm>
          <a:prstGeom prst="rect">
            <a:avLst/>
          </a:prstGeom>
          <a:solidFill>
            <a:srgbClr val="00B0F0"/>
          </a:solidFill>
        </p:spPr>
        <p:txBody>
          <a:bodyPr vert="eaVert" wrap="square" rtlCol="0">
            <a:spAutoFit/>
          </a:bodyPr>
          <a:lstStyle/>
          <a:p>
            <a:r>
              <a:rPr lang="en-US" altLang="zh-CN" sz="3200" dirty="0" smtClean="0">
                <a:solidFill>
                  <a:srgbClr val="C00000"/>
                </a:solidFill>
              </a:rPr>
              <a:t>【</a:t>
            </a:r>
            <a:r>
              <a:rPr lang="zh-CN" altLang="en-US" sz="3200" dirty="0" smtClean="0">
                <a:solidFill>
                  <a:srgbClr val="C00000"/>
                </a:solidFill>
              </a:rPr>
              <a:t>四</a:t>
            </a:r>
            <a:r>
              <a:rPr lang="en-US" altLang="zh-CN" sz="3200" dirty="0" smtClean="0">
                <a:solidFill>
                  <a:srgbClr val="C00000"/>
                </a:solidFill>
              </a:rPr>
              <a:t>】</a:t>
            </a:r>
            <a:r>
              <a:rPr lang="zh-CN" altLang="en-US" sz="3200" dirty="0">
                <a:solidFill>
                  <a:srgbClr val="C00000"/>
                </a:solidFill>
              </a:rPr>
              <a:t>写作的</a:t>
            </a:r>
            <a:r>
              <a:rPr lang="zh-CN" altLang="en-US" sz="3200" dirty="0" smtClean="0">
                <a:solidFill>
                  <a:srgbClr val="C00000"/>
                </a:solidFill>
              </a:rPr>
              <a:t>边界要清晰</a:t>
            </a:r>
            <a:r>
              <a:rPr lang="en-US" altLang="zh-CN" sz="3200" dirty="0" smtClean="0">
                <a:solidFill>
                  <a:srgbClr val="C00000"/>
                </a:solidFill>
                <a:latin typeface="楷体" panose="02010609060101010101" pitchFamily="49" charset="-122"/>
                <a:ea typeface="楷体" panose="02010609060101010101" pitchFamily="49" charset="-122"/>
              </a:rPr>
              <a:t>——</a:t>
            </a:r>
            <a:r>
              <a:rPr lang="zh-CN" altLang="en-US" sz="3200" dirty="0" smtClean="0">
                <a:solidFill>
                  <a:srgbClr val="C00000"/>
                </a:solidFill>
                <a:latin typeface="楷体" panose="02010609060101010101" pitchFamily="49" charset="-122"/>
                <a:ea typeface="楷体" panose="02010609060101010101" pitchFamily="49" charset="-122"/>
              </a:rPr>
              <a:t>材料内容含意是写作的边界</a:t>
            </a:r>
            <a:endParaRPr lang="zh-CN" altLang="en-US" sz="3200" dirty="0">
              <a:solidFill>
                <a:srgbClr val="C0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88618647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6" y="0"/>
            <a:ext cx="6567388" cy="70158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34831578"/>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4624"/>
            <a:ext cx="9108503" cy="6063198"/>
          </a:xfrm>
          <a:prstGeom prst="rect">
            <a:avLst/>
          </a:prstGeom>
        </p:spPr>
        <p:txBody>
          <a:bodyPr wrap="square">
            <a:spAutoFit/>
          </a:bodyPr>
          <a:lstStyle/>
          <a:p>
            <a:pPr algn="ctr"/>
            <a:r>
              <a:rPr lang="zh-CN" altLang="zh-CN" sz="2800" dirty="0">
                <a:solidFill>
                  <a:srgbClr val="FF0000"/>
                </a:solidFill>
                <a:latin typeface="黑体" panose="02010609060101010101" pitchFamily="49" charset="-122"/>
                <a:ea typeface="黑体" panose="02010609060101010101" pitchFamily="49" charset="-122"/>
              </a:rPr>
              <a:t>十八岁的你</a:t>
            </a:r>
            <a:r>
              <a:rPr lang="zh-CN" altLang="en-US" sz="2800" dirty="0" smtClean="0">
                <a:solidFill>
                  <a:srgbClr val="FF0000"/>
                </a:solidFill>
                <a:latin typeface="楷体" panose="02010609060101010101" pitchFamily="49" charset="-122"/>
                <a:ea typeface="楷体" panose="02010609060101010101" pitchFamily="49" charset="-122"/>
              </a:rPr>
              <a:t>（越过了材料内容与含意的边界写作）</a:t>
            </a:r>
            <a:endParaRPr lang="zh-CN" altLang="zh-CN" sz="2800" dirty="0">
              <a:solidFill>
                <a:srgbClr val="FF0000"/>
              </a:solidFill>
              <a:latin typeface="楷体" panose="02010609060101010101" pitchFamily="49" charset="-122"/>
              <a:ea typeface="楷体" panose="02010609060101010101" pitchFamily="49" charset="-122"/>
            </a:endParaRPr>
          </a:p>
          <a:p>
            <a:r>
              <a:rPr lang="en-US" altLang="zh-CN" sz="2000" dirty="0"/>
              <a:t>       </a:t>
            </a:r>
            <a:r>
              <a:rPr lang="zh-CN" altLang="zh-CN" sz="2000" dirty="0" smtClean="0">
                <a:latin typeface="楷体" panose="02010609060101010101" pitchFamily="49" charset="-122"/>
                <a:ea typeface="楷体" panose="02010609060101010101" pitchFamily="49" charset="-122"/>
              </a:rPr>
              <a:t>国家</a:t>
            </a:r>
            <a:r>
              <a:rPr lang="zh-CN" altLang="zh-CN" sz="2000" dirty="0">
                <a:latin typeface="楷体" panose="02010609060101010101" pitchFamily="49" charset="-122"/>
                <a:ea typeface="楷体" panose="02010609060101010101" pitchFamily="49" charset="-122"/>
              </a:rPr>
              <a:t>发展一日千里，科技进步日新月异，我们正生活在一个这样的时代，这更需要我们做好自己。我们都代表着新一代的人，无论是</a:t>
            </a:r>
            <a:r>
              <a:rPr lang="en-US" altLang="zh-CN" sz="2000" dirty="0">
                <a:latin typeface="楷体" panose="02010609060101010101" pitchFamily="49" charset="-122"/>
                <a:ea typeface="楷体" panose="02010609060101010101" pitchFamily="49" charset="-122"/>
              </a:rPr>
              <a:t>2018</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18</a:t>
            </a:r>
            <a:r>
              <a:rPr lang="zh-CN" altLang="zh-CN" sz="2000" dirty="0">
                <a:latin typeface="楷体" panose="02010609060101010101" pitchFamily="49" charset="-122"/>
                <a:ea typeface="楷体" panose="02010609060101010101" pitchFamily="49" charset="-122"/>
              </a:rPr>
              <a:t>岁的我，还是</a:t>
            </a:r>
            <a:r>
              <a:rPr lang="en-US" altLang="zh-CN" sz="2000" dirty="0">
                <a:latin typeface="楷体" panose="02010609060101010101" pitchFamily="49" charset="-122"/>
                <a:ea typeface="楷体" panose="02010609060101010101" pitchFamily="49" charset="-122"/>
              </a:rPr>
              <a:t>2035</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18</a:t>
            </a:r>
            <a:r>
              <a:rPr lang="zh-CN" altLang="zh-CN" sz="2000" dirty="0">
                <a:latin typeface="楷体" panose="02010609060101010101" pitchFamily="49" charset="-122"/>
                <a:ea typeface="楷体" panose="02010609060101010101" pitchFamily="49" charset="-122"/>
              </a:rPr>
              <a:t>岁的你，身上背负着的是国家的希望。正因为如此，我希望……</a:t>
            </a:r>
          </a:p>
          <a:p>
            <a:r>
              <a:rPr lang="en-US" altLang="zh-CN" sz="2000" dirty="0">
                <a:latin typeface="楷体" panose="02010609060101010101" pitchFamily="49" charset="-122"/>
                <a:ea typeface="楷体" panose="02010609060101010101" pitchFamily="49" charset="-122"/>
              </a:rPr>
              <a:t>    </a:t>
            </a:r>
            <a:r>
              <a:rPr lang="zh-CN" altLang="zh-CN" sz="2000" dirty="0" smtClean="0">
                <a:solidFill>
                  <a:srgbClr val="FF0000"/>
                </a:solidFill>
                <a:latin typeface="楷体" panose="02010609060101010101" pitchFamily="49" charset="-122"/>
                <a:ea typeface="楷体" panose="02010609060101010101" pitchFamily="49" charset="-122"/>
              </a:rPr>
              <a:t>十八</a:t>
            </a:r>
            <a:r>
              <a:rPr lang="zh-CN" altLang="zh-CN" sz="2000" dirty="0">
                <a:solidFill>
                  <a:srgbClr val="FF0000"/>
                </a:solidFill>
                <a:latin typeface="楷体" panose="02010609060101010101" pitchFamily="49" charset="-122"/>
                <a:ea typeface="楷体" panose="02010609060101010101" pitchFamily="49" charset="-122"/>
              </a:rPr>
              <a:t>岁的你，我希望你能努力学习。</a:t>
            </a:r>
          </a:p>
          <a:p>
            <a:r>
              <a:rPr lang="en-US" altLang="zh-CN" sz="2000" dirty="0">
                <a:latin typeface="楷体" panose="02010609060101010101" pitchFamily="49" charset="-122"/>
                <a:ea typeface="楷体" panose="02010609060101010101" pitchFamily="49" charset="-122"/>
              </a:rPr>
              <a:t>    </a:t>
            </a:r>
            <a:r>
              <a:rPr lang="zh-CN" altLang="zh-CN" sz="2000" dirty="0" smtClean="0">
                <a:latin typeface="楷体" panose="02010609060101010101" pitchFamily="49" charset="-122"/>
                <a:ea typeface="楷体" panose="02010609060101010101" pitchFamily="49" charset="-122"/>
              </a:rPr>
              <a:t>正值</a:t>
            </a:r>
            <a:r>
              <a:rPr lang="zh-CN" altLang="zh-CN" sz="2000" dirty="0">
                <a:latin typeface="楷体" panose="02010609060101010101" pitchFamily="49" charset="-122"/>
                <a:ea typeface="楷体" panose="02010609060101010101" pitchFamily="49" charset="-122"/>
              </a:rPr>
              <a:t>青年时期的你，意气风发，这不正是读书学习的好时期吗？有同学的陪伴有家人的支持，我认为你需要在人生最好的年华学会努力拼搏。是啊，国家的飞速发展正需要大批的人才精英加入到祖国建设的行列中来。这是一个挑战，对于你们来说，也是一个很好的机会。这就需要你有一个过硬的知识储备了。俗话说：“少壮不努力，老大徒伤悲啊。”学习是为了以后更好的生活，难道这有错吗？中国的新时代需要你们的共同努力啊！加油吧，我希望十八岁的你能努力学习。</a:t>
            </a:r>
          </a:p>
          <a:p>
            <a:r>
              <a:rPr lang="en-US" altLang="zh-CN" sz="2000" dirty="0">
                <a:latin typeface="楷体" panose="02010609060101010101" pitchFamily="49" charset="-122"/>
                <a:ea typeface="楷体" panose="02010609060101010101" pitchFamily="49" charset="-122"/>
              </a:rPr>
              <a:t>    </a:t>
            </a:r>
            <a:r>
              <a:rPr lang="zh-CN" altLang="zh-CN" sz="2000" dirty="0" smtClean="0">
                <a:solidFill>
                  <a:srgbClr val="FF0000"/>
                </a:solidFill>
                <a:latin typeface="楷体" panose="02010609060101010101" pitchFamily="49" charset="-122"/>
                <a:ea typeface="楷体" panose="02010609060101010101" pitchFamily="49" charset="-122"/>
              </a:rPr>
              <a:t>十八</a:t>
            </a:r>
            <a:r>
              <a:rPr lang="zh-CN" altLang="zh-CN" sz="2000" dirty="0">
                <a:solidFill>
                  <a:srgbClr val="FF0000"/>
                </a:solidFill>
                <a:latin typeface="楷体" panose="02010609060101010101" pitchFamily="49" charset="-122"/>
                <a:ea typeface="楷体" panose="02010609060101010101" pitchFamily="49" charset="-122"/>
              </a:rPr>
              <a:t>岁的你，我希望你能多关注“实事”以及身边事。</a:t>
            </a:r>
          </a:p>
          <a:p>
            <a:r>
              <a:rPr lang="en-US" altLang="zh-CN" sz="2000" dirty="0">
                <a:latin typeface="楷体" panose="02010609060101010101" pitchFamily="49" charset="-122"/>
                <a:ea typeface="楷体" panose="02010609060101010101" pitchFamily="49" charset="-122"/>
              </a:rPr>
              <a:t>    </a:t>
            </a:r>
            <a:r>
              <a:rPr lang="zh-CN" altLang="zh-CN" sz="2000" dirty="0" smtClean="0">
                <a:latin typeface="楷体" panose="02010609060101010101" pitchFamily="49" charset="-122"/>
                <a:ea typeface="楷体" panose="02010609060101010101" pitchFamily="49" charset="-122"/>
              </a:rPr>
              <a:t>是</a:t>
            </a:r>
            <a:r>
              <a:rPr lang="zh-CN" altLang="zh-CN" sz="2000" dirty="0">
                <a:latin typeface="楷体" panose="02010609060101010101" pitchFamily="49" charset="-122"/>
                <a:ea typeface="楷体" panose="02010609060101010101" pitchFamily="49" charset="-122"/>
              </a:rPr>
              <a:t>啊，现在的年轻人太过于依赖这个人工智能的时代了。虽然是“不出门便可行千里”的时代，但科技是用来服务于人的，而不是人们的依赖点。新时代的新青年都是朝气阳光向上的，而不是地头冷漠无知的。希望十八岁的你可以多关注国家社区的实事，并且可以走出房门去细细观察身边的“小事”。有的时候我们被推赶着走得太过着急，停下脚步慢慢体会着这个世界带来的美好不行吗？加油！我希望十八岁的你能有着一个美好的初心去前进，去发现。</a:t>
            </a:r>
          </a:p>
        </p:txBody>
      </p:sp>
    </p:spTree>
    <p:extLst>
      <p:ext uri="{BB962C8B-B14F-4D97-AF65-F5344CB8AC3E}">
        <p14:creationId xmlns:p14="http://schemas.microsoft.com/office/powerpoint/2010/main" val="3098034926"/>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512" y="260648"/>
            <a:ext cx="8784976" cy="2862322"/>
          </a:xfrm>
          <a:prstGeom prst="rect">
            <a:avLst/>
          </a:prstGeom>
        </p:spPr>
        <p:txBody>
          <a:bodyPr wrap="square">
            <a:spAutoFit/>
          </a:bodyPr>
          <a:lstStyle/>
          <a:p>
            <a:r>
              <a:rPr lang="en-US" altLang="zh-CN" sz="2000" dirty="0"/>
              <a:t>        </a:t>
            </a:r>
            <a:r>
              <a:rPr lang="zh-CN" altLang="zh-CN" sz="2000" dirty="0">
                <a:solidFill>
                  <a:srgbClr val="FF0000"/>
                </a:solidFill>
                <a:latin typeface="楷体" panose="02010609060101010101" pitchFamily="49" charset="-122"/>
                <a:ea typeface="楷体" panose="02010609060101010101" pitchFamily="49" charset="-122"/>
              </a:rPr>
              <a:t>十八岁的你，我希望你能怀着一颗感恩之心。</a:t>
            </a:r>
          </a:p>
          <a:p>
            <a:r>
              <a:rPr lang="en-US" altLang="zh-CN" sz="2000" dirty="0">
                <a:latin typeface="楷体" panose="02010609060101010101" pitchFamily="49" charset="-122"/>
                <a:ea typeface="楷体" panose="02010609060101010101" pitchFamily="49" charset="-122"/>
              </a:rPr>
              <a:t>    </a:t>
            </a:r>
            <a:r>
              <a:rPr lang="zh-CN" altLang="zh-CN" sz="2000" dirty="0" smtClean="0">
                <a:latin typeface="楷体" panose="02010609060101010101" pitchFamily="49" charset="-122"/>
                <a:ea typeface="楷体" panose="02010609060101010101" pitchFamily="49" charset="-122"/>
              </a:rPr>
              <a:t>感恩</a:t>
            </a:r>
            <a:r>
              <a:rPr lang="zh-CN" altLang="zh-CN" sz="2000" dirty="0">
                <a:latin typeface="楷体" panose="02010609060101010101" pitchFamily="49" charset="-122"/>
                <a:ea typeface="楷体" panose="02010609060101010101" pitchFamily="49" charset="-122"/>
              </a:rPr>
              <a:t>生你养你的父母，感恩陪伴你一起成长的师长好友，还要感恩你生在这个和平的时代。当物资上没有问题后，人们就会关注精神上、情感上的问题。确实，这是一个有爱的世界，这是一个有爱的国家。我很庆幸我能活在这里，我相信你也是这样的想法。我们要有一颗感恩之心去表达我们的谢意。加油！十八岁的你我希望你能够有“爱”。</a:t>
            </a:r>
          </a:p>
          <a:p>
            <a:r>
              <a:rPr lang="en-US" altLang="zh-CN" sz="2000" dirty="0">
                <a:latin typeface="楷体" panose="02010609060101010101" pitchFamily="49" charset="-122"/>
                <a:ea typeface="楷体" panose="02010609060101010101" pitchFamily="49" charset="-122"/>
              </a:rPr>
              <a:t>    </a:t>
            </a:r>
            <a:r>
              <a:rPr lang="zh-CN" altLang="zh-CN" sz="2000" dirty="0" smtClean="0">
                <a:latin typeface="楷体" panose="02010609060101010101" pitchFamily="49" charset="-122"/>
                <a:ea typeface="楷体" panose="02010609060101010101" pitchFamily="49" charset="-122"/>
              </a:rPr>
              <a:t>是</a:t>
            </a:r>
            <a:r>
              <a:rPr lang="zh-CN" altLang="zh-CN" sz="2000" dirty="0">
                <a:latin typeface="楷体" panose="02010609060101010101" pitchFamily="49" charset="-122"/>
                <a:ea typeface="楷体" panose="02010609060101010101" pitchFamily="49" charset="-122"/>
              </a:rPr>
              <a:t>啊，我们新一代与新时代的中国同行、成长。我们时刻代表着中国新时代，我们更加需要停下脚步仔细思考接下来的每一步该如何走。留下原有的稚气，迈着成熟稳重的步伐，十八岁的你，准备好迎接挑战了吗？</a:t>
            </a:r>
          </a:p>
        </p:txBody>
      </p:sp>
    </p:spTree>
    <p:extLst>
      <p:ext uri="{BB962C8B-B14F-4D97-AF65-F5344CB8AC3E}">
        <p14:creationId xmlns:p14="http://schemas.microsoft.com/office/powerpoint/2010/main" val="3195327751"/>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71955" y="188641"/>
            <a:ext cx="677108" cy="5328592"/>
          </a:xfrm>
          <a:prstGeom prst="rect">
            <a:avLst/>
          </a:prstGeom>
          <a:solidFill>
            <a:srgbClr val="00B0F0"/>
          </a:solidFill>
        </p:spPr>
        <p:txBody>
          <a:bodyPr vert="eaVert" wrap="square" rtlCol="0">
            <a:spAutoFit/>
          </a:bodyPr>
          <a:lstStyle/>
          <a:p>
            <a:r>
              <a:rPr lang="en-US" altLang="zh-CN" sz="3200" dirty="0" smtClean="0">
                <a:solidFill>
                  <a:srgbClr val="C00000"/>
                </a:solidFill>
              </a:rPr>
              <a:t>【</a:t>
            </a:r>
            <a:r>
              <a:rPr lang="zh-CN" altLang="en-US" sz="3200" dirty="0" smtClean="0">
                <a:solidFill>
                  <a:srgbClr val="C00000"/>
                </a:solidFill>
              </a:rPr>
              <a:t>五</a:t>
            </a:r>
            <a:r>
              <a:rPr lang="en-US" altLang="zh-CN" sz="3200" dirty="0" smtClean="0">
                <a:solidFill>
                  <a:srgbClr val="C00000"/>
                </a:solidFill>
              </a:rPr>
              <a:t>】</a:t>
            </a:r>
            <a:r>
              <a:rPr lang="zh-CN" altLang="en-US" sz="3200" dirty="0" smtClean="0">
                <a:solidFill>
                  <a:srgbClr val="C00000"/>
                </a:solidFill>
              </a:rPr>
              <a:t>关注材料之间的关系</a:t>
            </a:r>
            <a:endParaRPr lang="zh-CN" altLang="en-US" sz="3200" dirty="0">
              <a:solidFill>
                <a:srgbClr val="C00000"/>
              </a:solidFill>
              <a:latin typeface="楷体" panose="02010609060101010101" pitchFamily="49" charset="-122"/>
              <a:ea typeface="楷体" panose="02010609060101010101" pitchFamily="49" charset="-122"/>
            </a:endParaRPr>
          </a:p>
        </p:txBody>
      </p:sp>
      <p:sp>
        <p:nvSpPr>
          <p:cNvPr id="4" name="矩形 3"/>
          <p:cNvSpPr/>
          <p:nvPr/>
        </p:nvSpPr>
        <p:spPr>
          <a:xfrm>
            <a:off x="2627784" y="908720"/>
            <a:ext cx="4572000" cy="3108543"/>
          </a:xfrm>
          <a:prstGeom prst="rect">
            <a:avLst/>
          </a:prstGeom>
        </p:spPr>
        <p:txBody>
          <a:bodyPr>
            <a:spAutoFit/>
          </a:bodyPr>
          <a:lstStyle/>
          <a:p>
            <a:pPr>
              <a:spcBef>
                <a:spcPct val="0"/>
              </a:spcBef>
            </a:pPr>
            <a:r>
              <a:rPr lang="zh-CN" altLang="zh-CN" sz="2800" dirty="0" smtClean="0">
                <a:latin typeface="楷体" pitchFamily="49" charset="-122"/>
                <a:ea typeface="楷体" pitchFamily="49" charset="-122"/>
              </a:rPr>
              <a:t>一带</a:t>
            </a:r>
            <a:r>
              <a:rPr lang="zh-CN" altLang="zh-CN" sz="2800" dirty="0">
                <a:latin typeface="楷体" pitchFamily="49" charset="-122"/>
                <a:ea typeface="楷体" pitchFamily="49" charset="-122"/>
              </a:rPr>
              <a:t>一路、大熊猫、广场舞、中华美食、长城、共享单车、京剧、空气污染、美丽乡村、食品安全、高铁、移动支付</a:t>
            </a:r>
            <a:r>
              <a:rPr lang="zh-CN" altLang="zh-CN" sz="2800" dirty="0" smtClean="0">
                <a:latin typeface="楷体" pitchFamily="49" charset="-122"/>
                <a:ea typeface="楷体" pitchFamily="49" charset="-122"/>
              </a:rPr>
              <a:t>。</a:t>
            </a:r>
            <a:endParaRPr lang="en-US" altLang="zh-CN" sz="2800" dirty="0" smtClean="0">
              <a:latin typeface="楷体" pitchFamily="49" charset="-122"/>
              <a:ea typeface="楷体" pitchFamily="49" charset="-122"/>
            </a:endParaRPr>
          </a:p>
          <a:p>
            <a:pPr>
              <a:spcBef>
                <a:spcPct val="0"/>
              </a:spcBef>
            </a:pPr>
            <a:endParaRPr lang="en-US" altLang="zh-CN" sz="2800" dirty="0">
              <a:latin typeface="楷体" pitchFamily="49" charset="-122"/>
              <a:ea typeface="楷体" pitchFamily="49" charset="-122"/>
            </a:endParaRPr>
          </a:p>
          <a:p>
            <a:pPr>
              <a:spcBef>
                <a:spcPct val="0"/>
              </a:spcBef>
            </a:pPr>
            <a:r>
              <a:rPr lang="zh-CN" altLang="en-US" sz="2800" dirty="0" smtClean="0">
                <a:solidFill>
                  <a:srgbClr val="FF0000"/>
                </a:solidFill>
                <a:latin typeface="楷体" pitchFamily="49" charset="-122"/>
                <a:ea typeface="楷体" pitchFamily="49" charset="-122"/>
              </a:rPr>
              <a:t>一带一路</a:t>
            </a:r>
            <a:r>
              <a:rPr lang="en-US" altLang="zh-CN" sz="2800" dirty="0" smtClean="0">
                <a:solidFill>
                  <a:srgbClr val="FF0000"/>
                </a:solidFill>
                <a:latin typeface="楷体" pitchFamily="49" charset="-122"/>
                <a:ea typeface="楷体" pitchFamily="49" charset="-122"/>
              </a:rPr>
              <a:t>——</a:t>
            </a:r>
            <a:r>
              <a:rPr lang="zh-CN" altLang="en-US" sz="2800" dirty="0" smtClean="0">
                <a:solidFill>
                  <a:srgbClr val="FF0000"/>
                </a:solidFill>
                <a:latin typeface="楷体" pitchFamily="49" charset="-122"/>
                <a:ea typeface="楷体" pitchFamily="49" charset="-122"/>
              </a:rPr>
              <a:t>长城</a:t>
            </a:r>
            <a:endParaRPr lang="en-US" altLang="zh-CN" sz="2800" dirty="0" smtClean="0">
              <a:solidFill>
                <a:srgbClr val="FF0000"/>
              </a:solidFill>
              <a:latin typeface="楷体" pitchFamily="49" charset="-122"/>
              <a:ea typeface="楷体" pitchFamily="49" charset="-122"/>
            </a:endParaRPr>
          </a:p>
          <a:p>
            <a:pPr>
              <a:spcBef>
                <a:spcPct val="0"/>
              </a:spcBef>
            </a:pPr>
            <a:r>
              <a:rPr lang="zh-CN" altLang="en-US" sz="2800" dirty="0" smtClean="0">
                <a:solidFill>
                  <a:srgbClr val="FF0000"/>
                </a:solidFill>
                <a:latin typeface="楷体" pitchFamily="49" charset="-122"/>
                <a:ea typeface="楷体" pitchFamily="49" charset="-122"/>
              </a:rPr>
              <a:t>中华美食</a:t>
            </a:r>
            <a:r>
              <a:rPr lang="en-US" altLang="zh-CN" sz="2800" dirty="0" smtClean="0">
                <a:solidFill>
                  <a:srgbClr val="FF0000"/>
                </a:solidFill>
                <a:latin typeface="楷体" pitchFamily="49" charset="-122"/>
                <a:ea typeface="楷体" pitchFamily="49" charset="-122"/>
              </a:rPr>
              <a:t>——</a:t>
            </a:r>
            <a:r>
              <a:rPr lang="zh-CN" altLang="en-US" sz="2800" dirty="0" smtClean="0">
                <a:solidFill>
                  <a:srgbClr val="FF0000"/>
                </a:solidFill>
                <a:latin typeface="楷体" pitchFamily="49" charset="-122"/>
                <a:ea typeface="楷体" pitchFamily="49" charset="-122"/>
              </a:rPr>
              <a:t>食品安全</a:t>
            </a:r>
            <a:endParaRPr lang="zh-CN" altLang="zh-CN" sz="2800" dirty="0">
              <a:solidFill>
                <a:srgbClr val="FF0000"/>
              </a:solidFill>
              <a:latin typeface="楷体" pitchFamily="49" charset="-122"/>
              <a:ea typeface="楷体" pitchFamily="49" charset="-122"/>
            </a:endParaRPr>
          </a:p>
        </p:txBody>
      </p:sp>
    </p:spTree>
    <p:extLst>
      <p:ext uri="{BB962C8B-B14F-4D97-AF65-F5344CB8AC3E}">
        <p14:creationId xmlns:p14="http://schemas.microsoft.com/office/powerpoint/2010/main" val="229592727"/>
      </p:ext>
    </p:extLst>
  </p:cSld>
  <p:clrMapOvr>
    <a:masterClrMapping/>
  </p:clrMapOvr>
  <mc:AlternateContent xmlns:mc="http://schemas.openxmlformats.org/markup-compatibility/2006" xmlns:p14="http://schemas.microsoft.com/office/powerpoint/2010/main">
    <mc:Choice Requires="p14">
      <p:transition spd="slow" p14:dur="1500" advTm="4000">
        <p:random/>
      </p:transition>
    </mc:Choice>
    <mc:Fallback xmlns="">
      <p:transition spd="slow" advTm="4000">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902231" y="260648"/>
            <a:ext cx="5622095" cy="4862870"/>
          </a:xfrm>
          <a:prstGeom prst="rect">
            <a:avLst/>
          </a:prstGeom>
          <a:solidFill>
            <a:srgbClr val="92D050"/>
          </a:solidFill>
        </p:spPr>
        <p:txBody>
          <a:bodyPr wrap="square" rtlCol="0">
            <a:spAutoFit/>
          </a:bodyPr>
          <a:lstStyle/>
          <a:p>
            <a:r>
              <a:rPr lang="en-US" altLang="zh-CN" sz="2400" dirty="0">
                <a:latin typeface="楷体" panose="02010609060101010101" pitchFamily="49" charset="-122"/>
                <a:ea typeface="楷体" panose="02010609060101010101" pitchFamily="49" charset="-122"/>
              </a:rPr>
              <a:t>2000</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农历庚辰龙年，人类迈进新千年，中国千万“世纪宝宝”出生。</a:t>
            </a:r>
          </a:p>
          <a:p>
            <a:r>
              <a:rPr lang="en-US" altLang="zh-CN" sz="2400" dirty="0">
                <a:latin typeface="楷体" panose="02010609060101010101" pitchFamily="49" charset="-122"/>
                <a:ea typeface="楷体" panose="02010609060101010101" pitchFamily="49" charset="-122"/>
              </a:rPr>
              <a:t>2008</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汶川大地震，北京奥运会。</a:t>
            </a:r>
          </a:p>
          <a:p>
            <a:r>
              <a:rPr lang="en-US" altLang="zh-CN" sz="2400" dirty="0">
                <a:latin typeface="楷体" panose="02010609060101010101" pitchFamily="49" charset="-122"/>
                <a:ea typeface="楷体" panose="02010609060101010101" pitchFamily="49" charset="-122"/>
              </a:rPr>
              <a:t>2013</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“天宫一号”首次太空授课。</a:t>
            </a:r>
          </a:p>
          <a:p>
            <a:r>
              <a:rPr lang="zh-CN" altLang="zh-CN" sz="2400" dirty="0">
                <a:latin typeface="楷体" panose="02010609060101010101" pitchFamily="49" charset="-122"/>
                <a:ea typeface="楷体" panose="02010609060101010101" pitchFamily="49" charset="-122"/>
              </a:rPr>
              <a:t>公路“村村通”接近完成；“精准扶贫”开始推动。</a:t>
            </a:r>
          </a:p>
          <a:p>
            <a:r>
              <a:rPr lang="en-US" altLang="zh-CN" sz="2400" dirty="0">
                <a:latin typeface="楷体" panose="02010609060101010101" pitchFamily="49" charset="-122"/>
                <a:ea typeface="楷体" panose="02010609060101010101" pitchFamily="49" charset="-122"/>
              </a:rPr>
              <a:t>2017</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网民规模达</a:t>
            </a:r>
            <a:r>
              <a:rPr lang="en-US" altLang="zh-CN" sz="2400" dirty="0">
                <a:latin typeface="楷体" panose="02010609060101010101" pitchFamily="49" charset="-122"/>
                <a:ea typeface="楷体" panose="02010609060101010101" pitchFamily="49" charset="-122"/>
              </a:rPr>
              <a:t>7.72</a:t>
            </a:r>
            <a:r>
              <a:rPr lang="zh-CN" altLang="zh-CN" sz="2400" dirty="0">
                <a:latin typeface="楷体" panose="02010609060101010101" pitchFamily="49" charset="-122"/>
                <a:ea typeface="楷体" panose="02010609060101010101" pitchFamily="49" charset="-122"/>
              </a:rPr>
              <a:t>亿，互联网普及率超全球平均水平。</a:t>
            </a:r>
          </a:p>
          <a:p>
            <a:r>
              <a:rPr lang="en-US" altLang="zh-CN" sz="2400" dirty="0">
                <a:latin typeface="楷体" panose="02010609060101010101" pitchFamily="49" charset="-122"/>
                <a:ea typeface="楷体" panose="02010609060101010101" pitchFamily="49" charset="-122"/>
              </a:rPr>
              <a:t>2018</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“世纪宝宝”一代长大成人。</a:t>
            </a:r>
          </a:p>
          <a:p>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a:t>
            </a:r>
          </a:p>
          <a:p>
            <a:r>
              <a:rPr lang="en-US" altLang="zh-CN" sz="2400" dirty="0">
                <a:latin typeface="楷体" panose="02010609060101010101" pitchFamily="49" charset="-122"/>
                <a:ea typeface="楷体" panose="02010609060101010101" pitchFamily="49" charset="-122"/>
              </a:rPr>
              <a:t>2020</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全面建成小康社会。</a:t>
            </a:r>
          </a:p>
          <a:p>
            <a:r>
              <a:rPr lang="en-US" altLang="zh-CN" sz="2400" dirty="0">
                <a:latin typeface="楷体" panose="02010609060101010101" pitchFamily="49" charset="-122"/>
                <a:ea typeface="楷体" panose="02010609060101010101" pitchFamily="49" charset="-122"/>
              </a:rPr>
              <a:t>2035</a:t>
            </a:r>
            <a:r>
              <a:rPr lang="zh-CN" altLang="zh-CN" sz="2400" dirty="0">
                <a:latin typeface="楷体" panose="02010609060101010101" pitchFamily="49" charset="-122"/>
                <a:ea typeface="楷体" panose="02010609060101010101" pitchFamily="49" charset="-122"/>
              </a:rPr>
              <a:t>年</a:t>
            </a:r>
            <a:r>
              <a:rPr lang="en-US" altLang="zh-CN" sz="2400" dirty="0">
                <a:latin typeface="楷体" panose="02010609060101010101" pitchFamily="49" charset="-122"/>
                <a:ea typeface="楷体" panose="02010609060101010101" pitchFamily="49" charset="-122"/>
              </a:rPr>
              <a:t>  </a:t>
            </a:r>
            <a:r>
              <a:rPr lang="zh-CN" altLang="zh-CN" sz="2400" dirty="0">
                <a:latin typeface="楷体" panose="02010609060101010101" pitchFamily="49" charset="-122"/>
                <a:ea typeface="楷体" panose="02010609060101010101" pitchFamily="49" charset="-122"/>
              </a:rPr>
              <a:t>基本实现社会主义现代</a:t>
            </a:r>
            <a:r>
              <a:rPr lang="zh-CN" altLang="zh-CN" sz="2800" dirty="0">
                <a:latin typeface="楷体" panose="02010609060101010101" pitchFamily="49" charset="-122"/>
                <a:ea typeface="楷体" panose="02010609060101010101" pitchFamily="49" charset="-122"/>
              </a:rPr>
              <a:t>化。</a:t>
            </a:r>
          </a:p>
          <a:p>
            <a:endParaRPr lang="zh-CN" altLang="en-US" dirty="0"/>
          </a:p>
        </p:txBody>
      </p:sp>
      <p:cxnSp>
        <p:nvCxnSpPr>
          <p:cNvPr id="6" name="直接连接符 5"/>
          <p:cNvCxnSpPr/>
          <p:nvPr/>
        </p:nvCxnSpPr>
        <p:spPr>
          <a:xfrm>
            <a:off x="827584" y="332656"/>
            <a:ext cx="72008" cy="4392488"/>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27584" y="381056"/>
            <a:ext cx="1109342"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899592" y="4725144"/>
            <a:ext cx="1002639"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63588" y="1213132"/>
            <a:ext cx="107333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30319" y="1556792"/>
            <a:ext cx="1076071"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4" idx="1"/>
          </p:cNvCxnSpPr>
          <p:nvPr/>
        </p:nvCxnSpPr>
        <p:spPr>
          <a:xfrm>
            <a:off x="899592" y="2692083"/>
            <a:ext cx="1002639"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899592" y="3356992"/>
            <a:ext cx="100679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99592" y="4149080"/>
            <a:ext cx="1002639"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212031" y="1213132"/>
            <a:ext cx="615553" cy="1855828"/>
          </a:xfrm>
          <a:prstGeom prst="rect">
            <a:avLst/>
          </a:prstGeom>
          <a:noFill/>
        </p:spPr>
        <p:txBody>
          <a:bodyPr vert="eaVert" wrap="square" rtlCol="0">
            <a:spAutoFit/>
          </a:bodyPr>
          <a:lstStyle/>
          <a:p>
            <a:r>
              <a:rPr lang="zh-CN" altLang="en-US" sz="2800" dirty="0">
                <a:solidFill>
                  <a:srgbClr val="FF0000"/>
                </a:solidFill>
              </a:rPr>
              <a:t>时代发展</a:t>
            </a:r>
          </a:p>
        </p:txBody>
      </p:sp>
      <p:cxnSp>
        <p:nvCxnSpPr>
          <p:cNvPr id="24" name="直接连接符 23"/>
          <p:cNvCxnSpPr/>
          <p:nvPr/>
        </p:nvCxnSpPr>
        <p:spPr>
          <a:xfrm>
            <a:off x="7452320" y="476672"/>
            <a:ext cx="1224136"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452320" y="3356992"/>
            <a:ext cx="1224136"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8676456" y="476672"/>
            <a:ext cx="0" cy="288032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8528447" y="908720"/>
            <a:ext cx="615553" cy="1620180"/>
          </a:xfrm>
          <a:prstGeom prst="rect">
            <a:avLst/>
          </a:prstGeom>
          <a:noFill/>
        </p:spPr>
        <p:txBody>
          <a:bodyPr vert="eaVert" wrap="square" rtlCol="0">
            <a:spAutoFit/>
          </a:bodyPr>
          <a:lstStyle/>
          <a:p>
            <a:r>
              <a:rPr lang="zh-CN" altLang="en-US" sz="2800" dirty="0">
                <a:solidFill>
                  <a:srgbClr val="FF0000"/>
                </a:solidFill>
              </a:rPr>
              <a:t>个人成长</a:t>
            </a:r>
          </a:p>
        </p:txBody>
      </p:sp>
      <p:cxnSp>
        <p:nvCxnSpPr>
          <p:cNvPr id="33" name="直接连接符 32"/>
          <p:cNvCxnSpPr/>
          <p:nvPr/>
        </p:nvCxnSpPr>
        <p:spPr>
          <a:xfrm>
            <a:off x="7668344" y="908720"/>
            <a:ext cx="0" cy="1783363"/>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222694" y="908720"/>
            <a:ext cx="504056"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4" idx="3"/>
          </p:cNvCxnSpPr>
          <p:nvPr/>
        </p:nvCxnSpPr>
        <p:spPr>
          <a:xfrm>
            <a:off x="7524326" y="2692083"/>
            <a:ext cx="144018"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294703" y="2692083"/>
            <a:ext cx="36003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7416316" y="1556792"/>
            <a:ext cx="252028"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7700863" y="908720"/>
            <a:ext cx="615553" cy="1620180"/>
          </a:xfrm>
          <a:prstGeom prst="rect">
            <a:avLst/>
          </a:prstGeom>
          <a:noFill/>
        </p:spPr>
        <p:txBody>
          <a:bodyPr vert="eaVert" wrap="square" rtlCol="0">
            <a:spAutoFit/>
          </a:bodyPr>
          <a:lstStyle/>
          <a:p>
            <a:r>
              <a:rPr lang="zh-CN" altLang="en-US" sz="2800" dirty="0">
                <a:solidFill>
                  <a:srgbClr val="FF0000"/>
                </a:solidFill>
              </a:rPr>
              <a:t>重大事件</a:t>
            </a:r>
          </a:p>
        </p:txBody>
      </p:sp>
      <p:sp>
        <p:nvSpPr>
          <p:cNvPr id="43" name="右中括号 42"/>
          <p:cNvSpPr/>
          <p:nvPr/>
        </p:nvSpPr>
        <p:spPr>
          <a:xfrm>
            <a:off x="6876256" y="4149080"/>
            <a:ext cx="468051" cy="432048"/>
          </a:xfrm>
          <a:prstGeom prst="rightBracket">
            <a:avLst/>
          </a:prstGeom>
          <a:ln w="254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4" name="TextBox 43"/>
          <p:cNvSpPr txBox="1"/>
          <p:nvPr/>
        </p:nvSpPr>
        <p:spPr>
          <a:xfrm>
            <a:off x="7524326" y="4149080"/>
            <a:ext cx="1619674" cy="523220"/>
          </a:xfrm>
          <a:prstGeom prst="rect">
            <a:avLst/>
          </a:prstGeom>
          <a:noFill/>
        </p:spPr>
        <p:txBody>
          <a:bodyPr wrap="square" rtlCol="0">
            <a:spAutoFit/>
          </a:bodyPr>
          <a:lstStyle/>
          <a:p>
            <a:r>
              <a:rPr lang="zh-CN" altLang="en-US" sz="2800" dirty="0">
                <a:solidFill>
                  <a:srgbClr val="FF0000"/>
                </a:solidFill>
              </a:rPr>
              <a:t>重大规划</a:t>
            </a:r>
          </a:p>
        </p:txBody>
      </p:sp>
      <p:sp>
        <p:nvSpPr>
          <p:cNvPr id="45" name="下箭头 44"/>
          <p:cNvSpPr/>
          <p:nvPr/>
        </p:nvSpPr>
        <p:spPr>
          <a:xfrm>
            <a:off x="3419872" y="5013176"/>
            <a:ext cx="2808312" cy="720080"/>
          </a:xfrm>
          <a:prstGeom prst="down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TextBox 45"/>
          <p:cNvSpPr txBox="1"/>
          <p:nvPr/>
        </p:nvSpPr>
        <p:spPr>
          <a:xfrm>
            <a:off x="932065" y="5733256"/>
            <a:ext cx="7506579" cy="954107"/>
          </a:xfrm>
          <a:prstGeom prst="rect">
            <a:avLst/>
          </a:prstGeom>
          <a:gradFill>
            <a:gsLst>
              <a:gs pos="0">
                <a:srgbClr val="8488C4"/>
              </a:gs>
              <a:gs pos="53000">
                <a:srgbClr val="D4DEFF"/>
              </a:gs>
              <a:gs pos="83000">
                <a:srgbClr val="D4DEFF"/>
              </a:gs>
              <a:gs pos="100000">
                <a:srgbClr val="96AB94"/>
              </a:gs>
            </a:gsLst>
            <a:lin ang="5400000" scaled="0"/>
          </a:gradFill>
        </p:spPr>
        <p:txBody>
          <a:bodyPr wrap="square" rtlCol="0">
            <a:spAutoFit/>
          </a:bodyPr>
          <a:lstStyle/>
          <a:p>
            <a:r>
              <a:rPr lang="zh-CN" altLang="en-US" sz="2800" dirty="0">
                <a:solidFill>
                  <a:srgbClr val="FF0000"/>
                </a:solidFill>
              </a:rPr>
              <a:t>四个切入角度：时代发展     重大事件</a:t>
            </a:r>
            <a:endParaRPr lang="en-US" altLang="zh-CN" sz="2800" dirty="0">
              <a:solidFill>
                <a:srgbClr val="FF0000"/>
              </a:solidFill>
            </a:endParaRPr>
          </a:p>
          <a:p>
            <a:r>
              <a:rPr lang="zh-CN" altLang="en-US" sz="2800" dirty="0">
                <a:solidFill>
                  <a:srgbClr val="FF0000"/>
                </a:solidFill>
              </a:rPr>
              <a:t>                            重大规划    个人成长</a:t>
            </a:r>
          </a:p>
        </p:txBody>
      </p:sp>
      <p:cxnSp>
        <p:nvCxnSpPr>
          <p:cNvPr id="11" name="直接箭头连接符 10"/>
          <p:cNvCxnSpPr/>
          <p:nvPr/>
        </p:nvCxnSpPr>
        <p:spPr>
          <a:xfrm>
            <a:off x="5364088" y="3789040"/>
            <a:ext cx="2336775" cy="0"/>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668344" y="3604374"/>
            <a:ext cx="1475656" cy="461665"/>
          </a:xfrm>
          <a:prstGeom prst="rect">
            <a:avLst/>
          </a:prstGeom>
          <a:noFill/>
        </p:spPr>
        <p:txBody>
          <a:bodyPr wrap="square" rtlCol="0">
            <a:spAutoFit/>
          </a:bodyPr>
          <a:lstStyle/>
          <a:p>
            <a:r>
              <a:rPr lang="zh-CN" altLang="en-US" sz="2400" dirty="0">
                <a:solidFill>
                  <a:srgbClr val="7030A0"/>
                </a:solidFill>
              </a:rPr>
              <a:t>意蕴丰盈</a:t>
            </a:r>
          </a:p>
        </p:txBody>
      </p:sp>
    </p:spTree>
    <p:extLst>
      <p:ext uri="{BB962C8B-B14F-4D97-AF65-F5344CB8AC3E}">
        <p14:creationId xmlns:p14="http://schemas.microsoft.com/office/powerpoint/2010/main" val="234613399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timgsa.baidu.com/timg?image&amp;quality=80&amp;size=b9999_10000&amp;sec=1529581452196&amp;di=35126daa35e9b79346300679151e84f5&amp;imgtype=0&amp;src=http%3A%2F%2Ff.hiphotos.baidu.com%2Fzhidao%2Fpic%2Fitem%2F9922720e0cf3d7caa6f35401f41fbe096b63a94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7322" y="1268760"/>
            <a:ext cx="3672408" cy="367240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47864" y="2276536"/>
            <a:ext cx="2031325" cy="223224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FF0000"/>
                </a:solidFill>
                <a:effectLst/>
                <a:uLnTx/>
                <a:uFillTx/>
                <a:latin typeface="等线" panose="020F0502020204030204"/>
                <a:ea typeface="等线" panose="02010600030101010101" pitchFamily="2" charset="-122"/>
                <a:cs typeface="+mn-cs"/>
              </a:rPr>
              <a:t>个人成长</a:t>
            </a:r>
          </a:p>
        </p:txBody>
      </p:sp>
      <p:sp>
        <p:nvSpPr>
          <p:cNvPr id="2" name="右箭头 1"/>
          <p:cNvSpPr/>
          <p:nvPr/>
        </p:nvSpPr>
        <p:spPr>
          <a:xfrm>
            <a:off x="5347695" y="2355613"/>
            <a:ext cx="1296144" cy="12961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 name="左箭头 2"/>
          <p:cNvSpPr/>
          <p:nvPr/>
        </p:nvSpPr>
        <p:spPr>
          <a:xfrm>
            <a:off x="2195736" y="2384884"/>
            <a:ext cx="1267690" cy="136815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上箭头 4"/>
          <p:cNvSpPr/>
          <p:nvPr/>
        </p:nvSpPr>
        <p:spPr>
          <a:xfrm>
            <a:off x="3639671" y="1232756"/>
            <a:ext cx="1447710" cy="93610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TextBox 5"/>
          <p:cNvSpPr txBox="1"/>
          <p:nvPr/>
        </p:nvSpPr>
        <p:spPr>
          <a:xfrm>
            <a:off x="3481011" y="261663"/>
            <a:ext cx="181106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002060"/>
                </a:solidFill>
                <a:effectLst/>
                <a:uLnTx/>
                <a:uFillTx/>
                <a:latin typeface="楷体" panose="02010609060101010101" pitchFamily="49" charset="-122"/>
                <a:ea typeface="楷体" panose="02010609060101010101" pitchFamily="49" charset="-122"/>
                <a:cs typeface="+mn-cs"/>
              </a:rPr>
              <a:t>国家</a:t>
            </a:r>
          </a:p>
        </p:txBody>
      </p:sp>
      <p:sp>
        <p:nvSpPr>
          <p:cNvPr id="8" name="TextBox 7"/>
          <p:cNvSpPr txBox="1"/>
          <p:nvPr/>
        </p:nvSpPr>
        <p:spPr>
          <a:xfrm>
            <a:off x="6654745" y="2495853"/>
            <a:ext cx="181106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002060"/>
                </a:solidFill>
                <a:effectLst/>
                <a:uLnTx/>
                <a:uFillTx/>
                <a:latin typeface="楷体" panose="02010609060101010101" pitchFamily="49" charset="-122"/>
                <a:ea typeface="楷体" panose="02010609060101010101" pitchFamily="49" charset="-122"/>
                <a:cs typeface="+mn-cs"/>
              </a:rPr>
              <a:t>时代</a:t>
            </a:r>
          </a:p>
        </p:txBody>
      </p:sp>
      <p:sp>
        <p:nvSpPr>
          <p:cNvPr id="9" name="TextBox 8"/>
          <p:cNvSpPr txBox="1"/>
          <p:nvPr/>
        </p:nvSpPr>
        <p:spPr>
          <a:xfrm>
            <a:off x="384667" y="2495853"/>
            <a:ext cx="1811069"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srgbClr val="002060"/>
                </a:solidFill>
                <a:effectLst/>
                <a:uLnTx/>
                <a:uFillTx/>
                <a:latin typeface="楷体" panose="02010609060101010101" pitchFamily="49" charset="-122"/>
                <a:ea typeface="楷体" panose="02010609060101010101" pitchFamily="49" charset="-122"/>
                <a:cs typeface="+mn-cs"/>
              </a:rPr>
              <a:t>社会</a:t>
            </a:r>
          </a:p>
        </p:txBody>
      </p:sp>
      <p:sp>
        <p:nvSpPr>
          <p:cNvPr id="7" name="TextBox 6"/>
          <p:cNvSpPr txBox="1"/>
          <p:nvPr/>
        </p:nvSpPr>
        <p:spPr>
          <a:xfrm>
            <a:off x="179512" y="4581128"/>
            <a:ext cx="871296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7030A0"/>
                </a:solidFill>
                <a:effectLst/>
                <a:uLnTx/>
                <a:uFillTx/>
                <a:latin typeface="楷体" panose="02010609060101010101" pitchFamily="49" charset="-122"/>
                <a:ea typeface="楷体" panose="02010609060101010101" pitchFamily="49" charset="-122"/>
                <a:cs typeface="+mn-cs"/>
              </a:rPr>
              <a:t>        高考作文题的内在关联</a:t>
            </a:r>
            <a:endParaRPr kumimoji="0" lang="en-US" altLang="zh-CN" sz="4000" b="0" i="0" u="none" strike="noStrike" kern="1200" cap="none" spc="0" normalizeH="0" baseline="0" noProof="0" dirty="0">
              <a:ln>
                <a:noFill/>
              </a:ln>
              <a:solidFill>
                <a:srgbClr val="7030A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a:noFill/>
                </a:ln>
                <a:solidFill>
                  <a:prstClr val="black"/>
                </a:solidFill>
                <a:effectLst/>
                <a:uLnTx/>
                <a:uFillTx/>
                <a:latin typeface="等线" panose="020F0502020204030204"/>
                <a:ea typeface="等线" panose="02010600030101010101" pitchFamily="2" charset="-122"/>
                <a:cs typeface="+mn-cs"/>
              </a:rPr>
              <a:t>     </a:t>
            </a:r>
            <a:endParaRPr kumimoji="0" lang="zh-CN" altLang="en-US" sz="2800" b="0" i="0" u="none" strike="noStrike" kern="1200" cap="none" spc="0" normalizeH="0" baseline="0" noProof="0" dirty="0">
              <a:ln>
                <a:noFill/>
              </a:ln>
              <a:solidFill>
                <a:srgbClr val="00B050"/>
              </a:solidFill>
              <a:effectLst/>
              <a:uLnTx/>
              <a:uFillTx/>
              <a:latin typeface="楷体" panose="02010609060101010101" pitchFamily="49" charset="-122"/>
              <a:ea typeface="楷体" panose="02010609060101010101" pitchFamily="49" charset="-122"/>
              <a:cs typeface="+mn-cs"/>
            </a:endParaRPr>
          </a:p>
        </p:txBody>
      </p:sp>
    </p:spTree>
    <p:extLst>
      <p:ext uri="{BB962C8B-B14F-4D97-AF65-F5344CB8AC3E}">
        <p14:creationId xmlns:p14="http://schemas.microsoft.com/office/powerpoint/2010/main" val="414243886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9" name="TextBox 28"/>
          <p:cNvSpPr txBox="1"/>
          <p:nvPr/>
        </p:nvSpPr>
        <p:spPr>
          <a:xfrm>
            <a:off x="3886950" y="2138665"/>
            <a:ext cx="4933522" cy="3970318"/>
          </a:xfrm>
          <a:prstGeom prst="rect">
            <a:avLst/>
          </a:prstGeom>
          <a:noFill/>
        </p:spPr>
        <p:txBody>
          <a:bodyPr wrap="square" rtlCol="0">
            <a:spAutoFit/>
          </a:bodyPr>
          <a:lstStyle/>
          <a:p>
            <a:pPr>
              <a:lnSpc>
                <a:spcPct val="150000"/>
              </a:lnSpc>
            </a:pPr>
            <a:r>
              <a:rPr lang="zh-CN" altLang="en-US" sz="2800" dirty="0" smtClean="0">
                <a:solidFill>
                  <a:srgbClr val="FF0000"/>
                </a:solidFill>
                <a:latin typeface="楷体"/>
                <a:ea typeface="楷体"/>
              </a:rPr>
              <a:t>●符合题意有层次之分，精准理解很有必要</a:t>
            </a:r>
            <a:r>
              <a:rPr lang="zh-CN" altLang="en-US" sz="2800" dirty="0" smtClean="0">
                <a:solidFill>
                  <a:srgbClr val="FF0000"/>
                </a:solidFill>
                <a:latin typeface="楷体" panose="02010609060101010101" pitchFamily="49" charset="-122"/>
                <a:ea typeface="楷体" panose="02010609060101010101" pitchFamily="49" charset="-122"/>
              </a:rPr>
              <a:t>；</a:t>
            </a:r>
            <a:endParaRPr lang="en-US" altLang="zh-CN" sz="2800" dirty="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dirty="0" smtClean="0">
                <a:solidFill>
                  <a:srgbClr val="FF0000"/>
                </a:solidFill>
                <a:latin typeface="楷体"/>
                <a:ea typeface="楷体"/>
              </a:rPr>
              <a:t>●内容和含意是写作的边界，要在这个边界内写作</a:t>
            </a:r>
            <a:r>
              <a:rPr lang="zh-CN" altLang="en-US" sz="2800" dirty="0" smtClean="0">
                <a:solidFill>
                  <a:srgbClr val="FF0000"/>
                </a:solidFill>
                <a:latin typeface="楷体" panose="02010609060101010101" pitchFamily="49" charset="-122"/>
                <a:ea typeface="楷体" panose="02010609060101010101" pitchFamily="49" charset="-122"/>
              </a:rPr>
              <a:t>。</a:t>
            </a:r>
            <a:endParaRPr lang="en-US" altLang="zh-CN" sz="2800" dirty="0" smtClean="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800" dirty="0" smtClean="0">
                <a:solidFill>
                  <a:srgbClr val="FF0000"/>
                </a:solidFill>
                <a:latin typeface="楷体"/>
                <a:ea typeface="楷体"/>
              </a:rPr>
              <a:t>●要善于提炼材料的主题。</a:t>
            </a:r>
            <a:endParaRPr lang="en-US" altLang="zh-CN" sz="2800" dirty="0" smtClean="0">
              <a:solidFill>
                <a:srgbClr val="FF0000"/>
              </a:solidFill>
              <a:latin typeface="楷体"/>
              <a:ea typeface="楷体"/>
            </a:endParaRPr>
          </a:p>
          <a:p>
            <a:pPr>
              <a:lnSpc>
                <a:spcPct val="150000"/>
              </a:lnSpc>
            </a:pPr>
            <a:r>
              <a:rPr lang="zh-CN" altLang="en-US" sz="2800" dirty="0" smtClean="0">
                <a:solidFill>
                  <a:srgbClr val="FF0000"/>
                </a:solidFill>
                <a:latin typeface="楷体"/>
                <a:ea typeface="楷体"/>
              </a:rPr>
              <a:t>●材料内部的关系要弄清楚。</a:t>
            </a:r>
            <a:endParaRPr lang="en-US" altLang="zh-CN" sz="2800" dirty="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94978756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3203848" y="1303167"/>
            <a:ext cx="496855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三个采分点之间的关系如何？哪个最重要？</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02</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2739988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3203848" y="1303167"/>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如何把握好“写作任务”？</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06</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18949163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7504" y="979468"/>
            <a:ext cx="8928992" cy="5878532"/>
          </a:xfrm>
          <a:prstGeom prst="rect">
            <a:avLst/>
          </a:prstGeom>
          <a:noFill/>
        </p:spPr>
        <p:txBody>
          <a:bodyPr wrap="square" rtlCol="0">
            <a:spAutoFit/>
          </a:bodyPr>
          <a:lstStyle/>
          <a:p>
            <a:r>
              <a:rPr lang="en-US" altLang="zh-CN" sz="2000" dirty="0">
                <a:latin typeface="Franklin Gothic Book"/>
                <a:ea typeface="黑体"/>
              </a:rPr>
              <a:t>22</a:t>
            </a:r>
            <a:r>
              <a:rPr lang="zh-CN" altLang="zh-CN" sz="2000" dirty="0">
                <a:latin typeface="Franklin Gothic Book"/>
                <a:ea typeface="黑体"/>
              </a:rPr>
              <a:t>．阅读下面的材料，根据要求写作。（</a:t>
            </a:r>
            <a:r>
              <a:rPr lang="en-US" altLang="zh-CN" sz="2000" dirty="0">
                <a:latin typeface="Franklin Gothic Book"/>
                <a:ea typeface="黑体"/>
              </a:rPr>
              <a:t>60</a:t>
            </a:r>
            <a:r>
              <a:rPr lang="zh-CN" altLang="zh-CN" sz="2000" dirty="0">
                <a:latin typeface="Franklin Gothic Book"/>
                <a:ea typeface="黑体"/>
              </a:rPr>
              <a:t>分）</a:t>
            </a:r>
          </a:p>
          <a:p>
            <a:r>
              <a:rPr lang="en-US" altLang="zh-CN" sz="2000" dirty="0">
                <a:latin typeface="楷体" panose="02010609060101010101" pitchFamily="49" charset="-122"/>
                <a:ea typeface="楷体" panose="02010609060101010101" pitchFamily="49" charset="-122"/>
              </a:rPr>
              <a:t>    2000</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农历庚辰龙年，人类迈进新千年，中国千万“世纪宝宝”出生。</a:t>
            </a:r>
          </a:p>
          <a:p>
            <a:r>
              <a:rPr lang="en-US" altLang="zh-CN" sz="2000" dirty="0">
                <a:latin typeface="楷体" panose="02010609060101010101" pitchFamily="49" charset="-122"/>
                <a:ea typeface="楷体" panose="02010609060101010101" pitchFamily="49" charset="-122"/>
              </a:rPr>
              <a:t>    2008</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汶川大地震，北京奥运会。</a:t>
            </a:r>
          </a:p>
          <a:p>
            <a:r>
              <a:rPr lang="en-US" altLang="zh-CN" sz="2000" dirty="0">
                <a:latin typeface="楷体" panose="02010609060101010101" pitchFamily="49" charset="-122"/>
                <a:ea typeface="楷体" panose="02010609060101010101" pitchFamily="49" charset="-122"/>
              </a:rPr>
              <a:t>    2013</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“天宫一号”首次太空授课。</a:t>
            </a:r>
          </a:p>
          <a:p>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公路“村村通”接近完成；“精准扶贫”开始推动。</a:t>
            </a:r>
          </a:p>
          <a:p>
            <a:r>
              <a:rPr lang="en-US" altLang="zh-CN" sz="2000" dirty="0">
                <a:latin typeface="楷体" panose="02010609060101010101" pitchFamily="49" charset="-122"/>
                <a:ea typeface="楷体" panose="02010609060101010101" pitchFamily="49" charset="-122"/>
              </a:rPr>
              <a:t>    2017</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网民规模达</a:t>
            </a:r>
            <a:r>
              <a:rPr lang="en-US" altLang="zh-CN" sz="2000" dirty="0">
                <a:latin typeface="楷体" panose="02010609060101010101" pitchFamily="49" charset="-122"/>
                <a:ea typeface="楷体" panose="02010609060101010101" pitchFamily="49" charset="-122"/>
              </a:rPr>
              <a:t>7.72</a:t>
            </a:r>
            <a:r>
              <a:rPr lang="zh-CN" altLang="zh-CN" sz="2000" dirty="0">
                <a:latin typeface="楷体" panose="02010609060101010101" pitchFamily="49" charset="-122"/>
                <a:ea typeface="楷体" panose="02010609060101010101" pitchFamily="49" charset="-122"/>
              </a:rPr>
              <a:t>亿，互联网普及率超全球平均水平。</a:t>
            </a:r>
          </a:p>
          <a:p>
            <a:r>
              <a:rPr lang="en-US" altLang="zh-CN" sz="2000" dirty="0">
                <a:latin typeface="楷体" panose="02010609060101010101" pitchFamily="49" charset="-122"/>
                <a:ea typeface="楷体" panose="02010609060101010101" pitchFamily="49" charset="-122"/>
              </a:rPr>
              <a:t>    2018</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“世纪宝宝”一代长大成人。</a:t>
            </a:r>
          </a:p>
          <a:p>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a:t>
            </a:r>
          </a:p>
          <a:p>
            <a:r>
              <a:rPr lang="en-US" altLang="zh-CN" sz="2000" dirty="0">
                <a:latin typeface="楷体" panose="02010609060101010101" pitchFamily="49" charset="-122"/>
                <a:ea typeface="楷体" panose="02010609060101010101" pitchFamily="49" charset="-122"/>
              </a:rPr>
              <a:t>    2020</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全面建成小康社会。</a:t>
            </a:r>
          </a:p>
          <a:p>
            <a:r>
              <a:rPr lang="en-US" altLang="zh-CN" sz="2000" dirty="0">
                <a:latin typeface="楷体" panose="02010609060101010101" pitchFamily="49" charset="-122"/>
                <a:ea typeface="楷体" panose="02010609060101010101" pitchFamily="49" charset="-122"/>
              </a:rPr>
              <a:t>    2035</a:t>
            </a:r>
            <a:r>
              <a:rPr lang="zh-CN" altLang="zh-CN" sz="2000" dirty="0">
                <a:latin typeface="楷体" panose="02010609060101010101" pitchFamily="49" charset="-122"/>
                <a:ea typeface="楷体" panose="02010609060101010101" pitchFamily="49" charset="-122"/>
              </a:rPr>
              <a:t>年</a:t>
            </a:r>
            <a:r>
              <a:rPr lang="en-US" altLang="zh-CN" sz="2000" dirty="0">
                <a:latin typeface="楷体" panose="02010609060101010101" pitchFamily="49" charset="-122"/>
                <a:ea typeface="楷体" panose="02010609060101010101" pitchFamily="49" charset="-122"/>
              </a:rPr>
              <a:t>  </a:t>
            </a:r>
            <a:r>
              <a:rPr lang="zh-CN" altLang="zh-CN" sz="2000" dirty="0">
                <a:latin typeface="楷体" panose="02010609060101010101" pitchFamily="49" charset="-122"/>
                <a:ea typeface="楷体" panose="02010609060101010101" pitchFamily="49" charset="-122"/>
              </a:rPr>
              <a:t>基本实现社会主义现代化。</a:t>
            </a:r>
          </a:p>
          <a:p>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一代人有一代人的际遇和机缘、使命和挑战。你们与新世纪的中国一路同行、成长，和中国的新时代一起追梦、圆梦。以上材料触发了你怎样的联想和思考？请据此写一篇文章，想象它装进“时光瓶”留待</a:t>
            </a:r>
            <a:r>
              <a:rPr lang="en-US" altLang="zh-CN" sz="2000" dirty="0">
                <a:latin typeface="宋体" panose="02010600030101010101" pitchFamily="2" charset="-122"/>
                <a:ea typeface="宋体" panose="02010600030101010101" pitchFamily="2" charset="-122"/>
              </a:rPr>
              <a:t>2035</a:t>
            </a:r>
            <a:r>
              <a:rPr lang="zh-CN" altLang="zh-CN" sz="2000" dirty="0">
                <a:latin typeface="宋体" panose="02010600030101010101" pitchFamily="2" charset="-122"/>
                <a:ea typeface="宋体" panose="02010600030101010101" pitchFamily="2" charset="-122"/>
              </a:rPr>
              <a:t>年开启，给那时</a:t>
            </a:r>
            <a:r>
              <a:rPr lang="en-US" altLang="zh-CN" sz="2000" dirty="0">
                <a:latin typeface="宋体" panose="02010600030101010101" pitchFamily="2" charset="-122"/>
                <a:ea typeface="宋体" panose="02010600030101010101" pitchFamily="2" charset="-122"/>
              </a:rPr>
              <a:t>18</a:t>
            </a:r>
            <a:r>
              <a:rPr lang="zh-CN" altLang="zh-CN" sz="2000" dirty="0">
                <a:latin typeface="宋体" panose="02010600030101010101" pitchFamily="2" charset="-122"/>
                <a:ea typeface="宋体" panose="02010600030101010101" pitchFamily="2" charset="-122"/>
              </a:rPr>
              <a:t>岁的一代人阅读。</a:t>
            </a:r>
          </a:p>
          <a:p>
            <a:r>
              <a:rPr lang="en-US" altLang="zh-CN" sz="2000" dirty="0">
                <a:latin typeface="宋体" panose="02010600030101010101" pitchFamily="2" charset="-122"/>
                <a:ea typeface="宋体" panose="02010600030101010101" pitchFamily="2" charset="-122"/>
              </a:rPr>
              <a:t>    </a:t>
            </a:r>
            <a:r>
              <a:rPr lang="zh-CN" altLang="zh-CN" sz="2000" dirty="0">
                <a:latin typeface="宋体" panose="02010600030101010101" pitchFamily="2" charset="-122"/>
                <a:ea typeface="宋体" panose="02010600030101010101" pitchFamily="2" charset="-122"/>
              </a:rPr>
              <a:t>要求：选好角度，确定立意，明确文体，自拟标题，不要套作，不得抄袭，不得泄露个人信息；不少于</a:t>
            </a:r>
            <a:r>
              <a:rPr lang="en-US" altLang="zh-CN" sz="2000" dirty="0">
                <a:latin typeface="宋体" panose="02010600030101010101" pitchFamily="2" charset="-122"/>
                <a:ea typeface="宋体" panose="02010600030101010101" pitchFamily="2" charset="-122"/>
              </a:rPr>
              <a:t>800</a:t>
            </a:r>
            <a:r>
              <a:rPr lang="zh-CN" altLang="zh-CN" sz="2000" dirty="0">
                <a:latin typeface="宋体" panose="02010600030101010101" pitchFamily="2" charset="-122"/>
                <a:ea typeface="宋体" panose="02010600030101010101" pitchFamily="2" charset="-122"/>
              </a:rPr>
              <a:t>字。</a:t>
            </a:r>
          </a:p>
          <a:p>
            <a:r>
              <a:rPr lang="en-US" altLang="zh-CN" sz="2000" dirty="0">
                <a:latin typeface="Franklin Gothic Book"/>
                <a:ea typeface="黑体"/>
              </a:rPr>
              <a:t> </a:t>
            </a:r>
            <a:endParaRPr lang="zh-CN" altLang="zh-CN" sz="2000" dirty="0">
              <a:latin typeface="Franklin Gothic Book"/>
              <a:ea typeface="黑体"/>
            </a:endParaRPr>
          </a:p>
          <a:p>
            <a:r>
              <a:rPr lang="en-US" altLang="zh-CN" dirty="0">
                <a:solidFill>
                  <a:prstClr val="black"/>
                </a:solidFill>
                <a:latin typeface="Franklin Gothic Book"/>
                <a:ea typeface="黑体"/>
              </a:rPr>
              <a:t> </a:t>
            </a:r>
            <a:endParaRPr lang="zh-CN" altLang="zh-CN" dirty="0">
              <a:solidFill>
                <a:prstClr val="black"/>
              </a:solidFill>
              <a:latin typeface="Franklin Gothic Book"/>
              <a:ea typeface="黑体"/>
            </a:endParaRPr>
          </a:p>
          <a:p>
            <a:endParaRPr lang="zh-CN" altLang="en-US" dirty="0">
              <a:solidFill>
                <a:prstClr val="black"/>
              </a:solidFill>
              <a:latin typeface="Franklin Gothic Book"/>
              <a:ea typeface="黑体"/>
            </a:endParaRPr>
          </a:p>
        </p:txBody>
      </p:sp>
    </p:spTree>
    <p:extLst>
      <p:ext uri="{BB962C8B-B14F-4D97-AF65-F5344CB8AC3E}">
        <p14:creationId xmlns:p14="http://schemas.microsoft.com/office/powerpoint/2010/main" val="385363978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79512" y="980728"/>
            <a:ext cx="8604448" cy="39703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rPr>
              <a:t>2018</a:t>
            </a:r>
            <a:r>
              <a:rPr kumimoji="0" lang="zh-CN" altLang="en-US" sz="2800" b="0"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rPr>
              <a:t>年高考作文写作任务</a:t>
            </a:r>
            <a:endParaRPr kumimoji="0" lang="en-US" altLang="zh-CN" sz="2000" b="0" i="0" u="none" strike="noStrike" kern="1200" cap="none" spc="0" normalizeH="0" baseline="0" noProof="0" dirty="0" smtClean="0">
              <a:ln>
                <a:noFill/>
              </a:ln>
              <a:solidFill>
                <a:srgbClr val="FF0000"/>
              </a:solidFill>
              <a:effectLst/>
              <a:uLnTx/>
              <a:uFillTx/>
              <a:latin typeface="楷体" panose="02010609060101010101" pitchFamily="49" charset="-122"/>
              <a:ea typeface="楷体" panose="02010609060101010101" pitchFamily="49" charset="-122"/>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sym typeface="Wingdings" panose="05000000000000000000" pitchFamily="2" charset="2"/>
              </a:rPr>
              <a:t>（</a:t>
            </a:r>
            <a:r>
              <a:rPr kumimoji="0" lang="en-US" altLang="zh-CN"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sym typeface="Wingdings" panose="05000000000000000000" pitchFamily="2" charset="2"/>
              </a:rPr>
              <a:t>1</a:t>
            </a:r>
            <a:r>
              <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sym typeface="Wingdings" panose="05000000000000000000" pitchFamily="2" charset="2"/>
              </a:rPr>
              <a:t>）</a:t>
            </a:r>
            <a:r>
              <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不能脱离材料写作</a:t>
            </a: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a:t>
            </a:r>
            <a:endParaRPr kumimoji="0" lang="en-US" altLang="zh-CN"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a:t>
            </a:r>
            <a:r>
              <a:rPr kumimoji="0" lang="en-US" altLang="zh-CN"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2</a:t>
            </a:r>
            <a:r>
              <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）主体内容是“我”的联想和思考</a:t>
            </a: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。可以</a:t>
            </a:r>
            <a:r>
              <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只写联想，也可以只写思考，更可以既有联想也有思考，但必须突出“我”这一写作身份</a:t>
            </a: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a:t>
            </a:r>
            <a:endParaRPr kumimoji="0" lang="en-US" altLang="zh-CN"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endParaRPr>
          </a:p>
          <a:p>
            <a:pPr lvl="0">
              <a:defRPr/>
            </a:pP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a:t>
            </a:r>
            <a:r>
              <a:rPr kumimoji="0" lang="en-US" altLang="zh-CN"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3</a:t>
            </a: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a:t>
            </a:r>
            <a:r>
              <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读者对象明确。写给</a:t>
            </a:r>
            <a:r>
              <a:rPr kumimoji="0" lang="en-US" altLang="zh-CN"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2035</a:t>
            </a:r>
            <a:r>
              <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年</a:t>
            </a:r>
            <a:r>
              <a:rPr kumimoji="0" lang="en-US" altLang="zh-CN"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18</a:t>
            </a:r>
            <a:r>
              <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岁的一代</a:t>
            </a:r>
            <a:r>
              <a:rPr lang="zh-CN" altLang="en-US" sz="2800" dirty="0">
                <a:latin typeface="楷体" panose="02010609060101010101" pitchFamily="49" charset="-122"/>
                <a:ea typeface="楷体" panose="02010609060101010101" pitchFamily="49" charset="-122"/>
              </a:rPr>
              <a:t>人；</a:t>
            </a:r>
            <a:r>
              <a:rPr lang="zh-CN" altLang="en-US" sz="2800" dirty="0" smtClean="0">
                <a:latin typeface="楷体" panose="02010609060101010101" pitchFamily="49" charset="-122"/>
                <a:ea typeface="楷体" panose="02010609060101010101" pitchFamily="49" charset="-122"/>
              </a:rPr>
              <a:t>读者对象</a:t>
            </a:r>
            <a:r>
              <a:rPr lang="zh-CN" altLang="en-US" sz="2800" dirty="0">
                <a:latin typeface="楷体" panose="02010609060101010101" pitchFamily="49" charset="-122"/>
                <a:ea typeface="楷体" panose="02010609060101010101" pitchFamily="49" charset="-122"/>
              </a:rPr>
              <a:t>感要贯穿始终。</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a:t>
            </a:r>
            <a:r>
              <a:rPr kumimoji="0" lang="en-US" altLang="zh-CN"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4</a:t>
            </a: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）写作</a:t>
            </a:r>
            <a:r>
              <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情景创设：写一篇文章，装进“时光瓶”，待</a:t>
            </a:r>
            <a:r>
              <a:rPr kumimoji="0" lang="en-US" altLang="zh-CN"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2035</a:t>
            </a:r>
            <a:r>
              <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rPr>
              <a:t>年的时候打开</a:t>
            </a:r>
            <a:r>
              <a:rPr kumimoji="0" lang="zh-CN" altLang="en-US" sz="2800" b="0" i="0" u="none" strike="noStrike" kern="1200" cap="none" spc="0" normalizeH="0" baseline="0" noProof="0" dirty="0" smtClean="0">
                <a:ln>
                  <a:noFill/>
                </a:ln>
                <a:effectLst/>
                <a:uLnTx/>
                <a:uFillTx/>
                <a:latin typeface="楷体" panose="02010609060101010101" pitchFamily="49" charset="-122"/>
                <a:ea typeface="楷体" panose="02010609060101010101" pitchFamily="49" charset="-122"/>
              </a:rPr>
              <a:t>。</a:t>
            </a:r>
            <a:endParaRPr kumimoji="0" lang="zh-CN" altLang="en-US" sz="2800" b="0" i="0" u="none" strike="noStrike" kern="1200" cap="none" spc="0" normalizeH="0" baseline="0" noProof="0" dirty="0">
              <a:ln>
                <a:noFill/>
              </a:ln>
              <a:effectLst/>
              <a:uLnTx/>
              <a:uFillTx/>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388768737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小结</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7" name="TextBox 26"/>
          <p:cNvSpPr txBox="1"/>
          <p:nvPr/>
        </p:nvSpPr>
        <p:spPr>
          <a:xfrm>
            <a:off x="3584073" y="2224133"/>
            <a:ext cx="5616624" cy="4247317"/>
          </a:xfrm>
          <a:prstGeom prst="rect">
            <a:avLst/>
          </a:prstGeom>
          <a:noFill/>
        </p:spPr>
        <p:txBody>
          <a:bodyPr wrap="square" rtlCol="0">
            <a:spAutoFit/>
          </a:bodyPr>
          <a:lstStyle/>
          <a:p>
            <a:pPr>
              <a:lnSpc>
                <a:spcPct val="150000"/>
              </a:lnSpc>
            </a:pPr>
            <a:r>
              <a:rPr lang="zh-CN" altLang="en-US" sz="2000" dirty="0" smtClean="0">
                <a:solidFill>
                  <a:srgbClr val="FF0000"/>
                </a:solidFill>
                <a:latin typeface="楷体"/>
                <a:ea typeface="楷体"/>
              </a:rPr>
              <a:t>●</a:t>
            </a:r>
            <a:r>
              <a:rPr lang="zh-CN" altLang="en-US" sz="2000" dirty="0">
                <a:solidFill>
                  <a:srgbClr val="FF0000"/>
                </a:solidFill>
                <a:latin typeface="楷体"/>
                <a:ea typeface="楷体"/>
              </a:rPr>
              <a:t>任务清单要列好、列全</a:t>
            </a:r>
            <a:r>
              <a:rPr lang="zh-CN" altLang="en-US" sz="2000" dirty="0" smtClean="0">
                <a:solidFill>
                  <a:srgbClr val="FF0000"/>
                </a:solidFill>
                <a:latin typeface="楷体" panose="02010609060101010101" pitchFamily="49" charset="-122"/>
                <a:ea typeface="楷体" panose="02010609060101010101" pitchFamily="49" charset="-122"/>
              </a:rPr>
              <a:t>；最好能用一句话概括全部写作任务。</a:t>
            </a:r>
            <a:endParaRPr lang="en-US" altLang="zh-CN" sz="2000" dirty="0" smtClean="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000" dirty="0" smtClean="0">
                <a:latin typeface="楷体" panose="02010609060101010101" pitchFamily="49" charset="-122"/>
                <a:ea typeface="楷体" panose="02010609060101010101" pitchFamily="49" charset="-122"/>
              </a:rPr>
              <a:t>例如：</a:t>
            </a:r>
            <a:endParaRPr lang="en-US" altLang="zh-CN" sz="2000" dirty="0" smtClean="0">
              <a:latin typeface="楷体" panose="02010609060101010101" pitchFamily="49" charset="-122"/>
              <a:ea typeface="楷体" panose="02010609060101010101" pitchFamily="49" charset="-122"/>
            </a:endParaRPr>
          </a:p>
          <a:p>
            <a:pPr>
              <a:lnSpc>
                <a:spcPct val="150000"/>
              </a:lnSpc>
            </a:pPr>
            <a:r>
              <a:rPr lang="en-US" altLang="zh-CN" sz="2000" dirty="0" smtClean="0">
                <a:latin typeface="楷体" panose="02010609060101010101" pitchFamily="49" charset="-122"/>
                <a:ea typeface="楷体" panose="02010609060101010101" pitchFamily="49" charset="-122"/>
              </a:rPr>
              <a:t>2018</a:t>
            </a:r>
            <a:r>
              <a:rPr lang="zh-CN" altLang="en-US" sz="2000" dirty="0" smtClean="0">
                <a:latin typeface="楷体" panose="02010609060101010101" pitchFamily="49" charset="-122"/>
                <a:ea typeface="楷体" panose="02010609060101010101" pitchFamily="49" charset="-122"/>
              </a:rPr>
              <a:t>年高考作文题的写作任务</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给</a:t>
            </a:r>
            <a:r>
              <a:rPr lang="en-US" altLang="zh-CN" sz="2000" dirty="0" smtClean="0">
                <a:latin typeface="楷体" panose="02010609060101010101" pitchFamily="49" charset="-122"/>
                <a:ea typeface="楷体" panose="02010609060101010101" pitchFamily="49" charset="-122"/>
              </a:rPr>
              <a:t>2035</a:t>
            </a:r>
            <a:r>
              <a:rPr lang="zh-CN" altLang="en-US" sz="2000" dirty="0" smtClean="0">
                <a:latin typeface="楷体" panose="02010609060101010101" pitchFamily="49" charset="-122"/>
                <a:ea typeface="楷体" panose="02010609060101010101" pitchFamily="49" charset="-122"/>
              </a:rPr>
              <a:t>年</a:t>
            </a:r>
            <a:r>
              <a:rPr lang="en-US" altLang="zh-CN" sz="2000" dirty="0" smtClean="0">
                <a:latin typeface="楷体" panose="02010609060101010101" pitchFamily="49" charset="-122"/>
                <a:ea typeface="楷体" panose="02010609060101010101" pitchFamily="49" charset="-122"/>
              </a:rPr>
              <a:t>18</a:t>
            </a:r>
            <a:r>
              <a:rPr lang="zh-CN" altLang="en-US" sz="2000" dirty="0" smtClean="0">
                <a:latin typeface="楷体" panose="02010609060101010101" pitchFamily="49" charset="-122"/>
                <a:ea typeface="楷体" panose="02010609060101010101" pitchFamily="49" charset="-122"/>
              </a:rPr>
              <a:t>岁的一代人写一篇文章谈个人成长与国家、社会、时代发展的关系。</a:t>
            </a:r>
            <a:endParaRPr lang="en-US" altLang="zh-CN" sz="2000" dirty="0" smtClean="0">
              <a:latin typeface="楷体" panose="02010609060101010101" pitchFamily="49" charset="-122"/>
              <a:ea typeface="楷体" panose="02010609060101010101" pitchFamily="49" charset="-122"/>
            </a:endParaRPr>
          </a:p>
          <a:p>
            <a:pPr>
              <a:lnSpc>
                <a:spcPct val="150000"/>
              </a:lnSpc>
            </a:pPr>
            <a:r>
              <a:rPr lang="en-US" altLang="zh-CN" sz="2000" dirty="0" smtClean="0">
                <a:latin typeface="楷体" panose="02010609060101010101" pitchFamily="49" charset="-122"/>
                <a:ea typeface="楷体" panose="02010609060101010101" pitchFamily="49" charset="-122"/>
              </a:rPr>
              <a:t>2017</a:t>
            </a:r>
            <a:r>
              <a:rPr lang="zh-CN" altLang="en-US" sz="2000" dirty="0" smtClean="0">
                <a:latin typeface="楷体" panose="02010609060101010101" pitchFamily="49" charset="-122"/>
                <a:ea typeface="楷体" panose="02010609060101010101" pitchFamily="49" charset="-122"/>
              </a:rPr>
              <a:t>年高考作文题的写作任务</a:t>
            </a:r>
            <a:r>
              <a:rPr lang="en-US" altLang="zh-CN" sz="2000" dirty="0" smtClean="0">
                <a:latin typeface="楷体" panose="02010609060101010101" pitchFamily="49" charset="-122"/>
                <a:ea typeface="楷体" panose="02010609060101010101" pitchFamily="49" charset="-122"/>
              </a:rPr>
              <a:t>——</a:t>
            </a:r>
            <a:r>
              <a:rPr lang="zh-CN" altLang="en-US" sz="2000" dirty="0" smtClean="0">
                <a:latin typeface="楷体" panose="02010609060101010101" pitchFamily="49" charset="-122"/>
                <a:ea typeface="楷体" panose="02010609060101010101" pitchFamily="49" charset="-122"/>
              </a:rPr>
              <a:t>从</a:t>
            </a:r>
            <a:r>
              <a:rPr lang="en-US" altLang="zh-CN" sz="2000" dirty="0" smtClean="0">
                <a:latin typeface="楷体" panose="02010609060101010101" pitchFamily="49" charset="-122"/>
                <a:ea typeface="楷体" panose="02010609060101010101" pitchFamily="49" charset="-122"/>
              </a:rPr>
              <a:t>12</a:t>
            </a:r>
            <a:r>
              <a:rPr lang="zh-CN" altLang="en-US" sz="2000" dirty="0" smtClean="0">
                <a:latin typeface="楷体" panose="02010609060101010101" pitchFamily="49" charset="-122"/>
                <a:ea typeface="楷体" panose="02010609060101010101" pitchFamily="49" charset="-122"/>
              </a:rPr>
              <a:t>个中国关键词中选择两到三个关键词给外国青年朋友写一篇文章让他们能够读懂中国。</a:t>
            </a:r>
            <a:endParaRPr lang="en-US" altLang="zh-CN" sz="20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858437729"/>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3203848" y="1303167"/>
            <a:ext cx="496855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有哪些方法可以让作文表现出“思考深刻”的特点？</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07</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38888420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8">
            <a:extLst>
              <a:ext uri="{FF2B5EF4-FFF2-40B4-BE49-F238E27FC236}">
                <a16:creationId xmlns:a16="http://schemas.microsoft.com/office/drawing/2014/main" xmlns="" id="{DE5E9A58-AE44-4982-A8CB-8CC664C4EC20}"/>
              </a:ext>
            </a:extLst>
          </p:cNvPr>
          <p:cNvSpPr>
            <a:spLocks noChangeArrowheads="1"/>
          </p:cNvSpPr>
          <p:nvPr/>
        </p:nvSpPr>
        <p:spPr bwMode="auto">
          <a:xfrm>
            <a:off x="1077244" y="1453665"/>
            <a:ext cx="4631076" cy="4308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4000" b="1" dirty="0" smtClean="0">
                <a:latin typeface="黑体" panose="02010609060101010101" pitchFamily="49" charset="-122"/>
                <a:ea typeface="黑体" panose="02010609060101010101" pitchFamily="49" charset="-122"/>
              </a:rPr>
              <a:t>提炼好观点</a:t>
            </a:r>
            <a:endParaRPr lang="en-US" altLang="zh-CN" sz="4000" b="1" dirty="0" smtClean="0">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立意要高</a:t>
            </a:r>
            <a:endParaRPr lang="en-US" altLang="zh-CN" sz="4000" b="1" dirty="0" smtClean="0">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集中火力</a:t>
            </a:r>
            <a:endParaRPr lang="en-US" altLang="zh-CN" sz="4000" b="1" dirty="0" smtClean="0">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思维推进的痕迹清晰</a:t>
            </a:r>
            <a:endParaRPr lang="en-US" altLang="zh-CN" sz="4000" b="1" dirty="0" smtClean="0">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聚焦冲突</a:t>
            </a:r>
            <a:endParaRPr lang="en-US" altLang="zh-CN" sz="4000" b="1" dirty="0" smtClean="0">
              <a:latin typeface="黑体" panose="02010609060101010101" pitchFamily="49" charset="-122"/>
              <a:ea typeface="黑体" panose="02010609060101010101" pitchFamily="49" charset="-122"/>
            </a:endParaRPr>
          </a:p>
          <a:p>
            <a:pPr algn="ctr"/>
            <a:r>
              <a:rPr lang="zh-CN" altLang="en-US" sz="4000" b="1" dirty="0" smtClean="0">
                <a:latin typeface="黑体" panose="02010609060101010101" pitchFamily="49" charset="-122"/>
                <a:ea typeface="黑体" panose="02010609060101010101" pitchFamily="49" charset="-122"/>
              </a:rPr>
              <a:t>素材积累要深挖</a:t>
            </a:r>
            <a:endParaRPr lang="en-US" altLang="zh-CN" sz="4000" b="1" dirty="0" smtClean="0">
              <a:latin typeface="黑体" panose="02010609060101010101" pitchFamily="49" charset="-122"/>
              <a:ea typeface="黑体" panose="02010609060101010101" pitchFamily="49" charset="-122"/>
            </a:endParaRPr>
          </a:p>
          <a:p>
            <a:pPr algn="ctr"/>
            <a:endParaRPr lang="zh-CN" altLang="en-US" sz="4000" b="1" dirty="0">
              <a:latin typeface="黑体" panose="02010609060101010101" pitchFamily="49" charset="-122"/>
              <a:ea typeface="黑体" panose="02010609060101010101" pitchFamily="49" charset="-122"/>
            </a:endParaRPr>
          </a:p>
        </p:txBody>
      </p:sp>
      <p:sp>
        <p:nvSpPr>
          <p:cNvPr id="8" name="菱形 7"/>
          <p:cNvSpPr/>
          <p:nvPr/>
        </p:nvSpPr>
        <p:spPr>
          <a:xfrm>
            <a:off x="8041581" y="2769231"/>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0" name="菱形 9"/>
          <p:cNvSpPr/>
          <p:nvPr/>
        </p:nvSpPr>
        <p:spPr>
          <a:xfrm>
            <a:off x="6577825" y="2202964"/>
            <a:ext cx="507381" cy="676299"/>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1" name="菱形 10"/>
          <p:cNvSpPr/>
          <p:nvPr/>
        </p:nvSpPr>
        <p:spPr>
          <a:xfrm>
            <a:off x="7523430" y="359159"/>
            <a:ext cx="413375" cy="550996"/>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6" name="菱形 15"/>
          <p:cNvSpPr/>
          <p:nvPr/>
        </p:nvSpPr>
        <p:spPr>
          <a:xfrm>
            <a:off x="7084655" y="89230"/>
            <a:ext cx="253708" cy="338173"/>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sp>
        <p:nvSpPr>
          <p:cNvPr id="17" name="菱形 16"/>
          <p:cNvSpPr/>
          <p:nvPr/>
        </p:nvSpPr>
        <p:spPr>
          <a:xfrm>
            <a:off x="6699648" y="3085159"/>
            <a:ext cx="399844" cy="532961"/>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02383" tIns="51191" rIns="102383" bIns="51191" rtlCol="0" anchor="ctr"/>
          <a:lstStyle/>
          <a:p>
            <a:pPr algn="ctr"/>
            <a:endParaRPr lang="zh-CN" altLang="en-US" sz="1400">
              <a:solidFill>
                <a:prstClr val="white"/>
              </a:solidFill>
              <a:ea typeface="微软雅黑 Light" panose="020B0502040204020203" pitchFamily="34" charset="-122"/>
              <a:cs typeface="+mn-ea"/>
            </a:endParaRPr>
          </a:p>
        </p:txBody>
      </p:sp>
      <p:grpSp>
        <p:nvGrpSpPr>
          <p:cNvPr id="18" name="组合 17"/>
          <p:cNvGrpSpPr/>
          <p:nvPr/>
        </p:nvGrpSpPr>
        <p:grpSpPr>
          <a:xfrm>
            <a:off x="6882147" y="1213945"/>
            <a:ext cx="1248820" cy="1664580"/>
            <a:chOff x="6093737" y="1806665"/>
            <a:chExt cx="1665185" cy="1665185"/>
          </a:xfrm>
          <a:solidFill>
            <a:srgbClr val="00BCDC"/>
          </a:solidFill>
        </p:grpSpPr>
        <p:sp>
          <p:nvSpPr>
            <p:cNvPr id="19" name="菱形 18"/>
            <p:cNvSpPr/>
            <p:nvPr/>
          </p:nvSpPr>
          <p:spPr>
            <a:xfrm>
              <a:off x="6093737" y="1806665"/>
              <a:ext cx="1665185" cy="1665185"/>
            </a:xfrm>
            <a:prstGeom prst="diamond">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20" name="组合 19"/>
            <p:cNvGrpSpPr/>
            <p:nvPr/>
          </p:nvGrpSpPr>
          <p:grpSpPr>
            <a:xfrm>
              <a:off x="6631848" y="2401926"/>
              <a:ext cx="588962" cy="474663"/>
              <a:chOff x="5497513" y="6915150"/>
              <a:chExt cx="588962" cy="474663"/>
            </a:xfrm>
            <a:grpFill/>
          </p:grpSpPr>
          <p:sp>
            <p:nvSpPr>
              <p:cNvPr id="21" name="Freeform 934"/>
              <p:cNvSpPr>
                <a:spLocks/>
              </p:cNvSpPr>
              <p:nvPr/>
            </p:nvSpPr>
            <p:spPr bwMode="auto">
              <a:xfrm>
                <a:off x="5497513" y="7180263"/>
                <a:ext cx="279400" cy="209550"/>
              </a:xfrm>
              <a:custGeom>
                <a:avLst/>
                <a:gdLst>
                  <a:gd name="T0" fmla="*/ 0 w 109"/>
                  <a:gd name="T1" fmla="*/ 20 h 82"/>
                  <a:gd name="T2" fmla="*/ 109 w 109"/>
                  <a:gd name="T3" fmla="*/ 54 h 82"/>
                  <a:gd name="T4" fmla="*/ 0 w 109"/>
                  <a:gd name="T5" fmla="*/ 20 h 82"/>
                </a:gdLst>
                <a:ahLst/>
                <a:cxnLst>
                  <a:cxn ang="0">
                    <a:pos x="T0" y="T1"/>
                  </a:cxn>
                  <a:cxn ang="0">
                    <a:pos x="T2" y="T3"/>
                  </a:cxn>
                  <a:cxn ang="0">
                    <a:pos x="T4" y="T5"/>
                  </a:cxn>
                </a:cxnLst>
                <a:rect l="0" t="0" r="r" b="b"/>
                <a:pathLst>
                  <a:path w="109" h="82">
                    <a:moveTo>
                      <a:pt x="0" y="20"/>
                    </a:moveTo>
                    <a:cubicBezTo>
                      <a:pt x="0" y="20"/>
                      <a:pt x="38" y="82"/>
                      <a:pt x="109" y="54"/>
                    </a:cubicBezTo>
                    <a:cubicBezTo>
                      <a:pt x="109" y="54"/>
                      <a:pt x="74" y="0"/>
                      <a:pt x="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2" name="Freeform 935"/>
              <p:cNvSpPr>
                <a:spLocks/>
              </p:cNvSpPr>
              <p:nvPr/>
            </p:nvSpPr>
            <p:spPr bwMode="auto">
              <a:xfrm>
                <a:off x="5619750" y="7088188"/>
                <a:ext cx="157163" cy="127000"/>
              </a:xfrm>
              <a:custGeom>
                <a:avLst/>
                <a:gdLst>
                  <a:gd name="T0" fmla="*/ 0 w 61"/>
                  <a:gd name="T1" fmla="*/ 0 h 50"/>
                  <a:gd name="T2" fmla="*/ 61 w 61"/>
                  <a:gd name="T3" fmla="*/ 50 h 50"/>
                  <a:gd name="T4" fmla="*/ 0 w 61"/>
                  <a:gd name="T5" fmla="*/ 0 h 50"/>
                </a:gdLst>
                <a:ahLst/>
                <a:cxnLst>
                  <a:cxn ang="0">
                    <a:pos x="T0" y="T1"/>
                  </a:cxn>
                  <a:cxn ang="0">
                    <a:pos x="T2" y="T3"/>
                  </a:cxn>
                  <a:cxn ang="0">
                    <a:pos x="T4" y="T5"/>
                  </a:cxn>
                </a:cxnLst>
                <a:rect l="0" t="0" r="r" b="b"/>
                <a:pathLst>
                  <a:path w="61" h="50">
                    <a:moveTo>
                      <a:pt x="0" y="0"/>
                    </a:moveTo>
                    <a:cubicBezTo>
                      <a:pt x="0" y="0"/>
                      <a:pt x="7" y="50"/>
                      <a:pt x="61" y="50"/>
                    </a:cubicBezTo>
                    <a:cubicBezTo>
                      <a:pt x="61" y="50"/>
                      <a:pt x="53" y="7"/>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3" name="Freeform 936"/>
              <p:cNvSpPr>
                <a:spLocks/>
              </p:cNvSpPr>
              <p:nvPr/>
            </p:nvSpPr>
            <p:spPr bwMode="auto">
              <a:xfrm>
                <a:off x="5794375" y="7088188"/>
                <a:ext cx="157163" cy="127000"/>
              </a:xfrm>
              <a:custGeom>
                <a:avLst/>
                <a:gdLst>
                  <a:gd name="T0" fmla="*/ 61 w 61"/>
                  <a:gd name="T1" fmla="*/ 0 h 50"/>
                  <a:gd name="T2" fmla="*/ 0 w 61"/>
                  <a:gd name="T3" fmla="*/ 50 h 50"/>
                  <a:gd name="T4" fmla="*/ 61 w 61"/>
                  <a:gd name="T5" fmla="*/ 0 h 50"/>
                </a:gdLst>
                <a:ahLst/>
                <a:cxnLst>
                  <a:cxn ang="0">
                    <a:pos x="T0" y="T1"/>
                  </a:cxn>
                  <a:cxn ang="0">
                    <a:pos x="T2" y="T3"/>
                  </a:cxn>
                  <a:cxn ang="0">
                    <a:pos x="T4" y="T5"/>
                  </a:cxn>
                </a:cxnLst>
                <a:rect l="0" t="0" r="r" b="b"/>
                <a:pathLst>
                  <a:path w="61" h="50">
                    <a:moveTo>
                      <a:pt x="61" y="0"/>
                    </a:moveTo>
                    <a:cubicBezTo>
                      <a:pt x="61" y="0"/>
                      <a:pt x="54" y="50"/>
                      <a:pt x="0" y="50"/>
                    </a:cubicBezTo>
                    <a:cubicBezTo>
                      <a:pt x="0" y="50"/>
                      <a:pt x="8" y="7"/>
                      <a:pt x="6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4" name="Freeform 937"/>
              <p:cNvSpPr>
                <a:spLocks/>
              </p:cNvSpPr>
              <p:nvPr/>
            </p:nvSpPr>
            <p:spPr bwMode="auto">
              <a:xfrm>
                <a:off x="5807075" y="7180263"/>
                <a:ext cx="279400" cy="209550"/>
              </a:xfrm>
              <a:custGeom>
                <a:avLst/>
                <a:gdLst>
                  <a:gd name="T0" fmla="*/ 109 w 109"/>
                  <a:gd name="T1" fmla="*/ 20 h 82"/>
                  <a:gd name="T2" fmla="*/ 0 w 109"/>
                  <a:gd name="T3" fmla="*/ 54 h 82"/>
                  <a:gd name="T4" fmla="*/ 109 w 109"/>
                  <a:gd name="T5" fmla="*/ 20 h 82"/>
                </a:gdLst>
                <a:ahLst/>
                <a:cxnLst>
                  <a:cxn ang="0">
                    <a:pos x="T0" y="T1"/>
                  </a:cxn>
                  <a:cxn ang="0">
                    <a:pos x="T2" y="T3"/>
                  </a:cxn>
                  <a:cxn ang="0">
                    <a:pos x="T4" y="T5"/>
                  </a:cxn>
                </a:cxnLst>
                <a:rect l="0" t="0" r="r" b="b"/>
                <a:pathLst>
                  <a:path w="109" h="82">
                    <a:moveTo>
                      <a:pt x="109" y="20"/>
                    </a:moveTo>
                    <a:cubicBezTo>
                      <a:pt x="109" y="20"/>
                      <a:pt x="71" y="82"/>
                      <a:pt x="0" y="54"/>
                    </a:cubicBezTo>
                    <a:cubicBezTo>
                      <a:pt x="0" y="54"/>
                      <a:pt x="35" y="0"/>
                      <a:pt x="109"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25" name="Freeform 938"/>
              <p:cNvSpPr>
                <a:spLocks/>
              </p:cNvSpPr>
              <p:nvPr/>
            </p:nvSpPr>
            <p:spPr bwMode="auto">
              <a:xfrm>
                <a:off x="5710238" y="6915150"/>
                <a:ext cx="150813" cy="207963"/>
              </a:xfrm>
              <a:custGeom>
                <a:avLst/>
                <a:gdLst>
                  <a:gd name="T0" fmla="*/ 27 w 59"/>
                  <a:gd name="T1" fmla="*/ 81 h 81"/>
                  <a:gd name="T2" fmla="*/ 28 w 59"/>
                  <a:gd name="T3" fmla="*/ 0 h 81"/>
                  <a:gd name="T4" fmla="*/ 27 w 59"/>
                  <a:gd name="T5" fmla="*/ 81 h 81"/>
                </a:gdLst>
                <a:ahLst/>
                <a:cxnLst>
                  <a:cxn ang="0">
                    <a:pos x="T0" y="T1"/>
                  </a:cxn>
                  <a:cxn ang="0">
                    <a:pos x="T2" y="T3"/>
                  </a:cxn>
                  <a:cxn ang="0">
                    <a:pos x="T4" y="T5"/>
                  </a:cxn>
                </a:cxnLst>
                <a:rect l="0" t="0" r="r" b="b"/>
                <a:pathLst>
                  <a:path w="59" h="81">
                    <a:moveTo>
                      <a:pt x="27" y="81"/>
                    </a:moveTo>
                    <a:cubicBezTo>
                      <a:pt x="27" y="81"/>
                      <a:pt x="0" y="60"/>
                      <a:pt x="28" y="0"/>
                    </a:cubicBezTo>
                    <a:cubicBezTo>
                      <a:pt x="28" y="0"/>
                      <a:pt x="59" y="53"/>
                      <a:pt x="27" y="8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26" name="组合 25"/>
          <p:cNvGrpSpPr/>
          <p:nvPr/>
        </p:nvGrpSpPr>
        <p:grpSpPr>
          <a:xfrm>
            <a:off x="5708320" y="1358895"/>
            <a:ext cx="1031325" cy="1374676"/>
            <a:chOff x="4528552" y="1951670"/>
            <a:chExt cx="1375176" cy="1375176"/>
          </a:xfrm>
          <a:solidFill>
            <a:srgbClr val="00BCDC"/>
          </a:solidFill>
        </p:grpSpPr>
        <p:sp>
          <p:nvSpPr>
            <p:cNvPr id="27" name="菱形 26"/>
            <p:cNvSpPr/>
            <p:nvPr/>
          </p:nvSpPr>
          <p:spPr>
            <a:xfrm>
              <a:off x="4528552" y="1951670"/>
              <a:ext cx="1375176" cy="137517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28" name="Freeform 939"/>
            <p:cNvSpPr>
              <a:spLocks noEditPoints="1"/>
            </p:cNvSpPr>
            <p:nvPr/>
          </p:nvSpPr>
          <p:spPr bwMode="auto">
            <a:xfrm>
              <a:off x="5034371" y="2403514"/>
              <a:ext cx="363538" cy="471488"/>
            </a:xfrm>
            <a:custGeom>
              <a:avLst/>
              <a:gdLst>
                <a:gd name="T0" fmla="*/ 62 w 142"/>
                <a:gd name="T1" fmla="*/ 126 h 184"/>
                <a:gd name="T2" fmla="*/ 142 w 142"/>
                <a:gd name="T3" fmla="*/ 78 h 184"/>
                <a:gd name="T4" fmla="*/ 62 w 142"/>
                <a:gd name="T5" fmla="*/ 126 h 184"/>
                <a:gd name="T6" fmla="*/ 68 w 142"/>
                <a:gd name="T7" fmla="*/ 167 h 184"/>
                <a:gd name="T8" fmla="*/ 65 w 142"/>
                <a:gd name="T9" fmla="*/ 81 h 184"/>
                <a:gd name="T10" fmla="*/ 56 w 142"/>
                <a:gd name="T11" fmla="*/ 0 h 184"/>
                <a:gd name="T12" fmla="*/ 58 w 142"/>
                <a:gd name="T13" fmla="*/ 75 h 184"/>
                <a:gd name="T14" fmla="*/ 0 w 142"/>
                <a:gd name="T15" fmla="*/ 12 h 184"/>
                <a:gd name="T16" fmla="*/ 50 w 142"/>
                <a:gd name="T17" fmla="*/ 87 h 184"/>
                <a:gd name="T18" fmla="*/ 44 w 142"/>
                <a:gd name="T19" fmla="*/ 167 h 184"/>
                <a:gd name="T20" fmla="*/ 15 w 142"/>
                <a:gd name="T21" fmla="*/ 184 h 184"/>
                <a:gd name="T22" fmla="*/ 99 w 142"/>
                <a:gd name="T23" fmla="*/ 184 h 184"/>
                <a:gd name="T24" fmla="*/ 68 w 142"/>
                <a:gd name="T25" fmla="*/ 16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2" h="184">
                  <a:moveTo>
                    <a:pt x="62" y="126"/>
                  </a:moveTo>
                  <a:cubicBezTo>
                    <a:pt x="62" y="126"/>
                    <a:pt x="104" y="159"/>
                    <a:pt x="142" y="78"/>
                  </a:cubicBezTo>
                  <a:cubicBezTo>
                    <a:pt x="142" y="78"/>
                    <a:pt x="63" y="63"/>
                    <a:pt x="62" y="126"/>
                  </a:cubicBezTo>
                  <a:close/>
                  <a:moveTo>
                    <a:pt x="68" y="167"/>
                  </a:moveTo>
                  <a:cubicBezTo>
                    <a:pt x="56" y="150"/>
                    <a:pt x="45" y="121"/>
                    <a:pt x="65" y="81"/>
                  </a:cubicBezTo>
                  <a:cubicBezTo>
                    <a:pt x="101" y="12"/>
                    <a:pt x="56" y="0"/>
                    <a:pt x="56" y="0"/>
                  </a:cubicBezTo>
                  <a:cubicBezTo>
                    <a:pt x="56" y="0"/>
                    <a:pt x="94" y="17"/>
                    <a:pt x="58" y="75"/>
                  </a:cubicBezTo>
                  <a:cubicBezTo>
                    <a:pt x="69" y="26"/>
                    <a:pt x="0" y="12"/>
                    <a:pt x="0" y="12"/>
                  </a:cubicBezTo>
                  <a:cubicBezTo>
                    <a:pt x="2" y="86"/>
                    <a:pt x="38" y="88"/>
                    <a:pt x="50" y="87"/>
                  </a:cubicBezTo>
                  <a:cubicBezTo>
                    <a:pt x="28" y="122"/>
                    <a:pt x="34" y="150"/>
                    <a:pt x="44" y="167"/>
                  </a:cubicBezTo>
                  <a:cubicBezTo>
                    <a:pt x="28" y="170"/>
                    <a:pt x="16" y="176"/>
                    <a:pt x="15" y="184"/>
                  </a:cubicBezTo>
                  <a:cubicBezTo>
                    <a:pt x="99" y="184"/>
                    <a:pt x="99" y="184"/>
                    <a:pt x="99" y="184"/>
                  </a:cubicBezTo>
                  <a:cubicBezTo>
                    <a:pt x="98" y="176"/>
                    <a:pt x="85" y="169"/>
                    <a:pt x="68" y="16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29" name="组合 28"/>
          <p:cNvGrpSpPr/>
          <p:nvPr/>
        </p:nvGrpSpPr>
        <p:grpSpPr>
          <a:xfrm>
            <a:off x="7240259" y="2743559"/>
            <a:ext cx="1037422" cy="1382803"/>
            <a:chOff x="6543787" y="3336835"/>
            <a:chExt cx="1383306" cy="1383306"/>
          </a:xfrm>
          <a:solidFill>
            <a:srgbClr val="00BCDC"/>
          </a:solidFill>
        </p:grpSpPr>
        <p:sp>
          <p:nvSpPr>
            <p:cNvPr id="30" name="菱形 29"/>
            <p:cNvSpPr/>
            <p:nvPr/>
          </p:nvSpPr>
          <p:spPr>
            <a:xfrm>
              <a:off x="6543787" y="3336835"/>
              <a:ext cx="1383306" cy="1383306"/>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1" name="组合 30"/>
            <p:cNvGrpSpPr/>
            <p:nvPr/>
          </p:nvGrpSpPr>
          <p:grpSpPr>
            <a:xfrm>
              <a:off x="6993837" y="3831890"/>
              <a:ext cx="433388" cy="441326"/>
              <a:chOff x="7007225" y="6927850"/>
              <a:chExt cx="433388" cy="441326"/>
            </a:xfrm>
            <a:grpFill/>
          </p:grpSpPr>
          <p:sp>
            <p:nvSpPr>
              <p:cNvPr id="32" name="Freeform 940"/>
              <p:cNvSpPr>
                <a:spLocks/>
              </p:cNvSpPr>
              <p:nvPr/>
            </p:nvSpPr>
            <p:spPr bwMode="auto">
              <a:xfrm>
                <a:off x="7099300" y="6964363"/>
                <a:ext cx="249238" cy="404813"/>
              </a:xfrm>
              <a:custGeom>
                <a:avLst/>
                <a:gdLst>
                  <a:gd name="T0" fmla="*/ 35 w 97"/>
                  <a:gd name="T1" fmla="*/ 0 h 158"/>
                  <a:gd name="T2" fmla="*/ 35 w 97"/>
                  <a:gd name="T3" fmla="*/ 2 h 158"/>
                  <a:gd name="T4" fmla="*/ 31 w 97"/>
                  <a:gd name="T5" fmla="*/ 49 h 158"/>
                  <a:gd name="T6" fmla="*/ 9 w 97"/>
                  <a:gd name="T7" fmla="*/ 86 h 158"/>
                  <a:gd name="T8" fmla="*/ 9 w 97"/>
                  <a:gd name="T9" fmla="*/ 86 h 158"/>
                  <a:gd name="T10" fmla="*/ 1 w 97"/>
                  <a:gd name="T11" fmla="*/ 115 h 158"/>
                  <a:gd name="T12" fmla="*/ 51 w 97"/>
                  <a:gd name="T13" fmla="*/ 155 h 158"/>
                  <a:gd name="T14" fmla="*/ 95 w 97"/>
                  <a:gd name="T15" fmla="*/ 100 h 158"/>
                  <a:gd name="T16" fmla="*/ 35 w 97"/>
                  <a:gd name="T17"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158">
                    <a:moveTo>
                      <a:pt x="35" y="0"/>
                    </a:moveTo>
                    <a:cubicBezTo>
                      <a:pt x="35" y="1"/>
                      <a:pt x="35" y="2"/>
                      <a:pt x="35" y="2"/>
                    </a:cubicBezTo>
                    <a:cubicBezTo>
                      <a:pt x="37" y="9"/>
                      <a:pt x="40" y="24"/>
                      <a:pt x="31" y="49"/>
                    </a:cubicBezTo>
                    <a:cubicBezTo>
                      <a:pt x="27" y="60"/>
                      <a:pt x="17" y="73"/>
                      <a:pt x="9" y="86"/>
                    </a:cubicBezTo>
                    <a:cubicBezTo>
                      <a:pt x="9" y="86"/>
                      <a:pt x="9" y="86"/>
                      <a:pt x="9" y="86"/>
                    </a:cubicBezTo>
                    <a:cubicBezTo>
                      <a:pt x="3" y="95"/>
                      <a:pt x="0" y="105"/>
                      <a:pt x="1" y="115"/>
                    </a:cubicBezTo>
                    <a:cubicBezTo>
                      <a:pt x="4" y="140"/>
                      <a:pt x="26" y="158"/>
                      <a:pt x="51" y="155"/>
                    </a:cubicBezTo>
                    <a:cubicBezTo>
                      <a:pt x="76" y="153"/>
                      <a:pt x="97" y="131"/>
                      <a:pt x="95" y="100"/>
                    </a:cubicBezTo>
                    <a:cubicBezTo>
                      <a:pt x="92" y="36"/>
                      <a:pt x="35" y="0"/>
                      <a:pt x="3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3" name="Freeform 941"/>
              <p:cNvSpPr>
                <a:spLocks/>
              </p:cNvSpPr>
              <p:nvPr/>
            </p:nvSpPr>
            <p:spPr bwMode="auto">
              <a:xfrm>
                <a:off x="7296150" y="6927850"/>
                <a:ext cx="144463" cy="269875"/>
              </a:xfrm>
              <a:custGeom>
                <a:avLst/>
                <a:gdLst>
                  <a:gd name="T0" fmla="*/ 51 w 56"/>
                  <a:gd name="T1" fmla="*/ 58 h 105"/>
                  <a:gd name="T2" fmla="*/ 51 w 56"/>
                  <a:gd name="T3" fmla="*/ 58 h 105"/>
                  <a:gd name="T4" fmla="*/ 36 w 56"/>
                  <a:gd name="T5" fmla="*/ 33 h 105"/>
                  <a:gd name="T6" fmla="*/ 33 w 56"/>
                  <a:gd name="T7" fmla="*/ 2 h 105"/>
                  <a:gd name="T8" fmla="*/ 33 w 56"/>
                  <a:gd name="T9" fmla="*/ 0 h 105"/>
                  <a:gd name="T10" fmla="*/ 0 w 56"/>
                  <a:gd name="T11" fmla="*/ 39 h 105"/>
                  <a:gd name="T12" fmla="*/ 28 w 56"/>
                  <a:gd name="T13" fmla="*/ 105 h 105"/>
                  <a:gd name="T14" fmla="*/ 56 w 56"/>
                  <a:gd name="T15" fmla="*/ 78 h 105"/>
                  <a:gd name="T16" fmla="*/ 51 w 56"/>
                  <a:gd name="T17" fmla="*/ 5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05">
                    <a:moveTo>
                      <a:pt x="51" y="58"/>
                    </a:moveTo>
                    <a:cubicBezTo>
                      <a:pt x="51" y="58"/>
                      <a:pt x="51" y="58"/>
                      <a:pt x="51" y="58"/>
                    </a:cubicBezTo>
                    <a:cubicBezTo>
                      <a:pt x="45" y="50"/>
                      <a:pt x="39" y="40"/>
                      <a:pt x="36" y="33"/>
                    </a:cubicBezTo>
                    <a:cubicBezTo>
                      <a:pt x="30" y="17"/>
                      <a:pt x="32" y="6"/>
                      <a:pt x="33" y="2"/>
                    </a:cubicBezTo>
                    <a:cubicBezTo>
                      <a:pt x="33" y="1"/>
                      <a:pt x="33" y="1"/>
                      <a:pt x="33" y="0"/>
                    </a:cubicBezTo>
                    <a:cubicBezTo>
                      <a:pt x="33" y="0"/>
                      <a:pt x="11" y="14"/>
                      <a:pt x="0" y="39"/>
                    </a:cubicBezTo>
                    <a:cubicBezTo>
                      <a:pt x="13" y="55"/>
                      <a:pt x="25" y="77"/>
                      <a:pt x="28" y="105"/>
                    </a:cubicBezTo>
                    <a:cubicBezTo>
                      <a:pt x="42" y="104"/>
                      <a:pt x="54" y="93"/>
                      <a:pt x="56" y="78"/>
                    </a:cubicBezTo>
                    <a:cubicBezTo>
                      <a:pt x="56" y="71"/>
                      <a:pt x="55" y="64"/>
                      <a:pt x="51"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4" name="Freeform 942"/>
              <p:cNvSpPr>
                <a:spLocks/>
              </p:cNvSpPr>
              <p:nvPr/>
            </p:nvSpPr>
            <p:spPr bwMode="auto">
              <a:xfrm>
                <a:off x="7007225" y="6989763"/>
                <a:ext cx="130175" cy="282575"/>
              </a:xfrm>
              <a:custGeom>
                <a:avLst/>
                <a:gdLst>
                  <a:gd name="T0" fmla="*/ 25 w 51"/>
                  <a:gd name="T1" fmla="*/ 105 h 110"/>
                  <a:gd name="T2" fmla="*/ 32 w 51"/>
                  <a:gd name="T3" fmla="*/ 76 h 110"/>
                  <a:gd name="T4" fmla="*/ 32 w 51"/>
                  <a:gd name="T5" fmla="*/ 76 h 110"/>
                  <a:gd name="T6" fmla="*/ 51 w 51"/>
                  <a:gd name="T7" fmla="*/ 44 h 110"/>
                  <a:gd name="T8" fmla="*/ 45 w 51"/>
                  <a:gd name="T9" fmla="*/ 34 h 110"/>
                  <a:gd name="T10" fmla="*/ 38 w 51"/>
                  <a:gd name="T11" fmla="*/ 1 h 110"/>
                  <a:gd name="T12" fmla="*/ 38 w 51"/>
                  <a:gd name="T13" fmla="*/ 0 h 110"/>
                  <a:gd name="T14" fmla="*/ 3 w 51"/>
                  <a:gd name="T15" fmla="*/ 77 h 110"/>
                  <a:gd name="T16" fmla="*/ 26 w 51"/>
                  <a:gd name="T17" fmla="*/ 110 h 110"/>
                  <a:gd name="T18" fmla="*/ 25 w 51"/>
                  <a:gd name="T19" fmla="*/ 10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110">
                    <a:moveTo>
                      <a:pt x="25" y="105"/>
                    </a:moveTo>
                    <a:cubicBezTo>
                      <a:pt x="24" y="94"/>
                      <a:pt x="26" y="84"/>
                      <a:pt x="32" y="76"/>
                    </a:cubicBezTo>
                    <a:cubicBezTo>
                      <a:pt x="32" y="76"/>
                      <a:pt x="32" y="76"/>
                      <a:pt x="32" y="76"/>
                    </a:cubicBezTo>
                    <a:cubicBezTo>
                      <a:pt x="39" y="65"/>
                      <a:pt x="47" y="54"/>
                      <a:pt x="51" y="44"/>
                    </a:cubicBezTo>
                    <a:cubicBezTo>
                      <a:pt x="49" y="40"/>
                      <a:pt x="47" y="37"/>
                      <a:pt x="45" y="34"/>
                    </a:cubicBezTo>
                    <a:cubicBezTo>
                      <a:pt x="36" y="17"/>
                      <a:pt x="37" y="6"/>
                      <a:pt x="38" y="1"/>
                    </a:cubicBezTo>
                    <a:cubicBezTo>
                      <a:pt x="38" y="1"/>
                      <a:pt x="38" y="0"/>
                      <a:pt x="38" y="0"/>
                    </a:cubicBezTo>
                    <a:cubicBezTo>
                      <a:pt x="38" y="0"/>
                      <a:pt x="0" y="30"/>
                      <a:pt x="3" y="77"/>
                    </a:cubicBezTo>
                    <a:cubicBezTo>
                      <a:pt x="4" y="93"/>
                      <a:pt x="14" y="105"/>
                      <a:pt x="26" y="110"/>
                    </a:cubicBezTo>
                    <a:cubicBezTo>
                      <a:pt x="25" y="108"/>
                      <a:pt x="25" y="107"/>
                      <a:pt x="25"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35" name="组合 34"/>
          <p:cNvGrpSpPr/>
          <p:nvPr/>
        </p:nvGrpSpPr>
        <p:grpSpPr>
          <a:xfrm>
            <a:off x="7638935" y="513123"/>
            <a:ext cx="1017811" cy="1356663"/>
            <a:chOff x="7102847" y="1105585"/>
            <a:chExt cx="1357156" cy="1357156"/>
          </a:xfrm>
          <a:solidFill>
            <a:srgbClr val="00BCDC"/>
          </a:solidFill>
        </p:grpSpPr>
        <p:sp>
          <p:nvSpPr>
            <p:cNvPr id="36" name="菱形 35"/>
            <p:cNvSpPr/>
            <p:nvPr/>
          </p:nvSpPr>
          <p:spPr>
            <a:xfrm>
              <a:off x="7102847" y="1105585"/>
              <a:ext cx="1357156" cy="1357156"/>
            </a:xfrm>
            <a:prstGeom prst="diamond">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grpSp>
          <p:nvGrpSpPr>
            <p:cNvPr id="37" name="组合 36"/>
            <p:cNvGrpSpPr/>
            <p:nvPr/>
          </p:nvGrpSpPr>
          <p:grpSpPr>
            <a:xfrm>
              <a:off x="7548063" y="1565882"/>
              <a:ext cx="466725" cy="436563"/>
              <a:chOff x="9229725" y="6948488"/>
              <a:chExt cx="466725" cy="436563"/>
            </a:xfrm>
            <a:grpFill/>
          </p:grpSpPr>
          <p:sp>
            <p:nvSpPr>
              <p:cNvPr id="38" name="Freeform 945"/>
              <p:cNvSpPr>
                <a:spLocks/>
              </p:cNvSpPr>
              <p:nvPr/>
            </p:nvSpPr>
            <p:spPr bwMode="auto">
              <a:xfrm>
                <a:off x="9393238" y="7189788"/>
                <a:ext cx="166688" cy="195263"/>
              </a:xfrm>
              <a:custGeom>
                <a:avLst/>
                <a:gdLst>
                  <a:gd name="T0" fmla="*/ 18 w 65"/>
                  <a:gd name="T1" fmla="*/ 10 h 76"/>
                  <a:gd name="T2" fmla="*/ 28 w 65"/>
                  <a:gd name="T3" fmla="*/ 76 h 76"/>
                  <a:gd name="T4" fmla="*/ 33 w 65"/>
                  <a:gd name="T5" fmla="*/ 0 h 76"/>
                  <a:gd name="T6" fmla="*/ 29 w 65"/>
                  <a:gd name="T7" fmla="*/ 40 h 76"/>
                  <a:gd name="T8" fmla="*/ 18 w 65"/>
                  <a:gd name="T9" fmla="*/ 10 h 76"/>
                </a:gdLst>
                <a:ahLst/>
                <a:cxnLst>
                  <a:cxn ang="0">
                    <a:pos x="T0" y="T1"/>
                  </a:cxn>
                  <a:cxn ang="0">
                    <a:pos x="T2" y="T3"/>
                  </a:cxn>
                  <a:cxn ang="0">
                    <a:pos x="T4" y="T5"/>
                  </a:cxn>
                  <a:cxn ang="0">
                    <a:pos x="T6" y="T7"/>
                  </a:cxn>
                  <a:cxn ang="0">
                    <a:pos x="T8" y="T9"/>
                  </a:cxn>
                </a:cxnLst>
                <a:rect l="0" t="0" r="r" b="b"/>
                <a:pathLst>
                  <a:path w="65" h="76">
                    <a:moveTo>
                      <a:pt x="18" y="10"/>
                    </a:moveTo>
                    <a:cubicBezTo>
                      <a:pt x="18" y="10"/>
                      <a:pt x="0" y="52"/>
                      <a:pt x="28" y="76"/>
                    </a:cubicBezTo>
                    <a:cubicBezTo>
                      <a:pt x="28" y="76"/>
                      <a:pt x="65" y="40"/>
                      <a:pt x="33" y="0"/>
                    </a:cubicBezTo>
                    <a:cubicBezTo>
                      <a:pt x="33" y="0"/>
                      <a:pt x="38" y="23"/>
                      <a:pt x="29" y="40"/>
                    </a:cubicBezTo>
                    <a:cubicBezTo>
                      <a:pt x="29" y="40"/>
                      <a:pt x="27" y="18"/>
                      <a:pt x="18" y="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39" name="Freeform 946"/>
              <p:cNvSpPr>
                <a:spLocks/>
              </p:cNvSpPr>
              <p:nvPr/>
            </p:nvSpPr>
            <p:spPr bwMode="auto">
              <a:xfrm>
                <a:off x="9509125" y="7100888"/>
                <a:ext cx="187325" cy="163513"/>
              </a:xfrm>
              <a:custGeom>
                <a:avLst/>
                <a:gdLst>
                  <a:gd name="T0" fmla="*/ 5 w 73"/>
                  <a:gd name="T1" fmla="*/ 34 h 64"/>
                  <a:gd name="T2" fmla="*/ 73 w 73"/>
                  <a:gd name="T3" fmla="*/ 45 h 64"/>
                  <a:gd name="T4" fmla="*/ 0 w 73"/>
                  <a:gd name="T5" fmla="*/ 17 h 64"/>
                  <a:gd name="T6" fmla="*/ 38 w 73"/>
                  <a:gd name="T7" fmla="*/ 33 h 64"/>
                  <a:gd name="T8" fmla="*/ 5 w 73"/>
                  <a:gd name="T9" fmla="*/ 34 h 64"/>
                </a:gdLst>
                <a:ahLst/>
                <a:cxnLst>
                  <a:cxn ang="0">
                    <a:pos x="T0" y="T1"/>
                  </a:cxn>
                  <a:cxn ang="0">
                    <a:pos x="T2" y="T3"/>
                  </a:cxn>
                  <a:cxn ang="0">
                    <a:pos x="T4" y="T5"/>
                  </a:cxn>
                  <a:cxn ang="0">
                    <a:pos x="T6" y="T7"/>
                  </a:cxn>
                  <a:cxn ang="0">
                    <a:pos x="T8" y="T9"/>
                  </a:cxn>
                </a:cxnLst>
                <a:rect l="0" t="0" r="r" b="b"/>
                <a:pathLst>
                  <a:path w="73" h="64">
                    <a:moveTo>
                      <a:pt x="5" y="34"/>
                    </a:moveTo>
                    <a:cubicBezTo>
                      <a:pt x="5" y="34"/>
                      <a:pt x="40" y="64"/>
                      <a:pt x="73" y="45"/>
                    </a:cubicBezTo>
                    <a:cubicBezTo>
                      <a:pt x="73" y="45"/>
                      <a:pt x="49" y="0"/>
                      <a:pt x="0" y="17"/>
                    </a:cubicBezTo>
                    <a:cubicBezTo>
                      <a:pt x="0" y="17"/>
                      <a:pt x="25" y="19"/>
                      <a:pt x="38" y="33"/>
                    </a:cubicBezTo>
                    <a:cubicBezTo>
                      <a:pt x="38" y="33"/>
                      <a:pt x="16" y="28"/>
                      <a:pt x="5" y="3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0" name="Freeform 947"/>
              <p:cNvSpPr>
                <a:spLocks/>
              </p:cNvSpPr>
              <p:nvPr/>
            </p:nvSpPr>
            <p:spPr bwMode="auto">
              <a:xfrm>
                <a:off x="9471025" y="6948488"/>
                <a:ext cx="153988" cy="153988"/>
              </a:xfrm>
              <a:custGeom>
                <a:avLst/>
                <a:gdLst>
                  <a:gd name="T0" fmla="*/ 20 w 60"/>
                  <a:gd name="T1" fmla="*/ 60 h 60"/>
                  <a:gd name="T2" fmla="*/ 51 w 60"/>
                  <a:gd name="T3" fmla="*/ 0 h 60"/>
                  <a:gd name="T4" fmla="*/ 1 w 60"/>
                  <a:gd name="T5" fmla="*/ 59 h 60"/>
                  <a:gd name="T6" fmla="*/ 29 w 60"/>
                  <a:gd name="T7" fmla="*/ 29 h 60"/>
                  <a:gd name="T8" fmla="*/ 20 w 60"/>
                  <a:gd name="T9" fmla="*/ 60 h 60"/>
                </a:gdLst>
                <a:ahLst/>
                <a:cxnLst>
                  <a:cxn ang="0">
                    <a:pos x="T0" y="T1"/>
                  </a:cxn>
                  <a:cxn ang="0">
                    <a:pos x="T2" y="T3"/>
                  </a:cxn>
                  <a:cxn ang="0">
                    <a:pos x="T4" y="T5"/>
                  </a:cxn>
                  <a:cxn ang="0">
                    <a:pos x="T6" y="T7"/>
                  </a:cxn>
                  <a:cxn ang="0">
                    <a:pos x="T8" y="T9"/>
                  </a:cxn>
                </a:cxnLst>
                <a:rect l="0" t="0" r="r" b="b"/>
                <a:pathLst>
                  <a:path w="60" h="60">
                    <a:moveTo>
                      <a:pt x="20" y="60"/>
                    </a:moveTo>
                    <a:cubicBezTo>
                      <a:pt x="20" y="60"/>
                      <a:pt x="60" y="36"/>
                      <a:pt x="51" y="0"/>
                    </a:cubicBezTo>
                    <a:cubicBezTo>
                      <a:pt x="51" y="0"/>
                      <a:pt x="0" y="8"/>
                      <a:pt x="1" y="59"/>
                    </a:cubicBezTo>
                    <a:cubicBezTo>
                      <a:pt x="1" y="59"/>
                      <a:pt x="11" y="37"/>
                      <a:pt x="29" y="29"/>
                    </a:cubicBezTo>
                    <a:cubicBezTo>
                      <a:pt x="29" y="29"/>
                      <a:pt x="17" y="48"/>
                      <a:pt x="20" y="6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1" name="Freeform 948"/>
              <p:cNvSpPr>
                <a:spLocks/>
              </p:cNvSpPr>
              <p:nvPr/>
            </p:nvSpPr>
            <p:spPr bwMode="auto">
              <a:xfrm>
                <a:off x="9293225" y="6956425"/>
                <a:ext cx="144463" cy="165100"/>
              </a:xfrm>
              <a:custGeom>
                <a:avLst/>
                <a:gdLst>
                  <a:gd name="T0" fmla="*/ 56 w 56"/>
                  <a:gd name="T1" fmla="*/ 47 h 64"/>
                  <a:gd name="T2" fmla="*/ 8 w 56"/>
                  <a:gd name="T3" fmla="*/ 0 h 64"/>
                  <a:gd name="T4" fmla="*/ 50 w 56"/>
                  <a:gd name="T5" fmla="*/ 64 h 64"/>
                  <a:gd name="T6" fmla="*/ 29 w 56"/>
                  <a:gd name="T7" fmla="*/ 29 h 64"/>
                  <a:gd name="T8" fmla="*/ 56 w 56"/>
                  <a:gd name="T9" fmla="*/ 47 h 64"/>
                </a:gdLst>
                <a:ahLst/>
                <a:cxnLst>
                  <a:cxn ang="0">
                    <a:pos x="T0" y="T1"/>
                  </a:cxn>
                  <a:cxn ang="0">
                    <a:pos x="T2" y="T3"/>
                  </a:cxn>
                  <a:cxn ang="0">
                    <a:pos x="T4" y="T5"/>
                  </a:cxn>
                  <a:cxn ang="0">
                    <a:pos x="T6" y="T7"/>
                  </a:cxn>
                  <a:cxn ang="0">
                    <a:pos x="T8" y="T9"/>
                  </a:cxn>
                </a:cxnLst>
                <a:rect l="0" t="0" r="r" b="b"/>
                <a:pathLst>
                  <a:path w="56" h="64">
                    <a:moveTo>
                      <a:pt x="56" y="47"/>
                    </a:moveTo>
                    <a:cubicBezTo>
                      <a:pt x="56" y="47"/>
                      <a:pt x="45" y="2"/>
                      <a:pt x="8" y="0"/>
                    </a:cubicBezTo>
                    <a:cubicBezTo>
                      <a:pt x="8" y="0"/>
                      <a:pt x="0" y="49"/>
                      <a:pt x="50" y="64"/>
                    </a:cubicBezTo>
                    <a:cubicBezTo>
                      <a:pt x="50" y="64"/>
                      <a:pt x="31" y="47"/>
                      <a:pt x="29" y="29"/>
                    </a:cubicBezTo>
                    <a:cubicBezTo>
                      <a:pt x="29" y="29"/>
                      <a:pt x="44" y="46"/>
                      <a:pt x="56" y="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sp>
            <p:nvSpPr>
              <p:cNvPr id="42" name="Freeform 949"/>
              <p:cNvSpPr>
                <a:spLocks/>
              </p:cNvSpPr>
              <p:nvPr/>
            </p:nvSpPr>
            <p:spPr bwMode="auto">
              <a:xfrm>
                <a:off x="9229725" y="7135813"/>
                <a:ext cx="195263" cy="146050"/>
              </a:xfrm>
              <a:custGeom>
                <a:avLst/>
                <a:gdLst>
                  <a:gd name="T0" fmla="*/ 61 w 76"/>
                  <a:gd name="T1" fmla="*/ 4 h 57"/>
                  <a:gd name="T2" fmla="*/ 0 w 76"/>
                  <a:gd name="T3" fmla="*/ 34 h 57"/>
                  <a:gd name="T4" fmla="*/ 76 w 76"/>
                  <a:gd name="T5" fmla="*/ 15 h 57"/>
                  <a:gd name="T6" fmla="*/ 35 w 76"/>
                  <a:gd name="T7" fmla="*/ 24 h 57"/>
                  <a:gd name="T8" fmla="*/ 61 w 76"/>
                  <a:gd name="T9" fmla="*/ 4 h 57"/>
                </a:gdLst>
                <a:ahLst/>
                <a:cxnLst>
                  <a:cxn ang="0">
                    <a:pos x="T0" y="T1"/>
                  </a:cxn>
                  <a:cxn ang="0">
                    <a:pos x="T2" y="T3"/>
                  </a:cxn>
                  <a:cxn ang="0">
                    <a:pos x="T4" y="T5"/>
                  </a:cxn>
                  <a:cxn ang="0">
                    <a:pos x="T6" y="T7"/>
                  </a:cxn>
                  <a:cxn ang="0">
                    <a:pos x="T8" y="T9"/>
                  </a:cxn>
                </a:cxnLst>
                <a:rect l="0" t="0" r="r" b="b"/>
                <a:pathLst>
                  <a:path w="76" h="57">
                    <a:moveTo>
                      <a:pt x="61" y="4"/>
                    </a:moveTo>
                    <a:cubicBezTo>
                      <a:pt x="61" y="4"/>
                      <a:pt x="15" y="0"/>
                      <a:pt x="0" y="34"/>
                    </a:cubicBezTo>
                    <a:cubicBezTo>
                      <a:pt x="0" y="34"/>
                      <a:pt x="46" y="57"/>
                      <a:pt x="76" y="15"/>
                    </a:cubicBezTo>
                    <a:cubicBezTo>
                      <a:pt x="76" y="15"/>
                      <a:pt x="54" y="27"/>
                      <a:pt x="35" y="24"/>
                    </a:cubicBezTo>
                    <a:cubicBezTo>
                      <a:pt x="35" y="24"/>
                      <a:pt x="57" y="15"/>
                      <a:pt x="61" y="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grpSp>
        <p:nvGrpSpPr>
          <p:cNvPr id="43" name="组合 42"/>
          <p:cNvGrpSpPr/>
          <p:nvPr/>
        </p:nvGrpSpPr>
        <p:grpSpPr>
          <a:xfrm>
            <a:off x="6495319" y="698341"/>
            <a:ext cx="739899" cy="986227"/>
            <a:chOff x="5577942" y="1290871"/>
            <a:chExt cx="986586" cy="986584"/>
          </a:xfrm>
          <a:solidFill>
            <a:srgbClr val="00BCDC"/>
          </a:solidFill>
        </p:grpSpPr>
        <p:sp>
          <p:nvSpPr>
            <p:cNvPr id="44" name="菱形 43"/>
            <p:cNvSpPr/>
            <p:nvPr/>
          </p:nvSpPr>
          <p:spPr>
            <a:xfrm>
              <a:off x="5577942" y="1290871"/>
              <a:ext cx="986586" cy="986584"/>
            </a:xfrm>
            <a:prstGeom prst="diamond">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prstClr val="white"/>
                </a:solidFill>
                <a:ea typeface="微软雅黑 Light" panose="020B0502040204020203" pitchFamily="34" charset="-122"/>
                <a:cs typeface="+mn-ea"/>
              </a:endParaRPr>
            </a:p>
          </p:txBody>
        </p:sp>
        <p:sp>
          <p:nvSpPr>
            <p:cNvPr id="45" name="Freeform 944"/>
            <p:cNvSpPr>
              <a:spLocks noEditPoints="1"/>
            </p:cNvSpPr>
            <p:nvPr/>
          </p:nvSpPr>
          <p:spPr bwMode="auto">
            <a:xfrm>
              <a:off x="5901373" y="1591282"/>
              <a:ext cx="339725" cy="385763"/>
            </a:xfrm>
            <a:custGeom>
              <a:avLst/>
              <a:gdLst>
                <a:gd name="T0" fmla="*/ 92 w 133"/>
                <a:gd name="T1" fmla="*/ 135 h 151"/>
                <a:gd name="T2" fmla="*/ 11 w 133"/>
                <a:gd name="T3" fmla="*/ 45 h 151"/>
                <a:gd name="T4" fmla="*/ 24 w 133"/>
                <a:gd name="T5" fmla="*/ 124 h 151"/>
                <a:gd name="T6" fmla="*/ 83 w 133"/>
                <a:gd name="T7" fmla="*/ 144 h 151"/>
                <a:gd name="T8" fmla="*/ 133 w 133"/>
                <a:gd name="T9" fmla="*/ 135 h 151"/>
                <a:gd name="T10" fmla="*/ 92 w 133"/>
                <a:gd name="T11" fmla="*/ 135 h 151"/>
                <a:gd name="T12" fmla="*/ 22 w 133"/>
                <a:gd name="T13" fmla="*/ 0 h 151"/>
                <a:gd name="T14" fmla="*/ 20 w 133"/>
                <a:gd name="T15" fmla="*/ 52 h 151"/>
                <a:gd name="T16" fmla="*/ 27 w 133"/>
                <a:gd name="T17" fmla="*/ 36 h 151"/>
                <a:gd name="T18" fmla="*/ 24 w 133"/>
                <a:gd name="T19" fmla="*/ 69 h 151"/>
                <a:gd name="T20" fmla="*/ 35 w 133"/>
                <a:gd name="T21" fmla="*/ 89 h 151"/>
                <a:gd name="T22" fmla="*/ 43 w 133"/>
                <a:gd name="T23" fmla="*/ 56 h 151"/>
                <a:gd name="T24" fmla="*/ 46 w 133"/>
                <a:gd name="T25" fmla="*/ 101 h 151"/>
                <a:gd name="T26" fmla="*/ 62 w 133"/>
                <a:gd name="T27" fmla="*/ 114 h 151"/>
                <a:gd name="T28" fmla="*/ 64 w 133"/>
                <a:gd name="T29" fmla="*/ 73 h 151"/>
                <a:gd name="T30" fmla="*/ 75 w 133"/>
                <a:gd name="T31" fmla="*/ 121 h 151"/>
                <a:gd name="T32" fmla="*/ 98 w 133"/>
                <a:gd name="T33" fmla="*/ 129 h 151"/>
                <a:gd name="T34" fmla="*/ 70 w 133"/>
                <a:gd name="T35" fmla="*/ 50 h 151"/>
                <a:gd name="T36" fmla="*/ 22 w 133"/>
                <a:gd name="T3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51">
                  <a:moveTo>
                    <a:pt x="92" y="135"/>
                  </a:moveTo>
                  <a:cubicBezTo>
                    <a:pt x="80" y="132"/>
                    <a:pt x="16" y="113"/>
                    <a:pt x="11" y="45"/>
                  </a:cubicBezTo>
                  <a:cubicBezTo>
                    <a:pt x="11" y="45"/>
                    <a:pt x="0" y="86"/>
                    <a:pt x="24" y="124"/>
                  </a:cubicBezTo>
                  <a:cubicBezTo>
                    <a:pt x="42" y="151"/>
                    <a:pt x="68" y="150"/>
                    <a:pt x="83" y="144"/>
                  </a:cubicBezTo>
                  <a:cubicBezTo>
                    <a:pt x="114" y="146"/>
                    <a:pt x="133" y="135"/>
                    <a:pt x="133" y="135"/>
                  </a:cubicBezTo>
                  <a:cubicBezTo>
                    <a:pt x="119" y="140"/>
                    <a:pt x="96" y="136"/>
                    <a:pt x="92" y="135"/>
                  </a:cubicBezTo>
                  <a:close/>
                  <a:moveTo>
                    <a:pt x="22" y="0"/>
                  </a:moveTo>
                  <a:cubicBezTo>
                    <a:pt x="17" y="21"/>
                    <a:pt x="17" y="38"/>
                    <a:pt x="20" y="52"/>
                  </a:cubicBezTo>
                  <a:cubicBezTo>
                    <a:pt x="22" y="41"/>
                    <a:pt x="27" y="36"/>
                    <a:pt x="27" y="36"/>
                  </a:cubicBezTo>
                  <a:cubicBezTo>
                    <a:pt x="22" y="49"/>
                    <a:pt x="24" y="64"/>
                    <a:pt x="24" y="69"/>
                  </a:cubicBezTo>
                  <a:cubicBezTo>
                    <a:pt x="27" y="77"/>
                    <a:pt x="31" y="83"/>
                    <a:pt x="35" y="89"/>
                  </a:cubicBezTo>
                  <a:cubicBezTo>
                    <a:pt x="35" y="68"/>
                    <a:pt x="43" y="56"/>
                    <a:pt x="43" y="56"/>
                  </a:cubicBezTo>
                  <a:cubicBezTo>
                    <a:pt x="39" y="76"/>
                    <a:pt x="44" y="96"/>
                    <a:pt x="46" y="101"/>
                  </a:cubicBezTo>
                  <a:cubicBezTo>
                    <a:pt x="51" y="106"/>
                    <a:pt x="56" y="111"/>
                    <a:pt x="62" y="114"/>
                  </a:cubicBezTo>
                  <a:cubicBezTo>
                    <a:pt x="57" y="89"/>
                    <a:pt x="64" y="73"/>
                    <a:pt x="64" y="73"/>
                  </a:cubicBezTo>
                  <a:cubicBezTo>
                    <a:pt x="63" y="94"/>
                    <a:pt x="72" y="114"/>
                    <a:pt x="75" y="121"/>
                  </a:cubicBezTo>
                  <a:cubicBezTo>
                    <a:pt x="88" y="127"/>
                    <a:pt x="98" y="129"/>
                    <a:pt x="98" y="129"/>
                  </a:cubicBezTo>
                  <a:cubicBezTo>
                    <a:pt x="98" y="129"/>
                    <a:pt x="115" y="82"/>
                    <a:pt x="70" y="50"/>
                  </a:cubicBezTo>
                  <a:cubicBezTo>
                    <a:pt x="36" y="26"/>
                    <a:pt x="22"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grpSp>
        <p:nvGrpSpPr>
          <p:cNvPr id="46" name="组合 45"/>
          <p:cNvGrpSpPr/>
          <p:nvPr/>
        </p:nvGrpSpPr>
        <p:grpSpPr>
          <a:xfrm>
            <a:off x="8151558" y="1926071"/>
            <a:ext cx="715114" cy="953191"/>
            <a:chOff x="7758922" y="2481740"/>
            <a:chExt cx="953538" cy="953538"/>
          </a:xfrm>
          <a:solidFill>
            <a:srgbClr val="00BCDC"/>
          </a:solidFill>
        </p:grpSpPr>
        <p:sp>
          <p:nvSpPr>
            <p:cNvPr id="47" name="菱形 46"/>
            <p:cNvSpPr/>
            <p:nvPr/>
          </p:nvSpPr>
          <p:spPr>
            <a:xfrm>
              <a:off x="7758922" y="2481740"/>
              <a:ext cx="953538" cy="953538"/>
            </a:xfrm>
            <a:prstGeom prst="diamond">
              <a:avLst/>
            </a:prstGeom>
            <a:solidFill>
              <a:schemeClr val="bg1">
                <a:lumMod val="85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prstClr val="white"/>
                </a:solidFill>
                <a:ea typeface="微软雅黑 Light" panose="020B0502040204020203" pitchFamily="34" charset="-122"/>
                <a:cs typeface="+mn-ea"/>
              </a:endParaRPr>
            </a:p>
          </p:txBody>
        </p:sp>
        <p:sp>
          <p:nvSpPr>
            <p:cNvPr id="48" name="Freeform 1099"/>
            <p:cNvSpPr>
              <a:spLocks/>
            </p:cNvSpPr>
            <p:nvPr/>
          </p:nvSpPr>
          <p:spPr bwMode="auto">
            <a:xfrm>
              <a:off x="8038841" y="2716415"/>
              <a:ext cx="393700" cy="484188"/>
            </a:xfrm>
            <a:custGeom>
              <a:avLst/>
              <a:gdLst>
                <a:gd name="T0" fmla="*/ 68 w 154"/>
                <a:gd name="T1" fmla="*/ 43 h 189"/>
                <a:gd name="T2" fmla="*/ 129 w 154"/>
                <a:gd name="T3" fmla="*/ 22 h 189"/>
                <a:gd name="T4" fmla="*/ 77 w 154"/>
                <a:gd name="T5" fmla="*/ 58 h 189"/>
                <a:gd name="T6" fmla="*/ 144 w 154"/>
                <a:gd name="T7" fmla="*/ 52 h 189"/>
                <a:gd name="T8" fmla="*/ 84 w 154"/>
                <a:gd name="T9" fmla="*/ 67 h 189"/>
                <a:gd name="T10" fmla="*/ 122 w 154"/>
                <a:gd name="T11" fmla="*/ 100 h 189"/>
                <a:gd name="T12" fmla="*/ 78 w 154"/>
                <a:gd name="T13" fmla="*/ 78 h 189"/>
                <a:gd name="T14" fmla="*/ 83 w 154"/>
                <a:gd name="T15" fmla="*/ 91 h 189"/>
                <a:gd name="T16" fmla="*/ 154 w 154"/>
                <a:gd name="T17" fmla="*/ 175 h 189"/>
                <a:gd name="T18" fmla="*/ 148 w 154"/>
                <a:gd name="T19" fmla="*/ 185 h 189"/>
                <a:gd name="T20" fmla="*/ 75 w 154"/>
                <a:gd name="T21" fmla="*/ 92 h 189"/>
                <a:gd name="T22" fmla="*/ 71 w 154"/>
                <a:gd name="T23" fmla="*/ 77 h 189"/>
                <a:gd name="T24" fmla="*/ 71 w 154"/>
                <a:gd name="T25" fmla="*/ 77 h 189"/>
                <a:gd name="T26" fmla="*/ 63 w 154"/>
                <a:gd name="T27" fmla="*/ 128 h 189"/>
                <a:gd name="T28" fmla="*/ 62 w 154"/>
                <a:gd name="T29" fmla="*/ 74 h 189"/>
                <a:gd name="T30" fmla="*/ 19 w 154"/>
                <a:gd name="T31" fmla="*/ 105 h 189"/>
                <a:gd name="T32" fmla="*/ 56 w 154"/>
                <a:gd name="T33" fmla="*/ 67 h 189"/>
                <a:gd name="T34" fmla="*/ 0 w 154"/>
                <a:gd name="T35" fmla="*/ 58 h 189"/>
                <a:gd name="T36" fmla="*/ 55 w 154"/>
                <a:gd name="T37" fmla="*/ 49 h 189"/>
                <a:gd name="T38" fmla="*/ 22 w 154"/>
                <a:gd name="T39" fmla="*/ 29 h 189"/>
                <a:gd name="T40" fmla="*/ 64 w 154"/>
                <a:gd name="T41" fmla="*/ 42 h 189"/>
                <a:gd name="T42" fmla="*/ 74 w 154"/>
                <a:gd name="T43" fmla="*/ 0 h 189"/>
                <a:gd name="T44" fmla="*/ 68 w 154"/>
                <a:gd name="T45" fmla="*/ 4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89">
                  <a:moveTo>
                    <a:pt x="68" y="43"/>
                  </a:moveTo>
                  <a:cubicBezTo>
                    <a:pt x="68" y="56"/>
                    <a:pt x="86" y="1"/>
                    <a:pt x="129" y="22"/>
                  </a:cubicBezTo>
                  <a:cubicBezTo>
                    <a:pt x="129" y="22"/>
                    <a:pt x="94" y="24"/>
                    <a:pt x="77" y="58"/>
                  </a:cubicBezTo>
                  <a:cubicBezTo>
                    <a:pt x="77" y="58"/>
                    <a:pt x="110" y="25"/>
                    <a:pt x="144" y="52"/>
                  </a:cubicBezTo>
                  <a:cubicBezTo>
                    <a:pt x="144" y="52"/>
                    <a:pt x="101" y="48"/>
                    <a:pt x="84" y="67"/>
                  </a:cubicBezTo>
                  <a:cubicBezTo>
                    <a:pt x="84" y="67"/>
                    <a:pt x="121" y="78"/>
                    <a:pt x="122" y="100"/>
                  </a:cubicBezTo>
                  <a:cubicBezTo>
                    <a:pt x="122" y="100"/>
                    <a:pt x="97" y="78"/>
                    <a:pt x="78" y="78"/>
                  </a:cubicBezTo>
                  <a:cubicBezTo>
                    <a:pt x="78" y="78"/>
                    <a:pt x="80" y="83"/>
                    <a:pt x="83" y="91"/>
                  </a:cubicBezTo>
                  <a:cubicBezTo>
                    <a:pt x="92" y="114"/>
                    <a:pt x="115" y="162"/>
                    <a:pt x="154" y="175"/>
                  </a:cubicBezTo>
                  <a:cubicBezTo>
                    <a:pt x="151" y="181"/>
                    <a:pt x="152" y="185"/>
                    <a:pt x="148" y="185"/>
                  </a:cubicBezTo>
                  <a:cubicBezTo>
                    <a:pt x="126" y="189"/>
                    <a:pt x="87" y="126"/>
                    <a:pt x="75" y="92"/>
                  </a:cubicBezTo>
                  <a:cubicBezTo>
                    <a:pt x="73" y="86"/>
                    <a:pt x="71" y="80"/>
                    <a:pt x="71" y="77"/>
                  </a:cubicBezTo>
                  <a:cubicBezTo>
                    <a:pt x="71" y="77"/>
                    <a:pt x="71" y="77"/>
                    <a:pt x="71" y="77"/>
                  </a:cubicBezTo>
                  <a:cubicBezTo>
                    <a:pt x="71" y="77"/>
                    <a:pt x="57" y="110"/>
                    <a:pt x="63" y="128"/>
                  </a:cubicBezTo>
                  <a:cubicBezTo>
                    <a:pt x="63" y="128"/>
                    <a:pt x="39" y="112"/>
                    <a:pt x="62" y="74"/>
                  </a:cubicBezTo>
                  <a:cubicBezTo>
                    <a:pt x="62" y="74"/>
                    <a:pt x="25" y="89"/>
                    <a:pt x="19" y="105"/>
                  </a:cubicBezTo>
                  <a:cubicBezTo>
                    <a:pt x="19" y="105"/>
                    <a:pt x="11" y="73"/>
                    <a:pt x="56" y="67"/>
                  </a:cubicBezTo>
                  <a:cubicBezTo>
                    <a:pt x="56" y="67"/>
                    <a:pt x="36" y="49"/>
                    <a:pt x="0" y="58"/>
                  </a:cubicBezTo>
                  <a:cubicBezTo>
                    <a:pt x="0" y="58"/>
                    <a:pt x="11" y="28"/>
                    <a:pt x="55" y="49"/>
                  </a:cubicBezTo>
                  <a:cubicBezTo>
                    <a:pt x="55" y="49"/>
                    <a:pt x="41" y="26"/>
                    <a:pt x="22" y="29"/>
                  </a:cubicBezTo>
                  <a:cubicBezTo>
                    <a:pt x="22" y="29"/>
                    <a:pt x="36" y="8"/>
                    <a:pt x="64" y="42"/>
                  </a:cubicBezTo>
                  <a:cubicBezTo>
                    <a:pt x="64" y="42"/>
                    <a:pt x="56" y="5"/>
                    <a:pt x="74" y="0"/>
                  </a:cubicBezTo>
                  <a:cubicBezTo>
                    <a:pt x="74" y="0"/>
                    <a:pt x="67" y="20"/>
                    <a:pt x="6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6" tIns="34288" rIns="68576" bIns="34288" numCol="1" anchor="t" anchorCtr="0" compatLnSpc="1">
              <a:prstTxWarp prst="textNoShape">
                <a:avLst/>
              </a:prstTxWarp>
            </a:bodyPr>
            <a:lstStyle/>
            <a:p>
              <a:endParaRPr lang="zh-CN" altLang="en-US" sz="1400">
                <a:solidFill>
                  <a:prstClr val="black"/>
                </a:solidFill>
                <a:ea typeface="微软雅黑 Light" panose="020B0502040204020203" pitchFamily="34" charset="-122"/>
                <a:cs typeface="+mn-ea"/>
              </a:endParaRPr>
            </a:p>
          </p:txBody>
        </p:sp>
      </p:grpSp>
      <p:cxnSp>
        <p:nvCxnSpPr>
          <p:cNvPr id="79" name="Straight Connector 5"/>
          <p:cNvCxnSpPr>
            <a:cxnSpLocks/>
          </p:cNvCxnSpPr>
          <p:nvPr/>
        </p:nvCxnSpPr>
        <p:spPr>
          <a:xfrm>
            <a:off x="1" y="6270256"/>
            <a:ext cx="9142413" cy="0"/>
          </a:xfrm>
          <a:prstGeom prst="line">
            <a:avLst/>
          </a:prstGeom>
          <a:ln w="9525" cmpd="sng">
            <a:solidFill>
              <a:srgbClr val="404040"/>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3568781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wd">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1450"/>
                            </p:stCondLst>
                            <p:childTnLst>
                              <p:par>
                                <p:cTn id="11" presetID="53" presetClass="entr" presetSubtype="16" fill="hold" grpId="0" nodeType="afterEffect">
                                  <p:stCondLst>
                                    <p:cond delay="2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3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20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par>
                                <p:cTn id="26" presetID="53" presetClass="entr" presetSubtype="16" fill="hold" grpId="0" nodeType="withEffect">
                                  <p:stCondLst>
                                    <p:cond delay="2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par>
                                <p:cTn id="36" presetID="53" presetClass="entr" presetSubtype="16"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par>
                                <p:cTn id="41" presetID="53" presetClass="entr" presetSubtype="16" fill="hold" nodeType="withEffect">
                                  <p:stCondLst>
                                    <p:cond delay="25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10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par>
                                <p:cTn id="51" presetID="53" presetClass="entr" presetSubtype="16" fill="hold" nodeType="withEffect">
                                  <p:stCondLst>
                                    <p:cond delay="100"/>
                                  </p:stCondLst>
                                  <p:childTnLst>
                                    <p:set>
                                      <p:cBhvr>
                                        <p:cTn id="52" dur="1" fill="hold">
                                          <p:stCondLst>
                                            <p:cond delay="0"/>
                                          </p:stCondLst>
                                        </p:cTn>
                                        <p:tgtEl>
                                          <p:spTgt spid="35"/>
                                        </p:tgtEl>
                                        <p:attrNameLst>
                                          <p:attrName>style.visibility</p:attrName>
                                        </p:attrNameLst>
                                      </p:cBhvr>
                                      <p:to>
                                        <p:strVal val="visible"/>
                                      </p:to>
                                    </p:set>
                                    <p:anim calcmode="lin" valueType="num">
                                      <p:cBhvr>
                                        <p:cTn id="53" dur="500" fill="hold"/>
                                        <p:tgtEl>
                                          <p:spTgt spid="35"/>
                                        </p:tgtEl>
                                        <p:attrNameLst>
                                          <p:attrName>ppt_w</p:attrName>
                                        </p:attrNameLst>
                                      </p:cBhvr>
                                      <p:tavLst>
                                        <p:tav tm="0">
                                          <p:val>
                                            <p:fltVal val="0"/>
                                          </p:val>
                                        </p:tav>
                                        <p:tav tm="100000">
                                          <p:val>
                                            <p:strVal val="#ppt_w"/>
                                          </p:val>
                                        </p:tav>
                                      </p:tavLst>
                                    </p:anim>
                                    <p:anim calcmode="lin" valueType="num">
                                      <p:cBhvr>
                                        <p:cTn id="54" dur="500" fill="hold"/>
                                        <p:tgtEl>
                                          <p:spTgt spid="35"/>
                                        </p:tgtEl>
                                        <p:attrNameLst>
                                          <p:attrName>ppt_h</p:attrName>
                                        </p:attrNameLst>
                                      </p:cBhvr>
                                      <p:tavLst>
                                        <p:tav tm="0">
                                          <p:val>
                                            <p:fltVal val="0"/>
                                          </p:val>
                                        </p:tav>
                                        <p:tav tm="100000">
                                          <p:val>
                                            <p:strVal val="#ppt_h"/>
                                          </p:val>
                                        </p:tav>
                                      </p:tavLst>
                                    </p:anim>
                                    <p:animEffect transition="in" filter="fade">
                                      <p:cBhvr>
                                        <p:cTn id="55" dur="500"/>
                                        <p:tgtEl>
                                          <p:spTgt spid="35"/>
                                        </p:tgtEl>
                                      </p:cBhvr>
                                    </p:animEffect>
                                  </p:childTnLst>
                                </p:cTn>
                              </p:par>
                              <p:par>
                                <p:cTn id="56" presetID="53" presetClass="entr" presetSubtype="16" fill="hold" nodeType="withEffect">
                                  <p:stCondLst>
                                    <p:cond delay="0"/>
                                  </p:stCondLst>
                                  <p:childTnLst>
                                    <p:set>
                                      <p:cBhvr>
                                        <p:cTn id="57" dur="1" fill="hold">
                                          <p:stCondLst>
                                            <p:cond delay="0"/>
                                          </p:stCondLst>
                                        </p:cTn>
                                        <p:tgtEl>
                                          <p:spTgt spid="43"/>
                                        </p:tgtEl>
                                        <p:attrNameLst>
                                          <p:attrName>style.visibility</p:attrName>
                                        </p:attrNameLst>
                                      </p:cBhvr>
                                      <p:to>
                                        <p:strVal val="visible"/>
                                      </p:to>
                                    </p:set>
                                    <p:anim calcmode="lin" valueType="num">
                                      <p:cBhvr>
                                        <p:cTn id="58" dur="500" fill="hold"/>
                                        <p:tgtEl>
                                          <p:spTgt spid="43"/>
                                        </p:tgtEl>
                                        <p:attrNameLst>
                                          <p:attrName>ppt_w</p:attrName>
                                        </p:attrNameLst>
                                      </p:cBhvr>
                                      <p:tavLst>
                                        <p:tav tm="0">
                                          <p:val>
                                            <p:fltVal val="0"/>
                                          </p:val>
                                        </p:tav>
                                        <p:tav tm="100000">
                                          <p:val>
                                            <p:strVal val="#ppt_w"/>
                                          </p:val>
                                        </p:tav>
                                      </p:tavLst>
                                    </p:anim>
                                    <p:anim calcmode="lin" valueType="num">
                                      <p:cBhvr>
                                        <p:cTn id="59" dur="500" fill="hold"/>
                                        <p:tgtEl>
                                          <p:spTgt spid="43"/>
                                        </p:tgtEl>
                                        <p:attrNameLst>
                                          <p:attrName>ppt_h</p:attrName>
                                        </p:attrNameLst>
                                      </p:cBhvr>
                                      <p:tavLst>
                                        <p:tav tm="0">
                                          <p:val>
                                            <p:fltVal val="0"/>
                                          </p:val>
                                        </p:tav>
                                        <p:tav tm="100000">
                                          <p:val>
                                            <p:strVal val="#ppt_h"/>
                                          </p:val>
                                        </p:tav>
                                      </p:tavLst>
                                    </p:anim>
                                    <p:animEffect transition="in" filter="fade">
                                      <p:cBhvr>
                                        <p:cTn id="60" dur="500"/>
                                        <p:tgtEl>
                                          <p:spTgt spid="43"/>
                                        </p:tgtEl>
                                      </p:cBhvr>
                                    </p:animEffect>
                                  </p:childTnLst>
                                </p:cTn>
                              </p:par>
                              <p:par>
                                <p:cTn id="61" presetID="53" presetClass="entr" presetSubtype="16" fill="hold" nodeType="withEffect">
                                  <p:stCondLst>
                                    <p:cond delay="300"/>
                                  </p:stCondLst>
                                  <p:childTnLst>
                                    <p:set>
                                      <p:cBhvr>
                                        <p:cTn id="62" dur="1" fill="hold">
                                          <p:stCondLst>
                                            <p:cond delay="0"/>
                                          </p:stCondLst>
                                        </p:cTn>
                                        <p:tgtEl>
                                          <p:spTgt spid="46"/>
                                        </p:tgtEl>
                                        <p:attrNameLst>
                                          <p:attrName>style.visibility</p:attrName>
                                        </p:attrNameLst>
                                      </p:cBhvr>
                                      <p:to>
                                        <p:strVal val="visible"/>
                                      </p:to>
                                    </p:set>
                                    <p:anim calcmode="lin" valueType="num">
                                      <p:cBhvr>
                                        <p:cTn id="63" dur="500" fill="hold"/>
                                        <p:tgtEl>
                                          <p:spTgt spid="46"/>
                                        </p:tgtEl>
                                        <p:attrNameLst>
                                          <p:attrName>ppt_w</p:attrName>
                                        </p:attrNameLst>
                                      </p:cBhvr>
                                      <p:tavLst>
                                        <p:tav tm="0">
                                          <p:val>
                                            <p:fltVal val="0"/>
                                          </p:val>
                                        </p:tav>
                                        <p:tav tm="100000">
                                          <p:val>
                                            <p:strVal val="#ppt_w"/>
                                          </p:val>
                                        </p:tav>
                                      </p:tavLst>
                                    </p:anim>
                                    <p:anim calcmode="lin" valueType="num">
                                      <p:cBhvr>
                                        <p:cTn id="64" dur="500" fill="hold"/>
                                        <p:tgtEl>
                                          <p:spTgt spid="46"/>
                                        </p:tgtEl>
                                        <p:attrNameLst>
                                          <p:attrName>ppt_h</p:attrName>
                                        </p:attrNameLst>
                                      </p:cBhvr>
                                      <p:tavLst>
                                        <p:tav tm="0">
                                          <p:val>
                                            <p:fltVal val="0"/>
                                          </p:val>
                                        </p:tav>
                                        <p:tav tm="100000">
                                          <p:val>
                                            <p:strVal val="#ppt_h"/>
                                          </p:val>
                                        </p:tav>
                                      </p:tavLst>
                                    </p:anim>
                                    <p:animEffect transition="in" filter="fade">
                                      <p:cBhvr>
                                        <p:cTn id="65" dur="500"/>
                                        <p:tgtEl>
                                          <p:spTgt spid="46"/>
                                        </p:tgtEl>
                                      </p:cBhvr>
                                    </p:animEffect>
                                  </p:childTnLst>
                                </p:cTn>
                              </p:par>
                            </p:childTnLst>
                          </p:cTn>
                        </p:par>
                        <p:par>
                          <p:cTn id="66" fill="hold">
                            <p:stCondLst>
                              <p:cond delay="2250"/>
                            </p:stCondLst>
                            <p:childTnLst>
                              <p:par>
                                <p:cTn id="67" presetID="22" presetClass="entr" presetSubtype="8"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wipe(left)">
                                      <p:cBhvr>
                                        <p:cTn id="69"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P spid="10" grpId="0" animBg="1"/>
      <p:bldP spid="11" grpId="0" animBg="1"/>
      <p:bldP spid="16" grpId="0" animBg="1"/>
      <p:bldP spid="1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3203848" y="1303167"/>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如何提炼和表达文章的观点？</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08</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3224369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7" name="矩形 3"/>
          <p:cNvSpPr>
            <a:spLocks noChangeArrowheads="1"/>
          </p:cNvSpPr>
          <p:nvPr/>
        </p:nvSpPr>
        <p:spPr bwMode="auto">
          <a:xfrm>
            <a:off x="3898869" y="2754910"/>
            <a:ext cx="4572000"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dirty="0" smtClean="0">
                <a:solidFill>
                  <a:srgbClr val="FF0000"/>
                </a:solidFill>
                <a:latin typeface="楷体" pitchFamily="49" charset="-122"/>
                <a:ea typeface="楷体" pitchFamily="49" charset="-122"/>
              </a:rPr>
              <a:t>对</a:t>
            </a:r>
            <a:r>
              <a:rPr lang="zh-CN" altLang="en-US" sz="2800" dirty="0">
                <a:solidFill>
                  <a:srgbClr val="FF0000"/>
                </a:solidFill>
                <a:latin typeface="楷体" pitchFamily="49" charset="-122"/>
                <a:ea typeface="楷体" pitchFamily="49" charset="-122"/>
              </a:rPr>
              <a:t>观点的提炼，要体现你自己的思考，一般来说，观点不要是一个词语，应该是一个句子，一种判断，能够表现一种关系，有自己的价值倾向。表达要鲜明、客观、辩证。</a:t>
            </a:r>
          </a:p>
        </p:txBody>
      </p:sp>
    </p:spTree>
    <p:extLst>
      <p:ext uri="{BB962C8B-B14F-4D97-AF65-F5344CB8AC3E}">
        <p14:creationId xmlns:p14="http://schemas.microsoft.com/office/powerpoint/2010/main" val="272330947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TextBox 3"/>
          <p:cNvSpPr txBox="1">
            <a:spLocks noChangeArrowheads="1"/>
          </p:cNvSpPr>
          <p:nvPr/>
        </p:nvSpPr>
        <p:spPr bwMode="auto">
          <a:xfrm>
            <a:off x="250825" y="333375"/>
            <a:ext cx="8785671"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zh-CN" sz="2400" dirty="0">
                <a:solidFill>
                  <a:srgbClr val="FF0000"/>
                </a:solidFill>
                <a:latin typeface="黑体" pitchFamily="49" charset="-122"/>
                <a:ea typeface="黑体" pitchFamily="49" charset="-122"/>
              </a:rPr>
              <a:t>实美并具，和而不同</a:t>
            </a:r>
          </a:p>
          <a:p>
            <a:pPr eaLnBrk="1" hangingPunct="1">
              <a:spcBef>
                <a:spcPct val="0"/>
              </a:spcBef>
              <a:buFontTx/>
              <a:buNone/>
            </a:pPr>
            <a:r>
              <a:rPr lang="en-US" altLang="zh-CN" sz="2400" dirty="0"/>
              <a:t>                 </a:t>
            </a:r>
            <a:r>
              <a:rPr lang="zh-CN" altLang="zh-CN" sz="2400" dirty="0"/>
              <a:t>□福建省三明市第二中学</a:t>
            </a:r>
            <a:r>
              <a:rPr lang="en-US" altLang="zh-CN" sz="2400" dirty="0"/>
              <a:t>  </a:t>
            </a:r>
            <a:r>
              <a:rPr lang="zh-CN" altLang="zh-CN" sz="2400" dirty="0"/>
              <a:t> 陈恬</a:t>
            </a:r>
          </a:p>
          <a:p>
            <a:pPr eaLnBrk="1" hangingPunct="1">
              <a:spcBef>
                <a:spcPct val="0"/>
              </a:spcBef>
              <a:buFontTx/>
              <a:buNone/>
            </a:pPr>
            <a:r>
              <a:rPr lang="en-US" altLang="zh-CN" sz="2400" dirty="0"/>
              <a:t>        </a:t>
            </a:r>
            <a:r>
              <a:rPr lang="zh-CN" altLang="zh-CN" sz="2400" dirty="0"/>
              <a:t>古有驿使遥寄一封书，今有微信“嘀嘀”一声响；雅言正音四海通用，也不乏吴侬软语诉衷肠。交流方式随时代发展日益丰富，那么在传统与新潮的交互中，人们又应如何选择呢？</a:t>
            </a:r>
          </a:p>
          <a:p>
            <a:pPr eaLnBrk="1" hangingPunct="1">
              <a:spcBef>
                <a:spcPct val="0"/>
              </a:spcBef>
              <a:buFontTx/>
              <a:buNone/>
            </a:pPr>
            <a:r>
              <a:rPr lang="en-US" altLang="zh-CN" sz="2400" dirty="0"/>
              <a:t>        </a:t>
            </a:r>
            <a:r>
              <a:rPr lang="zh-CN" altLang="zh-CN" sz="2400" dirty="0">
                <a:solidFill>
                  <a:srgbClr val="FF0000"/>
                </a:solidFill>
              </a:rPr>
              <a:t>首先，我想应以实用性为前提。</a:t>
            </a:r>
            <a:r>
              <a:rPr lang="zh-CN" altLang="zh-CN" sz="2400" dirty="0"/>
              <a:t>毕竟人们在日常中交流的主要目的是为了陈事，自然是以迅捷便利为先。比如，某地招聘员工就以便于与本地人交流为由，提出“熟悉方言者优先”的要求。此举无疑大大提高了办事效率。但是，实用性往往为范围所制约。当范围扩大后，方言的局限性便显现了，而被广泛使用的普通话显然更具有优势。同理，从纵向看，时代在高速发展，新兴的交流方式自然成为主流，传统方式虽也各具优点，却终究不够便捷。所以在不同范围内，应选取最实用的交流方式。</a:t>
            </a:r>
          </a:p>
        </p:txBody>
      </p:sp>
    </p:spTree>
    <p:extLst>
      <p:ext uri="{BB962C8B-B14F-4D97-AF65-F5344CB8AC3E}">
        <p14:creationId xmlns:p14="http://schemas.microsoft.com/office/powerpoint/2010/main" val="262920423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TextBox 3"/>
          <p:cNvSpPr txBox="1">
            <a:spLocks noChangeArrowheads="1"/>
          </p:cNvSpPr>
          <p:nvPr/>
        </p:nvSpPr>
        <p:spPr bwMode="auto">
          <a:xfrm>
            <a:off x="250824" y="260350"/>
            <a:ext cx="8497639" cy="470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2000" dirty="0">
                <a:solidFill>
                  <a:srgbClr val="FF0000"/>
                </a:solidFill>
              </a:rPr>
              <a:t>        </a:t>
            </a:r>
            <a:r>
              <a:rPr lang="zh-CN" altLang="zh-CN" sz="2400" dirty="0">
                <a:solidFill>
                  <a:srgbClr val="FF0000"/>
                </a:solidFill>
              </a:rPr>
              <a:t>当然，交流的内容不仅包含陈事，还有传情。有实用性为前提仍不够，还需有美感加持。</a:t>
            </a:r>
            <a:r>
              <a:rPr lang="zh-CN" altLang="zh-CN" sz="2400" dirty="0"/>
              <a:t>现代化的交流方式虽快捷时尚，却少了含蓄美和庄重感。当文字中蕴含的情意在显示屏里无声消减，当对一封花笺心焦又甜蜜的等待化作一声清脆，罗曼蒂克便不知不觉渡向消亡。</a:t>
            </a:r>
            <a:r>
              <a:rPr lang="en-US" altLang="zh-CN" sz="2400" dirty="0"/>
              <a:t>  </a:t>
            </a:r>
            <a:r>
              <a:rPr lang="zh-CN" altLang="zh-CN" sz="2400" dirty="0"/>
              <a:t>“从前慢”式的古典美不知所踪，这使人们感到迷茫失意。因此，便有了《见字如面》这一朗读古今书信节目的出现。它让我们感受到，情意在亲手书就的文字里流传，美丽在具有实感的书信中隽永。这一节目收获了大量赞许，也由此体现出人们对“车马日色都过得慢”的黄金时代的呼唤。</a:t>
            </a:r>
          </a:p>
          <a:p>
            <a:pPr eaLnBrk="1" hangingPunct="1">
              <a:spcBef>
                <a:spcPct val="0"/>
              </a:spcBef>
              <a:buFontTx/>
              <a:buNone/>
            </a:pPr>
            <a:r>
              <a:rPr lang="en-US" altLang="zh-CN" sz="2400" dirty="0"/>
              <a:t> </a:t>
            </a:r>
            <a:endParaRPr lang="zh-CN" altLang="zh-CN" sz="2400" dirty="0"/>
          </a:p>
          <a:p>
            <a:pPr eaLnBrk="1" hangingPunct="1">
              <a:spcBef>
                <a:spcPct val="0"/>
              </a:spcBef>
              <a:buFontTx/>
              <a:buNone/>
            </a:pPr>
            <a:endParaRPr lang="zh-CN" altLang="en-US" sz="1800" dirty="0"/>
          </a:p>
          <a:p>
            <a:pPr eaLnBrk="1" hangingPunct="1">
              <a:spcBef>
                <a:spcPct val="0"/>
              </a:spcBef>
              <a:buFontTx/>
              <a:buNone/>
            </a:pPr>
            <a:endParaRPr lang="zh-CN" altLang="en-US" sz="1800" dirty="0"/>
          </a:p>
        </p:txBody>
      </p:sp>
    </p:spTree>
    <p:extLst>
      <p:ext uri="{BB962C8B-B14F-4D97-AF65-F5344CB8AC3E}">
        <p14:creationId xmlns:p14="http://schemas.microsoft.com/office/powerpoint/2010/main" val="1681400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65"/>
          <p:cNvGrpSpPr/>
          <p:nvPr>
            <p:custDataLst>
              <p:tags r:id="rId1"/>
            </p:custDataLst>
          </p:nvPr>
        </p:nvGrpSpPr>
        <p:grpSpPr>
          <a:xfrm>
            <a:off x="215741" y="1424234"/>
            <a:ext cx="1441123" cy="2509620"/>
            <a:chOff x="2287443" y="2307114"/>
            <a:chExt cx="3037756" cy="3052364"/>
          </a:xfrm>
        </p:grpSpPr>
        <p:sp>
          <p:nvSpPr>
            <p:cNvPr id="5" name="任意多边形 2"/>
            <p:cNvSpPr/>
            <p:nvPr/>
          </p:nvSpPr>
          <p:spPr>
            <a:xfrm>
              <a:off x="2287443" y="2307114"/>
              <a:ext cx="3037756" cy="3052364"/>
            </a:xfrm>
            <a:custGeom>
              <a:avLst/>
              <a:gdLst/>
              <a:ahLst/>
              <a:cxnLst/>
              <a:rect l="0" t="0" r="0" b="0"/>
              <a:pathLst>
                <a:path w="3037756" h="3052364">
                  <a:moveTo>
                    <a:pt x="0" y="0"/>
                  </a:moveTo>
                  <a:lnTo>
                    <a:pt x="3037755" y="0"/>
                  </a:lnTo>
                  <a:lnTo>
                    <a:pt x="3037755" y="3052363"/>
                  </a:lnTo>
                  <a:lnTo>
                    <a:pt x="0" y="3052363"/>
                  </a:lnTo>
                  <a:close/>
                </a:path>
              </a:pathLst>
            </a:cu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p>
          </p:txBody>
        </p:sp>
        <p:grpSp>
          <p:nvGrpSpPr>
            <p:cNvPr id="6" name="PA_组合 5"/>
            <p:cNvGrpSpPr/>
            <p:nvPr>
              <p:custDataLst>
                <p:tags r:id="rId26"/>
              </p:custDataLst>
            </p:nvPr>
          </p:nvGrpSpPr>
          <p:grpSpPr>
            <a:xfrm>
              <a:off x="2287443" y="2357915"/>
              <a:ext cx="2936155" cy="3001563"/>
              <a:chOff x="2287443" y="2357915"/>
              <a:chExt cx="2936155" cy="3001563"/>
            </a:xfrm>
          </p:grpSpPr>
          <p:sp>
            <p:nvSpPr>
              <p:cNvPr id="7" name="MH_Other_1"/>
              <p:cNvSpPr/>
              <p:nvPr>
                <p:custDataLst>
                  <p:tags r:id="rId27"/>
                </p:custDataLst>
              </p:nvPr>
            </p:nvSpPr>
            <p:spPr>
              <a:xfrm rot="5400000">
                <a:off x="2564771" y="408391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4"/>
              </a:solidFill>
              <a:ln>
                <a:solidFill>
                  <a:schemeClr val="accent4"/>
                </a:solid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8" name="MH_Other_1"/>
              <p:cNvSpPr/>
              <p:nvPr>
                <p:custDataLst>
                  <p:tags r:id="rId28"/>
                </p:custDataLst>
              </p:nvPr>
            </p:nvSpPr>
            <p:spPr>
              <a:xfrm>
                <a:off x="3487968" y="3747737"/>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3"/>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9" name="MH_Other_1"/>
              <p:cNvSpPr/>
              <p:nvPr>
                <p:custDataLst>
                  <p:tags r:id="rId29"/>
                </p:custDataLst>
              </p:nvPr>
            </p:nvSpPr>
            <p:spPr>
              <a:xfrm rot="16200000">
                <a:off x="3155258" y="2817977"/>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2"/>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10" name="MH_Other_1"/>
              <p:cNvSpPr/>
              <p:nvPr>
                <p:custDataLst>
                  <p:tags r:id="rId30"/>
                </p:custDataLst>
              </p:nvPr>
            </p:nvSpPr>
            <p:spPr>
              <a:xfrm rot="10800000">
                <a:off x="2287443" y="3172626"/>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chemeClr val="accent1"/>
              </a:solid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11" name="椭圆 10"/>
              <p:cNvSpPr/>
              <p:nvPr/>
            </p:nvSpPr>
            <p:spPr>
              <a:xfrm>
                <a:off x="3488525" y="3620942"/>
                <a:ext cx="534548" cy="534548"/>
              </a:xfrm>
              <a:prstGeom prst="ellipse">
                <a:avLst/>
              </a:prstGeom>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18900000" scaled="1"/>
                <a:tileRect/>
              </a:grad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lumMod val="50000"/>
                    </a:schemeClr>
                  </a:solidFill>
                  <a:latin typeface="Britannic Bold" panose="020B0903060703020204" pitchFamily="34" charset="0"/>
                  <a:ea typeface="微软雅黑" panose="020B0503020204020204" charset="-122"/>
                </a:endParaRPr>
              </a:p>
            </p:txBody>
          </p:sp>
        </p:grpSp>
      </p:grpSp>
      <p:grpSp>
        <p:nvGrpSpPr>
          <p:cNvPr id="12" name="组合 137"/>
          <p:cNvGrpSpPr/>
          <p:nvPr>
            <p:custDataLst>
              <p:tags r:id="rId2"/>
            </p:custDataLst>
          </p:nvPr>
        </p:nvGrpSpPr>
        <p:grpSpPr>
          <a:xfrm>
            <a:off x="2295914" y="1700808"/>
            <a:ext cx="398892" cy="543537"/>
            <a:chOff x="8190203" y="2071649"/>
            <a:chExt cx="2936155" cy="3001563"/>
          </a:xfrm>
          <a:solidFill>
            <a:schemeClr val="accent1"/>
          </a:solidFill>
        </p:grpSpPr>
        <p:sp>
          <p:nvSpPr>
            <p:cNvPr id="13" name="半圆-4"/>
            <p:cNvSpPr/>
            <p:nvPr>
              <p:custDataLst>
                <p:tags r:id="rId22"/>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14" name="半圆-3"/>
            <p:cNvSpPr/>
            <p:nvPr>
              <p:custDataLst>
                <p:tags r:id="rId23"/>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15" name="半圆-2"/>
            <p:cNvSpPr/>
            <p:nvPr>
              <p:custDataLst>
                <p:tags r:id="rId24"/>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16" name="半圆-1"/>
            <p:cNvSpPr/>
            <p:nvPr>
              <p:custDataLst>
                <p:tags r:id="rId25"/>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17" name="椭圆 16"/>
            <p:cNvSpPr/>
            <p:nvPr/>
          </p:nvSpPr>
          <p:spPr>
            <a:xfrm>
              <a:off x="9391285" y="3334676"/>
              <a:ext cx="534548" cy="534548"/>
            </a:xfrm>
            <a:prstGeom prst="ellipse">
              <a:avLst/>
            </a:prstGeom>
            <a:grp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lumMod val="50000"/>
                  </a:schemeClr>
                </a:solidFill>
                <a:latin typeface="Britannic Bold" panose="020B0903060703020204" pitchFamily="34" charset="0"/>
                <a:ea typeface="微软雅黑" panose="020B0503020204020204" charset="-122"/>
              </a:endParaRPr>
            </a:p>
          </p:txBody>
        </p:sp>
      </p:grpSp>
      <p:grpSp>
        <p:nvGrpSpPr>
          <p:cNvPr id="18" name="组合 144"/>
          <p:cNvGrpSpPr/>
          <p:nvPr>
            <p:custDataLst>
              <p:tags r:id="rId3"/>
            </p:custDataLst>
          </p:nvPr>
        </p:nvGrpSpPr>
        <p:grpSpPr>
          <a:xfrm>
            <a:off x="2238613" y="2820481"/>
            <a:ext cx="398892" cy="543537"/>
            <a:chOff x="8190203" y="2071649"/>
            <a:chExt cx="2936155" cy="3001563"/>
          </a:xfrm>
          <a:solidFill>
            <a:schemeClr val="accent1"/>
          </a:solidFill>
        </p:grpSpPr>
        <p:sp>
          <p:nvSpPr>
            <p:cNvPr id="19" name="半圆-4"/>
            <p:cNvSpPr/>
            <p:nvPr>
              <p:custDataLst>
                <p:tags r:id="rId18"/>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20" name="半圆-3"/>
            <p:cNvSpPr/>
            <p:nvPr>
              <p:custDataLst>
                <p:tags r:id="rId19"/>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21" name="半圆-2"/>
            <p:cNvSpPr/>
            <p:nvPr>
              <p:custDataLst>
                <p:tags r:id="rId20"/>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22" name="半圆-1"/>
            <p:cNvSpPr/>
            <p:nvPr>
              <p:custDataLst>
                <p:tags r:id="rId21"/>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23" name="椭圆 22"/>
            <p:cNvSpPr/>
            <p:nvPr/>
          </p:nvSpPr>
          <p:spPr>
            <a:xfrm>
              <a:off x="9391285" y="3334676"/>
              <a:ext cx="534548" cy="534548"/>
            </a:xfrm>
            <a:prstGeom prst="ellipse">
              <a:avLst/>
            </a:prstGeom>
            <a:grp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lumMod val="50000"/>
                  </a:schemeClr>
                </a:solidFill>
                <a:latin typeface="Britannic Bold" panose="020B0903060703020204" pitchFamily="34" charset="0"/>
                <a:ea typeface="微软雅黑" panose="020B0503020204020204" charset="-122"/>
              </a:endParaRPr>
            </a:p>
          </p:txBody>
        </p:sp>
      </p:grpSp>
      <p:grpSp>
        <p:nvGrpSpPr>
          <p:cNvPr id="24" name="组合 151"/>
          <p:cNvGrpSpPr/>
          <p:nvPr>
            <p:custDataLst>
              <p:tags r:id="rId4"/>
            </p:custDataLst>
          </p:nvPr>
        </p:nvGrpSpPr>
        <p:grpSpPr>
          <a:xfrm>
            <a:off x="2295913" y="4149080"/>
            <a:ext cx="398892" cy="543537"/>
            <a:chOff x="8190203" y="2071649"/>
            <a:chExt cx="2936155" cy="3001563"/>
          </a:xfrm>
          <a:solidFill>
            <a:schemeClr val="accent1"/>
          </a:solidFill>
        </p:grpSpPr>
        <p:sp>
          <p:nvSpPr>
            <p:cNvPr id="25" name="半圆-4"/>
            <p:cNvSpPr/>
            <p:nvPr>
              <p:custDataLst>
                <p:tags r:id="rId14"/>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26" name="半圆-3"/>
            <p:cNvSpPr/>
            <p:nvPr>
              <p:custDataLst>
                <p:tags r:id="rId15"/>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27" name="半圆-2"/>
            <p:cNvSpPr/>
            <p:nvPr>
              <p:custDataLst>
                <p:tags r:id="rId16"/>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28" name="半圆-1"/>
            <p:cNvSpPr/>
            <p:nvPr>
              <p:custDataLst>
                <p:tags r:id="rId17"/>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29" name="椭圆 28"/>
            <p:cNvSpPr/>
            <p:nvPr/>
          </p:nvSpPr>
          <p:spPr>
            <a:xfrm>
              <a:off x="9391285" y="3334676"/>
              <a:ext cx="534548" cy="534548"/>
            </a:xfrm>
            <a:prstGeom prst="ellipse">
              <a:avLst/>
            </a:prstGeom>
            <a:grp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lumMod val="50000"/>
                  </a:schemeClr>
                </a:solidFill>
                <a:latin typeface="Britannic Bold" panose="020B0903060703020204" pitchFamily="34" charset="0"/>
                <a:ea typeface="微软雅黑" panose="020B0503020204020204" charset="-122"/>
              </a:endParaRPr>
            </a:p>
          </p:txBody>
        </p:sp>
      </p:grpSp>
      <p:sp>
        <p:nvSpPr>
          <p:cNvPr id="36" name="文本框 143"/>
          <p:cNvSpPr txBox="1"/>
          <p:nvPr>
            <p:custDataLst>
              <p:tags r:id="rId5"/>
            </p:custDataLst>
          </p:nvPr>
        </p:nvSpPr>
        <p:spPr>
          <a:xfrm>
            <a:off x="3099270" y="1507749"/>
            <a:ext cx="5505178" cy="570817"/>
          </a:xfrm>
          <a:prstGeom prst="rect">
            <a:avLst/>
          </a:prstGeom>
          <a:noFill/>
        </p:spPr>
        <p:txBody>
          <a:bodyPr wrap="square" lIns="102383" tIns="51191" rIns="102383" bIns="51191" rtlCol="0">
            <a:spAutoFit/>
          </a:bodyPr>
          <a:lstStyle/>
          <a:p>
            <a:pPr marL="342900" lvl="0" indent="-342900" eaLnBrk="0" fontAlgn="base" hangingPunct="0">
              <a:lnSpc>
                <a:spcPct val="150000"/>
              </a:lnSpc>
              <a:spcBef>
                <a:spcPct val="20000"/>
              </a:spcBef>
              <a:spcAft>
                <a:spcPct val="0"/>
              </a:spcAft>
              <a:buFontTx/>
              <a:buChar char="•"/>
              <a:defRPr/>
            </a:pPr>
            <a:r>
              <a:rPr lang="zh-CN" altLang="en-US" sz="2400" dirty="0">
                <a:solidFill>
                  <a:srgbClr val="002060"/>
                </a:solidFill>
                <a:latin typeface="楷体" panose="02010609060101010101" pitchFamily="49" charset="-122"/>
                <a:ea typeface="楷体" panose="02010609060101010101" pitchFamily="49" charset="-122"/>
              </a:rPr>
              <a:t>思维的深度决定了文章认识的高度；</a:t>
            </a:r>
          </a:p>
        </p:txBody>
      </p:sp>
      <p:sp>
        <p:nvSpPr>
          <p:cNvPr id="37" name="文本框 150"/>
          <p:cNvSpPr txBox="1"/>
          <p:nvPr>
            <p:custDataLst>
              <p:tags r:id="rId6"/>
            </p:custDataLst>
          </p:nvPr>
        </p:nvSpPr>
        <p:spPr>
          <a:xfrm>
            <a:off x="3192092" y="2581474"/>
            <a:ext cx="5628380" cy="842046"/>
          </a:xfrm>
          <a:prstGeom prst="rect">
            <a:avLst/>
          </a:prstGeom>
          <a:noFill/>
        </p:spPr>
        <p:txBody>
          <a:bodyPr wrap="square" lIns="102383" tIns="51191" rIns="102383" bIns="51191" rtlCol="0">
            <a:spAutoFit/>
          </a:bodyPr>
          <a:lstStyle/>
          <a:p>
            <a:pPr>
              <a:defRPr/>
            </a:pPr>
            <a:r>
              <a:rPr lang="zh-CN" altLang="en-US" sz="2400" dirty="0">
                <a:solidFill>
                  <a:srgbClr val="002060"/>
                </a:solidFill>
                <a:latin typeface="楷体" panose="02010609060101010101" pitchFamily="49" charset="-122"/>
                <a:ea typeface="楷体" panose="02010609060101010101" pitchFamily="49" charset="-122"/>
              </a:rPr>
              <a:t>同一思想认识水平的前提下，分数的高低决定在语言的水平比较</a:t>
            </a:r>
            <a:r>
              <a:rPr lang="zh-CN" altLang="en-US" sz="2400" dirty="0">
                <a:latin typeface="楷体" panose="02010609060101010101" pitchFamily="49" charset="-122"/>
                <a:ea typeface="楷体" panose="02010609060101010101" pitchFamily="49" charset="-122"/>
              </a:rPr>
              <a:t>。</a:t>
            </a:r>
            <a:endParaRPr lang="en-US" altLang="zh-CN" sz="2400" dirty="0">
              <a:latin typeface="楷体" panose="02010609060101010101" pitchFamily="49" charset="-122"/>
              <a:ea typeface="楷体" panose="02010609060101010101" pitchFamily="49" charset="-122"/>
            </a:endParaRPr>
          </a:p>
        </p:txBody>
      </p:sp>
      <p:sp>
        <p:nvSpPr>
          <p:cNvPr id="38" name="文本框 150"/>
          <p:cNvSpPr txBox="1"/>
          <p:nvPr>
            <p:custDataLst>
              <p:tags r:id="rId7"/>
            </p:custDataLst>
          </p:nvPr>
        </p:nvSpPr>
        <p:spPr>
          <a:xfrm>
            <a:off x="2991738" y="3905683"/>
            <a:ext cx="5720722" cy="1124815"/>
          </a:xfrm>
          <a:prstGeom prst="rect">
            <a:avLst/>
          </a:prstGeom>
          <a:noFill/>
        </p:spPr>
        <p:txBody>
          <a:bodyPr wrap="square" lIns="102383" tIns="51191" rIns="102383" bIns="51191" rtlCol="0">
            <a:spAutoFit/>
          </a:bodyPr>
          <a:lstStyle/>
          <a:p>
            <a:pPr marL="342900" lvl="0" indent="-342900" eaLnBrk="0" fontAlgn="base" hangingPunct="0">
              <a:lnSpc>
                <a:spcPct val="150000"/>
              </a:lnSpc>
              <a:spcBef>
                <a:spcPct val="20000"/>
              </a:spcBef>
              <a:spcAft>
                <a:spcPct val="0"/>
              </a:spcAft>
              <a:buFontTx/>
              <a:buChar char="•"/>
              <a:defRPr/>
            </a:pPr>
            <a:r>
              <a:rPr lang="zh-CN" altLang="en-US" sz="2400" dirty="0">
                <a:solidFill>
                  <a:srgbClr val="002060"/>
                </a:solidFill>
                <a:latin typeface="黑体" panose="02010609060101010101" pitchFamily="49" charset="-122"/>
                <a:ea typeface="楷体" panose="02010609060101010101" pitchFamily="49" charset="-122"/>
              </a:rPr>
              <a:t>语言的基本要求是要通顺，语言不通顺，再好再深的思考都无法体现。</a:t>
            </a:r>
            <a:endParaRPr lang="en-US" altLang="zh-CN" sz="2400" dirty="0">
              <a:solidFill>
                <a:srgbClr val="002060"/>
              </a:solidFill>
              <a:latin typeface="黑体" panose="02010609060101010101" pitchFamily="49" charset="-122"/>
              <a:ea typeface="楷体" panose="02010609060101010101" pitchFamily="49" charset="-122"/>
            </a:endParaRPr>
          </a:p>
        </p:txBody>
      </p:sp>
      <p:sp>
        <p:nvSpPr>
          <p:cNvPr id="39" name="文本框 150"/>
          <p:cNvSpPr txBox="1"/>
          <p:nvPr>
            <p:custDataLst>
              <p:tags r:id="rId8"/>
            </p:custDataLst>
          </p:nvPr>
        </p:nvSpPr>
        <p:spPr>
          <a:xfrm>
            <a:off x="35744" y="5873701"/>
            <a:ext cx="9144000" cy="472714"/>
          </a:xfrm>
          <a:prstGeom prst="rect">
            <a:avLst/>
          </a:prstGeom>
          <a:solidFill>
            <a:srgbClr val="00B0F0"/>
          </a:solidFill>
        </p:spPr>
        <p:txBody>
          <a:bodyPr wrap="square" lIns="102383" tIns="51191" rIns="102383" bIns="51191" rtlCol="0">
            <a:spAutoFit/>
          </a:bodyPr>
          <a:lstStyle/>
          <a:p>
            <a:pPr>
              <a:defRPr/>
            </a:pPr>
            <a:endParaRPr lang="en-US" altLang="zh-CN" sz="2400" dirty="0">
              <a:latin typeface="楷体" panose="02010609060101010101" pitchFamily="49" charset="-122"/>
              <a:ea typeface="楷体" panose="02010609060101010101" pitchFamily="49" charset="-122"/>
            </a:endParaRPr>
          </a:p>
        </p:txBody>
      </p:sp>
      <p:grpSp>
        <p:nvGrpSpPr>
          <p:cNvPr id="40" name="组合 137"/>
          <p:cNvGrpSpPr/>
          <p:nvPr>
            <p:custDataLst>
              <p:tags r:id="rId9"/>
            </p:custDataLst>
          </p:nvPr>
        </p:nvGrpSpPr>
        <p:grpSpPr>
          <a:xfrm>
            <a:off x="2195736" y="260648"/>
            <a:ext cx="398892" cy="543537"/>
            <a:chOff x="8190203" y="2071649"/>
            <a:chExt cx="2936155" cy="3001563"/>
          </a:xfrm>
          <a:solidFill>
            <a:schemeClr val="accent1"/>
          </a:solidFill>
        </p:grpSpPr>
        <p:sp>
          <p:nvSpPr>
            <p:cNvPr id="41" name="半圆-4"/>
            <p:cNvSpPr/>
            <p:nvPr>
              <p:custDataLst>
                <p:tags r:id="rId10"/>
              </p:custDataLst>
            </p:nvPr>
          </p:nvSpPr>
          <p:spPr>
            <a:xfrm rot="5400000">
              <a:off x="8467531" y="3797644"/>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42" name="半圆-3"/>
            <p:cNvSpPr/>
            <p:nvPr>
              <p:custDataLst>
                <p:tags r:id="rId11"/>
              </p:custDataLst>
            </p:nvPr>
          </p:nvSpPr>
          <p:spPr>
            <a:xfrm>
              <a:off x="9390728" y="346147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43" name="半圆-2"/>
            <p:cNvSpPr/>
            <p:nvPr>
              <p:custDataLst>
                <p:tags r:id="rId12"/>
              </p:custDataLst>
            </p:nvPr>
          </p:nvSpPr>
          <p:spPr>
            <a:xfrm rot="16200000">
              <a:off x="9058018" y="2531711"/>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44" name="半圆-1"/>
            <p:cNvSpPr/>
            <p:nvPr>
              <p:custDataLst>
                <p:tags r:id="rId13"/>
              </p:custDataLst>
            </p:nvPr>
          </p:nvSpPr>
          <p:spPr>
            <a:xfrm rot="10800000">
              <a:off x="8190203" y="2886360"/>
              <a:ext cx="1735630" cy="815505"/>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grpFill/>
            <a:ln>
              <a:noFill/>
            </a:ln>
            <a:effectLst>
              <a:outerShdw blurRad="88900" dist="63500" dir="8100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3700" b="1" dirty="0">
                <a:solidFill>
                  <a:srgbClr val="34618A"/>
                </a:solidFill>
                <a:latin typeface="Britannic Bold" panose="020B0903060703020204" pitchFamily="34" charset="0"/>
                <a:ea typeface="微软雅黑" panose="020B0503020204020204" charset="-122"/>
              </a:endParaRPr>
            </a:p>
          </p:txBody>
        </p:sp>
        <p:sp>
          <p:nvSpPr>
            <p:cNvPr id="45" name="椭圆 44"/>
            <p:cNvSpPr/>
            <p:nvPr/>
          </p:nvSpPr>
          <p:spPr>
            <a:xfrm>
              <a:off x="9391285" y="3334676"/>
              <a:ext cx="534548" cy="534548"/>
            </a:xfrm>
            <a:prstGeom prst="ellipse">
              <a:avLst/>
            </a:prstGeom>
            <a:grpFill/>
            <a:ln w="25400">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ln>
            <a:effectLst>
              <a:outerShdw blurRad="76200" dist="101600" dir="8400000" sx="99000" sy="99000" algn="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lumMod val="50000"/>
                  </a:schemeClr>
                </a:solidFill>
                <a:latin typeface="Britannic Bold" panose="020B0903060703020204" pitchFamily="34" charset="0"/>
                <a:ea typeface="微软雅黑" panose="020B0503020204020204" charset="-122"/>
              </a:endParaRPr>
            </a:p>
          </p:txBody>
        </p:sp>
      </p:grpSp>
      <p:sp>
        <p:nvSpPr>
          <p:cNvPr id="2" name="TextBox 1"/>
          <p:cNvSpPr txBox="1"/>
          <p:nvPr/>
        </p:nvSpPr>
        <p:spPr>
          <a:xfrm>
            <a:off x="2775026" y="75942"/>
            <a:ext cx="6368974" cy="1113766"/>
          </a:xfrm>
          <a:prstGeom prst="rect">
            <a:avLst/>
          </a:prstGeom>
          <a:noFill/>
        </p:spPr>
        <p:txBody>
          <a:bodyPr wrap="square" rtlCol="0">
            <a:spAutoFit/>
          </a:bodyPr>
          <a:lstStyle/>
          <a:p>
            <a:pPr marL="342900" lvl="0" indent="-342900" eaLnBrk="0" fontAlgn="base" hangingPunct="0">
              <a:lnSpc>
                <a:spcPct val="150000"/>
              </a:lnSpc>
              <a:spcBef>
                <a:spcPct val="20000"/>
              </a:spcBef>
              <a:spcAft>
                <a:spcPct val="0"/>
              </a:spcAft>
              <a:buFontTx/>
              <a:buChar char="•"/>
              <a:defRPr/>
            </a:pPr>
            <a:r>
              <a:rPr lang="zh-CN" altLang="en-US" sz="2400" dirty="0">
                <a:solidFill>
                  <a:srgbClr val="002060"/>
                </a:solidFill>
                <a:latin typeface="黑体" panose="02010609060101010101" pitchFamily="49" charset="-122"/>
                <a:ea typeface="楷体" panose="02010609060101010101" pitchFamily="49" charset="-122"/>
              </a:rPr>
              <a:t>审题是高考作文第一关键。审题关做不好，思想与语言方面做的工作都是白干！</a:t>
            </a:r>
          </a:p>
        </p:txBody>
      </p:sp>
      <p:sp>
        <p:nvSpPr>
          <p:cNvPr id="3" name="TextBox 2"/>
          <p:cNvSpPr txBox="1"/>
          <p:nvPr/>
        </p:nvSpPr>
        <p:spPr>
          <a:xfrm>
            <a:off x="395537" y="5925392"/>
            <a:ext cx="8424936" cy="369332"/>
          </a:xfrm>
          <a:prstGeom prst="rect">
            <a:avLst/>
          </a:prstGeom>
          <a:noFill/>
        </p:spPr>
        <p:txBody>
          <a:bodyPr wrap="square" rtlCol="0">
            <a:spAutoFit/>
          </a:bodyPr>
          <a:lstStyle/>
          <a:p>
            <a:r>
              <a:rPr lang="zh-CN" altLang="en-US" dirty="0" smtClean="0">
                <a:solidFill>
                  <a:srgbClr val="FFFF00"/>
                </a:solidFill>
                <a:latin typeface="黑体" panose="02010609060101010101" pitchFamily="49" charset="-122"/>
                <a:ea typeface="黑体" panose="02010609060101010101" pitchFamily="49" charset="-122"/>
              </a:rPr>
              <a:t>高考作文评卷三个采分点：审题的准确性、思维的深度与广度、语言篇章的表现力</a:t>
            </a:r>
            <a:endParaRPr lang="zh-CN" altLang="en-US" dirty="0">
              <a:solidFill>
                <a:srgbClr val="FFFF00"/>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02559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Effect transition="in" filter="fade">
                                      <p:cBhvr>
                                        <p:cTn id="9" dur="1000"/>
                                        <p:tgtEl>
                                          <p:spTgt spid="4"/>
                                        </p:tgtEl>
                                      </p:cBhvr>
                                    </p:animEffect>
                                  </p:childTnLst>
                                </p:cTn>
                              </p:par>
                              <p:par>
                                <p:cTn id="10" presetID="8" presetClass="emph" presetSubtype="0" repeatCount="indefinite" fill="hold" nodeType="withEffect">
                                  <p:stCondLst>
                                    <p:cond delay="0"/>
                                  </p:stCondLst>
                                  <p:childTnLst>
                                    <p:animRot by="64800000">
                                      <p:cBhvr>
                                        <p:cTn id="11" dur="5000" fill="hold"/>
                                        <p:tgtEl>
                                          <p:spTgt spid="4"/>
                                        </p:tgtEl>
                                        <p:attrNameLst>
                                          <p:attrName>r</p:attrName>
                                        </p:attrNameLst>
                                      </p:cBhvr>
                                    </p:animRot>
                                  </p:childTnLst>
                                </p:cTn>
                              </p:par>
                              <p:par>
                                <p:cTn id="12" presetID="53" presetClass="entr" presetSubtype="16" fill="hold" nodeType="withEffect">
                                  <p:stCondLst>
                                    <p:cond delay="1000"/>
                                  </p:stCondLst>
                                  <p:childTnLst>
                                    <p:set>
                                      <p:cBhvr>
                                        <p:cTn id="13" dur="1" fill="hold">
                                          <p:stCondLst>
                                            <p:cond delay="0"/>
                                          </p:stCondLst>
                                        </p:cTn>
                                        <p:tgtEl>
                                          <p:spTgt spid="12"/>
                                        </p:tgtEl>
                                        <p:attrNameLst>
                                          <p:attrName>style.visibility</p:attrName>
                                        </p:attrNameLst>
                                      </p:cBhvr>
                                      <p:to>
                                        <p:strVal val="visible"/>
                                      </p:to>
                                    </p:set>
                                    <p:anim calcmode="lin" valueType="num">
                                      <p:cBhvr>
                                        <p:cTn id="14" dur="700" fill="hold"/>
                                        <p:tgtEl>
                                          <p:spTgt spid="12"/>
                                        </p:tgtEl>
                                        <p:attrNameLst>
                                          <p:attrName>ppt_w</p:attrName>
                                        </p:attrNameLst>
                                      </p:cBhvr>
                                      <p:tavLst>
                                        <p:tav tm="0">
                                          <p:val>
                                            <p:fltVal val="0"/>
                                          </p:val>
                                        </p:tav>
                                        <p:tav tm="100000">
                                          <p:val>
                                            <p:strVal val="#ppt_w"/>
                                          </p:val>
                                        </p:tav>
                                      </p:tavLst>
                                    </p:anim>
                                    <p:anim calcmode="lin" valueType="num">
                                      <p:cBhvr>
                                        <p:cTn id="15" dur="700" fill="hold"/>
                                        <p:tgtEl>
                                          <p:spTgt spid="12"/>
                                        </p:tgtEl>
                                        <p:attrNameLst>
                                          <p:attrName>ppt_h</p:attrName>
                                        </p:attrNameLst>
                                      </p:cBhvr>
                                      <p:tavLst>
                                        <p:tav tm="0">
                                          <p:val>
                                            <p:fltVal val="0"/>
                                          </p:val>
                                        </p:tav>
                                        <p:tav tm="100000">
                                          <p:val>
                                            <p:strVal val="#ppt_h"/>
                                          </p:val>
                                        </p:tav>
                                      </p:tavLst>
                                    </p:anim>
                                    <p:animEffect transition="in" filter="fade">
                                      <p:cBhvr>
                                        <p:cTn id="16" dur="700"/>
                                        <p:tgtEl>
                                          <p:spTgt spid="12"/>
                                        </p:tgtEl>
                                      </p:cBhvr>
                                    </p:animEffect>
                                  </p:childTnLst>
                                </p:cTn>
                              </p:par>
                              <p:par>
                                <p:cTn id="17" presetID="8" presetClass="emph" presetSubtype="0" fill="hold" nodeType="withEffect">
                                  <p:stCondLst>
                                    <p:cond delay="1000"/>
                                  </p:stCondLst>
                                  <p:childTnLst>
                                    <p:animRot by="21600000">
                                      <p:cBhvr>
                                        <p:cTn id="18" dur="700" fill="hold"/>
                                        <p:tgtEl>
                                          <p:spTgt spid="12"/>
                                        </p:tgtEl>
                                        <p:attrNameLst>
                                          <p:attrName>r</p:attrName>
                                        </p:attrNameLst>
                                      </p:cBhvr>
                                    </p:animRot>
                                  </p:childTnLst>
                                </p:cTn>
                              </p:par>
                              <p:par>
                                <p:cTn id="19" presetID="26" presetClass="emph" presetSubtype="0" fill="hold" nodeType="withEffect">
                                  <p:stCondLst>
                                    <p:cond delay="1700"/>
                                  </p:stCondLst>
                                  <p:childTnLst>
                                    <p:animEffect transition="out" filter="fade">
                                      <p:cBhvr>
                                        <p:cTn id="20" dur="800" tmFilter="0, 0; .2, .5; .8, .5; 1, 0"/>
                                        <p:tgtEl>
                                          <p:spTgt spid="12"/>
                                        </p:tgtEl>
                                      </p:cBhvr>
                                    </p:animEffect>
                                    <p:animScale>
                                      <p:cBhvr>
                                        <p:cTn id="21" dur="400" autoRev="1" fill="hold"/>
                                        <p:tgtEl>
                                          <p:spTgt spid="12"/>
                                        </p:tgtEl>
                                      </p:cBhvr>
                                      <p:by x="105000" y="105000"/>
                                    </p:animScale>
                                  </p:childTnLst>
                                </p:cTn>
                              </p:par>
                              <p:par>
                                <p:cTn id="22" presetID="53" presetClass="entr" presetSubtype="16" fill="hold" nodeType="withEffect">
                                  <p:stCondLst>
                                    <p:cond delay="3000"/>
                                  </p:stCondLst>
                                  <p:childTnLst>
                                    <p:set>
                                      <p:cBhvr>
                                        <p:cTn id="23" dur="1" fill="hold">
                                          <p:stCondLst>
                                            <p:cond delay="0"/>
                                          </p:stCondLst>
                                        </p:cTn>
                                        <p:tgtEl>
                                          <p:spTgt spid="18"/>
                                        </p:tgtEl>
                                        <p:attrNameLst>
                                          <p:attrName>style.visibility</p:attrName>
                                        </p:attrNameLst>
                                      </p:cBhvr>
                                      <p:to>
                                        <p:strVal val="visible"/>
                                      </p:to>
                                    </p:set>
                                    <p:anim calcmode="lin" valueType="num">
                                      <p:cBhvr>
                                        <p:cTn id="24" dur="750" fill="hold"/>
                                        <p:tgtEl>
                                          <p:spTgt spid="18"/>
                                        </p:tgtEl>
                                        <p:attrNameLst>
                                          <p:attrName>ppt_w</p:attrName>
                                        </p:attrNameLst>
                                      </p:cBhvr>
                                      <p:tavLst>
                                        <p:tav tm="0">
                                          <p:val>
                                            <p:fltVal val="0"/>
                                          </p:val>
                                        </p:tav>
                                        <p:tav tm="100000">
                                          <p:val>
                                            <p:strVal val="#ppt_w"/>
                                          </p:val>
                                        </p:tav>
                                      </p:tavLst>
                                    </p:anim>
                                    <p:anim calcmode="lin" valueType="num">
                                      <p:cBhvr>
                                        <p:cTn id="25" dur="750" fill="hold"/>
                                        <p:tgtEl>
                                          <p:spTgt spid="18"/>
                                        </p:tgtEl>
                                        <p:attrNameLst>
                                          <p:attrName>ppt_h</p:attrName>
                                        </p:attrNameLst>
                                      </p:cBhvr>
                                      <p:tavLst>
                                        <p:tav tm="0">
                                          <p:val>
                                            <p:fltVal val="0"/>
                                          </p:val>
                                        </p:tav>
                                        <p:tav tm="100000">
                                          <p:val>
                                            <p:strVal val="#ppt_h"/>
                                          </p:val>
                                        </p:tav>
                                      </p:tavLst>
                                    </p:anim>
                                    <p:animEffect transition="in" filter="fade">
                                      <p:cBhvr>
                                        <p:cTn id="26" dur="750"/>
                                        <p:tgtEl>
                                          <p:spTgt spid="18"/>
                                        </p:tgtEl>
                                      </p:cBhvr>
                                    </p:animEffect>
                                  </p:childTnLst>
                                </p:cTn>
                              </p:par>
                              <p:par>
                                <p:cTn id="27" presetID="8" presetClass="emph" presetSubtype="0" fill="hold" nodeType="withEffect">
                                  <p:stCondLst>
                                    <p:cond delay="3000"/>
                                  </p:stCondLst>
                                  <p:childTnLst>
                                    <p:animRot by="21600000">
                                      <p:cBhvr>
                                        <p:cTn id="28" dur="750" fill="hold"/>
                                        <p:tgtEl>
                                          <p:spTgt spid="18"/>
                                        </p:tgtEl>
                                        <p:attrNameLst>
                                          <p:attrName>r</p:attrName>
                                        </p:attrNameLst>
                                      </p:cBhvr>
                                    </p:animRot>
                                  </p:childTnLst>
                                </p:cTn>
                              </p:par>
                              <p:par>
                                <p:cTn id="29" presetID="26" presetClass="emph" presetSubtype="0" fill="hold" nodeType="withEffect">
                                  <p:stCondLst>
                                    <p:cond delay="3800"/>
                                  </p:stCondLst>
                                  <p:childTnLst>
                                    <p:animEffect transition="out" filter="fade">
                                      <p:cBhvr>
                                        <p:cTn id="30" dur="500" tmFilter="0, 0; .2, .5; .8, .5; 1, 0"/>
                                        <p:tgtEl>
                                          <p:spTgt spid="18"/>
                                        </p:tgtEl>
                                      </p:cBhvr>
                                    </p:animEffect>
                                    <p:animScale>
                                      <p:cBhvr>
                                        <p:cTn id="31" dur="250" autoRev="1" fill="hold"/>
                                        <p:tgtEl>
                                          <p:spTgt spid="18"/>
                                        </p:tgtEl>
                                      </p:cBhvr>
                                      <p:by x="105000" y="105000"/>
                                    </p:animScale>
                                  </p:childTnLst>
                                </p:cTn>
                              </p:par>
                              <p:par>
                                <p:cTn id="32" presetID="53" presetClass="entr" presetSubtype="16" fill="hold" nodeType="withEffect">
                                  <p:stCondLst>
                                    <p:cond delay="4800"/>
                                  </p:stCondLst>
                                  <p:childTnLst>
                                    <p:set>
                                      <p:cBhvr>
                                        <p:cTn id="33" dur="1" fill="hold">
                                          <p:stCondLst>
                                            <p:cond delay="0"/>
                                          </p:stCondLst>
                                        </p:cTn>
                                        <p:tgtEl>
                                          <p:spTgt spid="24"/>
                                        </p:tgtEl>
                                        <p:attrNameLst>
                                          <p:attrName>style.visibility</p:attrName>
                                        </p:attrNameLst>
                                      </p:cBhvr>
                                      <p:to>
                                        <p:strVal val="visible"/>
                                      </p:to>
                                    </p:set>
                                    <p:anim calcmode="lin" valueType="num">
                                      <p:cBhvr>
                                        <p:cTn id="34" dur="800" fill="hold"/>
                                        <p:tgtEl>
                                          <p:spTgt spid="24"/>
                                        </p:tgtEl>
                                        <p:attrNameLst>
                                          <p:attrName>ppt_w</p:attrName>
                                        </p:attrNameLst>
                                      </p:cBhvr>
                                      <p:tavLst>
                                        <p:tav tm="0">
                                          <p:val>
                                            <p:fltVal val="0"/>
                                          </p:val>
                                        </p:tav>
                                        <p:tav tm="100000">
                                          <p:val>
                                            <p:strVal val="#ppt_w"/>
                                          </p:val>
                                        </p:tav>
                                      </p:tavLst>
                                    </p:anim>
                                    <p:anim calcmode="lin" valueType="num">
                                      <p:cBhvr>
                                        <p:cTn id="35" dur="800" fill="hold"/>
                                        <p:tgtEl>
                                          <p:spTgt spid="24"/>
                                        </p:tgtEl>
                                        <p:attrNameLst>
                                          <p:attrName>ppt_h</p:attrName>
                                        </p:attrNameLst>
                                      </p:cBhvr>
                                      <p:tavLst>
                                        <p:tav tm="0">
                                          <p:val>
                                            <p:fltVal val="0"/>
                                          </p:val>
                                        </p:tav>
                                        <p:tav tm="100000">
                                          <p:val>
                                            <p:strVal val="#ppt_h"/>
                                          </p:val>
                                        </p:tav>
                                      </p:tavLst>
                                    </p:anim>
                                    <p:animEffect transition="in" filter="fade">
                                      <p:cBhvr>
                                        <p:cTn id="36" dur="800"/>
                                        <p:tgtEl>
                                          <p:spTgt spid="24"/>
                                        </p:tgtEl>
                                      </p:cBhvr>
                                    </p:animEffect>
                                  </p:childTnLst>
                                </p:cTn>
                              </p:par>
                              <p:par>
                                <p:cTn id="37" presetID="8" presetClass="emph" presetSubtype="0" fill="hold" nodeType="withEffect">
                                  <p:stCondLst>
                                    <p:cond delay="4800"/>
                                  </p:stCondLst>
                                  <p:childTnLst>
                                    <p:animRot by="21600000">
                                      <p:cBhvr>
                                        <p:cTn id="38" dur="800" fill="hold"/>
                                        <p:tgtEl>
                                          <p:spTgt spid="24"/>
                                        </p:tgtEl>
                                        <p:attrNameLst>
                                          <p:attrName>r</p:attrName>
                                        </p:attrNameLst>
                                      </p:cBhvr>
                                    </p:animRot>
                                  </p:childTnLst>
                                </p:cTn>
                              </p:par>
                              <p:par>
                                <p:cTn id="39" presetID="26" presetClass="emph" presetSubtype="0" fill="hold" nodeType="withEffect">
                                  <p:stCondLst>
                                    <p:cond delay="5600"/>
                                  </p:stCondLst>
                                  <p:childTnLst>
                                    <p:animEffect transition="out" filter="fade">
                                      <p:cBhvr>
                                        <p:cTn id="40" dur="500" tmFilter="0, 0; .2, .5; .8, .5; 1, 0"/>
                                        <p:tgtEl>
                                          <p:spTgt spid="24"/>
                                        </p:tgtEl>
                                      </p:cBhvr>
                                    </p:animEffect>
                                    <p:animScale>
                                      <p:cBhvr>
                                        <p:cTn id="41" dur="250" autoRev="1" fill="hold"/>
                                        <p:tgtEl>
                                          <p:spTgt spid="24"/>
                                        </p:tgtEl>
                                      </p:cBhvr>
                                      <p:by x="105000" y="105000"/>
                                    </p:animScale>
                                  </p:childTnLst>
                                </p:cTn>
                              </p:par>
                              <p:par>
                                <p:cTn id="42" presetID="53" presetClass="entr" presetSubtype="16" fill="hold" nodeType="withEffect">
                                  <p:stCondLst>
                                    <p:cond delay="1000"/>
                                  </p:stCondLst>
                                  <p:childTnLst>
                                    <p:set>
                                      <p:cBhvr>
                                        <p:cTn id="43" dur="1" fill="hold">
                                          <p:stCondLst>
                                            <p:cond delay="0"/>
                                          </p:stCondLst>
                                        </p:cTn>
                                        <p:tgtEl>
                                          <p:spTgt spid="40"/>
                                        </p:tgtEl>
                                        <p:attrNameLst>
                                          <p:attrName>style.visibility</p:attrName>
                                        </p:attrNameLst>
                                      </p:cBhvr>
                                      <p:to>
                                        <p:strVal val="visible"/>
                                      </p:to>
                                    </p:set>
                                    <p:anim calcmode="lin" valueType="num">
                                      <p:cBhvr>
                                        <p:cTn id="44" dur="700" fill="hold"/>
                                        <p:tgtEl>
                                          <p:spTgt spid="40"/>
                                        </p:tgtEl>
                                        <p:attrNameLst>
                                          <p:attrName>ppt_w</p:attrName>
                                        </p:attrNameLst>
                                      </p:cBhvr>
                                      <p:tavLst>
                                        <p:tav tm="0">
                                          <p:val>
                                            <p:fltVal val="0"/>
                                          </p:val>
                                        </p:tav>
                                        <p:tav tm="100000">
                                          <p:val>
                                            <p:strVal val="#ppt_w"/>
                                          </p:val>
                                        </p:tav>
                                      </p:tavLst>
                                    </p:anim>
                                    <p:anim calcmode="lin" valueType="num">
                                      <p:cBhvr>
                                        <p:cTn id="45" dur="700" fill="hold"/>
                                        <p:tgtEl>
                                          <p:spTgt spid="40"/>
                                        </p:tgtEl>
                                        <p:attrNameLst>
                                          <p:attrName>ppt_h</p:attrName>
                                        </p:attrNameLst>
                                      </p:cBhvr>
                                      <p:tavLst>
                                        <p:tav tm="0">
                                          <p:val>
                                            <p:fltVal val="0"/>
                                          </p:val>
                                        </p:tav>
                                        <p:tav tm="100000">
                                          <p:val>
                                            <p:strVal val="#ppt_h"/>
                                          </p:val>
                                        </p:tav>
                                      </p:tavLst>
                                    </p:anim>
                                    <p:animEffect transition="in" filter="fade">
                                      <p:cBhvr>
                                        <p:cTn id="46" dur="7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TextBox 3"/>
          <p:cNvSpPr txBox="1">
            <a:spLocks noChangeArrowheads="1"/>
          </p:cNvSpPr>
          <p:nvPr/>
        </p:nvSpPr>
        <p:spPr bwMode="auto">
          <a:xfrm>
            <a:off x="0" y="188913"/>
            <a:ext cx="8820472" cy="4431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dirty="0">
                <a:solidFill>
                  <a:srgbClr val="FF0000"/>
                </a:solidFill>
              </a:rPr>
              <a:t>        </a:t>
            </a:r>
            <a:r>
              <a:rPr lang="zh-CN" altLang="zh-CN" sz="2400" dirty="0">
                <a:solidFill>
                  <a:srgbClr val="FF0000"/>
                </a:solidFill>
              </a:rPr>
              <a:t>但黄金时代一去不返，怀旧也不等于复古。</a:t>
            </a:r>
            <a:r>
              <a:rPr lang="zh-CN" altLang="zh-CN" sz="2400" dirty="0"/>
              <a:t>在高速发展的社会，我们还是要注重实用性，将快捷便利的交流方式作为主流。毕竟，传统交流方式有所局限，无法最大限度地适应人们的需求。同时，应采取和而不同的态度，保持交流方式的多样性，让传统方式成为新兴方式的补充。无论从横向纵向皆是如此，我们既需大力推广普通话、弘雅正之美，也要允许方言为工作带来便利、承乡土之情；既需要现代通讯工具飞速传递信息，也需有传统书信成为文化载体。让新与美相交汇，在稳步前行的同时也不忘回眸旧日的情怀。</a:t>
            </a:r>
          </a:p>
          <a:p>
            <a:pPr eaLnBrk="1" hangingPunct="1">
              <a:spcBef>
                <a:spcPct val="0"/>
              </a:spcBef>
              <a:buFontTx/>
              <a:buNone/>
            </a:pPr>
            <a:r>
              <a:rPr lang="en-US" altLang="zh-CN" sz="2400" dirty="0">
                <a:solidFill>
                  <a:srgbClr val="FF0000"/>
                </a:solidFill>
              </a:rPr>
              <a:t>        </a:t>
            </a:r>
            <a:r>
              <a:rPr lang="zh-CN" altLang="zh-CN" sz="2400" dirty="0">
                <a:solidFill>
                  <a:srgbClr val="FF0000"/>
                </a:solidFill>
              </a:rPr>
              <a:t>交流方式日益丰富的今天，我们应以实用为前提，以美感作加持，让其更好地为我们陈事传情，拉近人与人之间的距离。</a:t>
            </a:r>
          </a:p>
          <a:p>
            <a:pPr eaLnBrk="1" hangingPunct="1">
              <a:spcBef>
                <a:spcPct val="0"/>
              </a:spcBef>
              <a:buFontTx/>
              <a:buNone/>
            </a:pPr>
            <a:endParaRPr lang="zh-CN" altLang="en-US" sz="1800" dirty="0"/>
          </a:p>
        </p:txBody>
      </p:sp>
    </p:spTree>
    <p:extLst>
      <p:ext uri="{BB962C8B-B14F-4D97-AF65-F5344CB8AC3E}">
        <p14:creationId xmlns:p14="http://schemas.microsoft.com/office/powerpoint/2010/main" val="293258955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4942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3888" y="0"/>
            <a:ext cx="47101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2" name="TextBox 3"/>
          <p:cNvSpPr txBox="1">
            <a:spLocks noChangeArrowheads="1"/>
          </p:cNvSpPr>
          <p:nvPr/>
        </p:nvSpPr>
        <p:spPr bwMode="auto">
          <a:xfrm>
            <a:off x="5148263" y="5300663"/>
            <a:ext cx="30956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800">
                <a:solidFill>
                  <a:srgbClr val="FF0000"/>
                </a:solidFill>
                <a:latin typeface="楷体" pitchFamily="49" charset="-122"/>
                <a:ea typeface="楷体" pitchFamily="49" charset="-122"/>
              </a:rPr>
              <a:t>理性、客观、辩证</a:t>
            </a:r>
          </a:p>
        </p:txBody>
      </p:sp>
      <p:sp>
        <p:nvSpPr>
          <p:cNvPr id="68613" name="TextBox 1"/>
          <p:cNvSpPr txBox="1">
            <a:spLocks noChangeArrowheads="1"/>
          </p:cNvSpPr>
          <p:nvPr/>
        </p:nvSpPr>
        <p:spPr bwMode="auto">
          <a:xfrm>
            <a:off x="468313" y="115888"/>
            <a:ext cx="33829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solidFill>
                  <a:srgbClr val="FF0000"/>
                </a:solidFill>
                <a:latin typeface="黑体" pitchFamily="49" charset="-122"/>
                <a:ea typeface="黑体" pitchFamily="49" charset="-122"/>
              </a:rPr>
              <a:t>负面信息的理性表达</a:t>
            </a:r>
          </a:p>
        </p:txBody>
      </p:sp>
    </p:spTree>
    <p:extLst>
      <p:ext uri="{BB962C8B-B14F-4D97-AF65-F5344CB8AC3E}">
        <p14:creationId xmlns:p14="http://schemas.microsoft.com/office/powerpoint/2010/main" val="322556693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771800" y="1303167"/>
            <a:ext cx="5400600" cy="1625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为什么</a:t>
            </a:r>
            <a:r>
              <a:rPr lang="zh-CN" altLang="en-US" sz="4800" dirty="0" smtClean="0">
                <a:solidFill>
                  <a:srgbClr val="307C02"/>
                </a:solidFill>
                <a:latin typeface="黑体" panose="02010609060101010101" pitchFamily="49" charset="-122"/>
                <a:ea typeface="黑体" panose="02010609060101010101" pitchFamily="49" charset="-122"/>
              </a:rPr>
              <a:t>作文</a:t>
            </a:r>
            <a:endParaRPr lang="en-US" altLang="zh-CN" sz="4800" dirty="0" smtClean="0">
              <a:solidFill>
                <a:srgbClr val="307C02"/>
              </a:solidFill>
              <a:latin typeface="黑体" panose="02010609060101010101" pitchFamily="49" charset="-122"/>
              <a:ea typeface="黑体" panose="02010609060101010101" pitchFamily="49" charset="-122"/>
            </a:endParaRPr>
          </a:p>
          <a:p>
            <a:pPr algn="ctr">
              <a:buNone/>
            </a:pPr>
            <a:r>
              <a:rPr lang="zh-CN" altLang="en-US" sz="4800" dirty="0" smtClean="0">
                <a:solidFill>
                  <a:srgbClr val="307C02"/>
                </a:solidFill>
                <a:latin typeface="黑体" panose="02010609060101010101" pitchFamily="49" charset="-122"/>
                <a:ea typeface="黑体" panose="02010609060101010101" pitchFamily="49" charset="-122"/>
              </a:rPr>
              <a:t>立意</a:t>
            </a:r>
            <a:r>
              <a:rPr lang="zh-CN" altLang="en-US" sz="4800" dirty="0" smtClean="0">
                <a:solidFill>
                  <a:srgbClr val="307C02"/>
                </a:solidFill>
                <a:latin typeface="黑体" panose="02010609060101010101" pitchFamily="49" charset="-122"/>
                <a:ea typeface="黑体" panose="02010609060101010101" pitchFamily="49" charset="-122"/>
              </a:rPr>
              <a:t>要高？</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09</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30056313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9" name="TextBox 1">
            <a:extLst>
              <a:ext uri="{FF2B5EF4-FFF2-40B4-BE49-F238E27FC236}">
                <a16:creationId xmlns:a16="http://schemas.microsoft.com/office/drawing/2014/main" xmlns="" id="{E5A8891C-D1B8-4139-9E8E-8F610BDD72A4}"/>
              </a:ext>
            </a:extLst>
          </p:cNvPr>
          <p:cNvSpPr txBox="1">
            <a:spLocks noChangeArrowheads="1"/>
          </p:cNvSpPr>
          <p:nvPr/>
        </p:nvSpPr>
        <p:spPr bwMode="auto">
          <a:xfrm>
            <a:off x="3918975" y="2234848"/>
            <a:ext cx="4176638"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dirty="0">
                <a:solidFill>
                  <a:srgbClr val="FF0000"/>
                </a:solidFill>
                <a:latin typeface="黑体" panose="02010609060101010101" pitchFamily="49" charset="-122"/>
                <a:ea typeface="黑体" panose="02010609060101010101" pitchFamily="49" charset="-122"/>
              </a:rPr>
              <a:t>格局高的</a:t>
            </a:r>
            <a:r>
              <a:rPr lang="zh-CN" altLang="en-US" sz="2800" dirty="0" smtClean="0">
                <a:solidFill>
                  <a:srgbClr val="FF0000"/>
                </a:solidFill>
                <a:latin typeface="黑体" panose="02010609060101010101" pitchFamily="49" charset="-122"/>
                <a:ea typeface="黑体" panose="02010609060101010101" pitchFamily="49" charset="-122"/>
              </a:rPr>
              <a:t>立意评分时会更</a:t>
            </a:r>
            <a:r>
              <a:rPr lang="zh-CN" altLang="en-US" sz="2800" dirty="0">
                <a:solidFill>
                  <a:srgbClr val="FF0000"/>
                </a:solidFill>
                <a:latin typeface="黑体" panose="02010609060101010101" pitchFamily="49" charset="-122"/>
                <a:ea typeface="黑体" panose="02010609060101010101" pitchFamily="49" charset="-122"/>
              </a:rPr>
              <a:t>有优势</a:t>
            </a:r>
            <a:endParaRPr lang="en-US" altLang="zh-CN" sz="2800" dirty="0">
              <a:solidFill>
                <a:srgbClr val="FF0000"/>
              </a:solidFill>
              <a:latin typeface="黑体" panose="02010609060101010101" pitchFamily="49" charset="-122"/>
              <a:ea typeface="黑体" panose="02010609060101010101" pitchFamily="49" charset="-122"/>
            </a:endParaRPr>
          </a:p>
          <a:p>
            <a:pPr eaLnBrk="1" hangingPunct="1">
              <a:spcBef>
                <a:spcPct val="0"/>
              </a:spcBef>
              <a:buFontTx/>
              <a:buNone/>
            </a:pPr>
            <a:r>
              <a:rPr lang="zh-CN" altLang="en-US" sz="2800" dirty="0">
                <a:solidFill>
                  <a:srgbClr val="7030A0"/>
                </a:solidFill>
                <a:latin typeface="楷体" panose="02010609060101010101" pitchFamily="49" charset="-122"/>
                <a:ea typeface="楷体" panose="02010609060101010101" pitchFamily="49" charset="-122"/>
              </a:rPr>
              <a:t>立意：本层</a:t>
            </a:r>
            <a:r>
              <a:rPr lang="zh-CN" altLang="en-US" sz="2800" dirty="0" smtClean="0">
                <a:solidFill>
                  <a:srgbClr val="7030A0"/>
                </a:solidFill>
                <a:latin typeface="楷体" panose="02010609060101010101" pitchFamily="49" charset="-122"/>
                <a:ea typeface="楷体" panose="02010609060101010101" pitchFamily="49" charset="-122"/>
              </a:rPr>
              <a:t>意义要充分</a:t>
            </a:r>
            <a:r>
              <a:rPr lang="zh-CN" altLang="en-US" sz="2800" dirty="0">
                <a:solidFill>
                  <a:srgbClr val="7030A0"/>
                </a:solidFill>
                <a:latin typeface="楷体" panose="02010609060101010101" pitchFamily="49" charset="-122"/>
                <a:ea typeface="楷体" panose="02010609060101010101" pitchFamily="49" charset="-122"/>
              </a:rPr>
              <a:t>，然后尽量往高走</a:t>
            </a:r>
            <a:endParaRPr lang="en-US" altLang="zh-CN" sz="2800" dirty="0">
              <a:solidFill>
                <a:srgbClr val="7030A0"/>
              </a:solidFill>
              <a:latin typeface="楷体" panose="02010609060101010101" pitchFamily="49" charset="-122"/>
              <a:ea typeface="楷体" panose="02010609060101010101" pitchFamily="49" charset="-122"/>
            </a:endParaRPr>
          </a:p>
          <a:p>
            <a:pPr eaLnBrk="1" hangingPunct="1">
              <a:spcBef>
                <a:spcPct val="0"/>
              </a:spcBef>
              <a:buFontTx/>
              <a:buNone/>
            </a:pPr>
            <a:endParaRPr lang="en-US" altLang="zh-CN" sz="2800" dirty="0">
              <a:solidFill>
                <a:srgbClr val="FF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a:solidFill>
                  <a:srgbClr val="FF0000"/>
                </a:solidFill>
                <a:latin typeface="楷体" panose="02010609060101010101" pitchFamily="49" charset="-122"/>
                <a:ea typeface="楷体" panose="02010609060101010101" pitchFamily="49" charset="-122"/>
              </a:rPr>
              <a:t>本材料层面的立意</a:t>
            </a:r>
            <a:endParaRPr lang="en-US" altLang="zh-CN" sz="2800" dirty="0">
              <a:solidFill>
                <a:srgbClr val="FF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a:solidFill>
                  <a:srgbClr val="FF0000"/>
                </a:solidFill>
                <a:latin typeface="楷体" panose="02010609060101010101" pitchFamily="49" charset="-122"/>
                <a:ea typeface="楷体" panose="02010609060101010101" pitchFamily="49" charset="-122"/>
              </a:rPr>
              <a:t>社会层面的立意</a:t>
            </a:r>
            <a:endParaRPr lang="en-US" altLang="zh-CN" sz="2800" dirty="0">
              <a:solidFill>
                <a:srgbClr val="FF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a:solidFill>
                  <a:srgbClr val="FF0000"/>
                </a:solidFill>
                <a:latin typeface="楷体" panose="02010609060101010101" pitchFamily="49" charset="-122"/>
                <a:ea typeface="楷体" panose="02010609060101010101" pitchFamily="49" charset="-122"/>
              </a:rPr>
              <a:t>哲学层面的立意</a:t>
            </a:r>
            <a:endParaRPr lang="en-US" altLang="zh-CN" sz="2800" dirty="0">
              <a:solidFill>
                <a:srgbClr val="FF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a:solidFill>
                  <a:srgbClr val="FF0000"/>
                </a:solidFill>
                <a:latin typeface="楷体" panose="02010609060101010101" pitchFamily="49" charset="-122"/>
                <a:ea typeface="楷体" panose="02010609060101010101" pitchFamily="49" charset="-122"/>
              </a:rPr>
              <a:t>文化层面的立意</a:t>
            </a:r>
          </a:p>
        </p:txBody>
      </p:sp>
    </p:spTree>
    <p:extLst>
      <p:ext uri="{BB962C8B-B14F-4D97-AF65-F5344CB8AC3E}">
        <p14:creationId xmlns:p14="http://schemas.microsoft.com/office/powerpoint/2010/main" val="2302643016"/>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TextBox 3"/>
          <p:cNvSpPr txBox="1">
            <a:spLocks noChangeArrowheads="1"/>
          </p:cNvSpPr>
          <p:nvPr/>
        </p:nvSpPr>
        <p:spPr bwMode="auto">
          <a:xfrm>
            <a:off x="179388" y="260648"/>
            <a:ext cx="8857108"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r>
              <a:rPr lang="en-US" altLang="zh-CN" sz="1800" dirty="0">
                <a:latin typeface="黑体" pitchFamily="49" charset="-122"/>
                <a:ea typeface="黑体" pitchFamily="49" charset="-122"/>
              </a:rPr>
              <a:t>                              </a:t>
            </a:r>
            <a:r>
              <a:rPr lang="zh-CN" altLang="zh-CN" sz="2400" dirty="0">
                <a:solidFill>
                  <a:srgbClr val="FF0000"/>
                </a:solidFill>
                <a:latin typeface="黑体" pitchFamily="49" charset="-122"/>
                <a:ea typeface="黑体" pitchFamily="49" charset="-122"/>
              </a:rPr>
              <a:t>创新之道在于“合”</a:t>
            </a:r>
            <a:r>
              <a:rPr lang="zh-CN" altLang="en-US" sz="2400" dirty="0">
                <a:latin typeface="黑体" pitchFamily="49" charset="-122"/>
                <a:ea typeface="黑体" pitchFamily="49" charset="-122"/>
              </a:rPr>
              <a:t>（</a:t>
            </a:r>
            <a:r>
              <a:rPr lang="en-US" altLang="zh-CN" sz="2400" dirty="0">
                <a:ea typeface="黑体" pitchFamily="49" charset="-122"/>
              </a:rPr>
              <a:t>58</a:t>
            </a:r>
            <a:r>
              <a:rPr lang="zh-CN" altLang="zh-CN" sz="2400" dirty="0">
                <a:ea typeface="黑体" pitchFamily="49" charset="-122"/>
              </a:rPr>
              <a:t>分</a:t>
            </a:r>
            <a:r>
              <a:rPr lang="zh-CN" altLang="en-US" sz="2400" dirty="0">
                <a:ea typeface="黑体" pitchFamily="49" charset="-122"/>
              </a:rPr>
              <a:t>）</a:t>
            </a:r>
            <a:endParaRPr lang="zh-CN" altLang="zh-CN" sz="2400" dirty="0">
              <a:ea typeface="黑体" pitchFamily="49" charset="-122"/>
            </a:endParaRPr>
          </a:p>
          <a:p>
            <a:pPr>
              <a:spcBef>
                <a:spcPct val="0"/>
              </a:spcBef>
              <a:buFontTx/>
              <a:buNone/>
            </a:pPr>
            <a:r>
              <a:rPr lang="zh-CN" altLang="en-US" sz="2400" dirty="0">
                <a:ea typeface="黑体" pitchFamily="49" charset="-122"/>
              </a:rPr>
              <a:t>                                                                  </a:t>
            </a:r>
            <a:r>
              <a:rPr lang="zh-CN" altLang="en-US" sz="2400" dirty="0">
                <a:latin typeface="楷体" pitchFamily="49" charset="-122"/>
                <a:ea typeface="楷体" pitchFamily="49" charset="-122"/>
              </a:rPr>
              <a:t>□广州考生</a:t>
            </a:r>
            <a:endParaRPr lang="zh-CN" altLang="zh-CN" sz="2400" dirty="0">
              <a:latin typeface="楷体" pitchFamily="49" charset="-122"/>
              <a:ea typeface="楷体" pitchFamily="49" charset="-122"/>
            </a:endParaRPr>
          </a:p>
          <a:p>
            <a:pPr>
              <a:spcBef>
                <a:spcPct val="0"/>
              </a:spcBef>
              <a:buFontTx/>
              <a:buNone/>
            </a:pPr>
            <a:r>
              <a:rPr lang="zh-CN" altLang="en-US" sz="2400" dirty="0">
                <a:latin typeface="楷体" pitchFamily="49" charset="-122"/>
                <a:ea typeface="楷体" pitchFamily="49" charset="-122"/>
              </a:rPr>
              <a:t>    </a:t>
            </a:r>
            <a:r>
              <a:rPr lang="zh-CN" altLang="zh-CN" sz="2400" dirty="0">
                <a:latin typeface="楷体" pitchFamily="49" charset="-122"/>
                <a:ea typeface="楷体" pitchFamily="49" charset="-122"/>
              </a:rPr>
              <a:t>在这个大众创新万众创业的时代，人们如曾经的“淘金者”蜂拥至这个充满机遇与变数之地——创新之地。但成功者实少而失败者诚多。何也？究其原因，创新不是光有“撸起袖子加油干”的冲劲就可以成功的，但要顺其道，而创新之道便在于“合”。</a:t>
            </a:r>
          </a:p>
          <a:p>
            <a:pPr>
              <a:spcBef>
                <a:spcPct val="0"/>
              </a:spcBef>
              <a:buFontTx/>
              <a:buNone/>
            </a:pPr>
            <a:r>
              <a:rPr lang="zh-CN" altLang="en-US" sz="2400" dirty="0">
                <a:latin typeface="楷体" pitchFamily="49" charset="-122"/>
                <a:ea typeface="楷体" pitchFamily="49" charset="-122"/>
              </a:rPr>
              <a:t>    </a:t>
            </a:r>
            <a:r>
              <a:rPr lang="zh-CN" altLang="zh-CN" sz="2400" dirty="0">
                <a:latin typeface="楷体" pitchFamily="49" charset="-122"/>
                <a:ea typeface="楷体" pitchFamily="49" charset="-122"/>
              </a:rPr>
              <a:t>所谓“合”，指符合，合乎市场，合乎人群，合乎时代，合乎潮流。且看甲企业致力于更轻薄的机身、更卓越的摄像头的研究是合乎现代简约之风的潮流，也是合乎人们生活之需要。而乙公司着眼软件的开发，是合乎人性之需求，合乎这个追求极致用户体验的时代。而丙公司从商业模式入手，另辟蹊径，制定更有效的竞争策略则是合乎市场与这个竞争激烈瞬息万变的高速时代。它们的成功莫不抓住一核心“合”，有的放矢，使自己的产品与成果针对性强，迎合受众，从而不致被时代淘汰，或到头来只是做了一番不被大众认可的努力，“竹篮打水一场空”。</a:t>
            </a:r>
          </a:p>
          <a:p>
            <a:pPr>
              <a:spcBef>
                <a:spcPct val="0"/>
              </a:spcBef>
              <a:buFontTx/>
              <a:buNone/>
            </a:pPr>
            <a:r>
              <a:rPr lang="zh-CN" altLang="en-US" sz="2400" dirty="0">
                <a:latin typeface="楷体" pitchFamily="49" charset="-122"/>
                <a:ea typeface="楷体" pitchFamily="49" charset="-122"/>
              </a:rPr>
              <a:t>    </a:t>
            </a:r>
            <a:endParaRPr lang="zh-CN" altLang="en-US" sz="2400" dirty="0"/>
          </a:p>
        </p:txBody>
      </p:sp>
    </p:spTree>
    <p:extLst>
      <p:ext uri="{BB962C8B-B14F-4D97-AF65-F5344CB8AC3E}">
        <p14:creationId xmlns:p14="http://schemas.microsoft.com/office/powerpoint/2010/main" val="176004426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TextBox 3"/>
          <p:cNvSpPr txBox="1">
            <a:spLocks noChangeArrowheads="1"/>
          </p:cNvSpPr>
          <p:nvPr/>
        </p:nvSpPr>
        <p:spPr bwMode="auto">
          <a:xfrm>
            <a:off x="395536" y="692696"/>
            <a:ext cx="8496300"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en-US" altLang="zh-CN" sz="1800" dirty="0" smtClean="0">
                <a:latin typeface="楷体" pitchFamily="49" charset="-122"/>
                <a:ea typeface="楷体" pitchFamily="49" charset="-122"/>
              </a:rPr>
              <a:t>    </a:t>
            </a:r>
            <a:r>
              <a:rPr lang="zh-CN" altLang="zh-CN" sz="2400" dirty="0" smtClean="0">
                <a:latin typeface="楷体" pitchFamily="49" charset="-122"/>
                <a:ea typeface="楷体" pitchFamily="49" charset="-122"/>
              </a:rPr>
              <a:t>综观</a:t>
            </a:r>
            <a:r>
              <a:rPr lang="zh-CN" altLang="zh-CN" sz="2400" dirty="0">
                <a:latin typeface="楷体" pitchFamily="49" charset="-122"/>
                <a:ea typeface="楷体" pitchFamily="49" charset="-122"/>
              </a:rPr>
              <a:t>商场，深谙“合”之道的成功企业家比比皆是。腾讯曾经手握“</a:t>
            </a:r>
            <a:r>
              <a:rPr lang="en-US" altLang="zh-CN" sz="2400" dirty="0">
                <a:latin typeface="楷体" pitchFamily="49" charset="-122"/>
                <a:ea typeface="楷体" pitchFamily="49" charset="-122"/>
              </a:rPr>
              <a:t>QQ</a:t>
            </a:r>
            <a:r>
              <a:rPr lang="zh-CN" altLang="zh-CN" sz="2400" dirty="0">
                <a:latin typeface="楷体" pitchFamily="49" charset="-122"/>
                <a:ea typeface="楷体" pitchFamily="49" charset="-122"/>
              </a:rPr>
              <a:t>”这张王牌占尽市场风光，但机敏的领军人物马化腾却在一片赞扬声中发现</a:t>
            </a:r>
            <a:r>
              <a:rPr lang="en-US" altLang="zh-CN" sz="2400" dirty="0">
                <a:latin typeface="楷体" pitchFamily="49" charset="-122"/>
                <a:ea typeface="楷体" pitchFamily="49" charset="-122"/>
              </a:rPr>
              <a:t>QQ</a:t>
            </a:r>
            <a:r>
              <a:rPr lang="zh-CN" altLang="zh-CN" sz="2400" dirty="0">
                <a:latin typeface="楷体" pitchFamily="49" charset="-122"/>
                <a:ea typeface="楷体" pitchFamily="49" charset="-122"/>
              </a:rPr>
              <a:t>的许多功能与运营模式逐渐与现代人的交往方式不合，于是他顶住压力与质疑，创立了微信这一通讯平台，并凭借其人性化的设计，一举成为国民如命的掌中宝。再看打车软件，</a:t>
            </a:r>
            <a:r>
              <a:rPr lang="en-US" altLang="zh-CN" sz="2400" dirty="0">
                <a:latin typeface="楷体" pitchFamily="49" charset="-122"/>
                <a:ea typeface="楷体" pitchFamily="49" charset="-122"/>
              </a:rPr>
              <a:t>Uber</a:t>
            </a:r>
            <a:r>
              <a:rPr lang="zh-CN" altLang="zh-CN" sz="2400" dirty="0">
                <a:latin typeface="楷体" pitchFamily="49" charset="-122"/>
                <a:ea typeface="楷体" pitchFamily="49" charset="-122"/>
              </a:rPr>
              <a:t>和“滴滴”，也是合人民之所需而“应时而生”，成为大家手机里的必备。再看中国首富马云及淘宝的成长，也是一段践行“合”字之道的史诗：合乎网络发展潮流，合乎人们便捷生活的渴望。可见“合”字是一把利剑，看似充满了“妥协与让步”，但却包含了化被动为主动、积极适应的大智慧。而在这个“物竞天择，适者生存”的激烈社会中，也只有它能助我披荆斩棘，赢取创新的成功。</a:t>
            </a:r>
            <a:endParaRPr lang="zh-CN" altLang="en-US" sz="2400" dirty="0"/>
          </a:p>
          <a:p>
            <a:pPr eaLnBrk="1" hangingPunct="1">
              <a:spcBef>
                <a:spcPct val="0"/>
              </a:spcBef>
              <a:buFontTx/>
              <a:buNone/>
            </a:pPr>
            <a:endParaRPr lang="zh-CN" altLang="en-US" sz="1800" dirty="0"/>
          </a:p>
        </p:txBody>
      </p:sp>
    </p:spTree>
    <p:extLst>
      <p:ext uri="{BB962C8B-B14F-4D97-AF65-F5344CB8AC3E}">
        <p14:creationId xmlns:p14="http://schemas.microsoft.com/office/powerpoint/2010/main" val="109190100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TextBox 3"/>
          <p:cNvSpPr txBox="1">
            <a:spLocks noChangeArrowheads="1"/>
          </p:cNvSpPr>
          <p:nvPr/>
        </p:nvSpPr>
        <p:spPr bwMode="auto">
          <a:xfrm>
            <a:off x="107504" y="11113"/>
            <a:ext cx="9036496" cy="7017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r>
              <a:rPr lang="en-US" altLang="zh-CN" sz="1800" dirty="0" smtClean="0">
                <a:latin typeface="楷体" pitchFamily="49" charset="-122"/>
                <a:ea typeface="楷体" pitchFamily="49" charset="-122"/>
              </a:rPr>
              <a:t>    </a:t>
            </a:r>
            <a:r>
              <a:rPr lang="zh-CN" altLang="zh-CN" sz="2400" dirty="0" smtClean="0">
                <a:latin typeface="楷体" pitchFamily="49" charset="-122"/>
                <a:ea typeface="楷体" pitchFamily="49" charset="-122"/>
              </a:rPr>
              <a:t>然而</a:t>
            </a:r>
            <a:r>
              <a:rPr lang="zh-CN" altLang="zh-CN" sz="2400" dirty="0">
                <a:latin typeface="楷体" pitchFamily="49" charset="-122"/>
                <a:ea typeface="楷体" pitchFamily="49" charset="-122"/>
              </a:rPr>
              <a:t>合乎人群，合乎市场便足够了吗？在这个商业化利益、气味弥漫的时代中，我们看到太多的企业创新却只是合乎“利”，却忽略了一份“合乎国与世界之需求”的担当与责任感。“为生民立命，为天地立心”，我们更希望企业创新在“求生存”“求获利”之余，更能“合乎生民与天地、国家之需”。且看中国自主创新研究的</a:t>
            </a:r>
            <a:r>
              <a:rPr lang="en-US" altLang="zh-CN" sz="2400" dirty="0">
                <a:latin typeface="楷体" pitchFamily="49" charset="-122"/>
                <a:ea typeface="楷体" pitchFamily="49" charset="-122"/>
              </a:rPr>
              <a:t>ATM</a:t>
            </a:r>
            <a:r>
              <a:rPr lang="zh-CN" altLang="zh-CN" sz="2400" dirty="0">
                <a:latin typeface="楷体" pitchFamily="49" charset="-122"/>
                <a:ea typeface="楷体" pitchFamily="49" charset="-122"/>
              </a:rPr>
              <a:t>“中国芯”，运用虹膜人脸识别的机器不仅带来利，更合乎大国尊严，反观圆珠笔钢珠这小小的工艺，却因利益微小而长期被外垄断，创新与突破的雨露从来未光顾。马云在完成财富的积累后，有创新思维，创立了蚂蚁金服，致力于为中小企业和个体户提供优惠的创业贷款；英国大学研究生没有着眼于华丽的灯饰改进，而是专注于足球台灯的创新研发，让非洲贫困的孩子，在踢球时攒电为晚上看书提供可能；再看“摩拜”等共享单车，在创新之时方便了万千底层民众，实现了“城市环保出行”的理念……</a:t>
            </a:r>
          </a:p>
          <a:p>
            <a:pPr>
              <a:spcBef>
                <a:spcPct val="0"/>
              </a:spcBef>
              <a:buFontTx/>
              <a:buNone/>
            </a:pPr>
            <a:r>
              <a:rPr lang="en-US" altLang="zh-CN" sz="2400" dirty="0">
                <a:latin typeface="楷体" pitchFamily="49" charset="-122"/>
                <a:ea typeface="楷体" pitchFamily="49" charset="-122"/>
              </a:rPr>
              <a:t>    </a:t>
            </a:r>
            <a:r>
              <a:rPr lang="zh-CN" altLang="zh-CN" sz="2400" dirty="0">
                <a:latin typeface="楷体" pitchFamily="49" charset="-122"/>
                <a:ea typeface="楷体" pitchFamily="49" charset="-122"/>
              </a:rPr>
              <a:t>合乎人群，合乎市场固然是创新所需，但在当下，我们也不应忘记自己身上那“合乎天合乎地”的责任感与使命感。创新之道在于“合”，背后更是情与理的支撑。愿你我，化“合”为剑，在创业之路上，披荆斩棘，收获成功，也为后人留下一条便捷幽美的小径。</a:t>
            </a:r>
            <a:endParaRPr lang="zh-CN" altLang="en-US" sz="2400" dirty="0">
              <a:latin typeface="楷体" pitchFamily="49" charset="-122"/>
              <a:ea typeface="楷体" pitchFamily="49" charset="-122"/>
            </a:endParaRPr>
          </a:p>
          <a:p>
            <a:pPr eaLnBrk="1" hangingPunct="1">
              <a:spcBef>
                <a:spcPct val="0"/>
              </a:spcBef>
              <a:buFontTx/>
              <a:buNone/>
            </a:pPr>
            <a:endParaRPr lang="zh-CN" altLang="en-US" sz="1800" dirty="0"/>
          </a:p>
        </p:txBody>
      </p:sp>
    </p:spTree>
    <p:extLst>
      <p:ext uri="{BB962C8B-B14F-4D97-AF65-F5344CB8AC3E}">
        <p14:creationId xmlns:p14="http://schemas.microsoft.com/office/powerpoint/2010/main" val="323640486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TextBox 1"/>
          <p:cNvSpPr txBox="1">
            <a:spLocks noChangeArrowheads="1"/>
          </p:cNvSpPr>
          <p:nvPr/>
        </p:nvSpPr>
        <p:spPr bwMode="auto">
          <a:xfrm>
            <a:off x="179388" y="981075"/>
            <a:ext cx="8856662" cy="510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r>
              <a:rPr lang="zh-CN" altLang="en-US" sz="2800" dirty="0">
                <a:solidFill>
                  <a:srgbClr val="FF0000"/>
                </a:solidFill>
                <a:latin typeface="黑体" pitchFamily="49" charset="-122"/>
                <a:ea typeface="黑体" pitchFamily="49" charset="-122"/>
              </a:rPr>
              <a:t>本文立意格局高，高在哪？</a:t>
            </a:r>
          </a:p>
          <a:p>
            <a:pPr>
              <a:spcBef>
                <a:spcPct val="0"/>
              </a:spcBef>
              <a:buFontTx/>
              <a:buNone/>
            </a:pPr>
            <a:endParaRPr lang="zh-CN" altLang="en-US" sz="2800" dirty="0">
              <a:latin typeface="楷体" pitchFamily="49" charset="-122"/>
              <a:ea typeface="楷体" pitchFamily="49" charset="-122"/>
            </a:endParaRPr>
          </a:p>
          <a:p>
            <a:pPr>
              <a:spcBef>
                <a:spcPct val="0"/>
              </a:spcBef>
              <a:buFontTx/>
              <a:buNone/>
            </a:pPr>
            <a:r>
              <a:rPr lang="zh-CN" altLang="en-US" sz="2800" dirty="0">
                <a:latin typeface="楷体" pitchFamily="49" charset="-122"/>
                <a:ea typeface="楷体" pitchFamily="49" charset="-122"/>
              </a:rPr>
              <a:t>硬件重要</a:t>
            </a:r>
          </a:p>
          <a:p>
            <a:pPr>
              <a:spcBef>
                <a:spcPct val="0"/>
              </a:spcBef>
              <a:buFontTx/>
              <a:buNone/>
            </a:pPr>
            <a:r>
              <a:rPr lang="zh-CN" altLang="en-US" sz="2800" dirty="0">
                <a:latin typeface="楷体" pitchFamily="49" charset="-122"/>
                <a:ea typeface="楷体" pitchFamily="49" charset="-122"/>
              </a:rPr>
              <a:t>软件重要</a:t>
            </a:r>
          </a:p>
          <a:p>
            <a:pPr>
              <a:spcBef>
                <a:spcPct val="0"/>
              </a:spcBef>
              <a:buFontTx/>
              <a:buNone/>
            </a:pPr>
            <a:r>
              <a:rPr lang="zh-CN" altLang="en-US" sz="2800" dirty="0">
                <a:latin typeface="楷体" pitchFamily="49" charset="-122"/>
                <a:ea typeface="楷体" pitchFamily="49" charset="-122"/>
              </a:rPr>
              <a:t>营销重要</a:t>
            </a:r>
          </a:p>
          <a:p>
            <a:pPr>
              <a:spcBef>
                <a:spcPct val="0"/>
              </a:spcBef>
              <a:buFontTx/>
              <a:buNone/>
            </a:pPr>
            <a:r>
              <a:rPr lang="zh-CN" altLang="en-US" sz="2800" dirty="0">
                <a:latin typeface="楷体" pitchFamily="49" charset="-122"/>
                <a:ea typeface="楷体" pitchFamily="49" charset="-122"/>
              </a:rPr>
              <a:t>三样都重要</a:t>
            </a:r>
          </a:p>
          <a:p>
            <a:pPr>
              <a:spcBef>
                <a:spcPct val="0"/>
              </a:spcBef>
              <a:buFontTx/>
              <a:buNone/>
            </a:pPr>
            <a:endParaRPr lang="zh-CN" altLang="en-US" sz="2800" dirty="0">
              <a:latin typeface="楷体" pitchFamily="49" charset="-122"/>
              <a:ea typeface="楷体" pitchFamily="49" charset="-122"/>
            </a:endParaRPr>
          </a:p>
          <a:p>
            <a:pPr>
              <a:spcBef>
                <a:spcPct val="0"/>
              </a:spcBef>
              <a:buFontTx/>
              <a:buNone/>
            </a:pPr>
            <a:r>
              <a:rPr lang="zh-CN" altLang="en-US" sz="2800" dirty="0">
                <a:latin typeface="楷体" pitchFamily="49" charset="-122"/>
                <a:ea typeface="楷体" pitchFamily="49" charset="-122"/>
              </a:rPr>
              <a:t>超出以上四种基础的立意，从更高的层面来立意，从四者中找寻共性、规律</a:t>
            </a:r>
          </a:p>
          <a:p>
            <a:pPr>
              <a:spcBef>
                <a:spcPct val="0"/>
              </a:spcBef>
              <a:buFontTx/>
              <a:buNone/>
            </a:pPr>
            <a:r>
              <a:rPr lang="zh-CN" altLang="en-US" sz="2800" dirty="0">
                <a:solidFill>
                  <a:srgbClr val="FF0000"/>
                </a:solidFill>
                <a:latin typeface="楷体" pitchFamily="49" charset="-122"/>
                <a:ea typeface="楷体" pitchFamily="49" charset="-122"/>
              </a:rPr>
              <a:t>“合”</a:t>
            </a:r>
            <a:r>
              <a:rPr lang="zh-CN" altLang="zh-CN" sz="2800" dirty="0">
                <a:solidFill>
                  <a:srgbClr val="FF0000"/>
                </a:solidFill>
                <a:latin typeface="楷体" pitchFamily="49" charset="-122"/>
                <a:ea typeface="楷体" pitchFamily="49" charset="-122"/>
              </a:rPr>
              <a:t>指符合，合乎市场，合乎人群，合乎时代，合乎潮流。 </a:t>
            </a:r>
            <a:r>
              <a:rPr lang="zh-CN" altLang="en-US" sz="2800" dirty="0">
                <a:latin typeface="楷体" pitchFamily="49" charset="-122"/>
                <a:ea typeface="楷体" pitchFamily="49" charset="-122"/>
              </a:rPr>
              <a:t> </a:t>
            </a:r>
            <a:endParaRPr lang="zh-CN" altLang="zh-CN" sz="2800" dirty="0">
              <a:latin typeface="楷体" pitchFamily="49" charset="-122"/>
              <a:ea typeface="楷体" pitchFamily="49" charset="-122"/>
            </a:endParaRPr>
          </a:p>
          <a:p>
            <a:pPr>
              <a:spcBef>
                <a:spcPct val="0"/>
              </a:spcBef>
              <a:buFontTx/>
              <a:buNone/>
            </a:pPr>
            <a:endParaRPr lang="en-US" altLang="zh-CN" sz="1800" dirty="0">
              <a:latin typeface="楷体" pitchFamily="49" charset="-122"/>
              <a:ea typeface="楷体" pitchFamily="49" charset="-122"/>
            </a:endParaRPr>
          </a:p>
        </p:txBody>
      </p:sp>
    </p:spTree>
    <p:extLst>
      <p:ext uri="{BB962C8B-B14F-4D97-AF65-F5344CB8AC3E}">
        <p14:creationId xmlns:p14="http://schemas.microsoft.com/office/powerpoint/2010/main" val="297997760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7824" y="1692966"/>
            <a:ext cx="496855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如何“集中火力”？</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10</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3621144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9" name="TextBox 1">
            <a:extLst>
              <a:ext uri="{FF2B5EF4-FFF2-40B4-BE49-F238E27FC236}">
                <a16:creationId xmlns:a16="http://schemas.microsoft.com/office/drawing/2014/main" xmlns="" id="{E5A8891C-D1B8-4139-9E8E-8F610BDD72A4}"/>
              </a:ext>
            </a:extLst>
          </p:cNvPr>
          <p:cNvSpPr txBox="1">
            <a:spLocks noChangeArrowheads="1"/>
          </p:cNvSpPr>
          <p:nvPr/>
        </p:nvSpPr>
        <p:spPr bwMode="auto">
          <a:xfrm>
            <a:off x="3791783" y="2839766"/>
            <a:ext cx="41766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dirty="0" smtClean="0">
                <a:solidFill>
                  <a:srgbClr val="FF0000"/>
                </a:solidFill>
                <a:latin typeface="楷体" panose="02010609060101010101" pitchFamily="49" charset="-122"/>
                <a:ea typeface="楷体" panose="02010609060101010101" pitchFamily="49" charset="-122"/>
              </a:rPr>
              <a:t>打造黄金段</a:t>
            </a:r>
            <a:endParaRPr lang="en-US" altLang="zh-CN" sz="2800" dirty="0" smtClean="0">
              <a:solidFill>
                <a:srgbClr val="FF0000"/>
              </a:solidFill>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smtClean="0">
                <a:solidFill>
                  <a:srgbClr val="FF0000"/>
                </a:solidFill>
                <a:latin typeface="楷体" panose="02010609060101010101" pitchFamily="49" charset="-122"/>
                <a:ea typeface="楷体" panose="02010609060101010101" pitchFamily="49" charset="-122"/>
              </a:rPr>
              <a:t>中心突出时时要牢记</a:t>
            </a:r>
            <a:endParaRPr lang="en-US" altLang="zh-CN" sz="2800" dirty="0" smtClean="0">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983161678"/>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3">
            <a:extLst>
              <a:ext uri="{FF2B5EF4-FFF2-40B4-BE49-F238E27FC236}">
                <a16:creationId xmlns:a16="http://schemas.microsoft.com/office/drawing/2014/main" xmlns="" id="{05954EC5-5912-4EBE-BC2C-CBD71DACC2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64343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4">
            <a:extLst>
              <a:ext uri="{FF2B5EF4-FFF2-40B4-BE49-F238E27FC236}">
                <a16:creationId xmlns:a16="http://schemas.microsoft.com/office/drawing/2014/main" xmlns="" id="{52A11D5E-1A2B-465B-AA02-A69DA0B300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0"/>
            <a:ext cx="4648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a:extLst>
              <a:ext uri="{FF2B5EF4-FFF2-40B4-BE49-F238E27FC236}">
                <a16:creationId xmlns:a16="http://schemas.microsoft.com/office/drawing/2014/main" xmlns="" id="{959C546D-44A2-4808-B003-C8C8E9D3CA4E}"/>
              </a:ext>
            </a:extLst>
          </p:cNvPr>
          <p:cNvSpPr/>
          <p:nvPr/>
        </p:nvSpPr>
        <p:spPr>
          <a:xfrm>
            <a:off x="4932040" y="3933056"/>
            <a:ext cx="4032448" cy="1273875"/>
          </a:xfrm>
          <a:prstGeom prst="rect">
            <a:avLst/>
          </a:prstGeom>
        </p:spPr>
        <p:txBody>
          <a:bodyPr wrap="square">
            <a:spAutoFit/>
          </a:bodyPr>
          <a:lstStyle/>
          <a:p>
            <a:pPr marL="342900" lvl="0" indent="-342900" eaLnBrk="0" fontAlgn="base" hangingPunct="0">
              <a:lnSpc>
                <a:spcPct val="150000"/>
              </a:lnSpc>
              <a:spcBef>
                <a:spcPct val="20000"/>
              </a:spcBef>
              <a:spcAft>
                <a:spcPct val="0"/>
              </a:spcAft>
              <a:buFontTx/>
              <a:buChar char="•"/>
              <a:defRPr/>
            </a:pPr>
            <a:r>
              <a:rPr lang="zh-CN" altLang="en-US" dirty="0">
                <a:solidFill>
                  <a:srgbClr val="FF0000"/>
                </a:solidFill>
                <a:latin typeface="黑体" panose="02010609060101010101" pitchFamily="49" charset="-122"/>
                <a:ea typeface="楷体" panose="02010609060101010101" pitchFamily="49" charset="-122"/>
              </a:rPr>
              <a:t>审题是高考作文第一关键。审题关做不好，思想与语言方面做的工作都是白干！</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Box 1"/>
          <p:cNvSpPr txBox="1">
            <a:spLocks noChangeArrowheads="1"/>
          </p:cNvSpPr>
          <p:nvPr/>
        </p:nvSpPr>
        <p:spPr bwMode="auto">
          <a:xfrm>
            <a:off x="0" y="152400"/>
            <a:ext cx="9144000" cy="5786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a:spcBef>
                <a:spcPct val="0"/>
              </a:spcBef>
              <a:buFontTx/>
              <a:buNone/>
            </a:pPr>
            <a:r>
              <a:rPr lang="zh-CN" altLang="zh-CN" sz="2000" dirty="0">
                <a:latin typeface="黑体" pitchFamily="49" charset="-122"/>
                <a:ea typeface="黑体" pitchFamily="49" charset="-122"/>
              </a:rPr>
              <a:t>进步与退步</a:t>
            </a:r>
          </a:p>
          <a:p>
            <a:pPr algn="ctr">
              <a:spcBef>
                <a:spcPct val="0"/>
              </a:spcBef>
              <a:buFontTx/>
              <a:buNone/>
            </a:pPr>
            <a:r>
              <a:rPr lang="zh-CN" altLang="zh-CN" sz="1800" dirty="0"/>
              <a:t>□广东考生</a:t>
            </a:r>
          </a:p>
          <a:p>
            <a:pPr>
              <a:spcBef>
                <a:spcPct val="0"/>
              </a:spcBef>
              <a:buFontTx/>
              <a:buNone/>
            </a:pPr>
            <a:r>
              <a:rPr lang="en-US" altLang="zh-CN" sz="1800" dirty="0"/>
              <a:t>       </a:t>
            </a:r>
            <a:r>
              <a:rPr lang="zh-CN" altLang="zh-CN" sz="2400" dirty="0">
                <a:latin typeface="楷体" pitchFamily="49" charset="-122"/>
                <a:ea typeface="楷体" pitchFamily="49" charset="-122"/>
              </a:rPr>
              <a:t>在第一幅漫画中，前一位小孩因考得</a:t>
            </a:r>
            <a:r>
              <a:rPr lang="en-US" altLang="zh-CN" sz="2400" dirty="0">
                <a:latin typeface="楷体" pitchFamily="49" charset="-122"/>
                <a:ea typeface="楷体" pitchFamily="49" charset="-122"/>
              </a:rPr>
              <a:t>100</a:t>
            </a:r>
            <a:r>
              <a:rPr lang="zh-CN" altLang="zh-CN" sz="2400" dirty="0">
                <a:latin typeface="楷体" pitchFamily="49" charset="-122"/>
                <a:ea typeface="楷体" pitchFamily="49" charset="-122"/>
              </a:rPr>
              <a:t>分而获得了家长的亲吻，后一位则因为拿了不及格的</a:t>
            </a:r>
            <a:r>
              <a:rPr lang="en-US" altLang="zh-CN" sz="2400" dirty="0">
                <a:latin typeface="楷体" pitchFamily="49" charset="-122"/>
                <a:ea typeface="楷体" pitchFamily="49" charset="-122"/>
              </a:rPr>
              <a:t>55</a:t>
            </a:r>
            <a:r>
              <a:rPr lang="zh-CN" altLang="zh-CN" sz="2400" dirty="0">
                <a:latin typeface="楷体" pitchFamily="49" charset="-122"/>
                <a:ea typeface="楷体" pitchFamily="49" charset="-122"/>
              </a:rPr>
              <a:t>分而被家长打了一巴掌。然而在第二幅图中，曾获</a:t>
            </a:r>
            <a:r>
              <a:rPr lang="en-US" altLang="zh-CN" sz="2400" dirty="0">
                <a:latin typeface="楷体" pitchFamily="49" charset="-122"/>
                <a:ea typeface="楷体" pitchFamily="49" charset="-122"/>
              </a:rPr>
              <a:t>100</a:t>
            </a:r>
            <a:r>
              <a:rPr lang="zh-CN" altLang="zh-CN" sz="2400" dirty="0">
                <a:latin typeface="楷体" pitchFamily="49" charset="-122"/>
                <a:ea typeface="楷体" pitchFamily="49" charset="-122"/>
              </a:rPr>
              <a:t>分的小孩因只得了</a:t>
            </a:r>
            <a:r>
              <a:rPr lang="en-US" altLang="zh-CN" sz="2400" dirty="0">
                <a:latin typeface="楷体" pitchFamily="49" charset="-122"/>
                <a:ea typeface="楷体" pitchFamily="49" charset="-122"/>
              </a:rPr>
              <a:t>98</a:t>
            </a:r>
            <a:r>
              <a:rPr lang="zh-CN" altLang="zh-CN" sz="2400" dirty="0">
                <a:latin typeface="楷体" pitchFamily="49" charset="-122"/>
                <a:ea typeface="楷体" pitchFamily="49" charset="-122"/>
              </a:rPr>
              <a:t>分而被惩罚，后一位不及格的小孩因为进步得了</a:t>
            </a:r>
            <a:r>
              <a:rPr lang="en-US" altLang="zh-CN" sz="2400" dirty="0">
                <a:latin typeface="楷体" pitchFamily="49" charset="-122"/>
                <a:ea typeface="楷体" pitchFamily="49" charset="-122"/>
              </a:rPr>
              <a:t>61</a:t>
            </a:r>
            <a:r>
              <a:rPr lang="zh-CN" altLang="zh-CN" sz="2400" dirty="0">
                <a:latin typeface="楷体" pitchFamily="49" charset="-122"/>
                <a:ea typeface="楷体" pitchFamily="49" charset="-122"/>
              </a:rPr>
              <a:t>分而受奖励。两图对照，不难看出这其中蕴含的进步与退步的关系。但在我看来，家长在教育孩子时，既要给孩子进步的鼓励，也应给孩子留有一定的退步空间。　　</a:t>
            </a:r>
          </a:p>
          <a:p>
            <a:pPr>
              <a:spcBef>
                <a:spcPct val="0"/>
              </a:spcBef>
              <a:buFontTx/>
              <a:buNone/>
            </a:pPr>
            <a:r>
              <a:rPr lang="en-US" altLang="zh-CN" sz="2400" dirty="0">
                <a:latin typeface="楷体" pitchFamily="49" charset="-122"/>
                <a:ea typeface="楷体" pitchFamily="49" charset="-122"/>
              </a:rPr>
              <a:t>    </a:t>
            </a:r>
            <a:r>
              <a:rPr lang="zh-CN" altLang="zh-CN" sz="2400" dirty="0">
                <a:solidFill>
                  <a:srgbClr val="FF0000"/>
                </a:solidFill>
                <a:latin typeface="楷体" pitchFamily="49" charset="-122"/>
                <a:ea typeface="楷体" pitchFamily="49" charset="-122"/>
              </a:rPr>
              <a:t>进步与退步，两个看似截然相反的趋势，实则在某种程度上有着相同的方向。进步是一个人能力发掘的过程，而退步则是一个人缺陷暴露的过程。在教育的过程中，对待进步与退步，教育者应秉持科学的态度，鼓励进步者是鼓励其不断砥砺自我的奋进状态，而鼓励退步者则是为其留足反思的空间。利用好暴露的缺陷，实现自我完善。正确地处理进步与退步，最终都将促使受教育者保持一个积极向上的状态。</a:t>
            </a:r>
            <a:r>
              <a:rPr lang="zh-CN" altLang="zh-CN" sz="2400" dirty="0">
                <a:latin typeface="楷体" pitchFamily="49" charset="-122"/>
                <a:ea typeface="楷体" pitchFamily="49" charset="-122"/>
              </a:rPr>
              <a:t>　　</a:t>
            </a:r>
          </a:p>
          <a:p>
            <a:pPr>
              <a:spcBef>
                <a:spcPct val="0"/>
              </a:spcBef>
              <a:buFontTx/>
              <a:buNone/>
            </a:pPr>
            <a:r>
              <a:rPr lang="zh-CN" altLang="zh-CN" sz="2000" dirty="0">
                <a:latin typeface="楷体" pitchFamily="49" charset="-122"/>
                <a:ea typeface="楷体" pitchFamily="49" charset="-122"/>
              </a:rPr>
              <a:t>　</a:t>
            </a:r>
            <a:r>
              <a:rPr lang="zh-CN" altLang="zh-CN" sz="1800" dirty="0"/>
              <a:t>　</a:t>
            </a:r>
          </a:p>
        </p:txBody>
      </p:sp>
    </p:spTree>
    <p:extLst>
      <p:ext uri="{BB962C8B-B14F-4D97-AF65-F5344CB8AC3E}">
        <p14:creationId xmlns:p14="http://schemas.microsoft.com/office/powerpoint/2010/main" val="45819812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404665"/>
            <a:ext cx="8208912" cy="3785652"/>
          </a:xfrm>
          <a:prstGeom prst="rect">
            <a:avLst/>
          </a:prstGeom>
        </p:spPr>
        <p:txBody>
          <a:bodyPr wrap="square">
            <a:spAutoFit/>
          </a:bodyPr>
          <a:lstStyle/>
          <a:p>
            <a:r>
              <a:rPr lang="en-US" altLang="zh-CN" sz="2400" dirty="0" smtClean="0">
                <a:solidFill>
                  <a:srgbClr val="FF0000"/>
                </a:solidFill>
                <a:latin typeface="楷体" pitchFamily="49" charset="-122"/>
                <a:ea typeface="楷体" pitchFamily="49" charset="-122"/>
              </a:rPr>
              <a:t>    </a:t>
            </a:r>
            <a:r>
              <a:rPr lang="zh-CN" altLang="zh-CN" sz="2400" dirty="0" smtClean="0">
                <a:solidFill>
                  <a:srgbClr val="FF0000"/>
                </a:solidFill>
                <a:latin typeface="楷体" pitchFamily="49" charset="-122"/>
                <a:ea typeface="楷体" pitchFamily="49" charset="-122"/>
              </a:rPr>
              <a:t>家长</a:t>
            </a:r>
            <a:r>
              <a:rPr lang="zh-CN" altLang="zh-CN" sz="2400" dirty="0">
                <a:solidFill>
                  <a:srgbClr val="FF0000"/>
                </a:solidFill>
                <a:latin typeface="楷体" pitchFamily="49" charset="-122"/>
                <a:ea typeface="楷体" pitchFamily="49" charset="-122"/>
              </a:rPr>
              <a:t>应鼓励孩子前进的每一小步。</a:t>
            </a:r>
            <a:r>
              <a:rPr lang="zh-CN" altLang="zh-CN" sz="2400" dirty="0">
                <a:latin typeface="楷体" pitchFamily="49" charset="-122"/>
                <a:ea typeface="楷体" pitchFamily="49" charset="-122"/>
              </a:rPr>
              <a:t>漫画中的第二位小孩两次获得的分数均未超过第一位小孩，但其家长仍在他获得进步后予以鼓励，这是我所赞同的。即便</a:t>
            </a:r>
            <a:r>
              <a:rPr lang="en-US" altLang="zh-CN" sz="2400" dirty="0">
                <a:latin typeface="楷体" pitchFamily="49" charset="-122"/>
                <a:ea typeface="楷体" pitchFamily="49" charset="-122"/>
              </a:rPr>
              <a:t>55</a:t>
            </a:r>
            <a:r>
              <a:rPr lang="zh-CN" altLang="zh-CN" sz="2400" dirty="0">
                <a:latin typeface="楷体" pitchFamily="49" charset="-122"/>
                <a:ea typeface="楷体" pitchFamily="49" charset="-122"/>
              </a:rPr>
              <a:t>分到</a:t>
            </a:r>
            <a:r>
              <a:rPr lang="en-US" altLang="zh-CN" sz="2400" dirty="0">
                <a:latin typeface="楷体" pitchFamily="49" charset="-122"/>
                <a:ea typeface="楷体" pitchFamily="49" charset="-122"/>
              </a:rPr>
              <a:t>61</a:t>
            </a:r>
            <a:r>
              <a:rPr lang="zh-CN" altLang="zh-CN" sz="2400" dirty="0">
                <a:latin typeface="楷体" pitchFamily="49" charset="-122"/>
                <a:ea typeface="楷体" pitchFamily="49" charset="-122"/>
              </a:rPr>
              <a:t>分只有</a:t>
            </a:r>
            <a:r>
              <a:rPr lang="en-US" altLang="zh-CN" sz="2400" dirty="0">
                <a:latin typeface="楷体" pitchFamily="49" charset="-122"/>
                <a:ea typeface="楷体" pitchFamily="49" charset="-122"/>
              </a:rPr>
              <a:t>6</a:t>
            </a:r>
            <a:r>
              <a:rPr lang="zh-CN" altLang="zh-CN" sz="2400" dirty="0">
                <a:latin typeface="楷体" pitchFamily="49" charset="-122"/>
                <a:ea typeface="楷体" pitchFamily="49" charset="-122"/>
              </a:rPr>
              <a:t>分的进步，且</a:t>
            </a:r>
            <a:r>
              <a:rPr lang="en-US" altLang="zh-CN" sz="2400" dirty="0">
                <a:latin typeface="楷体" pitchFamily="49" charset="-122"/>
                <a:ea typeface="楷体" pitchFamily="49" charset="-122"/>
              </a:rPr>
              <a:t>61</a:t>
            </a:r>
            <a:r>
              <a:rPr lang="zh-CN" altLang="zh-CN" sz="2400" dirty="0">
                <a:latin typeface="楷体" pitchFamily="49" charset="-122"/>
                <a:ea typeface="楷体" pitchFamily="49" charset="-122"/>
              </a:rPr>
              <a:t>分离满分还有很远距离，但这个鼓励是应有的。家长以鼓励的方式告诉孩子</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不积跬步，无以至千里；不积小流，无以成江海</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在自我的升华过程中，需要一个量的积累，一小步的前进相对于从差到优的路途来说是微小的，但没有这一步步的积累便不可能到达优秀。因此，家长给予小孩进步的鼓励，应从细微处出发，给孩子一个良好的指引，脚踏实地，滴水穿石。</a:t>
            </a:r>
            <a:endParaRPr lang="zh-CN" altLang="en-US" sz="2400" dirty="0"/>
          </a:p>
        </p:txBody>
      </p:sp>
    </p:spTree>
    <p:extLst>
      <p:ext uri="{BB962C8B-B14F-4D97-AF65-F5344CB8AC3E}">
        <p14:creationId xmlns:p14="http://schemas.microsoft.com/office/powerpoint/2010/main" val="280238043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矩形 1"/>
          <p:cNvSpPr>
            <a:spLocks noChangeArrowheads="1"/>
          </p:cNvSpPr>
          <p:nvPr/>
        </p:nvSpPr>
        <p:spPr bwMode="auto">
          <a:xfrm>
            <a:off x="152400" y="152400"/>
            <a:ext cx="88392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r>
              <a:rPr lang="en-US" altLang="zh-CN" sz="2000" dirty="0">
                <a:latin typeface="楷体" pitchFamily="49" charset="-122"/>
                <a:ea typeface="楷体" pitchFamily="49" charset="-122"/>
              </a:rPr>
              <a:t>    </a:t>
            </a:r>
            <a:r>
              <a:rPr lang="zh-CN" altLang="zh-CN" sz="2400" dirty="0">
                <a:solidFill>
                  <a:srgbClr val="FF0000"/>
                </a:solidFill>
                <a:latin typeface="楷体" pitchFamily="49" charset="-122"/>
                <a:ea typeface="楷体" pitchFamily="49" charset="-122"/>
              </a:rPr>
              <a:t>家长应给孩子的退步保留一定的空间。</a:t>
            </a:r>
            <a:r>
              <a:rPr lang="zh-CN" altLang="zh-CN" sz="2400" dirty="0">
                <a:latin typeface="楷体" pitchFamily="49" charset="-122"/>
                <a:ea typeface="楷体" pitchFamily="49" charset="-122"/>
              </a:rPr>
              <a:t>孩子的成长发展就如同发掘一处金矿，不可能出现每一次挖掘都能见到金矿的情状。单纯地把孩子的退步视作一种失败，而不仔细推究其中的原因所在，那么这一个退步或许会变成孩子走向衰颓的一个开端。因此，给孩子的退步留一点空间，就如陈忠实在寻找中不断剥离过去的束缚重建自我一样，就如王阳明在被贬作驿使仍静心思悟一样，就如杨绛在下放到干校改造仍潜心学习西班牙语一样。从一个小退步入手，引导孩子给自己一个反省的空间，在退中求进，才能如那些古今中外的大师一样在面对人生的退步时以正确的态度重建自我，上下求索。　　</a:t>
            </a:r>
            <a:r>
              <a:rPr lang="en-US" altLang="zh-CN" sz="2400" dirty="0">
                <a:latin typeface="楷体" pitchFamily="49" charset="-122"/>
                <a:ea typeface="楷体" pitchFamily="49" charset="-122"/>
              </a:rPr>
              <a:t> </a:t>
            </a:r>
            <a:endParaRPr lang="zh-CN" altLang="zh-CN" sz="2400" dirty="0">
              <a:latin typeface="楷体" pitchFamily="49" charset="-122"/>
              <a:ea typeface="楷体" pitchFamily="49" charset="-122"/>
            </a:endParaRPr>
          </a:p>
          <a:p>
            <a:pPr>
              <a:spcBef>
                <a:spcPct val="0"/>
              </a:spcBef>
              <a:buFontTx/>
              <a:buNone/>
            </a:pPr>
            <a:r>
              <a:rPr lang="en-US" altLang="zh-CN" sz="2400" dirty="0">
                <a:latin typeface="楷体" pitchFamily="49" charset="-122"/>
                <a:ea typeface="楷体" pitchFamily="49" charset="-122"/>
              </a:rPr>
              <a:t>    </a:t>
            </a:r>
            <a:r>
              <a:rPr lang="zh-CN" altLang="zh-CN" sz="2400" dirty="0">
                <a:latin typeface="楷体" pitchFamily="49" charset="-122"/>
                <a:ea typeface="楷体" pitchFamily="49" charset="-122"/>
              </a:rPr>
              <a:t>进步和退步是相离相生的一对，家长在教育孩子时，不以单纯的奖惩来对待孩子的进与退，才能让孩子在独当一面时正确处理自己人生的进退，成为一个能够推动社会在变动中求稳求发展的栋梁。</a:t>
            </a:r>
            <a:r>
              <a:rPr lang="en-US" altLang="zh-CN" sz="2400" dirty="0">
                <a:latin typeface="楷体" pitchFamily="49" charset="-122"/>
                <a:ea typeface="楷体" pitchFamily="49" charset="-122"/>
              </a:rPr>
              <a:t>  </a:t>
            </a:r>
            <a:endParaRPr lang="zh-CN" altLang="en-US" sz="2400" dirty="0">
              <a:latin typeface="楷体" pitchFamily="49" charset="-122"/>
              <a:ea typeface="楷体" pitchFamily="49" charset="-122"/>
            </a:endParaRPr>
          </a:p>
        </p:txBody>
      </p:sp>
    </p:spTree>
    <p:extLst>
      <p:ext uri="{BB962C8B-B14F-4D97-AF65-F5344CB8AC3E}">
        <p14:creationId xmlns:p14="http://schemas.microsoft.com/office/powerpoint/2010/main" val="410410797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695"/>
            <a:ext cx="4680520" cy="68579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4800" y="1"/>
            <a:ext cx="4327017" cy="6842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364088" y="6165304"/>
            <a:ext cx="2952328" cy="369332"/>
          </a:xfrm>
          <a:prstGeom prst="rect">
            <a:avLst/>
          </a:prstGeom>
          <a:noFill/>
        </p:spPr>
        <p:txBody>
          <a:bodyPr wrap="square" rtlCol="0">
            <a:spAutoFit/>
          </a:bodyPr>
          <a:lstStyle/>
          <a:p>
            <a:r>
              <a:rPr lang="zh-CN" altLang="en-US" dirty="0" smtClean="0">
                <a:solidFill>
                  <a:srgbClr val="FF0000"/>
                </a:solidFill>
              </a:rPr>
              <a:t>中心不突出，构思缺精巧</a:t>
            </a:r>
            <a:endParaRPr lang="zh-CN" altLang="en-US" dirty="0">
              <a:solidFill>
                <a:srgbClr val="FF0000"/>
              </a:solidFill>
            </a:endParaRPr>
          </a:p>
        </p:txBody>
      </p:sp>
    </p:spTree>
    <p:extLst>
      <p:ext uri="{BB962C8B-B14F-4D97-AF65-F5344CB8AC3E}">
        <p14:creationId xmlns:p14="http://schemas.microsoft.com/office/powerpoint/2010/main" val="142770849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9902" y="8189"/>
            <a:ext cx="8928992" cy="6370975"/>
          </a:xfrm>
          <a:prstGeom prst="rect">
            <a:avLst/>
          </a:prstGeom>
        </p:spPr>
        <p:txBody>
          <a:bodyPr wrap="square">
            <a:spAutoFit/>
          </a:bodyPr>
          <a:lstStyle/>
          <a:p>
            <a:pPr algn="ctr"/>
            <a:r>
              <a:rPr lang="zh-CN" altLang="zh-CN" sz="2800" dirty="0">
                <a:solidFill>
                  <a:srgbClr val="FF0000"/>
                </a:solidFill>
                <a:latin typeface="黑体" panose="02010609060101010101" pitchFamily="49" charset="-122"/>
                <a:ea typeface="黑体" panose="02010609060101010101" pitchFamily="49" charset="-122"/>
              </a:rPr>
              <a:t>新时代，我们携手前行</a:t>
            </a:r>
          </a:p>
          <a:p>
            <a:r>
              <a:rPr lang="en-US" altLang="zh-CN" sz="2000" dirty="0"/>
              <a:t> </a:t>
            </a:r>
            <a:endParaRPr lang="zh-CN" altLang="zh-CN" sz="2000" dirty="0"/>
          </a:p>
          <a:p>
            <a:r>
              <a:rPr lang="en-US" altLang="zh-CN" sz="2000" dirty="0" smtClean="0"/>
              <a:t> </a:t>
            </a:r>
            <a:r>
              <a:rPr lang="zh-CN" altLang="zh-CN" sz="2000" dirty="0" smtClean="0"/>
              <a:t>正值</a:t>
            </a:r>
            <a:r>
              <a:rPr lang="zh-CN" altLang="zh-CN" sz="2000" dirty="0"/>
              <a:t>十八岁花季的你：</a:t>
            </a:r>
          </a:p>
          <a:p>
            <a:r>
              <a:rPr lang="en-US" altLang="zh-CN" sz="2000" dirty="0" smtClean="0"/>
              <a:t>         </a:t>
            </a:r>
            <a:r>
              <a:rPr lang="zh-CN" altLang="zh-CN" sz="2000" dirty="0" smtClean="0"/>
              <a:t>你好</a:t>
            </a:r>
            <a:r>
              <a:rPr lang="zh-CN" altLang="zh-CN" sz="2000" dirty="0"/>
              <a:t>！现在的时代是否更加灿烂辉煌了呢？</a:t>
            </a:r>
          </a:p>
          <a:p>
            <a:r>
              <a:rPr lang="en-US" altLang="zh-CN" sz="2000" dirty="0" smtClean="0"/>
              <a:t>         </a:t>
            </a:r>
            <a:r>
              <a:rPr lang="zh-CN" altLang="zh-CN" sz="2000" dirty="0" smtClean="0"/>
              <a:t>我</a:t>
            </a:r>
            <a:r>
              <a:rPr lang="zh-CN" altLang="zh-CN" sz="2000" dirty="0"/>
              <a:t>是二零一八年的一名考生，于二零三五年已过去二十七年的光阴了。很高兴与你携手共筑新时代的中国梦。</a:t>
            </a:r>
          </a:p>
          <a:p>
            <a:pPr algn="ctr"/>
            <a:r>
              <a:rPr lang="zh-CN" altLang="zh-CN" sz="2000" dirty="0">
                <a:latin typeface="黑体" panose="02010609060101010101" pitchFamily="49" charset="-122"/>
                <a:ea typeface="黑体" panose="02010609060101010101" pitchFamily="49" charset="-122"/>
              </a:rPr>
              <a:t>二零零（零）年</a:t>
            </a:r>
          </a:p>
          <a:p>
            <a:r>
              <a:rPr lang="en-US" altLang="zh-CN" sz="2000" dirty="0" smtClean="0"/>
              <a:t>        </a:t>
            </a:r>
            <a:r>
              <a:rPr lang="zh-CN" altLang="zh-CN" sz="2000" dirty="0" smtClean="0"/>
              <a:t>这</a:t>
            </a:r>
            <a:r>
              <a:rPr lang="zh-CN" altLang="zh-CN" sz="2000" dirty="0"/>
              <a:t>是中国的新千年，这是我出生的年份。</a:t>
            </a:r>
            <a:r>
              <a:rPr lang="en-US" altLang="zh-CN" sz="2000" dirty="0"/>
              <a:t>2000</a:t>
            </a:r>
            <a:r>
              <a:rPr lang="zh-CN" altLang="zh-CN" sz="2000" dirty="0"/>
              <a:t>年中国以全新的姿态面向了世界。改革开放引领着中国经济的快速发展，中国人民也在改革开放的新思想下大胆迈出自己致富之道。中国已奋起，并且奋勇直追，实现大国的再次崛起。</a:t>
            </a:r>
            <a:r>
              <a:rPr lang="en-US" altLang="zh-CN" sz="2000" dirty="0"/>
              <a:t>2000</a:t>
            </a:r>
            <a:r>
              <a:rPr lang="zh-CN" altLang="zh-CN" sz="2000" dirty="0"/>
              <a:t>年，全新的中国与新生的我，我见证了中国的历史，见证着中国的现在，见证着有你的未来。</a:t>
            </a:r>
          </a:p>
          <a:p>
            <a:pPr algn="ctr"/>
            <a:r>
              <a:rPr lang="zh-CN" altLang="zh-CN" sz="2000" dirty="0">
                <a:latin typeface="黑体" panose="02010609060101010101" pitchFamily="49" charset="-122"/>
                <a:ea typeface="黑体" panose="02010609060101010101" pitchFamily="49" charset="-122"/>
              </a:rPr>
              <a:t>二零零八年</a:t>
            </a:r>
          </a:p>
          <a:p>
            <a:r>
              <a:rPr lang="en-US" altLang="zh-CN" sz="2000" dirty="0" smtClean="0"/>
              <a:t>        </a:t>
            </a:r>
            <a:r>
              <a:rPr lang="zh-CN" altLang="zh-CN" sz="2000" dirty="0" smtClean="0"/>
              <a:t>中国</a:t>
            </a:r>
            <a:r>
              <a:rPr lang="zh-CN" altLang="zh-CN" sz="2000" dirty="0"/>
              <a:t>的雄起，令人诧异，中国梦的大网也正不断编织着，联系着千万国的心。这一年，中国在北京举行了奥运会，这是中国首次申奥成功啊！举国欢度，这时，我们的心又是如何沸腾与紧密啊！奥运会在中国举办，这不也正是说明了中国的腾起吗？若没有党的正确指挥领导，若没有一代又一代人民的艰苦奋斗，若没有汗与血的滴灌，又怎会有中国的腾起呢</a:t>
            </a:r>
            <a:r>
              <a:rPr lang="en-US" altLang="zh-CN" sz="2000" dirty="0"/>
              <a:t>?</a:t>
            </a:r>
            <a:r>
              <a:rPr lang="zh-CN" altLang="zh-CN" sz="2000" dirty="0"/>
              <a:t>北京奥运会是中国崛起的映证，是世界给予中国的肯定。我有幸历经了这一光荣的时刻，这一份荣光的喜悦将于此分享给你。</a:t>
            </a:r>
          </a:p>
        </p:txBody>
      </p:sp>
    </p:spTree>
    <p:extLst>
      <p:ext uri="{BB962C8B-B14F-4D97-AF65-F5344CB8AC3E}">
        <p14:creationId xmlns:p14="http://schemas.microsoft.com/office/powerpoint/2010/main" val="3485575399"/>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197346"/>
            <a:ext cx="8928992" cy="4401205"/>
          </a:xfrm>
          <a:prstGeom prst="rect">
            <a:avLst/>
          </a:prstGeom>
        </p:spPr>
        <p:txBody>
          <a:bodyPr wrap="square">
            <a:spAutoFit/>
          </a:bodyPr>
          <a:lstStyle/>
          <a:p>
            <a:pPr algn="ctr"/>
            <a:r>
              <a:rPr lang="zh-CN" altLang="zh-CN" sz="2000" dirty="0">
                <a:latin typeface="黑体" panose="02010609060101010101" pitchFamily="49" charset="-122"/>
                <a:ea typeface="黑体" panose="02010609060101010101" pitchFamily="49" charset="-122"/>
              </a:rPr>
              <a:t>二零一八年</a:t>
            </a:r>
          </a:p>
          <a:p>
            <a:r>
              <a:rPr lang="en-US" altLang="zh-CN" sz="2000" dirty="0" smtClean="0"/>
              <a:t>        </a:t>
            </a:r>
            <a:r>
              <a:rPr lang="zh-CN" altLang="zh-CN" sz="2000" dirty="0" smtClean="0"/>
              <a:t>现在</a:t>
            </a:r>
            <a:r>
              <a:rPr lang="zh-CN" altLang="zh-CN" sz="2000" dirty="0"/>
              <a:t>，中国已迈进了新时代，我也已长大成人，与中国一路同行，一路成长，风风雨雨，磨砺了我的意志，茁壮了我的心智。新时代的中国成绩显赫，仍然为人民的幸福生活而努力着。“精准扶贫”全面推广，互联网不断普及……中国的科技水平不断发展，“中国制造”不断向“中国创造”转变……这是中国的新时代，中国的新时代是创新的一代，需要我与你共同携手前行。</a:t>
            </a:r>
          </a:p>
          <a:p>
            <a:pPr algn="ctr"/>
            <a:r>
              <a:rPr lang="zh-CN" altLang="zh-CN" sz="2000" dirty="0">
                <a:latin typeface="黑体" panose="02010609060101010101" pitchFamily="49" charset="-122"/>
                <a:ea typeface="黑体" panose="02010609060101010101" pitchFamily="49" charset="-122"/>
              </a:rPr>
              <a:t>二零三五年</a:t>
            </a:r>
          </a:p>
          <a:p>
            <a:r>
              <a:rPr lang="en-US" altLang="zh-CN" sz="2000" dirty="0" smtClean="0"/>
              <a:t>        </a:t>
            </a:r>
            <a:r>
              <a:rPr lang="zh-CN" altLang="zh-CN" sz="2000" dirty="0" smtClean="0"/>
              <a:t>时光荏苒</a:t>
            </a:r>
            <a:r>
              <a:rPr lang="zh-CN" altLang="zh-CN" sz="2000" dirty="0"/>
              <a:t>，我已步入中年，你值芳华时代。那时的中国已基本实现社会主义现代化。中国的新时代，已将会于你的时代，绚丽开花，遍地红。</a:t>
            </a:r>
          </a:p>
          <a:p>
            <a:r>
              <a:rPr lang="zh-CN" altLang="zh-CN" sz="2000" dirty="0"/>
              <a:t>朋友啊！泰戈尔有言：“古老的种子，它的胚芽蕴含其内部，只是需要新时代的土壤让其成长。”新时代的中国，仍需要我们不断努力，让我们携手，洒下种子，让其成长为参天大树，撑起中国的一方大天地。</a:t>
            </a:r>
          </a:p>
          <a:p>
            <a:pPr algn="ctr"/>
            <a:r>
              <a:rPr lang="en-US" altLang="zh-CN" sz="2000" dirty="0"/>
              <a:t>                                                         </a:t>
            </a:r>
            <a:r>
              <a:rPr lang="en-US" altLang="zh-CN" sz="2000" dirty="0" smtClean="0"/>
              <a:t>                                     </a:t>
            </a:r>
            <a:r>
              <a:rPr lang="zh-CN" altLang="zh-CN" sz="2000" dirty="0" smtClean="0"/>
              <a:t>二零一八年</a:t>
            </a:r>
            <a:r>
              <a:rPr lang="zh-CN" altLang="zh-CN" sz="2000" dirty="0"/>
              <a:t>的我</a:t>
            </a:r>
          </a:p>
          <a:p>
            <a:pPr algn="ctr"/>
            <a:r>
              <a:rPr lang="en-US" altLang="zh-CN" sz="2000" dirty="0"/>
              <a:t>                                                         </a:t>
            </a:r>
            <a:r>
              <a:rPr lang="en-US" altLang="zh-CN" sz="2000" dirty="0" smtClean="0"/>
              <a:t>                                      2018</a:t>
            </a:r>
            <a:r>
              <a:rPr lang="zh-CN" altLang="zh-CN" sz="2000" dirty="0"/>
              <a:t>年</a:t>
            </a:r>
            <a:r>
              <a:rPr lang="en-US" altLang="zh-CN" sz="2000" dirty="0"/>
              <a:t>6</a:t>
            </a:r>
            <a:r>
              <a:rPr lang="zh-CN" altLang="zh-CN" sz="2000" dirty="0"/>
              <a:t>月</a:t>
            </a:r>
            <a:r>
              <a:rPr lang="en-US" altLang="zh-CN" sz="2000" dirty="0"/>
              <a:t>7</a:t>
            </a:r>
            <a:r>
              <a:rPr lang="zh-CN" altLang="zh-CN" sz="2000" dirty="0"/>
              <a:t>日</a:t>
            </a:r>
          </a:p>
        </p:txBody>
      </p:sp>
    </p:spTree>
    <p:extLst>
      <p:ext uri="{BB962C8B-B14F-4D97-AF65-F5344CB8AC3E}">
        <p14:creationId xmlns:p14="http://schemas.microsoft.com/office/powerpoint/2010/main" val="223814275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1846" y="1332433"/>
            <a:ext cx="496855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为什么要强调“思维推进的痕迹要清晰”？</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11</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35937561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1" descr="C:\Users\Administrator\AppData\Roaming\Tencent\Users\1178230744\QQ\WinTemp\RichOle\82)HRBVRUT7]FZ`D%O6TLC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396" y="116632"/>
            <a:ext cx="4751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1" name="Picture 2" descr="C:\Users\Administrator\AppData\Roaming\Tencent\Users\1178230744\QQ\WinTemp\RichOle\@~J{(AAKI}7B4IQHQ{U1TZ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0"/>
            <a:ext cx="45005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2" name="Text Box 4"/>
          <p:cNvSpPr txBox="1">
            <a:spLocks noChangeArrowheads="1"/>
          </p:cNvSpPr>
          <p:nvPr/>
        </p:nvSpPr>
        <p:spPr bwMode="auto">
          <a:xfrm>
            <a:off x="304800" y="0"/>
            <a:ext cx="1447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spcBef>
                <a:spcPct val="50000"/>
              </a:spcBef>
            </a:pPr>
            <a:r>
              <a:rPr lang="zh-CN" altLang="en-US">
                <a:solidFill>
                  <a:srgbClr val="FF0000"/>
                </a:solidFill>
                <a:ea typeface="楷体" pitchFamily="49" charset="-122"/>
              </a:rPr>
              <a:t>优秀作文</a:t>
            </a:r>
          </a:p>
        </p:txBody>
      </p:sp>
      <p:cxnSp>
        <p:nvCxnSpPr>
          <p:cNvPr id="3" name="直接连接符 2"/>
          <p:cNvCxnSpPr/>
          <p:nvPr/>
        </p:nvCxnSpPr>
        <p:spPr>
          <a:xfrm>
            <a:off x="4211960" y="1628800"/>
            <a:ext cx="288032" cy="0"/>
          </a:xfrm>
          <a:prstGeom prst="line">
            <a:avLst/>
          </a:prstGeom>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5076056" y="5301208"/>
            <a:ext cx="3185487" cy="369332"/>
          </a:xfrm>
          <a:prstGeom prst="rect">
            <a:avLst/>
          </a:prstGeom>
        </p:spPr>
        <p:txBody>
          <a:bodyPr wrap="none">
            <a:spAutoFit/>
          </a:bodyPr>
          <a:lstStyle/>
          <a:p>
            <a:r>
              <a:rPr lang="zh-CN" altLang="en-US" dirty="0">
                <a:solidFill>
                  <a:srgbClr val="FF0000"/>
                </a:solidFill>
                <a:latin typeface="Garamond" pitchFamily="18" charset="0"/>
                <a:ea typeface="黑体" pitchFamily="49" charset="-122"/>
              </a:rPr>
              <a:t>考生的思维推进的痕迹很清晰</a:t>
            </a:r>
            <a:endParaRPr lang="zh-CN" altLang="en-US" dirty="0"/>
          </a:p>
        </p:txBody>
      </p:sp>
    </p:spTree>
    <p:extLst>
      <p:ext uri="{BB962C8B-B14F-4D97-AF65-F5344CB8AC3E}">
        <p14:creationId xmlns:p14="http://schemas.microsoft.com/office/powerpoint/2010/main" val="1807697600"/>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1846" y="1332433"/>
            <a:ext cx="4968552"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“聚焦冲突”在高考作文中会起到什么作用？</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12</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109207078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7" name="矩形 2"/>
          <p:cNvSpPr>
            <a:spLocks noChangeArrowheads="1"/>
          </p:cNvSpPr>
          <p:nvPr/>
        </p:nvSpPr>
        <p:spPr bwMode="auto">
          <a:xfrm>
            <a:off x="3851920" y="1212693"/>
            <a:ext cx="4861514"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14350" indent="-514350">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spcBef>
                <a:spcPct val="0"/>
              </a:spcBef>
              <a:buFontTx/>
              <a:buNone/>
            </a:pPr>
            <a:r>
              <a:rPr lang="zh-CN" altLang="en-US" sz="2800" dirty="0" smtClean="0">
                <a:solidFill>
                  <a:srgbClr val="FF0000"/>
                </a:solidFill>
                <a:latin typeface="楷体" pitchFamily="49" charset="-122"/>
                <a:ea typeface="楷体" pitchFamily="49" charset="-122"/>
              </a:rPr>
              <a:t>聚焦材料</a:t>
            </a:r>
            <a:r>
              <a:rPr lang="zh-CN" altLang="en-US" sz="2800" dirty="0">
                <a:solidFill>
                  <a:srgbClr val="FF0000"/>
                </a:solidFill>
                <a:latin typeface="楷体" pitchFamily="49" charset="-122"/>
                <a:ea typeface="楷体" pitchFamily="49" charset="-122"/>
              </a:rPr>
              <a:t>的矛盾冲突点，以矛盾冲突点为中心展开写作。</a:t>
            </a:r>
            <a:endParaRPr lang="en-US" altLang="zh-CN" sz="2800" dirty="0">
              <a:solidFill>
                <a:srgbClr val="FF0000"/>
              </a:solidFill>
              <a:latin typeface="楷体" pitchFamily="49" charset="-122"/>
              <a:ea typeface="楷体" pitchFamily="49" charset="-122"/>
            </a:endParaRPr>
          </a:p>
          <a:p>
            <a:pPr>
              <a:spcBef>
                <a:spcPct val="0"/>
              </a:spcBef>
              <a:buFontTx/>
              <a:buNone/>
            </a:pPr>
            <a:endParaRPr lang="en-US" altLang="zh-CN" sz="2800" dirty="0">
              <a:solidFill>
                <a:srgbClr val="FFFF00"/>
              </a:solidFill>
              <a:latin typeface="黑体" pitchFamily="49" charset="-122"/>
              <a:ea typeface="黑体" pitchFamily="49" charset="-122"/>
            </a:endParaRPr>
          </a:p>
          <a:p>
            <a:pPr>
              <a:spcBef>
                <a:spcPct val="0"/>
              </a:spcBef>
              <a:buFontTx/>
              <a:buNone/>
            </a:pPr>
            <a:r>
              <a:rPr lang="zh-CN" altLang="en-US" sz="2800" dirty="0">
                <a:solidFill>
                  <a:srgbClr val="FF0000"/>
                </a:solidFill>
                <a:latin typeface="楷体" pitchFamily="49" charset="-122"/>
                <a:ea typeface="楷体" pitchFamily="49" charset="-122"/>
              </a:rPr>
              <a:t>好处：</a:t>
            </a:r>
            <a:endParaRPr lang="en-US" altLang="zh-CN" sz="2800" dirty="0">
              <a:solidFill>
                <a:srgbClr val="FF0000"/>
              </a:solidFill>
              <a:latin typeface="楷体" pitchFamily="49" charset="-122"/>
              <a:ea typeface="楷体" pitchFamily="49" charset="-122"/>
            </a:endParaRPr>
          </a:p>
          <a:p>
            <a:pPr>
              <a:spcBef>
                <a:spcPct val="0"/>
              </a:spcBef>
              <a:buFontTx/>
              <a:buNone/>
            </a:pPr>
            <a:r>
              <a:rPr lang="zh-CN" altLang="en-US" sz="2800" dirty="0">
                <a:latin typeface="楷体" pitchFamily="49" charset="-122"/>
                <a:ea typeface="楷体" pitchFamily="49" charset="-122"/>
              </a:rPr>
              <a:t>矛盾冲突点一般就是材料的核心写作角度</a:t>
            </a:r>
            <a:endParaRPr lang="en-US" altLang="zh-CN" sz="2800" dirty="0">
              <a:latin typeface="楷体" pitchFamily="49" charset="-122"/>
              <a:ea typeface="楷体" pitchFamily="49" charset="-122"/>
            </a:endParaRPr>
          </a:p>
          <a:p>
            <a:pPr>
              <a:spcBef>
                <a:spcPct val="0"/>
              </a:spcBef>
              <a:buFontTx/>
              <a:buNone/>
            </a:pPr>
            <a:r>
              <a:rPr lang="zh-CN" altLang="en-US" sz="2800" dirty="0">
                <a:latin typeface="楷体" pitchFamily="49" charset="-122"/>
                <a:ea typeface="楷体" pitchFamily="49" charset="-122"/>
              </a:rPr>
              <a:t>有矛盾冲突，就有双方或多方的内容，写作内容更丰富</a:t>
            </a:r>
            <a:endParaRPr lang="en-US" altLang="zh-CN" sz="2800" dirty="0">
              <a:latin typeface="楷体" pitchFamily="49" charset="-122"/>
              <a:ea typeface="楷体" pitchFamily="49" charset="-122"/>
            </a:endParaRPr>
          </a:p>
          <a:p>
            <a:pPr>
              <a:spcBef>
                <a:spcPct val="0"/>
              </a:spcBef>
              <a:buFontTx/>
              <a:buNone/>
            </a:pPr>
            <a:r>
              <a:rPr lang="zh-CN" altLang="en-US" sz="2800" dirty="0">
                <a:latin typeface="楷体" pitchFamily="49" charset="-122"/>
                <a:ea typeface="楷体" pitchFamily="49" charset="-122"/>
              </a:rPr>
              <a:t>有矛盾冲突，才有可能碰撞出火花，蕴含的思考才更丰富</a:t>
            </a:r>
            <a:endParaRPr lang="en-US" altLang="zh-CN" sz="2800" dirty="0">
              <a:latin typeface="楷体" pitchFamily="49" charset="-122"/>
              <a:ea typeface="楷体" pitchFamily="49" charset="-122"/>
            </a:endParaRPr>
          </a:p>
          <a:p>
            <a:pPr>
              <a:spcBef>
                <a:spcPct val="0"/>
              </a:spcBef>
              <a:buFontTx/>
              <a:buNone/>
            </a:pPr>
            <a:r>
              <a:rPr lang="zh-CN" altLang="en-US" sz="2800" dirty="0">
                <a:latin typeface="楷体" pitchFamily="49" charset="-122"/>
                <a:ea typeface="楷体" pitchFamily="49" charset="-122"/>
              </a:rPr>
              <a:t>写作矛盾冲突，更有吸引力</a:t>
            </a:r>
          </a:p>
        </p:txBody>
      </p:sp>
    </p:spTree>
    <p:extLst>
      <p:ext uri="{BB962C8B-B14F-4D97-AF65-F5344CB8AC3E}">
        <p14:creationId xmlns:p14="http://schemas.microsoft.com/office/powerpoint/2010/main" val="3402656817"/>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内容占位符 2">
            <a:extLst>
              <a:ext uri="{FF2B5EF4-FFF2-40B4-BE49-F238E27FC236}">
                <a16:creationId xmlns="" xmlns:a16="http://schemas.microsoft.com/office/drawing/2014/main" id="{8A63290D-0510-4871-A48F-1E8532E2184F}"/>
              </a:ext>
            </a:extLst>
          </p:cNvPr>
          <p:cNvSpPr>
            <a:spLocks noGrp="1"/>
          </p:cNvSpPr>
          <p:nvPr>
            <p:ph idx="1"/>
          </p:nvPr>
        </p:nvSpPr>
        <p:spPr>
          <a:xfrm>
            <a:off x="179388" y="115888"/>
            <a:ext cx="8785225" cy="6742112"/>
          </a:xfrm>
          <a:solidFill>
            <a:schemeClr val="bg1"/>
          </a:solidFill>
        </p:spPr>
        <p:txBody>
          <a:bodyPr/>
          <a:lstStyle/>
          <a:p>
            <a:pPr>
              <a:buFont typeface="Arial" charset="0"/>
              <a:buChar char="•"/>
              <a:defRPr/>
            </a:pPr>
            <a:r>
              <a:rPr lang="zh-CN" altLang="zh-CN" dirty="0" smtClean="0">
                <a:latin typeface="+mn-ea"/>
              </a:rPr>
              <a:t>阅读</a:t>
            </a:r>
            <a:r>
              <a:rPr lang="zh-CN" altLang="zh-CN" dirty="0">
                <a:latin typeface="+mn-ea"/>
              </a:rPr>
              <a:t>下面的漫画材料，根据要求写一篇不少于</a:t>
            </a:r>
            <a:r>
              <a:rPr lang="en-US" altLang="zh-CN" dirty="0">
                <a:latin typeface="+mn-ea"/>
              </a:rPr>
              <a:t>800</a:t>
            </a:r>
            <a:r>
              <a:rPr lang="zh-CN" altLang="zh-CN" dirty="0">
                <a:latin typeface="+mn-ea"/>
              </a:rPr>
              <a:t>字的文章。</a:t>
            </a:r>
            <a:r>
              <a:rPr lang="en-US" altLang="zh-CN" dirty="0">
                <a:latin typeface="+mn-ea"/>
              </a:rPr>
              <a:t>(60</a:t>
            </a:r>
            <a:r>
              <a:rPr lang="zh-CN" altLang="zh-CN" dirty="0">
                <a:latin typeface="+mn-ea"/>
              </a:rPr>
              <a:t>分</a:t>
            </a:r>
            <a:r>
              <a:rPr lang="en-US" altLang="zh-CN" dirty="0" smtClean="0">
                <a:latin typeface="+mn-ea"/>
              </a:rPr>
              <a:t>)</a:t>
            </a:r>
            <a:endParaRPr lang="zh-CN" altLang="zh-CN" dirty="0">
              <a:latin typeface="+mn-ea"/>
            </a:endParaRPr>
          </a:p>
          <a:p>
            <a:pPr>
              <a:buFont typeface="Arial" charset="0"/>
              <a:buChar char="•"/>
              <a:defRPr/>
            </a:pPr>
            <a:r>
              <a:rPr lang="en-US" altLang="zh-CN" dirty="0"/>
              <a:t>   </a:t>
            </a:r>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endParaRPr lang="en-US" altLang="zh-CN" dirty="0" smtClean="0"/>
          </a:p>
          <a:p>
            <a:pPr>
              <a:buFont typeface="Arial" charset="0"/>
              <a:buChar char="•"/>
              <a:defRPr/>
            </a:pPr>
            <a:endParaRPr lang="en-US" altLang="zh-CN" dirty="0" smtClean="0"/>
          </a:p>
          <a:p>
            <a:pPr>
              <a:buFont typeface="Arial" charset="0"/>
              <a:buChar char="•"/>
              <a:defRPr/>
            </a:pPr>
            <a:endParaRPr lang="en-US" altLang="zh-CN" dirty="0"/>
          </a:p>
          <a:p>
            <a:pPr>
              <a:buFont typeface="Arial" charset="0"/>
              <a:buChar char="•"/>
              <a:defRPr/>
            </a:pPr>
            <a:endParaRPr lang="en-US" altLang="zh-CN" dirty="0"/>
          </a:p>
          <a:p>
            <a:pPr>
              <a:buFont typeface="Arial" charset="0"/>
              <a:buChar char="•"/>
              <a:defRPr/>
            </a:pPr>
            <a:r>
              <a:rPr lang="zh-CN" altLang="zh-CN" dirty="0" smtClean="0"/>
              <a:t>要求</a:t>
            </a:r>
            <a:r>
              <a:rPr lang="zh-CN" altLang="zh-CN" dirty="0"/>
              <a:t>：结合材料的内容和寓意，选好角度，确定立意，明确文体，自拟标题；不要套作，不得抄袭。</a:t>
            </a:r>
          </a:p>
          <a:p>
            <a:pPr marL="0" indent="0">
              <a:buNone/>
              <a:defRPr/>
            </a:pPr>
            <a:endParaRPr lang="en-US" altLang="zh-CN" sz="2400" dirty="0" smtClean="0">
              <a:solidFill>
                <a:srgbClr val="FF0000"/>
              </a:solidFill>
              <a:latin typeface="楷体" panose="02010609060101010101" pitchFamily="49" charset="-122"/>
              <a:ea typeface="楷体" panose="02010609060101010101" pitchFamily="49" charset="-122"/>
            </a:endParaRPr>
          </a:p>
        </p:txBody>
      </p:sp>
      <p:pic>
        <p:nvPicPr>
          <p:cNvPr id="21507" name="图片 3" descr="208537305010105500"/>
          <p:cNvPicPr>
            <a:picLocks noChangeAspect="1" noChangeArrowheads="1"/>
          </p:cNvPicPr>
          <p:nvPr/>
        </p:nvPicPr>
        <p:blipFill>
          <a:blip r:embed="rId2">
            <a:extLst>
              <a:ext uri="{28A0092B-C50C-407E-A947-70E740481C1C}">
                <a14:useLocalDpi xmlns:a14="http://schemas.microsoft.com/office/drawing/2010/main" val="0"/>
              </a:ext>
            </a:extLst>
          </a:blip>
          <a:srcRect l="5458" t="21016" r="17500" b="23212"/>
          <a:stretch>
            <a:fillRect/>
          </a:stretch>
        </p:blipFill>
        <p:spPr bwMode="auto">
          <a:xfrm>
            <a:off x="3347864" y="548680"/>
            <a:ext cx="2232025"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1835059"/>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75656" y="1268760"/>
            <a:ext cx="5760640" cy="3816429"/>
          </a:xfrm>
          <a:prstGeom prst="rect">
            <a:avLst/>
          </a:prstGeom>
        </p:spPr>
        <p:txBody>
          <a:bodyPr wrap="square">
            <a:spAutoFit/>
          </a:bodyPr>
          <a:lstStyle/>
          <a:p>
            <a:r>
              <a:rPr lang="zh-CN" altLang="en-US" sz="2800" dirty="0" smtClean="0">
                <a:latin typeface="+mn-ea"/>
              </a:rPr>
              <a:t>重视“关联”与“矛盾冲突点”</a:t>
            </a:r>
            <a:endParaRPr lang="en-US" altLang="zh-CN" sz="2800" dirty="0" smtClean="0">
              <a:latin typeface="+mn-ea"/>
            </a:endParaRPr>
          </a:p>
          <a:p>
            <a:endParaRPr lang="en-US" altLang="zh-CN" sz="2800" dirty="0">
              <a:latin typeface="+mn-ea"/>
            </a:endParaRPr>
          </a:p>
          <a:p>
            <a:r>
              <a:rPr lang="zh-CN" altLang="en-US" sz="2800" dirty="0">
                <a:solidFill>
                  <a:srgbClr val="FF0000"/>
                </a:solidFill>
                <a:latin typeface="楷体" panose="02010609060101010101" pitchFamily="49" charset="-122"/>
                <a:ea typeface="楷体" panose="02010609060101010101" pitchFamily="49" charset="-122"/>
              </a:rPr>
              <a:t>中国科技</a:t>
            </a:r>
            <a:endParaRPr lang="en-US" altLang="zh-CN" sz="2800" dirty="0">
              <a:solidFill>
                <a:srgbClr val="FF0000"/>
              </a:solidFill>
              <a:latin typeface="楷体" panose="02010609060101010101" pitchFamily="49" charset="-122"/>
              <a:ea typeface="楷体" panose="02010609060101010101" pitchFamily="49" charset="-122"/>
            </a:endParaRPr>
          </a:p>
          <a:p>
            <a:r>
              <a:rPr lang="zh-CN" altLang="en-US" sz="2800" dirty="0" smtClean="0">
                <a:solidFill>
                  <a:srgbClr val="7030A0"/>
                </a:solidFill>
                <a:latin typeface="楷体" panose="02010609060101010101" pitchFamily="49" charset="-122"/>
                <a:ea typeface="楷体" panose="02010609060101010101" pitchFamily="49" charset="-122"/>
              </a:rPr>
              <a:t>外国青年朋友与你观念的冲突</a:t>
            </a:r>
            <a:endParaRPr lang="en-US" altLang="zh-CN" sz="2800" dirty="0" smtClean="0">
              <a:solidFill>
                <a:srgbClr val="7030A0"/>
              </a:solidFill>
              <a:latin typeface="楷体" panose="02010609060101010101" pitchFamily="49" charset="-122"/>
              <a:ea typeface="楷体" panose="02010609060101010101" pitchFamily="49" charset="-122"/>
            </a:endParaRPr>
          </a:p>
          <a:p>
            <a:endParaRPr lang="en-US" altLang="zh-CN" sz="2800" dirty="0" smtClean="0">
              <a:solidFill>
                <a:srgbClr val="FF0000"/>
              </a:solidFill>
              <a:latin typeface="楷体" panose="02010609060101010101" pitchFamily="49" charset="-122"/>
              <a:ea typeface="楷体" panose="02010609060101010101" pitchFamily="49" charset="-122"/>
            </a:endParaRPr>
          </a:p>
          <a:p>
            <a:r>
              <a:rPr lang="zh-CN" altLang="en-US" sz="2800" dirty="0" smtClean="0">
                <a:solidFill>
                  <a:srgbClr val="FF0000"/>
                </a:solidFill>
                <a:latin typeface="楷体" panose="02010609060101010101" pitchFamily="49" charset="-122"/>
                <a:ea typeface="楷体" panose="02010609060101010101" pitchFamily="49" charset="-122"/>
              </a:rPr>
              <a:t>代际传承</a:t>
            </a:r>
            <a:endParaRPr lang="en-US" altLang="zh-CN" sz="2800" dirty="0" smtClean="0">
              <a:solidFill>
                <a:srgbClr val="FF0000"/>
              </a:solidFill>
              <a:latin typeface="楷体" panose="02010609060101010101" pitchFamily="49" charset="-122"/>
              <a:ea typeface="楷体" panose="02010609060101010101" pitchFamily="49" charset="-122"/>
            </a:endParaRPr>
          </a:p>
          <a:p>
            <a:r>
              <a:rPr lang="zh-CN" altLang="en-US" sz="2800" dirty="0">
                <a:solidFill>
                  <a:srgbClr val="7030A0"/>
                </a:solidFill>
                <a:latin typeface="楷体" panose="02010609060101010101" pitchFamily="49" charset="-122"/>
                <a:ea typeface="楷体" panose="02010609060101010101" pitchFamily="49" charset="-122"/>
              </a:rPr>
              <a:t>人才断链</a:t>
            </a:r>
            <a:endParaRPr lang="en-US" altLang="zh-CN" sz="2800" dirty="0">
              <a:solidFill>
                <a:srgbClr val="7030A0"/>
              </a:solidFill>
              <a:latin typeface="楷体" panose="02010609060101010101" pitchFamily="49" charset="-122"/>
              <a:ea typeface="楷体" panose="02010609060101010101" pitchFamily="49" charset="-122"/>
            </a:endParaRPr>
          </a:p>
          <a:p>
            <a:endParaRPr lang="en-US" altLang="zh-CN" sz="2800" dirty="0" smtClean="0">
              <a:latin typeface="+mn-ea"/>
            </a:endParaRPr>
          </a:p>
          <a:p>
            <a:endParaRPr lang="zh-CN" altLang="en-US"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411847454"/>
      </p:ext>
    </p:extLst>
  </p:cSld>
  <p:clrMapOvr>
    <a:masterClrMapping/>
  </p:clrMapOvr>
  <p:transition spd="slow" advClick="0" advTm="3000">
    <p:push dir="u"/>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9512" y="149443"/>
            <a:ext cx="8856984" cy="6740307"/>
          </a:xfrm>
          <a:prstGeom prst="rect">
            <a:avLst/>
          </a:prstGeom>
        </p:spPr>
        <p:txBody>
          <a:bodyPr wrap="square">
            <a:spAutoFit/>
          </a:bodyPr>
          <a:lstStyle/>
          <a:p>
            <a:pPr algn="ctr"/>
            <a:r>
              <a:rPr lang="zh-CN" altLang="zh-CN" sz="2400" dirty="0">
                <a:solidFill>
                  <a:srgbClr val="FF0000"/>
                </a:solidFill>
                <a:latin typeface="黑体" pitchFamily="49" charset="-122"/>
                <a:ea typeface="黑体" pitchFamily="49" charset="-122"/>
              </a:rPr>
              <a:t>人情的温度</a:t>
            </a:r>
            <a:r>
              <a:rPr lang="en-US" altLang="zh-CN" sz="2400" dirty="0">
                <a:solidFill>
                  <a:srgbClr val="FF0000"/>
                </a:solidFill>
                <a:latin typeface="黑体" pitchFamily="49" charset="-122"/>
                <a:ea typeface="黑体" pitchFamily="49" charset="-122"/>
              </a:rPr>
              <a:t>     </a:t>
            </a:r>
          </a:p>
          <a:p>
            <a:r>
              <a:rPr lang="zh-CN" altLang="zh-CN" sz="2400" dirty="0"/>
              <a:t>　　</a:t>
            </a:r>
            <a:r>
              <a:rPr lang="zh-CN" altLang="zh-CN" sz="2400" dirty="0">
                <a:latin typeface="楷体" pitchFamily="49" charset="-122"/>
                <a:ea typeface="楷体" pitchFamily="49" charset="-122"/>
              </a:rPr>
              <a:t>何谓有温度、有人情味的新闻？想必是读后能让你内心一暖的文字，如同坎菲尔德的《心灵鸡汤》，在最灰暗的冬夜点亮一丝火苗。</a:t>
            </a:r>
          </a:p>
          <a:p>
            <a:r>
              <a:rPr lang="zh-CN" altLang="zh-CN" sz="2400" dirty="0">
                <a:latin typeface="楷体" pitchFamily="49" charset="-122"/>
                <a:ea typeface="楷体" pitchFamily="49" charset="-122"/>
              </a:rPr>
              <a:t>　　如果从这个角度看，那么前两则新闻非但不温暖，反而让人感到心酸，当一位父亲需要等两个小时才能与儿子见上一面时，难道我们不应该讶异于超负荷工作强度吗？何来温暖？当一位商贩遵守《食品安全法》的规定，不卖问题食品反倒被大加褒扬，我们难道不应该反思我们的食品市场出了什么问题吗？小温暖如何掩住大隐忧？</a:t>
            </a:r>
          </a:p>
          <a:p>
            <a:r>
              <a:rPr lang="zh-CN" altLang="zh-CN" sz="2400" dirty="0">
                <a:latin typeface="楷体" pitchFamily="49" charset="-122"/>
                <a:ea typeface="楷体" pitchFamily="49" charset="-122"/>
              </a:rPr>
              <a:t>　　相比较而言，第三则新闻，才更为有力地诠释了温暖、人情味的含意。这里的人情味，不外就是当一切的法律法规、规章制度都允许、鼓励你采取一种行动时，为了另一个个体的利益，你没有采取它。一切的法律和常识都支持主办方报案，这样至少可以把损坏珍品画的损失减少到最小，然而他们没有这么做，只为了不让男孩的心理受到影响。如果说前面两则新闻敬的是</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业</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，那么第三则新闻敬的是</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人</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，这才是人情味的核心，也是令人感到温暖的先决条件。</a:t>
            </a:r>
          </a:p>
        </p:txBody>
      </p:sp>
    </p:spTree>
    <p:extLst>
      <p:ext uri="{BB962C8B-B14F-4D97-AF65-F5344CB8AC3E}">
        <p14:creationId xmlns:p14="http://schemas.microsoft.com/office/powerpoint/2010/main" val="106035059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7504" y="260648"/>
            <a:ext cx="8856984" cy="5539978"/>
          </a:xfrm>
          <a:prstGeom prst="rect">
            <a:avLst/>
          </a:prstGeom>
        </p:spPr>
        <p:txBody>
          <a:bodyPr wrap="square">
            <a:spAutoFit/>
          </a:bodyPr>
          <a:lstStyle/>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更何况</a:t>
            </a:r>
            <a:r>
              <a:rPr lang="zh-CN" altLang="zh-CN" sz="2400" dirty="0">
                <a:latin typeface="楷体" pitchFamily="49" charset="-122"/>
                <a:ea typeface="楷体" pitchFamily="49" charset="-122"/>
              </a:rPr>
              <a:t>，假如我们回望社会，我们不难发现，敬业之人常常被表彰被传诵，敬人之人却屡屡难入媒体法眼，被当作个人素质等闲视之，尤其所敬的对象是一个好动的孩子。试问我们有谁没有被哂笑着的售货员一句</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这件衣服很贵，不要随便乱摸</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呛住？难道新闻中那些困难被怀疑是小偷就被拳打脚踢镣铐加身的人（他们中有许多还是孩子）给我们留下的印象不深吗？谁不曾遇见过从不考虑别人感受的人？正是在这样的大环境下，我们开始变得麻木不仁，不再用欣赏的眼光看待世界。马斯洛说每个人都需要被尊重的，</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我的尊严和我的生命本是一体</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，莎士比亚说，</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剥去我的尊严，生命便如无物。</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天空越是黯淡，越衬得流星光芒璀璨。当我们对</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集体利益远高于个人利益</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习以为常，对个人尊严因莫须有的罪名受践踏麻木不仁时，主办方的行为，难道不正像那冬夜里的一点火苗吗？他们维护了男孩的自尊心和心理，不也正把希望的光芒洒入每个人心间吗？</a:t>
            </a:r>
          </a:p>
          <a:p>
            <a:r>
              <a:rPr lang="zh-CN" altLang="zh-CN" dirty="0">
                <a:latin typeface="楷体" pitchFamily="49" charset="-122"/>
                <a:ea typeface="楷体" pitchFamily="49" charset="-122"/>
              </a:rPr>
              <a:t>　　</a:t>
            </a:r>
          </a:p>
        </p:txBody>
      </p:sp>
    </p:spTree>
    <p:extLst>
      <p:ext uri="{BB962C8B-B14F-4D97-AF65-F5344CB8AC3E}">
        <p14:creationId xmlns:p14="http://schemas.microsoft.com/office/powerpoint/2010/main" val="324225870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3528" y="404664"/>
            <a:ext cx="8496944" cy="3046988"/>
          </a:xfrm>
          <a:prstGeom prst="rect">
            <a:avLst/>
          </a:prstGeom>
        </p:spPr>
        <p:txBody>
          <a:bodyPr wrap="square">
            <a:spAutoFit/>
          </a:bodyPr>
          <a:lstStyle/>
          <a:p>
            <a:r>
              <a:rPr lang="en-US" altLang="zh-CN" sz="2400" dirty="0" smtClean="0">
                <a:latin typeface="楷体" pitchFamily="49" charset="-122"/>
                <a:ea typeface="楷体" pitchFamily="49" charset="-122"/>
              </a:rPr>
              <a:t>    </a:t>
            </a:r>
            <a:r>
              <a:rPr lang="zh-CN" altLang="zh-CN" sz="2400" dirty="0" smtClean="0">
                <a:latin typeface="楷体" pitchFamily="49" charset="-122"/>
                <a:ea typeface="楷体" pitchFamily="49" charset="-122"/>
              </a:rPr>
              <a:t>所以</a:t>
            </a:r>
            <a:r>
              <a:rPr lang="zh-CN" altLang="zh-CN" sz="2400" dirty="0">
                <a:latin typeface="楷体" pitchFamily="49" charset="-122"/>
                <a:ea typeface="楷体" pitchFamily="49" charset="-122"/>
              </a:rPr>
              <a:t>我认为，当我们提起《暖闻》时，我们需要的不仅是遵纪守法的商人，也不仅是日夜操劳的公民，而更需要的是像主办方一样的，给予他人应有的关怀、体贴和尊重的人，只有这种人，他把人当作人来来礼遇，才会让其他人感受到人情味。如果有人反驳说他的影响太小了，不足以改变社会，我会请他读一读那个把鱼扔回大海的小孩的故事，它的出发点或许仅仅是</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这一条在乎</a:t>
            </a:r>
            <a:r>
              <a:rPr lang="en-US" altLang="zh-CN" sz="2400" dirty="0">
                <a:latin typeface="楷体" pitchFamily="49" charset="-122"/>
                <a:ea typeface="楷体" pitchFamily="49" charset="-122"/>
              </a:rPr>
              <a:t>”</a:t>
            </a:r>
            <a:r>
              <a:rPr lang="zh-CN" altLang="zh-CN" sz="2400" dirty="0">
                <a:latin typeface="楷体" pitchFamily="49" charset="-122"/>
                <a:ea typeface="楷体" pitchFamily="49" charset="-122"/>
              </a:rPr>
              <a:t>，然而最终却让那许许多多原本麻木不仁之人回转心意，拯救了成百上千的鱼。</a:t>
            </a:r>
          </a:p>
        </p:txBody>
      </p:sp>
    </p:spTree>
    <p:extLst>
      <p:ext uri="{BB962C8B-B14F-4D97-AF65-F5344CB8AC3E}">
        <p14:creationId xmlns:p14="http://schemas.microsoft.com/office/powerpoint/2010/main" val="33041918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1846" y="1332433"/>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素材积累如何为写作思考深刻做准备？</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13</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23512827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TextBox 1">
            <a:extLst>
              <a:ext uri="{FF2B5EF4-FFF2-40B4-BE49-F238E27FC236}">
                <a16:creationId xmlns:a16="http://schemas.microsoft.com/office/drawing/2014/main" xmlns="" id="{6DE4901E-C906-4984-A617-70BBD39A718E}"/>
              </a:ext>
            </a:extLst>
          </p:cNvPr>
          <p:cNvSpPr txBox="1">
            <a:spLocks noChangeArrowheads="1"/>
          </p:cNvSpPr>
          <p:nvPr/>
        </p:nvSpPr>
        <p:spPr bwMode="auto">
          <a:xfrm>
            <a:off x="1116013" y="1196975"/>
            <a:ext cx="424815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dirty="0" smtClean="0">
                <a:latin typeface="黑体" panose="02010609060101010101" pitchFamily="49" charset="-122"/>
                <a:ea typeface="黑体" panose="02010609060101010101" pitchFamily="49" charset="-122"/>
              </a:rPr>
              <a:t>素材积累要从广泛积累向分类深挖转变</a:t>
            </a:r>
            <a:endParaRPr lang="en-US" altLang="zh-CN" sz="2800" dirty="0" smtClean="0">
              <a:latin typeface="黑体" panose="02010609060101010101" pitchFamily="49" charset="-122"/>
              <a:ea typeface="黑体" panose="02010609060101010101" pitchFamily="49" charset="-122"/>
            </a:endParaRPr>
          </a:p>
          <a:p>
            <a:pPr eaLnBrk="1" hangingPunct="1">
              <a:spcBef>
                <a:spcPct val="0"/>
              </a:spcBef>
              <a:buFontTx/>
              <a:buNone/>
            </a:pPr>
            <a:r>
              <a:rPr lang="zh-CN" altLang="en-US" sz="2800" dirty="0" smtClean="0">
                <a:solidFill>
                  <a:srgbClr val="FF0000"/>
                </a:solidFill>
              </a:rPr>
              <a:t>中国</a:t>
            </a:r>
            <a:r>
              <a:rPr lang="zh-CN" altLang="en-US" sz="2800" dirty="0">
                <a:solidFill>
                  <a:srgbClr val="FF0000"/>
                </a:solidFill>
              </a:rPr>
              <a:t>优秀传统文化</a:t>
            </a:r>
            <a:endParaRPr lang="en-US" altLang="zh-CN" sz="2800" dirty="0">
              <a:solidFill>
                <a:srgbClr val="FF0000"/>
              </a:solidFill>
            </a:endParaRPr>
          </a:p>
          <a:p>
            <a:pPr eaLnBrk="1" hangingPunct="1">
              <a:spcBef>
                <a:spcPct val="0"/>
              </a:spcBef>
              <a:buFontTx/>
              <a:buNone/>
            </a:pPr>
            <a:endParaRPr lang="en-US" altLang="zh-CN" sz="2800" dirty="0"/>
          </a:p>
          <a:p>
            <a:pPr eaLnBrk="1" hangingPunct="1">
              <a:spcBef>
                <a:spcPct val="0"/>
              </a:spcBef>
              <a:buFontTx/>
              <a:buNone/>
            </a:pPr>
            <a:r>
              <a:rPr lang="zh-CN" altLang="en-US" sz="2800" dirty="0">
                <a:latin typeface="楷体" panose="02010609060101010101" pitchFamily="49" charset="-122"/>
                <a:ea typeface="楷体" panose="02010609060101010101" pitchFamily="49" charset="-122"/>
              </a:rPr>
              <a:t>正：京剧</a:t>
            </a:r>
            <a:endParaRPr lang="en-US" altLang="zh-CN" sz="2800" dirty="0">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a:latin typeface="楷体" panose="02010609060101010101" pitchFamily="49" charset="-122"/>
                <a:ea typeface="楷体" panose="02010609060101010101" pitchFamily="49" charset="-122"/>
              </a:rPr>
              <a:t>反：破坏文物</a:t>
            </a:r>
          </a:p>
        </p:txBody>
      </p:sp>
    </p:spTree>
    <p:extLst>
      <p:ext uri="{BB962C8B-B14F-4D97-AF65-F5344CB8AC3E}">
        <p14:creationId xmlns:p14="http://schemas.microsoft.com/office/powerpoint/2010/main" val="28720108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1846" y="1332433"/>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写作的文体该如何选择？</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14</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26965669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ttp://a.hiphotos.baidu.com/zhidao/pic/item/0ff41bd5ad6eddc4d94fce0239dbb6fd5366339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5" name="图片 3" descr="诗歌文本"/>
          <p:cNvPicPr>
            <a:picLocks noChangeAspect="1" noChangeArrowheads="1"/>
          </p:cNvPicPr>
          <p:nvPr/>
        </p:nvPicPr>
        <p:blipFill>
          <a:blip r:embed="rId3">
            <a:extLst>
              <a:ext uri="{28A0092B-C50C-407E-A947-70E740481C1C}">
                <a14:useLocalDpi xmlns:a14="http://schemas.microsoft.com/office/drawing/2010/main" val="0"/>
              </a:ext>
            </a:extLst>
          </a:blip>
          <a:srcRect b="50868"/>
          <a:stretch>
            <a:fillRect/>
          </a:stretch>
        </p:blipFill>
        <p:spPr bwMode="auto">
          <a:xfrm>
            <a:off x="0" y="0"/>
            <a:ext cx="47879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图片 4" descr="诗歌文本"/>
          <p:cNvPicPr>
            <a:picLocks noChangeAspect="1" noChangeArrowheads="1"/>
          </p:cNvPicPr>
          <p:nvPr/>
        </p:nvPicPr>
        <p:blipFill>
          <a:blip r:embed="rId3">
            <a:extLst>
              <a:ext uri="{28A0092B-C50C-407E-A947-70E740481C1C}">
                <a14:useLocalDpi xmlns:a14="http://schemas.microsoft.com/office/drawing/2010/main" val="0"/>
              </a:ext>
            </a:extLst>
          </a:blip>
          <a:srcRect t="48895"/>
          <a:stretch>
            <a:fillRect/>
          </a:stretch>
        </p:blipFill>
        <p:spPr bwMode="auto">
          <a:xfrm>
            <a:off x="4572000" y="0"/>
            <a:ext cx="457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7" name="TextBox 4"/>
          <p:cNvSpPr txBox="1">
            <a:spLocks noChangeArrowheads="1"/>
          </p:cNvSpPr>
          <p:nvPr/>
        </p:nvSpPr>
        <p:spPr bwMode="auto">
          <a:xfrm>
            <a:off x="5148263" y="5661025"/>
            <a:ext cx="1727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solidFill>
                  <a:srgbClr val="FF0000"/>
                </a:solidFill>
                <a:latin typeface="黑体" pitchFamily="49" charset="-122"/>
                <a:ea typeface="黑体" pitchFamily="49" charset="-122"/>
              </a:rPr>
              <a:t>诗歌卷</a:t>
            </a:r>
          </a:p>
        </p:txBody>
      </p:sp>
      <p:sp>
        <p:nvSpPr>
          <p:cNvPr id="44038" name="Text Box 8"/>
          <p:cNvSpPr txBox="1">
            <a:spLocks noChangeArrowheads="1"/>
          </p:cNvSpPr>
          <p:nvPr/>
        </p:nvSpPr>
        <p:spPr bwMode="auto">
          <a:xfrm>
            <a:off x="152400" y="228600"/>
            <a:ext cx="4419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50000"/>
              </a:spcBef>
              <a:buFontTx/>
              <a:buNone/>
            </a:pPr>
            <a:endParaRPr lang="zh-CN" altLang="en-US" sz="1800"/>
          </a:p>
        </p:txBody>
      </p:sp>
      <p:sp>
        <p:nvSpPr>
          <p:cNvPr id="44039" name="TextBox 6"/>
          <p:cNvSpPr txBox="1">
            <a:spLocks noChangeArrowheads="1"/>
          </p:cNvSpPr>
          <p:nvPr/>
        </p:nvSpPr>
        <p:spPr bwMode="auto">
          <a:xfrm>
            <a:off x="2555875" y="0"/>
            <a:ext cx="20875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800">
                <a:solidFill>
                  <a:srgbClr val="FF0000"/>
                </a:solidFill>
                <a:latin typeface="楷体" pitchFamily="49" charset="-122"/>
                <a:ea typeface="楷体" pitchFamily="49" charset="-122"/>
              </a:rPr>
              <a:t>文体选择的问题</a:t>
            </a:r>
          </a:p>
        </p:txBody>
      </p:sp>
    </p:spTree>
    <p:extLst>
      <p:ext uri="{BB962C8B-B14F-4D97-AF65-F5344CB8AC3E}">
        <p14:creationId xmlns:p14="http://schemas.microsoft.com/office/powerpoint/2010/main" val="202429150"/>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7" name="TextBox 1">
            <a:extLst>
              <a:ext uri="{FF2B5EF4-FFF2-40B4-BE49-F238E27FC236}">
                <a16:creationId xmlns:a16="http://schemas.microsoft.com/office/drawing/2014/main" xmlns="" id="{488CEA58-382A-464A-9AFA-8F5C91B0CA49}"/>
              </a:ext>
            </a:extLst>
          </p:cNvPr>
          <p:cNvSpPr txBox="1">
            <a:spLocks noChangeArrowheads="1"/>
          </p:cNvSpPr>
          <p:nvPr/>
        </p:nvSpPr>
        <p:spPr bwMode="auto">
          <a:xfrm>
            <a:off x="2987824" y="476672"/>
            <a:ext cx="5544616" cy="61247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eaLnBrk="0" hangingPunct="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800" dirty="0">
                <a:solidFill>
                  <a:srgbClr val="FF0000"/>
                </a:solidFill>
                <a:latin typeface="黑体" panose="02010609060101010101" pitchFamily="49" charset="-122"/>
                <a:ea typeface="黑体" panose="02010609060101010101" pitchFamily="49" charset="-122"/>
              </a:rPr>
              <a:t>写议论文、散文比写记叙文有优势</a:t>
            </a:r>
          </a:p>
          <a:p>
            <a:pPr eaLnBrk="1" hangingPunct="1">
              <a:spcBef>
                <a:spcPct val="0"/>
              </a:spcBef>
              <a:buFontTx/>
              <a:buNone/>
            </a:pPr>
            <a:r>
              <a:rPr lang="zh-CN" altLang="en-US" sz="2800" dirty="0">
                <a:latin typeface="楷体" panose="02010609060101010101" pitchFamily="49" charset="-122"/>
                <a:ea typeface="楷体" panose="02010609060101010101" pitchFamily="49" charset="-122"/>
              </a:rPr>
              <a:t>议论文、散文要作为重点写作的</a:t>
            </a:r>
            <a:r>
              <a:rPr lang="zh-CN" altLang="en-US" sz="2800" dirty="0" smtClean="0">
                <a:latin typeface="楷体" panose="02010609060101010101" pitchFamily="49" charset="-122"/>
                <a:ea typeface="楷体" panose="02010609060101010101" pitchFamily="49" charset="-122"/>
              </a:rPr>
              <a:t>文体</a:t>
            </a:r>
            <a:endParaRPr lang="en-US" altLang="zh-CN" sz="2800" dirty="0" smtClean="0">
              <a:latin typeface="楷体" panose="02010609060101010101" pitchFamily="49" charset="-122"/>
              <a:ea typeface="楷体" panose="02010609060101010101" pitchFamily="49" charset="-122"/>
            </a:endParaRPr>
          </a:p>
          <a:p>
            <a:pPr eaLnBrk="1" hangingPunct="1">
              <a:spcBef>
                <a:spcPct val="0"/>
              </a:spcBef>
              <a:buFontTx/>
              <a:buNone/>
            </a:pPr>
            <a:endParaRPr lang="en-US" altLang="zh-CN" sz="2800" dirty="0">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smtClean="0">
                <a:latin typeface="楷体" panose="02010609060101010101" pitchFamily="49" charset="-122"/>
                <a:ea typeface="楷体" panose="02010609060101010101" pitchFamily="49" charset="-122"/>
              </a:rPr>
              <a:t>有优势文体的选优势文体，没有优势文体的老老实实写议论文</a:t>
            </a:r>
            <a:endParaRPr lang="en-US" altLang="zh-CN" sz="2800" dirty="0">
              <a:latin typeface="楷体" panose="02010609060101010101" pitchFamily="49" charset="-122"/>
              <a:ea typeface="楷体" panose="02010609060101010101" pitchFamily="49" charset="-122"/>
            </a:endParaRPr>
          </a:p>
          <a:p>
            <a:pPr eaLnBrk="1" hangingPunct="1">
              <a:spcBef>
                <a:spcPct val="0"/>
              </a:spcBef>
              <a:buFontTx/>
              <a:buNone/>
            </a:pPr>
            <a:endParaRPr lang="en-US" altLang="zh-CN" sz="2800" dirty="0">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a:latin typeface="楷体" panose="02010609060101010101" pitchFamily="49" charset="-122"/>
                <a:ea typeface="楷体" panose="02010609060101010101" pitchFamily="49" charset="-122"/>
              </a:rPr>
              <a:t>有特定文体要求的一定要用指定文体写作</a:t>
            </a:r>
            <a:endParaRPr lang="en-US" altLang="zh-CN" sz="2800" dirty="0">
              <a:latin typeface="楷体" panose="02010609060101010101" pitchFamily="49" charset="-122"/>
              <a:ea typeface="楷体" panose="02010609060101010101" pitchFamily="49" charset="-122"/>
            </a:endParaRPr>
          </a:p>
          <a:p>
            <a:pPr eaLnBrk="1" hangingPunct="1">
              <a:spcBef>
                <a:spcPct val="0"/>
              </a:spcBef>
              <a:buFontTx/>
              <a:buNone/>
            </a:pPr>
            <a:endParaRPr lang="en-US" altLang="zh-CN" sz="2800" dirty="0">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a:latin typeface="楷体" panose="02010609060101010101" pitchFamily="49" charset="-122"/>
                <a:ea typeface="楷体" panose="02010609060101010101" pitchFamily="49" charset="-122"/>
              </a:rPr>
              <a:t>文体特点要突出</a:t>
            </a:r>
            <a:endParaRPr lang="en-US" altLang="zh-CN" sz="2800" dirty="0">
              <a:latin typeface="楷体" panose="02010609060101010101" pitchFamily="49" charset="-122"/>
              <a:ea typeface="楷体" panose="02010609060101010101" pitchFamily="49" charset="-122"/>
            </a:endParaRPr>
          </a:p>
          <a:p>
            <a:pPr eaLnBrk="1" hangingPunct="1">
              <a:spcBef>
                <a:spcPct val="0"/>
              </a:spcBef>
              <a:buFontTx/>
              <a:buNone/>
            </a:pPr>
            <a:endParaRPr lang="en-US" altLang="zh-CN" sz="2800" dirty="0">
              <a:latin typeface="楷体" panose="02010609060101010101" pitchFamily="49" charset="-122"/>
              <a:ea typeface="楷体" panose="02010609060101010101" pitchFamily="49" charset="-122"/>
            </a:endParaRPr>
          </a:p>
          <a:p>
            <a:pPr eaLnBrk="1" hangingPunct="1">
              <a:spcBef>
                <a:spcPct val="0"/>
              </a:spcBef>
              <a:buFontTx/>
              <a:buNone/>
            </a:pPr>
            <a:r>
              <a:rPr lang="zh-CN" altLang="en-US" sz="2800" dirty="0" smtClean="0">
                <a:latin typeface="楷体" panose="02010609060101010101" pitchFamily="49" charset="-122"/>
                <a:ea typeface="楷体" panose="02010609060101010101" pitchFamily="49" charset="-122"/>
              </a:rPr>
              <a:t>书信、演讲稿是训练读者对象感较好的文体</a:t>
            </a:r>
            <a:endParaRPr lang="zh-CN" altLang="en-US" sz="2800" dirty="0">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2154918630"/>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1846" y="1332433"/>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高考作文书写有多重要？</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15</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8826853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 descr="C:\Users\Administrator\AppData\Roaming\Tencent\Users\1178230744\QQ\WinTemp\RichOle\7YQ0QB3I4RFGP1BH`D)74IH.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0"/>
            <a:ext cx="5760640" cy="66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a:extLst>
              <a:ext uri="{FF2B5EF4-FFF2-40B4-BE49-F238E27FC236}">
                <a16:creationId xmlns:a16="http://schemas.microsoft.com/office/drawing/2014/main" xmlns="" id="{4721B594-B226-4C28-A920-4B4DE61837EF}"/>
              </a:ext>
            </a:extLst>
          </p:cNvPr>
          <p:cNvSpPr/>
          <p:nvPr/>
        </p:nvSpPr>
        <p:spPr>
          <a:xfrm flipH="1">
            <a:off x="7380312" y="1052736"/>
            <a:ext cx="1656184" cy="1689373"/>
          </a:xfrm>
          <a:prstGeom prst="rect">
            <a:avLst/>
          </a:prstGeom>
        </p:spPr>
        <p:txBody>
          <a:bodyPr wrap="square">
            <a:spAutoFit/>
          </a:bodyPr>
          <a:lstStyle/>
          <a:p>
            <a:pPr marL="342900" lvl="0" indent="-342900" eaLnBrk="0" fontAlgn="base" hangingPunct="0">
              <a:lnSpc>
                <a:spcPct val="150000"/>
              </a:lnSpc>
              <a:spcBef>
                <a:spcPct val="20000"/>
              </a:spcBef>
              <a:spcAft>
                <a:spcPct val="0"/>
              </a:spcAft>
              <a:buFontTx/>
              <a:buChar char="•"/>
              <a:defRPr/>
            </a:pPr>
            <a:r>
              <a:rPr lang="zh-CN" altLang="en-US" dirty="0">
                <a:solidFill>
                  <a:srgbClr val="FF0000"/>
                </a:solidFill>
                <a:latin typeface="楷体" panose="02010609060101010101" pitchFamily="49" charset="-122"/>
                <a:ea typeface="楷体" panose="02010609060101010101" pitchFamily="49" charset="-122"/>
              </a:rPr>
              <a:t>思维的深度决定了文章认识的高度；</a:t>
            </a:r>
          </a:p>
        </p:txBody>
      </p:sp>
    </p:spTree>
    <p:extLst>
      <p:ext uri="{BB962C8B-B14F-4D97-AF65-F5344CB8AC3E}">
        <p14:creationId xmlns:p14="http://schemas.microsoft.com/office/powerpoint/2010/main" val="390066473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8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3070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81" name="TextBox 4"/>
          <p:cNvSpPr txBox="1">
            <a:spLocks noChangeArrowheads="1"/>
          </p:cNvSpPr>
          <p:nvPr/>
        </p:nvSpPr>
        <p:spPr bwMode="auto">
          <a:xfrm>
            <a:off x="3132138" y="115888"/>
            <a:ext cx="2879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2400">
                <a:solidFill>
                  <a:srgbClr val="FF0000"/>
                </a:solidFill>
                <a:latin typeface="楷体" pitchFamily="49" charset="-122"/>
                <a:ea typeface="楷体" pitchFamily="49" charset="-122"/>
              </a:rPr>
              <a:t>要把字写工整</a:t>
            </a:r>
          </a:p>
        </p:txBody>
      </p:sp>
      <p:sp>
        <p:nvSpPr>
          <p:cNvPr id="7" name="椭圆形标注 6">
            <a:extLst>
              <a:ext uri="{FF2B5EF4-FFF2-40B4-BE49-F238E27FC236}">
                <a16:creationId xmlns="" xmlns:a16="http://schemas.microsoft.com/office/drawing/2014/main" id="{31CA5163-D498-409F-B64B-A066876CE90D}"/>
              </a:ext>
            </a:extLst>
          </p:cNvPr>
          <p:cNvSpPr/>
          <p:nvPr/>
        </p:nvSpPr>
        <p:spPr>
          <a:xfrm>
            <a:off x="5651500" y="765175"/>
            <a:ext cx="2233613" cy="1295400"/>
          </a:xfrm>
          <a:prstGeom prst="wedgeEllipseCallout">
            <a:avLst>
              <a:gd name="adj1" fmla="val -62641"/>
              <a:gd name="adj2" fmla="val 11341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800" dirty="0">
                <a:solidFill>
                  <a:srgbClr val="FF0000"/>
                </a:solidFill>
                <a:latin typeface="楷体" pitchFamily="49" charset="-122"/>
                <a:ea typeface="楷体" pitchFamily="49" charset="-122"/>
              </a:rPr>
              <a:t>潦草</a:t>
            </a:r>
          </a:p>
        </p:txBody>
      </p:sp>
    </p:spTree>
    <p:extLst>
      <p:ext uri="{BB962C8B-B14F-4D97-AF65-F5344CB8AC3E}">
        <p14:creationId xmlns:p14="http://schemas.microsoft.com/office/powerpoint/2010/main" val="418732692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形标注 3">
            <a:extLst>
              <a:ext uri="{FF2B5EF4-FFF2-40B4-BE49-F238E27FC236}">
                <a16:creationId xmlns="" xmlns:a16="http://schemas.microsoft.com/office/drawing/2014/main" id="{46C300BF-E901-4FA5-A19B-377B65E757C3}"/>
              </a:ext>
            </a:extLst>
          </p:cNvPr>
          <p:cNvSpPr/>
          <p:nvPr/>
        </p:nvSpPr>
        <p:spPr>
          <a:xfrm>
            <a:off x="5651500" y="765175"/>
            <a:ext cx="2233613" cy="1295400"/>
          </a:xfrm>
          <a:prstGeom prst="wedgeEllipseCallout">
            <a:avLst>
              <a:gd name="adj1" fmla="val -62641"/>
              <a:gd name="adj2" fmla="val 11341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800" dirty="0">
                <a:solidFill>
                  <a:srgbClr val="FF0000"/>
                </a:solidFill>
                <a:latin typeface="楷体" pitchFamily="49" charset="-122"/>
                <a:ea typeface="楷体" pitchFamily="49" charset="-122"/>
              </a:rPr>
              <a:t>太细</a:t>
            </a:r>
          </a:p>
        </p:txBody>
      </p:sp>
      <p:pic>
        <p:nvPicPr>
          <p:cNvPr id="768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5260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526727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4514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椭圆形标注 4">
            <a:extLst>
              <a:ext uri="{FF2B5EF4-FFF2-40B4-BE49-F238E27FC236}">
                <a16:creationId xmlns="" xmlns:a16="http://schemas.microsoft.com/office/drawing/2014/main" id="{B10A31C0-BBDF-405F-B88C-DDB67E3BE1A9}"/>
              </a:ext>
            </a:extLst>
          </p:cNvPr>
          <p:cNvSpPr/>
          <p:nvPr/>
        </p:nvSpPr>
        <p:spPr>
          <a:xfrm>
            <a:off x="5651500" y="765175"/>
            <a:ext cx="2233613" cy="1295400"/>
          </a:xfrm>
          <a:prstGeom prst="wedgeEllipseCallout">
            <a:avLst>
              <a:gd name="adj1" fmla="val -62641"/>
              <a:gd name="adj2" fmla="val 11341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800" dirty="0">
                <a:solidFill>
                  <a:srgbClr val="FF0000"/>
                </a:solidFill>
                <a:latin typeface="楷体" pitchFamily="49" charset="-122"/>
                <a:ea typeface="楷体" pitchFamily="49" charset="-122"/>
              </a:rPr>
              <a:t>挤成团</a:t>
            </a:r>
          </a:p>
        </p:txBody>
      </p:sp>
    </p:spTree>
    <p:extLst>
      <p:ext uri="{BB962C8B-B14F-4D97-AF65-F5344CB8AC3E}">
        <p14:creationId xmlns:p14="http://schemas.microsoft.com/office/powerpoint/2010/main" val="259149761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形标注 3">
            <a:extLst>
              <a:ext uri="{FF2B5EF4-FFF2-40B4-BE49-F238E27FC236}">
                <a16:creationId xmlns="" xmlns:a16="http://schemas.microsoft.com/office/drawing/2014/main" id="{469FBAE3-3214-459F-BBF5-3DBB3AED1661}"/>
              </a:ext>
            </a:extLst>
          </p:cNvPr>
          <p:cNvSpPr/>
          <p:nvPr/>
        </p:nvSpPr>
        <p:spPr>
          <a:xfrm>
            <a:off x="5651500" y="765175"/>
            <a:ext cx="2233613" cy="1295400"/>
          </a:xfrm>
          <a:prstGeom prst="wedgeEllipseCallout">
            <a:avLst>
              <a:gd name="adj1" fmla="val -62641"/>
              <a:gd name="adj2" fmla="val 11341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800" dirty="0">
                <a:solidFill>
                  <a:srgbClr val="FF0000"/>
                </a:solidFill>
                <a:latin typeface="楷体" pitchFamily="49" charset="-122"/>
                <a:ea typeface="楷体" pitchFamily="49" charset="-122"/>
              </a:rPr>
              <a:t>工整、合适</a:t>
            </a:r>
          </a:p>
        </p:txBody>
      </p:sp>
      <p:pic>
        <p:nvPicPr>
          <p:cNvPr id="7885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6499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0705252"/>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5133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椭圆形标注 4">
            <a:extLst>
              <a:ext uri="{FF2B5EF4-FFF2-40B4-BE49-F238E27FC236}">
                <a16:creationId xmlns="" xmlns:a16="http://schemas.microsoft.com/office/drawing/2014/main" id="{612EE05F-5113-44EA-9342-A3E41820C345}"/>
              </a:ext>
            </a:extLst>
          </p:cNvPr>
          <p:cNvSpPr/>
          <p:nvPr/>
        </p:nvSpPr>
        <p:spPr>
          <a:xfrm>
            <a:off x="5651500" y="765175"/>
            <a:ext cx="2233613" cy="1295400"/>
          </a:xfrm>
          <a:prstGeom prst="wedgeEllipseCallout">
            <a:avLst>
              <a:gd name="adj1" fmla="val -62641"/>
              <a:gd name="adj2" fmla="val 11341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800" dirty="0">
                <a:solidFill>
                  <a:srgbClr val="FF0000"/>
                </a:solidFill>
                <a:latin typeface="楷体" pitchFamily="49" charset="-122"/>
                <a:ea typeface="楷体" pitchFamily="49" charset="-122"/>
              </a:rPr>
              <a:t>字写得好</a:t>
            </a:r>
          </a:p>
        </p:txBody>
      </p:sp>
    </p:spTree>
    <p:extLst>
      <p:ext uri="{BB962C8B-B14F-4D97-AF65-F5344CB8AC3E}">
        <p14:creationId xmlns:p14="http://schemas.microsoft.com/office/powerpoint/2010/main" val="187205385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4419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椭圆形标注 4">
            <a:extLst>
              <a:ext uri="{FF2B5EF4-FFF2-40B4-BE49-F238E27FC236}">
                <a16:creationId xmlns="" xmlns:a16="http://schemas.microsoft.com/office/drawing/2014/main" id="{527A812B-F1BD-4648-A9E8-48747F18AC55}"/>
              </a:ext>
            </a:extLst>
          </p:cNvPr>
          <p:cNvSpPr/>
          <p:nvPr/>
        </p:nvSpPr>
        <p:spPr>
          <a:xfrm>
            <a:off x="5651500" y="765175"/>
            <a:ext cx="2233613" cy="1295400"/>
          </a:xfrm>
          <a:prstGeom prst="wedgeEllipseCallout">
            <a:avLst>
              <a:gd name="adj1" fmla="val -62641"/>
              <a:gd name="adj2" fmla="val 11341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zh-CN" altLang="en-US" sz="2800" dirty="0">
                <a:solidFill>
                  <a:srgbClr val="FF0000"/>
                </a:solidFill>
                <a:latin typeface="楷体" pitchFamily="49" charset="-122"/>
                <a:ea typeface="楷体" pitchFamily="49" charset="-122"/>
              </a:rPr>
              <a:t>有书法功底</a:t>
            </a:r>
          </a:p>
        </p:txBody>
      </p:sp>
    </p:spTree>
    <p:extLst>
      <p:ext uri="{BB962C8B-B14F-4D97-AF65-F5344CB8AC3E}">
        <p14:creationId xmlns:p14="http://schemas.microsoft.com/office/powerpoint/2010/main" val="1620014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1988840"/>
            <a:ext cx="576064" cy="2554545"/>
          </a:xfrm>
          <a:prstGeom prst="rect">
            <a:avLst/>
          </a:prstGeom>
          <a:solidFill>
            <a:srgbClr val="FFFF00"/>
          </a:solidFill>
        </p:spPr>
        <p:txBody>
          <a:bodyPr wrap="square" rtlCol="0">
            <a:spAutoFit/>
          </a:bodyPr>
          <a:lstStyle/>
          <a:p>
            <a:r>
              <a:rPr lang="zh-CN" altLang="en-US" sz="3200" dirty="0" smtClean="0">
                <a:latin typeface="黑体" panose="02010609060101010101" pitchFamily="49" charset="-122"/>
                <a:ea typeface="黑体" panose="02010609060101010101" pitchFamily="49" charset="-122"/>
              </a:rPr>
              <a:t>胡氏练字法</a:t>
            </a:r>
            <a:endParaRPr lang="zh-CN" altLang="en-US" sz="3200" dirty="0">
              <a:latin typeface="黑体" panose="02010609060101010101" pitchFamily="49" charset="-122"/>
              <a:ea typeface="黑体" panose="02010609060101010101" pitchFamily="49" charset="-122"/>
            </a:endParaRPr>
          </a:p>
        </p:txBody>
      </p:sp>
      <p:sp>
        <p:nvSpPr>
          <p:cNvPr id="3" name="TextBox 2"/>
          <p:cNvSpPr txBox="1"/>
          <p:nvPr/>
        </p:nvSpPr>
        <p:spPr>
          <a:xfrm>
            <a:off x="2019998" y="162480"/>
            <a:ext cx="6584450" cy="1569660"/>
          </a:xfrm>
          <a:prstGeom prst="rect">
            <a:avLst/>
          </a:prstGeom>
          <a:solidFill>
            <a:srgbClr val="92D050"/>
          </a:solid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基本理念</a:t>
            </a:r>
            <a:endParaRPr lang="en-US" altLang="zh-CN" sz="2400" dirty="0" smtClean="0">
              <a:latin typeface="黑体" panose="02010609060101010101" pitchFamily="49" charset="-122"/>
              <a:ea typeface="黑体" panose="02010609060101010101" pitchFamily="49" charset="-122"/>
            </a:endParaRPr>
          </a:p>
          <a:p>
            <a:r>
              <a:rPr lang="zh-CN" altLang="en-US" sz="2400" dirty="0" smtClean="0">
                <a:latin typeface="楷体" panose="02010609060101010101" pitchFamily="49" charset="-122"/>
                <a:ea typeface="楷体" panose="02010609060101010101" pitchFamily="49" charset="-122"/>
              </a:rPr>
              <a:t>练字≠练书法  </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练字要跟平时写字同步</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循序渐进，让新的书写习惯取代旧的书写习惯。</a:t>
            </a:r>
            <a:endParaRPr lang="zh-CN" altLang="en-US" sz="2400" dirty="0">
              <a:latin typeface="楷体" panose="02010609060101010101" pitchFamily="49" charset="-122"/>
              <a:ea typeface="楷体" panose="02010609060101010101" pitchFamily="49" charset="-122"/>
            </a:endParaRPr>
          </a:p>
        </p:txBody>
      </p:sp>
      <p:sp>
        <p:nvSpPr>
          <p:cNvPr id="4" name="TextBox 3"/>
          <p:cNvSpPr txBox="1"/>
          <p:nvPr/>
        </p:nvSpPr>
        <p:spPr>
          <a:xfrm>
            <a:off x="1972418" y="1844824"/>
            <a:ext cx="5370330" cy="3046988"/>
          </a:xfrm>
          <a:prstGeom prst="rect">
            <a:avLst/>
          </a:prstGeom>
          <a:solidFill>
            <a:srgbClr val="92D050"/>
          </a:solid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练字的目标路径</a:t>
            </a:r>
            <a:endParaRPr lang="en-US" altLang="zh-CN" sz="2400" dirty="0" smtClean="0">
              <a:latin typeface="黑体" panose="02010609060101010101" pitchFamily="49" charset="-122"/>
              <a:ea typeface="黑体" panose="02010609060101010101" pitchFamily="49" charset="-122"/>
            </a:endParaRPr>
          </a:p>
          <a:p>
            <a:r>
              <a:rPr lang="zh-CN" altLang="en-US" sz="2400" dirty="0" smtClean="0">
                <a:latin typeface="楷体" panose="02010609060101010101" pitchFamily="49" charset="-122"/>
                <a:ea typeface="楷体" panose="02010609060101010101" pitchFamily="49" charset="-122"/>
              </a:rPr>
              <a:t>一、在方框和横线内写字，不超格</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二、笔画交代清楚</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三、字形结构匀称</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四、字体大小均衡，字距、行距均衡</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五、版面整洁干净，字体工整</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六、提高书写速度</a:t>
            </a:r>
            <a:endParaRPr lang="en-US" altLang="zh-CN" sz="2400" dirty="0" smtClean="0">
              <a:latin typeface="楷体" panose="02010609060101010101" pitchFamily="49" charset="-122"/>
              <a:ea typeface="楷体" panose="02010609060101010101" pitchFamily="49" charset="-122"/>
            </a:endParaRPr>
          </a:p>
          <a:p>
            <a:r>
              <a:rPr lang="zh-CN" altLang="en-US" sz="2400" dirty="0" smtClean="0">
                <a:latin typeface="楷体" panose="02010609060101010101" pitchFamily="49" charset="-122"/>
                <a:ea typeface="楷体" panose="02010609060101010101" pitchFamily="49" charset="-122"/>
              </a:rPr>
              <a:t>七、脑手节奏一致，错别字少，涂改少</a:t>
            </a:r>
            <a:endParaRPr lang="en-US" altLang="zh-CN" sz="2400" dirty="0" smtClean="0">
              <a:latin typeface="楷体" panose="02010609060101010101" pitchFamily="49" charset="-122"/>
              <a:ea typeface="楷体" panose="02010609060101010101" pitchFamily="49" charset="-122"/>
            </a:endParaRPr>
          </a:p>
        </p:txBody>
      </p:sp>
      <p:sp>
        <p:nvSpPr>
          <p:cNvPr id="5" name="TextBox 4"/>
          <p:cNvSpPr txBox="1"/>
          <p:nvPr/>
        </p:nvSpPr>
        <p:spPr>
          <a:xfrm>
            <a:off x="2009982" y="5572690"/>
            <a:ext cx="5112568" cy="830997"/>
          </a:xfrm>
          <a:prstGeom prst="rect">
            <a:avLst/>
          </a:prstGeom>
          <a:solidFill>
            <a:srgbClr val="92D050"/>
          </a:solidFill>
        </p:spPr>
        <p:txBody>
          <a:bodyPr wrap="square" rtlCol="0">
            <a:spAutoFit/>
          </a:bodyPr>
          <a:lstStyle/>
          <a:p>
            <a:r>
              <a:rPr lang="zh-CN" altLang="en-US" sz="2400" dirty="0" smtClean="0">
                <a:latin typeface="黑体" panose="02010609060101010101" pitchFamily="49" charset="-122"/>
                <a:ea typeface="黑体" panose="02010609060101010101" pitchFamily="49" charset="-122"/>
              </a:rPr>
              <a:t>练字的招数</a:t>
            </a:r>
            <a:endParaRPr lang="en-US" altLang="zh-CN" sz="2400" dirty="0" smtClean="0">
              <a:latin typeface="黑体" panose="02010609060101010101" pitchFamily="49" charset="-122"/>
              <a:ea typeface="黑体" panose="02010609060101010101" pitchFamily="49" charset="-122"/>
            </a:endParaRPr>
          </a:p>
          <a:p>
            <a:r>
              <a:rPr lang="zh-CN" altLang="en-US" sz="2400" dirty="0">
                <a:latin typeface="楷体" panose="02010609060101010101" pitchFamily="49" charset="-122"/>
                <a:ea typeface="楷体" panose="02010609060101010101" pitchFamily="49" charset="-122"/>
              </a:rPr>
              <a:t>看</a:t>
            </a:r>
            <a:r>
              <a:rPr lang="zh-CN" altLang="en-US" sz="2400" dirty="0" smtClean="0">
                <a:latin typeface="楷体" panose="02010609060101010101" pitchFamily="49" charset="-122"/>
                <a:ea typeface="楷体" panose="02010609060101010101" pitchFamily="49" charset="-122"/>
              </a:rPr>
              <a:t>字    仿字    默字    写字</a:t>
            </a:r>
            <a:endParaRPr lang="zh-CN" altLang="en-US" sz="2400" dirty="0">
              <a:latin typeface="楷体" panose="02010609060101010101" pitchFamily="49" charset="-122"/>
              <a:ea typeface="楷体" panose="02010609060101010101" pitchFamily="49" charset="-122"/>
            </a:endParaRPr>
          </a:p>
        </p:txBody>
      </p:sp>
      <p:sp>
        <p:nvSpPr>
          <p:cNvPr id="6" name="下箭头 5"/>
          <p:cNvSpPr/>
          <p:nvPr/>
        </p:nvSpPr>
        <p:spPr>
          <a:xfrm>
            <a:off x="7342748" y="2060848"/>
            <a:ext cx="720080" cy="3353044"/>
          </a:xfrm>
          <a:prstGeom prst="downArrow">
            <a:avLst/>
          </a:prstGeom>
          <a:solidFill>
            <a:srgbClr val="FF0000"/>
          </a:solidFill>
          <a:ln>
            <a:solidFill>
              <a:srgbClr val="FFFF00"/>
            </a:solid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左大括号 6"/>
          <p:cNvSpPr/>
          <p:nvPr/>
        </p:nvSpPr>
        <p:spPr>
          <a:xfrm>
            <a:off x="1331640" y="1268760"/>
            <a:ext cx="678342" cy="4464496"/>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90429860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1846" y="1332433"/>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作文在语言上要注意哪些细节？</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16</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22782135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78133" y="4537"/>
            <a:ext cx="1805940" cy="685800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12" name="PA_菱形 1"/>
          <p:cNvSpPr/>
          <p:nvPr>
            <p:custDataLst>
              <p:tags r:id="rId1"/>
            </p:custDataLst>
          </p:nvPr>
        </p:nvSpPr>
        <p:spPr>
          <a:xfrm>
            <a:off x="500112" y="1418218"/>
            <a:ext cx="2554853" cy="3406471"/>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菱形 1"/>
          <p:cNvSpPr/>
          <p:nvPr>
            <p:custDataLst>
              <p:tags r:id="rId2"/>
            </p:custDataLst>
          </p:nvPr>
        </p:nvSpPr>
        <p:spPr>
          <a:xfrm>
            <a:off x="734323" y="1730500"/>
            <a:ext cx="2086430" cy="2781907"/>
          </a:xfrm>
          <a:prstGeom prst="diamond">
            <a:avLst/>
          </a:prstGeom>
          <a:solidFill>
            <a:schemeClr val="bg1">
              <a:alpha val="81000"/>
            </a:schemeClr>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PA_菱形 1"/>
          <p:cNvSpPr/>
          <p:nvPr>
            <p:custDataLst>
              <p:tags r:id="rId3"/>
            </p:custDataLst>
          </p:nvPr>
        </p:nvSpPr>
        <p:spPr>
          <a:xfrm>
            <a:off x="765089" y="1933723"/>
            <a:ext cx="2055664" cy="2375459"/>
          </a:xfrm>
          <a:prstGeom prst="diamond">
            <a:avLst/>
          </a:prstGeom>
          <a:solidFill>
            <a:srgbClr val="F3D3BC"/>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黑体" panose="02010609060101010101" pitchFamily="49" charset="-122"/>
                <a:ea typeface="黑体" panose="02010609060101010101" pitchFamily="49" charset="-122"/>
              </a:rPr>
              <a:t>经验</a:t>
            </a:r>
            <a:endParaRPr lang="zh-CN" altLang="en-US" sz="3200" dirty="0">
              <a:solidFill>
                <a:srgbClr val="FF0000"/>
              </a:solidFill>
              <a:latin typeface="黑体" panose="02010609060101010101" pitchFamily="49" charset="-122"/>
              <a:ea typeface="黑体" panose="02010609060101010101" pitchFamily="49" charset="-122"/>
            </a:endParaRPr>
          </a:p>
        </p:txBody>
      </p:sp>
      <p:sp>
        <p:nvSpPr>
          <p:cNvPr id="24" name="PA_菱形 23"/>
          <p:cNvSpPr/>
          <p:nvPr>
            <p:custDataLst>
              <p:tags r:id="rId4"/>
            </p:custDataLst>
          </p:nvPr>
        </p:nvSpPr>
        <p:spPr>
          <a:xfrm>
            <a:off x="687061" y="1730541"/>
            <a:ext cx="451688" cy="602250"/>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
        <p:nvSpPr>
          <p:cNvPr id="25" name="PA_菱形 23"/>
          <p:cNvSpPr/>
          <p:nvPr>
            <p:custDataLst>
              <p:tags r:id="rId5"/>
            </p:custDataLst>
          </p:nvPr>
        </p:nvSpPr>
        <p:spPr>
          <a:xfrm>
            <a:off x="1138500" y="987122"/>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34" name="组合 33"/>
          <p:cNvGrpSpPr/>
          <p:nvPr/>
        </p:nvGrpSpPr>
        <p:grpSpPr>
          <a:xfrm rot="16200000" flipH="1">
            <a:off x="2477888" y="2931677"/>
            <a:ext cx="1442024" cy="539568"/>
            <a:chOff x="2467503" y="4400363"/>
            <a:chExt cx="1442024" cy="719424"/>
          </a:xfrm>
        </p:grpSpPr>
        <p:cxnSp>
          <p:nvCxnSpPr>
            <p:cNvPr id="31" name="PA_直接连接符 30"/>
            <p:cNvCxnSpPr/>
            <p:nvPr>
              <p:custDataLst>
                <p:tags r:id="rId21"/>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PA_直接连接符 30"/>
            <p:cNvCxnSpPr/>
            <p:nvPr>
              <p:custDataLst>
                <p:tags r:id="rId22"/>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0" name="PA_菱形 23"/>
          <p:cNvSpPr/>
          <p:nvPr>
            <p:custDataLst>
              <p:tags r:id="rId6"/>
            </p:custDataLst>
          </p:nvPr>
        </p:nvSpPr>
        <p:spPr>
          <a:xfrm>
            <a:off x="670263" y="694824"/>
            <a:ext cx="216478" cy="28863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grpSp>
        <p:nvGrpSpPr>
          <p:cNvPr id="59" name="PA_组合 58"/>
          <p:cNvGrpSpPr/>
          <p:nvPr>
            <p:custDataLst>
              <p:tags r:id="rId7"/>
            </p:custDataLst>
          </p:nvPr>
        </p:nvGrpSpPr>
        <p:grpSpPr>
          <a:xfrm>
            <a:off x="3886950" y="5711063"/>
            <a:ext cx="277355" cy="856603"/>
            <a:chOff x="6697441" y="5773974"/>
            <a:chExt cx="439960" cy="1019104"/>
          </a:xfrm>
        </p:grpSpPr>
        <p:grpSp>
          <p:nvGrpSpPr>
            <p:cNvPr id="50" name="PA_组合 49"/>
            <p:cNvGrpSpPr/>
            <p:nvPr>
              <p:custDataLst>
                <p:tags r:id="rId12"/>
              </p:custDataLst>
            </p:nvPr>
          </p:nvGrpSpPr>
          <p:grpSpPr>
            <a:xfrm>
              <a:off x="6698167" y="6159623"/>
              <a:ext cx="439234" cy="219131"/>
              <a:chOff x="2467501" y="4444780"/>
              <a:chExt cx="1442026" cy="719417"/>
            </a:xfrm>
          </p:grpSpPr>
          <p:cxnSp>
            <p:nvCxnSpPr>
              <p:cNvPr id="51" name="PA_直接连接符 30"/>
              <p:cNvCxnSpPr/>
              <p:nvPr>
                <p:custDataLst>
                  <p:tags r:id="rId19"/>
                </p:custDataLst>
              </p:nvPr>
            </p:nvCxnSpPr>
            <p:spPr>
              <a:xfrm flipH="1">
                <a:off x="3190895" y="4445567"/>
                <a:ext cx="718632" cy="718630"/>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PA_直接连接符 30"/>
              <p:cNvCxnSpPr/>
              <p:nvPr>
                <p:custDataLst>
                  <p:tags r:id="rId20"/>
                </p:custDataLst>
              </p:nvPr>
            </p:nvCxnSpPr>
            <p:spPr>
              <a:xfrm rot="5400000" flipH="1">
                <a:off x="2467503" y="4444778"/>
                <a:ext cx="718630" cy="718633"/>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3" name="PA_组合 49"/>
            <p:cNvGrpSpPr/>
            <p:nvPr>
              <p:custDataLst>
                <p:tags r:id="rId13"/>
              </p:custDataLst>
            </p:nvPr>
          </p:nvGrpSpPr>
          <p:grpSpPr>
            <a:xfrm>
              <a:off x="6698167" y="5773974"/>
              <a:ext cx="439233" cy="219133"/>
              <a:chOff x="2467503" y="4400363"/>
              <a:chExt cx="1442024" cy="719424"/>
            </a:xfrm>
          </p:grpSpPr>
          <p:cxnSp>
            <p:nvCxnSpPr>
              <p:cNvPr id="54" name="PA_直接连接符 30"/>
              <p:cNvCxnSpPr/>
              <p:nvPr>
                <p:custDataLst>
                  <p:tags r:id="rId17"/>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5" name="PA_直接连接符 30"/>
              <p:cNvCxnSpPr/>
              <p:nvPr>
                <p:custDataLst>
                  <p:tags r:id="rId18"/>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PA_组合 49"/>
            <p:cNvGrpSpPr/>
            <p:nvPr>
              <p:custDataLst>
                <p:tags r:id="rId14"/>
              </p:custDataLst>
            </p:nvPr>
          </p:nvGrpSpPr>
          <p:grpSpPr>
            <a:xfrm>
              <a:off x="6697441" y="6573945"/>
              <a:ext cx="439233" cy="219133"/>
              <a:chOff x="2467503" y="4400363"/>
              <a:chExt cx="1442024" cy="719424"/>
            </a:xfrm>
          </p:grpSpPr>
          <p:cxnSp>
            <p:nvCxnSpPr>
              <p:cNvPr id="57" name="PA_直接连接符 30"/>
              <p:cNvCxnSpPr/>
              <p:nvPr>
                <p:custDataLst>
                  <p:tags r:id="rId15"/>
                </p:custDataLst>
              </p:nvPr>
            </p:nvCxnSpPr>
            <p:spPr>
              <a:xfrm flipH="1">
                <a:off x="3190897" y="4401156"/>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8" name="PA_直接连接符 30"/>
              <p:cNvCxnSpPr/>
              <p:nvPr>
                <p:custDataLst>
                  <p:tags r:id="rId16"/>
                </p:custDataLst>
              </p:nvPr>
            </p:nvCxnSpPr>
            <p:spPr>
              <a:xfrm rot="5400000" flipH="1">
                <a:off x="2467504" y="4400362"/>
                <a:ext cx="718630" cy="718631"/>
              </a:xfrm>
              <a:prstGeom prst="line">
                <a:avLst/>
              </a:prstGeom>
              <a:ln w="38100" cap="rnd">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8" name="PA_菱形 23"/>
          <p:cNvSpPr/>
          <p:nvPr>
            <p:custDataLst>
              <p:tags r:id="rId8"/>
            </p:custDataLst>
          </p:nvPr>
        </p:nvSpPr>
        <p:spPr>
          <a:xfrm flipH="1">
            <a:off x="5299785" y="1632598"/>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9" name="PA_菱形 23"/>
          <p:cNvSpPr/>
          <p:nvPr>
            <p:custDataLst>
              <p:tags r:id="rId9"/>
            </p:custDataLst>
          </p:nvPr>
        </p:nvSpPr>
        <p:spPr>
          <a:xfrm flipH="1">
            <a:off x="5721696" y="852984"/>
            <a:ext cx="316813" cy="422417"/>
          </a:xfrm>
          <a:prstGeom prst="diamond">
            <a:avLst/>
          </a:prstGeom>
          <a:solidFill>
            <a:srgbClr val="F3D3B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菱形 23"/>
          <p:cNvSpPr/>
          <p:nvPr>
            <p:custDataLst>
              <p:tags r:id="rId10"/>
            </p:custDataLst>
          </p:nvPr>
        </p:nvSpPr>
        <p:spPr>
          <a:xfrm flipH="1">
            <a:off x="6441431" y="852984"/>
            <a:ext cx="216478" cy="288637"/>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PA_菱形 23"/>
          <p:cNvSpPr/>
          <p:nvPr>
            <p:custDataLst>
              <p:tags r:id="rId11"/>
            </p:custDataLst>
          </p:nvPr>
        </p:nvSpPr>
        <p:spPr>
          <a:xfrm flipH="1">
            <a:off x="7463408" y="4466730"/>
            <a:ext cx="451688" cy="602250"/>
          </a:xfrm>
          <a:prstGeom prst="diamond">
            <a:avLst/>
          </a:prstGeom>
          <a:solidFill>
            <a:srgbClr val="AAC2AC"/>
          </a:solidFill>
          <a:ln>
            <a:noFill/>
          </a:ln>
          <a:effectLst>
            <a:outerShdw blurRad="50800" dist="38100" dir="2700000" algn="tl" rotWithShape="0">
              <a:prstClr val="black">
                <a:alpha val="40000"/>
              </a:prstClr>
            </a:outerShdw>
          </a:effectLst>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27" name="TextBox 3"/>
          <p:cNvSpPr txBox="1">
            <a:spLocks noChangeArrowheads="1"/>
          </p:cNvSpPr>
          <p:nvPr/>
        </p:nvSpPr>
        <p:spPr bwMode="auto">
          <a:xfrm>
            <a:off x="3801988" y="1484784"/>
            <a:ext cx="5043313" cy="5512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nSpc>
                <a:spcPct val="150000"/>
              </a:lnSpc>
            </a:pPr>
            <a:r>
              <a:rPr lang="zh-CN" altLang="en-US" sz="2400" dirty="0" smtClean="0">
                <a:solidFill>
                  <a:srgbClr val="FF0000"/>
                </a:solidFill>
                <a:latin typeface="黑体" pitchFamily="49" charset="-122"/>
                <a:ea typeface="黑体" pitchFamily="49" charset="-122"/>
              </a:rPr>
              <a:t>如何</a:t>
            </a:r>
            <a:r>
              <a:rPr lang="zh-CN" altLang="en-US" sz="2400" dirty="0">
                <a:solidFill>
                  <a:srgbClr val="FF0000"/>
                </a:solidFill>
                <a:latin typeface="黑体" pitchFamily="49" charset="-122"/>
                <a:ea typeface="黑体" pitchFamily="49" charset="-122"/>
              </a:rPr>
              <a:t>打磨文章的语言</a:t>
            </a:r>
            <a:r>
              <a:rPr lang="zh-CN" altLang="en-US" sz="2400" dirty="0" smtClean="0">
                <a:solidFill>
                  <a:srgbClr val="FF0000"/>
                </a:solidFill>
                <a:latin typeface="黑体" pitchFamily="49" charset="-122"/>
                <a:ea typeface="黑体" pitchFamily="49" charset="-122"/>
              </a:rPr>
              <a:t>？</a:t>
            </a:r>
            <a:endParaRPr lang="en-US" altLang="zh-CN" sz="2400" dirty="0" smtClean="0">
              <a:solidFill>
                <a:srgbClr val="FF0000"/>
              </a:solidFill>
              <a:latin typeface="黑体" pitchFamily="49" charset="-122"/>
              <a:ea typeface="黑体" pitchFamily="49" charset="-122"/>
            </a:endParaRPr>
          </a:p>
          <a:p>
            <a:pPr>
              <a:lnSpc>
                <a:spcPct val="150000"/>
              </a:lnSpc>
            </a:pPr>
            <a:r>
              <a:rPr lang="zh-CN" altLang="en-US" sz="2400" dirty="0" smtClean="0">
                <a:latin typeface="楷体" pitchFamily="49" charset="-122"/>
                <a:ea typeface="楷体" pitchFamily="49" charset="-122"/>
              </a:rPr>
              <a:t>写好每一句话；</a:t>
            </a:r>
            <a:endParaRPr lang="en-US" altLang="zh-CN" sz="2400" dirty="0" smtClean="0">
              <a:latin typeface="楷体" pitchFamily="49" charset="-122"/>
              <a:ea typeface="楷体" pitchFamily="49" charset="-122"/>
            </a:endParaRPr>
          </a:p>
          <a:p>
            <a:pPr>
              <a:lnSpc>
                <a:spcPct val="150000"/>
              </a:lnSpc>
            </a:pPr>
            <a:r>
              <a:rPr lang="zh-CN" altLang="en-US" sz="2400" dirty="0" smtClean="0">
                <a:latin typeface="楷体" pitchFamily="49" charset="-122"/>
                <a:ea typeface="楷体" pitchFamily="49" charset="-122"/>
              </a:rPr>
              <a:t>用词准确</a:t>
            </a:r>
            <a:r>
              <a:rPr lang="zh-CN" altLang="en-US" sz="2400" dirty="0">
                <a:latin typeface="楷体" pitchFamily="49" charset="-122"/>
                <a:ea typeface="楷体" pitchFamily="49" charset="-122"/>
              </a:rPr>
              <a:t>；</a:t>
            </a:r>
          </a:p>
          <a:p>
            <a:pPr>
              <a:lnSpc>
                <a:spcPct val="150000"/>
              </a:lnSpc>
            </a:pPr>
            <a:r>
              <a:rPr lang="zh-CN" altLang="en-US" sz="2400" dirty="0" smtClean="0">
                <a:latin typeface="楷体" pitchFamily="49" charset="-122"/>
                <a:ea typeface="楷体" pitchFamily="49" charset="-122"/>
              </a:rPr>
              <a:t>句式灵活</a:t>
            </a:r>
            <a:r>
              <a:rPr lang="zh-CN" altLang="en-US" sz="2400" dirty="0">
                <a:latin typeface="楷体" pitchFamily="49" charset="-122"/>
                <a:ea typeface="楷体" pitchFamily="49" charset="-122"/>
              </a:rPr>
              <a:t>变化；</a:t>
            </a:r>
          </a:p>
          <a:p>
            <a:pPr>
              <a:lnSpc>
                <a:spcPct val="150000"/>
              </a:lnSpc>
            </a:pPr>
            <a:r>
              <a:rPr lang="zh-CN" altLang="en-US" sz="2400" dirty="0">
                <a:latin typeface="楷体" pitchFamily="49" charset="-122"/>
                <a:ea typeface="楷体" pitchFamily="49" charset="-122"/>
              </a:rPr>
              <a:t>常用修辞</a:t>
            </a:r>
            <a:r>
              <a:rPr lang="zh-CN" altLang="en-US" sz="2400" dirty="0" smtClean="0">
                <a:latin typeface="楷体" pitchFamily="49" charset="-122"/>
                <a:ea typeface="楷体" pitchFamily="49" charset="-122"/>
              </a:rPr>
              <a:t>手法；</a:t>
            </a:r>
            <a:endParaRPr lang="zh-CN" altLang="en-US" sz="2400" dirty="0">
              <a:latin typeface="楷体" pitchFamily="49" charset="-122"/>
              <a:ea typeface="楷体" pitchFamily="49" charset="-122"/>
            </a:endParaRPr>
          </a:p>
          <a:p>
            <a:pPr>
              <a:lnSpc>
                <a:spcPct val="150000"/>
              </a:lnSpc>
            </a:pPr>
            <a:r>
              <a:rPr lang="zh-CN" altLang="en-US" sz="2400" dirty="0">
                <a:latin typeface="楷体" pitchFamily="49" charset="-122"/>
                <a:ea typeface="楷体" pitchFamily="49" charset="-122"/>
              </a:rPr>
              <a:t>句间、段</a:t>
            </a:r>
            <a:r>
              <a:rPr lang="zh-CN" altLang="en-US" sz="2400" dirty="0" smtClean="0">
                <a:latin typeface="楷体" pitchFamily="49" charset="-122"/>
                <a:ea typeface="楷体" pitchFamily="49" charset="-122"/>
              </a:rPr>
              <a:t>间衔接顺畅；</a:t>
            </a:r>
            <a:endParaRPr lang="en-US" altLang="zh-CN" sz="2400" dirty="0">
              <a:latin typeface="楷体" pitchFamily="49" charset="-122"/>
              <a:ea typeface="楷体" pitchFamily="49" charset="-122"/>
            </a:endParaRPr>
          </a:p>
          <a:p>
            <a:pPr>
              <a:lnSpc>
                <a:spcPct val="150000"/>
              </a:lnSpc>
            </a:pPr>
            <a:r>
              <a:rPr lang="zh-CN" altLang="en-US" sz="2400" dirty="0">
                <a:latin typeface="楷体" pitchFamily="49" charset="-122"/>
                <a:ea typeface="楷体" pitchFamily="49" charset="-122"/>
              </a:rPr>
              <a:t>段首</a:t>
            </a:r>
            <a:r>
              <a:rPr lang="zh-CN" altLang="en-US" sz="2400" dirty="0" smtClean="0">
                <a:latin typeface="楷体" pitchFamily="49" charset="-122"/>
                <a:ea typeface="楷体" pitchFamily="49" charset="-122"/>
              </a:rPr>
              <a:t>句精炼</a:t>
            </a:r>
            <a:endParaRPr lang="en-US" altLang="zh-CN" sz="2400" dirty="0">
              <a:latin typeface="楷体" pitchFamily="49" charset="-122"/>
              <a:ea typeface="楷体" pitchFamily="49" charset="-122"/>
            </a:endParaRPr>
          </a:p>
          <a:p>
            <a:pPr>
              <a:lnSpc>
                <a:spcPct val="150000"/>
              </a:lnSpc>
            </a:pPr>
            <a:r>
              <a:rPr lang="zh-CN" altLang="en-US" sz="2400" dirty="0" smtClean="0">
                <a:latin typeface="楷体" pitchFamily="49" charset="-122"/>
                <a:ea typeface="楷体" pitchFamily="49" charset="-122"/>
              </a:rPr>
              <a:t>黄金段</a:t>
            </a:r>
            <a:r>
              <a:rPr lang="zh-CN" altLang="en-US" sz="2400" dirty="0">
                <a:latin typeface="楷体" pitchFamily="49" charset="-122"/>
                <a:ea typeface="楷体" pitchFamily="49" charset="-122"/>
              </a:rPr>
              <a:t>的打造</a:t>
            </a:r>
            <a:endParaRPr lang="en-US" altLang="zh-CN" sz="2400" dirty="0">
              <a:latin typeface="楷体" pitchFamily="49" charset="-122"/>
              <a:ea typeface="楷体" pitchFamily="49" charset="-122"/>
            </a:endParaRPr>
          </a:p>
          <a:p>
            <a:pPr>
              <a:lnSpc>
                <a:spcPct val="150000"/>
              </a:lnSpc>
            </a:pPr>
            <a:endParaRPr lang="zh-CN" altLang="en-US" sz="1800" dirty="0"/>
          </a:p>
        </p:txBody>
      </p:sp>
    </p:spTree>
    <p:extLst>
      <p:ext uri="{BB962C8B-B14F-4D97-AF65-F5344CB8AC3E}">
        <p14:creationId xmlns:p14="http://schemas.microsoft.com/office/powerpoint/2010/main" val="87752551"/>
      </p:ext>
    </p:extLst>
  </p:cSld>
  <p:clrMapOvr>
    <a:masterClrMapping/>
  </p:clrMapOvr>
  <p:transition spd="slow" advClick="0"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par>
                                <p:cTn id="8" presetID="2" presetClass="entr" presetSubtype="2"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additive="base">
                                        <p:cTn id="10" dur="500" fill="hold"/>
                                        <p:tgtEl>
                                          <p:spTgt spid="34"/>
                                        </p:tgtEl>
                                        <p:attrNameLst>
                                          <p:attrName>ppt_x</p:attrName>
                                        </p:attrNameLst>
                                      </p:cBhvr>
                                      <p:tavLst>
                                        <p:tav tm="0">
                                          <p:val>
                                            <p:strVal val="1+#ppt_w/2"/>
                                          </p:val>
                                        </p:tav>
                                        <p:tav tm="100000">
                                          <p:val>
                                            <p:strVal val="#ppt_x"/>
                                          </p:val>
                                        </p:tav>
                                      </p:tavLst>
                                    </p:anim>
                                    <p:anim calcmode="lin" valueType="num">
                                      <p:cBhvr additive="base">
                                        <p:cTn id="11" dur="500" fill="hold"/>
                                        <p:tgtEl>
                                          <p:spTgt spid="34"/>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000"/>
                            </p:stCondLst>
                            <p:childTnLst>
                              <p:par>
                                <p:cTn id="19" presetID="26" presetClass="emph" presetSubtype="0" fill="hold" grpId="1" nodeType="afterEffect">
                                  <p:stCondLst>
                                    <p:cond delay="0"/>
                                  </p:stCondLst>
                                  <p:childTnLst>
                                    <p:animEffect transition="out" filter="fade">
                                      <p:cBhvr>
                                        <p:cTn id="20" dur="500" tmFilter="0, 0; .2, .5; .8, .5; 1, 0"/>
                                        <p:tgtEl>
                                          <p:spTgt spid="12"/>
                                        </p:tgtEl>
                                      </p:cBhvr>
                                    </p:animEffect>
                                    <p:animScale>
                                      <p:cBhvr>
                                        <p:cTn id="21" dur="250" autoRev="1" fill="hold"/>
                                        <p:tgtEl>
                                          <p:spTgt spid="12"/>
                                        </p:tgtEl>
                                      </p:cBhvr>
                                      <p:by x="105000" y="105000"/>
                                    </p:animScale>
                                  </p:childTnLst>
                                </p:cTn>
                              </p:par>
                            </p:childTnLst>
                          </p:cTn>
                        </p:par>
                        <p:par>
                          <p:cTn id="22" fill="hold">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1000" fill="hold"/>
                                        <p:tgtEl>
                                          <p:spTgt spid="21"/>
                                        </p:tgtEl>
                                        <p:attrNameLst>
                                          <p:attrName>ppt_y</p:attrName>
                                        </p:attrNameLst>
                                      </p:cBhvr>
                                      <p:tavLst>
                                        <p:tav tm="0">
                                          <p:val>
                                            <p:strVal val="#ppt_y+.1"/>
                                          </p:val>
                                        </p:tav>
                                        <p:tav tm="100000">
                                          <p:val>
                                            <p:strVal val="#ppt_y"/>
                                          </p:val>
                                        </p:tav>
                                      </p:tavLst>
                                    </p:anim>
                                  </p:childTnLst>
                                </p:cTn>
                              </p:par>
                              <p:par>
                                <p:cTn id="33" presetID="26" presetClass="entr" presetSubtype="0" fill="hold" grpId="0" nodeType="withEffect">
                                  <p:stCondLst>
                                    <p:cond delay="50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290">
                                          <p:stCondLst>
                                            <p:cond delay="0"/>
                                          </p:stCondLst>
                                        </p:cTn>
                                        <p:tgtEl>
                                          <p:spTgt spid="24"/>
                                        </p:tgtEl>
                                      </p:cBhvr>
                                    </p:animEffect>
                                    <p:anim calcmode="lin" valueType="num">
                                      <p:cBhvr>
                                        <p:cTn id="36" dur="911"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4"/>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4"/>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4"/>
                                        </p:tgtEl>
                                        <p:attrNameLst>
                                          <p:attrName>ppt_y</p:attrName>
                                        </p:attrNameLst>
                                      </p:cBhvr>
                                      <p:tavLst>
                                        <p:tav tm="0" fmla="#ppt_y-sin(pi*$)/81">
                                          <p:val>
                                            <p:fltVal val="0"/>
                                          </p:val>
                                        </p:tav>
                                        <p:tav tm="100000">
                                          <p:val>
                                            <p:fltVal val="1"/>
                                          </p:val>
                                        </p:tav>
                                      </p:tavLst>
                                    </p:anim>
                                    <p:animScale>
                                      <p:cBhvr>
                                        <p:cTn id="41" dur="13">
                                          <p:stCondLst>
                                            <p:cond delay="325"/>
                                          </p:stCondLst>
                                        </p:cTn>
                                        <p:tgtEl>
                                          <p:spTgt spid="24"/>
                                        </p:tgtEl>
                                      </p:cBhvr>
                                      <p:to x="100000" y="60000"/>
                                    </p:animScale>
                                    <p:animScale>
                                      <p:cBhvr>
                                        <p:cTn id="42" dur="83" decel="50000">
                                          <p:stCondLst>
                                            <p:cond delay="338"/>
                                          </p:stCondLst>
                                        </p:cTn>
                                        <p:tgtEl>
                                          <p:spTgt spid="24"/>
                                        </p:tgtEl>
                                      </p:cBhvr>
                                      <p:to x="100000" y="100000"/>
                                    </p:animScale>
                                    <p:animScale>
                                      <p:cBhvr>
                                        <p:cTn id="43" dur="13">
                                          <p:stCondLst>
                                            <p:cond delay="656"/>
                                          </p:stCondLst>
                                        </p:cTn>
                                        <p:tgtEl>
                                          <p:spTgt spid="24"/>
                                        </p:tgtEl>
                                      </p:cBhvr>
                                      <p:to x="100000" y="80000"/>
                                    </p:animScale>
                                    <p:animScale>
                                      <p:cBhvr>
                                        <p:cTn id="44" dur="83" decel="50000">
                                          <p:stCondLst>
                                            <p:cond delay="669"/>
                                          </p:stCondLst>
                                        </p:cTn>
                                        <p:tgtEl>
                                          <p:spTgt spid="24"/>
                                        </p:tgtEl>
                                      </p:cBhvr>
                                      <p:to x="100000" y="100000"/>
                                    </p:animScale>
                                    <p:animScale>
                                      <p:cBhvr>
                                        <p:cTn id="45" dur="13">
                                          <p:stCondLst>
                                            <p:cond delay="821"/>
                                          </p:stCondLst>
                                        </p:cTn>
                                        <p:tgtEl>
                                          <p:spTgt spid="24"/>
                                        </p:tgtEl>
                                      </p:cBhvr>
                                      <p:to x="100000" y="90000"/>
                                    </p:animScale>
                                    <p:animScale>
                                      <p:cBhvr>
                                        <p:cTn id="46" dur="83" decel="50000">
                                          <p:stCondLst>
                                            <p:cond delay="834"/>
                                          </p:stCondLst>
                                        </p:cTn>
                                        <p:tgtEl>
                                          <p:spTgt spid="24"/>
                                        </p:tgtEl>
                                      </p:cBhvr>
                                      <p:to x="100000" y="100000"/>
                                    </p:animScale>
                                    <p:animScale>
                                      <p:cBhvr>
                                        <p:cTn id="47" dur="13">
                                          <p:stCondLst>
                                            <p:cond delay="904"/>
                                          </p:stCondLst>
                                        </p:cTn>
                                        <p:tgtEl>
                                          <p:spTgt spid="24"/>
                                        </p:tgtEl>
                                      </p:cBhvr>
                                      <p:to x="100000" y="95000"/>
                                    </p:animScale>
                                    <p:animScale>
                                      <p:cBhvr>
                                        <p:cTn id="48" dur="83" decel="50000">
                                          <p:stCondLst>
                                            <p:cond delay="917"/>
                                          </p:stCondLst>
                                        </p:cTn>
                                        <p:tgtEl>
                                          <p:spTgt spid="24"/>
                                        </p:tgtEl>
                                      </p:cBhvr>
                                      <p:to x="100000" y="100000"/>
                                    </p:animScale>
                                  </p:childTnLst>
                                </p:cTn>
                              </p:par>
                              <p:par>
                                <p:cTn id="49" presetID="26" presetClass="entr" presetSubtype="0" fill="hold" grpId="0" nodeType="withEffect">
                                  <p:stCondLst>
                                    <p:cond delay="75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290">
                                          <p:stCondLst>
                                            <p:cond delay="0"/>
                                          </p:stCondLst>
                                        </p:cTn>
                                        <p:tgtEl>
                                          <p:spTgt spid="25"/>
                                        </p:tgtEl>
                                      </p:cBhvr>
                                    </p:animEffect>
                                    <p:anim calcmode="lin" valueType="num">
                                      <p:cBhvr>
                                        <p:cTn id="52" dur="911"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53" dur="3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54" dur="332" tmFilter="0, 0; 0.125,0.2665; 0.25,0.4; 0.375,0.465; 0.5,0.5;  0.625,0.535; 0.75,0.6; 0.875,0.7335; 1,1">
                                          <p:stCondLst>
                                            <p:cond delay="332"/>
                                          </p:stCondLst>
                                        </p:cTn>
                                        <p:tgtEl>
                                          <p:spTgt spid="25"/>
                                        </p:tgtEl>
                                        <p:attrNameLst>
                                          <p:attrName>ppt_y</p:attrName>
                                        </p:attrNameLst>
                                      </p:cBhvr>
                                      <p:tavLst>
                                        <p:tav tm="0" fmla="#ppt_y-sin(pi*$)/9">
                                          <p:val>
                                            <p:fltVal val="0"/>
                                          </p:val>
                                        </p:tav>
                                        <p:tav tm="100000">
                                          <p:val>
                                            <p:fltVal val="1"/>
                                          </p:val>
                                        </p:tav>
                                      </p:tavLst>
                                    </p:anim>
                                    <p:anim calcmode="lin" valueType="num">
                                      <p:cBhvr>
                                        <p:cTn id="55" dur="166" tmFilter="0, 0; 0.125,0.2665; 0.25,0.4; 0.375,0.465; 0.5,0.5;  0.625,0.535; 0.75,0.6; 0.875,0.7335; 1,1">
                                          <p:stCondLst>
                                            <p:cond delay="662"/>
                                          </p:stCondLst>
                                        </p:cTn>
                                        <p:tgtEl>
                                          <p:spTgt spid="25"/>
                                        </p:tgtEl>
                                        <p:attrNameLst>
                                          <p:attrName>ppt_y</p:attrName>
                                        </p:attrNameLst>
                                      </p:cBhvr>
                                      <p:tavLst>
                                        <p:tav tm="0" fmla="#ppt_y-sin(pi*$)/27">
                                          <p:val>
                                            <p:fltVal val="0"/>
                                          </p:val>
                                        </p:tav>
                                        <p:tav tm="100000">
                                          <p:val>
                                            <p:fltVal val="1"/>
                                          </p:val>
                                        </p:tav>
                                      </p:tavLst>
                                    </p:anim>
                                    <p:anim calcmode="lin" valueType="num">
                                      <p:cBhvr>
                                        <p:cTn id="56" dur="82" tmFilter="0, 0; 0.125,0.2665; 0.25,0.4; 0.375,0.465; 0.5,0.5;  0.625,0.535; 0.75,0.6; 0.875,0.7335; 1,1">
                                          <p:stCondLst>
                                            <p:cond delay="828"/>
                                          </p:stCondLst>
                                        </p:cTn>
                                        <p:tgtEl>
                                          <p:spTgt spid="25"/>
                                        </p:tgtEl>
                                        <p:attrNameLst>
                                          <p:attrName>ppt_y</p:attrName>
                                        </p:attrNameLst>
                                      </p:cBhvr>
                                      <p:tavLst>
                                        <p:tav tm="0" fmla="#ppt_y-sin(pi*$)/81">
                                          <p:val>
                                            <p:fltVal val="0"/>
                                          </p:val>
                                        </p:tav>
                                        <p:tav tm="100000">
                                          <p:val>
                                            <p:fltVal val="1"/>
                                          </p:val>
                                        </p:tav>
                                      </p:tavLst>
                                    </p:anim>
                                    <p:animScale>
                                      <p:cBhvr>
                                        <p:cTn id="57" dur="13">
                                          <p:stCondLst>
                                            <p:cond delay="325"/>
                                          </p:stCondLst>
                                        </p:cTn>
                                        <p:tgtEl>
                                          <p:spTgt spid="25"/>
                                        </p:tgtEl>
                                      </p:cBhvr>
                                      <p:to x="100000" y="60000"/>
                                    </p:animScale>
                                    <p:animScale>
                                      <p:cBhvr>
                                        <p:cTn id="58" dur="83" decel="50000">
                                          <p:stCondLst>
                                            <p:cond delay="338"/>
                                          </p:stCondLst>
                                        </p:cTn>
                                        <p:tgtEl>
                                          <p:spTgt spid="25"/>
                                        </p:tgtEl>
                                      </p:cBhvr>
                                      <p:to x="100000" y="100000"/>
                                    </p:animScale>
                                    <p:animScale>
                                      <p:cBhvr>
                                        <p:cTn id="59" dur="13">
                                          <p:stCondLst>
                                            <p:cond delay="656"/>
                                          </p:stCondLst>
                                        </p:cTn>
                                        <p:tgtEl>
                                          <p:spTgt spid="25"/>
                                        </p:tgtEl>
                                      </p:cBhvr>
                                      <p:to x="100000" y="80000"/>
                                    </p:animScale>
                                    <p:animScale>
                                      <p:cBhvr>
                                        <p:cTn id="60" dur="83" decel="50000">
                                          <p:stCondLst>
                                            <p:cond delay="669"/>
                                          </p:stCondLst>
                                        </p:cTn>
                                        <p:tgtEl>
                                          <p:spTgt spid="25"/>
                                        </p:tgtEl>
                                      </p:cBhvr>
                                      <p:to x="100000" y="100000"/>
                                    </p:animScale>
                                    <p:animScale>
                                      <p:cBhvr>
                                        <p:cTn id="61" dur="13">
                                          <p:stCondLst>
                                            <p:cond delay="821"/>
                                          </p:stCondLst>
                                        </p:cTn>
                                        <p:tgtEl>
                                          <p:spTgt spid="25"/>
                                        </p:tgtEl>
                                      </p:cBhvr>
                                      <p:to x="100000" y="90000"/>
                                    </p:animScale>
                                    <p:animScale>
                                      <p:cBhvr>
                                        <p:cTn id="62" dur="83" decel="50000">
                                          <p:stCondLst>
                                            <p:cond delay="834"/>
                                          </p:stCondLst>
                                        </p:cTn>
                                        <p:tgtEl>
                                          <p:spTgt spid="25"/>
                                        </p:tgtEl>
                                      </p:cBhvr>
                                      <p:to x="100000" y="100000"/>
                                    </p:animScale>
                                    <p:animScale>
                                      <p:cBhvr>
                                        <p:cTn id="63" dur="13">
                                          <p:stCondLst>
                                            <p:cond delay="904"/>
                                          </p:stCondLst>
                                        </p:cTn>
                                        <p:tgtEl>
                                          <p:spTgt spid="25"/>
                                        </p:tgtEl>
                                      </p:cBhvr>
                                      <p:to x="100000" y="95000"/>
                                    </p:animScale>
                                    <p:animScale>
                                      <p:cBhvr>
                                        <p:cTn id="64" dur="83" decel="50000">
                                          <p:stCondLst>
                                            <p:cond delay="917"/>
                                          </p:stCondLst>
                                        </p:cTn>
                                        <p:tgtEl>
                                          <p:spTgt spid="25"/>
                                        </p:tgtEl>
                                      </p:cBhvr>
                                      <p:to x="100000" y="100000"/>
                                    </p:animScale>
                                  </p:childTnLst>
                                </p:cTn>
                              </p:par>
                              <p:par>
                                <p:cTn id="65" presetID="26" presetClass="entr" presetSubtype="0" fill="hold" grpId="0" nodeType="withEffect">
                                  <p:stCondLst>
                                    <p:cond delay="25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290">
                                          <p:stCondLst>
                                            <p:cond delay="0"/>
                                          </p:stCondLst>
                                        </p:cTn>
                                        <p:tgtEl>
                                          <p:spTgt spid="60"/>
                                        </p:tgtEl>
                                      </p:cBhvr>
                                    </p:animEffect>
                                    <p:anim calcmode="lin" valueType="num">
                                      <p:cBhvr>
                                        <p:cTn id="68" dur="911"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332"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332" tmFilter="0, 0; 0.125,0.2665; 0.25,0.4; 0.375,0.465; 0.5,0.5;  0.625,0.535; 0.75,0.6; 0.875,0.7335; 1,1">
                                          <p:stCondLst>
                                            <p:cond delay="332"/>
                                          </p:stCondLst>
                                        </p:cTn>
                                        <p:tgtEl>
                                          <p:spTgt spid="60"/>
                                        </p:tgtEl>
                                        <p:attrNameLst>
                                          <p:attrName>ppt_y</p:attrName>
                                        </p:attrNameLst>
                                      </p:cBhvr>
                                      <p:tavLst>
                                        <p:tav tm="0" fmla="#ppt_y-sin(pi*$)/9">
                                          <p:val>
                                            <p:fltVal val="0"/>
                                          </p:val>
                                        </p:tav>
                                        <p:tav tm="100000">
                                          <p:val>
                                            <p:fltVal val="1"/>
                                          </p:val>
                                        </p:tav>
                                      </p:tavLst>
                                    </p:anim>
                                    <p:anim calcmode="lin" valueType="num">
                                      <p:cBhvr>
                                        <p:cTn id="71" dur="166" tmFilter="0, 0; 0.125,0.2665; 0.25,0.4; 0.375,0.465; 0.5,0.5;  0.625,0.535; 0.75,0.6; 0.875,0.7335; 1,1">
                                          <p:stCondLst>
                                            <p:cond delay="662"/>
                                          </p:stCondLst>
                                        </p:cTn>
                                        <p:tgtEl>
                                          <p:spTgt spid="60"/>
                                        </p:tgtEl>
                                        <p:attrNameLst>
                                          <p:attrName>ppt_y</p:attrName>
                                        </p:attrNameLst>
                                      </p:cBhvr>
                                      <p:tavLst>
                                        <p:tav tm="0" fmla="#ppt_y-sin(pi*$)/27">
                                          <p:val>
                                            <p:fltVal val="0"/>
                                          </p:val>
                                        </p:tav>
                                        <p:tav tm="100000">
                                          <p:val>
                                            <p:fltVal val="1"/>
                                          </p:val>
                                        </p:tav>
                                      </p:tavLst>
                                    </p:anim>
                                    <p:anim calcmode="lin" valueType="num">
                                      <p:cBhvr>
                                        <p:cTn id="72" dur="82" tmFilter="0, 0; 0.125,0.2665; 0.25,0.4; 0.375,0.465; 0.5,0.5;  0.625,0.535; 0.75,0.6; 0.875,0.7335; 1,1">
                                          <p:stCondLst>
                                            <p:cond delay="828"/>
                                          </p:stCondLst>
                                        </p:cTn>
                                        <p:tgtEl>
                                          <p:spTgt spid="60"/>
                                        </p:tgtEl>
                                        <p:attrNameLst>
                                          <p:attrName>ppt_y</p:attrName>
                                        </p:attrNameLst>
                                      </p:cBhvr>
                                      <p:tavLst>
                                        <p:tav tm="0" fmla="#ppt_y-sin(pi*$)/81">
                                          <p:val>
                                            <p:fltVal val="0"/>
                                          </p:val>
                                        </p:tav>
                                        <p:tav tm="100000">
                                          <p:val>
                                            <p:fltVal val="1"/>
                                          </p:val>
                                        </p:tav>
                                      </p:tavLst>
                                    </p:anim>
                                    <p:animScale>
                                      <p:cBhvr>
                                        <p:cTn id="73" dur="13">
                                          <p:stCondLst>
                                            <p:cond delay="325"/>
                                          </p:stCondLst>
                                        </p:cTn>
                                        <p:tgtEl>
                                          <p:spTgt spid="60"/>
                                        </p:tgtEl>
                                      </p:cBhvr>
                                      <p:to x="100000" y="60000"/>
                                    </p:animScale>
                                    <p:animScale>
                                      <p:cBhvr>
                                        <p:cTn id="74" dur="83" decel="50000">
                                          <p:stCondLst>
                                            <p:cond delay="338"/>
                                          </p:stCondLst>
                                        </p:cTn>
                                        <p:tgtEl>
                                          <p:spTgt spid="60"/>
                                        </p:tgtEl>
                                      </p:cBhvr>
                                      <p:to x="100000" y="100000"/>
                                    </p:animScale>
                                    <p:animScale>
                                      <p:cBhvr>
                                        <p:cTn id="75" dur="13">
                                          <p:stCondLst>
                                            <p:cond delay="656"/>
                                          </p:stCondLst>
                                        </p:cTn>
                                        <p:tgtEl>
                                          <p:spTgt spid="60"/>
                                        </p:tgtEl>
                                      </p:cBhvr>
                                      <p:to x="100000" y="80000"/>
                                    </p:animScale>
                                    <p:animScale>
                                      <p:cBhvr>
                                        <p:cTn id="76" dur="83" decel="50000">
                                          <p:stCondLst>
                                            <p:cond delay="669"/>
                                          </p:stCondLst>
                                        </p:cTn>
                                        <p:tgtEl>
                                          <p:spTgt spid="60"/>
                                        </p:tgtEl>
                                      </p:cBhvr>
                                      <p:to x="100000" y="100000"/>
                                    </p:animScale>
                                    <p:animScale>
                                      <p:cBhvr>
                                        <p:cTn id="77" dur="13">
                                          <p:stCondLst>
                                            <p:cond delay="821"/>
                                          </p:stCondLst>
                                        </p:cTn>
                                        <p:tgtEl>
                                          <p:spTgt spid="60"/>
                                        </p:tgtEl>
                                      </p:cBhvr>
                                      <p:to x="100000" y="90000"/>
                                    </p:animScale>
                                    <p:animScale>
                                      <p:cBhvr>
                                        <p:cTn id="78" dur="83" decel="50000">
                                          <p:stCondLst>
                                            <p:cond delay="834"/>
                                          </p:stCondLst>
                                        </p:cTn>
                                        <p:tgtEl>
                                          <p:spTgt spid="60"/>
                                        </p:tgtEl>
                                      </p:cBhvr>
                                      <p:to x="100000" y="100000"/>
                                    </p:animScale>
                                    <p:animScale>
                                      <p:cBhvr>
                                        <p:cTn id="79" dur="13">
                                          <p:stCondLst>
                                            <p:cond delay="904"/>
                                          </p:stCondLst>
                                        </p:cTn>
                                        <p:tgtEl>
                                          <p:spTgt spid="60"/>
                                        </p:tgtEl>
                                      </p:cBhvr>
                                      <p:to x="100000" y="95000"/>
                                    </p:animScale>
                                    <p:animScale>
                                      <p:cBhvr>
                                        <p:cTn id="80" dur="83" decel="50000">
                                          <p:stCondLst>
                                            <p:cond delay="917"/>
                                          </p:stCondLst>
                                        </p:cTn>
                                        <p:tgtEl>
                                          <p:spTgt spid="60"/>
                                        </p:tgtEl>
                                      </p:cBhvr>
                                      <p:to x="100000" y="100000"/>
                                    </p:animScale>
                                  </p:childTnLst>
                                </p:cTn>
                              </p:par>
                            </p:childTnLst>
                          </p:cTn>
                        </p:par>
                        <p:par>
                          <p:cTn id="81" fill="hold">
                            <p:stCondLst>
                              <p:cond delay="3250"/>
                            </p:stCondLst>
                            <p:childTnLst>
                              <p:par>
                                <p:cTn id="82" presetID="10" presetClass="entr" presetSubtype="0" fill="hold" nodeType="after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fade">
                                      <p:cBhvr>
                                        <p:cTn id="84" dur="500"/>
                                        <p:tgtEl>
                                          <p:spTgt spid="59"/>
                                        </p:tgtEl>
                                      </p:cBhvr>
                                    </p:animEffect>
                                  </p:childTnLst>
                                </p:cTn>
                              </p:par>
                            </p:childTnLst>
                          </p:cTn>
                        </p:par>
                        <p:par>
                          <p:cTn id="85" fill="hold">
                            <p:stCondLst>
                              <p:cond delay="3750"/>
                            </p:stCondLst>
                            <p:childTnLst>
                              <p:par>
                                <p:cTn id="86" presetID="26" presetClass="emph" presetSubtype="0" repeatCount="indefinite" fill="hold" nodeType="afterEffect">
                                  <p:stCondLst>
                                    <p:cond delay="0"/>
                                  </p:stCondLst>
                                  <p:endCondLst>
                                    <p:cond evt="onNext" delay="0">
                                      <p:tgtEl>
                                        <p:sldTgt/>
                                      </p:tgtEl>
                                    </p:cond>
                                  </p:endCondLst>
                                  <p:childTnLst>
                                    <p:animEffect transition="out" filter="fade">
                                      <p:cBhvr>
                                        <p:cTn id="87" dur="500" tmFilter="0, 0; .2, .5; .8, .5; 1, 0"/>
                                        <p:tgtEl>
                                          <p:spTgt spid="59"/>
                                        </p:tgtEl>
                                      </p:cBhvr>
                                    </p:animEffect>
                                    <p:animScale>
                                      <p:cBhvr>
                                        <p:cTn id="88" dur="250" autoRev="1" fill="hold"/>
                                        <p:tgtEl>
                                          <p:spTgt spid="59"/>
                                        </p:tgtEl>
                                      </p:cBhvr>
                                      <p:by x="105000" y="105000"/>
                                    </p:animScale>
                                  </p:childTnLst>
                                </p:cTn>
                              </p:par>
                              <p:par>
                                <p:cTn id="89" presetID="26" presetClass="entr" presetSubtype="0" fill="hold" grpId="0" nodeType="withEffect">
                                  <p:stCondLst>
                                    <p:cond delay="50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290">
                                          <p:stCondLst>
                                            <p:cond delay="0"/>
                                          </p:stCondLst>
                                        </p:cTn>
                                        <p:tgtEl>
                                          <p:spTgt spid="8"/>
                                        </p:tgtEl>
                                      </p:cBhvr>
                                    </p:animEffect>
                                    <p:anim calcmode="lin" valueType="num">
                                      <p:cBhvr>
                                        <p:cTn id="92" dur="911"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332"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332" tmFilter="0, 0; 0.125,0.2665; 0.25,0.4; 0.375,0.465; 0.5,0.5;  0.625,0.535; 0.75,0.6; 0.875,0.7335; 1,1">
                                          <p:stCondLst>
                                            <p:cond delay="332"/>
                                          </p:stCondLst>
                                        </p:cTn>
                                        <p:tgtEl>
                                          <p:spTgt spid="8"/>
                                        </p:tgtEl>
                                        <p:attrNameLst>
                                          <p:attrName>ppt_y</p:attrName>
                                        </p:attrNameLst>
                                      </p:cBhvr>
                                      <p:tavLst>
                                        <p:tav tm="0" fmla="#ppt_y-sin(pi*$)/9">
                                          <p:val>
                                            <p:fltVal val="0"/>
                                          </p:val>
                                        </p:tav>
                                        <p:tav tm="100000">
                                          <p:val>
                                            <p:fltVal val="1"/>
                                          </p:val>
                                        </p:tav>
                                      </p:tavLst>
                                    </p:anim>
                                    <p:anim calcmode="lin" valueType="num">
                                      <p:cBhvr>
                                        <p:cTn id="95" dur="166" tmFilter="0, 0; 0.125,0.2665; 0.25,0.4; 0.375,0.465; 0.5,0.5;  0.625,0.535; 0.75,0.6; 0.875,0.7335; 1,1">
                                          <p:stCondLst>
                                            <p:cond delay="662"/>
                                          </p:stCondLst>
                                        </p:cTn>
                                        <p:tgtEl>
                                          <p:spTgt spid="8"/>
                                        </p:tgtEl>
                                        <p:attrNameLst>
                                          <p:attrName>ppt_y</p:attrName>
                                        </p:attrNameLst>
                                      </p:cBhvr>
                                      <p:tavLst>
                                        <p:tav tm="0" fmla="#ppt_y-sin(pi*$)/27">
                                          <p:val>
                                            <p:fltVal val="0"/>
                                          </p:val>
                                        </p:tav>
                                        <p:tav tm="100000">
                                          <p:val>
                                            <p:fltVal val="1"/>
                                          </p:val>
                                        </p:tav>
                                      </p:tavLst>
                                    </p:anim>
                                    <p:anim calcmode="lin" valueType="num">
                                      <p:cBhvr>
                                        <p:cTn id="96" dur="82" tmFilter="0, 0; 0.125,0.2665; 0.25,0.4; 0.375,0.465; 0.5,0.5;  0.625,0.535; 0.75,0.6; 0.875,0.7335; 1,1">
                                          <p:stCondLst>
                                            <p:cond delay="828"/>
                                          </p:stCondLst>
                                        </p:cTn>
                                        <p:tgtEl>
                                          <p:spTgt spid="8"/>
                                        </p:tgtEl>
                                        <p:attrNameLst>
                                          <p:attrName>ppt_y</p:attrName>
                                        </p:attrNameLst>
                                      </p:cBhvr>
                                      <p:tavLst>
                                        <p:tav tm="0" fmla="#ppt_y-sin(pi*$)/81">
                                          <p:val>
                                            <p:fltVal val="0"/>
                                          </p:val>
                                        </p:tav>
                                        <p:tav tm="100000">
                                          <p:val>
                                            <p:fltVal val="1"/>
                                          </p:val>
                                        </p:tav>
                                      </p:tavLst>
                                    </p:anim>
                                    <p:animScale>
                                      <p:cBhvr>
                                        <p:cTn id="97" dur="13">
                                          <p:stCondLst>
                                            <p:cond delay="325"/>
                                          </p:stCondLst>
                                        </p:cTn>
                                        <p:tgtEl>
                                          <p:spTgt spid="8"/>
                                        </p:tgtEl>
                                      </p:cBhvr>
                                      <p:to x="100000" y="60000"/>
                                    </p:animScale>
                                    <p:animScale>
                                      <p:cBhvr>
                                        <p:cTn id="98" dur="83" decel="50000">
                                          <p:stCondLst>
                                            <p:cond delay="338"/>
                                          </p:stCondLst>
                                        </p:cTn>
                                        <p:tgtEl>
                                          <p:spTgt spid="8"/>
                                        </p:tgtEl>
                                      </p:cBhvr>
                                      <p:to x="100000" y="100000"/>
                                    </p:animScale>
                                    <p:animScale>
                                      <p:cBhvr>
                                        <p:cTn id="99" dur="13">
                                          <p:stCondLst>
                                            <p:cond delay="656"/>
                                          </p:stCondLst>
                                        </p:cTn>
                                        <p:tgtEl>
                                          <p:spTgt spid="8"/>
                                        </p:tgtEl>
                                      </p:cBhvr>
                                      <p:to x="100000" y="80000"/>
                                    </p:animScale>
                                    <p:animScale>
                                      <p:cBhvr>
                                        <p:cTn id="100" dur="83" decel="50000">
                                          <p:stCondLst>
                                            <p:cond delay="669"/>
                                          </p:stCondLst>
                                        </p:cTn>
                                        <p:tgtEl>
                                          <p:spTgt spid="8"/>
                                        </p:tgtEl>
                                      </p:cBhvr>
                                      <p:to x="100000" y="100000"/>
                                    </p:animScale>
                                    <p:animScale>
                                      <p:cBhvr>
                                        <p:cTn id="101" dur="13">
                                          <p:stCondLst>
                                            <p:cond delay="821"/>
                                          </p:stCondLst>
                                        </p:cTn>
                                        <p:tgtEl>
                                          <p:spTgt spid="8"/>
                                        </p:tgtEl>
                                      </p:cBhvr>
                                      <p:to x="100000" y="90000"/>
                                    </p:animScale>
                                    <p:animScale>
                                      <p:cBhvr>
                                        <p:cTn id="102" dur="83" decel="50000">
                                          <p:stCondLst>
                                            <p:cond delay="834"/>
                                          </p:stCondLst>
                                        </p:cTn>
                                        <p:tgtEl>
                                          <p:spTgt spid="8"/>
                                        </p:tgtEl>
                                      </p:cBhvr>
                                      <p:to x="100000" y="100000"/>
                                    </p:animScale>
                                    <p:animScale>
                                      <p:cBhvr>
                                        <p:cTn id="103" dur="13">
                                          <p:stCondLst>
                                            <p:cond delay="904"/>
                                          </p:stCondLst>
                                        </p:cTn>
                                        <p:tgtEl>
                                          <p:spTgt spid="8"/>
                                        </p:tgtEl>
                                      </p:cBhvr>
                                      <p:to x="100000" y="95000"/>
                                    </p:animScale>
                                    <p:animScale>
                                      <p:cBhvr>
                                        <p:cTn id="104" dur="83" decel="50000">
                                          <p:stCondLst>
                                            <p:cond delay="917"/>
                                          </p:stCondLst>
                                        </p:cTn>
                                        <p:tgtEl>
                                          <p:spTgt spid="8"/>
                                        </p:tgtEl>
                                      </p:cBhvr>
                                      <p:to x="100000" y="100000"/>
                                    </p:animScale>
                                  </p:childTnLst>
                                </p:cTn>
                              </p:par>
                              <p:par>
                                <p:cTn id="105" presetID="26" presetClass="entr" presetSubtype="0" fill="hold" grpId="0" nodeType="withEffect">
                                  <p:stCondLst>
                                    <p:cond delay="750"/>
                                  </p:stCondLst>
                                  <p:childTnLst>
                                    <p:set>
                                      <p:cBhvr>
                                        <p:cTn id="106" dur="1" fill="hold">
                                          <p:stCondLst>
                                            <p:cond delay="0"/>
                                          </p:stCondLst>
                                        </p:cTn>
                                        <p:tgtEl>
                                          <p:spTgt spid="9"/>
                                        </p:tgtEl>
                                        <p:attrNameLst>
                                          <p:attrName>style.visibility</p:attrName>
                                        </p:attrNameLst>
                                      </p:cBhvr>
                                      <p:to>
                                        <p:strVal val="visible"/>
                                      </p:to>
                                    </p:set>
                                    <p:animEffect transition="in" filter="wipe(down)">
                                      <p:cBhvr>
                                        <p:cTn id="107" dur="290">
                                          <p:stCondLst>
                                            <p:cond delay="0"/>
                                          </p:stCondLst>
                                        </p:cTn>
                                        <p:tgtEl>
                                          <p:spTgt spid="9"/>
                                        </p:tgtEl>
                                      </p:cBhvr>
                                    </p:animEffect>
                                    <p:anim calcmode="lin" valueType="num">
                                      <p:cBhvr>
                                        <p:cTn id="108"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09"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10"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11"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12"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13" dur="13">
                                          <p:stCondLst>
                                            <p:cond delay="325"/>
                                          </p:stCondLst>
                                        </p:cTn>
                                        <p:tgtEl>
                                          <p:spTgt spid="9"/>
                                        </p:tgtEl>
                                      </p:cBhvr>
                                      <p:to x="100000" y="60000"/>
                                    </p:animScale>
                                    <p:animScale>
                                      <p:cBhvr>
                                        <p:cTn id="114" dur="83" decel="50000">
                                          <p:stCondLst>
                                            <p:cond delay="338"/>
                                          </p:stCondLst>
                                        </p:cTn>
                                        <p:tgtEl>
                                          <p:spTgt spid="9"/>
                                        </p:tgtEl>
                                      </p:cBhvr>
                                      <p:to x="100000" y="100000"/>
                                    </p:animScale>
                                    <p:animScale>
                                      <p:cBhvr>
                                        <p:cTn id="115" dur="13">
                                          <p:stCondLst>
                                            <p:cond delay="656"/>
                                          </p:stCondLst>
                                        </p:cTn>
                                        <p:tgtEl>
                                          <p:spTgt spid="9"/>
                                        </p:tgtEl>
                                      </p:cBhvr>
                                      <p:to x="100000" y="80000"/>
                                    </p:animScale>
                                    <p:animScale>
                                      <p:cBhvr>
                                        <p:cTn id="116" dur="83" decel="50000">
                                          <p:stCondLst>
                                            <p:cond delay="669"/>
                                          </p:stCondLst>
                                        </p:cTn>
                                        <p:tgtEl>
                                          <p:spTgt spid="9"/>
                                        </p:tgtEl>
                                      </p:cBhvr>
                                      <p:to x="100000" y="100000"/>
                                    </p:animScale>
                                    <p:animScale>
                                      <p:cBhvr>
                                        <p:cTn id="117" dur="13">
                                          <p:stCondLst>
                                            <p:cond delay="821"/>
                                          </p:stCondLst>
                                        </p:cTn>
                                        <p:tgtEl>
                                          <p:spTgt spid="9"/>
                                        </p:tgtEl>
                                      </p:cBhvr>
                                      <p:to x="100000" y="90000"/>
                                    </p:animScale>
                                    <p:animScale>
                                      <p:cBhvr>
                                        <p:cTn id="118" dur="83" decel="50000">
                                          <p:stCondLst>
                                            <p:cond delay="834"/>
                                          </p:stCondLst>
                                        </p:cTn>
                                        <p:tgtEl>
                                          <p:spTgt spid="9"/>
                                        </p:tgtEl>
                                      </p:cBhvr>
                                      <p:to x="100000" y="100000"/>
                                    </p:animScale>
                                    <p:animScale>
                                      <p:cBhvr>
                                        <p:cTn id="119" dur="13">
                                          <p:stCondLst>
                                            <p:cond delay="904"/>
                                          </p:stCondLst>
                                        </p:cTn>
                                        <p:tgtEl>
                                          <p:spTgt spid="9"/>
                                        </p:tgtEl>
                                      </p:cBhvr>
                                      <p:to x="100000" y="95000"/>
                                    </p:animScale>
                                    <p:animScale>
                                      <p:cBhvr>
                                        <p:cTn id="120" dur="83" decel="50000">
                                          <p:stCondLst>
                                            <p:cond delay="917"/>
                                          </p:stCondLst>
                                        </p:cTn>
                                        <p:tgtEl>
                                          <p:spTgt spid="9"/>
                                        </p:tgtEl>
                                      </p:cBhvr>
                                      <p:to x="100000" y="100000"/>
                                    </p:animScale>
                                  </p:childTnLst>
                                </p:cTn>
                              </p:par>
                              <p:par>
                                <p:cTn id="121" presetID="26" presetClass="entr" presetSubtype="0" fill="hold" grpId="0" nodeType="withEffect">
                                  <p:stCondLst>
                                    <p:cond delay="25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290">
                                          <p:stCondLst>
                                            <p:cond delay="0"/>
                                          </p:stCondLst>
                                        </p:cTn>
                                        <p:tgtEl>
                                          <p:spTgt spid="11"/>
                                        </p:tgtEl>
                                      </p:cBhvr>
                                    </p:animEffect>
                                    <p:anim calcmode="lin" valueType="num">
                                      <p:cBhvr>
                                        <p:cTn id="124"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129" dur="13">
                                          <p:stCondLst>
                                            <p:cond delay="325"/>
                                          </p:stCondLst>
                                        </p:cTn>
                                        <p:tgtEl>
                                          <p:spTgt spid="11"/>
                                        </p:tgtEl>
                                      </p:cBhvr>
                                      <p:to x="100000" y="60000"/>
                                    </p:animScale>
                                    <p:animScale>
                                      <p:cBhvr>
                                        <p:cTn id="130" dur="83" decel="50000">
                                          <p:stCondLst>
                                            <p:cond delay="338"/>
                                          </p:stCondLst>
                                        </p:cTn>
                                        <p:tgtEl>
                                          <p:spTgt spid="11"/>
                                        </p:tgtEl>
                                      </p:cBhvr>
                                      <p:to x="100000" y="100000"/>
                                    </p:animScale>
                                    <p:animScale>
                                      <p:cBhvr>
                                        <p:cTn id="131" dur="13">
                                          <p:stCondLst>
                                            <p:cond delay="656"/>
                                          </p:stCondLst>
                                        </p:cTn>
                                        <p:tgtEl>
                                          <p:spTgt spid="11"/>
                                        </p:tgtEl>
                                      </p:cBhvr>
                                      <p:to x="100000" y="80000"/>
                                    </p:animScale>
                                    <p:animScale>
                                      <p:cBhvr>
                                        <p:cTn id="132" dur="83" decel="50000">
                                          <p:stCondLst>
                                            <p:cond delay="669"/>
                                          </p:stCondLst>
                                        </p:cTn>
                                        <p:tgtEl>
                                          <p:spTgt spid="11"/>
                                        </p:tgtEl>
                                      </p:cBhvr>
                                      <p:to x="100000" y="100000"/>
                                    </p:animScale>
                                    <p:animScale>
                                      <p:cBhvr>
                                        <p:cTn id="133" dur="13">
                                          <p:stCondLst>
                                            <p:cond delay="821"/>
                                          </p:stCondLst>
                                        </p:cTn>
                                        <p:tgtEl>
                                          <p:spTgt spid="11"/>
                                        </p:tgtEl>
                                      </p:cBhvr>
                                      <p:to x="100000" y="90000"/>
                                    </p:animScale>
                                    <p:animScale>
                                      <p:cBhvr>
                                        <p:cTn id="134" dur="83" decel="50000">
                                          <p:stCondLst>
                                            <p:cond delay="834"/>
                                          </p:stCondLst>
                                        </p:cTn>
                                        <p:tgtEl>
                                          <p:spTgt spid="11"/>
                                        </p:tgtEl>
                                      </p:cBhvr>
                                      <p:to x="100000" y="100000"/>
                                    </p:animScale>
                                    <p:animScale>
                                      <p:cBhvr>
                                        <p:cTn id="135" dur="13">
                                          <p:stCondLst>
                                            <p:cond delay="904"/>
                                          </p:stCondLst>
                                        </p:cTn>
                                        <p:tgtEl>
                                          <p:spTgt spid="11"/>
                                        </p:tgtEl>
                                      </p:cBhvr>
                                      <p:to x="100000" y="95000"/>
                                    </p:animScale>
                                    <p:animScale>
                                      <p:cBhvr>
                                        <p:cTn id="136" dur="83" decel="50000">
                                          <p:stCondLst>
                                            <p:cond delay="917"/>
                                          </p:stCondLst>
                                        </p:cTn>
                                        <p:tgtEl>
                                          <p:spTgt spid="11"/>
                                        </p:tgtEl>
                                      </p:cBhvr>
                                      <p:to x="100000" y="100000"/>
                                    </p:animScale>
                                  </p:childTnLst>
                                </p:cTn>
                              </p:par>
                              <p:par>
                                <p:cTn id="137" presetID="26" presetClass="entr" presetSubtype="0" fill="hold" grpId="0" nodeType="withEffect">
                                  <p:stCondLst>
                                    <p:cond delay="500"/>
                                  </p:stCondLst>
                                  <p:childTnLst>
                                    <p:set>
                                      <p:cBhvr>
                                        <p:cTn id="138" dur="1" fill="hold">
                                          <p:stCondLst>
                                            <p:cond delay="0"/>
                                          </p:stCondLst>
                                        </p:cTn>
                                        <p:tgtEl>
                                          <p:spTgt spid="28"/>
                                        </p:tgtEl>
                                        <p:attrNameLst>
                                          <p:attrName>style.visibility</p:attrName>
                                        </p:attrNameLst>
                                      </p:cBhvr>
                                      <p:to>
                                        <p:strVal val="visible"/>
                                      </p:to>
                                    </p:set>
                                    <p:animEffect transition="in" filter="wipe(down)">
                                      <p:cBhvr>
                                        <p:cTn id="139" dur="290">
                                          <p:stCondLst>
                                            <p:cond delay="0"/>
                                          </p:stCondLst>
                                        </p:cTn>
                                        <p:tgtEl>
                                          <p:spTgt spid="28"/>
                                        </p:tgtEl>
                                      </p:cBhvr>
                                    </p:animEffect>
                                    <p:anim calcmode="lin" valueType="num">
                                      <p:cBhvr>
                                        <p:cTn id="140"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141"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142"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143"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144"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145" dur="13">
                                          <p:stCondLst>
                                            <p:cond delay="325"/>
                                          </p:stCondLst>
                                        </p:cTn>
                                        <p:tgtEl>
                                          <p:spTgt spid="28"/>
                                        </p:tgtEl>
                                      </p:cBhvr>
                                      <p:to x="100000" y="60000"/>
                                    </p:animScale>
                                    <p:animScale>
                                      <p:cBhvr>
                                        <p:cTn id="146" dur="83" decel="50000">
                                          <p:stCondLst>
                                            <p:cond delay="338"/>
                                          </p:stCondLst>
                                        </p:cTn>
                                        <p:tgtEl>
                                          <p:spTgt spid="28"/>
                                        </p:tgtEl>
                                      </p:cBhvr>
                                      <p:to x="100000" y="100000"/>
                                    </p:animScale>
                                    <p:animScale>
                                      <p:cBhvr>
                                        <p:cTn id="147" dur="13">
                                          <p:stCondLst>
                                            <p:cond delay="656"/>
                                          </p:stCondLst>
                                        </p:cTn>
                                        <p:tgtEl>
                                          <p:spTgt spid="28"/>
                                        </p:tgtEl>
                                      </p:cBhvr>
                                      <p:to x="100000" y="80000"/>
                                    </p:animScale>
                                    <p:animScale>
                                      <p:cBhvr>
                                        <p:cTn id="148" dur="83" decel="50000">
                                          <p:stCondLst>
                                            <p:cond delay="669"/>
                                          </p:stCondLst>
                                        </p:cTn>
                                        <p:tgtEl>
                                          <p:spTgt spid="28"/>
                                        </p:tgtEl>
                                      </p:cBhvr>
                                      <p:to x="100000" y="100000"/>
                                    </p:animScale>
                                    <p:animScale>
                                      <p:cBhvr>
                                        <p:cTn id="149" dur="13">
                                          <p:stCondLst>
                                            <p:cond delay="821"/>
                                          </p:stCondLst>
                                        </p:cTn>
                                        <p:tgtEl>
                                          <p:spTgt spid="28"/>
                                        </p:tgtEl>
                                      </p:cBhvr>
                                      <p:to x="100000" y="90000"/>
                                    </p:animScale>
                                    <p:animScale>
                                      <p:cBhvr>
                                        <p:cTn id="150" dur="83" decel="50000">
                                          <p:stCondLst>
                                            <p:cond delay="834"/>
                                          </p:stCondLst>
                                        </p:cTn>
                                        <p:tgtEl>
                                          <p:spTgt spid="28"/>
                                        </p:tgtEl>
                                      </p:cBhvr>
                                      <p:to x="100000" y="100000"/>
                                    </p:animScale>
                                    <p:animScale>
                                      <p:cBhvr>
                                        <p:cTn id="151" dur="13">
                                          <p:stCondLst>
                                            <p:cond delay="904"/>
                                          </p:stCondLst>
                                        </p:cTn>
                                        <p:tgtEl>
                                          <p:spTgt spid="28"/>
                                        </p:tgtEl>
                                      </p:cBhvr>
                                      <p:to x="100000" y="95000"/>
                                    </p:animScale>
                                    <p:animScale>
                                      <p:cBhvr>
                                        <p:cTn id="152" dur="83" decel="50000">
                                          <p:stCondLst>
                                            <p:cond delay="917"/>
                                          </p:stCondLst>
                                        </p:cTn>
                                        <p:tgtEl>
                                          <p:spTgt spid="2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bldLvl="0" animBg="1"/>
      <p:bldP spid="12" grpId="1" bldLvl="0" animBg="1"/>
      <p:bldP spid="20" grpId="0" bldLvl="0" animBg="1"/>
      <p:bldP spid="21" grpId="0" bldLvl="0" animBg="1"/>
      <p:bldP spid="24" grpId="0" bldLvl="0" animBg="1"/>
      <p:bldP spid="25" grpId="0" bldLvl="0" animBg="1"/>
      <p:bldP spid="60" grpId="0" bldLvl="0" animBg="1"/>
      <p:bldP spid="8" grpId="0" bldLvl="0" animBg="1"/>
      <p:bldP spid="9" grpId="0" bldLvl="0" animBg="1"/>
      <p:bldP spid="11" grpId="0" bldLvl="0" animBg="1"/>
      <p:bldP spid="28" grpId="0" bldLvl="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259"/>
          <p:cNvSpPr>
            <a:spLocks noChangeArrowheads="1"/>
          </p:cNvSpPr>
          <p:nvPr/>
        </p:nvSpPr>
        <p:spPr bwMode="auto">
          <a:xfrm>
            <a:off x="2981846" y="1332433"/>
            <a:ext cx="496855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4800" dirty="0" smtClean="0">
                <a:solidFill>
                  <a:srgbClr val="307C02"/>
                </a:solidFill>
                <a:latin typeface="黑体" panose="02010609060101010101" pitchFamily="49" charset="-122"/>
                <a:ea typeface="黑体" panose="02010609060101010101" pitchFamily="49" charset="-122"/>
              </a:rPr>
              <a:t>哪些</a:t>
            </a:r>
            <a:r>
              <a:rPr lang="zh-CN" altLang="en-US" sz="4800" dirty="0" smtClean="0">
                <a:solidFill>
                  <a:srgbClr val="307C02"/>
                </a:solidFill>
                <a:latin typeface="黑体" panose="02010609060101010101" pitchFamily="49" charset="-122"/>
                <a:ea typeface="黑体" panose="02010609060101010101" pitchFamily="49" charset="-122"/>
              </a:rPr>
              <a:t>写法更好地应对宏大主题的写作？</a:t>
            </a:r>
            <a:endParaRPr lang="zh-CN" altLang="en-US" sz="4800" dirty="0">
              <a:solidFill>
                <a:srgbClr val="307C02"/>
              </a:solidFill>
              <a:latin typeface="黑体" panose="02010609060101010101" pitchFamily="49" charset="-122"/>
              <a:ea typeface="黑体" panose="02010609060101010101" pitchFamily="49" charset="-122"/>
            </a:endParaRPr>
          </a:p>
        </p:txBody>
      </p:sp>
      <p:sp>
        <p:nvSpPr>
          <p:cNvPr id="3" name="TextBox 17"/>
          <p:cNvSpPr txBox="1"/>
          <p:nvPr/>
        </p:nvSpPr>
        <p:spPr>
          <a:xfrm>
            <a:off x="395536" y="4445152"/>
            <a:ext cx="8280920" cy="332399"/>
          </a:xfrm>
          <a:prstGeom prst="rect">
            <a:avLst/>
          </a:prstGeom>
          <a:solidFill>
            <a:srgbClr val="00B050"/>
          </a:solidFill>
        </p:spPr>
        <p:txBody>
          <a:bodyPr wrap="square" rtlCol="0">
            <a:spAutoFit/>
          </a:bodyPr>
          <a:lstStyle/>
          <a:p>
            <a:pPr algn="ctr">
              <a:lnSpc>
                <a:spcPct val="130000"/>
              </a:lnSpc>
            </a:pPr>
            <a:endParaRPr lang="en-US" altLang="zh-CN" sz="1200" dirty="0">
              <a:solidFill>
                <a:schemeClr val="tx1">
                  <a:lumMod val="50000"/>
                  <a:lumOff val="50000"/>
                </a:schemeClr>
              </a:solidFill>
              <a:ea typeface="Roboto Light" charset="0"/>
              <a:cs typeface="Roboto Light" charset="0"/>
            </a:endParaRPr>
          </a:p>
        </p:txBody>
      </p:sp>
      <p:grpSp>
        <p:nvGrpSpPr>
          <p:cNvPr id="4" name="组合 3"/>
          <p:cNvGrpSpPr/>
          <p:nvPr/>
        </p:nvGrpSpPr>
        <p:grpSpPr>
          <a:xfrm>
            <a:off x="971600" y="1303167"/>
            <a:ext cx="1607462" cy="1899577"/>
            <a:chOff x="3197057" y="2284063"/>
            <a:chExt cx="2643765" cy="2343151"/>
          </a:xfrm>
        </p:grpSpPr>
        <p:sp>
          <p:nvSpPr>
            <p:cNvPr id="5" name="Freeform 5"/>
            <p:cNvSpPr/>
            <p:nvPr/>
          </p:nvSpPr>
          <p:spPr bwMode="auto">
            <a:xfrm rot="10800000">
              <a:off x="3197057" y="2284063"/>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91440" tIns="45720" rIns="91440" bIns="45720" numCol="1" anchor="t" anchorCtr="0" compatLnSpc="1"/>
            <a:lstStyle/>
            <a:p>
              <a:endParaRPr lang="zh-CN" altLang="en-US">
                <a:solidFill>
                  <a:prstClr val="black"/>
                </a:solidFill>
                <a:latin typeface="造字工房悦黑体验版常规体" pitchFamily="50" charset="-122"/>
                <a:ea typeface="造字工房悦黑体验版常规体" pitchFamily="50" charset="-122"/>
              </a:endParaRPr>
            </a:p>
          </p:txBody>
        </p:sp>
        <p:sp>
          <p:nvSpPr>
            <p:cNvPr id="6" name="Freeform 5"/>
            <p:cNvSpPr/>
            <p:nvPr/>
          </p:nvSpPr>
          <p:spPr bwMode="auto">
            <a:xfrm>
              <a:off x="3589407" y="2523400"/>
              <a:ext cx="2056646" cy="1822795"/>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accent1"/>
                </a:gs>
                <a:gs pos="100000">
                  <a:schemeClr val="accent2"/>
                </a:gs>
              </a:gsLst>
              <a:lin ang="2700000" scaled="1"/>
              <a:tileRect/>
            </a:gradFill>
            <a:ln w="25400">
              <a:gradFill>
                <a:gsLst>
                  <a:gs pos="0">
                    <a:schemeClr val="accent2"/>
                  </a:gs>
                  <a:gs pos="100000">
                    <a:schemeClr val="accent1"/>
                  </a:gs>
                </a:gsLst>
                <a:lin ang="8100000" scaled="0"/>
              </a:gradFill>
            </a:ln>
            <a:effectLst>
              <a:outerShdw blurRad="254000" dist="114300" dir="2700000" algn="tl" rotWithShape="0">
                <a:prstClr val="black">
                  <a:alpha val="25000"/>
                </a:prstClr>
              </a:outerShdw>
            </a:effectLst>
          </p:spPr>
          <p:txBody>
            <a:bodyPr vert="horz" wrap="square" lIns="91440" tIns="45720" rIns="91440" bIns="45720" numCol="1" anchor="ctr" anchorCtr="0" compatLnSpc="1"/>
            <a:lstStyle/>
            <a:p>
              <a:pPr algn="ctr"/>
              <a:r>
                <a:rPr lang="en-US" altLang="zh-CN" sz="6600" dirty="0" smtClean="0">
                  <a:solidFill>
                    <a:schemeClr val="bg1"/>
                  </a:solidFill>
                  <a:latin typeface="Agency FB" panose="020B0503020202020204" pitchFamily="34" charset="0"/>
                  <a:ea typeface="造字工房悦黑体验版常规体" pitchFamily="50" charset="-122"/>
                </a:rPr>
                <a:t>17</a:t>
              </a:r>
              <a:endParaRPr lang="zh-CN" altLang="en-US" sz="6600" dirty="0">
                <a:solidFill>
                  <a:schemeClr val="bg1"/>
                </a:solidFill>
                <a:latin typeface="Agency FB" panose="020B0503020202020204" pitchFamily="34" charset="0"/>
                <a:ea typeface="造字工房悦黑体验版常规体" pitchFamily="50" charset="-122"/>
              </a:endParaRPr>
            </a:p>
          </p:txBody>
        </p:sp>
      </p:grpSp>
    </p:spTree>
    <p:extLst>
      <p:ext uri="{BB962C8B-B14F-4D97-AF65-F5344CB8AC3E}">
        <p14:creationId xmlns:p14="http://schemas.microsoft.com/office/powerpoint/2010/main" val="429230535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iterate type="lt">
                                    <p:tmPct val="0"/>
                                  </p:iterate>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100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childTnLst>
                                </p:cTn>
                              </p:par>
                              <p:par>
                                <p:cTn id="23" presetID="64" presetClass="path" presetSubtype="0" decel="100000" fill="hold" grpId="1" nodeType="withEffect">
                                  <p:stCondLst>
                                    <p:cond delay="0"/>
                                  </p:stCondLst>
                                  <p:childTnLst>
                                    <p:animMotion origin="layout" path="M -4.16667E-6 2.59259E-6 L -4.16667E-6 0.05 " pathEditMode="relative" rAng="0" ptsTypes="AA">
                                      <p:cBhvr>
                                        <p:cTn id="24"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animBg="1"/>
      <p:bldP spid="3"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00.xml><?xml version="1.0" encoding="utf-8"?>
<p:tagLst xmlns:a="http://schemas.openxmlformats.org/drawingml/2006/main" xmlns:r="http://schemas.openxmlformats.org/officeDocument/2006/relationships" xmlns:p="http://schemas.openxmlformats.org/presentationml/2006/main">
  <p:tag name="PA" val="v3.2.0"/>
</p:tagLst>
</file>

<file path=ppt/tags/tag101.xml><?xml version="1.0" encoding="utf-8"?>
<p:tagLst xmlns:a="http://schemas.openxmlformats.org/drawingml/2006/main" xmlns:r="http://schemas.openxmlformats.org/officeDocument/2006/relationships" xmlns:p="http://schemas.openxmlformats.org/presentationml/2006/main">
  <p:tag name="PA" val="v3.2.0"/>
</p:tagLst>
</file>

<file path=ppt/tags/tag102.xml><?xml version="1.0" encoding="utf-8"?>
<p:tagLst xmlns:a="http://schemas.openxmlformats.org/drawingml/2006/main" xmlns:r="http://schemas.openxmlformats.org/officeDocument/2006/relationships" xmlns:p="http://schemas.openxmlformats.org/presentationml/2006/main">
  <p:tag name="PA" val="v3.2.0"/>
</p:tagLst>
</file>

<file path=ppt/tags/tag103.xml><?xml version="1.0" encoding="utf-8"?>
<p:tagLst xmlns:a="http://schemas.openxmlformats.org/drawingml/2006/main" xmlns:r="http://schemas.openxmlformats.org/officeDocument/2006/relationships" xmlns:p="http://schemas.openxmlformats.org/presentationml/2006/main">
  <p:tag name="PA" val="v3.2.0"/>
</p:tagLst>
</file>

<file path=ppt/tags/tag104.xml><?xml version="1.0" encoding="utf-8"?>
<p:tagLst xmlns:a="http://schemas.openxmlformats.org/drawingml/2006/main" xmlns:r="http://schemas.openxmlformats.org/officeDocument/2006/relationships" xmlns:p="http://schemas.openxmlformats.org/presentationml/2006/main">
  <p:tag name="PA" val="v3.2.0"/>
</p:tagLst>
</file>

<file path=ppt/tags/tag105.xml><?xml version="1.0" encoding="utf-8"?>
<p:tagLst xmlns:a="http://schemas.openxmlformats.org/drawingml/2006/main" xmlns:r="http://schemas.openxmlformats.org/officeDocument/2006/relationships" xmlns:p="http://schemas.openxmlformats.org/presentationml/2006/main">
  <p:tag name="PA" val="v3.2.0"/>
</p:tagLst>
</file>

<file path=ppt/tags/tag106.xml><?xml version="1.0" encoding="utf-8"?>
<p:tagLst xmlns:a="http://schemas.openxmlformats.org/drawingml/2006/main" xmlns:r="http://schemas.openxmlformats.org/officeDocument/2006/relationships" xmlns:p="http://schemas.openxmlformats.org/presentationml/2006/main">
  <p:tag name="PA" val="v3.2.0"/>
</p:tagLst>
</file>

<file path=ppt/tags/tag107.xml><?xml version="1.0" encoding="utf-8"?>
<p:tagLst xmlns:a="http://schemas.openxmlformats.org/drawingml/2006/main" xmlns:r="http://schemas.openxmlformats.org/officeDocument/2006/relationships" xmlns:p="http://schemas.openxmlformats.org/presentationml/2006/main">
  <p:tag name="PA" val="v3.2.0"/>
</p:tagLst>
</file>

<file path=ppt/tags/tag108.xml><?xml version="1.0" encoding="utf-8"?>
<p:tagLst xmlns:a="http://schemas.openxmlformats.org/drawingml/2006/main" xmlns:r="http://schemas.openxmlformats.org/officeDocument/2006/relationships" xmlns:p="http://schemas.openxmlformats.org/presentationml/2006/main">
  <p:tag name="PA" val="v3.2.0"/>
</p:tagLst>
</file>

<file path=ppt/tags/tag109.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PA" val="v3.2.0"/>
</p:tagLst>
</file>

<file path=ppt/tags/tag111.xml><?xml version="1.0" encoding="utf-8"?>
<p:tagLst xmlns:a="http://schemas.openxmlformats.org/drawingml/2006/main" xmlns:r="http://schemas.openxmlformats.org/officeDocument/2006/relationships" xmlns:p="http://schemas.openxmlformats.org/presentationml/2006/main">
  <p:tag name="PA" val="v3.2.0"/>
</p:tagLst>
</file>

<file path=ppt/tags/tag112.xml><?xml version="1.0" encoding="utf-8"?>
<p:tagLst xmlns:a="http://schemas.openxmlformats.org/drawingml/2006/main" xmlns:r="http://schemas.openxmlformats.org/officeDocument/2006/relationships" xmlns:p="http://schemas.openxmlformats.org/presentationml/2006/main">
  <p:tag name="PA" val="v3.2.0"/>
</p:tagLst>
</file>

<file path=ppt/tags/tag113.xml><?xml version="1.0" encoding="utf-8"?>
<p:tagLst xmlns:a="http://schemas.openxmlformats.org/drawingml/2006/main" xmlns:r="http://schemas.openxmlformats.org/officeDocument/2006/relationships" xmlns:p="http://schemas.openxmlformats.org/presentationml/2006/main">
  <p:tag name="PA" val="v3.2.0"/>
</p:tagLst>
</file>

<file path=ppt/tags/tag114.xml><?xml version="1.0" encoding="utf-8"?>
<p:tagLst xmlns:a="http://schemas.openxmlformats.org/drawingml/2006/main" xmlns:r="http://schemas.openxmlformats.org/officeDocument/2006/relationships" xmlns:p="http://schemas.openxmlformats.org/presentationml/2006/main">
  <p:tag name="PA" val="v3.2.0"/>
</p:tagLst>
</file>

<file path=ppt/tags/tag115.xml><?xml version="1.0" encoding="utf-8"?>
<p:tagLst xmlns:a="http://schemas.openxmlformats.org/drawingml/2006/main" xmlns:r="http://schemas.openxmlformats.org/officeDocument/2006/relationships" xmlns:p="http://schemas.openxmlformats.org/presentationml/2006/main">
  <p:tag name="PA" val="v3.2.0"/>
</p:tagLst>
</file>

<file path=ppt/tags/tag116.xml><?xml version="1.0" encoding="utf-8"?>
<p:tagLst xmlns:a="http://schemas.openxmlformats.org/drawingml/2006/main" xmlns:r="http://schemas.openxmlformats.org/officeDocument/2006/relationships" xmlns:p="http://schemas.openxmlformats.org/presentationml/2006/main">
  <p:tag name="PA" val="v3.2.0"/>
</p:tagLst>
</file>

<file path=ppt/tags/tag117.xml><?xml version="1.0" encoding="utf-8"?>
<p:tagLst xmlns:a="http://schemas.openxmlformats.org/drawingml/2006/main" xmlns:r="http://schemas.openxmlformats.org/officeDocument/2006/relationships" xmlns:p="http://schemas.openxmlformats.org/presentationml/2006/main">
  <p:tag name="PA" val="v3.2.0"/>
</p:tagLst>
</file>

<file path=ppt/tags/tag118.xml><?xml version="1.0" encoding="utf-8"?>
<p:tagLst xmlns:a="http://schemas.openxmlformats.org/drawingml/2006/main" xmlns:r="http://schemas.openxmlformats.org/officeDocument/2006/relationships" xmlns:p="http://schemas.openxmlformats.org/presentationml/2006/main">
  <p:tag name="PA" val="v3.2.0"/>
</p:tagLst>
</file>

<file path=ppt/tags/tag119.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PA" val="v3.2.0"/>
</p:tagLst>
</file>

<file path=ppt/tags/tag121.xml><?xml version="1.0" encoding="utf-8"?>
<p:tagLst xmlns:a="http://schemas.openxmlformats.org/drawingml/2006/main" xmlns:r="http://schemas.openxmlformats.org/officeDocument/2006/relationships" xmlns:p="http://schemas.openxmlformats.org/presentationml/2006/main">
  <p:tag name="PA" val="v3.2.0"/>
</p:tagLst>
</file>

<file path=ppt/tags/tag122.xml><?xml version="1.0" encoding="utf-8"?>
<p:tagLst xmlns:a="http://schemas.openxmlformats.org/drawingml/2006/main" xmlns:r="http://schemas.openxmlformats.org/officeDocument/2006/relationships" xmlns:p="http://schemas.openxmlformats.org/presentationml/2006/main">
  <p:tag name="PA" val="v3.2.0"/>
</p:tagLst>
</file>

<file path=ppt/tags/tag123.xml><?xml version="1.0" encoding="utf-8"?>
<p:tagLst xmlns:a="http://schemas.openxmlformats.org/drawingml/2006/main" xmlns:r="http://schemas.openxmlformats.org/officeDocument/2006/relationships" xmlns:p="http://schemas.openxmlformats.org/presentationml/2006/main">
  <p:tag name="PA" val="v3.2.0"/>
</p:tagLst>
</file>

<file path=ppt/tags/tag124.xml><?xml version="1.0" encoding="utf-8"?>
<p:tagLst xmlns:a="http://schemas.openxmlformats.org/drawingml/2006/main" xmlns:r="http://schemas.openxmlformats.org/officeDocument/2006/relationships" xmlns:p="http://schemas.openxmlformats.org/presentationml/2006/main">
  <p:tag name="PA" val="v3.2.0"/>
</p:tagLst>
</file>

<file path=ppt/tags/tag125.xml><?xml version="1.0" encoding="utf-8"?>
<p:tagLst xmlns:a="http://schemas.openxmlformats.org/drawingml/2006/main" xmlns:r="http://schemas.openxmlformats.org/officeDocument/2006/relationships" xmlns:p="http://schemas.openxmlformats.org/presentationml/2006/main">
  <p:tag name="PA" val="v3.2.0"/>
</p:tagLst>
</file>

<file path=ppt/tags/tag126.xml><?xml version="1.0" encoding="utf-8"?>
<p:tagLst xmlns:a="http://schemas.openxmlformats.org/drawingml/2006/main" xmlns:r="http://schemas.openxmlformats.org/officeDocument/2006/relationships" xmlns:p="http://schemas.openxmlformats.org/presentationml/2006/main">
  <p:tag name="PA" val="v3.2.0"/>
</p:tagLst>
</file>

<file path=ppt/tags/tag127.xml><?xml version="1.0" encoding="utf-8"?>
<p:tagLst xmlns:a="http://schemas.openxmlformats.org/drawingml/2006/main" xmlns:r="http://schemas.openxmlformats.org/officeDocument/2006/relationships" xmlns:p="http://schemas.openxmlformats.org/presentationml/2006/main">
  <p:tag name="PA" val="v3.2.0"/>
</p:tagLst>
</file>

<file path=ppt/tags/tag128.xml><?xml version="1.0" encoding="utf-8"?>
<p:tagLst xmlns:a="http://schemas.openxmlformats.org/drawingml/2006/main" xmlns:r="http://schemas.openxmlformats.org/officeDocument/2006/relationships" xmlns:p="http://schemas.openxmlformats.org/presentationml/2006/main">
  <p:tag name="PA" val="v3.2.0"/>
</p:tagLst>
</file>

<file path=ppt/tags/tag129.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30.xml><?xml version="1.0" encoding="utf-8"?>
<p:tagLst xmlns:a="http://schemas.openxmlformats.org/drawingml/2006/main" xmlns:r="http://schemas.openxmlformats.org/officeDocument/2006/relationships" xmlns:p="http://schemas.openxmlformats.org/presentationml/2006/main">
  <p:tag name="PA" val="v3.2.0"/>
</p:tagLst>
</file>

<file path=ppt/tags/tag131.xml><?xml version="1.0" encoding="utf-8"?>
<p:tagLst xmlns:a="http://schemas.openxmlformats.org/drawingml/2006/main" xmlns:r="http://schemas.openxmlformats.org/officeDocument/2006/relationships" xmlns:p="http://schemas.openxmlformats.org/presentationml/2006/main">
  <p:tag name="PA" val="v3.2.0"/>
</p:tagLst>
</file>

<file path=ppt/tags/tag132.xml><?xml version="1.0" encoding="utf-8"?>
<p:tagLst xmlns:a="http://schemas.openxmlformats.org/drawingml/2006/main" xmlns:r="http://schemas.openxmlformats.org/officeDocument/2006/relationships" xmlns:p="http://schemas.openxmlformats.org/presentationml/2006/main">
  <p:tag name="PA" val="v3.2.0"/>
</p:tagLst>
</file>

<file path=ppt/tags/tag133.xml><?xml version="1.0" encoding="utf-8"?>
<p:tagLst xmlns:a="http://schemas.openxmlformats.org/drawingml/2006/main" xmlns:r="http://schemas.openxmlformats.org/officeDocument/2006/relationships" xmlns:p="http://schemas.openxmlformats.org/presentationml/2006/main">
  <p:tag name="PA" val="v3.2.0"/>
</p:tagLst>
</file>

<file path=ppt/tags/tag134.xml><?xml version="1.0" encoding="utf-8"?>
<p:tagLst xmlns:a="http://schemas.openxmlformats.org/drawingml/2006/main" xmlns:r="http://schemas.openxmlformats.org/officeDocument/2006/relationships" xmlns:p="http://schemas.openxmlformats.org/presentationml/2006/main">
  <p:tag name="PA" val="v3.2.0"/>
</p:tagLst>
</file>

<file path=ppt/tags/tag135.xml><?xml version="1.0" encoding="utf-8"?>
<p:tagLst xmlns:a="http://schemas.openxmlformats.org/drawingml/2006/main" xmlns:r="http://schemas.openxmlformats.org/officeDocument/2006/relationships" xmlns:p="http://schemas.openxmlformats.org/presentationml/2006/main">
  <p:tag name="PA" val="v3.2.0"/>
</p:tagLst>
</file>

<file path=ppt/tags/tag136.xml><?xml version="1.0" encoding="utf-8"?>
<p:tagLst xmlns:a="http://schemas.openxmlformats.org/drawingml/2006/main" xmlns:r="http://schemas.openxmlformats.org/officeDocument/2006/relationships" xmlns:p="http://schemas.openxmlformats.org/presentationml/2006/main">
  <p:tag name="PA" val="v3.2.0"/>
</p:tagLst>
</file>

<file path=ppt/tags/tag137.xml><?xml version="1.0" encoding="utf-8"?>
<p:tagLst xmlns:a="http://schemas.openxmlformats.org/drawingml/2006/main" xmlns:r="http://schemas.openxmlformats.org/officeDocument/2006/relationships" xmlns:p="http://schemas.openxmlformats.org/presentationml/2006/main">
  <p:tag name="PA" val="v3.2.0"/>
</p:tagLst>
</file>

<file path=ppt/tags/tag138.xml><?xml version="1.0" encoding="utf-8"?>
<p:tagLst xmlns:a="http://schemas.openxmlformats.org/drawingml/2006/main" xmlns:r="http://schemas.openxmlformats.org/officeDocument/2006/relationships" xmlns:p="http://schemas.openxmlformats.org/presentationml/2006/main">
  <p:tag name="PA" val="v3.2.0"/>
</p:tagLst>
</file>

<file path=ppt/tags/tag139.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40.xml><?xml version="1.0" encoding="utf-8"?>
<p:tagLst xmlns:a="http://schemas.openxmlformats.org/drawingml/2006/main" xmlns:r="http://schemas.openxmlformats.org/officeDocument/2006/relationships" xmlns:p="http://schemas.openxmlformats.org/presentationml/2006/main">
  <p:tag name="PA" val="v3.2.0"/>
</p:tagLst>
</file>

<file path=ppt/tags/tag141.xml><?xml version="1.0" encoding="utf-8"?>
<p:tagLst xmlns:a="http://schemas.openxmlformats.org/drawingml/2006/main" xmlns:r="http://schemas.openxmlformats.org/officeDocument/2006/relationships" xmlns:p="http://schemas.openxmlformats.org/presentationml/2006/main">
  <p:tag name="PA" val="v3.2.0"/>
</p:tagLst>
</file>

<file path=ppt/tags/tag142.xml><?xml version="1.0" encoding="utf-8"?>
<p:tagLst xmlns:a="http://schemas.openxmlformats.org/drawingml/2006/main" xmlns:r="http://schemas.openxmlformats.org/officeDocument/2006/relationships" xmlns:p="http://schemas.openxmlformats.org/presentationml/2006/main">
  <p:tag name="PA" val="v3.2.0"/>
</p:tagLst>
</file>

<file path=ppt/tags/tag143.xml><?xml version="1.0" encoding="utf-8"?>
<p:tagLst xmlns:a="http://schemas.openxmlformats.org/drawingml/2006/main" xmlns:r="http://schemas.openxmlformats.org/officeDocument/2006/relationships" xmlns:p="http://schemas.openxmlformats.org/presentationml/2006/main">
  <p:tag name="PA" val="v3.2.0"/>
</p:tagLst>
</file>

<file path=ppt/tags/tag144.xml><?xml version="1.0" encoding="utf-8"?>
<p:tagLst xmlns:a="http://schemas.openxmlformats.org/drawingml/2006/main" xmlns:r="http://schemas.openxmlformats.org/officeDocument/2006/relationships" xmlns:p="http://schemas.openxmlformats.org/presentationml/2006/main">
  <p:tag name="PA" val="v3.2.0"/>
</p:tagLst>
</file>

<file path=ppt/tags/tag145.xml><?xml version="1.0" encoding="utf-8"?>
<p:tagLst xmlns:a="http://schemas.openxmlformats.org/drawingml/2006/main" xmlns:r="http://schemas.openxmlformats.org/officeDocument/2006/relationships" xmlns:p="http://schemas.openxmlformats.org/presentationml/2006/main">
  <p:tag name="PA" val="v3.2.0"/>
</p:tagLst>
</file>

<file path=ppt/tags/tag146.xml><?xml version="1.0" encoding="utf-8"?>
<p:tagLst xmlns:a="http://schemas.openxmlformats.org/drawingml/2006/main" xmlns:r="http://schemas.openxmlformats.org/officeDocument/2006/relationships" xmlns:p="http://schemas.openxmlformats.org/presentationml/2006/main">
  <p:tag name="PA" val="v3.2.0"/>
</p:tagLst>
</file>

<file path=ppt/tags/tag147.xml><?xml version="1.0" encoding="utf-8"?>
<p:tagLst xmlns:a="http://schemas.openxmlformats.org/drawingml/2006/main" xmlns:r="http://schemas.openxmlformats.org/officeDocument/2006/relationships" xmlns:p="http://schemas.openxmlformats.org/presentationml/2006/main">
  <p:tag name="PA" val="v3.2.0"/>
</p:tagLst>
</file>

<file path=ppt/tags/tag148.xml><?xml version="1.0" encoding="utf-8"?>
<p:tagLst xmlns:a="http://schemas.openxmlformats.org/drawingml/2006/main" xmlns:r="http://schemas.openxmlformats.org/officeDocument/2006/relationships" xmlns:p="http://schemas.openxmlformats.org/presentationml/2006/main">
  <p:tag name="PA" val="v3.2.0"/>
</p:tagLst>
</file>

<file path=ppt/tags/tag149.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50.xml><?xml version="1.0" encoding="utf-8"?>
<p:tagLst xmlns:a="http://schemas.openxmlformats.org/drawingml/2006/main" xmlns:r="http://schemas.openxmlformats.org/officeDocument/2006/relationships" xmlns:p="http://schemas.openxmlformats.org/presentationml/2006/main">
  <p:tag name="PA" val="v3.2.0"/>
</p:tagLst>
</file>

<file path=ppt/tags/tag151.xml><?xml version="1.0" encoding="utf-8"?>
<p:tagLst xmlns:a="http://schemas.openxmlformats.org/drawingml/2006/main" xmlns:r="http://schemas.openxmlformats.org/officeDocument/2006/relationships" xmlns:p="http://schemas.openxmlformats.org/presentationml/2006/main">
  <p:tag name="PA" val="v3.2.0"/>
</p:tagLst>
</file>

<file path=ppt/tags/tag152.xml><?xml version="1.0" encoding="utf-8"?>
<p:tagLst xmlns:a="http://schemas.openxmlformats.org/drawingml/2006/main" xmlns:r="http://schemas.openxmlformats.org/officeDocument/2006/relationships" xmlns:p="http://schemas.openxmlformats.org/presentationml/2006/main">
  <p:tag name="PA" val="v3.2.0"/>
</p:tagLst>
</file>

<file path=ppt/tags/tag153.xml><?xml version="1.0" encoding="utf-8"?>
<p:tagLst xmlns:a="http://schemas.openxmlformats.org/drawingml/2006/main" xmlns:r="http://schemas.openxmlformats.org/officeDocument/2006/relationships" xmlns:p="http://schemas.openxmlformats.org/presentationml/2006/main">
  <p:tag name="PA" val="v3.2.0"/>
</p:tagLst>
</file>

<file path=ppt/tags/tag154.xml><?xml version="1.0" encoding="utf-8"?>
<p:tagLst xmlns:a="http://schemas.openxmlformats.org/drawingml/2006/main" xmlns:r="http://schemas.openxmlformats.org/officeDocument/2006/relationships" xmlns:p="http://schemas.openxmlformats.org/presentationml/2006/main">
  <p:tag name="PA" val="v3.2.0"/>
</p:tagLst>
</file>

<file path=ppt/tags/tag155.xml><?xml version="1.0" encoding="utf-8"?>
<p:tagLst xmlns:a="http://schemas.openxmlformats.org/drawingml/2006/main" xmlns:r="http://schemas.openxmlformats.org/officeDocument/2006/relationships" xmlns:p="http://schemas.openxmlformats.org/presentationml/2006/main">
  <p:tag name="PA" val="v3.2.0"/>
</p:tagLst>
</file>

<file path=ppt/tags/tag156.xml><?xml version="1.0" encoding="utf-8"?>
<p:tagLst xmlns:a="http://schemas.openxmlformats.org/drawingml/2006/main" xmlns:r="http://schemas.openxmlformats.org/officeDocument/2006/relationships" xmlns:p="http://schemas.openxmlformats.org/presentationml/2006/main">
  <p:tag name="PA" val="v3.2.0"/>
</p:tagLst>
</file>

<file path=ppt/tags/tag157.xml><?xml version="1.0" encoding="utf-8"?>
<p:tagLst xmlns:a="http://schemas.openxmlformats.org/drawingml/2006/main" xmlns:r="http://schemas.openxmlformats.org/officeDocument/2006/relationships" xmlns:p="http://schemas.openxmlformats.org/presentationml/2006/main">
  <p:tag name="PA" val="v3.2.0"/>
</p:tagLst>
</file>

<file path=ppt/tags/tag158.xml><?xml version="1.0" encoding="utf-8"?>
<p:tagLst xmlns:a="http://schemas.openxmlformats.org/drawingml/2006/main" xmlns:r="http://schemas.openxmlformats.org/officeDocument/2006/relationships" xmlns:p="http://schemas.openxmlformats.org/presentationml/2006/main">
  <p:tag name="PA" val="v3.2.0"/>
</p:tagLst>
</file>

<file path=ppt/tags/tag159.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60.xml><?xml version="1.0" encoding="utf-8"?>
<p:tagLst xmlns:a="http://schemas.openxmlformats.org/drawingml/2006/main" xmlns:r="http://schemas.openxmlformats.org/officeDocument/2006/relationships" xmlns:p="http://schemas.openxmlformats.org/presentationml/2006/main">
  <p:tag name="PA" val="v3.2.0"/>
</p:tagLst>
</file>

<file path=ppt/tags/tag161.xml><?xml version="1.0" encoding="utf-8"?>
<p:tagLst xmlns:a="http://schemas.openxmlformats.org/drawingml/2006/main" xmlns:r="http://schemas.openxmlformats.org/officeDocument/2006/relationships" xmlns:p="http://schemas.openxmlformats.org/presentationml/2006/main">
  <p:tag name="PA" val="v3.2.0"/>
</p:tagLst>
</file>

<file path=ppt/tags/tag162.xml><?xml version="1.0" encoding="utf-8"?>
<p:tagLst xmlns:a="http://schemas.openxmlformats.org/drawingml/2006/main" xmlns:r="http://schemas.openxmlformats.org/officeDocument/2006/relationships" xmlns:p="http://schemas.openxmlformats.org/presentationml/2006/main">
  <p:tag name="PA" val="v3.2.0"/>
</p:tagLst>
</file>

<file path=ppt/tags/tag163.xml><?xml version="1.0" encoding="utf-8"?>
<p:tagLst xmlns:a="http://schemas.openxmlformats.org/drawingml/2006/main" xmlns:r="http://schemas.openxmlformats.org/officeDocument/2006/relationships" xmlns:p="http://schemas.openxmlformats.org/presentationml/2006/main">
  <p:tag name="PA" val="v3.2.0"/>
</p:tagLst>
</file>

<file path=ppt/tags/tag164.xml><?xml version="1.0" encoding="utf-8"?>
<p:tagLst xmlns:a="http://schemas.openxmlformats.org/drawingml/2006/main" xmlns:r="http://schemas.openxmlformats.org/officeDocument/2006/relationships" xmlns:p="http://schemas.openxmlformats.org/presentationml/2006/main">
  <p:tag name="PA" val="v3.2.0"/>
</p:tagLst>
</file>

<file path=ppt/tags/tag165.xml><?xml version="1.0" encoding="utf-8"?>
<p:tagLst xmlns:a="http://schemas.openxmlformats.org/drawingml/2006/main" xmlns:r="http://schemas.openxmlformats.org/officeDocument/2006/relationships" xmlns:p="http://schemas.openxmlformats.org/presentationml/2006/main">
  <p:tag name="PA" val="v3.2.0"/>
</p:tagLst>
</file>

<file path=ppt/tags/tag166.xml><?xml version="1.0" encoding="utf-8"?>
<p:tagLst xmlns:a="http://schemas.openxmlformats.org/drawingml/2006/main" xmlns:r="http://schemas.openxmlformats.org/officeDocument/2006/relationships" xmlns:p="http://schemas.openxmlformats.org/presentationml/2006/main">
  <p:tag name="PA" val="v3.2.0"/>
</p:tagLst>
</file>

<file path=ppt/tags/tag167.xml><?xml version="1.0" encoding="utf-8"?>
<p:tagLst xmlns:a="http://schemas.openxmlformats.org/drawingml/2006/main" xmlns:r="http://schemas.openxmlformats.org/officeDocument/2006/relationships" xmlns:p="http://schemas.openxmlformats.org/presentationml/2006/main">
  <p:tag name="PA" val="v3.2.0"/>
</p:tagLst>
</file>

<file path=ppt/tags/tag168.xml><?xml version="1.0" encoding="utf-8"?>
<p:tagLst xmlns:a="http://schemas.openxmlformats.org/drawingml/2006/main" xmlns:r="http://schemas.openxmlformats.org/officeDocument/2006/relationships" xmlns:p="http://schemas.openxmlformats.org/presentationml/2006/main">
  <p:tag name="PA" val="v3.2.0"/>
</p:tagLst>
</file>

<file path=ppt/tags/tag169.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70.xml><?xml version="1.0" encoding="utf-8"?>
<p:tagLst xmlns:a="http://schemas.openxmlformats.org/drawingml/2006/main" xmlns:r="http://schemas.openxmlformats.org/officeDocument/2006/relationships" xmlns:p="http://schemas.openxmlformats.org/presentationml/2006/main">
  <p:tag name="PA" val="v3.2.0"/>
</p:tagLst>
</file>

<file path=ppt/tags/tag171.xml><?xml version="1.0" encoding="utf-8"?>
<p:tagLst xmlns:a="http://schemas.openxmlformats.org/drawingml/2006/main" xmlns:r="http://schemas.openxmlformats.org/officeDocument/2006/relationships" xmlns:p="http://schemas.openxmlformats.org/presentationml/2006/main">
  <p:tag name="PA" val="v3.2.0"/>
</p:tagLst>
</file>

<file path=ppt/tags/tag172.xml><?xml version="1.0" encoding="utf-8"?>
<p:tagLst xmlns:a="http://schemas.openxmlformats.org/drawingml/2006/main" xmlns:r="http://schemas.openxmlformats.org/officeDocument/2006/relationships" xmlns:p="http://schemas.openxmlformats.org/presentationml/2006/main">
  <p:tag name="PA" val="v3.2.0"/>
</p:tagLst>
</file>

<file path=ppt/tags/tag173.xml><?xml version="1.0" encoding="utf-8"?>
<p:tagLst xmlns:a="http://schemas.openxmlformats.org/drawingml/2006/main" xmlns:r="http://schemas.openxmlformats.org/officeDocument/2006/relationships" xmlns:p="http://schemas.openxmlformats.org/presentationml/2006/main">
  <p:tag name="PA" val="v3.2.0"/>
</p:tagLst>
</file>

<file path=ppt/tags/tag174.xml><?xml version="1.0" encoding="utf-8"?>
<p:tagLst xmlns:a="http://schemas.openxmlformats.org/drawingml/2006/main" xmlns:r="http://schemas.openxmlformats.org/officeDocument/2006/relationships" xmlns:p="http://schemas.openxmlformats.org/presentationml/2006/main">
  <p:tag name="PA" val="v3.2.0"/>
</p:tagLst>
</file>

<file path=ppt/tags/tag175.xml><?xml version="1.0" encoding="utf-8"?>
<p:tagLst xmlns:a="http://schemas.openxmlformats.org/drawingml/2006/main" xmlns:r="http://schemas.openxmlformats.org/officeDocument/2006/relationships" xmlns:p="http://schemas.openxmlformats.org/presentationml/2006/main">
  <p:tag name="PA" val="v3.2.0"/>
</p:tagLst>
</file>

<file path=ppt/tags/tag176.xml><?xml version="1.0" encoding="utf-8"?>
<p:tagLst xmlns:a="http://schemas.openxmlformats.org/drawingml/2006/main" xmlns:r="http://schemas.openxmlformats.org/officeDocument/2006/relationships" xmlns:p="http://schemas.openxmlformats.org/presentationml/2006/main">
  <p:tag name="PA" val="v3.2.0"/>
</p:tagLst>
</file>

<file path=ppt/tags/tag177.xml><?xml version="1.0" encoding="utf-8"?>
<p:tagLst xmlns:a="http://schemas.openxmlformats.org/drawingml/2006/main" xmlns:r="http://schemas.openxmlformats.org/officeDocument/2006/relationships" xmlns:p="http://schemas.openxmlformats.org/presentationml/2006/main">
  <p:tag name="PA" val="v3.2.0"/>
</p:tagLst>
</file>

<file path=ppt/tags/tag178.xml><?xml version="1.0" encoding="utf-8"?>
<p:tagLst xmlns:a="http://schemas.openxmlformats.org/drawingml/2006/main" xmlns:r="http://schemas.openxmlformats.org/officeDocument/2006/relationships" xmlns:p="http://schemas.openxmlformats.org/presentationml/2006/main">
  <p:tag name="PA" val="v3.2.0"/>
</p:tagLst>
</file>

<file path=ppt/tags/tag179.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80.xml><?xml version="1.0" encoding="utf-8"?>
<p:tagLst xmlns:a="http://schemas.openxmlformats.org/drawingml/2006/main" xmlns:r="http://schemas.openxmlformats.org/officeDocument/2006/relationships" xmlns:p="http://schemas.openxmlformats.org/presentationml/2006/main">
  <p:tag name="PA" val="v3.2.0"/>
</p:tagLst>
</file>

<file path=ppt/tags/tag181.xml><?xml version="1.0" encoding="utf-8"?>
<p:tagLst xmlns:a="http://schemas.openxmlformats.org/drawingml/2006/main" xmlns:r="http://schemas.openxmlformats.org/officeDocument/2006/relationships" xmlns:p="http://schemas.openxmlformats.org/presentationml/2006/main">
  <p:tag name="PA" val="v3.2.0"/>
</p:tagLst>
</file>

<file path=ppt/tags/tag182.xml><?xml version="1.0" encoding="utf-8"?>
<p:tagLst xmlns:a="http://schemas.openxmlformats.org/drawingml/2006/main" xmlns:r="http://schemas.openxmlformats.org/officeDocument/2006/relationships" xmlns:p="http://schemas.openxmlformats.org/presentationml/2006/main">
  <p:tag name="PA" val="v3.2.0"/>
</p:tagLst>
</file>

<file path=ppt/tags/tag183.xml><?xml version="1.0" encoding="utf-8"?>
<p:tagLst xmlns:a="http://schemas.openxmlformats.org/drawingml/2006/main" xmlns:r="http://schemas.openxmlformats.org/officeDocument/2006/relationships" xmlns:p="http://schemas.openxmlformats.org/presentationml/2006/main">
  <p:tag name="PA" val="v3.2.0"/>
</p:tagLst>
</file>

<file path=ppt/tags/tag184.xml><?xml version="1.0" encoding="utf-8"?>
<p:tagLst xmlns:a="http://schemas.openxmlformats.org/drawingml/2006/main" xmlns:r="http://schemas.openxmlformats.org/officeDocument/2006/relationships" xmlns:p="http://schemas.openxmlformats.org/presentationml/2006/main">
  <p:tag name="PA" val="v3.2.0"/>
</p:tagLst>
</file>

<file path=ppt/tags/tag185.xml><?xml version="1.0" encoding="utf-8"?>
<p:tagLst xmlns:a="http://schemas.openxmlformats.org/drawingml/2006/main" xmlns:r="http://schemas.openxmlformats.org/officeDocument/2006/relationships" xmlns:p="http://schemas.openxmlformats.org/presentationml/2006/main">
  <p:tag name="PA" val="v3.2.0"/>
</p:tagLst>
</file>

<file path=ppt/tags/tag186.xml><?xml version="1.0" encoding="utf-8"?>
<p:tagLst xmlns:a="http://schemas.openxmlformats.org/drawingml/2006/main" xmlns:r="http://schemas.openxmlformats.org/officeDocument/2006/relationships" xmlns:p="http://schemas.openxmlformats.org/presentationml/2006/main">
  <p:tag name="PA" val="v3.2.0"/>
</p:tagLst>
</file>

<file path=ppt/tags/tag187.xml><?xml version="1.0" encoding="utf-8"?>
<p:tagLst xmlns:a="http://schemas.openxmlformats.org/drawingml/2006/main" xmlns:r="http://schemas.openxmlformats.org/officeDocument/2006/relationships" xmlns:p="http://schemas.openxmlformats.org/presentationml/2006/main">
  <p:tag name="PA" val="v3.2.0"/>
</p:tagLst>
</file>

<file path=ppt/tags/tag188.xml><?xml version="1.0" encoding="utf-8"?>
<p:tagLst xmlns:a="http://schemas.openxmlformats.org/drawingml/2006/main" xmlns:r="http://schemas.openxmlformats.org/officeDocument/2006/relationships" xmlns:p="http://schemas.openxmlformats.org/presentationml/2006/main">
  <p:tag name="PA" val="v3.2.0"/>
</p:tagLst>
</file>

<file path=ppt/tags/tag189.xml><?xml version="1.0" encoding="utf-8"?>
<p:tagLst xmlns:a="http://schemas.openxmlformats.org/drawingml/2006/main" xmlns:r="http://schemas.openxmlformats.org/officeDocument/2006/relationships" xmlns:p="http://schemas.openxmlformats.org/presentationml/2006/main">
  <p:tag name="PA" val="v3.2.0"/>
</p:tagLst>
</file>

<file path=ppt/tags/tag19.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190.xml><?xml version="1.0" encoding="utf-8"?>
<p:tagLst xmlns:a="http://schemas.openxmlformats.org/drawingml/2006/main" xmlns:r="http://schemas.openxmlformats.org/officeDocument/2006/relationships" xmlns:p="http://schemas.openxmlformats.org/presentationml/2006/main">
  <p:tag name="PA" val="v3.2.0"/>
</p:tagLst>
</file>

<file path=ppt/tags/tag191.xml><?xml version="1.0" encoding="utf-8"?>
<p:tagLst xmlns:a="http://schemas.openxmlformats.org/drawingml/2006/main" xmlns:r="http://schemas.openxmlformats.org/officeDocument/2006/relationships" xmlns:p="http://schemas.openxmlformats.org/presentationml/2006/main">
  <p:tag name="PA" val="v3.2.0"/>
</p:tagLst>
</file>

<file path=ppt/tags/tag192.xml><?xml version="1.0" encoding="utf-8"?>
<p:tagLst xmlns:a="http://schemas.openxmlformats.org/drawingml/2006/main" xmlns:r="http://schemas.openxmlformats.org/officeDocument/2006/relationships" xmlns:p="http://schemas.openxmlformats.org/presentationml/2006/main">
  <p:tag name="PA" val="v3.2.0"/>
</p:tagLst>
</file>

<file path=ppt/tags/tag193.xml><?xml version="1.0" encoding="utf-8"?>
<p:tagLst xmlns:a="http://schemas.openxmlformats.org/drawingml/2006/main" xmlns:r="http://schemas.openxmlformats.org/officeDocument/2006/relationships" xmlns:p="http://schemas.openxmlformats.org/presentationml/2006/main">
  <p:tag name="PA" val="v3.2.0"/>
</p:tagLst>
</file>

<file path=ppt/tags/tag194.xml><?xml version="1.0" encoding="utf-8"?>
<p:tagLst xmlns:a="http://schemas.openxmlformats.org/drawingml/2006/main" xmlns:r="http://schemas.openxmlformats.org/officeDocument/2006/relationships" xmlns:p="http://schemas.openxmlformats.org/presentationml/2006/main">
  <p:tag name="PA" val="v3.2.0"/>
</p:tagLst>
</file>

<file path=ppt/tags/tag195.xml><?xml version="1.0" encoding="utf-8"?>
<p:tagLst xmlns:a="http://schemas.openxmlformats.org/drawingml/2006/main" xmlns:r="http://schemas.openxmlformats.org/officeDocument/2006/relationships" xmlns:p="http://schemas.openxmlformats.org/presentationml/2006/main">
  <p:tag name="PA" val="v3.2.0"/>
</p:tagLst>
</file>

<file path=ppt/tags/tag196.xml><?xml version="1.0" encoding="utf-8"?>
<p:tagLst xmlns:a="http://schemas.openxmlformats.org/drawingml/2006/main" xmlns:r="http://schemas.openxmlformats.org/officeDocument/2006/relationships" xmlns:p="http://schemas.openxmlformats.org/presentationml/2006/main">
  <p:tag name="PA" val="v3.2.0"/>
</p:tagLst>
</file>

<file path=ppt/tags/tag197.xml><?xml version="1.0" encoding="utf-8"?>
<p:tagLst xmlns:a="http://schemas.openxmlformats.org/drawingml/2006/main" xmlns:r="http://schemas.openxmlformats.org/officeDocument/2006/relationships" xmlns:p="http://schemas.openxmlformats.org/presentationml/2006/main">
  <p:tag name="PA" val="v3.2.0"/>
</p:tagLst>
</file>

<file path=ppt/tags/tag198.xml><?xml version="1.0" encoding="utf-8"?>
<p:tagLst xmlns:a="http://schemas.openxmlformats.org/drawingml/2006/main" xmlns:r="http://schemas.openxmlformats.org/officeDocument/2006/relationships" xmlns:p="http://schemas.openxmlformats.org/presentationml/2006/main">
  <p:tag name="PA" val="v3.2.0"/>
</p:tagLst>
</file>

<file path=ppt/tags/tag199.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00.xml><?xml version="1.0" encoding="utf-8"?>
<p:tagLst xmlns:a="http://schemas.openxmlformats.org/drawingml/2006/main" xmlns:r="http://schemas.openxmlformats.org/officeDocument/2006/relationships" xmlns:p="http://schemas.openxmlformats.org/presentationml/2006/main">
  <p:tag name="PA" val="v3.2.0"/>
</p:tagLst>
</file>

<file path=ppt/tags/tag201.xml><?xml version="1.0" encoding="utf-8"?>
<p:tagLst xmlns:a="http://schemas.openxmlformats.org/drawingml/2006/main" xmlns:r="http://schemas.openxmlformats.org/officeDocument/2006/relationships" xmlns:p="http://schemas.openxmlformats.org/presentationml/2006/main">
  <p:tag name="PA" val="v3.2.0"/>
</p:tagLst>
</file>

<file path=ppt/tags/tag202.xml><?xml version="1.0" encoding="utf-8"?>
<p:tagLst xmlns:a="http://schemas.openxmlformats.org/drawingml/2006/main" xmlns:r="http://schemas.openxmlformats.org/officeDocument/2006/relationships" xmlns:p="http://schemas.openxmlformats.org/presentationml/2006/main">
  <p:tag name="PA" val="v3.2.0"/>
</p:tagLst>
</file>

<file path=ppt/tags/tag203.xml><?xml version="1.0" encoding="utf-8"?>
<p:tagLst xmlns:a="http://schemas.openxmlformats.org/drawingml/2006/main" xmlns:r="http://schemas.openxmlformats.org/officeDocument/2006/relationships" xmlns:p="http://schemas.openxmlformats.org/presentationml/2006/main">
  <p:tag name="PA" val="v3.2.0"/>
</p:tagLst>
</file>

<file path=ppt/tags/tag204.xml><?xml version="1.0" encoding="utf-8"?>
<p:tagLst xmlns:a="http://schemas.openxmlformats.org/drawingml/2006/main" xmlns:r="http://schemas.openxmlformats.org/officeDocument/2006/relationships" xmlns:p="http://schemas.openxmlformats.org/presentationml/2006/main">
  <p:tag name="PA" val="v3.2.0"/>
</p:tagLst>
</file>

<file path=ppt/tags/tag205.xml><?xml version="1.0" encoding="utf-8"?>
<p:tagLst xmlns:a="http://schemas.openxmlformats.org/drawingml/2006/main" xmlns:r="http://schemas.openxmlformats.org/officeDocument/2006/relationships" xmlns:p="http://schemas.openxmlformats.org/presentationml/2006/main">
  <p:tag name="PA" val="v3.2.0"/>
</p:tagLst>
</file>

<file path=ppt/tags/tag206.xml><?xml version="1.0" encoding="utf-8"?>
<p:tagLst xmlns:a="http://schemas.openxmlformats.org/drawingml/2006/main" xmlns:r="http://schemas.openxmlformats.org/officeDocument/2006/relationships" xmlns:p="http://schemas.openxmlformats.org/presentationml/2006/main">
  <p:tag name="PA" val="v3.2.0"/>
</p:tagLst>
</file>

<file path=ppt/tags/tag207.xml><?xml version="1.0" encoding="utf-8"?>
<p:tagLst xmlns:a="http://schemas.openxmlformats.org/drawingml/2006/main" xmlns:r="http://schemas.openxmlformats.org/officeDocument/2006/relationships" xmlns:p="http://schemas.openxmlformats.org/presentationml/2006/main">
  <p:tag name="PA" val="v3.2.0"/>
</p:tagLst>
</file>

<file path=ppt/tags/tag208.xml><?xml version="1.0" encoding="utf-8"?>
<p:tagLst xmlns:a="http://schemas.openxmlformats.org/drawingml/2006/main" xmlns:r="http://schemas.openxmlformats.org/officeDocument/2006/relationships" xmlns:p="http://schemas.openxmlformats.org/presentationml/2006/main">
  <p:tag name="PA" val="v3.2.0"/>
</p:tagLst>
</file>

<file path=ppt/tags/tag209.xml><?xml version="1.0" encoding="utf-8"?>
<p:tagLst xmlns:a="http://schemas.openxmlformats.org/drawingml/2006/main" xmlns:r="http://schemas.openxmlformats.org/officeDocument/2006/relationships" xmlns:p="http://schemas.openxmlformats.org/presentationml/2006/main">
  <p:tag name="PA" val="v3.2.0"/>
</p:tagLst>
</file>

<file path=ppt/tags/tag21.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10.xml><?xml version="1.0" encoding="utf-8"?>
<p:tagLst xmlns:a="http://schemas.openxmlformats.org/drawingml/2006/main" xmlns:r="http://schemas.openxmlformats.org/officeDocument/2006/relationships" xmlns:p="http://schemas.openxmlformats.org/presentationml/2006/main">
  <p:tag name="PA" val="v3.2.0"/>
</p:tagLst>
</file>

<file path=ppt/tags/tag211.xml><?xml version="1.0" encoding="utf-8"?>
<p:tagLst xmlns:a="http://schemas.openxmlformats.org/drawingml/2006/main" xmlns:r="http://schemas.openxmlformats.org/officeDocument/2006/relationships" xmlns:p="http://schemas.openxmlformats.org/presentationml/2006/main">
  <p:tag name="PA" val="v3.2.0"/>
</p:tagLst>
</file>

<file path=ppt/tags/tag212.xml><?xml version="1.0" encoding="utf-8"?>
<p:tagLst xmlns:a="http://schemas.openxmlformats.org/drawingml/2006/main" xmlns:r="http://schemas.openxmlformats.org/officeDocument/2006/relationships" xmlns:p="http://schemas.openxmlformats.org/presentationml/2006/main">
  <p:tag name="PA" val="v3.2.0"/>
</p:tagLst>
</file>

<file path=ppt/tags/tag213.xml><?xml version="1.0" encoding="utf-8"?>
<p:tagLst xmlns:a="http://schemas.openxmlformats.org/drawingml/2006/main" xmlns:r="http://schemas.openxmlformats.org/officeDocument/2006/relationships" xmlns:p="http://schemas.openxmlformats.org/presentationml/2006/main">
  <p:tag name="PA" val="v3.2.0"/>
</p:tagLst>
</file>

<file path=ppt/tags/tag214.xml><?xml version="1.0" encoding="utf-8"?>
<p:tagLst xmlns:a="http://schemas.openxmlformats.org/drawingml/2006/main" xmlns:r="http://schemas.openxmlformats.org/officeDocument/2006/relationships" xmlns:p="http://schemas.openxmlformats.org/presentationml/2006/main">
  <p:tag name="PA" val="v3.2.0"/>
</p:tagLst>
</file>

<file path=ppt/tags/tag215.xml><?xml version="1.0" encoding="utf-8"?>
<p:tagLst xmlns:a="http://schemas.openxmlformats.org/drawingml/2006/main" xmlns:r="http://schemas.openxmlformats.org/officeDocument/2006/relationships" xmlns:p="http://schemas.openxmlformats.org/presentationml/2006/main">
  <p:tag name="PA" val="v3.2.0"/>
</p:tagLst>
</file>

<file path=ppt/tags/tag216.xml><?xml version="1.0" encoding="utf-8"?>
<p:tagLst xmlns:a="http://schemas.openxmlformats.org/drawingml/2006/main" xmlns:r="http://schemas.openxmlformats.org/officeDocument/2006/relationships" xmlns:p="http://schemas.openxmlformats.org/presentationml/2006/main">
  <p:tag name="PA" val="v3.2.0"/>
</p:tagLst>
</file>

<file path=ppt/tags/tag217.xml><?xml version="1.0" encoding="utf-8"?>
<p:tagLst xmlns:a="http://schemas.openxmlformats.org/drawingml/2006/main" xmlns:r="http://schemas.openxmlformats.org/officeDocument/2006/relationships" xmlns:p="http://schemas.openxmlformats.org/presentationml/2006/main">
  <p:tag name="PA" val="v3.2.0"/>
</p:tagLst>
</file>

<file path=ppt/tags/tag218.xml><?xml version="1.0" encoding="utf-8"?>
<p:tagLst xmlns:a="http://schemas.openxmlformats.org/drawingml/2006/main" xmlns:r="http://schemas.openxmlformats.org/officeDocument/2006/relationships" xmlns:p="http://schemas.openxmlformats.org/presentationml/2006/main">
  <p:tag name="PA" val="v3.2.0"/>
</p:tagLst>
</file>

<file path=ppt/tags/tag219.xml><?xml version="1.0" encoding="utf-8"?>
<p:tagLst xmlns:a="http://schemas.openxmlformats.org/drawingml/2006/main" xmlns:r="http://schemas.openxmlformats.org/officeDocument/2006/relationships" xmlns:p="http://schemas.openxmlformats.org/presentationml/2006/main">
  <p:tag name="PA" val="v3.2.0"/>
</p:tagLst>
</file>

<file path=ppt/tags/tag22.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20.xml><?xml version="1.0" encoding="utf-8"?>
<p:tagLst xmlns:a="http://schemas.openxmlformats.org/drawingml/2006/main" xmlns:r="http://schemas.openxmlformats.org/officeDocument/2006/relationships" xmlns:p="http://schemas.openxmlformats.org/presentationml/2006/main">
  <p:tag name="PA" val="v3.2.0"/>
</p:tagLst>
</file>

<file path=ppt/tags/tag221.xml><?xml version="1.0" encoding="utf-8"?>
<p:tagLst xmlns:a="http://schemas.openxmlformats.org/drawingml/2006/main" xmlns:r="http://schemas.openxmlformats.org/officeDocument/2006/relationships" xmlns:p="http://schemas.openxmlformats.org/presentationml/2006/main">
  <p:tag name="PA" val="v3.2.0"/>
</p:tagLst>
</file>

<file path=ppt/tags/tag222.xml><?xml version="1.0" encoding="utf-8"?>
<p:tagLst xmlns:a="http://schemas.openxmlformats.org/drawingml/2006/main" xmlns:r="http://schemas.openxmlformats.org/officeDocument/2006/relationships" xmlns:p="http://schemas.openxmlformats.org/presentationml/2006/main">
  <p:tag name="PA" val="v3.2.0"/>
</p:tagLst>
</file>

<file path=ppt/tags/tag223.xml><?xml version="1.0" encoding="utf-8"?>
<p:tagLst xmlns:a="http://schemas.openxmlformats.org/drawingml/2006/main" xmlns:r="http://schemas.openxmlformats.org/officeDocument/2006/relationships" xmlns:p="http://schemas.openxmlformats.org/presentationml/2006/main">
  <p:tag name="PA" val="v3.2.0"/>
</p:tagLst>
</file>

<file path=ppt/tags/tag224.xml><?xml version="1.0" encoding="utf-8"?>
<p:tagLst xmlns:a="http://schemas.openxmlformats.org/drawingml/2006/main" xmlns:r="http://schemas.openxmlformats.org/officeDocument/2006/relationships" xmlns:p="http://schemas.openxmlformats.org/presentationml/2006/main">
  <p:tag name="PA" val="v3.2.0"/>
</p:tagLst>
</file>

<file path=ppt/tags/tag225.xml><?xml version="1.0" encoding="utf-8"?>
<p:tagLst xmlns:a="http://schemas.openxmlformats.org/drawingml/2006/main" xmlns:r="http://schemas.openxmlformats.org/officeDocument/2006/relationships" xmlns:p="http://schemas.openxmlformats.org/presentationml/2006/main">
  <p:tag name="PA" val="v3.2.0"/>
</p:tagLst>
</file>

<file path=ppt/tags/tag226.xml><?xml version="1.0" encoding="utf-8"?>
<p:tagLst xmlns:a="http://schemas.openxmlformats.org/drawingml/2006/main" xmlns:r="http://schemas.openxmlformats.org/officeDocument/2006/relationships" xmlns:p="http://schemas.openxmlformats.org/presentationml/2006/main">
  <p:tag name="PA" val="v3.2.0"/>
</p:tagLst>
</file>

<file path=ppt/tags/tag227.xml><?xml version="1.0" encoding="utf-8"?>
<p:tagLst xmlns:a="http://schemas.openxmlformats.org/drawingml/2006/main" xmlns:r="http://schemas.openxmlformats.org/officeDocument/2006/relationships" xmlns:p="http://schemas.openxmlformats.org/presentationml/2006/main">
  <p:tag name="PA" val="v3.2.0"/>
</p:tagLst>
</file>

<file path=ppt/tags/tag228.xml><?xml version="1.0" encoding="utf-8"?>
<p:tagLst xmlns:a="http://schemas.openxmlformats.org/drawingml/2006/main" xmlns:r="http://schemas.openxmlformats.org/officeDocument/2006/relationships" xmlns:p="http://schemas.openxmlformats.org/presentationml/2006/main">
  <p:tag name="PA" val="v3.2.0"/>
</p:tagLst>
</file>

<file path=ppt/tags/tag229.xml><?xml version="1.0" encoding="utf-8"?>
<p:tagLst xmlns:a="http://schemas.openxmlformats.org/drawingml/2006/main" xmlns:r="http://schemas.openxmlformats.org/officeDocument/2006/relationships" xmlns:p="http://schemas.openxmlformats.org/presentationml/2006/main">
  <p:tag name="PA" val="v3.2.0"/>
</p:tagLst>
</file>

<file path=ppt/tags/tag23.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30.xml><?xml version="1.0" encoding="utf-8"?>
<p:tagLst xmlns:a="http://schemas.openxmlformats.org/drawingml/2006/main" xmlns:r="http://schemas.openxmlformats.org/officeDocument/2006/relationships" xmlns:p="http://schemas.openxmlformats.org/presentationml/2006/main">
  <p:tag name="PA" val="v3.2.0"/>
</p:tagLst>
</file>

<file path=ppt/tags/tag231.xml><?xml version="1.0" encoding="utf-8"?>
<p:tagLst xmlns:a="http://schemas.openxmlformats.org/drawingml/2006/main" xmlns:r="http://schemas.openxmlformats.org/officeDocument/2006/relationships" xmlns:p="http://schemas.openxmlformats.org/presentationml/2006/main">
  <p:tag name="PA" val="v3.2.0"/>
</p:tagLst>
</file>

<file path=ppt/tags/tag232.xml><?xml version="1.0" encoding="utf-8"?>
<p:tagLst xmlns:a="http://schemas.openxmlformats.org/drawingml/2006/main" xmlns:r="http://schemas.openxmlformats.org/officeDocument/2006/relationships" xmlns:p="http://schemas.openxmlformats.org/presentationml/2006/main">
  <p:tag name="PA" val="v3.2.0"/>
</p:tagLst>
</file>

<file path=ppt/tags/tag233.xml><?xml version="1.0" encoding="utf-8"?>
<p:tagLst xmlns:a="http://schemas.openxmlformats.org/drawingml/2006/main" xmlns:r="http://schemas.openxmlformats.org/officeDocument/2006/relationships" xmlns:p="http://schemas.openxmlformats.org/presentationml/2006/main">
  <p:tag name="PA" val="v3.2.0"/>
</p:tagLst>
</file>

<file path=ppt/tags/tag234.xml><?xml version="1.0" encoding="utf-8"?>
<p:tagLst xmlns:a="http://schemas.openxmlformats.org/drawingml/2006/main" xmlns:r="http://schemas.openxmlformats.org/officeDocument/2006/relationships" xmlns:p="http://schemas.openxmlformats.org/presentationml/2006/main">
  <p:tag name="PA" val="v3.2.0"/>
</p:tagLst>
</file>

<file path=ppt/tags/tag235.xml><?xml version="1.0" encoding="utf-8"?>
<p:tagLst xmlns:a="http://schemas.openxmlformats.org/drawingml/2006/main" xmlns:r="http://schemas.openxmlformats.org/officeDocument/2006/relationships" xmlns:p="http://schemas.openxmlformats.org/presentationml/2006/main">
  <p:tag name="PA" val="v3.2.0"/>
</p:tagLst>
</file>

<file path=ppt/tags/tag236.xml><?xml version="1.0" encoding="utf-8"?>
<p:tagLst xmlns:a="http://schemas.openxmlformats.org/drawingml/2006/main" xmlns:r="http://schemas.openxmlformats.org/officeDocument/2006/relationships" xmlns:p="http://schemas.openxmlformats.org/presentationml/2006/main">
  <p:tag name="PA" val="v3.2.0"/>
</p:tagLst>
</file>

<file path=ppt/tags/tag237.xml><?xml version="1.0" encoding="utf-8"?>
<p:tagLst xmlns:a="http://schemas.openxmlformats.org/drawingml/2006/main" xmlns:r="http://schemas.openxmlformats.org/officeDocument/2006/relationships" xmlns:p="http://schemas.openxmlformats.org/presentationml/2006/main">
  <p:tag name="PA" val="v3.2.0"/>
</p:tagLst>
</file>

<file path=ppt/tags/tag238.xml><?xml version="1.0" encoding="utf-8"?>
<p:tagLst xmlns:a="http://schemas.openxmlformats.org/drawingml/2006/main" xmlns:r="http://schemas.openxmlformats.org/officeDocument/2006/relationships" xmlns:p="http://schemas.openxmlformats.org/presentationml/2006/main">
  <p:tag name="PA" val="v3.2.0"/>
</p:tagLst>
</file>

<file path=ppt/tags/tag239.xml><?xml version="1.0" encoding="utf-8"?>
<p:tagLst xmlns:a="http://schemas.openxmlformats.org/drawingml/2006/main" xmlns:r="http://schemas.openxmlformats.org/officeDocument/2006/relationships" xmlns:p="http://schemas.openxmlformats.org/presentationml/2006/main">
  <p:tag name="PA" val="v3.2.0"/>
</p:tagLst>
</file>

<file path=ppt/tags/tag24.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40.xml><?xml version="1.0" encoding="utf-8"?>
<p:tagLst xmlns:a="http://schemas.openxmlformats.org/drawingml/2006/main" xmlns:r="http://schemas.openxmlformats.org/officeDocument/2006/relationships" xmlns:p="http://schemas.openxmlformats.org/presentationml/2006/main">
  <p:tag name="PA" val="v3.2.0"/>
</p:tagLst>
</file>

<file path=ppt/tags/tag241.xml><?xml version="1.0" encoding="utf-8"?>
<p:tagLst xmlns:a="http://schemas.openxmlformats.org/drawingml/2006/main" xmlns:r="http://schemas.openxmlformats.org/officeDocument/2006/relationships" xmlns:p="http://schemas.openxmlformats.org/presentationml/2006/main">
  <p:tag name="PA" val="v3.2.0"/>
</p:tagLst>
</file>

<file path=ppt/tags/tag242.xml><?xml version="1.0" encoding="utf-8"?>
<p:tagLst xmlns:a="http://schemas.openxmlformats.org/drawingml/2006/main" xmlns:r="http://schemas.openxmlformats.org/officeDocument/2006/relationships" xmlns:p="http://schemas.openxmlformats.org/presentationml/2006/main">
  <p:tag name="PA" val="v3.2.0"/>
</p:tagLst>
</file>

<file path=ppt/tags/tag243.xml><?xml version="1.0" encoding="utf-8"?>
<p:tagLst xmlns:a="http://schemas.openxmlformats.org/drawingml/2006/main" xmlns:r="http://schemas.openxmlformats.org/officeDocument/2006/relationships" xmlns:p="http://schemas.openxmlformats.org/presentationml/2006/main">
  <p:tag name="PA" val="v3.2.0"/>
</p:tagLst>
</file>

<file path=ppt/tags/tag244.xml><?xml version="1.0" encoding="utf-8"?>
<p:tagLst xmlns:a="http://schemas.openxmlformats.org/drawingml/2006/main" xmlns:r="http://schemas.openxmlformats.org/officeDocument/2006/relationships" xmlns:p="http://schemas.openxmlformats.org/presentationml/2006/main">
  <p:tag name="PA" val="v3.2.0"/>
</p:tagLst>
</file>

<file path=ppt/tags/tag245.xml><?xml version="1.0" encoding="utf-8"?>
<p:tagLst xmlns:a="http://schemas.openxmlformats.org/drawingml/2006/main" xmlns:r="http://schemas.openxmlformats.org/officeDocument/2006/relationships" xmlns:p="http://schemas.openxmlformats.org/presentationml/2006/main">
  <p:tag name="PA" val="v3.2.0"/>
</p:tagLst>
</file>

<file path=ppt/tags/tag246.xml><?xml version="1.0" encoding="utf-8"?>
<p:tagLst xmlns:a="http://schemas.openxmlformats.org/drawingml/2006/main" xmlns:r="http://schemas.openxmlformats.org/officeDocument/2006/relationships" xmlns:p="http://schemas.openxmlformats.org/presentationml/2006/main">
  <p:tag name="PA" val="v3.2.0"/>
</p:tagLst>
</file>

<file path=ppt/tags/tag247.xml><?xml version="1.0" encoding="utf-8"?>
<p:tagLst xmlns:a="http://schemas.openxmlformats.org/drawingml/2006/main" xmlns:r="http://schemas.openxmlformats.org/officeDocument/2006/relationships" xmlns:p="http://schemas.openxmlformats.org/presentationml/2006/main">
  <p:tag name="PA" val="v3.2.0"/>
</p:tagLst>
</file>

<file path=ppt/tags/tag248.xml><?xml version="1.0" encoding="utf-8"?>
<p:tagLst xmlns:a="http://schemas.openxmlformats.org/drawingml/2006/main" xmlns:r="http://schemas.openxmlformats.org/officeDocument/2006/relationships" xmlns:p="http://schemas.openxmlformats.org/presentationml/2006/main">
  <p:tag name="PA" val="v3.2.0"/>
</p:tagLst>
</file>

<file path=ppt/tags/tag249.xml><?xml version="1.0" encoding="utf-8"?>
<p:tagLst xmlns:a="http://schemas.openxmlformats.org/drawingml/2006/main" xmlns:r="http://schemas.openxmlformats.org/officeDocument/2006/relationships" xmlns:p="http://schemas.openxmlformats.org/presentationml/2006/main">
  <p:tag name="PA" val="v3.2.0"/>
</p:tagLst>
</file>

<file path=ppt/tags/tag25.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50.xml><?xml version="1.0" encoding="utf-8"?>
<p:tagLst xmlns:a="http://schemas.openxmlformats.org/drawingml/2006/main" xmlns:r="http://schemas.openxmlformats.org/officeDocument/2006/relationships" xmlns:p="http://schemas.openxmlformats.org/presentationml/2006/main">
  <p:tag name="PA" val="v3.2.0"/>
</p:tagLst>
</file>

<file path=ppt/tags/tag251.xml><?xml version="1.0" encoding="utf-8"?>
<p:tagLst xmlns:a="http://schemas.openxmlformats.org/drawingml/2006/main" xmlns:r="http://schemas.openxmlformats.org/officeDocument/2006/relationships" xmlns:p="http://schemas.openxmlformats.org/presentationml/2006/main">
  <p:tag name="PA" val="v3.2.0"/>
</p:tagLst>
</file>

<file path=ppt/tags/tag252.xml><?xml version="1.0" encoding="utf-8"?>
<p:tagLst xmlns:a="http://schemas.openxmlformats.org/drawingml/2006/main" xmlns:r="http://schemas.openxmlformats.org/officeDocument/2006/relationships" xmlns:p="http://schemas.openxmlformats.org/presentationml/2006/main">
  <p:tag name="PA" val="v3.2.0"/>
</p:tagLst>
</file>

<file path=ppt/tags/tag253.xml><?xml version="1.0" encoding="utf-8"?>
<p:tagLst xmlns:a="http://schemas.openxmlformats.org/drawingml/2006/main" xmlns:r="http://schemas.openxmlformats.org/officeDocument/2006/relationships" xmlns:p="http://schemas.openxmlformats.org/presentationml/2006/main">
  <p:tag name="PA" val="v3.2.0"/>
</p:tagLst>
</file>

<file path=ppt/tags/tag254.xml><?xml version="1.0" encoding="utf-8"?>
<p:tagLst xmlns:a="http://schemas.openxmlformats.org/drawingml/2006/main" xmlns:r="http://schemas.openxmlformats.org/officeDocument/2006/relationships" xmlns:p="http://schemas.openxmlformats.org/presentationml/2006/main">
  <p:tag name="PA" val="v3.2.0"/>
</p:tagLst>
</file>

<file path=ppt/tags/tag255.xml><?xml version="1.0" encoding="utf-8"?>
<p:tagLst xmlns:a="http://schemas.openxmlformats.org/drawingml/2006/main" xmlns:r="http://schemas.openxmlformats.org/officeDocument/2006/relationships" xmlns:p="http://schemas.openxmlformats.org/presentationml/2006/main">
  <p:tag name="PA" val="v3.2.0"/>
</p:tagLst>
</file>

<file path=ppt/tags/tag256.xml><?xml version="1.0" encoding="utf-8"?>
<p:tagLst xmlns:a="http://schemas.openxmlformats.org/drawingml/2006/main" xmlns:r="http://schemas.openxmlformats.org/officeDocument/2006/relationships" xmlns:p="http://schemas.openxmlformats.org/presentationml/2006/main">
  <p:tag name="PA" val="v3.2.0"/>
</p:tagLst>
</file>

<file path=ppt/tags/tag257.xml><?xml version="1.0" encoding="utf-8"?>
<p:tagLst xmlns:a="http://schemas.openxmlformats.org/drawingml/2006/main" xmlns:r="http://schemas.openxmlformats.org/officeDocument/2006/relationships" xmlns:p="http://schemas.openxmlformats.org/presentationml/2006/main">
  <p:tag name="PA" val="v3.2.0"/>
</p:tagLst>
</file>

<file path=ppt/tags/tag258.xml><?xml version="1.0" encoding="utf-8"?>
<p:tagLst xmlns:a="http://schemas.openxmlformats.org/drawingml/2006/main" xmlns:r="http://schemas.openxmlformats.org/officeDocument/2006/relationships" xmlns:p="http://schemas.openxmlformats.org/presentationml/2006/main">
  <p:tag name="PA" val="v3.2.0"/>
</p:tagLst>
</file>

<file path=ppt/tags/tag259.xml><?xml version="1.0" encoding="utf-8"?>
<p:tagLst xmlns:a="http://schemas.openxmlformats.org/drawingml/2006/main" xmlns:r="http://schemas.openxmlformats.org/officeDocument/2006/relationships" xmlns:p="http://schemas.openxmlformats.org/presentationml/2006/main">
  <p:tag name="PA" val="v3.2.0"/>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60.xml><?xml version="1.0" encoding="utf-8"?>
<p:tagLst xmlns:a="http://schemas.openxmlformats.org/drawingml/2006/main" xmlns:r="http://schemas.openxmlformats.org/officeDocument/2006/relationships" xmlns:p="http://schemas.openxmlformats.org/presentationml/2006/main">
  <p:tag name="PA" val="v3.2.0"/>
</p:tagLst>
</file>

<file path=ppt/tags/tag261.xml><?xml version="1.0" encoding="utf-8"?>
<p:tagLst xmlns:a="http://schemas.openxmlformats.org/drawingml/2006/main" xmlns:r="http://schemas.openxmlformats.org/officeDocument/2006/relationships" xmlns:p="http://schemas.openxmlformats.org/presentationml/2006/main">
  <p:tag name="PA" val="v3.2.0"/>
</p:tagLst>
</file>

<file path=ppt/tags/tag262.xml><?xml version="1.0" encoding="utf-8"?>
<p:tagLst xmlns:a="http://schemas.openxmlformats.org/drawingml/2006/main" xmlns:r="http://schemas.openxmlformats.org/officeDocument/2006/relationships" xmlns:p="http://schemas.openxmlformats.org/presentationml/2006/main">
  <p:tag name="PA" val="v3.2.0"/>
</p:tagLst>
</file>

<file path=ppt/tags/tag263.xml><?xml version="1.0" encoding="utf-8"?>
<p:tagLst xmlns:a="http://schemas.openxmlformats.org/drawingml/2006/main" xmlns:r="http://schemas.openxmlformats.org/officeDocument/2006/relationships" xmlns:p="http://schemas.openxmlformats.org/presentationml/2006/main">
  <p:tag name="PA" val="v3.2.0"/>
</p:tagLst>
</file>

<file path=ppt/tags/tag264.xml><?xml version="1.0" encoding="utf-8"?>
<p:tagLst xmlns:a="http://schemas.openxmlformats.org/drawingml/2006/main" xmlns:r="http://schemas.openxmlformats.org/officeDocument/2006/relationships" xmlns:p="http://schemas.openxmlformats.org/presentationml/2006/main">
  <p:tag name="PA" val="v3.2.0"/>
</p:tagLst>
</file>

<file path=ppt/tags/tag265.xml><?xml version="1.0" encoding="utf-8"?>
<p:tagLst xmlns:a="http://schemas.openxmlformats.org/drawingml/2006/main" xmlns:r="http://schemas.openxmlformats.org/officeDocument/2006/relationships" xmlns:p="http://schemas.openxmlformats.org/presentationml/2006/main">
  <p:tag name="PA" val="v3.2.0"/>
</p:tagLst>
</file>

<file path=ppt/tags/tag266.xml><?xml version="1.0" encoding="utf-8"?>
<p:tagLst xmlns:a="http://schemas.openxmlformats.org/drawingml/2006/main" xmlns:r="http://schemas.openxmlformats.org/officeDocument/2006/relationships" xmlns:p="http://schemas.openxmlformats.org/presentationml/2006/main">
  <p:tag name="PA" val="v3.2.0"/>
</p:tagLst>
</file>

<file path=ppt/tags/tag267.xml><?xml version="1.0" encoding="utf-8"?>
<p:tagLst xmlns:a="http://schemas.openxmlformats.org/drawingml/2006/main" xmlns:r="http://schemas.openxmlformats.org/officeDocument/2006/relationships" xmlns:p="http://schemas.openxmlformats.org/presentationml/2006/main">
  <p:tag name="PA" val="v3.2.0"/>
</p:tagLst>
</file>

<file path=ppt/tags/tag268.xml><?xml version="1.0" encoding="utf-8"?>
<p:tagLst xmlns:a="http://schemas.openxmlformats.org/drawingml/2006/main" xmlns:r="http://schemas.openxmlformats.org/officeDocument/2006/relationships" xmlns:p="http://schemas.openxmlformats.org/presentationml/2006/main">
  <p:tag name="PA" val="v3.2.0"/>
</p:tagLst>
</file>

<file path=ppt/tags/tag269.xml><?xml version="1.0" encoding="utf-8"?>
<p:tagLst xmlns:a="http://schemas.openxmlformats.org/drawingml/2006/main" xmlns:r="http://schemas.openxmlformats.org/officeDocument/2006/relationships" xmlns:p="http://schemas.openxmlformats.org/presentationml/2006/main">
  <p:tag name="PA" val="v3.2.0"/>
</p:tagLst>
</file>

<file path=ppt/tags/tag27.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70.xml><?xml version="1.0" encoding="utf-8"?>
<p:tagLst xmlns:a="http://schemas.openxmlformats.org/drawingml/2006/main" xmlns:r="http://schemas.openxmlformats.org/officeDocument/2006/relationships" xmlns:p="http://schemas.openxmlformats.org/presentationml/2006/main">
  <p:tag name="PA" val="v3.2.0"/>
</p:tagLst>
</file>

<file path=ppt/tags/tag271.xml><?xml version="1.0" encoding="utf-8"?>
<p:tagLst xmlns:a="http://schemas.openxmlformats.org/drawingml/2006/main" xmlns:r="http://schemas.openxmlformats.org/officeDocument/2006/relationships" xmlns:p="http://schemas.openxmlformats.org/presentationml/2006/main">
  <p:tag name="PA" val="v3.2.0"/>
</p:tagLst>
</file>

<file path=ppt/tags/tag272.xml><?xml version="1.0" encoding="utf-8"?>
<p:tagLst xmlns:a="http://schemas.openxmlformats.org/drawingml/2006/main" xmlns:r="http://schemas.openxmlformats.org/officeDocument/2006/relationships" xmlns:p="http://schemas.openxmlformats.org/presentationml/2006/main">
  <p:tag name="PA" val="v3.2.0"/>
</p:tagLst>
</file>

<file path=ppt/tags/tag273.xml><?xml version="1.0" encoding="utf-8"?>
<p:tagLst xmlns:a="http://schemas.openxmlformats.org/drawingml/2006/main" xmlns:r="http://schemas.openxmlformats.org/officeDocument/2006/relationships" xmlns:p="http://schemas.openxmlformats.org/presentationml/2006/main">
  <p:tag name="PA" val="v3.2.0"/>
</p:tagLst>
</file>

<file path=ppt/tags/tag274.xml><?xml version="1.0" encoding="utf-8"?>
<p:tagLst xmlns:a="http://schemas.openxmlformats.org/drawingml/2006/main" xmlns:r="http://schemas.openxmlformats.org/officeDocument/2006/relationships" xmlns:p="http://schemas.openxmlformats.org/presentationml/2006/main">
  <p:tag name="PA" val="v3.2.0"/>
</p:tagLst>
</file>

<file path=ppt/tags/tag275.xml><?xml version="1.0" encoding="utf-8"?>
<p:tagLst xmlns:a="http://schemas.openxmlformats.org/drawingml/2006/main" xmlns:r="http://schemas.openxmlformats.org/officeDocument/2006/relationships" xmlns:p="http://schemas.openxmlformats.org/presentationml/2006/main">
  <p:tag name="PA" val="v3.2.0"/>
</p:tagLst>
</file>

<file path=ppt/tags/tag276.xml><?xml version="1.0" encoding="utf-8"?>
<p:tagLst xmlns:a="http://schemas.openxmlformats.org/drawingml/2006/main" xmlns:r="http://schemas.openxmlformats.org/officeDocument/2006/relationships" xmlns:p="http://schemas.openxmlformats.org/presentationml/2006/main">
  <p:tag name="PA" val="v3.2.0"/>
</p:tagLst>
</file>

<file path=ppt/tags/tag277.xml><?xml version="1.0" encoding="utf-8"?>
<p:tagLst xmlns:a="http://schemas.openxmlformats.org/drawingml/2006/main" xmlns:r="http://schemas.openxmlformats.org/officeDocument/2006/relationships" xmlns:p="http://schemas.openxmlformats.org/presentationml/2006/main">
  <p:tag name="PA" val="v3.2.0"/>
</p:tagLst>
</file>

<file path=ppt/tags/tag278.xml><?xml version="1.0" encoding="utf-8"?>
<p:tagLst xmlns:a="http://schemas.openxmlformats.org/drawingml/2006/main" xmlns:r="http://schemas.openxmlformats.org/officeDocument/2006/relationships" xmlns:p="http://schemas.openxmlformats.org/presentationml/2006/main">
  <p:tag name="PA" val="v3.2.0"/>
</p:tagLst>
</file>

<file path=ppt/tags/tag279.xml><?xml version="1.0" encoding="utf-8"?>
<p:tagLst xmlns:a="http://schemas.openxmlformats.org/drawingml/2006/main" xmlns:r="http://schemas.openxmlformats.org/officeDocument/2006/relationships" xmlns:p="http://schemas.openxmlformats.org/presentationml/2006/main">
  <p:tag name="PA" val="v3.2.0"/>
</p:tagLst>
</file>

<file path=ppt/tags/tag28.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80.xml><?xml version="1.0" encoding="utf-8"?>
<p:tagLst xmlns:a="http://schemas.openxmlformats.org/drawingml/2006/main" xmlns:r="http://schemas.openxmlformats.org/officeDocument/2006/relationships" xmlns:p="http://schemas.openxmlformats.org/presentationml/2006/main">
  <p:tag name="PA" val="v3.2.0"/>
</p:tagLst>
</file>

<file path=ppt/tags/tag281.xml><?xml version="1.0" encoding="utf-8"?>
<p:tagLst xmlns:a="http://schemas.openxmlformats.org/drawingml/2006/main" xmlns:r="http://schemas.openxmlformats.org/officeDocument/2006/relationships" xmlns:p="http://schemas.openxmlformats.org/presentationml/2006/main">
  <p:tag name="PA" val="v3.2.0"/>
</p:tagLst>
</file>

<file path=ppt/tags/tag282.xml><?xml version="1.0" encoding="utf-8"?>
<p:tagLst xmlns:a="http://schemas.openxmlformats.org/drawingml/2006/main" xmlns:r="http://schemas.openxmlformats.org/officeDocument/2006/relationships" xmlns:p="http://schemas.openxmlformats.org/presentationml/2006/main">
  <p:tag name="PA" val="v3.2.0"/>
</p:tagLst>
</file>

<file path=ppt/tags/tag283.xml><?xml version="1.0" encoding="utf-8"?>
<p:tagLst xmlns:a="http://schemas.openxmlformats.org/drawingml/2006/main" xmlns:r="http://schemas.openxmlformats.org/officeDocument/2006/relationships" xmlns:p="http://schemas.openxmlformats.org/presentationml/2006/main">
  <p:tag name="PA" val="v3.2.0"/>
</p:tagLst>
</file>

<file path=ppt/tags/tag284.xml><?xml version="1.0" encoding="utf-8"?>
<p:tagLst xmlns:a="http://schemas.openxmlformats.org/drawingml/2006/main" xmlns:r="http://schemas.openxmlformats.org/officeDocument/2006/relationships" xmlns:p="http://schemas.openxmlformats.org/presentationml/2006/main">
  <p:tag name="PA" val="v3.2.0"/>
</p:tagLst>
</file>

<file path=ppt/tags/tag285.xml><?xml version="1.0" encoding="utf-8"?>
<p:tagLst xmlns:a="http://schemas.openxmlformats.org/drawingml/2006/main" xmlns:r="http://schemas.openxmlformats.org/officeDocument/2006/relationships" xmlns:p="http://schemas.openxmlformats.org/presentationml/2006/main">
  <p:tag name="PA" val="v3.2.0"/>
</p:tagLst>
</file>

<file path=ppt/tags/tag286.xml><?xml version="1.0" encoding="utf-8"?>
<p:tagLst xmlns:a="http://schemas.openxmlformats.org/drawingml/2006/main" xmlns:r="http://schemas.openxmlformats.org/officeDocument/2006/relationships" xmlns:p="http://schemas.openxmlformats.org/presentationml/2006/main">
  <p:tag name="PA" val="v3.2.0"/>
</p:tagLst>
</file>

<file path=ppt/tags/tag287.xml><?xml version="1.0" encoding="utf-8"?>
<p:tagLst xmlns:a="http://schemas.openxmlformats.org/drawingml/2006/main" xmlns:r="http://schemas.openxmlformats.org/officeDocument/2006/relationships" xmlns:p="http://schemas.openxmlformats.org/presentationml/2006/main">
  <p:tag name="PA" val="v3.2.0"/>
</p:tagLst>
</file>

<file path=ppt/tags/tag288.xml><?xml version="1.0" encoding="utf-8"?>
<p:tagLst xmlns:a="http://schemas.openxmlformats.org/drawingml/2006/main" xmlns:r="http://schemas.openxmlformats.org/officeDocument/2006/relationships" xmlns:p="http://schemas.openxmlformats.org/presentationml/2006/main">
  <p:tag name="PA" val="v3.2.0"/>
</p:tagLst>
</file>

<file path=ppt/tags/tag289.xml><?xml version="1.0" encoding="utf-8"?>
<p:tagLst xmlns:a="http://schemas.openxmlformats.org/drawingml/2006/main" xmlns:r="http://schemas.openxmlformats.org/officeDocument/2006/relationships" xmlns:p="http://schemas.openxmlformats.org/presentationml/2006/main">
  <p:tag name="PA" val="v3.2.0"/>
</p:tagLst>
</file>

<file path=ppt/tags/tag29.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290.xml><?xml version="1.0" encoding="utf-8"?>
<p:tagLst xmlns:a="http://schemas.openxmlformats.org/drawingml/2006/main" xmlns:r="http://schemas.openxmlformats.org/officeDocument/2006/relationships" xmlns:p="http://schemas.openxmlformats.org/presentationml/2006/main">
  <p:tag name="PA" val="v3.2.0"/>
</p:tagLst>
</file>

<file path=ppt/tags/tag291.xml><?xml version="1.0" encoding="utf-8"?>
<p:tagLst xmlns:a="http://schemas.openxmlformats.org/drawingml/2006/main" xmlns:r="http://schemas.openxmlformats.org/officeDocument/2006/relationships" xmlns:p="http://schemas.openxmlformats.org/presentationml/2006/main">
  <p:tag name="PA" val="v3.2.0"/>
</p:tagLst>
</file>

<file path=ppt/tags/tag292.xml><?xml version="1.0" encoding="utf-8"?>
<p:tagLst xmlns:a="http://schemas.openxmlformats.org/drawingml/2006/main" xmlns:r="http://schemas.openxmlformats.org/officeDocument/2006/relationships" xmlns:p="http://schemas.openxmlformats.org/presentationml/2006/main">
  <p:tag name="PA" val="v3.2.0"/>
</p:tagLst>
</file>

<file path=ppt/tags/tag293.xml><?xml version="1.0" encoding="utf-8"?>
<p:tagLst xmlns:a="http://schemas.openxmlformats.org/drawingml/2006/main" xmlns:r="http://schemas.openxmlformats.org/officeDocument/2006/relationships" xmlns:p="http://schemas.openxmlformats.org/presentationml/2006/main">
  <p:tag name="PA" val="v3.2.0"/>
</p:tagLst>
</file>

<file path=ppt/tags/tag294.xml><?xml version="1.0" encoding="utf-8"?>
<p:tagLst xmlns:a="http://schemas.openxmlformats.org/drawingml/2006/main" xmlns:r="http://schemas.openxmlformats.org/officeDocument/2006/relationships" xmlns:p="http://schemas.openxmlformats.org/presentationml/2006/main">
  <p:tag name="PA" val="v3.2.0"/>
</p:tagLst>
</file>

<file path=ppt/tags/tag295.xml><?xml version="1.0" encoding="utf-8"?>
<p:tagLst xmlns:a="http://schemas.openxmlformats.org/drawingml/2006/main" xmlns:r="http://schemas.openxmlformats.org/officeDocument/2006/relationships" xmlns:p="http://schemas.openxmlformats.org/presentationml/2006/main">
  <p:tag name="PA" val="v3.2.0"/>
</p:tagLst>
</file>

<file path=ppt/tags/tag296.xml><?xml version="1.0" encoding="utf-8"?>
<p:tagLst xmlns:a="http://schemas.openxmlformats.org/drawingml/2006/main" xmlns:r="http://schemas.openxmlformats.org/officeDocument/2006/relationships" xmlns:p="http://schemas.openxmlformats.org/presentationml/2006/main">
  <p:tag name="PA" val="v3.2.0"/>
</p:tagLst>
</file>

<file path=ppt/tags/tag297.xml><?xml version="1.0" encoding="utf-8"?>
<p:tagLst xmlns:a="http://schemas.openxmlformats.org/drawingml/2006/main" xmlns:r="http://schemas.openxmlformats.org/officeDocument/2006/relationships" xmlns:p="http://schemas.openxmlformats.org/presentationml/2006/main">
  <p:tag name="PA" val="v3.2.0"/>
</p:tagLst>
</file>

<file path=ppt/tags/tag298.xml><?xml version="1.0" encoding="utf-8"?>
<p:tagLst xmlns:a="http://schemas.openxmlformats.org/drawingml/2006/main" xmlns:r="http://schemas.openxmlformats.org/officeDocument/2006/relationships" xmlns:p="http://schemas.openxmlformats.org/presentationml/2006/main">
  <p:tag name="PA" val="v3.2.0"/>
</p:tagLst>
</file>

<file path=ppt/tags/tag299.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50912102635"/>
  <p:tag name="MH_LIBRARY" val="GRAPHIC"/>
  <p:tag name="MH_TYPE" val="Other"/>
  <p:tag name="MH_ORDER" val="1"/>
</p:tagLst>
</file>

<file path=ppt/tags/tag300.xml><?xml version="1.0" encoding="utf-8"?>
<p:tagLst xmlns:a="http://schemas.openxmlformats.org/drawingml/2006/main" xmlns:r="http://schemas.openxmlformats.org/officeDocument/2006/relationships" xmlns:p="http://schemas.openxmlformats.org/presentationml/2006/main">
  <p:tag name="PA" val="v3.2.0"/>
</p:tagLst>
</file>

<file path=ppt/tags/tag301.xml><?xml version="1.0" encoding="utf-8"?>
<p:tagLst xmlns:a="http://schemas.openxmlformats.org/drawingml/2006/main" xmlns:r="http://schemas.openxmlformats.org/officeDocument/2006/relationships" xmlns:p="http://schemas.openxmlformats.org/presentationml/2006/main">
  <p:tag name="PA" val="v3.2.0"/>
</p:tagLst>
</file>

<file path=ppt/tags/tag302.xml><?xml version="1.0" encoding="utf-8"?>
<p:tagLst xmlns:a="http://schemas.openxmlformats.org/drawingml/2006/main" xmlns:r="http://schemas.openxmlformats.org/officeDocument/2006/relationships" xmlns:p="http://schemas.openxmlformats.org/presentationml/2006/main">
  <p:tag name="PA" val="v3.2.0"/>
</p:tagLst>
</file>

<file path=ppt/tags/tag303.xml><?xml version="1.0" encoding="utf-8"?>
<p:tagLst xmlns:a="http://schemas.openxmlformats.org/drawingml/2006/main" xmlns:r="http://schemas.openxmlformats.org/officeDocument/2006/relationships" xmlns:p="http://schemas.openxmlformats.org/presentationml/2006/main">
  <p:tag name="PA" val="v3.2.0"/>
</p:tagLst>
</file>

<file path=ppt/tags/tag304.xml><?xml version="1.0" encoding="utf-8"?>
<p:tagLst xmlns:a="http://schemas.openxmlformats.org/drawingml/2006/main" xmlns:r="http://schemas.openxmlformats.org/officeDocument/2006/relationships" xmlns:p="http://schemas.openxmlformats.org/presentationml/2006/main">
  <p:tag name="PA" val="v3.2.0"/>
</p:tagLst>
</file>

<file path=ppt/tags/tag305.xml><?xml version="1.0" encoding="utf-8"?>
<p:tagLst xmlns:a="http://schemas.openxmlformats.org/drawingml/2006/main" xmlns:r="http://schemas.openxmlformats.org/officeDocument/2006/relationships" xmlns:p="http://schemas.openxmlformats.org/presentationml/2006/main">
  <p:tag name="PA" val="v3.2.0"/>
</p:tagLst>
</file>

<file path=ppt/tags/tag306.xml><?xml version="1.0" encoding="utf-8"?>
<p:tagLst xmlns:a="http://schemas.openxmlformats.org/drawingml/2006/main" xmlns:r="http://schemas.openxmlformats.org/officeDocument/2006/relationships" xmlns:p="http://schemas.openxmlformats.org/presentationml/2006/main">
  <p:tag name="PA" val="v3.2.0"/>
</p:tagLst>
</file>

<file path=ppt/tags/tag307.xml><?xml version="1.0" encoding="utf-8"?>
<p:tagLst xmlns:a="http://schemas.openxmlformats.org/drawingml/2006/main" xmlns:r="http://schemas.openxmlformats.org/officeDocument/2006/relationships" xmlns:p="http://schemas.openxmlformats.org/presentationml/2006/main">
  <p:tag name="PA" val="v3.2.0"/>
</p:tagLst>
</file>

<file path=ppt/tags/tag308.xml><?xml version="1.0" encoding="utf-8"?>
<p:tagLst xmlns:a="http://schemas.openxmlformats.org/drawingml/2006/main" xmlns:r="http://schemas.openxmlformats.org/officeDocument/2006/relationships" xmlns:p="http://schemas.openxmlformats.org/presentationml/2006/main">
  <p:tag name="PA" val="v3.2.0"/>
</p:tagLst>
</file>

<file path=ppt/tags/tag309.xml><?xml version="1.0" encoding="utf-8"?>
<p:tagLst xmlns:a="http://schemas.openxmlformats.org/drawingml/2006/main" xmlns:r="http://schemas.openxmlformats.org/officeDocument/2006/relationships" xmlns:p="http://schemas.openxmlformats.org/presentationml/2006/main">
  <p:tag name="PA" val="v3.2.0"/>
</p:tagLst>
</file>

<file path=ppt/tags/tag31.xml><?xml version="1.0" encoding="utf-8"?>
<p:tagLst xmlns:a="http://schemas.openxmlformats.org/drawingml/2006/main" xmlns:r="http://schemas.openxmlformats.org/officeDocument/2006/relationships" xmlns:p="http://schemas.openxmlformats.org/presentationml/2006/main">
  <p:tag name="PA" val="v3.2.0"/>
</p:tagLst>
</file>

<file path=ppt/tags/tag310.xml><?xml version="1.0" encoding="utf-8"?>
<p:tagLst xmlns:a="http://schemas.openxmlformats.org/drawingml/2006/main" xmlns:r="http://schemas.openxmlformats.org/officeDocument/2006/relationships" xmlns:p="http://schemas.openxmlformats.org/presentationml/2006/main">
  <p:tag name="PA" val="v3.2.0"/>
</p:tagLst>
</file>

<file path=ppt/tags/tag311.xml><?xml version="1.0" encoding="utf-8"?>
<p:tagLst xmlns:a="http://schemas.openxmlformats.org/drawingml/2006/main" xmlns:r="http://schemas.openxmlformats.org/officeDocument/2006/relationships" xmlns:p="http://schemas.openxmlformats.org/presentationml/2006/main">
  <p:tag name="PA" val="v3.2.0"/>
</p:tagLst>
</file>

<file path=ppt/tags/tag312.xml><?xml version="1.0" encoding="utf-8"?>
<p:tagLst xmlns:a="http://schemas.openxmlformats.org/drawingml/2006/main" xmlns:r="http://schemas.openxmlformats.org/officeDocument/2006/relationships" xmlns:p="http://schemas.openxmlformats.org/presentationml/2006/main">
  <p:tag name="PA" val="v3.2.0"/>
</p:tagLst>
</file>

<file path=ppt/tags/tag313.xml><?xml version="1.0" encoding="utf-8"?>
<p:tagLst xmlns:a="http://schemas.openxmlformats.org/drawingml/2006/main" xmlns:r="http://schemas.openxmlformats.org/officeDocument/2006/relationships" xmlns:p="http://schemas.openxmlformats.org/presentationml/2006/main">
  <p:tag name="PA" val="v3.2.0"/>
</p:tagLst>
</file>

<file path=ppt/tags/tag314.xml><?xml version="1.0" encoding="utf-8"?>
<p:tagLst xmlns:a="http://schemas.openxmlformats.org/drawingml/2006/main" xmlns:r="http://schemas.openxmlformats.org/officeDocument/2006/relationships" xmlns:p="http://schemas.openxmlformats.org/presentationml/2006/main">
  <p:tag name="PA" val="v3.2.0"/>
</p:tagLst>
</file>

<file path=ppt/tags/tag315.xml><?xml version="1.0" encoding="utf-8"?>
<p:tagLst xmlns:a="http://schemas.openxmlformats.org/drawingml/2006/main" xmlns:r="http://schemas.openxmlformats.org/officeDocument/2006/relationships" xmlns:p="http://schemas.openxmlformats.org/presentationml/2006/main">
  <p:tag name="PA" val="v3.2.0"/>
</p:tagLst>
</file>

<file path=ppt/tags/tag316.xml><?xml version="1.0" encoding="utf-8"?>
<p:tagLst xmlns:a="http://schemas.openxmlformats.org/drawingml/2006/main" xmlns:r="http://schemas.openxmlformats.org/officeDocument/2006/relationships" xmlns:p="http://schemas.openxmlformats.org/presentationml/2006/main">
  <p:tag name="PA" val="v3.2.0"/>
</p:tagLst>
</file>

<file path=ppt/tags/tag32.xml><?xml version="1.0" encoding="utf-8"?>
<p:tagLst xmlns:a="http://schemas.openxmlformats.org/drawingml/2006/main" xmlns:r="http://schemas.openxmlformats.org/officeDocument/2006/relationships" xmlns:p="http://schemas.openxmlformats.org/presentationml/2006/main">
  <p:tag name="PA" val="v3.2.0"/>
</p:tagLst>
</file>

<file path=ppt/tags/tag33.xml><?xml version="1.0" encoding="utf-8"?>
<p:tagLst xmlns:a="http://schemas.openxmlformats.org/drawingml/2006/main" xmlns:r="http://schemas.openxmlformats.org/officeDocument/2006/relationships" xmlns:p="http://schemas.openxmlformats.org/presentationml/2006/main">
  <p:tag name="PA" val="v3.2.0"/>
</p:tagLst>
</file>

<file path=ppt/tags/tag34.xml><?xml version="1.0" encoding="utf-8"?>
<p:tagLst xmlns:a="http://schemas.openxmlformats.org/drawingml/2006/main" xmlns:r="http://schemas.openxmlformats.org/officeDocument/2006/relationships" xmlns:p="http://schemas.openxmlformats.org/presentationml/2006/main">
  <p:tag name="PA" val="v3.2.0"/>
</p:tagLst>
</file>

<file path=ppt/tags/tag35.xml><?xml version="1.0" encoding="utf-8"?>
<p:tagLst xmlns:a="http://schemas.openxmlformats.org/drawingml/2006/main" xmlns:r="http://schemas.openxmlformats.org/officeDocument/2006/relationships" xmlns:p="http://schemas.openxmlformats.org/presentationml/2006/main">
  <p:tag name="PA" val="v3.2.0"/>
</p:tagLst>
</file>

<file path=ppt/tags/tag36.xml><?xml version="1.0" encoding="utf-8"?>
<p:tagLst xmlns:a="http://schemas.openxmlformats.org/drawingml/2006/main" xmlns:r="http://schemas.openxmlformats.org/officeDocument/2006/relationships" xmlns:p="http://schemas.openxmlformats.org/presentationml/2006/main">
  <p:tag name="PA" val="v3.2.0"/>
</p:tagLst>
</file>

<file path=ppt/tags/tag37.xml><?xml version="1.0" encoding="utf-8"?>
<p:tagLst xmlns:a="http://schemas.openxmlformats.org/drawingml/2006/main" xmlns:r="http://schemas.openxmlformats.org/officeDocument/2006/relationships" xmlns:p="http://schemas.openxmlformats.org/presentationml/2006/main">
  <p:tag name="PA" val="v3.2.0"/>
</p:tagLst>
</file>

<file path=ppt/tags/tag38.xml><?xml version="1.0" encoding="utf-8"?>
<p:tagLst xmlns:a="http://schemas.openxmlformats.org/drawingml/2006/main" xmlns:r="http://schemas.openxmlformats.org/officeDocument/2006/relationships" xmlns:p="http://schemas.openxmlformats.org/presentationml/2006/main">
  <p:tag name="PA" val="v3.2.0"/>
</p:tagLst>
</file>

<file path=ppt/tags/tag39.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PA" val="v3.2.0"/>
</p:tagLst>
</file>

<file path=ppt/tags/tag41.xml><?xml version="1.0" encoding="utf-8"?>
<p:tagLst xmlns:a="http://schemas.openxmlformats.org/drawingml/2006/main" xmlns:r="http://schemas.openxmlformats.org/officeDocument/2006/relationships" xmlns:p="http://schemas.openxmlformats.org/presentationml/2006/main">
  <p:tag name="PA" val="v3.2.0"/>
</p:tagLst>
</file>

<file path=ppt/tags/tag42.xml><?xml version="1.0" encoding="utf-8"?>
<p:tagLst xmlns:a="http://schemas.openxmlformats.org/drawingml/2006/main" xmlns:r="http://schemas.openxmlformats.org/officeDocument/2006/relationships" xmlns:p="http://schemas.openxmlformats.org/presentationml/2006/main">
  <p:tag name="PA" val="v3.2.0"/>
</p:tagLst>
</file>

<file path=ppt/tags/tag43.xml><?xml version="1.0" encoding="utf-8"?>
<p:tagLst xmlns:a="http://schemas.openxmlformats.org/drawingml/2006/main" xmlns:r="http://schemas.openxmlformats.org/officeDocument/2006/relationships" xmlns:p="http://schemas.openxmlformats.org/presentationml/2006/main">
  <p:tag name="PA" val="v3.2.0"/>
</p:tagLst>
</file>

<file path=ppt/tags/tag44.xml><?xml version="1.0" encoding="utf-8"?>
<p:tagLst xmlns:a="http://schemas.openxmlformats.org/drawingml/2006/main" xmlns:r="http://schemas.openxmlformats.org/officeDocument/2006/relationships" xmlns:p="http://schemas.openxmlformats.org/presentationml/2006/main">
  <p:tag name="PA" val="v3.2.0"/>
</p:tagLst>
</file>

<file path=ppt/tags/tag45.xml><?xml version="1.0" encoding="utf-8"?>
<p:tagLst xmlns:a="http://schemas.openxmlformats.org/drawingml/2006/main" xmlns:r="http://schemas.openxmlformats.org/officeDocument/2006/relationships" xmlns:p="http://schemas.openxmlformats.org/presentationml/2006/main">
  <p:tag name="PA" val="v3.2.0"/>
</p:tagLst>
</file>

<file path=ppt/tags/tag46.xml><?xml version="1.0" encoding="utf-8"?>
<p:tagLst xmlns:a="http://schemas.openxmlformats.org/drawingml/2006/main" xmlns:r="http://schemas.openxmlformats.org/officeDocument/2006/relationships" xmlns:p="http://schemas.openxmlformats.org/presentationml/2006/main">
  <p:tag name="PA" val="v3.2.0"/>
</p:tagLst>
</file>

<file path=ppt/tags/tag47.xml><?xml version="1.0" encoding="utf-8"?>
<p:tagLst xmlns:a="http://schemas.openxmlformats.org/drawingml/2006/main" xmlns:r="http://schemas.openxmlformats.org/officeDocument/2006/relationships" xmlns:p="http://schemas.openxmlformats.org/presentationml/2006/main">
  <p:tag name="PA" val="v3.2.0"/>
</p:tagLst>
</file>

<file path=ppt/tags/tag48.xml><?xml version="1.0" encoding="utf-8"?>
<p:tagLst xmlns:a="http://schemas.openxmlformats.org/drawingml/2006/main" xmlns:r="http://schemas.openxmlformats.org/officeDocument/2006/relationships" xmlns:p="http://schemas.openxmlformats.org/presentationml/2006/main">
  <p:tag name="PA" val="v3.2.0"/>
</p:tagLst>
</file>

<file path=ppt/tags/tag49.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50.xml><?xml version="1.0" encoding="utf-8"?>
<p:tagLst xmlns:a="http://schemas.openxmlformats.org/drawingml/2006/main" xmlns:r="http://schemas.openxmlformats.org/officeDocument/2006/relationships" xmlns:p="http://schemas.openxmlformats.org/presentationml/2006/main">
  <p:tag name="PA" val="v3.2.0"/>
</p:tagLst>
</file>

<file path=ppt/tags/tag51.xml><?xml version="1.0" encoding="utf-8"?>
<p:tagLst xmlns:a="http://schemas.openxmlformats.org/drawingml/2006/main" xmlns:r="http://schemas.openxmlformats.org/officeDocument/2006/relationships" xmlns:p="http://schemas.openxmlformats.org/presentationml/2006/main">
  <p:tag name="PA" val="v3.2.0"/>
</p:tagLst>
</file>

<file path=ppt/tags/tag52.xml><?xml version="1.0" encoding="utf-8"?>
<p:tagLst xmlns:a="http://schemas.openxmlformats.org/drawingml/2006/main" xmlns:r="http://schemas.openxmlformats.org/officeDocument/2006/relationships" xmlns:p="http://schemas.openxmlformats.org/presentationml/2006/main">
  <p:tag name="PA" val="v3.2.0"/>
</p:tagLst>
</file>

<file path=ppt/tags/tag53.xml><?xml version="1.0" encoding="utf-8"?>
<p:tagLst xmlns:a="http://schemas.openxmlformats.org/drawingml/2006/main" xmlns:r="http://schemas.openxmlformats.org/officeDocument/2006/relationships" xmlns:p="http://schemas.openxmlformats.org/presentationml/2006/main">
  <p:tag name="PA" val="v3.2.0"/>
</p:tagLst>
</file>

<file path=ppt/tags/tag54.xml><?xml version="1.0" encoding="utf-8"?>
<p:tagLst xmlns:a="http://schemas.openxmlformats.org/drawingml/2006/main" xmlns:r="http://schemas.openxmlformats.org/officeDocument/2006/relationships" xmlns:p="http://schemas.openxmlformats.org/presentationml/2006/main">
  <p:tag name="PA" val="v3.2.0"/>
</p:tagLst>
</file>

<file path=ppt/tags/tag55.xml><?xml version="1.0" encoding="utf-8"?>
<p:tagLst xmlns:a="http://schemas.openxmlformats.org/drawingml/2006/main" xmlns:r="http://schemas.openxmlformats.org/officeDocument/2006/relationships" xmlns:p="http://schemas.openxmlformats.org/presentationml/2006/main">
  <p:tag name="PA" val="v3.2.0"/>
</p:tagLst>
</file>

<file path=ppt/tags/tag56.xml><?xml version="1.0" encoding="utf-8"?>
<p:tagLst xmlns:a="http://schemas.openxmlformats.org/drawingml/2006/main" xmlns:r="http://schemas.openxmlformats.org/officeDocument/2006/relationships" xmlns:p="http://schemas.openxmlformats.org/presentationml/2006/main">
  <p:tag name="PA" val="v3.2.0"/>
</p:tagLst>
</file>

<file path=ppt/tags/tag57.xml><?xml version="1.0" encoding="utf-8"?>
<p:tagLst xmlns:a="http://schemas.openxmlformats.org/drawingml/2006/main" xmlns:r="http://schemas.openxmlformats.org/officeDocument/2006/relationships" xmlns:p="http://schemas.openxmlformats.org/presentationml/2006/main">
  <p:tag name="PA" val="v3.2.0"/>
</p:tagLst>
</file>

<file path=ppt/tags/tag58.xml><?xml version="1.0" encoding="utf-8"?>
<p:tagLst xmlns:a="http://schemas.openxmlformats.org/drawingml/2006/main" xmlns:r="http://schemas.openxmlformats.org/officeDocument/2006/relationships" xmlns:p="http://schemas.openxmlformats.org/presentationml/2006/main">
  <p:tag name="PA" val="v3.2.0"/>
</p:tagLst>
</file>

<file path=ppt/tags/tag59.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60.xml><?xml version="1.0" encoding="utf-8"?>
<p:tagLst xmlns:a="http://schemas.openxmlformats.org/drawingml/2006/main" xmlns:r="http://schemas.openxmlformats.org/officeDocument/2006/relationships" xmlns:p="http://schemas.openxmlformats.org/presentationml/2006/main">
  <p:tag name="PA" val="v3.2.0"/>
</p:tagLst>
</file>

<file path=ppt/tags/tag61.xml><?xml version="1.0" encoding="utf-8"?>
<p:tagLst xmlns:a="http://schemas.openxmlformats.org/drawingml/2006/main" xmlns:r="http://schemas.openxmlformats.org/officeDocument/2006/relationships" xmlns:p="http://schemas.openxmlformats.org/presentationml/2006/main">
  <p:tag name="PA" val="v3.2.0"/>
</p:tagLst>
</file>

<file path=ppt/tags/tag62.xml><?xml version="1.0" encoding="utf-8"?>
<p:tagLst xmlns:a="http://schemas.openxmlformats.org/drawingml/2006/main" xmlns:r="http://schemas.openxmlformats.org/officeDocument/2006/relationships" xmlns:p="http://schemas.openxmlformats.org/presentationml/2006/main">
  <p:tag name="PA" val="v3.2.0"/>
</p:tagLst>
</file>

<file path=ppt/tags/tag63.xml><?xml version="1.0" encoding="utf-8"?>
<p:tagLst xmlns:a="http://schemas.openxmlformats.org/drawingml/2006/main" xmlns:r="http://schemas.openxmlformats.org/officeDocument/2006/relationships" xmlns:p="http://schemas.openxmlformats.org/presentationml/2006/main">
  <p:tag name="PA" val="v3.2.0"/>
</p:tagLst>
</file>

<file path=ppt/tags/tag64.xml><?xml version="1.0" encoding="utf-8"?>
<p:tagLst xmlns:a="http://schemas.openxmlformats.org/drawingml/2006/main" xmlns:r="http://schemas.openxmlformats.org/officeDocument/2006/relationships" xmlns:p="http://schemas.openxmlformats.org/presentationml/2006/main">
  <p:tag name="PA" val="v3.2.0"/>
</p:tagLst>
</file>

<file path=ppt/tags/tag65.xml><?xml version="1.0" encoding="utf-8"?>
<p:tagLst xmlns:a="http://schemas.openxmlformats.org/drawingml/2006/main" xmlns:r="http://schemas.openxmlformats.org/officeDocument/2006/relationships" xmlns:p="http://schemas.openxmlformats.org/presentationml/2006/main">
  <p:tag name="PA" val="v3.2.0"/>
</p:tagLst>
</file>

<file path=ppt/tags/tag66.xml><?xml version="1.0" encoding="utf-8"?>
<p:tagLst xmlns:a="http://schemas.openxmlformats.org/drawingml/2006/main" xmlns:r="http://schemas.openxmlformats.org/officeDocument/2006/relationships" xmlns:p="http://schemas.openxmlformats.org/presentationml/2006/main">
  <p:tag name="PA" val="v3.2.0"/>
</p:tagLst>
</file>

<file path=ppt/tags/tag67.xml><?xml version="1.0" encoding="utf-8"?>
<p:tagLst xmlns:a="http://schemas.openxmlformats.org/drawingml/2006/main" xmlns:r="http://schemas.openxmlformats.org/officeDocument/2006/relationships" xmlns:p="http://schemas.openxmlformats.org/presentationml/2006/main">
  <p:tag name="PA" val="v3.2.0"/>
</p:tagLst>
</file>

<file path=ppt/tags/tag68.xml><?xml version="1.0" encoding="utf-8"?>
<p:tagLst xmlns:a="http://schemas.openxmlformats.org/drawingml/2006/main" xmlns:r="http://schemas.openxmlformats.org/officeDocument/2006/relationships" xmlns:p="http://schemas.openxmlformats.org/presentationml/2006/main">
  <p:tag name="PA" val="v3.2.0"/>
</p:tagLst>
</file>

<file path=ppt/tags/tag69.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70.xml><?xml version="1.0" encoding="utf-8"?>
<p:tagLst xmlns:a="http://schemas.openxmlformats.org/drawingml/2006/main" xmlns:r="http://schemas.openxmlformats.org/officeDocument/2006/relationships" xmlns:p="http://schemas.openxmlformats.org/presentationml/2006/main">
  <p:tag name="PA" val="v3.2.0"/>
</p:tagLst>
</file>

<file path=ppt/tags/tag71.xml><?xml version="1.0" encoding="utf-8"?>
<p:tagLst xmlns:a="http://schemas.openxmlformats.org/drawingml/2006/main" xmlns:r="http://schemas.openxmlformats.org/officeDocument/2006/relationships" xmlns:p="http://schemas.openxmlformats.org/presentationml/2006/main">
  <p:tag name="PA" val="v3.2.0"/>
</p:tagLst>
</file>

<file path=ppt/tags/tag72.xml><?xml version="1.0" encoding="utf-8"?>
<p:tagLst xmlns:a="http://schemas.openxmlformats.org/drawingml/2006/main" xmlns:r="http://schemas.openxmlformats.org/officeDocument/2006/relationships" xmlns:p="http://schemas.openxmlformats.org/presentationml/2006/main">
  <p:tag name="PA" val="v3.2.0"/>
</p:tagLst>
</file>

<file path=ppt/tags/tag73.xml><?xml version="1.0" encoding="utf-8"?>
<p:tagLst xmlns:a="http://schemas.openxmlformats.org/drawingml/2006/main" xmlns:r="http://schemas.openxmlformats.org/officeDocument/2006/relationships" xmlns:p="http://schemas.openxmlformats.org/presentationml/2006/main">
  <p:tag name="PA" val="v3.2.0"/>
</p:tagLst>
</file>

<file path=ppt/tags/tag74.xml><?xml version="1.0" encoding="utf-8"?>
<p:tagLst xmlns:a="http://schemas.openxmlformats.org/drawingml/2006/main" xmlns:r="http://schemas.openxmlformats.org/officeDocument/2006/relationships" xmlns:p="http://schemas.openxmlformats.org/presentationml/2006/main">
  <p:tag name="PA" val="v3.2.0"/>
</p:tagLst>
</file>

<file path=ppt/tags/tag75.xml><?xml version="1.0" encoding="utf-8"?>
<p:tagLst xmlns:a="http://schemas.openxmlformats.org/drawingml/2006/main" xmlns:r="http://schemas.openxmlformats.org/officeDocument/2006/relationships" xmlns:p="http://schemas.openxmlformats.org/presentationml/2006/main">
  <p:tag name="PA" val="v3.2.0"/>
</p:tagLst>
</file>

<file path=ppt/tags/tag76.xml><?xml version="1.0" encoding="utf-8"?>
<p:tagLst xmlns:a="http://schemas.openxmlformats.org/drawingml/2006/main" xmlns:r="http://schemas.openxmlformats.org/officeDocument/2006/relationships" xmlns:p="http://schemas.openxmlformats.org/presentationml/2006/main">
  <p:tag name="PA" val="v3.2.0"/>
</p:tagLst>
</file>

<file path=ppt/tags/tag77.xml><?xml version="1.0" encoding="utf-8"?>
<p:tagLst xmlns:a="http://schemas.openxmlformats.org/drawingml/2006/main" xmlns:r="http://schemas.openxmlformats.org/officeDocument/2006/relationships" xmlns:p="http://schemas.openxmlformats.org/presentationml/2006/main">
  <p:tag name="PA" val="v3.2.0"/>
</p:tagLst>
</file>

<file path=ppt/tags/tag78.xml><?xml version="1.0" encoding="utf-8"?>
<p:tagLst xmlns:a="http://schemas.openxmlformats.org/drawingml/2006/main" xmlns:r="http://schemas.openxmlformats.org/officeDocument/2006/relationships" xmlns:p="http://schemas.openxmlformats.org/presentationml/2006/main">
  <p:tag name="PA" val="v3.2.0"/>
</p:tagLst>
</file>

<file path=ppt/tags/tag79.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80.xml><?xml version="1.0" encoding="utf-8"?>
<p:tagLst xmlns:a="http://schemas.openxmlformats.org/drawingml/2006/main" xmlns:r="http://schemas.openxmlformats.org/officeDocument/2006/relationships" xmlns:p="http://schemas.openxmlformats.org/presentationml/2006/main">
  <p:tag name="PA" val="v3.2.0"/>
</p:tagLst>
</file>

<file path=ppt/tags/tag81.xml><?xml version="1.0" encoding="utf-8"?>
<p:tagLst xmlns:a="http://schemas.openxmlformats.org/drawingml/2006/main" xmlns:r="http://schemas.openxmlformats.org/officeDocument/2006/relationships" xmlns:p="http://schemas.openxmlformats.org/presentationml/2006/main">
  <p:tag name="PA" val="v3.2.0"/>
</p:tagLst>
</file>

<file path=ppt/tags/tag82.xml><?xml version="1.0" encoding="utf-8"?>
<p:tagLst xmlns:a="http://schemas.openxmlformats.org/drawingml/2006/main" xmlns:r="http://schemas.openxmlformats.org/officeDocument/2006/relationships" xmlns:p="http://schemas.openxmlformats.org/presentationml/2006/main">
  <p:tag name="PA" val="v3.2.0"/>
</p:tagLst>
</file>

<file path=ppt/tags/tag83.xml><?xml version="1.0" encoding="utf-8"?>
<p:tagLst xmlns:a="http://schemas.openxmlformats.org/drawingml/2006/main" xmlns:r="http://schemas.openxmlformats.org/officeDocument/2006/relationships" xmlns:p="http://schemas.openxmlformats.org/presentationml/2006/main">
  <p:tag name="PA" val="v3.2.0"/>
</p:tagLst>
</file>

<file path=ppt/tags/tag84.xml><?xml version="1.0" encoding="utf-8"?>
<p:tagLst xmlns:a="http://schemas.openxmlformats.org/drawingml/2006/main" xmlns:r="http://schemas.openxmlformats.org/officeDocument/2006/relationships" xmlns:p="http://schemas.openxmlformats.org/presentationml/2006/main">
  <p:tag name="PA" val="v3.2.0"/>
</p:tagLst>
</file>

<file path=ppt/tags/tag85.xml><?xml version="1.0" encoding="utf-8"?>
<p:tagLst xmlns:a="http://schemas.openxmlformats.org/drawingml/2006/main" xmlns:r="http://schemas.openxmlformats.org/officeDocument/2006/relationships" xmlns:p="http://schemas.openxmlformats.org/presentationml/2006/main">
  <p:tag name="PA" val="v3.2.0"/>
</p:tagLst>
</file>

<file path=ppt/tags/tag86.xml><?xml version="1.0" encoding="utf-8"?>
<p:tagLst xmlns:a="http://schemas.openxmlformats.org/drawingml/2006/main" xmlns:r="http://schemas.openxmlformats.org/officeDocument/2006/relationships" xmlns:p="http://schemas.openxmlformats.org/presentationml/2006/main">
  <p:tag name="PA" val="v3.2.0"/>
</p:tagLst>
</file>

<file path=ppt/tags/tag87.xml><?xml version="1.0" encoding="utf-8"?>
<p:tagLst xmlns:a="http://schemas.openxmlformats.org/drawingml/2006/main" xmlns:r="http://schemas.openxmlformats.org/officeDocument/2006/relationships" xmlns:p="http://schemas.openxmlformats.org/presentationml/2006/main">
  <p:tag name="PA" val="v3.2.0"/>
</p:tagLst>
</file>

<file path=ppt/tags/tag88.xml><?xml version="1.0" encoding="utf-8"?>
<p:tagLst xmlns:a="http://schemas.openxmlformats.org/drawingml/2006/main" xmlns:r="http://schemas.openxmlformats.org/officeDocument/2006/relationships" xmlns:p="http://schemas.openxmlformats.org/presentationml/2006/main">
  <p:tag name="PA" val="v3.2.0"/>
</p:tagLst>
</file>

<file path=ppt/tags/tag89.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ags/tag90.xml><?xml version="1.0" encoding="utf-8"?>
<p:tagLst xmlns:a="http://schemas.openxmlformats.org/drawingml/2006/main" xmlns:r="http://schemas.openxmlformats.org/officeDocument/2006/relationships" xmlns:p="http://schemas.openxmlformats.org/presentationml/2006/main">
  <p:tag name="PA" val="v3.2.0"/>
</p:tagLst>
</file>

<file path=ppt/tags/tag91.xml><?xml version="1.0" encoding="utf-8"?>
<p:tagLst xmlns:a="http://schemas.openxmlformats.org/drawingml/2006/main" xmlns:r="http://schemas.openxmlformats.org/officeDocument/2006/relationships" xmlns:p="http://schemas.openxmlformats.org/presentationml/2006/main">
  <p:tag name="PA" val="v3.2.0"/>
</p:tagLst>
</file>

<file path=ppt/tags/tag92.xml><?xml version="1.0" encoding="utf-8"?>
<p:tagLst xmlns:a="http://schemas.openxmlformats.org/drawingml/2006/main" xmlns:r="http://schemas.openxmlformats.org/officeDocument/2006/relationships" xmlns:p="http://schemas.openxmlformats.org/presentationml/2006/main">
  <p:tag name="PA" val="v3.2.0"/>
</p:tagLst>
</file>

<file path=ppt/tags/tag93.xml><?xml version="1.0" encoding="utf-8"?>
<p:tagLst xmlns:a="http://schemas.openxmlformats.org/drawingml/2006/main" xmlns:r="http://schemas.openxmlformats.org/officeDocument/2006/relationships" xmlns:p="http://schemas.openxmlformats.org/presentationml/2006/main">
  <p:tag name="PA" val="v3.2.0"/>
</p:tagLst>
</file>

<file path=ppt/tags/tag94.xml><?xml version="1.0" encoding="utf-8"?>
<p:tagLst xmlns:a="http://schemas.openxmlformats.org/drawingml/2006/main" xmlns:r="http://schemas.openxmlformats.org/officeDocument/2006/relationships" xmlns:p="http://schemas.openxmlformats.org/presentationml/2006/main">
  <p:tag name="PA" val="v3.2.0"/>
</p:tagLst>
</file>

<file path=ppt/tags/tag95.xml><?xml version="1.0" encoding="utf-8"?>
<p:tagLst xmlns:a="http://schemas.openxmlformats.org/drawingml/2006/main" xmlns:r="http://schemas.openxmlformats.org/officeDocument/2006/relationships" xmlns:p="http://schemas.openxmlformats.org/presentationml/2006/main">
  <p:tag name="PA" val="v3.2.0"/>
</p:tagLst>
</file>

<file path=ppt/tags/tag96.xml><?xml version="1.0" encoding="utf-8"?>
<p:tagLst xmlns:a="http://schemas.openxmlformats.org/drawingml/2006/main" xmlns:r="http://schemas.openxmlformats.org/officeDocument/2006/relationships" xmlns:p="http://schemas.openxmlformats.org/presentationml/2006/main">
  <p:tag name="PA" val="v3.2.0"/>
</p:tagLst>
</file>

<file path=ppt/tags/tag97.xml><?xml version="1.0" encoding="utf-8"?>
<p:tagLst xmlns:a="http://schemas.openxmlformats.org/drawingml/2006/main" xmlns:r="http://schemas.openxmlformats.org/officeDocument/2006/relationships" xmlns:p="http://schemas.openxmlformats.org/presentationml/2006/main">
  <p:tag name="PA" val="v3.2.0"/>
</p:tagLst>
</file>

<file path=ppt/tags/tag98.xml><?xml version="1.0" encoding="utf-8"?>
<p:tagLst xmlns:a="http://schemas.openxmlformats.org/drawingml/2006/main" xmlns:r="http://schemas.openxmlformats.org/officeDocument/2006/relationships" xmlns:p="http://schemas.openxmlformats.org/presentationml/2006/main">
  <p:tag name="PA" val="v3.2.0"/>
</p:tagLst>
</file>

<file path=ppt/tags/tag9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1_Office 主题">
  <a:themeElements>
    <a:clrScheme name="自定义 2111">
      <a:dk1>
        <a:sysClr val="windowText" lastClr="000000"/>
      </a:dk1>
      <a:lt1>
        <a:sysClr val="window" lastClr="FFFFFF"/>
      </a:lt1>
      <a:dk2>
        <a:srgbClr val="307C02"/>
      </a:dk2>
      <a:lt2>
        <a:srgbClr val="7DBC0E"/>
      </a:lt2>
      <a:accent1>
        <a:srgbClr val="7DBC0E"/>
      </a:accent1>
      <a:accent2>
        <a:srgbClr val="307C02"/>
      </a:accent2>
      <a:accent3>
        <a:srgbClr val="7DBC0E"/>
      </a:accent3>
      <a:accent4>
        <a:srgbClr val="307C02"/>
      </a:accent4>
      <a:accent5>
        <a:srgbClr val="7DBC0E"/>
      </a:accent5>
      <a:accent6>
        <a:srgbClr val="307C0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546</TotalTime>
  <Words>11916</Words>
  <Application>Microsoft Office PowerPoint</Application>
  <PresentationFormat>全屏显示(4:3)</PresentationFormat>
  <Paragraphs>612</Paragraphs>
  <Slides>120</Slides>
  <Notes>39</Notes>
  <HiddenSlides>0</HiddenSlides>
  <MMClips>0</MMClips>
  <ScaleCrop>false</ScaleCrop>
  <HeadingPairs>
    <vt:vector size="4" baseType="variant">
      <vt:variant>
        <vt:lpstr>主题</vt:lpstr>
      </vt:variant>
      <vt:variant>
        <vt:i4>4</vt:i4>
      </vt:variant>
      <vt:variant>
        <vt:lpstr>幻灯片标题</vt:lpstr>
      </vt:variant>
      <vt:variant>
        <vt:i4>120</vt:i4>
      </vt:variant>
    </vt:vector>
  </HeadingPairs>
  <TitlesOfParts>
    <vt:vector size="124" baseType="lpstr">
      <vt:lpstr>1_Office 主题</vt:lpstr>
      <vt:lpstr>Office 主题​​</vt:lpstr>
      <vt:lpstr>Office 主题</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Windows 用户</cp:lastModifiedBy>
  <cp:revision>184</cp:revision>
  <dcterms:created xsi:type="dcterms:W3CDTF">2018-09-30T06:55:40Z</dcterms:created>
  <dcterms:modified xsi:type="dcterms:W3CDTF">2019-01-14T14:53:30Z</dcterms:modified>
</cp:coreProperties>
</file>