
<file path=[Content_Types].xml><?xml version="1.0" encoding="utf-8"?>
<Types xmlns="http://schemas.openxmlformats.org/package/2006/content-types"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77" r:id="rId13"/>
    <p:sldId id="278" r:id="rId14"/>
    <p:sldId id="279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60" r:id="rId24"/>
    <p:sldId id="282" r:id="rId25"/>
    <p:sldId id="280" r:id="rId26"/>
    <p:sldId id="281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3300"/>
    <a:srgbClr val="CC6600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-12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 spd="med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newsflash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GI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GI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GI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GI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GI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GI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GI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GI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GI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GIF"/><Relationship Id="rId1" Type="http://schemas.openxmlformats.org/officeDocument/2006/relationships/hyperlink" Target="http://www.qqju.com/FeiZhuLiu/1276-2.htm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9" name="标题 307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49275"/>
          </a:xfrm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导入 新课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2050" name="文本占位符 3074"/>
          <p:cNvSpPr>
            <a:spLocks noGrp="1"/>
          </p:cNvSpPr>
          <p:nvPr>
            <p:ph idx="1"/>
          </p:nvPr>
        </p:nvSpPr>
        <p:spPr>
          <a:xfrm>
            <a:off x="0" y="620713"/>
            <a:ext cx="9144000" cy="6237287"/>
          </a:xfrm>
        </p:spPr>
        <p:txBody>
          <a:bodyPr anchor="t"/>
          <a:p>
            <a:pPr>
              <a:buNone/>
            </a:pPr>
            <a:r>
              <a:rPr lang="en-US" altLang="zh-CN" sz="4000" b="1" dirty="0"/>
              <a:t>          </a:t>
            </a:r>
            <a:r>
              <a:rPr lang="zh-CN" altLang="en-US" sz="4000" b="1" dirty="0"/>
              <a:t>同学们，大自然在孕育了我们人类的同时，也创造了美丽的世间万物，我们要用一双善于发现美的眼睛，去欣赏大自然的馈赠。大自然是人类之友，我们也常常为许多作家笔下描绘大自然的美景而陶醉</a:t>
            </a:r>
            <a:r>
              <a:rPr lang="en-US" altLang="zh-CN" sz="4000" b="1" dirty="0"/>
              <a:t>——</a:t>
            </a:r>
            <a:r>
              <a:rPr lang="zh-CN" altLang="en-US" sz="4000" b="1" dirty="0"/>
              <a:t>其景致描写之形象，之逼真，之活灵活现，令人赞不绝口。如何才能作好景物描写的文章呢？引起了我们深深的思考。 </a:t>
            </a:r>
            <a:endParaRPr lang="zh-CN" altLang="en-US" sz="4000" b="1" dirty="0"/>
          </a:p>
        </p:txBody>
      </p:sp>
      <p:pic>
        <p:nvPicPr>
          <p:cNvPr id="2051" name="图片 3075" descr="齿轮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360488" cy="879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标题 14337"/>
          <p:cNvSpPr>
            <a:spLocks noGrp="1"/>
          </p:cNvSpPr>
          <p:nvPr>
            <p:ph type="title"/>
          </p:nvPr>
        </p:nvSpPr>
        <p:spPr>
          <a:xfrm>
            <a:off x="539750" y="0"/>
            <a:ext cx="8229600" cy="549275"/>
          </a:xfrm>
        </p:spPr>
        <p:txBody>
          <a:bodyPr anchor="ctr"/>
          <a:p>
            <a:r>
              <a:rPr lang="zh-CN" altLang="en-US" sz="3600" b="1" dirty="0">
                <a:solidFill>
                  <a:srgbClr val="FF0000"/>
                </a:solidFill>
              </a:rPr>
              <a:t>方法指导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1266" name="文本占位符 14338"/>
          <p:cNvSpPr>
            <a:spLocks noGrp="1"/>
          </p:cNvSpPr>
          <p:nvPr>
            <p:ph idx="1"/>
          </p:nvPr>
        </p:nvSpPr>
        <p:spPr>
          <a:xfrm>
            <a:off x="0" y="549275"/>
            <a:ext cx="9144000" cy="6308725"/>
          </a:xfrm>
        </p:spPr>
        <p:txBody>
          <a:bodyPr anchor="t"/>
          <a:p>
            <a:pPr>
              <a:buNone/>
            </a:pPr>
            <a:r>
              <a:rPr lang="en-US" altLang="zh-CN" sz="4000" b="1" dirty="0"/>
              <a:t>          1</a:t>
            </a:r>
            <a:r>
              <a:rPr lang="zh-CN" altLang="en-US" sz="4000" b="1" dirty="0"/>
              <a:t>、学会观察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观察：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【</a:t>
            </a:r>
            <a:r>
              <a:rPr lang="en-US" altLang="zh-CN" sz="4000" b="1" dirty="0"/>
              <a:t>1</a:t>
            </a:r>
            <a:r>
              <a:rPr lang="zh-CN" altLang="en-US" sz="4000" b="1" dirty="0"/>
              <a:t>】多个角度（视觉、听觉、嗅觉、触觉、味觉等方面）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【</a:t>
            </a:r>
            <a:r>
              <a:rPr lang="en-US" altLang="zh-CN" sz="4000" b="1" dirty="0"/>
              <a:t>2</a:t>
            </a:r>
            <a:r>
              <a:rPr lang="zh-CN" altLang="en-US" sz="4000" b="1" dirty="0"/>
              <a:t>】抓景物的特点（注意变化、与其它景物的不同）</a:t>
            </a:r>
            <a:endParaRPr lang="zh-CN" altLang="en-US" sz="4000" b="1" dirty="0"/>
          </a:p>
        </p:txBody>
      </p:sp>
      <p:pic>
        <p:nvPicPr>
          <p:cNvPr id="11267" name="图片 14339" descr="t0177c2012190e465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013325"/>
            <a:ext cx="9144000" cy="1844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标题 2355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2290" name="文本占位符 2355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anchor="t"/>
          <a:p>
            <a:pPr>
              <a:buNone/>
            </a:pPr>
            <a:r>
              <a:rPr lang="en-US" altLang="zh-CN" sz="4000" b="1" dirty="0"/>
              <a:t>            </a:t>
            </a:r>
            <a:r>
              <a:rPr lang="zh-CN" altLang="en-US" sz="4000" b="1" dirty="0"/>
              <a:t>观察景物的方法大致有三种 ：</a:t>
            </a:r>
            <a:r>
              <a:rPr lang="en-US" altLang="zh-CN" sz="4000" b="1" dirty="0"/>
              <a:t> </a:t>
            </a:r>
            <a:br>
              <a:rPr lang="en-US" altLang="zh-CN" sz="4000" b="1" dirty="0"/>
            </a:br>
            <a:r>
              <a:rPr lang="en-US" altLang="zh-CN" sz="4000" b="1" dirty="0"/>
              <a:t>       (</a:t>
            </a:r>
            <a:r>
              <a:rPr lang="zh-CN" altLang="en-US" sz="4000" b="1" dirty="0"/>
              <a:t>ａ</a:t>
            </a:r>
            <a:r>
              <a:rPr lang="en-US" altLang="zh-CN" sz="4000" b="1" dirty="0"/>
              <a:t>)</a:t>
            </a:r>
            <a:r>
              <a:rPr lang="zh-CN" altLang="en-US" sz="4000" b="1" dirty="0">
                <a:solidFill>
                  <a:srgbClr val="FF0000"/>
                </a:solidFill>
              </a:rPr>
              <a:t>定点观景：</a:t>
            </a:r>
            <a:r>
              <a:rPr lang="zh-CN" altLang="en-US" sz="4000" b="1" dirty="0"/>
              <a:t>观察点固定，观察的景物固定。</a:t>
            </a:r>
            <a:r>
              <a:rPr lang="en-US" altLang="zh-CN" sz="4000" b="1" dirty="0"/>
              <a:t>  </a:t>
            </a:r>
            <a:br>
              <a:rPr lang="en-US" altLang="zh-CN" sz="4000" b="1" dirty="0"/>
            </a:br>
            <a:r>
              <a:rPr lang="en-US" altLang="zh-CN" sz="4000" b="1" dirty="0"/>
              <a:t>       (</a:t>
            </a:r>
            <a:r>
              <a:rPr lang="zh-CN" altLang="en-US" sz="4000" b="1" dirty="0"/>
              <a:t>ｂ</a:t>
            </a:r>
            <a:r>
              <a:rPr lang="en-US" altLang="zh-CN" sz="4000" b="1" dirty="0"/>
              <a:t>)</a:t>
            </a:r>
            <a:r>
              <a:rPr lang="zh-CN" altLang="en-US" sz="4000" b="1" dirty="0">
                <a:solidFill>
                  <a:srgbClr val="FF0000"/>
                </a:solidFill>
              </a:rPr>
              <a:t>动点定景：</a:t>
            </a:r>
            <a:r>
              <a:rPr lang="zh-CN" altLang="en-US" sz="4000" b="1" dirty="0"/>
              <a:t>从不同的位置和角度观察某一种景物，正如苏轼所说“横看成岭侧成峰，远近高低各不同。”</a:t>
            </a:r>
            <a:r>
              <a:rPr lang="en-US" altLang="zh-CN" sz="4000" b="1" dirty="0"/>
              <a:t> </a:t>
            </a:r>
            <a:br>
              <a:rPr lang="en-US" altLang="zh-CN" sz="4000" b="1" dirty="0"/>
            </a:br>
            <a:r>
              <a:rPr lang="en-US" altLang="zh-CN" sz="4000" b="1" dirty="0"/>
              <a:t>     </a:t>
            </a:r>
            <a:r>
              <a:rPr lang="zh-CN" altLang="en-US" sz="4000" b="1" dirty="0"/>
              <a:t>（ｃ）</a:t>
            </a:r>
            <a:r>
              <a:rPr lang="zh-CN" altLang="en-US" sz="4000" b="1" dirty="0">
                <a:solidFill>
                  <a:srgbClr val="FF0000"/>
                </a:solidFill>
              </a:rPr>
              <a:t>移步换景：</a:t>
            </a:r>
            <a:r>
              <a:rPr lang="zh-CN" altLang="en-US" sz="4000" b="1" dirty="0"/>
              <a:t>指随着立足点的移动，观察的对象或同一对象的角度也不断变化，这是游记散文常见的写法。</a:t>
            </a:r>
            <a:r>
              <a:rPr lang="en-US" altLang="zh-CN" sz="4000" b="1" dirty="0"/>
              <a:t>  </a:t>
            </a:r>
            <a:endParaRPr lang="en-US" altLang="zh-CN" sz="4000" b="1" dirty="0"/>
          </a:p>
        </p:txBody>
      </p:sp>
      <p:pic>
        <p:nvPicPr>
          <p:cNvPr id="12291" name="图片 23555" descr="t01111c265b0c57e2a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7813" y="5876925"/>
            <a:ext cx="7596187" cy="981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2457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3314" name="文本占位符 24578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anchor="t"/>
          <a:p>
            <a:pPr>
              <a:buNone/>
            </a:pPr>
            <a:r>
              <a:rPr lang="en-US" altLang="zh-CN" sz="4000" b="1" dirty="0"/>
              <a:t>          </a:t>
            </a:r>
            <a:r>
              <a:rPr lang="zh-CN" altLang="en-US" sz="4000" b="1" dirty="0"/>
              <a:t>方法一：</a:t>
            </a:r>
            <a:r>
              <a:rPr lang="zh-CN" altLang="en-US" sz="4000" b="1" dirty="0">
                <a:solidFill>
                  <a:srgbClr val="FF3300"/>
                </a:solidFill>
              </a:rPr>
              <a:t>定点观察。</a:t>
            </a:r>
            <a:r>
              <a:rPr lang="zh-CN" altLang="en-US" sz="4000" b="1" dirty="0"/>
              <a:t>定点观察要分为三个步骤：</a:t>
            </a:r>
            <a:r>
              <a:rPr lang="en-US" altLang="zh-CN" sz="4000" b="1" dirty="0"/>
              <a:t>①</a:t>
            </a:r>
            <a:r>
              <a:rPr lang="zh-CN" altLang="en-US" sz="4000" b="1" dirty="0"/>
              <a:t>选择最佳位置；</a:t>
            </a:r>
            <a:r>
              <a:rPr lang="en-US" altLang="zh-CN" sz="4000" b="1" dirty="0"/>
              <a:t>②</a:t>
            </a:r>
            <a:r>
              <a:rPr lang="zh-CN" altLang="en-US" sz="4000" b="1" dirty="0"/>
              <a:t>锁定中心景物；</a:t>
            </a:r>
            <a:r>
              <a:rPr lang="en-US" altLang="zh-CN" sz="4000" b="1" dirty="0"/>
              <a:t>③</a:t>
            </a:r>
            <a:r>
              <a:rPr lang="zh-CN" altLang="en-US" sz="4000" b="1" dirty="0"/>
              <a:t>抓住中心景物的中心特点。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在观察景物的时候还要注意：</a:t>
            </a:r>
            <a:r>
              <a:rPr lang="en-US" altLang="zh-CN" sz="4000" b="1" dirty="0"/>
              <a:t>①</a:t>
            </a:r>
            <a:r>
              <a:rPr lang="zh-CN" altLang="en-US" sz="4000" b="1" dirty="0"/>
              <a:t>捕捉景物的颜色、姿态、气味等；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en-US" altLang="zh-CN" sz="4000" b="1" dirty="0"/>
              <a:t>②</a:t>
            </a:r>
            <a:r>
              <a:rPr lang="zh-CN" altLang="en-US" sz="4000" b="1" dirty="0"/>
              <a:t>变换各种视觉；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en-US" altLang="zh-CN" sz="4000" b="1" dirty="0"/>
              <a:t>③</a:t>
            </a:r>
            <a:r>
              <a:rPr lang="zh-CN" altLang="en-US" sz="4000" b="1" dirty="0"/>
              <a:t>调动各种感觉器官来观察。</a:t>
            </a:r>
            <a:endParaRPr lang="zh-CN" altLang="en-US" sz="4000" b="1" dirty="0"/>
          </a:p>
        </p:txBody>
      </p:sp>
      <p:pic>
        <p:nvPicPr>
          <p:cNvPr id="13315" name="图片 24579" descr="t0162b6a6dfe85211d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516563"/>
            <a:ext cx="9144000" cy="1341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标题 2560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4338" name="文本占位符 2560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anchor="t"/>
          <a:p>
            <a:pPr>
              <a:buNone/>
            </a:pPr>
            <a:r>
              <a:rPr lang="en-US" altLang="zh-CN" sz="4000" b="1" dirty="0"/>
              <a:t>           </a:t>
            </a:r>
            <a:r>
              <a:rPr lang="zh-CN" altLang="en-US" sz="4000" b="1" dirty="0"/>
              <a:t>方法二：</a:t>
            </a:r>
            <a:r>
              <a:rPr lang="zh-CN" altLang="en-US" sz="4000" b="1" dirty="0">
                <a:solidFill>
                  <a:srgbClr val="FF0000"/>
                </a:solidFill>
              </a:rPr>
              <a:t>移步换景观察。</a:t>
            </a:r>
            <a:r>
              <a:rPr lang="zh-CN" altLang="en-US" sz="4000" b="1" dirty="0"/>
              <a:t>古语有云：“横看成岭侧成峰，远近高低各不同”。“移步换景”观察有两种方式：</a:t>
            </a:r>
            <a:r>
              <a:rPr lang="en-US" altLang="zh-CN" sz="4000" b="1" dirty="0"/>
              <a:t>①</a:t>
            </a:r>
            <a:r>
              <a:rPr lang="zh-CN" altLang="en-US" sz="4000" b="1" dirty="0"/>
              <a:t>对同一景物作不同角度、不同距离的观察；</a:t>
            </a:r>
            <a:r>
              <a:rPr lang="en-US" altLang="zh-CN" sz="4000" b="1" dirty="0"/>
              <a:t>②</a:t>
            </a:r>
            <a:r>
              <a:rPr lang="zh-CN" altLang="en-US" sz="4000" b="1" dirty="0"/>
              <a:t>对不同景物作移动观察。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dirty="0"/>
              <a:t>            </a:t>
            </a:r>
            <a:r>
              <a:rPr lang="zh-CN" altLang="en-US" sz="4000" b="1" dirty="0"/>
              <a:t>方法三：</a:t>
            </a:r>
            <a:r>
              <a:rPr lang="zh-CN" altLang="en-US" sz="4000" b="1" dirty="0">
                <a:solidFill>
                  <a:srgbClr val="FF0000"/>
                </a:solidFill>
              </a:rPr>
              <a:t>时间变换观察。</a:t>
            </a:r>
            <a:r>
              <a:rPr lang="zh-CN" altLang="en-US" sz="4000" b="1" dirty="0"/>
              <a:t>因为同一处的风景，时令不同，哪怕是朝暮不同，都会引起景色的变化。</a:t>
            </a:r>
            <a:endParaRPr lang="zh-CN" altLang="en-US" sz="4000" b="1" dirty="0"/>
          </a:p>
          <a:p>
            <a:endParaRPr lang="zh-CN" altLang="en-US" sz="4000" b="1" dirty="0"/>
          </a:p>
          <a:p>
            <a:pPr>
              <a:spcBef>
                <a:spcPct val="0"/>
              </a:spcBef>
              <a:buNone/>
            </a:pPr>
            <a:endParaRPr lang="zh-CN" altLang="en-US" sz="4000" b="1" dirty="0"/>
          </a:p>
          <a:p>
            <a:endParaRPr lang="zh-CN" altLang="en-US" sz="4000" b="1" dirty="0"/>
          </a:p>
        </p:txBody>
      </p:sp>
      <p:pic>
        <p:nvPicPr>
          <p:cNvPr id="14339" name="图片 25603" descr="t01722bf2267517237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356225"/>
            <a:ext cx="9144000" cy="1501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标题 1536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5362" name="文本占位符 1536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anchor="t"/>
          <a:p>
            <a:pPr>
              <a:buNone/>
            </a:pPr>
            <a:r>
              <a:rPr lang="en-US" altLang="zh-CN" sz="4000" b="1" dirty="0"/>
              <a:t>         </a:t>
            </a:r>
            <a:r>
              <a:rPr lang="zh-CN" altLang="en-US" sz="4000" b="1" dirty="0"/>
              <a:t>【</a:t>
            </a:r>
            <a:r>
              <a:rPr lang="en-US" altLang="zh-CN" sz="4000" b="1" dirty="0"/>
              <a:t>3</a:t>
            </a:r>
            <a:r>
              <a:rPr lang="zh-CN" altLang="en-US" sz="4000" b="1" dirty="0"/>
              <a:t>】选好角度 </a:t>
            </a:r>
            <a:r>
              <a:rPr lang="en-US" altLang="zh-CN" sz="4000" b="1" dirty="0"/>
              <a:t>,  </a:t>
            </a:r>
            <a:r>
              <a:rPr lang="zh-CN" altLang="en-US" sz="4000" b="1" dirty="0"/>
              <a:t>按顺序写。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en-US" altLang="zh-CN" sz="4000" b="1" dirty="0"/>
              <a:t>①</a:t>
            </a:r>
            <a:r>
              <a:rPr lang="zh-CN" altLang="en-US" sz="4000" b="1" dirty="0"/>
              <a:t>空间的变换： 高</a:t>
            </a:r>
            <a:r>
              <a:rPr lang="en-US" altLang="zh-CN" sz="4000" b="1" dirty="0"/>
              <a:t>——</a:t>
            </a:r>
            <a:r>
              <a:rPr lang="zh-CN" altLang="en-US" sz="4000" b="1" dirty="0"/>
              <a:t>低；         远</a:t>
            </a:r>
            <a:r>
              <a:rPr lang="en-US" altLang="zh-CN" sz="4000" b="1" dirty="0"/>
              <a:t>——</a:t>
            </a:r>
            <a:r>
              <a:rPr lang="zh-CN" altLang="en-US" sz="4000" b="1" dirty="0"/>
              <a:t>近；          整体</a:t>
            </a:r>
            <a:r>
              <a:rPr lang="en-US" altLang="zh-CN" sz="4000" b="1" dirty="0"/>
              <a:t>——</a:t>
            </a:r>
            <a:r>
              <a:rPr lang="zh-CN" altLang="en-US" sz="4000" b="1" dirty="0"/>
              <a:t>局部。                                                                                       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en-US" altLang="zh-CN" sz="4000" b="1" dirty="0"/>
              <a:t>②</a:t>
            </a:r>
            <a:r>
              <a:rPr lang="zh-CN" altLang="en-US" sz="4000" b="1" dirty="0"/>
              <a:t>时间的变化： 早</a:t>
            </a:r>
            <a:r>
              <a:rPr lang="en-US" altLang="zh-CN" sz="4000" b="1" dirty="0"/>
              <a:t>——</a:t>
            </a:r>
            <a:r>
              <a:rPr lang="zh-CN" altLang="en-US" sz="4000" b="1" dirty="0"/>
              <a:t>晚；       春</a:t>
            </a:r>
            <a:r>
              <a:rPr lang="en-US" altLang="zh-CN" sz="4000" b="1" dirty="0"/>
              <a:t>——</a:t>
            </a:r>
            <a:r>
              <a:rPr lang="zh-CN" altLang="en-US" sz="4000" b="1" dirty="0"/>
              <a:t>冬；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en-US" altLang="zh-CN" sz="4000" b="1" dirty="0"/>
              <a:t>③</a:t>
            </a:r>
            <a:r>
              <a:rPr lang="zh-CN" altLang="en-US" sz="4000" b="1" dirty="0"/>
              <a:t>游览的先后。（游踪）</a:t>
            </a:r>
            <a:endParaRPr lang="zh-CN" altLang="en-US" sz="4000" b="1" dirty="0"/>
          </a:p>
        </p:txBody>
      </p:sp>
      <p:pic>
        <p:nvPicPr>
          <p:cNvPr id="15363" name="图片 15363" descr="t014de10200e5fb9b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581525"/>
            <a:ext cx="9144000" cy="2276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标题 1638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6386" name="文本占位符 16386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anchor="t"/>
          <a:p>
            <a:pPr>
              <a:buNone/>
            </a:pPr>
            <a:r>
              <a:rPr lang="en-US" altLang="zh-CN" sz="4000" b="1" dirty="0"/>
              <a:t>         2</a:t>
            </a:r>
            <a:r>
              <a:rPr lang="zh-CN" altLang="en-US" sz="4000" b="1" dirty="0"/>
              <a:t>、融情于景   表达感受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“一切景语皆情语”没有感情色彩的景物只不过是苍白美丽的“躯壳”，难以达到感人的目的；要在写景中自然渗透感情，寓情于景。做到情景交融，物我一体。把自己的喜怒哀乐等思想感情融注到作品中去，给读者带来愉悦之情，陶醉之情</a:t>
            </a:r>
            <a:r>
              <a:rPr lang="en-US" altLang="zh-CN" sz="4000" b="1" dirty="0"/>
              <a:t>,</a:t>
            </a:r>
            <a:r>
              <a:rPr lang="zh-CN" altLang="en-US" sz="4000" b="1" dirty="0"/>
              <a:t>从而获得美的享受。</a:t>
            </a:r>
            <a:endParaRPr lang="zh-CN" altLang="en-US" sz="4000" b="1" dirty="0"/>
          </a:p>
        </p:txBody>
      </p:sp>
      <p:pic>
        <p:nvPicPr>
          <p:cNvPr id="16387" name="图片 16387" descr="t01af13606ea66260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8400" y="5229225"/>
            <a:ext cx="5435600" cy="1628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标题 1740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7410" name="文本占位符 17410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anchor="t"/>
          <a:p>
            <a:pPr>
              <a:buNone/>
            </a:pPr>
            <a:r>
              <a:rPr lang="en-US" altLang="zh-CN" sz="4000" b="1" dirty="0"/>
              <a:t>          3</a:t>
            </a:r>
            <a:r>
              <a:rPr lang="zh-CN" altLang="en-US" sz="4000" b="1" dirty="0"/>
              <a:t>、抓住特点观察和景物描写的方法：加修饰语，用修辞，融入感受，用联想丰富写作内容</a:t>
            </a:r>
            <a:r>
              <a:rPr lang="en-US" altLang="zh-CN" sz="4000" b="1" dirty="0"/>
              <a:t>……</a:t>
            </a:r>
            <a:endParaRPr lang="en-US" altLang="zh-CN" sz="4000" b="1" dirty="0"/>
          </a:p>
          <a:p>
            <a:pPr>
              <a:buNone/>
            </a:pPr>
            <a:r>
              <a:rPr lang="en-US" altLang="zh-CN" sz="4000" b="1" dirty="0"/>
              <a:t>            A</a:t>
            </a:r>
            <a:r>
              <a:rPr lang="zh-CN" altLang="en-US" sz="4000" b="1" dirty="0"/>
              <a:t>、要抓住景物的形状、颜色、质地、音响、气味等方面的特点； 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en-US" altLang="zh-CN" sz="4000" b="1" dirty="0"/>
              <a:t>B</a:t>
            </a:r>
            <a:r>
              <a:rPr lang="zh-CN" altLang="en-US" sz="4000" b="1" dirty="0"/>
              <a:t>、注意把握不同的时间、地点的事物的特点。</a:t>
            </a:r>
            <a:r>
              <a:rPr lang="zh-CN" altLang="en-US" sz="4000" dirty="0"/>
              <a:t> </a:t>
            </a:r>
            <a:endParaRPr lang="zh-CN" altLang="en-US" sz="4000" dirty="0"/>
          </a:p>
        </p:txBody>
      </p:sp>
      <p:pic>
        <p:nvPicPr>
          <p:cNvPr id="17411" name="图片 17411" descr="t01791e969b9c2aa86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24400"/>
            <a:ext cx="9144000" cy="213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标题 1843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49275"/>
          </a:xfrm>
        </p:spPr>
        <p:txBody>
          <a:bodyPr anchor="ctr"/>
          <a:p>
            <a:r>
              <a:rPr lang="zh-CN" altLang="en-US" sz="4000" b="1" dirty="0">
                <a:solidFill>
                  <a:srgbClr val="FF3300"/>
                </a:solidFill>
              </a:rPr>
              <a:t>景物描写的技巧</a:t>
            </a:r>
            <a:endParaRPr lang="zh-CN" altLang="en-US" sz="4000" b="1" dirty="0">
              <a:solidFill>
                <a:srgbClr val="FF3300"/>
              </a:solidFill>
            </a:endParaRPr>
          </a:p>
        </p:txBody>
      </p:sp>
      <p:sp>
        <p:nvSpPr>
          <p:cNvPr id="18434" name="文本占位符 18434"/>
          <p:cNvSpPr>
            <a:spLocks noGrp="1"/>
          </p:cNvSpPr>
          <p:nvPr>
            <p:ph idx="1"/>
          </p:nvPr>
        </p:nvSpPr>
        <p:spPr>
          <a:xfrm>
            <a:off x="0" y="692150"/>
            <a:ext cx="9144000" cy="6165850"/>
          </a:xfrm>
        </p:spPr>
        <p:txBody>
          <a:bodyPr anchor="t"/>
          <a:p>
            <a:pPr>
              <a:spcBef>
                <a:spcPct val="0"/>
              </a:spcBef>
              <a:buNone/>
            </a:pPr>
            <a:r>
              <a:rPr lang="en-US" altLang="zh-CN" sz="4000" b="1" dirty="0"/>
              <a:t>          </a:t>
            </a:r>
            <a:r>
              <a:rPr lang="zh-CN" altLang="en-US" sz="4000" b="1" dirty="0"/>
              <a:t>描写时可采用的方法有：动静结合；点面结合；正面描写与侧面描写相结合；远近高低相结合。语言表达方面要注意炼字炼句，学会运用多种修辞手法。这些方法的综合运用，可以使被描写的景物的特点，更加鲜明更加突出。</a:t>
            </a:r>
            <a:endParaRPr lang="zh-CN" altLang="en-US" sz="4000" b="1" dirty="0"/>
          </a:p>
          <a:p>
            <a:pPr>
              <a:buNone/>
            </a:pPr>
            <a:endParaRPr lang="zh-CN" altLang="en-US" sz="4000" b="1" dirty="0"/>
          </a:p>
        </p:txBody>
      </p:sp>
      <p:pic>
        <p:nvPicPr>
          <p:cNvPr id="18435" name="图片 18435" descr="t0109a20b92f1d7786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7675" y="4797425"/>
            <a:ext cx="6156325" cy="2060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标题 1945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713"/>
          </a:xfrm>
        </p:spPr>
        <p:txBody>
          <a:bodyPr anchor="ctr"/>
          <a:p>
            <a:r>
              <a:rPr lang="zh-CN" altLang="en-US" sz="4000" b="1" dirty="0">
                <a:solidFill>
                  <a:srgbClr val="FF3300"/>
                </a:solidFill>
              </a:rPr>
              <a:t>小结</a:t>
            </a:r>
            <a:endParaRPr lang="zh-CN" altLang="en-US" sz="4000" b="1" dirty="0">
              <a:solidFill>
                <a:srgbClr val="FF3300"/>
              </a:solidFill>
            </a:endParaRPr>
          </a:p>
        </p:txBody>
      </p:sp>
      <p:sp>
        <p:nvSpPr>
          <p:cNvPr id="19458" name="文本占位符 19458"/>
          <p:cNvSpPr>
            <a:spLocks noGrp="1"/>
          </p:cNvSpPr>
          <p:nvPr>
            <p:ph idx="1"/>
          </p:nvPr>
        </p:nvSpPr>
        <p:spPr>
          <a:xfrm>
            <a:off x="0" y="836613"/>
            <a:ext cx="9144000" cy="6021387"/>
          </a:xfrm>
        </p:spPr>
        <p:txBody>
          <a:bodyPr anchor="t"/>
          <a:p>
            <a:pPr>
              <a:spcBef>
                <a:spcPct val="0"/>
              </a:spcBef>
              <a:buNone/>
            </a:pPr>
            <a:r>
              <a:rPr lang="en-US" altLang="zh-CN" sz="4000" b="1" dirty="0"/>
              <a:t>          1</a:t>
            </a:r>
            <a:r>
              <a:rPr lang="zh-CN" altLang="en-US" sz="4000" b="1" dirty="0"/>
              <a:t>、为了让景物特点展现得更充分、鲜明，让读者如身临其境，更真切地感受到景物的魅力，</a:t>
            </a:r>
            <a:r>
              <a:rPr lang="zh-CN" altLang="en-US" sz="4000" b="1" dirty="0">
                <a:solidFill>
                  <a:srgbClr val="FF3300"/>
                </a:solidFill>
              </a:rPr>
              <a:t>写作时可通过多种角度来描写景物；</a:t>
            </a:r>
            <a:endParaRPr lang="zh-CN" altLang="en-US" sz="4000" b="1" dirty="0">
              <a:solidFill>
                <a:srgbClr val="FF3300"/>
              </a:solidFill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4000" b="1" dirty="0"/>
              <a:t>          </a:t>
            </a:r>
            <a:r>
              <a:rPr lang="en-US" altLang="zh-CN" sz="4000" b="1" dirty="0"/>
              <a:t>2</a:t>
            </a:r>
            <a:r>
              <a:rPr lang="zh-CN" altLang="en-US" sz="4000" b="1" dirty="0"/>
              <a:t>、</a:t>
            </a:r>
            <a:r>
              <a:rPr lang="zh-CN" altLang="en-US" sz="4000" b="1" dirty="0">
                <a:solidFill>
                  <a:srgbClr val="FF3300"/>
                </a:solidFill>
              </a:rPr>
              <a:t>选择景物，抓住特征。</a:t>
            </a:r>
            <a:r>
              <a:rPr lang="zh-CN" altLang="en-US" sz="4000" b="1" dirty="0"/>
              <a:t>写景时要有所取舍；</a:t>
            </a:r>
            <a:endParaRPr lang="zh-CN" altLang="en-US" sz="4000" b="1" dirty="0"/>
          </a:p>
          <a:p>
            <a:pPr>
              <a:buNone/>
            </a:pPr>
            <a:endParaRPr lang="zh-CN" altLang="en-US" sz="4000" b="1" dirty="0"/>
          </a:p>
        </p:txBody>
      </p:sp>
      <p:pic>
        <p:nvPicPr>
          <p:cNvPr id="19459" name="图片 19459" descr="t012fd18405f0a3bee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97425"/>
            <a:ext cx="9144000" cy="2060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标题 2048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0482" name="文本占位符 2048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anchor="t"/>
          <a:p>
            <a:pPr>
              <a:buNone/>
            </a:pPr>
            <a:r>
              <a:rPr lang="en-US" altLang="zh-CN" sz="4000" b="1" dirty="0"/>
              <a:t>          3</a:t>
            </a:r>
            <a:r>
              <a:rPr lang="zh-CN" altLang="en-US" sz="4000" b="1" dirty="0"/>
              <a:t>、</a:t>
            </a:r>
            <a:r>
              <a:rPr lang="zh-CN" altLang="en-US" sz="4000" b="1" dirty="0">
                <a:solidFill>
                  <a:srgbClr val="FF3300"/>
                </a:solidFill>
              </a:rPr>
              <a:t>合理想象，丰富画面。</a:t>
            </a:r>
            <a:r>
              <a:rPr lang="zh-CN" altLang="en-US" sz="4000" b="1" dirty="0"/>
              <a:t>我们的描写不能只是“拍照片”，还要借助多种修辞方法进行想象、联想，让画面“活”起来，“动”起来；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en-US" altLang="zh-CN" sz="4000" b="1" dirty="0"/>
              <a:t>4</a:t>
            </a:r>
            <a:r>
              <a:rPr lang="zh-CN" altLang="en-US" sz="4000" b="1" dirty="0"/>
              <a:t>、</a:t>
            </a:r>
            <a:r>
              <a:rPr lang="zh-CN" altLang="en-US" sz="4000" b="1" dirty="0">
                <a:solidFill>
                  <a:srgbClr val="FF3300"/>
                </a:solidFill>
              </a:rPr>
              <a:t>以景促情，情景交融。</a:t>
            </a:r>
            <a:r>
              <a:rPr lang="zh-CN" altLang="en-US" sz="4000" b="1" dirty="0"/>
              <a:t>描写时也要渗透某种感情，做到寓情于景，才能更好地打动读者。</a:t>
            </a:r>
            <a:endParaRPr lang="zh-CN" altLang="en-US" sz="4000" b="1" dirty="0"/>
          </a:p>
        </p:txBody>
      </p:sp>
      <p:pic>
        <p:nvPicPr>
          <p:cNvPr id="20483" name="图片 20483" descr="t01fc34fb886e599b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868863"/>
            <a:ext cx="9144000" cy="1989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409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713"/>
          </a:xfrm>
        </p:spPr>
        <p:txBody>
          <a:bodyPr anchor="ctr"/>
          <a:p>
            <a:r>
              <a:rPr lang="zh-CN" altLang="en-US" sz="4000" b="1" dirty="0">
                <a:solidFill>
                  <a:srgbClr val="FF3300"/>
                </a:solidFill>
              </a:rPr>
              <a:t>景物描写</a:t>
            </a:r>
            <a:endParaRPr lang="zh-CN" altLang="en-US" sz="4000" b="1" dirty="0">
              <a:solidFill>
                <a:srgbClr val="FF3300"/>
              </a:solidFill>
            </a:endParaRPr>
          </a:p>
        </p:txBody>
      </p:sp>
      <p:sp>
        <p:nvSpPr>
          <p:cNvPr id="3074" name="文本占位符 4098"/>
          <p:cNvSpPr>
            <a:spLocks noGrp="1"/>
          </p:cNvSpPr>
          <p:nvPr>
            <p:ph idx="1"/>
          </p:nvPr>
        </p:nvSpPr>
        <p:spPr>
          <a:xfrm>
            <a:off x="1250950" y="1600200"/>
            <a:ext cx="7435850" cy="4525963"/>
          </a:xfrm>
        </p:spPr>
        <p:txBody>
          <a:bodyPr anchor="t"/>
          <a:p>
            <a:endParaRPr lang="zh-CN" altLang="en-US" dirty="0"/>
          </a:p>
        </p:txBody>
      </p:sp>
      <p:pic>
        <p:nvPicPr>
          <p:cNvPr id="3075" name="图片 4104" descr="t0165d80b591b6817c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6650" y="692150"/>
            <a:ext cx="8007350" cy="6165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标题 21505"/>
          <p:cNvSpPr>
            <a:spLocks noGrp="1"/>
          </p:cNvSpPr>
          <p:nvPr>
            <p:ph type="title"/>
          </p:nvPr>
        </p:nvSpPr>
        <p:spPr>
          <a:xfrm>
            <a:off x="611188" y="0"/>
            <a:ext cx="8229600" cy="708025"/>
          </a:xfrm>
        </p:spPr>
        <p:txBody>
          <a:bodyPr anchor="ctr"/>
          <a:p>
            <a:r>
              <a:rPr lang="zh-CN" altLang="en-US" sz="3600" b="1" dirty="0">
                <a:solidFill>
                  <a:srgbClr val="FF3300"/>
                </a:solidFill>
              </a:rPr>
              <a:t>佳作展示</a:t>
            </a:r>
            <a:r>
              <a:rPr lang="en-US" altLang="zh-CN" sz="3600" b="1" dirty="0">
                <a:solidFill>
                  <a:srgbClr val="FF3300"/>
                </a:solidFill>
              </a:rPr>
              <a:t>1</a:t>
            </a:r>
            <a:endParaRPr lang="en-US" altLang="zh-CN" sz="3600" b="1" dirty="0">
              <a:solidFill>
                <a:srgbClr val="FF3300"/>
              </a:solidFill>
            </a:endParaRPr>
          </a:p>
        </p:txBody>
      </p:sp>
      <p:sp>
        <p:nvSpPr>
          <p:cNvPr id="21506" name="文本占位符 21506"/>
          <p:cNvSpPr>
            <a:spLocks noGrp="1"/>
          </p:cNvSpPr>
          <p:nvPr>
            <p:ph idx="1"/>
          </p:nvPr>
        </p:nvSpPr>
        <p:spPr>
          <a:xfrm>
            <a:off x="0" y="765175"/>
            <a:ext cx="9144000" cy="6092825"/>
          </a:xfrm>
        </p:spPr>
        <p:txBody>
          <a:bodyPr anchor="t"/>
          <a:p>
            <a:pPr>
              <a:lnSpc>
                <a:spcPct val="90000"/>
              </a:lnSpc>
              <a:buNone/>
            </a:pPr>
            <a:r>
              <a:rPr lang="en-US" altLang="zh-CN" b="1" dirty="0"/>
              <a:t>                            </a:t>
            </a:r>
            <a:r>
              <a:rPr lang="zh-CN" altLang="en-US" sz="4000" b="1" dirty="0"/>
              <a:t>家乡的秋天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       寒来暑往，秋收冬藏，家乡的一年四季，各得其美。缤纷的花朵在春天，皎洁的月亮在夏天，飞舞的雪花在冬日。而我，最喜欢的却是家乡的秋天。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      在秋风的感召下，小草跳起激越的舞蹈，湖水荡起热情的涟漪，就连树叶也用它那沙哑的声音唱起了雄浑的赞歌。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endParaRPr lang="zh-CN" altLang="en-US" sz="4000" b="1" dirty="0"/>
          </a:p>
        </p:txBody>
      </p:sp>
      <p:pic>
        <p:nvPicPr>
          <p:cNvPr id="21507" name="图片 21507" descr="t01cc7b77565859fe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916238" cy="1412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标题 2252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2530" name="文本占位符 22530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anchor="t"/>
          <a:p>
            <a:pPr>
              <a:buNone/>
            </a:pPr>
            <a:r>
              <a:rPr lang="en-US" altLang="zh-CN" dirty="0"/>
              <a:t>           </a:t>
            </a:r>
            <a:r>
              <a:rPr lang="zh-CN" altLang="en-US" sz="4000" b="1" dirty="0"/>
              <a:t>秋风虽然远道而来，但它风头依然强劲。它吹走了夏天的炎热、驱跑了夏天的焦躁。甚至连天空厚厚的云朵，都变得轻盈飘渺起来。湛蓝的天空下，白云细如丝、薄如纱。有时像细浪，有时像流沙，还有时又像巨大的透明的帷幔一样网织在天空。蓝天映衬着白云，白云点缀着蓝天。家乡的秋天，用“天高云淡”这个词，再适合不过了。</a:t>
            </a:r>
            <a:endParaRPr lang="zh-CN" altLang="en-US" sz="4000" b="1" dirty="0"/>
          </a:p>
          <a:p>
            <a:endParaRPr lang="zh-CN" altLang="en-US" sz="4000" b="1" dirty="0"/>
          </a:p>
        </p:txBody>
      </p:sp>
      <p:pic>
        <p:nvPicPr>
          <p:cNvPr id="22531" name="图片 22531" descr="A3_0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237288"/>
            <a:ext cx="9144000" cy="6207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标题 614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3554" name="文本占位符 6146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anchor="t"/>
          <a:p>
            <a:pPr algn="just">
              <a:spcBef>
                <a:spcPct val="0"/>
              </a:spcBef>
              <a:buNone/>
            </a:pPr>
            <a:r>
              <a:rPr lang="en-US" altLang="zh-CN" sz="3600" b="1" dirty="0"/>
              <a:t>           </a:t>
            </a:r>
            <a:r>
              <a:rPr lang="zh-CN" altLang="en-US" sz="4000" b="1" dirty="0"/>
              <a:t>家乡的秋天是一块五彩的调色板，不仅让万山红遍，让层林尽染，也让一角一隅呈现出缤纷的自由。山坡上、小溪边、马路旁、公园里：一片片的黄、一株株的红、一层层的绿，它们相互映衬着、交织着。</a:t>
            </a:r>
            <a:endParaRPr lang="zh-CN" altLang="en-US" sz="4000" b="1" dirty="0"/>
          </a:p>
        </p:txBody>
      </p:sp>
      <p:pic>
        <p:nvPicPr>
          <p:cNvPr id="23555" name="图片 6147" descr="t01e5e4bd24de49ad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221163"/>
            <a:ext cx="9144000" cy="2636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标题 3072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4578" name="文本占位符 3072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anchor="t"/>
          <a:p>
            <a:pPr algn="just">
              <a:spcBef>
                <a:spcPct val="0"/>
              </a:spcBef>
              <a:buNone/>
            </a:pPr>
            <a:r>
              <a:rPr lang="en-US" altLang="zh-CN" sz="3600" b="1" dirty="0"/>
              <a:t>           </a:t>
            </a:r>
            <a:r>
              <a:rPr lang="zh-CN" altLang="en-US" sz="4000" b="1" dirty="0"/>
              <a:t>瞧，高大的银杏树轻挥着一把把金黄色的小扇子，枫树上一片片火红的叶子，燃烧着热情，翩翩起舞。唯独松树更加绿了，它们昂首挺立着，像健壮又自信的青年，坚定地屹立。天空中有阵阵群雁飞过，也会有一只孤鹰排空而上，不由得让人和吟：怅寥廓，问苍茫大地，谁主沉浮！</a:t>
            </a:r>
            <a:endParaRPr lang="zh-CN" altLang="en-US" sz="4000" b="1" dirty="0"/>
          </a:p>
          <a:p>
            <a:endParaRPr lang="zh-CN" altLang="en-US" sz="3600" dirty="0"/>
          </a:p>
        </p:txBody>
      </p:sp>
      <p:pic>
        <p:nvPicPr>
          <p:cNvPr id="24579" name="图片 30723" descr="t01cdc273d754d75dd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346700"/>
            <a:ext cx="9144000" cy="151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标题 2867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5602" name="文本占位符 2867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anchor="t"/>
          <a:p>
            <a:pPr algn="just">
              <a:spcBef>
                <a:spcPct val="0"/>
              </a:spcBef>
              <a:buNone/>
            </a:pPr>
            <a:r>
              <a:rPr lang="en-US" altLang="zh-CN" sz="4000" b="1" dirty="0"/>
              <a:t>          </a:t>
            </a:r>
            <a:r>
              <a:rPr lang="zh-CN" altLang="en-US" sz="4000" b="1" dirty="0"/>
              <a:t>硕果累累是属于家乡秋天的。果园里，黄澄澄的大梨把枝头压弯了腰；红通通的苹果让阳光晒出了开心的笑脸；金灿灿的柿子像一盏盏小灯笼，怕是晚上也照得农人的心透亮透亮的。紫色的葡萄拥挤在了一起，霜露浸染过的葡萄泛着晶莹的亮光，像一颗颗璀璨的珍珠，飘出醉人的香。</a:t>
            </a:r>
            <a:endParaRPr lang="zh-CN" altLang="en-US" sz="4000" b="1" dirty="0"/>
          </a:p>
        </p:txBody>
      </p:sp>
      <p:pic>
        <p:nvPicPr>
          <p:cNvPr id="25603" name="图片 28675" descr="t01a0e476fbf64dfda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229225"/>
            <a:ext cx="9144000" cy="1628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标题 2969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6626" name="文本占位符 29698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anchor="t"/>
          <a:p>
            <a:pPr algn="just">
              <a:spcBef>
                <a:spcPct val="0"/>
              </a:spcBef>
              <a:buNone/>
            </a:pPr>
            <a:r>
              <a:rPr lang="en-US" altLang="zh-CN" sz="4000" b="1" dirty="0"/>
              <a:t>          </a:t>
            </a:r>
            <a:r>
              <a:rPr lang="zh-CN" altLang="en-US" sz="4000" b="1" dirty="0"/>
              <a:t>它们你看着我，我看着你，有的在唱歌，有的在跳舞，还有的在聊天，真像是个水果大</a:t>
            </a:r>
            <a:r>
              <a:rPr lang="en-US" altLang="zh-CN" sz="4000" b="1" dirty="0"/>
              <a:t>party</a:t>
            </a:r>
            <a:r>
              <a:rPr lang="zh-CN" altLang="en-US" sz="4000" b="1" dirty="0"/>
              <a:t>。田野中，红红的高粱笑弯了腰，黄黄的玉米争着把外衣脱掉，圆圆的大豆也裂开了嘴，金黄色的海浪，那是成熟的水稻。秋天是属于丰收的，丰收是属于家乡的。</a:t>
            </a:r>
            <a:endParaRPr lang="zh-CN" altLang="en-US" sz="4000" b="1" dirty="0"/>
          </a:p>
          <a:p>
            <a:endParaRPr lang="zh-CN" altLang="en-US" sz="4000" b="1" dirty="0"/>
          </a:p>
          <a:p>
            <a:endParaRPr lang="zh-CN" altLang="en-US" dirty="0"/>
          </a:p>
        </p:txBody>
      </p:sp>
      <p:pic>
        <p:nvPicPr>
          <p:cNvPr id="26627" name="图片 29699" descr="t01f647d906059fcdc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084763"/>
            <a:ext cx="9144000" cy="1773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标题 3174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7650" name="文本占位符 31746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anchor="t"/>
          <a:p>
            <a:pPr>
              <a:buNone/>
            </a:pPr>
            <a:r>
              <a:rPr lang="en-US" altLang="zh-CN" dirty="0"/>
              <a:t>            </a:t>
            </a:r>
            <a:r>
              <a:rPr lang="zh-CN" altLang="en-US" sz="4000" b="1" dirty="0"/>
              <a:t>秋天，在拂晓时，聆听一下家乡大地的苏醒，感受到生活的车轮滚滚向前。或者，在夕阳下停留一会儿，看着一轮如金似火的巨日慢慢沉没于山巅旷野中，那是何等的壮观！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家乡的秋天有爽朗的性格，家乡的秋天有美丽的容貌，家乡的秋天有收获的喜悦，家乡的秋天有壮观的景象。我爱家乡，更爱家乡的秋天。</a:t>
            </a:r>
            <a:endParaRPr lang="zh-CN" altLang="en-US" sz="4000" b="1" dirty="0"/>
          </a:p>
        </p:txBody>
      </p:sp>
      <p:pic>
        <p:nvPicPr>
          <p:cNvPr id="27651" name="图片 31747" descr="t01fdd2bff2b0231e8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0" y="5229225"/>
            <a:ext cx="2286000" cy="1628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标题 3276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8674" name="文本占位符 32770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anchor="t"/>
          <a:p>
            <a:pPr algn="just">
              <a:spcBef>
                <a:spcPct val="0"/>
              </a:spcBef>
              <a:buNone/>
            </a:pPr>
            <a:r>
              <a:rPr lang="en-US" altLang="zh-CN" dirty="0"/>
              <a:t>         </a:t>
            </a:r>
            <a:r>
              <a:rPr lang="zh-CN" altLang="en-US" sz="4000" b="1" dirty="0">
                <a:solidFill>
                  <a:srgbClr val="FF3300"/>
                </a:solidFill>
              </a:rPr>
              <a:t>【名师点评】</a:t>
            </a:r>
            <a:r>
              <a:rPr lang="zh-CN" altLang="en-US" sz="4000" b="1" dirty="0"/>
              <a:t>文章选择家乡具有代表性的景物，抓住它们的特点，多角度的观察、描写，并运用比喻、拟人的修辞手法，展示了家乡秋天的生机与活力，充分表达出作者对家乡秋天的热爱之情。</a:t>
            </a:r>
            <a:endParaRPr lang="zh-CN" altLang="en-US" sz="4000" b="1" dirty="0"/>
          </a:p>
          <a:p>
            <a:endParaRPr lang="zh-CN" altLang="en-US" sz="4000" b="1" dirty="0"/>
          </a:p>
        </p:txBody>
      </p:sp>
      <p:pic>
        <p:nvPicPr>
          <p:cNvPr id="28675" name="图片 32771" descr="t011032e91af19e35e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149725"/>
            <a:ext cx="9144000" cy="2708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标题 3379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</p:spPr>
        <p:txBody>
          <a:bodyPr anchor="ctr"/>
          <a:p>
            <a:r>
              <a:rPr lang="zh-CN" altLang="en-US" sz="3600" b="1" dirty="0">
                <a:solidFill>
                  <a:srgbClr val="FF3300"/>
                </a:solidFill>
              </a:rPr>
              <a:t>佳作展示</a:t>
            </a:r>
            <a:r>
              <a:rPr lang="en-US" altLang="zh-CN" sz="3600" b="1" dirty="0">
                <a:solidFill>
                  <a:srgbClr val="FF3300"/>
                </a:solidFill>
              </a:rPr>
              <a:t>2</a:t>
            </a:r>
            <a:endParaRPr lang="en-US" altLang="zh-CN" sz="3600" b="1" dirty="0">
              <a:solidFill>
                <a:srgbClr val="FF3300"/>
              </a:solidFill>
            </a:endParaRPr>
          </a:p>
        </p:txBody>
      </p:sp>
      <p:sp>
        <p:nvSpPr>
          <p:cNvPr id="29698" name="文本占位符 33794"/>
          <p:cNvSpPr>
            <a:spLocks noGrp="1"/>
          </p:cNvSpPr>
          <p:nvPr>
            <p:ph idx="1"/>
          </p:nvPr>
        </p:nvSpPr>
        <p:spPr>
          <a:xfrm>
            <a:off x="0" y="692150"/>
            <a:ext cx="9144000" cy="6165850"/>
          </a:xfrm>
        </p:spPr>
        <p:txBody>
          <a:bodyPr anchor="t"/>
          <a:p>
            <a:pPr>
              <a:buNone/>
            </a:pPr>
            <a:r>
              <a:rPr lang="en-US" altLang="zh-CN" sz="4000" b="1" dirty="0"/>
              <a:t>                       </a:t>
            </a:r>
            <a:r>
              <a:rPr lang="zh-CN" altLang="en-US" sz="4000" b="1" dirty="0"/>
              <a:t>杨槐花开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小时候，我家附近有很多的杨槐树，记得那时我大约五六岁，梳着两个麻花辫子，喜欢和小伙伴一起在槐树下做游戏。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每年四五月，杨槐树都会开花，雪白雪白的，</a:t>
            </a:r>
            <a:r>
              <a:rPr lang="zh-CN" altLang="en-US" sz="4000" b="1" dirty="0">
                <a:solidFill>
                  <a:srgbClr val="FF3300"/>
                </a:solidFill>
              </a:rPr>
              <a:t>（颜色）</a:t>
            </a:r>
            <a:r>
              <a:rPr lang="zh-CN" altLang="en-US" sz="4000" b="1" dirty="0"/>
              <a:t>花朵虽然很细小，但一串一串的挂满一树，</a:t>
            </a:r>
            <a:r>
              <a:rPr lang="zh-CN" altLang="en-US" sz="4000" b="1" dirty="0">
                <a:solidFill>
                  <a:srgbClr val="FF3300"/>
                </a:solidFill>
              </a:rPr>
              <a:t>（形态）</a:t>
            </a:r>
            <a:r>
              <a:rPr lang="zh-CN" altLang="en-US" sz="4000" b="1" dirty="0"/>
              <a:t>在阳光下洁白又明亮。</a:t>
            </a:r>
            <a:endParaRPr lang="zh-CN" altLang="en-US" sz="4000" b="1" dirty="0"/>
          </a:p>
        </p:txBody>
      </p:sp>
      <p:pic>
        <p:nvPicPr>
          <p:cNvPr id="29699" name="图片 33795" descr="t01fdd2bff2b0231e8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763713" cy="1628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标题 3481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30722" name="文本占位符 34818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anchor="t"/>
          <a:p>
            <a:pPr>
              <a:buNone/>
            </a:pPr>
            <a:r>
              <a:rPr lang="en-US" altLang="zh-CN" sz="4000" b="1" dirty="0"/>
              <a:t>          </a:t>
            </a:r>
            <a:r>
              <a:rPr lang="zh-CN" altLang="en-US" sz="4000" b="1" dirty="0"/>
              <a:t>每到这个季节，空气中总是飘着杨槐花淡淡的香气，那若有若无的清香让一切都变得甜美</a:t>
            </a:r>
            <a:r>
              <a:rPr lang="zh-CN" altLang="en-US" sz="4000" b="1" dirty="0">
                <a:solidFill>
                  <a:srgbClr val="FF3300"/>
                </a:solidFill>
              </a:rPr>
              <a:t>（气味）</a:t>
            </a:r>
            <a:r>
              <a:rPr lang="zh-CN" altLang="en-US" sz="4000" b="1" dirty="0"/>
              <a:t>。我坐在树下，风轻轻吹动，细小的槐花就会簌簌的落下来</a:t>
            </a:r>
            <a:r>
              <a:rPr lang="zh-CN" altLang="en-US" sz="4000" b="1" dirty="0">
                <a:solidFill>
                  <a:srgbClr val="FF3300"/>
                </a:solidFill>
              </a:rPr>
              <a:t>（声音）</a:t>
            </a:r>
            <a:r>
              <a:rPr lang="zh-CN" altLang="en-US" sz="4000" b="1" dirty="0"/>
              <a:t>，轻抚我长长的头发</a:t>
            </a:r>
            <a:r>
              <a:rPr lang="zh-CN" altLang="en-US" sz="4000" b="1" dirty="0">
                <a:solidFill>
                  <a:srgbClr val="FF3300"/>
                </a:solidFill>
              </a:rPr>
              <a:t>（触觉）</a:t>
            </a:r>
            <a:r>
              <a:rPr lang="zh-CN" altLang="en-US" sz="4000" b="1" dirty="0"/>
              <a:t>，亲吻我的睫毛，然后落在我的长裙上，我又把她们轻轻抖落。 </a:t>
            </a:r>
            <a:endParaRPr lang="zh-CN" altLang="en-US" sz="4000" b="1" dirty="0"/>
          </a:p>
          <a:p>
            <a:endParaRPr lang="zh-CN" altLang="en-US" sz="4000" b="1" dirty="0"/>
          </a:p>
        </p:txBody>
      </p:sp>
      <p:pic>
        <p:nvPicPr>
          <p:cNvPr id="30723" name="图片 34819" descr="t01896a76a85b25820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300663"/>
            <a:ext cx="9144000" cy="1557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标题 512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教学目标</a:t>
            </a:r>
            <a:r>
              <a:rPr lang="zh-CN" altLang="en-US" sz="4000" dirty="0"/>
              <a:t> </a:t>
            </a:r>
            <a:endParaRPr lang="zh-CN" altLang="en-US" sz="4000" dirty="0"/>
          </a:p>
        </p:txBody>
      </p:sp>
      <p:sp>
        <p:nvSpPr>
          <p:cNvPr id="4098" name="文本占位符 5122"/>
          <p:cNvSpPr>
            <a:spLocks noGrp="1"/>
          </p:cNvSpPr>
          <p:nvPr>
            <p:ph idx="1"/>
          </p:nvPr>
        </p:nvSpPr>
        <p:spPr>
          <a:xfrm>
            <a:off x="0" y="692150"/>
            <a:ext cx="9144000" cy="6165850"/>
          </a:xfrm>
        </p:spPr>
        <p:txBody>
          <a:bodyPr anchor="t"/>
          <a:p>
            <a:pPr>
              <a:buNone/>
            </a:pPr>
            <a:r>
              <a:rPr lang="en-US" altLang="zh-CN" sz="4000" b="1" dirty="0"/>
              <a:t>          1</a:t>
            </a:r>
            <a:r>
              <a:rPr lang="zh-CN" altLang="en-US" sz="4000" b="1" dirty="0"/>
              <a:t>、抓住特征写景，并通过写景提高自己的审美能力，陶冶性情、净化灵魂；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en-US" altLang="zh-CN" sz="4000" b="1" dirty="0"/>
              <a:t>2</a:t>
            </a:r>
            <a:r>
              <a:rPr lang="zh-CN" altLang="en-US" sz="4000" b="1" dirty="0"/>
              <a:t>、多角度观察，学会从视觉，听觉，嗅觉等多角度写景，让景物描写生动形象；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 </a:t>
            </a:r>
            <a:r>
              <a:rPr lang="en-US" altLang="zh-CN" sz="4000" b="1" dirty="0"/>
              <a:t>3</a:t>
            </a:r>
            <a:r>
              <a:rPr lang="zh-CN" altLang="en-US" sz="4000" b="1" dirty="0"/>
              <a:t>、找准景物与自己感情的契合点，情景交融。</a:t>
            </a:r>
            <a:endParaRPr lang="zh-CN" altLang="en-US" sz="4000" b="1" dirty="0"/>
          </a:p>
        </p:txBody>
      </p:sp>
      <p:pic>
        <p:nvPicPr>
          <p:cNvPr id="4099" name="图片 5123" descr="t01c1e58abfde53607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4663" y="5589588"/>
            <a:ext cx="4859337" cy="1268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标题 35841"/>
          <p:cNvSpPr>
            <a:spLocks noGrp="1"/>
          </p:cNvSpPr>
          <p:nvPr>
            <p:ph type="title"/>
          </p:nvPr>
        </p:nvSpPr>
        <p:spPr>
          <a:xfrm>
            <a:off x="539750" y="0"/>
            <a:ext cx="8229600" cy="692150"/>
          </a:xfrm>
        </p:spPr>
        <p:txBody>
          <a:bodyPr anchor="ctr"/>
          <a:p>
            <a:r>
              <a:rPr lang="zh-CN" altLang="en-US" sz="3600" b="1" dirty="0">
                <a:solidFill>
                  <a:srgbClr val="FF3300"/>
                </a:solidFill>
              </a:rPr>
              <a:t>佳作展示</a:t>
            </a:r>
            <a:r>
              <a:rPr lang="en-US" altLang="zh-CN" sz="3600" b="1" dirty="0">
                <a:solidFill>
                  <a:srgbClr val="FF3300"/>
                </a:solidFill>
              </a:rPr>
              <a:t>3</a:t>
            </a:r>
            <a:endParaRPr lang="en-US" altLang="zh-CN" sz="3600" b="1" dirty="0">
              <a:solidFill>
                <a:srgbClr val="FF3300"/>
              </a:solidFill>
            </a:endParaRPr>
          </a:p>
        </p:txBody>
      </p:sp>
      <p:sp>
        <p:nvSpPr>
          <p:cNvPr id="31746" name="文本占位符 35842"/>
          <p:cNvSpPr>
            <a:spLocks noGrp="1"/>
          </p:cNvSpPr>
          <p:nvPr>
            <p:ph idx="1"/>
          </p:nvPr>
        </p:nvSpPr>
        <p:spPr>
          <a:xfrm>
            <a:off x="0" y="692150"/>
            <a:ext cx="9144000" cy="6165850"/>
          </a:xfrm>
        </p:spPr>
        <p:txBody>
          <a:bodyPr anchor="t"/>
          <a:p>
            <a:pPr>
              <a:buNone/>
            </a:pPr>
            <a:r>
              <a:rPr lang="en-US" altLang="zh-CN" sz="3600" b="1" dirty="0"/>
              <a:t>                  </a:t>
            </a:r>
            <a:r>
              <a:rPr lang="zh-CN" altLang="en-US" sz="3600" b="1" dirty="0"/>
              <a:t>视觉：</a:t>
            </a:r>
            <a:endParaRPr lang="zh-CN" altLang="en-US" sz="3600" b="1" dirty="0"/>
          </a:p>
          <a:p>
            <a:pPr>
              <a:buNone/>
            </a:pPr>
            <a:r>
              <a:rPr lang="zh-CN" altLang="en-US" sz="3600" b="1" dirty="0"/>
              <a:t>          </a:t>
            </a:r>
            <a:r>
              <a:rPr lang="zh-CN" altLang="en-US" sz="3600" b="1" dirty="0">
                <a:solidFill>
                  <a:srgbClr val="FF3300"/>
                </a:solidFill>
              </a:rPr>
              <a:t>远景：</a:t>
            </a:r>
            <a:r>
              <a:rPr lang="zh-CN" altLang="en-US" sz="3600" b="1" dirty="0"/>
              <a:t>远远看去，金色的菜花田就像是一片金色的花海，风吹过，花枝摇曳，就像金色的波浪翻滚。</a:t>
            </a:r>
            <a:endParaRPr lang="zh-CN" altLang="en-US" sz="3600" b="1" dirty="0"/>
          </a:p>
          <a:p>
            <a:pPr>
              <a:buNone/>
            </a:pPr>
            <a:r>
              <a:rPr lang="zh-CN" altLang="en-US" sz="3600" b="1" dirty="0"/>
              <a:t>           </a:t>
            </a:r>
            <a:r>
              <a:rPr lang="zh-CN" altLang="en-US" sz="3600" b="1" dirty="0">
                <a:solidFill>
                  <a:srgbClr val="FF3300"/>
                </a:solidFill>
              </a:rPr>
              <a:t>近景：</a:t>
            </a:r>
            <a:r>
              <a:rPr lang="zh-CN" altLang="en-US" sz="3600" b="1" dirty="0"/>
              <a:t>走进菜花地里，看到嫩黄的细小花朵，娇羞的绽开笑脸，蜜蜂在花丛里跳舞，一会儿在这朵花上停一下，一会儿在那朵花上嗅一嗅，努力的采集花蜜。蝴蝶也来凑热闹，扇动着美丽的翅膀，和蜜蜂一起舞蹈花丛间。</a:t>
            </a:r>
            <a:endParaRPr lang="zh-CN" altLang="en-US" sz="3600" b="1" dirty="0"/>
          </a:p>
        </p:txBody>
      </p:sp>
      <p:pic>
        <p:nvPicPr>
          <p:cNvPr id="31747" name="图片 35843" descr="t01bd3616c9c4a3c4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03325" cy="2060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标题 3686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32770" name="文本占位符 36866"/>
          <p:cNvSpPr>
            <a:spLocks noGrp="1"/>
          </p:cNvSpPr>
          <p:nvPr>
            <p:ph idx="1"/>
          </p:nvPr>
        </p:nvSpPr>
        <p:spPr>
          <a:xfrm>
            <a:off x="0" y="0"/>
            <a:ext cx="9144000" cy="6659563"/>
          </a:xfrm>
        </p:spPr>
        <p:txBody>
          <a:bodyPr anchor="t"/>
          <a:p>
            <a:pPr>
              <a:buNone/>
            </a:pPr>
            <a:r>
              <a:rPr lang="en-US" altLang="zh-CN" sz="4000" b="1" dirty="0"/>
              <a:t>          </a:t>
            </a:r>
            <a:r>
              <a:rPr lang="zh-CN" altLang="en-US" sz="4000" b="1" dirty="0">
                <a:solidFill>
                  <a:srgbClr val="FF3300"/>
                </a:solidFill>
              </a:rPr>
              <a:t>听觉：</a:t>
            </a:r>
            <a:r>
              <a:rPr lang="zh-CN" altLang="en-US" sz="4000" b="1" dirty="0"/>
              <a:t>一时间，静谧的菜花地里，尽是蜜蜂扇动翅膀那嗡嗡的声音。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zh-CN" altLang="en-US" sz="4000" b="1" dirty="0">
                <a:solidFill>
                  <a:srgbClr val="FF3300"/>
                </a:solidFill>
              </a:rPr>
              <a:t>嗅觉：</a:t>
            </a:r>
            <a:r>
              <a:rPr lang="zh-CN" altLang="en-US" sz="4000" b="1" dirty="0"/>
              <a:t>风吹过，菜花的清香弥漫在鼻尖，让人觉得神清气爽。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          </a:t>
            </a:r>
            <a:r>
              <a:rPr lang="zh-CN" altLang="en-US" sz="4000" b="1" dirty="0">
                <a:solidFill>
                  <a:srgbClr val="FF3300"/>
                </a:solidFill>
              </a:rPr>
              <a:t>触觉：</a:t>
            </a:r>
            <a:r>
              <a:rPr lang="zh-CN" altLang="en-US" sz="4000" b="1" dirty="0"/>
              <a:t>花枝在风的吹拂下轻轻摇摆，花朵拂在人的脸上，微微的痒，像母亲的手温柔的抚摸。</a:t>
            </a:r>
            <a:endParaRPr lang="zh-CN" altLang="en-US" sz="4000" b="1" dirty="0"/>
          </a:p>
        </p:txBody>
      </p:sp>
      <p:pic>
        <p:nvPicPr>
          <p:cNvPr id="32771" name="图片 36867" descr="t0199adfd4ee74624f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084763"/>
            <a:ext cx="9144000" cy="1773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标题 3788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33794" name="文本占位符 37890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anchor="t"/>
          <a:p>
            <a:pPr>
              <a:buNone/>
            </a:pPr>
            <a:r>
              <a:rPr lang="en-US" altLang="zh-CN" sz="4000" b="1" dirty="0"/>
              <a:t>          </a:t>
            </a:r>
            <a:r>
              <a:rPr lang="zh-CN" altLang="en-US" sz="4000" b="1" dirty="0">
                <a:solidFill>
                  <a:srgbClr val="FF3300"/>
                </a:solidFill>
              </a:rPr>
              <a:t>感情：</a:t>
            </a:r>
            <a:r>
              <a:rPr lang="zh-CN" altLang="en-US" sz="4000" b="1" dirty="0"/>
              <a:t>朴实的菜花，是那么低调，她有着顽强的生命力，陇头陌上都能努力的开放，而她又那么无私的奉献着，菜花开尽时，结出饱满的豆荚，豆荚里一颗颗饱满的油菜籽，将在五月给人们带来美味的菜籽油，走上千家万户的餐桌。</a:t>
            </a:r>
            <a:endParaRPr lang="zh-CN" altLang="en-US" sz="4000" b="1" dirty="0"/>
          </a:p>
        </p:txBody>
      </p:sp>
      <p:pic>
        <p:nvPicPr>
          <p:cNvPr id="33795" name="图片 37891" descr="t016567fd458b9521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652963"/>
            <a:ext cx="9144000" cy="22050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标题 3891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</p:spPr>
        <p:txBody>
          <a:bodyPr anchor="ctr"/>
          <a:p>
            <a:r>
              <a:rPr lang="zh-CN" altLang="en-US" sz="4000" b="1" dirty="0">
                <a:solidFill>
                  <a:srgbClr val="FF3300"/>
                </a:solidFill>
              </a:rPr>
              <a:t>小结</a:t>
            </a:r>
            <a:endParaRPr lang="zh-CN" altLang="en-US" sz="4000" b="1" dirty="0">
              <a:solidFill>
                <a:srgbClr val="FF3300"/>
              </a:solidFill>
            </a:endParaRPr>
          </a:p>
        </p:txBody>
      </p:sp>
      <p:sp>
        <p:nvSpPr>
          <p:cNvPr id="34818" name="文本占位符 38914"/>
          <p:cNvSpPr>
            <a:spLocks noGrp="1"/>
          </p:cNvSpPr>
          <p:nvPr>
            <p:ph idx="1"/>
          </p:nvPr>
        </p:nvSpPr>
        <p:spPr>
          <a:xfrm>
            <a:off x="0" y="1052513"/>
            <a:ext cx="9144000" cy="5805487"/>
          </a:xfrm>
        </p:spPr>
        <p:txBody>
          <a:bodyPr anchor="t"/>
          <a:p>
            <a:pPr>
              <a:buNone/>
            </a:pPr>
            <a:r>
              <a:rPr lang="en-US" altLang="zh-CN" sz="4000" b="1" dirty="0"/>
              <a:t>         </a:t>
            </a:r>
            <a:r>
              <a:rPr lang="zh-CN" altLang="en-US" sz="4000" b="1" dirty="0"/>
              <a:t>学会景物描写的方法，从多个角度去观察，从多个角度去写景，抓住景物的特征，融情于景，掌握写景的技巧，拿起笔来描绘生活中的美景，也有利于学生学会欣赏美，感恩大自然，促进学生心理健康发展。</a:t>
            </a:r>
            <a:endParaRPr lang="zh-CN" altLang="en-US" sz="4000" b="1" dirty="0"/>
          </a:p>
        </p:txBody>
      </p:sp>
      <p:pic>
        <p:nvPicPr>
          <p:cNvPr id="34819" name="图片 38915" descr="t01a6f49c48dd073d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300663"/>
            <a:ext cx="9144000" cy="1846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7169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76250"/>
          </a:xfrm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经典回忆</a:t>
            </a:r>
            <a:r>
              <a:rPr lang="en-US" altLang="zh-CN" sz="4000" b="1" dirty="0">
                <a:solidFill>
                  <a:srgbClr val="FF0000"/>
                </a:solidFill>
              </a:rPr>
              <a:t>1</a:t>
            </a:r>
            <a:endParaRPr lang="en-US" altLang="zh-CN" sz="4000" b="1" dirty="0">
              <a:solidFill>
                <a:srgbClr val="FF0000"/>
              </a:solidFill>
            </a:endParaRPr>
          </a:p>
        </p:txBody>
      </p:sp>
      <p:sp>
        <p:nvSpPr>
          <p:cNvPr id="5122" name="文本占位符 7170"/>
          <p:cNvSpPr>
            <a:spLocks noGrp="1"/>
          </p:cNvSpPr>
          <p:nvPr>
            <p:ph idx="1"/>
          </p:nvPr>
        </p:nvSpPr>
        <p:spPr>
          <a:xfrm>
            <a:off x="0" y="620713"/>
            <a:ext cx="9144000" cy="6237287"/>
          </a:xfrm>
        </p:spPr>
        <p:txBody>
          <a:bodyPr anchor="t"/>
          <a:p>
            <a:pPr>
              <a:lnSpc>
                <a:spcPct val="90000"/>
              </a:lnSpc>
              <a:buNone/>
            </a:pPr>
            <a:r>
              <a:rPr lang="en-US" altLang="zh-CN" sz="4000" b="1" dirty="0"/>
              <a:t>          </a:t>
            </a:r>
            <a:r>
              <a:rPr lang="zh-CN" altLang="en-US" sz="4000" b="1" dirty="0"/>
              <a:t>不必说碧绿的菜畦，光滑的石井栏，高大的皂荚树，紫红的桑葚；也不必说鸣蝉在树叶里长吟，肥胖的黄蜂伏在菜花上，轻捷的叫天子</a:t>
            </a:r>
            <a:r>
              <a:rPr lang="en-US" altLang="zh-CN" sz="4000" b="1" dirty="0"/>
              <a:t>(</a:t>
            </a:r>
            <a:r>
              <a:rPr lang="zh-CN" altLang="en-US" sz="4000" b="1" dirty="0"/>
              <a:t>云雀</a:t>
            </a:r>
            <a:r>
              <a:rPr lang="en-US" altLang="zh-CN" sz="4000" b="1" dirty="0"/>
              <a:t>)</a:t>
            </a:r>
            <a:r>
              <a:rPr lang="zh-CN" altLang="en-US" sz="4000" b="1" dirty="0"/>
              <a:t>忽然从草间直窜向云霄里去了。单是周围的短短的泥墙根一带，就有无限趣味。油蛉在这里低唱，蟋蟀们在这里弹琴。翻开断砖来，有时会遇见蜈蚣；还有斑蝥，倘若用手指按住它的脊梁，便会啪的一声，从后窍喷出一阵烟雾。</a:t>
            </a:r>
            <a:endParaRPr lang="zh-CN" altLang="en-US" sz="4000" b="1" dirty="0"/>
          </a:p>
        </p:txBody>
      </p:sp>
      <p:pic>
        <p:nvPicPr>
          <p:cNvPr id="5123" name="图片 7171" descr="FZLTuPian2119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76375" cy="981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标题 921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6146" name="文本占位符 9218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anchor="t"/>
          <a:p>
            <a:pPr>
              <a:lnSpc>
                <a:spcPct val="90000"/>
              </a:lnSpc>
              <a:buNone/>
            </a:pPr>
            <a:r>
              <a:rPr lang="en-US" altLang="zh-CN" sz="4000" b="1" dirty="0"/>
              <a:t>          </a:t>
            </a:r>
            <a:r>
              <a:rPr lang="zh-CN" altLang="en-US" sz="4000" b="1" dirty="0"/>
              <a:t>何首乌藤和木莲藤缠络着，木莲有莲房一般的果实，何首乌有臃肿的根。有人说，何首乌根是有像人形的，吃了便可以成仙，我于是常常拔它起来，牵连不断地拔起来，也曾因此弄坏了泥墙，却从来没有见过有一块根像人样。如果不怕刺，还可以摘到覆盆子，像小珊瑚珠攒成的小球，又酸又甜，色味都比桑葚要好得远。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            </a:t>
            </a:r>
            <a:r>
              <a:rPr lang="en-US" altLang="zh-CN" sz="4000" b="1" dirty="0"/>
              <a:t>——《</a:t>
            </a:r>
            <a:r>
              <a:rPr lang="zh-CN" altLang="en-US" sz="4000" b="1" dirty="0"/>
              <a:t>从百草园到三味书屋</a:t>
            </a:r>
            <a:r>
              <a:rPr lang="en-US" altLang="zh-CN" sz="4000" b="1" dirty="0"/>
              <a:t>》   </a:t>
            </a:r>
            <a:endParaRPr lang="en-US" altLang="zh-CN" sz="4000" b="1" dirty="0"/>
          </a:p>
          <a:p>
            <a:pPr>
              <a:lnSpc>
                <a:spcPct val="90000"/>
              </a:lnSpc>
              <a:buNone/>
            </a:pPr>
            <a:r>
              <a:rPr lang="en-US" altLang="zh-CN" sz="4000" b="1" dirty="0"/>
              <a:t>          </a:t>
            </a:r>
            <a:r>
              <a:rPr lang="zh-CN" altLang="en-US" sz="4000" b="1" dirty="0"/>
              <a:t>第二自然段</a:t>
            </a:r>
            <a:endParaRPr lang="zh-CN" altLang="en-US" sz="4000" b="1" dirty="0"/>
          </a:p>
          <a:p>
            <a:pPr>
              <a:lnSpc>
                <a:spcPct val="90000"/>
              </a:lnSpc>
            </a:pPr>
            <a:endParaRPr lang="zh-CN" altLang="en-US" sz="4000" b="1" dirty="0"/>
          </a:p>
          <a:p>
            <a:pPr>
              <a:lnSpc>
                <a:spcPct val="90000"/>
              </a:lnSpc>
            </a:pPr>
            <a:endParaRPr lang="zh-CN" altLang="en-US" sz="4000" b="1" dirty="0"/>
          </a:p>
        </p:txBody>
      </p:sp>
      <p:pic>
        <p:nvPicPr>
          <p:cNvPr id="6147" name="图片 9219" descr="t01bef1a65a115088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3800" y="6000750"/>
            <a:ext cx="4140200" cy="857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标题 1024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713"/>
          </a:xfrm>
        </p:spPr>
        <p:txBody>
          <a:bodyPr anchor="ctr"/>
          <a:p>
            <a:r>
              <a:rPr lang="zh-CN" altLang="en-US" sz="4000" b="1" dirty="0">
                <a:solidFill>
                  <a:srgbClr val="FF3300"/>
                </a:solidFill>
              </a:rPr>
              <a:t>评析</a:t>
            </a:r>
            <a:endParaRPr lang="zh-CN" altLang="en-US" sz="4000" b="1" dirty="0">
              <a:solidFill>
                <a:srgbClr val="FF3300"/>
              </a:solidFill>
            </a:endParaRPr>
          </a:p>
        </p:txBody>
      </p:sp>
      <p:sp>
        <p:nvSpPr>
          <p:cNvPr id="7170" name="文本占位符 10242"/>
          <p:cNvSpPr>
            <a:spLocks noGrp="1"/>
          </p:cNvSpPr>
          <p:nvPr>
            <p:ph idx="1"/>
          </p:nvPr>
        </p:nvSpPr>
        <p:spPr>
          <a:xfrm>
            <a:off x="0" y="692150"/>
            <a:ext cx="9144000" cy="6165850"/>
          </a:xfrm>
        </p:spPr>
        <p:txBody>
          <a:bodyPr anchor="t"/>
          <a:p>
            <a:pPr>
              <a:lnSpc>
                <a:spcPct val="90000"/>
              </a:lnSpc>
              <a:buNone/>
            </a:pPr>
            <a:r>
              <a:rPr lang="en-US" altLang="zh-CN" sz="3600" b="1" dirty="0">
                <a:solidFill>
                  <a:srgbClr val="FF0000"/>
                </a:solidFill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</a:rPr>
              <a:t>、形、声、色、味俱全，春、夏、秋景皆</a:t>
            </a:r>
            <a:r>
              <a:rPr lang="zh-CN" altLang="en-US" sz="3600" b="1" dirty="0">
                <a:solidFill>
                  <a:srgbClr val="FF3300"/>
                </a:solidFill>
              </a:rPr>
              <a:t>备。</a:t>
            </a:r>
            <a:endParaRPr lang="zh-CN" altLang="en-US" sz="3600" b="1" dirty="0">
              <a:solidFill>
                <a:srgbClr val="FF33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形：</a:t>
            </a:r>
            <a:r>
              <a:rPr lang="zh-CN" altLang="en-US" sz="4000" b="1" dirty="0"/>
              <a:t>高大、肥胖、臃肿、小球 　　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声：</a:t>
            </a:r>
            <a:r>
              <a:rPr lang="zh-CN" altLang="en-US" sz="4000" b="1" dirty="0"/>
              <a:t>长吟、低唱、弹琴 　　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色：</a:t>
            </a:r>
            <a:r>
              <a:rPr lang="zh-CN" altLang="en-US" sz="4000" b="1" dirty="0"/>
              <a:t>碧绿、紫红、菜花和蜂的“黄”。 　　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味：</a:t>
            </a:r>
            <a:r>
              <a:rPr lang="zh-CN" altLang="en-US" sz="4000" b="1" dirty="0"/>
              <a:t>又酸又甜。 　　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春景：</a:t>
            </a:r>
            <a:r>
              <a:rPr lang="zh-CN" altLang="en-US" sz="4000" b="1" dirty="0"/>
              <a:t>桑葚、菜花。 　　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夏景：</a:t>
            </a:r>
            <a:r>
              <a:rPr lang="zh-CN" altLang="en-US" sz="4000" b="1" dirty="0"/>
              <a:t>鸣蝉。 　　</a:t>
            </a:r>
            <a:endParaRPr lang="zh-CN" altLang="en-US" sz="4000" b="1" dirty="0"/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solidFill>
                  <a:srgbClr val="FF0000"/>
                </a:solidFill>
              </a:rPr>
              <a:t>秋景：</a:t>
            </a:r>
            <a:r>
              <a:rPr lang="zh-CN" altLang="en-US" sz="4000" b="1" dirty="0"/>
              <a:t>蟋蟀的叫 　　</a:t>
            </a:r>
            <a:endParaRPr lang="zh-CN" altLang="en-US" sz="4000" b="1" dirty="0"/>
          </a:p>
        </p:txBody>
      </p:sp>
      <p:pic>
        <p:nvPicPr>
          <p:cNvPr id="7171" name="图片 10243" descr="风景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0" y="3860800"/>
            <a:ext cx="4356100" cy="299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标题 1126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8194" name="文本占位符 11266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anchor="t"/>
          <a:p>
            <a:pPr>
              <a:lnSpc>
                <a:spcPct val="80000"/>
              </a:lnSpc>
              <a:buNone/>
            </a:pPr>
            <a:r>
              <a:rPr lang="en-US" altLang="zh-CN" sz="3600" b="1" dirty="0">
                <a:solidFill>
                  <a:srgbClr val="FF3300"/>
                </a:solidFill>
              </a:rPr>
              <a:t>2</a:t>
            </a:r>
            <a:r>
              <a:rPr lang="zh-CN" altLang="en-US" sz="3600" b="1" dirty="0">
                <a:solidFill>
                  <a:srgbClr val="FF3300"/>
                </a:solidFill>
              </a:rPr>
              <a:t>、层次井然，条理分明，活泼多姿。</a:t>
            </a:r>
            <a:endParaRPr lang="zh-CN" altLang="en-US" sz="3600" b="1" dirty="0">
              <a:solidFill>
                <a:srgbClr val="FF3300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3600" b="1" dirty="0"/>
              <a:t>          </a:t>
            </a:r>
            <a:r>
              <a:rPr lang="zh-CN" altLang="en-US" sz="4000" b="1" dirty="0"/>
              <a:t>先用两个“不必说”从整体上写百草园， 再写局部的“泥墙根一带”：由低到高写静物（菜畦</a:t>
            </a:r>
            <a:r>
              <a:rPr lang="en-US" altLang="zh-CN" sz="4000" b="1" dirty="0"/>
              <a:t>—</a:t>
            </a:r>
            <a:r>
              <a:rPr lang="zh-CN" altLang="en-US" sz="4000" b="1" dirty="0"/>
              <a:t>石井栏</a:t>
            </a:r>
            <a:r>
              <a:rPr lang="en-US" altLang="zh-CN" sz="4000" b="1" dirty="0"/>
              <a:t>—</a:t>
            </a:r>
            <a:r>
              <a:rPr lang="zh-CN" altLang="en-US" sz="4000" b="1" dirty="0"/>
              <a:t>皂荚树</a:t>
            </a:r>
            <a:r>
              <a:rPr lang="en-US" altLang="zh-CN" sz="4000" b="1" dirty="0"/>
              <a:t>—</a:t>
            </a:r>
            <a:r>
              <a:rPr lang="zh-CN" altLang="en-US" sz="4000" b="1" dirty="0"/>
              <a:t>桑葚）再由高到低写动物（鸣蝉</a:t>
            </a:r>
            <a:r>
              <a:rPr lang="en-US" altLang="zh-CN" sz="4000" b="1" dirty="0"/>
              <a:t>—</a:t>
            </a:r>
            <a:r>
              <a:rPr lang="zh-CN" altLang="en-US" sz="4000" b="1" dirty="0"/>
              <a:t>黄蜂</a:t>
            </a:r>
            <a:r>
              <a:rPr lang="en-US" altLang="zh-CN" sz="4000" b="1" dirty="0"/>
              <a:t>—</a:t>
            </a:r>
            <a:r>
              <a:rPr lang="zh-CN" altLang="en-US" sz="4000" b="1" dirty="0"/>
              <a:t>叫天子）；</a:t>
            </a:r>
            <a:endParaRPr lang="zh-CN" altLang="en-US" sz="40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/>
              <a:t>          整体是从植物到动物（菜畦、皂荚树、桑葚</a:t>
            </a:r>
            <a:r>
              <a:rPr lang="en-US" altLang="zh-CN" sz="4000" b="1" dirty="0"/>
              <a:t>——</a:t>
            </a:r>
            <a:r>
              <a:rPr lang="zh-CN" altLang="en-US" sz="4000" b="1" dirty="0"/>
              <a:t>鸣蝉、黄蜂、叫天子），</a:t>
            </a:r>
            <a:endParaRPr lang="zh-CN" altLang="en-US" sz="40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/>
              <a:t>         局部是从动物到植物（油蛉、蟋蟀、蜈蚣、斑蝥</a:t>
            </a:r>
            <a:r>
              <a:rPr lang="en-US" altLang="zh-CN" sz="4000" b="1" dirty="0"/>
              <a:t>——</a:t>
            </a:r>
            <a:r>
              <a:rPr lang="zh-CN" altLang="en-US" sz="4000" b="1" dirty="0"/>
              <a:t>何首乌、木莲、覆盆子。</a:t>
            </a:r>
            <a:endParaRPr lang="zh-CN" altLang="en-US" sz="4000" b="1" dirty="0"/>
          </a:p>
        </p:txBody>
      </p:sp>
      <p:pic>
        <p:nvPicPr>
          <p:cNvPr id="8195" name="图片 11267" descr="t01cf7dce8b5c34d0d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0" y="5876925"/>
            <a:ext cx="7740650" cy="981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12289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768350"/>
          </a:xfrm>
        </p:spPr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经典回忆</a:t>
            </a:r>
            <a:r>
              <a:rPr lang="en-US" altLang="zh-CN" sz="4000" b="1" dirty="0">
                <a:solidFill>
                  <a:srgbClr val="FF0000"/>
                </a:solidFill>
              </a:rPr>
              <a:t>2</a:t>
            </a:r>
            <a:endParaRPr lang="en-US" altLang="zh-CN" sz="4000" b="1" dirty="0">
              <a:solidFill>
                <a:srgbClr val="FF0000"/>
              </a:solidFill>
            </a:endParaRPr>
          </a:p>
        </p:txBody>
      </p:sp>
      <p:sp>
        <p:nvSpPr>
          <p:cNvPr id="9218" name="文本占位符 12290"/>
          <p:cNvSpPr>
            <a:spLocks noGrp="1"/>
          </p:cNvSpPr>
          <p:nvPr>
            <p:ph idx="1"/>
          </p:nvPr>
        </p:nvSpPr>
        <p:spPr>
          <a:xfrm>
            <a:off x="0" y="549275"/>
            <a:ext cx="9144000" cy="6308725"/>
          </a:xfrm>
        </p:spPr>
        <p:txBody>
          <a:bodyPr anchor="t"/>
          <a:p>
            <a:pPr>
              <a:buNone/>
            </a:pPr>
            <a:r>
              <a:rPr lang="en-US" altLang="zh-CN" sz="4000" b="1" dirty="0"/>
              <a:t>          </a:t>
            </a:r>
            <a:r>
              <a:rPr lang="zh-CN" altLang="en-US" sz="4000" b="1" dirty="0"/>
              <a:t>桃树、杏树、梨树，你不让我，我不让你，都开满了花赶趟儿。红的像火，粉的像霞，白的像雪。花里带着甜味儿，闭了眼，树上仿佛已经满是桃儿、杏儿、梨儿！花下成千成百的蜜蜂嗡嗡地闹着，大小的蝴蝶飞来飞去。野花遍地是：杂样儿，有名字的，没名字的，散在草丛里，像眼睛，像星星，还眨呀眨的。</a:t>
            </a:r>
            <a:r>
              <a:rPr lang="zh-CN" altLang="en-US" dirty="0"/>
              <a:t> </a:t>
            </a:r>
            <a:endParaRPr lang="zh-CN" altLang="en-US" dirty="0"/>
          </a:p>
        </p:txBody>
      </p:sp>
      <p:pic>
        <p:nvPicPr>
          <p:cNvPr id="9219" name="图片 12291" descr="yay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0" y="5876925"/>
            <a:ext cx="2051050" cy="981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12292" descr="yay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58888" cy="981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标题 1331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713"/>
          </a:xfrm>
        </p:spPr>
        <p:txBody>
          <a:bodyPr anchor="ctr"/>
          <a:p>
            <a:r>
              <a:rPr lang="zh-CN" altLang="en-US" sz="4000" b="1" dirty="0">
                <a:solidFill>
                  <a:srgbClr val="FF3300"/>
                </a:solidFill>
              </a:rPr>
              <a:t>评析</a:t>
            </a:r>
            <a:endParaRPr lang="zh-CN" altLang="en-US" sz="4000" b="1" dirty="0">
              <a:solidFill>
                <a:srgbClr val="FF3300"/>
              </a:solidFill>
            </a:endParaRPr>
          </a:p>
        </p:txBody>
      </p:sp>
      <p:sp>
        <p:nvSpPr>
          <p:cNvPr id="10242" name="文本占位符 13314"/>
          <p:cNvSpPr>
            <a:spLocks noGrp="1"/>
          </p:cNvSpPr>
          <p:nvPr>
            <p:ph idx="1"/>
          </p:nvPr>
        </p:nvSpPr>
        <p:spPr>
          <a:xfrm>
            <a:off x="0" y="692150"/>
            <a:ext cx="9144000" cy="6165850"/>
          </a:xfrm>
        </p:spPr>
        <p:txBody>
          <a:bodyPr anchor="t"/>
          <a:p>
            <a:pPr>
              <a:buNone/>
            </a:pPr>
            <a:r>
              <a:rPr lang="en-US" altLang="zh-CN" sz="4000" b="1" dirty="0"/>
              <a:t>          </a:t>
            </a:r>
            <a:r>
              <a:rPr lang="zh-CN" altLang="en-US" sz="4000" b="1" dirty="0"/>
              <a:t>这段文字作者集中笔墨只描写了一种景物</a:t>
            </a:r>
            <a:r>
              <a:rPr lang="en-US" altLang="zh-CN" sz="4000" b="1" dirty="0"/>
              <a:t>——</a:t>
            </a:r>
            <a:r>
              <a:rPr lang="zh-CN" altLang="en-US" sz="4000" b="1" dirty="0"/>
              <a:t>春花，通过动静、色味、虚实、高低等多个角度，运用比喻、拟人、排比等修辞手法写出了春花竞放的特点，为我们勾勒出一幅五彩缤纷、立体感极强的优美画面。 </a:t>
            </a:r>
            <a:endParaRPr lang="zh-CN" altLang="en-US" sz="4000" b="1" dirty="0"/>
          </a:p>
        </p:txBody>
      </p:sp>
      <p:pic>
        <p:nvPicPr>
          <p:cNvPr id="10243" name="图片 13315" descr="t01d5fef2d7f73cad7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868863"/>
            <a:ext cx="9144000" cy="1989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newsflash/>
  </p:transition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4533</Words>
  <Application>WPS 演示</Application>
  <PresentationFormat>在屏幕上显示</PresentationFormat>
  <Paragraphs>183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导入 新课</vt:lpstr>
      <vt:lpstr>景物描写</vt:lpstr>
      <vt:lpstr>教学目标 </vt:lpstr>
      <vt:lpstr>经典回忆1</vt:lpstr>
      <vt:lpstr> </vt:lpstr>
      <vt:lpstr>评析</vt:lpstr>
      <vt:lpstr> </vt:lpstr>
      <vt:lpstr>经典回忆2</vt:lpstr>
      <vt:lpstr>评析</vt:lpstr>
      <vt:lpstr>方法指导</vt:lpstr>
      <vt:lpstr> </vt:lpstr>
      <vt:lpstr> </vt:lpstr>
      <vt:lpstr> </vt:lpstr>
      <vt:lpstr> </vt:lpstr>
      <vt:lpstr> </vt:lpstr>
      <vt:lpstr> </vt:lpstr>
      <vt:lpstr>景物描写的技巧</vt:lpstr>
      <vt:lpstr>小结</vt:lpstr>
      <vt:lpstr> </vt:lpstr>
      <vt:lpstr>佳作展示1</vt:lpstr>
      <vt:lpstr> </vt:lpstr>
      <vt:lpstr> </vt:lpstr>
      <vt:lpstr> </vt:lpstr>
      <vt:lpstr> </vt:lpstr>
      <vt:lpstr> </vt:lpstr>
      <vt:lpstr> </vt:lpstr>
      <vt:lpstr> </vt:lpstr>
      <vt:lpstr>佳作展示2</vt:lpstr>
      <vt:lpstr> </vt:lpstr>
      <vt:lpstr>佳作展示3</vt:lpstr>
      <vt:lpstr> </vt:lpstr>
      <vt:lpstr> </vt:lpstr>
      <vt:lpstr>小结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10</cp:revision>
  <dcterms:created xsi:type="dcterms:W3CDTF">2017-09-11T12:04:00Z</dcterms:created>
  <dcterms:modified xsi:type="dcterms:W3CDTF">2020-01-04T02:54:44Z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2052-11.1.0.9292</vt:lpwstr>
  </property>
</Properties>
</file>