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282" r:id="rId3"/>
    <p:sldId id="256" r:id="rId5"/>
    <p:sldId id="257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304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5" r:id="rId28"/>
    <p:sldId id="313" r:id="rId29"/>
    <p:sldId id="306" r:id="rId30"/>
    <p:sldId id="307" r:id="rId31"/>
    <p:sldId id="308" r:id="rId32"/>
    <p:sldId id="314" r:id="rId33"/>
    <p:sldId id="315" r:id="rId34"/>
    <p:sldId id="316" r:id="rId35"/>
    <p:sldId id="318" r:id="rId36"/>
    <p:sldId id="319" r:id="rId37"/>
    <p:sldId id="320" r:id="rId38"/>
    <p:sldId id="321" r:id="rId39"/>
    <p:sldId id="322" r:id="rId40"/>
    <p:sldId id="325" r:id="rId41"/>
    <p:sldId id="326" r:id="rId42"/>
    <p:sldId id="327" r:id="rId43"/>
    <p:sldId id="328" r:id="rId44"/>
    <p:sldId id="331" r:id="rId45"/>
    <p:sldId id="329" r:id="rId46"/>
    <p:sldId id="274" r:id="rId47"/>
  </p:sldIdLst>
  <p:sldSz cx="12192000" cy="6858000"/>
  <p:notesSz cx="6858000" cy="9144000"/>
  <p:custDataLst>
    <p:tags r:id="rId5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8C3"/>
    <a:srgbClr val="634A3C"/>
    <a:srgbClr val="3A1E1C"/>
    <a:srgbClr val="E7D0B7"/>
    <a:srgbClr val="F2E8DC"/>
    <a:srgbClr val="644B3D"/>
    <a:srgbClr val="993300"/>
    <a:srgbClr val="7A5A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" y="-1380"/>
      </p:cViewPr>
      <p:guideLst>
        <p:guide orient="horz" pos="2222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7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080ED6D-A15D-4DD0-91C5-E10EE0EC1CA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ABD857B-CB84-4D50-AB6B-377002D1CB9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6061D6-068F-4AF1-89DC-FD0BBDA577C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FB874C-D56D-4B8A-A23F-C902E897D8C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1D0B36-29AA-43F9-B2E1-6283A2B7E5CB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C0669E-A360-4BB4-AA3A-8ED9058F930A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5C69F8-C026-4560-B410-DBC014C7D48C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C80D6D-708B-4335-8A57-6492C2CD6486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DD1059-245B-4B9E-8C07-D420D1EC6642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DD1059-245B-4B9E-8C07-D420D1EC6642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9AFEC6-AA25-4054-9354-2CF2B9C89B89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D01067-D0EF-4585-ACDD-803FE494D06C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CDF615-1F56-4DBF-B6E5-4A90F5AA0745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17B2D1-9756-4CD9-B743-A275FA9D16DE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B9F496-9524-4498-8910-A4307CA6A9FB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6F6481-8FB1-4D23-9C5D-CCB473F8D6BC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C80D6D-708B-4335-8A57-6492C2CD6486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1F410B-0A9D-4E86-A46B-8B986BEBEB19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1F410B-0A9D-4E86-A46B-8B986BEBEB19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1F410B-0A9D-4E86-A46B-8B986BEBEB19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1F410B-0A9D-4E86-A46B-8B986BEBEB19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D45067-FC4A-42A9-A8C8-DE4247682A48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92A1BE-93CB-464D-9B1B-D66DE896D25A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8587D6-2D03-4A8E-B9A8-C35D50C71F9A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77B300-452A-40F7-8A2C-4B11BA3674F5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1569" y="558924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D2065-2E76-4155-970F-09C68C1694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C30C6-EAC0-4175-9C44-5EBF1BD1249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D7DE2-E91D-459F-91FA-690BCFDF032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E950-5A03-4F87-8D24-3FAA79F9EF9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55391-EA0F-4189-801B-0CF241232E6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B046A-B11C-43B4-ABA0-9DF2461868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1B3C-6248-4F61-94D2-2F11746B269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60A7-83EC-4140-ACEC-8D2862BF207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409F-BEA5-403B-8CBF-BC8F610B124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FCB8-49B1-4CBF-814A-6A3FB5A4224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2CFEF-EE6B-43CB-9ECD-CD02389A523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216241-0DBB-4490-B1B3-F7D57AEA63E9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219" name="组合 4"/>
          <p:cNvGrpSpPr/>
          <p:nvPr/>
        </p:nvGrpSpPr>
        <p:grpSpPr bwMode="auto">
          <a:xfrm>
            <a:off x="569278" y="427990"/>
            <a:ext cx="1143000" cy="1123950"/>
            <a:chOff x="7002523" y="1952204"/>
            <a:chExt cx="1142286" cy="1124307"/>
          </a:xfrm>
        </p:grpSpPr>
        <p:pic>
          <p:nvPicPr>
            <p:cNvPr id="9225" name="图片 2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7323315" y="2099571"/>
              <a:ext cx="360138" cy="7069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导学</a:t>
              </a:r>
              <a:endParaRPr lang="zh-CN" altLang="en-US" sz="2000" kern="800" spc="-100" dirty="0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sp>
        <p:nvSpPr>
          <p:cNvPr id="9220" name="文本框 18"/>
          <p:cNvSpPr txBox="1">
            <a:spLocks noChangeArrowheads="1"/>
          </p:cNvSpPr>
          <p:nvPr/>
        </p:nvSpPr>
        <p:spPr bwMode="auto">
          <a:xfrm>
            <a:off x="1394778" y="1551623"/>
            <a:ext cx="1444625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5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《</a:t>
            </a:r>
            <a:r>
              <a:rPr lang="zh-CN" altLang="en-US" sz="5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劝学</a:t>
            </a:r>
            <a:r>
              <a:rPr lang="en-US" sz="5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》</a:t>
            </a:r>
            <a:endParaRPr lang="en-US" sz="54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颜真卿</a:t>
            </a:r>
            <a:endParaRPr lang="zh-CN" altLang="en-US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9221" name="文本框 33"/>
          <p:cNvSpPr txBox="1">
            <a:spLocks noChangeArrowheads="1"/>
          </p:cNvSpPr>
          <p:nvPr/>
        </p:nvSpPr>
        <p:spPr bwMode="auto">
          <a:xfrm>
            <a:off x="3376295" y="1607185"/>
            <a:ext cx="21526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三更灯火五更鸡，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正是男儿读书时。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黑发不知勤学早，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白首方悔读书迟。</a:t>
            </a:r>
            <a:endParaRPr lang="zh-CN" altLang="en-US" sz="3200" b="1" dirty="0">
              <a:solidFill>
                <a:srgbClr val="634A3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222" name="图片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19288" y="4076700"/>
            <a:ext cx="1703387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3479483" y="1736408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图片 4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770938" y="242888"/>
            <a:ext cx="3509962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8"/>
          <p:cNvSpPr txBox="1">
            <a:spLocks noChangeArrowheads="1"/>
          </p:cNvSpPr>
          <p:nvPr/>
        </p:nvSpPr>
        <p:spPr bwMode="auto">
          <a:xfrm>
            <a:off x="6064250" y="1607185"/>
            <a:ext cx="1444625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5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《</a:t>
            </a:r>
            <a:r>
              <a:rPr lang="zh-CN" altLang="en-US" sz="5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长歌行</a:t>
            </a:r>
            <a:r>
              <a:rPr lang="en-US" sz="5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》</a:t>
            </a:r>
            <a:r>
              <a:rPr lang="en-US" sz="5400" b="1">
                <a:latin typeface="仿宋_GB2312" pitchFamily="49" charset="-122"/>
                <a:ea typeface="仿宋_GB2312" pitchFamily="49" charset="-122"/>
                <a:sym typeface="+mn-ea"/>
              </a:rPr>
              <a:t> </a:t>
            </a:r>
            <a:endParaRPr lang="en-US" sz="54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  <a:sym typeface="+mn-ea"/>
              </a:rPr>
              <a:t>古乐府诗</a:t>
            </a:r>
            <a:endParaRPr lang="zh-CN" altLang="en-US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3" name="文本框 33"/>
          <p:cNvSpPr txBox="1">
            <a:spLocks noChangeArrowheads="1"/>
          </p:cNvSpPr>
          <p:nvPr/>
        </p:nvSpPr>
        <p:spPr bwMode="auto">
          <a:xfrm>
            <a:off x="8148955" y="1736725"/>
            <a:ext cx="21526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百川东到海，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何时复西归？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少壮不努力，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老大徒伤悲。</a:t>
            </a:r>
            <a:endParaRPr lang="zh-CN" altLang="en-US" sz="3200" b="1" dirty="0">
              <a:solidFill>
                <a:srgbClr val="634A3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48638" y="1791653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0" grpId="0"/>
      <p:bldP spid="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4"/>
          <p:cNvSpPr>
            <a:spLocks noChangeArrowheads="1"/>
          </p:cNvSpPr>
          <p:nvPr/>
        </p:nvSpPr>
        <p:spPr bwMode="auto">
          <a:xfrm>
            <a:off x="2653665" y="1028383"/>
            <a:ext cx="8229600" cy="1479550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虽</a:t>
            </a:r>
            <a:r>
              <a:rPr lang="zh-CN" altLang="en-US" sz="44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44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槁暴</a:t>
            </a:r>
            <a:r>
              <a:rPr lang="zh-CN" altLang="en-US" sz="44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 ，不复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挺</a:t>
            </a:r>
            <a:r>
              <a:rPr lang="zh-CN" altLang="en-US" sz="44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者，輮使之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然</a:t>
            </a:r>
            <a:r>
              <a:rPr lang="zh-CN" altLang="en-US" sz="44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也。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2" name="矩形 5"/>
          <p:cNvSpPr>
            <a:spLocks noChangeArrowheads="1"/>
          </p:cNvSpPr>
          <p:nvPr/>
        </p:nvSpPr>
        <p:spPr bwMode="auto">
          <a:xfrm>
            <a:off x="2285365" y="2626995"/>
            <a:ext cx="8943975" cy="382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① 虽：即使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② 有：通“又”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③槁暴：槁，枯。暴，通“曝”，晒。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④ 挺：直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⑤ 然</a:t>
            </a: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这样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118745" y="-79057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187700" y="550863"/>
            <a:ext cx="8172450" cy="1606550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故木</a:t>
            </a:r>
            <a:r>
              <a:rPr lang="zh-CN" altLang="en-US" sz="4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受绳</a:t>
            </a:r>
            <a:r>
              <a:rPr lang="zh-CN" altLang="en-US" sz="48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则直，</a:t>
            </a:r>
            <a:r>
              <a:rPr lang="zh-CN" altLang="en-US" sz="4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金</a:t>
            </a:r>
            <a:r>
              <a:rPr lang="zh-CN" altLang="en-US" sz="48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4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就</a:t>
            </a:r>
            <a:r>
              <a:rPr lang="zh-CN" altLang="en-US" sz="48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4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砺</a:t>
            </a:r>
            <a:r>
              <a:rPr lang="zh-CN" altLang="en-US" sz="48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则利。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3187700" y="2426018"/>
            <a:ext cx="7753350" cy="3827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①受绳：经墨线量过。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②金：金属制的刀剑等。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③就：动词，靠近，接近。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④砺：磨刀石。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6" name="矩形 5"/>
          <p:cNvSpPr>
            <a:spLocks noChangeArrowheads="1"/>
          </p:cNvSpPr>
          <p:nvPr/>
        </p:nvSpPr>
        <p:spPr bwMode="auto">
          <a:xfrm flipV="1">
            <a:off x="2779395" y="5838825"/>
            <a:ext cx="81534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 build="p"/>
      <p:bldP spid="235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925445" y="189230"/>
            <a:ext cx="7864475" cy="1700213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</a:rPr>
              <a:t>    　       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君子</a:t>
            </a:r>
            <a:r>
              <a:rPr lang="zh-CN" altLang="en-US" sz="44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博学</a:t>
            </a:r>
            <a:r>
              <a:rPr lang="zh-CN" altLang="en-US" sz="4400" b="1" u="sng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日参</a:t>
            </a:r>
            <a:r>
              <a:rPr lang="zh-CN" altLang="en-US" sz="44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省</a:t>
            </a:r>
            <a:r>
              <a:rPr lang="zh-CN" altLang="en-US" sz="44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乎</a:t>
            </a:r>
            <a:r>
              <a:rPr lang="zh-CN" altLang="en-US" sz="44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己，则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知</a:t>
            </a:r>
            <a:r>
              <a:rPr lang="zh-CN" altLang="en-US" sz="44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明而行无</a:t>
            </a:r>
            <a:r>
              <a:rPr lang="zh-CN" altLang="en-US" sz="44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过</a:t>
            </a:r>
            <a:r>
              <a:rPr lang="zh-CN" altLang="en-US" sz="44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⑥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矣。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776220" y="1889443"/>
            <a:ext cx="8162925" cy="4794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①博学：广泛地学习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②日：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名作状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每日    参：验，检查。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③省：省察。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④乎：相当于“于”。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⑤知：通“智”，智慧。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⑥过：过错。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2925445" y="5273993"/>
            <a:ext cx="799306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 build="p"/>
      <p:bldP spid="245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2266633" y="661670"/>
            <a:ext cx="8805862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君子说，学习不可以停止。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提出中心论点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靛青是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从蓼蓝中提取的，但它比蓼蓝的颜色更青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；冰是由水凝冻而成的，但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它比水更冷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。木材直得合乎拉直的墨绳，如果给它加热使它弯曲做成车轮，它的弯就可以合乎圆规（画的圆圈），即使又晒干了，也不会再挺直，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这是因为人工使它弯曲成这样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。所以木材经墨线量过就笔直了，金属刀具在磨刀石上磨过就锋利了。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君子广泛地学习而且每天对自己检查反省，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就智慧明达并且行动不犯错误了。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4440238" y="684530"/>
            <a:ext cx="5462587" cy="1457325"/>
          </a:xfrm>
          <a:prstGeom prst="cloudCallout">
            <a:avLst>
              <a:gd name="adj1" fmla="val 44593"/>
              <a:gd name="adj2" fmla="val 221241"/>
            </a:avLst>
          </a:prstGeom>
          <a:solidFill>
            <a:srgbClr val="F0FDFE"/>
          </a:solidFill>
          <a:ln w="34925">
            <a:solidFill>
              <a:srgbClr val="CC2C47"/>
            </a:solidFill>
            <a:rou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青，取之于蓝，而青于蓝；冰，水为之，而寒于水。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87713" y="3132455"/>
            <a:ext cx="5543550" cy="849313"/>
          </a:xfrm>
          <a:prstGeom prst="rect">
            <a:avLst/>
          </a:prstGeom>
          <a:solidFill>
            <a:srgbClr val="F0FDFE"/>
          </a:solidFill>
          <a:ln w="349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靛青，从蓝草中提取出来，但比蓝草更青；冰，水变成的，但比水更冷。</a:t>
            </a:r>
            <a:endParaRPr lang="zh-CN" altLang="en-US" sz="24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5880100" y="2052955"/>
            <a:ext cx="0" cy="10668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287713" y="5005705"/>
            <a:ext cx="5616575" cy="1214438"/>
          </a:xfrm>
          <a:prstGeom prst="rect">
            <a:avLst/>
          </a:prstGeom>
          <a:solidFill>
            <a:srgbClr val="F0FDFE"/>
          </a:solidFill>
          <a:ln w="349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4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读书人 ，是由没有文化的人变成的 ，但是学习后，就比学习前层次高。可见，学习可以</a:t>
            </a:r>
            <a:r>
              <a:rPr lang="zh-CN" altLang="en-US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提高人的水平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5664200" y="4142105"/>
            <a:ext cx="431800" cy="769938"/>
          </a:xfrm>
          <a:prstGeom prst="downArrow">
            <a:avLst>
              <a:gd name="adj1" fmla="val 35296"/>
              <a:gd name="adj2" fmla="val 51982"/>
            </a:avLst>
          </a:prstGeom>
          <a:solidFill>
            <a:srgbClr val="66FF33"/>
          </a:solidFill>
          <a:ln w="34925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4" grpId="0" bldLvl="0" animBg="1"/>
      <p:bldP spid="12295" grpId="0" bldLvl="0" animBg="1"/>
      <p:bldP spid="1229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868805" y="6683375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60B5EC-B796-480B-A00B-470CA822BC6C}" type="slidenum">
              <a:rPr lang="en-US" altLang="zh-CN" sz="2000">
                <a:latin typeface="Times New Roman" panose="02020603050405020304" pitchFamily="18" charset="0"/>
              </a:rPr>
            </a:fld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2614930" y="552450"/>
            <a:ext cx="6705600" cy="1665288"/>
          </a:xfrm>
          <a:prstGeom prst="cloudCallout">
            <a:avLst>
              <a:gd name="adj1" fmla="val -37569"/>
              <a:gd name="adj2" fmla="val 152671"/>
            </a:avLst>
          </a:prstGeom>
          <a:solidFill>
            <a:srgbClr val="E2FBFE"/>
          </a:solidFill>
          <a:ln w="34925">
            <a:solidFill>
              <a:srgbClr val="0000FF"/>
            </a:solidFill>
            <a:rou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木直中绳，輮以为轮，其曲中规。虽有槁暴，不复挺者，輮使之然也。</a:t>
            </a:r>
            <a:endParaRPr lang="zh-CN" altLang="en-US" sz="2400" b="1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8312468" y="1857375"/>
            <a:ext cx="457200" cy="863600"/>
          </a:xfrm>
          <a:prstGeom prst="downArrow">
            <a:avLst>
              <a:gd name="adj1" fmla="val 50000"/>
              <a:gd name="adj2" fmla="val 47196"/>
            </a:avLst>
          </a:prstGeom>
          <a:solidFill>
            <a:srgbClr val="66FF33"/>
          </a:solidFill>
          <a:ln w="34925">
            <a:solidFill>
              <a:srgbClr val="CC0099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496118" y="2865438"/>
            <a:ext cx="6211887" cy="1214437"/>
          </a:xfrm>
          <a:prstGeom prst="rect">
            <a:avLst/>
          </a:prstGeom>
          <a:solidFill>
            <a:srgbClr val="E2FBFE"/>
          </a:solidFill>
          <a:ln w="34925">
            <a:solidFill>
              <a:srgbClr val="CC0099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　　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木头笔直合乎墨线，用力弄弯把它制成车轮，它的弯曲度合乎圆规。即使又晒干，也不再变直，（这是）用力弄弯使它这样的。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8312468" y="4162425"/>
            <a:ext cx="457200" cy="1143000"/>
          </a:xfrm>
          <a:prstGeom prst="downArrow">
            <a:avLst>
              <a:gd name="adj1" fmla="val 50000"/>
              <a:gd name="adj2" fmla="val 62500"/>
            </a:avLst>
          </a:prstGeom>
          <a:solidFill>
            <a:srgbClr val="66FF33"/>
          </a:solidFill>
          <a:ln w="34925">
            <a:solidFill>
              <a:srgbClr val="CC0099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927918" y="5386388"/>
            <a:ext cx="5638800" cy="1214437"/>
          </a:xfrm>
          <a:prstGeom prst="rect">
            <a:avLst/>
          </a:prstGeom>
          <a:solidFill>
            <a:srgbClr val="E2FBFE"/>
          </a:solidFill>
          <a:ln w="34925">
            <a:solidFill>
              <a:srgbClr val="CC0099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学习的意义还在于 ，经过了这一过程 ，人性得到改变，不会再回到过去的那种状态。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969260" y="685165"/>
            <a:ext cx="7245350" cy="981075"/>
          </a:xfrm>
          <a:prstGeom prst="rect">
            <a:avLst/>
          </a:prstGeom>
          <a:solidFill>
            <a:srgbClr val="CCECFF"/>
          </a:solidFill>
          <a:ln w="34925">
            <a:solidFill>
              <a:srgbClr val="CC0099"/>
            </a:solidFill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故木受绳则直，金就砺则利，君子博学而日参省乎己，则知明而行无过矣。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048760" y="1766253"/>
            <a:ext cx="576263" cy="1079500"/>
          </a:xfrm>
          <a:prstGeom prst="downArrow">
            <a:avLst>
              <a:gd name="adj1" fmla="val 50000"/>
              <a:gd name="adj2" fmla="val 46806"/>
            </a:avLst>
          </a:prstGeom>
          <a:solidFill>
            <a:srgbClr val="66FF33"/>
          </a:solidFill>
          <a:ln w="34925">
            <a:solidFill>
              <a:srgbClr val="FF3300"/>
            </a:solidFill>
            <a:miter lim="800000"/>
          </a:ln>
        </p:spPr>
        <p:txBody>
          <a:bodyPr anchor="ctr">
            <a:spAutoFit/>
          </a:bodyPr>
          <a:p>
            <a:endParaRPr lang="zh-CN" altLang="en-US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3788410" y="1951990"/>
            <a:ext cx="7104063" cy="3932238"/>
          </a:xfrm>
          <a:prstGeom prst="ellipse">
            <a:avLst/>
          </a:prstGeom>
          <a:solidFill>
            <a:srgbClr val="E1F4FF"/>
          </a:solidFill>
          <a:ln w="34925">
            <a:solidFill>
              <a:schemeClr val="accent2"/>
            </a:solidFill>
            <a:round/>
          </a:ln>
        </p:spPr>
        <p:txBody>
          <a:bodyPr anchor="ctr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　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所以木材经墨线量过就笔直了，金属刀具在磨刀石上磨过就锋利了。君子广泛地学习而且每天对自己检查反省，就智慧明达并且行动不犯错误了。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597785" y="6092190"/>
            <a:ext cx="8137525" cy="554038"/>
          </a:xfrm>
          <a:prstGeom prst="rect">
            <a:avLst/>
          </a:prstGeom>
          <a:solidFill>
            <a:srgbClr val="E1F4FF"/>
          </a:solidFill>
          <a:ln w="34925">
            <a:solidFill>
              <a:srgbClr val="FF3300"/>
            </a:solidFill>
            <a:miter lim="800000"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本段论述学习的意义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学习对人性改造的价值。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0" grpId="0" bldLvl="0" animBg="1"/>
      <p:bldP spid="14341" grpId="0" bldLvl="0" animBg="1"/>
      <p:bldP spid="1434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234373" y="3452495"/>
            <a:ext cx="609600" cy="3381375"/>
          </a:xfrm>
          <a:prstGeom prst="rect">
            <a:avLst/>
          </a:prstGeom>
          <a:solidFill>
            <a:schemeClr val="accent1"/>
          </a:solidFill>
          <a:ln w="9525">
            <a:solidFill>
              <a:srgbClr val="6600FF"/>
            </a:solidFill>
            <a:miter lim="800000"/>
          </a:ln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学习的意义</a:t>
            </a:r>
            <a:r>
              <a:rPr lang="en-US" altLang="zh-CN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五喻）</a:t>
            </a:r>
            <a:endParaRPr lang="zh-CN" altLang="en-US" sz="28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AutoShape 5"/>
          <p:cNvSpPr/>
          <p:nvPr/>
        </p:nvSpPr>
        <p:spPr bwMode="auto">
          <a:xfrm>
            <a:off x="4061460" y="3385820"/>
            <a:ext cx="304800" cy="2895600"/>
          </a:xfrm>
          <a:prstGeom prst="leftBrace">
            <a:avLst>
              <a:gd name="adj1" fmla="val 106039"/>
              <a:gd name="adj2" fmla="val 50000"/>
            </a:avLst>
          </a:prstGeom>
          <a:noFill/>
          <a:ln w="381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4290060" y="3244533"/>
            <a:ext cx="1905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出于蓝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4290060" y="3930333"/>
            <a:ext cx="167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冰寒于</a:t>
            </a: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endParaRPr lang="zh-CN" altLang="en-US" sz="2800" dirty="0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4061460" y="4595495"/>
            <a:ext cx="2895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直木）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輮以为轮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3" name="Text Box 9"/>
          <p:cNvSpPr txBox="1">
            <a:spLocks noChangeArrowheads="1"/>
          </p:cNvSpPr>
          <p:nvPr/>
        </p:nvSpPr>
        <p:spPr bwMode="auto">
          <a:xfrm>
            <a:off x="4366260" y="5281295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受绳则直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4" name="Text Box 10"/>
          <p:cNvSpPr txBox="1">
            <a:spLocks noChangeArrowheads="1"/>
          </p:cNvSpPr>
          <p:nvPr/>
        </p:nvSpPr>
        <p:spPr bwMode="auto">
          <a:xfrm>
            <a:off x="4366260" y="5890895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就砺则利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5" name="Text Box 13"/>
          <p:cNvSpPr txBox="1">
            <a:spLocks noChangeArrowheads="1"/>
          </p:cNvSpPr>
          <p:nvPr/>
        </p:nvSpPr>
        <p:spPr bwMode="auto">
          <a:xfrm>
            <a:off x="9319260" y="3300095"/>
            <a:ext cx="1752600" cy="28797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君子博学而日参省乎己，则知明而行无过矣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0" name="Rectangle 14"/>
          <p:cNvSpPr>
            <a:spLocks noChangeArrowheads="1"/>
          </p:cNvSpPr>
          <p:nvPr/>
        </p:nvSpPr>
        <p:spPr bwMode="auto">
          <a:xfrm>
            <a:off x="2613660" y="633095"/>
            <a:ext cx="2438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206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课文结构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7" name="Rectangle 15"/>
          <p:cNvSpPr>
            <a:spLocks noChangeArrowheads="1"/>
          </p:cNvSpPr>
          <p:nvPr/>
        </p:nvSpPr>
        <p:spPr bwMode="auto">
          <a:xfrm>
            <a:off x="2613660" y="1623695"/>
            <a:ext cx="1524000" cy="558800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第一段</a:t>
            </a:r>
            <a:endParaRPr lang="zh-CN" altLang="en-US" sz="3000" b="1" i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4828" name="AutoShape 16"/>
          <p:cNvSpPr/>
          <p:nvPr/>
        </p:nvSpPr>
        <p:spPr bwMode="auto">
          <a:xfrm>
            <a:off x="6195060" y="3385820"/>
            <a:ext cx="304800" cy="1066800"/>
          </a:xfrm>
          <a:prstGeom prst="rightBrace">
            <a:avLst>
              <a:gd name="adj1" fmla="val 31176"/>
              <a:gd name="adj2" fmla="val 50380"/>
            </a:avLst>
          </a:prstGeom>
          <a:noFill/>
          <a:ln w="381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4829" name="AutoShape 17"/>
          <p:cNvSpPr/>
          <p:nvPr/>
        </p:nvSpPr>
        <p:spPr bwMode="auto">
          <a:xfrm>
            <a:off x="6728460" y="4747895"/>
            <a:ext cx="228600" cy="1600200"/>
          </a:xfrm>
          <a:prstGeom prst="rightBrace">
            <a:avLst>
              <a:gd name="adj1" fmla="val 53991"/>
              <a:gd name="adj2" fmla="val 50380"/>
            </a:avLst>
          </a:prstGeom>
          <a:noFill/>
          <a:ln w="381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4830" name="Text Box 18"/>
          <p:cNvSpPr txBox="1">
            <a:spLocks noChangeArrowheads="1"/>
          </p:cNvSpPr>
          <p:nvPr/>
        </p:nvSpPr>
        <p:spPr bwMode="auto">
          <a:xfrm>
            <a:off x="6652260" y="3604895"/>
            <a:ext cx="1828800" cy="590550"/>
          </a:xfrm>
          <a:prstGeom prst="rect">
            <a:avLst/>
          </a:prstGeom>
          <a:solidFill>
            <a:schemeClr val="accent1"/>
          </a:solidFill>
          <a:ln w="9525">
            <a:solidFill>
              <a:srgbClr val="66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提高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自己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1" name="Text Box 19"/>
          <p:cNvSpPr txBox="1">
            <a:spLocks noChangeArrowheads="1"/>
          </p:cNvSpPr>
          <p:nvPr/>
        </p:nvSpPr>
        <p:spPr bwMode="auto">
          <a:xfrm>
            <a:off x="7033260" y="5205095"/>
            <a:ext cx="1828800" cy="590550"/>
          </a:xfrm>
          <a:prstGeom prst="rect">
            <a:avLst/>
          </a:prstGeom>
          <a:solidFill>
            <a:schemeClr val="accent1"/>
          </a:solidFill>
          <a:ln w="9525">
            <a:solidFill>
              <a:srgbClr val="66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自己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2" name="AutoShape 20"/>
          <p:cNvSpPr/>
          <p:nvPr/>
        </p:nvSpPr>
        <p:spPr bwMode="auto">
          <a:xfrm flipH="1">
            <a:off x="8938260" y="3528695"/>
            <a:ext cx="228600" cy="2209800"/>
          </a:xfrm>
          <a:prstGeom prst="leftBrace">
            <a:avLst>
              <a:gd name="adj1" fmla="val 70620"/>
              <a:gd name="adj2" fmla="val 50000"/>
            </a:avLst>
          </a:prstGeom>
          <a:noFill/>
          <a:ln w="381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4833" name="矩形 16"/>
          <p:cNvSpPr>
            <a:spLocks noChangeArrowheads="1"/>
          </p:cNvSpPr>
          <p:nvPr/>
        </p:nvSpPr>
        <p:spPr bwMode="auto">
          <a:xfrm>
            <a:off x="4366260" y="1623695"/>
            <a:ext cx="4827588" cy="588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提出中心论点：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学不可以已</a:t>
            </a:r>
            <a:r>
              <a:rPr lang="zh-CN" altLang="en-US" sz="3200" b="1">
                <a:solidFill>
                  <a:schemeClr val="folHlink"/>
                </a:solidFill>
              </a:rPr>
              <a:t> </a:t>
            </a:r>
            <a:endParaRPr lang="zh-CN" altLang="en-US" sz="3200" b="1">
              <a:solidFill>
                <a:schemeClr val="folHlink"/>
              </a:solidFill>
            </a:endParaRPr>
          </a:p>
        </p:txBody>
      </p:sp>
      <p:sp>
        <p:nvSpPr>
          <p:cNvPr id="34834" name="Rectangle 15"/>
          <p:cNvSpPr>
            <a:spLocks noChangeArrowheads="1"/>
          </p:cNvSpPr>
          <p:nvPr/>
        </p:nvSpPr>
        <p:spPr bwMode="auto">
          <a:xfrm>
            <a:off x="2613660" y="2614295"/>
            <a:ext cx="1524000" cy="558800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第二段</a:t>
            </a:r>
            <a:endParaRPr lang="zh-CN" altLang="en-US" sz="3000" b="1" i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25619" name="Group 19"/>
          <p:cNvGrpSpPr>
            <a:grpSpLocks noChangeAspect="1"/>
          </p:cNvGrpSpPr>
          <p:nvPr/>
        </p:nvGrpSpPr>
        <p:grpSpPr bwMode="auto">
          <a:xfrm>
            <a:off x="9243060" y="480695"/>
            <a:ext cx="1828800" cy="2514600"/>
            <a:chOff x="0" y="0"/>
            <a:chExt cx="1632" cy="3210"/>
          </a:xfrm>
        </p:grpSpPr>
        <p:pic>
          <p:nvPicPr>
            <p:cNvPr id="25620" name="Picture 4" descr="D:\mail\素材\图片\kongzi1.gif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4" y="165"/>
              <a:ext cx="1392" cy="2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1" name="Picture 5" descr="D:\mail\素材\背景\边框\96.gi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63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2" name="Picture 6" descr="D:\mail\素材\背景\边框\96.gi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901"/>
              <a:ext cx="163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/>
      <p:bldP spid="34819" grpId="0" bldLvl="0" animBg="1"/>
      <p:bldP spid="34820" grpId="0"/>
      <p:bldP spid="34821" grpId="0"/>
      <p:bldP spid="34822" grpId="0"/>
      <p:bldP spid="34823" grpId="0"/>
      <p:bldP spid="34824" grpId="0"/>
      <p:bldP spid="34825" grpId="0" bldLvl="0" animBg="1"/>
      <p:bldP spid="34827" grpId="0" bldLvl="0" animBg="1"/>
      <p:bldP spid="34828" grpId="0" bldLvl="0" animBg="1"/>
      <p:bldP spid="34829" grpId="0" bldLvl="0" animBg="1"/>
      <p:bldP spid="34830" grpId="0" bldLvl="0" animBg="1"/>
      <p:bldP spid="34831" grpId="0" bldLvl="0" animBg="1"/>
      <p:bldP spid="34832" grpId="0" bldLvl="0" animBg="1"/>
      <p:bldP spid="34833" grpId="0" bldLvl="0" animBg="1"/>
      <p:bldP spid="348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466340" y="189230"/>
            <a:ext cx="8743950" cy="2430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DDD93B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吾</a:t>
            </a:r>
            <a:r>
              <a:rPr lang="zh-CN" altLang="en-US" sz="3200" b="1" u="sng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尝</a:t>
            </a:r>
            <a:r>
              <a:rPr lang="zh-CN" altLang="en-US" sz="3200" b="1" u="sng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终日而思矣，不如</a:t>
            </a:r>
            <a:r>
              <a:rPr lang="zh-CN" altLang="en-US" sz="3200" b="1" u="sng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须臾</a:t>
            </a:r>
            <a:r>
              <a:rPr lang="zh-CN" altLang="en-US" sz="3200" b="1" u="sng" baseline="30000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之所学也；吾尝</a:t>
            </a:r>
            <a:r>
              <a:rPr lang="zh-CN" altLang="en-US" sz="3200" b="1" u="sng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跂</a:t>
            </a:r>
            <a:r>
              <a:rPr lang="zh-CN" altLang="en-US" sz="3200" b="1" baseline="30000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而望矣，不如登高之</a:t>
            </a:r>
            <a:r>
              <a:rPr lang="zh-CN" altLang="en-US" sz="3200" b="1" u="sng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博见</a:t>
            </a:r>
            <a:r>
              <a:rPr lang="zh-CN" altLang="en-US" sz="3200" b="1" u="sng" baseline="30000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④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也。登高而招，臂非加长也，而</a:t>
            </a:r>
            <a:r>
              <a:rPr lang="zh-CN" altLang="en-US" sz="3200" b="1" u="sng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见者远</a:t>
            </a:r>
            <a:r>
              <a:rPr lang="zh-CN" altLang="en-US" sz="32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⑤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；顺风而呼，声非加</a:t>
            </a:r>
            <a:r>
              <a:rPr lang="zh-CN" altLang="en-US" sz="3200" b="1" u="sng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疾</a:t>
            </a:r>
            <a:r>
              <a:rPr lang="zh-CN" altLang="en-US" sz="32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⑥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也，而闻者</a:t>
            </a:r>
            <a:r>
              <a:rPr lang="zh-CN" altLang="en-US" sz="3200" b="1" u="sng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彰</a:t>
            </a:r>
            <a:r>
              <a:rPr lang="zh-CN" altLang="en-US" sz="3200" b="1" u="sng" baseline="30000" dirty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⑦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467929" y="2619693"/>
            <a:ext cx="8742362" cy="427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①尝：曾经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②须臾：片刻。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③跂：提起脚后跟。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④博见：见得广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⑤见者远：人在远处也能看见。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⑥疾：强，这里指声音宏大。    ⑦ 彰：清楚。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630170" y="298450"/>
            <a:ext cx="8375650" cy="1625600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</a:rPr>
              <a:t>　　   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假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舆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马者，非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利足</a:t>
            </a:r>
            <a:r>
              <a:rPr lang="zh-CN" altLang="en-US" sz="2800" b="1" baseline="30000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也，而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致</a:t>
            </a:r>
            <a:r>
              <a:rPr lang="zh-CN" altLang="en-US" sz="2800" b="1" baseline="30000"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千里；假舟楫者，非能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sz="2800" b="1" baseline="30000"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也，而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绝</a:t>
            </a:r>
            <a:r>
              <a:rPr lang="zh-CN" altLang="en-US" sz="2800" b="1" baseline="30000">
                <a:latin typeface="微软雅黑" panose="020B0503020204020204" charset="-122"/>
                <a:ea typeface="微软雅黑" panose="020B0503020204020204" charset="-122"/>
              </a:rPr>
              <a:t>⑥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江河。君子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生</a:t>
            </a:r>
            <a:r>
              <a:rPr lang="zh-CN" altLang="en-US" sz="2800" b="1" baseline="30000">
                <a:latin typeface="微软雅黑" panose="020B0503020204020204" charset="-122"/>
                <a:ea typeface="微软雅黑" panose="020B0503020204020204" charset="-122"/>
              </a:rPr>
              <a:t>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非异也，善假于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  <a:r>
              <a:rPr lang="zh-CN" altLang="en-US" sz="2800" b="1" baseline="30000">
                <a:latin typeface="微软雅黑" panose="020B0503020204020204" charset="-122"/>
                <a:ea typeface="微软雅黑" panose="020B0503020204020204" charset="-122"/>
              </a:rPr>
              <a:t>⑧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也。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630171" y="1924050"/>
            <a:ext cx="8375650" cy="48197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①假：借助，利用 。   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②舆：车。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</a:rPr>
              <a:t>利足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：脚步快。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</a:rPr>
              <a:t>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，形使动　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④致：达到。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⑤能水：指游水。水，动词。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⑥绝：渡。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⑦生：通“性”，资质，禀赋。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⑧物：外物，指各种客观条件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96363" y="476250"/>
            <a:ext cx="431800" cy="6264275"/>
            <a:chOff x="8996363" y="476250"/>
            <a:chExt cx="431800" cy="62642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9428163" y="476250"/>
              <a:ext cx="0" cy="6264275"/>
            </a:xfrm>
            <a:prstGeom prst="line">
              <a:avLst/>
            </a:prstGeom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8996363" y="2519613"/>
              <a:ext cx="431800" cy="1943100"/>
            </a:xfrm>
            <a:prstGeom prst="rect">
              <a:avLst/>
            </a:prstGeom>
            <a:solidFill>
              <a:srgbClr val="644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1713"/>
                </a:solidFill>
              </a:endParaRPr>
            </a:p>
          </p:txBody>
        </p:sp>
      </p:grpSp>
      <p:sp>
        <p:nvSpPr>
          <p:cNvPr id="5124" name="文本框 11"/>
          <p:cNvSpPr txBox="1">
            <a:spLocks noChangeArrowheads="1"/>
          </p:cNvSpPr>
          <p:nvPr/>
        </p:nvSpPr>
        <p:spPr bwMode="auto">
          <a:xfrm>
            <a:off x="9914255" y="979488"/>
            <a:ext cx="1198245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劝    学</a:t>
            </a:r>
            <a:endParaRPr lang="zh-CN" altLang="en-US" sz="66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063" y="115888"/>
            <a:ext cx="11953875" cy="6626225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126" name="图片 3"/>
          <p:cNvPicPr>
            <a:picLocks noChangeAspect="1" noChangeArrowheads="1"/>
          </p:cNvPicPr>
          <p:nvPr/>
        </p:nvPicPr>
        <p:blipFill>
          <a:blip r:embed="rId1" cstate="screen"/>
          <a:srcRect t="15434" r="3648" b="16486"/>
          <a:stretch>
            <a:fillRect/>
          </a:stretch>
        </p:blipFill>
        <p:spPr bwMode="auto">
          <a:xfrm>
            <a:off x="-452438" y="1911350"/>
            <a:ext cx="7235826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11336655" y="3511233"/>
            <a:ext cx="73660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《荀 子》</a:t>
            </a:r>
            <a:endParaRPr lang="zh-CN" altLang="en-US" sz="36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pic>
        <p:nvPicPr>
          <p:cNvPr id="4099" name="Picture 3" descr="未标题-3 拷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1268413"/>
            <a:ext cx="1096962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未标题-4 拷贝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4188" y="3429000"/>
            <a:ext cx="968375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021523" y="2389505"/>
            <a:ext cx="1570037" cy="161607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学习的作用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喻）</a:t>
            </a:r>
            <a:endParaRPr lang="zh-CN" altLang="en-US" sz="2800" b="1">
              <a:solidFill>
                <a:schemeClr val="folHlin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8544560" y="4294505"/>
            <a:ext cx="1752600" cy="54927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弥补不足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4" name="AutoShape 5"/>
          <p:cNvSpPr/>
          <p:nvPr/>
        </p:nvSpPr>
        <p:spPr bwMode="auto">
          <a:xfrm>
            <a:off x="3743960" y="1703705"/>
            <a:ext cx="152400" cy="3581400"/>
          </a:xfrm>
          <a:prstGeom prst="leftBrace">
            <a:avLst>
              <a:gd name="adj1" fmla="val 135125"/>
              <a:gd name="adj2" fmla="val 50000"/>
            </a:avLst>
          </a:prstGeom>
          <a:noFill/>
          <a:ln w="19050">
            <a:solidFill>
              <a:srgbClr val="6600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4124960" y="1484630"/>
            <a:ext cx="1600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跂而望</a:t>
            </a:r>
            <a:endParaRPr lang="zh-CN" altLang="en-US" sz="2800" b="1">
              <a:solidFill>
                <a:srgbClr val="66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6" name="Line 7"/>
          <p:cNvSpPr>
            <a:spLocks noChangeShapeType="1"/>
          </p:cNvSpPr>
          <p:nvPr/>
        </p:nvSpPr>
        <p:spPr bwMode="auto">
          <a:xfrm>
            <a:off x="5725160" y="177990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Text Box 8"/>
          <p:cNvSpPr txBox="1">
            <a:spLocks noChangeArrowheads="1"/>
          </p:cNvSpPr>
          <p:nvPr/>
        </p:nvSpPr>
        <p:spPr bwMode="auto">
          <a:xfrm>
            <a:off x="6487160" y="1484630"/>
            <a:ext cx="1905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不如登高</a:t>
            </a:r>
            <a:endParaRPr lang="zh-CN" altLang="en-US" sz="2800" b="1">
              <a:solidFill>
                <a:srgbClr val="66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8" name="AutoShape 24"/>
          <p:cNvSpPr/>
          <p:nvPr/>
        </p:nvSpPr>
        <p:spPr bwMode="auto">
          <a:xfrm>
            <a:off x="8239760" y="1703705"/>
            <a:ext cx="152400" cy="3505200"/>
          </a:xfrm>
          <a:prstGeom prst="rightBrace">
            <a:avLst>
              <a:gd name="adj1" fmla="val 107759"/>
              <a:gd name="adj2" fmla="val 50000"/>
            </a:avLst>
          </a:prstGeom>
          <a:noFill/>
          <a:ln w="19050">
            <a:solidFill>
              <a:srgbClr val="6600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5849" name="Text Box 26"/>
          <p:cNvSpPr txBox="1">
            <a:spLocks noChangeArrowheads="1"/>
          </p:cNvSpPr>
          <p:nvPr/>
        </p:nvSpPr>
        <p:spPr bwMode="auto">
          <a:xfrm>
            <a:off x="8544560" y="2084705"/>
            <a:ext cx="1676400" cy="11890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结论：</a:t>
            </a:r>
            <a:endParaRPr lang="zh-CN" altLang="en-US" sz="2800" b="1">
              <a:solidFill>
                <a:schemeClr val="folHlin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善假于物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6" name="Rectangle 29"/>
          <p:cNvSpPr>
            <a:spLocks noChangeArrowheads="1"/>
          </p:cNvSpPr>
          <p:nvPr/>
        </p:nvSpPr>
        <p:spPr bwMode="auto">
          <a:xfrm>
            <a:off x="5298440" y="189230"/>
            <a:ext cx="1447800" cy="5588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DDD93B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000" b="1" i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</a:t>
            </a:r>
            <a:r>
              <a:rPr lang="zh-CN" altLang="en-US" sz="1100"/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5851" name="Line 30"/>
          <p:cNvSpPr>
            <a:spLocks noChangeShapeType="1"/>
          </p:cNvSpPr>
          <p:nvPr/>
        </p:nvSpPr>
        <p:spPr bwMode="auto">
          <a:xfrm>
            <a:off x="9382760" y="3456305"/>
            <a:ext cx="0" cy="6096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2" name="Text Box 37"/>
          <p:cNvSpPr txBox="1">
            <a:spLocks noChangeArrowheads="1"/>
          </p:cNvSpPr>
          <p:nvPr/>
        </p:nvSpPr>
        <p:spPr bwMode="auto">
          <a:xfrm>
            <a:off x="4048760" y="2322830"/>
            <a:ext cx="1905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</a:rPr>
              <a:t>登高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而招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3" name="Rectangle 38"/>
          <p:cNvSpPr>
            <a:spLocks noChangeArrowheads="1"/>
          </p:cNvSpPr>
          <p:nvPr/>
        </p:nvSpPr>
        <p:spPr bwMode="auto">
          <a:xfrm>
            <a:off x="4048760" y="3151505"/>
            <a:ext cx="16049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</a:rPr>
              <a:t>顺风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而呼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4" name="Rectangle 39"/>
          <p:cNvSpPr>
            <a:spLocks noChangeArrowheads="1"/>
          </p:cNvSpPr>
          <p:nvPr/>
        </p:nvSpPr>
        <p:spPr bwMode="auto">
          <a:xfrm>
            <a:off x="4124960" y="3913505"/>
            <a:ext cx="12493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u="sng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假舆马</a:t>
            </a:r>
            <a:endParaRPr lang="zh-CN" altLang="en-US" sz="2800" b="1" u="sng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5" name="Rectangle 41"/>
          <p:cNvSpPr>
            <a:spLocks noChangeArrowheads="1"/>
          </p:cNvSpPr>
          <p:nvPr/>
        </p:nvSpPr>
        <p:spPr bwMode="auto">
          <a:xfrm>
            <a:off x="4048760" y="4751705"/>
            <a:ext cx="12493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</a:rPr>
              <a:t>假舟楫</a:t>
            </a:r>
            <a:endParaRPr lang="zh-CN" altLang="en-US" sz="2800" b="1" u="sng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6" name="Line 42"/>
          <p:cNvSpPr>
            <a:spLocks noChangeShapeType="1"/>
          </p:cNvSpPr>
          <p:nvPr/>
        </p:nvSpPr>
        <p:spPr bwMode="auto">
          <a:xfrm>
            <a:off x="5725160" y="261810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7" name="Line 43"/>
          <p:cNvSpPr>
            <a:spLocks noChangeShapeType="1"/>
          </p:cNvSpPr>
          <p:nvPr/>
        </p:nvSpPr>
        <p:spPr bwMode="auto">
          <a:xfrm>
            <a:off x="5725160" y="338010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8" name="Line 44"/>
          <p:cNvSpPr>
            <a:spLocks noChangeShapeType="1"/>
          </p:cNvSpPr>
          <p:nvPr/>
        </p:nvSpPr>
        <p:spPr bwMode="auto">
          <a:xfrm>
            <a:off x="5725160" y="421830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9" name="Line 45"/>
          <p:cNvSpPr>
            <a:spLocks noChangeShapeType="1"/>
          </p:cNvSpPr>
          <p:nvPr/>
        </p:nvSpPr>
        <p:spPr bwMode="auto">
          <a:xfrm>
            <a:off x="5725160" y="505650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0" name="Rectangle 46"/>
          <p:cNvSpPr>
            <a:spLocks noChangeArrowheads="1"/>
          </p:cNvSpPr>
          <p:nvPr/>
        </p:nvSpPr>
        <p:spPr bwMode="auto">
          <a:xfrm>
            <a:off x="6791960" y="2322830"/>
            <a:ext cx="12493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见者远</a:t>
            </a:r>
            <a:endParaRPr lang="zh-CN" altLang="en-US" sz="28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1" name="Rectangle 47"/>
          <p:cNvSpPr>
            <a:spLocks noChangeArrowheads="1"/>
          </p:cNvSpPr>
          <p:nvPr/>
        </p:nvSpPr>
        <p:spPr bwMode="auto">
          <a:xfrm>
            <a:off x="6791960" y="3161030"/>
            <a:ext cx="12493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闻者彰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2" name="Rectangle 48"/>
          <p:cNvSpPr>
            <a:spLocks noChangeArrowheads="1"/>
          </p:cNvSpPr>
          <p:nvPr/>
        </p:nvSpPr>
        <p:spPr bwMode="auto">
          <a:xfrm>
            <a:off x="6791960" y="3989705"/>
            <a:ext cx="12493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致千里</a:t>
            </a:r>
            <a:endParaRPr lang="zh-CN" altLang="en-US" sz="28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3" name="Rectangle 49"/>
          <p:cNvSpPr>
            <a:spLocks noChangeArrowheads="1"/>
          </p:cNvSpPr>
          <p:nvPr/>
        </p:nvSpPr>
        <p:spPr bwMode="auto">
          <a:xfrm>
            <a:off x="6868160" y="4751705"/>
            <a:ext cx="12493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绝江河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43760" y="5516880"/>
            <a:ext cx="83756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君子之所以能成为君子，是因为君子善于利用学习来弥补自己的不足。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  <p:bldP spid="35844" grpId="0" bldLvl="0" animBg="1"/>
      <p:bldP spid="35845" grpId="0"/>
      <p:bldP spid="35846" grpId="0" bldLvl="0" animBg="1"/>
      <p:bldP spid="35847" grpId="0"/>
      <p:bldP spid="35848" grpId="0" bldLvl="0" animBg="1"/>
      <p:bldP spid="35849" grpId="0" bldLvl="0" animBg="1"/>
      <p:bldP spid="35851" grpId="0" bldLvl="0" animBg="1"/>
      <p:bldP spid="35852" grpId="0"/>
      <p:bldP spid="35853" grpId="0"/>
      <p:bldP spid="35854" grpId="0"/>
      <p:bldP spid="35855" grpId="0"/>
      <p:bldP spid="35856" grpId="0" bldLvl="0" animBg="1"/>
      <p:bldP spid="35857" grpId="0" bldLvl="0" animBg="1"/>
      <p:bldP spid="35858" grpId="0" bldLvl="0" animBg="1"/>
      <p:bldP spid="35859" grpId="0" bldLvl="0" animBg="1"/>
      <p:bldP spid="35860" grpId="0"/>
      <p:bldP spid="35861" grpId="0"/>
      <p:bldP spid="35862" grpId="0"/>
      <p:bldP spid="3586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129473" y="189230"/>
            <a:ext cx="8880475" cy="21320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DDD93B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4000"/>
              </a:lnSpc>
            </a:pP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</a:rPr>
              <a:t>　　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积土成山，风雨兴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焉</a:t>
            </a:r>
            <a:r>
              <a:rPr lang="zh-CN" altLang="en-US" sz="36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；积水成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渊</a:t>
            </a:r>
            <a:r>
              <a:rPr lang="zh-CN" altLang="en-US" sz="36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，蛟龙生焉；积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善</a:t>
            </a:r>
            <a:r>
              <a:rPr lang="zh-CN" altLang="en-US" sz="3600" b="1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成德 ，而</a:t>
            </a:r>
            <a:r>
              <a:rPr lang="zh-CN" altLang="en-US" sz="36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神明</a:t>
            </a:r>
            <a:r>
              <a:rPr lang="zh-CN" altLang="en-US" sz="3600" b="1" u="sng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得</a:t>
            </a:r>
            <a:r>
              <a:rPr lang="zh-CN" altLang="en-US" sz="36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，</a:t>
            </a:r>
            <a:r>
              <a:rPr lang="zh-CN" altLang="en-US" sz="36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圣心</a:t>
            </a:r>
            <a:r>
              <a:rPr lang="zh-CN" altLang="en-US" sz="3600" b="1" u="sng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备焉。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129473" y="2479993"/>
            <a:ext cx="8880475" cy="4287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725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①焉：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介词兼指示代词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于此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，从这里、在这里。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焉相同，第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个是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4725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②渊：深水。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4725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③善：善行。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形容词作名词。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4725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④神明：指人的智慧。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4725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⑤得：获得。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4725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⑥圣心：圣人之心，通明的思想。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2378710" y="4488180"/>
            <a:ext cx="84248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 build="p"/>
      <p:bldP spid="276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542540" y="449580"/>
            <a:ext cx="8280400" cy="2063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DDD93B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3333FF"/>
                </a:solidFill>
                <a:latin typeface="Times New Roman" panose="02020603050405020304" pitchFamily="18" charset="0"/>
              </a:rPr>
              <a:t>　　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故不积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跬</a:t>
            </a:r>
            <a:r>
              <a:rPr lang="zh-CN" altLang="en-US" sz="36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步，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无以</a:t>
            </a:r>
            <a:r>
              <a:rPr lang="zh-CN" altLang="en-US" sz="36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至千里；不积小流，无以成江海。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骐骥</a:t>
            </a:r>
            <a:r>
              <a:rPr lang="zh-CN" altLang="en-US" sz="36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一跃，不能十步；驽马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十驾</a:t>
            </a:r>
            <a:r>
              <a:rPr lang="zh-CN" altLang="en-US" sz="36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，功在不舍。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406015" y="2660968"/>
            <a:ext cx="8705850" cy="403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>
                <a:latin typeface="Times New Roman" panose="02020603050405020304" pitchFamily="18" charset="0"/>
              </a:rPr>
              <a:t>　</a:t>
            </a:r>
            <a:r>
              <a:rPr lang="zh-CN" altLang="en-US" sz="2000">
                <a:latin typeface="Times New Roman" panose="02020603050405020304" pitchFamily="18" charset="0"/>
              </a:rPr>
              <a:t>　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①跬：古代的半步。古代称跨出一脚为“跬”，跨两脚为“步”。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  ②无以：没有用来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的（办法）。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  ③骐骥：骏马。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  ④驽马：劣马；十驾：马拉车一天走的路叫“一驾”。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2542540" y="5008880"/>
            <a:ext cx="85693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7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 build="p"/>
      <p:bldP spid="286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247900" y="189230"/>
            <a:ext cx="8763000" cy="2138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DDD93B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3333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锲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而舍之，朽木不折；锲而不舍，金石可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镂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。蚓无</a:t>
            </a:r>
            <a:r>
              <a:rPr lang="zh-CN" altLang="en-US" sz="2800" b="1" u="sng">
                <a:solidFill>
                  <a:srgbClr val="1C5D19"/>
                </a:solidFill>
                <a:latin typeface="微软雅黑" panose="020B0503020204020204" charset="-122"/>
                <a:ea typeface="微软雅黑" panose="020B0503020204020204" charset="-122"/>
              </a:rPr>
              <a:t>爪牙之利，筋骨之强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lang="zh-CN" altLang="en-US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食埃土，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lang="zh-CN" altLang="en-US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饮黄泉， 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心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也。蟹六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跪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而二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螯</a:t>
            </a:r>
            <a:r>
              <a:rPr lang="zh-CN" altLang="en-US" sz="2800" b="1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⑥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，非蛇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鳝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之穴无可寄托者，用心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躁⑦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也。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247900" y="2399030"/>
            <a:ext cx="8915400" cy="4389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①锲：刻。        　　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②镂：雕刻。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③爪牙之利，筋骨之强：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定语后置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上、下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：名作状 ； 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：使用。</a:t>
            </a:r>
            <a:r>
              <a:rPr lang="zh-CN" altLang="en-US" sz="28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数作形，专一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⑤跪：蟹的脚。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⑥螯：蟹钳。　　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⑦躁：浮躁，不专心。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299335" y="2573655"/>
            <a:ext cx="1066800" cy="2468563"/>
          </a:xfrm>
          <a:prstGeom prst="rect">
            <a:avLst/>
          </a:prstGeom>
          <a:solidFill>
            <a:schemeClr val="accent1"/>
          </a:solidFill>
          <a:ln w="9525">
            <a:solidFill>
              <a:srgbClr val="6600CC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学习的方法和态度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喻</a:t>
            </a:r>
            <a:endParaRPr lang="zh-CN" altLang="en-US" sz="2800" b="1">
              <a:solidFill>
                <a:schemeClr val="folHlin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3899535" y="4993005"/>
            <a:ext cx="533400" cy="18288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专心</a:t>
            </a:r>
            <a:r>
              <a:rPr lang="en-US" altLang="zh-CN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喻</a:t>
            </a:r>
            <a:endParaRPr lang="zh-CN" altLang="en-US" sz="2800" b="1">
              <a:solidFill>
                <a:schemeClr val="folHlin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8" name="AutoShape 5"/>
          <p:cNvSpPr/>
          <p:nvPr/>
        </p:nvSpPr>
        <p:spPr bwMode="auto">
          <a:xfrm>
            <a:off x="3594735" y="1106805"/>
            <a:ext cx="228600" cy="4800600"/>
          </a:xfrm>
          <a:prstGeom prst="leftBrace">
            <a:avLst>
              <a:gd name="adj1" fmla="val 175000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69" name="Text Box 9"/>
          <p:cNvSpPr txBox="1">
            <a:spLocks noChangeArrowheads="1"/>
          </p:cNvSpPr>
          <p:nvPr/>
        </p:nvSpPr>
        <p:spPr bwMode="auto">
          <a:xfrm>
            <a:off x="8471535" y="541655"/>
            <a:ext cx="10668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正面设喻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0" name="Text Box 14"/>
          <p:cNvSpPr txBox="1">
            <a:spLocks noChangeArrowheads="1"/>
          </p:cNvSpPr>
          <p:nvPr/>
        </p:nvSpPr>
        <p:spPr bwMode="auto">
          <a:xfrm>
            <a:off x="8547735" y="1760855"/>
            <a:ext cx="9906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反面设喻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1" name="AutoShape 15"/>
          <p:cNvSpPr/>
          <p:nvPr/>
        </p:nvSpPr>
        <p:spPr bwMode="auto">
          <a:xfrm>
            <a:off x="9462135" y="651193"/>
            <a:ext cx="152400" cy="1981200"/>
          </a:xfrm>
          <a:prstGeom prst="rightBrace">
            <a:avLst>
              <a:gd name="adj1" fmla="val 10803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72" name="Text Box 16"/>
          <p:cNvSpPr txBox="1">
            <a:spLocks noChangeArrowheads="1"/>
          </p:cNvSpPr>
          <p:nvPr/>
        </p:nvSpPr>
        <p:spPr bwMode="auto">
          <a:xfrm>
            <a:off x="9614535" y="1259205"/>
            <a:ext cx="990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对比</a:t>
            </a:r>
            <a:endParaRPr lang="zh-CN" altLang="en-US" sz="28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3" name="Text Box 17"/>
          <p:cNvSpPr txBox="1">
            <a:spLocks noChangeArrowheads="1"/>
          </p:cNvSpPr>
          <p:nvPr/>
        </p:nvSpPr>
        <p:spPr bwMode="auto">
          <a:xfrm>
            <a:off x="4813935" y="2918143"/>
            <a:ext cx="3429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骐骥一跃，不能十步</a:t>
            </a:r>
            <a:endParaRPr lang="zh-CN" altLang="en-US" sz="28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驽马十驾，功在</a:t>
            </a: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不舍</a:t>
            </a:r>
            <a:endParaRPr lang="zh-CN" altLang="en-US" sz="28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4" name="AutoShape 18"/>
          <p:cNvSpPr/>
          <p:nvPr/>
        </p:nvSpPr>
        <p:spPr bwMode="auto">
          <a:xfrm>
            <a:off x="8242935" y="3089593"/>
            <a:ext cx="228600" cy="836612"/>
          </a:xfrm>
          <a:prstGeom prst="rightBrace">
            <a:avLst>
              <a:gd name="adj1" fmla="val 30413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75" name="Text Box 19"/>
          <p:cNvSpPr txBox="1">
            <a:spLocks noChangeArrowheads="1"/>
          </p:cNvSpPr>
          <p:nvPr/>
        </p:nvSpPr>
        <p:spPr bwMode="auto">
          <a:xfrm>
            <a:off x="8547735" y="3254693"/>
            <a:ext cx="1219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对比</a:t>
            </a:r>
            <a:endParaRPr lang="zh-CN" altLang="en-US" sz="28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6" name="Text Box 20"/>
          <p:cNvSpPr txBox="1">
            <a:spLocks noChangeArrowheads="1"/>
          </p:cNvSpPr>
          <p:nvPr/>
        </p:nvSpPr>
        <p:spPr bwMode="auto">
          <a:xfrm>
            <a:off x="4813935" y="4213543"/>
            <a:ext cx="3429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锲而</a:t>
            </a: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舍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之，朽木</a:t>
            </a: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不折</a:t>
            </a:r>
            <a:endParaRPr lang="zh-CN" altLang="en-US" sz="28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锲而</a:t>
            </a: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不舍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，金石</a:t>
            </a: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可镂</a:t>
            </a:r>
            <a:endParaRPr lang="zh-CN" altLang="en-US" sz="28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7" name="AutoShape 21"/>
          <p:cNvSpPr/>
          <p:nvPr/>
        </p:nvSpPr>
        <p:spPr bwMode="auto">
          <a:xfrm>
            <a:off x="8242935" y="4383405"/>
            <a:ext cx="228600" cy="839788"/>
          </a:xfrm>
          <a:prstGeom prst="rightBrace">
            <a:avLst>
              <a:gd name="adj1" fmla="val 30528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78" name="Text Box 22"/>
          <p:cNvSpPr txBox="1">
            <a:spLocks noChangeArrowheads="1"/>
          </p:cNvSpPr>
          <p:nvPr/>
        </p:nvSpPr>
        <p:spPr bwMode="auto">
          <a:xfrm>
            <a:off x="8547735" y="4473893"/>
            <a:ext cx="1143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对比</a:t>
            </a:r>
            <a:endParaRPr lang="zh-CN" altLang="en-US" sz="28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9" name="Text Box 23"/>
          <p:cNvSpPr txBox="1">
            <a:spLocks noChangeArrowheads="1"/>
          </p:cNvSpPr>
          <p:nvPr/>
        </p:nvSpPr>
        <p:spPr bwMode="auto">
          <a:xfrm>
            <a:off x="4737735" y="5450205"/>
            <a:ext cx="42672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蚓无爪牙之利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用心</a:t>
            </a: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也</a:t>
            </a:r>
            <a:endParaRPr lang="zh-CN" altLang="en-US" sz="28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蟹六跪而二螯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用心</a:t>
            </a: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躁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也</a:t>
            </a:r>
            <a:endParaRPr lang="zh-CN" altLang="en-US" sz="28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80" name="AutoShape 24"/>
          <p:cNvSpPr/>
          <p:nvPr/>
        </p:nvSpPr>
        <p:spPr bwMode="auto">
          <a:xfrm>
            <a:off x="8776335" y="5680393"/>
            <a:ext cx="304800" cy="838200"/>
          </a:xfrm>
          <a:prstGeom prst="rightBrace">
            <a:avLst>
              <a:gd name="adj1" fmla="val 22853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81" name="Text Box 25"/>
          <p:cNvSpPr txBox="1">
            <a:spLocks noChangeArrowheads="1"/>
          </p:cNvSpPr>
          <p:nvPr/>
        </p:nvSpPr>
        <p:spPr bwMode="auto">
          <a:xfrm>
            <a:off x="9128760" y="5824855"/>
            <a:ext cx="1295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对比</a:t>
            </a:r>
            <a:endParaRPr lang="zh-CN" altLang="en-US" sz="28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34" name="Rectangle 27"/>
          <p:cNvSpPr>
            <a:spLocks noChangeArrowheads="1"/>
          </p:cNvSpPr>
          <p:nvPr/>
        </p:nvSpPr>
        <p:spPr bwMode="auto">
          <a:xfrm>
            <a:off x="527050" y="3242310"/>
            <a:ext cx="1295400" cy="528638"/>
          </a:xfrm>
          <a:prstGeom prst="rect">
            <a:avLst/>
          </a:prstGeom>
          <a:solidFill>
            <a:srgbClr val="DDD93B"/>
          </a:solidFill>
          <a:ln w="9525">
            <a:solidFill>
              <a:srgbClr val="FF66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2800" b="1" i="1">
                <a:latin typeface="黑体" panose="02010609060101010101" pitchFamily="49" charset="-122"/>
                <a:ea typeface="黑体" panose="02010609060101010101" pitchFamily="49" charset="-122"/>
              </a:rPr>
              <a:t>第四段</a:t>
            </a:r>
            <a:endParaRPr lang="zh-CN" altLang="en-US" sz="2800" b="1" i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83" name="Text Box 28"/>
          <p:cNvSpPr txBox="1">
            <a:spLocks noChangeArrowheads="1"/>
          </p:cNvSpPr>
          <p:nvPr/>
        </p:nvSpPr>
        <p:spPr bwMode="auto">
          <a:xfrm>
            <a:off x="3975735" y="497205"/>
            <a:ext cx="533400" cy="20415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积累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喻</a:t>
            </a:r>
            <a:endParaRPr lang="zh-CN" altLang="en-US" sz="2800" b="1">
              <a:solidFill>
                <a:schemeClr val="folHlin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84" name="Text Box 29"/>
          <p:cNvSpPr txBox="1">
            <a:spLocks noChangeArrowheads="1"/>
          </p:cNvSpPr>
          <p:nvPr/>
        </p:nvSpPr>
        <p:spPr bwMode="auto">
          <a:xfrm>
            <a:off x="3975735" y="2935605"/>
            <a:ext cx="533400" cy="18288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坚持</a:t>
            </a:r>
            <a:r>
              <a:rPr lang="en-US" altLang="zh-CN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喻</a:t>
            </a:r>
            <a:endParaRPr lang="zh-CN" altLang="en-US" sz="2800" b="1">
              <a:solidFill>
                <a:schemeClr val="folHlin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85" name="AutoShape 30"/>
          <p:cNvSpPr/>
          <p:nvPr/>
        </p:nvSpPr>
        <p:spPr bwMode="auto">
          <a:xfrm flipH="1">
            <a:off x="4509135" y="573405"/>
            <a:ext cx="381000" cy="2057400"/>
          </a:xfrm>
          <a:prstGeom prst="rightBrace">
            <a:avLst>
              <a:gd name="adj1" fmla="val 45000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86" name="AutoShape 31"/>
          <p:cNvSpPr/>
          <p:nvPr/>
        </p:nvSpPr>
        <p:spPr bwMode="auto">
          <a:xfrm flipH="1">
            <a:off x="4585335" y="3088005"/>
            <a:ext cx="304800" cy="2133600"/>
          </a:xfrm>
          <a:prstGeom prst="rightBrace">
            <a:avLst>
              <a:gd name="adj1" fmla="val 58171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87" name="AutoShape 32"/>
          <p:cNvSpPr/>
          <p:nvPr/>
        </p:nvSpPr>
        <p:spPr bwMode="auto">
          <a:xfrm flipH="1">
            <a:off x="4585335" y="5450205"/>
            <a:ext cx="228600" cy="1066800"/>
          </a:xfrm>
          <a:prstGeom prst="rightBrace">
            <a:avLst>
              <a:gd name="adj1" fmla="val 38781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88" name="Rectangle 36"/>
          <p:cNvSpPr>
            <a:spLocks noChangeArrowheads="1"/>
          </p:cNvSpPr>
          <p:nvPr/>
        </p:nvSpPr>
        <p:spPr bwMode="auto">
          <a:xfrm>
            <a:off x="4813935" y="1689418"/>
            <a:ext cx="3810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不积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跬步，无以至千里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不积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小流，无以成江海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89" name="AutoShape 37"/>
          <p:cNvSpPr/>
          <p:nvPr/>
        </p:nvSpPr>
        <p:spPr bwMode="auto">
          <a:xfrm>
            <a:off x="8471535" y="1868805"/>
            <a:ext cx="228600" cy="838200"/>
          </a:xfrm>
          <a:prstGeom prst="rightBrace">
            <a:avLst>
              <a:gd name="adj1" fmla="val 30471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90" name="Rectangle 38"/>
          <p:cNvSpPr>
            <a:spLocks noChangeArrowheads="1"/>
          </p:cNvSpPr>
          <p:nvPr/>
        </p:nvSpPr>
        <p:spPr bwMode="auto">
          <a:xfrm>
            <a:off x="4813935" y="403543"/>
            <a:ext cx="3429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积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土成山，风雨兴焉</a:t>
            </a:r>
            <a:endParaRPr lang="zh-CN" altLang="en-US" sz="28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积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水成渊，蛟龙生焉</a:t>
            </a:r>
            <a:endParaRPr lang="zh-CN" altLang="en-US" sz="28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91" name="AutoShape 39"/>
          <p:cNvSpPr/>
          <p:nvPr/>
        </p:nvSpPr>
        <p:spPr bwMode="auto">
          <a:xfrm>
            <a:off x="8166735" y="649605"/>
            <a:ext cx="304800" cy="762000"/>
          </a:xfrm>
          <a:prstGeom prst="rightBrace">
            <a:avLst>
              <a:gd name="adj1" fmla="val 20775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10424160" y="88900"/>
            <a:ext cx="639763" cy="6848475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结论：积善成德，而神明自得，圣心备焉。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nimBg="1"/>
      <p:bldP spid="36867" grpId="0" bldLvl="0" animBg="1"/>
      <p:bldP spid="36868" grpId="0" bldLvl="0" animBg="1"/>
      <p:bldP spid="36869" grpId="0"/>
      <p:bldP spid="36870" grpId="0"/>
      <p:bldP spid="36871" grpId="0" bldLvl="0" animBg="1"/>
      <p:bldP spid="36872" grpId="0"/>
      <p:bldP spid="36873" grpId="0"/>
      <p:bldP spid="36874" grpId="0" bldLvl="0" animBg="1"/>
      <p:bldP spid="36875" grpId="0"/>
      <p:bldP spid="36876" grpId="0"/>
      <p:bldP spid="36877" grpId="0" bldLvl="0" animBg="1"/>
      <p:bldP spid="36878" grpId="0"/>
      <p:bldP spid="36879" grpId="0"/>
      <p:bldP spid="36880" grpId="0" bldLvl="0" animBg="1"/>
      <p:bldP spid="36881" grpId="0"/>
      <p:bldP spid="36883" grpId="0" bldLvl="0" animBg="1"/>
      <p:bldP spid="36884" grpId="0" bldLvl="0" animBg="1"/>
      <p:bldP spid="36885" grpId="0" bldLvl="0" animBg="1"/>
      <p:bldP spid="36886" grpId="0" bldLvl="0" animBg="1"/>
      <p:bldP spid="36887" grpId="0" bldLvl="0" animBg="1"/>
      <p:bldP spid="36888" grpId="0"/>
      <p:bldP spid="36889" grpId="0" bldLvl="0" animBg="1"/>
      <p:bldP spid="36890" grpId="0"/>
      <p:bldP spid="36891" grpId="0" bldLvl="0" animBg="1"/>
      <p:bldP spid="3689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913823" y="1237615"/>
            <a:ext cx="766762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学习的意义：提高自己，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改变自己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3755073" y="2586990"/>
            <a:ext cx="6919912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学习的作用：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弥补不足（善假于物）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分析问题（为什么学习）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632835" y="4431665"/>
            <a:ext cx="75882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学习方法和态度：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解决问题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（怎么做）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904423" y="5184140"/>
            <a:ext cx="12001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用心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477635" y="4963478"/>
            <a:ext cx="10969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积累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477635" y="5546090"/>
            <a:ext cx="10969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坚持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2523173" y="1237615"/>
            <a:ext cx="835025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学不可以已（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提出论点）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7" name="AutoShape 9"/>
          <p:cNvSpPr/>
          <p:nvPr/>
        </p:nvSpPr>
        <p:spPr bwMode="auto">
          <a:xfrm>
            <a:off x="3261360" y="1977390"/>
            <a:ext cx="263525" cy="3665538"/>
          </a:xfrm>
          <a:prstGeom prst="leftBrace">
            <a:avLst>
              <a:gd name="adj1" fmla="val 17361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7898" name="AutoShape 10"/>
          <p:cNvSpPr/>
          <p:nvPr/>
        </p:nvSpPr>
        <p:spPr bwMode="auto">
          <a:xfrm>
            <a:off x="6104573" y="5106353"/>
            <a:ext cx="179387" cy="1557337"/>
          </a:xfrm>
          <a:prstGeom prst="leftBrace">
            <a:avLst>
              <a:gd name="adj1" fmla="val 418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6391910" y="6223953"/>
            <a:ext cx="10985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专一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5" name="WordArt 13"/>
          <p:cNvSpPr>
            <a:spLocks noChangeArrowheads="1" noChangeShapeType="1" noTextEdit="1"/>
          </p:cNvSpPr>
          <p:nvPr/>
        </p:nvSpPr>
        <p:spPr bwMode="auto">
          <a:xfrm>
            <a:off x="3632835" y="299403"/>
            <a:ext cx="3744913" cy="7921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本文的结构 ： 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AutoShape 9"/>
          <p:cNvSpPr/>
          <p:nvPr/>
        </p:nvSpPr>
        <p:spPr bwMode="auto">
          <a:xfrm>
            <a:off x="3524885" y="1491615"/>
            <a:ext cx="230188" cy="2692400"/>
          </a:xfrm>
          <a:prstGeom prst="leftBrace">
            <a:avLst>
              <a:gd name="adj1" fmla="val 174311"/>
              <a:gd name="adj2" fmla="val 50491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37893" grpId="0"/>
      <p:bldP spid="37894" grpId="0"/>
      <p:bldP spid="37895" grpId="0"/>
      <p:bldP spid="37896" grpId="0"/>
      <p:bldP spid="37897" grpId="0" bldLvl="0" animBg="1"/>
      <p:bldP spid="37898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36613"/>
            <a:ext cx="12192000" cy="5472112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07" name="文本框 18"/>
          <p:cNvSpPr txBox="1">
            <a:spLocks noChangeArrowheads="1"/>
          </p:cNvSpPr>
          <p:nvPr/>
        </p:nvSpPr>
        <p:spPr bwMode="auto">
          <a:xfrm>
            <a:off x="9542463" y="1020763"/>
            <a:ext cx="26447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喻</a:t>
            </a:r>
            <a:endParaRPr lang="zh-CN" altLang="en-US" sz="800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设</a:t>
            </a:r>
            <a:endParaRPr lang="zh-CN" altLang="en-US" sz="800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pic>
        <p:nvPicPr>
          <p:cNvPr id="21508" name="图片 3"/>
          <p:cNvPicPr>
            <a:picLocks noChangeAspect="1" noChangeArrowheads="1"/>
          </p:cNvPicPr>
          <p:nvPr/>
        </p:nvPicPr>
        <p:blipFill>
          <a:blip r:embed="rId1" cstate="screen"/>
          <a:srcRect t="15434" r="3648" b="16486"/>
          <a:stretch>
            <a:fillRect/>
          </a:stretch>
        </p:blipFill>
        <p:spPr bwMode="auto">
          <a:xfrm>
            <a:off x="-457200" y="2595563"/>
            <a:ext cx="561657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966845" y="2595880"/>
            <a:ext cx="8225155" cy="363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　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设喻是一种说明事理的方法，用于论证，即通常所说的“</a:t>
            </a:r>
            <a:r>
              <a:rPr lang="zh-CN" altLang="en-US" sz="3200" b="1" u="sng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比喻论证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”。设喻的基本原则是“</a:t>
            </a:r>
            <a:r>
              <a:rPr lang="zh-CN" altLang="en-US" sz="3200" b="1" u="sng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以其所知，喻其所不知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”，也就是</a:t>
            </a:r>
            <a:r>
              <a:rPr lang="zh-CN" altLang="en-US" sz="3200" b="1" u="sng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用生活中常见的事物来说明深刻的道理。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寓言也是设喻的一种，如“刻舟求剑”“守株待兔”等，同样也有深入浅出的效果。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4231005" y="4806950"/>
            <a:ext cx="373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2" name="Rectangle 6"/>
          <p:cNvSpPr>
            <a:spLocks noChangeArrowheads="1"/>
          </p:cNvSpPr>
          <p:nvPr/>
        </p:nvSpPr>
        <p:spPr bwMode="auto">
          <a:xfrm>
            <a:off x="4231005" y="4121150"/>
            <a:ext cx="373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3" name="Rectangle 7"/>
          <p:cNvSpPr>
            <a:spLocks noChangeArrowheads="1"/>
          </p:cNvSpPr>
          <p:nvPr/>
        </p:nvSpPr>
        <p:spPr bwMode="auto">
          <a:xfrm>
            <a:off x="4231005" y="2825750"/>
            <a:ext cx="373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4231005" y="2216150"/>
            <a:ext cx="3733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5" name="Rectangle 9"/>
          <p:cNvSpPr>
            <a:spLocks noChangeArrowheads="1"/>
          </p:cNvSpPr>
          <p:nvPr/>
        </p:nvSpPr>
        <p:spPr bwMode="auto">
          <a:xfrm>
            <a:off x="4231005" y="1530350"/>
            <a:ext cx="373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6" name="Rectangle 10"/>
          <p:cNvSpPr>
            <a:spLocks noChangeArrowheads="1"/>
          </p:cNvSpPr>
          <p:nvPr/>
        </p:nvSpPr>
        <p:spPr bwMode="auto">
          <a:xfrm>
            <a:off x="2097405" y="1530350"/>
            <a:ext cx="2133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7" name="Rectangle 11"/>
          <p:cNvSpPr>
            <a:spLocks noChangeArrowheads="1"/>
          </p:cNvSpPr>
          <p:nvPr/>
        </p:nvSpPr>
        <p:spPr bwMode="auto">
          <a:xfrm>
            <a:off x="4231005" y="844550"/>
            <a:ext cx="373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8" name="Rectangle 12"/>
          <p:cNvSpPr>
            <a:spLocks noChangeArrowheads="1"/>
          </p:cNvSpPr>
          <p:nvPr/>
        </p:nvSpPr>
        <p:spPr bwMode="auto">
          <a:xfrm>
            <a:off x="2097405" y="844550"/>
            <a:ext cx="2133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en-US" altLang="zh-CN" sz="2800"/>
          </a:p>
        </p:txBody>
      </p:sp>
      <p:sp>
        <p:nvSpPr>
          <p:cNvPr id="37899" name="Line 13"/>
          <p:cNvSpPr>
            <a:spLocks noChangeShapeType="1"/>
          </p:cNvSpPr>
          <p:nvPr/>
        </p:nvSpPr>
        <p:spPr bwMode="auto">
          <a:xfrm>
            <a:off x="2097405" y="844550"/>
            <a:ext cx="58674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0" name="Line 14"/>
          <p:cNvSpPr>
            <a:spLocks noChangeShapeType="1"/>
          </p:cNvSpPr>
          <p:nvPr/>
        </p:nvSpPr>
        <p:spPr bwMode="auto">
          <a:xfrm>
            <a:off x="2097405" y="1530350"/>
            <a:ext cx="5867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1" name="Line 15"/>
          <p:cNvSpPr>
            <a:spLocks noChangeShapeType="1"/>
          </p:cNvSpPr>
          <p:nvPr/>
        </p:nvSpPr>
        <p:spPr bwMode="auto">
          <a:xfrm>
            <a:off x="2097405" y="5492750"/>
            <a:ext cx="58674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Line 16"/>
          <p:cNvSpPr>
            <a:spLocks noChangeShapeType="1"/>
          </p:cNvSpPr>
          <p:nvPr/>
        </p:nvSpPr>
        <p:spPr bwMode="auto">
          <a:xfrm>
            <a:off x="2097405" y="844550"/>
            <a:ext cx="0" cy="4648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3" name="Line 17"/>
          <p:cNvSpPr>
            <a:spLocks noChangeShapeType="1"/>
          </p:cNvSpPr>
          <p:nvPr/>
        </p:nvSpPr>
        <p:spPr bwMode="auto">
          <a:xfrm>
            <a:off x="4231005" y="844550"/>
            <a:ext cx="0" cy="464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4" name="Line 18"/>
          <p:cNvSpPr>
            <a:spLocks noChangeShapeType="1"/>
          </p:cNvSpPr>
          <p:nvPr/>
        </p:nvSpPr>
        <p:spPr bwMode="auto">
          <a:xfrm>
            <a:off x="7964805" y="844550"/>
            <a:ext cx="0" cy="4648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Line 19"/>
          <p:cNvSpPr>
            <a:spLocks noChangeShapeType="1"/>
          </p:cNvSpPr>
          <p:nvPr/>
        </p:nvSpPr>
        <p:spPr bwMode="auto">
          <a:xfrm>
            <a:off x="4231005" y="2216150"/>
            <a:ext cx="3733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Line 20"/>
          <p:cNvSpPr>
            <a:spLocks noChangeShapeType="1"/>
          </p:cNvSpPr>
          <p:nvPr/>
        </p:nvSpPr>
        <p:spPr bwMode="auto">
          <a:xfrm>
            <a:off x="4231005" y="2825750"/>
            <a:ext cx="3733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Line 21"/>
          <p:cNvSpPr>
            <a:spLocks noChangeShapeType="1"/>
          </p:cNvSpPr>
          <p:nvPr/>
        </p:nvSpPr>
        <p:spPr bwMode="auto">
          <a:xfrm>
            <a:off x="4231005" y="4121150"/>
            <a:ext cx="3733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Line 22"/>
          <p:cNvSpPr>
            <a:spLocks noChangeShapeType="1"/>
          </p:cNvSpPr>
          <p:nvPr/>
        </p:nvSpPr>
        <p:spPr bwMode="auto">
          <a:xfrm>
            <a:off x="4231005" y="4806950"/>
            <a:ext cx="3733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Text Box 24"/>
          <p:cNvSpPr txBox="1">
            <a:spLocks noChangeArrowheads="1"/>
          </p:cNvSpPr>
          <p:nvPr/>
        </p:nvSpPr>
        <p:spPr bwMode="auto">
          <a:xfrm>
            <a:off x="2554605" y="1020763"/>
            <a:ext cx="1752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分论点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910" name="Text Box 25"/>
          <p:cNvSpPr txBox="1">
            <a:spLocks noChangeArrowheads="1"/>
          </p:cNvSpPr>
          <p:nvPr/>
        </p:nvSpPr>
        <p:spPr bwMode="auto">
          <a:xfrm>
            <a:off x="4916805" y="996950"/>
            <a:ext cx="2225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比喻句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4538" name="Text Box 26"/>
          <p:cNvSpPr txBox="1">
            <a:spLocks noChangeArrowheads="1"/>
          </p:cNvSpPr>
          <p:nvPr/>
        </p:nvSpPr>
        <p:spPr bwMode="auto">
          <a:xfrm>
            <a:off x="2076768" y="2414588"/>
            <a:ext cx="2224087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学习意义：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   提高自己，</a:t>
            </a:r>
            <a:endParaRPr lang="zh-CN" altLang="en-US" sz="2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改变自己</a:t>
            </a:r>
            <a:r>
              <a:rPr lang="en-US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endParaRPr lang="en-US" altLang="zh-CN" sz="2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en-US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zh-CN" altLang="en-US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规范自己。</a:t>
            </a:r>
            <a:endParaRPr lang="zh-CN" altLang="en-US" sz="2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4539" name="Text Box 27"/>
          <p:cNvSpPr txBox="1">
            <a:spLocks noChangeArrowheads="1"/>
          </p:cNvSpPr>
          <p:nvPr/>
        </p:nvSpPr>
        <p:spPr bwMode="auto">
          <a:xfrm>
            <a:off x="4231005" y="1606550"/>
            <a:ext cx="365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青，取之于蓝，而青于蓝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40" name="Text Box 28"/>
          <p:cNvSpPr txBox="1">
            <a:spLocks noChangeArrowheads="1"/>
          </p:cNvSpPr>
          <p:nvPr/>
        </p:nvSpPr>
        <p:spPr bwMode="auto">
          <a:xfrm>
            <a:off x="4231005" y="2292350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冰，水为之而寒于水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41" name="Text Box 29"/>
          <p:cNvSpPr txBox="1">
            <a:spLocks noChangeArrowheads="1"/>
          </p:cNvSpPr>
          <p:nvPr/>
        </p:nvSpPr>
        <p:spPr bwMode="auto">
          <a:xfrm>
            <a:off x="4231005" y="2901950"/>
            <a:ext cx="35687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木直中绳，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輮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以为轮，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其曲中规。虽有槁暴，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不复挺者，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輮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使之然也。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42" name="Text Box 30"/>
          <p:cNvSpPr txBox="1">
            <a:spLocks noChangeArrowheads="1"/>
          </p:cNvSpPr>
          <p:nvPr/>
        </p:nvSpPr>
        <p:spPr bwMode="auto">
          <a:xfrm>
            <a:off x="4307205" y="4273550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木受绳则直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43" name="Text Box 31"/>
          <p:cNvSpPr txBox="1">
            <a:spLocks noChangeArrowheads="1"/>
          </p:cNvSpPr>
          <p:nvPr/>
        </p:nvSpPr>
        <p:spPr bwMode="auto">
          <a:xfrm>
            <a:off x="4307205" y="4883150"/>
            <a:ext cx="335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金就砺则利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44" name="Text Box 32"/>
          <p:cNvSpPr txBox="1">
            <a:spLocks noChangeArrowheads="1"/>
          </p:cNvSpPr>
          <p:nvPr/>
        </p:nvSpPr>
        <p:spPr bwMode="auto">
          <a:xfrm>
            <a:off x="8574405" y="457835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木、金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45" name="AutoShape 33"/>
          <p:cNvSpPr>
            <a:spLocks noChangeArrowheads="1"/>
          </p:cNvSpPr>
          <p:nvPr/>
        </p:nvSpPr>
        <p:spPr bwMode="auto">
          <a:xfrm>
            <a:off x="7953693" y="1643063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46" name="AutoShape 34"/>
          <p:cNvSpPr>
            <a:spLocks noChangeArrowheads="1"/>
          </p:cNvSpPr>
          <p:nvPr/>
        </p:nvSpPr>
        <p:spPr bwMode="auto">
          <a:xfrm>
            <a:off x="7953693" y="294005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47" name="AutoShape 35"/>
          <p:cNvSpPr>
            <a:spLocks noChangeArrowheads="1"/>
          </p:cNvSpPr>
          <p:nvPr/>
        </p:nvSpPr>
        <p:spPr bwMode="auto">
          <a:xfrm>
            <a:off x="7964805" y="427355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48" name="Text Box 36"/>
          <p:cNvSpPr txBox="1">
            <a:spLocks noChangeArrowheads="1"/>
          </p:cNvSpPr>
          <p:nvPr/>
        </p:nvSpPr>
        <p:spPr bwMode="auto">
          <a:xfrm>
            <a:off x="9961880" y="5692775"/>
            <a:ext cx="631825" cy="61753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人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37"/>
          <p:cNvGrpSpPr/>
          <p:nvPr/>
        </p:nvGrpSpPr>
        <p:grpSpPr bwMode="auto">
          <a:xfrm>
            <a:off x="8574405" y="1987550"/>
            <a:ext cx="2286000" cy="457200"/>
            <a:chOff x="4224" y="1152"/>
            <a:chExt cx="1440" cy="288"/>
          </a:xfrm>
        </p:grpSpPr>
        <p:sp>
          <p:nvSpPr>
            <p:cNvPr id="37931" name="Text Box 38"/>
            <p:cNvSpPr txBox="1">
              <a:spLocks noChangeArrowheads="1"/>
            </p:cNvSpPr>
            <p:nvPr/>
          </p:nvSpPr>
          <p:spPr bwMode="auto">
            <a:xfrm>
              <a:off x="4224" y="1152"/>
              <a:ext cx="6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变化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7932" name="Text Box 39"/>
            <p:cNvSpPr txBox="1">
              <a:spLocks noChangeArrowheads="1"/>
            </p:cNvSpPr>
            <p:nvPr/>
          </p:nvSpPr>
          <p:spPr bwMode="auto">
            <a:xfrm>
              <a:off x="5064" y="1152"/>
              <a:ext cx="60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提高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7933" name="Line 40"/>
            <p:cNvSpPr>
              <a:spLocks noChangeShapeType="1"/>
            </p:cNvSpPr>
            <p:nvPr/>
          </p:nvSpPr>
          <p:spPr bwMode="auto">
            <a:xfrm>
              <a:off x="4704" y="1296"/>
              <a:ext cx="384" cy="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41"/>
          <p:cNvGrpSpPr/>
          <p:nvPr/>
        </p:nvGrpSpPr>
        <p:grpSpPr bwMode="auto">
          <a:xfrm>
            <a:off x="8574405" y="3300413"/>
            <a:ext cx="2438400" cy="457200"/>
            <a:chOff x="4224" y="1968"/>
            <a:chExt cx="1706" cy="288"/>
          </a:xfrm>
        </p:grpSpPr>
        <p:sp>
          <p:nvSpPr>
            <p:cNvPr id="37928" name="Text Box 42"/>
            <p:cNvSpPr txBox="1">
              <a:spLocks noChangeArrowheads="1"/>
            </p:cNvSpPr>
            <p:nvPr/>
          </p:nvSpPr>
          <p:spPr bwMode="auto">
            <a:xfrm>
              <a:off x="4224" y="1968"/>
              <a:ext cx="6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变化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7929" name="Text Box 43"/>
            <p:cNvSpPr txBox="1">
              <a:spLocks noChangeArrowheads="1"/>
            </p:cNvSpPr>
            <p:nvPr/>
          </p:nvSpPr>
          <p:spPr bwMode="auto">
            <a:xfrm>
              <a:off x="5040" y="1968"/>
              <a:ext cx="89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不可逆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7930" name="Line 44"/>
            <p:cNvSpPr>
              <a:spLocks noChangeShapeType="1"/>
            </p:cNvSpPr>
            <p:nvPr/>
          </p:nvSpPr>
          <p:spPr bwMode="auto">
            <a:xfrm>
              <a:off x="4704" y="2112"/>
              <a:ext cx="384" cy="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57" name="Line 45"/>
          <p:cNvSpPr>
            <a:spLocks noChangeShapeType="1"/>
          </p:cNvSpPr>
          <p:nvPr/>
        </p:nvSpPr>
        <p:spPr bwMode="auto">
          <a:xfrm>
            <a:off x="9565005" y="4806950"/>
            <a:ext cx="7620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58" name="Line 46"/>
          <p:cNvSpPr>
            <a:spLocks noChangeShapeType="1"/>
          </p:cNvSpPr>
          <p:nvPr/>
        </p:nvSpPr>
        <p:spPr bwMode="auto">
          <a:xfrm>
            <a:off x="10298430" y="4792663"/>
            <a:ext cx="0" cy="914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59" name="Text Box 47"/>
          <p:cNvSpPr txBox="1">
            <a:spLocks noChangeArrowheads="1"/>
          </p:cNvSpPr>
          <p:nvPr/>
        </p:nvSpPr>
        <p:spPr bwMode="auto">
          <a:xfrm>
            <a:off x="1945005" y="5830888"/>
            <a:ext cx="7334250" cy="557212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华文行楷" panose="02010800040101010101" pitchFamily="2" charset="-122"/>
              </a:rPr>
              <a:t>君子博学而日参省乎己，则知明而行无过矣。</a:t>
            </a:r>
            <a:endParaRPr lang="zh-CN" altLang="en-US" sz="28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64560" name="Line 48"/>
          <p:cNvSpPr>
            <a:spLocks noChangeShapeType="1"/>
          </p:cNvSpPr>
          <p:nvPr/>
        </p:nvSpPr>
        <p:spPr bwMode="auto">
          <a:xfrm flipH="1">
            <a:off x="9260205" y="6026150"/>
            <a:ext cx="685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73" name="Text Box 23"/>
          <p:cNvSpPr txBox="1">
            <a:spLocks noChangeArrowheads="1"/>
          </p:cNvSpPr>
          <p:nvPr/>
        </p:nvSpPr>
        <p:spPr bwMode="auto">
          <a:xfrm>
            <a:off x="3436144" y="0"/>
            <a:ext cx="274915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学不可以已</a:t>
            </a:r>
            <a:endParaRPr kumimoji="1" lang="zh-CN" altLang="en-US" sz="4000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4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4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4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4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8" grpId="0"/>
      <p:bldP spid="64539" grpId="0"/>
      <p:bldP spid="64540" grpId="0"/>
      <p:bldP spid="64541" grpId="0"/>
      <p:bldP spid="64542" grpId="0"/>
      <p:bldP spid="64543" grpId="0"/>
      <p:bldP spid="64544" grpId="0"/>
      <p:bldP spid="64545" grpId="0" bldLvl="0" animBg="1"/>
      <p:bldP spid="64546" grpId="0" bldLvl="0" animBg="1"/>
      <p:bldP spid="64547" grpId="0" bldLvl="0" animBg="1"/>
      <p:bldP spid="64548" grpId="0" bldLvl="0" animBg="1"/>
      <p:bldP spid="64557" grpId="0" bldLvl="0" animBg="1"/>
      <p:bldP spid="64558" grpId="0" bldLvl="0" animBg="1"/>
      <p:bldP spid="64559" grpId="0" bldLvl="0" animBg="1"/>
      <p:bldP spid="6456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161030" y="253365"/>
            <a:ext cx="6686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Times New Roman" panose="02020603050405020304" pitchFamily="18" charset="0"/>
                <a:ea typeface="隶书" panose="02010509060101010101" charset="-122"/>
              </a:rPr>
              <a:t>吾尝终日而思矣，不如须臾之所学也</a:t>
            </a:r>
            <a:endParaRPr lang="zh-CN" altLang="en-US" sz="3200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8869680" y="1883728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869680" y="5901690"/>
            <a:ext cx="2070100" cy="4953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要靠后天学习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250680" y="267589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见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H="1">
            <a:off x="10546080" y="5368290"/>
            <a:ext cx="0" cy="533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313430" y="5827078"/>
            <a:ext cx="4489450" cy="557212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君子生非异也，善假于物也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>
            <a:off x="7802880" y="6092190"/>
            <a:ext cx="1066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0" name="Group 10"/>
          <p:cNvGraphicFramePr>
            <a:graphicFrameLocks noGrp="1"/>
          </p:cNvGraphicFramePr>
          <p:nvPr/>
        </p:nvGraphicFramePr>
        <p:xfrm>
          <a:off x="2087880" y="1083628"/>
          <a:ext cx="6781800" cy="4475163"/>
        </p:xfrm>
        <a:graphic>
          <a:graphicData uri="http://schemas.openxmlformats.org/drawingml/2006/table">
            <a:tbl>
              <a:tblPr/>
              <a:tblGrid>
                <a:gridCol w="1828800"/>
                <a:gridCol w="4953000"/>
              </a:tblGrid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2240280" y="1183640"/>
            <a:ext cx="152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分论点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4983480" y="1159828"/>
            <a:ext cx="2225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比喻句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31"/>
          <p:cNvSpPr txBox="1">
            <a:spLocks noChangeArrowheads="1"/>
          </p:cNvSpPr>
          <p:nvPr/>
        </p:nvSpPr>
        <p:spPr bwMode="auto">
          <a:xfrm>
            <a:off x="2167255" y="2226628"/>
            <a:ext cx="2252663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学习的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作用：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弥补不足。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3992880" y="1901190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吾尝</a:t>
            </a:r>
            <a:r>
              <a:rPr lang="zh-CN" altLang="en-US" sz="2400" b="1">
                <a:latin typeface="Times New Roman" panose="02020603050405020304" pitchFamily="18" charset="0"/>
              </a:rPr>
              <a:t>跂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而望矣，不如登高之博见也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" name="Text Box 33"/>
          <p:cNvSpPr txBox="1">
            <a:spLocks noChangeArrowheads="1"/>
          </p:cNvSpPr>
          <p:nvPr/>
        </p:nvSpPr>
        <p:spPr bwMode="auto">
          <a:xfrm>
            <a:off x="3992880" y="2663190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登高而招，</a:t>
            </a:r>
            <a:r>
              <a:rPr lang="zh-CN" altLang="en-US" sz="2400" b="1" u="sng">
                <a:latin typeface="Times New Roman" panose="02020603050405020304" pitchFamily="18" charset="0"/>
                <a:ea typeface="楷体_GB2312" pitchFamily="49" charset="-122"/>
              </a:rPr>
              <a:t>臂非加长也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，而见者远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3992880" y="3425190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顺风而呼，</a:t>
            </a:r>
            <a:r>
              <a:rPr lang="zh-CN" altLang="en-US" sz="2400" b="1" u="sng">
                <a:latin typeface="Times New Roman" panose="02020603050405020304" pitchFamily="18" charset="0"/>
                <a:ea typeface="楷体_GB2312" pitchFamily="49" charset="-122"/>
              </a:rPr>
              <a:t>声非加疾也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，而闻者彰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3992880" y="4110990"/>
            <a:ext cx="480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假舆马者，</a:t>
            </a:r>
            <a:r>
              <a:rPr lang="zh-CN" altLang="en-US" sz="2400" b="1" u="sng">
                <a:latin typeface="Times New Roman" panose="02020603050405020304" pitchFamily="18" charset="0"/>
                <a:ea typeface="楷体_GB2312" pitchFamily="49" charset="-122"/>
              </a:rPr>
              <a:t>非利足也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，而致千里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3992880" y="4949190"/>
            <a:ext cx="480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假舟楫者，</a:t>
            </a:r>
            <a:r>
              <a:rPr lang="zh-CN" altLang="en-US" sz="2400" b="1" u="sng">
                <a:latin typeface="Times New Roman" panose="02020603050405020304" pitchFamily="18" charset="0"/>
                <a:ea typeface="楷体_GB2312" pitchFamily="49" charset="-122"/>
              </a:rPr>
              <a:t>非能水也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，而绝江河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9" name="Group 37"/>
          <p:cNvGrpSpPr/>
          <p:nvPr/>
        </p:nvGrpSpPr>
        <p:grpSpPr bwMode="auto">
          <a:xfrm>
            <a:off x="9250680" y="1909128"/>
            <a:ext cx="1828800" cy="457200"/>
            <a:chOff x="4608" y="960"/>
            <a:chExt cx="1152" cy="288"/>
          </a:xfrm>
        </p:grpSpPr>
        <p:sp>
          <p:nvSpPr>
            <p:cNvPr id="20" name="Text Box 38"/>
            <p:cNvSpPr txBox="1">
              <a:spLocks noChangeArrowheads="1"/>
            </p:cNvSpPr>
            <p:nvPr/>
          </p:nvSpPr>
          <p:spPr bwMode="auto">
            <a:xfrm>
              <a:off x="4608" y="960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学习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>
              <a:off x="5256" y="960"/>
              <a:ext cx="5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空想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2" name="Line 40"/>
            <p:cNvSpPr>
              <a:spLocks noChangeShapeType="1"/>
            </p:cNvSpPr>
            <p:nvPr/>
          </p:nvSpPr>
          <p:spPr bwMode="auto">
            <a:xfrm>
              <a:off x="5088" y="1008"/>
              <a:ext cx="192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41"/>
            <p:cNvSpPr>
              <a:spLocks noChangeShapeType="1"/>
            </p:cNvSpPr>
            <p:nvPr/>
          </p:nvSpPr>
          <p:spPr bwMode="auto">
            <a:xfrm flipV="1">
              <a:off x="5088" y="1104"/>
              <a:ext cx="192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9250680" y="3374390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闻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9250680" y="4872990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水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9250680" y="4153853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陆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" name="AutoShape 45"/>
          <p:cNvSpPr>
            <a:spLocks noChangeArrowheads="1"/>
          </p:cNvSpPr>
          <p:nvPr/>
        </p:nvSpPr>
        <p:spPr bwMode="auto">
          <a:xfrm>
            <a:off x="8869680" y="266319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46"/>
          <p:cNvSpPr>
            <a:spLocks noChangeArrowheads="1"/>
          </p:cNvSpPr>
          <p:nvPr/>
        </p:nvSpPr>
        <p:spPr bwMode="auto">
          <a:xfrm>
            <a:off x="8869680" y="334899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47"/>
          <p:cNvSpPr>
            <a:spLocks noChangeArrowheads="1"/>
          </p:cNvSpPr>
          <p:nvPr/>
        </p:nvSpPr>
        <p:spPr bwMode="auto">
          <a:xfrm>
            <a:off x="8869680" y="411099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AutoShape 48"/>
          <p:cNvSpPr>
            <a:spLocks noChangeArrowheads="1"/>
          </p:cNvSpPr>
          <p:nvPr/>
        </p:nvSpPr>
        <p:spPr bwMode="auto">
          <a:xfrm>
            <a:off x="8869680" y="487299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Text Box 49"/>
          <p:cNvSpPr txBox="1">
            <a:spLocks noChangeArrowheads="1"/>
          </p:cNvSpPr>
          <p:nvPr/>
        </p:nvSpPr>
        <p:spPr bwMode="auto">
          <a:xfrm>
            <a:off x="9847580" y="2929890"/>
            <a:ext cx="1320800" cy="2133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借助学习弥补不足</a:t>
            </a:r>
            <a:endParaRPr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" name="AutoShape 50"/>
          <p:cNvSpPr/>
          <p:nvPr/>
        </p:nvSpPr>
        <p:spPr bwMode="auto">
          <a:xfrm>
            <a:off x="9479280" y="2663190"/>
            <a:ext cx="381000" cy="2667000"/>
          </a:xfrm>
          <a:prstGeom prst="rightBrace">
            <a:avLst>
              <a:gd name="adj1" fmla="val 58236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7" grpId="0" bldLvl="0" animBg="1"/>
      <p:bldP spid="8" grpId="0" bldLvl="0" animBg="1"/>
      <p:bldP spid="9" grpId="0" bldLvl="0" animBg="1"/>
      <p:bldP spid="14" grpId="0"/>
      <p:bldP spid="15" grpId="0"/>
      <p:bldP spid="16" grpId="0"/>
      <p:bldP spid="17" grpId="0"/>
      <p:bldP spid="18" grpId="0"/>
      <p:bldP spid="24" grpId="0"/>
      <p:bldP spid="25" grpId="0"/>
      <p:bldP spid="26" grpId="0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/>
          <p:nvPr/>
        </p:nvGraphicFramePr>
        <p:xfrm>
          <a:off x="2238375" y="506095"/>
          <a:ext cx="7345363" cy="6134101"/>
        </p:xfrm>
        <a:graphic>
          <a:graphicData uri="http://schemas.openxmlformats.org/drawingml/2006/table">
            <a:tbl>
              <a:tblPr/>
              <a:tblGrid>
                <a:gridCol w="1368425"/>
                <a:gridCol w="5976938"/>
              </a:tblGrid>
              <a:tr h="51824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分论点</a:t>
                      </a:r>
                      <a:endParaRPr lang="zh-CN" altLang="en-US" sz="28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7" marB="4572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比喻句</a:t>
                      </a:r>
                      <a:endParaRPr lang="zh-CN" altLang="en-US" sz="28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3319">
                <a:tc rowSpan="3"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　　</a:t>
                      </a:r>
                      <a:endParaRPr lang="zh-CN" altLang="en-US" sz="32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Arial" panose="020B0604020202020204" pitchFamily="34" charset="0"/>
                          <a:ea typeface="楷体_GB2312" pitchFamily="49" charset="-122"/>
                        </a:rPr>
                        <a:t>学习的方法和态度：</a:t>
                      </a:r>
                      <a:endParaRPr lang="zh-CN" altLang="en-US" sz="2400" b="1" dirty="0"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华文行楷" panose="02010800040101010101" pitchFamily="2" charset="-122"/>
                        </a:rPr>
                        <a:t>积累</a:t>
                      </a:r>
                      <a:endParaRPr lang="zh-CN" altLang="en-US" sz="32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华文行楷" panose="02010800040101010101" pitchFamily="2" charset="-122"/>
                        </a:rPr>
                        <a:t>坚持</a:t>
                      </a:r>
                      <a:endParaRPr lang="zh-CN" altLang="en-US" sz="32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华文行楷" panose="02010800040101010101" pitchFamily="2" charset="-122"/>
                        </a:rPr>
                        <a:t>专心</a:t>
                      </a:r>
                      <a:endParaRPr lang="zh-CN" altLang="en-US" sz="32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endParaRPr>
                    </a:p>
                  </a:txBody>
                  <a:tcPr marT="45727" marB="4572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积土成山，风雨兴焉。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积水成渊，蛟龙生焉。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积善成德，而神明自得，圣心备焉。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故不积跬步，无以至千里；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不积小流，无以成江海。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223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骐骥一跃，不能十步；驽马十驾，功在不舍。锲而舍之，朽木不折；锲而不舍，金石可镂。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3319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蚓无爪牙之利， 筋骨之强，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上食埃土，下饮黄泉，用心一也。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蟹六跪而二螯，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非蛇鳝之穴无可寄托者，用心躁也。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AutoShape 18"/>
          <p:cNvSpPr>
            <a:spLocks noChangeArrowheads="1"/>
          </p:cNvSpPr>
          <p:nvPr/>
        </p:nvSpPr>
        <p:spPr bwMode="auto">
          <a:xfrm>
            <a:off x="9655175" y="1658620"/>
            <a:ext cx="381000" cy="8382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9655175" y="3530283"/>
            <a:ext cx="381000" cy="685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20"/>
          <p:cNvSpPr>
            <a:spLocks noChangeArrowheads="1"/>
          </p:cNvSpPr>
          <p:nvPr/>
        </p:nvSpPr>
        <p:spPr bwMode="auto">
          <a:xfrm>
            <a:off x="9683750" y="5059045"/>
            <a:ext cx="457200" cy="7620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10128250" y="3611245"/>
            <a:ext cx="1003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</a:rPr>
              <a:t>坚持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0131425" y="1803083"/>
            <a:ext cx="1000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</a:rPr>
              <a:t>积累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10128250" y="5114608"/>
            <a:ext cx="1000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</a:rPr>
              <a:t>专心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/>
          <p:cNvPicPr>
            <a:picLocks noChangeAspect="1" noChangeArrowheads="1"/>
          </p:cNvPicPr>
          <p:nvPr/>
        </p:nvPicPr>
        <p:blipFill>
          <a:blip r:embed="rId1" cstate="screen"/>
          <a:srcRect l="1942" r="12529" b="-1723"/>
          <a:stretch>
            <a:fillRect/>
          </a:stretch>
        </p:blipFill>
        <p:spPr bwMode="auto">
          <a:xfrm>
            <a:off x="119063" y="0"/>
            <a:ext cx="11953875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6"/>
          <p:cNvGrpSpPr/>
          <p:nvPr/>
        </p:nvGrpSpPr>
        <p:grpSpPr bwMode="auto">
          <a:xfrm>
            <a:off x="263525" y="405130"/>
            <a:ext cx="11089005" cy="5718810"/>
            <a:chOff x="263525" y="404664"/>
            <a:chExt cx="11089059" cy="5609595"/>
          </a:xfrm>
        </p:grpSpPr>
        <p:pic>
          <p:nvPicPr>
            <p:cNvPr id="7193" name="图片 4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63525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4" name="图片 7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 flipH="1">
              <a:off x="9552384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919343" y="596729"/>
              <a:ext cx="7777422" cy="5225463"/>
            </a:xfrm>
            <a:prstGeom prst="rect">
              <a:avLst/>
            </a:prstGeom>
            <a:noFill/>
            <a:ln w="38100"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172" name="文本框 11"/>
          <p:cNvSpPr txBox="1">
            <a:spLocks noChangeArrowheads="1"/>
          </p:cNvSpPr>
          <p:nvPr/>
        </p:nvSpPr>
        <p:spPr bwMode="auto">
          <a:xfrm>
            <a:off x="11083290" y="1441450"/>
            <a:ext cx="119824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青云W" panose="00020600040101010101" pitchFamily="18" charset="-122"/>
                <a:ea typeface="汉仪青云W" panose="00020600040101010101" pitchFamily="18" charset="-122"/>
              </a:rPr>
              <a:t>作者介绍</a:t>
            </a:r>
            <a:endParaRPr lang="zh-CN" altLang="en-US" sz="6600" dirty="0">
              <a:solidFill>
                <a:srgbClr val="634A3C"/>
              </a:solidFill>
              <a:latin typeface="汉仪青云W" panose="00020600040101010101" pitchFamily="18" charset="-122"/>
              <a:ea typeface="汉仪青云W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9605" y="676275"/>
            <a:ext cx="7538720" cy="500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4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荀子（约公元前</a:t>
            </a: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313—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前</a:t>
            </a: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238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），名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况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，字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卿，</a:t>
            </a:r>
            <a:r>
              <a:rPr lang="zh-CN" altLang="en-US" sz="28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战国末期赵国人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，当时人们尊重他，称他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荀卿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。曾两度到当时齐国的文化中心稷下（今山东临淄）游学，任过列大夫的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祭酒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（学宫领袖），还到过秦国，拜见秦昭王，后来到楚国，任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兰陵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（今山东枣庄东南）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。公元前238年失官，居家著书，死后葬于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兰陵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荀子是我国古代的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思想家、教育家，朴素唯物主义思想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集大成者，是先秦</a:t>
            </a:r>
            <a:r>
              <a:rPr lang="zh-CN" altLang="en-US" sz="2800" b="1" u="sng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儒家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的最后代表，</a:t>
            </a:r>
            <a:r>
              <a:rPr lang="zh-CN" altLang="en-US" sz="2800" b="1" dirty="0">
                <a:latin typeface="仿宋_GB2312" pitchFamily="49" charset="-122"/>
                <a:ea typeface="黑体" panose="02010609060101010101" pitchFamily="49" charset="-122"/>
                <a:sym typeface="+mn-ea"/>
              </a:rPr>
              <a:t>朴素唯物主义思想集大成者。</a:t>
            </a:r>
            <a:endParaRPr lang="zh-CN" altLang="en-US" sz="2800" b="1" dirty="0">
              <a:latin typeface="仿宋_GB2312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8575" y="2232025"/>
            <a:ext cx="12192000" cy="4358005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71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8834438" y="795338"/>
            <a:ext cx="1471612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57250" y="1917700"/>
            <a:ext cx="649288" cy="647700"/>
            <a:chOff x="857250" y="1917700"/>
            <a:chExt cx="649288" cy="647700"/>
          </a:xfrm>
        </p:grpSpPr>
        <p:sp>
          <p:nvSpPr>
            <p:cNvPr id="4" name="矩形 3"/>
            <p:cNvSpPr/>
            <p:nvPr/>
          </p:nvSpPr>
          <p:spPr>
            <a:xfrm>
              <a:off x="85725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4" name="文本框 22"/>
            <p:cNvSpPr txBox="1">
              <a:spLocks noChangeArrowheads="1"/>
            </p:cNvSpPr>
            <p:nvPr/>
          </p:nvSpPr>
          <p:spPr bwMode="auto">
            <a:xfrm>
              <a:off x="857250" y="1919288"/>
              <a:ext cx="649288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本</a:t>
              </a:r>
              <a:endParaRPr lang="zh-CN" altLang="en-US" sz="3600" dirty="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19288" y="1917700"/>
            <a:ext cx="649287" cy="647700"/>
            <a:chOff x="1919288" y="1917700"/>
            <a:chExt cx="649287" cy="647700"/>
          </a:xfrm>
        </p:grpSpPr>
        <p:sp>
          <p:nvSpPr>
            <p:cNvPr id="10" name="矩形 9"/>
            <p:cNvSpPr/>
            <p:nvPr/>
          </p:nvSpPr>
          <p:spPr>
            <a:xfrm>
              <a:off x="192087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5" name="文本框 26"/>
            <p:cNvSpPr txBox="1">
              <a:spLocks noChangeArrowheads="1"/>
            </p:cNvSpPr>
            <p:nvPr/>
          </p:nvSpPr>
          <p:spPr bwMode="auto">
            <a:xfrm>
              <a:off x="1919288" y="1919288"/>
              <a:ext cx="649287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文</a:t>
              </a:r>
              <a:endParaRPr lang="zh-CN" altLang="en-US" sz="3600" dirty="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0050" y="1917700"/>
            <a:ext cx="688975" cy="647700"/>
            <a:chOff x="2940050" y="1917700"/>
            <a:chExt cx="688975" cy="647700"/>
          </a:xfrm>
        </p:grpSpPr>
        <p:sp>
          <p:nvSpPr>
            <p:cNvPr id="14" name="矩形 13"/>
            <p:cNvSpPr/>
            <p:nvPr/>
          </p:nvSpPr>
          <p:spPr>
            <a:xfrm>
              <a:off x="298132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6" name="文本框 27"/>
            <p:cNvSpPr txBox="1">
              <a:spLocks noChangeArrowheads="1"/>
            </p:cNvSpPr>
            <p:nvPr/>
          </p:nvSpPr>
          <p:spPr bwMode="auto">
            <a:xfrm>
              <a:off x="2940050" y="1919288"/>
              <a:ext cx="649288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设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37013" y="1917700"/>
            <a:ext cx="654050" cy="647700"/>
            <a:chOff x="4037013" y="1917700"/>
            <a:chExt cx="654050" cy="647700"/>
          </a:xfrm>
        </p:grpSpPr>
        <p:sp>
          <p:nvSpPr>
            <p:cNvPr id="15" name="矩形 14"/>
            <p:cNvSpPr/>
            <p:nvPr/>
          </p:nvSpPr>
          <p:spPr>
            <a:xfrm>
              <a:off x="4043363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7" name="文本框 28"/>
            <p:cNvSpPr txBox="1">
              <a:spLocks noChangeArrowheads="1"/>
            </p:cNvSpPr>
            <p:nvPr/>
          </p:nvSpPr>
          <p:spPr bwMode="auto">
            <a:xfrm>
              <a:off x="4037013" y="1919288"/>
              <a:ext cx="649287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喻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5400" y="1917700"/>
            <a:ext cx="650875" cy="647700"/>
            <a:chOff x="5105400" y="1917700"/>
            <a:chExt cx="650875" cy="647700"/>
          </a:xfrm>
        </p:grpSpPr>
        <p:sp>
          <p:nvSpPr>
            <p:cNvPr id="24" name="矩形 23"/>
            <p:cNvSpPr/>
            <p:nvPr/>
          </p:nvSpPr>
          <p:spPr>
            <a:xfrm>
              <a:off x="510540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8" name="文本框 29"/>
            <p:cNvSpPr txBox="1">
              <a:spLocks noChangeArrowheads="1"/>
            </p:cNvSpPr>
            <p:nvPr/>
          </p:nvSpPr>
          <p:spPr bwMode="auto">
            <a:xfrm>
              <a:off x="5106988" y="1919288"/>
              <a:ext cx="649287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的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67438" y="1917700"/>
            <a:ext cx="1223962" cy="647700"/>
            <a:chOff x="6167438" y="1917700"/>
            <a:chExt cx="1223962" cy="647700"/>
          </a:xfrm>
        </p:grpSpPr>
        <p:sp>
          <p:nvSpPr>
            <p:cNvPr id="25" name="矩形 24"/>
            <p:cNvSpPr/>
            <p:nvPr/>
          </p:nvSpPr>
          <p:spPr>
            <a:xfrm>
              <a:off x="6167438" y="1917700"/>
              <a:ext cx="1096962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9" name="文本框 30"/>
            <p:cNvSpPr txBox="1">
              <a:spLocks noChangeArrowheads="1"/>
            </p:cNvSpPr>
            <p:nvPr/>
          </p:nvSpPr>
          <p:spPr bwMode="auto">
            <a:xfrm>
              <a:off x="6167438" y="1919288"/>
              <a:ext cx="1223962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特点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sp>
        <p:nvSpPr>
          <p:cNvPr id="76803" name="Text Box 3"/>
          <p:cNvSpPr>
            <a:spLocks noGrp="1" noChangeArrowheads="1"/>
          </p:cNvSpPr>
          <p:nvPr>
            <p:ph type="title"/>
          </p:nvPr>
        </p:nvSpPr>
        <p:spPr>
          <a:xfrm>
            <a:off x="307975" y="2621915"/>
            <a:ext cx="10085070" cy="493395"/>
          </a:xfrm>
        </p:spPr>
        <p:txBody>
          <a:bodyPr anchor="b"/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（１）以日常生活中常见的事情或现象作为喻体。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10795" y="3140710"/>
            <a:ext cx="12170410" cy="329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65"/>
              </a:lnSpc>
            </a:pPr>
            <a:r>
              <a:rPr lang="zh-CN" altLang="en-US" sz="2400" b="1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（２）设喻方式多样：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ts val="3565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①正面设喻，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如“青出于蓝”、“冰寒于水”、“輮木为轮”、“金就砺则利”等从正面阐明学习的重要性。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ts val="3565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　　②正反设喻，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如“蚓”和“蟹”、“骐骥”和“驽马”、“锲而舍之”和“锲而不舍”，通过正反对照把所要说明的道理说得更具体明白。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ts val="3565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　　③反复设喻，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如“跂而望”、“登高而招”、“顺风而呼”、“假舆马”、“假舟楫”，连用几个不同的比喻，使读者加深对道理的理解。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6803" grpId="0"/>
      <p:bldP spid="7680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8575" y="2232025"/>
            <a:ext cx="12192000" cy="4358005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71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8834438" y="795338"/>
            <a:ext cx="1471612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57250" y="1917700"/>
            <a:ext cx="649288" cy="647700"/>
            <a:chOff x="857250" y="1917700"/>
            <a:chExt cx="649288" cy="647700"/>
          </a:xfrm>
        </p:grpSpPr>
        <p:sp>
          <p:nvSpPr>
            <p:cNvPr id="4" name="矩形 3"/>
            <p:cNvSpPr/>
            <p:nvPr/>
          </p:nvSpPr>
          <p:spPr>
            <a:xfrm>
              <a:off x="85725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4" name="文本框 22"/>
            <p:cNvSpPr txBox="1">
              <a:spLocks noChangeArrowheads="1"/>
            </p:cNvSpPr>
            <p:nvPr/>
          </p:nvSpPr>
          <p:spPr bwMode="auto">
            <a:xfrm>
              <a:off x="857250" y="1919288"/>
              <a:ext cx="649288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本</a:t>
              </a:r>
              <a:endParaRPr lang="zh-CN" altLang="en-US" sz="3600" dirty="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19288" y="1917700"/>
            <a:ext cx="649287" cy="647700"/>
            <a:chOff x="1919288" y="1917700"/>
            <a:chExt cx="649287" cy="647700"/>
          </a:xfrm>
        </p:grpSpPr>
        <p:sp>
          <p:nvSpPr>
            <p:cNvPr id="10" name="矩形 9"/>
            <p:cNvSpPr/>
            <p:nvPr/>
          </p:nvSpPr>
          <p:spPr>
            <a:xfrm>
              <a:off x="192087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5" name="文本框 26"/>
            <p:cNvSpPr txBox="1">
              <a:spLocks noChangeArrowheads="1"/>
            </p:cNvSpPr>
            <p:nvPr/>
          </p:nvSpPr>
          <p:spPr bwMode="auto">
            <a:xfrm>
              <a:off x="1919288" y="1919288"/>
              <a:ext cx="649287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文</a:t>
              </a:r>
              <a:endParaRPr lang="zh-CN" altLang="en-US" sz="3600" dirty="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0050" y="1917700"/>
            <a:ext cx="688975" cy="647700"/>
            <a:chOff x="2940050" y="1917700"/>
            <a:chExt cx="688975" cy="647700"/>
          </a:xfrm>
        </p:grpSpPr>
        <p:sp>
          <p:nvSpPr>
            <p:cNvPr id="14" name="矩形 13"/>
            <p:cNvSpPr/>
            <p:nvPr/>
          </p:nvSpPr>
          <p:spPr>
            <a:xfrm>
              <a:off x="298132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6" name="文本框 27"/>
            <p:cNvSpPr txBox="1">
              <a:spLocks noChangeArrowheads="1"/>
            </p:cNvSpPr>
            <p:nvPr/>
          </p:nvSpPr>
          <p:spPr bwMode="auto">
            <a:xfrm>
              <a:off x="2940050" y="1919288"/>
              <a:ext cx="649288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设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37013" y="1917700"/>
            <a:ext cx="654050" cy="647700"/>
            <a:chOff x="4037013" y="1917700"/>
            <a:chExt cx="654050" cy="647700"/>
          </a:xfrm>
        </p:grpSpPr>
        <p:sp>
          <p:nvSpPr>
            <p:cNvPr id="15" name="矩形 14"/>
            <p:cNvSpPr/>
            <p:nvPr/>
          </p:nvSpPr>
          <p:spPr>
            <a:xfrm>
              <a:off x="4043363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7" name="文本框 28"/>
            <p:cNvSpPr txBox="1">
              <a:spLocks noChangeArrowheads="1"/>
            </p:cNvSpPr>
            <p:nvPr/>
          </p:nvSpPr>
          <p:spPr bwMode="auto">
            <a:xfrm>
              <a:off x="4037013" y="1919288"/>
              <a:ext cx="649287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喻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5400" y="1917700"/>
            <a:ext cx="650875" cy="647700"/>
            <a:chOff x="5105400" y="1917700"/>
            <a:chExt cx="650875" cy="647700"/>
          </a:xfrm>
        </p:grpSpPr>
        <p:sp>
          <p:nvSpPr>
            <p:cNvPr id="24" name="矩形 23"/>
            <p:cNvSpPr/>
            <p:nvPr/>
          </p:nvSpPr>
          <p:spPr>
            <a:xfrm>
              <a:off x="510540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8" name="文本框 29"/>
            <p:cNvSpPr txBox="1">
              <a:spLocks noChangeArrowheads="1"/>
            </p:cNvSpPr>
            <p:nvPr/>
          </p:nvSpPr>
          <p:spPr bwMode="auto">
            <a:xfrm>
              <a:off x="5106988" y="1919288"/>
              <a:ext cx="649287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的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67438" y="1917700"/>
            <a:ext cx="1223962" cy="647700"/>
            <a:chOff x="6167438" y="1917700"/>
            <a:chExt cx="1223962" cy="647700"/>
          </a:xfrm>
        </p:grpSpPr>
        <p:sp>
          <p:nvSpPr>
            <p:cNvPr id="25" name="矩形 24"/>
            <p:cNvSpPr/>
            <p:nvPr/>
          </p:nvSpPr>
          <p:spPr>
            <a:xfrm>
              <a:off x="6167438" y="1917700"/>
              <a:ext cx="1096962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9" name="文本框 30"/>
            <p:cNvSpPr txBox="1">
              <a:spLocks noChangeArrowheads="1"/>
            </p:cNvSpPr>
            <p:nvPr/>
          </p:nvSpPr>
          <p:spPr bwMode="auto">
            <a:xfrm>
              <a:off x="6167438" y="1919288"/>
              <a:ext cx="1223962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特点</a:t>
              </a:r>
              <a:endParaRPr lang="zh-CN" altLang="en-US" sz="3600">
                <a:solidFill>
                  <a:srgbClr val="644B3D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-28575" y="2863850"/>
            <a:ext cx="1196467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（３）设喻与说理结合紧密，形式十分灵活：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①有的是将道理隐含于比喻之中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，如“青出于蓝”、“冰寒于水”；“锲而舍之”、“锲而不舍”。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②有的先设喻，后引出道理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，如第二段，作者先连用五个比喻，后引出“善假于物也”的道理。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③有的先设喻，引出道理后，再用另外的比喻进一步论证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，如第三段第一层，作者先用“积土成山”“积水成渊”设喻，引出“积善成德”的道理，再用“不积跬步”、“不积水流”两个比喻从反面进一步论证。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63" y="260350"/>
            <a:ext cx="11522075" cy="6192838"/>
          </a:xfrm>
          <a:prstGeom prst="rect">
            <a:avLst/>
          </a:prstGeom>
          <a:noFill/>
          <a:ln>
            <a:solidFill>
              <a:srgbClr val="634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1388" y="444500"/>
            <a:ext cx="1519237" cy="2143125"/>
            <a:chOff x="9831388" y="444500"/>
            <a:chExt cx="1519237" cy="2143125"/>
          </a:xfrm>
        </p:grpSpPr>
        <p:pic>
          <p:nvPicPr>
            <p:cNvPr id="15364" name="图片 8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9831388" y="444500"/>
              <a:ext cx="1519237" cy="214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5" name="图片 9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9975850" y="817563"/>
              <a:ext cx="1231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矩形 10"/>
            <p:cNvSpPr>
              <a:spLocks noChangeArrowheads="1"/>
            </p:cNvSpPr>
            <p:nvPr/>
          </p:nvSpPr>
          <p:spPr bwMode="auto">
            <a:xfrm>
              <a:off x="10026650" y="1631950"/>
              <a:ext cx="1323975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>
                  <a:solidFill>
                    <a:srgbClr val="634A3C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《荀子》</a:t>
              </a:r>
              <a:endParaRPr lang="zh-CN" altLang="en-US" sz="200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pic>
        <p:nvPicPr>
          <p:cNvPr id="15367" name="图片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23888" y="1844675"/>
            <a:ext cx="1690687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892300" y="578485"/>
            <a:ext cx="5830570" cy="737870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374" name="图片 1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-1609986">
            <a:off x="9825038" y="5208588"/>
            <a:ext cx="104933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960880" y="663575"/>
            <a:ext cx="5761038" cy="652463"/>
          </a:xfrm>
        </p:spPr>
        <p:txBody>
          <a:bodyPr/>
          <a:lstStyle/>
          <a:p>
            <a:pPr algn="l" eaLnBrk="1" hangingPunct="1"/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从</a:t>
            </a:r>
            <a:r>
              <a:rPr lang="en-US" altLang="zh-CN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劝学</a:t>
            </a:r>
            <a:r>
              <a:rPr lang="en-US" altLang="zh-CN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看</a:t>
            </a:r>
            <a:r>
              <a:rPr lang="en-US" altLang="zh-CN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荀子</a:t>
            </a:r>
            <a:r>
              <a:rPr lang="en-US" altLang="zh-CN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的特色</a:t>
            </a:r>
            <a:r>
              <a:rPr lang="zh-CN" altLang="en-US" sz="400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400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2314575" y="2160270"/>
            <a:ext cx="839851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①善用博喻（集中许多并列的比喻，从同一角度反复论述问题）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②采用对比，将两种相反的情况组织在一起，形成鲜明对比，增强文字说服力。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③句式整齐，在排偶中适当的夹进散句，文气流畅而不呆滞。 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9"/>
          <p:cNvPicPr>
            <a:picLocks noChangeAspect="1" noChangeArrowheads="1"/>
          </p:cNvPicPr>
          <p:nvPr/>
        </p:nvPicPr>
        <p:blipFill>
          <a:blip r:embed="rId1" cstate="screen"/>
          <a:srcRect l="1697" t="1514" r="1260" b="839"/>
          <a:stretch>
            <a:fillRect/>
          </a:stretch>
        </p:blipFill>
        <p:spPr bwMode="auto">
          <a:xfrm>
            <a:off x="5080" y="675640"/>
            <a:ext cx="5126355" cy="619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Rectangle 5"/>
          <p:cNvSpPr>
            <a:spLocks noChangeArrowheads="1"/>
          </p:cNvSpPr>
          <p:nvPr/>
        </p:nvSpPr>
        <p:spPr bwMode="auto">
          <a:xfrm>
            <a:off x="4960303" y="2864644"/>
            <a:ext cx="309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3600" b="1">
                <a:latin typeface="Times New Roman" panose="02020603050405020304" pitchFamily="18" charset="0"/>
              </a:rPr>
              <a:t> </a:t>
            </a:r>
            <a:endParaRPr lang="en-US" sz="3600" b="1">
              <a:latin typeface="Times New Roman" panose="02020603050405020304" pitchFamily="18" charset="0"/>
            </a:endParaRPr>
          </a:p>
        </p:txBody>
      </p:sp>
      <p:sp>
        <p:nvSpPr>
          <p:cNvPr id="53251" name="Rectangle 6"/>
          <p:cNvSpPr>
            <a:spLocks noChangeArrowheads="1"/>
          </p:cNvSpPr>
          <p:nvPr/>
        </p:nvSpPr>
        <p:spPr bwMode="auto">
          <a:xfrm>
            <a:off x="7551103" y="4664869"/>
            <a:ext cx="309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333399"/>
                </a:solidFill>
                <a:latin typeface="Times New Roman" panose="02020603050405020304" pitchFamily="18" charset="0"/>
              </a:rPr>
              <a:t> </a:t>
            </a:r>
            <a:endParaRPr lang="en-US" sz="3600" b="1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3" name="Text Box 12"/>
          <p:cNvSpPr txBox="1">
            <a:spLocks noChangeArrowheads="1"/>
          </p:cNvSpPr>
          <p:nvPr/>
        </p:nvSpPr>
        <p:spPr bwMode="auto">
          <a:xfrm>
            <a:off x="4960303" y="1744980"/>
            <a:ext cx="71913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000"/>
          </a:p>
        </p:txBody>
      </p:sp>
      <p:sp>
        <p:nvSpPr>
          <p:cNvPr id="53254" name="Text Box 13"/>
          <p:cNvSpPr txBox="1">
            <a:spLocks noChangeArrowheads="1"/>
          </p:cNvSpPr>
          <p:nvPr/>
        </p:nvSpPr>
        <p:spPr bwMode="auto">
          <a:xfrm>
            <a:off x="4619625" y="2897505"/>
            <a:ext cx="85979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0099"/>
                </a:solidFill>
              </a:rPr>
              <a:t>学不可以已</a:t>
            </a:r>
            <a:endParaRPr lang="zh-CN" altLang="en-US" sz="4400" b="1">
              <a:solidFill>
                <a:srgbClr val="CC0099"/>
              </a:solidFill>
            </a:endParaRPr>
          </a:p>
        </p:txBody>
      </p:sp>
      <p:sp>
        <p:nvSpPr>
          <p:cNvPr id="53255" name="AutoShape 14"/>
          <p:cNvSpPr/>
          <p:nvPr/>
        </p:nvSpPr>
        <p:spPr bwMode="auto">
          <a:xfrm>
            <a:off x="5608003" y="1816418"/>
            <a:ext cx="360362" cy="4249737"/>
          </a:xfrm>
          <a:prstGeom prst="leftBrace">
            <a:avLst>
              <a:gd name="adj1" fmla="val 98275"/>
              <a:gd name="adj2" fmla="val 50000"/>
            </a:avLst>
          </a:prstGeom>
          <a:noFill/>
          <a:ln w="254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000"/>
          </a:p>
        </p:txBody>
      </p:sp>
      <p:sp>
        <p:nvSpPr>
          <p:cNvPr id="53256" name="Text Box 15"/>
          <p:cNvSpPr txBox="1">
            <a:spLocks noChangeArrowheads="1"/>
          </p:cNvSpPr>
          <p:nvPr/>
        </p:nvSpPr>
        <p:spPr bwMode="auto">
          <a:xfrm>
            <a:off x="5969000" y="1829435"/>
            <a:ext cx="24472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学习的重要性</a:t>
            </a:r>
            <a:endParaRPr lang="zh-CN" altLang="en-US" sz="2800" b="1"/>
          </a:p>
        </p:txBody>
      </p:sp>
      <p:sp>
        <p:nvSpPr>
          <p:cNvPr id="53257" name="Text Box 16"/>
          <p:cNvSpPr txBox="1">
            <a:spLocks noChangeArrowheads="1"/>
          </p:cNvSpPr>
          <p:nvPr/>
        </p:nvSpPr>
        <p:spPr bwMode="auto">
          <a:xfrm>
            <a:off x="5895023" y="3509328"/>
            <a:ext cx="2016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学习的作用</a:t>
            </a:r>
            <a:endParaRPr lang="zh-CN" altLang="en-US" sz="2800" b="1"/>
          </a:p>
        </p:txBody>
      </p:sp>
      <p:sp>
        <p:nvSpPr>
          <p:cNvPr id="53258" name="Text Box 17"/>
          <p:cNvSpPr txBox="1">
            <a:spLocks noChangeArrowheads="1"/>
          </p:cNvSpPr>
          <p:nvPr/>
        </p:nvSpPr>
        <p:spPr bwMode="auto">
          <a:xfrm>
            <a:off x="5969000" y="5507355"/>
            <a:ext cx="266541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学习的方法、态度</a:t>
            </a:r>
            <a:endParaRPr lang="zh-CN" altLang="en-US" sz="2800" b="1"/>
          </a:p>
        </p:txBody>
      </p:sp>
      <p:sp>
        <p:nvSpPr>
          <p:cNvPr id="53259" name="Text Box 18"/>
          <p:cNvSpPr txBox="1">
            <a:spLocks noChangeArrowheads="1"/>
          </p:cNvSpPr>
          <p:nvPr/>
        </p:nvSpPr>
        <p:spPr bwMode="auto">
          <a:xfrm>
            <a:off x="8632190" y="1529080"/>
            <a:ext cx="1657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提高自己</a:t>
            </a:r>
            <a:endParaRPr lang="zh-CN" altLang="en-US" sz="2800" b="1"/>
          </a:p>
        </p:txBody>
      </p:sp>
      <p:sp>
        <p:nvSpPr>
          <p:cNvPr id="53260" name="AutoShape 19"/>
          <p:cNvSpPr/>
          <p:nvPr/>
        </p:nvSpPr>
        <p:spPr bwMode="auto">
          <a:xfrm>
            <a:off x="8416290" y="1673543"/>
            <a:ext cx="73025" cy="863600"/>
          </a:xfrm>
          <a:prstGeom prst="leftBrace">
            <a:avLst>
              <a:gd name="adj1" fmla="val 98551"/>
              <a:gd name="adj2" fmla="val 50000"/>
            </a:avLst>
          </a:prstGeom>
          <a:noFill/>
          <a:ln w="254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000"/>
          </a:p>
        </p:txBody>
      </p:sp>
      <p:sp>
        <p:nvSpPr>
          <p:cNvPr id="53261" name="Text Box 16"/>
          <p:cNvSpPr txBox="1">
            <a:spLocks noChangeArrowheads="1"/>
          </p:cNvSpPr>
          <p:nvPr/>
        </p:nvSpPr>
        <p:spPr bwMode="auto">
          <a:xfrm>
            <a:off x="8632190" y="2176780"/>
            <a:ext cx="17284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改变自己</a:t>
            </a:r>
            <a:endParaRPr lang="zh-CN" altLang="en-US" sz="2800" b="1"/>
          </a:p>
        </p:txBody>
      </p:sp>
      <p:sp>
        <p:nvSpPr>
          <p:cNvPr id="53262" name="AutoShape 17"/>
          <p:cNvSpPr/>
          <p:nvPr/>
        </p:nvSpPr>
        <p:spPr bwMode="auto">
          <a:xfrm>
            <a:off x="8919528" y="5058093"/>
            <a:ext cx="71437" cy="1439862"/>
          </a:xfrm>
          <a:prstGeom prst="leftBrace">
            <a:avLst>
              <a:gd name="adj1" fmla="val 167964"/>
              <a:gd name="adj2" fmla="val 50000"/>
            </a:avLst>
          </a:prstGeom>
          <a:noFill/>
          <a:ln w="254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000"/>
          </a:p>
        </p:txBody>
      </p:sp>
      <p:sp>
        <p:nvSpPr>
          <p:cNvPr id="53263" name="Text Box 18"/>
          <p:cNvSpPr txBox="1">
            <a:spLocks noChangeArrowheads="1"/>
          </p:cNvSpPr>
          <p:nvPr/>
        </p:nvSpPr>
        <p:spPr bwMode="auto">
          <a:xfrm>
            <a:off x="9063990" y="4985068"/>
            <a:ext cx="1150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/>
              <a:t>积累</a:t>
            </a:r>
            <a:endParaRPr lang="zh-CN" altLang="en-US" sz="2800" b="1"/>
          </a:p>
        </p:txBody>
      </p:sp>
      <p:sp>
        <p:nvSpPr>
          <p:cNvPr id="53264" name="Text Box 19"/>
          <p:cNvSpPr txBox="1">
            <a:spLocks noChangeArrowheads="1"/>
          </p:cNvSpPr>
          <p:nvPr/>
        </p:nvSpPr>
        <p:spPr bwMode="auto">
          <a:xfrm>
            <a:off x="8992553" y="5561330"/>
            <a:ext cx="12969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/>
              <a:t>坚持</a:t>
            </a:r>
            <a:endParaRPr lang="zh-CN" altLang="en-US" sz="2800" b="1"/>
          </a:p>
        </p:txBody>
      </p:sp>
      <p:sp>
        <p:nvSpPr>
          <p:cNvPr id="53265" name="Text Box 20"/>
          <p:cNvSpPr txBox="1">
            <a:spLocks noChangeArrowheads="1"/>
          </p:cNvSpPr>
          <p:nvPr/>
        </p:nvSpPr>
        <p:spPr bwMode="auto">
          <a:xfrm>
            <a:off x="8992553" y="6066155"/>
            <a:ext cx="1222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/>
              <a:t>专一</a:t>
            </a:r>
            <a:endParaRPr lang="zh-CN" altLang="en-US" sz="2800" b="1"/>
          </a:p>
        </p:txBody>
      </p:sp>
      <p:sp>
        <p:nvSpPr>
          <p:cNvPr id="53266" name="Text Box 21"/>
          <p:cNvSpPr txBox="1">
            <a:spLocks noChangeArrowheads="1"/>
          </p:cNvSpPr>
          <p:nvPr/>
        </p:nvSpPr>
        <p:spPr bwMode="auto">
          <a:xfrm>
            <a:off x="8632190" y="3616643"/>
            <a:ext cx="17287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/>
              <a:t>弥补不足</a:t>
            </a:r>
            <a:endParaRPr lang="zh-CN" altLang="en-US" sz="2800" b="1"/>
          </a:p>
        </p:txBody>
      </p:sp>
      <p:sp>
        <p:nvSpPr>
          <p:cNvPr id="53267" name="AutoShape 22"/>
          <p:cNvSpPr>
            <a:spLocks noChangeArrowheads="1"/>
          </p:cNvSpPr>
          <p:nvPr/>
        </p:nvSpPr>
        <p:spPr bwMode="auto">
          <a:xfrm>
            <a:off x="7911465" y="3761105"/>
            <a:ext cx="720725" cy="215900"/>
          </a:xfrm>
          <a:prstGeom prst="right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 cmpd="sng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en-US" sz="2000"/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4890135" y="220028"/>
            <a:ext cx="7848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学不可以已——中心论点</a:t>
            </a:r>
            <a:endParaRPr lang="zh-CN" altLang="en-US" sz="3200" b="1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69" name="Text Box 21"/>
          <p:cNvSpPr txBox="1">
            <a:spLocks noChangeArrowheads="1"/>
          </p:cNvSpPr>
          <p:nvPr/>
        </p:nvSpPr>
        <p:spPr bwMode="auto">
          <a:xfrm>
            <a:off x="10176828" y="1587818"/>
            <a:ext cx="6508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2000"/>
          </a:p>
        </p:txBody>
      </p:sp>
      <p:sp>
        <p:nvSpPr>
          <p:cNvPr id="53270" name="AutoShape 22"/>
          <p:cNvSpPr/>
          <p:nvPr/>
        </p:nvSpPr>
        <p:spPr bwMode="auto">
          <a:xfrm>
            <a:off x="10289540" y="1491615"/>
            <a:ext cx="287338" cy="4968875"/>
          </a:xfrm>
          <a:prstGeom prst="rightBrace">
            <a:avLst>
              <a:gd name="adj1" fmla="val 144107"/>
              <a:gd name="adj2" fmla="val 50000"/>
            </a:avLst>
          </a:prstGeom>
          <a:solidFill>
            <a:srgbClr val="CFDEF3"/>
          </a:solidFill>
          <a:ln w="9525" cmpd="sng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000"/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10489565" y="3148330"/>
            <a:ext cx="306546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喻证</a:t>
            </a:r>
            <a:endParaRPr lang="zh-CN" altLang="en-US" sz="3200" b="1">
              <a:solidFill>
                <a:srgbClr val="008000"/>
              </a:solidFill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道理明白</a:t>
            </a:r>
            <a:endParaRPr lang="zh-CN" altLang="en-US" sz="3200" b="1">
              <a:solidFill>
                <a:srgbClr val="008000"/>
              </a:solidFill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具体生动</a:t>
            </a:r>
            <a:endParaRPr lang="zh-CN" altLang="en-US" sz="3200" b="1">
              <a:solidFill>
                <a:srgbClr val="008000"/>
              </a:solidFill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深入浅出</a:t>
            </a:r>
            <a:endParaRPr lang="zh-CN" altLang="en-US" sz="3200" b="1">
              <a:solidFill>
                <a:srgbClr val="008000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0" y="2351405"/>
            <a:ext cx="14668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个比喻）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70295" y="4031615"/>
            <a:ext cx="14668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（5个比喻）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53480" y="6306185"/>
            <a:ext cx="16078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（10个比喻）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6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bldLvl="0" animBg="1" autoUpdateAnimBg="0"/>
      <p:bldP spid="53256" grpId="0" autoUpdateAnimBg="0"/>
      <p:bldP spid="53257" grpId="0" autoUpdateAnimBg="0"/>
      <p:bldP spid="53258" grpId="0" autoUpdateAnimBg="0"/>
      <p:bldP spid="53259" grpId="0" autoUpdateAnimBg="0"/>
      <p:bldP spid="53260" grpId="0" bldLvl="0" animBg="1" autoUpdateAnimBg="0"/>
      <p:bldP spid="53261" grpId="0" autoUpdateAnimBg="0"/>
      <p:bldP spid="53262" grpId="0" bldLvl="0" animBg="1" autoUpdateAnimBg="0"/>
      <p:bldP spid="53263" grpId="0" autoUpdateAnimBg="0"/>
      <p:bldP spid="53264" grpId="0" autoUpdateAnimBg="0" build="allAtOnce"/>
      <p:bldP spid="53265" grpId="0" autoUpdateAnimBg="0"/>
      <p:bldP spid="53266" grpId="0" autoUpdateAnimBg="0"/>
      <p:bldP spid="53267" grpId="0" bldLvl="0" animBg="1" autoUpdateAnimBg="0"/>
      <p:bldP spid="53270" grpId="0" bldLvl="0" animBg="1"/>
      <p:bldP spid="53271" grpId="0" bldLvl="0" autoUpdateAnimBg="0"/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339783" y="674370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5" name="文本框 18"/>
          <p:cNvSpPr txBox="1">
            <a:spLocks noChangeArrowheads="1"/>
          </p:cNvSpPr>
          <p:nvPr/>
        </p:nvSpPr>
        <p:spPr bwMode="auto">
          <a:xfrm>
            <a:off x="2264728" y="871220"/>
            <a:ext cx="101346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通假字</a:t>
            </a:r>
            <a:endParaRPr lang="zh-CN" altLang="en-US" sz="54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9288" y="242888"/>
            <a:ext cx="10361612" cy="5715000"/>
            <a:chOff x="1919288" y="242888"/>
            <a:chExt cx="10361612" cy="5715000"/>
          </a:xfrm>
        </p:grpSpPr>
        <p:pic>
          <p:nvPicPr>
            <p:cNvPr id="37893" name="图片 7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1919288" y="4076700"/>
              <a:ext cx="1703387" cy="188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6" name="图片 1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8770938" y="242888"/>
              <a:ext cx="3509962" cy="149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622675" y="1508760"/>
            <a:ext cx="6495415" cy="47428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①虽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槁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暴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，不复挺者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“有”通“又”，再一次；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“暴”通“曝”，晒。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②则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明而行无过矣：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“知”通“智”，智慧。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輮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使之然也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“輮”通“煣”，使...弯曲。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④君子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非异也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“生”通“性”，天赋，资质。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95325" y="542925"/>
            <a:ext cx="2414588" cy="5834063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3350" y="542925"/>
            <a:ext cx="2414588" cy="5834063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9338" y="542925"/>
            <a:ext cx="2414587" cy="5834063"/>
          </a:xfrm>
          <a:prstGeom prst="rect">
            <a:avLst/>
          </a:prstGeom>
          <a:noFill/>
          <a:ln>
            <a:solidFill>
              <a:srgbClr val="3A1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77363" y="542925"/>
            <a:ext cx="2414587" cy="5834063"/>
          </a:xfrm>
          <a:prstGeom prst="rect">
            <a:avLst/>
          </a:prstGeom>
          <a:noFill/>
          <a:ln>
            <a:solidFill>
              <a:srgbClr val="3A1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pic>
        <p:nvPicPr>
          <p:cNvPr id="35847" name="图片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858000" y="422275"/>
            <a:ext cx="20605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图片 14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028700" y="422275"/>
            <a:ext cx="20621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22020" y="175514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日</a:t>
            </a:r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参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省乎己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9655" y="144081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检查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55" y="196278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参加、加入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215640" y="1701165"/>
            <a:ext cx="215900" cy="57594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22655" y="263906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声非加</a:t>
            </a:r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疾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也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215640" y="2715260"/>
            <a:ext cx="215900" cy="52578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589655" y="248475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强、洪亮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89655" y="300672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疾病、快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57300" y="381127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假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舆马者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215640" y="3727450"/>
            <a:ext cx="215900" cy="6064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589655" y="352869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凭借、借助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9655" y="398081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不真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2655" y="485521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金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就砺则利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215640" y="4770755"/>
            <a:ext cx="215900" cy="6064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589655" y="450278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金属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89655" y="502475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金子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32245" y="324104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蚓无</a:t>
            </a:r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爪牙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之利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8897620" y="1228725"/>
            <a:ext cx="358775" cy="449199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377680" y="1013460"/>
            <a:ext cx="216027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本义：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爪子、牙齿。后来形成</a:t>
            </a:r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褒义的比喻义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：帮手、武士；现代又转为</a:t>
            </a:r>
            <a:r>
              <a:rPr kumimoji="1"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贬义的比喻义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：帮凶、走狗，词义的感情色彩有了变化。 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431857" y="151766"/>
            <a:ext cx="44438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古今异义（古</a:t>
            </a:r>
            <a:r>
              <a:rPr kumimoji="1"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今）</a:t>
            </a:r>
            <a:endParaRPr kumimoji="1" lang="zh-CN" altLang="en-US" sz="40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935678" y="405130"/>
            <a:ext cx="3256280" cy="6192520"/>
            <a:chOff x="7479771" y="404813"/>
            <a:chExt cx="4712168" cy="6192837"/>
          </a:xfrm>
        </p:grpSpPr>
        <p:pic>
          <p:nvPicPr>
            <p:cNvPr id="23555" name="图片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424410" y="3720953"/>
              <a:ext cx="3767529" cy="2876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7479771" y="404813"/>
              <a:ext cx="4067704" cy="6192837"/>
              <a:chOff x="7479771" y="404813"/>
              <a:chExt cx="4067704" cy="6192837"/>
            </a:xfrm>
          </p:grpSpPr>
          <p:grpSp>
            <p:nvGrpSpPr>
              <p:cNvPr id="23554" name="组合 13"/>
              <p:cNvGrpSpPr/>
              <p:nvPr/>
            </p:nvGrpSpPr>
            <p:grpSpPr bwMode="auto">
              <a:xfrm>
                <a:off x="7479771" y="404813"/>
                <a:ext cx="4067704" cy="6192837"/>
                <a:chOff x="156659" y="260350"/>
                <a:chExt cx="4067133" cy="6192838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334963" y="260350"/>
                  <a:ext cx="3888829" cy="6192838"/>
                </a:xfrm>
                <a:prstGeom prst="rect">
                  <a:avLst/>
                </a:prstGeom>
                <a:noFill/>
                <a:ln w="28575">
                  <a:solidFill>
                    <a:srgbClr val="634A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3571" name="文本框 18"/>
                <p:cNvSpPr txBox="1">
                  <a:spLocks noChangeArrowheads="1"/>
                </p:cNvSpPr>
                <p:nvPr/>
              </p:nvSpPr>
              <p:spPr bwMode="auto">
                <a:xfrm>
                  <a:off x="156659" y="1052438"/>
                  <a:ext cx="3826721" cy="24482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8000">
                      <a:solidFill>
                        <a:srgbClr val="634A3C"/>
                      </a:solidFill>
                      <a:latin typeface="汉仪程行简" panose="00020600040101010101" pitchFamily="18" charset="-122"/>
                      <a:ea typeface="汉仪程行简" panose="00020600040101010101" pitchFamily="18" charset="-122"/>
                    </a:rPr>
                    <a:t>词类活用</a:t>
                  </a:r>
                  <a:endParaRPr lang="zh-CN" altLang="en-US" sz="8000">
                    <a:solidFill>
                      <a:srgbClr val="634A3C"/>
                    </a:solidFill>
                    <a:latin typeface="汉仪程行简" panose="00020600040101010101" pitchFamily="18" charset="-122"/>
                    <a:ea typeface="汉仪程行简" panose="00020600040101010101" pitchFamily="18" charset="-122"/>
                  </a:endParaRPr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>
                <a:off x="9602510" y="1000761"/>
                <a:ext cx="0" cy="2519363"/>
              </a:xfrm>
              <a:prstGeom prst="line">
                <a:avLst/>
              </a:prstGeom>
              <a:ln>
                <a:solidFill>
                  <a:srgbClr val="634A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81000" y="1143000"/>
            <a:ext cx="7772400" cy="5218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①假舟楫者，非能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也，而绝江河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水，</a:t>
            </a:r>
            <a:r>
              <a:rPr lang="zh-CN" altLang="en-US" sz="2800" b="1">
                <a:solidFill>
                  <a:srgbClr val="239D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名词用作动词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，游泳。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②君子博学而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参省乎己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</a:t>
            </a:r>
            <a:r>
              <a:rPr lang="zh-CN" altLang="en-US" sz="2800" b="1">
                <a:solidFill>
                  <a:srgbClr val="239D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名词作状语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，每日。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③假舆马者，非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足也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239D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形容词使动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食埃土，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饮黄泉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上、下，</a:t>
            </a:r>
            <a:r>
              <a:rPr lang="zh-CN" altLang="en-US" sz="2800" b="1">
                <a:solidFill>
                  <a:srgbClr val="239D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方位名词作状语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，向上、向下。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⑤用心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一，</a:t>
            </a:r>
            <a:r>
              <a:rPr lang="zh-CN" altLang="en-US" sz="2800" b="1">
                <a:solidFill>
                  <a:srgbClr val="239D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数词作形容词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，作“专一”讲。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5448300" cy="68580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412" name="图片 7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951538" y="319088"/>
            <a:ext cx="649287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951538" y="2112963"/>
            <a:ext cx="649287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29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951538" y="3635375"/>
            <a:ext cx="64928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3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951538" y="5365750"/>
            <a:ext cx="64928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8" name="图片 1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56038" y="3789363"/>
            <a:ext cx="160972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18"/>
          <p:cNvSpPr txBox="1">
            <a:spLocks noChangeArrowheads="1"/>
          </p:cNvSpPr>
          <p:nvPr/>
        </p:nvSpPr>
        <p:spPr bwMode="auto">
          <a:xfrm>
            <a:off x="1706245" y="570230"/>
            <a:ext cx="1413510" cy="49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特殊句式</a:t>
            </a:r>
            <a:endParaRPr lang="zh-CN" altLang="en-US" sz="80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703388" y="1700213"/>
            <a:ext cx="1584325" cy="0"/>
          </a:xfrm>
          <a:prstGeom prst="line">
            <a:avLst/>
          </a:prstGeom>
          <a:ln>
            <a:solidFill>
              <a:srgbClr val="634A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484673" y="390843"/>
            <a:ext cx="57220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虽有槁暴，不复挺者，輮使之然也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489753" y="1513841"/>
            <a:ext cx="2857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青，取之于蓝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484673" y="2549208"/>
            <a:ext cx="2800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蚓无爪牙之利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6489753" y="3464561"/>
            <a:ext cx="2343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细黑" panose="02010600040101010101" pitchFamily="2" charset="-122"/>
              </a:rPr>
              <a:t>无以至千里</a:t>
            </a:r>
            <a:endParaRPr kumimoji="1"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6565998" y="914478"/>
            <a:ext cx="1854994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判断句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9" name="Text Box 9"/>
          <p:cNvSpPr txBox="1">
            <a:spLocks noChangeArrowheads="1"/>
          </p:cNvSpPr>
          <p:nvPr/>
        </p:nvSpPr>
        <p:spPr bwMode="auto">
          <a:xfrm>
            <a:off x="6565635" y="2030096"/>
            <a:ext cx="210859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状语后置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600798" y="2945448"/>
            <a:ext cx="1885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定语后置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6601037" y="3860801"/>
            <a:ext cx="24574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固定句式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802" name="Text Box 14"/>
          <p:cNvSpPr txBox="1">
            <a:spLocks noChangeArrowheads="1"/>
          </p:cNvSpPr>
          <p:nvPr/>
        </p:nvSpPr>
        <p:spPr bwMode="auto">
          <a:xfrm>
            <a:off x="6484673" y="4379913"/>
            <a:ext cx="2862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輮以（之）为轮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803" name="Text Box 15"/>
          <p:cNvSpPr txBox="1">
            <a:spLocks noChangeArrowheads="1"/>
          </p:cNvSpPr>
          <p:nvPr/>
        </p:nvSpPr>
        <p:spPr bwMode="auto">
          <a:xfrm>
            <a:off x="6484673" y="5481956"/>
            <a:ext cx="44935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骐骥一跃，不能（跃）十步</a:t>
            </a:r>
            <a:endParaRPr kumimoji="1"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804" name="Text Box 16"/>
          <p:cNvSpPr txBox="1">
            <a:spLocks noChangeArrowheads="1"/>
          </p:cNvSpPr>
          <p:nvPr/>
        </p:nvSpPr>
        <p:spPr bwMode="auto">
          <a:xfrm>
            <a:off x="6601073" y="4963136"/>
            <a:ext cx="1999059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省略句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806" name="Text Box 20"/>
          <p:cNvSpPr txBox="1">
            <a:spLocks noChangeArrowheads="1"/>
          </p:cNvSpPr>
          <p:nvPr/>
        </p:nvSpPr>
        <p:spPr bwMode="auto">
          <a:xfrm>
            <a:off x="6661689" y="6070582"/>
            <a:ext cx="1999059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省略句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925494" y="958534"/>
            <a:ext cx="4739512" cy="560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．冰，水为之，而寒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水 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．木直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中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绳 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3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．輮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以为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轮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 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．虽有槁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暴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 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 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5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．金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就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砺则利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6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．君子博学而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日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参省乎已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 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．不如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须臾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之所学也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8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．声非加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疾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也 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   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9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．而闻者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彰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宋体" panose="02010600040101010101" pitchFamily="2" charset="-122"/>
              </a:rPr>
              <a:t> 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   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10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．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假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舆马者</a:t>
            </a:r>
            <a:endParaRPr kumimoji="1" lang="zh-CN" altLang="en-US" sz="2800" b="1" dirty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2800" b="1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11. 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无以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至千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里</a:t>
            </a:r>
            <a:endParaRPr kumimoji="1"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908959" y="3866833"/>
            <a:ext cx="3186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7718584" y="958533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介词，比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7826931" y="1463358"/>
            <a:ext cx="15126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合乎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7665006" y="1966596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把</a:t>
            </a:r>
            <a:r>
              <a:rPr kumimoji="1"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…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做成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7988856" y="2398396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晒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7339965" y="2903221"/>
            <a:ext cx="2518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接近</a:t>
            </a:r>
            <a:r>
              <a:rPr kumimoji="1"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,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靠近</a:t>
            </a:r>
            <a:r>
              <a:rPr kumimoji="1"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.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放到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7394734" y="3406458"/>
            <a:ext cx="2698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每天（名</a:t>
            </a:r>
            <a:r>
              <a:rPr kumimoji="1"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—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状）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7232809" y="3911283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片刻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5827871" y="4343083"/>
            <a:ext cx="34163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强，这里指声音宏大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5774293" y="4846321"/>
            <a:ext cx="30572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显著，明显，清楚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6530340" y="5422583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借助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5612368" y="5898833"/>
            <a:ext cx="41344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没有用来</a:t>
            </a:r>
            <a:r>
              <a:rPr kumimoji="1"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……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的（办法）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930" y="2374900"/>
            <a:ext cx="18872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重点</a:t>
            </a:r>
            <a:endParaRPr lang="zh-CN" altLang="en-US" sz="4000"/>
          </a:p>
          <a:p>
            <a:r>
              <a:rPr lang="zh-CN" altLang="en-US" sz="4000"/>
              <a:t>实词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bldLvl="0" animBg="1" autoUpdateAnimBg="0"/>
      <p:bldP spid="55302" grpId="0" bldLvl="0" animBg="1" autoUpdateAnimBg="0"/>
      <p:bldP spid="55303" grpId="0" bldLvl="0" animBg="1" autoUpdateAnimBg="0"/>
      <p:bldP spid="55304" grpId="0" bldLvl="0" animBg="1" autoUpdateAnimBg="0"/>
      <p:bldP spid="55305" grpId="0" bldLvl="0" animBg="1" autoUpdateAnimBg="0"/>
      <p:bldP spid="55306" grpId="0" bldLvl="0" animBg="1" autoUpdateAnimBg="0"/>
      <p:bldP spid="55307" grpId="0" bldLvl="0" animBg="1" autoUpdateAnimBg="0"/>
      <p:bldP spid="55308" grpId="0" bldLvl="0" animBg="1" autoUpdateAnimBg="0"/>
      <p:bldP spid="55309" grpId="0" bldLvl="0" animBg="1" autoUpdateAnimBg="0"/>
      <p:bldP spid="55310" grpId="0" bldLvl="0" animBg="1" autoUpdateAnimBg="0"/>
      <p:bldP spid="55311" grpId="0" bldLvl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525395" y="530860"/>
            <a:ext cx="3938270" cy="5796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．而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绝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江河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 </a:t>
            </a:r>
            <a:endParaRPr kumimoji="1" lang="zh-CN" altLang="en-US" sz="2800" b="1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．故不积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跬步</a:t>
            </a:r>
            <a:r>
              <a:rPr kumimoji="1" lang="en-US" altLang="zh-CN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(ku</a:t>
            </a:r>
            <a:r>
              <a:rPr kumimoji="1" lang="en-US" altLang="zh-CN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ĭ</a:t>
            </a:r>
            <a:r>
              <a:rPr kumimoji="1" lang="en-US" altLang="zh-CN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13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．驽马十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驾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kumimoji="1" lang="zh-CN" altLang="en-US" sz="2800" b="1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14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．功在不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舍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endParaRPr kumimoji="1" lang="zh-CN" altLang="en-US" sz="2800" b="1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15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锲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而舍之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 </a:t>
            </a:r>
            <a:endParaRPr kumimoji="1" lang="zh-CN" altLang="en-US" sz="2800" b="1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．金石可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镂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                </a:t>
            </a: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17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下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饮黄泉</a:t>
            </a:r>
            <a:endParaRPr kumimoji="1" lang="zh-CN" altLang="en-US" sz="2800" b="1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18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．用心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也                           </a:t>
            </a: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19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．蟹六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跪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而二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螯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 </a:t>
            </a:r>
            <a:endParaRPr kumimoji="1" lang="zh-CN" altLang="en-US" sz="2800" b="1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kumimoji="1" lang="en-US" altLang="zh-CN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．用心</a:t>
            </a:r>
            <a:r>
              <a:rPr kumimoji="1" lang="zh-CN" altLang="en-US" sz="2800" b="1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躁</a:t>
            </a:r>
            <a: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也 </a:t>
            </a:r>
            <a:br>
              <a:rPr kumimoji="1" lang="zh-CN" altLang="en-US" sz="2800" b="1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endParaRPr kumimoji="1" lang="zh-CN" altLang="en-US" sz="2800" b="1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/>
            <a:endParaRPr kumimoji="1" lang="en-US" altLang="zh-CN" sz="3200" b="1">
              <a:solidFill>
                <a:srgbClr val="CC00FF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6373892" y="578168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渡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6265545" y="1082993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半步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5617845" y="1514793"/>
            <a:ext cx="34163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马拉车走一天的路程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6211967" y="2018031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放弃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6319123" y="2449831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刻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6211967" y="2954656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雕刻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5779770" y="3386456"/>
            <a:ext cx="23391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向下，作状语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6211967" y="3891281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专一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5892800" y="4257675"/>
            <a:ext cx="425831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蟹脚      </a:t>
            </a:r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螯：蟹钳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5893038" y="4779328"/>
            <a:ext cx="23391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浮躁，不专一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ldLvl="0" animBg="1" autoUpdateAnimBg="0"/>
      <p:bldP spid="56324" grpId="0" bldLvl="0" animBg="1" autoUpdateAnimBg="0"/>
      <p:bldP spid="56325" grpId="0" bldLvl="0" animBg="1" autoUpdateAnimBg="0"/>
      <p:bldP spid="56326" grpId="0" bldLvl="0" animBg="1" autoUpdateAnimBg="0"/>
      <p:bldP spid="56327" grpId="0" bldLvl="0" animBg="1" autoUpdateAnimBg="0"/>
      <p:bldP spid="56328" grpId="0" bldLvl="0" animBg="1" autoUpdateAnimBg="0"/>
      <p:bldP spid="56329" grpId="0" bldLvl="0" animBg="1" autoUpdateAnimBg="0"/>
      <p:bldP spid="56330" grpId="0" bldLvl="0" animBg="1" autoUpdateAnimBg="0"/>
      <p:bldP spid="56331" grpId="0" bldLvl="0" animBg="1" autoUpdateAnimBg="0"/>
      <p:bldP spid="56332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/>
          <p:cNvPicPr>
            <a:picLocks noChangeAspect="1" noChangeArrowheads="1"/>
          </p:cNvPicPr>
          <p:nvPr/>
        </p:nvPicPr>
        <p:blipFill>
          <a:blip r:embed="rId1" cstate="screen"/>
          <a:srcRect l="1942" r="12529" b="-1723"/>
          <a:stretch>
            <a:fillRect/>
          </a:stretch>
        </p:blipFill>
        <p:spPr bwMode="auto">
          <a:xfrm>
            <a:off x="29845" y="-247015"/>
            <a:ext cx="12400915" cy="709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6"/>
          <p:cNvGrpSpPr/>
          <p:nvPr/>
        </p:nvGrpSpPr>
        <p:grpSpPr bwMode="auto">
          <a:xfrm>
            <a:off x="144780" y="-120650"/>
            <a:ext cx="11207750" cy="7148830"/>
            <a:chOff x="263525" y="404664"/>
            <a:chExt cx="11089059" cy="5609595"/>
          </a:xfrm>
        </p:grpSpPr>
        <p:pic>
          <p:nvPicPr>
            <p:cNvPr id="7193" name="图片 4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63525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4" name="图片 7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 flipH="1">
              <a:off x="9552384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919343" y="596729"/>
              <a:ext cx="7777422" cy="5225463"/>
            </a:xfrm>
            <a:prstGeom prst="rect">
              <a:avLst/>
            </a:prstGeom>
            <a:noFill/>
            <a:ln w="38100"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172" name="文本框 11"/>
          <p:cNvSpPr txBox="1">
            <a:spLocks noChangeArrowheads="1"/>
          </p:cNvSpPr>
          <p:nvPr/>
        </p:nvSpPr>
        <p:spPr bwMode="auto">
          <a:xfrm>
            <a:off x="11083290" y="1441450"/>
            <a:ext cx="119824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青云W" panose="00020600040101010101" pitchFamily="18" charset="-122"/>
                <a:ea typeface="汉仪青云W" panose="00020600040101010101" pitchFamily="18" charset="-122"/>
              </a:rPr>
              <a:t>作者介绍</a:t>
            </a:r>
            <a:endParaRPr lang="zh-CN" altLang="en-US" sz="6600" dirty="0">
              <a:solidFill>
                <a:srgbClr val="634A3C"/>
              </a:solidFill>
              <a:latin typeface="汉仪青云W" panose="00020600040101010101" pitchFamily="18" charset="-122"/>
              <a:ea typeface="汉仪青云W" panose="00020600040101010101" pitchFamily="18" charset="-122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1818005" y="123825"/>
            <a:ext cx="7878445" cy="7263130"/>
          </a:xfrm>
        </p:spPr>
        <p:txBody>
          <a:bodyPr/>
          <a:p>
            <a:pPr indent="609600" algn="l" latinLnBrk="0">
              <a:lnSpc>
                <a:spcPts val="3165"/>
              </a:lnSpc>
              <a:spcBef>
                <a:spcPct val="0"/>
              </a:spcBef>
              <a:buFontTx/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荀子认为，自然界的存在，不以人的主观意志为转移，但人类可以用主观努力去认识它，顺应它，运用它，以趋吉避凶。他提出“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制天命而用之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”的人定胜天的思想。</a:t>
            </a:r>
            <a:endParaRPr lang="zh-CN" altLang="en-US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algn="l" latinLnBrk="0">
              <a:lnSpc>
                <a:spcPts val="3165"/>
              </a:lnSpc>
              <a:spcBef>
                <a:spcPct val="0"/>
              </a:spcBef>
              <a:buFontTx/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在认识论方面，他认为人对客观事物的认识，首先要通过感觉器官和外界事物接触，强调“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行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”对于“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知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”的必要性和后天学习的重要性。</a:t>
            </a:r>
            <a:endParaRPr lang="zh-CN" altLang="en-US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algn="l" latinLnBrk="0">
              <a:lnSpc>
                <a:spcPts val="3165"/>
              </a:lnSpc>
              <a:spcBef>
                <a:spcPct val="0"/>
              </a:spcBef>
              <a:buFontTx/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在政治上，他针对孔子、孟子效法先王的思想，提出“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法后王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”，主张应该适应当时的社会情况去施政，要选贤能，明赏罚，兼用“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礼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”“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法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”“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术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”实行统治。他的许多思想为法家所汲取。</a:t>
            </a:r>
            <a:endParaRPr lang="zh-CN" altLang="en-US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algn="l" latinLnBrk="0">
              <a:lnSpc>
                <a:spcPts val="3165"/>
              </a:lnSpc>
              <a:spcBef>
                <a:spcPct val="0"/>
              </a:spcBef>
              <a:buFontTx/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在人性问题上，他不同意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孟子的性善论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，他认为人类天生有欲求，有欲求必有争夺，任其天性发展，必做恶事，因此他提出“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性恶论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”，认为后天环境可以改善人的恶的本质，所以他主张“</a:t>
            </a:r>
            <a:r>
              <a:rPr lang="zh-CN" altLang="en-US" b="1" u="sng" smtClean="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明礼义而化之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”，重视教育的作用，强调教育功能的重要。认为人和物都可以改变，能改造好，能“知明而行无过”。</a:t>
            </a:r>
            <a:endParaRPr lang="zh-CN" altLang="en-US" b="1" smtClean="0"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819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9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454025" y="4709795"/>
            <a:ext cx="44402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61590" y="106045"/>
            <a:ext cx="9499600" cy="5410200"/>
          </a:xfrm>
        </p:spPr>
        <p:txBody>
          <a:bodyPr/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altLang="zh-CN" sz="2800" b="1" dirty="0" smtClean="0"/>
              <a:t>1    </a:t>
            </a:r>
            <a:r>
              <a:rPr lang="zh-CN" altLang="en-US" sz="2800" b="1" dirty="0" smtClean="0">
                <a:solidFill>
                  <a:srgbClr val="FF3300"/>
                </a:solidFill>
                <a:ea typeface="华文中宋" panose="02010600040101010101" pitchFamily="2" charset="-122"/>
              </a:rPr>
              <a:t>于</a:t>
            </a:r>
            <a:endParaRPr lang="zh-CN" altLang="en-US" sz="2800" b="1" dirty="0" smtClean="0">
              <a:solidFill>
                <a:srgbClr val="FF3300"/>
              </a:solidFill>
              <a:ea typeface="华文中宋" panose="02010600040101010101" pitchFamily="2" charset="-122"/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）青，取之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于</a:t>
            </a:r>
            <a:r>
              <a:rPr lang="zh-CN" altLang="en-US" sz="2800" b="1" dirty="0" smtClean="0"/>
              <a:t>蓝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（从）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）而寒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于</a:t>
            </a:r>
            <a:r>
              <a:rPr lang="zh-CN" altLang="en-US" sz="2800" b="1" dirty="0" smtClean="0"/>
              <a:t>水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（比）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）善假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于</a:t>
            </a:r>
            <a:r>
              <a:rPr lang="zh-CN" altLang="en-US" sz="2800" b="1" dirty="0" smtClean="0"/>
              <a:t>物也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（介词，引出对象，可不译）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——————————————————————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en-US" altLang="zh-CN" sz="2800" b="1" dirty="0" smtClean="0"/>
              <a:t>2</a:t>
            </a:r>
            <a:r>
              <a:rPr lang="en-US" altLang="zh-CN" sz="2800" b="1" dirty="0" smtClean="0">
                <a:solidFill>
                  <a:schemeClr val="tx2"/>
                </a:solidFill>
              </a:rPr>
              <a:t>    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者</a:t>
            </a:r>
            <a:endParaRPr lang="zh-CN" altLang="en-US" sz="2800" b="1" dirty="0" smtClean="0">
              <a:solidFill>
                <a:srgbClr val="FF3300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 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）假舟楫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者</a:t>
            </a:r>
            <a:r>
              <a:rPr lang="zh-CN" altLang="en-US" sz="2800" b="1" dirty="0" smtClean="0"/>
              <a:t>  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（特殊指示代词，组成名词性结构，表现“</a:t>
            </a:r>
            <a:r>
              <a:rPr lang="en-US" altLang="zh-CN" sz="2800" b="1" dirty="0" smtClean="0">
                <a:solidFill>
                  <a:schemeClr val="tx2"/>
                </a:solidFill>
              </a:rPr>
              <a:t>……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的人”）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）虽有槁暴，不复挺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者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（表示略作停顿，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  并提示下文要说的原因）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）而见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者</a:t>
            </a:r>
            <a:r>
              <a:rPr lang="zh-CN" altLang="en-US" sz="2800" b="1" dirty="0" smtClean="0"/>
              <a:t>远  </a:t>
            </a:r>
            <a:r>
              <a:rPr lang="en-US" altLang="zh-CN" sz="2800" b="1" dirty="0" smtClean="0"/>
              <a:t>/  </a:t>
            </a:r>
            <a:r>
              <a:rPr lang="zh-CN" altLang="en-US" sz="2800" b="1" dirty="0" smtClean="0"/>
              <a:t>而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闻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者</a:t>
            </a:r>
            <a:r>
              <a:rPr lang="zh-CN" altLang="en-US" sz="2800" b="1" dirty="0" smtClean="0"/>
              <a:t>彰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（用在动词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  后，表“</a:t>
            </a:r>
            <a:r>
              <a:rPr lang="en-US" altLang="zh-CN" sz="2800" b="1" dirty="0" smtClean="0">
                <a:solidFill>
                  <a:schemeClr val="tx2"/>
                </a:solidFill>
              </a:rPr>
              <a:t>……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的东西” 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）非蛇鳝之穴，无可寄托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者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（表“</a:t>
            </a:r>
            <a:r>
              <a:rPr lang="en-US" altLang="zh-CN" sz="2800" b="1" dirty="0" smtClean="0">
                <a:solidFill>
                  <a:schemeClr val="tx2"/>
                </a:solidFill>
              </a:rPr>
              <a:t>……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的地方</a:t>
            </a:r>
            <a:r>
              <a:rPr lang="zh-CN" altLang="en-US" sz="2800" dirty="0" smtClean="0">
                <a:solidFill>
                  <a:schemeClr val="tx2"/>
                </a:solidFill>
              </a:rPr>
              <a:t>”）</a:t>
            </a:r>
            <a:endParaRPr lang="zh-CN" altLang="en-US" sz="2800" dirty="0" smtClean="0">
              <a:solidFill>
                <a:schemeClr val="tx2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FontTx/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———————————————————————</a:t>
            </a:r>
            <a:endParaRPr lang="en-US" altLang="zh-CN" sz="2800" dirty="0" smtClean="0">
              <a:solidFill>
                <a:schemeClr val="tx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2435" y="8991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  <a:sym typeface="+mn-ea"/>
              </a:rPr>
              <a:t>重点虚词</a:t>
            </a:r>
            <a:endParaRPr lang="zh-CN" altLang="en-US" sz="40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9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454025" y="4709795"/>
            <a:ext cx="44402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32435" y="8991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  <a:sym typeface="+mn-ea"/>
              </a:rPr>
              <a:t>重点虚词</a:t>
            </a:r>
            <a:endParaRPr lang="zh-CN" altLang="en-US" sz="40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  <a:sym typeface="+mn-ea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63802" y="1015023"/>
            <a:ext cx="6840416" cy="5029200"/>
          </a:xfrm>
        </p:spPr>
        <p:txBody>
          <a:bodyPr/>
          <a:p>
            <a:pPr algn="l" eaLnBrk="1" hangingPunct="1">
              <a:buFontTx/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3   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焉</a:t>
            </a:r>
            <a:endParaRPr lang="zh-CN" altLang="en-US" sz="2800" b="1" dirty="0" smtClean="0">
              <a:solidFill>
                <a:srgbClr val="FF3300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）积土成山，风雨兴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焉</a:t>
            </a:r>
            <a:r>
              <a:rPr lang="zh-CN" altLang="en-US" sz="2800" b="1" dirty="0" smtClean="0"/>
              <a:t>  </a:t>
            </a:r>
            <a:r>
              <a:rPr lang="en-US" altLang="zh-CN" sz="2800" b="1" dirty="0" smtClean="0"/>
              <a:t>/  </a:t>
            </a:r>
            <a:r>
              <a:rPr lang="zh-CN" altLang="en-US" sz="2800" b="1" dirty="0" smtClean="0"/>
              <a:t>蛟龙生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焉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（指示代词兼语气词，相当于“于此”，翻译为“从这里”或“在这里”）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）积善成德，而神明自得，圣心备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焉</a:t>
            </a:r>
            <a:r>
              <a:rPr lang="zh-CN" altLang="en-US" sz="2800" b="1" dirty="0" smtClean="0"/>
              <a:t>。</a:t>
            </a:r>
            <a:endParaRPr lang="zh-CN" altLang="en-US" sz="2800" b="1" dirty="0" smtClean="0"/>
          </a:p>
          <a:p>
            <a:pPr algn="l" eaLnBrk="1" hangingPunct="1">
              <a:buFontTx/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（用在词尾，表一般的陈述语气）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endParaRPr lang="zh-CN" altLang="en-US" sz="2800" dirty="0" smtClean="0"/>
          </a:p>
          <a:p>
            <a:pPr algn="l" eaLnBrk="1" hangingPunct="1">
              <a:buFontTx/>
              <a:buNone/>
            </a:pPr>
            <a:endParaRPr lang="zh-CN" altLang="en-US" sz="2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9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454025" y="4709795"/>
            <a:ext cx="44402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32435" y="8991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  <a:sym typeface="+mn-ea"/>
              </a:rPr>
              <a:t>重点虚词</a:t>
            </a:r>
            <a:endParaRPr lang="zh-CN" altLang="en-US" sz="40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  <a:sym typeface="+mn-ea"/>
            </a:endParaRP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9274" y="974408"/>
            <a:ext cx="4820017" cy="5289550"/>
          </a:xfrm>
        </p:spPr>
        <p:txBody>
          <a:bodyPr/>
          <a:lstStyle/>
          <a:p>
            <a:pPr algn="l" eaLnBrk="1" hangingPunct="1">
              <a:lnSpc>
                <a:spcPct val="130000"/>
              </a:lnSpc>
              <a:buFontTx/>
              <a:buNone/>
            </a:pPr>
            <a:r>
              <a:rPr kumimoji="1" lang="en-US" altLang="zh-CN" dirty="0" smtClean="0">
                <a:solidFill>
                  <a:srgbClr val="33CCFF"/>
                </a:solidFill>
              </a:rPr>
              <a:t>  </a:t>
            </a:r>
            <a:r>
              <a:rPr kumimoji="1"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4  </a:t>
            </a:r>
            <a:r>
              <a:rPr kumimoji="1" lang="zh-CN" altLang="en-US" b="1" dirty="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之</a:t>
            </a:r>
            <a:endParaRPr kumimoji="1" lang="zh-CN" altLang="en-US" b="1" dirty="0" smtClean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buFontTx/>
              <a:buNone/>
            </a:pP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kumimoji="1"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）锲而舍</a:t>
            </a:r>
            <a:r>
              <a:rPr kumimoji="1" lang="zh-CN" altLang="en-US" b="1" dirty="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之</a:t>
            </a:r>
            <a:endParaRPr kumimoji="1" lang="zh-CN" altLang="en-US" b="1" dirty="0" smtClean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buFontTx/>
              <a:buNone/>
            </a:pP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kumimoji="1"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）筋骨</a:t>
            </a:r>
            <a:r>
              <a:rPr kumimoji="1" lang="zh-CN" altLang="en-US" b="1" dirty="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之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强 </a:t>
            </a:r>
            <a:endParaRPr kumimoji="1" lang="zh-CN" altLang="en-US" b="1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buFontTx/>
              <a:buNone/>
            </a:pP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kumimoji="1"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）蚓无爪牙</a:t>
            </a:r>
            <a:r>
              <a:rPr kumimoji="1" lang="zh-CN" altLang="en-US" b="1" dirty="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之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利 </a:t>
            </a:r>
            <a:endParaRPr kumimoji="1" lang="zh-CN" altLang="en-US" b="1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buFontTx/>
              <a:buNone/>
            </a:pP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kumimoji="1"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）非蛇鳝</a:t>
            </a:r>
            <a:r>
              <a:rPr kumimoji="1" lang="zh-CN" altLang="en-US" b="1" dirty="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之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穴无可寄托者</a:t>
            </a:r>
            <a:endParaRPr kumimoji="1" lang="zh-CN" altLang="en-US" b="1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buFontTx/>
              <a:buNone/>
            </a:pP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kumimoji="1"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）糅使</a:t>
            </a:r>
            <a:r>
              <a:rPr kumimoji="1" lang="zh-CN" altLang="en-US" b="1" dirty="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之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然也 </a:t>
            </a:r>
            <a:endParaRPr kumimoji="1" lang="zh-CN" altLang="en-US" b="1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buFontTx/>
              <a:buNone/>
            </a:pP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kumimoji="1"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）不如登高</a:t>
            </a:r>
            <a:r>
              <a:rPr kumimoji="1" lang="zh-CN" altLang="en-US" b="1" dirty="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之</a:t>
            </a:r>
            <a:r>
              <a:rPr kumimoji="1"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博见也 </a:t>
            </a:r>
            <a:endParaRPr kumimoji="1" lang="zh-CN" altLang="en-US" b="1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l" eaLnBrk="1" hangingPunct="1">
              <a:lnSpc>
                <a:spcPct val="130000"/>
              </a:lnSpc>
              <a:buFontTx/>
              <a:buNone/>
            </a:pPr>
            <a:endParaRPr lang="en-US" altLang="zh-CN" b="1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7269004" y="1676083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代词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6512956" y="2323783"/>
            <a:ext cx="43566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 dirty="0">
                <a:solidFill>
                  <a:srgbClr val="3333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定语后置的标志 ，无义</a:t>
            </a:r>
            <a:endParaRPr kumimoji="1" lang="zh-CN" altLang="en-US" sz="2800" b="1" dirty="0">
              <a:solidFill>
                <a:srgbClr val="3333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6566535" y="2949258"/>
            <a:ext cx="38651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>
                <a:solidFill>
                  <a:srgbClr val="3333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定语后置的标志 ，无义</a:t>
            </a:r>
            <a:endParaRPr kumimoji="1" lang="zh-CN" altLang="en-US" sz="2800" b="1">
              <a:solidFill>
                <a:srgbClr val="3333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7959292" y="3663144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助词，的</a:t>
            </a:r>
            <a:endParaRPr kumimoji="1"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1751" name="Text Box 8"/>
          <p:cNvSpPr txBox="1">
            <a:spLocks noChangeArrowheads="1"/>
          </p:cNvSpPr>
          <p:nvPr/>
        </p:nvSpPr>
        <p:spPr bwMode="auto">
          <a:xfrm>
            <a:off x="6566535" y="4268471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代词，它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1752" name="Text Box 9"/>
          <p:cNvSpPr txBox="1">
            <a:spLocks noChangeArrowheads="1"/>
          </p:cNvSpPr>
          <p:nvPr/>
        </p:nvSpPr>
        <p:spPr bwMode="auto">
          <a:xfrm>
            <a:off x="6943964" y="4916171"/>
            <a:ext cx="2469356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主谓之间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9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454025" y="4709795"/>
            <a:ext cx="44402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32435" y="8991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  <a:sym typeface="+mn-ea"/>
              </a:rPr>
              <a:t>重点虚词</a:t>
            </a:r>
            <a:endParaRPr lang="zh-CN" altLang="en-US" sz="40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  <a:sym typeface="+mn-ea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86530" y="500380"/>
            <a:ext cx="7844790" cy="5856605"/>
          </a:xfrm>
        </p:spPr>
        <p:txBody>
          <a:bodyPr/>
          <a:p>
            <a:pPr algn="l" eaLnBrk="1" hangingPunct="1">
              <a:buFontTx/>
              <a:buNone/>
            </a:pPr>
            <a:r>
              <a:rPr lang="en-US" altLang="zh-CN" sz="2800" b="1" dirty="0" smtClean="0">
                <a:ea typeface="华文隶书" panose="02010800040101010101" pitchFamily="2" charset="-122"/>
              </a:rPr>
              <a:t>  5</a:t>
            </a:r>
            <a:r>
              <a:rPr lang="en-US" altLang="zh-CN" sz="2800" b="1" dirty="0" smtClean="0">
                <a:solidFill>
                  <a:srgbClr val="FF3300"/>
                </a:solidFill>
                <a:ea typeface="华文隶书" panose="02010800040101010101" pitchFamily="2" charset="-122"/>
              </a:rPr>
              <a:t>  </a:t>
            </a:r>
            <a:r>
              <a:rPr lang="zh-CN" altLang="en-US" sz="2800" b="1" dirty="0" smtClean="0">
                <a:solidFill>
                  <a:srgbClr val="FF3300"/>
                </a:solidFill>
                <a:ea typeface="华文隶书" panose="02010800040101010101" pitchFamily="2" charset="-122"/>
              </a:rPr>
              <a:t>而（连词）</a:t>
            </a:r>
            <a:endParaRPr lang="zh-CN" altLang="en-US" sz="2800" b="1" dirty="0" smtClean="0">
              <a:solidFill>
                <a:srgbClr val="FF3300"/>
              </a:solidFill>
              <a:ea typeface="华文隶书" panose="02010800040101010101" pitchFamily="2" charset="-122"/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）青，取之于蓝，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青于蓝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（表转折，却）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）君子博学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日参省乎己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（表递进，并且）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）则知明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行无过矣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（表承接）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）吾尝终日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思矣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（表修饰，地）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）登高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招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（表承接，不翻译）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）臂非加长也，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见者远；顺风而呼，</a:t>
            </a:r>
            <a:endParaRPr lang="zh-CN" altLang="en-US" sz="2800" b="1" dirty="0" smtClean="0"/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     声非加疾也，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闻者彰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（表转折，但是）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）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致千里</a:t>
            </a:r>
            <a:r>
              <a:rPr lang="en-US" altLang="zh-CN" sz="2800" b="1" dirty="0" smtClean="0"/>
              <a:t>/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绝江河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（表转折，但是）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）积善成德，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神明自得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（表承接，不翻译）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）锲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而</a:t>
            </a:r>
            <a:r>
              <a:rPr lang="zh-CN" altLang="en-US" sz="2800" b="1" dirty="0" smtClean="0"/>
              <a:t>舍之</a:t>
            </a:r>
            <a:r>
              <a:rPr lang="en-US" altLang="zh-CN" sz="2800" b="1" dirty="0" smtClean="0"/>
              <a:t>/</a:t>
            </a:r>
            <a:r>
              <a:rPr lang="zh-CN" altLang="en-US" sz="2800" b="1" dirty="0" smtClean="0"/>
              <a:t>锲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不舍 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（表假设，如果）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algn="l" eaLnBrk="1" hangingPunct="1">
              <a:buFontTx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10</a:t>
            </a:r>
            <a:r>
              <a:rPr lang="zh-CN" altLang="en-US" sz="2800" b="1" dirty="0" smtClean="0"/>
              <a:t>）蟹六跪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而</a:t>
            </a:r>
            <a:r>
              <a:rPr lang="zh-CN" altLang="en-US" sz="2800" b="1" dirty="0" smtClean="0"/>
              <a:t>二鳌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（表并列，不翻译）</a:t>
            </a:r>
            <a:endParaRPr lang="zh-CN" altLang="en-US" sz="28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428163" y="476250"/>
            <a:ext cx="0" cy="6264275"/>
          </a:xfrm>
          <a:prstGeom prst="line">
            <a:avLst/>
          </a:prstGeom>
          <a:ln w="12700">
            <a:solidFill>
              <a:srgbClr val="7A5A4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23350" y="2524125"/>
            <a:ext cx="431800" cy="1943100"/>
          </a:xfrm>
          <a:prstGeom prst="rect">
            <a:avLst/>
          </a:prstGeom>
          <a:solidFill>
            <a:srgbClr val="644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1F1713"/>
              </a:solidFill>
            </a:endParaRPr>
          </a:p>
        </p:txBody>
      </p:sp>
      <p:sp>
        <p:nvSpPr>
          <p:cNvPr id="46084" name="文本框 11"/>
          <p:cNvSpPr txBox="1">
            <a:spLocks noChangeArrowheads="1"/>
          </p:cNvSpPr>
          <p:nvPr/>
        </p:nvSpPr>
        <p:spPr bwMode="auto">
          <a:xfrm>
            <a:off x="9859963" y="1863725"/>
            <a:ext cx="1200150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谢谢观赏</a:t>
            </a:r>
            <a:endParaRPr lang="zh-CN" altLang="en-US" sz="66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063" y="115888"/>
            <a:ext cx="11953875" cy="6626225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6087" name="图片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0" y="1700213"/>
            <a:ext cx="524668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2424113" y="-25400"/>
            <a:ext cx="6883400" cy="6883400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4038" name="图片 9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375275" y="4532313"/>
            <a:ext cx="1316038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779520" y="368300"/>
            <a:ext cx="463296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《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荀子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》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二十卷。由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《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论语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》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、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《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孟子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》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的语录体，发展为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有标题的论文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，标志着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古代说理文的进一步成熟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0960" y="2329815"/>
            <a:ext cx="39903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荀子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大部分是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荀子所著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，一小部分出于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其弟子之手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，现存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卷，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32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篇，内容涉及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哲学、政治、治学、处世学术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242" name="图片 3" descr="《荀子》封面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070" y="1176655"/>
            <a:ext cx="3045460" cy="410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3" descr="宋代刻书《荀子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64600" y="1015365"/>
            <a:ext cx="305308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888" y="331788"/>
            <a:ext cx="5976937" cy="6192837"/>
          </a:xfrm>
          <a:prstGeom prst="rect">
            <a:avLst/>
          </a:prstGeom>
          <a:noFill/>
          <a:ln>
            <a:solidFill>
              <a:srgbClr val="634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375275" y="2349500"/>
            <a:ext cx="0" cy="1585913"/>
          </a:xfrm>
          <a:prstGeom prst="line">
            <a:avLst/>
          </a:prstGeom>
          <a:ln>
            <a:solidFill>
              <a:srgbClr val="634A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文本框 18"/>
          <p:cNvSpPr txBox="1">
            <a:spLocks noChangeArrowheads="1"/>
          </p:cNvSpPr>
          <p:nvPr/>
        </p:nvSpPr>
        <p:spPr bwMode="auto">
          <a:xfrm>
            <a:off x="5375275" y="1860550"/>
            <a:ext cx="921385" cy="301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题目解读</a:t>
            </a:r>
            <a:endParaRPr lang="zh-CN" altLang="en-US" sz="48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3318" name="文本框 33"/>
          <p:cNvSpPr txBox="1">
            <a:spLocks noChangeArrowheads="1"/>
          </p:cNvSpPr>
          <p:nvPr/>
        </p:nvSpPr>
        <p:spPr bwMode="auto">
          <a:xfrm>
            <a:off x="8286750" y="331788"/>
            <a:ext cx="46196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诗所以合意       歌所以咏诗也</a:t>
            </a:r>
            <a:endParaRPr lang="zh-CN" altLang="en-US" sz="1800" dirty="0">
              <a:solidFill>
                <a:srgbClr val="634A3C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pic>
        <p:nvPicPr>
          <p:cNvPr id="13319" name="图片 1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9551988" y="1646238"/>
            <a:ext cx="2744787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6588" y="290513"/>
            <a:ext cx="14684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7080" y="1165225"/>
            <a:ext cx="4259580" cy="4526280"/>
          </a:xfrm>
        </p:spPr>
        <p:txBody>
          <a:bodyPr/>
          <a:p>
            <a:pPr indent="711200" algn="l" eaLnBrk="1" latinLnBrk="0" hangingPunct="1"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 dirty="0" smtClean="0"/>
              <a:t>《</a:t>
            </a:r>
            <a:r>
              <a:rPr lang="zh-CN" altLang="en-US" sz="2800" dirty="0" smtClean="0">
                <a:solidFill>
                  <a:srgbClr val="FF3300"/>
                </a:solidFill>
              </a:rPr>
              <a:t>劝学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是</a:t>
            </a:r>
            <a:r>
              <a:rPr lang="en-US" altLang="zh-CN" sz="2800" dirty="0" smtClean="0"/>
              <a:t>《</a:t>
            </a:r>
            <a:r>
              <a:rPr lang="zh-CN" altLang="en-US" sz="2800" dirty="0" smtClean="0">
                <a:solidFill>
                  <a:srgbClr val="FF3300"/>
                </a:solidFill>
              </a:rPr>
              <a:t>荀子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第一篇。“</a:t>
            </a:r>
            <a:r>
              <a:rPr lang="zh-CN" altLang="en-US" sz="2800" dirty="0" smtClean="0">
                <a:solidFill>
                  <a:srgbClr val="FF3300"/>
                </a:solidFill>
              </a:rPr>
              <a:t>劝</a:t>
            </a:r>
            <a:r>
              <a:rPr lang="zh-CN" altLang="en-US" sz="2800" dirty="0" smtClean="0"/>
              <a:t>”是“</a:t>
            </a:r>
            <a:r>
              <a:rPr lang="zh-CN" altLang="en-US" sz="2800" dirty="0" smtClean="0">
                <a:solidFill>
                  <a:srgbClr val="FF3300"/>
                </a:solidFill>
              </a:rPr>
              <a:t>劝勉</a:t>
            </a:r>
            <a:r>
              <a:rPr lang="zh-CN" altLang="en-US" sz="2800" dirty="0" smtClean="0"/>
              <a:t>”的意思。“劝”的繁体字“</a:t>
            </a:r>
            <a:r>
              <a:rPr lang="zh-CN" altLang="en-US" sz="2800" dirty="0" smtClean="0">
                <a:solidFill>
                  <a:srgbClr val="FF3300"/>
                </a:solidFill>
              </a:rPr>
              <a:t>勸</a:t>
            </a:r>
            <a:r>
              <a:rPr lang="zh-CN" altLang="en-US" sz="2800" dirty="0" smtClean="0"/>
              <a:t>”是形声字，凡是用“力”作声旁的字，多数有给人们勉励的意思，如“励”、“努”等。这是“劝”的本义。</a:t>
            </a:r>
            <a:endParaRPr lang="zh-CN" altLang="en-US" sz="2800" dirty="0" smtClean="0"/>
          </a:p>
          <a:p>
            <a:pPr indent="711200" algn="l" eaLnBrk="1" latinLnBrk="0" hangingPunct="1"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 smtClean="0"/>
              <a:t>作者在这篇以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劝学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为题目的文章中，</a:t>
            </a:r>
            <a:r>
              <a:rPr lang="zh-CN" altLang="en-US" sz="2800" dirty="0" smtClean="0">
                <a:solidFill>
                  <a:srgbClr val="FF3300"/>
                </a:solidFill>
              </a:rPr>
              <a:t>勉励人们要不停止地坚持学习，只有这样才能增长知识，发展才能，培养高尚的品德。</a:t>
            </a:r>
            <a:br>
              <a:rPr lang="zh-CN" altLang="en-US" sz="2800" dirty="0" smtClean="0"/>
            </a:br>
            <a:endParaRPr lang="zh-CN" altLang="en-US" sz="2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318" grpId="0"/>
      <p:bldP spid="13317" grpId="0"/>
      <p:bldP spid="71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7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87893" y="114121"/>
            <a:ext cx="9563100" cy="532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83288" y="1044893"/>
            <a:ext cx="19716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18"/>
          <p:cNvSpPr txBox="1">
            <a:spLocks noChangeArrowheads="1"/>
          </p:cNvSpPr>
          <p:nvPr/>
        </p:nvSpPr>
        <p:spPr bwMode="auto">
          <a:xfrm>
            <a:off x="767715" y="908050"/>
            <a:ext cx="101346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校正字音</a:t>
            </a:r>
            <a:endParaRPr lang="zh-CN" altLang="en-US" sz="54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920365" y="2524760"/>
            <a:ext cx="7955280" cy="433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marL="342900" indent="-342900" eaLnBrk="1" hangingPunct="1">
              <a:spcBef>
                <a:spcPts val="1200"/>
              </a:spcBef>
              <a:buClr>
                <a:srgbClr val="009999"/>
              </a:buClr>
              <a:buSzPct val="75000"/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木直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   ）绳  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輮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）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舆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）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Clr>
                <a:srgbClr val="009999"/>
              </a:buClr>
              <a:buSzPct val="75000"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虽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有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 ）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槁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）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暴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）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砺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）  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Clr>
                <a:srgbClr val="009999"/>
              </a:buClr>
              <a:buSzPct val="75000"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参省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       ）则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知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）明而无过矣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 eaLnBrk="1" hangingPunct="1">
              <a:spcBef>
                <a:spcPts val="12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须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臾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）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跂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（     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） 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楫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）君子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生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）非异也   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 eaLnBrk="1" hangingPunct="1">
              <a:spcBef>
                <a:spcPts val="12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蛟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）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跬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骐骥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  ）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驽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）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 eaLnBrk="1" hangingPunct="1">
              <a:spcBef>
                <a:spcPts val="12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锲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）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镂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爪牙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       ）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 eaLnBrk="1" hangingPunct="1">
              <a:spcBef>
                <a:spcPts val="12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跪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）  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蟮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     ）  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</a:rPr>
              <a:t>螯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（    ）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415790" y="2524760"/>
            <a:ext cx="10887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zh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ò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ng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882765" y="2524760"/>
            <a:ext cx="6799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r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u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405495" y="2438400"/>
            <a:ext cx="5437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yú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159885" y="3051175"/>
            <a:ext cx="8405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y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ò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u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748020" y="2986405"/>
            <a:ext cx="8162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gǎo 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320280" y="3051175"/>
            <a:ext cx="5597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p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ù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8870316" y="3051175"/>
            <a:ext cx="3545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lì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017645" y="3512820"/>
            <a:ext cx="1314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Cān</a:t>
            </a:r>
            <a:r>
              <a:rPr lang="en-US" altLang="zh-CN" sz="2000" b="1">
                <a:solidFill>
                  <a:srgbClr val="3333FF"/>
                </a:solidFill>
                <a:latin typeface="Arial" panose="020B0604020202020204" pitchFamily="34" charset="0"/>
              </a:rPr>
              <a:t>xǐng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6445885" y="3512820"/>
            <a:ext cx="6110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zhì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921125" y="4064635"/>
            <a:ext cx="6286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yú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 flipH="1">
            <a:off x="7162165" y="4065905"/>
            <a:ext cx="40068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j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8870315" y="3974465"/>
            <a:ext cx="8162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xìng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617845" y="4064635"/>
            <a:ext cx="4533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qǐ</a:t>
            </a:r>
            <a:r>
              <a:rPr lang="en-US" altLang="zh-CN" sz="2400" b="1">
                <a:solidFill>
                  <a:srgbClr val="99C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99CC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548380" y="4526280"/>
            <a:ext cx="7986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jiāo</a:t>
            </a:r>
            <a:r>
              <a:rPr lang="en-US" altLang="zh-CN" sz="2400" b="1">
                <a:solidFill>
                  <a:srgbClr val="99CC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99CC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140960" y="4526280"/>
            <a:ext cx="7136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kuǐ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7068186" y="4526280"/>
            <a:ext cx="8120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qí jì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8949056" y="4526280"/>
            <a:ext cx="6405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nú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3661410" y="5068570"/>
            <a:ext cx="685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qiè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5285741" y="5068570"/>
            <a:ext cx="6977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lòu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7162165" y="5068570"/>
            <a:ext cx="12282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zh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</a:rPr>
              <a:t>oy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  <a:endParaRPr lang="en-US" altLang="zh-CN" sz="2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3535046" y="5615305"/>
            <a:ext cx="8120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guì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5202556" y="5615305"/>
            <a:ext cx="9834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shàn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7019290" y="5615305"/>
            <a:ext cx="5437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o</a:t>
            </a:r>
            <a:endParaRPr lang="en-US" altLang="zh-CN" sz="2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2"/>
          <p:cNvSpPr/>
          <p:nvPr/>
        </p:nvSpPr>
        <p:spPr>
          <a:xfrm>
            <a:off x="2164080" y="1964690"/>
            <a:ext cx="9116060" cy="41217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17000"/>
              </a:lnSpc>
              <a:defRPr/>
            </a:pPr>
            <a:r>
              <a: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①“</a:t>
            </a:r>
            <a:r>
              <a:rPr lang="zh-CN" altLang="en-US" sz="3200" b="1" noProof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君子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”是一个双音合成词。这里指</a:t>
            </a:r>
            <a:r>
              <a:rPr lang="zh-CN" altLang="en-US" sz="3200" b="1" noProof="1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有学问、有修养的人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17000"/>
              </a:lnSpc>
              <a:defRPr/>
            </a:pP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 ②“</a:t>
            </a:r>
            <a:r>
              <a:rPr lang="zh-CN" altLang="en-US" sz="3200" b="1" noProof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可以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”在古汉语中是两个单音词，相当于现代汉语“可以、用它”的意思。在本文的具体语境中，“以”已经失去介词的作用，只协调音节。它还表示情理上应当如此，可译为“</a:t>
            </a:r>
            <a:r>
              <a:rPr lang="zh-CN" altLang="en-US" sz="3200" b="1" noProof="1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应该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”。 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17000"/>
              </a:lnSpc>
              <a:defRPr/>
            </a:pP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 ③</a:t>
            </a:r>
            <a:r>
              <a:rPr lang="zh-CN" altLang="en-US" sz="3200" b="1" noProof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已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r>
              <a:rPr lang="zh-CN" altLang="en-US" sz="3200" b="1" noProof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停止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  。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478530" y="1263015"/>
            <a:ext cx="6284913" cy="701675"/>
          </a:xfrm>
          <a:prstGeom prst="rect">
            <a:avLst/>
          </a:prstGeom>
          <a:solidFill>
            <a:srgbClr val="DDD93B"/>
          </a:solidFill>
          <a:ln w="9525">
            <a:solidFill>
              <a:schemeClr val="tx1"/>
            </a:solidFill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u="sng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r>
              <a:rPr lang="zh-CN" altLang="en-US" sz="4000" b="1" u="sng" baseline="30000">
                <a:solidFill>
                  <a:schemeClr val="folHlink"/>
                </a:solidFill>
              </a:rPr>
              <a:t>①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曰：学不</a:t>
            </a:r>
            <a:r>
              <a:rPr lang="zh-CN" altLang="en-US" sz="4000" b="1" u="sng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4000" b="1" u="sng" baseline="3000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4000" b="1" u="sng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</a:t>
            </a:r>
            <a:r>
              <a:rPr lang="zh-CN" altLang="en-US" sz="4000" b="1" u="sng" baseline="3000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272665" y="307975"/>
            <a:ext cx="8763000" cy="2130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DDD93B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4000"/>
              </a:lnSpc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青</a:t>
            </a:r>
            <a:r>
              <a:rPr lang="zh-CN" altLang="en-US" sz="36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，取之于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蓝</a:t>
            </a:r>
            <a:r>
              <a:rPr lang="zh-CN" altLang="en-US" sz="40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，而青于蓝；冰，水</a:t>
            </a:r>
            <a:r>
              <a:rPr lang="zh-CN" altLang="en-US" sz="36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b="1" u="sng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之，而寒于水。木直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中绳</a:t>
            </a:r>
            <a:r>
              <a:rPr lang="zh-CN" altLang="en-US" sz="36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④</a:t>
            </a:r>
            <a:r>
              <a:rPr lang="zh-CN" altLang="en-US" sz="3600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輮</a:t>
            </a:r>
            <a:r>
              <a:rPr lang="zh-CN" altLang="en-US" sz="36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sz="36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以为</a:t>
            </a:r>
            <a:r>
              <a:rPr lang="zh-CN" altLang="en-US" sz="3600" b="1" u="sng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轮 ，其曲中</a:t>
            </a:r>
            <a:r>
              <a:rPr lang="zh-CN" altLang="en-US" sz="3600" b="1" u="sng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规</a:t>
            </a:r>
            <a:r>
              <a:rPr lang="zh-CN" altLang="en-US" sz="3600" b="1" u="sng" baseline="30000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</a:rPr>
              <a:t>⑦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7" name="矩形 4"/>
          <p:cNvSpPr>
            <a:spLocks noChangeArrowheads="1"/>
          </p:cNvSpPr>
          <p:nvPr/>
        </p:nvSpPr>
        <p:spPr bwMode="auto">
          <a:xfrm flipV="1">
            <a:off x="2425065" y="6620828"/>
            <a:ext cx="84582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矩形 5"/>
          <p:cNvSpPr>
            <a:spLocks noChangeArrowheads="1"/>
          </p:cNvSpPr>
          <p:nvPr/>
        </p:nvSpPr>
        <p:spPr bwMode="auto">
          <a:xfrm>
            <a:off x="2272665" y="2593658"/>
            <a:ext cx="8763000" cy="4184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①青：靛青，一种染料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②蓝：草名，也叫蓼蓝，叶子可制染料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③为：冻结成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④中绳：合乎拉直的墨线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⑤輮：使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弯曲， “輮”通“煣”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⑥輮（之）以(之）为轮：省略句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⑦规：测圆之器（画出的圆圈）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 animBg="1" build="p"/>
    </p:bldLst>
  </p:timing>
</p:sld>
</file>

<file path=ppt/tags/tag1.xml><?xml version="1.0" encoding="utf-8"?>
<p:tagLst xmlns:p="http://schemas.openxmlformats.org/presentationml/2006/main">
  <p:tag name="TIMING" val="|6.4"/>
</p:tagLst>
</file>

<file path=ppt/tags/tag2.xml><?xml version="1.0" encoding="utf-8"?>
<p:tagLst xmlns:p="http://schemas.openxmlformats.org/presentationml/2006/main">
  <p:tag name="TIMING" val="|6.4"/>
</p:tagLst>
</file>

<file path=ppt/tags/tag3.xml><?xml version="1.0" encoding="utf-8"?>
<p:tagLst xmlns:p="http://schemas.openxmlformats.org/presentationml/2006/main">
  <p:tag name="ISPRING_ULTRA_SCORM_TRACKING_SLIDES" val="1"/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6308</Words>
  <Application>WPS 演示</Application>
  <PresentationFormat>自定义</PresentationFormat>
  <Paragraphs>758</Paragraphs>
  <Slides>44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Calibri Light</vt:lpstr>
      <vt:lpstr>Calibri</vt:lpstr>
      <vt:lpstr>汉仪程行简</vt:lpstr>
      <vt:lpstr>仿宋_GB2312</vt:lpstr>
      <vt:lpstr>楷体</vt:lpstr>
      <vt:lpstr>等线</vt:lpstr>
      <vt:lpstr>汉仪青云W</vt:lpstr>
      <vt:lpstr>黑体</vt:lpstr>
      <vt:lpstr>微软雅黑</vt:lpstr>
      <vt:lpstr>汉仪全唐诗简</vt:lpstr>
      <vt:lpstr>Times New Roman</vt:lpstr>
      <vt:lpstr>仿宋</vt:lpstr>
      <vt:lpstr>Arial Unicode MS</vt:lpstr>
      <vt:lpstr>等线 Light</vt:lpstr>
      <vt:lpstr>楷体_GB2312</vt:lpstr>
      <vt:lpstr>新宋体</vt:lpstr>
      <vt:lpstr>华文行楷</vt:lpstr>
      <vt:lpstr>隶书</vt:lpstr>
      <vt:lpstr>华文细黑</vt:lpstr>
      <vt:lpstr>华文宋体</vt:lpstr>
      <vt:lpstr>华文中宋</vt:lpstr>
      <vt:lpstr>华文隶书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（１）以日常生活中常见的事情或现象作为喻体。 </vt:lpstr>
      <vt:lpstr>PowerPoint 演示文稿</vt:lpstr>
      <vt:lpstr>从《劝学》看《荀子》的特色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初阳微雪</cp:lastModifiedBy>
  <cp:revision>66</cp:revision>
  <dcterms:created xsi:type="dcterms:W3CDTF">2017-07-13T07:28:00Z</dcterms:created>
  <dcterms:modified xsi:type="dcterms:W3CDTF">2019-12-05T00:05:11Z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