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8"/>
  </p:notesMasterIdLst>
  <p:sldIdLst>
    <p:sldId id="321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6" r:id="rId25"/>
    <p:sldId id="281" r:id="rId26"/>
    <p:sldId id="285" r:id="rId27"/>
    <p:sldId id="282" r:id="rId28"/>
    <p:sldId id="287" r:id="rId29"/>
    <p:sldId id="283" r:id="rId30"/>
    <p:sldId id="289" r:id="rId31"/>
    <p:sldId id="284" r:id="rId32"/>
    <p:sldId id="293" r:id="rId33"/>
    <p:sldId id="294" r:id="rId34"/>
    <p:sldId id="290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7" r:id="rId47"/>
    <p:sldId id="309" r:id="rId48"/>
    <p:sldId id="310" r:id="rId49"/>
    <p:sldId id="313" r:id="rId50"/>
    <p:sldId id="314" r:id="rId51"/>
    <p:sldId id="312" r:id="rId52"/>
    <p:sldId id="315" r:id="rId53"/>
    <p:sldId id="317" r:id="rId54"/>
    <p:sldId id="318" r:id="rId55"/>
    <p:sldId id="319" r:id="rId56"/>
    <p:sldId id="320" r:id="rId57"/>
  </p:sldIdLst>
  <p:sldSz cx="12192000" cy="6858000"/>
  <p:notesSz cx="6858000" cy="9144000"/>
  <p:custDataLst>
    <p:tags r:id="rId5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 showGuides="1">
      <p:cViewPr varScale="1">
        <p:scale>
          <a:sx n="63" d="100"/>
          <a:sy n="63" d="100"/>
        </p:scale>
        <p:origin x="-114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2051" name="Rectangle 3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endParaRPr lang="zh-CN" altLang="en-US" sz="1200" strike="noStrike" noProof="1"/>
          </a:p>
        </p:txBody>
      </p:sp>
      <p:sp>
        <p:nvSpPr>
          <p:cNvPr id="2052" name="Rectangle 4"/>
          <p:cNvSpPr>
            <a:spLocks noGrp="1" noRot="1" noChangeAspect="1"/>
          </p:cNvSpPr>
          <p:nvPr>
            <p:ph type="sldImg" idx="6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/>
          </p:cNvSpPr>
          <p:nvPr>
            <p:ph type="body" sz="quarter" idx="7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2054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en-US" altLang="x-none" sz="1200" strike="noStrike" noProof="1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 idx="5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zh-CN" altLang="en-US" sz="1200" strike="noStrike" noProof="1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  <p:extLst>
      <p:ext uri="{BB962C8B-B14F-4D97-AF65-F5344CB8AC3E}">
        <p14:creationId xmlns:p14="http://schemas.microsoft.com/office/powerpoint/2010/main" val="285138425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fontAlgn="base" hangingPunct="1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fontAlgn="base" hangingPunct="1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hi.baidu.com/&#20170;&#36808;&#30005;&#23376;&#31204;/album/item/7e3614fb748f6804a8d31140.html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hyperlink" Target="http://www.izy.cn/travel_guide/fec/0_0_13481_1_0_0.html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hyperlink" Target="&#38065;&#22616;&#28526;&#22825;&#19979;&#31532;&#19968;&#28526;.mpg" TargetMode="External"/><Relationship Id="rId4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age.baidu.com/i?ct=503316480&amp;z=0&amp;tn=baiduimagedetail&amp;word=%C1%F8%D3%C0&amp;in=22091&amp;cl=2&amp;cm=1&amp;sc=0&amp;lm=-1&amp;pn=4&amp;rn=1&amp;di=393082252&amp;ln=503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hyperlink" Target="http://club.fjii.fj.vnet.cn/xxgx/gylx/gx/2007/09/401.htm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3073"/>
          <p:cNvSpPr/>
          <p:nvPr/>
        </p:nvSpPr>
        <p:spPr>
          <a:xfrm rot="5400000">
            <a:off x="7288213" y="2517775"/>
            <a:ext cx="4105275" cy="1744663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spc="720">
                <a:solidFill>
                  <a:srgbClr val="800080"/>
                </a:solidFill>
                <a:effectLst>
                  <a:outerShdw dist="45791" dir="3378595" algn="ctr" rotWithShape="0">
                    <a:srgbClr val="4D4D4D"/>
                  </a:outerShdw>
                </a:effectLst>
                <a:latin typeface="宋体" pitchFamily="2" charset="-122"/>
                <a:ea typeface="宋体" pitchFamily="2" charset="-122"/>
              </a:rPr>
              <a:t>望海潮</a:t>
            </a:r>
          </a:p>
        </p:txBody>
      </p:sp>
      <p:pic>
        <p:nvPicPr>
          <p:cNvPr id="3075" name="图片 3074" descr="7e3614fb748f6804a8d31140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333375"/>
            <a:ext cx="6769100" cy="6140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内容占位符 12289"/>
          <p:cNvSpPr>
            <a:spLocks noGrp="1" noRot="1"/>
          </p:cNvSpPr>
          <p:nvPr>
            <p:ph idx="1"/>
          </p:nvPr>
        </p:nvSpPr>
        <p:spPr>
          <a:xfrm>
            <a:off x="1847850" y="0"/>
            <a:ext cx="8521700" cy="6858000"/>
          </a:xfrm>
        </p:spPr>
        <p:txBody>
          <a:bodyPr anchor="t"/>
          <a:lstStyle/>
          <a:p>
            <a:pPr algn="ctr"/>
            <a:r>
              <a:rPr lang="zh-CN" altLang="en-US" sz="4400" b="1"/>
              <a:t>奉旨填词柳三变</a:t>
            </a:r>
          </a:p>
          <a:p>
            <a:r>
              <a:rPr lang="zh-CN" altLang="en-US" b="1"/>
              <a:t>第一次赴京赶考，落榜了。第二次又落榜。按说，补习补习，完全可以东山再起。可不服输的柳永就是沉不住气，由着性子写了首牢骚极盛而不知天高地厚的</a:t>
            </a:r>
            <a:r>
              <a:rPr lang="en-US" altLang="zh-CN" b="1"/>
              <a:t>《</a:t>
            </a:r>
            <a:r>
              <a:rPr lang="zh-CN" altLang="en-US" b="1"/>
              <a:t>鹤冲天</a:t>
            </a:r>
            <a:r>
              <a:rPr lang="en-US" altLang="zh-CN" b="1"/>
              <a:t>》</a:t>
            </a:r>
            <a:r>
              <a:rPr lang="zh-CN" altLang="en-US" b="1"/>
              <a:t>。发牢骚的柳永只图一时痛快，压根没有想到就是那首</a:t>
            </a:r>
            <a:r>
              <a:rPr lang="en-US" altLang="zh-CN" b="1"/>
              <a:t>《</a:t>
            </a:r>
            <a:r>
              <a:rPr lang="zh-CN" altLang="en-US" b="1"/>
              <a:t>鹤冲天</a:t>
            </a:r>
            <a:r>
              <a:rPr lang="en-US" altLang="zh-CN" b="1"/>
              <a:t>》</a:t>
            </a:r>
            <a:r>
              <a:rPr lang="zh-CN" altLang="en-US" b="1"/>
              <a:t>铸就了他一生辛酸。 没有几天，柳永的</a:t>
            </a:r>
            <a:r>
              <a:rPr lang="en-US" altLang="zh-CN" b="1"/>
              <a:t>《</a:t>
            </a:r>
            <a:r>
              <a:rPr lang="zh-CN" altLang="en-US" b="1"/>
              <a:t>鹤冲天</a:t>
            </a:r>
            <a:r>
              <a:rPr lang="en-US" altLang="zh-CN" b="1"/>
              <a:t>》</a:t>
            </a:r>
            <a:r>
              <a:rPr lang="zh-CN" altLang="en-US" b="1"/>
              <a:t>就到了宋仁宗手中。仁宗反复看着，吟着，越读越不是滋味，越读越恼火。特别是那句“忍把浮名。换了浅斟低唱。”真是刺到了宋仁宗的痛点上。</a:t>
            </a:r>
          </a:p>
        </p:txBody>
      </p:sp>
    </p:spTree>
  </p:cSld>
  <p:clrMapOvr>
    <a:masterClrMapping/>
  </p:clrMapOvr>
  <p:transition spd="med">
    <p:cover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内容占位符 13313"/>
          <p:cNvSpPr>
            <a:spLocks noGrp="1" noRot="1"/>
          </p:cNvSpPr>
          <p:nvPr>
            <p:ph idx="1"/>
          </p:nvPr>
        </p:nvSpPr>
        <p:spPr>
          <a:xfrm>
            <a:off x="1828800" y="549275"/>
            <a:ext cx="8540750" cy="5903913"/>
          </a:xfrm>
        </p:spPr>
        <p:txBody>
          <a:bodyPr anchor="t"/>
          <a:lstStyle/>
          <a:p>
            <a:r>
              <a:rPr lang="zh-CN" altLang="en-US" sz="4400" b="1"/>
              <a:t>三年后，柳永又一次参加考试，好不容易过了几关，只等皇帝朱笔圈点放榜。谁知，当仁宗皇帝在名册薄上看到“柳永”二字时，龙颜大怒，恶恨恨抹去了柳永的名字，在旁批到：“且去浅斟低唱，何要浮名？”柳永自称：“奉旨填词。”</a:t>
            </a:r>
            <a:br>
              <a:rPr lang="zh-CN" altLang="en-US" sz="4400" b="1"/>
            </a:br>
            <a:endParaRPr lang="zh-CN" altLang="en-US" sz="4400" b="1"/>
          </a:p>
        </p:txBody>
      </p:sp>
    </p:spTree>
  </p:cSld>
  <p:clrMapOvr>
    <a:masterClrMapping/>
  </p:clrMapOvr>
  <p:transition spd="med">
    <p:zoom dir="in"/>
    <p:sndAc>
      <p:stSnd>
        <p:snd r:embed="rId2" name="type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4337" descr="图片14444444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-1587"/>
            <a:ext cx="9144000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文本占位符 14338"/>
          <p:cNvSpPr>
            <a:spLocks noGrp="1" noRot="1"/>
          </p:cNvSpPr>
          <p:nvPr>
            <p:ph idx="1"/>
          </p:nvPr>
        </p:nvSpPr>
        <p:spPr>
          <a:xfrm>
            <a:off x="1992313" y="404813"/>
            <a:ext cx="8229600" cy="5721350"/>
          </a:xfrm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4000" b="1"/>
              <a:t>鹤冲天 </a:t>
            </a:r>
            <a:br>
              <a:rPr lang="zh-CN" altLang="en-US" sz="4000" b="1"/>
            </a:br>
            <a:r>
              <a:rPr lang="zh-CN" altLang="en-US" sz="4000"/>
              <a:t/>
            </a:r>
            <a:br>
              <a:rPr lang="zh-CN" altLang="en-US" sz="4000"/>
            </a:br>
            <a:r>
              <a:rPr lang="zh-CN" altLang="en-US" sz="4000" b="1"/>
              <a:t>黄金榜上，偶失龙头望。明代暂遗贤，如何向？未遂风云便，争不恣狂荡</a:t>
            </a:r>
            <a:r>
              <a:rPr lang="en-US" altLang="zh-CN" sz="4000" b="1"/>
              <a:t>?</a:t>
            </a:r>
            <a:r>
              <a:rPr lang="zh-CN" altLang="en-US" sz="4000" b="1"/>
              <a:t>何须论得丧。才子词人，自是白衣卿相。</a:t>
            </a:r>
            <a:br>
              <a:rPr lang="zh-CN" altLang="en-US" sz="4000" b="1"/>
            </a:br>
            <a:r>
              <a:rPr lang="zh-CN" altLang="en-US" sz="4000" b="1"/>
              <a:t>烟花巷陌，依约丹青屏障。幸有意中人，堪寻访。且恁偎红倚翠，风流事</a:t>
            </a:r>
            <a:r>
              <a:rPr lang="en-US" altLang="zh-CN" sz="4000" b="1"/>
              <a:t>,</a:t>
            </a:r>
            <a:r>
              <a:rPr lang="zh-CN" altLang="en-US" sz="4000" b="1"/>
              <a:t>平生畅。青春都一饷。</a:t>
            </a:r>
            <a:r>
              <a:rPr lang="zh-CN" altLang="en-US" sz="4000" b="1">
                <a:solidFill>
                  <a:srgbClr val="990000"/>
                </a:solidFill>
              </a:rPr>
              <a:t>忍把浮名，换了浅斟低唱。</a:t>
            </a:r>
            <a:br>
              <a:rPr lang="zh-CN" altLang="en-US" sz="4000" b="1">
                <a:solidFill>
                  <a:srgbClr val="990000"/>
                </a:solidFill>
              </a:rPr>
            </a:br>
            <a:r>
              <a:rPr lang="zh-CN" altLang="en-US" sz="2800"/>
              <a:t/>
            </a:r>
            <a:br>
              <a:rPr lang="zh-CN" altLang="en-US" sz="2800"/>
            </a:br>
            <a:endParaRPr lang="zh-CN" altLang="en-US" sz="280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5361" descr="8133057_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-44450"/>
            <a:ext cx="9144000" cy="695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文本占位符 15362"/>
          <p:cNvSpPr>
            <a:spLocks noGrp="1" noRot="1"/>
          </p:cNvSpPr>
          <p:nvPr>
            <p:ph idx="1"/>
          </p:nvPr>
        </p:nvSpPr>
        <p:spPr>
          <a:xfrm>
            <a:off x="1828800" y="476250"/>
            <a:ext cx="8540750" cy="5391150"/>
          </a:xfrm>
        </p:spPr>
        <p:txBody>
          <a:bodyPr anchor="t"/>
          <a:lstStyle/>
          <a:p>
            <a:r>
              <a:rPr lang="zh-CN" altLang="en-US" sz="4400" b="1">
                <a:solidFill>
                  <a:srgbClr val="000000"/>
                </a:solidFill>
                <a:latin typeface="华文新魏" pitchFamily="2" charset="-122"/>
              </a:rPr>
              <a:t>北宋第一个专力写词的人，被誉为</a:t>
            </a:r>
            <a:r>
              <a:rPr lang="zh-CN" altLang="en-US" sz="4400" b="1">
                <a:solidFill>
                  <a:srgbClr val="000000"/>
                </a:solidFill>
              </a:rPr>
              <a:t>“</a:t>
            </a:r>
            <a:r>
              <a:rPr lang="zh-CN" altLang="en-US" sz="4400" b="1">
                <a:solidFill>
                  <a:srgbClr val="FF0000"/>
                </a:solidFill>
                <a:latin typeface="华文新魏" pitchFamily="2" charset="-122"/>
              </a:rPr>
              <a:t>才子诗人</a:t>
            </a:r>
            <a:r>
              <a:rPr lang="zh-CN" altLang="en-US" sz="4400" b="1">
                <a:solidFill>
                  <a:srgbClr val="000000"/>
                </a:solidFill>
              </a:rPr>
              <a:t>”，</a:t>
            </a:r>
            <a:r>
              <a:rPr lang="zh-CN" altLang="en-US" sz="4400" b="1"/>
              <a:t>代表作</a:t>
            </a:r>
            <a:r>
              <a:rPr lang="en-US" altLang="zh-CN" sz="4400" b="1"/>
              <a:t>《</a:t>
            </a:r>
            <a:r>
              <a:rPr lang="zh-CN" altLang="en-US" sz="4400" b="1"/>
              <a:t>望海潮</a:t>
            </a:r>
            <a:r>
              <a:rPr lang="en-US" altLang="zh-CN" sz="4400" b="1"/>
              <a:t>》《</a:t>
            </a:r>
            <a:r>
              <a:rPr lang="zh-CN" altLang="en-US" sz="4400" b="1"/>
              <a:t>雨霖铃</a:t>
            </a:r>
            <a:r>
              <a:rPr lang="en-US" altLang="zh-CN" sz="4400" b="1"/>
              <a:t>》</a:t>
            </a:r>
            <a:r>
              <a:rPr lang="zh-CN" altLang="en-US" sz="4400" b="1">
                <a:solidFill>
                  <a:srgbClr val="000000"/>
                </a:solidFill>
                <a:latin typeface="华文新魏" pitchFamily="2" charset="-122"/>
              </a:rPr>
              <a:t>。</a:t>
            </a:r>
            <a:endParaRPr lang="zh-CN" altLang="en-US" sz="4400" b="1"/>
          </a:p>
          <a:p>
            <a:r>
              <a:rPr lang="zh-CN" altLang="en-US" sz="4400" b="1">
                <a:latin typeface="华文新魏" pitchFamily="2" charset="-122"/>
                <a:ea typeface="华文新魏" pitchFamily="2" charset="-122"/>
              </a:rPr>
              <a:t>词作多描绘城市风光和歌伎生活，尤其长于抒写</a:t>
            </a:r>
            <a:r>
              <a:rPr lang="zh-CN" altLang="en-US" sz="4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羁旅行役</a:t>
            </a:r>
            <a:r>
              <a:rPr lang="zh-CN" altLang="en-US" sz="4400" b="1">
                <a:latin typeface="华文新魏" pitchFamily="2" charset="-122"/>
                <a:ea typeface="华文新魏" pitchFamily="2" charset="-122"/>
              </a:rPr>
              <a:t>之情。创作慢词，铺叙刻画，</a:t>
            </a:r>
            <a:r>
              <a:rPr lang="zh-CN" altLang="en-US" sz="4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情景交融</a:t>
            </a:r>
            <a:r>
              <a:rPr lang="zh-CN" altLang="en-US" sz="4400" b="1">
                <a:latin typeface="华文新魏" pitchFamily="2" charset="-122"/>
                <a:ea typeface="华文新魏" pitchFamily="2" charset="-122"/>
              </a:rPr>
              <a:t>，语言通俗，音律谐婉。</a:t>
            </a:r>
            <a:endParaRPr lang="zh-CN" altLang="en-US" sz="4400" b="1">
              <a:latin typeface="华文行楷" pitchFamily="2" charset="-122"/>
              <a:ea typeface="华文行楷" pitchFamily="2" charset="-122"/>
            </a:endParaRPr>
          </a:p>
          <a:p>
            <a:endParaRPr lang="zh-CN" altLang="en-US" sz="4400"/>
          </a:p>
        </p:txBody>
      </p:sp>
    </p:spTree>
  </p:cSld>
  <p:clrMapOvr>
    <a:masterClrMapping/>
  </p:clrMapOvr>
  <p:transition>
    <p:cover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占位符 16386"/>
          <p:cNvSpPr>
            <a:spLocks noGrp="1" noRot="1"/>
          </p:cNvSpPr>
          <p:nvPr>
            <p:ph idx="1"/>
          </p:nvPr>
        </p:nvSpPr>
        <p:spPr>
          <a:xfrm>
            <a:off x="1828800" y="476250"/>
            <a:ext cx="8540750" cy="5689600"/>
          </a:xfrm>
        </p:spPr>
        <p:txBody>
          <a:bodyPr anchor="t"/>
          <a:lstStyle/>
          <a:p>
            <a:r>
              <a:rPr lang="zh-CN" altLang="en-US" sz="4400" b="1">
                <a:latin typeface="华文行楷" pitchFamily="2" charset="-122"/>
                <a:ea typeface="华文行楷" pitchFamily="2" charset="-122"/>
              </a:rPr>
              <a:t>北宋词至柳永而一变，柳永发展了长调的体制，善于用民间</a:t>
            </a:r>
            <a:r>
              <a:rPr lang="zh-CN" altLang="en-US" sz="4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俚俗</a:t>
            </a:r>
            <a:r>
              <a:rPr lang="zh-CN" altLang="en-US" sz="4400" b="1">
                <a:latin typeface="华文行楷" pitchFamily="2" charset="-122"/>
                <a:ea typeface="华文行楷" pitchFamily="2" charset="-122"/>
              </a:rPr>
              <a:t>的语言和</a:t>
            </a:r>
            <a:r>
              <a:rPr lang="zh-CN" altLang="en-US" sz="4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铺叙</a:t>
            </a:r>
            <a:r>
              <a:rPr lang="zh-CN" altLang="en-US" sz="4400" b="1">
                <a:latin typeface="华文行楷" pitchFamily="2" charset="-122"/>
                <a:ea typeface="华文行楷" pitchFamily="2" charset="-122"/>
              </a:rPr>
              <a:t>的手法，组织较为复杂的内容，用来反映中下层市民的生活面貌，具有浓厚的市民气息，受到广大百姓的喜爱。</a:t>
            </a:r>
          </a:p>
          <a:p>
            <a:r>
              <a:rPr lang="zh-CN" altLang="en-US" sz="4400" b="1">
                <a:latin typeface="华文行楷" pitchFamily="2" charset="-122"/>
                <a:ea typeface="华文行楷" pitchFamily="2" charset="-122"/>
              </a:rPr>
              <a:t>柳永以当时的新声慢曲，取代了唐五代的旧有小令。</a:t>
            </a:r>
            <a:r>
              <a:rPr lang="zh-CN" altLang="en-US" sz="4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两宋慢词的时代，实自柳永开启的</a:t>
            </a:r>
            <a:r>
              <a:rPr lang="zh-CN" altLang="en-US" sz="4400" b="1">
                <a:latin typeface="华文行楷" pitchFamily="2" charset="-122"/>
                <a:ea typeface="华文行楷" pitchFamily="2" charset="-122"/>
              </a:rPr>
              <a:t>。 </a:t>
            </a:r>
          </a:p>
          <a:p>
            <a:endParaRPr lang="zh-CN" altLang="en-US" sz="4400"/>
          </a:p>
        </p:txBody>
      </p:sp>
    </p:spTree>
  </p:cSld>
  <p:clrMapOvr>
    <a:masterClrMapping/>
  </p:clrMapOvr>
  <p:transition>
    <p:cover dir="r"/>
    <p:sndAc>
      <p:stSnd>
        <p:snd r:embed="rId2" name="hammer.wav"/>
      </p:stSnd>
    </p:sndAc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7409"/>
          <p:cNvSpPr txBox="1"/>
          <p:nvPr/>
        </p:nvSpPr>
        <p:spPr>
          <a:xfrm>
            <a:off x="1703388" y="1484313"/>
            <a:ext cx="1187450" cy="304609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4800" b="1">
                <a:solidFill>
                  <a:srgbClr val="002625"/>
                </a:solidFill>
                <a:latin typeface="Arial" pitchFamily="34" charset="0"/>
                <a:ea typeface="黑体" panose="02010609060101010101" charset="-122"/>
              </a:rPr>
              <a:t>背景资料</a:t>
            </a:r>
          </a:p>
        </p:txBody>
      </p:sp>
      <p:sp>
        <p:nvSpPr>
          <p:cNvPr id="17411" name="文本框 17410"/>
          <p:cNvSpPr txBox="1"/>
          <p:nvPr/>
        </p:nvSpPr>
        <p:spPr>
          <a:xfrm>
            <a:off x="2927350" y="188913"/>
            <a:ext cx="7740650" cy="66160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endParaRPr lang="en-US" altLang="zh-CN" sz="2800" b="1" noProof="1">
              <a:solidFill>
                <a:srgbClr val="660033"/>
              </a:solidFill>
              <a:latin typeface="Arial" pitchFamily="34" charset="0"/>
            </a:endParaRPr>
          </a:p>
          <a:p>
            <a:pPr eaLnBrk="0" hangingPunct="0"/>
            <a:r>
              <a:rPr lang="en-US" altLang="zh-CN" b="1" noProof="1">
                <a:solidFill>
                  <a:srgbClr val="660033"/>
                </a:solidFill>
                <a:latin typeface="Arial" pitchFamily="34" charset="0"/>
                <a:ea typeface="宋体" pitchFamily="2" charset="-122"/>
                <a:cs typeface="+mn-cs"/>
              </a:rPr>
              <a:t>   </a:t>
            </a: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宋体" pitchFamily="2" charset="-122"/>
                <a:cs typeface="+mn-cs"/>
              </a:rPr>
              <a:t>据宋人罗大经</a:t>
            </a:r>
            <a:r>
              <a:rPr lang="en-US" altLang="zh-CN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宋体" pitchFamily="2" charset="-122"/>
                <a:cs typeface="+mn-cs"/>
              </a:rPr>
              <a:t>《</a:t>
            </a: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宋体" pitchFamily="2" charset="-122"/>
                <a:cs typeface="+mn-cs"/>
              </a:rPr>
              <a:t>鹤林玉露</a:t>
            </a:r>
            <a:r>
              <a:rPr lang="en-US" altLang="zh-CN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宋体" pitchFamily="2" charset="-122"/>
                <a:cs typeface="+mn-cs"/>
              </a:rPr>
              <a:t>》</a:t>
            </a: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宋体" pitchFamily="2" charset="-122"/>
                <a:cs typeface="+mn-cs"/>
              </a:rPr>
              <a:t>记载，</a:t>
            </a:r>
            <a:r>
              <a:rPr lang="en-US" altLang="zh-CN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宋体" pitchFamily="2" charset="-122"/>
                <a:cs typeface="+mn-cs"/>
              </a:rPr>
              <a:t>《</a:t>
            </a: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宋体" pitchFamily="2" charset="-122"/>
                <a:cs typeface="+mn-cs"/>
              </a:rPr>
              <a:t>望海潮</a:t>
            </a:r>
            <a:r>
              <a:rPr lang="en-US" altLang="zh-CN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宋体" pitchFamily="2" charset="-122"/>
                <a:cs typeface="+mn-cs"/>
              </a:rPr>
              <a:t>》</a:t>
            </a: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宋体" pitchFamily="2" charset="-122"/>
                <a:cs typeface="+mn-cs"/>
              </a:rPr>
              <a:t>是柳永为了与早年的好友孙何相见而作。柳永在杭州生活期间，对杭州的湖光山色、风土人情有着亲身的体验和深厚的感情。当时旧友孙何正任两浙转运使，驻守杭州。因身份悬殊，门禁森严，两人无由相见。柳永就填了这首</a:t>
            </a:r>
            <a:r>
              <a:rPr lang="en-US" altLang="zh-CN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宋体" pitchFamily="2" charset="-122"/>
                <a:cs typeface="+mn-cs"/>
              </a:rPr>
              <a:t>《</a:t>
            </a: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宋体" pitchFamily="2" charset="-122"/>
                <a:cs typeface="+mn-cs"/>
              </a:rPr>
              <a:t>望海潮</a:t>
            </a:r>
            <a:r>
              <a:rPr lang="en-US" altLang="zh-CN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宋体" pitchFamily="2" charset="-122"/>
                <a:cs typeface="+mn-cs"/>
              </a:rPr>
              <a:t>》</a:t>
            </a: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宋体" pitchFamily="2" charset="-122"/>
                <a:cs typeface="+mn-cs"/>
              </a:rPr>
              <a:t>先在歌伎中传唱，结果很快就让孙何听到了。问及词作者原来是故人，孙何便请柳永前去赴宴。</a:t>
            </a:r>
            <a:endParaRPr lang="zh-CN" altLang="en-US" sz="36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8434"/>
          <p:cNvSpPr>
            <a:spLocks noGrp="1" noRot="1"/>
          </p:cNvSpPr>
          <p:nvPr>
            <p:ph type="title"/>
          </p:nvPr>
        </p:nvSpPr>
        <p:spPr>
          <a:xfrm>
            <a:off x="1825625" y="685800"/>
            <a:ext cx="8540750" cy="1143000"/>
          </a:xfrm>
        </p:spPr>
        <p:txBody>
          <a:bodyPr anchor="ctr"/>
          <a:lstStyle/>
          <a:p>
            <a:endParaRPr lang="zh-CN" altLang="zh-CN"/>
          </a:p>
        </p:txBody>
      </p:sp>
      <p:sp>
        <p:nvSpPr>
          <p:cNvPr id="18434" name="文本占位符 18435"/>
          <p:cNvSpPr>
            <a:spLocks noGrp="1" noRot="1"/>
          </p:cNvSpPr>
          <p:nvPr>
            <p:ph idx="1"/>
          </p:nvPr>
        </p:nvSpPr>
        <p:spPr>
          <a:xfrm>
            <a:off x="1524000" y="188913"/>
            <a:ext cx="9144000" cy="6480175"/>
          </a:xfrm>
        </p:spPr>
        <p:txBody>
          <a:bodyPr vert="horz" wrap="square" anchor="t"/>
          <a:lstStyle/>
          <a:p>
            <a:pPr>
              <a:lnSpc>
                <a:spcPct val="90000"/>
              </a:lnSpc>
            </a:pPr>
            <a:r>
              <a:rPr lang="zh-CN" altLang="en-US" b="1"/>
              <a:t>诵读</a:t>
            </a:r>
            <a:r>
              <a:rPr lang="zh-CN" altLang="en-US" sz="4000" b="1"/>
              <a:t>           </a:t>
            </a:r>
            <a:r>
              <a:rPr lang="zh-CN" altLang="en-US" sz="4800" b="1"/>
              <a:t>  望海潮</a:t>
            </a:r>
          </a:p>
          <a:p>
            <a:pPr>
              <a:lnSpc>
                <a:spcPct val="90000"/>
              </a:lnSpc>
            </a:pPr>
            <a:r>
              <a:rPr lang="zh-CN" altLang="en-US" sz="4000" b="1"/>
              <a:t>东南</a:t>
            </a:r>
            <a:r>
              <a:rPr lang="en-US" altLang="zh-CN" sz="4000" b="1"/>
              <a:t>/</a:t>
            </a:r>
            <a:r>
              <a:rPr lang="zh-CN" altLang="en-US" sz="4000" b="1"/>
              <a:t>形胜，三吴</a:t>
            </a:r>
            <a:r>
              <a:rPr lang="en-US" altLang="zh-CN" sz="4000" b="1"/>
              <a:t>/</a:t>
            </a:r>
            <a:r>
              <a:rPr lang="zh-CN" altLang="en-US" sz="4000" b="1"/>
              <a:t>都会，钱塘</a:t>
            </a:r>
            <a:r>
              <a:rPr lang="en-US" altLang="zh-CN" sz="4000" b="1"/>
              <a:t>/</a:t>
            </a:r>
            <a:r>
              <a:rPr lang="zh-CN" altLang="en-US" sz="4000" b="1"/>
              <a:t>自古</a:t>
            </a:r>
            <a:r>
              <a:rPr lang="en-US" altLang="zh-CN" sz="4000" b="1"/>
              <a:t>/</a:t>
            </a:r>
            <a:r>
              <a:rPr lang="zh-CN" altLang="en-US" sz="4000" b="1"/>
              <a:t>繁华。烟柳</a:t>
            </a:r>
            <a:r>
              <a:rPr lang="en-US" altLang="zh-CN" sz="4000" b="1"/>
              <a:t>/</a:t>
            </a:r>
            <a:r>
              <a:rPr lang="zh-CN" altLang="en-US" sz="4000" b="1"/>
              <a:t>画桥，风帘</a:t>
            </a:r>
            <a:r>
              <a:rPr lang="en-US" altLang="zh-CN" sz="4000" b="1"/>
              <a:t>/</a:t>
            </a:r>
            <a:r>
              <a:rPr lang="zh-CN" altLang="en-US" sz="4000" b="1"/>
              <a:t>翠幕，参差</a:t>
            </a:r>
            <a:r>
              <a:rPr lang="en-US" altLang="zh-CN" sz="4000" b="1"/>
              <a:t>/</a:t>
            </a:r>
            <a:r>
              <a:rPr lang="zh-CN" altLang="en-US" sz="4000" b="1"/>
              <a:t>十万</a:t>
            </a:r>
            <a:r>
              <a:rPr lang="en-US" altLang="zh-CN" sz="4000" b="1"/>
              <a:t>/</a:t>
            </a:r>
            <a:r>
              <a:rPr lang="zh-CN" altLang="en-US" sz="4000" b="1"/>
              <a:t>人家。云树</a:t>
            </a:r>
            <a:r>
              <a:rPr lang="en-US" altLang="zh-CN" sz="4000" b="1"/>
              <a:t>/</a:t>
            </a:r>
            <a:r>
              <a:rPr lang="zh-CN" altLang="en-US" sz="4000" b="1"/>
              <a:t>绕</a:t>
            </a:r>
            <a:r>
              <a:rPr lang="en-US" altLang="zh-CN" sz="4000" b="1"/>
              <a:t>/</a:t>
            </a:r>
            <a:r>
              <a:rPr lang="zh-CN" altLang="en-US" sz="4000" b="1"/>
              <a:t>堤沙，怒涛</a:t>
            </a:r>
            <a:r>
              <a:rPr lang="en-US" altLang="zh-CN" sz="4000" b="1"/>
              <a:t>/</a:t>
            </a:r>
            <a:r>
              <a:rPr lang="zh-CN" altLang="en-US" sz="4000" b="1"/>
              <a:t>卷</a:t>
            </a:r>
            <a:r>
              <a:rPr lang="en-US" altLang="zh-CN" sz="4000" b="1"/>
              <a:t>/</a:t>
            </a:r>
            <a:r>
              <a:rPr lang="zh-CN" altLang="en-US" sz="4000" b="1"/>
              <a:t>霜雪，天堑</a:t>
            </a:r>
            <a:r>
              <a:rPr lang="en-US" altLang="zh-CN" sz="4000" b="1"/>
              <a:t>/</a:t>
            </a:r>
            <a:r>
              <a:rPr lang="zh-CN" altLang="en-US" sz="4000" b="1"/>
              <a:t>无涯。市列</a:t>
            </a:r>
            <a:r>
              <a:rPr lang="en-US" altLang="zh-CN" sz="4000" b="1"/>
              <a:t>/</a:t>
            </a:r>
            <a:r>
              <a:rPr lang="zh-CN" altLang="en-US" sz="4000" b="1"/>
              <a:t>珠玑，户盈</a:t>
            </a:r>
            <a:r>
              <a:rPr lang="en-US" altLang="zh-CN" sz="4000" b="1"/>
              <a:t>/</a:t>
            </a:r>
            <a:r>
              <a:rPr lang="zh-CN" altLang="en-US" sz="4000" b="1"/>
              <a:t>罗绮，竞</a:t>
            </a:r>
            <a:r>
              <a:rPr lang="en-US" altLang="zh-CN" sz="4000" b="1"/>
              <a:t>/</a:t>
            </a:r>
            <a:r>
              <a:rPr lang="zh-CN" altLang="en-US" sz="4000" b="1"/>
              <a:t>豪奢。</a:t>
            </a:r>
          </a:p>
          <a:p>
            <a:pPr>
              <a:lnSpc>
                <a:spcPct val="90000"/>
              </a:lnSpc>
            </a:pPr>
            <a:r>
              <a:rPr lang="zh-CN" altLang="en-US" sz="4000" b="1"/>
              <a:t>    重湖</a:t>
            </a:r>
            <a:r>
              <a:rPr lang="en-US" altLang="zh-CN" sz="4000" b="1"/>
              <a:t>/</a:t>
            </a:r>
            <a:r>
              <a:rPr lang="zh-CN" altLang="en-US" sz="4000" b="1"/>
              <a:t>叠巘</a:t>
            </a:r>
            <a:r>
              <a:rPr lang="en-US" altLang="zh-CN" sz="4000" b="1"/>
              <a:t>/</a:t>
            </a:r>
            <a:r>
              <a:rPr lang="zh-CN" altLang="en-US" sz="4000" b="1"/>
              <a:t>清嘉，有</a:t>
            </a:r>
            <a:r>
              <a:rPr lang="en-US" altLang="zh-CN" sz="4000" b="1"/>
              <a:t>/</a:t>
            </a:r>
            <a:r>
              <a:rPr lang="zh-CN" altLang="en-US" sz="4000" b="1"/>
              <a:t>三秋</a:t>
            </a:r>
            <a:r>
              <a:rPr lang="en-US" altLang="zh-CN" sz="4000" b="1"/>
              <a:t>/</a:t>
            </a:r>
            <a:r>
              <a:rPr lang="zh-CN" altLang="en-US" sz="4000" b="1"/>
              <a:t>桂子，十里</a:t>
            </a:r>
            <a:r>
              <a:rPr lang="en-US" altLang="zh-CN" sz="4000" b="1"/>
              <a:t>/</a:t>
            </a:r>
            <a:r>
              <a:rPr lang="zh-CN" altLang="en-US" sz="4000" b="1"/>
              <a:t>荷花。羌管</a:t>
            </a:r>
            <a:r>
              <a:rPr lang="en-US" altLang="zh-CN" sz="4000" b="1"/>
              <a:t>/</a:t>
            </a:r>
            <a:r>
              <a:rPr lang="zh-CN" altLang="en-US" sz="4000" b="1"/>
              <a:t>弄晴，菱歌</a:t>
            </a:r>
            <a:r>
              <a:rPr lang="en-US" altLang="zh-CN" sz="4000" b="1"/>
              <a:t>/</a:t>
            </a:r>
            <a:r>
              <a:rPr lang="zh-CN" altLang="en-US" sz="4000" b="1"/>
              <a:t>泛夜，嬉嬉</a:t>
            </a:r>
            <a:r>
              <a:rPr lang="en-US" altLang="zh-CN" sz="4000" b="1"/>
              <a:t>/</a:t>
            </a:r>
            <a:r>
              <a:rPr lang="zh-CN" altLang="en-US" sz="4000" b="1"/>
              <a:t>钓叟</a:t>
            </a:r>
            <a:r>
              <a:rPr lang="en-US" altLang="zh-CN" sz="4000" b="1"/>
              <a:t>/</a:t>
            </a:r>
            <a:r>
              <a:rPr lang="zh-CN" altLang="en-US" sz="4000" b="1"/>
              <a:t>莲娃。千骑</a:t>
            </a:r>
            <a:r>
              <a:rPr lang="en-US" altLang="zh-CN" sz="4000" b="1"/>
              <a:t>/</a:t>
            </a:r>
            <a:r>
              <a:rPr lang="zh-CN" altLang="en-US" sz="4000" b="1"/>
              <a:t>拥</a:t>
            </a:r>
            <a:r>
              <a:rPr lang="en-US" altLang="zh-CN" sz="4000" b="1"/>
              <a:t>/</a:t>
            </a:r>
            <a:r>
              <a:rPr lang="zh-CN" altLang="en-US" sz="4000" b="1"/>
              <a:t>高牙，乘醉</a:t>
            </a:r>
            <a:r>
              <a:rPr lang="en-US" altLang="zh-CN" sz="4000" b="1"/>
              <a:t>/</a:t>
            </a:r>
            <a:r>
              <a:rPr lang="zh-CN" altLang="en-US" sz="4000" b="1"/>
              <a:t>听</a:t>
            </a:r>
            <a:r>
              <a:rPr lang="en-US" altLang="zh-CN" sz="4000" b="1"/>
              <a:t>/</a:t>
            </a:r>
            <a:r>
              <a:rPr lang="zh-CN" altLang="en-US" sz="4000" b="1"/>
              <a:t>箫鼓，吟赏</a:t>
            </a:r>
            <a:r>
              <a:rPr lang="en-US" altLang="zh-CN" sz="4000" b="1"/>
              <a:t>/</a:t>
            </a:r>
            <a:r>
              <a:rPr lang="zh-CN" altLang="en-US" sz="4000" b="1"/>
              <a:t>烟霞。异日</a:t>
            </a:r>
            <a:r>
              <a:rPr lang="en-US" altLang="zh-CN" sz="4000" b="1"/>
              <a:t>/</a:t>
            </a:r>
            <a:r>
              <a:rPr lang="zh-CN" altLang="en-US" sz="4000" b="1"/>
              <a:t>图将</a:t>
            </a:r>
            <a:r>
              <a:rPr lang="en-US" altLang="zh-CN" sz="4000" b="1"/>
              <a:t>/</a:t>
            </a:r>
            <a:r>
              <a:rPr lang="zh-CN" altLang="en-US" sz="4000" b="1"/>
              <a:t>好景，归去</a:t>
            </a:r>
            <a:r>
              <a:rPr lang="en-US" altLang="zh-CN" sz="4000" b="1"/>
              <a:t>/</a:t>
            </a:r>
            <a:r>
              <a:rPr lang="zh-CN" altLang="en-US" sz="4000" b="1"/>
              <a:t>凤池</a:t>
            </a:r>
            <a:r>
              <a:rPr lang="en-US" altLang="zh-CN" sz="4000" b="1"/>
              <a:t>/</a:t>
            </a:r>
            <a:r>
              <a:rPr lang="zh-CN" altLang="en-US" sz="4000" b="1"/>
              <a:t>夸。</a:t>
            </a:r>
          </a:p>
          <a:p>
            <a:pPr>
              <a:lnSpc>
                <a:spcPct val="90000"/>
              </a:lnSpc>
            </a:pPr>
            <a:endParaRPr lang="zh-CN" altLang="en-US" sz="4000" b="1"/>
          </a:p>
        </p:txBody>
      </p:sp>
    </p:spTree>
  </p:cSld>
  <p:clrMapOvr>
    <a:masterClrMapping/>
  </p:clrMapOvr>
  <p:transition spd="med">
    <p:cover dir="r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9457" descr="8770134_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87325"/>
            <a:ext cx="9144000" cy="6670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占位符 19458"/>
          <p:cNvSpPr>
            <a:spLocks noGrp="1" noRot="1"/>
          </p:cNvSpPr>
          <p:nvPr>
            <p:ph idx="1"/>
          </p:nvPr>
        </p:nvSpPr>
        <p:spPr>
          <a:xfrm>
            <a:off x="1828800" y="404813"/>
            <a:ext cx="8540750" cy="6264275"/>
          </a:xfrm>
        </p:spPr>
        <p:txBody>
          <a:bodyPr/>
          <a:lstStyle/>
          <a:p>
            <a:pPr fontAlgn="base"/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逐句翻译，了解文章的字面意思</a:t>
            </a:r>
          </a:p>
          <a:p>
            <a:pPr fontAlgn="base"/>
            <a:r>
              <a:rPr lang="zh-CN" altLang="en-US" sz="4000" b="1" strike="noStrike" noProof="1"/>
              <a:t>（</a:t>
            </a:r>
            <a:r>
              <a:rPr lang="en-US" altLang="zh-CN" sz="4000" b="1" strike="noStrike" noProof="1"/>
              <a:t>1</a:t>
            </a:r>
            <a:r>
              <a:rPr lang="zh-CN" altLang="en-US" sz="4000" b="1" strike="noStrike" noProof="1"/>
              <a:t>）东南形胜，三吴都会，钱塘自古繁华。</a:t>
            </a:r>
          </a:p>
          <a:p>
            <a:pPr fontAlgn="base"/>
            <a:r>
              <a:rPr lang="zh-CN" altLang="en-US" sz="4000" b="1" strike="noStrike" noProof="1"/>
              <a:t>东南形势重要，湖山优美的地方，三吴的都会，钱塘自古以来十分繁华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7" dur="2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内容占位符 20481"/>
          <p:cNvSpPr>
            <a:spLocks noGrp="1" noRot="1"/>
          </p:cNvSpPr>
          <p:nvPr>
            <p:ph idx="1"/>
          </p:nvPr>
        </p:nvSpPr>
        <p:spPr>
          <a:xfrm>
            <a:off x="1828800" y="620713"/>
            <a:ext cx="8540750" cy="5246687"/>
          </a:xfrm>
        </p:spPr>
        <p:txBody>
          <a:bodyPr anchor="t"/>
          <a:lstStyle/>
          <a:p>
            <a:r>
              <a:rPr lang="zh-CN" altLang="en-US" sz="4400" b="1"/>
              <a:t>（</a:t>
            </a:r>
            <a:r>
              <a:rPr lang="en-US" altLang="zh-CN" sz="4400" b="1"/>
              <a:t>2</a:t>
            </a:r>
            <a:r>
              <a:rPr lang="zh-CN" altLang="en-US" sz="4400" b="1"/>
              <a:t>）烟柳画桥，风帘翠幕，参差十万人家。</a:t>
            </a:r>
            <a:r>
              <a:rPr lang="zh-CN" altLang="en-US" sz="4400"/>
              <a:t> </a:t>
            </a:r>
          </a:p>
          <a:p>
            <a:endParaRPr lang="zh-CN" altLang="en-US" sz="4400" b="1"/>
          </a:p>
          <a:p>
            <a:r>
              <a:rPr lang="zh-CN" altLang="en-US" sz="4400" b="1"/>
              <a:t>如烟的柳树、彩绘的桥梁，挡风的帘子、翠绿的帐幕，房屋高高低低，约有十万人家。</a:t>
            </a:r>
          </a:p>
          <a:p>
            <a:r>
              <a:rPr lang="zh-CN" altLang="en-US" sz="4400" b="1"/>
              <a:t> </a:t>
            </a:r>
          </a:p>
        </p:txBody>
      </p:sp>
    </p:spTree>
  </p:cSld>
  <p:clrMapOvr>
    <a:masterClrMapping/>
  </p:clrMapOvr>
  <p:transition spd="slow">
    <p:wipe dir="u"/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文本占位符 21506"/>
          <p:cNvSpPr>
            <a:spLocks noGrp="1" noRot="1"/>
          </p:cNvSpPr>
          <p:nvPr>
            <p:ph idx="1"/>
          </p:nvPr>
        </p:nvSpPr>
        <p:spPr>
          <a:xfrm>
            <a:off x="1847850" y="692150"/>
            <a:ext cx="8540750" cy="5534025"/>
          </a:xfrm>
        </p:spPr>
        <p:txBody>
          <a:bodyPr/>
          <a:lstStyle/>
          <a:p>
            <a:pPr fontAlgn="base"/>
            <a:r>
              <a:rPr lang="en-US" altLang="zh-CN" sz="4000" b="1" strike="noStrike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(3)</a:t>
            </a:r>
            <a:r>
              <a:rPr lang="zh-CN" altLang="en-US" sz="4000" b="1" strike="noStrike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云树绕堤沙，怒涛卷霜雪，天堑无涯。</a:t>
            </a:r>
          </a:p>
          <a:p>
            <a:pPr fontAlgn="base"/>
            <a:r>
              <a:rPr lang="zh-CN" altLang="en-US" sz="4000" b="1" u="sng" strike="noStrike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高耸入云的大树环绕着沙堤，怒涛卷起霜雪一样白的浪花，天然的江河绵延无边。</a:t>
            </a:r>
            <a:r>
              <a:rPr lang="zh-CN" altLang="en-US" sz="4000" b="1" strike="noStrike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 </a:t>
            </a:r>
          </a:p>
          <a:p>
            <a:pPr fontAlgn="base"/>
            <a:r>
              <a:rPr lang="zh-CN" altLang="en-US" sz="4000" b="1" strike="noStrike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市列珠玑，户盈罗绮，竞豪奢。</a:t>
            </a:r>
          </a:p>
          <a:p>
            <a:pPr fontAlgn="base"/>
            <a:r>
              <a:rPr lang="zh-CN" altLang="en-US" sz="4000" b="1" strike="noStrike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市场上陈列着珠玉珍宝，家庭里充满着绫罗绸缎，争讲奢华。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文本框 4097"/>
          <p:cNvSpPr txBox="1"/>
          <p:nvPr/>
        </p:nvSpPr>
        <p:spPr>
          <a:xfrm>
            <a:off x="2498725" y="3222625"/>
            <a:ext cx="1539875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endParaRPr lang="zh-CN" altLang="zh-CN"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4098" name="图片 4098" descr="u=4242108233,158252188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5129213"/>
            <a:ext cx="9144000" cy="1728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4099" descr="物理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矩形 4100"/>
          <p:cNvSpPr/>
          <p:nvPr/>
        </p:nvSpPr>
        <p:spPr>
          <a:xfrm>
            <a:off x="1524000" y="981075"/>
            <a:ext cx="9144000" cy="56311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教学目标</a:t>
            </a:r>
            <a:r>
              <a:rPr lang="en-US" altLang="zh-CN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:</a:t>
            </a:r>
          </a:p>
          <a:p>
            <a:pPr eaLnBrk="0" hangingPunct="0"/>
            <a:endParaRPr lang="en-US" altLang="zh-CN" sz="32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eaLnBrk="0" hangingPunct="0"/>
            <a:r>
              <a:rPr lang="en-US" altLang="zh-CN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  </a:t>
            </a: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一、知识与能力</a:t>
            </a:r>
            <a:r>
              <a:rPr lang="zh-CN" altLang="en-US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   </a:t>
            </a:r>
          </a:p>
          <a:p>
            <a:pPr eaLnBrk="0" hangingPunct="0"/>
            <a:r>
              <a:rPr lang="zh-CN" altLang="en-US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  </a:t>
            </a:r>
          </a:p>
          <a:p>
            <a:pPr eaLnBrk="0" hangingPunct="0"/>
            <a:r>
              <a:rPr lang="zh-CN" altLang="en-US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      </a:t>
            </a:r>
            <a:r>
              <a:rPr lang="en-US" altLang="zh-CN" sz="2000" b="1">
                <a:solidFill>
                  <a:srgbClr val="0000CC"/>
                </a:solidFill>
                <a:latin typeface="Arial" pitchFamily="34" charset="0"/>
                <a:ea typeface="宋体" pitchFamily="2" charset="-122"/>
              </a:rPr>
              <a:t>1</a:t>
            </a:r>
            <a:r>
              <a:rPr lang="zh-CN" altLang="en-US" sz="2000" b="1">
                <a:solidFill>
                  <a:srgbClr val="0000CC"/>
                </a:solidFill>
                <a:latin typeface="Arial" pitchFamily="34" charset="0"/>
                <a:ea typeface="宋体" pitchFamily="2" charset="-122"/>
              </a:rPr>
              <a:t>、了解宋词的常识，掌握诗词的诵读技巧。</a:t>
            </a:r>
          </a:p>
          <a:p>
            <a:pPr eaLnBrk="0" hangingPunct="0"/>
            <a:r>
              <a:rPr lang="zh-CN" altLang="en-US" sz="2000" b="1">
                <a:solidFill>
                  <a:srgbClr val="0000CC"/>
                </a:solidFill>
                <a:latin typeface="Arial" pitchFamily="34" charset="0"/>
                <a:ea typeface="宋体" pitchFamily="2" charset="-122"/>
              </a:rPr>
              <a:t>      </a:t>
            </a:r>
            <a:r>
              <a:rPr lang="en-US" altLang="zh-CN" sz="2000" b="1">
                <a:solidFill>
                  <a:srgbClr val="0000CC"/>
                </a:solidFill>
                <a:latin typeface="Arial" pitchFamily="34" charset="0"/>
                <a:ea typeface="宋体" pitchFamily="2" charset="-122"/>
              </a:rPr>
              <a:t>2</a:t>
            </a:r>
            <a:r>
              <a:rPr lang="zh-CN" altLang="en-US" sz="2000" b="1">
                <a:solidFill>
                  <a:srgbClr val="0000CC"/>
                </a:solidFill>
                <a:latin typeface="Arial" pitchFamily="34" charset="0"/>
                <a:ea typeface="宋体" pitchFamily="2" charset="-122"/>
              </a:rPr>
              <a:t>、了解作者。</a:t>
            </a:r>
          </a:p>
          <a:p>
            <a:pPr eaLnBrk="0" hangingPunct="0"/>
            <a:r>
              <a:rPr lang="zh-CN" altLang="en-US" sz="2000" b="1">
                <a:solidFill>
                  <a:srgbClr val="0000CC"/>
                </a:solidFill>
                <a:latin typeface="Arial" pitchFamily="34" charset="0"/>
                <a:ea typeface="宋体" pitchFamily="2" charset="-122"/>
              </a:rPr>
              <a:t>      </a:t>
            </a:r>
            <a:r>
              <a:rPr lang="en-US" altLang="zh-CN" sz="2000" b="1">
                <a:solidFill>
                  <a:srgbClr val="0000CC"/>
                </a:solidFill>
                <a:latin typeface="Arial" pitchFamily="34" charset="0"/>
                <a:ea typeface="宋体" pitchFamily="2" charset="-122"/>
              </a:rPr>
              <a:t>3</a:t>
            </a:r>
            <a:r>
              <a:rPr lang="zh-CN" altLang="en-US" sz="2000" b="1">
                <a:solidFill>
                  <a:srgbClr val="0000CC"/>
                </a:solidFill>
                <a:latin typeface="Arial" pitchFamily="34" charset="0"/>
                <a:ea typeface="宋体" pitchFamily="2" charset="-122"/>
              </a:rPr>
              <a:t>、学习诗中点染、铺陈的表现手法</a:t>
            </a:r>
          </a:p>
          <a:p>
            <a:pPr eaLnBrk="0" hangingPunct="0"/>
            <a:endParaRPr lang="zh-CN" altLang="en-US" sz="2000" b="1">
              <a:solidFill>
                <a:srgbClr val="0000CC"/>
              </a:solidFill>
              <a:latin typeface="Arial" pitchFamily="34" charset="0"/>
              <a:ea typeface="宋体" pitchFamily="2" charset="-122"/>
            </a:endParaRPr>
          </a:p>
          <a:p>
            <a:pPr eaLnBrk="0" hangingPunct="0"/>
            <a:r>
              <a:rPr lang="zh-CN" altLang="en-US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zh-CN" altLang="en-US" sz="24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二、过程与方法</a:t>
            </a:r>
          </a:p>
          <a:p>
            <a:pPr eaLnBrk="0" hangingPunct="0"/>
            <a:endParaRPr lang="zh-CN" altLang="en-US" sz="2400" b="1">
              <a:solidFill>
                <a:srgbClr val="0000FF"/>
              </a:solidFill>
              <a:latin typeface="Arial" pitchFamily="34" charset="0"/>
              <a:ea typeface="宋体" pitchFamily="2" charset="-122"/>
            </a:endParaRPr>
          </a:p>
          <a:p>
            <a:pPr eaLnBrk="0" hangingPunct="0"/>
            <a:r>
              <a:rPr lang="zh-CN" altLang="en-US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       </a:t>
            </a:r>
            <a:r>
              <a:rPr lang="zh-CN" altLang="en-US" sz="2000" b="1">
                <a:solidFill>
                  <a:srgbClr val="0000CC"/>
                </a:solidFill>
                <a:latin typeface="Arial" pitchFamily="34" charset="0"/>
                <a:ea typeface="宋体" pitchFamily="2" charset="-122"/>
              </a:rPr>
              <a:t>反复吟咏，感受词的音律美；运用联想和想象，感悟词的意境美。</a:t>
            </a:r>
          </a:p>
          <a:p>
            <a:pPr eaLnBrk="0" hangingPunct="0"/>
            <a:endParaRPr lang="zh-CN" altLang="en-US" b="1">
              <a:latin typeface="Arial" pitchFamily="34" charset="0"/>
              <a:ea typeface="宋体" pitchFamily="2" charset="-122"/>
            </a:endParaRPr>
          </a:p>
          <a:p>
            <a:pPr eaLnBrk="0" hangingPunct="0"/>
            <a:r>
              <a:rPr lang="zh-CN" altLang="en-US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zh-CN" altLang="en-US" sz="24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三、情感态度与价值观</a:t>
            </a:r>
          </a:p>
          <a:p>
            <a:pPr eaLnBrk="0" hangingPunct="0"/>
            <a:endParaRPr lang="zh-CN" altLang="en-US" sz="2400" b="1">
              <a:solidFill>
                <a:srgbClr val="0000FF"/>
              </a:solidFill>
              <a:latin typeface="Arial" pitchFamily="34" charset="0"/>
              <a:ea typeface="宋体" pitchFamily="2" charset="-122"/>
            </a:endParaRPr>
          </a:p>
          <a:p>
            <a:pPr eaLnBrk="0" hangingPunct="0"/>
            <a:r>
              <a:rPr lang="zh-CN" altLang="en-US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       </a:t>
            </a:r>
            <a:r>
              <a:rPr lang="zh-CN" altLang="en-US" sz="2000" b="1">
                <a:solidFill>
                  <a:srgbClr val="0000CC"/>
                </a:solidFill>
                <a:latin typeface="Arial" pitchFamily="34" charset="0"/>
                <a:ea typeface="宋体" pitchFamily="2" charset="-122"/>
              </a:rPr>
              <a:t>让学生感受词的魅力，感受宋初杭州物阜民丰的盛景，正确评价作者的写作     目的。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22529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-3175"/>
            <a:ext cx="12191365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标题 22530"/>
          <p:cNvSpPr>
            <a:spLocks noGrp="1" noRot="1"/>
          </p:cNvSpPr>
          <p:nvPr>
            <p:ph type="title"/>
          </p:nvPr>
        </p:nvSpPr>
        <p:spPr>
          <a:xfrm>
            <a:off x="1524000" y="685800"/>
            <a:ext cx="9144000" cy="1143000"/>
          </a:xfrm>
        </p:spPr>
        <p:txBody>
          <a:bodyPr anchor="ctr"/>
          <a:lstStyle/>
          <a:p>
            <a:pPr fontAlgn="base"/>
            <a:r>
              <a:rPr lang="en-US" altLang="zh-CN" sz="40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(4)</a:t>
            </a:r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重湖叠巘（</a:t>
            </a:r>
            <a:r>
              <a:rPr lang="en-US" altLang="zh-CN" sz="40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yǎn)</a:t>
            </a:r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清嘉，有三秋桂子，十里荷花。</a:t>
            </a:r>
            <a:r>
              <a:rPr lang="zh-CN" altLang="en-US" sz="4000" strike="noStrike" noProof="1"/>
              <a:t> </a:t>
            </a:r>
          </a:p>
        </p:txBody>
      </p:sp>
      <p:sp>
        <p:nvSpPr>
          <p:cNvPr id="22532" name="文本占位符 22531"/>
          <p:cNvSpPr>
            <a:spLocks noGrp="1" noRot="1"/>
          </p:cNvSpPr>
          <p:nvPr>
            <p:ph idx="1"/>
          </p:nvPr>
        </p:nvSpPr>
        <p:spPr>
          <a:xfrm>
            <a:off x="1847850" y="2492375"/>
            <a:ext cx="8540750" cy="3886200"/>
          </a:xfrm>
        </p:spPr>
        <p:txBody>
          <a:bodyPr/>
          <a:lstStyle/>
          <a:p>
            <a:pPr fontAlgn="base">
              <a:lnSpc>
                <a:spcPct val="90000"/>
              </a:lnSpc>
            </a:pPr>
            <a:r>
              <a:rPr lang="zh-CN" altLang="en-US" sz="4800" b="1" u="sng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里湖、外湖与重重叠叠的山岭非常清秀美丽，有秋天的桂子，十里的荷花。 </a:t>
            </a:r>
          </a:p>
          <a:p>
            <a:pPr fontAlgn="base">
              <a:lnSpc>
                <a:spcPct val="90000"/>
              </a:lnSpc>
            </a:pPr>
            <a:r>
              <a:rPr lang="zh-CN" altLang="en-US" sz="4800" b="1" u="sng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叠巘</a:t>
            </a:r>
            <a:r>
              <a:rPr lang="en-US" altLang="zh-CN" sz="4800" b="1" u="sng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:</a:t>
            </a:r>
            <a:r>
              <a:rPr lang="zh-CN" altLang="en-US" sz="4800" b="1" u="sng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峰峦重叠</a:t>
            </a:r>
          </a:p>
          <a:p>
            <a:pPr fontAlgn="base">
              <a:lnSpc>
                <a:spcPct val="90000"/>
              </a:lnSpc>
            </a:pPr>
            <a:r>
              <a:rPr lang="zh-CN" altLang="en-US" sz="4800" b="1" u="sng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清嘉：风光秀美清雅</a:t>
            </a:r>
          </a:p>
          <a:p>
            <a:pPr fontAlgn="base">
              <a:lnSpc>
                <a:spcPct val="90000"/>
              </a:lnSpc>
            </a:pPr>
            <a:endParaRPr lang="zh-CN" altLang="en-US" sz="4800" b="1" u="sng" strike="noStrike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fontAlgn="base">
              <a:lnSpc>
                <a:spcPct val="90000"/>
              </a:lnSpc>
            </a:pPr>
            <a:endParaRPr lang="zh-CN" altLang="en-US" sz="4800" b="1" u="sng" strike="noStrike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20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1" dur="2000" fill="hold"/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6" dur="2000" fill="hold"/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标题 23554"/>
          <p:cNvSpPr>
            <a:spLocks noGrp="1" noRot="1"/>
          </p:cNvSpPr>
          <p:nvPr>
            <p:ph type="title"/>
          </p:nvPr>
        </p:nvSpPr>
        <p:spPr>
          <a:xfrm>
            <a:off x="1825625" y="685800"/>
            <a:ext cx="8540750" cy="1143000"/>
          </a:xfrm>
        </p:spPr>
        <p:txBody>
          <a:bodyPr anchor="ctr"/>
          <a:lstStyle/>
          <a:p>
            <a:pPr algn="l"/>
            <a:r>
              <a:rPr lang="en-US" altLang="zh-CN" b="1">
                <a:solidFill>
                  <a:srgbClr val="FF3300"/>
                </a:solidFill>
              </a:rPr>
              <a:t>(5)</a:t>
            </a:r>
            <a:r>
              <a:rPr lang="zh-CN" altLang="en-US" b="1">
                <a:solidFill>
                  <a:srgbClr val="FF3300"/>
                </a:solidFill>
              </a:rPr>
              <a:t>羌管弄晴，菱歌泛夜，嬉嬉钓叟莲娃。</a:t>
            </a:r>
            <a:r>
              <a:rPr lang="zh-CN" altLang="en-US" sz="4000"/>
              <a:t> </a:t>
            </a:r>
          </a:p>
        </p:txBody>
      </p:sp>
      <p:sp>
        <p:nvSpPr>
          <p:cNvPr id="23556" name="内容占位符 23555"/>
          <p:cNvSpPr>
            <a:spLocks noGrp="1" noRot="1"/>
          </p:cNvSpPr>
          <p:nvPr>
            <p:ph idx="1"/>
          </p:nvPr>
        </p:nvSpPr>
        <p:spPr>
          <a:xfrm>
            <a:off x="1828800" y="1981200"/>
            <a:ext cx="8540750" cy="3886200"/>
          </a:xfrm>
        </p:spPr>
        <p:txBody>
          <a:bodyPr anchor="t"/>
          <a:lstStyle/>
          <a:p>
            <a:r>
              <a:rPr lang="zh-CN" altLang="en-US" sz="4800"/>
              <a:t>晴天欢快地奏乐，夜晚划船采菱唱歌，钓鱼的老翁、采莲的姑娘都嬉笑颜开。</a:t>
            </a:r>
          </a:p>
          <a:p>
            <a:r>
              <a:rPr lang="zh-CN" altLang="en-US" sz="4800"/>
              <a:t>泛</a:t>
            </a:r>
            <a:r>
              <a:rPr lang="en-US" altLang="zh-CN" sz="4800"/>
              <a:t>:</a:t>
            </a:r>
            <a:r>
              <a:rPr lang="zh-CN" altLang="en-US" sz="4800"/>
              <a:t>漂浮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  <p:anim calcmode="lin" valueType="num">
                                      <p:cBhvr>
                                        <p:cTn id="1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24577" descr="8770134_17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5"/>
            <a:ext cx="12192000" cy="68567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标题 24578"/>
          <p:cNvSpPr>
            <a:spLocks noGrp="1" noRot="1"/>
          </p:cNvSpPr>
          <p:nvPr>
            <p:ph type="title"/>
          </p:nvPr>
        </p:nvSpPr>
        <p:spPr>
          <a:xfrm>
            <a:off x="1825625" y="685800"/>
            <a:ext cx="8540750" cy="1143000"/>
          </a:xfrm>
        </p:spPr>
        <p:txBody>
          <a:bodyPr anchor="ctr"/>
          <a:lstStyle/>
          <a:p>
            <a:pPr algn="l"/>
            <a:r>
              <a:rPr lang="en-US" altLang="zh-CN" b="1">
                <a:solidFill>
                  <a:srgbClr val="FF3300"/>
                </a:solidFill>
              </a:rPr>
              <a:t>(6)</a:t>
            </a:r>
            <a:r>
              <a:rPr lang="zh-CN" altLang="en-US" b="1">
                <a:solidFill>
                  <a:srgbClr val="FF3300"/>
                </a:solidFill>
              </a:rPr>
              <a:t>千骑拥高牙，乘醉听箫鼓，吟赏烟霞。</a:t>
            </a:r>
            <a:r>
              <a:rPr lang="zh-CN" altLang="en-US" sz="4000"/>
              <a:t> </a:t>
            </a:r>
          </a:p>
        </p:txBody>
      </p:sp>
      <p:sp>
        <p:nvSpPr>
          <p:cNvPr id="24580" name="内容占位符 24579"/>
          <p:cNvSpPr>
            <a:spLocks noGrp="1" noRot="1"/>
          </p:cNvSpPr>
          <p:nvPr>
            <p:ph idx="1"/>
          </p:nvPr>
        </p:nvSpPr>
        <p:spPr>
          <a:xfrm>
            <a:off x="1847850" y="2420938"/>
            <a:ext cx="8540750" cy="3886200"/>
          </a:xfrm>
        </p:spPr>
        <p:txBody>
          <a:bodyPr anchor="t"/>
          <a:lstStyle/>
          <a:p>
            <a:r>
              <a:rPr lang="zh-CN" altLang="en-US" sz="4800" b="1">
                <a:solidFill>
                  <a:srgbClr val="008000"/>
                </a:solidFill>
              </a:rPr>
              <a:t>千名骑兵簇拥着长官，乘醉听吹箫击鼓，观赏、吟唱烟霞风光。</a:t>
            </a:r>
            <a:r>
              <a:rPr lang="zh-CN" altLang="en-US" b="1">
                <a:solidFill>
                  <a:srgbClr val="008000"/>
                </a:solidFill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标题 25602"/>
          <p:cNvSpPr>
            <a:spLocks noGrp="1" noRot="1"/>
          </p:cNvSpPr>
          <p:nvPr>
            <p:ph type="title"/>
          </p:nvPr>
        </p:nvSpPr>
        <p:spPr>
          <a:xfrm>
            <a:off x="1825625" y="685800"/>
            <a:ext cx="8540750" cy="1143000"/>
          </a:xfrm>
        </p:spPr>
        <p:txBody>
          <a:bodyPr anchor="ctr"/>
          <a:lstStyle/>
          <a:p>
            <a:pPr algn="l"/>
            <a:r>
              <a:rPr lang="en-US" altLang="zh-CN" b="1">
                <a:solidFill>
                  <a:schemeClr val="tx1"/>
                </a:solidFill>
              </a:rPr>
              <a:t>(7)</a:t>
            </a:r>
            <a:r>
              <a:rPr lang="zh-CN" altLang="en-US" b="1">
                <a:solidFill>
                  <a:schemeClr val="tx1"/>
                </a:solidFill>
              </a:rPr>
              <a:t>异日图将好景，归去凤池夸。</a:t>
            </a:r>
            <a:r>
              <a:rPr lang="zh-CN" altLang="en-US"/>
              <a:t> </a:t>
            </a:r>
          </a:p>
        </p:txBody>
      </p:sp>
      <p:sp>
        <p:nvSpPr>
          <p:cNvPr id="25604" name="文本占位符 25603"/>
          <p:cNvSpPr>
            <a:spLocks noGrp="1" noRot="1"/>
          </p:cNvSpPr>
          <p:nvPr>
            <p:ph idx="1"/>
          </p:nvPr>
        </p:nvSpPr>
        <p:spPr>
          <a:xfrm>
            <a:off x="1828800" y="1981200"/>
            <a:ext cx="8540750" cy="3886200"/>
          </a:xfrm>
        </p:spPr>
        <p:txBody>
          <a:bodyPr/>
          <a:lstStyle/>
          <a:p>
            <a:pPr fontAlgn="base"/>
            <a:endParaRPr lang="en-US" altLang="zh-CN" sz="4800" strike="noStrike" noProof="1"/>
          </a:p>
          <a:p>
            <a:pPr fontAlgn="base"/>
            <a:endParaRPr lang="en-US" altLang="zh-CN" sz="4800" strike="noStrike" noProof="1"/>
          </a:p>
          <a:p>
            <a:pPr fontAlgn="base"/>
            <a:r>
              <a:rPr lang="zh-CN" altLang="en-US" sz="4800" b="1" u="sng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他日画上美好景致，回京升官时向人们夸耀。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26625" descr="图片16754"/>
          <p:cNvPicPr>
            <a:picLocks noChangeAspect="1"/>
          </p:cNvPicPr>
          <p:nvPr/>
        </p:nvPicPr>
        <p:blipFill>
          <a:blip r:embed="rId2"/>
          <a:srcRect b="9926"/>
          <a:stretch>
            <a:fillRect/>
          </a:stretch>
        </p:blipFill>
        <p:spPr>
          <a:xfrm>
            <a:off x="100965" y="0"/>
            <a:ext cx="120904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矩形 26626"/>
          <p:cNvSpPr/>
          <p:nvPr/>
        </p:nvSpPr>
        <p:spPr>
          <a:xfrm>
            <a:off x="2135188" y="2708275"/>
            <a:ext cx="8208962" cy="44850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28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起笔便大开大阔，直起直落。</a:t>
            </a:r>
          </a:p>
          <a:p>
            <a: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28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“东南”，就</a:t>
            </a:r>
            <a:r>
              <a:rPr lang="zh-CN" altLang="en-US" sz="2800" b="1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方向</a:t>
            </a:r>
            <a:r>
              <a:rPr lang="zh-CN" altLang="en-US" sz="28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言；</a:t>
            </a:r>
          </a:p>
          <a:p>
            <a: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28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“三吴”，指吴兴、吴郡、会稽，</a:t>
            </a:r>
          </a:p>
          <a:p>
            <a: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8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         就</a:t>
            </a:r>
            <a:r>
              <a:rPr lang="zh-CN" altLang="en-US" sz="2800" b="1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地点</a:t>
            </a:r>
            <a:r>
              <a:rPr lang="zh-CN" altLang="en-US" sz="28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言。</a:t>
            </a:r>
            <a:r>
              <a:rPr lang="zh-CN" altLang="en-US" sz="2800" b="1">
                <a:solidFill>
                  <a:srgbClr val="0000CC"/>
                </a:solidFill>
                <a:latin typeface="楷体_GB2312" charset="-122"/>
                <a:ea typeface="楷体_GB2312" charset="-122"/>
              </a:rPr>
              <a:t>空间浩瀚、面积广大</a:t>
            </a:r>
            <a:r>
              <a:rPr lang="zh-CN" altLang="en-US" sz="28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，</a:t>
            </a:r>
          </a:p>
          <a:p>
            <a: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28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“自古”突出了杭州</a:t>
            </a:r>
            <a:r>
              <a:rPr lang="zh-CN" altLang="en-US" sz="2800" b="1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历史悠久，繁华富庶</a:t>
            </a:r>
            <a:r>
              <a:rPr lang="zh-CN" altLang="en-US" sz="28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。</a:t>
            </a:r>
          </a:p>
          <a:p>
            <a: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2800" b="1">
                <a:solidFill>
                  <a:srgbClr val="660033"/>
                </a:solidFill>
                <a:latin typeface="楷体_GB2312" charset="-122"/>
                <a:ea typeface="楷体_GB2312" charset="-122"/>
              </a:rPr>
              <a:t>四字对句，气势博大，力量非凡，以博大的气势笼罩全篇。其中“形胜”、“繁华”四字为点睛之笔。</a:t>
            </a:r>
            <a:r>
              <a:rPr lang="zh-CN" altLang="en-US" sz="28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 </a:t>
            </a:r>
          </a:p>
          <a:p>
            <a: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8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 </a:t>
            </a:r>
          </a:p>
        </p:txBody>
      </p:sp>
      <p:sp>
        <p:nvSpPr>
          <p:cNvPr id="2" name="矩形 26627"/>
          <p:cNvSpPr>
            <a:spLocks noRot="1"/>
          </p:cNvSpPr>
          <p:nvPr/>
        </p:nvSpPr>
        <p:spPr>
          <a:xfrm>
            <a:off x="1703388" y="1700213"/>
            <a:ext cx="8964612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4000">
                <a:solidFill>
                  <a:srgbClr val="008080"/>
                </a:solidFill>
                <a:latin typeface="Arial" pitchFamily="34" charset="0"/>
                <a:ea typeface="隶书" pitchFamily="1" charset="-122"/>
              </a:rPr>
              <a:t>东南形胜，三吴都会，钱塘自古繁华。</a:t>
            </a:r>
          </a:p>
        </p:txBody>
      </p:sp>
      <p:sp>
        <p:nvSpPr>
          <p:cNvPr id="26628" name="矩形 26628" descr="纸袋"/>
          <p:cNvSpPr/>
          <p:nvPr/>
        </p:nvSpPr>
        <p:spPr>
          <a:xfrm>
            <a:off x="4727575" y="476250"/>
            <a:ext cx="3529013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7500"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3"/>
                  <a:stretch>
                    <a:fillRect/>
                  </a:stretch>
                </a:blipFill>
                <a:effectLst>
                  <a:outerShdw dist="563970" dir="14049733" sx="125000" sy="125000" algn="tl" rotWithShape="0">
                    <a:srgbClr val="C7DFD3">
                      <a:alpha val="78999"/>
                    </a:srgbClr>
                  </a:outerShdw>
                </a:effectLst>
                <a:latin typeface="隶书" charset="0"/>
                <a:ea typeface="隶书" charset="0"/>
              </a:rPr>
              <a:t>赏  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27649"/>
          <p:cNvSpPr>
            <a:spLocks noGrp="1" noRot="1"/>
          </p:cNvSpPr>
          <p:nvPr>
            <p:ph type="title"/>
          </p:nvPr>
        </p:nvSpPr>
        <p:spPr>
          <a:xfrm>
            <a:off x="1825625" y="685800"/>
            <a:ext cx="8540750" cy="1143000"/>
          </a:xfrm>
        </p:spPr>
        <p:txBody>
          <a:bodyPr anchor="ctr"/>
          <a:lstStyle/>
          <a:p>
            <a:r>
              <a:rPr lang="zh-CN" altLang="en-US" sz="3600" b="1">
                <a:solidFill>
                  <a:srgbClr val="800000"/>
                </a:solidFill>
                <a:latin typeface="宋体" pitchFamily="2" charset="-122"/>
              </a:rPr>
              <a:t>东南形胜，三吴都会，钱塘自古繁华。在全词中起什么作用</a:t>
            </a:r>
          </a:p>
        </p:txBody>
      </p:sp>
      <p:sp>
        <p:nvSpPr>
          <p:cNvPr id="27651" name="文本框 27650"/>
          <p:cNvSpPr txBox="1"/>
          <p:nvPr/>
        </p:nvSpPr>
        <p:spPr>
          <a:xfrm>
            <a:off x="3935413" y="1844675"/>
            <a:ext cx="288131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latin typeface="Arial" pitchFamily="34" charset="0"/>
                <a:ea typeface="宋体" pitchFamily="2" charset="-122"/>
              </a:rPr>
              <a:t>地理形势优越</a:t>
            </a:r>
          </a:p>
        </p:txBody>
      </p:sp>
      <p:sp>
        <p:nvSpPr>
          <p:cNvPr id="27652" name="文本框 27651"/>
          <p:cNvSpPr txBox="1"/>
          <p:nvPr/>
        </p:nvSpPr>
        <p:spPr>
          <a:xfrm>
            <a:off x="1774825" y="2924175"/>
            <a:ext cx="216058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三吴都会</a:t>
            </a:r>
          </a:p>
        </p:txBody>
      </p:sp>
      <p:sp>
        <p:nvSpPr>
          <p:cNvPr id="27653" name="文本框 27652"/>
          <p:cNvSpPr txBox="1"/>
          <p:nvPr/>
        </p:nvSpPr>
        <p:spPr>
          <a:xfrm>
            <a:off x="3792538" y="2924175"/>
            <a:ext cx="33845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latin typeface="Arial" pitchFamily="34" charset="0"/>
                <a:ea typeface="宋体" pitchFamily="2" charset="-122"/>
              </a:rPr>
              <a:t>江浙最大的城市</a:t>
            </a:r>
          </a:p>
        </p:txBody>
      </p:sp>
      <p:sp>
        <p:nvSpPr>
          <p:cNvPr id="27654" name="文本框 27653"/>
          <p:cNvSpPr txBox="1"/>
          <p:nvPr/>
        </p:nvSpPr>
        <p:spPr>
          <a:xfrm>
            <a:off x="1774825" y="4221163"/>
            <a:ext cx="280828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钱塘自古繁华</a:t>
            </a:r>
          </a:p>
        </p:txBody>
      </p:sp>
      <p:sp>
        <p:nvSpPr>
          <p:cNvPr id="27655" name="文本框 27654"/>
          <p:cNvSpPr txBox="1"/>
          <p:nvPr/>
        </p:nvSpPr>
        <p:spPr>
          <a:xfrm>
            <a:off x="4727575" y="4221163"/>
            <a:ext cx="223361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latin typeface="Arial" pitchFamily="34" charset="0"/>
                <a:ea typeface="宋体" pitchFamily="2" charset="-122"/>
              </a:rPr>
              <a:t>历史悠久</a:t>
            </a:r>
          </a:p>
        </p:txBody>
      </p:sp>
      <p:sp>
        <p:nvSpPr>
          <p:cNvPr id="27656" name="右大括号 27655"/>
          <p:cNvSpPr/>
          <p:nvPr/>
        </p:nvSpPr>
        <p:spPr>
          <a:xfrm>
            <a:off x="7175500" y="1773238"/>
            <a:ext cx="220663" cy="4321175"/>
          </a:xfrm>
          <a:prstGeom prst="rightBrace">
            <a:avLst>
              <a:gd name="adj1" fmla="val 163007"/>
              <a:gd name="adj2" fmla="val 50000"/>
            </a:avLst>
          </a:prstGeom>
          <a:solidFill>
            <a:srgbClr val="CCCC00"/>
          </a:solidFill>
          <a:ln w="9525">
            <a:noFill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7657" name="文本框 27656"/>
          <p:cNvSpPr txBox="1"/>
          <p:nvPr/>
        </p:nvSpPr>
        <p:spPr>
          <a:xfrm>
            <a:off x="1992313" y="1773238"/>
            <a:ext cx="12954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形胜</a:t>
            </a:r>
          </a:p>
        </p:txBody>
      </p:sp>
      <p:sp>
        <p:nvSpPr>
          <p:cNvPr id="27658" name="矩形 27657"/>
          <p:cNvSpPr/>
          <p:nvPr/>
        </p:nvSpPr>
        <p:spPr>
          <a:xfrm>
            <a:off x="7824788" y="2060575"/>
            <a:ext cx="1871662" cy="11525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7025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itchFamily="2" charset="-122"/>
                <a:ea typeface="宋体" pitchFamily="2" charset="-122"/>
              </a:rPr>
              <a:t>统摄全篇</a:t>
            </a:r>
          </a:p>
        </p:txBody>
      </p:sp>
      <p:sp>
        <p:nvSpPr>
          <p:cNvPr id="27659" name="矩形 27658"/>
          <p:cNvSpPr/>
          <p:nvPr/>
        </p:nvSpPr>
        <p:spPr>
          <a:xfrm>
            <a:off x="7751763" y="3789363"/>
            <a:ext cx="1828800" cy="14001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72333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itchFamily="2" charset="-122"/>
                <a:ea typeface="宋体" pitchFamily="2" charset="-122"/>
              </a:rPr>
              <a:t>揭示主题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76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4" presetClass="entr" presetSubtype="0" accel="10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4" presetClass="entr" presetSubtype="0" accel="10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1"/>
      <p:bldP spid="27652" grpId="2"/>
      <p:bldP spid="27653" grpId="3"/>
      <p:bldP spid="27654" grpId="4"/>
      <p:bldP spid="27655" grpId="5"/>
      <p:bldP spid="27657" grpId="6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28673" descr="图片16754"/>
          <p:cNvPicPr>
            <a:picLocks noChangeAspect="1"/>
          </p:cNvPicPr>
          <p:nvPr/>
        </p:nvPicPr>
        <p:blipFill>
          <a:blip r:embed="rId2"/>
          <a:srcRect b="9926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矩形 28674"/>
          <p:cNvSpPr>
            <a:spLocks noRot="1"/>
          </p:cNvSpPr>
          <p:nvPr/>
        </p:nvSpPr>
        <p:spPr>
          <a:xfrm>
            <a:off x="1847850" y="1773238"/>
            <a:ext cx="88201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3200">
                <a:solidFill>
                  <a:srgbClr val="FF0000"/>
                </a:solidFill>
                <a:latin typeface="Arial" pitchFamily="34" charset="0"/>
                <a:ea typeface="隶书" pitchFamily="1" charset="-122"/>
              </a:rPr>
              <a:t>烟柳画桥，风帘翠幕</a:t>
            </a:r>
            <a:r>
              <a:rPr lang="zh-CN" altLang="en-US" sz="3200">
                <a:solidFill>
                  <a:schemeClr val="tx2"/>
                </a:solidFill>
                <a:latin typeface="Arial" pitchFamily="34" charset="0"/>
                <a:ea typeface="隶书" pitchFamily="1" charset="-122"/>
              </a:rPr>
              <a:t>，参差十万人家。</a:t>
            </a:r>
          </a:p>
        </p:txBody>
      </p:sp>
      <p:sp>
        <p:nvSpPr>
          <p:cNvPr id="28676" name="矩形 28675"/>
          <p:cNvSpPr/>
          <p:nvPr/>
        </p:nvSpPr>
        <p:spPr>
          <a:xfrm>
            <a:off x="5553075" y="2636838"/>
            <a:ext cx="5114925" cy="7004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en-US" altLang="zh-CN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参差”形容楼阁高下不齐</a:t>
            </a:r>
          </a:p>
          <a:p>
            <a:pPr algn="ctr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“十万”指人口众多，未必是确数。</a:t>
            </a:r>
          </a:p>
        </p:txBody>
      </p:sp>
      <p:sp>
        <p:nvSpPr>
          <p:cNvPr id="28677" name="矩形 28676"/>
          <p:cNvSpPr/>
          <p:nvPr/>
        </p:nvSpPr>
        <p:spPr>
          <a:xfrm>
            <a:off x="4906963" y="3500438"/>
            <a:ext cx="5761037" cy="31076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8000"/>
                </a:solidFill>
                <a:latin typeface="Arial" pitchFamily="34" charset="0"/>
                <a:ea typeface="楷体_GB2312" charset="-122"/>
              </a:rPr>
              <a:t>远望去，垂柳含烟，薄雾如纱，虹桥似画，真是画中才有的好景致啊。这一处人烟阜盛，各式建筑，各抱地势，鳞次栉比，檐牙错落；走近了看，微风过处，千门万户帘幕轻摆，显得怡然安详，真是一派“都会”景象。</a:t>
            </a:r>
          </a:p>
        </p:txBody>
      </p:sp>
      <p:sp>
        <p:nvSpPr>
          <p:cNvPr id="2" name="矩形 28677" descr="纸袋"/>
          <p:cNvSpPr/>
          <p:nvPr/>
        </p:nvSpPr>
        <p:spPr>
          <a:xfrm>
            <a:off x="4727575" y="476250"/>
            <a:ext cx="3529013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7500"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3"/>
                  <a:stretch>
                    <a:fillRect/>
                  </a:stretch>
                </a:blipFill>
                <a:effectLst>
                  <a:outerShdw dist="563970" dir="14049733" sx="125000" sy="125000" algn="tl" rotWithShape="0">
                    <a:srgbClr val="C7DFD3">
                      <a:alpha val="78999"/>
                    </a:srgbClr>
                  </a:outerShdw>
                </a:effectLst>
                <a:latin typeface="隶书" charset="0"/>
                <a:ea typeface="隶书" charset="0"/>
              </a:rPr>
              <a:t>赏  析</a:t>
            </a:r>
          </a:p>
        </p:txBody>
      </p:sp>
      <p:sp>
        <p:nvSpPr>
          <p:cNvPr id="28679" name="文本框 28678"/>
          <p:cNvSpPr txBox="1"/>
          <p:nvPr/>
        </p:nvSpPr>
        <p:spPr>
          <a:xfrm>
            <a:off x="1524000" y="2636838"/>
            <a:ext cx="37084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b="1">
                <a:solidFill>
                  <a:srgbClr val="660033"/>
                </a:solidFill>
                <a:latin typeface="Arial" pitchFamily="34" charset="0"/>
                <a:ea typeface="宋体" pitchFamily="2" charset="-122"/>
              </a:rPr>
              <a:t>名词性词组，</a:t>
            </a:r>
            <a:r>
              <a:rPr lang="en-US" altLang="zh-CN" b="1">
                <a:solidFill>
                  <a:srgbClr val="660033"/>
                </a:solidFill>
                <a:latin typeface="Arial" pitchFamily="34" charset="0"/>
                <a:ea typeface="宋体" pitchFamily="2" charset="-122"/>
              </a:rPr>
              <a:t>《</a:t>
            </a:r>
            <a:r>
              <a:rPr lang="zh-CN" altLang="en-US" b="1">
                <a:solidFill>
                  <a:srgbClr val="660033"/>
                </a:solidFill>
                <a:latin typeface="Arial" pitchFamily="34" charset="0"/>
                <a:ea typeface="宋体" pitchFamily="2" charset="-122"/>
              </a:rPr>
              <a:t>天净沙秋思</a:t>
            </a:r>
            <a:r>
              <a:rPr lang="en-US" altLang="zh-CN" b="1">
                <a:solidFill>
                  <a:srgbClr val="660033"/>
                </a:solidFill>
                <a:latin typeface="Arial" pitchFamily="34" charset="0"/>
                <a:ea typeface="宋体" pitchFamily="2" charset="-122"/>
              </a:rPr>
              <a:t>》</a:t>
            </a:r>
          </a:p>
        </p:txBody>
      </p:sp>
      <p:pic>
        <p:nvPicPr>
          <p:cNvPr id="3" name="图片 28679" descr="28087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9288" y="3068638"/>
            <a:ext cx="2617787" cy="3789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7" grpId="1"/>
      <p:bldP spid="28677" grpId="2"/>
      <p:bldP spid="28679" grpId="3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9697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338" y="0"/>
            <a:ext cx="428466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29698"/>
          <p:cNvSpPr txBox="1"/>
          <p:nvPr/>
        </p:nvSpPr>
        <p:spPr>
          <a:xfrm>
            <a:off x="2279650" y="908050"/>
            <a:ext cx="1871663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zh-CN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9700" name="文本框 29699"/>
          <p:cNvSpPr txBox="1"/>
          <p:nvPr/>
        </p:nvSpPr>
        <p:spPr>
          <a:xfrm>
            <a:off x="1919288" y="3573463"/>
            <a:ext cx="38163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latin typeface="Arial" pitchFamily="34" charset="0"/>
                <a:ea typeface="宋体" pitchFamily="2" charset="-122"/>
              </a:rPr>
              <a:t>城市风光宁静美丽</a:t>
            </a:r>
          </a:p>
        </p:txBody>
      </p:sp>
      <p:sp>
        <p:nvSpPr>
          <p:cNvPr id="29701" name="文本框 29700"/>
          <p:cNvSpPr txBox="1"/>
          <p:nvPr/>
        </p:nvSpPr>
        <p:spPr>
          <a:xfrm>
            <a:off x="1919288" y="4797425"/>
            <a:ext cx="36004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latin typeface="Arial" pitchFamily="34" charset="0"/>
                <a:ea typeface="宋体" pitchFamily="2" charset="-122"/>
              </a:rPr>
              <a:t>楼阁错落人烟稠密</a:t>
            </a:r>
          </a:p>
        </p:txBody>
      </p:sp>
      <p:sp>
        <p:nvSpPr>
          <p:cNvPr id="29702" name="文本框 29701"/>
          <p:cNvSpPr txBox="1"/>
          <p:nvPr/>
        </p:nvSpPr>
        <p:spPr>
          <a:xfrm>
            <a:off x="1919288" y="4221163"/>
            <a:ext cx="38893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latin typeface="Arial" pitchFamily="34" charset="0"/>
                <a:ea typeface="宋体" pitchFamily="2" charset="-122"/>
              </a:rPr>
              <a:t>家家户户安居乐业</a:t>
            </a:r>
          </a:p>
        </p:txBody>
      </p:sp>
      <p:sp>
        <p:nvSpPr>
          <p:cNvPr id="29703" name="文本框 29702"/>
          <p:cNvSpPr txBox="1"/>
          <p:nvPr/>
        </p:nvSpPr>
        <p:spPr>
          <a:xfrm>
            <a:off x="2208213" y="0"/>
            <a:ext cx="24784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800000"/>
                </a:solidFill>
                <a:latin typeface="Arial" pitchFamily="34" charset="0"/>
                <a:ea typeface="宋体" pitchFamily="2" charset="-122"/>
              </a:rPr>
              <a:t>烟柳画桥，</a:t>
            </a:r>
          </a:p>
        </p:txBody>
      </p:sp>
      <p:sp>
        <p:nvSpPr>
          <p:cNvPr id="29704" name="文本框 29703"/>
          <p:cNvSpPr txBox="1"/>
          <p:nvPr/>
        </p:nvSpPr>
        <p:spPr>
          <a:xfrm>
            <a:off x="1847850" y="1341438"/>
            <a:ext cx="38163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rgbClr val="800000"/>
                </a:solidFill>
                <a:latin typeface="Arial" pitchFamily="34" charset="0"/>
                <a:ea typeface="宋体" pitchFamily="2" charset="-122"/>
              </a:rPr>
              <a:t>参差十万人家。</a:t>
            </a:r>
          </a:p>
        </p:txBody>
      </p:sp>
      <p:sp>
        <p:nvSpPr>
          <p:cNvPr id="29705" name="文本框 29704"/>
          <p:cNvSpPr txBox="1"/>
          <p:nvPr/>
        </p:nvSpPr>
        <p:spPr>
          <a:xfrm>
            <a:off x="2208213" y="620713"/>
            <a:ext cx="2879725" cy="1476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800000"/>
                </a:solidFill>
                <a:latin typeface="Arial" pitchFamily="34" charset="0"/>
                <a:ea typeface="宋体" pitchFamily="2" charset="-122"/>
              </a:rPr>
              <a:t>风帘翠幕，</a:t>
            </a:r>
          </a:p>
          <a:p>
            <a:pPr eaLnBrk="0" hangingPunct="0">
              <a:spcBef>
                <a:spcPct val="50000"/>
              </a:spcBef>
            </a:pPr>
            <a:endParaRPr lang="zh-CN" altLang="en-US" sz="3600" b="1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9706" name="下箭头 29705"/>
          <p:cNvSpPr/>
          <p:nvPr/>
        </p:nvSpPr>
        <p:spPr>
          <a:xfrm>
            <a:off x="3071813" y="2060575"/>
            <a:ext cx="701675" cy="1439863"/>
          </a:xfrm>
          <a:prstGeom prst="downArrow">
            <a:avLst>
              <a:gd name="adj1" fmla="val 50000"/>
              <a:gd name="adj2" fmla="val 51281"/>
            </a:avLst>
          </a:prstGeom>
          <a:solidFill>
            <a:srgbClr val="339966"/>
          </a:solidFill>
          <a:ln w="9525">
            <a:noFill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9707" name="右箭头 29706"/>
          <p:cNvSpPr/>
          <p:nvPr/>
        </p:nvSpPr>
        <p:spPr>
          <a:xfrm>
            <a:off x="5232400" y="4724400"/>
            <a:ext cx="576263" cy="433388"/>
          </a:xfrm>
          <a:prstGeom prst="rightArrow">
            <a:avLst>
              <a:gd name="adj1" fmla="val 50000"/>
              <a:gd name="adj2" fmla="val 33229"/>
            </a:avLst>
          </a:prstGeom>
          <a:solidFill>
            <a:srgbClr val="339966"/>
          </a:solidFill>
          <a:ln w="9525">
            <a:noFill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9708" name="矩形 29707"/>
          <p:cNvSpPr/>
          <p:nvPr/>
        </p:nvSpPr>
        <p:spPr>
          <a:xfrm rot="5400000">
            <a:off x="4835525" y="4676775"/>
            <a:ext cx="2520950" cy="457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640000" lon="20700000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/>
            <a:r>
              <a:rPr lang="zh-CN" altLang="en-US" sz="3600">
                <a:solidFill>
                  <a:srgbClr val="CC0000"/>
                </a:solidFill>
                <a:latin typeface="宋体" pitchFamily="2" charset="-122"/>
                <a:ea typeface="宋体" pitchFamily="2" charset="-122"/>
              </a:rPr>
              <a:t>繁华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1" grpId="1"/>
      <p:bldP spid="29703" grpId="2"/>
      <p:bldP spid="29704" grpId="3"/>
      <p:bldP spid="29705" grpId="4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30721" descr="图片16754"/>
          <p:cNvPicPr>
            <a:picLocks noChangeAspect="1"/>
          </p:cNvPicPr>
          <p:nvPr/>
        </p:nvPicPr>
        <p:blipFill>
          <a:blip r:embed="rId2"/>
          <a:srcRect b="9926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2" name="矩形 30722" descr="纸袋"/>
          <p:cNvSpPr/>
          <p:nvPr/>
        </p:nvSpPr>
        <p:spPr>
          <a:xfrm>
            <a:off x="4727575" y="476250"/>
            <a:ext cx="3529013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7500"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3"/>
                  <a:stretch>
                    <a:fillRect/>
                  </a:stretch>
                </a:blipFill>
                <a:effectLst>
                  <a:outerShdw dist="563970" dir="14049733" sx="125000" sy="125000" algn="tl" rotWithShape="0">
                    <a:srgbClr val="C7DFD3">
                      <a:alpha val="78999"/>
                    </a:srgbClr>
                  </a:outerShdw>
                </a:effectLst>
                <a:latin typeface="隶书" charset="0"/>
                <a:ea typeface="隶书" charset="0"/>
              </a:rPr>
              <a:t>赏  析</a:t>
            </a:r>
          </a:p>
        </p:txBody>
      </p:sp>
      <p:sp>
        <p:nvSpPr>
          <p:cNvPr id="30723" name="矩形 30723"/>
          <p:cNvSpPr/>
          <p:nvPr/>
        </p:nvSpPr>
        <p:spPr>
          <a:xfrm>
            <a:off x="1811338" y="1638300"/>
            <a:ext cx="889317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3200">
                <a:latin typeface="Arial" pitchFamily="34" charset="0"/>
                <a:ea typeface="隶书" pitchFamily="1" charset="-122"/>
              </a:rPr>
              <a:t>云树</a:t>
            </a:r>
            <a:r>
              <a:rPr lang="zh-CN" altLang="en-US" sz="3200">
                <a:solidFill>
                  <a:srgbClr val="FF0000"/>
                </a:solidFill>
                <a:latin typeface="Arial" pitchFamily="34" charset="0"/>
                <a:ea typeface="隶书" pitchFamily="1" charset="-122"/>
              </a:rPr>
              <a:t>绕</a:t>
            </a:r>
            <a:r>
              <a:rPr lang="zh-CN" altLang="en-US" sz="3200">
                <a:latin typeface="Arial" pitchFamily="34" charset="0"/>
                <a:ea typeface="隶书" pitchFamily="1" charset="-122"/>
              </a:rPr>
              <a:t>堤沙，怒涛</a:t>
            </a:r>
            <a:r>
              <a:rPr lang="zh-CN" altLang="en-US" sz="3200">
                <a:solidFill>
                  <a:srgbClr val="FF0000"/>
                </a:solidFill>
                <a:latin typeface="Arial" pitchFamily="34" charset="0"/>
                <a:ea typeface="隶书" pitchFamily="1" charset="-122"/>
              </a:rPr>
              <a:t>卷</a:t>
            </a:r>
            <a:r>
              <a:rPr lang="zh-CN" altLang="en-US" sz="3200">
                <a:latin typeface="Arial" pitchFamily="34" charset="0"/>
                <a:ea typeface="隶书" pitchFamily="1" charset="-122"/>
              </a:rPr>
              <a:t>霜雪，天堑无涯。</a:t>
            </a:r>
          </a:p>
        </p:txBody>
      </p:sp>
      <p:sp>
        <p:nvSpPr>
          <p:cNvPr id="30725" name="矩形 30724"/>
          <p:cNvSpPr/>
          <p:nvPr/>
        </p:nvSpPr>
        <p:spPr>
          <a:xfrm>
            <a:off x="1058863" y="2535238"/>
            <a:ext cx="40005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尽</a:t>
            </a:r>
            <a:r>
              <a:rPr lang="zh-CN" altLang="en-US" b="1">
                <a:solidFill>
                  <a:schemeClr val="accent2"/>
                </a:solidFill>
                <a:latin typeface="Arial" pitchFamily="34" charset="0"/>
                <a:ea typeface="宋体" pitchFamily="2" charset="-122"/>
              </a:rPr>
              <a:t>显</a:t>
            </a:r>
            <a:r>
              <a:rPr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古树成行，</a:t>
            </a:r>
          </a:p>
          <a:p>
            <a:pPr algn="ctr" eaLnBrk="0" hangingPunct="0"/>
            <a:r>
              <a:rPr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     长堤迤逦之态（</a:t>
            </a:r>
            <a:r>
              <a:rPr lang="zh-CN" altLang="en-US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美</a:t>
            </a:r>
            <a:r>
              <a:rPr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）</a:t>
            </a:r>
          </a:p>
        </p:txBody>
      </p:sp>
      <p:sp>
        <p:nvSpPr>
          <p:cNvPr id="30726" name="矩形 30725"/>
          <p:cNvSpPr/>
          <p:nvPr/>
        </p:nvSpPr>
        <p:spPr>
          <a:xfrm>
            <a:off x="5159375" y="2547938"/>
            <a:ext cx="24815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b="1">
                <a:solidFill>
                  <a:schemeClr val="accent2"/>
                </a:solidFill>
                <a:latin typeface="Arial" pitchFamily="34" charset="0"/>
                <a:ea typeface="宋体" pitchFamily="2" charset="-122"/>
              </a:rPr>
              <a:t>状</a:t>
            </a:r>
            <a:r>
              <a:rPr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狂涛汹涌，</a:t>
            </a:r>
          </a:p>
          <a:p>
            <a:pPr eaLnBrk="0" hangingPunct="0"/>
            <a:r>
              <a:rPr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波浪滔滔之势（</a:t>
            </a:r>
            <a:r>
              <a:rPr lang="zh-CN" altLang="en-US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雄伟</a:t>
            </a:r>
            <a:r>
              <a:rPr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）</a:t>
            </a:r>
          </a:p>
        </p:txBody>
      </p:sp>
      <p:sp>
        <p:nvSpPr>
          <p:cNvPr id="30727" name="文本框 30726"/>
          <p:cNvSpPr txBox="1"/>
          <p:nvPr/>
        </p:nvSpPr>
        <p:spPr>
          <a:xfrm>
            <a:off x="8759825" y="2636838"/>
            <a:ext cx="1512888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壮阔</a:t>
            </a:r>
          </a:p>
        </p:txBody>
      </p:sp>
      <p:pic>
        <p:nvPicPr>
          <p:cNvPr id="2" name="图片 30727" descr="u=852371984,1600107713&amp;gp=2"/>
          <p:cNvPicPr>
            <a:picLocks noChangeAspect="1"/>
          </p:cNvPicPr>
          <p:nvPr/>
        </p:nvPicPr>
        <p:blipFill>
          <a:blip r:embed="rId4">
            <a:lum bright="12000"/>
          </a:blip>
          <a:stretch>
            <a:fillRect/>
          </a:stretch>
        </p:blipFill>
        <p:spPr>
          <a:xfrm>
            <a:off x="1524000" y="4076700"/>
            <a:ext cx="9144000" cy="278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9" name="矩形 30728"/>
          <p:cNvSpPr/>
          <p:nvPr/>
        </p:nvSpPr>
        <p:spPr>
          <a:xfrm>
            <a:off x="2217738" y="3500438"/>
            <a:ext cx="6735762" cy="953135"/>
          </a:xfrm>
          <a:prstGeom prst="rect">
            <a:avLst/>
          </a:prstGeom>
          <a:noFill/>
          <a:ln w="9525">
            <a:noFill/>
          </a:ln>
          <a:effectLst>
            <a:outerShdw dist="45791" dir="3378595" algn="ctr" rotWithShape="0">
              <a:srgbClr val="4D4D4D"/>
            </a:outerShdw>
          </a:effectLst>
        </p:spPr>
        <p:txBody>
          <a:bodyPr anchor="t">
            <a:spAutoFit/>
          </a:bodyPr>
          <a:lstStyle/>
          <a:p>
            <a:pPr algn="ctr" eaLnBrk="0" hangingPunct="0">
              <a:buChar char="•"/>
            </a:pPr>
            <a:r>
              <a:rPr lang="zh-CN" altLang="en-US" sz="2800" b="1">
                <a:solidFill>
                  <a:srgbClr val="660033"/>
                </a:solidFill>
                <a:latin typeface="楷体_GB2312" charset="-122"/>
                <a:ea typeface="楷体_GB2312" charset="-122"/>
              </a:rPr>
              <a:t>视线从城内转到钱塘江边，来写“形胜”。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30726" grpId="1"/>
      <p:bldP spid="30727" grpId="2"/>
      <p:bldP spid="30729" grpId="3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31745"/>
          <p:cNvSpPr txBox="1"/>
          <p:nvPr/>
        </p:nvSpPr>
        <p:spPr>
          <a:xfrm>
            <a:off x="1703388" y="4437063"/>
            <a:ext cx="2592387" cy="2368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20000"/>
              </a:spcBef>
              <a:buChar char="•"/>
            </a:pPr>
            <a:r>
              <a:rPr lang="zh-CN" altLang="en-US" sz="4000" b="1">
                <a:latin typeface="Arial" pitchFamily="34" charset="0"/>
                <a:ea typeface="宋体" pitchFamily="2" charset="-122"/>
              </a:rPr>
              <a:t>钱塘江水</a:t>
            </a:r>
          </a:p>
          <a:p>
            <a:pPr eaLnBrk="0" hangingPunct="0">
              <a:spcBef>
                <a:spcPct val="20000"/>
              </a:spcBef>
              <a:buChar char="•"/>
            </a:pPr>
            <a:r>
              <a:rPr lang="zh-CN" altLang="en-US" sz="4000" b="1">
                <a:latin typeface="Arial" pitchFamily="34" charset="0"/>
                <a:ea typeface="宋体" pitchFamily="2" charset="-122"/>
              </a:rPr>
              <a:t>汹涌壮观</a:t>
            </a:r>
          </a:p>
          <a:p>
            <a:pPr eaLnBrk="0" hangingPunct="0">
              <a:spcBef>
                <a:spcPct val="50000"/>
              </a:spcBef>
            </a:pPr>
            <a:endParaRPr lang="zh-CN" altLang="en-US" sz="4000" b="1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1747" name="文本框 31746"/>
          <p:cNvSpPr txBox="1"/>
          <p:nvPr/>
        </p:nvSpPr>
        <p:spPr>
          <a:xfrm>
            <a:off x="1992313" y="620713"/>
            <a:ext cx="3671887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>
                <a:solidFill>
                  <a:srgbClr val="800000"/>
                </a:solidFill>
                <a:latin typeface="Arial" pitchFamily="34" charset="0"/>
                <a:ea typeface="宋体" pitchFamily="2" charset="-122"/>
              </a:rPr>
              <a:t>云树绕堤沙，</a:t>
            </a:r>
          </a:p>
        </p:txBody>
      </p:sp>
      <p:sp>
        <p:nvSpPr>
          <p:cNvPr id="31748" name="文本框 31747"/>
          <p:cNvSpPr txBox="1"/>
          <p:nvPr/>
        </p:nvSpPr>
        <p:spPr>
          <a:xfrm>
            <a:off x="1992313" y="1268413"/>
            <a:ext cx="3598862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>
                <a:solidFill>
                  <a:srgbClr val="800000"/>
                </a:solidFill>
                <a:latin typeface="Arial" pitchFamily="34" charset="0"/>
                <a:ea typeface="宋体" pitchFamily="2" charset="-122"/>
              </a:rPr>
              <a:t>怒涛卷霜雪，天堑无涯。</a:t>
            </a:r>
          </a:p>
        </p:txBody>
      </p:sp>
      <p:sp>
        <p:nvSpPr>
          <p:cNvPr id="31749" name="下箭头 31748"/>
          <p:cNvSpPr/>
          <p:nvPr/>
        </p:nvSpPr>
        <p:spPr>
          <a:xfrm>
            <a:off x="3000375" y="2636838"/>
            <a:ext cx="485775" cy="1697037"/>
          </a:xfrm>
          <a:prstGeom prst="downArrow">
            <a:avLst>
              <a:gd name="adj1" fmla="val 50000"/>
              <a:gd name="adj2" fmla="val 87304"/>
            </a:avLst>
          </a:prstGeom>
          <a:solidFill>
            <a:srgbClr val="339966"/>
          </a:solidFill>
          <a:ln w="9525">
            <a:noFill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右大括号 31749"/>
          <p:cNvSpPr/>
          <p:nvPr/>
        </p:nvSpPr>
        <p:spPr>
          <a:xfrm>
            <a:off x="4079875" y="4652963"/>
            <a:ext cx="431800" cy="1490662"/>
          </a:xfrm>
          <a:prstGeom prst="rightBrace">
            <a:avLst>
              <a:gd name="adj1" fmla="val 28736"/>
              <a:gd name="adj2" fmla="val 50000"/>
            </a:avLst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1751" name="右箭头 31750"/>
          <p:cNvSpPr/>
          <p:nvPr/>
        </p:nvSpPr>
        <p:spPr>
          <a:xfrm>
            <a:off x="4008438" y="5157788"/>
            <a:ext cx="431800" cy="142875"/>
          </a:xfrm>
          <a:prstGeom prst="rightArrow">
            <a:avLst>
              <a:gd name="adj1" fmla="val 50000"/>
              <a:gd name="adj2" fmla="val 75527"/>
            </a:avLst>
          </a:prstGeom>
          <a:solidFill>
            <a:srgbClr val="339966"/>
          </a:solidFill>
          <a:ln w="9525">
            <a:noFill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1752" name="矩形 31751"/>
          <p:cNvSpPr/>
          <p:nvPr/>
        </p:nvSpPr>
        <p:spPr>
          <a:xfrm rot="5400000">
            <a:off x="3719513" y="4941888"/>
            <a:ext cx="2447925" cy="8636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640000" lon="20700000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/>
            <a:r>
              <a:rPr lang="zh-CN" altLang="en-US" sz="3600">
                <a:solidFill>
                  <a:srgbClr val="CC0000"/>
                </a:solidFill>
                <a:latin typeface="宋体" pitchFamily="2" charset="-122"/>
                <a:ea typeface="宋体" pitchFamily="2" charset="-122"/>
              </a:rPr>
              <a:t>形胜</a:t>
            </a:r>
          </a:p>
        </p:txBody>
      </p:sp>
      <p:pic>
        <p:nvPicPr>
          <p:cNvPr id="31753" name="图片 31752" descr="_1066788168_dongho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563" y="0"/>
            <a:ext cx="4418012" cy="568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4" name="图片 31753" descr="2006101191761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4563" y="0"/>
            <a:ext cx="4464050" cy="5516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5" name="图片 31754" descr="9819380_h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1538" y="0"/>
            <a:ext cx="4716462" cy="6121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云形标注 31755">
            <a:hlinkClick r:id="rId5"/>
          </p:cNvPr>
          <p:cNvSpPr/>
          <p:nvPr/>
        </p:nvSpPr>
        <p:spPr>
          <a:xfrm>
            <a:off x="9191625" y="5949950"/>
            <a:ext cx="914400" cy="609600"/>
          </a:xfrm>
          <a:prstGeom prst="cloudCallout">
            <a:avLst>
              <a:gd name="adj1" fmla="val -508333"/>
              <a:gd name="adj2" fmla="val 117190"/>
            </a:avLst>
          </a:prstGeom>
          <a:solidFill>
            <a:srgbClr val="00CC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1"/>
      <p:bldP spid="31748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5121"/>
          <p:cNvSpPr txBox="1"/>
          <p:nvPr/>
        </p:nvSpPr>
        <p:spPr>
          <a:xfrm>
            <a:off x="2498725" y="3222625"/>
            <a:ext cx="1539875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endParaRPr lang="zh-CN" altLang="zh-CN"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5122" name="图片 5122" descr="物理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085" y="0"/>
            <a:ext cx="1201991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框 5123"/>
          <p:cNvSpPr txBox="1"/>
          <p:nvPr/>
        </p:nvSpPr>
        <p:spPr>
          <a:xfrm>
            <a:off x="1703388" y="981075"/>
            <a:ext cx="403225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学习重点</a:t>
            </a:r>
          </a:p>
        </p:txBody>
      </p:sp>
      <p:sp>
        <p:nvSpPr>
          <p:cNvPr id="5124" name="文本框 5124"/>
          <p:cNvSpPr txBox="1"/>
          <p:nvPr/>
        </p:nvSpPr>
        <p:spPr>
          <a:xfrm>
            <a:off x="1919288" y="2276475"/>
            <a:ext cx="8316912" cy="1753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3600" b="1" dirty="0">
                <a:solidFill>
                  <a:srgbClr val="0000CC"/>
                </a:solidFill>
                <a:latin typeface="Arial" pitchFamily="34" charset="0"/>
                <a:ea typeface="宋体" pitchFamily="2" charset="-122"/>
              </a:rPr>
              <a:t>1</a:t>
            </a:r>
            <a:r>
              <a:rPr lang="zh-CN" altLang="en-US" sz="3600" b="1" dirty="0">
                <a:solidFill>
                  <a:srgbClr val="0000CC"/>
                </a:solidFill>
                <a:latin typeface="Arial" pitchFamily="34" charset="0"/>
                <a:ea typeface="宋体" pitchFamily="2" charset="-122"/>
              </a:rPr>
              <a:t>、</a:t>
            </a:r>
            <a:r>
              <a:rPr lang="zh-CN" altLang="en-US" sz="3200" b="1" dirty="0">
                <a:solidFill>
                  <a:srgbClr val="0000CC"/>
                </a:solidFill>
                <a:latin typeface="Arial" pitchFamily="34" charset="0"/>
                <a:ea typeface="宋体" pitchFamily="2" charset="-122"/>
              </a:rPr>
              <a:t>这首词的写景特点，品味诗歌的意境美</a:t>
            </a:r>
            <a:r>
              <a:rPr lang="zh-CN" altLang="en-US" sz="3600" b="1" dirty="0">
                <a:solidFill>
                  <a:srgbClr val="0000CC"/>
                </a:solidFill>
                <a:latin typeface="Arial" pitchFamily="34" charset="0"/>
                <a:ea typeface="宋体" pitchFamily="2" charset="-122"/>
              </a:rPr>
              <a:t>。</a:t>
            </a:r>
          </a:p>
          <a:p>
            <a:pPr eaLnBrk="0" hangingPunct="0"/>
            <a:r>
              <a:rPr lang="en-US" altLang="zh-CN" sz="3600" b="1" dirty="0">
                <a:solidFill>
                  <a:srgbClr val="0000CC"/>
                </a:solidFill>
                <a:latin typeface="Arial" pitchFamily="34" charset="0"/>
                <a:ea typeface="宋体" pitchFamily="2" charset="-122"/>
              </a:rPr>
              <a:t>2</a:t>
            </a:r>
            <a:r>
              <a:rPr lang="zh-CN" altLang="en-US" sz="3600" b="1" dirty="0">
                <a:solidFill>
                  <a:srgbClr val="0000CC"/>
                </a:solidFill>
                <a:latin typeface="Arial" pitchFamily="34" charset="0"/>
                <a:ea typeface="宋体" pitchFamily="2" charset="-122"/>
              </a:rPr>
              <a:t>、名句欣赏。</a:t>
            </a:r>
          </a:p>
          <a:p>
            <a:pPr eaLnBrk="0" hangingPunct="0"/>
            <a:endParaRPr lang="zh-CN" altLang="en-US" sz="3600" b="1" dirty="0">
              <a:solidFill>
                <a:srgbClr val="0000CC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126" name="文本框 5125"/>
          <p:cNvSpPr txBox="1"/>
          <p:nvPr/>
        </p:nvSpPr>
        <p:spPr>
          <a:xfrm>
            <a:off x="1992313" y="4005263"/>
            <a:ext cx="7848600" cy="26612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学习方法</a:t>
            </a:r>
          </a:p>
          <a:p>
            <a:pPr eaLnBrk="0" hangingPunct="0"/>
            <a:r>
              <a:rPr lang="en-US" altLang="zh-CN" sz="3200" b="1">
                <a:solidFill>
                  <a:srgbClr val="0000CC"/>
                </a:solidFill>
                <a:latin typeface="Arial" pitchFamily="34" charset="0"/>
                <a:ea typeface="宋体" pitchFamily="2" charset="-122"/>
              </a:rPr>
              <a:t>1</a:t>
            </a:r>
            <a:r>
              <a:rPr lang="zh-CN" altLang="en-US" sz="3200" b="1">
                <a:solidFill>
                  <a:srgbClr val="0000CC"/>
                </a:solidFill>
                <a:latin typeface="Arial" pitchFamily="34" charset="0"/>
                <a:ea typeface="宋体" pitchFamily="2" charset="-122"/>
              </a:rPr>
              <a:t>、倡导“自主、合作、探究”的学习方式。</a:t>
            </a:r>
          </a:p>
          <a:p>
            <a:pPr eaLnBrk="0" hangingPunct="0"/>
            <a:r>
              <a:rPr lang="en-US" altLang="zh-CN" sz="3600" b="1">
                <a:solidFill>
                  <a:srgbClr val="0000CC"/>
                </a:solidFill>
                <a:latin typeface="Arial" pitchFamily="34" charset="0"/>
                <a:ea typeface="宋体" pitchFamily="2" charset="-122"/>
              </a:rPr>
              <a:t>2</a:t>
            </a:r>
            <a:r>
              <a:rPr lang="zh-CN" altLang="en-US" sz="3600" b="1">
                <a:solidFill>
                  <a:srgbClr val="0000CC"/>
                </a:solidFill>
                <a:latin typeface="Arial" pitchFamily="34" charset="0"/>
                <a:ea typeface="宋体" pitchFamily="2" charset="-122"/>
              </a:rPr>
              <a:t>、反复诵读，感悟体会</a:t>
            </a:r>
            <a:r>
              <a:rPr lang="zh-CN" altLang="en-US" b="1">
                <a:solidFill>
                  <a:srgbClr val="0000CC"/>
                </a:solidFill>
                <a:latin typeface="Arial" pitchFamily="34" charset="0"/>
                <a:ea typeface="宋体" pitchFamily="2" charset="-122"/>
              </a:rPr>
              <a:t>。</a:t>
            </a:r>
          </a:p>
          <a:p>
            <a:pPr eaLnBrk="0" hangingPunct="0">
              <a:spcBef>
                <a:spcPct val="50000"/>
              </a:spcBef>
            </a:pPr>
            <a:endParaRPr lang="zh-CN" altLang="en-US" b="1">
              <a:solidFill>
                <a:srgbClr val="0000CC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32769" descr="图片16754"/>
          <p:cNvPicPr>
            <a:picLocks noChangeAspect="1"/>
          </p:cNvPicPr>
          <p:nvPr/>
        </p:nvPicPr>
        <p:blipFill>
          <a:blip r:embed="rId2"/>
          <a:srcRect b="9926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矩形 32770" descr="纸袋"/>
          <p:cNvSpPr/>
          <p:nvPr/>
        </p:nvSpPr>
        <p:spPr>
          <a:xfrm>
            <a:off x="4727575" y="476250"/>
            <a:ext cx="3529013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7500"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3"/>
                  <a:stretch>
                    <a:fillRect/>
                  </a:stretch>
                </a:blipFill>
                <a:effectLst>
                  <a:outerShdw dist="563970" dir="14049733" sx="125000" sy="125000" algn="tl" rotWithShape="0">
                    <a:srgbClr val="C7DFD3">
                      <a:alpha val="78999"/>
                    </a:srgbClr>
                  </a:outerShdw>
                </a:effectLst>
                <a:latin typeface="隶书" charset="0"/>
                <a:ea typeface="隶书" charset="0"/>
              </a:rPr>
              <a:t>赏  析</a:t>
            </a:r>
          </a:p>
        </p:txBody>
      </p:sp>
      <p:sp>
        <p:nvSpPr>
          <p:cNvPr id="32771" name="矩形 32771"/>
          <p:cNvSpPr/>
          <p:nvPr/>
        </p:nvSpPr>
        <p:spPr>
          <a:xfrm>
            <a:off x="1774825" y="1700213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4400">
                <a:latin typeface="Arial" pitchFamily="34" charset="0"/>
                <a:ea typeface="隶书" pitchFamily="1" charset="-122"/>
              </a:rPr>
              <a:t>市</a:t>
            </a:r>
            <a:r>
              <a:rPr lang="zh-CN" altLang="en-US" sz="4400">
                <a:solidFill>
                  <a:srgbClr val="FF0000"/>
                </a:solidFill>
                <a:latin typeface="Arial" pitchFamily="34" charset="0"/>
                <a:ea typeface="隶书" pitchFamily="1" charset="-122"/>
              </a:rPr>
              <a:t>列</a:t>
            </a:r>
            <a:r>
              <a:rPr lang="zh-CN" altLang="en-US" sz="4400">
                <a:latin typeface="Arial" pitchFamily="34" charset="0"/>
                <a:ea typeface="隶书" pitchFamily="1" charset="-122"/>
              </a:rPr>
              <a:t>珠玑，户</a:t>
            </a:r>
            <a:r>
              <a:rPr lang="zh-CN" altLang="en-US" sz="4400">
                <a:solidFill>
                  <a:srgbClr val="FF0000"/>
                </a:solidFill>
                <a:latin typeface="Arial" pitchFamily="34" charset="0"/>
                <a:ea typeface="隶书" pitchFamily="1" charset="-122"/>
              </a:rPr>
              <a:t>盈</a:t>
            </a:r>
            <a:r>
              <a:rPr lang="zh-CN" altLang="en-US" sz="4400">
                <a:latin typeface="Arial" pitchFamily="34" charset="0"/>
                <a:ea typeface="隶书" pitchFamily="1" charset="-122"/>
              </a:rPr>
              <a:t>罗绮，</a:t>
            </a:r>
            <a:r>
              <a:rPr lang="zh-CN" altLang="en-US" sz="4400">
                <a:solidFill>
                  <a:srgbClr val="FF0000"/>
                </a:solidFill>
                <a:latin typeface="Arial" pitchFamily="34" charset="0"/>
                <a:ea typeface="隶书" pitchFamily="1" charset="-122"/>
              </a:rPr>
              <a:t>竞</a:t>
            </a:r>
            <a:r>
              <a:rPr lang="zh-CN" altLang="en-US" sz="4400">
                <a:latin typeface="Arial" pitchFamily="34" charset="0"/>
                <a:ea typeface="隶书" pitchFamily="1" charset="-122"/>
              </a:rPr>
              <a:t>豪奢。</a:t>
            </a:r>
            <a:r>
              <a:rPr lang="zh-CN" altLang="en-US" sz="4400"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32773" name="矩形 32772"/>
          <p:cNvSpPr/>
          <p:nvPr/>
        </p:nvSpPr>
        <p:spPr>
          <a:xfrm>
            <a:off x="1847850" y="2998788"/>
            <a:ext cx="8569325" cy="24463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har char="•"/>
            </a:pPr>
            <a:r>
              <a:rPr lang="en-US" altLang="zh-CN" sz="3200">
                <a:solidFill>
                  <a:srgbClr val="008000"/>
                </a:solidFill>
                <a:latin typeface="Arial" pitchFamily="34" charset="0"/>
                <a:ea typeface="楷体_GB2312" charset="-122"/>
              </a:rPr>
              <a:t>       </a:t>
            </a:r>
            <a:r>
              <a:rPr lang="zh-CN" altLang="en-US" sz="3200">
                <a:solidFill>
                  <a:schemeClr val="accent2"/>
                </a:solidFill>
                <a:latin typeface="Arial" pitchFamily="34" charset="0"/>
                <a:ea typeface="楷体_GB2312" charset="-122"/>
              </a:rPr>
              <a:t>镜头移近</a:t>
            </a:r>
            <a:r>
              <a:rPr lang="zh-CN" altLang="en-US" sz="3200">
                <a:solidFill>
                  <a:srgbClr val="008000"/>
                </a:solidFill>
                <a:latin typeface="Arial" pitchFamily="34" charset="0"/>
                <a:ea typeface="楷体_GB2312" charset="-122"/>
              </a:rPr>
              <a:t>，街市上珠玉宝石遍陈于市，家家户户绫罗盈柜，人们的衣饰更是鲜丽豪华，竞相斗艳。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har char="•"/>
            </a:pPr>
            <a:r>
              <a:rPr lang="zh-CN" altLang="en-US" sz="3200">
                <a:solidFill>
                  <a:srgbClr val="008000"/>
                </a:solidFill>
                <a:latin typeface="Arial" pitchFamily="34" charset="0"/>
                <a:ea typeface="楷体_GB2312" charset="-122"/>
              </a:rPr>
              <a:t>     “列”、“盈”、“竞”把经济繁荣、生活富庶奢华落到了实处，</a:t>
            </a:r>
            <a:r>
              <a:rPr lang="zh-CN" altLang="en-US" sz="2800">
                <a:solidFill>
                  <a:schemeClr val="accent2"/>
                </a:solidFill>
                <a:latin typeface="Arial" pitchFamily="34" charset="0"/>
                <a:ea typeface="宋体" pitchFamily="2" charset="-122"/>
              </a:rPr>
              <a:t>甚至达到了穷奢极欲的程度。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占位符 33793"/>
          <p:cNvSpPr>
            <a:spLocks noGrp="1" noRot="1"/>
          </p:cNvSpPr>
          <p:nvPr>
            <p:ph idx="1"/>
          </p:nvPr>
        </p:nvSpPr>
        <p:spPr>
          <a:xfrm>
            <a:off x="2711450" y="981075"/>
            <a:ext cx="6913563" cy="4752975"/>
          </a:xfrm>
        </p:spPr>
        <p:txBody>
          <a:bodyPr anchor="t"/>
          <a:lstStyle/>
          <a:p>
            <a:endParaRPr lang="zh-CN" altLang="zh-CN"/>
          </a:p>
        </p:txBody>
      </p:sp>
      <p:pic>
        <p:nvPicPr>
          <p:cNvPr id="33794" name="图片 33794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6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6" name="文本框 33795"/>
          <p:cNvSpPr txBox="1"/>
          <p:nvPr/>
        </p:nvSpPr>
        <p:spPr>
          <a:xfrm>
            <a:off x="1258888" y="765175"/>
            <a:ext cx="25209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rgbClr val="800000"/>
                </a:solidFill>
                <a:latin typeface="Arial" pitchFamily="34" charset="0"/>
                <a:ea typeface="宋体" pitchFamily="2" charset="-122"/>
              </a:rPr>
              <a:t>市列珠玑，</a:t>
            </a:r>
          </a:p>
        </p:txBody>
      </p:sp>
      <p:sp>
        <p:nvSpPr>
          <p:cNvPr id="33797" name="文本框 33796"/>
          <p:cNvSpPr txBox="1"/>
          <p:nvPr/>
        </p:nvSpPr>
        <p:spPr>
          <a:xfrm>
            <a:off x="1331913" y="1341438"/>
            <a:ext cx="496887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rgbClr val="800000"/>
                </a:solidFill>
                <a:latin typeface="Arial" pitchFamily="34" charset="0"/>
                <a:ea typeface="宋体" pitchFamily="2" charset="-122"/>
              </a:rPr>
              <a:t>户盈罗绮，竞豪奢。</a:t>
            </a:r>
          </a:p>
        </p:txBody>
      </p:sp>
      <p:sp>
        <p:nvSpPr>
          <p:cNvPr id="2" name="文本框 33797"/>
          <p:cNvSpPr txBox="1"/>
          <p:nvPr/>
        </p:nvSpPr>
        <p:spPr>
          <a:xfrm>
            <a:off x="3995738" y="1341438"/>
            <a:ext cx="1944687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zh-CN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3799" name="文本框 33798"/>
          <p:cNvSpPr txBox="1"/>
          <p:nvPr/>
        </p:nvSpPr>
        <p:spPr>
          <a:xfrm>
            <a:off x="1331913" y="3429000"/>
            <a:ext cx="4319587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latin typeface="Arial" pitchFamily="34" charset="0"/>
                <a:ea typeface="宋体" pitchFamily="2" charset="-122"/>
              </a:rPr>
              <a:t>商品丰富商业繁荣</a:t>
            </a:r>
          </a:p>
        </p:txBody>
      </p:sp>
      <p:sp>
        <p:nvSpPr>
          <p:cNvPr id="33800" name="文本框 33799"/>
          <p:cNvSpPr txBox="1"/>
          <p:nvPr/>
        </p:nvSpPr>
        <p:spPr>
          <a:xfrm>
            <a:off x="1476375" y="4365625"/>
            <a:ext cx="3024188" cy="1476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latin typeface="Arial" pitchFamily="34" charset="0"/>
                <a:ea typeface="宋体" pitchFamily="2" charset="-122"/>
              </a:rPr>
              <a:t>家家披罗着锦 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latin typeface="Arial" pitchFamily="34" charset="0"/>
                <a:ea typeface="宋体" pitchFamily="2" charset="-122"/>
              </a:rPr>
              <a:t>市民生活殷富</a:t>
            </a:r>
          </a:p>
        </p:txBody>
      </p:sp>
      <p:sp>
        <p:nvSpPr>
          <p:cNvPr id="33801" name="下箭头 33800"/>
          <p:cNvSpPr/>
          <p:nvPr/>
        </p:nvSpPr>
        <p:spPr>
          <a:xfrm>
            <a:off x="4440238" y="2133600"/>
            <a:ext cx="485775" cy="976313"/>
          </a:xfrm>
          <a:prstGeom prst="downArrow">
            <a:avLst>
              <a:gd name="adj1" fmla="val 50000"/>
              <a:gd name="adj2" fmla="val 50226"/>
            </a:avLst>
          </a:prstGeom>
          <a:solidFill>
            <a:srgbClr val="339966"/>
          </a:solidFill>
          <a:ln w="9525">
            <a:noFill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3802" name="右箭头 33801"/>
          <p:cNvSpPr/>
          <p:nvPr/>
        </p:nvSpPr>
        <p:spPr>
          <a:xfrm>
            <a:off x="6240463" y="4652963"/>
            <a:ext cx="976312" cy="485775"/>
          </a:xfrm>
          <a:prstGeom prst="rightArrow">
            <a:avLst>
              <a:gd name="adj1" fmla="val 50000"/>
              <a:gd name="adj2" fmla="val 50226"/>
            </a:avLst>
          </a:prstGeom>
          <a:solidFill>
            <a:srgbClr val="339966"/>
          </a:solidFill>
          <a:ln w="9525">
            <a:noFill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3803" name="矩形 33802"/>
          <p:cNvSpPr/>
          <p:nvPr/>
        </p:nvSpPr>
        <p:spPr>
          <a:xfrm rot="5400000">
            <a:off x="6564313" y="4616450"/>
            <a:ext cx="2303462" cy="649288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640000" lon="20700000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/>
            <a:r>
              <a:rPr lang="zh-CN" altLang="en-US" sz="3600">
                <a:solidFill>
                  <a:srgbClr val="CC0000"/>
                </a:solidFill>
                <a:latin typeface="宋体" pitchFamily="2" charset="-122"/>
                <a:ea typeface="宋体" pitchFamily="2" charset="-122"/>
              </a:rPr>
              <a:t>民殷财阜</a:t>
            </a:r>
          </a:p>
        </p:txBody>
      </p:sp>
      <p:sp>
        <p:nvSpPr>
          <p:cNvPr id="33804" name="矩形 33803"/>
          <p:cNvSpPr/>
          <p:nvPr/>
        </p:nvSpPr>
        <p:spPr>
          <a:xfrm rot="5400000">
            <a:off x="7680325" y="4652963"/>
            <a:ext cx="2232025" cy="6477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640000" lon="20700000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/>
            <a:r>
              <a:rPr lang="zh-CN" altLang="en-US" sz="3600">
                <a:solidFill>
                  <a:srgbClr val="CC0000"/>
                </a:solidFill>
                <a:latin typeface="宋体" pitchFamily="2" charset="-122"/>
                <a:ea typeface="宋体" pitchFamily="2" charset="-122"/>
              </a:rPr>
              <a:t>繁华之致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7" grpId="1"/>
      <p:bldP spid="33799" grpId="2"/>
      <p:bldP spid="33800" grpId="3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文本框 35844"/>
          <p:cNvSpPr txBox="1"/>
          <p:nvPr/>
        </p:nvSpPr>
        <p:spPr>
          <a:xfrm>
            <a:off x="1704975" y="1020763"/>
            <a:ext cx="802005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latin typeface="Arial" pitchFamily="34" charset="0"/>
                <a:ea typeface="宋体" pitchFamily="2" charset="-122"/>
              </a:rPr>
              <a:t>词的上阕是从哪几个方面来写杭州面貌的？突出了杭州什么特点？</a:t>
            </a: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 36865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zh-CN"/>
          </a:p>
        </p:txBody>
      </p:sp>
      <p:sp>
        <p:nvSpPr>
          <p:cNvPr id="35843" name="文本占位符 36866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zh-CN" altLang="en-US" b="1"/>
              <a:t>地理位置、行政区划、历史悠久</a:t>
            </a:r>
          </a:p>
          <a:p>
            <a:r>
              <a:rPr lang="zh-CN" altLang="en-US" b="1"/>
              <a:t>                                       </a:t>
            </a:r>
            <a:r>
              <a:rPr lang="en-US" altLang="zh-CN" b="1"/>
              <a:t>------------</a:t>
            </a:r>
            <a:r>
              <a:rPr lang="zh-CN" altLang="en-US" b="1"/>
              <a:t>总</a:t>
            </a:r>
          </a:p>
          <a:p>
            <a:r>
              <a:rPr lang="zh-CN" altLang="en-US" b="1"/>
              <a:t>城市景观、自然景观、市井景观</a:t>
            </a:r>
          </a:p>
          <a:p>
            <a:r>
              <a:rPr lang="zh-CN" altLang="en-US" b="1"/>
              <a:t>                                        </a:t>
            </a:r>
            <a:r>
              <a:rPr lang="en-US" altLang="zh-CN" b="1"/>
              <a:t>----------</a:t>
            </a:r>
            <a:r>
              <a:rPr lang="zh-CN" altLang="en-US" b="1"/>
              <a:t>分</a:t>
            </a:r>
          </a:p>
          <a:p>
            <a:endParaRPr lang="zh-CN" altLang="en-US" b="1"/>
          </a:p>
          <a:p>
            <a:r>
              <a:rPr lang="zh-CN" altLang="en-US" b="1"/>
              <a:t>特点：形胜、繁华</a:t>
            </a: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37889" descr="图片16754"/>
          <p:cNvPicPr>
            <a:picLocks noChangeAspect="1"/>
          </p:cNvPicPr>
          <p:nvPr/>
        </p:nvPicPr>
        <p:blipFill>
          <a:blip r:embed="rId2"/>
          <a:srcRect b="9926"/>
          <a:stretch>
            <a:fillRect/>
          </a:stretch>
        </p:blipFill>
        <p:spPr>
          <a:xfrm>
            <a:off x="1524000" y="-23812"/>
            <a:ext cx="9144000" cy="685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文本框 37890"/>
          <p:cNvSpPr txBox="1"/>
          <p:nvPr/>
        </p:nvSpPr>
        <p:spPr>
          <a:xfrm>
            <a:off x="5735638" y="981075"/>
            <a:ext cx="2019300" cy="17532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>
                <a:latin typeface="Arial" pitchFamily="34" charset="0"/>
                <a:ea typeface="黑体" panose="02010609060101010101" charset="-122"/>
              </a:rPr>
              <a:t>路桥华美</a:t>
            </a:r>
          </a:p>
          <a:p>
            <a:pPr eaLnBrk="0" hangingPunct="0"/>
            <a:r>
              <a:rPr lang="zh-CN" altLang="en-US" sz="3600" b="1">
                <a:latin typeface="Arial" pitchFamily="34" charset="0"/>
                <a:ea typeface="黑体" panose="02010609060101010101" charset="-122"/>
              </a:rPr>
              <a:t>居室华丽</a:t>
            </a:r>
          </a:p>
          <a:p>
            <a:pPr eaLnBrk="0" hangingPunct="0"/>
            <a:r>
              <a:rPr lang="zh-CN" altLang="en-US" sz="3600" b="1">
                <a:latin typeface="Arial" pitchFamily="34" charset="0"/>
                <a:ea typeface="黑体" panose="02010609060101010101" charset="-122"/>
              </a:rPr>
              <a:t>人口众多</a:t>
            </a:r>
          </a:p>
        </p:txBody>
      </p:sp>
      <p:sp>
        <p:nvSpPr>
          <p:cNvPr id="37892" name="文本框 37891"/>
          <p:cNvSpPr txBox="1"/>
          <p:nvPr/>
        </p:nvSpPr>
        <p:spPr>
          <a:xfrm>
            <a:off x="3000375" y="1628775"/>
            <a:ext cx="20891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600" b="1">
                <a:latin typeface="Arial" pitchFamily="34" charset="0"/>
                <a:ea typeface="黑体" panose="02010609060101010101" charset="-122"/>
              </a:rPr>
              <a:t>人文景观</a:t>
            </a:r>
          </a:p>
        </p:txBody>
      </p:sp>
      <p:sp>
        <p:nvSpPr>
          <p:cNvPr id="37893" name="左大括号 37892"/>
          <p:cNvSpPr/>
          <p:nvPr/>
        </p:nvSpPr>
        <p:spPr>
          <a:xfrm>
            <a:off x="5303838" y="1268413"/>
            <a:ext cx="360362" cy="1368425"/>
          </a:xfrm>
          <a:prstGeom prst="leftBrace">
            <a:avLst>
              <a:gd name="adj1" fmla="val 3160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7894" name="文本框 37893"/>
          <p:cNvSpPr txBox="1"/>
          <p:nvPr/>
        </p:nvSpPr>
        <p:spPr>
          <a:xfrm>
            <a:off x="2855913" y="3500438"/>
            <a:ext cx="262255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600" b="1">
                <a:latin typeface="Arial" pitchFamily="34" charset="0"/>
                <a:ea typeface="黑体" panose="02010609060101010101" charset="-122"/>
              </a:rPr>
              <a:t>自然景观</a:t>
            </a:r>
          </a:p>
          <a:p>
            <a:pPr eaLnBrk="0" hangingPunct="0"/>
            <a:r>
              <a:rPr lang="zh-CN" altLang="en-US" sz="3600" b="1">
                <a:latin typeface="Arial" pitchFamily="34" charset="0"/>
                <a:ea typeface="黑体" panose="02010609060101010101" charset="-122"/>
              </a:rPr>
              <a:t>（钱塘潮）</a:t>
            </a:r>
          </a:p>
        </p:txBody>
      </p:sp>
      <p:sp>
        <p:nvSpPr>
          <p:cNvPr id="37895" name="左大括号 37894"/>
          <p:cNvSpPr/>
          <p:nvPr/>
        </p:nvSpPr>
        <p:spPr>
          <a:xfrm>
            <a:off x="5375275" y="3284538"/>
            <a:ext cx="360363" cy="1511300"/>
          </a:xfrm>
          <a:prstGeom prst="leftBrace">
            <a:avLst>
              <a:gd name="adj1" fmla="val 3490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7896" name="文本框 37895"/>
          <p:cNvSpPr txBox="1"/>
          <p:nvPr/>
        </p:nvSpPr>
        <p:spPr>
          <a:xfrm>
            <a:off x="5880100" y="3068638"/>
            <a:ext cx="2478405" cy="17532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>
                <a:latin typeface="Arial" pitchFamily="34" charset="0"/>
                <a:ea typeface="黑体" panose="02010609060101010101" charset="-122"/>
              </a:rPr>
              <a:t>云树：绕</a:t>
            </a:r>
          </a:p>
          <a:p>
            <a:pPr eaLnBrk="0" hangingPunct="0"/>
            <a:r>
              <a:rPr lang="zh-CN" altLang="en-US" sz="3600" b="1">
                <a:latin typeface="Arial" pitchFamily="34" charset="0"/>
                <a:ea typeface="黑体" panose="02010609060101010101" charset="-122"/>
              </a:rPr>
              <a:t>怒涛：卷</a:t>
            </a:r>
            <a:endParaRPr lang="zh-CN" altLang="en-US" sz="2800" b="1">
              <a:solidFill>
                <a:schemeClr val="hlink"/>
              </a:solidFill>
              <a:latin typeface="Arial" pitchFamily="34" charset="0"/>
              <a:ea typeface="黑体" panose="02010609060101010101" charset="-122"/>
            </a:endParaRPr>
          </a:p>
          <a:p>
            <a:pPr eaLnBrk="0" hangingPunct="0"/>
            <a:r>
              <a:rPr lang="zh-CN" altLang="en-US" sz="3600" b="1">
                <a:latin typeface="Arial" pitchFamily="34" charset="0"/>
                <a:ea typeface="黑体" panose="02010609060101010101" charset="-122"/>
              </a:rPr>
              <a:t>天堑：无涯</a:t>
            </a:r>
          </a:p>
        </p:txBody>
      </p:sp>
      <p:sp>
        <p:nvSpPr>
          <p:cNvPr id="37897" name="文本框 37896"/>
          <p:cNvSpPr txBox="1"/>
          <p:nvPr/>
        </p:nvSpPr>
        <p:spPr>
          <a:xfrm>
            <a:off x="2855913" y="5373688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>
                <a:latin typeface="Arial" pitchFamily="34" charset="0"/>
                <a:ea typeface="黑体" panose="02010609060101010101" charset="-122"/>
              </a:rPr>
              <a:t>市井景观</a:t>
            </a:r>
          </a:p>
        </p:txBody>
      </p:sp>
      <p:sp>
        <p:nvSpPr>
          <p:cNvPr id="37898" name="文本框 37897"/>
          <p:cNvSpPr txBox="1"/>
          <p:nvPr/>
        </p:nvSpPr>
        <p:spPr>
          <a:xfrm>
            <a:off x="5519738" y="5157788"/>
            <a:ext cx="110109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>
                <a:latin typeface="Arial" pitchFamily="34" charset="0"/>
                <a:ea typeface="黑体" panose="02010609060101010101" charset="-122"/>
              </a:rPr>
              <a:t>珠玑</a:t>
            </a:r>
          </a:p>
          <a:p>
            <a:pPr eaLnBrk="0" hangingPunct="0"/>
            <a:r>
              <a:rPr lang="zh-CN" altLang="en-US" sz="3600" b="1">
                <a:latin typeface="Arial" pitchFamily="34" charset="0"/>
                <a:ea typeface="黑体" panose="02010609060101010101" charset="-122"/>
              </a:rPr>
              <a:t>罗绮</a:t>
            </a:r>
          </a:p>
        </p:txBody>
      </p:sp>
      <p:sp>
        <p:nvSpPr>
          <p:cNvPr id="37899" name="文本框 37898"/>
          <p:cNvSpPr txBox="1"/>
          <p:nvPr/>
        </p:nvSpPr>
        <p:spPr>
          <a:xfrm>
            <a:off x="7032625" y="5445125"/>
            <a:ext cx="122396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600" b="1">
                <a:latin typeface="Arial" pitchFamily="34" charset="0"/>
                <a:ea typeface="黑体" panose="02010609060101010101" charset="-122"/>
              </a:rPr>
              <a:t>豪奢</a:t>
            </a:r>
          </a:p>
        </p:txBody>
      </p:sp>
      <p:sp>
        <p:nvSpPr>
          <p:cNvPr id="37900" name="右大括号 37899"/>
          <p:cNvSpPr/>
          <p:nvPr/>
        </p:nvSpPr>
        <p:spPr>
          <a:xfrm>
            <a:off x="6816725" y="5373688"/>
            <a:ext cx="144463" cy="792162"/>
          </a:xfrm>
          <a:prstGeom prst="rightBrace">
            <a:avLst>
              <a:gd name="adj1" fmla="val 4564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7901" name="左大括号 37900"/>
          <p:cNvSpPr/>
          <p:nvPr/>
        </p:nvSpPr>
        <p:spPr>
          <a:xfrm>
            <a:off x="5232400" y="5373688"/>
            <a:ext cx="288925" cy="790575"/>
          </a:xfrm>
          <a:prstGeom prst="leftBrace">
            <a:avLst>
              <a:gd name="adj1" fmla="val 2277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7902" name="右大括号 37901"/>
          <p:cNvSpPr/>
          <p:nvPr/>
        </p:nvSpPr>
        <p:spPr>
          <a:xfrm>
            <a:off x="8543925" y="3141663"/>
            <a:ext cx="215900" cy="1655762"/>
          </a:xfrm>
          <a:prstGeom prst="rightBrace">
            <a:avLst>
              <a:gd name="adj1" fmla="val 6383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7903" name="文本框 37902"/>
          <p:cNvSpPr txBox="1"/>
          <p:nvPr/>
        </p:nvSpPr>
        <p:spPr>
          <a:xfrm>
            <a:off x="8904288" y="3573463"/>
            <a:ext cx="12954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600" b="1">
                <a:latin typeface="Arial" pitchFamily="34" charset="0"/>
                <a:ea typeface="黑体" panose="02010609060101010101" charset="-122"/>
              </a:rPr>
              <a:t>壮观</a:t>
            </a:r>
          </a:p>
        </p:txBody>
      </p:sp>
      <p:sp>
        <p:nvSpPr>
          <p:cNvPr id="37904" name="左大括号 37903"/>
          <p:cNvSpPr/>
          <p:nvPr/>
        </p:nvSpPr>
        <p:spPr>
          <a:xfrm>
            <a:off x="2711450" y="1773238"/>
            <a:ext cx="288925" cy="4176712"/>
          </a:xfrm>
          <a:prstGeom prst="leftBrace">
            <a:avLst>
              <a:gd name="adj1" fmla="val 1203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7905" name="文本框 37904"/>
          <p:cNvSpPr txBox="1"/>
          <p:nvPr/>
        </p:nvSpPr>
        <p:spPr>
          <a:xfrm>
            <a:off x="1524000" y="3284538"/>
            <a:ext cx="110109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黑体" panose="02010609060101010101" charset="-122"/>
              </a:rPr>
              <a:t>形胜</a:t>
            </a:r>
          </a:p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黑体" panose="02010609060101010101" charset="-122"/>
              </a:rPr>
              <a:t>繁华</a:t>
            </a:r>
          </a:p>
        </p:txBody>
      </p:sp>
      <p:sp>
        <p:nvSpPr>
          <p:cNvPr id="37906" name="文本框 37905"/>
          <p:cNvSpPr txBox="1"/>
          <p:nvPr/>
        </p:nvSpPr>
        <p:spPr>
          <a:xfrm>
            <a:off x="8328025" y="1557338"/>
            <a:ext cx="122396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600" b="1">
                <a:latin typeface="Arial" pitchFamily="34" charset="0"/>
                <a:ea typeface="黑体" panose="02010609060101010101" charset="-122"/>
              </a:rPr>
              <a:t>华美</a:t>
            </a:r>
          </a:p>
        </p:txBody>
      </p:sp>
      <p:sp>
        <p:nvSpPr>
          <p:cNvPr id="37907" name="右大括号 37906"/>
          <p:cNvSpPr/>
          <p:nvPr/>
        </p:nvSpPr>
        <p:spPr>
          <a:xfrm>
            <a:off x="8040688" y="1196975"/>
            <a:ext cx="215900" cy="1368425"/>
          </a:xfrm>
          <a:prstGeom prst="rightBrace">
            <a:avLst>
              <a:gd name="adj1" fmla="val 5275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7908" name="文本框 37907"/>
          <p:cNvSpPr txBox="1"/>
          <p:nvPr/>
        </p:nvSpPr>
        <p:spPr>
          <a:xfrm>
            <a:off x="3143250" y="2565400"/>
            <a:ext cx="13684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静态</a:t>
            </a:r>
          </a:p>
        </p:txBody>
      </p:sp>
      <p:sp>
        <p:nvSpPr>
          <p:cNvPr id="37909" name="文本框 37908"/>
          <p:cNvSpPr txBox="1"/>
          <p:nvPr/>
        </p:nvSpPr>
        <p:spPr>
          <a:xfrm>
            <a:off x="3287713" y="4724400"/>
            <a:ext cx="11525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动态</a:t>
            </a:r>
          </a:p>
        </p:txBody>
      </p:sp>
      <p:sp>
        <p:nvSpPr>
          <p:cNvPr id="37910" name="矩形 37909"/>
          <p:cNvSpPr/>
          <p:nvPr/>
        </p:nvSpPr>
        <p:spPr>
          <a:xfrm>
            <a:off x="3575050" y="260350"/>
            <a:ext cx="1368425" cy="706755"/>
          </a:xfrm>
          <a:prstGeom prst="rect">
            <a:avLst/>
          </a:prstGeom>
          <a:noFill/>
          <a:ln w="9525">
            <a:noFill/>
          </a:ln>
          <a:effectLst>
            <a:outerShdw dist="45791" dir="3378595" algn="ctr" rotWithShape="0">
              <a:srgbClr val="4D4D4D"/>
            </a:outerShdw>
          </a:effectLst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FF0000"/>
                </a:solidFill>
                <a:latin typeface="隶书" pitchFamily="1" charset="-122"/>
                <a:ea typeface="隶书" pitchFamily="1" charset="-122"/>
              </a:rPr>
              <a:t>上阙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7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7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8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7" dur="20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37892" grpId="1"/>
      <p:bldP spid="37894" grpId="2"/>
      <p:bldP spid="37896" grpId="3"/>
      <p:bldP spid="37897" grpId="4"/>
      <p:bldP spid="37898" grpId="5"/>
      <p:bldP spid="37899" grpId="6"/>
      <p:bldP spid="37903" grpId="7"/>
      <p:bldP spid="37905" grpId="8"/>
      <p:bldP spid="37906" grpId="9"/>
      <p:bldP spid="37908" grpId="10"/>
      <p:bldP spid="37909" grpId="11"/>
      <p:bldP spid="37910" grpId="12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内容占位符 38913" descr="Hangzhou_travel_china"/>
          <p:cNvPicPr>
            <a:picLocks noGrp="1" noRot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440238" y="0"/>
            <a:ext cx="6227762" cy="6858000"/>
          </a:xfrm>
        </p:spPr>
      </p:pic>
      <p:sp>
        <p:nvSpPr>
          <p:cNvPr id="37890" name="文本框 38914"/>
          <p:cNvSpPr txBox="1"/>
          <p:nvPr/>
        </p:nvSpPr>
        <p:spPr>
          <a:xfrm>
            <a:off x="1524000" y="1617663"/>
            <a:ext cx="3779838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indent="-342900" eaLnBrk="0" hangingPunct="0">
              <a:spcBef>
                <a:spcPct val="50000"/>
              </a:spcBef>
            </a:pPr>
            <a:r>
              <a:rPr lang="zh-CN" altLang="en-US" sz="3600" b="1">
                <a:latin typeface="Arial" pitchFamily="34" charset="0"/>
                <a:ea typeface="宋体" pitchFamily="2" charset="-122"/>
              </a:rPr>
              <a:t>重湖叠巘清嘉</a:t>
            </a:r>
          </a:p>
        </p:txBody>
      </p:sp>
      <p:sp>
        <p:nvSpPr>
          <p:cNvPr id="37891" name="下箭头 38915"/>
          <p:cNvSpPr/>
          <p:nvPr/>
        </p:nvSpPr>
        <p:spPr>
          <a:xfrm>
            <a:off x="2424113" y="2420938"/>
            <a:ext cx="576262" cy="1584325"/>
          </a:xfrm>
          <a:prstGeom prst="downArrow">
            <a:avLst>
              <a:gd name="adj1" fmla="val 50000"/>
              <a:gd name="adj2" fmla="val 68707"/>
            </a:avLst>
          </a:prstGeom>
          <a:solidFill>
            <a:srgbClr val="339966"/>
          </a:solidFill>
          <a:ln w="9525">
            <a:noFill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7892" name="文本框 38916"/>
          <p:cNvSpPr txBox="1"/>
          <p:nvPr/>
        </p:nvSpPr>
        <p:spPr>
          <a:xfrm>
            <a:off x="1703388" y="4221163"/>
            <a:ext cx="5688012" cy="14452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4000" b="1">
                <a:latin typeface="Arial" pitchFamily="34" charset="0"/>
                <a:ea typeface="宋体" pitchFamily="2" charset="-122"/>
              </a:rPr>
              <a:t>水碧山青</a:t>
            </a:r>
          </a:p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4000" b="1">
                <a:latin typeface="Arial" pitchFamily="34" charset="0"/>
                <a:ea typeface="宋体" pitchFamily="2" charset="-122"/>
              </a:rPr>
              <a:t>秀美异常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39937" descr="ly0609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文本框 39938"/>
          <p:cNvSpPr txBox="1"/>
          <p:nvPr/>
        </p:nvSpPr>
        <p:spPr>
          <a:xfrm>
            <a:off x="2376488" y="1773238"/>
            <a:ext cx="1196975" cy="3671887"/>
          </a:xfrm>
          <a:prstGeom prst="rect">
            <a:avLst/>
          </a:prstGeom>
          <a:noFill/>
          <a:ln w="9525">
            <a:noFill/>
          </a:ln>
        </p:spPr>
        <p:txBody>
          <a:bodyPr vert="eaVert" lIns="91435" tIns="45718" rIns="91435" bIns="45718" anchor="t">
            <a:spAutoFit/>
          </a:bodyPr>
          <a:lstStyle/>
          <a:p>
            <a:pPr eaLnBrk="0" hangingPunct="0"/>
            <a:r>
              <a:rPr lang="zh-CN" altLang="en-US" sz="6600" b="1">
                <a:solidFill>
                  <a:srgbClr val="FF0000"/>
                </a:solidFill>
                <a:latin typeface="Arial" pitchFamily="34" charset="0"/>
                <a:ea typeface="华文行楷" pitchFamily="2" charset="-122"/>
              </a:rPr>
              <a:t>三秋桂子</a:t>
            </a:r>
            <a:endParaRPr lang="zh-CN" altLang="en-US" sz="6600">
              <a:solidFill>
                <a:srgbClr val="FF0000"/>
              </a:solidFill>
              <a:latin typeface="Arial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ransition spd="med"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99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标题 4096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zh-CN"/>
          </a:p>
        </p:txBody>
      </p:sp>
      <p:sp>
        <p:nvSpPr>
          <p:cNvPr id="39938" name="文本占位符 4096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endParaRPr lang="zh-CN" altLang="zh-CN"/>
          </a:p>
        </p:txBody>
      </p:sp>
      <p:pic>
        <p:nvPicPr>
          <p:cNvPr id="39939" name="图片 40963" descr="2005810145十里荷花9243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5" name="文本框 40964"/>
          <p:cNvSpPr txBox="1"/>
          <p:nvPr/>
        </p:nvSpPr>
        <p:spPr>
          <a:xfrm>
            <a:off x="1524000" y="4387850"/>
            <a:ext cx="9144000" cy="2490470"/>
          </a:xfrm>
          <a:prstGeom prst="rect">
            <a:avLst/>
          </a:prstGeom>
          <a:noFill/>
          <a:ln w="9525">
            <a:noFill/>
          </a:ln>
        </p:spPr>
        <p:txBody>
          <a:bodyPr lIns="91435" tIns="45718" rIns="91435" bIns="45718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5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十里荷花</a:t>
            </a:r>
          </a:p>
        </p:txBody>
      </p:sp>
    </p:spTree>
  </p:cSld>
  <p:clrMapOvr>
    <a:masterClrMapping/>
  </p:clrMapOvr>
  <p:transition spd="med"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41985" descr="图片16754"/>
          <p:cNvPicPr>
            <a:picLocks noChangeAspect="1"/>
          </p:cNvPicPr>
          <p:nvPr/>
        </p:nvPicPr>
        <p:blipFill>
          <a:blip r:embed="rId2"/>
          <a:srcRect b="9926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2" name="矩形 41986" descr="纸袋"/>
          <p:cNvSpPr/>
          <p:nvPr/>
        </p:nvSpPr>
        <p:spPr>
          <a:xfrm>
            <a:off x="4727575" y="476250"/>
            <a:ext cx="3529013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7500"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3"/>
                  <a:stretch>
                    <a:fillRect/>
                  </a:stretch>
                </a:blipFill>
                <a:effectLst>
                  <a:outerShdw dist="563970" dir="14049733" sx="125000" sy="125000" algn="tl" rotWithShape="0">
                    <a:srgbClr val="C7DFD3">
                      <a:alpha val="78999"/>
                    </a:srgbClr>
                  </a:outerShdw>
                </a:effectLst>
                <a:latin typeface="隶书" charset="0"/>
                <a:ea typeface="隶书" charset="0"/>
              </a:rPr>
              <a:t>赏  析</a:t>
            </a:r>
          </a:p>
        </p:txBody>
      </p:sp>
      <p:sp>
        <p:nvSpPr>
          <p:cNvPr id="40963" name="矩形 41987"/>
          <p:cNvSpPr/>
          <p:nvPr/>
        </p:nvSpPr>
        <p:spPr>
          <a:xfrm>
            <a:off x="1490663" y="1565275"/>
            <a:ext cx="9682162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4000">
                <a:latin typeface="Arial" pitchFamily="34" charset="0"/>
                <a:ea typeface="隶书" pitchFamily="1" charset="-122"/>
              </a:rPr>
              <a:t>重湖叠巘清嘉，有</a:t>
            </a:r>
            <a:r>
              <a:rPr lang="zh-CN" altLang="en-US" sz="4000">
                <a:solidFill>
                  <a:srgbClr val="FF0000"/>
                </a:solidFill>
                <a:latin typeface="Arial" pitchFamily="34" charset="0"/>
                <a:ea typeface="隶书" pitchFamily="1" charset="-122"/>
              </a:rPr>
              <a:t>三秋</a:t>
            </a:r>
            <a:r>
              <a:rPr lang="zh-CN" altLang="en-US" sz="4000">
                <a:latin typeface="Arial" pitchFamily="34" charset="0"/>
                <a:ea typeface="隶书" pitchFamily="1" charset="-122"/>
              </a:rPr>
              <a:t>桂子，</a:t>
            </a:r>
            <a:r>
              <a:rPr lang="zh-CN" altLang="en-US" sz="4000">
                <a:solidFill>
                  <a:srgbClr val="FF0000"/>
                </a:solidFill>
                <a:latin typeface="Arial" pitchFamily="34" charset="0"/>
                <a:ea typeface="隶书" pitchFamily="1" charset="-122"/>
              </a:rPr>
              <a:t>十里</a:t>
            </a:r>
            <a:r>
              <a:rPr lang="zh-CN" altLang="en-US" sz="4000">
                <a:latin typeface="Arial" pitchFamily="34" charset="0"/>
                <a:ea typeface="隶书" pitchFamily="1" charset="-122"/>
              </a:rPr>
              <a:t>荷花。</a:t>
            </a:r>
            <a:r>
              <a:rPr lang="zh-CN" altLang="en-US" sz="3200">
                <a:latin typeface="Arial" pitchFamily="34" charset="0"/>
                <a:ea typeface="宋体" pitchFamily="2" charset="-122"/>
              </a:rPr>
              <a:t> </a:t>
            </a:r>
          </a:p>
        </p:txBody>
      </p:sp>
      <p:pic>
        <p:nvPicPr>
          <p:cNvPr id="40964" name="图片 41988" descr="quyuanfenghe-A029"/>
          <p:cNvPicPr>
            <a:picLocks noChangeAspect="1"/>
          </p:cNvPicPr>
          <p:nvPr/>
        </p:nvPicPr>
        <p:blipFill>
          <a:blip r:embed="rId4">
            <a:lum bright="17999"/>
          </a:blip>
          <a:srcRect l="3329" t="4256"/>
          <a:stretch>
            <a:fillRect/>
          </a:stretch>
        </p:blipFill>
        <p:spPr>
          <a:xfrm>
            <a:off x="6959600" y="2924175"/>
            <a:ext cx="3536950" cy="3744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90" name="矩形 41989"/>
          <p:cNvSpPr/>
          <p:nvPr/>
        </p:nvSpPr>
        <p:spPr>
          <a:xfrm>
            <a:off x="1847850" y="2420938"/>
            <a:ext cx="5327650" cy="1441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en-US" altLang="zh-CN" sz="2800">
                <a:solidFill>
                  <a:srgbClr val="008000"/>
                </a:solidFill>
                <a:latin typeface="Arial" pitchFamily="34" charset="0"/>
                <a:ea typeface="楷体_GB2312" charset="-122"/>
              </a:rPr>
              <a:t>     </a:t>
            </a:r>
            <a:r>
              <a:rPr lang="zh-CN" altLang="en-US" sz="2800">
                <a:solidFill>
                  <a:srgbClr val="008000"/>
                </a:solidFill>
                <a:latin typeface="Arial" pitchFamily="34" charset="0"/>
                <a:ea typeface="楷体_GB2312" charset="-122"/>
              </a:rPr>
              <a:t>写湖外有湖，山外有山；湖、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800">
                <a:solidFill>
                  <a:srgbClr val="008000"/>
                </a:solidFill>
                <a:latin typeface="Arial" pitchFamily="34" charset="0"/>
                <a:ea typeface="楷体_GB2312" charset="-122"/>
              </a:rPr>
              <a:t>山、桂花、荷花奔赴而来，令人心旷神怡，遐想万千。</a:t>
            </a:r>
          </a:p>
          <a:p>
            <a:pPr marL="342900" indent="-342900">
              <a:spcBef>
                <a:spcPct val="20000"/>
              </a:spcBef>
              <a:buChar char="•"/>
            </a:pPr>
            <a:endParaRPr lang="zh-CN" altLang="en-US" sz="2800">
              <a:solidFill>
                <a:srgbClr val="008000"/>
              </a:solidFill>
              <a:latin typeface="Arial" pitchFamily="34" charset="0"/>
              <a:ea typeface="楷体_GB2312" charset="-122"/>
            </a:endParaRPr>
          </a:p>
        </p:txBody>
      </p:sp>
      <p:sp>
        <p:nvSpPr>
          <p:cNvPr id="41991" name="矩形 41990"/>
          <p:cNvSpPr/>
          <p:nvPr/>
        </p:nvSpPr>
        <p:spPr>
          <a:xfrm>
            <a:off x="1847850" y="4792980"/>
            <a:ext cx="4535488" cy="2072640"/>
          </a:xfrm>
          <a:prstGeom prst="rect">
            <a:avLst/>
          </a:prstGeom>
          <a:noFill/>
          <a:ln w="9525">
            <a:noFill/>
          </a:ln>
          <a:effectLst>
            <a:outerShdw dist="45791" dir="3378595" algn="ctr" rotWithShape="0">
              <a:srgbClr val="4D4D4D"/>
            </a:outerShdw>
          </a:effectLst>
        </p:spPr>
        <p:txBody>
          <a:bodyPr anchor="ctr">
            <a:spAutoFit/>
          </a:bodyPr>
          <a:lstStyle/>
          <a:p>
            <a: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2800" b="1">
                <a:solidFill>
                  <a:srgbClr val="660033"/>
                </a:solidFill>
                <a:latin typeface="楷体_GB2312" charset="-122"/>
                <a:ea typeface="楷体_GB2312" charset="-122"/>
              </a:rPr>
              <a:t>杨万里：毕竟西湖六月中，</a:t>
            </a:r>
          </a:p>
          <a:p>
            <a: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2800" b="1">
                <a:solidFill>
                  <a:srgbClr val="660033"/>
                </a:solidFill>
                <a:latin typeface="楷体_GB2312" charset="-122"/>
                <a:ea typeface="楷体_GB2312" charset="-122"/>
              </a:rPr>
              <a:t>        风光不与四时同。</a:t>
            </a:r>
          </a:p>
          <a:p>
            <a: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2800" b="1">
                <a:solidFill>
                  <a:srgbClr val="660033"/>
                </a:solidFill>
                <a:latin typeface="楷体_GB2312" charset="-122"/>
                <a:ea typeface="楷体_GB2312" charset="-122"/>
              </a:rPr>
              <a:t>        接天莲叶无穷碧，</a:t>
            </a:r>
          </a:p>
          <a:p>
            <a: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2800" b="1">
                <a:solidFill>
                  <a:srgbClr val="660033"/>
                </a:solidFill>
                <a:latin typeface="楷体_GB2312" charset="-122"/>
                <a:ea typeface="楷体_GB2312" charset="-122"/>
              </a:rPr>
              <a:t>        映日荷花别样红。</a:t>
            </a:r>
          </a:p>
        </p:txBody>
      </p:sp>
      <p:sp>
        <p:nvSpPr>
          <p:cNvPr id="41992" name="矩形 41991"/>
          <p:cNvSpPr/>
          <p:nvPr/>
        </p:nvSpPr>
        <p:spPr>
          <a:xfrm>
            <a:off x="1703388" y="3857308"/>
            <a:ext cx="5113337" cy="953135"/>
          </a:xfrm>
          <a:prstGeom prst="rect">
            <a:avLst/>
          </a:prstGeom>
          <a:noFill/>
          <a:ln w="9525">
            <a:noFill/>
          </a:ln>
          <a:effectLst>
            <a:outerShdw dist="45791" dir="3378595" algn="ctr" rotWithShape="0">
              <a:srgbClr val="4D4D4D"/>
            </a:outerShdw>
          </a:effectLst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008000"/>
                </a:solidFill>
                <a:latin typeface="Arial" pitchFamily="34" charset="0"/>
                <a:ea typeface="楷体_GB2312" charset="-122"/>
              </a:rPr>
              <a:t>   </a:t>
            </a:r>
            <a:r>
              <a:rPr lang="zh-CN" altLang="en-US" sz="2800" b="1">
                <a:solidFill>
                  <a:schemeClr val="accent2"/>
                </a:solidFill>
                <a:latin typeface="Arial" pitchFamily="34" charset="0"/>
                <a:ea typeface="楷体_GB2312" charset="-122"/>
              </a:rPr>
              <a:t>传说西湖灵隐寺和天竺寺的桂花是从月宫中飘落下来的</a:t>
            </a:r>
            <a:r>
              <a:rPr lang="zh-CN" altLang="en-US" sz="2800" b="1">
                <a:solidFill>
                  <a:srgbClr val="008000"/>
                </a:solidFill>
                <a:latin typeface="Arial" pitchFamily="34" charset="0"/>
                <a:ea typeface="楷体_GB2312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/>
      <p:bldP spid="41991" grpId="1"/>
      <p:bldP spid="41992" grpId="2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标题 43009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zh-CN"/>
          </a:p>
        </p:txBody>
      </p:sp>
      <p:sp>
        <p:nvSpPr>
          <p:cNvPr id="41987" name="文本占位符 43010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zh-CN" altLang="en-US" b="1" dirty="0"/>
              <a:t>传说金主完颜亮读罢柳永的</a:t>
            </a:r>
            <a:r>
              <a:rPr lang="en-US" altLang="zh-CN" b="1" dirty="0"/>
              <a:t>《</a:t>
            </a:r>
            <a:r>
              <a:rPr lang="zh-CN" altLang="en-US" b="1" dirty="0"/>
              <a:t>望海潮</a:t>
            </a:r>
            <a:r>
              <a:rPr lang="en-US" altLang="zh-CN" b="1" dirty="0"/>
              <a:t>》</a:t>
            </a:r>
            <a:r>
              <a:rPr lang="zh-CN" altLang="en-US" b="1" dirty="0"/>
              <a:t>一词，对“十里桃花，三秋桂子”的江南美景十分倾慕，遂起“投鞭渡江、立马吴山”之志，隔年以六十万大军南下攻宋，虽未成功，但柳永也差点成了千古罪人。（罗大经</a:t>
            </a:r>
            <a:r>
              <a:rPr lang="en-US" altLang="zh-CN" b="1" dirty="0"/>
              <a:t>《</a:t>
            </a:r>
            <a:r>
              <a:rPr lang="zh-CN" altLang="en-US" b="1" dirty="0"/>
              <a:t>鹤林玉露</a:t>
            </a:r>
            <a:r>
              <a:rPr lang="en-US" altLang="zh-CN" b="1" dirty="0"/>
              <a:t>》</a:t>
            </a:r>
            <a:r>
              <a:rPr lang="zh-CN" altLang="en-US" b="1" dirty="0"/>
              <a:t>卷一）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6145"/>
          <p:cNvSpPr>
            <a:spLocks noGrp="1" noRot="1"/>
          </p:cNvSpPr>
          <p:nvPr>
            <p:ph type="title"/>
          </p:nvPr>
        </p:nvSpPr>
        <p:spPr>
          <a:xfrm>
            <a:off x="1774825" y="260350"/>
            <a:ext cx="8540750" cy="1143000"/>
          </a:xfrm>
        </p:spPr>
        <p:txBody>
          <a:bodyPr anchor="ctr"/>
          <a:lstStyle/>
          <a:p>
            <a:r>
              <a:rPr lang="zh-CN" altLang="en-US" b="1">
                <a:solidFill>
                  <a:srgbClr val="FF33CC"/>
                </a:solidFill>
              </a:rPr>
              <a:t>词的有关知识：</a:t>
            </a:r>
          </a:p>
        </p:txBody>
      </p:sp>
      <p:sp>
        <p:nvSpPr>
          <p:cNvPr id="6147" name="内容占位符 6146"/>
          <p:cNvSpPr>
            <a:spLocks noGrp="1" noRot="1"/>
          </p:cNvSpPr>
          <p:nvPr>
            <p:ph idx="1"/>
          </p:nvPr>
        </p:nvSpPr>
        <p:spPr>
          <a:xfrm>
            <a:off x="282575" y="1484630"/>
            <a:ext cx="11515090" cy="5039995"/>
          </a:xfrm>
        </p:spPr>
        <p:txBody>
          <a:bodyPr anchor="t"/>
          <a:lstStyle/>
          <a:p>
            <a:r>
              <a:rPr lang="en-US" altLang="zh-CN" sz="4000"/>
              <a:t>1</a:t>
            </a:r>
            <a:r>
              <a:rPr lang="zh-CN" altLang="en-US" sz="4000"/>
              <a:t>、</a:t>
            </a:r>
            <a:r>
              <a:rPr lang="zh-CN" altLang="en-US" sz="4000" b="1"/>
              <a:t>词的起源：兴起于隋唐，盛行于宋，并在宋代发展到高峰。词即歌词，指可以和乐歌唱的诗体，即词是诗的一种，所以又称“长短句”、“诗余”、“曲子词”、“歌词”等。</a:t>
            </a:r>
          </a:p>
          <a:p>
            <a:r>
              <a:rPr lang="en-US" altLang="zh-CN" sz="4000" b="1"/>
              <a:t>2</a:t>
            </a:r>
            <a:r>
              <a:rPr lang="zh-CN" altLang="en-US" sz="4000" b="1"/>
              <a:t>、词牌和标题：词牌是一首词的词调的名称，词的标题是词的主要内容的集中体现。</a:t>
            </a:r>
          </a:p>
          <a:p>
            <a:endParaRPr lang="zh-CN" altLang="en-US" sz="4000"/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44033" descr="图片16754"/>
          <p:cNvPicPr>
            <a:picLocks noChangeAspect="1"/>
          </p:cNvPicPr>
          <p:nvPr/>
        </p:nvPicPr>
        <p:blipFill>
          <a:blip r:embed="rId2"/>
          <a:srcRect b="9926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0" name="矩形 44034" descr="纸袋"/>
          <p:cNvSpPr/>
          <p:nvPr/>
        </p:nvSpPr>
        <p:spPr>
          <a:xfrm>
            <a:off x="4727575" y="476250"/>
            <a:ext cx="3529013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7500"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3"/>
                  <a:stretch>
                    <a:fillRect/>
                  </a:stretch>
                </a:blipFill>
                <a:effectLst>
                  <a:outerShdw dist="563970" dir="14049733" sx="125000" sy="125000" algn="tl" rotWithShape="0">
                    <a:srgbClr val="C7DFD3">
                      <a:alpha val="78999"/>
                    </a:srgbClr>
                  </a:outerShdw>
                </a:effectLst>
                <a:latin typeface="隶书" charset="0"/>
                <a:ea typeface="隶书" charset="0"/>
              </a:rPr>
              <a:t>赏  析</a:t>
            </a:r>
          </a:p>
        </p:txBody>
      </p:sp>
      <p:sp>
        <p:nvSpPr>
          <p:cNvPr id="43011" name="矩形 44035"/>
          <p:cNvSpPr/>
          <p:nvPr/>
        </p:nvSpPr>
        <p:spPr>
          <a:xfrm>
            <a:off x="1862138" y="1773238"/>
            <a:ext cx="884237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4400">
                <a:solidFill>
                  <a:schemeClr val="tx2"/>
                </a:solidFill>
                <a:latin typeface="Arial" pitchFamily="34" charset="0"/>
                <a:ea typeface="隶书" pitchFamily="1" charset="-122"/>
              </a:rPr>
              <a:t>羌管</a:t>
            </a:r>
            <a:r>
              <a:rPr lang="zh-CN" altLang="en-US" sz="4400">
                <a:solidFill>
                  <a:srgbClr val="FF0000"/>
                </a:solidFill>
                <a:latin typeface="Arial" pitchFamily="34" charset="0"/>
                <a:ea typeface="隶书" pitchFamily="1" charset="-122"/>
              </a:rPr>
              <a:t>弄</a:t>
            </a:r>
            <a:r>
              <a:rPr lang="zh-CN" altLang="en-US" sz="4400">
                <a:solidFill>
                  <a:schemeClr val="tx2"/>
                </a:solidFill>
                <a:latin typeface="Arial" pitchFamily="34" charset="0"/>
                <a:ea typeface="隶书" pitchFamily="1" charset="-122"/>
              </a:rPr>
              <a:t>晴，菱歌</a:t>
            </a:r>
            <a:r>
              <a:rPr lang="zh-CN" altLang="en-US" sz="4400">
                <a:solidFill>
                  <a:srgbClr val="FF0000"/>
                </a:solidFill>
                <a:latin typeface="Arial" pitchFamily="34" charset="0"/>
                <a:ea typeface="隶书" pitchFamily="1" charset="-122"/>
              </a:rPr>
              <a:t>泛</a:t>
            </a:r>
            <a:r>
              <a:rPr lang="zh-CN" altLang="en-US" sz="4400">
                <a:solidFill>
                  <a:schemeClr val="tx2"/>
                </a:solidFill>
                <a:latin typeface="Arial" pitchFamily="34" charset="0"/>
                <a:ea typeface="隶书" pitchFamily="1" charset="-122"/>
              </a:rPr>
              <a:t>夜，嬉嬉钓叟莲娃。</a:t>
            </a:r>
          </a:p>
        </p:txBody>
      </p:sp>
      <p:sp>
        <p:nvSpPr>
          <p:cNvPr id="44037" name="文本框 44036"/>
          <p:cNvSpPr txBox="1"/>
          <p:nvPr/>
        </p:nvSpPr>
        <p:spPr>
          <a:xfrm>
            <a:off x="1703388" y="2636838"/>
            <a:ext cx="1582737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Arial" pitchFamily="34" charset="0"/>
                <a:ea typeface="幼圆" pitchFamily="1" charset="-122"/>
              </a:rPr>
              <a:t>借代</a:t>
            </a:r>
          </a:p>
        </p:txBody>
      </p:sp>
      <p:sp>
        <p:nvSpPr>
          <p:cNvPr id="44038" name="矩形 44037"/>
          <p:cNvSpPr/>
          <p:nvPr/>
        </p:nvSpPr>
        <p:spPr>
          <a:xfrm>
            <a:off x="2208213" y="3860800"/>
            <a:ext cx="8154987" cy="10795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  <a:buChar char="•"/>
            </a:pPr>
            <a:r>
              <a:rPr lang="en-US" altLang="zh-CN" sz="2800">
                <a:solidFill>
                  <a:schemeClr val="accent2"/>
                </a:solidFill>
                <a:latin typeface="Arial" pitchFamily="34" charset="0"/>
                <a:ea typeface="楷体_GB2312" charset="-122"/>
              </a:rPr>
              <a:t>“</a:t>
            </a:r>
            <a:r>
              <a:rPr lang="zh-CN" altLang="en-US" sz="2800">
                <a:solidFill>
                  <a:schemeClr val="accent2"/>
                </a:solidFill>
                <a:latin typeface="Arial" pitchFamily="34" charset="0"/>
                <a:ea typeface="楷体_GB2312" charset="-122"/>
              </a:rPr>
              <a:t>泛”</a:t>
            </a:r>
            <a:r>
              <a:rPr lang="zh-CN" altLang="en-US" sz="2800">
                <a:solidFill>
                  <a:srgbClr val="008000"/>
                </a:solidFill>
                <a:latin typeface="Arial" pitchFamily="34" charset="0"/>
                <a:ea typeface="楷体_GB2312" charset="-122"/>
              </a:rPr>
              <a:t>说明人们是在湖中吹笛演唱，笛声歌声似乎随着湖水荡漾开来，轻盈愉悦之貌全出。</a:t>
            </a:r>
          </a:p>
        </p:txBody>
      </p:sp>
      <p:sp>
        <p:nvSpPr>
          <p:cNvPr id="44039" name="矩形 44038"/>
          <p:cNvSpPr/>
          <p:nvPr/>
        </p:nvSpPr>
        <p:spPr>
          <a:xfrm>
            <a:off x="2187258" y="3357563"/>
            <a:ext cx="78682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/>
            <a:r>
              <a:rPr lang="en-US" altLang="zh-CN" sz="2800" b="1">
                <a:solidFill>
                  <a:schemeClr val="accent2"/>
                </a:solidFill>
                <a:latin typeface="Arial" pitchFamily="34" charset="0"/>
                <a:ea typeface="楷体_GB2312" charset="-122"/>
              </a:rPr>
              <a:t>“</a:t>
            </a:r>
            <a:r>
              <a:rPr lang="zh-CN" altLang="en-US" sz="2800" b="1">
                <a:solidFill>
                  <a:schemeClr val="accent2"/>
                </a:solidFill>
                <a:latin typeface="Arial" pitchFamily="34" charset="0"/>
                <a:ea typeface="楷体_GB2312" charset="-122"/>
              </a:rPr>
              <a:t>弄”</a:t>
            </a:r>
            <a:r>
              <a:rPr lang="zh-CN" altLang="en-US" sz="2800" b="1">
                <a:solidFill>
                  <a:srgbClr val="008000"/>
                </a:solidFill>
                <a:latin typeface="Arial" pitchFamily="34" charset="0"/>
                <a:ea typeface="楷体_GB2312" charset="-122"/>
              </a:rPr>
              <a:t>使得吹笛人和采菱女的潇洒欢快之情陡增；</a:t>
            </a:r>
          </a:p>
        </p:txBody>
      </p:sp>
      <p:sp>
        <p:nvSpPr>
          <p:cNvPr id="44040" name="矩形 44039"/>
          <p:cNvSpPr/>
          <p:nvPr/>
        </p:nvSpPr>
        <p:spPr>
          <a:xfrm>
            <a:off x="2277269" y="6092825"/>
            <a:ext cx="63849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>
              <a:spcBef>
                <a:spcPct val="20000"/>
              </a:spcBef>
              <a:buChar char="•"/>
            </a:pP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楷体_GB2312" charset="-122"/>
              </a:rPr>
              <a:t>一幅老少同乐、国富民安的游乐图卷。</a:t>
            </a:r>
          </a:p>
        </p:txBody>
      </p:sp>
      <p:sp>
        <p:nvSpPr>
          <p:cNvPr id="44041" name="矩形 44040"/>
          <p:cNvSpPr/>
          <p:nvPr/>
        </p:nvSpPr>
        <p:spPr>
          <a:xfrm>
            <a:off x="1992313" y="5661025"/>
            <a:ext cx="867568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en-US" altLang="zh-CN" sz="2800" b="1">
                <a:solidFill>
                  <a:schemeClr val="accent2"/>
                </a:solidFill>
                <a:latin typeface="Arial" pitchFamily="34" charset="0"/>
                <a:ea typeface="楷体_GB2312" charset="-122"/>
              </a:rPr>
              <a:t>“</a:t>
            </a:r>
            <a:r>
              <a:rPr lang="zh-CN" altLang="en-US" sz="2800" b="1">
                <a:solidFill>
                  <a:schemeClr val="accent2"/>
                </a:solidFill>
                <a:latin typeface="Arial" pitchFamily="34" charset="0"/>
                <a:ea typeface="楷体_GB2312" charset="-122"/>
              </a:rPr>
              <a:t>嬉嬉”</a:t>
            </a:r>
            <a:r>
              <a:rPr lang="zh-CN" altLang="en-US" sz="2800" b="1">
                <a:solidFill>
                  <a:srgbClr val="008000"/>
                </a:solidFill>
                <a:latin typeface="Arial" pitchFamily="34" charset="0"/>
                <a:ea typeface="楷体_GB2312" charset="-122"/>
              </a:rPr>
              <a:t>写钓鱼老翁怡然自得，湖中采莲童喧闹嬉戏。</a:t>
            </a:r>
            <a:r>
              <a:rPr lang="zh-CN" altLang="en-US" sz="28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 </a:t>
            </a:r>
          </a:p>
        </p:txBody>
      </p:sp>
      <p:sp>
        <p:nvSpPr>
          <p:cNvPr id="44042" name="矩形 44041"/>
          <p:cNvSpPr/>
          <p:nvPr/>
        </p:nvSpPr>
        <p:spPr>
          <a:xfrm>
            <a:off x="1992313" y="4797425"/>
            <a:ext cx="8675687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8000"/>
                </a:solidFill>
                <a:latin typeface="Arial" pitchFamily="34" charset="0"/>
                <a:ea typeface="楷体_GB2312" charset="-122"/>
              </a:rPr>
              <a:t>此两句为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楷体_GB2312" charset="-122"/>
              </a:rPr>
              <a:t>互文</a:t>
            </a:r>
            <a:r>
              <a:rPr lang="zh-CN" altLang="en-US" sz="2800" b="1">
                <a:solidFill>
                  <a:srgbClr val="008000"/>
                </a:solidFill>
                <a:latin typeface="Arial" pitchFamily="34" charset="0"/>
                <a:ea typeface="楷体_GB2312" charset="-122"/>
              </a:rPr>
              <a:t>，意谓笛声歌声昼夜不停，在晴空中飘扬，在月夜下荡漾。“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/>
      <p:bldP spid="44038" grpId="1"/>
      <p:bldP spid="44039" grpId="2"/>
      <p:bldP spid="44040" grpId="3"/>
      <p:bldP spid="44041" grpId="4"/>
      <p:bldP spid="44042" grpId="5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标题 45057"/>
          <p:cNvSpPr>
            <a:spLocks noGrp="1" noRot="1"/>
          </p:cNvSpPr>
          <p:nvPr>
            <p:ph type="title"/>
          </p:nvPr>
        </p:nvSpPr>
        <p:spPr>
          <a:xfrm>
            <a:off x="1825625" y="685800"/>
            <a:ext cx="8540750" cy="1143000"/>
          </a:xfrm>
        </p:spPr>
        <p:txBody>
          <a:bodyPr anchor="ctr"/>
          <a:lstStyle/>
          <a:p>
            <a:endParaRPr lang="zh-CN" altLang="zh-CN"/>
          </a:p>
        </p:txBody>
      </p:sp>
      <p:sp>
        <p:nvSpPr>
          <p:cNvPr id="44034" name="文本占位符 45058"/>
          <p:cNvSpPr>
            <a:spLocks noGrp="1" noRot="1"/>
          </p:cNvSpPr>
          <p:nvPr>
            <p:ph idx="1"/>
          </p:nvPr>
        </p:nvSpPr>
        <p:spPr>
          <a:xfrm>
            <a:off x="1981200" y="404813"/>
            <a:ext cx="8229600" cy="5721350"/>
          </a:xfrm>
        </p:spPr>
        <p:txBody>
          <a:bodyPr anchor="t"/>
          <a:lstStyle/>
          <a:p>
            <a:endParaRPr lang="zh-CN" altLang="zh-CN"/>
          </a:p>
        </p:txBody>
      </p:sp>
      <p:pic>
        <p:nvPicPr>
          <p:cNvPr id="44035" name="图片 45059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8" y="333375"/>
            <a:ext cx="7380287" cy="5773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6" name="文本框 45060"/>
          <p:cNvSpPr txBox="1"/>
          <p:nvPr/>
        </p:nvSpPr>
        <p:spPr>
          <a:xfrm>
            <a:off x="3359150" y="1125538"/>
            <a:ext cx="576263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zh-CN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4037" name="文本框 45061"/>
          <p:cNvSpPr txBox="1"/>
          <p:nvPr/>
        </p:nvSpPr>
        <p:spPr>
          <a:xfrm>
            <a:off x="3287713" y="1196975"/>
            <a:ext cx="4968875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>
                <a:solidFill>
                  <a:srgbClr val="800000"/>
                </a:solidFill>
                <a:latin typeface="Arial" pitchFamily="34" charset="0"/>
                <a:ea typeface="宋体" pitchFamily="2" charset="-122"/>
              </a:rPr>
              <a:t>羌管弄晴，菱歌泛夜，嬉嬉钓叟莲娃。</a:t>
            </a:r>
          </a:p>
        </p:txBody>
      </p:sp>
      <p:sp>
        <p:nvSpPr>
          <p:cNvPr id="44038" name="文本框 45062"/>
          <p:cNvSpPr txBox="1"/>
          <p:nvPr/>
        </p:nvSpPr>
        <p:spPr>
          <a:xfrm>
            <a:off x="3648075" y="3716338"/>
            <a:ext cx="4608513" cy="16300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20000"/>
              </a:spcBef>
            </a:pPr>
            <a:endParaRPr lang="en-US" altLang="zh-CN" sz="4000" b="1">
              <a:solidFill>
                <a:srgbClr val="800000"/>
              </a:solidFill>
              <a:latin typeface="Arial" pitchFamily="34" charset="0"/>
              <a:ea typeface="宋体" pitchFamily="2" charset="-122"/>
            </a:endParaRPr>
          </a:p>
          <a:p>
            <a:pPr eaLnBrk="0" hangingPunct="0">
              <a:spcBef>
                <a:spcPct val="50000"/>
              </a:spcBef>
            </a:pPr>
            <a:endParaRPr lang="en-US" altLang="zh-CN" sz="4000" b="1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5064" name="矩形 45063"/>
          <p:cNvSpPr/>
          <p:nvPr/>
        </p:nvSpPr>
        <p:spPr>
          <a:xfrm>
            <a:off x="3792538" y="3644900"/>
            <a:ext cx="4032250" cy="13890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78999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黎民百姓安居乐业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46081" descr="图片16754"/>
          <p:cNvPicPr>
            <a:picLocks noChangeAspect="1"/>
          </p:cNvPicPr>
          <p:nvPr/>
        </p:nvPicPr>
        <p:blipFill>
          <a:blip r:embed="rId2"/>
          <a:srcRect b="9926"/>
          <a:stretch>
            <a:fillRect/>
          </a:stretch>
        </p:blipFill>
        <p:spPr>
          <a:xfrm>
            <a:off x="1524000" y="-312737"/>
            <a:ext cx="9144000" cy="685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8" name="矩形 46082" descr="纸袋"/>
          <p:cNvSpPr/>
          <p:nvPr/>
        </p:nvSpPr>
        <p:spPr>
          <a:xfrm>
            <a:off x="4727575" y="476250"/>
            <a:ext cx="3529013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3"/>
                  <a:stretch>
                    <a:fillRect/>
                  </a:stretch>
                </a:blipFill>
                <a:effectLst>
                  <a:outerShdw dist="563970" dir="14049733" sx="125000" sy="125000" algn="tl" rotWithShape="0">
                    <a:srgbClr val="C7DFD3">
                      <a:alpha val="78999"/>
                    </a:srgbClr>
                  </a:outerShdw>
                </a:effectLst>
                <a:latin typeface="隶书" charset="0"/>
                <a:ea typeface="隶书" charset="0"/>
              </a:rPr>
              <a:t>赏  析</a:t>
            </a:r>
          </a:p>
        </p:txBody>
      </p:sp>
      <p:sp>
        <p:nvSpPr>
          <p:cNvPr id="45059" name="矩形 46083"/>
          <p:cNvSpPr/>
          <p:nvPr/>
        </p:nvSpPr>
        <p:spPr>
          <a:xfrm>
            <a:off x="1992313" y="1773238"/>
            <a:ext cx="7993062" cy="8540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4400">
                <a:solidFill>
                  <a:schemeClr val="tx2"/>
                </a:solidFill>
                <a:latin typeface="Arial" pitchFamily="34" charset="0"/>
                <a:ea typeface="隶书" pitchFamily="1" charset="-122"/>
              </a:rPr>
              <a:t>千骑拥高牙，乘醉听箫鼓，吟赏烟霞。</a:t>
            </a:r>
          </a:p>
        </p:txBody>
      </p:sp>
      <p:sp>
        <p:nvSpPr>
          <p:cNvPr id="46085" name="矩形 46084"/>
          <p:cNvSpPr/>
          <p:nvPr/>
        </p:nvSpPr>
        <p:spPr>
          <a:xfrm>
            <a:off x="1919288" y="2781300"/>
            <a:ext cx="8351837" cy="10080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2800">
                <a:solidFill>
                  <a:srgbClr val="008000"/>
                </a:solidFill>
                <a:latin typeface="Arial" pitchFamily="34" charset="0"/>
                <a:ea typeface="楷体_GB2312" charset="-122"/>
              </a:rPr>
              <a:t>权贵出行气派威风，真有一呼百应之势。闲暇时，品酒赏音，吟诗作画，赏玩山水，何等风流潇洒。</a:t>
            </a:r>
          </a:p>
        </p:txBody>
      </p:sp>
      <p:sp>
        <p:nvSpPr>
          <p:cNvPr id="46086" name="文本框 46085"/>
          <p:cNvSpPr txBox="1"/>
          <p:nvPr/>
        </p:nvSpPr>
        <p:spPr>
          <a:xfrm>
            <a:off x="2424113" y="4724400"/>
            <a:ext cx="482441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660033"/>
                </a:solidFill>
                <a:latin typeface="Arial" pitchFamily="34" charset="0"/>
                <a:ea typeface="楷体_GB2312" charset="-122"/>
              </a:rPr>
              <a:t>好景：指钱塘的美好景观</a:t>
            </a:r>
          </a:p>
        </p:txBody>
      </p:sp>
      <p:sp>
        <p:nvSpPr>
          <p:cNvPr id="45062" name="矩形 46086"/>
          <p:cNvSpPr/>
          <p:nvPr/>
        </p:nvSpPr>
        <p:spPr>
          <a:xfrm>
            <a:off x="2093754" y="3808413"/>
            <a:ext cx="6126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/>
            <a:r>
              <a:rPr lang="zh-CN" altLang="en-US" sz="3600" b="1">
                <a:solidFill>
                  <a:schemeClr val="tx2"/>
                </a:solidFill>
                <a:latin typeface="Arial" pitchFamily="34" charset="0"/>
                <a:ea typeface="隶书" pitchFamily="1" charset="-122"/>
              </a:rPr>
              <a:t>异日图将好景，归去凤池夸。</a:t>
            </a:r>
          </a:p>
        </p:txBody>
      </p:sp>
      <p:sp>
        <p:nvSpPr>
          <p:cNvPr id="46088" name="文本框 46087"/>
          <p:cNvSpPr txBox="1"/>
          <p:nvPr/>
        </p:nvSpPr>
        <p:spPr>
          <a:xfrm>
            <a:off x="3432175" y="5516563"/>
            <a:ext cx="34559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660033"/>
                </a:solidFill>
                <a:latin typeface="Arial" pitchFamily="34" charset="0"/>
                <a:ea typeface="楷体_GB2312" charset="-122"/>
              </a:rPr>
              <a:t>代指其政绩成就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 build="p"/>
      <p:bldP spid="46086" grpId="1"/>
      <p:bldP spid="46088" grpId="2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标题 47105"/>
          <p:cNvSpPr>
            <a:spLocks noGrp="1" noRot="1"/>
          </p:cNvSpPr>
          <p:nvPr>
            <p:ph type="title"/>
          </p:nvPr>
        </p:nvSpPr>
        <p:spPr>
          <a:xfrm>
            <a:off x="1825625" y="685800"/>
            <a:ext cx="8540750" cy="1143000"/>
          </a:xfrm>
        </p:spPr>
        <p:txBody>
          <a:bodyPr anchor="ctr"/>
          <a:lstStyle/>
          <a:p>
            <a:endParaRPr lang="zh-CN" altLang="zh-CN"/>
          </a:p>
        </p:txBody>
      </p:sp>
      <p:sp>
        <p:nvSpPr>
          <p:cNvPr id="46082" name="文本占位符 47106"/>
          <p:cNvSpPr>
            <a:spLocks noGrp="1" noRot="1"/>
          </p:cNvSpPr>
          <p:nvPr>
            <p:ph idx="1"/>
          </p:nvPr>
        </p:nvSpPr>
        <p:spPr>
          <a:xfrm>
            <a:off x="1981200" y="765175"/>
            <a:ext cx="8229600" cy="5360988"/>
          </a:xfrm>
        </p:spPr>
        <p:txBody>
          <a:bodyPr anchor="t"/>
          <a:lstStyle/>
          <a:p>
            <a:endParaRPr lang="zh-CN" altLang="zh-CN"/>
          </a:p>
        </p:txBody>
      </p:sp>
      <p:pic>
        <p:nvPicPr>
          <p:cNvPr id="46083" name="图片 47107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9" name="文本框 47108"/>
          <p:cNvSpPr txBox="1"/>
          <p:nvPr/>
        </p:nvSpPr>
        <p:spPr>
          <a:xfrm>
            <a:off x="2135188" y="1484313"/>
            <a:ext cx="3384550" cy="1753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rgbClr val="800000"/>
                </a:solidFill>
                <a:latin typeface="Arial" pitchFamily="34" charset="0"/>
                <a:ea typeface="宋体" pitchFamily="2" charset="-122"/>
              </a:rPr>
              <a:t>千骑拥高牙，乘醉听箫鼓，吟赏烟霞。</a:t>
            </a:r>
          </a:p>
        </p:txBody>
      </p:sp>
      <p:sp>
        <p:nvSpPr>
          <p:cNvPr id="47110" name="文本框 47109"/>
          <p:cNvSpPr txBox="1"/>
          <p:nvPr/>
        </p:nvSpPr>
        <p:spPr>
          <a:xfrm>
            <a:off x="6600825" y="1484313"/>
            <a:ext cx="3167063" cy="1753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latin typeface="Arial" pitchFamily="34" charset="0"/>
                <a:ea typeface="宋体" pitchFamily="2" charset="-122"/>
              </a:rPr>
              <a:t>称赞孙何的执政能力和与民同乐的作风</a:t>
            </a:r>
          </a:p>
        </p:txBody>
      </p:sp>
      <p:sp>
        <p:nvSpPr>
          <p:cNvPr id="47111" name="文本框 47110"/>
          <p:cNvSpPr txBox="1"/>
          <p:nvPr/>
        </p:nvSpPr>
        <p:spPr>
          <a:xfrm>
            <a:off x="2135188" y="3789363"/>
            <a:ext cx="3527425" cy="18084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sz="3600" b="1">
                <a:solidFill>
                  <a:srgbClr val="800000"/>
                </a:solidFill>
                <a:latin typeface="Arial" pitchFamily="34" charset="0"/>
                <a:ea typeface="宋体" pitchFamily="2" charset="-122"/>
              </a:rPr>
              <a:t>异日图将好景，归去凤池夸。</a:t>
            </a:r>
          </a:p>
          <a:p>
            <a:pPr eaLnBrk="0" hangingPunct="0">
              <a:spcBef>
                <a:spcPct val="50000"/>
              </a:spcBef>
            </a:pPr>
            <a:endParaRPr lang="zh-CN" altLang="en-US" sz="3600" b="1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7112" name="文本框 47111"/>
          <p:cNvSpPr txBox="1"/>
          <p:nvPr/>
        </p:nvSpPr>
        <p:spPr>
          <a:xfrm>
            <a:off x="5437188" y="3933825"/>
            <a:ext cx="523303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>
                <a:latin typeface="Arial" pitchFamily="34" charset="0"/>
                <a:ea typeface="宋体" pitchFamily="2" charset="-122"/>
              </a:rPr>
              <a:t>预祝孙何早日被召回京城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710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" fill="hold"/>
                                        <p:tgtEl>
                                          <p:spTgt spid="471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" fill="hold"/>
                                        <p:tgtEl>
                                          <p:spTgt spid="471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" fill="hold"/>
                                        <p:tgtEl>
                                          <p:spTgt spid="471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/>
      <p:bldP spid="47110" grpId="1"/>
      <p:bldP spid="47111" grpId="2"/>
      <p:bldP spid="47112" grpId="3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48129" descr="5106510_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6" name="文本占位符 48130"/>
          <p:cNvSpPr>
            <a:spLocks noGrp="1" noRot="1"/>
          </p:cNvSpPr>
          <p:nvPr>
            <p:ph idx="1"/>
          </p:nvPr>
        </p:nvSpPr>
        <p:spPr>
          <a:xfrm>
            <a:off x="1774825" y="1268413"/>
            <a:ext cx="8540750" cy="4824412"/>
          </a:xfrm>
        </p:spPr>
        <p:txBody>
          <a:bodyPr anchor="t"/>
          <a:lstStyle/>
          <a:p>
            <a:r>
              <a:rPr lang="zh-CN" altLang="en-US" sz="4400" b="1"/>
              <a:t>词的下阙从哪些方面描写了杭州的样貌？</a:t>
            </a: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文本框 49153"/>
          <p:cNvSpPr txBox="1"/>
          <p:nvPr/>
        </p:nvSpPr>
        <p:spPr>
          <a:xfrm>
            <a:off x="2495550" y="1484313"/>
            <a:ext cx="1612900" cy="9531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800" b="1">
                <a:latin typeface="Arial" pitchFamily="34" charset="0"/>
                <a:ea typeface="黑体" panose="02010609060101010101" charset="-122"/>
              </a:rPr>
              <a:t>自然景观</a:t>
            </a:r>
          </a:p>
          <a:p>
            <a:pPr eaLnBrk="0" hangingPunct="0"/>
            <a:r>
              <a:rPr lang="zh-CN" altLang="en-US" sz="2800" b="1">
                <a:latin typeface="Arial" pitchFamily="34" charset="0"/>
                <a:ea typeface="黑体" panose="02010609060101010101" charset="-122"/>
              </a:rPr>
              <a:t>（西湖）</a:t>
            </a:r>
          </a:p>
        </p:txBody>
      </p:sp>
      <p:sp>
        <p:nvSpPr>
          <p:cNvPr id="49155" name="文本框 49154"/>
          <p:cNvSpPr txBox="1"/>
          <p:nvPr/>
        </p:nvSpPr>
        <p:spPr>
          <a:xfrm>
            <a:off x="4441825" y="1546225"/>
            <a:ext cx="1366838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>
                <a:latin typeface="Arial" pitchFamily="34" charset="0"/>
                <a:ea typeface="黑体" panose="02010609060101010101" charset="-122"/>
              </a:rPr>
              <a:t>重湖：</a:t>
            </a:r>
          </a:p>
          <a:p>
            <a:pPr eaLnBrk="0" hangingPunct="0"/>
            <a:r>
              <a:rPr lang="zh-CN" altLang="en-US" sz="2800" b="1">
                <a:latin typeface="Arial" pitchFamily="34" charset="0"/>
                <a:ea typeface="黑体" panose="02010609060101010101" charset="-122"/>
              </a:rPr>
              <a:t>叠巘：</a:t>
            </a:r>
          </a:p>
        </p:txBody>
      </p:sp>
      <p:sp>
        <p:nvSpPr>
          <p:cNvPr id="49156" name="文本框 49155"/>
          <p:cNvSpPr txBox="1"/>
          <p:nvPr/>
        </p:nvSpPr>
        <p:spPr>
          <a:xfrm>
            <a:off x="5953125" y="1557338"/>
            <a:ext cx="1727200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>
                <a:latin typeface="Arial" pitchFamily="34" charset="0"/>
                <a:ea typeface="黑体" panose="02010609060101010101" charset="-122"/>
              </a:rPr>
              <a:t>十里荷花</a:t>
            </a:r>
          </a:p>
          <a:p>
            <a:pPr eaLnBrk="0" hangingPunct="0"/>
            <a:r>
              <a:rPr lang="zh-CN" altLang="en-US" sz="2800" b="1">
                <a:latin typeface="Arial" pitchFamily="34" charset="0"/>
                <a:ea typeface="黑体" panose="02010609060101010101" charset="-122"/>
              </a:rPr>
              <a:t>三秋桂子</a:t>
            </a:r>
          </a:p>
        </p:txBody>
      </p:sp>
      <p:sp>
        <p:nvSpPr>
          <p:cNvPr id="49157" name="文本框 49156"/>
          <p:cNvSpPr txBox="1"/>
          <p:nvPr/>
        </p:nvSpPr>
        <p:spPr>
          <a:xfrm>
            <a:off x="2495550" y="3141663"/>
            <a:ext cx="2327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800" b="1">
                <a:latin typeface="Arial" pitchFamily="34" charset="0"/>
                <a:ea typeface="黑体" panose="02010609060101010101" charset="-122"/>
              </a:rPr>
              <a:t>百姓精神生活</a:t>
            </a:r>
          </a:p>
        </p:txBody>
      </p:sp>
      <p:sp>
        <p:nvSpPr>
          <p:cNvPr id="49158" name="文本框 49157"/>
          <p:cNvSpPr txBox="1"/>
          <p:nvPr/>
        </p:nvSpPr>
        <p:spPr>
          <a:xfrm>
            <a:off x="5146675" y="2597150"/>
            <a:ext cx="161290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800" b="1">
                <a:latin typeface="Arial" pitchFamily="34" charset="0"/>
                <a:ea typeface="黑体" panose="02010609060101010101" charset="-122"/>
              </a:rPr>
              <a:t>晴：羌管</a:t>
            </a:r>
          </a:p>
          <a:p>
            <a:pPr eaLnBrk="0" hangingPunct="0"/>
            <a:r>
              <a:rPr lang="zh-CN" altLang="en-US" sz="2800" b="1">
                <a:latin typeface="Arial" pitchFamily="34" charset="0"/>
                <a:ea typeface="黑体" panose="02010609060101010101" charset="-122"/>
              </a:rPr>
              <a:t>夜：菱歌</a:t>
            </a:r>
          </a:p>
          <a:p>
            <a:pPr eaLnBrk="0" hangingPunct="0"/>
            <a:r>
              <a:rPr lang="zh-CN" altLang="en-US" sz="2800" b="1">
                <a:latin typeface="Arial" pitchFamily="34" charset="0"/>
                <a:ea typeface="黑体" panose="02010609060101010101" charset="-122"/>
              </a:rPr>
              <a:t>叟：钓</a:t>
            </a:r>
          </a:p>
          <a:p>
            <a:pPr eaLnBrk="0" hangingPunct="0"/>
            <a:r>
              <a:rPr lang="zh-CN" altLang="en-US" sz="2800" b="1">
                <a:latin typeface="Arial" pitchFamily="34" charset="0"/>
                <a:ea typeface="黑体" panose="02010609060101010101" charset="-122"/>
              </a:rPr>
              <a:t>娃：莲</a:t>
            </a:r>
          </a:p>
        </p:txBody>
      </p:sp>
      <p:sp>
        <p:nvSpPr>
          <p:cNvPr id="49159" name="左大括号 49158"/>
          <p:cNvSpPr/>
          <p:nvPr/>
        </p:nvSpPr>
        <p:spPr>
          <a:xfrm>
            <a:off x="2351088" y="1773238"/>
            <a:ext cx="144462" cy="2087562"/>
          </a:xfrm>
          <a:prstGeom prst="leftBrace">
            <a:avLst>
              <a:gd name="adj1" fmla="val 12028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9160" name="右大括号 49159"/>
          <p:cNvSpPr/>
          <p:nvPr/>
        </p:nvSpPr>
        <p:spPr>
          <a:xfrm>
            <a:off x="7319963" y="2708275"/>
            <a:ext cx="214312" cy="1657350"/>
          </a:xfrm>
          <a:prstGeom prst="rightBrace">
            <a:avLst>
              <a:gd name="adj1" fmla="val 6437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9161" name="文本框 49160"/>
          <p:cNvSpPr txBox="1"/>
          <p:nvPr/>
        </p:nvSpPr>
        <p:spPr>
          <a:xfrm>
            <a:off x="7680325" y="3284538"/>
            <a:ext cx="122396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>
                <a:latin typeface="Arial" pitchFamily="34" charset="0"/>
                <a:ea typeface="黑体" panose="02010609060101010101" charset="-122"/>
              </a:rPr>
              <a:t>嬉嬉</a:t>
            </a:r>
          </a:p>
        </p:txBody>
      </p:sp>
      <p:sp>
        <p:nvSpPr>
          <p:cNvPr id="49162" name="左大括号 49161"/>
          <p:cNvSpPr/>
          <p:nvPr/>
        </p:nvSpPr>
        <p:spPr>
          <a:xfrm>
            <a:off x="4224338" y="1485900"/>
            <a:ext cx="288925" cy="1079500"/>
          </a:xfrm>
          <a:prstGeom prst="leftBrace">
            <a:avLst>
              <a:gd name="adj1" fmla="val 311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9163" name="右大括号 49162"/>
          <p:cNvSpPr/>
          <p:nvPr/>
        </p:nvSpPr>
        <p:spPr>
          <a:xfrm>
            <a:off x="8185150" y="1557338"/>
            <a:ext cx="217488" cy="1008062"/>
          </a:xfrm>
          <a:prstGeom prst="rightBrace">
            <a:avLst>
              <a:gd name="adj1" fmla="val 3858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9164" name="文本框 49163"/>
          <p:cNvSpPr txBox="1"/>
          <p:nvPr/>
        </p:nvSpPr>
        <p:spPr>
          <a:xfrm>
            <a:off x="8616950" y="1757363"/>
            <a:ext cx="122396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>
                <a:latin typeface="Arial" pitchFamily="34" charset="0"/>
                <a:ea typeface="黑体" panose="02010609060101010101" charset="-122"/>
              </a:rPr>
              <a:t>清嘉</a:t>
            </a:r>
          </a:p>
        </p:txBody>
      </p:sp>
      <p:sp>
        <p:nvSpPr>
          <p:cNvPr id="49165" name="文本框 49164"/>
          <p:cNvSpPr txBox="1"/>
          <p:nvPr/>
        </p:nvSpPr>
        <p:spPr>
          <a:xfrm>
            <a:off x="1524000" y="2205038"/>
            <a:ext cx="1116013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黑体" panose="02010609060101010101" charset="-122"/>
              </a:rPr>
              <a:t>形胜</a:t>
            </a:r>
          </a:p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黑体" panose="02010609060101010101" charset="-122"/>
              </a:rPr>
              <a:t>繁华</a:t>
            </a:r>
          </a:p>
        </p:txBody>
      </p:sp>
      <p:sp>
        <p:nvSpPr>
          <p:cNvPr id="48142" name="文本框 49165"/>
          <p:cNvSpPr txBox="1"/>
          <p:nvPr/>
        </p:nvSpPr>
        <p:spPr>
          <a:xfrm>
            <a:off x="2351088" y="476250"/>
            <a:ext cx="1223962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accent2"/>
                </a:solidFill>
                <a:latin typeface="Arial" pitchFamily="34" charset="0"/>
                <a:ea typeface="黑体" panose="02010609060101010101" charset="-122"/>
              </a:rPr>
              <a:t>下片</a:t>
            </a:r>
          </a:p>
        </p:txBody>
      </p:sp>
      <p:sp>
        <p:nvSpPr>
          <p:cNvPr id="49167" name="左大括号 49166"/>
          <p:cNvSpPr/>
          <p:nvPr/>
        </p:nvSpPr>
        <p:spPr>
          <a:xfrm>
            <a:off x="4811713" y="2708275"/>
            <a:ext cx="287337" cy="1657350"/>
          </a:xfrm>
          <a:prstGeom prst="leftBrace">
            <a:avLst>
              <a:gd name="adj1" fmla="val 4801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9168" name="文本框 49167"/>
          <p:cNvSpPr txBox="1"/>
          <p:nvPr/>
        </p:nvSpPr>
        <p:spPr>
          <a:xfrm>
            <a:off x="1919288" y="4076700"/>
            <a:ext cx="136683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>
                <a:solidFill>
                  <a:schemeClr val="accent2"/>
                </a:solidFill>
                <a:latin typeface="Arial" pitchFamily="34" charset="0"/>
                <a:ea typeface="幼圆" pitchFamily="1" charset="-122"/>
              </a:rPr>
              <a:t>讴歌</a:t>
            </a:r>
          </a:p>
        </p:txBody>
      </p:sp>
      <p:sp>
        <p:nvSpPr>
          <p:cNvPr id="49169" name="左大括号 49168"/>
          <p:cNvSpPr/>
          <p:nvPr/>
        </p:nvSpPr>
        <p:spPr>
          <a:xfrm>
            <a:off x="3863975" y="5013325"/>
            <a:ext cx="215900" cy="1539875"/>
          </a:xfrm>
          <a:prstGeom prst="leftBrace">
            <a:avLst>
              <a:gd name="adj1" fmla="val 5937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9170" name="文本框 49169"/>
          <p:cNvSpPr txBox="1"/>
          <p:nvPr/>
        </p:nvSpPr>
        <p:spPr>
          <a:xfrm>
            <a:off x="4225925" y="4868863"/>
            <a:ext cx="615632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800" b="1">
                <a:latin typeface="Arial" pitchFamily="34" charset="0"/>
                <a:ea typeface="黑体" panose="02010609060101010101" charset="-122"/>
              </a:rPr>
              <a:t>民拥官</a:t>
            </a:r>
          </a:p>
          <a:p>
            <a:pPr eaLnBrk="0" hangingPunct="0"/>
            <a:endParaRPr lang="zh-CN" altLang="en-US" sz="2800" b="1">
              <a:latin typeface="Arial" pitchFamily="34" charset="0"/>
              <a:ea typeface="黑体" panose="02010609060101010101" charset="-122"/>
            </a:endParaRPr>
          </a:p>
          <a:p>
            <a:pPr eaLnBrk="0" hangingPunct="0"/>
            <a:endParaRPr lang="zh-CN" altLang="en-US" sz="2800" b="1">
              <a:latin typeface="Arial" pitchFamily="34" charset="0"/>
              <a:ea typeface="黑体" panose="02010609060101010101" charset="-122"/>
            </a:endParaRPr>
          </a:p>
          <a:p>
            <a:pPr eaLnBrk="0" hangingPunct="0"/>
            <a:r>
              <a:rPr lang="zh-CN" altLang="en-US" sz="2800" b="1">
                <a:latin typeface="Arial" pitchFamily="34" charset="0"/>
                <a:ea typeface="黑体" panose="02010609060101010101" charset="-122"/>
              </a:rPr>
              <a:t>祝愿官员：</a:t>
            </a:r>
            <a:r>
              <a:rPr lang="zh-CN" altLang="en-US" sz="2400" b="1">
                <a:solidFill>
                  <a:srgbClr val="800000"/>
                </a:solidFill>
                <a:latin typeface="Arial" pitchFamily="34" charset="0"/>
                <a:ea typeface="宋体" pitchFamily="2" charset="-122"/>
              </a:rPr>
              <a:t>异日图将好景，归去凤池夸。</a:t>
            </a:r>
          </a:p>
        </p:txBody>
      </p:sp>
      <p:sp>
        <p:nvSpPr>
          <p:cNvPr id="49171" name="文本框 49170"/>
          <p:cNvSpPr txBox="1"/>
          <p:nvPr/>
        </p:nvSpPr>
        <p:spPr>
          <a:xfrm>
            <a:off x="2279650" y="5876925"/>
            <a:ext cx="165576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>
                <a:latin typeface="Arial" pitchFamily="34" charset="0"/>
                <a:ea typeface="黑体" panose="02010609060101010101" charset="-122"/>
              </a:rPr>
              <a:t>政绩卓著</a:t>
            </a:r>
          </a:p>
        </p:txBody>
      </p:sp>
      <p:sp>
        <p:nvSpPr>
          <p:cNvPr id="49172" name="下箭头 49171"/>
          <p:cNvSpPr/>
          <p:nvPr/>
        </p:nvSpPr>
        <p:spPr>
          <a:xfrm rot="-2734935">
            <a:off x="2709863" y="4652963"/>
            <a:ext cx="485775" cy="974725"/>
          </a:xfrm>
          <a:prstGeom prst="downArrow">
            <a:avLst>
              <a:gd name="adj1" fmla="val 44444"/>
              <a:gd name="adj2" fmla="val 4761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9173" name="文本框 49172"/>
          <p:cNvSpPr txBox="1"/>
          <p:nvPr/>
        </p:nvSpPr>
        <p:spPr>
          <a:xfrm>
            <a:off x="6024563" y="4652963"/>
            <a:ext cx="4356100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>
                <a:latin typeface="Arial" pitchFamily="34" charset="0"/>
                <a:ea typeface="黑体" panose="02010609060101010101" charset="-122"/>
              </a:rPr>
              <a:t>随从多：千骑</a:t>
            </a:r>
          </a:p>
          <a:p>
            <a:pPr eaLnBrk="0" hangingPunct="0"/>
            <a:r>
              <a:rPr lang="zh-CN" altLang="en-US" sz="2800" b="1">
                <a:latin typeface="Arial" pitchFamily="34" charset="0"/>
                <a:ea typeface="黑体" panose="02010609060101010101" charset="-122"/>
              </a:rPr>
              <a:t>乐逍遥：喝酒听歌</a:t>
            </a:r>
          </a:p>
          <a:p>
            <a:pPr eaLnBrk="0" hangingPunct="0"/>
            <a:r>
              <a:rPr lang="zh-CN" altLang="en-US" sz="2800" b="1">
                <a:latin typeface="Arial" pitchFamily="34" charset="0"/>
                <a:ea typeface="黑体" panose="02010609060101010101" charset="-122"/>
              </a:rPr>
              <a:t>               吟诗赏景</a:t>
            </a:r>
          </a:p>
        </p:txBody>
      </p:sp>
      <p:sp>
        <p:nvSpPr>
          <p:cNvPr id="49174" name="左大括号 49173"/>
          <p:cNvSpPr/>
          <p:nvPr/>
        </p:nvSpPr>
        <p:spPr>
          <a:xfrm>
            <a:off x="5591175" y="4797425"/>
            <a:ext cx="287338" cy="792163"/>
          </a:xfrm>
          <a:prstGeom prst="leftBrace">
            <a:avLst>
              <a:gd name="adj1" fmla="val 2294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55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8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4" dur="2000"/>
                                        <p:tgtEl>
                                          <p:spTgt spid="49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49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9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49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55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9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9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9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55" grpId="1"/>
      <p:bldP spid="49156" grpId="2"/>
      <p:bldP spid="49157" grpId="3"/>
      <p:bldP spid="49158" grpId="4"/>
      <p:bldP spid="49161" grpId="5"/>
      <p:bldP spid="49164" grpId="6"/>
      <p:bldP spid="49165" grpId="7"/>
      <p:bldP spid="49168" grpId="8"/>
      <p:bldP spid="49170" grpId="9"/>
      <p:bldP spid="49171" grpId="10"/>
      <p:bldP spid="49173" grpId="1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图片 50177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0487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4" name="矩形 50178"/>
          <p:cNvSpPr/>
          <p:nvPr/>
        </p:nvSpPr>
        <p:spPr>
          <a:xfrm>
            <a:off x="1847850" y="981075"/>
            <a:ext cx="8281988" cy="46253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20000"/>
              </a:spcBef>
            </a:pPr>
            <a:r>
              <a:rPr lang="zh-CN" altLang="en-US" sz="4400" b="1">
                <a:latin typeface="Arial" pitchFamily="34" charset="0"/>
                <a:ea typeface="宋体" pitchFamily="2" charset="-122"/>
              </a:rPr>
              <a:t>特点： 太平、富庶、安定、祥和</a:t>
            </a:r>
          </a:p>
          <a:p>
            <a:pPr eaLnBrk="0" hangingPunct="0">
              <a:lnSpc>
                <a:spcPct val="130000"/>
              </a:lnSpc>
              <a:spcBef>
                <a:spcPct val="20000"/>
              </a:spcBef>
            </a:pPr>
            <a:r>
              <a:rPr lang="zh-CN" altLang="en-US" sz="4400" b="1">
                <a:latin typeface="Arial" pitchFamily="34" charset="0"/>
                <a:ea typeface="黑体" panose="02010609060101010101" charset="-122"/>
              </a:rPr>
              <a:t>词的下片写</a:t>
            </a:r>
            <a:r>
              <a:rPr lang="zh-CN" altLang="en-US" sz="4400" b="1">
                <a:solidFill>
                  <a:srgbClr val="FF3300"/>
                </a:solidFill>
                <a:latin typeface="Arial" pitchFamily="34" charset="0"/>
                <a:ea typeface="黑体" panose="02010609060101010101" charset="-122"/>
              </a:rPr>
              <a:t>杭州人民和平宁静的生活景象</a:t>
            </a:r>
            <a:r>
              <a:rPr lang="zh-CN" altLang="en-US" sz="4400" b="1">
                <a:latin typeface="Arial" pitchFamily="34" charset="0"/>
                <a:ea typeface="黑体" panose="02010609060101010101" charset="-122"/>
              </a:rPr>
              <a:t>。充分表达了作者对杭州风物的</a:t>
            </a:r>
            <a:r>
              <a:rPr lang="zh-CN" altLang="en-US" sz="4400" b="1">
                <a:solidFill>
                  <a:srgbClr val="FF3300"/>
                </a:solidFill>
                <a:latin typeface="Arial" pitchFamily="34" charset="0"/>
                <a:ea typeface="黑体" panose="02010609060101010101" charset="-122"/>
              </a:rPr>
              <a:t>惊叹、赞美与艳羡</a:t>
            </a:r>
            <a:r>
              <a:rPr lang="zh-CN" altLang="en-US" sz="4400" b="1">
                <a:latin typeface="Arial" pitchFamily="34" charset="0"/>
                <a:ea typeface="黑体" panose="02010609060101010101" charset="-122"/>
              </a:rPr>
              <a:t>之情。</a:t>
            </a:r>
          </a:p>
        </p:txBody>
      </p:sp>
    </p:spTree>
  </p:cSld>
  <p:clrMapOvr>
    <a:masterClrMapping/>
  </p:clrMapOvr>
  <p:transition spd="slow">
    <p:wheel spokes="8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图片 5120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98425"/>
            <a:ext cx="9096375" cy="6759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3" name="矩形 51202"/>
          <p:cNvSpPr/>
          <p:nvPr/>
        </p:nvSpPr>
        <p:spPr>
          <a:xfrm>
            <a:off x="1703388" y="692150"/>
            <a:ext cx="388937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800" b="1" i="1">
                <a:solidFill>
                  <a:srgbClr val="FF6600"/>
                </a:solidFill>
                <a:latin typeface="Arial" pitchFamily="34" charset="0"/>
                <a:ea typeface="宋体" pitchFamily="2" charset="-122"/>
              </a:rPr>
              <a:t>问题探究</a:t>
            </a:r>
          </a:p>
        </p:txBody>
      </p:sp>
      <p:sp>
        <p:nvSpPr>
          <p:cNvPr id="51204" name="矩形 51203"/>
          <p:cNvSpPr/>
          <p:nvPr/>
        </p:nvSpPr>
        <p:spPr>
          <a:xfrm>
            <a:off x="2640013" y="2636838"/>
            <a:ext cx="7129462" cy="1938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CC00FF"/>
                </a:solidFill>
                <a:latin typeface="Arial" pitchFamily="34" charset="0"/>
                <a:ea typeface="宋体" pitchFamily="2" charset="-122"/>
              </a:rPr>
              <a:t>这首词在写景上很有特点，采用了什么表现手法？</a:t>
            </a:r>
          </a:p>
          <a:p>
            <a:pPr eaLnBrk="0" hangingPunct="0"/>
            <a:endParaRPr lang="zh-CN" altLang="en-US" sz="4000" b="1">
              <a:solidFill>
                <a:srgbClr val="CC00FF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4" dur="3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  <p:bldP spid="51204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图片 52225" descr="图片16754"/>
          <p:cNvPicPr>
            <a:picLocks noChangeAspect="1"/>
          </p:cNvPicPr>
          <p:nvPr/>
        </p:nvPicPr>
        <p:blipFill>
          <a:blip r:embed="rId2"/>
          <a:srcRect b="9926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2" name="矩形 52226" descr="纸袋"/>
          <p:cNvSpPr/>
          <p:nvPr/>
        </p:nvSpPr>
        <p:spPr>
          <a:xfrm>
            <a:off x="4727575" y="476250"/>
            <a:ext cx="3529013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7500"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3"/>
                  <a:stretch>
                    <a:fillRect/>
                  </a:stretch>
                </a:blipFill>
                <a:effectLst>
                  <a:outerShdw dist="563970" dir="14049733" sx="125000" sy="125000" algn="tl" rotWithShape="0">
                    <a:srgbClr val="C7DFD3">
                      <a:alpha val="78999"/>
                    </a:srgbClr>
                  </a:outerShdw>
                </a:effectLst>
                <a:latin typeface="隶书" charset="0"/>
                <a:ea typeface="隶书" charset="0"/>
              </a:rPr>
              <a:t>赏  析</a:t>
            </a:r>
          </a:p>
        </p:txBody>
      </p:sp>
      <p:sp>
        <p:nvSpPr>
          <p:cNvPr id="52228" name="文本框 52227"/>
          <p:cNvSpPr txBox="1"/>
          <p:nvPr/>
        </p:nvSpPr>
        <p:spPr>
          <a:xfrm>
            <a:off x="3071813" y="1196975"/>
            <a:ext cx="7704137" cy="189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 altLang="zh-CN" sz="3600" b="1">
              <a:latin typeface="Arial" pitchFamily="34" charset="0"/>
              <a:ea typeface="宋体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latin typeface="Arial" pitchFamily="34" charset="0"/>
                <a:ea typeface="宋体" pitchFamily="2" charset="-122"/>
              </a:rPr>
              <a:t>    </a:t>
            </a:r>
            <a:endParaRPr lang="en-US" altLang="zh-CN">
              <a:latin typeface="Arial" pitchFamily="34" charset="0"/>
              <a:ea typeface="宋体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>
                <a:latin typeface="Arial" pitchFamily="34" charset="0"/>
                <a:ea typeface="宋体" pitchFamily="2" charset="-122"/>
              </a:rPr>
              <a:t>    </a:t>
            </a:r>
          </a:p>
        </p:txBody>
      </p:sp>
      <p:sp>
        <p:nvSpPr>
          <p:cNvPr id="52229" name="文本框 52228"/>
          <p:cNvSpPr txBox="1"/>
          <p:nvPr/>
        </p:nvSpPr>
        <p:spPr>
          <a:xfrm>
            <a:off x="2063750" y="2852738"/>
            <a:ext cx="8316913" cy="31921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008000"/>
                </a:solidFill>
                <a:latin typeface="Arial" pitchFamily="34" charset="0"/>
                <a:ea typeface="宋体" pitchFamily="2" charset="-122"/>
              </a:rPr>
              <a:t>A</a:t>
            </a:r>
            <a:r>
              <a:rPr lang="zh-CN" altLang="en-US" sz="3600" b="1">
                <a:solidFill>
                  <a:srgbClr val="008000"/>
                </a:solidFill>
                <a:latin typeface="Arial" pitchFamily="34" charset="0"/>
                <a:ea typeface="宋体" pitchFamily="2" charset="-122"/>
              </a:rPr>
              <a:t>、工于铺叙，一句一景，选取最具</a:t>
            </a:r>
          </a:p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008000"/>
                </a:solidFill>
                <a:latin typeface="Arial" pitchFamily="34" charset="0"/>
                <a:ea typeface="宋体" pitchFamily="2" charset="-122"/>
              </a:rPr>
              <a:t>表现力的景物浓墨重彩。</a:t>
            </a:r>
          </a:p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endParaRPr lang="zh-CN" altLang="en-US" sz="3600" b="1">
              <a:solidFill>
                <a:srgbClr val="008000"/>
              </a:solidFill>
              <a:latin typeface="Arial" pitchFamily="34" charset="0"/>
              <a:ea typeface="宋体" pitchFamily="2" charset="-122"/>
            </a:endParaRPr>
          </a:p>
          <a:p>
            <a:pPr eaLnBrk="0" hangingPunct="0">
              <a:lnSpc>
                <a:spcPct val="90000"/>
              </a:lnSpc>
            </a:pPr>
            <a:r>
              <a:rPr lang="en-US" altLang="zh-CN" sz="3600" b="1">
                <a:solidFill>
                  <a:srgbClr val="008000"/>
                </a:solidFill>
                <a:latin typeface="Arial" pitchFamily="34" charset="0"/>
                <a:ea typeface="宋体" pitchFamily="2" charset="-122"/>
              </a:rPr>
              <a:t>B</a:t>
            </a:r>
            <a:r>
              <a:rPr lang="zh-CN" altLang="en-US" sz="3600" b="1">
                <a:solidFill>
                  <a:srgbClr val="008000"/>
                </a:solidFill>
                <a:latin typeface="Arial" pitchFamily="34" charset="0"/>
                <a:ea typeface="宋体" pitchFamily="2" charset="-122"/>
              </a:rPr>
              <a:t>、善于点染，即概括描写与具体描</a:t>
            </a:r>
          </a:p>
          <a:p>
            <a:pPr eaLnBrk="0" hangingPunct="0"/>
            <a:r>
              <a:rPr lang="zh-CN" altLang="en-US" sz="3600" b="1">
                <a:solidFill>
                  <a:srgbClr val="008000"/>
                </a:solidFill>
                <a:latin typeface="Arial" pitchFamily="34" charset="0"/>
                <a:ea typeface="宋体" pitchFamily="2" charset="-122"/>
              </a:rPr>
              <a:t>写结合。</a:t>
            </a:r>
          </a:p>
        </p:txBody>
      </p:sp>
      <p:sp>
        <p:nvSpPr>
          <p:cNvPr id="51205" name="文本框 52229"/>
          <p:cNvSpPr txBox="1"/>
          <p:nvPr/>
        </p:nvSpPr>
        <p:spPr>
          <a:xfrm>
            <a:off x="5940267" y="3170238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endParaRPr lang="zh-CN" altLang="zh-CN" sz="2800" b="1">
              <a:solidFill>
                <a:srgbClr val="008000"/>
              </a:solidFill>
              <a:latin typeface="楷体_GB2312" charset="-122"/>
              <a:ea typeface="楷体_GB231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  <p:bldP spid="52229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图片 53249" descr="gd"/>
          <p:cNvPicPr>
            <a:picLocks noChangeAspect="1"/>
          </p:cNvPicPr>
          <p:nvPr/>
        </p:nvPicPr>
        <p:blipFill>
          <a:blip r:embed="rId2">
            <a:lum bright="6000"/>
          </a:blip>
          <a:stretch>
            <a:fillRect/>
          </a:stretch>
        </p:blipFill>
        <p:spPr>
          <a:xfrm>
            <a:off x="3048000" y="1773238"/>
            <a:ext cx="7620000" cy="388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6" name="图片 53250" descr="12"/>
          <p:cNvPicPr>
            <a:picLocks noChangeAspect="1"/>
          </p:cNvPicPr>
          <p:nvPr/>
        </p:nvPicPr>
        <p:blipFill>
          <a:blip r:embed="rId3"/>
          <a:srcRect r="75" b="-50"/>
          <a:stretch>
            <a:fillRect/>
          </a:stretch>
        </p:blipFill>
        <p:spPr>
          <a:xfrm>
            <a:off x="6096000" y="3330575"/>
            <a:ext cx="4572000" cy="3527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2" name="文本框 53251"/>
          <p:cNvSpPr txBox="1"/>
          <p:nvPr/>
        </p:nvSpPr>
        <p:spPr>
          <a:xfrm>
            <a:off x="1739900" y="96838"/>
            <a:ext cx="8748713" cy="6708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>
                <a:solidFill>
                  <a:schemeClr val="accent2"/>
                </a:solidFill>
                <a:latin typeface="Arial" pitchFamily="34" charset="0"/>
                <a:ea typeface="黑体" panose="02010609060101010101" charset="-122"/>
              </a:rPr>
              <a:t>点染：</a:t>
            </a:r>
            <a:r>
              <a:rPr lang="zh-CN" altLang="en-US" b="1">
                <a:latin typeface="Arial" pitchFamily="34" charset="0"/>
                <a:ea typeface="宋体" pitchFamily="2" charset="-122"/>
              </a:rPr>
              <a:t> </a:t>
            </a:r>
            <a:r>
              <a:rPr lang="zh-CN" altLang="en-US" sz="30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rPr>
              <a:t>本是国画的术语。绘画时，有的地方点，有的地方染，从而绘出一幅和谐统一的画面。借用到古典诗歌中来，指的是作者在有些地方正面点明旨意，有些地方侧面渲染。这在写景抒情诗中比较常见，一般用景物来染；用一句话，一个词来点出要抒发的感情。渲染是为了突出旨意，旨意引导渲染，相互依存，和谐统一。如：马                          致远的</a:t>
            </a:r>
            <a:r>
              <a:rPr lang="en-US" altLang="zh-CN" sz="30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rPr>
              <a:t>《</a:t>
            </a:r>
            <a:r>
              <a:rPr lang="zh-CN" altLang="en-US" sz="30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rPr>
              <a:t>天净沙</a:t>
            </a:r>
            <a:r>
              <a:rPr lang="en-US" altLang="zh-CN" sz="30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rPr>
              <a:t>·</a:t>
            </a:r>
            <a:r>
              <a:rPr lang="zh-CN" altLang="en-US" sz="30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rPr>
              <a:t>秋思</a:t>
            </a:r>
            <a:r>
              <a:rPr lang="en-US" altLang="zh-CN" sz="30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rPr>
              <a:t>》</a:t>
            </a:r>
            <a:r>
              <a:rPr lang="zh-CN" altLang="en-US" sz="3000" b="1">
                <a:solidFill>
                  <a:srgbClr val="006600"/>
                </a:solidFill>
                <a:latin typeface="Arial" pitchFamily="34" charset="0"/>
                <a:ea typeface="宋体" pitchFamily="2" charset="-122"/>
              </a:rPr>
              <a:t>：                                       “枯藤老树昏鸦，小桥流                                              水人家，古道西风瘦马，                                              夕阳西下，断肠人在天涯。”                                    其中的“断肠人在天涯”是点；                                  其余各句均是“染”，渲染相思之情                          的伤悲。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内容占位符 7169"/>
          <p:cNvSpPr>
            <a:spLocks noGrp="1" noRot="1"/>
          </p:cNvSpPr>
          <p:nvPr>
            <p:ph idx="1"/>
          </p:nvPr>
        </p:nvSpPr>
        <p:spPr>
          <a:xfrm>
            <a:off x="1774825" y="188913"/>
            <a:ext cx="8540750" cy="6048375"/>
          </a:xfrm>
        </p:spPr>
        <p:txBody>
          <a:bodyPr anchor="t"/>
          <a:lstStyle/>
          <a:p>
            <a:r>
              <a:rPr lang="en-US" altLang="zh-CN" sz="3600" b="1"/>
              <a:t>3</a:t>
            </a:r>
            <a:r>
              <a:rPr lang="zh-CN" altLang="en-US" sz="3600" b="1"/>
              <a:t>、词的分类：</a:t>
            </a:r>
          </a:p>
          <a:p>
            <a:r>
              <a:rPr lang="zh-CN" altLang="en-US" sz="3600" b="1"/>
              <a:t>    按字数可分为小令（</a:t>
            </a:r>
            <a:r>
              <a:rPr lang="en-US" altLang="zh-CN" sz="3600" b="1"/>
              <a:t>58</a:t>
            </a:r>
            <a:r>
              <a:rPr lang="zh-CN" altLang="en-US" sz="3600" b="1"/>
              <a:t>字以内）、中调（</a:t>
            </a:r>
            <a:r>
              <a:rPr lang="en-US" altLang="zh-CN" sz="3600" b="1"/>
              <a:t>59—90</a:t>
            </a:r>
            <a:r>
              <a:rPr lang="zh-CN" altLang="en-US" sz="3600" b="1"/>
              <a:t>字）长调（</a:t>
            </a:r>
            <a:r>
              <a:rPr lang="en-US" altLang="zh-CN" sz="3600" b="1"/>
              <a:t>91</a:t>
            </a:r>
            <a:r>
              <a:rPr lang="zh-CN" altLang="en-US" sz="3600" b="1"/>
              <a:t>字以上）</a:t>
            </a:r>
          </a:p>
          <a:p>
            <a:r>
              <a:rPr lang="zh-CN" altLang="en-US" sz="3600" b="1"/>
              <a:t> 按段的多少可分为单调、双调、三叠、四叠等。（词的段落叫：阕或片）</a:t>
            </a:r>
          </a:p>
          <a:p>
            <a:r>
              <a:rPr lang="zh-CN" altLang="en-US" sz="3600" b="1"/>
              <a:t> 按作家的流派风格可分为豪放和婉约派</a:t>
            </a:r>
          </a:p>
          <a:p>
            <a:r>
              <a:rPr lang="zh-CN" altLang="en-US" sz="3600" b="1"/>
              <a:t>（豪放派的主要作家有苏轼、辛弃疾等；婉约派的主要作家有柳永、秦观、李清照、周邦彦等）</a:t>
            </a:r>
          </a:p>
          <a:p>
            <a:endParaRPr lang="zh-CN" altLang="en-US" sz="3600"/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图片 54273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46038"/>
            <a:ext cx="9048750" cy="679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0" name="矩形 54274"/>
          <p:cNvSpPr/>
          <p:nvPr/>
        </p:nvSpPr>
        <p:spPr>
          <a:xfrm>
            <a:off x="2135188" y="549275"/>
            <a:ext cx="187166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FF6600"/>
                </a:solidFill>
                <a:latin typeface="Arial" pitchFamily="34" charset="0"/>
                <a:ea typeface="宋体" pitchFamily="2" charset="-122"/>
              </a:rPr>
              <a:t>问题探究</a:t>
            </a:r>
          </a:p>
        </p:txBody>
      </p:sp>
      <p:sp>
        <p:nvSpPr>
          <p:cNvPr id="53251" name="矩形 54275"/>
          <p:cNvSpPr/>
          <p:nvPr/>
        </p:nvSpPr>
        <p:spPr>
          <a:xfrm>
            <a:off x="1993900" y="895350"/>
            <a:ext cx="8351838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660033"/>
                </a:solidFill>
                <a:latin typeface="Arial" pitchFamily="34" charset="0"/>
                <a:ea typeface="宋体" pitchFamily="2" charset="-122"/>
              </a:rPr>
              <a:t>点染也是词的一种表现手法， “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点染</a:t>
            </a:r>
            <a:r>
              <a:rPr lang="zh-CN" altLang="en-US" sz="2800" b="1">
                <a:solidFill>
                  <a:srgbClr val="660033"/>
                </a:solidFill>
                <a:latin typeface="Arial" pitchFamily="34" charset="0"/>
                <a:ea typeface="宋体" pitchFamily="2" charset="-122"/>
              </a:rPr>
              <a:t>” 它既有抽象的评点，又有具体的描述，二者紧密相连，表现鲜明的情志。</a:t>
            </a:r>
          </a:p>
        </p:txBody>
      </p:sp>
      <p:sp>
        <p:nvSpPr>
          <p:cNvPr id="54277" name="矩形 54276"/>
          <p:cNvSpPr/>
          <p:nvPr/>
        </p:nvSpPr>
        <p:spPr>
          <a:xfrm>
            <a:off x="4224338" y="2568575"/>
            <a:ext cx="309880" cy="368300"/>
          </a:xfrm>
          <a:prstGeom prst="rect">
            <a:avLst/>
          </a:prstGeom>
          <a:noFill/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>
            <a:spAutoFit/>
          </a:bodyPr>
          <a:lstStyle/>
          <a:p>
            <a:pPr eaLnBrk="0" hangingPunct="0"/>
            <a:endParaRPr lang="zh-CN" altLang="en-US" b="1">
              <a:latin typeface="汉仪中隶书简" pitchFamily="1" charset="-122"/>
              <a:ea typeface="宋体" pitchFamily="2" charset="-122"/>
            </a:endParaRPr>
          </a:p>
        </p:txBody>
      </p:sp>
      <p:sp>
        <p:nvSpPr>
          <p:cNvPr id="54278" name="矩形 54277"/>
          <p:cNvSpPr/>
          <p:nvPr/>
        </p:nvSpPr>
        <p:spPr>
          <a:xfrm>
            <a:off x="1992313" y="2205038"/>
            <a:ext cx="1439862" cy="521970"/>
          </a:xfrm>
          <a:prstGeom prst="rect">
            <a:avLst/>
          </a:prstGeom>
          <a:noFill/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eaLnBrk="0" hangingPunct="0"/>
            <a:endParaRPr lang="zh-CN" altLang="en-US" sz="2800">
              <a:latin typeface="Arial" pitchFamily="34" charset="0"/>
              <a:ea typeface="汉仪中隶书简" pitchFamily="1" charset="-122"/>
            </a:endParaRPr>
          </a:p>
        </p:txBody>
      </p:sp>
      <p:sp>
        <p:nvSpPr>
          <p:cNvPr id="54279" name="矩形 54278"/>
          <p:cNvSpPr/>
          <p:nvPr/>
        </p:nvSpPr>
        <p:spPr>
          <a:xfrm>
            <a:off x="3359150" y="2205038"/>
            <a:ext cx="30988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endParaRPr lang="zh-CN" altLang="en-US" sz="6000" b="1">
              <a:solidFill>
                <a:srgbClr val="FF9900"/>
              </a:solidFill>
              <a:latin typeface="Arial" pitchFamily="34" charset="0"/>
              <a:ea typeface="汉仪大黑简" pitchFamily="1" charset="-122"/>
            </a:endParaRPr>
          </a:p>
        </p:txBody>
      </p:sp>
      <p:sp>
        <p:nvSpPr>
          <p:cNvPr id="54280" name="矩形 54279"/>
          <p:cNvSpPr/>
          <p:nvPr/>
        </p:nvSpPr>
        <p:spPr>
          <a:xfrm>
            <a:off x="1992313" y="4644708"/>
            <a:ext cx="2468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600">
                <a:latin typeface="Arial" pitchFamily="34" charset="0"/>
                <a:ea typeface="华康少女文字W5(P)" pitchFamily="2" charset="-122"/>
              </a:rPr>
              <a:t>抽象的评点</a:t>
            </a:r>
            <a:r>
              <a:rPr lang="zh-CN" altLang="en-US">
                <a:latin typeface="Arial" pitchFamily="34" charset="0"/>
                <a:ea typeface="华康少女文字W5(P)" pitchFamily="2" charset="-122"/>
              </a:rPr>
              <a:t> </a:t>
            </a:r>
          </a:p>
        </p:txBody>
      </p:sp>
      <p:sp>
        <p:nvSpPr>
          <p:cNvPr id="54281" name="矩形 54280"/>
          <p:cNvSpPr/>
          <p:nvPr/>
        </p:nvSpPr>
        <p:spPr>
          <a:xfrm>
            <a:off x="6096000" y="4644708"/>
            <a:ext cx="2495550" cy="64516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3600">
                <a:latin typeface="Arial" pitchFamily="34" charset="0"/>
                <a:ea typeface="华康少女文字W5(P)" pitchFamily="2" charset="-122"/>
              </a:rPr>
              <a:t>具体的描述</a:t>
            </a:r>
            <a:r>
              <a:rPr lang="zh-CN" altLang="en-US">
                <a:latin typeface="Arial" pitchFamily="34" charset="0"/>
                <a:ea typeface="华康少女文字W5(P)" pitchFamily="2" charset="-122"/>
              </a:rPr>
              <a:t> </a:t>
            </a:r>
          </a:p>
        </p:txBody>
      </p:sp>
      <p:sp>
        <p:nvSpPr>
          <p:cNvPr id="54282" name="矩形 54281"/>
          <p:cNvSpPr/>
          <p:nvPr/>
        </p:nvSpPr>
        <p:spPr>
          <a:xfrm>
            <a:off x="4727575" y="4281488"/>
            <a:ext cx="1008063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6000" b="1">
                <a:solidFill>
                  <a:srgbClr val="FF9900"/>
                </a:solidFill>
                <a:latin typeface="Arial" pitchFamily="34" charset="0"/>
                <a:ea typeface="汉仪大黑简" pitchFamily="1" charset="-122"/>
              </a:rPr>
              <a:t>→</a:t>
            </a:r>
          </a:p>
        </p:txBody>
      </p:sp>
      <p:sp>
        <p:nvSpPr>
          <p:cNvPr id="54283" name="矩形 54282"/>
          <p:cNvSpPr/>
          <p:nvPr/>
        </p:nvSpPr>
        <p:spPr>
          <a:xfrm>
            <a:off x="3071813" y="5080636"/>
            <a:ext cx="4895850" cy="10147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6000" b="1">
                <a:solidFill>
                  <a:srgbClr val="FF3300"/>
                </a:solidFill>
                <a:latin typeface="汉仪大黑简" pitchFamily="1" charset="-122"/>
                <a:ea typeface="汉仪大黑简" pitchFamily="1" charset="-122"/>
              </a:rPr>
              <a:t>点        染</a:t>
            </a:r>
          </a:p>
        </p:txBody>
      </p:sp>
      <p:sp>
        <p:nvSpPr>
          <p:cNvPr id="54284" name="文本框 54283"/>
          <p:cNvSpPr txBox="1"/>
          <p:nvPr/>
        </p:nvSpPr>
        <p:spPr>
          <a:xfrm>
            <a:off x="2713038" y="2565400"/>
            <a:ext cx="151130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solidFill>
                  <a:schemeClr val="accent2"/>
                </a:solidFill>
                <a:latin typeface="Arial" pitchFamily="34" charset="0"/>
                <a:ea typeface="宋体" pitchFamily="2" charset="-122"/>
              </a:rPr>
              <a:t>东南</a:t>
            </a:r>
            <a:r>
              <a:rPr lang="zh-CN" altLang="en-US" b="1" i="1">
                <a:solidFill>
                  <a:schemeClr val="accent2"/>
                </a:solidFill>
                <a:latin typeface="Arial" pitchFamily="34" charset="0"/>
                <a:ea typeface="宋体" pitchFamily="2" charset="-122"/>
              </a:rPr>
              <a:t>形胜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>
                <a:solidFill>
                  <a:schemeClr val="accent2"/>
                </a:solidFill>
                <a:latin typeface="Arial" pitchFamily="34" charset="0"/>
                <a:ea typeface="宋体" pitchFamily="2" charset="-122"/>
              </a:rPr>
              <a:t>三吴都会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>
                <a:solidFill>
                  <a:schemeClr val="accent2"/>
                </a:solidFill>
                <a:latin typeface="Arial" pitchFamily="34" charset="0"/>
                <a:ea typeface="宋体" pitchFamily="2" charset="-122"/>
              </a:rPr>
              <a:t>钱塘自古</a:t>
            </a:r>
            <a:r>
              <a:rPr lang="zh-CN" altLang="en-US" b="1" i="1">
                <a:solidFill>
                  <a:schemeClr val="accent2"/>
                </a:solidFill>
                <a:latin typeface="Arial" pitchFamily="34" charset="0"/>
                <a:ea typeface="宋体" pitchFamily="2" charset="-122"/>
              </a:rPr>
              <a:t>繁华</a:t>
            </a:r>
          </a:p>
        </p:txBody>
      </p:sp>
      <p:sp>
        <p:nvSpPr>
          <p:cNvPr id="54285" name="文本框 54284"/>
          <p:cNvSpPr txBox="1"/>
          <p:nvPr/>
        </p:nvSpPr>
        <p:spPr>
          <a:xfrm>
            <a:off x="7753350" y="2471738"/>
            <a:ext cx="2376488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solidFill>
                  <a:schemeClr val="accent2"/>
                </a:solidFill>
                <a:latin typeface="Arial" pitchFamily="34" charset="0"/>
                <a:ea typeface="宋体" pitchFamily="2" charset="-122"/>
              </a:rPr>
              <a:t>自然风光之美</a:t>
            </a:r>
          </a:p>
          <a:p>
            <a:pPr eaLnBrk="0" hangingPunct="0">
              <a:spcBef>
                <a:spcPct val="50000"/>
              </a:spcBef>
            </a:pPr>
            <a:endParaRPr lang="zh-CN" altLang="en-US">
              <a:solidFill>
                <a:schemeClr val="accent2"/>
              </a:solidFill>
              <a:latin typeface="Arial" pitchFamily="34" charset="0"/>
              <a:ea typeface="宋体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>
                <a:solidFill>
                  <a:schemeClr val="accent2"/>
                </a:solidFill>
                <a:latin typeface="Arial" pitchFamily="34" charset="0"/>
                <a:ea typeface="宋体" pitchFamily="2" charset="-122"/>
              </a:rPr>
              <a:t>都市繁华之美</a:t>
            </a:r>
          </a:p>
          <a:p>
            <a:pPr eaLnBrk="0" hangingPunct="0">
              <a:spcBef>
                <a:spcPct val="50000"/>
              </a:spcBef>
            </a:pPr>
            <a:endParaRPr lang="zh-CN" altLang="en-US">
              <a:solidFill>
                <a:schemeClr val="accent2"/>
              </a:solidFill>
              <a:latin typeface="Arial" pitchFamily="34" charset="0"/>
              <a:ea typeface="宋体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>
                <a:solidFill>
                  <a:schemeClr val="accent2"/>
                </a:solidFill>
                <a:latin typeface="Arial" pitchFamily="34" charset="0"/>
                <a:ea typeface="宋体" pitchFamily="2" charset="-122"/>
              </a:rPr>
              <a:t>民生安乐之美</a:t>
            </a:r>
          </a:p>
        </p:txBody>
      </p:sp>
      <p:sp>
        <p:nvSpPr>
          <p:cNvPr id="54286" name="矩形 54285"/>
          <p:cNvSpPr/>
          <p:nvPr/>
        </p:nvSpPr>
        <p:spPr>
          <a:xfrm>
            <a:off x="5375275" y="2346167"/>
            <a:ext cx="2160588" cy="2306955"/>
          </a:xfrm>
          <a:prstGeom prst="rect">
            <a:avLst/>
          </a:prstGeom>
          <a:noFill/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zh-CN" altLang="en-US" b="1">
                <a:latin typeface="汉仪中隶书简" pitchFamily="1" charset="-122"/>
                <a:ea typeface="宋体" pitchFamily="2" charset="-122"/>
              </a:rPr>
              <a:t>烟柳画桥，风帘翠幕，参差十万人家。</a:t>
            </a:r>
          </a:p>
          <a:p>
            <a:pPr eaLnBrk="0" hangingPunct="0"/>
            <a:r>
              <a:rPr lang="zh-CN" altLang="en-US" b="1">
                <a:latin typeface="汉仪中隶书简" pitchFamily="1" charset="-122"/>
                <a:ea typeface="宋体" pitchFamily="2" charset="-122"/>
              </a:rPr>
              <a:t>云树绕堤沙，怒涛卷霜雪，天堑无涯。</a:t>
            </a:r>
          </a:p>
          <a:p>
            <a:pPr eaLnBrk="0" hangingPunct="0"/>
            <a:r>
              <a:rPr lang="zh-CN" altLang="en-US" b="1">
                <a:latin typeface="汉仪中隶书简" pitchFamily="1" charset="-122"/>
                <a:ea typeface="宋体" pitchFamily="2" charset="-122"/>
              </a:rPr>
              <a:t>市列珠玑，户盈罗绮，竞豪奢</a:t>
            </a:r>
          </a:p>
        </p:txBody>
      </p:sp>
      <p:sp>
        <p:nvSpPr>
          <p:cNvPr id="54287" name="右大括号 54286"/>
          <p:cNvSpPr/>
          <p:nvPr/>
        </p:nvSpPr>
        <p:spPr>
          <a:xfrm>
            <a:off x="7537450" y="2471738"/>
            <a:ext cx="215900" cy="2160587"/>
          </a:xfrm>
          <a:prstGeom prst="rightBrace">
            <a:avLst>
              <a:gd name="adj1" fmla="val 83301"/>
              <a:gd name="adj2" fmla="val 50000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2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withGroup">
                            <p:stCondLst>
                              <p:cond delay="2001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grpId="5" nodeType="afterEffect"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withGroup">
                            <p:stCondLst>
                              <p:cond delay="2001"/>
                            </p:stCondLst>
                            <p:childTnLst>
                              <p:par>
                                <p:cTn id="25" presetID="4" presetClass="entr" presetSubtype="16" fill="hold" grpId="4" nodeType="afterEffect"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7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grpId="8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66" presetID="4" presetClass="entr" presetSubtype="16" fill="hold" grpId="9" nodeType="afterEffect"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20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54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4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 animBg="1"/>
      <p:bldP spid="54278" grpId="1" animBg="1"/>
      <p:bldP spid="54279" grpId="2"/>
      <p:bldP spid="54280" grpId="3"/>
      <p:bldP spid="54281" grpId="4"/>
      <p:bldP spid="54282" grpId="5"/>
      <p:bldP spid="54283" grpId="6"/>
      <p:bldP spid="54284" grpId="7"/>
      <p:bldP spid="54285" grpId="8"/>
      <p:bldP spid="54286" grpId="9" animBg="1"/>
      <p:bldP spid="54287" grpId="1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图片 55297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66675"/>
            <a:ext cx="9048750" cy="6724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4" name="文本框 55298"/>
          <p:cNvSpPr txBox="1"/>
          <p:nvPr/>
        </p:nvSpPr>
        <p:spPr>
          <a:xfrm>
            <a:off x="1703388" y="476250"/>
            <a:ext cx="8713787" cy="2676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6000" b="1">
                <a:solidFill>
                  <a:schemeClr val="hlink"/>
                </a:solidFill>
                <a:latin typeface="Arial" pitchFamily="34" charset="0"/>
                <a:ea typeface="宋体" pitchFamily="2" charset="-122"/>
              </a:rPr>
              <a:t>  </a:t>
            </a:r>
            <a:r>
              <a:rPr lang="zh-CN" altLang="en-US" sz="60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铺陈：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又叫“铺排”，多见于古体诗中，它运用叠句的手法，使句式反复、对称而又富于变化，在诗歌中主要起渲染烘托气氛的作用 </a:t>
            </a:r>
          </a:p>
        </p:txBody>
      </p:sp>
      <p:sp>
        <p:nvSpPr>
          <p:cNvPr id="54275" name="文本框 55299"/>
          <p:cNvSpPr txBox="1"/>
          <p:nvPr/>
        </p:nvSpPr>
        <p:spPr>
          <a:xfrm>
            <a:off x="1524000" y="3644900"/>
            <a:ext cx="8964613" cy="2368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2800" b="1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（乐府民歌《陌上桑》、《木兰辞》中： “十五府小吏，二十朝大夫，三十侍中郎，四十专城居”；“东市买骏马，西市买鞍鞯，南市买辔头，北市买长鞭。”“爷娘闻女来，出郭相扶将。阿姊闻妹来，当户理红妆。小弟闻姊来，磨刀霍霍向猪羊。”</a:t>
            </a:r>
            <a:r>
              <a:rPr lang="zh-CN" altLang="en-US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  <p:transition spd="slow">
    <p:wedg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图片 5632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3" name="内容占位符 56322"/>
          <p:cNvSpPr>
            <a:spLocks noGrp="1" noRot="1"/>
          </p:cNvSpPr>
          <p:nvPr>
            <p:ph idx="1"/>
          </p:nvPr>
        </p:nvSpPr>
        <p:spPr>
          <a:xfrm>
            <a:off x="1828800" y="1981200"/>
            <a:ext cx="8540750" cy="3886200"/>
          </a:xfrm>
        </p:spPr>
        <p:txBody>
          <a:bodyPr anchor="t"/>
          <a:lstStyle/>
          <a:p>
            <a:r>
              <a:rPr lang="zh-CN" altLang="en-US" sz="9600">
                <a:ea typeface="金梅毛行書" pitchFamily="1" charset="-120"/>
              </a:rPr>
              <a:t>文学史上描写西湖的名作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1000" autoRev="1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1000" autoRev="1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1000" autoRev="1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图片 57345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3" y="-223837"/>
            <a:ext cx="9748837" cy="7310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7" name="矩形 57346"/>
          <p:cNvSpPr/>
          <p:nvPr/>
        </p:nvSpPr>
        <p:spPr>
          <a:xfrm>
            <a:off x="3503613" y="1268413"/>
            <a:ext cx="5400675" cy="43383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4400" b="1">
                <a:latin typeface="宋体" pitchFamily="2" charset="-122"/>
                <a:ea typeface="宋体" pitchFamily="2" charset="-122"/>
              </a:rPr>
              <a:t>晓出净慈寺送林子方</a:t>
            </a:r>
          </a:p>
          <a:p>
            <a:pPr eaLnBrk="0" hangingPunct="0"/>
            <a:r>
              <a:rPr lang="zh-CN" altLang="en-US" b="1">
                <a:latin typeface="宋体" pitchFamily="2" charset="-122"/>
                <a:ea typeface="宋体" pitchFamily="2" charset="-122"/>
              </a:rPr>
              <a:t>                        </a:t>
            </a:r>
            <a:r>
              <a:rPr lang="zh-CN" altLang="en-US" sz="2800" b="1">
                <a:latin typeface="华文行楷" pitchFamily="2" charset="-122"/>
                <a:ea typeface="华文行楷" pitchFamily="2" charset="-122"/>
              </a:rPr>
              <a:t>杨万里</a:t>
            </a:r>
          </a:p>
          <a:p>
            <a:pPr eaLnBrk="0" hangingPunct="0"/>
            <a:endParaRPr lang="zh-CN" altLang="en-US" sz="2800" b="1">
              <a:latin typeface="华文行楷" pitchFamily="2" charset="-122"/>
              <a:ea typeface="华文行楷" pitchFamily="2" charset="-122"/>
            </a:endParaRPr>
          </a:p>
          <a:p>
            <a:pPr eaLnBrk="0" hangingPunct="0"/>
            <a:r>
              <a:rPr lang="zh-CN" altLang="en-US" sz="4400" b="1">
                <a:latin typeface="宋体" pitchFamily="2" charset="-122"/>
                <a:ea typeface="宋体" pitchFamily="2" charset="-122"/>
              </a:rPr>
              <a:t>  毕竟西湖六月中，</a:t>
            </a:r>
          </a:p>
          <a:p>
            <a:pPr eaLnBrk="0" hangingPunct="0"/>
            <a:r>
              <a:rPr lang="zh-CN" altLang="en-US" sz="4400" b="1">
                <a:latin typeface="宋体" pitchFamily="2" charset="-122"/>
                <a:ea typeface="宋体" pitchFamily="2" charset="-122"/>
              </a:rPr>
              <a:t>  风光不与四时同。</a:t>
            </a:r>
          </a:p>
          <a:p>
            <a:pPr eaLnBrk="0" hangingPunct="0"/>
            <a:r>
              <a:rPr lang="zh-CN" altLang="en-US" sz="4400" b="1">
                <a:latin typeface="宋体" pitchFamily="2" charset="-122"/>
                <a:ea typeface="宋体" pitchFamily="2" charset="-122"/>
              </a:rPr>
              <a:t>  接天连叶无穷碧，</a:t>
            </a:r>
          </a:p>
          <a:p>
            <a:pPr eaLnBrk="0" hangingPunct="0"/>
            <a:r>
              <a:rPr lang="zh-CN" altLang="en-US" sz="4400" b="1">
                <a:latin typeface="宋体" pitchFamily="2" charset="-122"/>
                <a:ea typeface="宋体" pitchFamily="2" charset="-122"/>
              </a:rPr>
              <a:t>  映日荷花别样红</a:t>
            </a:r>
            <a:r>
              <a:rPr lang="zh-CN" altLang="en-US" sz="4400">
                <a:latin typeface="宋体" pitchFamily="2" charset="-122"/>
                <a:ea typeface="宋体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图片 58369" descr="chinaps_frame_f00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1" name="矩形 58370"/>
          <p:cNvSpPr/>
          <p:nvPr/>
        </p:nvSpPr>
        <p:spPr>
          <a:xfrm>
            <a:off x="3287713" y="1196975"/>
            <a:ext cx="5761037" cy="50463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4000" b="1">
                <a:solidFill>
                  <a:schemeClr val="hlink"/>
                </a:solidFill>
                <a:latin typeface="Arial" pitchFamily="34" charset="0"/>
                <a:ea typeface="宋体" pitchFamily="2" charset="-122"/>
              </a:rPr>
              <a:t>饮湖上初晴后雨</a:t>
            </a:r>
          </a:p>
          <a:p>
            <a:pPr eaLnBrk="0" hangingPunct="0"/>
            <a:r>
              <a:rPr lang="zh-CN" altLang="en-US" sz="4000" b="1">
                <a:solidFill>
                  <a:schemeClr val="hlink"/>
                </a:solidFill>
                <a:latin typeface="Arial" pitchFamily="34" charset="0"/>
                <a:ea typeface="宋体" pitchFamily="2" charset="-122"/>
              </a:rPr>
              <a:t>                     </a:t>
            </a:r>
            <a:r>
              <a:rPr lang="zh-CN" altLang="en-US" sz="3200" b="1">
                <a:solidFill>
                  <a:schemeClr val="hlink"/>
                </a:solidFill>
                <a:latin typeface="Arial" pitchFamily="34" charset="0"/>
                <a:ea typeface="宋体" pitchFamily="2" charset="-122"/>
              </a:rPr>
              <a:t>苏轼</a:t>
            </a:r>
            <a:endParaRPr lang="zh-CN" altLang="en-US" sz="4000" b="1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pPr algn="ctr" eaLnBrk="0" hangingPunct="0"/>
            <a:r>
              <a:rPr lang="zh-CN" altLang="en-US" sz="4000" b="1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  </a:t>
            </a:r>
            <a:r>
              <a:rPr lang="zh-CN" altLang="en-US" sz="4400" b="1">
                <a:solidFill>
                  <a:srgbClr val="00CC99"/>
                </a:solidFill>
                <a:latin typeface="华文行楷" pitchFamily="2" charset="-122"/>
                <a:ea typeface="华文行楷" pitchFamily="2" charset="-122"/>
              </a:rPr>
              <a:t>水光潋滟晴方好，</a:t>
            </a:r>
          </a:p>
          <a:p>
            <a:pPr algn="ctr" eaLnBrk="0" hangingPunct="0"/>
            <a:r>
              <a:rPr lang="zh-CN" altLang="en-US" sz="4400" b="1">
                <a:solidFill>
                  <a:srgbClr val="00CC99"/>
                </a:solidFill>
                <a:latin typeface="华文行楷" pitchFamily="2" charset="-122"/>
                <a:ea typeface="华文行楷" pitchFamily="2" charset="-122"/>
              </a:rPr>
              <a:t>  山色空蒙雨亦奇。</a:t>
            </a:r>
          </a:p>
          <a:p>
            <a:pPr algn="ctr" eaLnBrk="0" hangingPunct="0"/>
            <a:r>
              <a:rPr lang="zh-CN" altLang="en-US" sz="4400" b="1">
                <a:solidFill>
                  <a:srgbClr val="00CC99"/>
                </a:solidFill>
                <a:latin typeface="华文行楷" pitchFamily="2" charset="-122"/>
                <a:ea typeface="华文行楷" pitchFamily="2" charset="-122"/>
              </a:rPr>
              <a:t>  欲把西湖比西子，</a:t>
            </a:r>
          </a:p>
          <a:p>
            <a:pPr algn="ctr" eaLnBrk="0" hangingPunct="0"/>
            <a:r>
              <a:rPr lang="zh-CN" altLang="en-US" sz="4400" b="1">
                <a:solidFill>
                  <a:srgbClr val="00CC99"/>
                </a:solidFill>
                <a:latin typeface="华文行楷" pitchFamily="2" charset="-122"/>
                <a:ea typeface="华文行楷" pitchFamily="2" charset="-122"/>
              </a:rPr>
              <a:t>  浓妆淡抹总相宜。</a:t>
            </a:r>
          </a:p>
          <a:p>
            <a:pPr eaLnBrk="0" hangingPunct="0">
              <a:spcBef>
                <a:spcPct val="50000"/>
              </a:spcBef>
            </a:pPr>
            <a:endParaRPr lang="zh-CN" altLang="en-US" sz="4400" b="1">
              <a:solidFill>
                <a:schemeClr val="accent1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图片 59393" descr="Hangzhou_travel_chin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612313" cy="686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395" name="文本框 59394"/>
          <p:cNvSpPr txBox="1"/>
          <p:nvPr/>
        </p:nvSpPr>
        <p:spPr>
          <a:xfrm>
            <a:off x="1429385" y="549275"/>
            <a:ext cx="9416415" cy="5949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3600" b="1">
                <a:solidFill>
                  <a:srgbClr val="002625"/>
                </a:solidFill>
                <a:latin typeface="楷体_GB2312" charset="-122"/>
                <a:ea typeface="楷体_GB2312" charset="-122"/>
              </a:rPr>
              <a:t>   </a:t>
            </a:r>
            <a:r>
              <a:rPr lang="zh-CN" altLang="en-US" sz="4000" b="1">
                <a:solidFill>
                  <a:srgbClr val="002625"/>
                </a:solidFill>
                <a:latin typeface="隶书" pitchFamily="1" charset="-122"/>
                <a:ea typeface="隶书" pitchFamily="1" charset="-122"/>
              </a:rPr>
              <a:t>江南好，风景旧曾谙。日出江花红胜火，春来江水绿如蓝，能不忆江南？</a:t>
            </a:r>
          </a:p>
          <a:p>
            <a:pPr eaLnBrk="0" hangingPunct="0">
              <a:lnSpc>
                <a:spcPct val="110000"/>
              </a:lnSpc>
            </a:pPr>
            <a:r>
              <a:rPr lang="zh-CN" altLang="en-US" sz="4000" b="1">
                <a:solidFill>
                  <a:srgbClr val="002625"/>
                </a:solidFill>
                <a:latin typeface="隶书" pitchFamily="1" charset="-122"/>
                <a:ea typeface="隶书" pitchFamily="1" charset="-122"/>
              </a:rPr>
              <a:t/>
            </a:r>
            <a:br>
              <a:rPr lang="zh-CN" altLang="en-US" sz="4000" b="1">
                <a:solidFill>
                  <a:srgbClr val="002625"/>
                </a:solidFill>
                <a:latin typeface="隶书" pitchFamily="1" charset="-122"/>
                <a:ea typeface="隶书" pitchFamily="1" charset="-122"/>
              </a:rPr>
            </a:br>
            <a:r>
              <a:rPr lang="en-US" altLang="zh-CN" sz="4000" b="1">
                <a:solidFill>
                  <a:srgbClr val="002625"/>
                </a:solidFill>
                <a:latin typeface="隶书" pitchFamily="1" charset="-122"/>
                <a:ea typeface="隶书" pitchFamily="1" charset="-122"/>
              </a:rPr>
              <a:t>    </a:t>
            </a:r>
            <a:r>
              <a:rPr lang="zh-CN" altLang="en-US" sz="4000" b="1">
                <a:solidFill>
                  <a:srgbClr val="FF3300"/>
                </a:solidFill>
                <a:latin typeface="隶书" pitchFamily="1" charset="-122"/>
                <a:ea typeface="隶书" pitchFamily="1" charset="-122"/>
              </a:rPr>
              <a:t>江南忆，最忆是杭州。山寺月中寻桂子，郡亭枕上看潮头。何日更重游！</a:t>
            </a:r>
          </a:p>
          <a:p>
            <a:pPr eaLnBrk="0" hangingPunct="0">
              <a:lnSpc>
                <a:spcPct val="110000"/>
              </a:lnSpc>
            </a:pPr>
            <a:r>
              <a:rPr lang="zh-CN" altLang="en-US" sz="4000" b="1">
                <a:solidFill>
                  <a:srgbClr val="002625"/>
                </a:solidFill>
                <a:latin typeface="隶书" pitchFamily="1" charset="-122"/>
                <a:ea typeface="隶书" pitchFamily="1" charset="-122"/>
              </a:rPr>
              <a:t/>
            </a:r>
            <a:br>
              <a:rPr lang="zh-CN" altLang="en-US" sz="4000" b="1">
                <a:solidFill>
                  <a:srgbClr val="002625"/>
                </a:solidFill>
                <a:latin typeface="隶书" pitchFamily="1" charset="-122"/>
                <a:ea typeface="隶书" pitchFamily="1" charset="-122"/>
              </a:rPr>
            </a:br>
            <a:r>
              <a:rPr lang="en-US" altLang="zh-CN" sz="4000" b="1">
                <a:solidFill>
                  <a:srgbClr val="002625"/>
                </a:solidFill>
                <a:latin typeface="隶书" pitchFamily="1" charset="-122"/>
                <a:ea typeface="隶书" pitchFamily="1" charset="-122"/>
              </a:rPr>
              <a:t>    </a:t>
            </a:r>
            <a:r>
              <a:rPr lang="zh-CN" altLang="en-US" sz="4000" b="1">
                <a:solidFill>
                  <a:srgbClr val="002625"/>
                </a:solidFill>
                <a:latin typeface="隶书" pitchFamily="1" charset="-122"/>
                <a:ea typeface="隶书" pitchFamily="1" charset="-122"/>
              </a:rPr>
              <a:t>江南忆，其次是吴宫。吴酒一杯春竹叶，吴娃双舞醉芙蓉。早晚复相逢！</a:t>
            </a:r>
          </a:p>
          <a:p>
            <a:pPr eaLnBrk="0" hangingPunct="0"/>
            <a:r>
              <a:rPr lang="zh-CN" altLang="en-US" sz="4000" b="1">
                <a:solidFill>
                  <a:schemeClr val="tx2"/>
                </a:solidFill>
                <a:latin typeface="隶书" pitchFamily="1" charset="-122"/>
                <a:ea typeface="隶书" pitchFamily="1" charset="-122"/>
              </a:rPr>
              <a:t>  </a:t>
            </a:r>
            <a:endParaRPr lang="zh-CN" altLang="en-US" sz="700" b="1">
              <a:solidFill>
                <a:schemeClr val="tx2"/>
              </a:solidFill>
              <a:latin typeface="隶书" pitchFamily="1" charset="-122"/>
              <a:ea typeface="隶书" pitchFamily="1" charset="-122"/>
            </a:endParaRPr>
          </a:p>
          <a:p>
            <a:pPr eaLnBrk="0" hangingPunct="0"/>
            <a:r>
              <a:rPr lang="zh-CN" altLang="en-US" sz="700" b="1">
                <a:solidFill>
                  <a:schemeClr val="tx2"/>
                </a:solidFill>
                <a:latin typeface="隶书" pitchFamily="1" charset="-122"/>
                <a:ea typeface="隶书" pitchFamily="1" charset="-122"/>
              </a:rPr>
              <a:t>     </a:t>
            </a:r>
            <a:r>
              <a:rPr lang="en-US" altLang="zh-CN" sz="4000" b="1">
                <a:solidFill>
                  <a:srgbClr val="002625"/>
                </a:solidFill>
                <a:latin typeface="Arial" pitchFamily="34" charset="0"/>
                <a:ea typeface="隶书" pitchFamily="1" charset="-122"/>
              </a:rPr>
              <a:t>——</a:t>
            </a:r>
            <a:r>
              <a:rPr lang="zh-CN" altLang="en-US" sz="4000" b="1">
                <a:solidFill>
                  <a:srgbClr val="002625"/>
                </a:solidFill>
                <a:latin typeface="隶书" pitchFamily="1" charset="-122"/>
                <a:ea typeface="隶书" pitchFamily="1" charset="-122"/>
              </a:rPr>
              <a:t>白居易</a:t>
            </a:r>
            <a:r>
              <a:rPr lang="en-US" altLang="zh-CN" sz="4000" b="1">
                <a:solidFill>
                  <a:srgbClr val="002625"/>
                </a:solidFill>
                <a:latin typeface="隶书" pitchFamily="1" charset="-122"/>
                <a:ea typeface="隶书" pitchFamily="1" charset="-122"/>
              </a:rPr>
              <a:t>《</a:t>
            </a:r>
            <a:r>
              <a:rPr lang="zh-CN" altLang="en-US" sz="4000" b="1">
                <a:solidFill>
                  <a:srgbClr val="002625"/>
                </a:solidFill>
                <a:latin typeface="隶书" pitchFamily="1" charset="-122"/>
                <a:ea typeface="隶书" pitchFamily="1" charset="-122"/>
              </a:rPr>
              <a:t>忆江南</a:t>
            </a:r>
            <a:r>
              <a:rPr lang="en-US" altLang="zh-CN" sz="4000" b="1">
                <a:solidFill>
                  <a:srgbClr val="002625"/>
                </a:solidFill>
                <a:latin typeface="隶书" pitchFamily="1" charset="-122"/>
                <a:ea typeface="隶书" pitchFamily="1" charset="-122"/>
              </a:rPr>
              <a:t>》</a:t>
            </a:r>
          </a:p>
          <a:p>
            <a:pPr eaLnBrk="0" hangingPunct="0"/>
            <a:endParaRPr lang="en-US" altLang="zh-CN" sz="3600">
              <a:solidFill>
                <a:srgbClr val="80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标题 60417"/>
          <p:cNvSpPr>
            <a:spLocks noGrp="1" noRot="1"/>
          </p:cNvSpPr>
          <p:nvPr>
            <p:ph type="title"/>
          </p:nvPr>
        </p:nvSpPr>
        <p:spPr>
          <a:xfrm>
            <a:off x="1825625" y="685800"/>
            <a:ext cx="8540750" cy="1143000"/>
          </a:xfrm>
        </p:spPr>
        <p:txBody>
          <a:bodyPr anchor="ctr"/>
          <a:lstStyle/>
          <a:p>
            <a:endParaRPr lang="zh-CN" altLang="zh-CN"/>
          </a:p>
        </p:txBody>
      </p:sp>
      <p:sp>
        <p:nvSpPr>
          <p:cNvPr id="59394" name="文本占位符 60418"/>
          <p:cNvSpPr>
            <a:spLocks noGrp="1" noRot="1"/>
          </p:cNvSpPr>
          <p:nvPr>
            <p:ph idx="1"/>
          </p:nvPr>
        </p:nvSpPr>
        <p:spPr>
          <a:xfrm>
            <a:off x="1828800" y="1981200"/>
            <a:ext cx="8540750" cy="3886200"/>
          </a:xfrm>
        </p:spPr>
        <p:txBody>
          <a:bodyPr anchor="t"/>
          <a:lstStyle/>
          <a:p>
            <a:endParaRPr lang="zh-CN" altLang="zh-CN"/>
          </a:p>
        </p:txBody>
      </p:sp>
      <p:pic>
        <p:nvPicPr>
          <p:cNvPr id="59395" name="图片 60419" descr="40"/>
          <p:cNvPicPr>
            <a:picLocks noChangeAspect="1"/>
          </p:cNvPicPr>
          <p:nvPr/>
        </p:nvPicPr>
        <p:blipFill>
          <a:blip r:embed="rId2"/>
          <a:srcRect r="12500" b="1354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396" name="文本框 60420"/>
          <p:cNvSpPr txBox="1"/>
          <p:nvPr/>
        </p:nvSpPr>
        <p:spPr>
          <a:xfrm>
            <a:off x="2703830" y="1066800"/>
            <a:ext cx="1290320" cy="51816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720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谢谢！</a:t>
            </a:r>
          </a:p>
        </p:txBody>
      </p:sp>
      <p:pic>
        <p:nvPicPr>
          <p:cNvPr id="59397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2128500" y="11798300"/>
            <a:ext cx="355600" cy="495300"/>
          </a:xfrm>
          <a:prstGeom prst="cube">
            <a:avLst/>
          </a:prstGeom>
        </p:spPr>
      </p:pic>
      <p:pic>
        <p:nvPicPr>
          <p:cNvPr id="59398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252200" y="109982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占位符 8193"/>
          <p:cNvSpPr>
            <a:spLocks noGrp="1" noRot="1"/>
          </p:cNvSpPr>
          <p:nvPr>
            <p:ph idx="1"/>
          </p:nvPr>
        </p:nvSpPr>
        <p:spPr>
          <a:xfrm>
            <a:off x="1828800" y="404813"/>
            <a:ext cx="8540750" cy="6048375"/>
          </a:xfrm>
        </p:spPr>
        <p:txBody>
          <a:bodyPr anchor="t"/>
          <a:lstStyle/>
          <a:p>
            <a:r>
              <a:rPr lang="zh-CN" altLang="en-US" sz="4000" b="1"/>
              <a:t>北宋有“豪苏腻柳”之称，柳词如江南二八少女，清新婉约，细腻独到</a:t>
            </a:r>
            <a:r>
              <a:rPr lang="en-US" altLang="zh-CN" sz="4000" b="1"/>
              <a:t>.</a:t>
            </a:r>
          </a:p>
          <a:p>
            <a:r>
              <a:rPr lang="zh-CN" altLang="en-US" sz="3600" b="1"/>
              <a:t>柳永</a:t>
            </a:r>
            <a:r>
              <a:rPr lang="zh-CN" altLang="en-US" sz="3600"/>
              <a:t>                                       </a:t>
            </a:r>
            <a:r>
              <a:rPr lang="zh-CN" altLang="en-US" sz="3600" b="1"/>
              <a:t>苏轼</a:t>
            </a:r>
            <a:r>
              <a:rPr lang="zh-CN" altLang="en-US" sz="3600"/>
              <a:t>    </a:t>
            </a:r>
          </a:p>
          <a:p>
            <a:endParaRPr lang="zh-CN" altLang="en-US" sz="3600" b="1"/>
          </a:p>
        </p:txBody>
      </p:sp>
      <p:pic>
        <p:nvPicPr>
          <p:cNvPr id="8195" name="图片 8194" descr="u=1116644133,3573000847&amp;fm=0&amp;gp=2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750" y="2420938"/>
            <a:ext cx="3455988" cy="3744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片 8195" descr="1190945306_sx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3700" y="2349500"/>
            <a:ext cx="3168650" cy="3546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9217"/>
          <p:cNvSpPr>
            <a:spLocks noGrp="1" noRot="1"/>
          </p:cNvSpPr>
          <p:nvPr>
            <p:ph type="title"/>
          </p:nvPr>
        </p:nvSpPr>
        <p:spPr>
          <a:xfrm>
            <a:off x="1774825" y="0"/>
            <a:ext cx="2386013" cy="981075"/>
          </a:xfrm>
        </p:spPr>
        <p:txBody>
          <a:bodyPr anchor="ctr"/>
          <a:lstStyle/>
          <a:p>
            <a:r>
              <a:rPr lang="zh-CN" altLang="en-US" sz="4000" b="1">
                <a:solidFill>
                  <a:srgbClr val="FF3300"/>
                </a:solidFill>
              </a:rPr>
              <a:t>兼跨两</a:t>
            </a:r>
            <a:r>
              <a:rPr lang="zh-CN" altLang="en-US" sz="4000" b="1">
                <a:solidFill>
                  <a:srgbClr val="FF0000"/>
                </a:solidFill>
              </a:rPr>
              <a:t>宋</a:t>
            </a:r>
          </a:p>
        </p:txBody>
      </p:sp>
      <p:pic>
        <p:nvPicPr>
          <p:cNvPr id="9218" name="图片 9218" descr="200511102151494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3288" y="1125538"/>
            <a:ext cx="4468812" cy="5446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9219" descr="57c033d1f2ea1e359b50279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1052513"/>
            <a:ext cx="4500563" cy="5514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矩形 9220"/>
          <p:cNvSpPr/>
          <p:nvPr/>
        </p:nvSpPr>
        <p:spPr>
          <a:xfrm>
            <a:off x="4583113" y="333375"/>
            <a:ext cx="467995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4000" b="1">
                <a:latin typeface="Arial" pitchFamily="34" charset="0"/>
                <a:ea typeface="宋体" pitchFamily="2" charset="-122"/>
              </a:rPr>
              <a:t>李清照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4675"/>
            </a:gs>
            <a:gs pos="100000">
              <a:srgbClr val="0099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024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b="1"/>
              <a:t>风格比较</a:t>
            </a:r>
          </a:p>
        </p:txBody>
      </p:sp>
      <p:sp>
        <p:nvSpPr>
          <p:cNvPr id="10243" name="内容占位符 10242"/>
          <p:cNvSpPr>
            <a:spLocks noGrp="1"/>
          </p:cNvSpPr>
          <p:nvPr>
            <p:ph idx="1"/>
          </p:nvPr>
        </p:nvSpPr>
        <p:spPr>
          <a:xfrm>
            <a:off x="1981200" y="1701800"/>
            <a:ext cx="8004175" cy="4464050"/>
          </a:xfrm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4800" b="1"/>
              <a:t>豪放派</a:t>
            </a:r>
            <a:r>
              <a:rPr lang="zh-CN" altLang="en-US" sz="4800"/>
              <a:t>：</a:t>
            </a:r>
            <a:r>
              <a:rPr lang="zh-CN" altLang="en-US"/>
              <a:t>作品题材广泛，内容丰富，  气势豪放，意境雄浑，充满豪情壮志，多给人一种积极向上的力量。</a:t>
            </a:r>
          </a:p>
          <a:p>
            <a:pPr>
              <a:lnSpc>
                <a:spcPct val="80000"/>
              </a:lnSpc>
            </a:pPr>
            <a:r>
              <a:rPr lang="zh-CN" altLang="en-US">
                <a:solidFill>
                  <a:schemeClr val="bg1"/>
                </a:solidFill>
              </a:rPr>
              <a:t>代表词人以苏轼、辛弃疾为主</a:t>
            </a:r>
            <a:r>
              <a:rPr lang="zh-CN" altLang="en-US"/>
              <a:t>。</a:t>
            </a:r>
          </a:p>
          <a:p>
            <a:pPr>
              <a:lnSpc>
                <a:spcPct val="80000"/>
              </a:lnSpc>
            </a:pPr>
            <a:r>
              <a:rPr lang="zh-CN" altLang="en-US" sz="4800" b="1"/>
              <a:t>婉约派</a:t>
            </a:r>
            <a:r>
              <a:rPr lang="zh-CN" altLang="en-US" sz="4800"/>
              <a:t>：</a:t>
            </a:r>
            <a:r>
              <a:rPr lang="zh-CN" altLang="en-US"/>
              <a:t>作品题材较狭窄，语言清丽、含蓄，多抒情，婉转缠绵细腻，</a:t>
            </a:r>
            <a:r>
              <a:rPr lang="zh-CN" altLang="en-US">
                <a:solidFill>
                  <a:srgbClr val="FF3399"/>
                </a:solidFill>
              </a:rPr>
              <a:t>具有一种柔婉之美</a:t>
            </a:r>
            <a:r>
              <a:rPr lang="zh-CN" altLang="en-US"/>
              <a:t>。多是写个人遭遇，男女恋情，也间有写山水，融情于景的。</a:t>
            </a:r>
          </a:p>
          <a:p>
            <a:pPr>
              <a:lnSpc>
                <a:spcPct val="80000"/>
              </a:lnSpc>
            </a:pPr>
            <a:r>
              <a:rPr lang="zh-CN" altLang="en-US">
                <a:solidFill>
                  <a:schemeClr val="bg1"/>
                </a:solidFill>
              </a:rPr>
              <a:t>代表词人有柳永、秦观、李清照等</a:t>
            </a:r>
            <a:r>
              <a:rPr lang="zh-CN" altLang="en-US"/>
              <a:t>。</a:t>
            </a:r>
          </a:p>
          <a:p>
            <a:pPr>
              <a:lnSpc>
                <a:spcPct val="80000"/>
              </a:lnSpc>
            </a:pPr>
            <a:endParaRPr lang="zh-CN" altLang="en-US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1265" descr="qiuy-gd-lb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0"/>
            <a:ext cx="38512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1266"/>
          <p:cNvSpPr txBox="1"/>
          <p:nvPr/>
        </p:nvSpPr>
        <p:spPr>
          <a:xfrm>
            <a:off x="5735638" y="765175"/>
            <a:ext cx="4932362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</a:pPr>
            <a:endParaRPr lang="zh-CN" altLang="zh-CN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267" name="矩形 11267"/>
          <p:cNvSpPr/>
          <p:nvPr/>
        </p:nvSpPr>
        <p:spPr>
          <a:xfrm>
            <a:off x="5375275" y="0"/>
            <a:ext cx="5292725" cy="68580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5448300" y="0"/>
            <a:ext cx="5219700" cy="6492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latin typeface="Arial" pitchFamily="34" charset="0"/>
                <a:ea typeface="宋体" pitchFamily="2" charset="-122"/>
              </a:rPr>
              <a:t>柳永（约987——约1053），北宋词人。原名三变，字耆卿，福建崇安人。流落于汴京、苏州、杭州等地，每到一处流连于秦楼楚馆，为歌妓填词作曲。最后他在饱受世态炎凉，“怪胆狂情”逐渐消退时，才改名柳永。至景佑元年，54岁时才考取进士，</a:t>
            </a:r>
            <a:r>
              <a:rPr lang="zh-CN" altLang="en-US" sz="3200" b="1" dirty="0">
                <a:latin typeface="Times New Roman" panose="02020603050405020304" pitchFamily="2" charset="0"/>
                <a:ea typeface="宋体" pitchFamily="2" charset="-122"/>
              </a:rPr>
              <a:t>官至屯田员外郎，</a:t>
            </a:r>
            <a:r>
              <a:rPr lang="zh-CN" altLang="en-US" sz="3200" b="1" dirty="0">
                <a:latin typeface="Arial" pitchFamily="34" charset="0"/>
                <a:ea typeface="宋体" pitchFamily="2" charset="-122"/>
              </a:rPr>
              <a:t>世称柳屯田、柳郎中。终客死襄阳，家无余财，群妓合金葬之。</a:t>
            </a:r>
          </a:p>
        </p:txBody>
      </p:sp>
      <p:sp>
        <p:nvSpPr>
          <p:cNvPr id="3" name="文本框 11269"/>
          <p:cNvSpPr txBox="1"/>
          <p:nvPr/>
        </p:nvSpPr>
        <p:spPr>
          <a:xfrm>
            <a:off x="1828800" y="406400"/>
            <a:ext cx="167481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latin typeface="Arial" pitchFamily="34" charset="0"/>
                <a:ea typeface="宋体" pitchFamily="2" charset="-122"/>
              </a:rPr>
              <a:t>仕途不顺</a:t>
            </a:r>
          </a:p>
          <a:p>
            <a:r>
              <a:rPr lang="zh-CN" altLang="en-US" sz="2400" b="1">
                <a:latin typeface="Arial" pitchFamily="34" charset="0"/>
                <a:ea typeface="宋体" pitchFamily="2" charset="-122"/>
              </a:rPr>
              <a:t>飘零沦落</a:t>
            </a:r>
          </a:p>
          <a:p>
            <a:r>
              <a:rPr lang="zh-CN" altLang="en-US" sz="2400" b="1">
                <a:latin typeface="Arial" pitchFamily="34" charset="0"/>
                <a:ea typeface="宋体" pitchFamily="2" charset="-122"/>
              </a:rPr>
              <a:t>自由张狂</a:t>
            </a:r>
          </a:p>
          <a:p>
            <a:r>
              <a:rPr lang="zh-CN" altLang="en-US" sz="2400" b="1">
                <a:latin typeface="Arial" pitchFamily="34" charset="0"/>
                <a:ea typeface="宋体" pitchFamily="2" charset="-122"/>
              </a:rPr>
              <a:t>极富才情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3EBF8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3EBF8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3125</Words>
  <Application>Microsoft Office PowerPoint</Application>
  <PresentationFormat>自定义</PresentationFormat>
  <Paragraphs>278</Paragraphs>
  <Slides>56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57" baseType="lpstr">
      <vt:lpstr>默认设计模板</vt:lpstr>
      <vt:lpstr>PowerPoint 演示文稿</vt:lpstr>
      <vt:lpstr>PowerPoint 演示文稿</vt:lpstr>
      <vt:lpstr>PowerPoint 演示文稿</vt:lpstr>
      <vt:lpstr>词的有关知识：</vt:lpstr>
      <vt:lpstr>PowerPoint 演示文稿</vt:lpstr>
      <vt:lpstr>PowerPoint 演示文稿</vt:lpstr>
      <vt:lpstr>兼跨两宋</vt:lpstr>
      <vt:lpstr>风格比较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(4)重湖叠巘（yǎn)清嘉，有三秋桂子，十里荷花。 </vt:lpstr>
      <vt:lpstr>(5)羌管弄晴，菱歌泛夜，嬉嬉钓叟莲娃。 </vt:lpstr>
      <vt:lpstr>(6)千骑拥高牙，乘醉听箫鼓，吟赏烟霞。 </vt:lpstr>
      <vt:lpstr>(7)异日图将好景，归去凤池夸。 </vt:lpstr>
      <vt:lpstr>PowerPoint 演示文稿</vt:lpstr>
      <vt:lpstr>东南形胜，三吴都会，钱塘自古繁华。在全词中起什么作用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2020-11-19T16:51:16Z</cp:lastPrinted>
  <dcterms:created xsi:type="dcterms:W3CDTF">2020-11-19T16:51:16Z</dcterms:created>
  <dcterms:modified xsi:type="dcterms:W3CDTF">2021-03-05T03:37:11Z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