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59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2.xml" /><Relationship Id="rId40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2F204FC7-7FCC-4588-88FA-51CA07DB252C}" type="datetimeFigureOut">
              <a:rPr lang="zh-CN" altLang="en-US"/>
              <a:pPr>
                <a:defRPr/>
              </a:pPr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03589C69-4424-41E3-A05A-3B88736F3F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7EEA3-606C-4B53-9039-A09E0F309B3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F9C81-34F5-428E-973C-55710E1CD07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8B7EF-C205-468B-AF6E-EE9AF8877ED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A1044-424A-48C7-B61E-AA9DBA524E0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0B1B4-AB66-4F64-8482-930E9FA99DA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CFD78-DFF5-4B1F-A930-9FA02FC7E11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44E8D-9D69-40D2-9C98-DEEE3CEC22E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BA380-9542-4CAD-8427-EFA5F7CDC42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706C1-61F9-44B1-90C1-23F7BB3A67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CE537-6661-41B2-AB68-7CC584CACC0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8C9C3-F927-40F0-9D8C-D7DA012F402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4EF54C22-145F-4D0E-955B-41A12BCAAEA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5"/>
          <p:cNvSpPr>
            <a:spLocks noGrp="1"/>
          </p:cNvSpPr>
          <p:nvPr>
            <p:ph type="title"/>
          </p:nvPr>
        </p:nvSpPr>
        <p:spPr>
          <a:xfrm>
            <a:off x="539750" y="22050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6600" b="1" smtClean="0"/>
              <a:t>病句解析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84213" y="765175"/>
            <a:ext cx="8135937" cy="5961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</a:rPr>
              <a:t>2.</a:t>
            </a:r>
            <a:r>
              <a:rPr lang="zh-CN" altLang="en-US" sz="2800" b="1">
                <a:latin typeface="+mn-ea"/>
                <a:ea typeface="+mn-ea"/>
              </a:rPr>
              <a:t>语序不当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）并列词组语序不当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例：在今年的“两会”上，代表们就完善和建立社会保障机制提出了许多宝贵的意见。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分析：“完善”和“建立”语序颠倒，应是先“建立”后“完善”。</a:t>
            </a: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>
              <a:latin typeface="Arial" pitchFamily="34" charset="0"/>
            </a:endParaRP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1268413"/>
            <a:ext cx="7920038" cy="3960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）虚词的位置不当</a:t>
            </a:r>
            <a:endParaRPr lang="en-US" altLang="zh-CN" sz="2800" b="1"/>
          </a:p>
          <a:p>
            <a:endParaRPr lang="en-US" altLang="zh-CN" sz="2800" b="1"/>
          </a:p>
          <a:p>
            <a:endParaRPr lang="zh-CN" altLang="en-US" sz="2800" b="1"/>
          </a:p>
          <a:p>
            <a:r>
              <a:rPr lang="zh-CN" altLang="en-US" sz="2800"/>
              <a:t>例：不仅中草药能与一般抗菌素媲美，而且副作用小，成本也较低。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分析：应将“不仅”调到“中草药”后。</a:t>
            </a:r>
          </a:p>
          <a:p>
            <a:r>
              <a:rPr lang="zh-CN" altLang="en-US" sz="2800"/>
              <a:t>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1341438"/>
            <a:ext cx="8280400" cy="4246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）多项定语语序不当</a:t>
            </a:r>
            <a:endParaRPr lang="en-US" altLang="zh-CN" sz="2800" b="1"/>
          </a:p>
          <a:p>
            <a:endParaRPr lang="en-US" altLang="zh-CN" sz="2800" b="1"/>
          </a:p>
          <a:p>
            <a:endParaRPr lang="zh-CN" altLang="en-US" sz="2800" b="1"/>
          </a:p>
          <a:p>
            <a:r>
              <a:rPr lang="zh-CN" altLang="en-US" sz="2800"/>
              <a:t>多项定语排列顺序口诀：限定描述大长高，形状年龄与新老，颜色国籍出材料、用途类别往后靠。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/>
              <a:t>（</a:t>
            </a:r>
            <a:r>
              <a:rPr lang="zh-CN" altLang="en-US" sz="2800" u="sng">
                <a:solidFill>
                  <a:srgbClr val="FF0000"/>
                </a:solidFill>
              </a:rPr>
              <a:t>限</a:t>
            </a:r>
            <a:r>
              <a:rPr lang="zh-CN" altLang="en-US" sz="2800"/>
              <a:t>：冠词、物主代词；</a:t>
            </a:r>
            <a:r>
              <a:rPr lang="zh-CN" altLang="en-US" sz="2800" u="sng">
                <a:solidFill>
                  <a:srgbClr val="FF0000"/>
                </a:solidFill>
              </a:rPr>
              <a:t>观</a:t>
            </a:r>
            <a:r>
              <a:rPr lang="zh-CN" altLang="en-US" sz="2800"/>
              <a:t>：观点；</a:t>
            </a:r>
            <a:r>
              <a:rPr lang="zh-CN" altLang="en-US" sz="2800" u="sng">
                <a:solidFill>
                  <a:srgbClr val="FF0000"/>
                </a:solidFill>
              </a:rPr>
              <a:t>形</a:t>
            </a:r>
            <a:r>
              <a:rPr lang="zh-CN" altLang="en-US" sz="2800"/>
              <a:t>：形状；</a:t>
            </a:r>
            <a:r>
              <a:rPr lang="zh-CN" altLang="en-US" sz="2800" u="sng">
                <a:solidFill>
                  <a:srgbClr val="FF0000"/>
                </a:solidFill>
              </a:rPr>
              <a:t>龄</a:t>
            </a:r>
            <a:r>
              <a:rPr lang="zh-CN" altLang="en-US" sz="2800"/>
              <a:t>：年龄、年份；</a:t>
            </a:r>
            <a:r>
              <a:rPr lang="zh-CN" altLang="en-US" sz="2800" u="sng">
                <a:solidFill>
                  <a:srgbClr val="FF0000"/>
                </a:solidFill>
              </a:rPr>
              <a:t>色</a:t>
            </a:r>
            <a:r>
              <a:rPr lang="zh-CN" altLang="en-US" sz="2800"/>
              <a:t>：颜色；</a:t>
            </a:r>
            <a:r>
              <a:rPr lang="zh-CN" altLang="en-US" sz="2800" u="sng">
                <a:solidFill>
                  <a:srgbClr val="FF0000"/>
                </a:solidFill>
              </a:rPr>
              <a:t>国</a:t>
            </a:r>
            <a:r>
              <a:rPr lang="zh-CN" altLang="en-US" sz="2800"/>
              <a:t>：国籍；</a:t>
            </a:r>
            <a:r>
              <a:rPr lang="zh-CN" altLang="en-US" sz="2800" u="sng">
                <a:solidFill>
                  <a:srgbClr val="FF0000"/>
                </a:solidFill>
              </a:rPr>
              <a:t>材</a:t>
            </a:r>
            <a:r>
              <a:rPr lang="zh-CN" altLang="en-US" sz="2800"/>
              <a:t>：材料。）</a:t>
            </a:r>
            <a:endParaRPr lang="en-US" altLang="zh-CN" sz="2800"/>
          </a:p>
          <a:p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755650" y="549275"/>
            <a:ext cx="7345363" cy="5108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多项定语排序：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1.</a:t>
            </a:r>
            <a:r>
              <a:rPr lang="zh-CN" altLang="en-US" sz="2800">
                <a:latin typeface="+mn-ea"/>
                <a:ea typeface="+mn-ea"/>
              </a:rPr>
              <a:t>表领属关系（谁的）；</a:t>
            </a: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2.</a:t>
            </a:r>
            <a:r>
              <a:rPr lang="zh-CN" altLang="en-US" sz="2800">
                <a:latin typeface="+mn-ea"/>
                <a:ea typeface="+mn-ea"/>
              </a:rPr>
              <a:t>表示时间、处所（什么时候、什么地方）；</a:t>
            </a: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3.</a:t>
            </a:r>
            <a:r>
              <a:rPr lang="zh-CN" altLang="en-US" sz="2800">
                <a:latin typeface="+mn-ea"/>
                <a:ea typeface="+mn-ea"/>
              </a:rPr>
              <a:t>表指代或数量（多少）；</a:t>
            </a: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4.</a:t>
            </a:r>
            <a:r>
              <a:rPr lang="zh-CN" altLang="en-US" sz="2800">
                <a:latin typeface="+mn-ea"/>
                <a:ea typeface="+mn-ea"/>
              </a:rPr>
              <a:t>表动词性短语、主谓短语（怎样的）；</a:t>
            </a: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5.</a:t>
            </a:r>
            <a:r>
              <a:rPr lang="zh-CN" altLang="en-US" sz="2800">
                <a:latin typeface="+mn-ea"/>
                <a:ea typeface="+mn-ea"/>
              </a:rPr>
              <a:t>表形容词性短语（什么样的）；</a:t>
            </a:r>
          </a:p>
          <a:p>
            <a:pPr>
              <a:defRPr/>
            </a:pPr>
            <a:r>
              <a:rPr lang="en-US" altLang="zh-CN" sz="2800">
                <a:latin typeface="+mn-ea"/>
                <a:ea typeface="+mn-ea"/>
              </a:rPr>
              <a:t>6.</a:t>
            </a:r>
            <a:r>
              <a:rPr lang="zh-CN" altLang="en-US" sz="2800">
                <a:latin typeface="+mn-ea"/>
                <a:ea typeface="+mn-ea"/>
              </a:rPr>
              <a:t>性质、类别或范围（什么）。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注意：带“的”的定语要放在不带“的”的定语之前；复杂的定语放在单纯的定语前。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00113" y="1628775"/>
            <a:ext cx="7343775" cy="3386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例：她是一位优秀的有</a:t>
            </a:r>
            <a:r>
              <a:rPr lang="en-US" altLang="zh-CN" sz="2800"/>
              <a:t>20</a:t>
            </a:r>
            <a:r>
              <a:rPr lang="zh-CN" altLang="en-US" sz="2800"/>
              <a:t>多年教学经验的实验中学的语文老师。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分析：多项定语语序混乱，正确的语序应为：她是实验中学的（领属）一位（数量）有</a:t>
            </a:r>
            <a:r>
              <a:rPr lang="en-US" altLang="zh-CN" sz="2800"/>
              <a:t>20</a:t>
            </a:r>
            <a:r>
              <a:rPr lang="zh-CN" altLang="en-US" sz="2800"/>
              <a:t>多年教学经验的（动词短语）优秀的（形容词）语文（名词）老师。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1341438"/>
            <a:ext cx="8207375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4</a:t>
            </a:r>
            <a:r>
              <a:rPr lang="zh-CN" altLang="en-US" sz="2800" b="1"/>
              <a:t>）多项状语语序不当</a:t>
            </a:r>
            <a:r>
              <a:rPr lang="zh-CN" altLang="en-US" sz="2800"/>
              <a:t>	</a:t>
            </a:r>
            <a:endParaRPr lang="en-US" altLang="zh-CN" sz="2800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多项状语排列顺序口诀：多项状语目的前，接着时间又地点，情态范围依次排，对象靠着中心站。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/>
              <a:t>（</a:t>
            </a:r>
            <a:r>
              <a:rPr lang="zh-CN" altLang="en-US" sz="2800" u="sng">
                <a:solidFill>
                  <a:srgbClr val="FF0000"/>
                </a:solidFill>
              </a:rPr>
              <a:t>时</a:t>
            </a:r>
            <a:r>
              <a:rPr lang="zh-CN" altLang="en-US" sz="2800"/>
              <a:t>：时间性状语；</a:t>
            </a:r>
            <a:r>
              <a:rPr lang="zh-CN" altLang="en-US" sz="2800" u="sng">
                <a:solidFill>
                  <a:srgbClr val="FF0000"/>
                </a:solidFill>
              </a:rPr>
              <a:t>地</a:t>
            </a:r>
            <a:r>
              <a:rPr lang="zh-CN" altLang="en-US" sz="2800"/>
              <a:t>：地点状语；</a:t>
            </a:r>
            <a:r>
              <a:rPr lang="zh-CN" altLang="en-US" sz="2800" u="sng">
                <a:solidFill>
                  <a:srgbClr val="FF0000"/>
                </a:solidFill>
              </a:rPr>
              <a:t>介</a:t>
            </a:r>
            <a:r>
              <a:rPr lang="zh-CN" altLang="en-US" sz="2800"/>
              <a:t>：介词短语；</a:t>
            </a:r>
            <a:r>
              <a:rPr lang="zh-CN" altLang="en-US" sz="2800" u="sng">
                <a:solidFill>
                  <a:srgbClr val="FF0000"/>
                </a:solidFill>
              </a:rPr>
              <a:t>情</a:t>
            </a:r>
            <a:r>
              <a:rPr lang="zh-CN" altLang="en-US" sz="2800"/>
              <a:t>：情态副词；</a:t>
            </a:r>
            <a:r>
              <a:rPr lang="zh-CN" altLang="en-US" sz="2800" u="sng">
                <a:solidFill>
                  <a:srgbClr val="FF0000"/>
                </a:solidFill>
              </a:rPr>
              <a:t>形</a:t>
            </a:r>
            <a:r>
              <a:rPr lang="zh-CN" altLang="en-US" sz="2800"/>
              <a:t>：形容词或形容词短语。）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620713"/>
            <a:ext cx="8569325" cy="6402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多项状语排序：</a:t>
            </a:r>
          </a:p>
          <a:p>
            <a:r>
              <a:rPr lang="en-US" altLang="zh-CN" sz="2800"/>
              <a:t>1.</a:t>
            </a:r>
            <a:r>
              <a:rPr lang="zh-CN" altLang="en-US" sz="2800"/>
              <a:t>表目的或原因的介宾短语（为了什么）；</a:t>
            </a:r>
          </a:p>
          <a:p>
            <a:r>
              <a:rPr lang="en-US" altLang="zh-CN" sz="2800"/>
              <a:t>2.</a:t>
            </a:r>
            <a:r>
              <a:rPr lang="zh-CN" altLang="en-US" sz="2800"/>
              <a:t>表时间的名词或介宾短语（何时）；</a:t>
            </a:r>
          </a:p>
          <a:p>
            <a:r>
              <a:rPr lang="en-US" altLang="zh-CN" sz="2800"/>
              <a:t>3.</a:t>
            </a:r>
            <a:r>
              <a:rPr lang="zh-CN" altLang="en-US" sz="2800"/>
              <a:t>表处所的名词或介宾短语（何地）；</a:t>
            </a:r>
          </a:p>
          <a:p>
            <a:r>
              <a:rPr lang="en-US" altLang="zh-CN" sz="2800"/>
              <a:t>4.</a:t>
            </a:r>
            <a:r>
              <a:rPr lang="zh-CN" altLang="en-US" sz="2800"/>
              <a:t>副词（表范围或频率）（范围）；</a:t>
            </a:r>
          </a:p>
          <a:p>
            <a:r>
              <a:rPr lang="en-US" altLang="zh-CN" sz="2800"/>
              <a:t>5.</a:t>
            </a:r>
            <a:r>
              <a:rPr lang="zh-CN" altLang="en-US" sz="2800"/>
              <a:t>形容词或动词（表情态）（怎样）；</a:t>
            </a:r>
          </a:p>
          <a:p>
            <a:r>
              <a:rPr lang="en-US" altLang="zh-CN" sz="2800"/>
              <a:t>6.</a:t>
            </a:r>
            <a:r>
              <a:rPr lang="zh-CN" altLang="en-US" sz="2800"/>
              <a:t>表对象的介宾短语（谁）。</a:t>
            </a:r>
            <a:endParaRPr lang="en-US" altLang="zh-CN" sz="2800"/>
          </a:p>
          <a:p>
            <a:endParaRPr lang="en-US" altLang="zh-CN" sz="2800"/>
          </a:p>
          <a:p>
            <a:r>
              <a:rPr lang="zh-CN" altLang="en-US" sz="2800"/>
              <a:t>例：许多老师热情地在休息室里昨天都同他交谈。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分析：多项状语语序混乱，正确语序是：许多老师昨天（时间）在休息室里（表处所）都（表范围）热情地（表情态）同他（表对象）交谈。</a:t>
            </a:r>
          </a:p>
          <a:p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755650" y="1412875"/>
            <a:ext cx="7920038" cy="3386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5</a:t>
            </a:r>
            <a:r>
              <a:rPr lang="zh-CN" altLang="en-US" sz="2800" b="1">
                <a:latin typeface="+mn-ea"/>
                <a:ea typeface="+mn-ea"/>
              </a:rPr>
              <a:t>）主客体颠倒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例：我们的谈话把一阵嘹亮的号声打断了。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分析：把“我们的谈话”与“一阵嘹亮的号声”对调位置或将“把”改为“被”。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052513"/>
            <a:ext cx="8135937" cy="424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3.</a:t>
            </a:r>
            <a:r>
              <a:rPr lang="zh-CN" altLang="en-US" sz="2800" b="1"/>
              <a:t>成分残缺或赘余</a:t>
            </a:r>
            <a:endParaRPr lang="en-US" altLang="zh-CN" sz="2800" b="1"/>
          </a:p>
          <a:p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）缺主语</a:t>
            </a:r>
            <a:endParaRPr lang="en-US" altLang="zh-CN" sz="2800" b="1"/>
          </a:p>
          <a:p>
            <a:endParaRPr lang="en-US" altLang="zh-CN" sz="2800" b="1"/>
          </a:p>
          <a:p>
            <a:endParaRPr lang="zh-CN" altLang="en-US" sz="2800" b="1"/>
          </a:p>
          <a:p>
            <a:r>
              <a:rPr lang="zh-CN" altLang="en-US" sz="2800"/>
              <a:t>例：通过特级老师的这次讲课，使大家受到了很大的启发。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分析：应去掉“通过”或“使”。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84213" y="1268413"/>
            <a:ext cx="8208962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）缺谓语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例：在旧社会，劳动人民吃不饱、穿不暖的生活。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分析：去掉“的生活”或在“吃”前加“过着”。</a:t>
            </a: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 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47813" y="476250"/>
            <a:ext cx="547211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/>
              <a:t>一、句子成分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650" y="1268413"/>
            <a:ext cx="8064500" cy="578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1.</a:t>
            </a:r>
            <a:r>
              <a:rPr lang="zh-CN" altLang="en-US" sz="2800" b="1"/>
              <a:t>主语、谓语、宾语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）主语是一句话陈述的对象，表示“谁”或“什么”，主要由名词、代词充当。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）谓语对主语加以陈述，说明主语“是什么”或“怎么样”，主要由动词、形容词充当。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）宾语是谓语动词后面的连带成分，表示动作行为涉及的人或事物，一般回答动作行为涉及的“谁”或“什么”的问题。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例：</a:t>
            </a:r>
            <a:r>
              <a:rPr lang="zh-CN" altLang="en-US" sz="2400" u="sng">
                <a:solidFill>
                  <a:srgbClr val="FF0000"/>
                </a:solidFill>
              </a:rPr>
              <a:t>马克思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主语</a:t>
            </a:r>
            <a:r>
              <a:rPr lang="zh-CN" altLang="en-US" sz="2400"/>
              <a:t>）第一次彻底地</a:t>
            </a:r>
            <a:r>
              <a:rPr lang="zh-CN" altLang="en-US" sz="2400" u="sng">
                <a:solidFill>
                  <a:srgbClr val="FF0000"/>
                </a:solidFill>
              </a:rPr>
              <a:t>解释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谓语</a:t>
            </a:r>
            <a:r>
              <a:rPr lang="zh-CN" altLang="en-US" sz="2400"/>
              <a:t>）清楚自然和社会的发展</a:t>
            </a:r>
            <a:r>
              <a:rPr lang="zh-CN" altLang="en-US" sz="2400" u="sng">
                <a:solidFill>
                  <a:srgbClr val="FF0000"/>
                </a:solidFill>
              </a:rPr>
              <a:t>规律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宾语</a:t>
            </a:r>
            <a:r>
              <a:rPr lang="zh-CN" altLang="en-US" sz="2400"/>
              <a:t>）。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1412875"/>
            <a:ext cx="7993063" cy="3816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）缺宾语</a:t>
            </a:r>
            <a:endParaRPr lang="en-US" altLang="zh-CN" sz="2800" b="1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例：只要有勤奋、肯吃苦，什么样的难题都难不倒你。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分析：在“肯吃苦”后加上“的决心”。</a:t>
            </a:r>
          </a:p>
          <a:p>
            <a:r>
              <a:rPr lang="zh-CN" altLang="en-US" sz="2800"/>
              <a:t>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557338"/>
            <a:ext cx="7848600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4</a:t>
            </a:r>
            <a:r>
              <a:rPr lang="zh-CN" altLang="en-US" sz="2800" b="1"/>
              <a:t>）缺中心词</a:t>
            </a:r>
            <a:endParaRPr lang="en-US" altLang="zh-CN" sz="2800" b="1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例：有关负责人强调：必须把制止有偿新闻、买卖书号等当作一项任务常抓不懈。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分析：在“书号等”后加“工作”。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1628775"/>
            <a:ext cx="7920038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5</a:t>
            </a:r>
            <a:r>
              <a:rPr lang="zh-CN" altLang="en-US" sz="2800" b="1"/>
              <a:t>）成分赘余</a:t>
            </a:r>
            <a:endParaRPr lang="en-US" altLang="zh-CN" sz="2800" b="1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例：走进美丽的丹阳中学，我停下脚步驻足欣赏。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分析：“停下脚步”和“驻足”意思重复，删除一个。（补充：胜利凯旋也是意思重复）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250825" y="476250"/>
            <a:ext cx="8642350" cy="64023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</a:rPr>
              <a:t>4.</a:t>
            </a:r>
            <a:r>
              <a:rPr lang="zh-CN" altLang="en-US" sz="2800" b="1">
                <a:latin typeface="+mn-ea"/>
                <a:ea typeface="+mn-ea"/>
              </a:rPr>
              <a:t>结构混乱</a:t>
            </a:r>
          </a:p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）句式杂糅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例：止咳祛痰片，它的主要成分是远志、桔梗、贝母、氯化铵等配制而成。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分析：应该是“主要成分是远志、桔梗、贝母、氯化铵等”或“是由远志、桔梗、贝母、氯化铵等配制而成的”，两种句式选用一个。（补充： “是由于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导致的”可改为“是由于</a:t>
            </a:r>
            <a:r>
              <a:rPr lang="en-US" altLang="zh-CN" sz="2800">
                <a:latin typeface="+mn-ea"/>
                <a:ea typeface="+mn-ea"/>
              </a:rPr>
              <a:t>……”</a:t>
            </a:r>
            <a:r>
              <a:rPr lang="zh-CN" altLang="en-US" sz="2800">
                <a:latin typeface="+mn-ea"/>
                <a:ea typeface="+mn-ea"/>
              </a:rPr>
              <a:t>或“是由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导致的” 、 “本着以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为原则”可改为“本着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原则”或“以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为原则” 、 “非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才行”可改为“非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不可”或“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才行” 、 “经过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下”可改为“经过</a:t>
            </a:r>
            <a:r>
              <a:rPr lang="en-US" altLang="zh-CN" sz="2800">
                <a:latin typeface="+mn-ea"/>
                <a:ea typeface="+mn-ea"/>
              </a:rPr>
              <a:t>……”</a:t>
            </a:r>
            <a:r>
              <a:rPr lang="zh-CN" altLang="en-US" sz="2800">
                <a:latin typeface="+mn-ea"/>
                <a:ea typeface="+mn-ea"/>
              </a:rPr>
              <a:t>或“在</a:t>
            </a:r>
            <a:r>
              <a:rPr lang="en-US" altLang="zh-CN" sz="2800">
                <a:latin typeface="+mn-ea"/>
                <a:ea typeface="+mn-ea"/>
              </a:rPr>
              <a:t>……</a:t>
            </a:r>
            <a:r>
              <a:rPr lang="zh-CN" altLang="en-US" sz="2800">
                <a:latin typeface="+mn-ea"/>
                <a:ea typeface="+mn-ea"/>
              </a:rPr>
              <a:t>下”。）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196975"/>
            <a:ext cx="7991475" cy="397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）暗换主语（一句话有两个主语）</a:t>
            </a:r>
            <a:endParaRPr lang="en-US" altLang="zh-CN" sz="2800" b="1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例：老工人的一席话深深地触动了小邱的心，久久不能平静下来。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分析：前半句的主语是“话”，后半句的主语却暗中换成了“心”。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765175"/>
            <a:ext cx="8208963" cy="533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5.</a:t>
            </a:r>
            <a:r>
              <a:rPr lang="zh-CN" altLang="en-US" sz="2800" b="1"/>
              <a:t>表意不明</a:t>
            </a:r>
            <a:endParaRPr lang="en-US" altLang="zh-CN" sz="2800" b="1"/>
          </a:p>
          <a:p>
            <a:endParaRPr lang="zh-CN" altLang="en-US" sz="2800" b="1"/>
          </a:p>
          <a:p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）词义不明</a:t>
            </a:r>
            <a:endParaRPr lang="en-US" altLang="zh-CN" sz="2800" b="1"/>
          </a:p>
          <a:p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例：上课了，小王还没到校，班主任焦急地说：“他可是从来不请假的呀！”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分析：“从来不请假”有歧义，既可指小王一贯不守纪律，不请假；又可指小王平时总是按时到校，没请过假。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539750" y="1412875"/>
            <a:ext cx="7993063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）指代不明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例：搜集史料不易，鉴定和运用史料更不容易，大部分史学家把主要精力用在了这方面。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分析：“这方面”可指“搜集史料”也可指“鉴定和运用史料”。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84213" y="1052513"/>
            <a:ext cx="7920037" cy="3970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3</a:t>
            </a:r>
            <a:r>
              <a:rPr lang="zh-CN" altLang="en-US" sz="2800" b="1">
                <a:latin typeface="+mn-ea"/>
                <a:ea typeface="+mn-ea"/>
              </a:rPr>
              <a:t>）修饰不明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例：局长嘱咐几个学校的领导，新学期的工作一定要有新的起色。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分析：“几个”可以理解为是修饰“学校”的，也可以理解为修饰“领导”的。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647700" y="1557338"/>
            <a:ext cx="8496300" cy="3970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4</a:t>
            </a:r>
            <a:r>
              <a:rPr lang="zh-CN" altLang="en-US" sz="2800" b="1">
                <a:latin typeface="+mn-ea"/>
                <a:ea typeface="+mn-ea"/>
              </a:rPr>
              <a:t>）停顿不明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例：天津和北京的部分地区下雨了。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分析：可以在“天津”后面停顿，理解为北京的部分地区，也可以在“北京”后面停顿，理解为天津的部分地区和北京的部分地区。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39750" y="1196975"/>
            <a:ext cx="8064500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</a:rPr>
              <a:t>6.</a:t>
            </a:r>
            <a:r>
              <a:rPr lang="zh-CN" altLang="en-US" sz="2800" b="1">
                <a:latin typeface="+mn-ea"/>
                <a:ea typeface="+mn-ea"/>
              </a:rPr>
              <a:t>不合逻辑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）不合事理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例：早晨，春风料峭，张大爷徒步到公园欣赏杏花、桃花和菊花等花卉。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分析：菊花是在秋天开放的，应把“和菊花”删去。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2988" y="549275"/>
            <a:ext cx="7561262" cy="6954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/>
              <a:t>2.</a:t>
            </a:r>
            <a:r>
              <a:rPr lang="zh-CN" altLang="en-US" sz="2800" b="1"/>
              <a:t>定语、状语、补语</a:t>
            </a:r>
            <a:endParaRPr lang="en-US" altLang="zh-CN" sz="2800" b="1"/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）定语是名词前面的修饰语，对名词起修饰限制作用，表示人或事物的性质、状态、数量、所属等。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）状语是动词或形容词前面的连带成分，用来修饰、限制动词或形容词，表示动作的状态、方式、时间、处所或程度等。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）补语是谓语后面的连带成分，对谓语起补充说明作用。它可以回答“怎么样”“多久”“在什么地方”等问题。</a:t>
            </a:r>
          </a:p>
          <a:p>
            <a:pPr>
              <a:lnSpc>
                <a:spcPct val="150000"/>
              </a:lnSpc>
            </a:pPr>
            <a:r>
              <a:rPr lang="zh-CN" altLang="en-US" sz="2400"/>
              <a:t>例：马克思</a:t>
            </a:r>
            <a:r>
              <a:rPr lang="zh-CN" altLang="en-US" sz="2400" u="sng">
                <a:solidFill>
                  <a:srgbClr val="FF0000"/>
                </a:solidFill>
              </a:rPr>
              <a:t>第一次彻底地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状语</a:t>
            </a:r>
            <a:r>
              <a:rPr lang="zh-CN" altLang="en-US" sz="2400"/>
              <a:t>）解释</a:t>
            </a:r>
            <a:r>
              <a:rPr lang="zh-CN" altLang="en-US" sz="2400" u="sng">
                <a:solidFill>
                  <a:srgbClr val="FF0000"/>
                </a:solidFill>
              </a:rPr>
              <a:t>清楚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补语</a:t>
            </a:r>
            <a:r>
              <a:rPr lang="zh-CN" altLang="en-US" sz="2400"/>
              <a:t>）</a:t>
            </a:r>
            <a:r>
              <a:rPr lang="zh-CN" altLang="en-US" sz="2400" u="sng">
                <a:solidFill>
                  <a:srgbClr val="FF0000"/>
                </a:solidFill>
              </a:rPr>
              <a:t>自然和社会的发展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rgbClr val="FF0000"/>
                </a:solidFill>
              </a:rPr>
              <a:t>定语</a:t>
            </a:r>
            <a:r>
              <a:rPr lang="zh-CN" altLang="en-US" sz="2400"/>
              <a:t>）规律。</a:t>
            </a:r>
          </a:p>
          <a:p>
            <a:pPr algn="ctr"/>
            <a:endParaRPr lang="zh-CN" altLang="en-US" sz="2800" b="1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260350"/>
            <a:ext cx="8351837" cy="655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）否定失当</a:t>
            </a:r>
            <a:endParaRPr lang="en-US" altLang="zh-CN" sz="2800" b="1"/>
          </a:p>
          <a:p>
            <a:endParaRPr lang="zh-CN" altLang="en-US" sz="2800"/>
          </a:p>
          <a:p>
            <a:r>
              <a:rPr lang="zh-CN" altLang="en-US" sz="2800"/>
              <a:t>例：为了防止疫情不再大规模扩散，各级政府都及时采取了措施。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分析：“防止”的内容是“疫情再大规模扩散”，“不”字否定失当，应删去“不” 。</a:t>
            </a:r>
          </a:p>
          <a:p>
            <a:r>
              <a:rPr lang="zh-CN" altLang="en-US" sz="2800"/>
              <a:t> </a:t>
            </a:r>
          </a:p>
          <a:p>
            <a:r>
              <a:rPr lang="zh-CN" altLang="en-US" sz="2800"/>
              <a:t>例：睡眠有三忌：一忌睡前不可恼怒，二忌睡前不可饱食，三忌卧处不可当风。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分析：“忌”的内容是“睡前恼怒”、“睡前饱食”和“卧处当风”，“不可”否定失当，应删去“不可” 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755650" y="1341438"/>
            <a:ext cx="7488238" cy="3538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3</a:t>
            </a:r>
            <a:r>
              <a:rPr lang="zh-CN" altLang="en-US" sz="2800" b="1">
                <a:latin typeface="+mn-ea"/>
                <a:ea typeface="+mn-ea"/>
              </a:rPr>
              <a:t>）前后矛盾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例：在班会上，大家互相做了自我批评。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分析：“互相”与“自我批评”矛盾，可把“互相”删去。</a:t>
            </a: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539750" y="1196975"/>
            <a:ext cx="7920038" cy="3384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4</a:t>
            </a:r>
            <a:r>
              <a:rPr lang="zh-CN" altLang="en-US" sz="2800" b="1">
                <a:latin typeface="+mn-ea"/>
                <a:ea typeface="+mn-ea"/>
              </a:rPr>
              <a:t>）概念混乱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例：农场决心提高粮食、棉花和经济作物的产量。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分析：“棉花”属于“经济作物”，二者不可并列，可删去“、棉花”。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827088" y="1484313"/>
            <a:ext cx="6840537" cy="1419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b="1"/>
              <a:t>再    见！</a:t>
            </a:r>
          </a:p>
        </p:txBody>
      </p:sp>
      <p:pic>
        <p:nvPicPr>
          <p:cNvPr id="3481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66500" y="117221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76375" y="333375"/>
            <a:ext cx="6264275" cy="132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/>
              <a:t>二、常见的病句类型</a:t>
            </a:r>
          </a:p>
          <a:p>
            <a:pPr algn="ctr"/>
            <a:endParaRPr lang="zh-CN" altLang="en-US" sz="4000" b="1"/>
          </a:p>
        </p:txBody>
      </p:sp>
      <p:sp>
        <p:nvSpPr>
          <p:cNvPr id="3" name="TextBox 2"/>
          <p:cNvSpPr txBox="1"/>
          <p:nvPr/>
        </p:nvSpPr>
        <p:spPr>
          <a:xfrm>
            <a:off x="611188" y="1125538"/>
            <a:ext cx="8353425" cy="5538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latin typeface="+mn-ea"/>
                <a:ea typeface="+mn-ea"/>
              </a:rPr>
              <a:t>1.</a:t>
            </a:r>
            <a:r>
              <a:rPr lang="zh-CN" altLang="en-US" sz="2800" b="1">
                <a:latin typeface="+mn-ea"/>
                <a:ea typeface="+mn-ea"/>
              </a:rPr>
              <a:t>搭配不当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）</a:t>
            </a:r>
            <a:r>
              <a:rPr lang="zh-CN" altLang="en-US" sz="2800" b="1">
                <a:latin typeface="Arial" pitchFamily="34" charset="0"/>
              </a:rPr>
              <a:t>主谓搭配不当</a:t>
            </a:r>
            <a:endParaRPr lang="en-US" altLang="zh-CN" sz="2800" b="1">
              <a:latin typeface="Arial" pitchFamily="34" charset="0"/>
            </a:endParaRPr>
          </a:p>
          <a:p>
            <a:pPr>
              <a:defRPr/>
            </a:pP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r>
              <a:rPr lang="zh-CN" altLang="en-US" sz="2800">
                <a:latin typeface="Arial" pitchFamily="34" charset="0"/>
              </a:rPr>
              <a:t>例：我国棉花的生产，过去不能自给。</a:t>
            </a: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r>
              <a:rPr lang="zh-CN" altLang="en-US" sz="2800">
                <a:latin typeface="Arial" pitchFamily="34" charset="0"/>
              </a:rPr>
              <a:t>分析：把“棉花的生产”改为“生产的棉花”。</a:t>
            </a:r>
          </a:p>
          <a:p>
            <a:pPr>
              <a:defRPr/>
            </a:pPr>
            <a:endParaRPr lang="zh-CN" altLang="en-US" sz="2800">
              <a:latin typeface="Arial" pitchFamily="34" charset="0"/>
            </a:endParaRPr>
          </a:p>
          <a:p>
            <a:pPr>
              <a:defRPr/>
            </a:pP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endParaRPr lang="zh-CN" altLang="en-US" sz="2800">
              <a:latin typeface="Arial" pitchFamily="34" charset="0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84213" y="549275"/>
            <a:ext cx="8208962" cy="4678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）动宾搭配不当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Arial" pitchFamily="34" charset="0"/>
              </a:rPr>
              <a:t>例：</a:t>
            </a:r>
            <a:r>
              <a:rPr lang="en-US" altLang="zh-CN" sz="2800">
                <a:latin typeface="Arial" pitchFamily="34" charset="0"/>
              </a:rPr>
              <a:t>《</a:t>
            </a:r>
            <a:r>
              <a:rPr lang="zh-CN" altLang="en-US" sz="2800">
                <a:latin typeface="Arial" pitchFamily="34" charset="0"/>
              </a:rPr>
              <a:t>青春之歌</a:t>
            </a:r>
            <a:r>
              <a:rPr lang="en-US" altLang="zh-CN" sz="2800">
                <a:latin typeface="Arial" pitchFamily="34" charset="0"/>
              </a:rPr>
              <a:t>》</a:t>
            </a:r>
            <a:r>
              <a:rPr lang="zh-CN" altLang="en-US" sz="2800">
                <a:latin typeface="Arial" pitchFamily="34" charset="0"/>
              </a:rPr>
              <a:t>这部小说出色地塑造了共产党员卢嘉川、江华、林红等人的英雄事迹。</a:t>
            </a: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endParaRPr lang="en-US" altLang="zh-CN" sz="2800">
              <a:latin typeface="Arial" pitchFamily="34" charset="0"/>
            </a:endParaRPr>
          </a:p>
          <a:p>
            <a:pPr>
              <a:defRPr/>
            </a:pPr>
            <a:r>
              <a:rPr lang="zh-CN" altLang="en-US" sz="2800">
                <a:latin typeface="Arial" pitchFamily="34" charset="0"/>
              </a:rPr>
              <a:t>分析：“塑造”与“事迹”不能构成动宾关系，可将“事迹”改为“形象”。</a:t>
            </a:r>
          </a:p>
          <a:p>
            <a:pPr>
              <a:defRPr/>
            </a:pPr>
            <a:endParaRPr lang="zh-CN" altLang="en-US" sz="2800">
              <a:latin typeface="Arial" pitchFamily="34" charset="0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42988" y="692150"/>
            <a:ext cx="7416800" cy="4678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）主宾搭配不当</a:t>
            </a:r>
            <a:endParaRPr lang="en-US" altLang="zh-CN" sz="2800" b="1"/>
          </a:p>
          <a:p>
            <a:endParaRPr lang="en-US" altLang="zh-CN" sz="2800" b="1"/>
          </a:p>
          <a:p>
            <a:endParaRPr lang="en-US" altLang="zh-CN" sz="2800" b="1"/>
          </a:p>
          <a:p>
            <a:r>
              <a:rPr lang="zh-CN" altLang="en-US" sz="2800"/>
              <a:t>例：秋天的西湖是个美丽的季节。</a:t>
            </a:r>
            <a:endParaRPr lang="en-US" altLang="zh-CN" sz="2800"/>
          </a:p>
          <a:p>
            <a:endParaRPr lang="zh-CN" altLang="en-US" sz="2800"/>
          </a:p>
          <a:p>
            <a:r>
              <a:rPr lang="zh-CN" altLang="en-US" sz="2800"/>
              <a:t>分析：“西湖”不是季节，把“季节”改为“地方”。</a:t>
            </a:r>
          </a:p>
          <a:p>
            <a:endParaRPr lang="en-US" altLang="zh-CN" sz="2800" b="1"/>
          </a:p>
          <a:p>
            <a:endParaRPr lang="en-US" altLang="zh-CN" sz="2800" b="1"/>
          </a:p>
          <a:p>
            <a:endParaRPr lang="zh-CN" altLang="en-US" sz="2800" b="1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1042988" y="836613"/>
            <a:ext cx="7129462" cy="381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4</a:t>
            </a:r>
            <a:r>
              <a:rPr lang="zh-CN" altLang="en-US" sz="2800" b="1">
                <a:latin typeface="+mn-ea"/>
                <a:ea typeface="+mn-ea"/>
              </a:rPr>
              <a:t>）修饰语和中心语搭配不当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例：我们有吃苦又耐劳的人民，又有优裕的自然资源。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分析：“优裕”不能修饰“自然资源”，把“优裕”改为“丰富”。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468313" y="836613"/>
            <a:ext cx="7991475" cy="3386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5</a:t>
            </a:r>
            <a:r>
              <a:rPr lang="zh-CN" altLang="en-US" sz="2800" b="1">
                <a:latin typeface="+mn-ea"/>
                <a:ea typeface="+mn-ea"/>
              </a:rPr>
              <a:t>）一面与两面搭配不当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例：学习成绩的提高，取决于学生自身是否努力。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分析：“提高”是一面性的，“是否”是两面性的，两者不一致，可将“的”改为“能否”。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827088" y="836613"/>
            <a:ext cx="7200900" cy="295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（</a:t>
            </a:r>
            <a:r>
              <a:rPr lang="en-US" altLang="zh-CN" sz="2800" b="1">
                <a:latin typeface="+mn-ea"/>
                <a:ea typeface="+mn-ea"/>
              </a:rPr>
              <a:t>6</a:t>
            </a:r>
            <a:r>
              <a:rPr lang="zh-CN" altLang="en-US" sz="2800" b="1">
                <a:latin typeface="+mn-ea"/>
                <a:ea typeface="+mn-ea"/>
              </a:rPr>
              <a:t>）关联词语搭配不当</a:t>
            </a: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en-US" altLang="zh-CN" sz="2800" b="1">
              <a:latin typeface="+mn-ea"/>
              <a:ea typeface="+mn-ea"/>
            </a:endParaRPr>
          </a:p>
          <a:p>
            <a:pPr>
              <a:defRPr/>
            </a:pPr>
            <a:endParaRPr lang="zh-CN" altLang="en-US" sz="2800" b="1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例：只要大家共同努力，才能战胜此次疫情。</a:t>
            </a:r>
            <a:endParaRPr lang="en-US" altLang="zh-CN" sz="2800">
              <a:latin typeface="+mn-ea"/>
              <a:ea typeface="+mn-ea"/>
            </a:endParaRPr>
          </a:p>
          <a:p>
            <a:pPr>
              <a:defRPr/>
            </a:pPr>
            <a:endParaRPr lang="zh-CN" altLang="en-US" sz="2800">
              <a:latin typeface="+mn-ea"/>
              <a:ea typeface="+mn-ea"/>
            </a:endParaRPr>
          </a:p>
          <a:p>
            <a:pPr>
              <a:defRPr/>
            </a:pPr>
            <a:r>
              <a:rPr lang="zh-CN" altLang="en-US" sz="2800">
                <a:latin typeface="+mn-ea"/>
                <a:ea typeface="+mn-ea"/>
              </a:rPr>
              <a:t>分析：把“只要”改为“只有”。</a:t>
            </a:r>
          </a:p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123</Paragraphs>
  <Slides>33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37">
      <vt:lpstr>Arial</vt:lpstr>
      <vt:lpstr>宋体</vt:lpstr>
      <vt:lpstr>Calibri</vt:lpstr>
      <vt:lpstr>默认设计模板</vt:lpstr>
      <vt:lpstr>病句解析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2021-09-29T22:11:13.740</cp:lastPrinted>
  <dcterms:created xsi:type="dcterms:W3CDTF">2021-09-29T22:11:13Z</dcterms:created>
  <dcterms:modified xsi:type="dcterms:W3CDTF">2021-09-29T14:11:13Z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