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3" r:id="rId3"/>
    <p:sldId id="280" r:id="rId4"/>
    <p:sldId id="274" r:id="rId5"/>
    <p:sldId id="307" r:id="rId6"/>
    <p:sldId id="264" r:id="rId7"/>
    <p:sldId id="277" r:id="rId8"/>
    <p:sldId id="308" r:id="rId9"/>
    <p:sldId id="309" r:id="rId10"/>
    <p:sldId id="256" r:id="rId11"/>
    <p:sldId id="283" r:id="rId12"/>
    <p:sldId id="263" r:id="rId13"/>
    <p:sldId id="284" r:id="rId14"/>
    <p:sldId id="310" r:id="rId15"/>
    <p:sldId id="306" r:id="rId16"/>
    <p:sldId id="260" r:id="rId17"/>
    <p:sldId id="311" r:id="rId18"/>
    <p:sldId id="261" r:id="rId19"/>
    <p:sldId id="313" r:id="rId20"/>
    <p:sldId id="331" r:id="rId21"/>
    <p:sldId id="341" r:id="rId22"/>
    <p:sldId id="279" r:id="rId23"/>
    <p:sldId id="342" r:id="rId24"/>
    <p:sldId id="267" r:id="rId25"/>
    <p:sldId id="349" r:id="rId26"/>
    <p:sldId id="269" r:id="rId27"/>
    <p:sldId id="270" r:id="rId28"/>
    <p:sldId id="271" r:id="rId29"/>
    <p:sldId id="27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6141" name="图片 176140" descr="星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-8255"/>
            <a:ext cx="12085320" cy="6837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" name="矩形 87045"/>
          <p:cNvSpPr/>
          <p:nvPr/>
        </p:nvSpPr>
        <p:spPr>
          <a:xfrm>
            <a:off x="2238375" y="327343"/>
            <a:ext cx="7056438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7200" b="1" dirty="0">
                <a:solidFill>
                  <a:schemeClr val="accent4"/>
                </a:solidFill>
                <a:effectLst/>
                <a:latin typeface="Times New Roman" panose="02020603050405020304" charset="0"/>
                <a:ea typeface="楷体_GB2312" panose="02010609030101010101" pitchFamily="49" charset="-122"/>
              </a:rPr>
              <a:t>15</a:t>
            </a:r>
            <a:r>
              <a:rPr lang="zh-CN" altLang="en-US" sz="7200" b="1" dirty="0">
                <a:solidFill>
                  <a:schemeClr val="accent4"/>
                </a:solidFill>
                <a:effectLst/>
                <a:latin typeface="Times New Roman" panose="02020603050405020304" charset="0"/>
                <a:ea typeface="楷体_GB2312" panose="02010609030101010101" pitchFamily="49" charset="-122"/>
              </a:rPr>
              <a:t>散文二篇</a:t>
            </a:r>
            <a:endParaRPr lang="zh-CN" altLang="en-US" sz="7200" b="1" dirty="0">
              <a:solidFill>
                <a:schemeClr val="accent4"/>
              </a:solidFill>
              <a:effectLst/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10133330" y="1110615"/>
            <a:ext cx="1290320" cy="40830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3600">
                <a:solidFill>
                  <a:schemeClr val="accent4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《永久的生命》</a:t>
            </a:r>
            <a:endParaRPr lang="zh-CN" altLang="en-US" sz="3600">
              <a:solidFill>
                <a:schemeClr val="accent4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3600">
                <a:solidFill>
                  <a:schemeClr val="accent4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《我为什么而活着》</a:t>
            </a:r>
            <a:endParaRPr lang="zh-CN" altLang="en-US" sz="3600">
              <a:solidFill>
                <a:schemeClr val="accent4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示例：</a:t>
            </a:r>
            <a:endParaRPr lang="zh-CN" altLang="en-US" sz="66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6710"/>
            <a:ext cx="10982325" cy="4351655"/>
          </a:xfrm>
        </p:spPr>
        <p:txBody>
          <a:bodyPr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第一段为什么把个人生命和衬衣做比较？</a:t>
            </a:r>
            <a:endParaRPr lang="zh-CN" altLang="en-US" sz="4000" b="1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为了说明衬衣上的污迹可以洗去，破洞可以缝补，生命的污迹和破洞永远留有痕迹。</a:t>
            </a:r>
            <a:endParaRPr lang="zh-CN" altLang="en-US" sz="4000" b="1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4000" b="1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808038"/>
          </a:xfrm>
        </p:spPr>
        <p:txBody>
          <a:bodyPr wrap="square" lIns="91440" tIns="45720" rIns="91440" bIns="45720" anchor="ctr">
            <a:noAutofit/>
          </a:bodyPr>
          <a:p>
            <a:r>
              <a:rPr lang="zh-CN" altLang="en-US" sz="660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问题预设</a:t>
            </a:r>
            <a:endParaRPr lang="zh-CN" altLang="en-US" sz="6600" kern="1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558" y="694373"/>
            <a:ext cx="11398250" cy="5003800"/>
          </a:xfrm>
        </p:spPr>
        <p:txBody>
          <a:bodyPr wrap="square" lIns="91440" tIns="45720" rIns="91440" bIns="45720" anchor="ctr"/>
          <a:p>
            <a:pPr marL="0" indent="0">
              <a:buNone/>
            </a:pP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1.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第一段末尾写道：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在这件事上我们都是这样可怜！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为什么这样说？</a:t>
            </a:r>
            <a:endParaRPr lang="zh-CN" altLang="en-US" sz="4000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zh-CN" altLang="en-US" sz="4000" kern="1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因为过去了的日子永不会再回来，你的力量是那样小，对于生命上的事你丝毫不能做主。</a:t>
            </a:r>
            <a:endParaRPr lang="zh-CN" altLang="en-US" sz="4000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endParaRPr lang="zh-CN" altLang="en-US" sz="4000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898" y="67628"/>
            <a:ext cx="11398250" cy="5003800"/>
          </a:xfrm>
        </p:spPr>
        <p:txBody>
          <a:bodyPr wrap="square" lIns="91440" tIns="45720" rIns="91440" bIns="45720" anchor="ctr"/>
          <a:p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2.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第二段文章用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地面上的小草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比喻什么？</a:t>
            </a:r>
            <a:endParaRPr lang="zh-CN" altLang="en-US" sz="4000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zh-CN" altLang="en-US" sz="4000" kern="1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rPr>
              <a:t>比喻：</a:t>
            </a:r>
            <a:r>
              <a:rPr lang="zh-CN" altLang="en-US" sz="4000" kern="1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生命自身的伟大：生命能够不绝地创造新的生命。</a:t>
            </a:r>
            <a:endParaRPr lang="zh-CN" altLang="en-US" sz="4000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lang="zh-CN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、第三段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“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分开来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”“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合起来</a:t>
            </a:r>
            <a:r>
              <a:rPr lang="en-US" altLang="zh-CN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‘’</a:t>
            </a:r>
            <a:r>
              <a:rPr lang="zh-CN" altLang="en-US" sz="4000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分别指什么？</a:t>
            </a:r>
            <a:endParaRPr lang="zh-CN" altLang="en-US" sz="4000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en-US" altLang="zh-CN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分开来</a:t>
            </a:r>
            <a:r>
              <a:rPr lang="en-US" altLang="zh-CN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”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：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个体生命</a:t>
            </a:r>
            <a:endParaRPr lang="zh-CN" altLang="en-US" sz="4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en-US" altLang="zh-CN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合起来</a:t>
            </a:r>
            <a:r>
              <a:rPr lang="en-US" altLang="zh-CN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”</a:t>
            </a:r>
            <a:r>
              <a:rPr lang="zh-CN" altLang="en-US" sz="4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：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所有的个体所组成的生命长河。</a:t>
            </a:r>
            <a:endParaRPr lang="zh-CN" altLang="en-US" sz="4000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  <a:p>
            <a:endParaRPr lang="zh-CN" altLang="en-US" sz="4000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910" y="-238760"/>
            <a:ext cx="11398250" cy="3787775"/>
          </a:xfrm>
        </p:spPr>
        <p:txBody>
          <a:bodyPr wrap="square" lIns="91440" tIns="45720" rIns="91440" bIns="45720" anchor="ctr"/>
          <a:p>
            <a:pPr marL="0" indent="0">
              <a:buNone/>
            </a:pPr>
            <a:r>
              <a:rPr sz="4000" b="1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4．</a:t>
            </a:r>
            <a:r>
              <a:rPr lang="zh-CN" sz="4000" b="1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阅读</a:t>
            </a:r>
            <a:r>
              <a:rPr lang="zh-CN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第三段思考：</a:t>
            </a:r>
            <a:r>
              <a:rPr sz="4000" b="1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作者为什么赞美生命？</a:t>
            </a:r>
            <a:endParaRPr sz="4000" b="1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sz="4000" b="1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答：因为</a:t>
            </a:r>
            <a:r>
              <a:rPr sz="4000" b="1" kern="1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它充满了希望，永不休止地繁殖着，蔓延着，随处宣示着它的快乐和威势。</a:t>
            </a:r>
            <a:endParaRPr sz="4000" b="1" kern="1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" y="450215"/>
            <a:ext cx="11631295" cy="4351655"/>
          </a:xfrm>
        </p:spPr>
        <p:txBody>
          <a:bodyPr>
            <a:noAutofit/>
          </a:bodyPr>
          <a:p>
            <a:r>
              <a:rPr lang="en-US" altLang="zh-CN" sz="3600" b="1"/>
              <a:t>5</a:t>
            </a:r>
            <a:r>
              <a:rPr lang="zh-CN" altLang="en-US" sz="3600" b="1"/>
              <a:t>、怎样理解</a:t>
            </a:r>
            <a:r>
              <a:rPr lang="en-US" altLang="zh-CN" sz="3600" b="1"/>
              <a:t>“</a:t>
            </a:r>
            <a:r>
              <a:rPr lang="zh-CN" altLang="en-US" sz="3600" b="1"/>
              <a:t>凋谢和不朽混为一体，这就是奇迹</a:t>
            </a:r>
            <a:r>
              <a:rPr lang="en-US" altLang="zh-CN" sz="3600" b="1"/>
              <a:t>”</a:t>
            </a:r>
            <a:r>
              <a:rPr lang="zh-CN" altLang="en-US" sz="3600" b="1">
                <a:sym typeface="+mn-ea"/>
              </a:rPr>
              <a:t>这句话。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在这里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凋谢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是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不朽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的生命的一个过程，一个节点，生命正是通过不断凋谢、不断衰败的过程来达到自身的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不朽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的。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凋谢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不只是一个生命的终止，更是一个生命的开始，生命就是在这样的一个条件下做到了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自身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永不休止的繁殖、蔓延。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凋谢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与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不朽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短暂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与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永恒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就是这样互相促成，户型构成了一个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奇迹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sz="60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划繁为简，弄清句子关系</a:t>
            </a:r>
            <a:endParaRPr lang="zh-CN" altLang="en-US" sz="6000" kern="1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/>
        <p:txBody>
          <a:bodyPr/>
          <a:p>
            <a:r>
              <a:rPr lang="en-US" altLang="zh-CN" sz="6600" b="1"/>
              <a:t>1</a:t>
            </a:r>
            <a:r>
              <a:rPr lang="zh-CN" altLang="en-US" sz="6600" b="1"/>
              <a:t>、阅读第一段，把复杂的句子变简单，然后思考段内各句的关系，考虑所要表达的中心意思。</a:t>
            </a:r>
            <a:endParaRPr lang="zh-CN" altLang="en-US" sz="66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560" y="-125095"/>
            <a:ext cx="10515600" cy="1325563"/>
          </a:xfrm>
        </p:spPr>
        <p:txBody>
          <a:bodyPr/>
          <a:p>
            <a:r>
              <a:rPr lang="zh-CN" altLang="en-US" b="1"/>
              <a:t>第一段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560" y="806450"/>
            <a:ext cx="10515600" cy="4351338"/>
          </a:xfrm>
        </p:spPr>
        <p:txBody>
          <a:bodyPr/>
          <a:p>
            <a:r>
              <a:rPr lang="zh-CN" altLang="en-US" sz="3600" b="1"/>
              <a:t>第</a:t>
            </a:r>
            <a:r>
              <a:rPr lang="zh-CN" altLang="en-US" sz="3600" b="1">
                <a:sym typeface="Wingdings" panose="05000000000000000000" charset="0"/>
              </a:rPr>
              <a:t></a:t>
            </a:r>
            <a:r>
              <a:rPr lang="zh-CN" altLang="en-US" sz="3600" b="1"/>
              <a:t>句可以简化为：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第</a:t>
            </a:r>
            <a:r>
              <a:rPr lang="zh-CN" altLang="en-US" sz="3600" b="1">
                <a:sym typeface="Wingdings" panose="05000000000000000000" charset="0"/>
              </a:rPr>
              <a:t></a:t>
            </a:r>
            <a:r>
              <a:rPr lang="zh-CN" altLang="en-US" sz="3600" b="1">
                <a:sym typeface="+mn-ea"/>
              </a:rPr>
              <a:t>句可以简化为：</a:t>
            </a:r>
            <a:endParaRPr lang="zh-CN" altLang="en-US" sz="3600" b="1">
              <a:sym typeface="Wingdings" panose="05000000000000000000" charset="0"/>
            </a:endParaRPr>
          </a:p>
          <a:p>
            <a:r>
              <a:rPr lang="zh-CN" altLang="en-US" sz="3600" b="1">
                <a:sym typeface="+mn-ea"/>
              </a:rPr>
              <a:t>第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Wingdings" panose="05000000000000000000" charset="0"/>
              </a:rPr>
              <a:t>⑤</a:t>
            </a:r>
            <a:r>
              <a:rPr lang="zh-CN" altLang="en-US" sz="3600" b="1">
                <a:sym typeface="+mn-ea"/>
              </a:rPr>
              <a:t>句可以简化为：</a:t>
            </a:r>
            <a:endParaRPr lang="zh-CN" altLang="en-US" sz="3600" b="1">
              <a:sym typeface="Wingdings" panose="05000000000000000000" charset="0"/>
            </a:endParaRPr>
          </a:p>
          <a:p>
            <a:r>
              <a:rPr lang="zh-CN" altLang="en-US" sz="3600" b="1">
                <a:sym typeface="+mn-ea"/>
              </a:rPr>
              <a:t>第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Wingdings" panose="05000000000000000000" charset="0"/>
              </a:rPr>
              <a:t>⑥</a:t>
            </a:r>
            <a:r>
              <a:rPr lang="zh-CN" altLang="en-US" sz="3600" b="1">
                <a:sym typeface="+mn-ea"/>
              </a:rPr>
              <a:t>句可以简化为：</a:t>
            </a:r>
            <a:endParaRPr lang="zh-CN" altLang="en-US" sz="3600" b="1">
              <a:sym typeface="+mn-ea"/>
            </a:endParaRPr>
          </a:p>
          <a:p>
            <a:endParaRPr lang="zh-CN" altLang="en-US" sz="3600" b="1">
              <a:latin typeface="+mn-ea"/>
              <a:sym typeface="Wingdings" panose="050000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9175" y="806450"/>
            <a:ext cx="661035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sym typeface="+mn-ea"/>
              </a:rPr>
              <a:t>三十岁时已经失去了大半个青春</a:t>
            </a:r>
            <a:endParaRPr lang="zh-CN" altLang="en-US" sz="36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9175" y="1451610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0000FF"/>
                </a:solidFill>
              </a:rPr>
              <a:t>有限的岁月永远不会再返回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9175" y="2096770"/>
            <a:ext cx="6583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0000FF"/>
                </a:solidFill>
              </a:rPr>
              <a:t>个人生命的污迹、破洞无法修补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2510" y="2630805"/>
            <a:ext cx="6583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>
                <a:solidFill>
                  <a:srgbClr val="0000FF"/>
                </a:solidFill>
                <a:sym typeface="+mn-ea"/>
              </a:rPr>
              <a:t>个人生命的污迹、破洞无法修补</a:t>
            </a:r>
            <a:endParaRPr lang="zh-CN" altLang="en-US" sz="3600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25" y="3275965"/>
            <a:ext cx="107302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各句之间的关系：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句总写          句具体举例          ④句议论</a:t>
            </a:r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⑤句比喻          ⑥句说理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sym typeface="Wingdings" panose="05000000000000000000" charset="0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⑦抒情</a:t>
            </a:r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2282825" y="3979545"/>
            <a:ext cx="1842135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6742430" y="3979545"/>
            <a:ext cx="1842135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2282825" y="4483100"/>
            <a:ext cx="2075180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150610" y="4483100"/>
            <a:ext cx="2602230" cy="1714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2925" y="4844415"/>
            <a:ext cx="107302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本段中心意思：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生命的流逝让人无能为力</a:t>
            </a:r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3185" y="794385"/>
            <a:ext cx="10109835" cy="4351655"/>
          </a:xfrm>
        </p:spPr>
        <p:txBody>
          <a:bodyPr>
            <a:normAutofit lnSpcReduction="10000"/>
          </a:bodyPr>
          <a:p>
            <a:r>
              <a:rPr lang="en-US" altLang="zh-CN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、仿照学习第一段的方法学习</a:t>
            </a:r>
            <a:r>
              <a:rPr lang="en-US" altLang="zh-CN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2—4</a:t>
            </a:r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段</a:t>
            </a:r>
            <a:endParaRPr lang="zh-CN" altLang="en-US" sz="8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560" y="-125095"/>
            <a:ext cx="10515600" cy="1325563"/>
          </a:xfrm>
        </p:spPr>
        <p:txBody>
          <a:bodyPr/>
          <a:p>
            <a:r>
              <a:rPr lang="zh-CN" altLang="en-US" b="1"/>
              <a:t>第二段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560" y="806450"/>
            <a:ext cx="10515600" cy="4351338"/>
          </a:xfrm>
        </p:spPr>
        <p:txBody>
          <a:bodyPr/>
          <a:p>
            <a:r>
              <a:rPr lang="zh-CN" altLang="en-US" sz="3600" b="1">
                <a:sym typeface="+mn-ea"/>
              </a:rPr>
              <a:t>分层：</a:t>
            </a:r>
            <a:r>
              <a:rPr lang="zh-CN" altLang="en-US" sz="4000" b="1">
                <a:latin typeface="+mn-ea"/>
                <a:sym typeface="Wingdings" panose="05000000000000000000" charset="0"/>
              </a:rPr>
              <a:t>   ④ ⑤ ⑥ ⑦</a:t>
            </a:r>
            <a:endParaRPr lang="zh-CN" altLang="en-US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en-US" altLang="zh-CN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en-US" altLang="zh-CN" sz="4000" b="1">
              <a:latin typeface="+mn-ea"/>
              <a:sym typeface="Wingdings" panose="050000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2865" y="2167890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sym typeface="+mn-ea"/>
              </a:rPr>
              <a:t>地面上的小草和小牛犊是永远的。</a:t>
            </a:r>
            <a:endParaRPr lang="zh-CN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2540" y="1459865"/>
            <a:ext cx="91655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应看到生命自身的神奇，生命流动着，永远不朽。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25" y="3275965"/>
            <a:ext cx="107302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各层之间的关系：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议论</a:t>
            </a:r>
            <a:endParaRPr lang="zh-CN" altLang="en-US" sz="36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277235" y="4011295"/>
            <a:ext cx="2075180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2925" y="4611370"/>
            <a:ext cx="107302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本段中心意思：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生命是不朽的</a:t>
            </a:r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124960" y="541655"/>
            <a:ext cx="380365" cy="822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352415" y="3768725"/>
            <a:ext cx="27089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举例</a:t>
            </a:r>
            <a:endParaRPr lang="zh-CN" altLang="en-US" sz="36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/>
      <p:bldP spid="12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560" y="-125095"/>
            <a:ext cx="10515600" cy="1325563"/>
          </a:xfrm>
        </p:spPr>
        <p:txBody>
          <a:bodyPr/>
          <a:p>
            <a:r>
              <a:rPr lang="zh-CN" altLang="en-US" b="1"/>
              <a:t>第三段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560" y="806450"/>
            <a:ext cx="10515600" cy="4351338"/>
          </a:xfrm>
        </p:spPr>
        <p:txBody>
          <a:bodyPr/>
          <a:p>
            <a:r>
              <a:rPr lang="zh-CN" altLang="en-US" sz="3600" b="1">
                <a:sym typeface="+mn-ea"/>
              </a:rPr>
              <a:t>分层：</a:t>
            </a:r>
            <a:r>
              <a:rPr lang="zh-CN" altLang="en-US" sz="4000" b="1">
                <a:latin typeface="+mn-ea"/>
                <a:sym typeface="Wingdings" panose="05000000000000000000" charset="0"/>
              </a:rPr>
              <a:t>   ④ </a:t>
            </a:r>
            <a:endParaRPr lang="zh-CN" altLang="en-US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zh-CN" altLang="en-US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en-US" altLang="zh-CN" sz="4000" b="1">
              <a:latin typeface="+mn-ea"/>
              <a:sym typeface="Wingdings" panose="050000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2865" y="2167890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sym typeface="+mn-ea"/>
              </a:rPr>
              <a:t>生命充满希望，永远存在。</a:t>
            </a:r>
            <a:endParaRPr lang="zh-CN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2540" y="145986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生命是一个奇迹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25" y="3275965"/>
            <a:ext cx="107302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各层之间的关系：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议论抒情</a:t>
            </a:r>
            <a:endParaRPr lang="zh-CN" altLang="en-US" sz="36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106545" y="4010660"/>
            <a:ext cx="2075180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2925" y="4611370"/>
            <a:ext cx="107302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本段中心意思：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zh-CN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生命是一个奇迹，永远存在。</a:t>
            </a:r>
            <a:endParaRPr lang="zh-CN" altLang="zh-CN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602865" y="637540"/>
            <a:ext cx="380365" cy="822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346825" y="3768090"/>
            <a:ext cx="54654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点明赞美生命的原因</a:t>
            </a:r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2" grpId="0" animBg="1"/>
      <p:bldP spid="6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1430"/>
            <a:ext cx="12074525" cy="6835775"/>
          </a:xfrm>
          <a:prstGeom prst="rect">
            <a:avLst/>
          </a:prstGeom>
        </p:spPr>
      </p:pic>
      <p:sp>
        <p:nvSpPr>
          <p:cNvPr id="2050" name="内容占位符 2"/>
          <p:cNvSpPr>
            <a:spLocks noGrp="1"/>
          </p:cNvSpPr>
          <p:nvPr>
            <p:ph idx="1"/>
          </p:nvPr>
        </p:nvSpPr>
        <p:spPr>
          <a:xfrm>
            <a:off x="870903" y="266700"/>
            <a:ext cx="8075612" cy="5576888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6000" b="1" dirty="0"/>
              <a:t>           </a:t>
            </a:r>
            <a:endParaRPr lang="en-US" altLang="zh-CN" sz="6000" b="1" dirty="0"/>
          </a:p>
          <a:p>
            <a:pPr eaLnBrk="1" hangingPunct="1">
              <a:buNone/>
            </a:pPr>
            <a:r>
              <a:rPr lang="en-US" altLang="zh-CN" sz="6000" b="1" dirty="0"/>
              <a:t>         </a:t>
            </a:r>
            <a:r>
              <a:rPr lang="zh-CN" altLang="en-US" sz="7200" b="1" dirty="0">
                <a:solidFill>
                  <a:srgbClr val="FF0000"/>
                </a:solidFill>
              </a:rPr>
              <a:t>永久的生命</a:t>
            </a:r>
            <a:endParaRPr lang="en-US" altLang="zh-CN" sz="72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6000" b="1" dirty="0"/>
              <a:t>                 严文井</a:t>
            </a:r>
            <a:endParaRPr lang="zh-CN" altLang="en-US" sz="6000" b="1" dirty="0"/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560" y="-125095"/>
            <a:ext cx="10515600" cy="1325563"/>
          </a:xfrm>
        </p:spPr>
        <p:txBody>
          <a:bodyPr/>
          <a:p>
            <a:r>
              <a:rPr lang="zh-CN" altLang="en-US" b="1"/>
              <a:t>第四段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560" y="806450"/>
            <a:ext cx="10515600" cy="4351338"/>
          </a:xfrm>
        </p:spPr>
        <p:txBody>
          <a:bodyPr/>
          <a:p>
            <a:r>
              <a:rPr lang="zh-CN" altLang="en-US" sz="3600" b="1">
                <a:sym typeface="+mn-ea"/>
              </a:rPr>
              <a:t>分层：</a:t>
            </a:r>
            <a:r>
              <a:rPr lang="zh-CN" altLang="en-US" sz="4000" b="1">
                <a:latin typeface="+mn-ea"/>
                <a:sym typeface="Wingdings" panose="05000000000000000000" charset="0"/>
              </a:rPr>
              <a:t>   ④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Wingdings" panose="05000000000000000000" charset="0"/>
              </a:rPr>
              <a:t>⑤</a:t>
            </a:r>
            <a:r>
              <a:rPr lang="zh-CN" altLang="en-US" sz="4000" b="1">
                <a:latin typeface="+mn-ea"/>
                <a:sym typeface="Wingdings" panose="05000000000000000000" charset="0"/>
              </a:rPr>
              <a:t> </a:t>
            </a:r>
            <a:endParaRPr lang="zh-CN" altLang="en-US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zh-CN" altLang="en-US" sz="4000" b="1">
              <a:latin typeface="+mn-ea"/>
              <a:sym typeface="Wingdings" panose="05000000000000000000" charset="0"/>
            </a:endParaRPr>
          </a:p>
          <a:p>
            <a:r>
              <a:rPr lang="zh-CN" altLang="en-US" sz="40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4000" b="1">
                <a:latin typeface="+mn-ea"/>
                <a:sym typeface="Wingdings" panose="05000000000000000000" charset="0"/>
              </a:rPr>
              <a:t>:</a:t>
            </a:r>
            <a:endParaRPr lang="en-US" altLang="zh-CN" sz="4000" b="1">
              <a:latin typeface="+mn-ea"/>
              <a:sym typeface="Wingdings" panose="050000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2865" y="216789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sym typeface="+mn-ea"/>
              </a:rPr>
              <a:t>让我们赞美生命。</a:t>
            </a:r>
            <a:endParaRPr lang="zh-CN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02865" y="158432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</a:rPr>
              <a:t>生命不能被消灭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25" y="3275965"/>
            <a:ext cx="107302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各层之间的关系：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第一层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议论</a:t>
            </a:r>
            <a:endParaRPr lang="zh-CN" altLang="en-US" sz="36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106545" y="4010660"/>
            <a:ext cx="2075180" cy="1593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2925" y="4611370"/>
            <a:ext cx="107302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ym typeface="Wingdings" panose="05000000000000000000" charset="0"/>
              </a:rPr>
              <a:t>本段中心意思：</a:t>
            </a:r>
            <a:endParaRPr lang="zh-CN" altLang="en-US" sz="3200" b="1">
              <a:sym typeface="Wingdings" panose="05000000000000000000" charset="0"/>
            </a:endParaRPr>
          </a:p>
          <a:p>
            <a:r>
              <a:rPr lang="zh-CN" altLang="zh-CN" sz="32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我们赞美生命永恒。</a:t>
            </a:r>
            <a:endParaRPr lang="zh-CN" altLang="zh-CN" sz="32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265805" y="637540"/>
            <a:ext cx="380365" cy="822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346825" y="3768090"/>
            <a:ext cx="27089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latin typeface="+mn-ea"/>
                <a:sym typeface="Wingdings" panose="05000000000000000000" charset="0"/>
              </a:rPr>
              <a:t>第二层</a:t>
            </a:r>
            <a:r>
              <a:rPr lang="en-US" altLang="zh-CN" sz="3600" b="1">
                <a:latin typeface="+mn-ea"/>
                <a:sym typeface="Wingdings" panose="05000000000000000000" charset="0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+mn-ea"/>
                <a:sym typeface="Wingdings" panose="05000000000000000000" charset="0"/>
              </a:rPr>
              <a:t>抒情</a:t>
            </a:r>
            <a:endParaRPr lang="zh-CN" altLang="en-US" sz="3600" b="1">
              <a:solidFill>
                <a:srgbClr val="FF0000"/>
              </a:solidFill>
              <a:latin typeface="+mn-ea"/>
              <a:sym typeface="Wingdings" panose="05000000000000000000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/>
      <p:bldP spid="12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3" name="文本框 13"/>
          <p:cNvSpPr txBox="1"/>
          <p:nvPr/>
        </p:nvSpPr>
        <p:spPr>
          <a:xfrm>
            <a:off x="12285663" y="23399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2115820" y="2251710"/>
            <a:ext cx="892175" cy="2707640"/>
          </a:xfrm>
          <a:prstGeom prst="leftBrace">
            <a:avLst>
              <a:gd name="adj1" fmla="val 8333"/>
              <a:gd name="adj2" fmla="val 49022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6648" y="2339975"/>
            <a:ext cx="717550" cy="3169285"/>
          </a:xfrm>
          <a:prstGeom prst="rect">
            <a:avLst/>
          </a:prstGeom>
          <a:noFill/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永久的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生命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左大括号 43"/>
          <p:cNvSpPr/>
          <p:nvPr/>
        </p:nvSpPr>
        <p:spPr>
          <a:xfrm flipH="1">
            <a:off x="7705090" y="2132330"/>
            <a:ext cx="344805" cy="2785745"/>
          </a:xfrm>
          <a:prstGeom prst="leftBrace">
            <a:avLst>
              <a:gd name="adj1" fmla="val 8333"/>
              <a:gd name="adj2" fmla="val 541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76410" y="1890078"/>
            <a:ext cx="1487488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赞美生命永恒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23" name="矩形 2"/>
          <p:cNvSpPr/>
          <p:nvPr/>
        </p:nvSpPr>
        <p:spPr>
          <a:xfrm>
            <a:off x="8217218" y="1705610"/>
            <a:ext cx="6985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抑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扬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152400" y="198755"/>
            <a:ext cx="10515600" cy="1325563"/>
          </a:xfrm>
        </p:spPr>
        <p:txBody>
          <a:bodyPr wrap="square" lIns="91440" tIns="45720" rIns="91440" bIns="45720" anchor="ctr"/>
          <a:p>
            <a:r>
              <a:rPr lang="zh-CN" altLang="en-US" sz="60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梳理文章结构</a:t>
            </a:r>
            <a:endParaRPr lang="zh-CN" altLang="en-US" sz="6000" kern="1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7995" y="2001520"/>
            <a:ext cx="3819525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zh-CN" sz="4000" b="1">
                <a:solidFill>
                  <a:srgbClr val="FF0000"/>
                </a:solidFill>
                <a:sym typeface="+mn-ea"/>
              </a:rPr>
              <a:t>个人生命有限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(1)</a:t>
            </a:r>
            <a:endParaRPr lang="en-US" altLang="zh-CN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4175" y="3171825"/>
            <a:ext cx="4076700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生命的不朽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(2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3)</a:t>
            </a:r>
            <a:endParaRPr lang="en-US" altLang="zh-CN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7995" y="4342765"/>
            <a:ext cx="3566160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赞美生命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(4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5)</a:t>
            </a:r>
            <a:endParaRPr lang="en-US" altLang="zh-CN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7535" y="973455"/>
            <a:ext cx="2449830" cy="706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欲扬先抑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2" grpId="0" animBg="1"/>
      <p:bldP spid="4" grpId="0" animBg="1"/>
      <p:bldP spid="2" grpId="0" animBg="1"/>
      <p:bldP spid="3" grpId="0" animBg="1"/>
      <p:bldP spid="44" grpId="0" animBg="1"/>
      <p:bldP spid="21523" grpId="0"/>
      <p:bldP spid="13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457835" y="189230"/>
            <a:ext cx="10930890" cy="59372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dirty="0">
                <a:solidFill>
                  <a:srgbClr val="FF0000"/>
                </a:solidFill>
              </a:rPr>
              <a:t>                            </a:t>
            </a:r>
            <a:r>
              <a:rPr lang="zh-CN" altLang="en-US" sz="4800" dirty="0"/>
              <a:t>主题：</a:t>
            </a:r>
            <a:endParaRPr lang="en-US" altLang="zh-CN" sz="4800" dirty="0"/>
          </a:p>
          <a:p>
            <a:pPr eaLnBrk="1" hangingPunct="1">
              <a:buNone/>
            </a:pPr>
            <a:r>
              <a:rPr lang="zh-CN" altLang="en-US" sz="4800" dirty="0">
                <a:solidFill>
                  <a:srgbClr val="FF0000"/>
                </a:solidFill>
              </a:rPr>
              <a:t>         文章揭示出个体的生命是卑微柔弱的，但就整体而言，生命是永久不朽的，表达了作者积极乐观的人生态度，同时要我们感谢生命，并以自己的全部热情回报生命。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32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kern="1200">
                <a:solidFill>
                  <a:srgbClr val="F8868F"/>
                </a:solidFill>
                <a:latin typeface="+mj-lt"/>
                <a:ea typeface="+mj-ea"/>
                <a:cs typeface="+mj-cs"/>
              </a:rPr>
              <a:t>写作特色：</a:t>
            </a:r>
            <a:br>
              <a:rPr lang="zh-CN" altLang="en-US" kern="1200">
                <a:solidFill>
                  <a:srgbClr val="F8868F"/>
                </a:solidFill>
                <a:latin typeface="+mj-lt"/>
                <a:ea typeface="+mj-ea"/>
                <a:cs typeface="+mj-cs"/>
              </a:rPr>
            </a:br>
            <a:endParaRPr lang="zh-CN" altLang="en-US" kern="1200">
              <a:solidFill>
                <a:srgbClr val="F8868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288925" y="1546225"/>
            <a:ext cx="11644313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，欲扬先抑，章法井然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   在写法上，先谈生命的易逝，如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过去了的时间永不再回来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采用欲扬先抑的写作手法；然后再谈生命的永久，以小草，小牛犊为例，从正面展开，指出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它却永远存在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；最后联系现实生活，高唱生命的凯歌。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，通俗易懂，感情充沛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    语言通俗易懂，如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一个人到了三十岁的边头就会发现自己丢失了一些什么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”“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个人生命不像一件衬衣，当你发现它脏了，破了的时候，就可以脱下它来洗涤，把它再补好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。这样通俗易懂的语句，阐述的却是深邃的哲理。作者在行文中感情充沛，如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让我们赞美生命，赞美那毁灭不掉的生命吧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，表达了积极乐观的人生态度。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381000" y="1162685"/>
            <a:ext cx="11490325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生命是什么？它是青藏高原上那辽远的天穹，它是峡谷中那激荡的长江水，它是内蒙古高原一望无际的绿色。生命是一次性的筷子，每个人只有一次，生命是徐徐升起的风筝，只能高飞岂能停滞，生命是崎岖不平的山路，只能走下去，尽管你会摔倒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……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我们的生命可以伟大，也可以渺小，但不管怎样我们要挺直生命的脊梁，把生命努力进行到底，善待生活、善待自己，过好自己的生活，这大概就是生命的定义吧！ 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4589" name="文本框 24588"/>
          <p:cNvSpPr txBox="1"/>
          <p:nvPr/>
        </p:nvSpPr>
        <p:spPr>
          <a:xfrm>
            <a:off x="381000" y="55880"/>
            <a:ext cx="571436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>
              <a:spcBef>
                <a:spcPct val="50000"/>
              </a:spcBef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</a:rPr>
              <a:t>主旨拓展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sz="60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当堂评价</a:t>
            </a:r>
            <a:endParaRPr lang="zh-CN" altLang="en-US" sz="6000" kern="1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469900" y="1383030"/>
            <a:ext cx="10515600" cy="4351338"/>
          </a:xfrm>
        </p:spPr>
        <p:txBody>
          <a:bodyPr wrap="square" lIns="91440" tIns="45720" rIns="91440" bIns="45720" anchor="ctr"/>
          <a:p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1.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下列加点字注音完全正确的一项是（          ）</a:t>
            </a:r>
            <a:endParaRPr lang="zh-CN" altLang="en-US" sz="3600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A.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写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意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(xiě)       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倘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若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(tǎn)</a:t>
            </a:r>
            <a:endParaRPr lang="zh-CN" altLang="en-US" sz="3600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B.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飓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风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(jiù)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        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遏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制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è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)</a:t>
            </a:r>
            <a:endParaRPr lang="en-US" altLang="zh-CN" sz="3600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C.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松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懈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(xi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è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)       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俯</a:t>
            </a:r>
            <a:r>
              <a:rPr lang="zh-CN" altLang="en-US" sz="3600" kern="120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瞰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(k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à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n)</a:t>
            </a:r>
            <a:endParaRPr lang="en-US" altLang="zh-CN" sz="3600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D.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频临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(pīn)      </a:t>
            </a:r>
            <a:r>
              <a:rPr lang="zh-CN" altLang="en-US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震颤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(ch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  <a:sym typeface="黑体" panose="02010609060101010101" pitchFamily="49" charset="-122"/>
              </a:rPr>
              <a:t>à</a:t>
            </a:r>
            <a:r>
              <a:rPr lang="en-US" altLang="zh-CN" sz="3600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n)</a:t>
            </a:r>
            <a:endParaRPr lang="en-US" altLang="zh-CN" sz="3600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5510" y="1981200"/>
            <a:ext cx="1036638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346710" y="1162685"/>
            <a:ext cx="10515600" cy="4351338"/>
          </a:xfrm>
        </p:spPr>
        <p:txBody>
          <a:bodyPr wrap="square" lIns="91440" tIns="45720" rIns="91440" bIns="45720" anchor="ctr">
            <a:noAutofit/>
          </a:bodyPr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2.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下列句子中加点的词语运用不恰当的一项是（          ）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A.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学校定期开展的安全教育活动，让广大师生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受益匪浅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B.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谈论西青旅游及其影响力，我们既不能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妄自菲薄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，也不要盲目乐观。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C.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同学们都在争分夺秒地复习，他却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苦心孤诣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地沉迷于游戏，他的父母为此心急如焚。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D.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如果学生对影视明星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顶礼膜拜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，就会影响正常的学习和生活。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2360" y="1027430"/>
            <a:ext cx="1036638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359410" y="550545"/>
            <a:ext cx="11055350" cy="4853305"/>
          </a:xfrm>
        </p:spPr>
        <p:txBody>
          <a:bodyPr wrap="square" lIns="91440" tIns="45720" rIns="91440" bIns="45720" anchor="ctr">
            <a:noAutofit/>
          </a:bodyPr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3.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下列句子中，没有语病的一项是（         ）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A.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随着京剧表演及脸谱制作等活动引入课堂，让更多学生受到了收到了传统文化的熏陶。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B.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中国体育健儿正在积极备战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2020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奥运会，他们将在赛场上努力拼搏，争创佳绩。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C.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读者深受喜爱的杨绛先生，不平凡的一生中，留下了大量文风质朴、寓意深刻的作品。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D.“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中国成语大会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节目受到中小学生喜爱，是因为其形式新颖，有文化内涵的原因。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66698" y="442913"/>
            <a:ext cx="103663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384175" y="745490"/>
            <a:ext cx="10515600" cy="4351338"/>
          </a:xfrm>
        </p:spPr>
        <p:txBody>
          <a:bodyPr wrap="square" lIns="91440" tIns="45720" rIns="91440" bIns="45720" anchor="ctr">
            <a:noAutofit/>
          </a:bodyPr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4.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依次填入下面文字横线处的句子，与上下文衔接最恰当的一项是（         ）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        培养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静能量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，还要学会享受安静，于安静中汲取养分。当你烦躁不安时，不妨静下心来，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；当你心灰意冷时，不妨静下心来，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            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；当你志得意满时，不妨静下心来，</a:t>
            </a:r>
            <a:r>
              <a:rPr lang="zh-CN" altLang="en-US" sz="3600" b="1" u="sng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。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①想想自己到底想要什么②想想自己究竟做错了什么③想想自己的初衷是什么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A.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①②③    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B.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②①③    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C.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①③②    </a:t>
            </a:r>
            <a:r>
              <a:rPr lang="en-US" altLang="zh-CN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D.</a:t>
            </a:r>
            <a:r>
              <a:rPr lang="zh-CN" altLang="en-US" sz="3600" b="1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③②①</a:t>
            </a:r>
            <a:endParaRPr lang="zh-CN" altLang="en-US" sz="3600" b="1" kern="1200">
              <a:solidFill>
                <a:srgbClr val="59595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6575" y="637540"/>
            <a:ext cx="10350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- 万能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" y="120015"/>
            <a:ext cx="9084310" cy="6650990"/>
          </a:xfrm>
          <a:prstGeom prst="rect">
            <a:avLst/>
          </a:prstGeom>
        </p:spPr>
      </p:pic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情境导入</a:t>
            </a:r>
            <a:endParaRPr lang="zh-CN" altLang="en-US" kern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1985" y="120015"/>
            <a:ext cx="2214245" cy="598551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p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落红不是无情物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化作春泥更护花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6390" y="5356225"/>
            <a:ext cx="113550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凋落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并不等于死亡，也许它是又一个生命的开始。让我们一起从严文井的文章中去感悟生命的强大与不朽。</a:t>
            </a:r>
            <a:endParaRPr lang="zh-CN" altLang="en-US" sz="3600" b="1"/>
          </a:p>
        </p:txBody>
      </p:sp>
      <p:pic>
        <p:nvPicPr>
          <p:cNvPr id="5" name="图片 4" descr="u=3056388152,3985416033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" y="231775"/>
            <a:ext cx="11722100" cy="49949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359410" y="209550"/>
            <a:ext cx="10515600" cy="908050"/>
          </a:xfrm>
        </p:spPr>
        <p:txBody>
          <a:bodyPr wrap="square" lIns="91440" tIns="45720" rIns="91440" bIns="45720" anchor="ctr">
            <a:noAutofit/>
          </a:bodyPr>
          <a:p>
            <a:r>
              <a:rPr lang="zh-CN" altLang="en-US" sz="60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作者介绍</a:t>
            </a:r>
            <a:endParaRPr lang="zh-CN" altLang="en-US" sz="6000" kern="1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1126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4785" y="1117600"/>
            <a:ext cx="3909695" cy="5460365"/>
          </a:xfrm>
        </p:spPr>
      </p:pic>
      <p:sp>
        <p:nvSpPr>
          <p:cNvPr id="11267" name="文本框 4"/>
          <p:cNvSpPr txBox="1"/>
          <p:nvPr/>
        </p:nvSpPr>
        <p:spPr>
          <a:xfrm>
            <a:off x="4327525" y="1273175"/>
            <a:ext cx="74549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latin typeface="Arial" panose="020B0604020202020204" pitchFamily="34" charset="0"/>
                <a:ea typeface="黑体" panose="02010609060101010101" pitchFamily="49" charset="-122"/>
              </a:rPr>
              <a:t>严文井(1915--2005)，原名严文锦。湖北武昌人。当代作家、散文家、著名儿童文学家。著有《南南和胡子伯伯》、《丁丁的一次奇怪旅行》等。中共党员，《人民文学》主编，人民文学出版社社长、总编辑。</a:t>
            </a:r>
            <a:endParaRPr lang="zh-CN" altLang="en-US" sz="40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文本框 13"/>
          <p:cNvSpPr txBox="1"/>
          <p:nvPr/>
        </p:nvSpPr>
        <p:spPr>
          <a:xfrm>
            <a:off x="12285663" y="23399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151" name="文本框 14"/>
          <p:cNvSpPr txBox="1"/>
          <p:nvPr/>
        </p:nvSpPr>
        <p:spPr>
          <a:xfrm>
            <a:off x="12085638" y="41703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2420" y="292100"/>
            <a:ext cx="7278370" cy="64903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主要著作有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严文井散文选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严文井童话集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严文井童话寓言集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等，曾获首届全国优秀散文杂文奖、第二次全国少年儿童文艺创作荣誉奖。他被称为“</a:t>
            </a:r>
            <a:r>
              <a:rPr lang="en-US" altLang="zh-CN" sz="3200" b="1">
                <a:latin typeface="宋体" panose="02010600030101010101" pitchFamily="2" charset="-122"/>
              </a:rPr>
              <a:t>20</a:t>
            </a:r>
            <a:r>
              <a:rPr lang="zh-CN" altLang="en-US" sz="3200" b="1" dirty="0">
                <a:latin typeface="宋体" panose="02010600030101010101" pitchFamily="2" charset="-122"/>
              </a:rPr>
              <a:t>世纪最知名、最有影响力的哲学家”之一，还被无数人视为是“未来时代的先知”，亦是著名的数学家、逻辑学家、社会活动家，又被公认为“富有鼓动天才的辩论家”“百科全书式文学家”。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340" y="469900"/>
            <a:ext cx="4284980" cy="618871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5925" y="2032635"/>
            <a:ext cx="11605895" cy="308864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兴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味      洗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涤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卑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微      牛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犊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茸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毛     消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逝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eaLnBrk="1" hangingPunct="1"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eaLnBrk="1" hangingPunct="1">
              <a:buNone/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繁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殖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凋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谢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遏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制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濒临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深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渊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星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辰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925" y="102235"/>
            <a:ext cx="365379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读读写写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4390" y="1562735"/>
            <a:ext cx="8280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dú </a:t>
            </a:r>
            <a:r>
              <a:rPr lang="en-US" altLang="zh-CN" dirty="0"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17545" y="1473200"/>
            <a:ext cx="5403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dí</a:t>
            </a:r>
            <a:endParaRPr lang="en-US" altLang="zh-CN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4880" y="1473200"/>
            <a:ext cx="10471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róng</a:t>
            </a:r>
            <a:endParaRPr lang="en-US" altLang="zh-CN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85525" y="1562735"/>
            <a:ext cx="722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buNone/>
            </a:pP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shì</a:t>
            </a:r>
            <a:endParaRPr lang="en-US" altLang="zh-CN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925" y="1562735"/>
            <a:ext cx="14617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xìng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6125" y="1473200"/>
            <a:ext cx="7753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bēi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80770" y="3032760"/>
            <a:ext cx="796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zhí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52395" y="3032760"/>
            <a:ext cx="12426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diāo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0765" y="3032760"/>
            <a:ext cx="7842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è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0365" y="3032760"/>
            <a:ext cx="1736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bīn lín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65590" y="3032760"/>
            <a:ext cx="12395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yuān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90910" y="3032760"/>
            <a:ext cx="11798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chén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5" grpId="0"/>
      <p:bldP spid="9" grpId="0"/>
      <p:bldP spid="4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5925" y="2032635"/>
            <a:ext cx="11605895" cy="308864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暂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时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蔓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延     震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颤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嘲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讽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遵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松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懈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eaLnBrk="1" hangingPunct="1"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eaLnBrk="1" hangingPunct="1">
              <a:buNone/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俯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瞰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修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葺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臼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齿     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925" y="102235"/>
            <a:ext cx="365379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字词补充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620" y="1449070"/>
            <a:ext cx="12261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zàn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9840" y="1449070"/>
            <a:ext cx="12630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màn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4425" y="1449070"/>
            <a:ext cx="11410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chàn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9460" y="1449070"/>
            <a:ext cx="11156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fěng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61450" y="1449070"/>
            <a:ext cx="11036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xún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04550" y="1449070"/>
            <a:ext cx="10172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xiè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3310" y="3106420"/>
            <a:ext cx="10172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kàn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86430" y="3020695"/>
            <a:ext cx="981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qì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05020" y="3106420"/>
            <a:ext cx="7232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jiù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sz="6000" kern="1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质疑思考，读懂词句含义</a:t>
            </a:r>
            <a:endParaRPr lang="zh-CN" altLang="en-US" sz="6000" kern="1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911860" y="1591945"/>
            <a:ext cx="9644380" cy="4351655"/>
          </a:xfrm>
        </p:spPr>
        <p:txBody>
          <a:bodyPr/>
          <a:p>
            <a:r>
              <a:rPr lang="zh-CN" altLang="en-US" sz="6000" b="1"/>
              <a:t>读课文，选择一些含义深刻的句子进行质疑，并写下自己的思考。</a:t>
            </a:r>
            <a:endParaRPr lang="zh-CN" altLang="en-US" sz="60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ags/tag1.xml><?xml version="1.0" encoding="utf-8"?>
<p:tagLst xmlns:p="http://schemas.openxmlformats.org/presentationml/2006/main">
  <p:tag name="KSO_WM_TEMPLATE_CATEGORY" val="basetag"/>
  <p:tag name="KSO_WM_TEMPLATE_INDEX" val="20163671"/>
</p:tagLst>
</file>

<file path=ppt/tags/tag10.xml><?xml version="1.0" encoding="utf-8"?>
<p:tagLst xmlns:p="http://schemas.openxmlformats.org/presentationml/2006/main">
  <p:tag name="KSO_WM_TEMPLATE_CATEGORY" val="basetag"/>
  <p:tag name="KSO_WM_TEMPLATE_INDEX" val="20163671"/>
</p:tagLst>
</file>

<file path=ppt/tags/tag11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2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4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6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1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2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20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4.xml><?xml version="1.0" encoding="utf-8"?>
<p:tagLst xmlns:p="http://schemas.openxmlformats.org/presentationml/2006/main">
  <p:tag name="KSO_WM_TEMPLATE_CATEGORY" val="basetag"/>
  <p:tag name="KSO_WM_TEMPLATE_INDEX" val="20163671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6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7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演示</Application>
  <PresentationFormat>宽屏</PresentationFormat>
  <Paragraphs>258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楷体_GB2312</vt:lpstr>
      <vt:lpstr>新宋体</vt:lpstr>
      <vt:lpstr>黑体</vt:lpstr>
      <vt:lpstr>Calibri</vt:lpstr>
      <vt:lpstr>微软雅黑</vt:lpstr>
      <vt:lpstr>Arial Unicode MS</vt:lpstr>
      <vt:lpstr>Calibri Light</vt:lpstr>
      <vt:lpstr>Wingdings</vt:lpstr>
      <vt:lpstr>Office 主题</vt:lpstr>
      <vt:lpstr>PowerPoint 演示文稿</vt:lpstr>
      <vt:lpstr>PowerPoint 演示文稿</vt:lpstr>
      <vt:lpstr>情境导入</vt:lpstr>
      <vt:lpstr>PowerPoint 演示文稿</vt:lpstr>
      <vt:lpstr>作者介绍</vt:lpstr>
      <vt:lpstr>PowerPoint 演示文稿</vt:lpstr>
      <vt:lpstr>PowerPoint 演示文稿</vt:lpstr>
      <vt:lpstr>PowerPoint 演示文稿</vt:lpstr>
      <vt:lpstr>质疑思考，读懂词句含义</vt:lpstr>
      <vt:lpstr>示例：</vt:lpstr>
      <vt:lpstr>问题预设</vt:lpstr>
      <vt:lpstr>PowerPoint 演示文稿</vt:lpstr>
      <vt:lpstr>PowerPoint 演示文稿</vt:lpstr>
      <vt:lpstr>PowerPoint 演示文稿</vt:lpstr>
      <vt:lpstr>划繁为简，弄清句子关系</vt:lpstr>
      <vt:lpstr>第一段</vt:lpstr>
      <vt:lpstr>PowerPoint 演示文稿</vt:lpstr>
      <vt:lpstr>第二段</vt:lpstr>
      <vt:lpstr>第三段</vt:lpstr>
      <vt:lpstr>第四段</vt:lpstr>
      <vt:lpstr>梳理文章结构</vt:lpstr>
      <vt:lpstr>PowerPoint 演示文稿</vt:lpstr>
      <vt:lpstr>写作特色： </vt:lpstr>
      <vt:lpstr>PowerPoint 演示文稿</vt:lpstr>
      <vt:lpstr>当堂评价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37</cp:revision>
  <dcterms:created xsi:type="dcterms:W3CDTF">2015-05-05T08:02:00Z</dcterms:created>
  <dcterms:modified xsi:type="dcterms:W3CDTF">2019-11-05T08:34:00Z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