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305" r:id="rId4"/>
    <p:sldId id="440" r:id="rId5"/>
    <p:sldId id="441" r:id="rId6"/>
    <p:sldId id="396" r:id="rId7"/>
    <p:sldId id="439" r:id="rId8"/>
    <p:sldId id="442" r:id="rId9"/>
    <p:sldId id="438" r:id="rId10"/>
    <p:sldId id="362" r:id="rId11"/>
    <p:sldId id="437" r:id="rId12"/>
    <p:sldId id="443" r:id="rId13"/>
    <p:sldId id="444" r:id="rId14"/>
    <p:sldId id="445" r:id="rId15"/>
    <p:sldId id="446" r:id="rId16"/>
    <p:sldId id="447" r:id="rId17"/>
    <p:sldId id="448" r:id="rId18"/>
    <p:sldId id="449" r:id="rId19"/>
    <p:sldId id="450" r:id="rId20"/>
    <p:sldId id="451" r:id="rId21"/>
    <p:sldId id="452" r:id="rId22"/>
    <p:sldId id="453" r:id="rId23"/>
    <p:sldId id="454" r:id="rId24"/>
    <p:sldId id="455" r:id="rId25"/>
    <p:sldId id="456" r:id="rId26"/>
    <p:sldId id="457" r:id="rId27"/>
    <p:sldId id="458" r:id="rId28"/>
    <p:sldId id="459" r:id="rId29"/>
    <p:sldId id="460" r:id="rId30"/>
    <p:sldId id="461" r:id="rId31"/>
    <p:sldId id="462" r:id="rId32"/>
    <p:sldId id="463" r:id="rId33"/>
    <p:sldId id="464" r:id="rId34"/>
    <p:sldId id="465" r:id="rId35"/>
    <p:sldId id="466" r:id="rId36"/>
    <p:sldId id="467" r:id="rId37"/>
    <p:sldId id="468" r:id="rId38"/>
    <p:sldId id="469" r:id="rId39"/>
    <p:sldId id="470" r:id="rId40"/>
  </p:sldIdLst>
  <p:sldSz cx="12192000" cy="6858000"/>
  <p:notesSz cx="7103745" cy="10234295"/>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71"/>
        <p:guide pos="3842"/>
      </p:guideLst>
    </p:cSldViewPr>
  </p:slideViewPr>
  <p:notesTextViewPr>
    <p:cViewPr>
      <p:scale>
        <a:sx n="3" d="2"/>
        <a:sy n="3" d="2"/>
      </p:scale>
      <p:origin x="0" y="0"/>
    </p:cViewPr>
  </p:notesTextViewPr>
  <p:notesViewPr>
    <p:cSldViewPr>
      <p:cViewPr>
        <p:scale>
          <a:sx n="1" d="100"/>
          <a:sy n="1" d="100"/>
        </p:scale>
        <p:origin x="0" y="0"/>
      </p:cViewPr>
    </p:cSldViewPr>
  </p:notesViewPr>
  <p:gridSpacing cx="72000" cy="720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tags" Target="tags/tag1.xml" /><Relationship Id="rId42" Type="http://schemas.openxmlformats.org/officeDocument/2006/relationships/presProps" Target="presProps.xml" /><Relationship Id="rId43" Type="http://schemas.openxmlformats.org/officeDocument/2006/relationships/viewProps" Target="viewProps.xml" /><Relationship Id="rId44" Type="http://schemas.openxmlformats.org/officeDocument/2006/relationships/theme" Target="theme/theme1.xml" /><Relationship Id="rId45"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a:t>单击此处添加标题</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单击此处添加副标题</a:t>
            </a:r>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615609"/>
            <a:ext cx="5157787"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615609"/>
            <a:ext cx="5183188"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a:t>单击此处编辑标题</a:t>
            </a:r>
            <a:endParaRPr lang="zh-CN" altLang="en-US"/>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6985" y="-635"/>
            <a:ext cx="12205970" cy="6859905"/>
          </a:xfrm>
          <a:prstGeom prst="rect">
            <a:avLst/>
          </a:prstGeom>
        </p:spPr>
      </p:pic>
      <p:sp>
        <p:nvSpPr>
          <p:cNvPr id="2" name="标题 1"/>
          <p:cNvSpPr>
            <a:spLocks noGrp="1"/>
          </p:cNvSpPr>
          <p:nvPr>
            <p:ph type="ctrTitle"/>
          </p:nvPr>
        </p:nvSpPr>
        <p:spPr>
          <a:xfrm>
            <a:off x="2345690" y="1519555"/>
            <a:ext cx="8754110" cy="2139315"/>
          </a:xfrm>
        </p:spPr>
        <p:txBody>
          <a:bodyPr>
            <a:normAutofit fontScale="90000"/>
          </a:bodyPr>
          <a:lstStyle/>
          <a:p>
            <a:pPr algn="l" fontAlgn="auto">
              <a:lnSpc>
                <a:spcPct val="100000"/>
              </a:lnSpc>
              <a:spcBef>
                <a:spcPts val="600"/>
              </a:spcBef>
              <a:spcAft>
                <a:spcPts val="600"/>
              </a:spcAft>
            </a:pPr>
            <a:r>
              <a:rPr sz="4890" b="1">
                <a:solidFill>
                  <a:srgbClr val="FFFF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专</a:t>
            </a:r>
            <a:r>
              <a:rPr lang="zh-CN" sz="4890" b="1">
                <a:solidFill>
                  <a:srgbClr val="FFFF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题十四</a:t>
            </a:r>
            <a:br>
              <a:rPr sz="4890" b="1">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br>
            <a:r>
              <a:rPr sz="4890" b="1">
                <a:solidFill>
                  <a:srgbClr val="FF00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人物访谈的三类考题及答题模式</a:t>
            </a:r>
            <a:r>
              <a:rPr lang="zh-CN" altLang="en-US" sz="4890" b="1">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　</a:t>
            </a:r>
            <a:endParaRPr lang="zh-CN" altLang="en-US" sz="4890">
              <a:effectLst>
                <a:outerShdw blurRad="38100" dist="38100" dir="2700000" algn="tl">
                  <a:srgbClr val="000000">
                    <a:alpha val="43137"/>
                  </a:srgbClr>
                </a:outerShdw>
              </a:effectLst>
              <a:latin typeface="方正粗黑宋简体" panose="02000000000000000000" charset="-122"/>
              <a:ea typeface="方正粗黑宋简体" panose="02000000000000000000"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842010"/>
            <a:ext cx="11463020" cy="5862955"/>
          </a:xfrm>
          <a:solidFill>
            <a:schemeClr val="bg1"/>
          </a:solidFill>
          <a:ln w="28575">
            <a:solidFill>
              <a:srgbClr val="92D050"/>
            </a:solidFill>
          </a:ln>
        </p:spPr>
        <p:txBody>
          <a:bodyPr vert="horz" lIns="91440" tIns="45720" rIns="91440" bIns="45720" rtlCol="0">
            <a:normAutofit fontScale="90000"/>
          </a:bodyPr>
          <a:lstStyle/>
          <a:p>
            <a:pPr marL="14605" lvl="0" indent="-446405" algn="l" fontAlgn="auto">
              <a:lnSpc>
                <a:spcPts val="2880"/>
              </a:lnSpc>
              <a:spcBef>
                <a:spcPts val="10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【提问模式】</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fontAlgn="auto">
              <a:lnSpc>
                <a:spcPts val="2880"/>
              </a:lnSpc>
              <a:spcBef>
                <a:spcPts val="6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访谈呈现了一代大师罗哲文先生怎样的形象？请结合全文逐层分析。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【答题模式】</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fontAlgn="auto">
              <a:lnSpc>
                <a:spcPts val="2880"/>
              </a:lnSpc>
              <a:spcBef>
                <a:spcPts val="6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通览全文，筛选出对人物的相关描写(言行外貌、精神品质等);结合关键词语分条表述。</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【典例分析】</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fontAlgn="auto">
              <a:lnSpc>
                <a:spcPts val="2880"/>
              </a:lnSpc>
              <a:spcBef>
                <a:spcPts val="6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访谈呈现了一代大师罗哲文先生怎样的形象？请结合全文逐层分析。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【答案】</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fontAlgn="auto">
              <a:lnSpc>
                <a:spcPts val="2880"/>
              </a:lnSpc>
              <a:spcBef>
                <a:spcPts val="1000"/>
              </a:spcBef>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①学习古建筑包括师承的基本情况，写他的历史机遇和个人兴趣，并突出他强烈的责任感和使命感。</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1000"/>
              </a:spcBef>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②对长城的研究，表现他对事业的痴迷执着，以及求实和献身精神。</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1000"/>
              </a:spcBef>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③对“大师”称号的推辞，表现出一种谦逊的品质。</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1000"/>
              </a:spcBef>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④对古建筑保护和建筑的看法，表现出他见解独到深刻。</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nvSpPr>
        <p:spPr>
          <a:xfrm>
            <a:off x="368300" y="74930"/>
            <a:ext cx="3757930" cy="678180"/>
          </a:xfrm>
          <a:prstGeom prst="rect">
            <a:avLst/>
          </a:prstGeom>
          <a:noFill/>
        </p:spPr>
        <p:txBody>
          <a:bodyPr wrap="none" rtlCol="0" anchor="t">
            <a:spAutoFit/>
          </a:bodyPr>
          <a:lstStyle/>
          <a:p>
            <a:pPr lvl="0" algn="l">
              <a:lnSpc>
                <a:spcPts val="4580"/>
              </a:lnSpc>
              <a:spcBef>
                <a:spcPts val="600"/>
              </a:spcBef>
              <a:spcAft>
                <a:spcPts val="600"/>
              </a:spcAft>
              <a:buClrTx/>
              <a:buSzTx/>
              <a:buFontTx/>
            </a:pPr>
            <a:r>
              <a:rPr lang="zh-CN" altLang="en-US" sz="2800" b="1">
                <a:solidFill>
                  <a:srgbClr val="4F0FBD"/>
                </a:solidFill>
                <a:latin typeface="方正粗黑宋简体" panose="02000000000000000000" charset="-122"/>
                <a:ea typeface="方正粗黑宋简体" panose="02000000000000000000" charset="-122"/>
                <a:sym typeface="+mn-ea"/>
              </a:rPr>
              <a:t>二、分析访谈人物形象</a:t>
            </a:r>
            <a:endParaRPr lang="zh-CN" altLang="en-US" sz="2800" b="1">
              <a:solidFill>
                <a:srgbClr val="4F0FBD"/>
              </a:solidFill>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854075"/>
            <a:ext cx="11463020" cy="580580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【提问模式】</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根据傅聪的观点，演奏家如何才能使伟大作曲家的作品“不断地发展”，“不断复活、再生、演变”？</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第四部分中提到“有学者说，语言就像河流，你不能阻碍它”，而余光中认为“有河流就有两岸，两岸如果太模糊了，这河流就不晓得流到哪儿去了”。请联系中文的纯洁度问题，谈谈你的看法。</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秦绍德认为，学者“被媒体过分关注恰恰做不出学问”，根据文意，怎样理解这一观点？</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【答题模式】</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首先明确人物观点，再根据要求，或结合文本(言论、事例等)，或联系现实，表达自己的理解或看法，做到有理有据。</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Aft>
                <a:spcPct val="0"/>
              </a:spcAft>
              <a:buClrTx/>
              <a:buSzTx/>
            </a:pP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nvSpPr>
        <p:spPr>
          <a:xfrm>
            <a:off x="368300" y="208280"/>
            <a:ext cx="3757930" cy="678180"/>
          </a:xfrm>
          <a:prstGeom prst="rect">
            <a:avLst/>
          </a:prstGeom>
          <a:noFill/>
        </p:spPr>
        <p:txBody>
          <a:bodyPr wrap="none" rtlCol="0" anchor="t">
            <a:spAutoFit/>
          </a:bodyPr>
          <a:lstStyle/>
          <a:p>
            <a:pPr lvl="0" algn="l">
              <a:lnSpc>
                <a:spcPts val="4580"/>
              </a:lnSpc>
              <a:spcBef>
                <a:spcPts val="600"/>
              </a:spcBef>
              <a:spcAft>
                <a:spcPts val="600"/>
              </a:spcAft>
              <a:buClrTx/>
              <a:buSzTx/>
              <a:buFontTx/>
            </a:pPr>
            <a:r>
              <a:rPr lang="zh-CN" altLang="en-US" sz="2800" b="1">
                <a:solidFill>
                  <a:srgbClr val="4F0FBD"/>
                </a:solidFill>
                <a:latin typeface="方正粗黑宋简体" panose="02000000000000000000" charset="-122"/>
                <a:ea typeface="方正粗黑宋简体" panose="02000000000000000000" charset="-122"/>
                <a:sym typeface="+mn-ea"/>
              </a:rPr>
              <a:t>三、评价访谈人物观点</a:t>
            </a:r>
            <a:endParaRPr lang="zh-CN" altLang="en-US" sz="2800" b="1">
              <a:solidFill>
                <a:srgbClr val="4F0FBD"/>
              </a:solidFill>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【典例分析】</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第四部分中提到“有学者说，语言就像河流，你不能阻碍它”，而余光中认为“有河流就有两岸，两岸如果太模糊了，这河流就不晓得流到哪儿去了”。请联系中文的纯洁度问题，谈谈你的看法。</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【分析】</a:t>
            </a:r>
            <a:r>
              <a:rPr lang="zh-CN" altLang="en-US" sz="2400" b="1">
                <a:solidFill>
                  <a:schemeClr val="tx1"/>
                </a:solidFill>
                <a:latin typeface="新宋体" panose="02010609030101010101" charset="-122"/>
                <a:ea typeface="新宋体" panose="02010609030101010101" charset="-122"/>
                <a:sym typeface="+mn-ea"/>
              </a:rPr>
              <a:t>本题考查对文本人物观点的评价，自由度较大。答题时，考生可以谈要保持中文的纯粹性，为汉语的纯粹性而奋斗，规范网络语言，保持中文特色;也可以谈网络语言是历史发展的必然，要予以包容。考生可以选择其中之一来谈，也可以面面俱到，注意联系中文的纯洁度问题谈论，做到言之成理，不偏离中心即可。</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【答案】</a:t>
            </a: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随着时代和社会的发展，语言也在不断发展和变化，而对语言的发展不能听之任之，需要加以必要的规范。在当今社会背景下，中文既要不断丰富和发展，又要保持其特色和纯洁度。</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793750"/>
            <a:ext cx="11463020" cy="5866130"/>
          </a:xfrm>
          <a:solidFill>
            <a:schemeClr val="bg1"/>
          </a:solidFill>
          <a:ln w="28575">
            <a:solidFill>
              <a:srgbClr val="92D050"/>
            </a:solidFill>
          </a:ln>
        </p:spPr>
        <p:txBody>
          <a:bodyPr vert="horz" lIns="91440" tIns="45720" rIns="91440" bIns="45720" rtlCol="0">
            <a:noAutofit/>
          </a:bodyPr>
          <a:lstStyle/>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9月19号，第八届茅盾文学奖颁奖典礼在国家大剧院举行。茅盾文学奖是中国最高的文学奖项之一，代表着中国当代长篇小说创作的最高荣誉。2011年，共有五位作家获得了这一殊荣，他们分别是张炜、刘醒龙、莫言、毕飞宇和刘震云。</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记者：在你最初得到这样一个消息——得到茅盾文学奖的时候，你的心态是什么？</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刘震云：当时我在菜市场买菜，然后出版人就给我打了一个电话，说评出来了，有你。然后我就买西红柿、鸡蛋回家，中午吃的是鸡蛋西红柿面。当时新浪的主持人还问我，是不是这面吃的跟别的不一样。我说挺一样的，鸡蛋就是鸡蛋，西红柿就是西红柿。</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记者：但心情不一样。</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刘震云：没有大喜。如果是惊喜的话，那就证明《一句顶一万句》写得不够好。</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记者：你很自信这个结果在意料之中吗？</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刘震云：那倒没有，那也很可能它评不上。我只是觉得它评不上的话，也并不妨碍我对它的看法，我跟它相处那么长时间，我肯定知道它是好的。你比如讲，《一句顶一万句》没评上茅盾文学奖，它会减色很多吗？</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100" name="文本框 99"/>
          <p:cNvSpPr txBox="1"/>
          <p:nvPr/>
        </p:nvSpPr>
        <p:spPr>
          <a:xfrm>
            <a:off x="368300" y="173990"/>
            <a:ext cx="1407160" cy="460375"/>
          </a:xfrm>
          <a:prstGeom prst="rect">
            <a:avLst/>
          </a:prstGeom>
          <a:solidFill>
            <a:srgbClr val="00B0F0"/>
          </a:solidFill>
        </p:spPr>
        <p:txBody>
          <a:bodyPr wrap="none" rtlCol="0">
            <a:spAutoFit/>
          </a:bodyPr>
          <a:lstStyle/>
          <a:p>
            <a:pPr lvl="0" algn="l">
              <a:buClrTx/>
              <a:buSzTx/>
              <a:buFontTx/>
            </a:pPr>
            <a:r>
              <a:rPr lang="zh-CN" altLang="en-US" sz="2400" b="1">
                <a:solidFill>
                  <a:schemeClr val="bg1"/>
                </a:solidFill>
                <a:sym typeface="+mn-ea"/>
              </a:rPr>
              <a:t>模拟训练</a:t>
            </a:r>
            <a:endParaRPr lang="zh-CN" altLang="en-US" sz="2400" b="1">
              <a:solidFill>
                <a:schemeClr val="bg1"/>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Autofit/>
          </a:bodyPr>
          <a:lstStyle/>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一句顶一万句》这部长篇小说分为上下两部，上部《出延津记》讲的是杨百顺从故乡“出走”的过程，下部《回延津记》讲的是牛爱国从异地“还乡”的过程。通过“出走”与“还乡”，《一句顶一万句》展现了杨百顺和牛爱国的人生历程与命运逻辑，但这部作品的名字却引发了人们的好奇。</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记者：为什么叫《一句顶一万句》呢？</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刘震云：一句有见识的话，胜过一万句废话。“一句顶一万句”这个说法2000多年前有人说过。孔子说：“朝闻道，夕死可矣。”意思就是早晨我听到一句有见识的话，我晚上死都可以。孔子这个话是很讲究的，他不说“朝闻道，朝死可矣”，就是明明白白活一天，这就是“一句顶一万句”，一天顶一万天。其实《一句顶一万句》还可以起另外一个名字。</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记者：会是什么？</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刘震云：“一天顶一万天”。</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记者：我不知道对您而言现在是否是你文学作品上的一个巅峰？</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刘震云：不是吧，我觉得我的写作刚刚开始。为什么说刚刚开始呢？是由写作者变成倾听者的刚刚的开始。</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Autofit/>
          </a:bodyPr>
          <a:lstStyle/>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从写作者到倾听者，是刘震云在创作《一句顶一万句》时的最大感悟。作为一个倾听者，刘震云在这部作品中将每一个人物的话都原汁原味地记录下来。这不禁让人联想起他的另一部与说话有关的作品——《手机》，《手机》这部作品的主人公是电视谈话节目主持人严守一，因为职业的关系，严守一每天都要说很多的话，但在这部书的封底，却写着这样一行字：“世上有用的话，一天不超过十句。”</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记者：似乎“说话”这个关键词还是在您的作品中延续？</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刘震云：当然！我觉得，说话是重要的，说什么样的话，谁在说话，是作者在说话，还是书里的人物突然自己想说话，而这个话别人没说过。我觉得这个不是靠作家的想象力就能够抵达的，而是靠人物自己。我觉得，他突然觉得他应该有一个情绪和心灵的出口，所以当严守一的奶奶去世之后，他突然觉得他在世界上没有任何人可以说话了，没有任何人可以说话，他应该怎么表述呢？严守一像他六七岁时一样，拿着一个手电，一个人又到村口的土岗上去，往天上写了一行字：奶，想你。我突然觉着，往天上写字的这种状态，我特别地想跟严守一坐在一起聊。可能他在说，我在倾听，但这就够了。当你由一个写作者变成一个倾听者的时候，你的写作也变得无比的自由，接着就有了《一句顶一万句》。</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Autofit/>
          </a:bodyPr>
          <a:lstStyle/>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记者：但很多人也会说，这些书中的人物也是你创造出来的。</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刘震云：你是创造出来了这么一个人物，但是这个创造是怎么来的？过去的话可能是刘震云让谁来的，现在的话是你们两个在一个十字路口相遇了。我曾经说过一个去我们河南汴梁的理论，我也出发了，我出发的同时，可能书里的人物也早就出发了，然后在一个黄河边上，大柳树下，我们遇到了。我说，你去哪？去汴梁，你呢？也去汴梁。俩人抽起烟来的话会特别对劲，说咱俩做伴一块走吧。</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记者：只是个同路者。</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刘震云：同路者，是你的朋友。这样的写作状态是不是从情感上更水乳交融一些，当然比这个更重要的是解放。</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记者：哪方面的解放？</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刘震云：倾听本身就是一种解放。</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记者：我现在就很解放，很自由。</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刘震云：好的主持人一定是一个最好的倾听者，而不是最好的提问者。</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(摘编自《面对面·刘震云：文学之路》)</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1.下列对访谈材料相关内容的理解，不正确的一项是(　　)。</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A.这篇同刘震云面对面的新闻访谈，从他的获奖作品聊起，最后谈到了他的创作理想。</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B.“一句有见识的话，胜过一万句废话”，刘震云在作品中体现了这种“有用”的观点。</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C.访谈中刘震云的回答朴实而不失幽默，善用比喻，把复杂的问题简单化，通俗易懂。</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D.刘震云尝试用各种方法真实地展现底层普通民众的生活，他的作品源于生活，而又高于生活。</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【解析】 </a:t>
            </a:r>
            <a:r>
              <a:rPr lang="zh-CN" altLang="en-US" sz="2400" b="1">
                <a:solidFill>
                  <a:schemeClr val="tx1"/>
                </a:solidFill>
                <a:latin typeface="新宋体" panose="02010609030101010101" charset="-122"/>
                <a:ea typeface="新宋体" panose="02010609030101010101" charset="-122"/>
                <a:sym typeface="+mn-ea"/>
              </a:rPr>
              <a:t>“善用比喻”错，本篇访谈中刘震云的回答没有使用比喻。</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【答案】 C</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2.下列对访谈材料相关内容的概括和分析，不正确的一项是(　　)。</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A.新闻访谈是指记者为获取新闻对客体所进行的询问、倾听和记录等活动。这篇访谈体现了主持人较强的应变能力和采访技巧。</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B.刘震云借助小说《一句顶一万句》的创作，传达出他不说废话，只传达人物原汁原味的话的意图。这部作品是他文学创作中的一个巅峰。</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C.刘震云的创作理念就是要将文学创作回归朴实，尽可能地还原生活，让读者根据自己的经历获得独特的阅读感受。</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D.这篇访谈，让我们进一步了解了作家刘震云朴实、接地气的创作风格，从而让我们更好地理解了他在文学作品中传达出的精神。</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“这部作品是他文学创作中的一个巅峰”错，《一句顶一万句》这部作品不是巅峰，而是他创作的开始。</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【答案】 B</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3.这篇访谈的内容主要涉及哪几个方面的问题？请结合材料加以概括。</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对记者问的问题进行归纳，从而概括出答案要点。</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【答案】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①获茅盾文学奖的心情。</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1000"/>
              </a:spcBef>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②获奖小说的名字的含义和作家的创作意图。</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1000"/>
              </a:spcBef>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③作家自己对作品的评价以及他的文学创作理念。</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4490" y="967105"/>
            <a:ext cx="11463020" cy="567499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3D打印技术助力制造业从传统走向智能</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访谈时间：2017年9月26日</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访谈嘉宾：三迪时空集团有限公司董事长李培学</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中国网：在您看来，3D打印技术的核心价值在哪里？</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李培学：3D打印技术作为智能制造的重要组成部分，它在个性化定制、复杂的生产方面有着非常重要的作用，它极大地提高了整个产品的生产速度，降低了产品生产的成本。举个例子说，我们整个的航空航天、军工的零部件，如果按传统的做法就需要去开模做，但如果是用3D打印技术来做，则可以设计好了直接上机，直接生产出需要的零部件来。这个周期是非常短的，而且成本是非常低的。它还实现了可以说是互联网、物联网全球生产的功能。假如说我们在北京设计，那么我们可以在湖南生产;假如说我们在上海设计，那么我们可以在南京生产。这样实现一个全网的线上设计、线下生产，即时设计、即时生产的功能。</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中国网：3D打印的产品什么时候能够像手机、电脑一样在生活中无处不在？</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nvSpPr>
        <p:spPr>
          <a:xfrm>
            <a:off x="364490" y="212725"/>
            <a:ext cx="2019300" cy="460375"/>
          </a:xfrm>
          <a:prstGeom prst="rect">
            <a:avLst/>
          </a:prstGeom>
          <a:solidFill>
            <a:srgbClr val="00B0F0"/>
          </a:solidFill>
        </p:spPr>
        <p:txBody>
          <a:bodyPr wrap="none" rtlCol="0">
            <a:spAutoFit/>
          </a:bodyPr>
          <a:lstStyle/>
          <a:p>
            <a:r>
              <a:rPr lang="zh-CN" altLang="en-US" sz="2400" b="1">
                <a:solidFill>
                  <a:schemeClr val="bg1"/>
                </a:solidFill>
              </a:rPr>
              <a:t>【真题示例】</a:t>
            </a:r>
            <a:endParaRPr lang="zh-CN" altLang="en-US" sz="24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Autofit/>
          </a:bodyPr>
          <a:lstStyle/>
          <a:p>
            <a:pPr marL="14605" lvl="0" indent="-446405" algn="l">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诗心，需要被激活</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——访《中国诗词大会》点评嘉宾康震、蒙曼</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2017年2月7日，央视文化类综艺节目《中国诗词大会》第二季在人们如潮的关注中落幕。暌违一年，《中国诗词大会》似一股清流，火爆春节荧屏。</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记者：有网友给节目留言：“东坡饮酒、秦观夜话;稼轩论剑、清照煮茶。高冷的文化节目让电视节目有筋骨、有诗意、有温度。”曾经以为，诗词已远离，没想到，它一直与我们相伴。</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康震：“画中有诗，诗中有画”，如果你在3000平方米的演播厅现场，会感到更震撼。节目第二季与第一季相比，加入了《诗经》、毛泽东诗词等内容，设置了“飞花令”这一环节，使比赛更激烈，更具观赏性。</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中国诗词大会》的热播，让我们看到古典诗词非但没有在历史的演进中湮没，反而拥有更多潜在支持者。中国古典诗词始终扮演着记录历史、记录情感的重要角色，我们曾一度忽略它，但它从来就没有消失过。读诗、品诗帮助我们这些忙碌的当代人寻找穿越古代经典的准确定位，在上下几千年的传统坐标中，找到属于每个人的精神归宿。</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4490" y="142875"/>
            <a:ext cx="11463020" cy="6572885"/>
          </a:xfrm>
          <a:solidFill>
            <a:schemeClr val="bg1"/>
          </a:solidFill>
          <a:ln w="28575">
            <a:solidFill>
              <a:srgbClr val="92D050"/>
            </a:solidFill>
          </a:ln>
        </p:spPr>
        <p:txBody>
          <a:bodyPr vert="horz" lIns="91440" tIns="45720" rIns="91440" bIns="45720" rtlCol="0">
            <a:noAutofit/>
          </a:bodyPr>
          <a:lstStyle/>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中国诗词大会》让我们重新看到了文字之美、音律之美、意境之美。中华民族的语言文字具有不可限量的审美潜力，你有多少情感要表达，有多少思想要表现，我们的语言文字就有多少美学潜质供你发掘，这就是经典历千年而不衰的原因。</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蒙曼：中国人的诗心一直都在，需要被激活。有了去年节目的预热，今年的火爆，我觉得理所应当。</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诗心不死，诗情犹在。“绿蚁新醅酒，红泥小火炉。晚来天欲雪，能饮一杯无？”“两个黄鹂鸣翠柳，一行白鹭上青天。”明丽的色彩，顿挫的节奏，温暖的情怀，这就是诗词的美。当我们享受着美，享受着来自《诗经》《楚辞》和唐诗宋词的浸润的时候，我们才是一个文化意义上的中国人。“赏中华诗词、寻文化基因、品生活之美”，走进诗词深处，与一个个诗人对话，在诗词意境中感受着辞藻之美、心境之美，唤醒心底最温暖的记忆，这应当成为现代人可以亲近的生活方式。</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记者：“生活不只是眼前的苟且，还有诗和远方。”通过《中国诗词大会》，我们认识了一位位普通的诗词热爱者：农民白茹云、快递员曹中希、乡村医生、支教教师等。他们不分年龄，不分职业，在舞台上讲述他们的诗意人生。在和选手接触的过程中，你们有怎样的感受？</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蒙曼：节目叫《中国诗词大会》，说明答题、夺冠并不是主要的，节目追求的是以诗会友的精神传统，是诗意盎然的生活情趣。</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180340" y="267970"/>
            <a:ext cx="11830685" cy="6322060"/>
          </a:xfrm>
          <a:solidFill>
            <a:schemeClr val="bg1"/>
          </a:solidFill>
          <a:ln w="28575">
            <a:solidFill>
              <a:srgbClr val="92D050"/>
            </a:solidFill>
          </a:ln>
        </p:spPr>
        <p:txBody>
          <a:bodyPr vert="horz" lIns="91440" tIns="45720" rIns="91440" bIns="45720" rtlCol="0">
            <a:noAutofit/>
          </a:bodyPr>
          <a:lstStyle/>
          <a:p>
            <a:pPr marL="14605" lvl="0" indent="-446405" algn="l">
              <a:lnSpc>
                <a:spcPts val="2880"/>
              </a:lnSpc>
              <a:spcBef>
                <a:spcPts val="40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蒙曼：节目叫《中国诗词大会》，说明答题、夺冠并不是主要的，节目追求的是以诗会友的精神传统，是诗意盎然的生活情趣。</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第一场出现的小学教师刘泽宇给我留下了很深的印象。刘老师是农村孩子，家境不好，小时候家中仅有的一本书是毛主席的诗词集，这就成了他的文学启蒙书，也让他爱上了诗词这种文学形式。高中毕业后，刘老师没有考上大学，就到建筑工地打工养家。但他是个特殊的农民工，每天早晨比别人早起两个小时，背诵唐诗宋词。从背诵到创作，刘老师的才华被县里领导发现，要给他安排一个秘书之类的职位。但刘老师坚持要做一名小学教师，带着孩子们继续读诗。在困境中，他不曾忘记自己的精神追求，同时还努力点燃别人的精神追求。在我看来，这就是一种诗意人生。</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记者：“为什么要背诗？我是希望大家能有一个博爱而敏感的心灵，能有诗的情绪，感动于花开花落，落泪于天边一丝流云。”叶嘉莹先生曾经这样说。但在紧张的生活之中，人们常常抱怨没有时间看书，没有时间诵诗;而孩子们在课堂中却因学习压力，无休止地背诵、答题，失去了感知诗词之美的耐性。浸润在每一个中国人血脉里的文化基因在当下要如何被唤醒？</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蒙曼：每个人和诗结缘的情况都不一样。我小时候因为读唐诗故事喜欢上中国诗词，我喜欢把诗词和它背后的时代结合起来思考，所以我现在的专业是中国古代史。在互联网时代，人们可以通过更多的方式亲近传统文化，还可以和更多的同好交流。我们的《中国诗词大会》是一个例子，前两年“我有一壶酒，足以慰风尘……”引发几十万跟帖也是一个例子。</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Autofit/>
          </a:bodyPr>
          <a:lstStyle/>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诗歌，不长。在这个快速前进的社会，利用零星时间读诗是一个很好的方法。无论从事什么工作，余暇的片刻，你拿起一篇五言绝句，仅仅二十个字，就会把你带入一个不同的情境中，让你沉静下来，感受你和古人之间生命状态的沟通，体悟那份触动和暖意。</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所以，我理解的诗教，不是简单的背诗，而是体悟诗中的美，因此产生爱惜美的欲望，这就是善。由美育导向德育，从一个敏感的人成长为一个善良的人，诗教可能是最好的方式。</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康震：古典诗词是中国人最经典的情感表达方式，最具中国特色。说是古典，其实并不古，因为诗词形式在信息时代并不过时，无论是微信、微博，还是各大网站，都可以看到古典诗词的元素，它已经渗透进社会生活的方方面面。</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古典之古常常为今日之大用，这个大用就是涵养民族气质，孕育民族品格，培育民族精神，展现民族风貌。人们需要经典，也需要对经典的阐释。经历了上千年的时空转换，后来者很难凭借现代汉语穿越时空感受古典美的全部魅力。这就需要经典的阐释者拨开重重迷雾，为我们展现经典丛林的深层景观。这是一个传播的过程，需要政府、社区、学校、家庭等共同推动，形成合力，使中国诗词教育科学化、精细化、规范化。</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r">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(摘编自《光明日报》)</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Autofit/>
          </a:bodyPr>
          <a:lstStyle/>
          <a:p>
            <a:pPr marL="14605" lvl="0" indent="-446405" algn="l">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1.下列选项中，不属于两位嘉宾提出的激活“诗心”的方式的一项是(　　)。</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A.在紧张的生活中，利用零星时间阅读诗词，用心感受诗词的魅力。</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B.走进诗词深处，与诗人对话，享受诗词的美，做文化意义上的中国人。</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C.研究诗词的学者精彩阐释，为人们展现经典丛林的深层景观。</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D.政府、社区、学校、家庭等齐心协力，更好地传播诗词文化。</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marL="14605" lvl="0" indent="-446405" algn="l">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【解析】</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 </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“享受诗词的美，做文化意义上的中国人”是诗心需要被激活的原因</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而不是方式。</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【答案】 B</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2.下列对访谈材料有关内容的理解和分析，正确的一项是(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A.中国诗词之美，美在明丽的色彩、顿挫的节奏和温暖的情怀。这种美曾经一度被我们忽略，但从来没有消失过。</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B.正因为中华民族的语言文字具有可供读者发掘的不可限量的审美潜力，所以中国诗词经典才可以历经千年而不衰。</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C.在蒙曼看来，诗意的人生，就是即使在困境中，也从来不曾忘记自己的精神追求，同时还努力点燃别人的精神追求。</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D.康震认为，诗词形式在今天并不过时，古典诗词元素已经渗透进社会生活的方方面面，《中国诗词大会》的热播就证明了这一点。</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【解析】 </a:t>
            </a:r>
            <a:r>
              <a:rPr lang="zh-CN" altLang="en-US" sz="2400" b="1">
                <a:solidFill>
                  <a:schemeClr val="tx1"/>
                </a:solidFill>
                <a:latin typeface="新宋体" panose="02010609030101010101" charset="-122"/>
                <a:ea typeface="新宋体" panose="02010609030101010101" charset="-122"/>
                <a:sym typeface="+mn-ea"/>
              </a:rPr>
              <a:t>A张冠李戴，“曾经一度被我们忽略，但从来没有消失过”的是中国古典诗词。C以偏概全，蒙曼解读的只是诗意人生的一种。D无中生有，《中国诗词大会》的热播只能证明古典诗词拥有很多潜在的支持者。</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【答案】 B</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3.中国古典诗词对现代人有哪些意义？请结合文本简要概括。</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中国古典诗词对现代人的意义，要从《中国诗词大会》火爆的原因中寻找，要从两位受访者的答话中归纳。</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【答案】</a:t>
            </a:r>
            <a:r>
              <a:rPr lang="zh-CN" altLang="en-US" sz="2400" b="1">
                <a:solidFill>
                  <a:schemeClr val="tx1"/>
                </a:solidFill>
                <a:latin typeface="新宋体" panose="02010609030101010101" charset="-122"/>
                <a:ea typeface="新宋体" panose="02010609030101010101" charset="-122"/>
                <a:sym typeface="+mn-ea"/>
              </a:rPr>
              <a:t>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①让我们沉静下来，有所触动，体悟暖意;</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1000"/>
              </a:spcBef>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②帮助我们找到精神归宿，让我们拥有博爱而敏感的心灵，成长为一个善良的人;</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1000"/>
              </a:spcBef>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③使我们成为一个文化意义上的中国人;</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1000"/>
              </a:spcBef>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④涵养民族气质，孕育民族品格，培育民族精神，展现民族风貌。</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4490" y="128270"/>
            <a:ext cx="11463020" cy="660209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李培学：了解过计算机发展史的都知道，当时计算机在刚出现的时候体积非常庞大，很难普及，我们上大学时的电脑，包括苹果机都是非常大的，但随着Office、CAD这样的软件的出现，电脑是越来越小，它的普及率也越来越高。现在不光是电脑，就连智能手机都已经普及到千家万户了。其实3D打印技术也是处在这样一个阶段，3D打印技术发展有30年了，到最近这四五年才开始快速发展。其实大众不是特别清楚，在航空航天、军工方面我们早已广泛地运用3D打印技术，而这几年又迅速渗透到了医疗和传统的制造业，像汽车制造、模具制造、饰品制造，其中珠宝、饰品制造方面现在已经渗透得非常广了。政府的重视、新的软件系统不断地推出，甚至包括3D打印技术的一个重要的元素——新材料的不断研发，这都会大大加快3D打印技术进入千家万户的进程。</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中国网：中国的3D打印技术从2017年开始进行了国际化的战略布局，这是出于什么样的考虑？</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李培学：中国3D打印技术的发展在这几年可以说是突飞猛进。目前中国3D打印技术发展的趋势，跟国际是基本接轨的。但对我们来说，在某些高端的技术方面，像金属机的高端设计和金属机的原材料方面，我们还是需要向德国、以色列、美国这样的国家学习。但是我们自己的生产也有它的优势，像我们的高分子材料，尼龙、光敏树脂机的生产设备和产品在国际上是领先的。</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pic>
        <p:nvPicPr>
          <p:cNvPr id="4" name="New picture"/>
          <p:cNvPicPr/>
          <p:nvPr/>
        </p:nvPicPr>
        <p:blipFill>
          <a:blip r:embed="rId2"/>
          <a:stretch>
            <a:fillRect/>
          </a:stretch>
        </p:blipFill>
        <p:spPr>
          <a:xfrm>
            <a:off x="10541000" y="12585700"/>
            <a:ext cx="3302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所以我们既要“走出去”，也要“引进来”，为了“走出去”和“引进来”，我们就开始全球布局。去年我们在德国法兰克福和柏林设了办事处，今年六月份我们在德国的汉堡正式成立了公司，这是我们国内企业在德国成立的第一家平台公司。作为一项全球的新兴技术，必须要全球化，必须要有全球的互联互通，我们走出国门也是顺应“一带一路”的发展。</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中国网：我国政府正在推进“一带一路”发展倡议，你们将如何在“一带一路”建设上发挥作用？</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李培学：七月份G20峰会在德国汉堡刚刚落幕，其中的“一带一路”高峰论坛中谈论得最多的话题就是全球的互联互通，尤其是制造业的互联互通。这与3D打印技术的终极梦想是高度契合的。作为中国最具影响力的3D打印技术公共服务平台，也是刚刚被工信部认定的国家级的服务型制造业示范平台，我们一直致力于打造基于整个3D打印技术生态圈的互联互通的智能制造平台，为国内甚至全球的3D打印技术企业与传统产业的上下游企业做一个整合，提供从传统制造业向智能制造业转型升级的服务。“一带一路”范围的不断扩大，会给我们这样的3D打印技术企业走向全球，甚至说全球化的合作提供更好的契机。</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(摘自中国网，有删改)</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93370"/>
            <a:ext cx="11463020" cy="636651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10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1.下列对访谈材料相关内容的理解，不正确的一项是(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A.3D打印技术在产品制造过程中能实现个性化定制，完成复杂的生产，这在一定程度上体现了“智能”的特征。</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B.我国和世界其他国家的3D打印技术各有优势，因此我国3D打印技术公司开始全球布局，与其他国家互联互通。</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C.3D打印技术最近几年发展迅速，主要表现在3D打印技术已运用到了航空航天、军工制造、医疗和传统制造业等领域。</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D.基于整个3D打印技术生态圈的互联互通的智能制造平台，能帮助传统产业完成从传统制造业向智能制造业的转型升级。</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“3D打印技术已运用到了航空航天、军工制造”等领域是“3D打印技术最近几年发展迅速”的表现，这一说法不对，原文说“在航空航天、军工方面我们早已广泛地运用3D打印技术”。</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【答案】 C</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2.下列对访谈材料相关内容的理解和分析，不正确的一项是(　　)。</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A.全网线上设计、线下生产，即时设计、即时生产功能的实现，能让3D打印技术行业实现全球合作生产，将提高产品的生产速度，降低生产成本。</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B.计算机并非一诞生就能普及，与计算机的普及过程相同，3D打印技术的普及也需要依靠政府的重视、新软件的开发、新材料的研发。</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C.该访谈从3D打印技术的核心价值、3D打印技术与生活的关联和3D打印技术行业国际交流合作及其前景三个方面入手，对3D打印技术进行了多方位的介绍。</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D.该访谈采访者的提问言简意赅，能让受访者迅速抓住问题的核心;受访者的回答浅显易懂，这让普通大众也能对3D打印技术这项复杂的技术有一定的认知。</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3D打印技术的普及“与计算机的普及过程相同”这个说法不对，文中并未说计算机的普及是依靠政府的重视、新软件的开发、新材料的研发实现的。</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【答案】 B</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3.3D打印技术前景广阔，请根据材料揭示其原因。</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【答案】 </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①使用3D打印技术生产产品周期短、成本低，还可以借助互联网、物联网实现全球生产，非常便捷。</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②3D打印技术应用范围广，在航空航天、军工方面已经广泛地运用3D打印技术，这几年又渗透到了医疗和传统的制造业，将来在生活中会被广泛应用。</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③3D打印技术在全球发展迅速，尤其在目前“一带一路”倡议全球互联互通形势下，3D打印技术可以更好地实现全球化。</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45135" y="972820"/>
            <a:ext cx="11310620" cy="564705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【提问模式】</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统观这篇访谈，采访者所提的问题可以归纳为哪几个方面？</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傅雷曾对傅聪说：“做人，才做艺术家。”从全文看，傅聪认为艺术家应该怎样做人？</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这篇访谈涉及四个方面的内容，请简要概括。</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围绕“寂寞出学问”，秦绍德从哪三个方面作了倡导？</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概述罗哲文先生研究汉长城的过程和结论。</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在古建筑保护上，罗哲文先生持哪些看法？</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【答题模式】</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通览全文，理清结构层次;筛选内容信息，明确人物观点;结合关键词语，依次分条概括。</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p:txBody>
      </p:sp>
      <p:sp>
        <p:nvSpPr>
          <p:cNvPr id="4" name="文本框 3"/>
          <p:cNvSpPr txBox="1"/>
          <p:nvPr/>
        </p:nvSpPr>
        <p:spPr>
          <a:xfrm>
            <a:off x="445135" y="193040"/>
            <a:ext cx="4830445" cy="678180"/>
          </a:xfrm>
          <a:prstGeom prst="rect">
            <a:avLst/>
          </a:prstGeom>
          <a:noFill/>
        </p:spPr>
        <p:txBody>
          <a:bodyPr wrap="none" rtlCol="0" anchor="t">
            <a:spAutoFit/>
          </a:bodyPr>
          <a:lstStyle/>
          <a:p>
            <a:pPr lvl="0" algn="l">
              <a:lnSpc>
                <a:spcPts val="4580"/>
              </a:lnSpc>
              <a:spcBef>
                <a:spcPts val="600"/>
              </a:spcBef>
              <a:spcAft>
                <a:spcPts val="600"/>
              </a:spcAft>
              <a:buClrTx/>
              <a:buSzTx/>
              <a:buFontTx/>
            </a:pPr>
            <a:r>
              <a:rPr lang="zh-CN" altLang="en-US" sz="2800" b="1">
                <a:solidFill>
                  <a:srgbClr val="4F0FBD"/>
                </a:solidFill>
                <a:latin typeface="方正粗黑宋简体" panose="02000000000000000000" charset="-122"/>
                <a:ea typeface="方正粗黑宋简体" panose="02000000000000000000" charset="-122"/>
                <a:sym typeface="+mn-ea"/>
              </a:rPr>
              <a:t>一、概括访谈内容或人物观点</a:t>
            </a:r>
            <a:endParaRPr lang="zh-CN" altLang="en-US" sz="2800" b="1">
              <a:solidFill>
                <a:srgbClr val="4F0FBD"/>
              </a:solidFill>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【典例分析】</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在古建筑保护上，罗哲文先生持哪些看法？</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【分析】</a:t>
            </a:r>
            <a:r>
              <a:rPr lang="zh-CN" altLang="en-US" sz="2400" b="1">
                <a:solidFill>
                  <a:schemeClr val="tx1"/>
                </a:solidFill>
                <a:latin typeface="新宋体" panose="02010609030101010101" charset="-122"/>
                <a:ea typeface="新宋体" panose="02010609030101010101" charset="-122"/>
                <a:sym typeface="+mn-ea"/>
              </a:rPr>
              <a:t>解答此题，考生可从文本中主持人和罗哲文的对话中，找出与古建筑保护相关的语段，然后根据提示性的语句，直接提取或概括即可。如罗哲文对梁先生带给罗哲文的保护古建筑的观点“中而新”的进一步阐释;再如“我觉得基本技术一定要学到”“最担心的就是技术的传承，特别是工艺的传承”“另外就是材料”等语句。</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【答案】</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①保护好古建筑便于新建筑借鉴其优秀传统。</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②从事古建筑保护的人，要学好基本理论，掌握好基本技能。</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③要重视技术的传承，特别是工艺的传承和工匠的培养。</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④古建筑是综合的艺术，是历史的见证，所以要保护。</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Arial"/>
        <a:cs typeface="Arial"/>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Arial"/>
        <a:cs typeface="Arial"/>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Arial"/>
        <a:cs typeface="Arial"/>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163</Paragraphs>
  <Slides>37</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37</vt:i4>
      </vt:variant>
    </vt:vector>
  </HeadingPairs>
  <TitlesOfParts>
    <vt:vector baseType="lpstr" size="48">
      <vt:lpstr>Arial</vt:lpstr>
      <vt:lpstr>Arial Black</vt:lpstr>
      <vt:lpstr>微软雅黑</vt:lpstr>
      <vt:lpstr>Calibri Light</vt:lpstr>
      <vt:lpstr>Calibri</vt:lpstr>
      <vt:lpstr>方正粗黑宋简体</vt:lpstr>
      <vt:lpstr>黑体</vt:lpstr>
      <vt:lpstr>楷体</vt:lpstr>
      <vt:lpstr>新宋体</vt:lpstr>
      <vt:lpstr>宋体</vt:lpstr>
      <vt:lpstr>Office 主题​​</vt:lpstr>
      <vt:lpstr>专题十四人物访谈的三类考题及答题模式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2022-03-23T12:43:21.592</cp:lastPrinted>
  <dcterms:created xsi:type="dcterms:W3CDTF">2022-03-23T12:43:21Z</dcterms:created>
  <dcterms:modified xsi:type="dcterms:W3CDTF">2022-03-23T04:43:22Z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