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472" r:id="rId5"/>
    <p:sldId id="473" r:id="rId6"/>
    <p:sldId id="474" r:id="rId7"/>
    <p:sldId id="475" r:id="rId8"/>
    <p:sldId id="476" r:id="rId9"/>
    <p:sldId id="477" r:id="rId10"/>
    <p:sldId id="323" r:id="rId11"/>
    <p:sldId id="325" r:id="rId12"/>
    <p:sldId id="330" r:id="rId13"/>
    <p:sldId id="326" r:id="rId14"/>
    <p:sldId id="331" r:id="rId15"/>
    <p:sldId id="327" r:id="rId16"/>
    <p:sldId id="329" r:id="rId17"/>
    <p:sldId id="328" r:id="rId18"/>
    <p:sldId id="478" r:id="rId19"/>
    <p:sldId id="257" r:id="rId20"/>
    <p:sldId id="258" r:id="rId21"/>
    <p:sldId id="259" r:id="rId22"/>
    <p:sldId id="260" r:id="rId23"/>
    <p:sldId id="518" r:id="rId24"/>
    <p:sldId id="401" r:id="rId25"/>
    <p:sldId id="402" r:id="rId26"/>
    <p:sldId id="403" r:id="rId27"/>
    <p:sldId id="404" r:id="rId28"/>
    <p:sldId id="519" r:id="rId29"/>
    <p:sldId id="494" r:id="rId30"/>
    <p:sldId id="495" r:id="rId31"/>
    <p:sldId id="496" r:id="rId32"/>
    <p:sldId id="497" r:id="rId33"/>
    <p:sldId id="498" r:id="rId34"/>
    <p:sldId id="499" r:id="rId35"/>
    <p:sldId id="500" r:id="rId36"/>
    <p:sldId id="501" r:id="rId37"/>
    <p:sldId id="502" r:id="rId38"/>
    <p:sldId id="503" r:id="rId39"/>
    <p:sldId id="575" r:id="rId40"/>
    <p:sldId id="576" r:id="rId41"/>
    <p:sldId id="416" r:id="rId42"/>
    <p:sldId id="417" r:id="rId43"/>
    <p:sldId id="418" r:id="rId44"/>
    <p:sldId id="419" r:id="rId45"/>
    <p:sldId id="577" r:id="rId46"/>
    <p:sldId id="479" r:id="rId47"/>
    <p:sldId id="480" r:id="rId48"/>
    <p:sldId id="481" r:id="rId49"/>
    <p:sldId id="482" r:id="rId50"/>
    <p:sldId id="618" r:id="rId51"/>
    <p:sldId id="619" r:id="rId52"/>
    <p:sldId id="483" r:id="rId53"/>
    <p:sldId id="484" r:id="rId54"/>
    <p:sldId id="620" r:id="rId55"/>
    <p:sldId id="491" r:id="rId56"/>
    <p:sldId id="493" r:id="rId57"/>
    <p:sldId id="621" r:id="rId58"/>
    <p:sldId id="622" r:id="rId59"/>
    <p:sldId id="506" r:id="rId60"/>
    <p:sldId id="507" r:id="rId61"/>
    <p:sldId id="623" r:id="rId62"/>
    <p:sldId id="508" r:id="rId63"/>
    <p:sldId id="509" r:id="rId64"/>
    <p:sldId id="510" r:id="rId65"/>
    <p:sldId id="624" r:id="rId66"/>
    <p:sldId id="511" r:id="rId67"/>
    <p:sldId id="512" r:id="rId68"/>
    <p:sldId id="513" r:id="rId69"/>
    <p:sldId id="625" r:id="rId70"/>
    <p:sldId id="626" r:id="rId71"/>
    <p:sldId id="627" r:id="rId72"/>
    <p:sldId id="628" r:id="rId73"/>
    <p:sldId id="629" r:id="rId74"/>
    <p:sldId id="630" r:id="rId75"/>
    <p:sldId id="514" r:id="rId76"/>
    <p:sldId id="515" r:id="rId77"/>
    <p:sldId id="516" r:id="rId78"/>
    <p:sldId id="517" r:id="rId79"/>
    <p:sldId id="261" r:id="rId80"/>
    <p:sldId id="262" r:id="rId81"/>
    <p:sldId id="263" r:id="rId82"/>
    <p:sldId id="286" r:id="rId83"/>
    <p:sldId id="287" r:id="rId84"/>
    <p:sldId id="288" r:id="rId85"/>
    <p:sldId id="264" r:id="rId86"/>
    <p:sldId id="265" r:id="rId87"/>
    <p:sldId id="289" r:id="rId88"/>
    <p:sldId id="290" r:id="rId8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6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2" Type="http://schemas.openxmlformats.org/officeDocument/2006/relationships/tableStyles" Target="tableStyles.xml"/><Relationship Id="rId91" Type="http://schemas.openxmlformats.org/officeDocument/2006/relationships/viewProps" Target="viewProps.xml"/><Relationship Id="rId90" Type="http://schemas.openxmlformats.org/officeDocument/2006/relationships/presProps" Target="presProps.xml"/><Relationship Id="rId9" Type="http://schemas.openxmlformats.org/officeDocument/2006/relationships/slide" Target="slides/slide6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emf"/><Relationship Id="rId1" Type="http://schemas.openxmlformats.org/officeDocument/2006/relationships/oleObject" Target="../embeddings/oleObject1.bin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emf"/><Relationship Id="rId1" Type="http://schemas.openxmlformats.org/officeDocument/2006/relationships/oleObject" Target="../embeddings/oleObject2.bin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emf"/><Relationship Id="rId1" Type="http://schemas.openxmlformats.org/officeDocument/2006/relationships/oleObject" Target="../embeddings/oleObject3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emf"/><Relationship Id="rId1" Type="http://schemas.openxmlformats.org/officeDocument/2006/relationships/oleObject" Target="../embeddings/oleObject4.bin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emf"/><Relationship Id="rId1" Type="http://schemas.openxmlformats.org/officeDocument/2006/relationships/oleObject" Target="../embeddings/oleObject5.bin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emf"/><Relationship Id="rId1" Type="http://schemas.openxmlformats.org/officeDocument/2006/relationships/oleObject" Target="../embeddings/oleObject6.bin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emf"/><Relationship Id="rId1" Type="http://schemas.openxmlformats.org/officeDocument/2006/relationships/oleObject" Target="../embeddings/oleObject7.bin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emf"/><Relationship Id="rId1" Type="http://schemas.openxmlformats.org/officeDocument/2006/relationships/oleObject" Target="../embeddings/oleObject8.bin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emf"/><Relationship Id="rId1" Type="http://schemas.openxmlformats.org/officeDocument/2006/relationships/oleObject" Target="../embeddings/oleObject9.bin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emf"/><Relationship Id="rId1" Type="http://schemas.openxmlformats.org/officeDocument/2006/relationships/oleObject" Target="../embeddings/oleObject10.bin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emf"/><Relationship Id="rId1" Type="http://schemas.openxmlformats.org/officeDocument/2006/relationships/oleObject" Target="../embeddings/oleObject1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emf"/><Relationship Id="rId1" Type="http://schemas.openxmlformats.org/officeDocument/2006/relationships/oleObject" Target="../embeddings/oleObject12.bin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emf"/><Relationship Id="rId1" Type="http://schemas.openxmlformats.org/officeDocument/2006/relationships/oleObject" Target="../embeddings/oleObject13.bin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4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emf"/><Relationship Id="rId3" Type="http://schemas.openxmlformats.org/officeDocument/2006/relationships/oleObject" Target="../embeddings/oleObject15.bin"/><Relationship Id="rId2" Type="http://schemas.openxmlformats.org/officeDocument/2006/relationships/image" Target="../media/image14.emf"/><Relationship Id="rId1" Type="http://schemas.openxmlformats.org/officeDocument/2006/relationships/oleObject" Target="../embeddings/oleObject14.bin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emf"/><Relationship Id="rId1" Type="http://schemas.openxmlformats.org/officeDocument/2006/relationships/oleObject" Target="../embeddings/oleObject16.bin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emf"/><Relationship Id="rId1" Type="http://schemas.openxmlformats.org/officeDocument/2006/relationships/oleObject" Target="../embeddings/oleObject17.bin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emf"/><Relationship Id="rId1" Type="http://schemas.openxmlformats.org/officeDocument/2006/relationships/oleObject" Target="../embeddings/oleObject18.bin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8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emf"/><Relationship Id="rId1" Type="http://schemas.openxmlformats.org/officeDocument/2006/relationships/oleObject" Target="../embeddings/oleObject19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9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emf"/><Relationship Id="rId1" Type="http://schemas.openxmlformats.org/officeDocument/2006/relationships/oleObject" Target="../embeddings/oleObject20.bin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0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emf"/><Relationship Id="rId1" Type="http://schemas.openxmlformats.org/officeDocument/2006/relationships/oleObject" Target="../embeddings/oleObject21.bin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emf"/><Relationship Id="rId1" Type="http://schemas.openxmlformats.org/officeDocument/2006/relationships/oleObject" Target="../embeddings/oleObject22.bin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emf"/><Relationship Id="rId1" Type="http://schemas.openxmlformats.org/officeDocument/2006/relationships/oleObject" Target="../embeddings/oleObject23.bin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emf"/><Relationship Id="rId1" Type="http://schemas.openxmlformats.org/officeDocument/2006/relationships/oleObject" Target="../embeddings/oleObject24.bin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emf"/><Relationship Id="rId1" Type="http://schemas.openxmlformats.org/officeDocument/2006/relationships/oleObject" Target="../embeddings/oleObject25.bin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emf"/><Relationship Id="rId1" Type="http://schemas.openxmlformats.org/officeDocument/2006/relationships/oleObject" Target="../embeddings/oleObject26.bin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emf"/><Relationship Id="rId1" Type="http://schemas.openxmlformats.org/officeDocument/2006/relationships/oleObject" Target="../embeddings/oleObject27.bin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emf"/><Relationship Id="rId1" Type="http://schemas.openxmlformats.org/officeDocument/2006/relationships/oleObject" Target="../embeddings/oleObject28.bin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8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emf"/><Relationship Id="rId1" Type="http://schemas.openxmlformats.org/officeDocument/2006/relationships/oleObject" Target="../embeddings/oleObject29.bin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9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emf"/><Relationship Id="rId1" Type="http://schemas.openxmlformats.org/officeDocument/2006/relationships/oleObject" Target="../embeddings/oleObject30.bin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0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emf"/><Relationship Id="rId1" Type="http://schemas.openxmlformats.org/officeDocument/2006/relationships/oleObject" Target="../embeddings/oleObject31.bin"/></Relationships>
</file>

<file path=ppt/slides/_rels/slide5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emf"/><Relationship Id="rId1" Type="http://schemas.openxmlformats.org/officeDocument/2006/relationships/oleObject" Target="../embeddings/oleObject32.bin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3.emf"/><Relationship Id="rId1" Type="http://schemas.openxmlformats.org/officeDocument/2006/relationships/oleObject" Target="../embeddings/oleObject33.bin"/></Relationships>
</file>

<file path=ppt/slides/_rels/slide6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emf"/><Relationship Id="rId1" Type="http://schemas.openxmlformats.org/officeDocument/2006/relationships/oleObject" Target="../embeddings/oleObject34.bin"/></Relationships>
</file>

<file path=ppt/slides/_rels/slide6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5.emf"/><Relationship Id="rId1" Type="http://schemas.openxmlformats.org/officeDocument/2006/relationships/oleObject" Target="../embeddings/oleObject35.bin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emf"/><Relationship Id="rId1" Type="http://schemas.openxmlformats.org/officeDocument/2006/relationships/oleObject" Target="../embeddings/oleObject36.bin"/></Relationships>
</file>

<file path=ppt/slides/_rels/slide6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7.emf"/><Relationship Id="rId1" Type="http://schemas.openxmlformats.org/officeDocument/2006/relationships/oleObject" Target="../embeddings/oleObject37.bin"/></Relationships>
</file>

<file path=ppt/slides/_rels/slide6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8.emf"/><Relationship Id="rId1" Type="http://schemas.openxmlformats.org/officeDocument/2006/relationships/oleObject" Target="../embeddings/oleObject38.bin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8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9.emf"/><Relationship Id="rId1" Type="http://schemas.openxmlformats.org/officeDocument/2006/relationships/oleObject" Target="../embeddings/oleObject39.bin"/></Relationships>
</file>

<file path=ppt/slides/_rels/slide6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9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0.emf"/><Relationship Id="rId1" Type="http://schemas.openxmlformats.org/officeDocument/2006/relationships/oleObject" Target="../embeddings/oleObject40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0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1.emf"/><Relationship Id="rId1" Type="http://schemas.openxmlformats.org/officeDocument/2006/relationships/oleObject" Target="../embeddings/oleObject41.bin"/></Relationships>
</file>

<file path=ppt/slides/_rels/slide7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2.emf"/><Relationship Id="rId1" Type="http://schemas.openxmlformats.org/officeDocument/2006/relationships/oleObject" Target="../embeddings/oleObject42.bin"/></Relationships>
</file>

<file path=ppt/slides/_rels/slide7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3.emf"/><Relationship Id="rId1" Type="http://schemas.openxmlformats.org/officeDocument/2006/relationships/oleObject" Target="../embeddings/oleObject43.bin"/></Relationships>
</file>

<file path=ppt/slides/_rels/slide7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4.emf"/><Relationship Id="rId1" Type="http://schemas.openxmlformats.org/officeDocument/2006/relationships/oleObject" Target="../embeddings/oleObject44.bin"/></Relationships>
</file>

<file path=ppt/slides/_rels/slide7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5.emf"/><Relationship Id="rId1" Type="http://schemas.openxmlformats.org/officeDocument/2006/relationships/oleObject" Target="../embeddings/oleObject45.bin"/></Relationships>
</file>

<file path=ppt/slides/_rels/slide7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6.emf"/><Relationship Id="rId1" Type="http://schemas.openxmlformats.org/officeDocument/2006/relationships/oleObject" Target="../embeddings/oleObject46.bin"/></Relationships>
</file>

<file path=ppt/slides/_rels/slide7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7.emf"/><Relationship Id="rId1" Type="http://schemas.openxmlformats.org/officeDocument/2006/relationships/oleObject" Target="../embeddings/oleObject47.bin"/></Relationships>
</file>

<file path=ppt/slides/_rels/slide7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7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8.emf"/><Relationship Id="rId1" Type="http://schemas.openxmlformats.org/officeDocument/2006/relationships/oleObject" Target="../embeddings/oleObject48.bin"/></Relationships>
</file>

<file path=ppt/slides/_rels/slide7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8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9.emf"/><Relationship Id="rId1" Type="http://schemas.openxmlformats.org/officeDocument/2006/relationships/oleObject" Target="../embeddings/oleObject49.bin"/></Relationships>
</file>

<file path=ppt/slides/_rels/slide7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9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0.emf"/><Relationship Id="rId1" Type="http://schemas.openxmlformats.org/officeDocument/2006/relationships/oleObject" Target="../embeddings/oleObject50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8.xml"/><Relationship Id="rId1" Type="http://schemas.openxmlformats.org/officeDocument/2006/relationships/slide" Target="slide1.xml"/></Relationships>
</file>

<file path=ppt/slides/_rels/slide8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0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1.emf"/><Relationship Id="rId1" Type="http://schemas.openxmlformats.org/officeDocument/2006/relationships/oleObject" Target="../embeddings/oleObject51.bin"/></Relationships>
</file>

<file path=ppt/slides/_rels/slide8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2.emf"/><Relationship Id="rId1" Type="http://schemas.openxmlformats.org/officeDocument/2006/relationships/oleObject" Target="../embeddings/oleObject52.bin"/></Relationships>
</file>

<file path=ppt/slides/_rels/slide8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3.emf"/><Relationship Id="rId1" Type="http://schemas.openxmlformats.org/officeDocument/2006/relationships/oleObject" Target="../embeddings/oleObject53.bin"/></Relationships>
</file>

<file path=ppt/slides/_rels/slide8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3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4.emf"/><Relationship Id="rId1" Type="http://schemas.openxmlformats.org/officeDocument/2006/relationships/oleObject" Target="../embeddings/oleObject54.bin"/></Relationships>
</file>

<file path=ppt/slides/_rels/slide8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4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5.emf"/><Relationship Id="rId1" Type="http://schemas.openxmlformats.org/officeDocument/2006/relationships/oleObject" Target="../embeddings/oleObject55.bin"/></Relationships>
</file>

<file path=ppt/slides/_rels/slide8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6.emf"/><Relationship Id="rId1" Type="http://schemas.openxmlformats.org/officeDocument/2006/relationships/oleObject" Target="../embeddings/oleObject56.bin"/></Relationships>
</file>

<file path=ppt/slides/_rels/slide8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6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7.emf"/><Relationship Id="rId1" Type="http://schemas.openxmlformats.org/officeDocument/2006/relationships/oleObject" Target="../embeddings/oleObject57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dirty="0"/>
              <a:t>文言文阅读</a:t>
            </a:r>
            <a:r>
              <a:rPr lang="en-US" altLang="zh-CN" dirty="0"/>
              <a:t>·</a:t>
            </a:r>
            <a:r>
              <a:rPr lang="zh-CN" altLang="en-US" dirty="0"/>
              <a:t>虚词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Lorem ipsum dolor sit amet, consectetur adipisicing elit.</a:t>
            </a:r>
            <a:endParaRPr lang="en-US" altLang="zh-CN" dirty="0"/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4" name="Text Box 2"/>
          <p:cNvSpPr txBox="1"/>
          <p:nvPr/>
        </p:nvSpPr>
        <p:spPr>
          <a:xfrm>
            <a:off x="1828800" y="457200"/>
            <a:ext cx="37338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一、语境推断法</a:t>
            </a:r>
            <a:endParaRPr lang="zh-CN" altLang="en-US" sz="36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27" name="Text Box 3"/>
          <p:cNvSpPr txBox="1"/>
          <p:nvPr/>
        </p:nvSpPr>
        <p:spPr>
          <a:xfrm>
            <a:off x="1638300" y="2526348"/>
            <a:ext cx="8915400" cy="28047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积土成山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风雨兴</a:t>
            </a:r>
            <a:r>
              <a:rPr lang="zh-CN" altLang="en-US" sz="2800" b="1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焉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（荀子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劝学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②犹且从师而问</a:t>
            </a:r>
            <a:r>
              <a:rPr lang="zh-CN" altLang="en-US" sz="2800" b="1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焉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（韩愈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师说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2800" b="1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焉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用亡郑以陪邻（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烛之武退秦师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④圣心备</a:t>
            </a:r>
            <a:r>
              <a:rPr lang="zh-CN" altLang="en-US" sz="2800" b="1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焉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（荀子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劝学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28" name="Text Box 4"/>
          <p:cNvSpPr txBox="1"/>
          <p:nvPr/>
        </p:nvSpPr>
        <p:spPr>
          <a:xfrm>
            <a:off x="1828800" y="1143000"/>
            <a:ext cx="8458200" cy="13836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2800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文言虚词的用法比较灵活，要确定一个虚词的用法就必须联系语境作具体分析，做到“字不离句，句不离篇”，以此来判断词性和词义。</a:t>
            </a:r>
            <a:endParaRPr lang="zh-CN" altLang="en-US" sz="2800" b="1" dirty="0">
              <a:solidFill>
                <a:srgbClr val="FF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2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6258" name="Text Box 2"/>
          <p:cNvSpPr txBox="1"/>
          <p:nvPr/>
        </p:nvSpPr>
        <p:spPr>
          <a:xfrm>
            <a:off x="1752600" y="685800"/>
            <a:ext cx="3429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二、看语法结构</a:t>
            </a:r>
            <a:endParaRPr lang="zh-CN" altLang="en-US" sz="36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1" name="Text Box 3"/>
          <p:cNvSpPr txBox="1"/>
          <p:nvPr/>
        </p:nvSpPr>
        <p:spPr>
          <a:xfrm>
            <a:off x="1981200" y="2590800"/>
            <a:ext cx="7620000" cy="3322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先妣抚</a:t>
            </a:r>
            <a:r>
              <a:rPr lang="zh-CN" altLang="en-US" sz="2800" b="1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甚厚（归有光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项脊轩志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②非蛇鳝</a:t>
            </a:r>
            <a:r>
              <a:rPr lang="zh-CN" altLang="en-US" sz="2800" b="1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穴无可寄托者（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荀子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劝学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③师道</a:t>
            </a:r>
            <a:r>
              <a:rPr lang="zh-CN" altLang="en-US" sz="2800" b="1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不传也久矣（韩愈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师说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④胡为乎遑遑欲何</a:t>
            </a:r>
            <a:r>
              <a:rPr lang="zh-CN" altLang="en-US" sz="2800" b="1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（陶渊明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归去来兮辞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2" name="AutoShape 4"/>
          <p:cNvSpPr/>
          <p:nvPr/>
        </p:nvSpPr>
        <p:spPr>
          <a:xfrm>
            <a:off x="5105400" y="533400"/>
            <a:ext cx="2895600" cy="1981200"/>
          </a:xfrm>
          <a:prstGeom prst="wedgeRoundRectCallout">
            <a:avLst>
              <a:gd name="adj1" fmla="val -100523"/>
              <a:gd name="adj2" fmla="val 69310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抚之”是动宾短语，“之”是动词“抚”的宾语，代词，代“妪”，可译为“她”。</a:t>
            </a:r>
            <a:endParaRPr lang="zh-CN" altLang="en-US" sz="24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3" name="AutoShape 5"/>
          <p:cNvSpPr/>
          <p:nvPr/>
        </p:nvSpPr>
        <p:spPr>
          <a:xfrm>
            <a:off x="8264525" y="0"/>
            <a:ext cx="2327275" cy="2514600"/>
          </a:xfrm>
          <a:prstGeom prst="wedgeRoundRectCallout">
            <a:avLst>
              <a:gd name="adj1" fmla="val -249352"/>
              <a:gd name="adj2" fmla="val 95898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蛇鳝之穴”是偏正短语，“之”用在定语和中心语之间，是结构助词，可译为“的”。</a:t>
            </a:r>
            <a:endParaRPr lang="zh-CN" altLang="en-US" sz="24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4" name="AutoShape 6"/>
          <p:cNvSpPr/>
          <p:nvPr/>
        </p:nvSpPr>
        <p:spPr>
          <a:xfrm>
            <a:off x="7010400" y="2743200"/>
            <a:ext cx="3429000" cy="2667000"/>
          </a:xfrm>
          <a:prstGeom prst="wedgeRoundRectCallout">
            <a:avLst>
              <a:gd name="adj1" fmla="val -66250"/>
              <a:gd name="adj2" fmla="val 26190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师道之不传”是主谓短语，作“久矣”的主语，“之”用在主语和谓语之间，起取消句子独立性的作用，是结构助词，可不译。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5" name="Text Box 7"/>
          <p:cNvSpPr txBox="1"/>
          <p:nvPr/>
        </p:nvSpPr>
        <p:spPr>
          <a:xfrm>
            <a:off x="1981200" y="1752600"/>
            <a:ext cx="7162800" cy="52197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借助语法结构分析可以推断文言虚词的用法。 </a:t>
            </a:r>
            <a:endParaRPr lang="zh-CN" altLang="en-US" sz="2800" b="1" dirty="0">
              <a:solidFill>
                <a:srgbClr val="FF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0" bldLvl="0" animBg="1"/>
      <p:bldP spid="22533" grpId="0" bldLvl="0" animBg="1"/>
      <p:bldP spid="22534" grpId="0" bldLvl="0" animBg="1"/>
      <p:bldP spid="2253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378" name="Text Box 2"/>
          <p:cNvSpPr txBox="1"/>
          <p:nvPr/>
        </p:nvSpPr>
        <p:spPr>
          <a:xfrm>
            <a:off x="1752600" y="533400"/>
            <a:ext cx="397668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三、看句式特点</a:t>
            </a:r>
            <a:endParaRPr lang="zh-CN" altLang="en-US" sz="36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75" name="Text Box 3"/>
          <p:cNvSpPr txBox="1"/>
          <p:nvPr/>
        </p:nvSpPr>
        <p:spPr>
          <a:xfrm>
            <a:off x="1828800" y="1143000"/>
            <a:ext cx="7329488" cy="521970"/>
          </a:xfrm>
          <a:prstGeom prst="rect">
            <a:avLst/>
          </a:prstGeom>
          <a:noFill/>
          <a:ln w="9525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有些文言虚词的用法，可以借助句式来推断。</a:t>
            </a:r>
            <a:endParaRPr lang="zh-CN" altLang="en-US" sz="2800" b="1" dirty="0">
              <a:solidFill>
                <a:srgbClr val="FF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76" name="Text Box 4"/>
          <p:cNvSpPr txBox="1"/>
          <p:nvPr/>
        </p:nvSpPr>
        <p:spPr>
          <a:xfrm>
            <a:off x="1828800" y="1447800"/>
            <a:ext cx="6705600" cy="50888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6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</a:t>
            </a:r>
            <a:r>
              <a:rPr lang="zh-CN" altLang="en-US" sz="2800" b="1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南亩之农夫（杜牧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阿房宫赋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6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②石</a:t>
            </a:r>
            <a:r>
              <a:rPr lang="zh-CN" altLang="en-US" sz="2800" b="1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铿然有声者（苏轼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石钟山记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6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③君何</a:t>
            </a:r>
            <a:r>
              <a:rPr lang="zh-CN" altLang="en-US" sz="2800" b="1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知燕王（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廉颇蔺相如列传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6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④竖子不足</a:t>
            </a:r>
            <a:r>
              <a:rPr lang="zh-CN" altLang="en-US" sz="2800" b="1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谋（司马迁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鸿门宴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6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⑤身死人手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b="1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天下笑者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何也（贾谊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过秦论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Group 5"/>
          <p:cNvGrpSpPr/>
          <p:nvPr/>
        </p:nvGrpSpPr>
        <p:grpSpPr>
          <a:xfrm>
            <a:off x="5410200" y="76200"/>
            <a:ext cx="4953000" cy="1066800"/>
            <a:chOff x="2448" y="-48"/>
            <a:chExt cx="3120" cy="672"/>
          </a:xfrm>
        </p:grpSpPr>
        <p:sp>
          <p:nvSpPr>
            <p:cNvPr id="101387" name="Rectangle 6"/>
            <p:cNvSpPr/>
            <p:nvPr/>
          </p:nvSpPr>
          <p:spPr>
            <a:xfrm>
              <a:off x="2448" y="-48"/>
              <a:ext cx="3120" cy="672"/>
            </a:xfrm>
            <a:prstGeom prst="rect">
              <a:avLst/>
            </a:prstGeom>
            <a:noFill/>
            <a:ln w="9525" cap="flat" cmpd="sng">
              <a:solidFill>
                <a:srgbClr val="3333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388" name="Text Box 7"/>
            <p:cNvSpPr txBox="1"/>
            <p:nvPr/>
          </p:nvSpPr>
          <p:spPr>
            <a:xfrm>
              <a:off x="2496" y="14"/>
              <a:ext cx="3070" cy="523"/>
            </a:xfrm>
            <a:prstGeom prst="rect">
              <a:avLst/>
            </a:prstGeom>
            <a:noFill/>
            <a:ln w="9525" cap="flat" cmpd="sng">
              <a:solidFill>
                <a:srgbClr val="3333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要准确把握以下句中带点的虚词的用法，可根据句式特点进行推断。</a:t>
              </a:r>
              <a:endPara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680" name="AutoShape 8"/>
          <p:cNvSpPr/>
          <p:nvPr/>
        </p:nvSpPr>
        <p:spPr>
          <a:xfrm>
            <a:off x="7620000" y="1828800"/>
            <a:ext cx="3048000" cy="1600200"/>
          </a:xfrm>
          <a:prstGeom prst="wedgeRectCallout">
            <a:avLst>
              <a:gd name="adj1" fmla="val -76042"/>
              <a:gd name="adj2" fmla="val -2390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是介宾短语后首句，“于南亩之农夫”介宾短语，“于”是介词“比”的意思。</a:t>
            </a:r>
            <a:endParaRPr lang="zh-CN" altLang="en-US" sz="24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81" name="AutoShape 9"/>
          <p:cNvSpPr/>
          <p:nvPr/>
        </p:nvSpPr>
        <p:spPr>
          <a:xfrm>
            <a:off x="7319963" y="3213100"/>
            <a:ext cx="3124200" cy="1600200"/>
          </a:xfrm>
          <a:prstGeom prst="wedgeRectCallout">
            <a:avLst>
              <a:gd name="adj1" fmla="val -73019"/>
              <a:gd name="adj2" fmla="val -4870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是定语后置句，“”“石”是中心语，“铿然有声者”是定语，“之”是助词，定语后置的标志。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82" name="AutoShape 10"/>
          <p:cNvSpPr/>
          <p:nvPr/>
        </p:nvSpPr>
        <p:spPr>
          <a:xfrm>
            <a:off x="3657600" y="3048000"/>
            <a:ext cx="3200400" cy="1295400"/>
          </a:xfrm>
          <a:prstGeom prst="wedgeRectCallout">
            <a:avLst>
              <a:gd name="adj1" fmla="val -59819"/>
              <a:gd name="adj2" fmla="val -22671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是宾语前置句，“何以”即“以何”，“以”是介词“凭借”的意思。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83" name="AutoShape 11"/>
          <p:cNvSpPr/>
          <p:nvPr/>
        </p:nvSpPr>
        <p:spPr>
          <a:xfrm>
            <a:off x="7010400" y="4953000"/>
            <a:ext cx="3657600" cy="1676400"/>
          </a:xfrm>
          <a:prstGeom prst="wedgeRectCallout">
            <a:avLst>
              <a:gd name="adj1" fmla="val -64843"/>
              <a:gd name="adj2" fmla="val -41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是省略句式，“与”后面省略了宾语“之”，“与（之）”是介宾短语，“与”是介词“和、跟”的意思。</a:t>
            </a:r>
            <a:endParaRPr lang="zh-CN" altLang="en-US" sz="24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84" name="AutoShape 12"/>
          <p:cNvSpPr/>
          <p:nvPr/>
        </p:nvSpPr>
        <p:spPr>
          <a:xfrm>
            <a:off x="1905000" y="5943600"/>
            <a:ext cx="5105400" cy="762000"/>
          </a:xfrm>
          <a:prstGeom prst="wedgeRectCallout">
            <a:avLst>
              <a:gd name="adj1" fmla="val -28079"/>
              <a:gd name="adj2" fmla="val -6729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是被动句，“为”表被动，是介词“被”的意思。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ldLvl="0" animBg="1"/>
      <p:bldP spid="28676" grpId="0"/>
      <p:bldP spid="28680" grpId="0" bldLvl="0" animBg="1"/>
      <p:bldP spid="28681" grpId="0" bldLvl="0" animBg="1"/>
      <p:bldP spid="28682" grpId="0" bldLvl="0" animBg="1"/>
      <p:bldP spid="28683" grpId="0" bldLvl="0" animBg="1"/>
      <p:bldP spid="2868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282" name="Text Box 2"/>
          <p:cNvSpPr txBox="1"/>
          <p:nvPr/>
        </p:nvSpPr>
        <p:spPr>
          <a:xfrm>
            <a:off x="1847850" y="0"/>
            <a:ext cx="35052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四、同位互推法 </a:t>
            </a:r>
            <a:endParaRPr lang="zh-CN" altLang="en-US" sz="36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5" name="Text Box 3"/>
          <p:cNvSpPr txBox="1"/>
          <p:nvPr/>
        </p:nvSpPr>
        <p:spPr>
          <a:xfrm>
            <a:off x="1524000" y="1341438"/>
            <a:ext cx="8686800" cy="43541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4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舟遥遥</a:t>
            </a:r>
            <a:r>
              <a:rPr lang="zh-CN" altLang="en-US" sz="2800" b="1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轻颺，风飘飘</a:t>
            </a:r>
            <a:r>
              <a:rPr lang="zh-CN" altLang="en-US" sz="2800" b="1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吹衣。（陶潜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归去来兮辞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28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</a:t>
            </a:r>
            <a:r>
              <a:rPr lang="zh-CN" altLang="en-US" sz="2800" b="1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便，宰割天下，分裂山河（贾谊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过秦论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③昔我往</a:t>
            </a:r>
            <a:r>
              <a:rPr lang="zh-CN" altLang="en-US" sz="28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矣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，杨柳依依；今我来</a:t>
            </a:r>
            <a:r>
              <a:rPr lang="zh-CN" altLang="en-US" sz="28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，雨雪霏霏（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采薇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④噫吁嚱，危</a:t>
            </a:r>
            <a:r>
              <a:rPr lang="zh-CN" altLang="en-US" sz="28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乎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zh-CN" altLang="en-US" sz="28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哉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！（李白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蜀道难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Group 4"/>
          <p:cNvGrpSpPr/>
          <p:nvPr/>
        </p:nvGrpSpPr>
        <p:grpSpPr>
          <a:xfrm>
            <a:off x="2438400" y="2133600"/>
            <a:ext cx="7772400" cy="762000"/>
            <a:chOff x="816" y="1920"/>
            <a:chExt cx="4896" cy="480"/>
          </a:xfrm>
        </p:grpSpPr>
        <p:sp>
          <p:nvSpPr>
            <p:cNvPr id="97291" name="AutoShape 5"/>
            <p:cNvSpPr/>
            <p:nvPr/>
          </p:nvSpPr>
          <p:spPr>
            <a:xfrm>
              <a:off x="816" y="2112"/>
              <a:ext cx="480" cy="144"/>
            </a:xfrm>
            <a:prstGeom prst="rightArrow">
              <a:avLst>
                <a:gd name="adj1" fmla="val 50000"/>
                <a:gd name="adj2" fmla="val 83333"/>
              </a:avLst>
            </a:prstGeom>
            <a:solidFill>
              <a:schemeClr val="accent2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292" name="Rectangle 6"/>
            <p:cNvSpPr/>
            <p:nvPr/>
          </p:nvSpPr>
          <p:spPr>
            <a:xfrm>
              <a:off x="1248" y="1920"/>
              <a:ext cx="4464" cy="480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r>
                <a:rPr lang="en-US" altLang="zh-CN" sz="2400" b="1" dirty="0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sz="2400" b="1" dirty="0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以”和“而”处于对应位置，“而”是表修饰的连词</a:t>
              </a: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559" name="AutoShape 7"/>
          <p:cNvSpPr/>
          <p:nvPr/>
        </p:nvSpPr>
        <p:spPr>
          <a:xfrm>
            <a:off x="5232400" y="333375"/>
            <a:ext cx="4968875" cy="2057400"/>
          </a:xfrm>
          <a:prstGeom prst="wedgeRectCallout">
            <a:avLst>
              <a:gd name="adj1" fmla="val -90861"/>
              <a:gd name="adj2" fmla="val 8125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24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因”和“乘”处于对应位置，“乘”是介词“趁着”的意思，由此可推断“因”也是乘着的意思。此句的“利”“便”也是对文，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都是指有利的形势。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Group 8"/>
          <p:cNvGrpSpPr/>
          <p:nvPr/>
        </p:nvGrpSpPr>
        <p:grpSpPr>
          <a:xfrm>
            <a:off x="3352800" y="4343400"/>
            <a:ext cx="7315200" cy="830263"/>
            <a:chOff x="1008" y="3360"/>
            <a:chExt cx="4608" cy="523"/>
          </a:xfrm>
        </p:grpSpPr>
        <p:sp>
          <p:nvSpPr>
            <p:cNvPr id="97289" name="AutoShape 9"/>
            <p:cNvSpPr/>
            <p:nvPr/>
          </p:nvSpPr>
          <p:spPr>
            <a:xfrm>
              <a:off x="1008" y="3552"/>
              <a:ext cx="480" cy="144"/>
            </a:xfrm>
            <a:prstGeom prst="rightArrow">
              <a:avLst>
                <a:gd name="adj1" fmla="val 50000"/>
                <a:gd name="adj2" fmla="val 83333"/>
              </a:avLst>
            </a:prstGeom>
            <a:solidFill>
              <a:schemeClr val="accent2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290" name="Text Box 10"/>
            <p:cNvSpPr txBox="1"/>
            <p:nvPr/>
          </p:nvSpPr>
          <p:spPr>
            <a:xfrm>
              <a:off x="1584" y="3360"/>
              <a:ext cx="4032" cy="523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sz="2400" b="1" dirty="0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矣”和“思”处于对应位置，由“矣”是语气助词可推断“思”也是语气助词。</a:t>
              </a: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563" name="AutoShape 11"/>
          <p:cNvSpPr/>
          <p:nvPr/>
        </p:nvSpPr>
        <p:spPr>
          <a:xfrm>
            <a:off x="6240463" y="5486400"/>
            <a:ext cx="4427537" cy="1371600"/>
          </a:xfrm>
          <a:prstGeom prst="wedgeRectCallout">
            <a:avLst>
              <a:gd name="adj1" fmla="val -81301"/>
              <a:gd name="adj2" fmla="val -3009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乎”和“哉”处于对应位置，由“哉”是表感叹的语气助词，可推断“乎”与“哉”同义。</a:t>
            </a:r>
            <a:endParaRPr lang="zh-CN" altLang="en-US" sz="2400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4" name="Text Box 12"/>
          <p:cNvSpPr txBox="1"/>
          <p:nvPr/>
        </p:nvSpPr>
        <p:spPr>
          <a:xfrm>
            <a:off x="1703388" y="836613"/>
            <a:ext cx="8458200" cy="138366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2800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语言结构相同或相似的词句构成的对文，其对应位置上的词语的用法往往相同或相似。由此可从句中熟悉的虚词的用法，推断对应位置的疑难虚词的用法。</a:t>
            </a:r>
            <a:endParaRPr lang="zh-CN" altLang="en-US" sz="2800" b="1" dirty="0">
              <a:solidFill>
                <a:srgbClr val="FF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9" grpId="0" bldLvl="0" animBg="1"/>
      <p:bldP spid="23563" grpId="0" bldLvl="0" animBg="1"/>
      <p:bldP spid="2356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9330" name="Text Box 2"/>
          <p:cNvSpPr txBox="1"/>
          <p:nvPr/>
        </p:nvSpPr>
        <p:spPr>
          <a:xfrm>
            <a:off x="1524000" y="549275"/>
            <a:ext cx="365283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五、看语气表达 </a:t>
            </a:r>
            <a:endParaRPr lang="zh-CN" altLang="en-US" sz="36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3" name="Text Box 3"/>
          <p:cNvSpPr txBox="1"/>
          <p:nvPr/>
        </p:nvSpPr>
        <p:spPr>
          <a:xfrm>
            <a:off x="1600200" y="1219200"/>
            <a:ext cx="9067800" cy="52197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有些文言虚词的用法可以根据语句所表达的语气来推断。 </a:t>
            </a:r>
            <a:endParaRPr lang="zh-CN" altLang="en-US" sz="2800" b="1" dirty="0">
              <a:solidFill>
                <a:srgbClr val="FF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4" name="Text Box 4"/>
          <p:cNvSpPr txBox="1"/>
          <p:nvPr/>
        </p:nvSpPr>
        <p:spPr>
          <a:xfrm>
            <a:off x="1524000" y="1600200"/>
            <a:ext cx="8964613" cy="4528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22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如吾之衰者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能久存乎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韩愈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祭十二郎文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22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②自今以往，吾</a:t>
            </a:r>
            <a:r>
              <a:rPr lang="zh-CN" altLang="en-US" sz="28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无意于人世矣（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祭十二郎文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 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22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③吾</a:t>
            </a:r>
            <a:r>
              <a:rPr lang="zh-CN" altLang="en-US" sz="28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还也（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左传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烛之武退秦师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20000"/>
              </a:lnSpc>
              <a:spcBef>
                <a:spcPct val="50000"/>
              </a:spcBef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④尔</a:t>
            </a:r>
            <a:r>
              <a:rPr lang="zh-CN" altLang="en-US" sz="28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无忘乃父之志（欧阳修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伶官传序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 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Group 5"/>
          <p:cNvGrpSpPr/>
          <p:nvPr/>
        </p:nvGrpSpPr>
        <p:grpSpPr>
          <a:xfrm>
            <a:off x="4572000" y="404813"/>
            <a:ext cx="6169025" cy="866775"/>
            <a:chOff x="1981" y="144"/>
            <a:chExt cx="3539" cy="576"/>
          </a:xfrm>
        </p:grpSpPr>
        <p:sp>
          <p:nvSpPr>
            <p:cNvPr id="99346" name="Rectangle 6"/>
            <p:cNvSpPr/>
            <p:nvPr/>
          </p:nvSpPr>
          <p:spPr>
            <a:xfrm>
              <a:off x="2112" y="144"/>
              <a:ext cx="3408" cy="576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347" name="Text Box 7"/>
            <p:cNvSpPr txBox="1"/>
            <p:nvPr/>
          </p:nvSpPr>
          <p:spPr>
            <a:xfrm>
              <a:off x="1981" y="153"/>
              <a:ext cx="3366" cy="552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以下四例中的“其”都是语气副词，但所表达的语气各不相同，因而用法也不同。</a:t>
              </a:r>
              <a:endPara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Group 8"/>
          <p:cNvGrpSpPr/>
          <p:nvPr/>
        </p:nvGrpSpPr>
        <p:grpSpPr>
          <a:xfrm>
            <a:off x="2667000" y="3573463"/>
            <a:ext cx="6934200" cy="609600"/>
            <a:chOff x="-130" y="1674"/>
            <a:chExt cx="4018" cy="384"/>
          </a:xfrm>
        </p:grpSpPr>
        <p:sp>
          <p:nvSpPr>
            <p:cNvPr id="99344" name="AutoShape 9"/>
            <p:cNvSpPr/>
            <p:nvPr/>
          </p:nvSpPr>
          <p:spPr>
            <a:xfrm>
              <a:off x="3648" y="1674"/>
              <a:ext cx="240" cy="384"/>
            </a:xfrm>
            <a:prstGeom prst="curvedLeftArrow">
              <a:avLst>
                <a:gd name="adj1" fmla="val 32000"/>
                <a:gd name="adj2" fmla="val 64000"/>
                <a:gd name="adj3" fmla="val 33333"/>
              </a:avLst>
            </a:prstGeom>
            <a:solidFill>
              <a:schemeClr val="accent2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345" name="Text Box 10"/>
            <p:cNvSpPr txBox="1"/>
            <p:nvPr/>
          </p:nvSpPr>
          <p:spPr>
            <a:xfrm>
              <a:off x="-130" y="1727"/>
              <a:ext cx="3024" cy="29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其”表推测语气，可译为“大概”。</a:t>
              </a:r>
              <a:endPara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Group 11"/>
          <p:cNvGrpSpPr/>
          <p:nvPr/>
        </p:nvGrpSpPr>
        <p:grpSpPr>
          <a:xfrm>
            <a:off x="2640013" y="2349500"/>
            <a:ext cx="7189787" cy="701675"/>
            <a:chOff x="1056" y="2346"/>
            <a:chExt cx="4320" cy="442"/>
          </a:xfrm>
        </p:grpSpPr>
        <p:sp>
          <p:nvSpPr>
            <p:cNvPr id="99342" name="AutoShape 12"/>
            <p:cNvSpPr/>
            <p:nvPr/>
          </p:nvSpPr>
          <p:spPr>
            <a:xfrm>
              <a:off x="5136" y="2346"/>
              <a:ext cx="240" cy="384"/>
            </a:xfrm>
            <a:prstGeom prst="curvedLeftArrow">
              <a:avLst>
                <a:gd name="adj1" fmla="val 32000"/>
                <a:gd name="adj2" fmla="val 64000"/>
                <a:gd name="adj3" fmla="val 33333"/>
              </a:avLst>
            </a:prstGeom>
            <a:solidFill>
              <a:schemeClr val="accent2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343" name="Text Box 13"/>
            <p:cNvSpPr txBox="1"/>
            <p:nvPr/>
          </p:nvSpPr>
          <p:spPr>
            <a:xfrm>
              <a:off x="1056" y="2498"/>
              <a:ext cx="3359" cy="29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其”表反诘语气，可译为“难道”。</a:t>
              </a:r>
              <a:endPara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Group 14"/>
          <p:cNvGrpSpPr/>
          <p:nvPr/>
        </p:nvGrpSpPr>
        <p:grpSpPr>
          <a:xfrm>
            <a:off x="2667000" y="4797425"/>
            <a:ext cx="6124575" cy="609600"/>
            <a:chOff x="846" y="3114"/>
            <a:chExt cx="3858" cy="384"/>
          </a:xfrm>
        </p:grpSpPr>
        <p:sp>
          <p:nvSpPr>
            <p:cNvPr id="99340" name="AutoShape 15"/>
            <p:cNvSpPr/>
            <p:nvPr/>
          </p:nvSpPr>
          <p:spPr>
            <a:xfrm>
              <a:off x="4464" y="3114"/>
              <a:ext cx="240" cy="384"/>
            </a:xfrm>
            <a:prstGeom prst="curvedLeftArrow">
              <a:avLst>
                <a:gd name="adj1" fmla="val 32000"/>
                <a:gd name="adj2" fmla="val 64000"/>
                <a:gd name="adj3" fmla="val 33333"/>
              </a:avLst>
            </a:prstGeom>
            <a:solidFill>
              <a:schemeClr val="accent2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341" name="Text Box 16"/>
            <p:cNvSpPr txBox="1"/>
            <p:nvPr/>
          </p:nvSpPr>
          <p:spPr>
            <a:xfrm>
              <a:off x="846" y="3164"/>
              <a:ext cx="3216" cy="29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其”表商量语气，可译为“还是”。</a:t>
              </a:r>
              <a:endPara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Group 17"/>
          <p:cNvGrpSpPr/>
          <p:nvPr/>
        </p:nvGrpSpPr>
        <p:grpSpPr>
          <a:xfrm>
            <a:off x="2667000" y="5943600"/>
            <a:ext cx="6858000" cy="609600"/>
            <a:chOff x="720" y="3792"/>
            <a:chExt cx="4320" cy="384"/>
          </a:xfrm>
        </p:grpSpPr>
        <p:sp>
          <p:nvSpPr>
            <p:cNvPr id="99338" name="AutoShape 18"/>
            <p:cNvSpPr/>
            <p:nvPr/>
          </p:nvSpPr>
          <p:spPr>
            <a:xfrm>
              <a:off x="4800" y="3792"/>
              <a:ext cx="240" cy="384"/>
            </a:xfrm>
            <a:prstGeom prst="curvedLeftArrow">
              <a:avLst>
                <a:gd name="adj1" fmla="val 32000"/>
                <a:gd name="adj2" fmla="val 64000"/>
                <a:gd name="adj3" fmla="val 33333"/>
              </a:avLst>
            </a:prstGeom>
            <a:solidFill>
              <a:schemeClr val="accent2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339" name="Text Box 19"/>
            <p:cNvSpPr txBox="1"/>
            <p:nvPr/>
          </p:nvSpPr>
          <p:spPr>
            <a:xfrm>
              <a:off x="720" y="3840"/>
              <a:ext cx="2640" cy="29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algn="just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表命令语气，可译为“一定”</a:t>
              </a:r>
              <a:r>
                <a:rPr lang="zh-CN" altLang="en-US" sz="2400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ldLvl="0" animBg="1"/>
      <p:bldP spid="2560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8306" name="Text Box 2"/>
          <p:cNvSpPr txBox="1"/>
          <p:nvPr/>
        </p:nvSpPr>
        <p:spPr>
          <a:xfrm>
            <a:off x="1676400" y="533400"/>
            <a:ext cx="35052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3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六、标志识别法</a:t>
            </a:r>
            <a:endParaRPr lang="zh-CN" altLang="en-US" sz="36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79" name="Text Box 3"/>
          <p:cNvSpPr txBox="1"/>
          <p:nvPr/>
        </p:nvSpPr>
        <p:spPr>
          <a:xfrm>
            <a:off x="1905000" y="2667000"/>
            <a:ext cx="8305800" cy="3750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4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800" b="1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夫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人之相与，俯仰一世（王羲之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兰亭集序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2800" b="1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至于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颠覆，理固宜然。（苏洵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六国论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2800" b="1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嗟夫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！予尝求古仁人之心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······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（范仲淹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岳阳楼记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2800" b="1" u="sng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是故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无贵无贱，无长无少（韩愈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师说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0" name="AutoShape 4"/>
          <p:cNvSpPr/>
          <p:nvPr/>
        </p:nvSpPr>
        <p:spPr>
          <a:xfrm>
            <a:off x="5016500" y="0"/>
            <a:ext cx="2209800" cy="2667000"/>
          </a:xfrm>
          <a:prstGeom prst="wedgeRectCallout">
            <a:avLst>
              <a:gd name="adj1" fmla="val -29310"/>
              <a:gd name="adj2" fmla="val 59106"/>
            </a:avLst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夫”用在段首引发议论，是发语词，可不译。这种用法的虚词还有“若夫”“故夫”“且夫”“盖”等。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1" name="AutoShape 5"/>
          <p:cNvSpPr/>
          <p:nvPr/>
        </p:nvSpPr>
        <p:spPr>
          <a:xfrm>
            <a:off x="7315200" y="1219200"/>
            <a:ext cx="3352800" cy="2362200"/>
          </a:xfrm>
          <a:prstGeom prst="wedgeRectCallout">
            <a:avLst>
              <a:gd name="adj1" fmla="val -56694"/>
              <a:gd name="adj2" fmla="val 57056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至于”用在句首承接上文，表示另外再说一层意思，用法与现代汉语相同。这种用法的虚词还有“至”“至若”“至如”等。</a:t>
            </a:r>
            <a:endParaRPr lang="zh-CN" altLang="en-US" sz="24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2" name="AutoShape 6"/>
          <p:cNvSpPr/>
          <p:nvPr/>
        </p:nvSpPr>
        <p:spPr>
          <a:xfrm>
            <a:off x="3200400" y="4953000"/>
            <a:ext cx="6858000" cy="838200"/>
          </a:xfrm>
          <a:prstGeom prst="wedgeRectCallout">
            <a:avLst>
              <a:gd name="adj1" fmla="val -55139"/>
              <a:gd name="adj2" fmla="val -21968"/>
            </a:avLst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嗟夫”用在段首抒发感叹，可译为“唉”。这种用法的虚词还有“噫”“呜呼”等。例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3" name="AutoShape 7"/>
          <p:cNvSpPr/>
          <p:nvPr/>
        </p:nvSpPr>
        <p:spPr>
          <a:xfrm>
            <a:off x="186690" y="2847975"/>
            <a:ext cx="1775460" cy="2286000"/>
          </a:xfrm>
          <a:prstGeom prst="wedgeRectCallout">
            <a:avLst>
              <a:gd name="adj1" fmla="val 54894"/>
              <a:gd name="adj2" fmla="val 9450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just">
              <a:spcBef>
                <a:spcPct val="50000"/>
              </a:spcBef>
            </a:pPr>
            <a:r>
              <a:rPr lang="en-US" altLang="zh-CN" sz="20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是故”表事情的关联，可译为“因此”。这种用法的虚词还有“是以”“虽然”“然则”“盖”等。</a:t>
            </a:r>
            <a:endParaRPr lang="zh-CN" altLang="en-US" sz="20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4" name="Text Box 8"/>
          <p:cNvSpPr txBox="1"/>
          <p:nvPr/>
        </p:nvSpPr>
        <p:spPr>
          <a:xfrm>
            <a:off x="1524000" y="1295400"/>
            <a:ext cx="8991600" cy="119888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en-US" altLang="zh-CN" sz="2400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b="1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文言文段与段、句与句衔接过渡，起承转合，常由一些虚词充当的标志性词语。这些词语多用来发议论、转话题、抒感叹、表关联等。根据标志性词语，可推断其用法。</a:t>
            </a:r>
            <a:endParaRPr lang="zh-CN" altLang="en-US" sz="2400" b="1" dirty="0">
              <a:solidFill>
                <a:srgbClr val="FF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0" grpId="0" bldLvl="0" animBg="1"/>
      <p:bldP spid="24581" grpId="0" bldLvl="0" animBg="1"/>
      <p:bldP spid="24582" grpId="0" bldLvl="0" animBg="1"/>
      <p:bldP spid="24583" grpId="0" bldLvl="0" animBg="1"/>
      <p:bldP spid="2458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2514" name="矩形 3"/>
          <p:cNvSpPr/>
          <p:nvPr/>
        </p:nvSpPr>
        <p:spPr>
          <a:xfrm>
            <a:off x="1847850" y="260350"/>
            <a:ext cx="7200900" cy="1168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ClrTx/>
              <a:buSzPct val="100000"/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文言文阅读复习策略</a:t>
            </a:r>
            <a:r>
              <a:rPr lang="en-US" altLang="zh-CN" sz="2800" b="1" dirty="0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endParaRPr lang="en-US" altLang="zh-CN" sz="2800" b="1" dirty="0">
              <a:solidFill>
                <a:srgbClr val="33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ClrTx/>
              <a:buSzPct val="100000"/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回归课本：</a:t>
            </a:r>
            <a:r>
              <a:rPr lang="zh-CN" altLang="zh-CN" sz="2800" b="1" dirty="0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找基础、找规律、找方法</a:t>
            </a:r>
            <a:endParaRPr lang="zh-CN" altLang="en-US" sz="2800" b="1" dirty="0">
              <a:solidFill>
                <a:srgbClr val="33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4997" name="矩形 4"/>
          <p:cNvSpPr/>
          <p:nvPr/>
        </p:nvSpPr>
        <p:spPr>
          <a:xfrm>
            <a:off x="1703388" y="2205038"/>
            <a:ext cx="8640762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ClrTx/>
              <a:buSzPct val="100000"/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zh-CN" sz="2800" b="1" dirty="0">
                <a:latin typeface="楷体_GB2312" pitchFamily="1" charset="-122"/>
                <a:ea typeface="楷体_GB2312" pitchFamily="1" charset="-122"/>
              </a:rPr>
              <a:t>【</a:t>
            </a:r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10</a:t>
            </a:r>
            <a:r>
              <a:rPr lang="zh-CN" altLang="zh-CN" sz="2800" b="1" dirty="0">
                <a:latin typeface="楷体_GB2312" pitchFamily="1" charset="-122"/>
                <a:ea typeface="楷体_GB2312" pitchFamily="1" charset="-122"/>
              </a:rPr>
              <a:t>篇课文要抓住】</a:t>
            </a:r>
            <a:endParaRPr lang="en-US" altLang="zh-CN" sz="2800" b="1" dirty="0">
              <a:latin typeface="楷体_GB2312" pitchFamily="1" charset="-122"/>
              <a:ea typeface="楷体_GB2312" pitchFamily="1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ClrTx/>
              <a:buSzPct val="100000"/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zh-CN" sz="2800" b="1" dirty="0">
                <a:latin typeface="楷体_GB2312" pitchFamily="1" charset="-122"/>
                <a:ea typeface="楷体_GB2312" pitchFamily="1" charset="-122"/>
              </a:rPr>
              <a:t>烛之武退秦师</a:t>
            </a:r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zh-CN" sz="2800" b="1" dirty="0">
                <a:latin typeface="楷体_GB2312" pitchFamily="1" charset="-122"/>
                <a:ea typeface="楷体_GB2312" pitchFamily="1" charset="-122"/>
              </a:rPr>
              <a:t>、</a:t>
            </a:r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zh-CN" sz="2800" b="1" dirty="0">
                <a:latin typeface="楷体_GB2312" pitchFamily="1" charset="-122"/>
                <a:ea typeface="楷体_GB2312" pitchFamily="1" charset="-122"/>
              </a:rPr>
              <a:t>荆轲刺秦王</a:t>
            </a:r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zh-CN" sz="2800" b="1" dirty="0">
                <a:latin typeface="楷体_GB2312" pitchFamily="1" charset="-122"/>
                <a:ea typeface="楷体_GB2312" pitchFamily="1" charset="-122"/>
              </a:rPr>
              <a:t>、</a:t>
            </a:r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zh-CN" sz="2800" b="1" dirty="0">
                <a:latin typeface="楷体_GB2312" pitchFamily="1" charset="-122"/>
                <a:ea typeface="楷体_GB2312" pitchFamily="1" charset="-122"/>
              </a:rPr>
              <a:t>鸿门宴</a:t>
            </a:r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、</a:t>
            </a:r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zh-CN" sz="2800" b="1" dirty="0">
                <a:latin typeface="楷体_GB2312" pitchFamily="1" charset="-122"/>
                <a:ea typeface="楷体_GB2312" pitchFamily="1" charset="-122"/>
              </a:rPr>
              <a:t>游褒禅山记</a:t>
            </a:r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、</a:t>
            </a:r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zh-CN" sz="2800" b="1" dirty="0">
                <a:latin typeface="楷体_GB2312" pitchFamily="1" charset="-122"/>
                <a:ea typeface="楷体_GB2312" pitchFamily="1" charset="-122"/>
              </a:rPr>
              <a:t>劝学</a:t>
            </a:r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zh-CN" sz="2800" b="1" dirty="0">
                <a:latin typeface="楷体_GB2312" pitchFamily="1" charset="-122"/>
                <a:ea typeface="楷体_GB2312" pitchFamily="1" charset="-122"/>
              </a:rPr>
              <a:t>、</a:t>
            </a:r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zh-CN" sz="2800" b="1" dirty="0">
                <a:latin typeface="楷体_GB2312" pitchFamily="1" charset="-122"/>
                <a:ea typeface="楷体_GB2312" pitchFamily="1" charset="-122"/>
              </a:rPr>
              <a:t>过秦论</a:t>
            </a:r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zh-CN" sz="2800" b="1" dirty="0">
                <a:latin typeface="楷体_GB2312" pitchFamily="1" charset="-122"/>
                <a:ea typeface="楷体_GB2312" pitchFamily="1" charset="-122"/>
              </a:rPr>
              <a:t>、</a:t>
            </a:r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zh-CN" sz="2800" b="1" dirty="0">
                <a:latin typeface="楷体_GB2312" pitchFamily="1" charset="-122"/>
                <a:ea typeface="楷体_GB2312" pitchFamily="1" charset="-122"/>
              </a:rPr>
              <a:t>师说</a:t>
            </a:r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、</a:t>
            </a:r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zh-CN" sz="2800" b="1" dirty="0">
                <a:latin typeface="楷体_GB2312" pitchFamily="1" charset="-122"/>
                <a:ea typeface="楷体_GB2312" pitchFamily="1" charset="-122"/>
              </a:rPr>
              <a:t>廉颇蔺相如列传</a:t>
            </a:r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zh-CN" sz="2800" b="1" dirty="0">
                <a:latin typeface="楷体_GB2312" pitchFamily="1" charset="-122"/>
                <a:ea typeface="楷体_GB2312" pitchFamily="1" charset="-122"/>
              </a:rPr>
              <a:t>、</a:t>
            </a:r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zh-CN" sz="2800" b="1" dirty="0">
                <a:latin typeface="楷体_GB2312" pitchFamily="1" charset="-122"/>
                <a:ea typeface="楷体_GB2312" pitchFamily="1" charset="-122"/>
              </a:rPr>
              <a:t>苏武传</a:t>
            </a:r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zh-CN" sz="2800" b="1" dirty="0">
                <a:latin typeface="楷体_GB2312" pitchFamily="1" charset="-122"/>
                <a:ea typeface="楷体_GB2312" pitchFamily="1" charset="-122"/>
              </a:rPr>
              <a:t>、</a:t>
            </a:r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zh-CN" sz="2800" b="1" dirty="0">
                <a:latin typeface="楷体_GB2312" pitchFamily="1" charset="-122"/>
                <a:ea typeface="楷体_GB2312" pitchFamily="1" charset="-122"/>
              </a:rPr>
              <a:t>张衡传</a:t>
            </a:r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》</a:t>
            </a:r>
            <a:endParaRPr lang="zh-CN" altLang="zh-CN" sz="2800" b="1" dirty="0"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4997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charRg st="15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4997">
                                            <p:txEl>
                                              <p:charRg st="15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椭圆 3"/>
          <p:cNvSpPr/>
          <p:nvPr/>
        </p:nvSpPr>
        <p:spPr>
          <a:xfrm>
            <a:off x="7425055" y="3086735"/>
            <a:ext cx="427990" cy="39497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156674" name="对象 1"/>
          <p:cNvGraphicFramePr>
            <a:graphicFrameLocks noChangeAspect="1"/>
          </p:cNvGraphicFramePr>
          <p:nvPr/>
        </p:nvGraphicFramePr>
        <p:xfrm>
          <a:off x="1992313" y="765175"/>
          <a:ext cx="8013700" cy="523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8" name="" r:id="rId1" imgW="8248015" imgH="5382895" progId="Word.Document.8">
                  <p:embed/>
                </p:oleObj>
              </mc:Choice>
              <mc:Fallback>
                <p:oleObj name="" r:id="rId1" imgW="8248015" imgH="5382895" progId="Word.Document.8">
                  <p:embed/>
                  <p:pic>
                    <p:nvPicPr>
                      <p:cNvPr id="0" name="图片 321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92313" y="765175"/>
                        <a:ext cx="8013700" cy="5232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8865235" y="3106420"/>
            <a:ext cx="171196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 sz="2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并且</a:t>
            </a:r>
            <a:r>
              <a:rPr lang="en-US" altLang="zh-CN" sz="2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08370" y="4848225"/>
            <a:ext cx="1589405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椭圆 3"/>
          <p:cNvSpPr/>
          <p:nvPr/>
        </p:nvSpPr>
        <p:spPr>
          <a:xfrm>
            <a:off x="4996180" y="3375025"/>
            <a:ext cx="403860" cy="33718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157698" name="对象 1"/>
          <p:cNvGraphicFramePr>
            <a:graphicFrameLocks noChangeAspect="1"/>
          </p:cNvGraphicFramePr>
          <p:nvPr/>
        </p:nvGraphicFramePr>
        <p:xfrm>
          <a:off x="2135188" y="981075"/>
          <a:ext cx="8242300" cy="473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9" name="" r:id="rId1" imgW="8248015" imgH="4744085" progId="Word.Document.8">
                  <p:embed/>
                </p:oleObj>
              </mc:Choice>
              <mc:Fallback>
                <p:oleObj name="" r:id="rId1" imgW="8248015" imgH="4744085" progId="Word.Document.8">
                  <p:embed/>
                  <p:pic>
                    <p:nvPicPr>
                      <p:cNvPr id="0" name="图片 321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35188" y="981075"/>
                        <a:ext cx="8242300" cy="4737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58722" name="对象 1"/>
          <p:cNvGraphicFramePr>
            <a:graphicFrameLocks noChangeAspect="1"/>
          </p:cNvGraphicFramePr>
          <p:nvPr/>
        </p:nvGraphicFramePr>
        <p:xfrm>
          <a:off x="2135188" y="1196975"/>
          <a:ext cx="8242300" cy="435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0" name="" r:id="rId1" imgW="8248015" imgH="4357370" progId="Word.Document.8">
                  <p:embed/>
                </p:oleObj>
              </mc:Choice>
              <mc:Fallback>
                <p:oleObj name="" r:id="rId1" imgW="8248015" imgH="4357370" progId="Word.Document.8">
                  <p:embed/>
                  <p:pic>
                    <p:nvPicPr>
                      <p:cNvPr id="0" name="图片 321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35188" y="1196975"/>
                        <a:ext cx="8242300" cy="4356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0884" name="矩形 3"/>
          <p:cNvSpPr/>
          <p:nvPr/>
        </p:nvSpPr>
        <p:spPr>
          <a:xfrm>
            <a:off x="2495550" y="549275"/>
            <a:ext cx="74168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lang="zh-CN" altLang="zh-CN" sz="3600" b="1" dirty="0">
                <a:solidFill>
                  <a:srgbClr val="0000CC"/>
                </a:solidFill>
                <a:latin typeface="黑体" panose="02010609060101010101" pitchFamily="49" charset="-122"/>
              </a:rPr>
              <a:t>关于文言虚词意义和用法的考查</a:t>
            </a:r>
            <a:endParaRPr lang="zh-CN" altLang="en-US" sz="3600" dirty="0">
              <a:solidFill>
                <a:srgbClr val="0000CC"/>
              </a:solidFill>
              <a:latin typeface="黑体" panose="02010609060101010101" pitchFamily="49" charset="-122"/>
            </a:endParaRPr>
          </a:p>
        </p:txBody>
      </p:sp>
      <p:sp>
        <p:nvSpPr>
          <p:cNvPr id="39942" name="Rectangle 6"/>
          <p:cNvSpPr/>
          <p:nvPr/>
        </p:nvSpPr>
        <p:spPr>
          <a:xfrm>
            <a:off x="1919288" y="3999071"/>
            <a:ext cx="8135937" cy="157607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15000"/>
              </a:lnSpc>
              <a:spcBef>
                <a:spcPct val="0"/>
              </a:spcBef>
              <a:buClrTx/>
              <a:buSzPct val="100000"/>
              <a:buNone/>
            </a:pPr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近年来，高考语文试卷长度压缩、题量减少、客观题减少的趋势日益显现，文言虚词单独设题的省份逐年减少。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47850" y="1844675"/>
            <a:ext cx="8572500" cy="18148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考试说明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lang="zh-CN" altLang="en-US" sz="2800" b="1" dirty="0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理解常见文言虚词在文中的意义和用法</a:t>
            </a:r>
            <a:endParaRPr lang="zh-CN" altLang="en-US" sz="2800" b="1" dirty="0">
              <a:solidFill>
                <a:srgbClr val="0000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ClrTx/>
              <a:buSzPct val="100000"/>
              <a:buNone/>
            </a:pPr>
            <a:r>
              <a:rPr lang="en-US" altLang="zh-CN" sz="2800" b="1" dirty="0">
                <a:solidFill>
                  <a:srgbClr val="0000CC"/>
                </a:solidFill>
                <a:latin typeface="楷体_GB2312" pitchFamily="1" charset="-122"/>
                <a:ea typeface="楷体_GB2312" pitchFamily="1" charset="-122"/>
              </a:rPr>
              <a:t>——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1" charset="-122"/>
                <a:ea typeface="楷体_GB2312" pitchFamily="1" charset="-122"/>
              </a:rPr>
              <a:t>常见文言虚词：而、何、乎、乃、其、且、若、所、为、焉、也、以、因、于、与、则、者、之</a:t>
            </a:r>
            <a:r>
              <a:rPr lang="zh-CN" altLang="en-US" sz="2800" b="1" dirty="0">
                <a:solidFill>
                  <a:srgbClr val="3333CC"/>
                </a:solidFill>
                <a:latin typeface="楷体_GB2312" pitchFamily="1" charset="-122"/>
                <a:ea typeface="楷体_GB2312" pitchFamily="1" charset="-122"/>
              </a:rPr>
              <a:t>。</a:t>
            </a:r>
            <a:endParaRPr lang="zh-CN" altLang="en-US" sz="2800" b="1" dirty="0">
              <a:solidFill>
                <a:srgbClr val="00009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50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0884" grpId="0"/>
      <p:bldP spid="39942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椭圆 3"/>
          <p:cNvSpPr/>
          <p:nvPr/>
        </p:nvSpPr>
        <p:spPr>
          <a:xfrm>
            <a:off x="4049395" y="3630295"/>
            <a:ext cx="419735" cy="40322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8824595" y="1226185"/>
            <a:ext cx="386080" cy="42799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159746" name="对象 1"/>
          <p:cNvGraphicFramePr>
            <a:graphicFrameLocks noChangeAspect="1"/>
          </p:cNvGraphicFramePr>
          <p:nvPr/>
        </p:nvGraphicFramePr>
        <p:xfrm>
          <a:off x="887095" y="1284605"/>
          <a:ext cx="8242300" cy="414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1" name="" r:id="rId1" imgW="8248015" imgH="4151630" progId="Word.Document.8">
                  <p:embed/>
                </p:oleObj>
              </mc:Choice>
              <mc:Fallback>
                <p:oleObj name="" r:id="rId1" imgW="8248015" imgH="4151630" progId="Word.Document.8">
                  <p:embed/>
                  <p:pic>
                    <p:nvPicPr>
                      <p:cNvPr id="0" name="图片 32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87095" y="1284605"/>
                        <a:ext cx="8242300" cy="4140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6626225" y="1127125"/>
            <a:ext cx="5078730" cy="16414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</a:t>
            </a: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表因果关系，译为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因而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余亦悔其随之</a:t>
            </a:r>
            <a:r>
              <a:rPr lang="zh-CN" altLang="zh-CN" sz="24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而</a:t>
            </a: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不得极夫游之乐也《游褒禅山记》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Rectangle 2"/>
          <p:cNvSpPr>
            <a:spLocks noGrp="1"/>
          </p:cNvSpPr>
          <p:nvPr>
            <p:ph type="title"/>
          </p:nvPr>
        </p:nvSpPr>
        <p:spPr>
          <a:xfrm>
            <a:off x="730885" y="116840"/>
            <a:ext cx="10515600" cy="1121410"/>
          </a:xfrm>
        </p:spPr>
        <p:txBody>
          <a:bodyPr vert="horz" wrap="square" lIns="91440" tIns="45720" rIns="91440" bIns="45720" anchor="ctr"/>
          <a:p>
            <a:pPr algn="l" eaLnBrk="1" hangingPunct="1"/>
            <a:r>
              <a:rPr lang="zh-CN" altLang="en-US" sz="35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下列句中加点的“而”字分类正确的一组是</a:t>
            </a:r>
            <a:r>
              <a:rPr lang="zh-CN" altLang="en-US" sz="3500" b="1" dirty="0">
                <a:solidFill>
                  <a:srgbClr val="0000FF"/>
                </a:solidFill>
              </a:rPr>
              <a:t> </a:t>
            </a:r>
            <a:r>
              <a:rPr lang="en-US" altLang="zh-CN" sz="3500" b="1" dirty="0">
                <a:solidFill>
                  <a:srgbClr val="0000FF"/>
                </a:solidFill>
              </a:rPr>
              <a:t>(      )</a:t>
            </a:r>
            <a:endParaRPr lang="en-US" altLang="zh-CN" sz="3500" b="1" dirty="0">
              <a:solidFill>
                <a:srgbClr val="0000FF"/>
              </a:solidFill>
            </a:endParaRPr>
          </a:p>
        </p:txBody>
      </p:sp>
      <p:sp>
        <p:nvSpPr>
          <p:cNvPr id="8194" name="Rectangle 3"/>
          <p:cNvSpPr>
            <a:spLocks noGrp="1"/>
          </p:cNvSpPr>
          <p:nvPr>
            <p:ph idx="1"/>
          </p:nvPr>
        </p:nvSpPr>
        <p:spPr>
          <a:xfrm>
            <a:off x="1153795" y="1024255"/>
            <a:ext cx="9144000" cy="525780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顺风而呼，声非加疾也，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闻者彰 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②河曲智叟笑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止之曰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③赵岂敢留璧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得罪大王乎     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④则天下之民皆引领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望之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⑤以其求思之深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无不在也    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⑥结庐在人境，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无车马喧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⑦余方心动欲还，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大声发于水上 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⑧君子博学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日参省乎己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 dirty="0">
                <a:solidFill>
                  <a:schemeClr val="accent2"/>
                </a:solidFill>
              </a:rPr>
              <a:t>A.①⑦/②④</a:t>
            </a:r>
            <a:r>
              <a:rPr lang="zh-CN" altLang="en-US" sz="2800" b="1" dirty="0">
                <a:solidFill>
                  <a:schemeClr val="accent2"/>
                </a:solidFill>
              </a:rPr>
              <a:t>／③⑤／⑥⑧     </a:t>
            </a:r>
            <a:r>
              <a:rPr lang="en-US" altLang="zh-CN" sz="2800" b="1" dirty="0">
                <a:solidFill>
                  <a:schemeClr val="accent2"/>
                </a:solidFill>
              </a:rPr>
              <a:t>B.①⑦</a:t>
            </a:r>
            <a:r>
              <a:rPr lang="zh-CN" altLang="en-US" sz="2800" b="1" dirty="0">
                <a:solidFill>
                  <a:schemeClr val="accent2"/>
                </a:solidFill>
              </a:rPr>
              <a:t>／②③／⑤⑧／④⑥</a:t>
            </a:r>
            <a:endParaRPr lang="zh-CN" altLang="en-US" sz="2800" b="1" dirty="0">
              <a:solidFill>
                <a:schemeClr val="accent2"/>
              </a:solidFill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 dirty="0">
                <a:solidFill>
                  <a:schemeClr val="accent2"/>
                </a:solidFill>
              </a:rPr>
              <a:t>C.①⑥ / </a:t>
            </a:r>
            <a:r>
              <a:rPr lang="zh-CN" altLang="en-US" sz="2800" b="1" dirty="0">
                <a:solidFill>
                  <a:schemeClr val="accent2"/>
                </a:solidFill>
              </a:rPr>
              <a:t>②④／③⑦／⑤⑧   </a:t>
            </a:r>
            <a:r>
              <a:rPr lang="en-US" altLang="zh-CN" sz="2800" b="1" dirty="0">
                <a:solidFill>
                  <a:schemeClr val="accent2"/>
                </a:solidFill>
              </a:rPr>
              <a:t>D.①④</a:t>
            </a:r>
            <a:r>
              <a:rPr lang="zh-CN" altLang="en-US" sz="2800" b="1" dirty="0">
                <a:solidFill>
                  <a:schemeClr val="accent2"/>
                </a:solidFill>
              </a:rPr>
              <a:t>／②③／⑥⑦／⑤⑧</a:t>
            </a:r>
            <a:endParaRPr lang="zh-CN" altLang="en-US" sz="2800" b="1" dirty="0">
              <a:solidFill>
                <a:schemeClr val="accent2"/>
              </a:solidFill>
            </a:endParaRPr>
          </a:p>
        </p:txBody>
      </p:sp>
      <p:sp>
        <p:nvSpPr>
          <p:cNvPr id="6148" name="Text Box 4"/>
          <p:cNvSpPr txBox="1"/>
          <p:nvPr/>
        </p:nvSpPr>
        <p:spPr>
          <a:xfrm>
            <a:off x="9597390" y="262890"/>
            <a:ext cx="79375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en-US" altLang="zh-CN" sz="4800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4800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9" name="Text Box 5"/>
          <p:cNvSpPr txBox="1"/>
          <p:nvPr/>
        </p:nvSpPr>
        <p:spPr>
          <a:xfrm>
            <a:off x="6929120" y="1822450"/>
            <a:ext cx="3368675" cy="20612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①⑥</a:t>
            </a: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转折连词 </a:t>
            </a:r>
            <a:endParaRPr lang="zh-CN" altLang="en-US" sz="32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②④修饰连词 </a:t>
            </a:r>
            <a:endParaRPr lang="zh-CN" altLang="en-US" sz="32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③⑦顺承连词 </a:t>
            </a:r>
            <a:endParaRPr lang="zh-CN" altLang="en-US" sz="32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⑤⑧递进连词</a:t>
            </a:r>
            <a:r>
              <a:rPr lang="zh-CN" altLang="en-US" b="1" dirty="0">
                <a:solidFill>
                  <a:srgbClr val="99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b="1" dirty="0">
              <a:solidFill>
                <a:srgbClr val="99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9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charRg st="8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149">
                                            <p:txEl>
                                              <p:charRg st="8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charRg st="16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149">
                                            <p:txEl>
                                              <p:charRg st="16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charRg st="24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149">
                                            <p:txEl>
                                              <p:charRg st="24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226685" y="2148205"/>
            <a:ext cx="1021080" cy="419735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191490" name="对象 1"/>
          <p:cNvGraphicFramePr>
            <a:graphicFrameLocks noChangeAspect="1"/>
          </p:cNvGraphicFramePr>
          <p:nvPr/>
        </p:nvGraphicFramePr>
        <p:xfrm>
          <a:off x="2063750" y="981075"/>
          <a:ext cx="8242300" cy="473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2" name="" r:id="rId1" imgW="8248015" imgH="4744085" progId="Word.Document.8">
                  <p:embed/>
                </p:oleObj>
              </mc:Choice>
              <mc:Fallback>
                <p:oleObj name="" r:id="rId1" imgW="8248015" imgH="4744085" progId="Word.Document.8">
                  <p:embed/>
                  <p:pic>
                    <p:nvPicPr>
                      <p:cNvPr id="0" name="图片 325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63750" y="981075"/>
                        <a:ext cx="8242300" cy="4737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095240" y="3456940"/>
            <a:ext cx="510540" cy="346075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020695" y="501650"/>
            <a:ext cx="765175" cy="337185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192514" name="对象 1"/>
          <p:cNvGraphicFramePr>
            <a:graphicFrameLocks noChangeAspect="1"/>
          </p:cNvGraphicFramePr>
          <p:nvPr/>
        </p:nvGraphicFramePr>
        <p:xfrm>
          <a:off x="1992313" y="476250"/>
          <a:ext cx="8242300" cy="591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3" name="" r:id="rId1" imgW="8248015" imgH="5929630" progId="Word.Document.8">
                  <p:embed/>
                </p:oleObj>
              </mc:Choice>
              <mc:Fallback>
                <p:oleObj name="" r:id="rId1" imgW="8248015" imgH="5929630" progId="Word.Document.8">
                  <p:embed/>
                  <p:pic>
                    <p:nvPicPr>
                      <p:cNvPr id="0" name="图片 325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92313" y="476250"/>
                        <a:ext cx="8242300" cy="591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圆角矩形 5"/>
          <p:cNvSpPr/>
          <p:nvPr/>
        </p:nvSpPr>
        <p:spPr>
          <a:xfrm>
            <a:off x="7546340" y="1012190"/>
            <a:ext cx="692150" cy="34544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6536055" y="3811270"/>
            <a:ext cx="617220" cy="49403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193538" name="对象 1"/>
          <p:cNvGraphicFramePr>
            <a:graphicFrameLocks noChangeAspect="1"/>
          </p:cNvGraphicFramePr>
          <p:nvPr/>
        </p:nvGraphicFramePr>
        <p:xfrm>
          <a:off x="915353" y="390525"/>
          <a:ext cx="8242300" cy="591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4" name="" r:id="rId1" imgW="8248015" imgH="5929630" progId="Word.Document.8">
                  <p:embed/>
                </p:oleObj>
              </mc:Choice>
              <mc:Fallback>
                <p:oleObj name="" r:id="rId1" imgW="8248015" imgH="5929630" progId="Word.Document.8">
                  <p:embed/>
                  <p:pic>
                    <p:nvPicPr>
                      <p:cNvPr id="0" name="图片 325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15353" y="390525"/>
                        <a:ext cx="8242300" cy="591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915670" y="5695315"/>
            <a:ext cx="7656830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906135" y="1572895"/>
            <a:ext cx="5934710" cy="10502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夫夷</a:t>
            </a:r>
            <a:r>
              <a:rPr lang="zh-CN" altLang="en-US" sz="2400" b="1" u="sng"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近，则游者众。险</a:t>
            </a:r>
            <a:r>
              <a:rPr lang="zh-CN" altLang="en-US" sz="2400" b="1" u="sng"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远，则至者少。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《游褒禅山记》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5795010" y="954405"/>
            <a:ext cx="666750" cy="41148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194562" name="对象 1"/>
          <p:cNvGraphicFramePr>
            <a:graphicFrameLocks noChangeAspect="1"/>
          </p:cNvGraphicFramePr>
          <p:nvPr/>
        </p:nvGraphicFramePr>
        <p:xfrm>
          <a:off x="1992313" y="981075"/>
          <a:ext cx="8242300" cy="488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5" name="" r:id="rId1" imgW="8248015" imgH="4890770" progId="Word.Document.8">
                  <p:embed/>
                </p:oleObj>
              </mc:Choice>
              <mc:Fallback>
                <p:oleObj name="" r:id="rId1" imgW="8248015" imgH="4890770" progId="Word.Document.8">
                  <p:embed/>
                  <p:pic>
                    <p:nvPicPr>
                      <p:cNvPr id="0" name="图片 325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92313" y="981075"/>
                        <a:ext cx="8242300" cy="4889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1" name="Rectangle 2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792162"/>
          </a:xfrm>
        </p:spPr>
        <p:txBody>
          <a:bodyPr vert="horz" wrap="square" lIns="91440" tIns="45720" rIns="91440" bIns="45720" anchor="ctr">
            <a:normAutofit fontScale="90000"/>
          </a:bodyPr>
          <a:p>
            <a:pPr eaLnBrk="1" hangingPunct="1"/>
            <a:r>
              <a:rPr lang="en-US" altLang="zh-CN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en-US" altLang="zh-CN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en-US" altLang="zh-CN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299" name="Rectangle 3"/>
          <p:cNvSpPr>
            <a:spLocks noGrp="1"/>
          </p:cNvSpPr>
          <p:nvPr>
            <p:ph idx="1"/>
          </p:nvPr>
        </p:nvSpPr>
        <p:spPr>
          <a:xfrm>
            <a:off x="2133600" y="1066800"/>
            <a:ext cx="8153400" cy="556260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一、下列加点的“以”字意义和用法相同的是 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    )</a:t>
            </a:r>
            <a:endParaRPr lang="en-US" altLang="zh-CN" sz="2800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None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赵亦盛设兵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待  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None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秦亦不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城予赵，赵亦终不予秦璧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None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夫夷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近，则游者众      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余与四人拥火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None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其求思之深而无不在也           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None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是时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大中丞抚吴者为魏之私人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None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G.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今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钟磬置水中，虽大风浪不能鸣也 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None/>
            </a:pP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BG(A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来   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      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而且 </a:t>
            </a:r>
            <a:endParaRPr lang="en-US" altLang="zh-CN" sz="2800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None/>
            </a:pP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D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   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   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凭借   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 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299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28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5299">
                                            <p:txEl>
                                              <p:charRg st="28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41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5299">
                                            <p:txEl>
                                              <p:charRg st="41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59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5299">
                                            <p:txEl>
                                              <p:charRg st="59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87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5299">
                                            <p:txEl>
                                              <p:charRg st="87" end="1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113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5299">
                                            <p:txEl>
                                              <p:charRg st="113" end="1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130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5299">
                                            <p:txEl>
                                              <p:charRg st="130" end="1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152" end="1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5299">
                                            <p:txEl>
                                              <p:charRg st="152" end="1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182" end="2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5299">
                                            <p:txEl>
                                              <p:charRg st="182" end="2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11970" name="对象 1"/>
          <p:cNvGraphicFramePr>
            <a:graphicFrameLocks noChangeAspect="1"/>
          </p:cNvGraphicFramePr>
          <p:nvPr/>
        </p:nvGraphicFramePr>
        <p:xfrm>
          <a:off x="1992313" y="692150"/>
          <a:ext cx="8242300" cy="565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2" name="" r:id="rId1" imgW="8248015" imgH="5654040" progId="Word.Document.8">
                  <p:embed/>
                </p:oleObj>
              </mc:Choice>
              <mc:Fallback>
                <p:oleObj name="" r:id="rId1" imgW="8248015" imgH="5654040" progId="Word.Document.8">
                  <p:embed/>
                  <p:pic>
                    <p:nvPicPr>
                      <p:cNvPr id="0" name="图片 327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92313" y="692150"/>
                        <a:ext cx="8242300" cy="5651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574415" y="1153795"/>
            <a:ext cx="278066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V.+</a:t>
            </a:r>
            <a:r>
              <a:rPr lang="zh-CN" altLang="en-US" sz="2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</a:t>
            </a:r>
            <a:endParaRPr lang="zh-CN" altLang="en-US" sz="25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12994" name="对象 1"/>
          <p:cNvGraphicFramePr>
            <a:graphicFrameLocks noChangeAspect="1"/>
          </p:cNvGraphicFramePr>
          <p:nvPr/>
        </p:nvGraphicFramePr>
        <p:xfrm>
          <a:off x="1992313" y="1773238"/>
          <a:ext cx="8242300" cy="236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3" name="" r:id="rId1" imgW="8248015" imgH="2372995" progId="Word.Document.8">
                  <p:embed/>
                </p:oleObj>
              </mc:Choice>
              <mc:Fallback>
                <p:oleObj name="" r:id="rId1" imgW="8248015" imgH="2372995" progId="Word.Document.8">
                  <p:embed/>
                  <p:pic>
                    <p:nvPicPr>
                      <p:cNvPr id="0" name="图片 32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92313" y="1773238"/>
                        <a:ext cx="8242300" cy="2362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14018" name="对象 1"/>
          <p:cNvGraphicFramePr>
            <a:graphicFrameLocks noChangeAspect="1"/>
          </p:cNvGraphicFramePr>
          <p:nvPr/>
        </p:nvGraphicFramePr>
        <p:xfrm>
          <a:off x="2063750" y="1052513"/>
          <a:ext cx="8242300" cy="473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4" name="" r:id="rId1" imgW="8248015" imgH="4744085" progId="Word.Document.8">
                  <p:embed/>
                </p:oleObj>
              </mc:Choice>
              <mc:Fallback>
                <p:oleObj name="" r:id="rId1" imgW="8248015" imgH="4744085" progId="Word.Document.8">
                  <p:embed/>
                  <p:pic>
                    <p:nvPicPr>
                      <p:cNvPr id="0" name="图片 327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63750" y="1052513"/>
                        <a:ext cx="8242300" cy="4737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7858125" y="2499995"/>
            <a:ext cx="278066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n.+</a:t>
            </a:r>
            <a:r>
              <a:rPr lang="zh-CN" altLang="en-US" sz="2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</a:t>
            </a:r>
            <a:r>
              <a:rPr lang="en-US" altLang="zh-CN" sz="25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 n.</a:t>
            </a:r>
            <a:endParaRPr lang="en-US" altLang="zh-CN" sz="25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2" name="TextBox 4"/>
          <p:cNvSpPr txBox="1"/>
          <p:nvPr/>
        </p:nvSpPr>
        <p:spPr>
          <a:xfrm>
            <a:off x="2927350" y="692150"/>
            <a:ext cx="6121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lang="en-US" altLang="en-US" b="1" dirty="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r>
              <a:rPr lang="en-US" altLang="zh-CN" b="1" dirty="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18</a:t>
            </a:r>
            <a:r>
              <a:rPr lang="zh-CN" altLang="en-US" b="1" dirty="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年文言虚词考查情况</a:t>
            </a:r>
            <a:endParaRPr lang="zh-CN" altLang="en-US" b="1" dirty="0">
              <a:solidFill>
                <a:srgbClr val="33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7083" name="Text Box 43"/>
          <p:cNvSpPr txBox="1"/>
          <p:nvPr/>
        </p:nvSpPr>
        <p:spPr>
          <a:xfrm>
            <a:off x="1668463" y="5084763"/>
            <a:ext cx="85312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未单独设题考查：全国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Ⅰ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卷、全国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Ⅱ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卷、全国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Ⅲ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卷、江苏卷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74777" name="Group 25"/>
          <p:cNvGraphicFramePr>
            <a:graphicFrameLocks noGrp="1"/>
          </p:cNvGraphicFramePr>
          <p:nvPr/>
        </p:nvGraphicFramePr>
        <p:xfrm>
          <a:off x="2063750" y="2276475"/>
          <a:ext cx="7703820" cy="1953260"/>
        </p:xfrm>
        <a:graphic>
          <a:graphicData uri="http://schemas.openxmlformats.org/drawingml/2006/table">
            <a:tbl>
              <a:tblPr/>
              <a:tblGrid>
                <a:gridCol w="2708275"/>
                <a:gridCol w="4995545"/>
              </a:tblGrid>
              <a:tr h="4883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北京卷</a:t>
                      </a:r>
                      <a:endParaRPr kumimoji="0" lang="zh-CN" altLang="en-US" sz="2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日</a:t>
                      </a:r>
                      <a:r>
                        <a:rPr kumimoji="0" lang="zh-CN" altLang="zh-CN" sz="2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kumimoji="0" lang="zh-CN" altLang="zh-CN" sz="2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胜</a:t>
                      </a:r>
                      <a:r>
                        <a:rPr kumimoji="0" lang="zh-CN" altLang="zh-CN" sz="2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、之、其</a:t>
                      </a:r>
                      <a:endParaRPr kumimoji="0" lang="zh-CN" altLang="en-US" sz="2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83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上海卷</a:t>
                      </a:r>
                      <a:endParaRPr kumimoji="0" lang="zh-CN" altLang="en-US" sz="2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？</a:t>
                      </a:r>
                      <a:endParaRPr kumimoji="0" lang="zh-CN" altLang="en-US" sz="2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83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天津卷</a:t>
                      </a:r>
                      <a:endParaRPr kumimoji="0" lang="zh-CN" altLang="en-US" sz="2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因、以、之、若</a:t>
                      </a:r>
                      <a:endParaRPr kumimoji="0" lang="zh-CN" altLang="en-US" sz="2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83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浙江卷</a:t>
                      </a:r>
                      <a:endParaRPr kumimoji="0" lang="zh-CN" altLang="en-US" sz="2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26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之、其、于、所</a:t>
                      </a:r>
                      <a:endParaRPr kumimoji="0" lang="zh-CN" altLang="en-US" sz="26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74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7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7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/>
      <p:bldP spid="8708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15042" name="对象 1"/>
          <p:cNvGraphicFramePr>
            <a:graphicFrameLocks noChangeAspect="1"/>
          </p:cNvGraphicFramePr>
          <p:nvPr/>
        </p:nvGraphicFramePr>
        <p:xfrm>
          <a:off x="2135188" y="1484313"/>
          <a:ext cx="8242300" cy="355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5" name="" r:id="rId1" imgW="8248015" imgH="3558540" progId="Word.Document.8">
                  <p:embed/>
                </p:oleObj>
              </mc:Choice>
              <mc:Fallback>
                <p:oleObj name="" r:id="rId1" imgW="8248015" imgH="3558540" progId="Word.Document.8">
                  <p:embed/>
                  <p:pic>
                    <p:nvPicPr>
                      <p:cNvPr id="0" name="图片 327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35188" y="1484313"/>
                        <a:ext cx="8242300" cy="3556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16066" name="对象 1"/>
          <p:cNvGraphicFramePr>
            <a:graphicFrameLocks noChangeAspect="1"/>
          </p:cNvGraphicFramePr>
          <p:nvPr/>
        </p:nvGraphicFramePr>
        <p:xfrm>
          <a:off x="1919288" y="476250"/>
          <a:ext cx="8242300" cy="591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6" name="" r:id="rId1" imgW="8248015" imgH="5929630" progId="Word.Document.8">
                  <p:embed/>
                </p:oleObj>
              </mc:Choice>
              <mc:Fallback>
                <p:oleObj name="" r:id="rId1" imgW="8248015" imgH="5929630" progId="Word.Document.8">
                  <p:embed/>
                  <p:pic>
                    <p:nvPicPr>
                      <p:cNvPr id="0" name="图片 32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19288" y="476250"/>
                        <a:ext cx="8242300" cy="591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5205095" y="3983355"/>
            <a:ext cx="27806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地点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67938" name="对象 1"/>
          <p:cNvGraphicFramePr>
            <a:graphicFrameLocks noChangeAspect="1"/>
          </p:cNvGraphicFramePr>
          <p:nvPr/>
        </p:nvGraphicFramePr>
        <p:xfrm>
          <a:off x="1364933" y="565468"/>
          <a:ext cx="8242300" cy="414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9" name="" r:id="rId1" imgW="8248015" imgH="4151630" progId="Word.Document.8">
                  <p:embed/>
                </p:oleObj>
              </mc:Choice>
              <mc:Fallback>
                <p:oleObj name="" r:id="rId1" imgW="8248015" imgH="4151630" progId="Word.Document.8">
                  <p:embed/>
                  <p:pic>
                    <p:nvPicPr>
                      <p:cNvPr id="0" name="图片 322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364933" y="565468"/>
                        <a:ext cx="8242300" cy="4140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8962" name="对象 1"/>
          <p:cNvGraphicFramePr>
            <a:graphicFrameLocks noChangeAspect="1"/>
          </p:cNvGraphicFramePr>
          <p:nvPr/>
        </p:nvGraphicFramePr>
        <p:xfrm>
          <a:off x="6016625" y="2917190"/>
          <a:ext cx="7369810" cy="295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0" name="" r:id="rId3" imgW="8248015" imgH="2965450" progId="Word.Document.8">
                  <p:embed/>
                </p:oleObj>
              </mc:Choice>
              <mc:Fallback>
                <p:oleObj name="" r:id="rId3" imgW="8248015" imgH="2965450" progId="Word.Document.8">
                  <p:embed/>
                  <p:pic>
                    <p:nvPicPr>
                      <p:cNvPr id="0" name="图片 322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16625" y="2917190"/>
                        <a:ext cx="7369810" cy="2959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69986" name="对象 1"/>
          <p:cNvGraphicFramePr>
            <a:graphicFrameLocks noChangeAspect="1"/>
          </p:cNvGraphicFramePr>
          <p:nvPr/>
        </p:nvGraphicFramePr>
        <p:xfrm>
          <a:off x="1968500" y="1422400"/>
          <a:ext cx="8242300" cy="414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1" name="" r:id="rId1" imgW="8248015" imgH="4151630" progId="Word.Document.8">
                  <p:embed/>
                </p:oleObj>
              </mc:Choice>
              <mc:Fallback>
                <p:oleObj name="" r:id="rId1" imgW="8248015" imgH="4151630" progId="Word.Document.8">
                  <p:embed/>
                  <p:pic>
                    <p:nvPicPr>
                      <p:cNvPr id="0" name="图片 323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68500" y="1422400"/>
                        <a:ext cx="8242300" cy="4140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71010" name="对象 1"/>
          <p:cNvGraphicFramePr>
            <a:graphicFrameLocks noChangeAspect="1"/>
          </p:cNvGraphicFramePr>
          <p:nvPr/>
        </p:nvGraphicFramePr>
        <p:xfrm>
          <a:off x="1992313" y="549275"/>
          <a:ext cx="8242300" cy="565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2" name="" r:id="rId1" imgW="8248015" imgH="5654040" progId="Word.Document.8">
                  <p:embed/>
                </p:oleObj>
              </mc:Choice>
              <mc:Fallback>
                <p:oleObj name="" r:id="rId1" imgW="8248015" imgH="5654040" progId="Word.Document.8">
                  <p:embed/>
                  <p:pic>
                    <p:nvPicPr>
                      <p:cNvPr id="0" name="图片 323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92313" y="549275"/>
                        <a:ext cx="8242300" cy="5651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4" name="Text Box 4"/>
          <p:cNvSpPr txBox="1"/>
          <p:nvPr/>
        </p:nvSpPr>
        <p:spPr>
          <a:xfrm>
            <a:off x="1367790" y="800735"/>
            <a:ext cx="8964613" cy="4528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22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如吾之衰者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能久存乎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韩愈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祭十二郎文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22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②自今以往，吾</a:t>
            </a:r>
            <a:r>
              <a:rPr lang="zh-CN" altLang="en-US" sz="28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无意于人世矣（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祭十二郎文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 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22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③吾</a:t>
            </a:r>
            <a:r>
              <a:rPr lang="zh-CN" altLang="en-US" sz="28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还也（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左传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烛之武退秦师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20000"/>
              </a:lnSpc>
              <a:spcBef>
                <a:spcPct val="50000"/>
              </a:spcBef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④尔</a:t>
            </a:r>
            <a:r>
              <a:rPr lang="zh-CN" altLang="en-US" sz="28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无忘乃父之志（欧阳修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伶官传序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 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345" name="Text Box 10"/>
          <p:cNvSpPr txBox="1"/>
          <p:nvPr/>
        </p:nvSpPr>
        <p:spPr>
          <a:xfrm>
            <a:off x="2716530" y="3006725"/>
            <a:ext cx="5219065" cy="4603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其”表推测语气，可译为“大概”。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343" name="Text Box 13"/>
          <p:cNvSpPr txBox="1"/>
          <p:nvPr/>
        </p:nvSpPr>
        <p:spPr>
          <a:xfrm>
            <a:off x="2480945" y="1857375"/>
            <a:ext cx="5590540" cy="4603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其”表反诘语气，可译为“难道”。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341" name="Text Box 16"/>
          <p:cNvSpPr txBox="1"/>
          <p:nvPr/>
        </p:nvSpPr>
        <p:spPr>
          <a:xfrm>
            <a:off x="2480945" y="4209415"/>
            <a:ext cx="5105400" cy="4603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其”表商量语气，可译为“还是”。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339" name="Text Box 19"/>
          <p:cNvSpPr txBox="1"/>
          <p:nvPr/>
        </p:nvSpPr>
        <p:spPr>
          <a:xfrm>
            <a:off x="2716530" y="5393690"/>
            <a:ext cx="4191000" cy="4603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表命令语气，可译为“一定”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63295" y="541020"/>
            <a:ext cx="441515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500" b="1">
                <a:solidFill>
                  <a:schemeClr val="accent1">
                    <a:lumMod val="75000"/>
                  </a:schemeClr>
                </a:solidFill>
              </a:rPr>
              <a:t>（二）语气词，表达某种语气</a:t>
            </a:r>
            <a:endParaRPr lang="zh-CN" altLang="en-US" sz="2500" b="1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73058" name="对象 1"/>
          <p:cNvGraphicFramePr>
            <a:graphicFrameLocks noChangeAspect="1"/>
          </p:cNvGraphicFramePr>
          <p:nvPr/>
        </p:nvGraphicFramePr>
        <p:xfrm>
          <a:off x="1919288" y="836613"/>
          <a:ext cx="8242300" cy="533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4" name="" r:id="rId1" imgW="8248015" imgH="5337175" progId="Word.Document.8">
                  <p:embed/>
                </p:oleObj>
              </mc:Choice>
              <mc:Fallback>
                <p:oleObj name="" r:id="rId1" imgW="8248015" imgH="5337175" progId="Word.Document.8">
                  <p:embed/>
                  <p:pic>
                    <p:nvPicPr>
                      <p:cNvPr id="0" name="图片 323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19288" y="836613"/>
                        <a:ext cx="8242300" cy="5334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Rectangle 2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868362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判断“其”中在文中的意义。</a:t>
            </a:r>
            <a:endParaRPr lang="zh-CN" altLang="en-US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19" name="Rectangle 3"/>
          <p:cNvSpPr>
            <a:spLocks noGrp="1"/>
          </p:cNvSpPr>
          <p:nvPr>
            <p:ph idx="1"/>
          </p:nvPr>
        </p:nvSpPr>
        <p:spPr>
          <a:xfrm>
            <a:off x="1828800" y="1371600"/>
            <a:ext cx="8534400" cy="510540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人言，蔺相如徒以</a:t>
            </a:r>
            <a:r>
              <a:rPr lang="en-US" altLang="zh-CN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口舌之功垂于竹帛，以吾观之，则非徒口舌耳。相如观秦王无意偿赵城，则却立睨柱，秦王恐</a:t>
            </a:r>
            <a:r>
              <a:rPr lang="en-US" altLang="zh-CN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破璧，遂许之斋戒，因得以完璧归赵，</a:t>
            </a:r>
            <a:r>
              <a:rPr lang="en-US" altLang="zh-CN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仅口舌哉？若与庸人议之，其必曰：“吾</a:t>
            </a:r>
            <a:r>
              <a:rPr lang="en-US" altLang="zh-CN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与之。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焉敢如此？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b="1" dirty="0">
                <a:solidFill>
                  <a:srgbClr val="99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solidFill>
                  <a:srgbClr val="99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、代词，可译为“他的” </a:t>
            </a:r>
            <a:endParaRPr lang="zh-CN" altLang="en-US" b="1" dirty="0">
              <a:solidFill>
                <a:srgbClr val="99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b="1" dirty="0">
                <a:solidFill>
                  <a:srgbClr val="99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solidFill>
                  <a:srgbClr val="99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、代词，可译为“他”</a:t>
            </a:r>
            <a:endParaRPr lang="zh-CN" altLang="en-US" b="1" dirty="0">
              <a:solidFill>
                <a:srgbClr val="99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b="1" dirty="0">
                <a:solidFill>
                  <a:srgbClr val="99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solidFill>
                  <a:srgbClr val="99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、副词，表示反问语气，可译为“难道”   </a:t>
            </a:r>
            <a:endParaRPr lang="zh-CN" altLang="en-US" b="1" dirty="0">
              <a:solidFill>
                <a:srgbClr val="99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b="1" dirty="0">
                <a:solidFill>
                  <a:srgbClr val="99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 dirty="0">
                <a:solidFill>
                  <a:srgbClr val="99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、连词，表示商量语气，可译为“还是”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0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9">
                                            <p:txEl>
                                              <p:charRg st="0" end="1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111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819">
                                            <p:txEl>
                                              <p:charRg st="111" end="1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125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819">
                                            <p:txEl>
                                              <p:charRg st="125" end="1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137" end="1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4819">
                                            <p:txEl>
                                              <p:charRg st="137" end="1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160" end="1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4819">
                                            <p:txEl>
                                              <p:charRg st="160" end="1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5" name="Rectangle 3"/>
          <p:cNvSpPr>
            <a:spLocks noGrp="1"/>
          </p:cNvSpPr>
          <p:nvPr>
            <p:ph idx="1"/>
          </p:nvPr>
        </p:nvSpPr>
        <p:spPr>
          <a:xfrm>
            <a:off x="1524000" y="304800"/>
            <a:ext cx="9372600" cy="655320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归国，将相失和。途遇廉颇，即转退避，当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时，何人能如此？门客询以因，相如则言：“先国家之急而后私仇。”观古今英杰之所为，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皆出于此乎？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且吾意相如之才，罕有其匹，古今英杰仅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一二。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是耶，其非耶？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若是，则虽见霰雪纷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无垠，亦无恨矣，吾亦无有“悔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随之而不得极夫游之乐”之憾了。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 dirty="0">
                <a:solidFill>
                  <a:srgbClr val="99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5</a:t>
            </a:r>
            <a:r>
              <a:rPr lang="zh-CN" altLang="en-US" sz="2800" b="1" dirty="0">
                <a:solidFill>
                  <a:srgbClr val="99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、指示代词，可译为“那”            </a:t>
            </a:r>
            <a:endParaRPr lang="zh-CN" altLang="en-US" sz="2800" b="1" dirty="0">
              <a:solidFill>
                <a:srgbClr val="99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 dirty="0">
                <a:solidFill>
                  <a:srgbClr val="99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6</a:t>
            </a:r>
            <a:r>
              <a:rPr lang="zh-CN" altLang="en-US" sz="2800" b="1" dirty="0">
                <a:solidFill>
                  <a:srgbClr val="99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、副词，表示推测语气，可译为“大概”</a:t>
            </a:r>
            <a:endParaRPr lang="zh-CN" altLang="en-US" sz="2800" b="1" dirty="0">
              <a:solidFill>
                <a:srgbClr val="99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 dirty="0">
                <a:solidFill>
                  <a:srgbClr val="99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7</a:t>
            </a:r>
            <a:r>
              <a:rPr lang="zh-CN" altLang="en-US" sz="2800" b="1" dirty="0">
                <a:solidFill>
                  <a:srgbClr val="99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、代词，可译为“其中”</a:t>
            </a:r>
            <a:endParaRPr lang="zh-CN" altLang="en-US" sz="2800" b="1" dirty="0">
              <a:solidFill>
                <a:srgbClr val="99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 dirty="0">
                <a:solidFill>
                  <a:srgbClr val="99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8</a:t>
            </a:r>
            <a:r>
              <a:rPr lang="zh-CN" altLang="en-US" sz="2800" b="1" dirty="0">
                <a:solidFill>
                  <a:srgbClr val="99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、连词，表示选择关系，可译为“是</a:t>
            </a:r>
            <a:r>
              <a:rPr lang="en-US" altLang="zh-CN" sz="2800" b="1" dirty="0">
                <a:solidFill>
                  <a:srgbClr val="99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b="1" dirty="0">
                <a:solidFill>
                  <a:srgbClr val="99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还是”     </a:t>
            </a:r>
            <a:endParaRPr lang="zh-CN" altLang="en-US" sz="2800" b="1" dirty="0">
              <a:solidFill>
                <a:srgbClr val="99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 dirty="0">
                <a:solidFill>
                  <a:srgbClr val="99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9</a:t>
            </a:r>
            <a:r>
              <a:rPr lang="zh-CN" altLang="en-US" sz="2800" b="1" dirty="0">
                <a:solidFill>
                  <a:srgbClr val="99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、连词，表示假设关系，可译为“如果”</a:t>
            </a:r>
            <a:endParaRPr lang="zh-CN" altLang="en-US" sz="2800" b="1" dirty="0">
              <a:solidFill>
                <a:srgbClr val="99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 dirty="0">
                <a:solidFill>
                  <a:srgbClr val="99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10</a:t>
            </a:r>
            <a:r>
              <a:rPr lang="zh-CN" altLang="en-US" sz="2800" b="1" dirty="0">
                <a:solidFill>
                  <a:srgbClr val="99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、助词，补足音节，可不译           </a:t>
            </a:r>
            <a:endParaRPr lang="zh-CN" altLang="en-US" sz="2800" b="1" dirty="0">
              <a:solidFill>
                <a:srgbClr val="99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 dirty="0">
                <a:solidFill>
                  <a:srgbClr val="99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11</a:t>
            </a:r>
            <a:r>
              <a:rPr lang="zh-CN" altLang="en-US" sz="2800" b="1" dirty="0">
                <a:solidFill>
                  <a:srgbClr val="99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、代词，可译为“我</a:t>
            </a:r>
            <a:r>
              <a:rPr lang="en-US" altLang="zh-CN" sz="2800" b="1" dirty="0">
                <a:solidFill>
                  <a:srgbClr val="99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800" b="1" dirty="0">
                <a:solidFill>
                  <a:srgbClr val="99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800" b="1" dirty="0">
                <a:solidFill>
                  <a:srgbClr val="99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800" b="1" dirty="0">
                <a:solidFill>
                  <a:srgbClr val="99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自己</a:t>
            </a:r>
            <a:r>
              <a:rPr lang="en-US" altLang="zh-CN" sz="2800" b="1" dirty="0">
                <a:solidFill>
                  <a:srgbClr val="99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0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5">
                                            <p:txEl>
                                              <p:charRg st="0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80" end="1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915">
                                            <p:txEl>
                                              <p:charRg st="80" end="1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169" end="1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915">
                                            <p:txEl>
                                              <p:charRg st="169" end="1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199" end="2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8915">
                                            <p:txEl>
                                              <p:charRg st="199" end="2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223" end="2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915">
                                            <p:txEl>
                                              <p:charRg st="223" end="2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240" end="2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8915">
                                            <p:txEl>
                                              <p:charRg st="240" end="2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272" end="2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8915">
                                            <p:txEl>
                                              <p:charRg st="272" end="2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296" end="3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8915">
                                            <p:txEl>
                                              <p:charRg st="296" end="3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326" end="3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8915">
                                            <p:txEl>
                                              <p:charRg st="326" end="3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97634" name="对象 1"/>
          <p:cNvGraphicFramePr>
            <a:graphicFrameLocks noChangeAspect="1"/>
          </p:cNvGraphicFramePr>
          <p:nvPr/>
        </p:nvGraphicFramePr>
        <p:xfrm>
          <a:off x="1992313" y="765175"/>
          <a:ext cx="8242300" cy="533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8" name="" r:id="rId1" imgW="8248015" imgH="5337175" progId="Word.Document.8">
                  <p:embed/>
                </p:oleObj>
              </mc:Choice>
              <mc:Fallback>
                <p:oleObj name="" r:id="rId1" imgW="8248015" imgH="5337175" progId="Word.Document.8">
                  <p:embed/>
                  <p:pic>
                    <p:nvPicPr>
                      <p:cNvPr id="0" name="图片 325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92313" y="765175"/>
                        <a:ext cx="8242300" cy="5334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2" name="TextBox 4"/>
          <p:cNvSpPr txBox="1"/>
          <p:nvPr/>
        </p:nvSpPr>
        <p:spPr>
          <a:xfrm>
            <a:off x="2927350" y="692150"/>
            <a:ext cx="6121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lang="en-US" altLang="en-US" b="1" dirty="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r>
              <a:rPr lang="en-US" altLang="zh-CN" b="1" dirty="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17</a:t>
            </a:r>
            <a:r>
              <a:rPr lang="zh-CN" altLang="en-US" b="1" dirty="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年文言虚词考查情况</a:t>
            </a:r>
            <a:endParaRPr lang="zh-CN" altLang="en-US" b="1" dirty="0">
              <a:solidFill>
                <a:srgbClr val="33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7083" name="Text Box 43"/>
          <p:cNvSpPr txBox="1"/>
          <p:nvPr/>
        </p:nvSpPr>
        <p:spPr>
          <a:xfrm>
            <a:off x="1668463" y="5084763"/>
            <a:ext cx="85312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未单独设题考查：全国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Ⅰ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卷、全国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Ⅱ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卷、全国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Ⅲ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卷、江苏卷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74777" name="Group 25"/>
          <p:cNvGraphicFramePr>
            <a:graphicFrameLocks noGrp="1"/>
          </p:cNvGraphicFramePr>
          <p:nvPr/>
        </p:nvGraphicFramePr>
        <p:xfrm>
          <a:off x="2063750" y="2276475"/>
          <a:ext cx="7703820" cy="2438400"/>
        </p:xfrm>
        <a:graphic>
          <a:graphicData uri="http://schemas.openxmlformats.org/drawingml/2006/table">
            <a:tbl>
              <a:tblPr/>
              <a:tblGrid>
                <a:gridCol w="2708275"/>
                <a:gridCol w="4995545"/>
              </a:tblGrid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北京卷</a:t>
                      </a:r>
                      <a:endParaRPr kumimoji="0" lang="zh-CN" altLang="en-US" sz="2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以、之、而、者</a:t>
                      </a:r>
                      <a:endParaRPr kumimoji="0" lang="zh-CN" altLang="en-US" sz="2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上海卷</a:t>
                      </a:r>
                      <a:endParaRPr kumimoji="0" lang="zh-CN" altLang="en-US" sz="2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之、其、则、以</a:t>
                      </a:r>
                      <a:endParaRPr kumimoji="0" lang="zh-CN" altLang="en-US" sz="2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天津卷</a:t>
                      </a:r>
                      <a:endParaRPr kumimoji="0" lang="zh-CN" altLang="en-US" sz="2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焉、以、而、其</a:t>
                      </a:r>
                      <a:endParaRPr kumimoji="0" lang="zh-CN" altLang="en-US" sz="2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山东卷</a:t>
                      </a:r>
                      <a:endParaRPr kumimoji="0" lang="zh-CN" altLang="en-US" sz="2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也、若、乃、因</a:t>
                      </a:r>
                      <a:endParaRPr kumimoji="0" lang="zh-CN" altLang="en-US" sz="2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浙江卷</a:t>
                      </a:r>
                      <a:endParaRPr kumimoji="0" lang="zh-CN" altLang="en-US" sz="2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以、之、其、而</a:t>
                      </a:r>
                      <a:endParaRPr kumimoji="0" lang="zh-CN" altLang="en-US" sz="2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74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7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7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/>
      <p:bldP spid="8708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98658" name="对象 1"/>
          <p:cNvGraphicFramePr>
            <a:graphicFrameLocks noChangeAspect="1"/>
          </p:cNvGraphicFramePr>
          <p:nvPr/>
        </p:nvGraphicFramePr>
        <p:xfrm>
          <a:off x="2063750" y="1412875"/>
          <a:ext cx="8242300" cy="355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9" name="" r:id="rId1" imgW="8248015" imgH="3558540" progId="Word.Document.8">
                  <p:embed/>
                </p:oleObj>
              </mc:Choice>
              <mc:Fallback>
                <p:oleObj name="" r:id="rId1" imgW="8248015" imgH="3558540" progId="Word.Document.8">
                  <p:embed/>
                  <p:pic>
                    <p:nvPicPr>
                      <p:cNvPr id="0" name="图片 325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63750" y="1412875"/>
                        <a:ext cx="8242300" cy="3556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99682" name="对象 1"/>
          <p:cNvGraphicFramePr>
            <a:graphicFrameLocks noChangeAspect="1"/>
          </p:cNvGraphicFramePr>
          <p:nvPr/>
        </p:nvGraphicFramePr>
        <p:xfrm>
          <a:off x="1968500" y="1422400"/>
          <a:ext cx="8242300" cy="355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0" name="" r:id="rId1" imgW="8248015" imgH="3558540" progId="Word.Document.8">
                  <p:embed/>
                </p:oleObj>
              </mc:Choice>
              <mc:Fallback>
                <p:oleObj name="" r:id="rId1" imgW="8248015" imgH="3558540" progId="Word.Document.8">
                  <p:embed/>
                  <p:pic>
                    <p:nvPicPr>
                      <p:cNvPr id="0" name="图片 325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68500" y="1422400"/>
                        <a:ext cx="8242300" cy="3556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00706" name="对象 1"/>
          <p:cNvGraphicFramePr>
            <a:graphicFrameLocks noChangeAspect="1"/>
          </p:cNvGraphicFramePr>
          <p:nvPr/>
        </p:nvGraphicFramePr>
        <p:xfrm>
          <a:off x="1968500" y="1422400"/>
          <a:ext cx="8242300" cy="355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1" name="" r:id="rId1" imgW="8248015" imgH="3558540" progId="Word.Document.8">
                  <p:embed/>
                </p:oleObj>
              </mc:Choice>
              <mc:Fallback>
                <p:oleObj name="" r:id="rId1" imgW="8248015" imgH="3558540" progId="Word.Document.8">
                  <p:embed/>
                  <p:pic>
                    <p:nvPicPr>
                      <p:cNvPr id="0" name="图片 326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68500" y="1422400"/>
                        <a:ext cx="8242300" cy="3556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7" name="Rectangle 2"/>
          <p:cNvSpPr>
            <a:spLocks noGrp="1"/>
          </p:cNvSpPr>
          <p:nvPr>
            <p:ph type="title"/>
          </p:nvPr>
        </p:nvSpPr>
        <p:spPr>
          <a:xfrm>
            <a:off x="1981200" y="381000"/>
            <a:ext cx="8229600" cy="1036638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en-US" altLang="zh-CN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778" name="Rectangle 3"/>
          <p:cNvSpPr>
            <a:spLocks noGrp="1"/>
          </p:cNvSpPr>
          <p:nvPr>
            <p:ph idx="1"/>
          </p:nvPr>
        </p:nvSpPr>
        <p:spPr>
          <a:xfrm>
            <a:off x="1524000" y="1600200"/>
            <a:ext cx="8686800" cy="4525963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一、下列加点的“于”字意义和用法相同的是 </a:t>
            </a:r>
            <a:endParaRPr lang="zh-CN" altLang="en-US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None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A.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臣恐见欺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王而负赵        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None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B.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冰，水为之，而寒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水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None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C.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李氏子蟠，年十七，好古文，六艺经传皆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None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通习之，不拘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None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D.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沛公居山东时，贪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财货，好美姬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10400" y="2362200"/>
            <a:ext cx="19050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A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82274" name="对象 1"/>
          <p:cNvGraphicFramePr>
            <a:graphicFrameLocks noChangeAspect="1"/>
          </p:cNvGraphicFramePr>
          <p:nvPr/>
        </p:nvGraphicFramePr>
        <p:xfrm>
          <a:off x="1992313" y="1125538"/>
          <a:ext cx="8242300" cy="473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3" name="" r:id="rId1" imgW="8248015" imgH="4744085" progId="Word.Document.8">
                  <p:embed/>
                </p:oleObj>
              </mc:Choice>
              <mc:Fallback>
                <p:oleObj name="" r:id="rId1" imgW="8248015" imgH="4744085" progId="Word.Document.8">
                  <p:embed/>
                  <p:pic>
                    <p:nvPicPr>
                      <p:cNvPr id="0" name="图片 324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92313" y="1125538"/>
                        <a:ext cx="8242300" cy="4737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83298" name="对象 1"/>
          <p:cNvGraphicFramePr>
            <a:graphicFrameLocks noChangeAspect="1"/>
          </p:cNvGraphicFramePr>
          <p:nvPr/>
        </p:nvGraphicFramePr>
        <p:xfrm>
          <a:off x="1968500" y="1422400"/>
          <a:ext cx="8242300" cy="355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4" name="" r:id="rId1" imgW="8248015" imgH="3558540" progId="Word.Document.8">
                  <p:embed/>
                </p:oleObj>
              </mc:Choice>
              <mc:Fallback>
                <p:oleObj name="" r:id="rId1" imgW="8248015" imgH="3558540" progId="Word.Document.8">
                  <p:embed/>
                  <p:pic>
                    <p:nvPicPr>
                      <p:cNvPr id="0" name="图片 324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68500" y="1422400"/>
                        <a:ext cx="8242300" cy="3556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84322" name="对象 1"/>
          <p:cNvGraphicFramePr>
            <a:graphicFrameLocks noChangeAspect="1"/>
          </p:cNvGraphicFramePr>
          <p:nvPr/>
        </p:nvGraphicFramePr>
        <p:xfrm>
          <a:off x="2063750" y="404813"/>
          <a:ext cx="8242300" cy="591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5" name="" r:id="rId1" imgW="8248015" imgH="5929630" progId="Word.Document.8">
                  <p:embed/>
                </p:oleObj>
              </mc:Choice>
              <mc:Fallback>
                <p:oleObj name="" r:id="rId1" imgW="8248015" imgH="5929630" progId="Word.Document.8">
                  <p:embed/>
                  <p:pic>
                    <p:nvPicPr>
                      <p:cNvPr id="0" name="图片 32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63750" y="404813"/>
                        <a:ext cx="8242300" cy="591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85346" name="对象 1"/>
          <p:cNvGraphicFramePr>
            <a:graphicFrameLocks noChangeAspect="1"/>
          </p:cNvGraphicFramePr>
          <p:nvPr/>
        </p:nvGraphicFramePr>
        <p:xfrm>
          <a:off x="1968500" y="1422400"/>
          <a:ext cx="8242300" cy="355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6" name="" r:id="rId1" imgW="8248015" imgH="3558540" progId="Word.Document.8">
                  <p:embed/>
                </p:oleObj>
              </mc:Choice>
              <mc:Fallback>
                <p:oleObj name="" r:id="rId1" imgW="8248015" imgH="3558540" progId="Word.Document.8">
                  <p:embed/>
                  <p:pic>
                    <p:nvPicPr>
                      <p:cNvPr id="0" name="图片 324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68500" y="1422400"/>
                        <a:ext cx="8242300" cy="3556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Rectangle 2"/>
          <p:cNvSpPr>
            <a:spLocks noGrp="1"/>
          </p:cNvSpPr>
          <p:nvPr>
            <p:ph type="title"/>
          </p:nvPr>
        </p:nvSpPr>
        <p:spPr>
          <a:xfrm>
            <a:off x="1828800" y="76200"/>
            <a:ext cx="8229600" cy="792163"/>
          </a:xfrm>
        </p:spPr>
        <p:txBody>
          <a:bodyPr vert="horz" wrap="square" lIns="91440" tIns="45720" rIns="91440" bIns="45720" anchor="ctr">
            <a:normAutofit fontScale="90000"/>
          </a:bodyPr>
          <a:p>
            <a:pPr eaLnBrk="1" hangingPunct="1"/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155" name="Rectangle 3"/>
          <p:cNvSpPr>
            <a:spLocks noGrp="1"/>
          </p:cNvSpPr>
          <p:nvPr>
            <p:ph idx="1"/>
          </p:nvPr>
        </p:nvSpPr>
        <p:spPr>
          <a:xfrm>
            <a:off x="1981200" y="914400"/>
            <a:ext cx="8229600" cy="5715000"/>
          </a:xfrm>
        </p:spPr>
        <p:txBody>
          <a:bodyPr vert="horz" wrap="square" lIns="91440" tIns="45720" rIns="91440" bIns="45720" anchor="t">
            <a:normAutofit lnSpcReduction="10000"/>
          </a:bodyPr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一、下列句中加点的“为”字意义和用法相同的是 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          )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．然则一羽之不举，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不用力焉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如今人方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刀俎，我为鱼肉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不足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外人道也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如姬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公子泣，公子使客斩其仇头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E.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赋新词强说愁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如今人方为刀俎，我为鱼肉，何辞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G.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不者，若属且皆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所虏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(</a:t>
            </a: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 </a:t>
            </a: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 </a:t>
            </a: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对，向 </a:t>
            </a: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对，向 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E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 </a:t>
            </a: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呢 </a:t>
            </a: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为所”表被动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67000" y="1219200"/>
            <a:ext cx="13716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CD</a:t>
            </a:r>
            <a:endParaRPr lang="zh-CN" altLang="en-US" sz="3600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charRg st="139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9155">
                                            <p:txEl>
                                              <p:charRg st="139" end="1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charRg st="167" end="1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9155">
                                            <p:txEl>
                                              <p:charRg st="167" end="1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9" name="Rectangle 3"/>
          <p:cNvSpPr>
            <a:spLocks noGrp="1"/>
          </p:cNvSpPr>
          <p:nvPr>
            <p:ph idx="1"/>
          </p:nvPr>
        </p:nvSpPr>
        <p:spPr>
          <a:xfrm>
            <a:off x="1752600" y="304800"/>
            <a:ext cx="8763000" cy="6553200"/>
          </a:xfrm>
        </p:spPr>
        <p:txBody>
          <a:bodyPr vert="horz" wrap="square" lIns="91440" tIns="45720" rIns="91440" bIns="45720" anchor="t">
            <a:normAutofit lnSpcReduction="10000"/>
          </a:bodyPr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99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二、判断“为”在文中的意义。</a:t>
            </a:r>
            <a:endParaRPr lang="zh-CN" altLang="en-US" sz="2800" b="1" dirty="0">
              <a:solidFill>
                <a:srgbClr val="99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99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“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天行有常，不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尧存，不为桀亡。”此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至理，当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世人言之，切勿使之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巫所惑。巫者，以诡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业，其所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皆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利也。故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其来也，即斥之以此理，彰其用心。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天下除残去秽，乃吾辈本分，何辞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zh-CN" altLang="en-US" sz="2800" b="1" dirty="0">
              <a:solidFill>
                <a:srgbClr val="99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1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介词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，可译为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，可译为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endParaRPr lang="zh-CN" altLang="en-US" sz="2800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3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介词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，可译为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对、向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介词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，可译为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</a:t>
            </a:r>
            <a:endParaRPr lang="zh-CN" altLang="en-US" sz="2800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5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，可译为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，可译为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</a:t>
            </a:r>
            <a:endParaRPr lang="zh-CN" altLang="en-US" sz="2800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7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介词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，可译为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8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介词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，表示动作行为的时间，可译为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</a:t>
            </a:r>
            <a:endParaRPr lang="zh-CN" altLang="en-US" sz="2800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9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介词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，可译为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替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10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句末语助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，可译为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呢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79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charRg st="17" end="1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0179">
                                            <p:txEl>
                                              <p:charRg st="17" end="1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charRg st="126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0179">
                                            <p:txEl>
                                              <p:charRg st="126" end="1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charRg st="152" end="1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0179">
                                            <p:txEl>
                                              <p:charRg st="152" end="1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charRg st="181" end="2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0179">
                                            <p:txEl>
                                              <p:charRg st="181" end="2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charRg st="212" end="2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0179">
                                            <p:txEl>
                                              <p:charRg st="212" end="2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charRg st="236" end="2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0179">
                                            <p:txEl>
                                              <p:charRg st="236" end="2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charRg st="259" end="2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0179">
                                            <p:txEl>
                                              <p:charRg st="259" end="2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charRg st="282" end="2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0179">
                                            <p:txEl>
                                              <p:charRg st="282" end="29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2" name="TextBox 4"/>
          <p:cNvSpPr txBox="1"/>
          <p:nvPr/>
        </p:nvSpPr>
        <p:spPr>
          <a:xfrm>
            <a:off x="2927350" y="692150"/>
            <a:ext cx="6121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lang="en-US" altLang="en-US" b="1" dirty="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r>
              <a:rPr lang="en-US" altLang="zh-CN" b="1" dirty="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16</a:t>
            </a:r>
            <a:r>
              <a:rPr lang="zh-CN" altLang="en-US" b="1" dirty="0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年文言虚词考查情况</a:t>
            </a:r>
            <a:endParaRPr lang="zh-CN" altLang="en-US" b="1" dirty="0">
              <a:solidFill>
                <a:srgbClr val="33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7083" name="Text Box 43"/>
          <p:cNvSpPr txBox="1"/>
          <p:nvPr/>
        </p:nvSpPr>
        <p:spPr>
          <a:xfrm>
            <a:off x="1668463" y="5084763"/>
            <a:ext cx="85312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未单独设题考查：全国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Ⅰ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卷、全国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Ⅱ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卷、全国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Ⅲ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卷、江苏卷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75801" name="Group 25"/>
          <p:cNvGraphicFramePr>
            <a:graphicFrameLocks noGrp="1"/>
          </p:cNvGraphicFramePr>
          <p:nvPr/>
        </p:nvGraphicFramePr>
        <p:xfrm>
          <a:off x="2063750" y="2276475"/>
          <a:ext cx="7703820" cy="2438400"/>
        </p:xfrm>
        <a:graphic>
          <a:graphicData uri="http://schemas.openxmlformats.org/drawingml/2006/table">
            <a:tbl>
              <a:tblPr/>
              <a:tblGrid>
                <a:gridCol w="2708275"/>
                <a:gridCol w="4995545"/>
              </a:tblGrid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北京卷</a:t>
                      </a:r>
                      <a:endParaRPr kumimoji="0" lang="zh-CN" altLang="en-US" sz="2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之、其、</a:t>
                      </a:r>
                      <a:r>
                        <a:rPr kumimoji="0" lang="zh-CN" altLang="en-US" sz="26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果</a:t>
                      </a:r>
                      <a:r>
                        <a:rPr kumimoji="0" lang="zh-CN" altLang="en-US" sz="2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、以</a:t>
                      </a:r>
                      <a:endParaRPr kumimoji="0" lang="zh-CN" altLang="en-US" sz="2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上海卷</a:t>
                      </a:r>
                      <a:endParaRPr kumimoji="0" lang="zh-CN" altLang="en-US" sz="2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乃、之、所、则</a:t>
                      </a:r>
                      <a:endParaRPr kumimoji="0" lang="zh-CN" altLang="en-US" sz="2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天津卷</a:t>
                      </a:r>
                      <a:endParaRPr kumimoji="0" lang="zh-CN" altLang="en-US" sz="2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乎、乃、以、也</a:t>
                      </a:r>
                      <a:endParaRPr kumimoji="0" lang="zh-CN" altLang="en-US" sz="2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山东卷</a:t>
                      </a:r>
                      <a:endParaRPr kumimoji="0" lang="zh-CN" altLang="en-US" sz="2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其、于、以、而</a:t>
                      </a:r>
                      <a:endParaRPr kumimoji="0" lang="zh-CN" altLang="en-US" sz="2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浙江卷</a:t>
                      </a:r>
                      <a:endParaRPr kumimoji="0" lang="zh-CN" altLang="en-US" sz="2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与、若、所、而</a:t>
                      </a:r>
                      <a:endParaRPr kumimoji="0" lang="zh-CN" altLang="en-US" sz="2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75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7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7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/>
      <p:bldP spid="8708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65890" name="对象 1"/>
          <p:cNvGraphicFramePr>
            <a:graphicFrameLocks noChangeAspect="1"/>
          </p:cNvGraphicFramePr>
          <p:nvPr/>
        </p:nvGraphicFramePr>
        <p:xfrm>
          <a:off x="2063750" y="476250"/>
          <a:ext cx="8242300" cy="565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7" name="" r:id="rId1" imgW="8248015" imgH="5654040" progId="Word.Document.8">
                  <p:embed/>
                </p:oleObj>
              </mc:Choice>
              <mc:Fallback>
                <p:oleObj name="" r:id="rId1" imgW="8248015" imgH="5654040" progId="Word.Document.8">
                  <p:embed/>
                  <p:pic>
                    <p:nvPicPr>
                      <p:cNvPr id="0" name="图片 322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63750" y="476250"/>
                        <a:ext cx="8242300" cy="5651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66914" name="对象 1"/>
          <p:cNvGraphicFramePr>
            <a:graphicFrameLocks noChangeAspect="1"/>
          </p:cNvGraphicFramePr>
          <p:nvPr/>
        </p:nvGraphicFramePr>
        <p:xfrm>
          <a:off x="1919288" y="404813"/>
          <a:ext cx="8242300" cy="591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8" name="" r:id="rId1" imgW="8248015" imgH="5929630" progId="Word.Document.8">
                  <p:embed/>
                </p:oleObj>
              </mc:Choice>
              <mc:Fallback>
                <p:oleObj name="" r:id="rId1" imgW="8248015" imgH="5929630" progId="Word.Document.8">
                  <p:embed/>
                  <p:pic>
                    <p:nvPicPr>
                      <p:cNvPr id="0" name="图片 322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19288" y="404813"/>
                        <a:ext cx="8242300" cy="591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Rectangle 3"/>
          <p:cNvSpPr>
            <a:spLocks noGrp="1"/>
          </p:cNvSpPr>
          <p:nvPr>
            <p:ph idx="1"/>
          </p:nvPr>
        </p:nvSpPr>
        <p:spPr>
          <a:xfrm>
            <a:off x="1752600" y="304800"/>
            <a:ext cx="8382000" cy="335280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110000"/>
              </a:lnSpc>
              <a:buNone/>
            </a:pPr>
            <a:r>
              <a:rPr lang="en-US" altLang="zh-CN" sz="2600" dirty="0"/>
              <a:t>         </a:t>
            </a: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尝闻放翁志节，毕现</a:t>
            </a:r>
            <a:r>
              <a:rPr lang="en-US" altLang="zh-CN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示儿</a:t>
            </a:r>
            <a:r>
              <a:rPr lang="en-US" altLang="zh-CN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6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乃（</a:t>
            </a:r>
            <a:r>
              <a:rPr lang="en-US" altLang="zh-CN" sz="26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6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读之。至 “王师北定中原日，家祭无忘告</a:t>
            </a:r>
            <a:r>
              <a:rPr lang="zh-CN" altLang="en-US" sz="26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乃（</a:t>
            </a:r>
            <a:r>
              <a:rPr lang="en-US" altLang="zh-CN" sz="26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6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翁”一句，大为感佩，</a:t>
            </a:r>
            <a:r>
              <a:rPr lang="zh-CN" altLang="en-US" sz="26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乃（</a:t>
            </a:r>
            <a:r>
              <a:rPr lang="en-US" altLang="zh-CN" sz="26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6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忠贞之士也！然亦有人不齿，</a:t>
            </a:r>
            <a:r>
              <a:rPr lang="zh-CN" altLang="en-US" sz="26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乃（</a:t>
            </a:r>
            <a:r>
              <a:rPr lang="en-US" altLang="zh-CN" sz="26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6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曰：“此徒沽名耳。”众人质之以理，其辞穷，</a:t>
            </a:r>
            <a:r>
              <a:rPr lang="zh-CN" altLang="en-US" sz="26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乃（</a:t>
            </a:r>
            <a:r>
              <a:rPr lang="en-US" altLang="zh-CN" sz="26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6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不得已而谢。</a:t>
            </a:r>
            <a:endParaRPr lang="zh-CN" altLang="en-US" sz="2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2" name="Text Box 4"/>
          <p:cNvSpPr txBox="1"/>
          <p:nvPr/>
        </p:nvSpPr>
        <p:spPr>
          <a:xfrm>
            <a:off x="1706880" y="2839403"/>
            <a:ext cx="8474075" cy="25533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）副词，表承接，于是。（</a:t>
            </a:r>
            <a:r>
              <a:rPr lang="en-US" altLang="zh-CN" sz="32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）代词，用作第二人称，“你”、“你的”。（</a:t>
            </a:r>
            <a:r>
              <a:rPr lang="en-US" altLang="zh-CN" sz="32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）作判断词，相当于“为”、“是”、“就是”。（</a:t>
            </a:r>
            <a:r>
              <a:rPr lang="en-US" altLang="zh-CN" sz="32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）副词，表转折，相当于“竟然”、“却”。（</a:t>
            </a:r>
            <a:r>
              <a:rPr lang="en-US" altLang="zh-CN" sz="32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）副词，表条件，相当于“才”。</a:t>
            </a:r>
            <a:endParaRPr lang="zh-CN" altLang="en-US" sz="32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79202" name="对象 1"/>
          <p:cNvGraphicFramePr>
            <a:graphicFrameLocks noChangeAspect="1"/>
          </p:cNvGraphicFramePr>
          <p:nvPr/>
        </p:nvGraphicFramePr>
        <p:xfrm>
          <a:off x="1992313" y="765175"/>
          <a:ext cx="8242300" cy="533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0" name="" r:id="rId1" imgW="8248015" imgH="5337175" progId="Word.Document.8">
                  <p:embed/>
                </p:oleObj>
              </mc:Choice>
              <mc:Fallback>
                <p:oleObj name="" r:id="rId1" imgW="8248015" imgH="5337175" progId="Word.Document.8">
                  <p:embed/>
                  <p:pic>
                    <p:nvPicPr>
                      <p:cNvPr id="0" name="图片 323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92313" y="765175"/>
                        <a:ext cx="8242300" cy="5334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椭圆 2"/>
          <p:cNvSpPr/>
          <p:nvPr/>
        </p:nvSpPr>
        <p:spPr>
          <a:xfrm>
            <a:off x="4145280" y="4455160"/>
            <a:ext cx="245745" cy="24511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268855" y="4385945"/>
            <a:ext cx="569595" cy="31432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181250" name="对象 1"/>
          <p:cNvGraphicFramePr>
            <a:graphicFrameLocks noChangeAspect="1"/>
          </p:cNvGraphicFramePr>
          <p:nvPr/>
        </p:nvGraphicFramePr>
        <p:xfrm>
          <a:off x="1968500" y="1422400"/>
          <a:ext cx="8242300" cy="355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2" name="" r:id="rId1" imgW="8248015" imgH="3558540" progId="Word.Document.8">
                  <p:embed/>
                </p:oleObj>
              </mc:Choice>
              <mc:Fallback>
                <p:oleObj name="" r:id="rId1" imgW="8248015" imgH="3558540" progId="Word.Document.8">
                  <p:embed/>
                  <p:pic>
                    <p:nvPicPr>
                      <p:cNvPr id="0" name="图片 324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68500" y="1422400"/>
                        <a:ext cx="8242300" cy="3556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Rectangle 2"/>
          <p:cNvSpPr>
            <a:spLocks noGrp="1"/>
          </p:cNvSpPr>
          <p:nvPr>
            <p:ph type="title"/>
          </p:nvPr>
        </p:nvSpPr>
        <p:spPr>
          <a:xfrm>
            <a:off x="2590800" y="274638"/>
            <a:ext cx="6858000" cy="715962"/>
          </a:xfrm>
        </p:spPr>
        <p:txBody>
          <a:bodyPr vert="horz" wrap="square" lIns="91440" tIns="45720" rIns="91440" bIns="45720" anchor="ctr">
            <a:normAutofit fontScale="90000"/>
          </a:bodyPr>
          <a:p>
            <a:pPr eaLnBrk="1" hangingPunct="1"/>
            <a:r>
              <a:rPr lang="en-US" altLang="zh-CN" sz="40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40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en-US" altLang="zh-CN" sz="40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en-US" altLang="zh-CN" sz="4000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62" name="Rectangle 3"/>
          <p:cNvSpPr>
            <a:spLocks noGrp="1"/>
          </p:cNvSpPr>
          <p:nvPr>
            <p:ph idx="1"/>
          </p:nvPr>
        </p:nvSpPr>
        <p:spPr>
          <a:xfrm>
            <a:off x="1524000" y="1295400"/>
            <a:ext cx="9144000" cy="4830763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b="1" dirty="0">
                <a:solidFill>
                  <a:srgbClr val="99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一、下列加点的“所”字意义和用法相同的是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None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A.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成反复自念，得无教我猎虫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耶  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None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B.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嬴闻如姬父为人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杀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None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C.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于众人广坐之中，不宜有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过，今公子故过之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None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D.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盖余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至，比好游者尚不能十一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084" name="Text Box 4"/>
          <p:cNvSpPr txBox="1"/>
          <p:nvPr/>
        </p:nvSpPr>
        <p:spPr>
          <a:xfrm>
            <a:off x="2286000" y="4343400"/>
            <a:ext cx="8093075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 </a:t>
            </a:r>
            <a:r>
              <a:rPr lang="en-US" altLang="zh-CN" sz="32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32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地方   </a:t>
            </a:r>
            <a:r>
              <a:rPr lang="en-US" altLang="zh-CN" sz="32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32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助词</a:t>
            </a:r>
            <a:r>
              <a:rPr lang="en-US" altLang="zh-CN" sz="32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与“为”合起来表被动 </a:t>
            </a:r>
            <a:endParaRPr lang="en-US" altLang="zh-CN" sz="3200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C</a:t>
            </a:r>
            <a:r>
              <a:rPr lang="zh-CN" altLang="en-US" sz="32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助词，与后面的动词构成名词性短语</a:t>
            </a: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32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D</a:t>
            </a:r>
            <a:r>
              <a:rPr lang="zh-CN" altLang="en-US" sz="32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助词，与后面的动词构成名词性短语</a:t>
            </a:r>
            <a:r>
              <a:rPr lang="en-US" altLang="zh-CN" sz="32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3200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067800" y="1868488"/>
            <a:ext cx="9144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CD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/>
      <p:bldP spid="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7" name="Rectangle 3"/>
          <p:cNvSpPr>
            <a:spLocks noGrp="1"/>
          </p:cNvSpPr>
          <p:nvPr>
            <p:ph idx="1"/>
          </p:nvPr>
        </p:nvSpPr>
        <p:spPr>
          <a:xfrm>
            <a:off x="1676400" y="228600"/>
            <a:ext cx="8763000" cy="662940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sz="2800" b="1" dirty="0">
                <a:solidFill>
                  <a:srgbClr val="99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二、判断“所”在文中的意义。</a:t>
            </a:r>
            <a:endParaRPr lang="zh-CN" altLang="en-US" sz="2800" b="1" dirty="0">
              <a:solidFill>
                <a:srgbClr val="99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None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“吾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以为此者，以先国家之急而后私仇也”，蔺相如此言，足使之为天下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钦。以其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居位，能如此，岂他人可及？察其言，观其行，可见其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言非伪饰耳。与之相伯仲者，信陵君也，其于众人广坐之中，不宜有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过之时，前访朱亥，其度岂常人哉？此二人皆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以教人向上者也。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None/>
            </a:pP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1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  可译为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的原因</a:t>
            </a:r>
            <a:endParaRPr lang="zh-CN" altLang="en-US" sz="2800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None/>
            </a:pP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2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  表示被动</a:t>
            </a:r>
            <a:endParaRPr lang="zh-CN" altLang="en-US" sz="2800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None/>
            </a:pP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3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、“所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动词”结构，“所居位”指“所居之位”</a:t>
            </a:r>
            <a:endParaRPr lang="zh-CN" altLang="en-US" sz="2800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None/>
            </a:pP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4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、“所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动词”结构，说的话</a:t>
            </a:r>
            <a:endParaRPr lang="zh-CN" altLang="en-US" sz="2800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None/>
            </a:pP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5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、“所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动词”结构</a:t>
            </a:r>
            <a:endParaRPr lang="zh-CN" altLang="en-US" sz="2800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None/>
            </a:pP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6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、可译为用来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的方法</a:t>
            </a:r>
            <a:endParaRPr lang="zh-CN" altLang="en-US" sz="2800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7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charRg st="15" end="1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107">
                                            <p:txEl>
                                              <p:charRg st="15" end="1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charRg st="154" end="1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7107">
                                            <p:txEl>
                                              <p:charRg st="154" end="1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charRg st="171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7107">
                                            <p:txEl>
                                              <p:charRg st="171" end="1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charRg st="184" end="2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7107">
                                            <p:txEl>
                                              <p:charRg st="184" end="2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charRg st="212" end="2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7107">
                                            <p:txEl>
                                              <p:charRg st="212" end="2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charRg st="231" end="2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7107">
                                            <p:txEl>
                                              <p:charRg st="231" end="2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charRg st="246" end="2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7107">
                                            <p:txEl>
                                              <p:charRg st="246" end="2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95586" name="对象 1"/>
          <p:cNvGraphicFramePr>
            <a:graphicFrameLocks noChangeAspect="1"/>
          </p:cNvGraphicFramePr>
          <p:nvPr/>
        </p:nvGraphicFramePr>
        <p:xfrm>
          <a:off x="1569720" y="565785"/>
          <a:ext cx="8242300" cy="533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6" name="" r:id="rId1" imgW="8248015" imgH="5337175" progId="Word.Document.8">
                  <p:embed/>
                </p:oleObj>
              </mc:Choice>
              <mc:Fallback>
                <p:oleObj name="" r:id="rId1" imgW="8248015" imgH="5337175" progId="Word.Document.8">
                  <p:embed/>
                  <p:pic>
                    <p:nvPicPr>
                      <p:cNvPr id="0" name="图片 325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69720" y="565785"/>
                        <a:ext cx="8242300" cy="5334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473450" y="1728470"/>
            <a:ext cx="178625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500" b="1">
                <a:latin typeface="宋体" panose="02010600030101010101" pitchFamily="2" charset="-122"/>
                <a:ea typeface="宋体" panose="02010600030101010101" pitchFamily="2" charset="-122"/>
              </a:rPr>
              <a:t>，沿着</a:t>
            </a:r>
            <a:endParaRPr lang="zh-CN" altLang="en-US" sz="25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72300" y="2312670"/>
            <a:ext cx="398462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500" b="1">
                <a:latin typeface="宋体" panose="02010600030101010101" pitchFamily="2" charset="-122"/>
                <a:ea typeface="宋体" panose="02010600030101010101" pitchFamily="2" charset="-122"/>
              </a:rPr>
              <a:t>蒙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故业，因遗策《过秦论》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96610" name="对象 1"/>
          <p:cNvGraphicFramePr>
            <a:graphicFrameLocks noChangeAspect="1"/>
          </p:cNvGraphicFramePr>
          <p:nvPr/>
        </p:nvGraphicFramePr>
        <p:xfrm>
          <a:off x="1992313" y="1628775"/>
          <a:ext cx="8242300" cy="355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7" name="" r:id="rId1" imgW="8248015" imgH="3558540" progId="Word.Document.8">
                  <p:embed/>
                </p:oleObj>
              </mc:Choice>
              <mc:Fallback>
                <p:oleObj name="" r:id="rId1" imgW="8248015" imgH="3558540" progId="Word.Document.8">
                  <p:embed/>
                  <p:pic>
                    <p:nvPicPr>
                      <p:cNvPr id="0" name="图片 325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92313" y="1628775"/>
                        <a:ext cx="8242300" cy="3556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727835" y="5184775"/>
            <a:ext cx="6690360" cy="10502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（三）名词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原因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9" name="Rectangle 3"/>
          <p:cNvSpPr>
            <a:spLocks noGrp="1"/>
          </p:cNvSpPr>
          <p:nvPr>
            <p:ph idx="1"/>
          </p:nvPr>
        </p:nvSpPr>
        <p:spPr>
          <a:xfrm>
            <a:off x="1600200" y="228600"/>
            <a:ext cx="8839200" cy="640080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二、判断“因”在文中的意义。</a:t>
            </a:r>
            <a:endParaRPr lang="zh-CN" altLang="en-US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能授官，不以门第取人，且不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旧制，此乃曹操成大业之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。其常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人不备，袭取之，如乌巢焚粮。此一役，动摇袁绍军心，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乘势击破之，成官渡大捷。此亦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许攸之力而得，此正如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枯木变为荣木也。途经绍墓，其尚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众人至前拜祭。其量岂常人可比？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此其得众人之心，以一天下。</a:t>
            </a:r>
            <a:r>
              <a:rPr lang="en-US" altLang="zh-CN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其有非常之量，故能就非凡之业。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1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、动词，沿袭</a:t>
            </a:r>
            <a:endParaRPr lang="zh-CN" altLang="en-US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2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、名词，原因         </a:t>
            </a:r>
            <a:r>
              <a:rPr lang="en-US" altLang="zh-CN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、介词，趁着</a:t>
            </a:r>
            <a:endParaRPr lang="zh-CN" altLang="en-US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4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、连，于是            </a:t>
            </a:r>
            <a:r>
              <a:rPr lang="en-US" altLang="zh-CN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、介词，凭借</a:t>
            </a:r>
            <a:endParaRPr lang="zh-CN" altLang="en-US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6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、介词，经由         </a:t>
            </a:r>
            <a:r>
              <a:rPr lang="en-US" altLang="zh-CN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、介词，通过，经过</a:t>
            </a:r>
            <a:endParaRPr lang="zh-CN" altLang="en-US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8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、介词，因为         </a:t>
            </a:r>
            <a:r>
              <a:rPr lang="en-US" altLang="zh-CN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、连词，因为</a:t>
            </a:r>
            <a:endParaRPr lang="zh-CN" altLang="en-US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19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charRg st="15" end="1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0419">
                                            <p:txEl>
                                              <p:charRg st="15" end="1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charRg st="176" end="2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0419">
                                            <p:txEl>
                                              <p:charRg st="176" end="2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charRg st="202" end="2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0419">
                                            <p:txEl>
                                              <p:charRg st="202" end="2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charRg st="228" end="2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0419">
                                            <p:txEl>
                                              <p:charRg st="228" end="2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charRg st="256" end="2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0419">
                                            <p:txEl>
                                              <p:charRg st="256" end="2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charRg st="284" end="3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0419">
                                            <p:txEl>
                                              <p:charRg st="284" end="3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42" name="Text Box 6"/>
          <p:cNvSpPr txBox="1"/>
          <p:nvPr/>
        </p:nvSpPr>
        <p:spPr>
          <a:xfrm>
            <a:off x="3359150" y="188913"/>
            <a:ext cx="55451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en-US" altLang="zh-CN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2011-2015</a:t>
            </a:r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年文言虚词考查统计 </a:t>
            </a:r>
            <a:endParaRPr lang="zh-CN" altLang="en-US" sz="28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5415" name="Text Box 7"/>
          <p:cNvSpPr txBox="1">
            <a:spLocks noChangeArrowheads="1"/>
          </p:cNvSpPr>
          <p:nvPr/>
        </p:nvSpPr>
        <p:spPr bwMode="auto">
          <a:xfrm>
            <a:off x="1524000" y="981075"/>
            <a:ext cx="9144000" cy="224536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五年中，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楷体_GB2312" pitchFamily="1" charset="-122"/>
                <a:cs typeface="+mn-cs"/>
              </a:rPr>
              <a:t>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以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楷体_GB2312" pitchFamily="1" charset="-122"/>
                <a:cs typeface="+mn-cs"/>
              </a:rPr>
              <a:t>”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出现的频率最高，共计考查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28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次；其次是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楷体_GB2312" pitchFamily="1" charset="-122"/>
                <a:cs typeface="+mn-cs"/>
              </a:rPr>
              <a:t>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而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楷体_GB2312" pitchFamily="1" charset="-122"/>
                <a:cs typeface="+mn-cs"/>
              </a:rPr>
              <a:t>”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21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次，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楷体_GB2312" pitchFamily="1" charset="-122"/>
                <a:cs typeface="+mn-cs"/>
              </a:rPr>
              <a:t>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之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楷体_GB2312" pitchFamily="1" charset="-122"/>
                <a:cs typeface="+mn-cs"/>
              </a:rPr>
              <a:t>”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19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次，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楷体_GB2312" pitchFamily="1" charset="-122"/>
                <a:cs typeface="+mn-cs"/>
              </a:rPr>
              <a:t>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其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楷体_GB2312" pitchFamily="1" charset="-122"/>
                <a:cs typeface="+mn-cs"/>
              </a:rPr>
              <a:t>”“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为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楷体_GB2312" pitchFamily="1" charset="-122"/>
                <a:cs typeface="+mn-cs"/>
              </a:rPr>
              <a:t>”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16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次，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楷体_GB2312" pitchFamily="1" charset="-122"/>
                <a:cs typeface="+mn-cs"/>
              </a:rPr>
              <a:t>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于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楷体_GB2312" pitchFamily="1" charset="-122"/>
                <a:cs typeface="+mn-cs"/>
              </a:rPr>
              <a:t>”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12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次；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楷体_GB2312" pitchFamily="1" charset="-122"/>
                <a:cs typeface="+mn-cs"/>
              </a:rPr>
              <a:t>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乃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”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9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次，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1" charset="-122"/>
                <a:cs typeface="+mn-cs"/>
              </a:rPr>
              <a:t>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且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1" charset="-122"/>
                <a:cs typeface="+mn-cs"/>
              </a:rPr>
              <a:t>”“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则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panose="020B0604020202020204" pitchFamily="34" charset="0"/>
                <a:ea typeface="楷体_GB2312" pitchFamily="1" charset="-122"/>
                <a:cs typeface="+mn-cs"/>
              </a:rPr>
              <a:t>”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8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次，“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所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”“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者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楷体_GB2312" pitchFamily="1" charset="-122"/>
                <a:cs typeface="+mn-cs"/>
              </a:rPr>
              <a:t>”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考查了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7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次，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楷体_GB2312" pitchFamily="1" charset="-122"/>
                <a:cs typeface="+mn-cs"/>
              </a:rPr>
              <a:t>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因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楷体_GB2312" pitchFamily="1" charset="-122"/>
                <a:cs typeface="+mn-cs"/>
              </a:rPr>
              <a:t>”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次，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楷体_GB2312" pitchFamily="1" charset="-122"/>
                <a:cs typeface="+mn-cs"/>
              </a:rPr>
              <a:t>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何、也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楷体_GB2312" pitchFamily="1" charset="-122"/>
                <a:cs typeface="+mn-cs"/>
              </a:rPr>
              <a:t>”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次，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楷体_GB2312" pitchFamily="1" charset="-122"/>
                <a:cs typeface="+mn-cs"/>
              </a:rPr>
              <a:t>“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与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楷体_GB2312" pitchFamily="1" charset="-122"/>
                <a:cs typeface="+mn-cs"/>
              </a:rPr>
              <a:t>”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1" charset="-122"/>
                <a:ea typeface="楷体_GB2312" pitchFamily="1" charset="-122"/>
                <a:cs typeface="+mn-cs"/>
              </a:rPr>
              <a:t>次。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sp>
        <p:nvSpPr>
          <p:cNvPr id="145416" name="Text Box 8"/>
          <p:cNvSpPr txBox="1"/>
          <p:nvPr/>
        </p:nvSpPr>
        <p:spPr>
          <a:xfrm>
            <a:off x="2351088" y="3429000"/>
            <a:ext cx="7345362" cy="2784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ClrTx/>
              <a:buSzPct val="100000"/>
              <a:buNone/>
            </a:pPr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2011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年未考查：乎、若、焉、也、与、者；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ClrTx/>
              <a:buSzPct val="100000"/>
              <a:buNone/>
            </a:pPr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2012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年未考查：何、乃、若、焉、也、因；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ClrTx/>
              <a:buSzPct val="100000"/>
              <a:buNone/>
            </a:pPr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2013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年未考查：乎、若、焉、与；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ClrTx/>
              <a:buSzPct val="100000"/>
              <a:buNone/>
            </a:pPr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2014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年未考查：何、且、若、焉、也、则；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  <a:p>
            <a:pPr marL="0" lvl="0" indent="0" eaLnBrk="1" hangingPunct="1">
              <a:lnSpc>
                <a:spcPct val="125000"/>
              </a:lnSpc>
              <a:spcBef>
                <a:spcPct val="0"/>
              </a:spcBef>
              <a:buClrTx/>
              <a:buSzPct val="100000"/>
              <a:buNone/>
            </a:pPr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2015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年未考查：何、且、若、焉、因。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5">
                                            <p:txEl>
                                              <p:charRg st="0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5415">
                                            <p:txEl>
                                              <p:charRg st="0" end="1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6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45416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6">
                                            <p:txEl>
                                              <p:charRg st="22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5416">
                                            <p:txEl>
                                              <p:charRg st="22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6">
                                            <p:txEl>
                                              <p:charRg st="44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45416">
                                            <p:txEl>
                                              <p:charRg st="44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6">
                                            <p:txEl>
                                              <p:charRg st="62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45416">
                                            <p:txEl>
                                              <p:charRg st="62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6">
                                            <p:txEl>
                                              <p:charRg st="84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45416">
                                            <p:txEl>
                                              <p:charRg st="84" end="10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74082" name="对象 1"/>
          <p:cNvGraphicFramePr>
            <a:graphicFrameLocks noChangeAspect="1"/>
          </p:cNvGraphicFramePr>
          <p:nvPr/>
        </p:nvGraphicFramePr>
        <p:xfrm>
          <a:off x="1992313" y="981075"/>
          <a:ext cx="8242300" cy="473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5" name="" r:id="rId1" imgW="8248015" imgH="4744085" progId="Word.Document.8">
                  <p:embed/>
                </p:oleObj>
              </mc:Choice>
              <mc:Fallback>
                <p:oleObj name="" r:id="rId1" imgW="8248015" imgH="4744085" progId="Word.Document.8">
                  <p:embed/>
                  <p:pic>
                    <p:nvPicPr>
                      <p:cNvPr id="0" name="图片 323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92313" y="981075"/>
                        <a:ext cx="8242300" cy="4737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75106" name="对象 1"/>
          <p:cNvGraphicFramePr>
            <a:graphicFrameLocks noChangeAspect="1"/>
          </p:cNvGraphicFramePr>
          <p:nvPr/>
        </p:nvGraphicFramePr>
        <p:xfrm>
          <a:off x="1968500" y="1422400"/>
          <a:ext cx="8242300" cy="355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6" name="" r:id="rId1" imgW="8248015" imgH="3558540" progId="Word.Document.8">
                  <p:embed/>
                </p:oleObj>
              </mc:Choice>
              <mc:Fallback>
                <p:oleObj name="" r:id="rId1" imgW="8248015" imgH="3558540" progId="Word.Document.8">
                  <p:embed/>
                  <p:pic>
                    <p:nvPicPr>
                      <p:cNvPr id="0" name="图片 323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68500" y="1422400"/>
                        <a:ext cx="8242300" cy="3556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76130" name="对象 1"/>
          <p:cNvGraphicFramePr>
            <a:graphicFrameLocks noChangeAspect="1"/>
          </p:cNvGraphicFramePr>
          <p:nvPr/>
        </p:nvGraphicFramePr>
        <p:xfrm>
          <a:off x="2063750" y="1484313"/>
          <a:ext cx="8242300" cy="355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7" name="" r:id="rId1" imgW="8248015" imgH="3558540" progId="Word.Document.8">
                  <p:embed/>
                </p:oleObj>
              </mc:Choice>
              <mc:Fallback>
                <p:oleObj name="" r:id="rId1" imgW="8248015" imgH="3558540" progId="Word.Document.8">
                  <p:embed/>
                  <p:pic>
                    <p:nvPicPr>
                      <p:cNvPr id="0" name="图片 323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63750" y="1484313"/>
                        <a:ext cx="8242300" cy="3556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Rectangle 2"/>
          <p:cNvSpPr>
            <a:spLocks noGrp="1"/>
          </p:cNvSpPr>
          <p:nvPr>
            <p:ph type="title"/>
          </p:nvPr>
        </p:nvSpPr>
        <p:spPr>
          <a:xfrm>
            <a:off x="1981200" y="76200"/>
            <a:ext cx="8229600" cy="114300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3600" b="1" dirty="0">
                <a:solidFill>
                  <a:srgbClr val="99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判断“且”在文中的意义。</a:t>
            </a:r>
            <a:endParaRPr lang="zh-CN" altLang="en-US" sz="3600" b="1" dirty="0">
              <a:solidFill>
                <a:srgbClr val="99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011" name="Rectangle 3"/>
          <p:cNvSpPr>
            <a:spLocks noGrp="1"/>
          </p:cNvSpPr>
          <p:nvPr>
            <p:ph idx="1"/>
          </p:nvPr>
        </p:nvSpPr>
        <p:spPr>
          <a:xfrm>
            <a:off x="1676400" y="1066800"/>
            <a:ext cx="8839200" cy="579120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120000"/>
              </a:lnSpc>
              <a:buNone/>
            </a:pPr>
            <a:r>
              <a:rPr lang="en-US" altLang="zh-CN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存者</a:t>
            </a:r>
            <a:r>
              <a:rPr lang="en-US" altLang="zh-CN" sz="26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6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且</a:t>
            </a: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偷生，死者长已矣”，此岂石壕一地，唐王朝尽然耳。若此，帝尚每日声歌，</a:t>
            </a:r>
            <a:r>
              <a:rPr lang="en-US" altLang="zh-CN" sz="26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6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且</a:t>
            </a: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委政非人。则李唐</a:t>
            </a:r>
            <a:r>
              <a:rPr lang="en-US" altLang="zh-CN" sz="26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6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且</a:t>
            </a: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亡，必矣。于斯世，河水清</a:t>
            </a:r>
            <a:r>
              <a:rPr lang="en-US" altLang="zh-CN" sz="26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6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且</a:t>
            </a: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涟矣，尚可，朝中人若如此，则必危。纵有“死</a:t>
            </a:r>
            <a:r>
              <a:rPr lang="en-US" altLang="zh-CN" sz="26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6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且</a:t>
            </a:r>
            <a:r>
              <a:rPr lang="zh-CN" altLang="en-US" sz="2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不避，卮酒安足辞”之豪气，无用武之地，亦有何用？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1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 副词，暂且</a:t>
            </a:r>
            <a:endParaRPr lang="zh-CN" altLang="en-US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2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 连词，并且</a:t>
            </a:r>
            <a:endParaRPr lang="zh-CN" altLang="en-US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3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 副词，将要</a:t>
            </a:r>
            <a:endParaRPr lang="zh-CN" altLang="en-US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4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 连词，表并列</a:t>
            </a:r>
            <a:endParaRPr lang="zh-CN" altLang="en-US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5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 连词，尚且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charRg st="0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1">
                                            <p:txEl>
                                              <p:charRg st="0" end="1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charRg st="119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011">
                                            <p:txEl>
                                              <p:charRg st="119" end="1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charRg st="137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3011">
                                            <p:txEl>
                                              <p:charRg st="137" end="1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charRg st="155" end="1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3011">
                                            <p:txEl>
                                              <p:charRg st="155" end="1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charRg st="173" end="1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3011">
                                            <p:txEl>
                                              <p:charRg st="173" end="1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charRg st="192" end="2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3011">
                                            <p:txEl>
                                              <p:charRg st="192" end="2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04802" name="对象 1"/>
          <p:cNvGraphicFramePr>
            <a:graphicFrameLocks noChangeAspect="1"/>
          </p:cNvGraphicFramePr>
          <p:nvPr/>
        </p:nvGraphicFramePr>
        <p:xfrm>
          <a:off x="1992313" y="1196975"/>
          <a:ext cx="8242300" cy="414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5" name="" r:id="rId1" imgW="8248015" imgH="4151630" progId="Word.Document.8">
                  <p:embed/>
                </p:oleObj>
              </mc:Choice>
              <mc:Fallback>
                <p:oleObj name="" r:id="rId1" imgW="8248015" imgH="4151630" progId="Word.Document.8">
                  <p:embed/>
                  <p:pic>
                    <p:nvPicPr>
                      <p:cNvPr id="0" name="图片 326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92313" y="1196975"/>
                        <a:ext cx="8242300" cy="4140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6012180" y="2362835"/>
            <a:ext cx="1649730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于是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05826" name="对象 1"/>
          <p:cNvGraphicFramePr>
            <a:graphicFrameLocks noChangeAspect="1"/>
          </p:cNvGraphicFramePr>
          <p:nvPr/>
        </p:nvGraphicFramePr>
        <p:xfrm>
          <a:off x="1992313" y="1341438"/>
          <a:ext cx="8242300" cy="414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6" name="" r:id="rId1" imgW="8248015" imgH="4151630" progId="Word.Document.8">
                  <p:embed/>
                </p:oleObj>
              </mc:Choice>
              <mc:Fallback>
                <p:oleObj name="" r:id="rId1" imgW="8248015" imgH="4151630" progId="Word.Document.8">
                  <p:embed/>
                  <p:pic>
                    <p:nvPicPr>
                      <p:cNvPr id="0" name="图片 326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92313" y="1341438"/>
                        <a:ext cx="8242300" cy="4140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227455" y="1124585"/>
            <a:ext cx="9804400" cy="11988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06850" name="对象 1"/>
          <p:cNvGraphicFramePr>
            <a:graphicFrameLocks noChangeAspect="1"/>
          </p:cNvGraphicFramePr>
          <p:nvPr/>
        </p:nvGraphicFramePr>
        <p:xfrm>
          <a:off x="1919288" y="620713"/>
          <a:ext cx="8242300" cy="565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7" name="" r:id="rId1" imgW="8248015" imgH="5654040" progId="Word.Document.8">
                  <p:embed/>
                </p:oleObj>
              </mc:Choice>
              <mc:Fallback>
                <p:oleObj name="" r:id="rId1" imgW="8248015" imgH="5654040" progId="Word.Document.8">
                  <p:embed/>
                  <p:pic>
                    <p:nvPicPr>
                      <p:cNvPr id="0" name="图片 326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19288" y="620713"/>
                        <a:ext cx="8242300" cy="5651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522095" y="621030"/>
            <a:ext cx="9313545" cy="20300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7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539" name="Rectangle 3"/>
          <p:cNvSpPr>
            <a:spLocks noGrp="1"/>
          </p:cNvSpPr>
          <p:nvPr>
            <p:ph idx="1"/>
          </p:nvPr>
        </p:nvSpPr>
        <p:spPr>
          <a:xfrm>
            <a:off x="1524000" y="1219200"/>
            <a:ext cx="8686800" cy="563880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一、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下列句中加点的“则”字意义用法相同的两项是 </a:t>
            </a:r>
            <a:r>
              <a:rPr lang="en-US" altLang="zh-CN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         )</a:t>
            </a:r>
            <a:endParaRPr lang="en-US" altLang="zh-CN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None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A.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项王曰：“赐之彘肩。”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则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与之一生彘肩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None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B.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则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岳阳楼之大观也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None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C.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故木受绳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则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直，金就砺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则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利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None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D.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于其身也，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则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耻师焉，惑矣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C(A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就，承接连词 </a:t>
            </a:r>
            <a:r>
              <a:rPr lang="en-US" altLang="zh-CN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乃，是就是 </a:t>
            </a:r>
            <a:r>
              <a:rPr lang="en-US" altLang="zh-CN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就，承接连词  </a:t>
            </a:r>
            <a:r>
              <a:rPr lang="en-US" altLang="zh-CN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转折连词 </a:t>
            </a:r>
            <a:r>
              <a:rPr lang="en-US" altLang="zh-CN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charRg st="109" end="1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39">
                                            <p:txEl>
                                              <p:charRg st="109" end="1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77154" name="对象 1"/>
          <p:cNvGraphicFramePr>
            <a:graphicFrameLocks noChangeAspect="1"/>
          </p:cNvGraphicFramePr>
          <p:nvPr/>
        </p:nvGraphicFramePr>
        <p:xfrm>
          <a:off x="1992313" y="333375"/>
          <a:ext cx="8242300" cy="591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8" name="" r:id="rId1" imgW="8248015" imgH="5929630" progId="Word.Document.8">
                  <p:embed/>
                </p:oleObj>
              </mc:Choice>
              <mc:Fallback>
                <p:oleObj name="" r:id="rId1" imgW="8248015" imgH="5929630" progId="Word.Document.8">
                  <p:embed/>
                  <p:pic>
                    <p:nvPicPr>
                      <p:cNvPr id="0" name="图片 323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92313" y="333375"/>
                        <a:ext cx="8242300" cy="591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78178" name="对象 1"/>
          <p:cNvGraphicFramePr>
            <a:graphicFrameLocks noChangeAspect="1"/>
          </p:cNvGraphicFramePr>
          <p:nvPr/>
        </p:nvGraphicFramePr>
        <p:xfrm>
          <a:off x="1992313" y="836613"/>
          <a:ext cx="8242300" cy="533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9" name="" r:id="rId1" imgW="8248015" imgH="5337175" progId="Word.Document.8">
                  <p:embed/>
                </p:oleObj>
              </mc:Choice>
              <mc:Fallback>
                <p:oleObj name="" r:id="rId1" imgW="8248015" imgH="5337175" progId="Word.Document.8">
                  <p:embed/>
                  <p:pic>
                    <p:nvPicPr>
                      <p:cNvPr id="0" name="图片 323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92313" y="836613"/>
                        <a:ext cx="8242300" cy="5334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4866" name="TextBox 4"/>
          <p:cNvSpPr txBox="1"/>
          <p:nvPr/>
        </p:nvSpPr>
        <p:spPr>
          <a:xfrm>
            <a:off x="2495550" y="620713"/>
            <a:ext cx="7416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Pct val="100000"/>
              <a:buNone/>
            </a:pPr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教学策略：</a:t>
            </a:r>
            <a:r>
              <a:rPr lang="en-US" altLang="zh-CN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18</a:t>
            </a:r>
            <a:r>
              <a:rPr lang="zh-CN" altLang="en-US" sz="28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个文言虚词要区别对待</a:t>
            </a:r>
            <a:r>
              <a:rPr lang="zh-CN" altLang="en-US" sz="2800" dirty="0">
                <a:solidFill>
                  <a:srgbClr val="0000CC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0000CC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90115" name="Text Box 3"/>
          <p:cNvSpPr txBox="1"/>
          <p:nvPr/>
        </p:nvSpPr>
        <p:spPr>
          <a:xfrm>
            <a:off x="2208213" y="2405063"/>
            <a:ext cx="76327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2800" b="1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常考一级文言虚词：以、而、之、其、为、于</a:t>
            </a:r>
            <a:endParaRPr lang="zh-CN" altLang="en-US" sz="2800" b="1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0116" name="Text Box 4"/>
          <p:cNvSpPr txBox="1"/>
          <p:nvPr/>
        </p:nvSpPr>
        <p:spPr>
          <a:xfrm>
            <a:off x="2208213" y="4724400"/>
            <a:ext cx="80629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2800" b="1" dirty="0">
                <a:solidFill>
                  <a:srgbClr val="8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次考三级文言虚词：乎、何、也、与、若、焉</a:t>
            </a:r>
            <a:endParaRPr lang="zh-CN" altLang="en-US" sz="2800" b="1" dirty="0">
              <a:solidFill>
                <a:srgbClr val="8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0117" name="Text Box 5"/>
          <p:cNvSpPr txBox="1"/>
          <p:nvPr/>
        </p:nvSpPr>
        <p:spPr>
          <a:xfrm>
            <a:off x="2208213" y="3573463"/>
            <a:ext cx="77771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ß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Þ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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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Char char="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Pct val="100000"/>
              <a:buNone/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常考二级文言虚词：乃、所、且、因、则、者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0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0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/>
      <p:bldP spid="90116" grpId="0"/>
      <p:bldP spid="90117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01730" name="对象 1"/>
          <p:cNvGraphicFramePr>
            <a:graphicFrameLocks noChangeAspect="1"/>
          </p:cNvGraphicFramePr>
          <p:nvPr/>
        </p:nvGraphicFramePr>
        <p:xfrm>
          <a:off x="2063750" y="1052513"/>
          <a:ext cx="8242300" cy="473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2" name="" r:id="rId1" imgW="8248015" imgH="4744085" progId="Word.Document.8">
                  <p:embed/>
                </p:oleObj>
              </mc:Choice>
              <mc:Fallback>
                <p:oleObj name="" r:id="rId1" imgW="8248015" imgH="4744085" progId="Word.Document.8">
                  <p:embed/>
                  <p:pic>
                    <p:nvPicPr>
                      <p:cNvPr id="0" name="图片 326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63750" y="1052513"/>
                        <a:ext cx="8242300" cy="4737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02754" name="对象 1"/>
          <p:cNvGraphicFramePr>
            <a:graphicFrameLocks noChangeAspect="1"/>
          </p:cNvGraphicFramePr>
          <p:nvPr/>
        </p:nvGraphicFramePr>
        <p:xfrm>
          <a:off x="1992313" y="404813"/>
          <a:ext cx="8242300" cy="591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3" name="" r:id="rId1" imgW="8248015" imgH="5929630" progId="Word.Document.8">
                  <p:embed/>
                </p:oleObj>
              </mc:Choice>
              <mc:Fallback>
                <p:oleObj name="" r:id="rId1" imgW="8248015" imgH="5929630" progId="Word.Document.8">
                  <p:embed/>
                  <p:pic>
                    <p:nvPicPr>
                      <p:cNvPr id="0" name="图片 326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92313" y="404813"/>
                        <a:ext cx="8242300" cy="591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03778" name="对象 1"/>
          <p:cNvGraphicFramePr>
            <a:graphicFrameLocks noChangeAspect="1"/>
          </p:cNvGraphicFramePr>
          <p:nvPr/>
        </p:nvGraphicFramePr>
        <p:xfrm>
          <a:off x="2351088" y="1052513"/>
          <a:ext cx="8242300" cy="473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4" name="" r:id="rId1" imgW="8248015" imgH="4744085" progId="Word.Document.8">
                  <p:embed/>
                </p:oleObj>
              </mc:Choice>
              <mc:Fallback>
                <p:oleObj name="" r:id="rId1" imgW="8248015" imgH="4744085" progId="Word.Document.8">
                  <p:embed/>
                  <p:pic>
                    <p:nvPicPr>
                      <p:cNvPr id="0" name="图片 326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51088" y="1052513"/>
                        <a:ext cx="8242300" cy="4737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249170" y="2765425"/>
            <a:ext cx="5521325" cy="105029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、结交，亲附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合纵缔交，相与为一。《过秦论》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07874" name="对象 1"/>
          <p:cNvGraphicFramePr>
            <a:graphicFrameLocks noChangeAspect="1"/>
          </p:cNvGraphicFramePr>
          <p:nvPr/>
        </p:nvGraphicFramePr>
        <p:xfrm>
          <a:off x="1992313" y="836613"/>
          <a:ext cx="8242300" cy="533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8" name="" r:id="rId1" imgW="8248015" imgH="5337175" progId="Word.Document.8">
                  <p:embed/>
                </p:oleObj>
              </mc:Choice>
              <mc:Fallback>
                <p:oleObj name="" r:id="rId1" imgW="8248015" imgH="5337175" progId="Word.Document.8">
                  <p:embed/>
                  <p:pic>
                    <p:nvPicPr>
                      <p:cNvPr id="0" name="图片 326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92313" y="836613"/>
                        <a:ext cx="8242300" cy="5334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08898" name="对象 1"/>
          <p:cNvGraphicFramePr>
            <a:graphicFrameLocks noChangeAspect="1"/>
          </p:cNvGraphicFramePr>
          <p:nvPr/>
        </p:nvGraphicFramePr>
        <p:xfrm>
          <a:off x="2135188" y="1557338"/>
          <a:ext cx="8242300" cy="355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9" name="" r:id="rId1" imgW="8248015" imgH="3558540" progId="Word.Document.8">
                  <p:embed/>
                </p:oleObj>
              </mc:Choice>
              <mc:Fallback>
                <p:oleObj name="" r:id="rId1" imgW="8248015" imgH="3558540" progId="Word.Document.8">
                  <p:embed/>
                  <p:pic>
                    <p:nvPicPr>
                      <p:cNvPr id="0" name="图片 326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35188" y="1557338"/>
                        <a:ext cx="8242300" cy="3556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09922" name="对象 1"/>
          <p:cNvGraphicFramePr>
            <a:graphicFrameLocks noChangeAspect="1"/>
          </p:cNvGraphicFramePr>
          <p:nvPr/>
        </p:nvGraphicFramePr>
        <p:xfrm>
          <a:off x="1992313" y="765175"/>
          <a:ext cx="8242300" cy="525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0" name="" r:id="rId1" imgW="8248015" imgH="5269865" progId="Word.Document.8">
                  <p:embed/>
                </p:oleObj>
              </mc:Choice>
              <mc:Fallback>
                <p:oleObj name="" r:id="rId1" imgW="8248015" imgH="5269865" progId="Word.Document.8">
                  <p:embed/>
                  <p:pic>
                    <p:nvPicPr>
                      <p:cNvPr id="0" name="图片 326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92313" y="765175"/>
                        <a:ext cx="8242300" cy="5257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10946" name="对象 1"/>
          <p:cNvGraphicFramePr>
            <a:graphicFrameLocks noChangeAspect="1"/>
          </p:cNvGraphicFramePr>
          <p:nvPr/>
        </p:nvGraphicFramePr>
        <p:xfrm>
          <a:off x="2135188" y="1268413"/>
          <a:ext cx="8242300" cy="414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1" name="" r:id="rId1" imgW="8248015" imgH="4151630" progId="Word.Document.8">
                  <p:embed/>
                </p:oleObj>
              </mc:Choice>
              <mc:Fallback>
                <p:oleObj name="" r:id="rId1" imgW="8248015" imgH="4151630" progId="Word.Document.8">
                  <p:embed/>
                  <p:pic>
                    <p:nvPicPr>
                      <p:cNvPr id="0" name="图片 327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35188" y="1268413"/>
                        <a:ext cx="8242300" cy="4140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60770" name="对象 1"/>
          <p:cNvGraphicFramePr>
            <a:graphicFrameLocks noChangeAspect="1"/>
          </p:cNvGraphicFramePr>
          <p:nvPr/>
        </p:nvGraphicFramePr>
        <p:xfrm>
          <a:off x="1919288" y="1268413"/>
          <a:ext cx="8242300" cy="414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2" name="" r:id="rId1" imgW="8248015" imgH="4151630" progId="Word.Document.8">
                  <p:embed/>
                </p:oleObj>
              </mc:Choice>
              <mc:Fallback>
                <p:oleObj name="" r:id="rId1" imgW="8248015" imgH="4151630" progId="Word.Document.8">
                  <p:embed/>
                  <p:pic>
                    <p:nvPicPr>
                      <p:cNvPr id="0" name="图片 322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19288" y="1268413"/>
                        <a:ext cx="8242300" cy="4140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61794" name="对象 1"/>
          <p:cNvGraphicFramePr>
            <a:graphicFrameLocks noChangeAspect="1"/>
          </p:cNvGraphicFramePr>
          <p:nvPr/>
        </p:nvGraphicFramePr>
        <p:xfrm>
          <a:off x="1992313" y="1125538"/>
          <a:ext cx="8242300" cy="473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3" name="" r:id="rId1" imgW="8248015" imgH="4744085" progId="Word.Document.8">
                  <p:embed/>
                </p:oleObj>
              </mc:Choice>
              <mc:Fallback>
                <p:oleObj name="" r:id="rId1" imgW="8248015" imgH="4744085" progId="Word.Document.8">
                  <p:embed/>
                  <p:pic>
                    <p:nvPicPr>
                      <p:cNvPr id="0" name="图片 322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92313" y="1125538"/>
                        <a:ext cx="8242300" cy="4737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62818" name="对象 1"/>
          <p:cNvGraphicFramePr>
            <a:graphicFrameLocks noChangeAspect="1"/>
          </p:cNvGraphicFramePr>
          <p:nvPr/>
        </p:nvGraphicFramePr>
        <p:xfrm>
          <a:off x="1992313" y="1341438"/>
          <a:ext cx="8242300" cy="414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4" name="" r:id="rId1" imgW="8248015" imgH="4151630" progId="Word.Document.8">
                  <p:embed/>
                </p:oleObj>
              </mc:Choice>
              <mc:Fallback>
                <p:oleObj name="" r:id="rId1" imgW="8248015" imgH="4151630" progId="Word.Document.8">
                  <p:embed/>
                  <p:pic>
                    <p:nvPicPr>
                      <p:cNvPr id="0" name="图片 322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92313" y="1341438"/>
                        <a:ext cx="8242300" cy="4140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Text Box 3"/>
          <p:cNvSpPr txBox="1"/>
          <p:nvPr/>
        </p:nvSpPr>
        <p:spPr>
          <a:xfrm>
            <a:off x="2279650" y="1952625"/>
            <a:ext cx="8077200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而</a:t>
            </a:r>
            <a:r>
              <a:rPr lang="zh-CN" altLang="en-US" sz="5400" b="1" dirty="0">
                <a:latin typeface="Times New Roman" panose="02020603050405020304" pitchFamily="18" charset="0"/>
                <a:ea typeface="楷体_GB2312" pitchFamily="1" charset="-122"/>
              </a:rPr>
              <a:t>　何　乎　</a:t>
            </a:r>
            <a:r>
              <a:rPr lang="zh-CN" altLang="en-US" sz="54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itchFamily="1" charset="-122"/>
              </a:rPr>
              <a:t>乃</a:t>
            </a:r>
            <a:r>
              <a:rPr lang="zh-CN" altLang="en-US" sz="5400" b="1" dirty="0">
                <a:latin typeface="Times New Roman" panose="02020603050405020304" pitchFamily="18" charset="0"/>
                <a:ea typeface="楷体_GB2312" pitchFamily="1" charset="-122"/>
              </a:rPr>
              <a:t>　</a:t>
            </a:r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其</a:t>
            </a:r>
            <a:r>
              <a:rPr lang="zh-CN" altLang="en-US" sz="5400" b="1" dirty="0">
                <a:latin typeface="Times New Roman" panose="02020603050405020304" pitchFamily="18" charset="0"/>
                <a:ea typeface="楷体_GB2312" pitchFamily="1" charset="-122"/>
              </a:rPr>
              <a:t>　且</a:t>
            </a:r>
            <a:endParaRPr lang="zh-CN" altLang="en-US" sz="5400" b="1" dirty="0">
              <a:latin typeface="Times New Roman" panose="02020603050405020304" pitchFamily="18" charset="0"/>
              <a:ea typeface="楷体_GB2312" pitchFamily="1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5400" b="1" dirty="0">
                <a:latin typeface="Times New Roman" panose="02020603050405020304" pitchFamily="18" charset="0"/>
                <a:ea typeface="楷体_GB2312" pitchFamily="1" charset="-122"/>
              </a:rPr>
              <a:t>若　</a:t>
            </a:r>
            <a:r>
              <a:rPr lang="zh-CN" altLang="en-US" sz="54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itchFamily="1" charset="-122"/>
              </a:rPr>
              <a:t>所　为</a:t>
            </a:r>
            <a:r>
              <a:rPr lang="zh-CN" altLang="en-US" sz="5400" b="1" dirty="0">
                <a:latin typeface="Times New Roman" panose="02020603050405020304" pitchFamily="18" charset="0"/>
                <a:ea typeface="楷体_GB2312" pitchFamily="1" charset="-122"/>
              </a:rPr>
              <a:t>　焉　也　</a:t>
            </a:r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以</a:t>
            </a:r>
            <a:endParaRPr lang="zh-CN" altLang="en-US" sz="54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1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54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itchFamily="1" charset="-122"/>
              </a:rPr>
              <a:t>因</a:t>
            </a:r>
            <a:r>
              <a:rPr lang="zh-CN" altLang="en-US" sz="5400" b="1" dirty="0">
                <a:latin typeface="Times New Roman" panose="02020603050405020304" pitchFamily="18" charset="0"/>
                <a:ea typeface="楷体_GB2312" pitchFamily="1" charset="-122"/>
              </a:rPr>
              <a:t>　</a:t>
            </a:r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于</a:t>
            </a:r>
            <a:r>
              <a:rPr lang="zh-CN" altLang="en-US" sz="5400" b="1" dirty="0">
                <a:latin typeface="Times New Roman" panose="02020603050405020304" pitchFamily="18" charset="0"/>
                <a:ea typeface="楷体_GB2312" pitchFamily="1" charset="-122"/>
              </a:rPr>
              <a:t>　则　者　与　</a:t>
            </a:r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之</a:t>
            </a:r>
            <a:endParaRPr lang="zh-CN" altLang="en-US" sz="54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grpSp>
        <p:nvGrpSpPr>
          <p:cNvPr id="4099" name="Group 4"/>
          <p:cNvGrpSpPr/>
          <p:nvPr/>
        </p:nvGrpSpPr>
        <p:grpSpPr>
          <a:xfrm>
            <a:off x="1979613" y="2181225"/>
            <a:ext cx="533400" cy="584201"/>
            <a:chOff x="0" y="0"/>
            <a:chExt cx="336" cy="368"/>
          </a:xfrm>
        </p:grpSpPr>
        <p:sp>
          <p:nvSpPr>
            <p:cNvPr id="4152" name="Oval 5"/>
            <p:cNvSpPr/>
            <p:nvPr/>
          </p:nvSpPr>
          <p:spPr>
            <a:xfrm>
              <a:off x="0" y="19"/>
              <a:ext cx="336" cy="336"/>
            </a:xfrm>
            <a:prstGeom prst="ellipse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153" name="Text Box 6">
              <a:hlinkClick r:id="rId1" action="ppaction://hlinksldjump"/>
            </p:cNvPr>
            <p:cNvSpPr txBox="1"/>
            <p:nvPr/>
          </p:nvSpPr>
          <p:spPr>
            <a:xfrm>
              <a:off x="30" y="0"/>
              <a:ext cx="258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dirty="0">
                  <a:latin typeface="Arial" panose="020B0604020202020204" pitchFamily="34" charset="0"/>
                </a:rPr>
                <a:t>1</a:t>
              </a:r>
              <a:endParaRPr lang="en-US" altLang="zh-CN" sz="32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100" name="Group 7"/>
          <p:cNvGrpSpPr/>
          <p:nvPr/>
        </p:nvGrpSpPr>
        <p:grpSpPr>
          <a:xfrm>
            <a:off x="6019800" y="3443288"/>
            <a:ext cx="638175" cy="584199"/>
            <a:chOff x="0" y="0"/>
            <a:chExt cx="402" cy="368"/>
          </a:xfrm>
        </p:grpSpPr>
        <p:sp>
          <p:nvSpPr>
            <p:cNvPr id="4150" name="Oval 8"/>
            <p:cNvSpPr/>
            <p:nvPr/>
          </p:nvSpPr>
          <p:spPr>
            <a:xfrm>
              <a:off x="38" y="19"/>
              <a:ext cx="336" cy="336"/>
            </a:xfrm>
            <a:prstGeom prst="ellipse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151" name="Text Box 9">
              <a:hlinkClick r:id="rId2" action="ppaction://hlinksldjump"/>
            </p:cNvPr>
            <p:cNvSpPr txBox="1"/>
            <p:nvPr/>
          </p:nvSpPr>
          <p:spPr>
            <a:xfrm>
              <a:off x="0" y="0"/>
              <a:ext cx="402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dirty="0">
                  <a:latin typeface="Arial" panose="020B0604020202020204" pitchFamily="34" charset="0"/>
                </a:rPr>
                <a:t>10</a:t>
              </a:r>
              <a:endParaRPr lang="en-US" altLang="zh-CN" sz="32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101" name="Group 10"/>
          <p:cNvGrpSpPr/>
          <p:nvPr/>
        </p:nvGrpSpPr>
        <p:grpSpPr>
          <a:xfrm>
            <a:off x="3287713" y="2168525"/>
            <a:ext cx="533400" cy="584201"/>
            <a:chOff x="0" y="0"/>
            <a:chExt cx="336" cy="368"/>
          </a:xfrm>
        </p:grpSpPr>
        <p:sp>
          <p:nvSpPr>
            <p:cNvPr id="4148" name="Oval 11"/>
            <p:cNvSpPr/>
            <p:nvPr/>
          </p:nvSpPr>
          <p:spPr>
            <a:xfrm>
              <a:off x="0" y="19"/>
              <a:ext cx="336" cy="336"/>
            </a:xfrm>
            <a:prstGeom prst="ellipse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149" name="Text Box 12">
              <a:hlinkClick r:id="rId1" action="ppaction://hlinksldjump"/>
            </p:cNvPr>
            <p:cNvSpPr txBox="1"/>
            <p:nvPr/>
          </p:nvSpPr>
          <p:spPr>
            <a:xfrm>
              <a:off x="30" y="0"/>
              <a:ext cx="258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dirty="0">
                  <a:latin typeface="Arial" panose="020B0604020202020204" pitchFamily="34" charset="0"/>
                </a:rPr>
                <a:t>2</a:t>
              </a:r>
              <a:endParaRPr lang="en-US" altLang="zh-CN" sz="32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102" name="Group 13"/>
          <p:cNvGrpSpPr/>
          <p:nvPr/>
        </p:nvGrpSpPr>
        <p:grpSpPr>
          <a:xfrm>
            <a:off x="4648200" y="2181225"/>
            <a:ext cx="533400" cy="584201"/>
            <a:chOff x="0" y="0"/>
            <a:chExt cx="336" cy="368"/>
          </a:xfrm>
        </p:grpSpPr>
        <p:sp>
          <p:nvSpPr>
            <p:cNvPr id="4146" name="Oval 14"/>
            <p:cNvSpPr/>
            <p:nvPr/>
          </p:nvSpPr>
          <p:spPr>
            <a:xfrm>
              <a:off x="0" y="19"/>
              <a:ext cx="336" cy="336"/>
            </a:xfrm>
            <a:prstGeom prst="ellipse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147" name="Text Box 15">
              <a:hlinkClick r:id="rId2" action="ppaction://hlinksldjump"/>
            </p:cNvPr>
            <p:cNvSpPr txBox="1"/>
            <p:nvPr/>
          </p:nvSpPr>
          <p:spPr>
            <a:xfrm>
              <a:off x="30" y="0"/>
              <a:ext cx="258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dirty="0">
                  <a:latin typeface="Arial" panose="020B0604020202020204" pitchFamily="34" charset="0"/>
                </a:rPr>
                <a:t>3</a:t>
              </a:r>
              <a:endParaRPr lang="en-US" altLang="zh-CN" sz="32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103" name="Group 16"/>
          <p:cNvGrpSpPr/>
          <p:nvPr/>
        </p:nvGrpSpPr>
        <p:grpSpPr>
          <a:xfrm>
            <a:off x="6019800" y="2181225"/>
            <a:ext cx="533400" cy="584201"/>
            <a:chOff x="0" y="0"/>
            <a:chExt cx="336" cy="368"/>
          </a:xfrm>
        </p:grpSpPr>
        <p:sp>
          <p:nvSpPr>
            <p:cNvPr id="4144" name="Oval 17"/>
            <p:cNvSpPr/>
            <p:nvPr/>
          </p:nvSpPr>
          <p:spPr>
            <a:xfrm>
              <a:off x="0" y="19"/>
              <a:ext cx="336" cy="336"/>
            </a:xfrm>
            <a:prstGeom prst="ellipse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145" name="Text Box 18">
              <a:hlinkClick r:id="rId2" action="ppaction://hlinksldjump"/>
            </p:cNvPr>
            <p:cNvSpPr txBox="1"/>
            <p:nvPr/>
          </p:nvSpPr>
          <p:spPr>
            <a:xfrm>
              <a:off x="30" y="0"/>
              <a:ext cx="258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dirty="0">
                  <a:latin typeface="Arial" panose="020B0604020202020204" pitchFamily="34" charset="0"/>
                </a:rPr>
                <a:t>4</a:t>
              </a:r>
              <a:endParaRPr lang="en-US" altLang="zh-CN" sz="32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104" name="Group 19"/>
          <p:cNvGrpSpPr/>
          <p:nvPr/>
        </p:nvGrpSpPr>
        <p:grpSpPr>
          <a:xfrm>
            <a:off x="7391400" y="2181225"/>
            <a:ext cx="533400" cy="584201"/>
            <a:chOff x="0" y="0"/>
            <a:chExt cx="336" cy="368"/>
          </a:xfrm>
        </p:grpSpPr>
        <p:sp>
          <p:nvSpPr>
            <p:cNvPr id="4142" name="Oval 20"/>
            <p:cNvSpPr/>
            <p:nvPr/>
          </p:nvSpPr>
          <p:spPr>
            <a:xfrm>
              <a:off x="0" y="19"/>
              <a:ext cx="336" cy="336"/>
            </a:xfrm>
            <a:prstGeom prst="ellipse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143" name="Text Box 21">
              <a:hlinkClick r:id="rId2" action="ppaction://hlinksldjump"/>
            </p:cNvPr>
            <p:cNvSpPr txBox="1"/>
            <p:nvPr/>
          </p:nvSpPr>
          <p:spPr>
            <a:xfrm>
              <a:off x="30" y="0"/>
              <a:ext cx="258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dirty="0">
                  <a:latin typeface="Arial" panose="020B0604020202020204" pitchFamily="34" charset="0"/>
                </a:rPr>
                <a:t>5</a:t>
              </a:r>
              <a:endParaRPr lang="en-US" altLang="zh-CN" sz="32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105" name="Group 22"/>
          <p:cNvGrpSpPr/>
          <p:nvPr/>
        </p:nvGrpSpPr>
        <p:grpSpPr>
          <a:xfrm>
            <a:off x="8763000" y="2181225"/>
            <a:ext cx="533400" cy="584201"/>
            <a:chOff x="0" y="0"/>
            <a:chExt cx="336" cy="368"/>
          </a:xfrm>
        </p:grpSpPr>
        <p:sp>
          <p:nvSpPr>
            <p:cNvPr id="4140" name="Oval 23"/>
            <p:cNvSpPr/>
            <p:nvPr/>
          </p:nvSpPr>
          <p:spPr>
            <a:xfrm>
              <a:off x="0" y="19"/>
              <a:ext cx="336" cy="336"/>
            </a:xfrm>
            <a:prstGeom prst="ellipse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141" name="Text Box 24">
              <a:hlinkClick r:id="rId2" action="ppaction://hlinksldjump"/>
            </p:cNvPr>
            <p:cNvSpPr txBox="1"/>
            <p:nvPr/>
          </p:nvSpPr>
          <p:spPr>
            <a:xfrm>
              <a:off x="30" y="0"/>
              <a:ext cx="258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dirty="0">
                  <a:latin typeface="Arial" panose="020B0604020202020204" pitchFamily="34" charset="0"/>
                </a:rPr>
                <a:t>6</a:t>
              </a:r>
              <a:endParaRPr lang="en-US" altLang="zh-CN" sz="32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106" name="Group 25"/>
          <p:cNvGrpSpPr/>
          <p:nvPr/>
        </p:nvGrpSpPr>
        <p:grpSpPr>
          <a:xfrm>
            <a:off x="1979613" y="3443288"/>
            <a:ext cx="533400" cy="584199"/>
            <a:chOff x="0" y="0"/>
            <a:chExt cx="336" cy="368"/>
          </a:xfrm>
        </p:grpSpPr>
        <p:sp>
          <p:nvSpPr>
            <p:cNvPr id="4138" name="Oval 26"/>
            <p:cNvSpPr/>
            <p:nvPr/>
          </p:nvSpPr>
          <p:spPr>
            <a:xfrm>
              <a:off x="0" y="19"/>
              <a:ext cx="336" cy="336"/>
            </a:xfrm>
            <a:prstGeom prst="ellipse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139" name="Text Box 27">
              <a:hlinkClick r:id="rId2" action="ppaction://hlinksldjump"/>
            </p:cNvPr>
            <p:cNvSpPr txBox="1"/>
            <p:nvPr/>
          </p:nvSpPr>
          <p:spPr>
            <a:xfrm>
              <a:off x="40" y="0"/>
              <a:ext cx="258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dirty="0">
                  <a:latin typeface="Arial" panose="020B0604020202020204" pitchFamily="34" charset="0"/>
                </a:rPr>
                <a:t>7</a:t>
              </a:r>
              <a:endParaRPr lang="en-US" altLang="zh-CN" sz="32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107" name="Group 28"/>
          <p:cNvGrpSpPr/>
          <p:nvPr/>
        </p:nvGrpSpPr>
        <p:grpSpPr>
          <a:xfrm>
            <a:off x="3286125" y="3443288"/>
            <a:ext cx="533400" cy="584199"/>
            <a:chOff x="0" y="0"/>
            <a:chExt cx="336" cy="368"/>
          </a:xfrm>
        </p:grpSpPr>
        <p:sp>
          <p:nvSpPr>
            <p:cNvPr id="4136" name="Oval 29"/>
            <p:cNvSpPr/>
            <p:nvPr/>
          </p:nvSpPr>
          <p:spPr>
            <a:xfrm>
              <a:off x="0" y="19"/>
              <a:ext cx="336" cy="336"/>
            </a:xfrm>
            <a:prstGeom prst="ellipse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137" name="Text Box 30">
              <a:hlinkClick r:id="rId2" action="ppaction://hlinksldjump"/>
            </p:cNvPr>
            <p:cNvSpPr txBox="1"/>
            <p:nvPr/>
          </p:nvSpPr>
          <p:spPr>
            <a:xfrm>
              <a:off x="50" y="0"/>
              <a:ext cx="258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dirty="0">
                  <a:latin typeface="Arial" panose="020B0604020202020204" pitchFamily="34" charset="0"/>
                </a:rPr>
                <a:t>8</a:t>
              </a:r>
              <a:endParaRPr lang="en-US" altLang="zh-CN" sz="32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108" name="Group 31"/>
          <p:cNvGrpSpPr/>
          <p:nvPr/>
        </p:nvGrpSpPr>
        <p:grpSpPr>
          <a:xfrm>
            <a:off x="4648200" y="3443288"/>
            <a:ext cx="533400" cy="584199"/>
            <a:chOff x="0" y="0"/>
            <a:chExt cx="336" cy="368"/>
          </a:xfrm>
        </p:grpSpPr>
        <p:sp>
          <p:nvSpPr>
            <p:cNvPr id="4134" name="Oval 32"/>
            <p:cNvSpPr/>
            <p:nvPr/>
          </p:nvSpPr>
          <p:spPr>
            <a:xfrm>
              <a:off x="0" y="19"/>
              <a:ext cx="336" cy="336"/>
            </a:xfrm>
            <a:prstGeom prst="ellipse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135" name="Text Box 33">
              <a:hlinkClick r:id="rId2" action="ppaction://hlinksldjump"/>
            </p:cNvPr>
            <p:cNvSpPr txBox="1"/>
            <p:nvPr/>
          </p:nvSpPr>
          <p:spPr>
            <a:xfrm>
              <a:off x="38" y="0"/>
              <a:ext cx="258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dirty="0">
                  <a:latin typeface="Arial" panose="020B0604020202020204" pitchFamily="34" charset="0"/>
                </a:rPr>
                <a:t>9</a:t>
              </a:r>
              <a:endParaRPr lang="en-US" altLang="zh-CN" sz="32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109" name="Group 34"/>
          <p:cNvGrpSpPr/>
          <p:nvPr/>
        </p:nvGrpSpPr>
        <p:grpSpPr>
          <a:xfrm>
            <a:off x="7391400" y="3443288"/>
            <a:ext cx="638175" cy="584199"/>
            <a:chOff x="0" y="0"/>
            <a:chExt cx="402" cy="368"/>
          </a:xfrm>
        </p:grpSpPr>
        <p:sp>
          <p:nvSpPr>
            <p:cNvPr id="4132" name="Oval 35"/>
            <p:cNvSpPr/>
            <p:nvPr/>
          </p:nvSpPr>
          <p:spPr>
            <a:xfrm>
              <a:off x="38" y="19"/>
              <a:ext cx="336" cy="336"/>
            </a:xfrm>
            <a:prstGeom prst="ellipse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133" name="Text Box 36">
              <a:hlinkClick r:id="rId2" action="ppaction://hlinksldjump"/>
            </p:cNvPr>
            <p:cNvSpPr txBox="1"/>
            <p:nvPr/>
          </p:nvSpPr>
          <p:spPr>
            <a:xfrm>
              <a:off x="0" y="0"/>
              <a:ext cx="402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dirty="0">
                  <a:latin typeface="Arial" panose="020B0604020202020204" pitchFamily="34" charset="0"/>
                </a:rPr>
                <a:t>11</a:t>
              </a:r>
              <a:endParaRPr lang="en-US" altLang="zh-CN" sz="32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110" name="Group 37"/>
          <p:cNvGrpSpPr/>
          <p:nvPr/>
        </p:nvGrpSpPr>
        <p:grpSpPr>
          <a:xfrm>
            <a:off x="8763000" y="3443288"/>
            <a:ext cx="638175" cy="584199"/>
            <a:chOff x="0" y="0"/>
            <a:chExt cx="402" cy="368"/>
          </a:xfrm>
        </p:grpSpPr>
        <p:sp>
          <p:nvSpPr>
            <p:cNvPr id="4130" name="Oval 38"/>
            <p:cNvSpPr/>
            <p:nvPr/>
          </p:nvSpPr>
          <p:spPr>
            <a:xfrm>
              <a:off x="38" y="19"/>
              <a:ext cx="336" cy="336"/>
            </a:xfrm>
            <a:prstGeom prst="ellipse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131" name="Text Box 39">
              <a:hlinkClick r:id="rId2" action="ppaction://hlinksldjump"/>
            </p:cNvPr>
            <p:cNvSpPr txBox="1"/>
            <p:nvPr/>
          </p:nvSpPr>
          <p:spPr>
            <a:xfrm>
              <a:off x="0" y="0"/>
              <a:ext cx="402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dirty="0">
                  <a:latin typeface="Arial" panose="020B0604020202020204" pitchFamily="34" charset="0"/>
                </a:rPr>
                <a:t>12</a:t>
              </a:r>
              <a:endParaRPr lang="en-US" altLang="zh-CN" sz="32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111" name="Group 40"/>
          <p:cNvGrpSpPr/>
          <p:nvPr/>
        </p:nvGrpSpPr>
        <p:grpSpPr>
          <a:xfrm>
            <a:off x="1979613" y="4618038"/>
            <a:ext cx="638175" cy="584199"/>
            <a:chOff x="0" y="0"/>
            <a:chExt cx="402" cy="368"/>
          </a:xfrm>
        </p:grpSpPr>
        <p:sp>
          <p:nvSpPr>
            <p:cNvPr id="4128" name="Oval 41"/>
            <p:cNvSpPr/>
            <p:nvPr/>
          </p:nvSpPr>
          <p:spPr>
            <a:xfrm>
              <a:off x="38" y="19"/>
              <a:ext cx="336" cy="336"/>
            </a:xfrm>
            <a:prstGeom prst="ellipse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129" name="Text Box 42">
              <a:hlinkClick r:id="rId2" action="ppaction://hlinksldjump"/>
            </p:cNvPr>
            <p:cNvSpPr txBox="1"/>
            <p:nvPr/>
          </p:nvSpPr>
          <p:spPr>
            <a:xfrm>
              <a:off x="0" y="0"/>
              <a:ext cx="402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dirty="0">
                  <a:latin typeface="Arial" panose="020B0604020202020204" pitchFamily="34" charset="0"/>
                </a:rPr>
                <a:t>13</a:t>
              </a:r>
              <a:endParaRPr lang="en-US" altLang="zh-CN" sz="32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112" name="Group 43"/>
          <p:cNvGrpSpPr/>
          <p:nvPr/>
        </p:nvGrpSpPr>
        <p:grpSpPr>
          <a:xfrm>
            <a:off x="3286125" y="4618038"/>
            <a:ext cx="638175" cy="584199"/>
            <a:chOff x="0" y="0"/>
            <a:chExt cx="402" cy="368"/>
          </a:xfrm>
        </p:grpSpPr>
        <p:sp>
          <p:nvSpPr>
            <p:cNvPr id="4126" name="Oval 44"/>
            <p:cNvSpPr/>
            <p:nvPr/>
          </p:nvSpPr>
          <p:spPr>
            <a:xfrm>
              <a:off x="38" y="19"/>
              <a:ext cx="336" cy="336"/>
            </a:xfrm>
            <a:prstGeom prst="ellipse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127" name="Text Box 45">
              <a:hlinkClick r:id="rId2" action="ppaction://hlinksldjump"/>
            </p:cNvPr>
            <p:cNvSpPr txBox="1"/>
            <p:nvPr/>
          </p:nvSpPr>
          <p:spPr>
            <a:xfrm>
              <a:off x="0" y="0"/>
              <a:ext cx="402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dirty="0">
                  <a:latin typeface="Arial" panose="020B0604020202020204" pitchFamily="34" charset="0"/>
                </a:rPr>
                <a:t>14</a:t>
              </a:r>
              <a:endParaRPr lang="en-US" altLang="zh-CN" sz="32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113" name="Group 46"/>
          <p:cNvGrpSpPr/>
          <p:nvPr/>
        </p:nvGrpSpPr>
        <p:grpSpPr>
          <a:xfrm>
            <a:off x="4648200" y="4618038"/>
            <a:ext cx="638175" cy="584199"/>
            <a:chOff x="0" y="0"/>
            <a:chExt cx="402" cy="368"/>
          </a:xfrm>
        </p:grpSpPr>
        <p:sp>
          <p:nvSpPr>
            <p:cNvPr id="4124" name="Oval 47"/>
            <p:cNvSpPr/>
            <p:nvPr/>
          </p:nvSpPr>
          <p:spPr>
            <a:xfrm>
              <a:off x="38" y="19"/>
              <a:ext cx="336" cy="336"/>
            </a:xfrm>
            <a:prstGeom prst="ellipse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125" name="Text Box 48">
              <a:hlinkClick r:id="rId2" action="ppaction://hlinksldjump"/>
            </p:cNvPr>
            <p:cNvSpPr txBox="1"/>
            <p:nvPr/>
          </p:nvSpPr>
          <p:spPr>
            <a:xfrm>
              <a:off x="0" y="0"/>
              <a:ext cx="402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dirty="0">
                  <a:latin typeface="Arial" panose="020B0604020202020204" pitchFamily="34" charset="0"/>
                </a:rPr>
                <a:t>15</a:t>
              </a:r>
              <a:endParaRPr lang="en-US" altLang="zh-CN" sz="32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114" name="Group 49"/>
          <p:cNvGrpSpPr/>
          <p:nvPr/>
        </p:nvGrpSpPr>
        <p:grpSpPr>
          <a:xfrm>
            <a:off x="6019800" y="4618038"/>
            <a:ext cx="638175" cy="584199"/>
            <a:chOff x="0" y="0"/>
            <a:chExt cx="402" cy="368"/>
          </a:xfrm>
        </p:grpSpPr>
        <p:sp>
          <p:nvSpPr>
            <p:cNvPr id="4122" name="Oval 50"/>
            <p:cNvSpPr/>
            <p:nvPr/>
          </p:nvSpPr>
          <p:spPr>
            <a:xfrm>
              <a:off x="38" y="19"/>
              <a:ext cx="336" cy="336"/>
            </a:xfrm>
            <a:prstGeom prst="ellipse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123" name="Text Box 51">
              <a:hlinkClick r:id="rId2" action="ppaction://hlinksldjump"/>
            </p:cNvPr>
            <p:cNvSpPr txBox="1"/>
            <p:nvPr/>
          </p:nvSpPr>
          <p:spPr>
            <a:xfrm>
              <a:off x="0" y="0"/>
              <a:ext cx="402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dirty="0">
                  <a:latin typeface="Arial" panose="020B0604020202020204" pitchFamily="34" charset="0"/>
                </a:rPr>
                <a:t>16</a:t>
              </a:r>
              <a:endParaRPr lang="en-US" altLang="zh-CN" sz="32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115" name="Group 52"/>
          <p:cNvGrpSpPr/>
          <p:nvPr/>
        </p:nvGrpSpPr>
        <p:grpSpPr>
          <a:xfrm>
            <a:off x="7391400" y="4618038"/>
            <a:ext cx="638175" cy="584199"/>
            <a:chOff x="0" y="0"/>
            <a:chExt cx="402" cy="368"/>
          </a:xfrm>
        </p:grpSpPr>
        <p:sp>
          <p:nvSpPr>
            <p:cNvPr id="4120" name="Oval 53"/>
            <p:cNvSpPr/>
            <p:nvPr/>
          </p:nvSpPr>
          <p:spPr>
            <a:xfrm>
              <a:off x="38" y="19"/>
              <a:ext cx="336" cy="336"/>
            </a:xfrm>
            <a:prstGeom prst="ellipse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121" name="Text Box 54">
              <a:hlinkClick r:id="rId2" action="ppaction://hlinksldjump"/>
            </p:cNvPr>
            <p:cNvSpPr txBox="1"/>
            <p:nvPr/>
          </p:nvSpPr>
          <p:spPr>
            <a:xfrm>
              <a:off x="0" y="0"/>
              <a:ext cx="402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dirty="0">
                  <a:latin typeface="Arial" panose="020B0604020202020204" pitchFamily="34" charset="0"/>
                </a:rPr>
                <a:t>17</a:t>
              </a:r>
              <a:endParaRPr lang="en-US" altLang="zh-CN" sz="3200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116" name="Group 55"/>
          <p:cNvGrpSpPr/>
          <p:nvPr/>
        </p:nvGrpSpPr>
        <p:grpSpPr>
          <a:xfrm>
            <a:off x="8763000" y="4618038"/>
            <a:ext cx="638175" cy="584199"/>
            <a:chOff x="0" y="0"/>
            <a:chExt cx="402" cy="368"/>
          </a:xfrm>
        </p:grpSpPr>
        <p:sp>
          <p:nvSpPr>
            <p:cNvPr id="4118" name="Oval 56"/>
            <p:cNvSpPr/>
            <p:nvPr/>
          </p:nvSpPr>
          <p:spPr>
            <a:xfrm>
              <a:off x="38" y="19"/>
              <a:ext cx="336" cy="336"/>
            </a:xfrm>
            <a:prstGeom prst="ellipse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119" name="Text Box 57">
              <a:hlinkClick r:id="rId2" action="ppaction://hlinksldjump"/>
            </p:cNvPr>
            <p:cNvSpPr txBox="1"/>
            <p:nvPr/>
          </p:nvSpPr>
          <p:spPr>
            <a:xfrm>
              <a:off x="0" y="0"/>
              <a:ext cx="402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dirty="0">
                  <a:latin typeface="Arial" panose="020B0604020202020204" pitchFamily="34" charset="0"/>
                </a:rPr>
                <a:t>18</a:t>
              </a:r>
              <a:endParaRPr lang="en-US" altLang="zh-CN" sz="3200" dirty="0">
                <a:latin typeface="Arial" panose="020B0604020202020204" pitchFamily="34" charset="0"/>
              </a:endParaRPr>
            </a:p>
          </p:txBody>
        </p:sp>
      </p:grpSp>
      <p:sp>
        <p:nvSpPr>
          <p:cNvPr id="4117" name="Text Box 58"/>
          <p:cNvSpPr txBox="1"/>
          <p:nvPr/>
        </p:nvSpPr>
        <p:spPr>
          <a:xfrm>
            <a:off x="2590800" y="973138"/>
            <a:ext cx="73152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高考要求掌握的</a:t>
            </a:r>
            <a:r>
              <a:rPr lang="en-US" altLang="zh-CN" sz="40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40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个文言虚词</a:t>
            </a:r>
            <a:endParaRPr lang="zh-CN" altLang="en-US" sz="40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86370" name="对象 1"/>
          <p:cNvGraphicFramePr>
            <a:graphicFrameLocks noChangeAspect="1"/>
          </p:cNvGraphicFramePr>
          <p:nvPr/>
        </p:nvGraphicFramePr>
        <p:xfrm>
          <a:off x="1992313" y="981075"/>
          <a:ext cx="8242300" cy="473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7" name="" r:id="rId1" imgW="8248015" imgH="4744085" progId="Word.Document.8">
                  <p:embed/>
                </p:oleObj>
              </mc:Choice>
              <mc:Fallback>
                <p:oleObj name="" r:id="rId1" imgW="8248015" imgH="4744085" progId="Word.Document.8">
                  <p:embed/>
                  <p:pic>
                    <p:nvPicPr>
                      <p:cNvPr id="0" name="图片 324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92313" y="981075"/>
                        <a:ext cx="8242300" cy="4737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87394" name="对象 1"/>
          <p:cNvGraphicFramePr>
            <a:graphicFrameLocks noChangeAspect="1"/>
          </p:cNvGraphicFramePr>
          <p:nvPr/>
        </p:nvGraphicFramePr>
        <p:xfrm>
          <a:off x="1919288" y="549275"/>
          <a:ext cx="8242300" cy="533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8" name="" r:id="rId1" imgW="8248015" imgH="5337175" progId="Word.Document.8">
                  <p:embed/>
                </p:oleObj>
              </mc:Choice>
              <mc:Fallback>
                <p:oleObj name="" r:id="rId1" imgW="8248015" imgH="5337175" progId="Word.Document.8">
                  <p:embed/>
                  <p:pic>
                    <p:nvPicPr>
                      <p:cNvPr id="0" name="图片 324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19288" y="549275"/>
                        <a:ext cx="8242300" cy="5334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88418" name="对象 1"/>
          <p:cNvGraphicFramePr>
            <a:graphicFrameLocks noChangeAspect="1"/>
          </p:cNvGraphicFramePr>
          <p:nvPr/>
        </p:nvGraphicFramePr>
        <p:xfrm>
          <a:off x="1968500" y="1422400"/>
          <a:ext cx="8242300" cy="355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9" name="" r:id="rId1" imgW="8248015" imgH="3558540" progId="Word.Document.8">
                  <p:embed/>
                </p:oleObj>
              </mc:Choice>
              <mc:Fallback>
                <p:oleObj name="" r:id="rId1" imgW="8248015" imgH="3558540" progId="Word.Document.8">
                  <p:embed/>
                  <p:pic>
                    <p:nvPicPr>
                      <p:cNvPr id="0" name="图片 32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68500" y="1422400"/>
                        <a:ext cx="8242300" cy="3556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63842" name="对象 1"/>
          <p:cNvGraphicFramePr>
            <a:graphicFrameLocks noChangeAspect="1"/>
          </p:cNvGraphicFramePr>
          <p:nvPr/>
        </p:nvGraphicFramePr>
        <p:xfrm>
          <a:off x="1992313" y="476250"/>
          <a:ext cx="8242300" cy="591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5" name="" r:id="rId1" imgW="8248015" imgH="5929630" progId="Word.Document.8">
                  <p:embed/>
                </p:oleObj>
              </mc:Choice>
              <mc:Fallback>
                <p:oleObj name="" r:id="rId1" imgW="8248015" imgH="5929630" progId="Word.Document.8">
                  <p:embed/>
                  <p:pic>
                    <p:nvPicPr>
                      <p:cNvPr id="0" name="图片 32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92313" y="476250"/>
                        <a:ext cx="8242300" cy="591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64866" name="对象 1"/>
          <p:cNvGraphicFramePr>
            <a:graphicFrameLocks noChangeAspect="1"/>
          </p:cNvGraphicFramePr>
          <p:nvPr/>
        </p:nvGraphicFramePr>
        <p:xfrm>
          <a:off x="1968500" y="1422400"/>
          <a:ext cx="8242300" cy="414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6" name="" r:id="rId1" imgW="8248015" imgH="4151630" progId="Word.Document.8">
                  <p:embed/>
                </p:oleObj>
              </mc:Choice>
              <mc:Fallback>
                <p:oleObj name="" r:id="rId1" imgW="8248015" imgH="4151630" progId="Word.Document.8">
                  <p:embed/>
                  <p:pic>
                    <p:nvPicPr>
                      <p:cNvPr id="0" name="图片 322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68500" y="1422400"/>
                        <a:ext cx="8242300" cy="4140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89442" name="对象 1"/>
          <p:cNvGraphicFramePr>
            <a:graphicFrameLocks noChangeAspect="1"/>
          </p:cNvGraphicFramePr>
          <p:nvPr/>
        </p:nvGraphicFramePr>
        <p:xfrm>
          <a:off x="1992313" y="836613"/>
          <a:ext cx="8242300" cy="473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0" name="" r:id="rId1" imgW="8248015" imgH="4744085" progId="Word.Document.8">
                  <p:embed/>
                </p:oleObj>
              </mc:Choice>
              <mc:Fallback>
                <p:oleObj name="" r:id="rId1" imgW="8248015" imgH="4744085" progId="Word.Document.8">
                  <p:embed/>
                  <p:pic>
                    <p:nvPicPr>
                      <p:cNvPr id="0" name="图片 324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92313" y="836613"/>
                        <a:ext cx="8242300" cy="4737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90466" name="对象 1"/>
          <p:cNvGraphicFramePr>
            <a:graphicFrameLocks noChangeAspect="1"/>
          </p:cNvGraphicFramePr>
          <p:nvPr/>
        </p:nvGraphicFramePr>
        <p:xfrm>
          <a:off x="1992313" y="1844675"/>
          <a:ext cx="8242300" cy="236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1" name="" r:id="rId1" imgW="8248015" imgH="2372995" progId="Word.Document.8">
                  <p:embed/>
                </p:oleObj>
              </mc:Choice>
              <mc:Fallback>
                <p:oleObj name="" r:id="rId1" imgW="8248015" imgH="2372995" progId="Word.Document.8">
                  <p:embed/>
                  <p:pic>
                    <p:nvPicPr>
                      <p:cNvPr id="0" name="图片 325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92313" y="1844675"/>
                        <a:ext cx="8242300" cy="2362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4" name="Text Box 2"/>
          <p:cNvSpPr txBox="1"/>
          <p:nvPr/>
        </p:nvSpPr>
        <p:spPr>
          <a:xfrm>
            <a:off x="2286000" y="1524000"/>
            <a:ext cx="7467600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8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7200" dirty="0">
                <a:latin typeface="+mj-lt"/>
                <a:ea typeface="+mj-ea"/>
                <a:cs typeface="+mj-cs"/>
              </a:rPr>
              <a:t>推断方法</a:t>
            </a:r>
            <a:endParaRPr lang="zh-CN" altLang="en-US" sz="720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fade thruBlk="1"/>
  </p:transition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5.xml><?xml version="1.0" encoding="utf-8"?>
<p:tagLst xmlns:p="http://schemas.openxmlformats.org/presentationml/2006/main">
  <p:tag name="KSO_WM_TEMPLATE_CATEGORY" val="custom"/>
  <p:tag name="KSO_WM_TEMPLATE_INDEX" val="20184553"/>
  <p:tag name="KSO_WM_UNIT_CLEAR" val="0"/>
  <p:tag name="KSO_WM_UNIT_COMPATIBLE" val="0"/>
  <p:tag name="KSO_WM_UNIT_HIGHLIGHT" val="0"/>
  <p:tag name="KSO_WM_UNIT_ISCONTENTSTITLE" val="0"/>
  <p:tag name="KSO_WM_UNIT_VALUE" val="234"/>
  <p:tag name="KSO_WM_UNIT_LAYERLEVEL" val="1"/>
  <p:tag name="KSO_WM_UNIT_INDEX" val="1"/>
  <p:tag name="KSO_WM_UNIT_ID" val="custom20184553_1*b*1"/>
  <p:tag name="KSO_WM_UNIT_TYPE" val="b"/>
  <p:tag name="KSO_WM_BEAUTIFY_FLAG" val="#wm#"/>
  <p:tag name="KSO_WM_TAG_VERSION" val="1.0"/>
  <p:tag name="KSO_WM_UNIT_PRESET_TEXT" val="Lorem ipsum dolor sit amet, consectetur adipisicing elit."/>
</p:tagLst>
</file>

<file path=ppt/tags/tag6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5726</Words>
  <Application>WPS 演示</Application>
  <PresentationFormat>宽屏</PresentationFormat>
  <Paragraphs>441</Paragraphs>
  <Slides>86</Slides>
  <Notes>31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57</vt:i4>
      </vt:variant>
      <vt:variant>
        <vt:lpstr>幻灯片标题</vt:lpstr>
      </vt:variant>
      <vt:variant>
        <vt:i4>86</vt:i4>
      </vt:variant>
    </vt:vector>
  </HeadingPairs>
  <TitlesOfParts>
    <vt:vector size="156" baseType="lpstr">
      <vt:lpstr>Arial</vt:lpstr>
      <vt:lpstr>宋体</vt:lpstr>
      <vt:lpstr>Wingdings</vt:lpstr>
      <vt:lpstr>黑体</vt:lpstr>
      <vt:lpstr>Calibri</vt:lpstr>
      <vt:lpstr>微软雅黑</vt:lpstr>
      <vt:lpstr>Wingdings 2</vt:lpstr>
      <vt:lpstr>楷体_GB2312</vt:lpstr>
      <vt:lpstr>Times New Roman</vt:lpstr>
      <vt:lpstr>Tahoma</vt:lpstr>
      <vt:lpstr>Arial Unicode MS</vt:lpstr>
      <vt:lpstr>新宋体</vt:lpstr>
      <vt:lpstr>Office 主题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文言文阅读·虚词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下列句中加点的“而”字分类正确的一组是 (      )</vt:lpstr>
      <vt:lpstr>PowerPoint 演示文稿</vt:lpstr>
      <vt:lpstr>PowerPoint 演示文稿</vt:lpstr>
      <vt:lpstr>PowerPoint 演示文稿</vt:lpstr>
      <vt:lpstr>PowerPoint 演示文稿</vt:lpstr>
      <vt:lpstr>【以】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判断“其”中在文中的意义。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【于】</vt:lpstr>
      <vt:lpstr>PowerPoint 演示文稿</vt:lpstr>
      <vt:lpstr>PowerPoint 演示文稿</vt:lpstr>
      <vt:lpstr>PowerPoint 演示文稿</vt:lpstr>
      <vt:lpstr>PowerPoint 演示文稿</vt:lpstr>
      <vt:lpstr>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【所】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二、判断“且”在文中的意义。</vt:lpstr>
      <vt:lpstr>PowerPoint 演示文稿</vt:lpstr>
      <vt:lpstr>PowerPoint 演示文稿</vt:lpstr>
      <vt:lpstr>PowerPoint 演示文稿</vt:lpstr>
      <vt:lpstr>【则】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40</cp:revision>
  <dcterms:created xsi:type="dcterms:W3CDTF">2018-03-01T02:03:00Z</dcterms:created>
  <dcterms:modified xsi:type="dcterms:W3CDTF">2018-09-07T06:50:45Z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