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01" r:id="rId2"/>
    <p:sldId id="257" r:id="rId3"/>
    <p:sldId id="259" r:id="rId4"/>
    <p:sldId id="260" r:id="rId5"/>
    <p:sldId id="266" r:id="rId6"/>
    <p:sldId id="302" r:id="rId7"/>
    <p:sldId id="276" r:id="rId8"/>
    <p:sldId id="278" r:id="rId9"/>
    <p:sldId id="303" r:id="rId10"/>
    <p:sldId id="304" r:id="rId11"/>
    <p:sldId id="305" r:id="rId12"/>
    <p:sldId id="306" r:id="rId13"/>
    <p:sldId id="277" r:id="rId14"/>
    <p:sldId id="263" r:id="rId15"/>
    <p:sldId id="295" r:id="rId16"/>
    <p:sldId id="267" r:id="rId17"/>
    <p:sldId id="308" r:id="rId18"/>
    <p:sldId id="271" r:id="rId19"/>
    <p:sldId id="272" r:id="rId20"/>
    <p:sldId id="273" r:id="rId21"/>
    <p:sldId id="274" r:id="rId22"/>
    <p:sldId id="275" r:id="rId23"/>
    <p:sldId id="281" r:id="rId24"/>
    <p:sldId id="282" r:id="rId25"/>
    <p:sldId id="283" r:id="rId26"/>
    <p:sldId id="284" r:id="rId27"/>
    <p:sldId id="285" r:id="rId28"/>
    <p:sldId id="286" r:id="rId29"/>
    <p:sldId id="292" r:id="rId30"/>
    <p:sldId id="293" r:id="rId31"/>
    <p:sldId id="287" r:id="rId32"/>
    <p:sldId id="288" r:id="rId33"/>
    <p:sldId id="289" r:id="rId34"/>
    <p:sldId id="291" r:id="rId35"/>
    <p:sldId id="294" r:id="rId36"/>
    <p:sldId id="296" r:id="rId37"/>
    <p:sldId id="307" r:id="rId38"/>
    <p:sldId id="299" r:id="rId39"/>
    <p:sldId id="300" r:id="rId40"/>
    <p:sldId id="279" r:id="rId41"/>
    <p:sldId id="280" r:id="rId42"/>
    <p:sldId id="309" r:id="rId43"/>
    <p:sldId id="269" r:id="rId44"/>
    <p:sldId id="310" r:id="rId45"/>
    <p:sldId id="311" r:id="rId46"/>
    <p:sldId id="312" r:id="rId47"/>
    <p:sldId id="313" r:id="rId48"/>
    <p:sldId id="314"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9740F8-B558-4952-852A-E6921F29D80B}" type="datetimeFigureOut">
              <a:rPr lang="zh-CN" altLang="en-US" smtClean="0"/>
              <a:t>2021-5-4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8BCB48-8131-4D35-9FF5-1187E6CE9E94}" type="slidenum">
              <a:rPr lang="zh-CN" altLang="en-US" smtClean="0"/>
              <a:t>‹#›</a:t>
            </a:fld>
            <a:endParaRPr lang="zh-CN" altLang="en-US"/>
          </a:p>
        </p:txBody>
      </p:sp>
    </p:spTree>
    <p:extLst>
      <p:ext uri="{BB962C8B-B14F-4D97-AF65-F5344CB8AC3E}">
        <p14:creationId xmlns:p14="http://schemas.microsoft.com/office/powerpoint/2010/main" val="441128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8BCB48-8131-4D35-9FF5-1187E6CE9E94}" type="slidenum">
              <a:rPr lang="zh-CN" altLang="en-US" smtClean="0"/>
              <a:t>21</a:t>
            </a:fld>
            <a:endParaRPr lang="zh-CN" altLang="en-US"/>
          </a:p>
        </p:txBody>
      </p:sp>
    </p:spTree>
    <p:extLst>
      <p:ext uri="{BB962C8B-B14F-4D97-AF65-F5344CB8AC3E}">
        <p14:creationId xmlns:p14="http://schemas.microsoft.com/office/powerpoint/2010/main" val="2187545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矩形 1"/>
          <p:cNvSpPr/>
          <p:nvPr userDrawn="1"/>
        </p:nvSpPr>
        <p:spPr>
          <a:xfrm>
            <a:off x="590551" y="1509486"/>
            <a:ext cx="11010900" cy="3715657"/>
          </a:xfrm>
          <a:prstGeom prst="rect">
            <a:avLst/>
          </a:prstGeom>
          <a:solidFill>
            <a:srgbClr val="8F552E">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775E872A-4BDD-43DE-8E41-D1FF4C7B4662}"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FF4A3A-4EC5-49A6-A18A-D9FF07EF6454}" type="slidenum">
              <a:rPr lang="zh-CN" altLang="en-US" smtClean="0"/>
              <a:t>‹#›</a:t>
            </a:fld>
            <a:endParaRPr lang="zh-CN" altLang="en-US"/>
          </a:p>
        </p:txBody>
      </p:sp>
      <p:pic>
        <p:nvPicPr>
          <p:cNvPr id="9" name="图片 3" descr="51miz-E183432-ED85ABE5"/>
          <p:cNvPicPr>
            <a:picLocks noChangeAspect="1"/>
          </p:cNvPicPr>
          <p:nvPr userDrawn="1"/>
        </p:nvPicPr>
        <p:blipFill>
          <a:blip r:embed="rId2"/>
          <a:srcRect l="26246" r="29908"/>
          <a:stretch>
            <a:fillRect/>
          </a:stretch>
        </p:blipFill>
        <p:spPr>
          <a:xfrm>
            <a:off x="590550" y="2151380"/>
            <a:ext cx="1121410" cy="2555240"/>
          </a:xfrm>
          <a:prstGeom prst="rect">
            <a:avLst/>
          </a:prstGeom>
        </p:spPr>
      </p:pic>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0551699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5E872A-4BDD-43DE-8E41-D1FF4C7B4662}"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FF4A3A-4EC5-49A6-A18A-D9FF07EF6454}" type="slidenum">
              <a:rPr lang="zh-CN" altLang="en-US" smtClean="0"/>
              <a:t>‹#›</a:t>
            </a:fld>
            <a:endParaRPr lang="zh-CN" altLang="en-US"/>
          </a:p>
        </p:txBody>
      </p:sp>
    </p:spTree>
    <p:extLst>
      <p:ext uri="{BB962C8B-B14F-4D97-AF65-F5344CB8AC3E}">
        <p14:creationId xmlns:p14="http://schemas.microsoft.com/office/powerpoint/2010/main" val="35006843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p:txBody>
          <a:bodyPr/>
          <a:lstStyle>
            <a:lvl1pPr>
              <a:defRPr/>
            </a:lvl1pPr>
          </a:lstStyle>
          <a:p>
            <a:fld id="{BF7C615F-199D-4792-B34E-98FA40379453}" type="slidenum">
              <a:rPr lang="zh-CN" altLang="en-US"/>
              <a:t>‹#›</a:t>
            </a:fld>
            <a:endParaRPr lang="zh-CN" altLang="en-US"/>
          </a:p>
        </p:txBody>
      </p:sp>
    </p:spTree>
    <p:extLst>
      <p:ext uri="{BB962C8B-B14F-4D97-AF65-F5344CB8AC3E}">
        <p14:creationId xmlns:p14="http://schemas.microsoft.com/office/powerpoint/2010/main" val="385129457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04858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104858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048584"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1048585" name="页脚占位符 16"/>
          <p:cNvSpPr>
            <a:spLocks noGrp="1"/>
          </p:cNvSpPr>
          <p:nvPr>
            <p:ph type="ftr" sz="quarter" idx="11"/>
            <p:custDataLst>
              <p:tags r:id="rId4"/>
            </p:custDataLst>
          </p:nvPr>
        </p:nvSpPr>
        <p:spPr/>
        <p:txBody>
          <a:bodyPr/>
          <a:lstStyle/>
          <a:p>
            <a:endParaRPr lang="zh-CN" altLang="en-US"/>
          </a:p>
        </p:txBody>
      </p:sp>
      <p:sp>
        <p:nvSpPr>
          <p:cNvPr id="1048586"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68808505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tile tx="0" ty="0" sx="100000" sy="100000" flip="none" algn="tl"/>
        </a:blipFill>
        <a:effectLst/>
      </p:bgPr>
    </p:bg>
    <p:spTree>
      <p:nvGrpSpPr>
        <p:cNvPr id="1" name=""/>
        <p:cNvGrpSpPr/>
        <p:nvPr/>
      </p:nvGrpSpPr>
      <p:grpSpPr>
        <a:xfrm>
          <a:off x="0" y="0"/>
          <a:ext cx="0" cy="0"/>
          <a:chOff x="0" y="0"/>
          <a:chExt cx="0" cy="0"/>
        </a:xfrm>
      </p:grpSpPr>
      <p:pic>
        <p:nvPicPr>
          <p:cNvPr id="10" name="图片 5" descr="51miz-E788336-4E9BEB1C"/>
          <p:cNvPicPr>
            <a:picLocks noChangeAspect="1"/>
          </p:cNvPicPr>
          <p:nvPr userDrawn="1"/>
        </p:nvPicPr>
        <p:blipFill>
          <a:blip r:embed="rId7">
            <a:clrChange>
              <a:clrFrom>
                <a:srgbClr val="FFF9E6">
                  <a:alpha val="100000"/>
                </a:srgbClr>
              </a:clrFrom>
              <a:clrTo>
                <a:srgbClr val="FFF9E6">
                  <a:alpha val="100000"/>
                  <a:alpha val="0"/>
                </a:srgbClr>
              </a:clrTo>
            </a:clrChange>
          </a:blip>
          <a:stretch>
            <a:fillRect/>
          </a:stretch>
        </p:blipFill>
        <p:spPr>
          <a:xfrm>
            <a:off x="-10160" y="2250134"/>
            <a:ext cx="12202160" cy="460756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5E872A-4BDD-43DE-8E41-D1FF4C7B4662}" type="datetimeFigureOut">
              <a:rPr lang="zh-CN" altLang="en-US" smtClean="0"/>
              <a:t>2021-5-4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FF4A3A-4EC5-49A6-A18A-D9FF07EF6454}" type="slidenum">
              <a:rPr lang="zh-CN" altLang="en-US" smtClean="0"/>
              <a:t>‹#›</a:t>
            </a:fld>
            <a:endParaRPr lang="zh-CN" altLang="en-US"/>
          </a:p>
        </p:txBody>
      </p:sp>
      <p:sp>
        <p:nvSpPr>
          <p:cNvPr id="7" name="矩形 6"/>
          <p:cNvSpPr/>
          <p:nvPr userDrawn="1"/>
        </p:nvSpPr>
        <p:spPr>
          <a:xfrm>
            <a:off x="108000" y="108000"/>
            <a:ext cx="11988000" cy="6660000"/>
          </a:xfrm>
          <a:prstGeom prst="rect">
            <a:avLst/>
          </a:prstGeom>
          <a:noFill/>
          <a:ln w="22225">
            <a:solidFill>
              <a:srgbClr val="63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半闭框 13"/>
          <p:cNvSpPr/>
          <p:nvPr userDrawn="1"/>
        </p:nvSpPr>
        <p:spPr>
          <a:xfrm>
            <a:off x="195580"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14"/>
          <p:cNvSpPr/>
          <p:nvPr userDrawn="1"/>
        </p:nvSpPr>
        <p:spPr>
          <a:xfrm rot="5400000">
            <a:off x="11434418"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1810464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2" r:id="rId3"/>
    <p:sldLayoutId id="2147483653" r:id="rId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3.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9.xml"/><Relationship Id="rId1" Type="http://schemas.openxmlformats.org/officeDocument/2006/relationships/slideLayout" Target="../slideLayouts/slideLayout3.xml"/><Relationship Id="rId5" Type="http://schemas.openxmlformats.org/officeDocument/2006/relationships/slide" Target="slide20.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3.xml"/><Relationship Id="rId6" Type="http://schemas.openxmlformats.org/officeDocument/2006/relationships/slide" Target="slide31.xml"/><Relationship Id="rId5" Type="http://schemas.microsoft.com/office/2007/relationships/hdphoto" Target="../media/hdphoto2.wdp"/><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Layout" Target="../slideLayouts/slideLayout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3.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7.xml"/><Relationship Id="rId5" Type="http://schemas.microsoft.com/office/2007/relationships/hdphoto" Target="../media/hdphoto2.wdp"/><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8.xml"/><Relationship Id="rId5" Type="http://schemas.microsoft.com/office/2007/relationships/hdphoto" Target="../media/hdphoto2.wdp"/><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cstate="print">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t="2" r="4718" b="25740"/>
          <a:stretch>
            <a:fillRect/>
          </a:stretch>
        </p:blipFill>
        <p:spPr>
          <a:xfrm>
            <a:off x="0" y="2227810"/>
            <a:ext cx="3960291" cy="4630190"/>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6A1535-1150-4486-87B9-5BF20E1219EE}"/>
              </a:ext>
            </a:extLst>
          </p:cNvPr>
          <p:cNvPicPr>
            <a:picLocks noChangeAspect="1"/>
          </p:cNvPicPr>
          <p:nvPr/>
        </p:nvPicPr>
        <p:blipFill>
          <a:blip r:embed="rId4">
            <a:extLst>
              <a:ext uri="{28A0092B-C50C-407E-A947-70E740481C1C}">
                <a14:useLocalDpi xmlns:a14="http://schemas.microsoft.com/office/drawing/2010/main" val="0"/>
              </a:ext>
            </a:extLst>
          </a:blip>
          <a:srcRect l="64669" t="8204" r="8383" b="78516"/>
          <a:stretch>
            <a:fillRect/>
          </a:stretch>
        </p:blipFill>
        <p:spPr>
          <a:xfrm>
            <a:off x="9998569" y="5121601"/>
            <a:ext cx="2402981" cy="1776454"/>
          </a:xfrm>
          <a:prstGeom prst="rect">
            <a:avLst/>
          </a:prstGeom>
        </p:spPr>
      </p:pic>
      <p:pic>
        <p:nvPicPr>
          <p:cNvPr id="11" name="内容占位符 10"/>
          <p:cNvPicPr>
            <a:picLocks noChangeAspect="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导入</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838199" y="996492"/>
            <a:ext cx="10877551" cy="5444188"/>
          </a:xfrm>
        </p:spPr>
        <p:txBody>
          <a:bodyPr>
            <a:noAutofit/>
          </a:bodyPr>
          <a:lstStyle/>
          <a:p>
            <a:pPr marL="0" indent="457200">
              <a:lnSpc>
                <a:spcPct val="120000"/>
              </a:lnSpc>
              <a:spcBef>
                <a:spcPct val="0"/>
              </a:spcBef>
              <a:buNone/>
            </a:pPr>
            <a:r>
              <a:rPr lang="zh-CN" altLang="en-US" sz="3600" b="1" dirty="0">
                <a:latin typeface="楷体" panose="02010609060101010101" pitchFamily="49" charset="-122"/>
                <a:ea typeface="楷体" panose="02010609060101010101" pitchFamily="49" charset="-122"/>
              </a:rPr>
              <a:t>督学到校巡视，与学生交谈间随口问道</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你知道阿房宫是谁烧的吗</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学生答：“不是我。”督学</a:t>
            </a:r>
            <a:r>
              <a:rPr lang="zh-CN" altLang="en-US" sz="3600" b="1" dirty="0">
                <a:latin typeface="楷体" panose="02010609060101010101" pitchFamily="49" charset="-122"/>
                <a:ea typeface="楷体" panose="02010609060101010101" pitchFamily="49" charset="-122"/>
              </a:rPr>
              <a:t>啼笑皆非，向校长指责</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贵校的学生国文程度低落，居然说阿房宫不是他烧的</a:t>
            </a:r>
            <a:r>
              <a:rPr lang="zh-CN" altLang="en-US" sz="3600" b="1" dirty="0" smtClean="0">
                <a:latin typeface="楷体" panose="02010609060101010101" pitchFamily="49" charset="-122"/>
                <a:ea typeface="楷体" panose="02010609060101010101" pitchFamily="49" charset="-122"/>
              </a:rPr>
              <a:t>。”校长</a:t>
            </a:r>
            <a:r>
              <a:rPr lang="zh-CN" altLang="en-US" sz="3600" b="1" dirty="0">
                <a:latin typeface="楷体" panose="02010609060101010101" pitchFamily="49" charset="-122"/>
                <a:ea typeface="楷体" panose="02010609060101010101" pitchFamily="49" charset="-122"/>
              </a:rPr>
              <a:t>平静地说</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本校</a:t>
            </a:r>
            <a:r>
              <a:rPr lang="zh-CN" altLang="en-US" sz="3600" b="1" dirty="0">
                <a:latin typeface="楷体" panose="02010609060101010101" pitchFamily="49" charset="-122"/>
                <a:ea typeface="楷体" panose="02010609060101010101" pitchFamily="49" charset="-122"/>
              </a:rPr>
              <a:t>学生一向诚实，既然他说不是他烧的，</a:t>
            </a:r>
            <a:r>
              <a:rPr lang="zh-CN" altLang="en-US" sz="3600" b="1" dirty="0" smtClean="0">
                <a:latin typeface="楷体" panose="02010609060101010101" pitchFamily="49" charset="-122"/>
                <a:ea typeface="楷体" panose="02010609060101010101" pitchFamily="49" charset="-122"/>
              </a:rPr>
              <a:t>就一定</a:t>
            </a:r>
            <a:r>
              <a:rPr lang="zh-CN" altLang="en-US" sz="3600" b="1" dirty="0">
                <a:latin typeface="楷体" panose="02010609060101010101" pitchFamily="49" charset="-122"/>
                <a:ea typeface="楷体" panose="02010609060101010101" pitchFamily="49" charset="-122"/>
              </a:rPr>
              <a:t>不是他烧的。”盛怒之下，督学写了封呈文给教育局局长，禀明原委。不久，收到局长复函说</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烧掉就算了，再拔经费重建阿房宫</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1195109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
          <p:cNvSpPr/>
          <p:nvPr/>
        </p:nvSpPr>
        <p:spPr>
          <a:xfrm>
            <a:off x="590551" y="1400811"/>
            <a:ext cx="11010900" cy="4764015"/>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4">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5509721"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关于阿房宫命名的传说三则</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5"/>
          <a:srcRect l="26246" r="29908"/>
          <a:stretch>
            <a:fillRect/>
          </a:stretch>
        </p:blipFill>
        <p:spPr>
          <a:xfrm>
            <a:off x="590551" y="2997510"/>
            <a:ext cx="1121410" cy="1471859"/>
          </a:xfrm>
          <a:prstGeom prst="rect">
            <a:avLst/>
          </a:prstGeom>
        </p:spPr>
      </p:pic>
      <p:sp>
        <p:nvSpPr>
          <p:cNvPr id="3" name="内容占位符 2"/>
          <p:cNvSpPr>
            <a:spLocks noGrp="1"/>
          </p:cNvSpPr>
          <p:nvPr>
            <p:ph idx="1"/>
          </p:nvPr>
        </p:nvSpPr>
        <p:spPr>
          <a:xfrm>
            <a:off x="1741456" y="1463392"/>
            <a:ext cx="4413865" cy="3584435"/>
          </a:xfrm>
        </p:spPr>
        <p:txBody>
          <a:bodyPr>
            <a:noAutofit/>
          </a:bodyPr>
          <a:lstStyle/>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阿房宫早在秦始皇曾祖父惠文王时就开始修建了，原名阿城。阿的意思是高大的丘陵，言其宫殿很高。惠文王死，工程就停下了。直至几十年后的秦始皇，才又接着修。因为在高大的丘陵上修房，故名阿房宫</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14" name="标题 4"/>
          <p:cNvSpPr txBox="1"/>
          <p:nvPr/>
        </p:nvSpPr>
        <p:spPr>
          <a:xfrm>
            <a:off x="829764" y="3167669"/>
            <a:ext cx="672479" cy="995835"/>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200" smtClean="0">
                <a:solidFill>
                  <a:schemeClr val="bg1"/>
                </a:solidFill>
                <a:latin typeface="隶书" panose="02010509060101010101" pitchFamily="49" charset="-122"/>
                <a:ea typeface="隶书" panose="02010509060101010101" pitchFamily="49" charset="-122"/>
              </a:rPr>
              <a:t>二则</a:t>
            </a:r>
            <a:endParaRPr lang="zh-CN" altLang="en-US" sz="3200">
              <a:solidFill>
                <a:schemeClr val="bg1"/>
              </a:solidFill>
              <a:latin typeface="隶书" panose="02010509060101010101" pitchFamily="49" charset="-122"/>
              <a:ea typeface="隶书" panose="02010509060101010101" pitchFamily="49" charset="-122"/>
            </a:endParaRPr>
          </a:p>
        </p:txBody>
      </p:sp>
      <p:pic>
        <p:nvPicPr>
          <p:cNvPr id="10" name="图片 3" descr="51miz-E183432-ED85ABE5"/>
          <p:cNvPicPr>
            <a:picLocks noChangeAspect="1"/>
          </p:cNvPicPr>
          <p:nvPr/>
        </p:nvPicPr>
        <p:blipFill>
          <a:blip r:embed="rId5"/>
          <a:srcRect l="26246" r="29908"/>
          <a:stretch>
            <a:fillRect/>
          </a:stretch>
        </p:blipFill>
        <p:spPr>
          <a:xfrm>
            <a:off x="5945603" y="2997510"/>
            <a:ext cx="1121410" cy="1471859"/>
          </a:xfrm>
          <a:prstGeom prst="rect">
            <a:avLst/>
          </a:prstGeom>
        </p:spPr>
      </p:pic>
      <p:sp>
        <p:nvSpPr>
          <p:cNvPr id="15" name="内容占位符 2"/>
          <p:cNvSpPr txBox="1"/>
          <p:nvPr/>
        </p:nvSpPr>
        <p:spPr>
          <a:xfrm>
            <a:off x="7096508" y="1625620"/>
            <a:ext cx="4174652" cy="43327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720000">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传说中秦王赢政爱上过一一个美丽的民间女子，芳名阿房，但这段美丽的爱情终究没有换来美丽的结局，为了纪念这位他深爱过的女子，秦始皇不惜耗费巨大的人力物力修建了极度奢华的阿房宫</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16" name="标题 4"/>
          <p:cNvSpPr txBox="1"/>
          <p:nvPr/>
        </p:nvSpPr>
        <p:spPr>
          <a:xfrm>
            <a:off x="6184816" y="3167669"/>
            <a:ext cx="672479" cy="995835"/>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200" smtClean="0">
                <a:solidFill>
                  <a:schemeClr val="bg1"/>
                </a:solidFill>
                <a:latin typeface="隶书" panose="02010509060101010101" pitchFamily="49" charset="-122"/>
                <a:ea typeface="隶书" panose="02010509060101010101" pitchFamily="49" charset="-122"/>
              </a:rPr>
              <a:t>三则</a:t>
            </a:r>
            <a:endParaRPr lang="zh-CN" altLang="en-US" sz="3200">
              <a:solidFill>
                <a:schemeClr val="bg1"/>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5057498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
          <p:cNvSpPr/>
          <p:nvPr/>
        </p:nvSpPr>
        <p:spPr>
          <a:xfrm>
            <a:off x="590551" y="1400811"/>
            <a:ext cx="11010900" cy="4764015"/>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62" name="Picture 2" descr="https://gimg2.baidu.com/image_search/src=http%3A%2F%2Fn.sinaimg.cn%2Fsinacn%2Fw609h409%2F20180310%2Fdbd5-fxpwyhw6634634.jpg&amp;refer=http%3A%2F%2Fn.sinaimg.cn&amp;app=2002&amp;size=f9999,10000&amp;q=a80&amp;n=0&amp;g=0n&amp;fmt=jpeg?sec=1621344342&amp;t=0d541f1323892d9db314b6ee0816cc5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7250" y="2087336"/>
            <a:ext cx="5235695" cy="3516254"/>
          </a:xfrm>
          <a:prstGeom prst="rect">
            <a:avLst/>
          </a:prstGeom>
          <a:noFill/>
          <a:extLst>
            <a:ext uri="{909E8E84-426E-40DD-AFC4-6F175D3DCCD1}">
              <a14:hiddenFill xmlns:a14="http://schemas.microsoft.com/office/drawing/2010/main">
                <a:solidFill>
                  <a:srgbClr val="FFFFFF"/>
                </a:solidFill>
              </a14:hiddenFill>
            </a:ext>
          </a:extLst>
        </p:spPr>
      </p:pic>
      <p:pic>
        <p:nvPicPr>
          <p:cNvPr id="8"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8" y="309224"/>
            <a:ext cx="1498160"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结局</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6"/>
          <a:srcRect l="26246" r="29908"/>
          <a:stretch>
            <a:fillRect/>
          </a:stretch>
        </p:blipFill>
        <p:spPr>
          <a:xfrm>
            <a:off x="747250" y="2271252"/>
            <a:ext cx="1121410" cy="2934929"/>
          </a:xfrm>
          <a:prstGeom prst="rect">
            <a:avLst/>
          </a:prstGeom>
        </p:spPr>
      </p:pic>
      <p:sp>
        <p:nvSpPr>
          <p:cNvPr id="3" name="内容占位符 2"/>
          <p:cNvSpPr>
            <a:spLocks noGrp="1"/>
          </p:cNvSpPr>
          <p:nvPr>
            <p:ph idx="1"/>
          </p:nvPr>
        </p:nvSpPr>
        <p:spPr>
          <a:xfrm>
            <a:off x="6153238" y="1738138"/>
            <a:ext cx="5227555" cy="3584435"/>
          </a:xfrm>
        </p:spPr>
        <p:txBody>
          <a:bodyPr>
            <a:noAutofit/>
          </a:bodyPr>
          <a:lstStyle/>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数十年后，楚霸王项羽入关推翻秦朝暴政，听说爱妾虞姬被擒</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，一时</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恼怒移恨于物，</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竟一把</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火烧掉阿房宫，大火烧了整整三个月，方圆百里尽成灰烬</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en-US" altLang="zh-CN"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a:p>
            <a:pPr marL="0" indent="720000" fontAlgn="auto">
              <a:lnSpc>
                <a:spcPct val="120000"/>
              </a:lnSpc>
              <a:spcBef>
                <a:spcPct val="0"/>
              </a:spcBef>
              <a:buNone/>
            </a:pP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如同</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美女般风华绝代的阿房宫就这样结束了它来去匆匆而又凝聚着</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无数</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血泪和情愁的生命</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14" name="标题 4"/>
          <p:cNvSpPr txBox="1"/>
          <p:nvPr/>
        </p:nvSpPr>
        <p:spPr>
          <a:xfrm>
            <a:off x="986463" y="2692127"/>
            <a:ext cx="672479" cy="2023210"/>
          </a:xfrm>
          <a:prstGeom prst="rect">
            <a:avLst/>
          </a:prstGeom>
        </p:spPr>
        <p:txBody>
          <a:bodyPr vert="eaVert"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200" smtClean="0">
                <a:solidFill>
                  <a:schemeClr val="bg1"/>
                </a:solidFill>
                <a:latin typeface="隶书" panose="02010509060101010101" pitchFamily="49" charset="-122"/>
                <a:ea typeface="隶书" panose="02010509060101010101" pitchFamily="49" charset="-122"/>
              </a:rPr>
              <a:t>火烧阿房宫</a:t>
            </a:r>
            <a:endParaRPr lang="zh-CN" altLang="en-US" sz="3200">
              <a:solidFill>
                <a:schemeClr val="bg1"/>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48826660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
          <p:cNvSpPr/>
          <p:nvPr/>
        </p:nvSpPr>
        <p:spPr>
          <a:xfrm>
            <a:off x="590551" y="1400811"/>
            <a:ext cx="11010900" cy="4764015"/>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4">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8" y="309224"/>
            <a:ext cx="2235578"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以史为鉴</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5"/>
          <a:srcRect l="26246" r="29908"/>
          <a:stretch>
            <a:fillRect/>
          </a:stretch>
        </p:blipFill>
        <p:spPr>
          <a:xfrm>
            <a:off x="747250" y="2508903"/>
            <a:ext cx="1121410" cy="2299071"/>
          </a:xfrm>
          <a:prstGeom prst="rect">
            <a:avLst/>
          </a:prstGeom>
        </p:spPr>
      </p:pic>
      <p:sp>
        <p:nvSpPr>
          <p:cNvPr id="3" name="内容占位符 2"/>
          <p:cNvSpPr>
            <a:spLocks noGrp="1"/>
          </p:cNvSpPr>
          <p:nvPr>
            <p:ph idx="1"/>
          </p:nvPr>
        </p:nvSpPr>
        <p:spPr>
          <a:xfrm>
            <a:off x="4487851" y="2271252"/>
            <a:ext cx="6370192" cy="3009103"/>
          </a:xfrm>
        </p:spPr>
        <p:txBody>
          <a:bodyPr>
            <a:noAutofit/>
          </a:bodyPr>
          <a:lstStyle/>
          <a:p>
            <a:pPr marL="0" indent="720000" fontAlgn="auto">
              <a:lnSpc>
                <a:spcPct val="120000"/>
              </a:lnSpc>
              <a:spcBef>
                <a:spcPct val="0"/>
              </a:spcBef>
              <a:buNone/>
            </a:pPr>
            <a:r>
              <a:rPr lang="zh-CN" altLang="en-US" sz="4000" b="1">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唐太宗有</a:t>
            </a:r>
            <a:r>
              <a:rPr lang="zh-CN" altLang="en-US" sz="4000" b="1"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言</a:t>
            </a:r>
            <a:endParaRPr lang="en-US" altLang="zh-CN" sz="4000" b="1"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endParaRPr>
          </a:p>
          <a:p>
            <a:pPr marL="0" indent="720000" fontAlgn="auto">
              <a:lnSpc>
                <a:spcPct val="120000"/>
              </a:lnSpc>
              <a:spcBef>
                <a:spcPct val="0"/>
              </a:spcBef>
              <a:buNone/>
            </a:pPr>
            <a:r>
              <a:rPr lang="zh-CN" altLang="en-US" sz="4000"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以</a:t>
            </a:r>
            <a:r>
              <a:rPr lang="zh-CN" altLang="en-US" sz="4000"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铜为鉴，可以正衣冠</a:t>
            </a:r>
            <a:r>
              <a:rPr lang="en-US" altLang="zh-CN" sz="4000"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p>
          <a:p>
            <a:pPr marL="0" indent="720000" fontAlgn="auto">
              <a:lnSpc>
                <a:spcPct val="120000"/>
              </a:lnSpc>
              <a:spcBef>
                <a:spcPct val="0"/>
              </a:spcBef>
              <a:buNone/>
            </a:pPr>
            <a:r>
              <a:rPr lang="zh-CN" altLang="en-US" sz="4000"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以</a:t>
            </a:r>
            <a:r>
              <a:rPr lang="zh-CN" altLang="en-US" sz="4000"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史为鉴，可以知兴衰</a:t>
            </a:r>
            <a:r>
              <a:rPr lang="en-US" altLang="zh-CN" sz="4000"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p>
          <a:p>
            <a:pPr marL="0" indent="720000" fontAlgn="auto">
              <a:lnSpc>
                <a:spcPct val="120000"/>
              </a:lnSpc>
              <a:spcBef>
                <a:spcPct val="0"/>
              </a:spcBef>
              <a:buNone/>
            </a:pPr>
            <a:r>
              <a:rPr lang="zh-CN" altLang="en-US" sz="4000"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以</a:t>
            </a:r>
            <a:r>
              <a:rPr lang="zh-CN" altLang="en-US" sz="4000"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人为鉴，可以知得失。</a:t>
            </a:r>
          </a:p>
        </p:txBody>
      </p:sp>
      <p:sp>
        <p:nvSpPr>
          <p:cNvPr id="14" name="标题 4"/>
          <p:cNvSpPr txBox="1"/>
          <p:nvPr/>
        </p:nvSpPr>
        <p:spPr>
          <a:xfrm>
            <a:off x="986463" y="2856038"/>
            <a:ext cx="672479" cy="1584878"/>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200" smtClean="0">
                <a:solidFill>
                  <a:schemeClr val="bg1"/>
                </a:solidFill>
                <a:latin typeface="隶书" panose="02010509060101010101" pitchFamily="49" charset="-122"/>
                <a:ea typeface="隶书" panose="02010509060101010101" pitchFamily="49" charset="-122"/>
              </a:rPr>
              <a:t>唐太宗</a:t>
            </a:r>
            <a:endParaRPr lang="zh-CN" altLang="en-US" sz="3200">
              <a:solidFill>
                <a:schemeClr val="bg1"/>
              </a:solidFill>
              <a:latin typeface="隶书" panose="02010509060101010101" pitchFamily="49" charset="-122"/>
              <a:ea typeface="隶书" panose="02010509060101010101" pitchFamily="49" charset="-122"/>
            </a:endParaRPr>
          </a:p>
        </p:txBody>
      </p:sp>
      <p:pic>
        <p:nvPicPr>
          <p:cNvPr id="15" name="Picture 8" descr="太宗1"/>
          <p:cNvPicPr/>
          <p:nvPr/>
        </p:nvPicPr>
        <p:blipFill>
          <a:blip r:embed="rId6">
            <a:clrChange>
              <a:clrFrom>
                <a:srgbClr val="93881E"/>
              </a:clrFrom>
              <a:clrTo>
                <a:srgbClr val="93881E">
                  <a:alpha val="0"/>
                </a:srgbClr>
              </a:clrTo>
            </a:clrChange>
          </a:blip>
          <a:stretch>
            <a:fillRect/>
          </a:stretch>
        </p:blipFill>
        <p:spPr>
          <a:xfrm>
            <a:off x="1937201" y="1837577"/>
            <a:ext cx="2482850" cy="4327249"/>
          </a:xfrm>
          <a:prstGeom prst="rect">
            <a:avLst/>
          </a:prstGeom>
          <a:noFill/>
          <a:ln>
            <a:noFill/>
          </a:ln>
        </p:spPr>
      </p:pic>
      <p:sp>
        <p:nvSpPr>
          <p:cNvPr id="2" name="文本框 1"/>
          <p:cNvSpPr txBox="1"/>
          <p:nvPr/>
        </p:nvSpPr>
        <p:spPr>
          <a:xfrm>
            <a:off x="3673449" y="2508903"/>
            <a:ext cx="2977226" cy="1938992"/>
          </a:xfrm>
          <a:prstGeom prst="rect">
            <a:avLst/>
          </a:prstGeom>
          <a:noFill/>
        </p:spPr>
        <p:txBody>
          <a:bodyPr wrap="square" rtlCol="0">
            <a:spAutoFit/>
          </a:bodyPr>
          <a:lstStyle/>
          <a:p>
            <a:r>
              <a:rPr lang="zh-CN" altLang="en-US" sz="12000" smtClean="0">
                <a:solidFill>
                  <a:srgbClr val="633B20"/>
                </a:solidFill>
                <a:latin typeface="方正姚体" panose="02010601030101010101" pitchFamily="2" charset="-122"/>
                <a:ea typeface="方正姚体" panose="02010601030101010101" pitchFamily="2" charset="-122"/>
              </a:rPr>
              <a:t>“ </a:t>
            </a:r>
            <a:endParaRPr lang="zh-CN" altLang="en-US" sz="12000">
              <a:solidFill>
                <a:srgbClr val="633B20"/>
              </a:solidFill>
              <a:latin typeface="方正姚体" panose="02010601030101010101" pitchFamily="2" charset="-122"/>
              <a:ea typeface="方正姚体" panose="02010601030101010101" pitchFamily="2" charset="-122"/>
            </a:endParaRPr>
          </a:p>
        </p:txBody>
      </p:sp>
      <p:sp>
        <p:nvSpPr>
          <p:cNvPr id="16" name="文本框 15"/>
          <p:cNvSpPr txBox="1"/>
          <p:nvPr/>
        </p:nvSpPr>
        <p:spPr>
          <a:xfrm>
            <a:off x="10587176" y="4668070"/>
            <a:ext cx="1014275" cy="1938992"/>
          </a:xfrm>
          <a:prstGeom prst="rect">
            <a:avLst/>
          </a:prstGeom>
          <a:noFill/>
        </p:spPr>
        <p:txBody>
          <a:bodyPr wrap="square" rtlCol="0">
            <a:spAutoFit/>
          </a:bodyPr>
          <a:lstStyle/>
          <a:p>
            <a:r>
              <a:rPr lang="zh-CN" altLang="en-US" sz="12000" smtClean="0">
                <a:solidFill>
                  <a:srgbClr val="633B20"/>
                </a:solidFill>
                <a:latin typeface="方正姚体" panose="02010601030101010101" pitchFamily="2" charset="-122"/>
                <a:ea typeface="方正姚体" panose="02010601030101010101" pitchFamily="2" charset="-122"/>
              </a:rPr>
              <a:t>”</a:t>
            </a:r>
            <a:endParaRPr lang="zh-CN" altLang="en-US" sz="12000">
              <a:solidFill>
                <a:srgbClr val="633B20"/>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387776889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flipH="1">
            <a:off x="8933233" y="3048000"/>
            <a:ext cx="3258766" cy="3809999"/>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711B83F-DE9C-48B5-B51F-E1BE4EE278B9}"/>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2" name="矩形 1"/>
          <p:cNvSpPr/>
          <p:nvPr/>
        </p:nvSpPr>
        <p:spPr>
          <a:xfrm>
            <a:off x="590551" y="1253331"/>
            <a:ext cx="11010900" cy="4705018"/>
          </a:xfrm>
          <a:prstGeom prst="rect">
            <a:avLst/>
          </a:prstGeom>
          <a:solidFill>
            <a:srgbClr val="8F552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6">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文体知识</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7"/>
          <a:srcRect l="26246" r="29908"/>
          <a:stretch>
            <a:fillRect/>
          </a:stretch>
        </p:blipFill>
        <p:spPr>
          <a:xfrm>
            <a:off x="590550" y="2151380"/>
            <a:ext cx="1121410" cy="2555240"/>
          </a:xfrm>
          <a:prstGeom prst="rect">
            <a:avLst/>
          </a:prstGeom>
        </p:spPr>
      </p:pic>
      <p:sp>
        <p:nvSpPr>
          <p:cNvPr id="5" name="标题 4"/>
          <p:cNvSpPr>
            <a:spLocks noGrp="1"/>
          </p:cNvSpPr>
          <p:nvPr>
            <p:ph type="title"/>
          </p:nvPr>
        </p:nvSpPr>
        <p:spPr>
          <a:xfrm>
            <a:off x="838199" y="2357857"/>
            <a:ext cx="672479" cy="2155149"/>
          </a:xfrm>
        </p:spPr>
        <p:txBody>
          <a:bodyPr vert="eaVert">
            <a:normAutofit/>
          </a:bodyPr>
          <a:lstStyle/>
          <a:p>
            <a:pPr algn="dist"/>
            <a:r>
              <a:rPr lang="zh-CN" altLang="en-US" sz="3200" smtClean="0">
                <a:solidFill>
                  <a:schemeClr val="bg1"/>
                </a:solidFill>
                <a:latin typeface="隶书" panose="02010509060101010101" pitchFamily="49" charset="-122"/>
                <a:ea typeface="隶书" panose="02010509060101010101" pitchFamily="49" charset="-122"/>
              </a:rPr>
              <a:t>了解</a:t>
            </a:r>
            <a:r>
              <a:rPr lang="en-US" altLang="zh-CN" sz="3200">
                <a:solidFill>
                  <a:schemeClr val="bg1"/>
                </a:solidFill>
                <a:latin typeface="宋体" panose="02010600030101010101" pitchFamily="2" charset="-122"/>
                <a:ea typeface="宋体" panose="02010600030101010101" pitchFamily="2" charset="-122"/>
              </a:rPr>
              <a:t>“</a:t>
            </a:r>
            <a:r>
              <a:rPr lang="zh-CN" altLang="en-US" sz="3200" smtClean="0">
                <a:solidFill>
                  <a:schemeClr val="bg1"/>
                </a:solidFill>
                <a:latin typeface="隶书" panose="02010509060101010101" pitchFamily="49" charset="-122"/>
                <a:ea typeface="隶书" panose="02010509060101010101" pitchFamily="49" charset="-122"/>
              </a:rPr>
              <a:t>赋</a:t>
            </a:r>
            <a:r>
              <a:rPr lang="en-US" altLang="zh-CN" sz="3200">
                <a:solidFill>
                  <a:schemeClr val="bg1"/>
                </a:solidFill>
                <a:latin typeface="宋体" panose="02010600030101010101" pitchFamily="2" charset="-122"/>
                <a:ea typeface="宋体" panose="02010600030101010101" pitchFamily="2" charset="-122"/>
              </a:rPr>
              <a:t>”</a:t>
            </a:r>
            <a:endParaRPr lang="zh-CN" altLang="en-US" sz="3200">
              <a:solidFill>
                <a:schemeClr val="bg1"/>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1711960" y="1338516"/>
            <a:ext cx="9793730" cy="4351338"/>
          </a:xfrm>
        </p:spPr>
        <p:txBody>
          <a:bodyPr>
            <a:noAutofit/>
          </a:bodyPr>
          <a:lstStyle/>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赋，是介于韵文和散文之间的一种文体。始于战国</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赵人荀</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卿的</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赋篇</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汉代成为一种特定的文学体裁。至唐代已散文化，称“文赋”“散赋”。其流变大致经历了骚赋、汉赋、骈赋、律赋、文赋各个阶段。它讲求字句的整齐和声调的和谐，描写事物极尽铺陈夸张之能事，而于结尾部分常发一点议论，以寄托讽喻之意。</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endParaRPr>
          </a:p>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关于赋的特点</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文心雕</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龙</a:t>
            </a:r>
            <a:r>
              <a:rPr lang="en-US" altLang="zh-CN"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诠</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赋</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说：“赋者，铺也；铺采</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摛</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rPr>
              <a:t>（舒展；散布；铺陈）</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文，体物写志也。</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2" name="矩形 1"/>
          <p:cNvSpPr/>
          <p:nvPr/>
        </p:nvSpPr>
        <p:spPr>
          <a:xfrm>
            <a:off x="6570350" y="5445758"/>
            <a:ext cx="2757486" cy="707886"/>
          </a:xfrm>
          <a:prstGeom prst="rect">
            <a:avLst/>
          </a:prstGeom>
        </p:spPr>
        <p:txBody>
          <a:bodyPr wrap="none">
            <a:spAutoFit/>
          </a:bodyPr>
          <a:lstStyle/>
          <a:p>
            <a:r>
              <a:rPr lang="zh-CN" altLang="en-US" sz="4000" b="1" smtClean="0">
                <a:latin typeface="楷体" panose="02010609060101010101" pitchFamily="49" charset="-122"/>
                <a:ea typeface="楷体" panose="02010609060101010101" pitchFamily="49" charset="-122"/>
                <a:cs typeface="华康乾隆行楷 W7" panose="03000709000000000000" charset="-122"/>
                <a:sym typeface="+mn-ea"/>
              </a:rPr>
              <a:t>指赋</a:t>
            </a:r>
            <a:r>
              <a:rPr lang="zh-CN" altLang="en-US" sz="4000" b="1">
                <a:latin typeface="楷体" panose="02010609060101010101" pitchFamily="49" charset="-122"/>
                <a:ea typeface="楷体" panose="02010609060101010101" pitchFamily="49" charset="-122"/>
                <a:cs typeface="华康乾隆行楷 W7" panose="03000709000000000000" charset="-122"/>
                <a:sym typeface="+mn-ea"/>
              </a:rPr>
              <a:t>的</a:t>
            </a:r>
            <a:r>
              <a:rPr lang="zh-CN" altLang="en-US" sz="4000" b="1" smtClean="0">
                <a:latin typeface="楷体" panose="02010609060101010101" pitchFamily="49" charset="-122"/>
                <a:ea typeface="楷体" panose="02010609060101010101" pitchFamily="49" charset="-122"/>
                <a:cs typeface="华康乾隆行楷 W7" panose="03000709000000000000" charset="-122"/>
                <a:sym typeface="+mn-ea"/>
              </a:rPr>
              <a:t>内容</a:t>
            </a:r>
            <a:endParaRPr lang="zh-CN" altLang="en-US" sz="4000"/>
          </a:p>
        </p:txBody>
      </p:sp>
      <p:sp>
        <p:nvSpPr>
          <p:cNvPr id="14" name="矩形 13"/>
          <p:cNvSpPr/>
          <p:nvPr/>
        </p:nvSpPr>
        <p:spPr>
          <a:xfrm>
            <a:off x="1541257" y="5465143"/>
            <a:ext cx="2757486" cy="707886"/>
          </a:xfrm>
          <a:prstGeom prst="rect">
            <a:avLst/>
          </a:prstGeom>
        </p:spPr>
        <p:txBody>
          <a:bodyPr wrap="none">
            <a:spAutoFit/>
          </a:bodyPr>
          <a:lstStyle/>
          <a:p>
            <a:r>
              <a:rPr lang="zh-CN" altLang="en-US" sz="4000" b="1" smtClean="0">
                <a:latin typeface="楷体" panose="02010609060101010101" pitchFamily="49" charset="-122"/>
                <a:ea typeface="楷体" panose="02010609060101010101" pitchFamily="49" charset="-122"/>
                <a:cs typeface="华康乾隆行楷 W7" panose="03000709000000000000" charset="-122"/>
                <a:sym typeface="+mn-ea"/>
              </a:rPr>
              <a:t>指</a:t>
            </a:r>
            <a:r>
              <a:rPr lang="zh-CN" altLang="en-US" sz="4000" b="1">
                <a:latin typeface="楷体" panose="02010609060101010101" pitchFamily="49" charset="-122"/>
                <a:ea typeface="楷体" panose="02010609060101010101" pitchFamily="49" charset="-122"/>
                <a:cs typeface="华康乾隆行楷 W7" panose="03000709000000000000" charset="-122"/>
                <a:sym typeface="+mn-ea"/>
              </a:rPr>
              <a:t>赋的</a:t>
            </a:r>
            <a:r>
              <a:rPr lang="zh-CN" altLang="en-US" sz="4000" b="1" smtClean="0">
                <a:latin typeface="楷体" panose="02010609060101010101" pitchFamily="49" charset="-122"/>
                <a:ea typeface="楷体" panose="02010609060101010101" pitchFamily="49" charset="-122"/>
                <a:cs typeface="华康乾隆行楷 W7" panose="03000709000000000000" charset="-122"/>
                <a:sym typeface="+mn-ea"/>
              </a:rPr>
              <a:t>形貌</a:t>
            </a:r>
            <a:endParaRPr lang="zh-CN" altLang="en-US" sz="4000"/>
          </a:p>
        </p:txBody>
      </p:sp>
      <p:cxnSp>
        <p:nvCxnSpPr>
          <p:cNvPr id="15" name="直接连接符 14"/>
          <p:cNvCxnSpPr/>
          <p:nvPr/>
        </p:nvCxnSpPr>
        <p:spPr>
          <a:xfrm>
            <a:off x="7192440" y="5498555"/>
            <a:ext cx="151341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72242" y="5470159"/>
            <a:ext cx="515544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8907273" y="4187870"/>
            <a:ext cx="3114741" cy="2554545"/>
          </a:xfrm>
          <a:prstGeom prst="rect">
            <a:avLst/>
          </a:prstGeom>
          <a:solidFill>
            <a:srgbClr val="C00000"/>
          </a:solidFill>
        </p:spPr>
        <p:txBody>
          <a:bodyPr wrap="square">
            <a:spAutoFit/>
          </a:bodyPr>
          <a:lstStyle/>
          <a:p>
            <a:r>
              <a:rPr lang="zh-CN" altLang="en-US" sz="4000" b="1">
                <a:solidFill>
                  <a:schemeClr val="bg1"/>
                </a:solidFill>
                <a:latin typeface="+mn-ea"/>
              </a:rPr>
              <a:t>内容重在：</a:t>
            </a:r>
          </a:p>
          <a:p>
            <a:pPr marL="571500" indent="-571500">
              <a:buFont typeface="Wingdings" panose="05000000000000000000" pitchFamily="2" charset="2"/>
              <a:buChar char="Ø"/>
            </a:pPr>
            <a:r>
              <a:rPr lang="zh-CN" altLang="en-US" sz="4000" b="1">
                <a:solidFill>
                  <a:schemeClr val="bg1"/>
                </a:solidFill>
                <a:latin typeface="+mn-ea"/>
              </a:rPr>
              <a:t>摹写</a:t>
            </a:r>
            <a:r>
              <a:rPr lang="zh-CN" altLang="en-US" sz="4000" b="1" smtClean="0">
                <a:solidFill>
                  <a:schemeClr val="bg1"/>
                </a:solidFill>
                <a:latin typeface="+mn-ea"/>
              </a:rPr>
              <a:t>事物</a:t>
            </a:r>
            <a:endParaRPr lang="zh-CN" altLang="en-US" sz="4000" b="1">
              <a:solidFill>
                <a:schemeClr val="bg1"/>
              </a:solidFill>
              <a:latin typeface="+mn-ea"/>
            </a:endParaRPr>
          </a:p>
          <a:p>
            <a:pPr marL="571500" indent="-571500">
              <a:buFont typeface="Wingdings" panose="05000000000000000000" pitchFamily="2" charset="2"/>
              <a:buChar char="Ø"/>
            </a:pPr>
            <a:r>
              <a:rPr lang="zh-CN" altLang="en-US" sz="4000" b="1">
                <a:solidFill>
                  <a:schemeClr val="bg1"/>
                </a:solidFill>
                <a:latin typeface="+mn-ea"/>
              </a:rPr>
              <a:t>抒发</a:t>
            </a:r>
            <a:r>
              <a:rPr lang="zh-CN" altLang="en-US" sz="4000" b="1" smtClean="0">
                <a:solidFill>
                  <a:schemeClr val="bg1"/>
                </a:solidFill>
                <a:latin typeface="+mn-ea"/>
              </a:rPr>
              <a:t>情感</a:t>
            </a:r>
            <a:endParaRPr lang="zh-CN" altLang="en-US" sz="4000" b="1">
              <a:solidFill>
                <a:schemeClr val="bg1"/>
              </a:solidFill>
              <a:latin typeface="+mn-ea"/>
            </a:endParaRPr>
          </a:p>
          <a:p>
            <a:pPr marL="571500" indent="-571500">
              <a:buFont typeface="Wingdings" panose="05000000000000000000" pitchFamily="2" charset="2"/>
              <a:buChar char="Ø"/>
            </a:pPr>
            <a:r>
              <a:rPr lang="zh-CN" altLang="en-US" sz="4000" b="1">
                <a:solidFill>
                  <a:schemeClr val="bg1"/>
                </a:solidFill>
                <a:latin typeface="+mn-ea"/>
              </a:rPr>
              <a:t>表达</a:t>
            </a:r>
            <a:r>
              <a:rPr lang="zh-CN" altLang="en-US" sz="4000" b="1" smtClean="0">
                <a:solidFill>
                  <a:schemeClr val="bg1"/>
                </a:solidFill>
                <a:latin typeface="+mn-ea"/>
              </a:rPr>
              <a:t>思想</a:t>
            </a:r>
            <a:endParaRPr lang="zh-CN" altLang="en-US" sz="4000" b="1">
              <a:solidFill>
                <a:schemeClr val="bg1"/>
              </a:solidFill>
              <a:latin typeface="+mn-ea"/>
            </a:endParaRPr>
          </a:p>
        </p:txBody>
      </p:sp>
      <p:sp>
        <p:nvSpPr>
          <p:cNvPr id="19" name="文本框 18"/>
          <p:cNvSpPr txBox="1"/>
          <p:nvPr/>
        </p:nvSpPr>
        <p:spPr>
          <a:xfrm>
            <a:off x="1951443" y="1843950"/>
            <a:ext cx="4106457" cy="3170099"/>
          </a:xfrm>
          <a:prstGeom prst="rect">
            <a:avLst/>
          </a:prstGeom>
          <a:solidFill>
            <a:srgbClr val="C00000"/>
          </a:solidFill>
        </p:spPr>
        <p:txBody>
          <a:bodyPr wrap="square">
            <a:spAutoFit/>
          </a:bodyPr>
          <a:lstStyle>
            <a:defPPr>
              <a:defRPr lang="zh-CN"/>
            </a:defPPr>
            <a:lvl1pPr>
              <a:defRPr sz="4000" b="1">
                <a:solidFill>
                  <a:schemeClr val="bg1"/>
                </a:solidFill>
                <a:latin typeface="+mn-ea"/>
              </a:defRPr>
            </a:lvl1pPr>
          </a:lstStyle>
          <a:p>
            <a:r>
              <a:rPr lang="zh-CN" altLang="en-US"/>
              <a:t>艺术表现：</a:t>
            </a:r>
          </a:p>
          <a:p>
            <a:pPr marL="571500" indent="-571500">
              <a:buFont typeface="Wingdings" panose="05000000000000000000" pitchFamily="2" charset="2"/>
              <a:buChar char="Ø"/>
            </a:pPr>
            <a:r>
              <a:rPr lang="zh-CN" altLang="en-US"/>
              <a:t>注重</a:t>
            </a:r>
            <a:r>
              <a:rPr lang="zh-CN" altLang="en-US" smtClean="0"/>
              <a:t>铺陈</a:t>
            </a:r>
            <a:endParaRPr lang="zh-CN" altLang="en-US"/>
          </a:p>
          <a:p>
            <a:pPr marL="571500" indent="-571500">
              <a:buFont typeface="Wingdings" panose="05000000000000000000" pitchFamily="2" charset="2"/>
              <a:buChar char="Ø"/>
            </a:pPr>
            <a:r>
              <a:rPr lang="zh-CN" altLang="en-US"/>
              <a:t>讲究声韵之</a:t>
            </a:r>
            <a:r>
              <a:rPr lang="zh-CN" altLang="en-US" smtClean="0"/>
              <a:t>美</a:t>
            </a:r>
            <a:endParaRPr lang="zh-CN" altLang="en-US"/>
          </a:p>
          <a:p>
            <a:pPr marL="571500" indent="-571500">
              <a:buFont typeface="Wingdings" panose="05000000000000000000" pitchFamily="2" charset="2"/>
              <a:buChar char="Ø"/>
            </a:pPr>
            <a:r>
              <a:rPr lang="zh-CN" altLang="en-US"/>
              <a:t>使用华丽</a:t>
            </a:r>
            <a:r>
              <a:rPr lang="zh-CN" altLang="en-US" smtClean="0"/>
              <a:t>词藻</a:t>
            </a:r>
            <a:endParaRPr lang="zh-CN" altLang="en-US"/>
          </a:p>
          <a:p>
            <a:pPr marL="571500" indent="-571500">
              <a:buFont typeface="Wingdings" panose="05000000000000000000" pitchFamily="2" charset="2"/>
              <a:buChar char="Ø"/>
            </a:pPr>
            <a:r>
              <a:rPr lang="zh-CN" altLang="en-US"/>
              <a:t>着上绚丽</a:t>
            </a:r>
            <a:r>
              <a:rPr lang="zh-CN" altLang="en-US" smtClean="0"/>
              <a:t>色彩</a:t>
            </a:r>
            <a:endParaRPr lang="zh-CN" altLang="en-US"/>
          </a:p>
        </p:txBody>
      </p:sp>
    </p:spTree>
    <p:extLst>
      <p:ext uri="{BB962C8B-B14F-4D97-AF65-F5344CB8AC3E}">
        <p14:creationId xmlns:p14="http://schemas.microsoft.com/office/powerpoint/2010/main" val="1874667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F43D14F-2AAE-4A48-84D5-4DD60725F97C}"/>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1" y="709170"/>
            <a:ext cx="2052000" cy="2226375"/>
          </a:xfrm>
          <a:prstGeom prst="rect">
            <a:avLst/>
          </a:prstGeom>
        </p:spPr>
      </p:pic>
      <p:sp>
        <p:nvSpPr>
          <p:cNvPr id="6" name="文本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EB972DE-067C-4AB4-ACB1-3DEAFE18CC91}"/>
              </a:ext>
            </a:extLst>
          </p:cNvPr>
          <p:cNvSpPr txBox="1"/>
          <p:nvPr/>
        </p:nvSpPr>
        <p:spPr>
          <a:xfrm>
            <a:off x="420707" y="1897170"/>
            <a:ext cx="1210589" cy="707886"/>
          </a:xfrm>
          <a:prstGeom prst="rect">
            <a:avLst/>
          </a:prstGeom>
          <a:noFill/>
        </p:spPr>
        <p:txBody>
          <a:bodyPr vert="horz" wrap="none" rtlCol="0">
            <a:spAutoFit/>
          </a:bodyPr>
          <a:lstStyle/>
          <a:p>
            <a:pPr algn="ctr"/>
            <a:r>
              <a:rPr lang="zh-CN" altLang="en-US" sz="4000">
                <a:solidFill>
                  <a:schemeClr val="bg1"/>
                </a:solidFill>
                <a:latin typeface="隶书" panose="02010509060101010101" pitchFamily="49" charset="-122"/>
                <a:ea typeface="隶书" panose="02010509060101010101" pitchFamily="49" charset="-122"/>
              </a:rPr>
              <a:t>短赋</a:t>
            </a:r>
          </a:p>
        </p:txBody>
      </p:sp>
      <p:sp>
        <p:nvSpPr>
          <p:cNvPr id="7" name="文本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0786C39-D8A8-497B-AE66-8FE4BD2010D9}"/>
              </a:ext>
            </a:extLst>
          </p:cNvPr>
          <p:cNvSpPr txBox="1"/>
          <p:nvPr/>
        </p:nvSpPr>
        <p:spPr>
          <a:xfrm>
            <a:off x="306053" y="2761170"/>
            <a:ext cx="1581185" cy="1274195"/>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a:solidFill>
                  <a:schemeClr val="tx1">
                    <a:lumMod val="95000"/>
                    <a:lumOff val="5000"/>
                  </a:schemeClr>
                </a:solidFill>
              </a:rPr>
              <a:t>先秦诸子散文</a:t>
            </a:r>
          </a:p>
        </p:txBody>
      </p:sp>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F648286-8F91-4FA3-8924-5F41CAC671DC}"/>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2035348" y="709170"/>
            <a:ext cx="2052000" cy="2226375"/>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9DBDC95-7192-41BD-9745-74666B23D21D}"/>
              </a:ext>
            </a:extLst>
          </p:cNvPr>
          <p:cNvSpPr txBox="1"/>
          <p:nvPr/>
        </p:nvSpPr>
        <p:spPr>
          <a:xfrm>
            <a:off x="2456054" y="1897170"/>
            <a:ext cx="1210589" cy="707886"/>
          </a:xfrm>
          <a:prstGeom prst="rect">
            <a:avLst/>
          </a:prstGeom>
          <a:noFill/>
        </p:spPr>
        <p:txBody>
          <a:bodyPr vert="horz" wrap="none" rtlCol="0">
            <a:spAutoFit/>
          </a:bodyPr>
          <a:lstStyle/>
          <a:p>
            <a:pPr algn="ctr"/>
            <a:r>
              <a:rPr lang="zh-CN" altLang="en-US" sz="4000" smtClean="0">
                <a:solidFill>
                  <a:schemeClr val="bg1"/>
                </a:solidFill>
                <a:latin typeface="隶书" panose="02010509060101010101" pitchFamily="49" charset="-122"/>
                <a:ea typeface="隶书" panose="02010509060101010101" pitchFamily="49" charset="-122"/>
              </a:rPr>
              <a:t>骚赋</a:t>
            </a:r>
            <a:endParaRPr lang="zh-CN" altLang="en-US" sz="4000">
              <a:solidFill>
                <a:schemeClr val="bg1"/>
              </a:solidFill>
              <a:latin typeface="隶书" panose="02010509060101010101" pitchFamily="49" charset="-122"/>
              <a:ea typeface="隶书" panose="02010509060101010101" pitchFamily="49" charset="-122"/>
            </a:endParaRPr>
          </a:p>
        </p:txBody>
      </p:sp>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752E1DD-ECB1-4623-85C6-EC368007E7CA}"/>
              </a:ext>
            </a:extLst>
          </p:cNvPr>
          <p:cNvSpPr txBox="1"/>
          <p:nvPr/>
        </p:nvSpPr>
        <p:spPr>
          <a:xfrm>
            <a:off x="2441458" y="2761170"/>
            <a:ext cx="1626329" cy="1274195"/>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smtClean="0">
                <a:solidFill>
                  <a:schemeClr val="tx1">
                    <a:lumMod val="95000"/>
                    <a:lumOff val="5000"/>
                  </a:schemeClr>
                </a:solidFill>
              </a:rPr>
              <a:t>以屈原</a:t>
            </a:r>
            <a:r>
              <a:rPr lang="zh-CN" altLang="en-US">
                <a:solidFill>
                  <a:schemeClr val="tx1">
                    <a:lumMod val="95000"/>
                    <a:lumOff val="5000"/>
                  </a:schemeClr>
                </a:solidFill>
              </a:rPr>
              <a:t>为代表</a:t>
            </a:r>
          </a:p>
        </p:txBody>
      </p:sp>
      <p:pic>
        <p:nvPicPr>
          <p:cNvPr id="13" name="图片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48D3779-9631-4F69-981F-B7813D474410}"/>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4070695" y="709170"/>
            <a:ext cx="2052000" cy="2226375"/>
          </a:xfrm>
          <a:prstGeom prst="rect">
            <a:avLst/>
          </a:prstGeom>
        </p:spPr>
      </p:pic>
      <p:sp>
        <p:nvSpPr>
          <p:cNvPr id="14" name="文本框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283613-02E0-4F79-B768-3E4C4D0A1317}"/>
              </a:ext>
            </a:extLst>
          </p:cNvPr>
          <p:cNvSpPr txBox="1"/>
          <p:nvPr/>
        </p:nvSpPr>
        <p:spPr>
          <a:xfrm>
            <a:off x="4491401" y="1897170"/>
            <a:ext cx="1210589" cy="707886"/>
          </a:xfrm>
          <a:prstGeom prst="rect">
            <a:avLst/>
          </a:prstGeom>
          <a:noFill/>
        </p:spPr>
        <p:txBody>
          <a:bodyPr vert="horz" wrap="none" rtlCol="0">
            <a:spAutoFit/>
          </a:bodyPr>
          <a:lstStyle/>
          <a:p>
            <a:pPr algn="ctr"/>
            <a:r>
              <a:rPr lang="zh-CN" altLang="en-US" sz="4000" smtClean="0">
                <a:solidFill>
                  <a:schemeClr val="bg1"/>
                </a:solidFill>
                <a:latin typeface="隶书" panose="02010509060101010101" pitchFamily="49" charset="-122"/>
                <a:ea typeface="隶书" panose="02010509060101010101" pitchFamily="49" charset="-122"/>
              </a:rPr>
              <a:t>辞赋</a:t>
            </a:r>
            <a:endParaRPr lang="zh-CN" altLang="en-US" sz="4000">
              <a:solidFill>
                <a:schemeClr val="bg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B329739-645B-4593-82C4-AE798AAE364F}"/>
              </a:ext>
            </a:extLst>
          </p:cNvPr>
          <p:cNvSpPr txBox="1"/>
          <p:nvPr/>
        </p:nvSpPr>
        <p:spPr>
          <a:xfrm>
            <a:off x="4159241" y="2761170"/>
            <a:ext cx="1872000" cy="1786643"/>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a:solidFill>
                  <a:schemeClr val="tx1">
                    <a:lumMod val="95000"/>
                    <a:lumOff val="5000"/>
                  </a:schemeClr>
                </a:solidFill>
              </a:rPr>
              <a:t>汉代，赋的</a:t>
            </a:r>
            <a:r>
              <a:rPr lang="zh-CN" altLang="en-US" smtClean="0">
                <a:solidFill>
                  <a:schemeClr val="tx1">
                    <a:lumMod val="95000"/>
                    <a:lumOff val="5000"/>
                  </a:schemeClr>
                </a:solidFill>
              </a:rPr>
              <a:t>体制正式</a:t>
            </a:r>
            <a:r>
              <a:rPr lang="zh-CN" altLang="en-US">
                <a:solidFill>
                  <a:schemeClr val="tx1">
                    <a:lumMod val="95000"/>
                    <a:lumOff val="5000"/>
                  </a:schemeClr>
                </a:solidFill>
              </a:rPr>
              <a:t>确立</a:t>
            </a:r>
          </a:p>
        </p:txBody>
      </p:sp>
      <p:pic>
        <p:nvPicPr>
          <p:cNvPr id="16" name="图片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pic>
        <p:nvPicPr>
          <p:cNvPr id="17" name="图片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15F70CD-E654-4A2C-BD0F-60116BA33021}"/>
              </a:ext>
            </a:extLst>
          </p:cNvPr>
          <p:cNvPicPr>
            <a:picLocks noChangeAspect="1"/>
          </p:cNvPicPr>
          <p:nvPr/>
        </p:nvPicPr>
        <p:blipFill>
          <a:blip r:embed="rId4">
            <a:extLst>
              <a:ext uri="{28A0092B-C50C-407E-A947-70E740481C1C}">
                <a14:useLocalDpi xmlns:a14="http://schemas.microsoft.com/office/drawing/2010/main" val="0"/>
              </a:ext>
            </a:extLst>
          </a:blip>
          <a:srcRect t="74435" r="63330" b="7334"/>
          <a:stretch>
            <a:fillRect/>
          </a:stretch>
        </p:blipFill>
        <p:spPr>
          <a:xfrm flipH="1">
            <a:off x="9597197" y="5248038"/>
            <a:ext cx="2594802" cy="1935248"/>
          </a:xfrm>
          <a:prstGeom prst="rect">
            <a:avLst/>
          </a:prstGeom>
        </p:spPr>
      </p:pic>
      <p:pic>
        <p:nvPicPr>
          <p:cNvPr id="18" name="内容占位符 10"/>
          <p:cNvPicPr>
            <a:picLocks noChangeAspect="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文体知识</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21" name="图片 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F43D14F-2AAE-4A48-84D5-4DD60725F97C}"/>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6106042" y="709170"/>
            <a:ext cx="2052000" cy="2226375"/>
          </a:xfrm>
          <a:prstGeom prst="rect">
            <a:avLst/>
          </a:prstGeom>
        </p:spPr>
      </p:pic>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EB972DE-067C-4AB4-ACB1-3DEAFE18CC91}"/>
              </a:ext>
            </a:extLst>
          </p:cNvPr>
          <p:cNvSpPr txBox="1"/>
          <p:nvPr/>
        </p:nvSpPr>
        <p:spPr>
          <a:xfrm>
            <a:off x="6526748" y="1897170"/>
            <a:ext cx="1210589" cy="707886"/>
          </a:xfrm>
          <a:prstGeom prst="rect">
            <a:avLst/>
          </a:prstGeom>
          <a:noFill/>
        </p:spPr>
        <p:txBody>
          <a:bodyPr vert="horz" wrap="none" rtlCol="0">
            <a:spAutoFit/>
          </a:bodyPr>
          <a:lstStyle/>
          <a:p>
            <a:pPr algn="ctr"/>
            <a:r>
              <a:rPr lang="zh-CN" altLang="en-US" sz="4000" smtClean="0">
                <a:solidFill>
                  <a:schemeClr val="bg1"/>
                </a:solidFill>
                <a:latin typeface="隶书" panose="02010509060101010101" pitchFamily="49" charset="-122"/>
                <a:ea typeface="隶书" panose="02010509060101010101" pitchFamily="49" charset="-122"/>
              </a:rPr>
              <a:t>骈赋</a:t>
            </a:r>
            <a:endParaRPr lang="zh-CN" altLang="en-US" sz="4000">
              <a:solidFill>
                <a:schemeClr val="bg1"/>
              </a:solidFill>
              <a:latin typeface="隶书" panose="02010509060101010101" pitchFamily="49" charset="-122"/>
              <a:ea typeface="隶书" panose="02010509060101010101" pitchFamily="49" charset="-122"/>
            </a:endParaRPr>
          </a:p>
        </p:txBody>
      </p:sp>
      <p:sp>
        <p:nvSpPr>
          <p:cNvPr id="23" name="文本框 2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0786C39-D8A8-497B-AE66-8FE4BD2010D9}"/>
              </a:ext>
            </a:extLst>
          </p:cNvPr>
          <p:cNvSpPr txBox="1"/>
          <p:nvPr/>
        </p:nvSpPr>
        <p:spPr>
          <a:xfrm>
            <a:off x="6238476" y="2761170"/>
            <a:ext cx="1872000" cy="2456057"/>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a:solidFill>
                  <a:schemeClr val="tx1">
                    <a:lumMod val="95000"/>
                    <a:lumOff val="5000"/>
                  </a:schemeClr>
                </a:solidFill>
              </a:rPr>
              <a:t>魏晋以后，赋日益向骈文方向发展</a:t>
            </a:r>
          </a:p>
        </p:txBody>
      </p:sp>
      <p:pic>
        <p:nvPicPr>
          <p:cNvPr id="25" name="图片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F648286-8F91-4FA3-8924-5F41CAC671DC}"/>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8141389" y="709170"/>
            <a:ext cx="2052000" cy="2226375"/>
          </a:xfrm>
          <a:prstGeom prst="rect">
            <a:avLst/>
          </a:prstGeom>
        </p:spPr>
      </p:pic>
      <p:sp>
        <p:nvSpPr>
          <p:cNvPr id="26" name="文本框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9DBDC95-7192-41BD-9745-74666B23D21D}"/>
              </a:ext>
            </a:extLst>
          </p:cNvPr>
          <p:cNvSpPr txBox="1"/>
          <p:nvPr/>
        </p:nvSpPr>
        <p:spPr>
          <a:xfrm>
            <a:off x="8562095" y="1897170"/>
            <a:ext cx="1210589" cy="707886"/>
          </a:xfrm>
          <a:prstGeom prst="rect">
            <a:avLst/>
          </a:prstGeom>
          <a:noFill/>
        </p:spPr>
        <p:txBody>
          <a:bodyPr vert="horz" wrap="none" rtlCol="0">
            <a:spAutoFit/>
          </a:bodyPr>
          <a:lstStyle/>
          <a:p>
            <a:pPr algn="ctr"/>
            <a:r>
              <a:rPr lang="zh-CN" altLang="en-US" sz="4000" smtClean="0">
                <a:solidFill>
                  <a:schemeClr val="bg1"/>
                </a:solidFill>
                <a:latin typeface="隶书" panose="02010509060101010101" pitchFamily="49" charset="-122"/>
                <a:ea typeface="隶书" panose="02010509060101010101" pitchFamily="49" charset="-122"/>
              </a:rPr>
              <a:t>律赋</a:t>
            </a:r>
            <a:endParaRPr lang="zh-CN" altLang="en-US" sz="4000">
              <a:solidFill>
                <a:schemeClr val="bg1"/>
              </a:solidFill>
              <a:latin typeface="隶书" panose="02010509060101010101" pitchFamily="49" charset="-122"/>
              <a:ea typeface="隶书" panose="02010509060101010101" pitchFamily="49" charset="-122"/>
            </a:endParaRPr>
          </a:p>
        </p:txBody>
      </p:sp>
      <p:sp>
        <p:nvSpPr>
          <p:cNvPr id="27" name="文本框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752E1DD-ECB1-4623-85C6-EC368007E7CA}"/>
              </a:ext>
            </a:extLst>
          </p:cNvPr>
          <p:cNvSpPr txBox="1"/>
          <p:nvPr/>
        </p:nvSpPr>
        <p:spPr>
          <a:xfrm>
            <a:off x="8306152" y="2761170"/>
            <a:ext cx="1872000" cy="1786643"/>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a:solidFill>
                  <a:schemeClr val="tx1">
                    <a:lumMod val="95000"/>
                    <a:lumOff val="5000"/>
                  </a:schemeClr>
                </a:solidFill>
              </a:rPr>
              <a:t>唐代又由骈体转向律体</a:t>
            </a:r>
          </a:p>
        </p:txBody>
      </p:sp>
      <p:pic>
        <p:nvPicPr>
          <p:cNvPr id="29" name="图片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48D3779-9631-4F69-981F-B7813D474410}"/>
              </a:ext>
            </a:extLst>
          </p:cNvPr>
          <p:cNvPicPr>
            <a:picLocks noChangeAspect="1"/>
          </p:cNvPicPr>
          <p:nvPr/>
        </p:nvPicPr>
        <p:blipFill>
          <a:blip r:embed="rId2" cstate="print">
            <a:extLst>
              <a:ext uri="{28A0092B-C50C-407E-A947-70E740481C1C}">
                <a14:useLocalDpi xmlns:a14="http://schemas.microsoft.com/office/drawing/2010/main" val="0"/>
              </a:ext>
            </a:extLst>
          </a:blip>
          <a:srcRect l="7405" t="3702" b="3702"/>
          <a:stretch>
            <a:fillRect/>
          </a:stretch>
        </p:blipFill>
        <p:spPr>
          <a:xfrm>
            <a:off x="10176734" y="709170"/>
            <a:ext cx="2052000" cy="2226375"/>
          </a:xfrm>
          <a:prstGeom prst="rect">
            <a:avLst/>
          </a:prstGeom>
        </p:spPr>
      </p:pic>
      <p:sp>
        <p:nvSpPr>
          <p:cNvPr id="30" name="文本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283613-02E0-4F79-B768-3E4C4D0A1317}"/>
              </a:ext>
            </a:extLst>
          </p:cNvPr>
          <p:cNvSpPr txBox="1"/>
          <p:nvPr/>
        </p:nvSpPr>
        <p:spPr>
          <a:xfrm>
            <a:off x="10597440" y="1897170"/>
            <a:ext cx="1210589" cy="707886"/>
          </a:xfrm>
          <a:prstGeom prst="rect">
            <a:avLst/>
          </a:prstGeom>
          <a:noFill/>
        </p:spPr>
        <p:txBody>
          <a:bodyPr vert="horz" wrap="none" rtlCol="0">
            <a:spAutoFit/>
          </a:bodyPr>
          <a:lstStyle/>
          <a:p>
            <a:pPr algn="ctr"/>
            <a:r>
              <a:rPr lang="zh-CN" altLang="en-US" sz="4000" smtClean="0">
                <a:solidFill>
                  <a:schemeClr val="bg1"/>
                </a:solidFill>
                <a:latin typeface="隶书" panose="02010509060101010101" pitchFamily="49" charset="-122"/>
                <a:ea typeface="隶书" panose="02010509060101010101" pitchFamily="49" charset="-122"/>
              </a:rPr>
              <a:t>文赋</a:t>
            </a:r>
            <a:endParaRPr lang="zh-CN" altLang="en-US" sz="4000">
              <a:solidFill>
                <a:schemeClr val="bg1"/>
              </a:solidFill>
              <a:latin typeface="隶书" panose="02010509060101010101" pitchFamily="49" charset="-122"/>
              <a:ea typeface="隶书" panose="02010509060101010101" pitchFamily="49" charset="-122"/>
            </a:endParaRPr>
          </a:p>
        </p:txBody>
      </p:sp>
      <p:sp>
        <p:nvSpPr>
          <p:cNvPr id="31" name="文本框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B329739-645B-4593-82C4-AE798AAE364F}"/>
              </a:ext>
            </a:extLst>
          </p:cNvPr>
          <p:cNvSpPr txBox="1"/>
          <p:nvPr/>
        </p:nvSpPr>
        <p:spPr>
          <a:xfrm>
            <a:off x="10277635" y="2761170"/>
            <a:ext cx="1872000" cy="2456057"/>
          </a:xfrm>
          <a:prstGeom prst="rect">
            <a:avLst/>
          </a:prstGeom>
          <a:noFill/>
        </p:spPr>
        <p:txBody>
          <a:bodyPr vert="horz" wrap="square" rtlCol="0" anchor="t" anchorCtr="0">
            <a:spAutoFit/>
          </a:bodyPr>
          <a:lstStyle>
            <a:defPPr>
              <a:defRPr lang="zh-CN"/>
            </a:defPPr>
            <a:lvl1pPr algn="ctr">
              <a:lnSpc>
                <a:spcPct val="120000"/>
              </a:lnSpc>
              <a:defRPr kumimoji="1" sz="3200">
                <a:solidFill>
                  <a:srgbClr val="0070C0"/>
                </a:solidFill>
                <a:latin typeface="隶书" panose="02010509060101010101" pitchFamily="49" charset="-122"/>
                <a:ea typeface="隶书" panose="02010509060101010101" pitchFamily="49" charset="-122"/>
                <a:cs typeface="FZQingKeBenYueSongS-R-GB" charset="-122"/>
              </a:defRPr>
            </a:lvl1pPr>
          </a:lstStyle>
          <a:p>
            <a:pPr algn="l"/>
            <a:r>
              <a:rPr lang="zh-CN" altLang="en-US">
                <a:solidFill>
                  <a:schemeClr val="tx1">
                    <a:lumMod val="95000"/>
                    <a:lumOff val="5000"/>
                  </a:schemeClr>
                </a:solidFill>
              </a:rPr>
              <a:t>宋代多以散文方法作赋，别创一格</a:t>
            </a:r>
          </a:p>
        </p:txBody>
      </p:sp>
      <p:sp>
        <p:nvSpPr>
          <p:cNvPr id="32" name="文本框 31"/>
          <p:cNvSpPr txBox="1"/>
          <p:nvPr/>
        </p:nvSpPr>
        <p:spPr>
          <a:xfrm>
            <a:off x="488852" y="4540098"/>
            <a:ext cx="9212778" cy="2062103"/>
          </a:xfrm>
          <a:prstGeom prst="rect">
            <a:avLst/>
          </a:prstGeom>
          <a:noFill/>
          <a:ln w="9525">
            <a:noFill/>
          </a:ln>
        </p:spPr>
        <p:txBody>
          <a:bodyPr wrap="none" anchor="t">
            <a:spAutoFit/>
          </a:bodyPr>
          <a:lstStyle/>
          <a:p>
            <a:pPr algn="l"/>
            <a:r>
              <a:rPr lang="zh-CN" altLang="en-US" sz="3200" smtClean="0">
                <a:solidFill>
                  <a:srgbClr val="663C21"/>
                </a:solidFill>
                <a:latin typeface="微软雅黑" panose="020B0503020204020204" pitchFamily="34" charset="-122"/>
                <a:ea typeface="微软雅黑" panose="020B0503020204020204" pitchFamily="34" charset="-122"/>
              </a:rPr>
              <a:t>各阶段代表</a:t>
            </a:r>
            <a:r>
              <a:rPr lang="zh-CN" altLang="en-US" sz="3200">
                <a:solidFill>
                  <a:srgbClr val="663C21"/>
                </a:solidFill>
                <a:latin typeface="微软雅黑" panose="020B0503020204020204" pitchFamily="34" charset="-122"/>
                <a:ea typeface="微软雅黑" panose="020B0503020204020204" pitchFamily="34" charset="-122"/>
              </a:rPr>
              <a:t>作品</a:t>
            </a:r>
            <a:r>
              <a:rPr lang="zh-CN" altLang="en-US" sz="3200" smtClean="0">
                <a:solidFill>
                  <a:srgbClr val="663C21"/>
                </a:solidFill>
                <a:latin typeface="微软雅黑" panose="020B0503020204020204" pitchFamily="34" charset="-122"/>
                <a:ea typeface="微软雅黑" panose="020B0503020204020204" pitchFamily="34" charset="-122"/>
              </a:rPr>
              <a:t>：</a:t>
            </a:r>
            <a:endParaRPr lang="en-US" altLang="zh-CN" sz="3200" smtClean="0">
              <a:solidFill>
                <a:srgbClr val="663C21"/>
              </a:solidFill>
              <a:latin typeface="微软雅黑" panose="020B0503020204020204" pitchFamily="34" charset="-122"/>
              <a:ea typeface="微软雅黑" panose="020B0503020204020204" pitchFamily="34" charset="-122"/>
            </a:endParaRPr>
          </a:p>
          <a:p>
            <a:pPr algn="l"/>
            <a:r>
              <a:rPr lang="zh-CN" altLang="en-US" sz="3200" smtClean="0">
                <a:latin typeface="微软雅黑" panose="020B0503020204020204" pitchFamily="34" charset="-122"/>
                <a:ea typeface="微软雅黑" panose="020B0503020204020204" pitchFamily="34" charset="-122"/>
              </a:rPr>
              <a:t>东汉</a:t>
            </a:r>
            <a:r>
              <a:rPr lang="zh-CN" altLang="en-US" sz="3200">
                <a:latin typeface="微软雅黑" panose="020B0503020204020204" pitchFamily="34" charset="-122"/>
                <a:ea typeface="微软雅黑" panose="020B0503020204020204" pitchFamily="34" charset="-122"/>
              </a:rPr>
              <a:t>张衡的《二京赋》，三</a:t>
            </a:r>
            <a:r>
              <a:rPr lang="zh-CN" altLang="en-US" sz="3200" smtClean="0">
                <a:latin typeface="微软雅黑" panose="020B0503020204020204" pitchFamily="34" charset="-122"/>
                <a:ea typeface="微软雅黑" panose="020B0503020204020204" pitchFamily="34" charset="-122"/>
              </a:rPr>
              <a:t>国王</a:t>
            </a:r>
            <a:r>
              <a:rPr lang="zh-CN" altLang="en-US" sz="3200">
                <a:latin typeface="微软雅黑" panose="020B0503020204020204" pitchFamily="34" charset="-122"/>
                <a:ea typeface="微软雅黑" panose="020B0503020204020204" pitchFamily="34" charset="-122"/>
              </a:rPr>
              <a:t>粲的《登楼赋》、</a:t>
            </a:r>
          </a:p>
          <a:p>
            <a:pPr algn="l"/>
            <a:r>
              <a:rPr lang="zh-CN" altLang="en-US" sz="3200">
                <a:latin typeface="微软雅黑" panose="020B0503020204020204" pitchFamily="34" charset="-122"/>
                <a:ea typeface="微软雅黑" panose="020B0503020204020204" pitchFamily="34" charset="-122"/>
              </a:rPr>
              <a:t>西晋左思的《三都赋》、唐杜牧的《阿房宫赋》</a:t>
            </a:r>
            <a:r>
              <a:rPr lang="zh-CN" altLang="en-US" sz="3200" smtClean="0">
                <a:latin typeface="微软雅黑" panose="020B0503020204020204" pitchFamily="34" charset="-122"/>
                <a:ea typeface="微软雅黑" panose="020B0503020204020204" pitchFamily="34" charset="-122"/>
              </a:rPr>
              <a:t>，</a:t>
            </a:r>
            <a:endParaRPr lang="en-US" altLang="zh-CN" sz="3200" smtClean="0">
              <a:latin typeface="微软雅黑" panose="020B0503020204020204" pitchFamily="34" charset="-122"/>
              <a:ea typeface="微软雅黑" panose="020B0503020204020204" pitchFamily="34" charset="-122"/>
            </a:endParaRPr>
          </a:p>
          <a:p>
            <a:pPr algn="l"/>
            <a:r>
              <a:rPr lang="zh-CN" altLang="en-US" sz="3200" smtClean="0">
                <a:latin typeface="微软雅黑" panose="020B0503020204020204" pitchFamily="34" charset="-122"/>
                <a:ea typeface="微软雅黑" panose="020B0503020204020204" pitchFamily="34" charset="-122"/>
              </a:rPr>
              <a:t>宋</a:t>
            </a:r>
            <a:r>
              <a:rPr lang="zh-CN" altLang="en-US" sz="3200">
                <a:latin typeface="微软雅黑" panose="020B0503020204020204" pitchFamily="34" charset="-122"/>
                <a:ea typeface="微软雅黑" panose="020B0503020204020204" pitchFamily="34" charset="-122"/>
              </a:rPr>
              <a:t>苏轼的</a:t>
            </a:r>
            <a:r>
              <a:rPr lang="zh-CN" altLang="en-US" sz="3200" smtClean="0">
                <a:latin typeface="微软雅黑" panose="020B0503020204020204" pitchFamily="34" charset="-122"/>
                <a:ea typeface="微软雅黑" panose="020B0503020204020204" pitchFamily="34" charset="-122"/>
              </a:rPr>
              <a:t>两篇</a:t>
            </a:r>
            <a:r>
              <a:rPr lang="zh-CN" altLang="en-US" sz="3200">
                <a:latin typeface="微软雅黑" panose="020B0503020204020204" pitchFamily="34" charset="-122"/>
                <a:ea typeface="微软雅黑" panose="020B0503020204020204" pitchFamily="34" charset="-122"/>
              </a:rPr>
              <a:t>《赤壁赋》等。</a:t>
            </a:r>
          </a:p>
        </p:txBody>
      </p:sp>
    </p:spTree>
    <p:extLst>
      <p:ext uri="{BB962C8B-B14F-4D97-AF65-F5344CB8AC3E}">
        <p14:creationId xmlns:p14="http://schemas.microsoft.com/office/powerpoint/2010/main" val="28531105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nodeType="afterGroup">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nodeType="afterGroup">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nodeType="afterGroup">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nodeType="afterGroup">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0" presetClass="entr" presetSubtype="0"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nodeType="afterGroup">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par>
                          <p:cTn id="51" fill="hold" nodeType="afterGroup">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0" presetClass="entr" presetSubtype="0"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nodeType="afterGroup">
                            <p:stCondLst>
                              <p:cond delay="5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nodeType="afterGroup">
                            <p:stCondLst>
                              <p:cond delay="10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10" presetClass="entr" presetSubtype="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par>
                          <p:cTn id="73" fill="hold" nodeType="afterGroup">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par>
                          <p:cTn id="77" fill="hold" nodeType="afterGroup">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4" grpId="0"/>
      <p:bldP spid="15" grpId="0"/>
      <p:bldP spid="22" grpId="0"/>
      <p:bldP spid="23" grpId="0"/>
      <p:bldP spid="26" grpId="0"/>
      <p:bldP spid="27" grpId="0"/>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a:off x="0" y="-1391690"/>
            <a:ext cx="7056120" cy="8249690"/>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20E62-20FB-471F-9B95-7781C76F3D47}"/>
              </a:ext>
            </a:extLst>
          </p:cNvPr>
          <p:cNvSpPr txBox="1"/>
          <p:nvPr/>
        </p:nvSpPr>
        <p:spPr>
          <a:xfrm>
            <a:off x="5846558" y="1104894"/>
            <a:ext cx="1209562" cy="3785652"/>
          </a:xfrm>
          <a:prstGeom prst="rect">
            <a:avLst/>
          </a:prstGeom>
        </p:spPr>
        <p:txBody>
          <a:bodyPr vert="horz" lIns="91440" tIns="45720" rIns="91440" bIns="45720" rtlCol="0" anchor="ctr">
            <a:normAutofit lnSpcReduction="10000"/>
          </a:bodyPr>
          <a:lstStyle>
            <a:lvl1pPr algn="ctr">
              <a:lnSpc>
                <a:spcPct val="90000"/>
              </a:lnSpc>
              <a:spcBef>
                <a:spcPct val="0"/>
              </a:spcBef>
              <a:buNone/>
              <a:defRPr sz="7200">
                <a:latin typeface="隶书" panose="02010509060101010101" pitchFamily="49" charset="-122"/>
                <a:ea typeface="隶书" panose="02010509060101010101" pitchFamily="49" charset="-122"/>
              </a:defRPr>
            </a:lvl1pPr>
          </a:lstStyle>
          <a:p>
            <a:r>
              <a:rPr lang="zh-CN" altLang="en-US" smtClean="0"/>
              <a:t>第</a:t>
            </a:r>
            <a:r>
              <a:rPr lang="zh-CN" altLang="en-US"/>
              <a:t>二</a:t>
            </a:r>
            <a:r>
              <a:rPr lang="zh-CN" altLang="en-US" smtClean="0"/>
              <a:t>篇章</a:t>
            </a:r>
            <a:endParaRPr lang="zh-CN" altLang="en-US"/>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1B63C9E-498C-41AF-BE13-BE6FC434C541}"/>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33281" y="376249"/>
            <a:ext cx="2956560" cy="2205053"/>
          </a:xfrm>
          <a:prstGeom prst="rect">
            <a:avLst/>
          </a:prstGeom>
        </p:spPr>
      </p:pic>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6A1535-1150-4486-87B9-5BF20E1219EE}"/>
              </a:ext>
            </a:extLst>
          </p:cNvPr>
          <p:cNvPicPr>
            <a:picLocks noChangeAspect="1"/>
          </p:cNvPicPr>
          <p:nvPr/>
        </p:nvPicPr>
        <p:blipFill>
          <a:blip r:embed="rId4">
            <a:extLst>
              <a:ext uri="{28A0092B-C50C-407E-A947-70E740481C1C}">
                <a14:useLocalDpi xmlns:a14="http://schemas.microsoft.com/office/drawing/2010/main" val="0"/>
              </a:ext>
            </a:extLst>
          </a:blip>
          <a:srcRect l="64669" t="8204" r="8383" b="78516"/>
          <a:stretch>
            <a:fillRect/>
          </a:stretch>
        </p:blipFill>
        <p:spPr>
          <a:xfrm>
            <a:off x="-1248550" y="4349241"/>
            <a:ext cx="2956560" cy="2185699"/>
          </a:xfrm>
          <a:prstGeom prst="rect">
            <a:avLst/>
          </a:prstGeom>
        </p:spPr>
      </p:pic>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B97551-8FA3-4096-92CE-128D6A3A1F16}"/>
              </a:ext>
            </a:extLst>
          </p:cNvPr>
          <p:cNvSpPr txBox="1"/>
          <p:nvPr/>
        </p:nvSpPr>
        <p:spPr>
          <a:xfrm>
            <a:off x="7714570" y="1989720"/>
            <a:ext cx="923330" cy="2016000"/>
          </a:xfrm>
          <a:prstGeom prst="rect">
            <a:avLst/>
          </a:prstGeom>
          <a:noFill/>
        </p:spPr>
        <p:txBody>
          <a:bodyPr vert="eaVert" wrap="square" rtlCol="0">
            <a:spAutoFit/>
          </a:bodyPr>
          <a:lstStyle/>
          <a:p>
            <a:pPr>
              <a:lnSpc>
                <a:spcPct val="150000"/>
              </a:lnSpc>
            </a:pPr>
            <a:r>
              <a:rPr kumimoji="1" lang="zh-CN" altLang="en-US" sz="3200" smtClean="0">
                <a:latin typeface="隶书" panose="02010509060101010101" pitchFamily="49" charset="-122"/>
                <a:ea typeface="隶书" panose="02010509060101010101" pitchFamily="49" charset="-122"/>
                <a:cs typeface="FZQingKeBenYueSongS-R-GB" charset="-122"/>
              </a:rPr>
              <a:t>初读文本</a:t>
            </a:r>
            <a:endParaRPr kumimoji="1" lang="zh-CN" altLang="en-US" sz="3200">
              <a:latin typeface="隶书" panose="02010509060101010101" pitchFamily="49" charset="-122"/>
              <a:ea typeface="隶书" panose="02010509060101010101" pitchFamily="49" charset="-122"/>
              <a:cs typeface="FZQingKeBenYueSongS-R-GB" charset="-122"/>
            </a:endParaRPr>
          </a:p>
        </p:txBody>
      </p:sp>
      <p:pic>
        <p:nvPicPr>
          <p:cNvPr id="11" name="内容占位符 10"/>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初读文本</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62178651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4">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711B83F-DE9C-48B5-B51F-E1BE4EE278B9}"/>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618895" y="4349159"/>
            <a:ext cx="3668306" cy="2735886"/>
          </a:xfrm>
          <a:prstGeom prst="rect">
            <a:avLst/>
          </a:prstGeom>
        </p:spPr>
      </p:pic>
      <p:sp>
        <p:nvSpPr>
          <p:cNvPr id="9" name="文本占位符 1"/>
          <p:cNvSpPr txBox="1"/>
          <p:nvPr/>
        </p:nvSpPr>
        <p:spPr>
          <a:xfrm>
            <a:off x="1363027" y="309224"/>
            <a:ext cx="3589973" cy="490070"/>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初读文本</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字音</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720212" y="1007719"/>
            <a:ext cx="10960512" cy="5673300"/>
          </a:xfrm>
        </p:spPr>
        <p:txBody>
          <a:bodyPr>
            <a:noAutofit/>
          </a:bodyPr>
          <a:lstStyle/>
          <a:p>
            <a:pPr indent="266700">
              <a:lnSpc>
                <a:spcPct val="120000"/>
              </a:lnSpc>
              <a:tabLst>
                <a:tab pos="685800" algn="l"/>
              </a:tabLst>
              <a:defRPr/>
            </a:pPr>
            <a:r>
              <a:rPr lang="zh-CN" altLang="en-US" sz="3200" u="sng">
                <a:latin typeface="微软雅黑" panose="020B0503020204020204" pitchFamily="34" charset="-122"/>
                <a:ea typeface="微软雅黑" panose="020B0503020204020204" pitchFamily="34" charset="-122"/>
              </a:rPr>
              <a:t>阿房</a:t>
            </a:r>
            <a:r>
              <a:rPr lang="zh-CN" altLang="en-US" sz="3200">
                <a:latin typeface="微软雅黑" panose="020B0503020204020204" pitchFamily="34" charset="-122"/>
                <a:ea typeface="微软雅黑" panose="020B0503020204020204" pitchFamily="34" charset="-122"/>
              </a:rPr>
              <a:t>（   </a:t>
            </a:r>
            <a:r>
              <a:rPr lang="zh-CN" altLang="en-US" sz="3200" smtClean="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   </a:t>
            </a:r>
            <a:r>
              <a:rPr lang="zh-CN" altLang="en-US" sz="3200" smtClean="0">
                <a:latin typeface="微软雅黑" panose="020B0503020204020204" pitchFamily="34" charset="-122"/>
                <a:ea typeface="微软雅黑" panose="020B0503020204020204" pitchFamily="34" charset="-122"/>
              </a:rPr>
              <a:t>  </a:t>
            </a:r>
            <a:r>
              <a:rPr lang="zh-CN" altLang="en-US" sz="3200" smtClean="0">
                <a:latin typeface="微软雅黑" panose="020B0503020204020204" pitchFamily="34" charset="-122"/>
                <a:ea typeface="微软雅黑" panose="020B0503020204020204" pitchFamily="34" charset="-122"/>
                <a:sym typeface="+mn-ea"/>
              </a:rPr>
              <a:t>蜀</a:t>
            </a:r>
            <a:r>
              <a:rPr lang="zh-CN" altLang="en-US" sz="3200">
                <a:latin typeface="微软雅黑" panose="020B0503020204020204" pitchFamily="34" charset="-122"/>
                <a:ea typeface="微软雅黑" panose="020B0503020204020204" pitchFamily="34" charset="-122"/>
                <a:sym typeface="+mn-ea"/>
              </a:rPr>
              <a:t>山</a:t>
            </a:r>
            <a:r>
              <a:rPr lang="zh-CN" altLang="en-US" sz="3200" u="sng">
                <a:latin typeface="微软雅黑" panose="020B0503020204020204" pitchFamily="34" charset="-122"/>
                <a:ea typeface="微软雅黑" panose="020B0503020204020204" pitchFamily="34" charset="-122"/>
                <a:sym typeface="+mn-ea"/>
              </a:rPr>
              <a:t>兀</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    </a:t>
            </a:r>
            <a:r>
              <a:rPr lang="zh-CN" altLang="en-US" sz="3200" u="sng">
                <a:latin typeface="微软雅黑" panose="020B0503020204020204" pitchFamily="34" charset="-122"/>
                <a:ea typeface="微软雅黑" panose="020B0503020204020204" pitchFamily="34" charset="-122"/>
                <a:sym typeface="+mn-ea"/>
              </a:rPr>
              <a:t>骊</a:t>
            </a:r>
            <a:r>
              <a:rPr lang="zh-CN" altLang="en-US" sz="3200">
                <a:latin typeface="微软雅黑" panose="020B0503020204020204" pitchFamily="34" charset="-122"/>
                <a:ea typeface="微软雅黑" panose="020B0503020204020204" pitchFamily="34" charset="-122"/>
                <a:sym typeface="+mn-ea"/>
              </a:rPr>
              <a:t>山（   ） </a:t>
            </a:r>
          </a:p>
          <a:p>
            <a:pPr indent="266700">
              <a:lnSpc>
                <a:spcPct val="120000"/>
              </a:lnSpc>
              <a:tabLst>
                <a:tab pos="685800" algn="l"/>
              </a:tabLst>
              <a:defRPr/>
            </a:pPr>
            <a:r>
              <a:rPr lang="zh-CN" altLang="en-US" sz="3200">
                <a:latin typeface="微软雅黑" panose="020B0503020204020204" pitchFamily="34" charset="-122"/>
                <a:ea typeface="微软雅黑" panose="020B0503020204020204" pitchFamily="34" charset="-122"/>
              </a:rPr>
              <a:t>廊腰</a:t>
            </a:r>
            <a:r>
              <a:rPr lang="zh-CN" altLang="en-US" sz="3200" u="sng">
                <a:latin typeface="微软雅黑" panose="020B0503020204020204" pitchFamily="34" charset="-122"/>
                <a:ea typeface="微软雅黑" panose="020B0503020204020204" pitchFamily="34" charset="-122"/>
              </a:rPr>
              <a:t>缦</a:t>
            </a:r>
            <a:r>
              <a:rPr lang="zh-CN" altLang="en-US" sz="3200">
                <a:latin typeface="微软雅黑" panose="020B0503020204020204" pitchFamily="34" charset="-122"/>
                <a:ea typeface="微软雅黑" panose="020B0503020204020204" pitchFamily="34" charset="-122"/>
              </a:rPr>
              <a:t>回（    ）   </a:t>
            </a:r>
            <a:r>
              <a:rPr lang="zh-CN" altLang="en-US" sz="3200" u="sng">
                <a:latin typeface="微软雅黑" panose="020B0503020204020204" pitchFamily="34" charset="-122"/>
                <a:ea typeface="微软雅黑" panose="020B0503020204020204" pitchFamily="34" charset="-122"/>
                <a:sym typeface="+mn-ea"/>
              </a:rPr>
              <a:t>囷囷</a:t>
            </a:r>
            <a:r>
              <a:rPr lang="zh-CN" altLang="en-US" sz="3200">
                <a:latin typeface="微软雅黑" panose="020B0503020204020204" pitchFamily="34" charset="-122"/>
                <a:ea typeface="微软雅黑" panose="020B0503020204020204" pitchFamily="34" charset="-122"/>
                <a:sym typeface="+mn-ea"/>
              </a:rPr>
              <a:t>焉（    ）  </a:t>
            </a:r>
            <a:r>
              <a:rPr lang="zh-CN" altLang="en-US" sz="3200" smtClean="0">
                <a:latin typeface="微软雅黑" panose="020B0503020204020204" pitchFamily="34" charset="-122"/>
                <a:ea typeface="微软雅黑" panose="020B0503020204020204" pitchFamily="34" charset="-122"/>
                <a:sym typeface="+mn-ea"/>
              </a:rPr>
              <a:t> 蜂房</a:t>
            </a:r>
            <a:r>
              <a:rPr lang="zh-CN" altLang="en-US" sz="3200">
                <a:latin typeface="微软雅黑" panose="020B0503020204020204" pitchFamily="34" charset="-122"/>
                <a:ea typeface="微软雅黑" panose="020B0503020204020204" pitchFamily="34" charset="-122"/>
                <a:sym typeface="+mn-ea"/>
              </a:rPr>
              <a:t>水</a:t>
            </a:r>
            <a:r>
              <a:rPr lang="zh-CN" altLang="en-US" sz="3200" u="sng">
                <a:latin typeface="微软雅黑" panose="020B0503020204020204" pitchFamily="34" charset="-122"/>
                <a:ea typeface="微软雅黑" panose="020B0503020204020204" pitchFamily="34" charset="-122"/>
                <a:sym typeface="+mn-ea"/>
              </a:rPr>
              <a:t>涡</a:t>
            </a:r>
            <a:r>
              <a:rPr lang="zh-CN" altLang="en-US" sz="3200">
                <a:latin typeface="微软雅黑" panose="020B0503020204020204" pitchFamily="34" charset="-122"/>
                <a:ea typeface="微软雅黑" panose="020B0503020204020204" pitchFamily="34" charset="-122"/>
                <a:sym typeface="+mn-ea"/>
              </a:rPr>
              <a:t>（   ）</a:t>
            </a:r>
          </a:p>
          <a:p>
            <a:pPr indent="266700">
              <a:lnSpc>
                <a:spcPct val="120000"/>
              </a:lnSpc>
              <a:tabLst>
                <a:tab pos="685800" algn="l"/>
              </a:tabLst>
              <a:defRPr/>
            </a:pPr>
            <a:r>
              <a:rPr lang="zh-CN" altLang="en-US" sz="3200">
                <a:latin typeface="微软雅黑" panose="020B0503020204020204" pitchFamily="34" charset="-122"/>
                <a:ea typeface="微软雅黑" panose="020B0503020204020204" pitchFamily="34" charset="-122"/>
                <a:sym typeface="+mn-ea"/>
              </a:rPr>
              <a:t>不</a:t>
            </a:r>
            <a:r>
              <a:rPr lang="zh-CN" altLang="en-US" sz="3200" u="sng">
                <a:latin typeface="微软雅黑" panose="020B0503020204020204" pitchFamily="34" charset="-122"/>
                <a:ea typeface="微软雅黑" panose="020B0503020204020204" pitchFamily="34" charset="-122"/>
                <a:sym typeface="+mn-ea"/>
              </a:rPr>
              <a:t>霁</a:t>
            </a:r>
            <a:r>
              <a:rPr lang="zh-CN" altLang="en-US" sz="3200">
                <a:latin typeface="微软雅黑" panose="020B0503020204020204" pitchFamily="34" charset="-122"/>
                <a:ea typeface="微软雅黑" panose="020B0503020204020204" pitchFamily="34" charset="-122"/>
                <a:sym typeface="+mn-ea"/>
              </a:rPr>
              <a:t>（   ）何虹  </a:t>
            </a:r>
            <a:r>
              <a:rPr lang="zh-CN" altLang="en-US" sz="3200" smtClean="0">
                <a:latin typeface="微软雅黑" panose="020B0503020204020204" pitchFamily="34" charset="-122"/>
                <a:ea typeface="微软雅黑" panose="020B0503020204020204" pitchFamily="34" charset="-122"/>
                <a:sym typeface="+mn-ea"/>
              </a:rPr>
              <a:t>  </a:t>
            </a:r>
            <a:r>
              <a:rPr lang="zh-CN" altLang="en-US" sz="3200" u="sng">
                <a:latin typeface="微软雅黑" panose="020B0503020204020204" pitchFamily="34" charset="-122"/>
                <a:ea typeface="微软雅黑" panose="020B0503020204020204" pitchFamily="34" charset="-122"/>
                <a:sym typeface="+mn-ea"/>
              </a:rPr>
              <a:t>冥</a:t>
            </a:r>
            <a:r>
              <a:rPr lang="zh-CN" altLang="en-US" sz="3200">
                <a:latin typeface="微软雅黑" panose="020B0503020204020204" pitchFamily="34" charset="-122"/>
                <a:ea typeface="微软雅黑" panose="020B0503020204020204" pitchFamily="34" charset="-122"/>
                <a:sym typeface="+mn-ea"/>
              </a:rPr>
              <a:t>迷（</a:t>
            </a:r>
            <a:r>
              <a:rPr lang="en-US" altLang="zh-CN" sz="3200">
                <a:latin typeface="微软雅黑" panose="020B0503020204020204" pitchFamily="34" charset="-122"/>
                <a:ea typeface="微软雅黑" panose="020B0503020204020204" pitchFamily="34" charset="-122"/>
                <a:sym typeface="+mn-ea"/>
              </a:rPr>
              <a:t>    </a:t>
            </a:r>
            <a:r>
              <a:rPr lang="en-US" altLang="zh-CN"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妃</a:t>
            </a:r>
            <a:r>
              <a:rPr lang="zh-CN" altLang="en-US" sz="3200" u="sng">
                <a:latin typeface="微软雅黑" panose="020B0503020204020204" pitchFamily="34" charset="-122"/>
                <a:ea typeface="微软雅黑" panose="020B0503020204020204" pitchFamily="34" charset="-122"/>
                <a:sym typeface="+mn-ea"/>
              </a:rPr>
              <a:t>嫔</a:t>
            </a:r>
            <a:r>
              <a:rPr lang="zh-CN" altLang="en-US" sz="3200">
                <a:latin typeface="微软雅黑" panose="020B0503020204020204" pitchFamily="34" charset="-122"/>
                <a:ea typeface="微软雅黑" panose="020B0503020204020204" pitchFamily="34" charset="-122"/>
                <a:sym typeface="+mn-ea"/>
              </a:rPr>
              <a:t>（    ）</a:t>
            </a:r>
          </a:p>
          <a:p>
            <a:pPr indent="266700">
              <a:lnSpc>
                <a:spcPct val="120000"/>
              </a:lnSpc>
              <a:tabLst>
                <a:tab pos="685800" algn="l"/>
              </a:tabLst>
              <a:defRPr/>
            </a:pPr>
            <a:r>
              <a:rPr lang="zh-CN" altLang="en-US" sz="3200" u="sng">
                <a:latin typeface="微软雅黑" panose="020B0503020204020204" pitchFamily="34" charset="-122"/>
                <a:ea typeface="微软雅黑" panose="020B0503020204020204" pitchFamily="34" charset="-122"/>
              </a:rPr>
              <a:t>媵嫱</a:t>
            </a:r>
            <a:r>
              <a:rPr lang="zh-CN" altLang="en-US" sz="3200" smtClean="0">
                <a:latin typeface="微软雅黑" panose="020B0503020204020204" pitchFamily="34" charset="-122"/>
                <a:ea typeface="微软雅黑" panose="020B0503020204020204" pitchFamily="34" charset="-122"/>
              </a:rPr>
              <a:t>（            ） </a:t>
            </a:r>
            <a:r>
              <a:rPr lang="zh-CN" altLang="en-US" sz="3200" smtClean="0">
                <a:latin typeface="微软雅黑" panose="020B0503020204020204" pitchFamily="34" charset="-122"/>
                <a:ea typeface="微软雅黑" panose="020B0503020204020204" pitchFamily="34" charset="-122"/>
                <a:sym typeface="+mn-ea"/>
              </a:rPr>
              <a:t>梳</a:t>
            </a:r>
            <a:r>
              <a:rPr lang="zh-CN" altLang="en-US" sz="3200">
                <a:latin typeface="微软雅黑" panose="020B0503020204020204" pitchFamily="34" charset="-122"/>
                <a:ea typeface="微软雅黑" panose="020B0503020204020204" pitchFamily="34" charset="-122"/>
                <a:sym typeface="+mn-ea"/>
              </a:rPr>
              <a:t>晓</a:t>
            </a:r>
            <a:r>
              <a:rPr lang="zh-CN" altLang="en-US" sz="3200" u="sng">
                <a:latin typeface="微软雅黑" panose="020B0503020204020204" pitchFamily="34" charset="-122"/>
                <a:ea typeface="微软雅黑" panose="020B0503020204020204" pitchFamily="34" charset="-122"/>
                <a:sym typeface="+mn-ea"/>
              </a:rPr>
              <a:t>鬟</a:t>
            </a:r>
            <a:r>
              <a:rPr lang="zh-CN" altLang="en-US" sz="3200">
                <a:latin typeface="微软雅黑" panose="020B0503020204020204" pitchFamily="34" charset="-122"/>
                <a:ea typeface="微软雅黑" panose="020B0503020204020204" pitchFamily="34" charset="-122"/>
                <a:sym typeface="+mn-ea"/>
              </a:rPr>
              <a:t>（    ）  </a:t>
            </a:r>
            <a:r>
              <a:rPr lang="zh-CN" altLang="en-US" sz="3200" smtClean="0">
                <a:latin typeface="微软雅黑" panose="020B0503020204020204" pitchFamily="34" charset="-122"/>
                <a:ea typeface="微软雅黑" panose="020B0503020204020204" pitchFamily="34" charset="-122"/>
                <a:sym typeface="+mn-ea"/>
              </a:rPr>
              <a:t>  明星</a:t>
            </a:r>
            <a:r>
              <a:rPr lang="zh-CN" altLang="en-US" sz="3200" u="sng">
                <a:latin typeface="微软雅黑" panose="020B0503020204020204" pitchFamily="34" charset="-122"/>
                <a:ea typeface="微软雅黑" panose="020B0503020204020204" pitchFamily="34" charset="-122"/>
                <a:sym typeface="+mn-ea"/>
              </a:rPr>
              <a:t>荧荧</a:t>
            </a:r>
            <a:r>
              <a:rPr lang="zh-CN" altLang="en-US" sz="320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rPr>
              <a:t>      </a:t>
            </a:r>
          </a:p>
          <a:p>
            <a:pPr indent="266700">
              <a:lnSpc>
                <a:spcPct val="120000"/>
              </a:lnSpc>
              <a:tabLst>
                <a:tab pos="685800" algn="l"/>
              </a:tabLst>
              <a:defRPr/>
            </a:pPr>
            <a:r>
              <a:rPr lang="zh-CN" altLang="en-US" sz="3200" u="sng">
                <a:latin typeface="微软雅黑" panose="020B0503020204020204" pitchFamily="34" charset="-122"/>
                <a:ea typeface="微软雅黑" panose="020B0503020204020204" pitchFamily="34" charset="-122"/>
                <a:sym typeface="+mn-ea"/>
              </a:rPr>
              <a:t>椒</a:t>
            </a:r>
            <a:r>
              <a:rPr lang="zh-CN" altLang="en-US" sz="3200">
                <a:latin typeface="微软雅黑" panose="020B0503020204020204" pitchFamily="34" charset="-122"/>
                <a:ea typeface="微软雅黑" panose="020B0503020204020204" pitchFamily="34" charset="-122"/>
                <a:sym typeface="+mn-ea"/>
              </a:rPr>
              <a:t>兰</a:t>
            </a:r>
            <a:r>
              <a:rPr lang="zh-CN" altLang="en-US" sz="3200" smtClean="0">
                <a:latin typeface="微软雅黑" panose="020B0503020204020204" pitchFamily="34" charset="-122"/>
                <a:ea typeface="微软雅黑" panose="020B0503020204020204" pitchFamily="34" charset="-122"/>
                <a:sym typeface="+mn-ea"/>
              </a:rPr>
              <a:t>（ </a:t>
            </a:r>
            <a:r>
              <a:rPr lang="en-US" altLang="zh-CN"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a:t>
            </a:r>
            <a:r>
              <a:rPr lang="zh-CN" altLang="en-US" sz="3200" u="sng">
                <a:latin typeface="微软雅黑" panose="020B0503020204020204" pitchFamily="34" charset="-122"/>
                <a:ea typeface="微软雅黑" panose="020B0503020204020204" pitchFamily="34" charset="-122"/>
                <a:sym typeface="+mn-ea"/>
              </a:rPr>
              <a:t>剽</a:t>
            </a:r>
            <a:r>
              <a:rPr lang="zh-CN" altLang="en-US" sz="3200">
                <a:latin typeface="微软雅黑" panose="020B0503020204020204" pitchFamily="34" charset="-122"/>
                <a:ea typeface="微软雅黑" panose="020B0503020204020204" pitchFamily="34" charset="-122"/>
                <a:sym typeface="+mn-ea"/>
              </a:rPr>
              <a:t>掠（  </a:t>
            </a:r>
            <a:r>
              <a:rPr lang="zh-CN" altLang="en-US" sz="3200" smtClean="0">
                <a:latin typeface="微软雅黑" panose="020B0503020204020204" pitchFamily="34" charset="-122"/>
                <a:ea typeface="微软雅黑" panose="020B0503020204020204" pitchFamily="34" charset="-122"/>
                <a:sym typeface="+mn-ea"/>
              </a:rPr>
              <a:t>     ）    </a:t>
            </a:r>
            <a:r>
              <a:rPr lang="zh-CN" altLang="en-US" sz="3200">
                <a:latin typeface="微软雅黑" panose="020B0503020204020204" pitchFamily="34" charset="-122"/>
                <a:ea typeface="微软雅黑" panose="020B0503020204020204" pitchFamily="34" charset="-122"/>
                <a:sym typeface="+mn-ea"/>
              </a:rPr>
              <a:t>鼎</a:t>
            </a:r>
            <a:r>
              <a:rPr lang="zh-CN" altLang="en-US" sz="3200" u="sng">
                <a:latin typeface="微软雅黑" panose="020B0503020204020204" pitchFamily="34" charset="-122"/>
                <a:ea typeface="微软雅黑" panose="020B0503020204020204" pitchFamily="34" charset="-122"/>
                <a:sym typeface="+mn-ea"/>
              </a:rPr>
              <a:t>铛</a:t>
            </a:r>
            <a:r>
              <a:rPr lang="zh-CN" altLang="en-US" sz="3200">
                <a:latin typeface="微软雅黑" panose="020B0503020204020204" pitchFamily="34" charset="-122"/>
                <a:ea typeface="微软雅黑" panose="020B0503020204020204" pitchFamily="34" charset="-122"/>
                <a:sym typeface="+mn-ea"/>
              </a:rPr>
              <a:t>玉石</a:t>
            </a:r>
            <a:r>
              <a:rPr lang="zh-CN" altLang="en-US"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p>
          <a:p>
            <a:pPr indent="266700">
              <a:lnSpc>
                <a:spcPct val="120000"/>
              </a:lnSpc>
              <a:tabLst>
                <a:tab pos="685800" algn="l"/>
              </a:tabLst>
              <a:defRPr/>
            </a:pPr>
            <a:r>
              <a:rPr lang="zh-CN" altLang="en-US" sz="3200">
                <a:latin typeface="微软雅黑" panose="020B0503020204020204" pitchFamily="34" charset="-122"/>
                <a:ea typeface="微软雅黑" panose="020B0503020204020204" pitchFamily="34" charset="-122"/>
                <a:sym typeface="+mn-ea"/>
              </a:rPr>
              <a:t>金块珠</a:t>
            </a:r>
            <a:r>
              <a:rPr lang="zh-CN" altLang="en-US" sz="3200" u="sng">
                <a:latin typeface="微软雅黑" panose="020B0503020204020204" pitchFamily="34" charset="-122"/>
                <a:ea typeface="微软雅黑" panose="020B0503020204020204" pitchFamily="34" charset="-122"/>
                <a:sym typeface="+mn-ea"/>
              </a:rPr>
              <a:t>砾</a:t>
            </a:r>
            <a:r>
              <a:rPr lang="zh-CN" altLang="en-US" sz="3200">
                <a:latin typeface="微软雅黑" panose="020B0503020204020204" pitchFamily="34" charset="-122"/>
                <a:ea typeface="微软雅黑" panose="020B0503020204020204" pitchFamily="34" charset="-122"/>
                <a:sym typeface="+mn-ea"/>
              </a:rPr>
              <a:t>（  </a:t>
            </a:r>
            <a:r>
              <a:rPr lang="en-US" altLang="zh-CN" sz="320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a:t>
            </a:r>
            <a:r>
              <a:rPr lang="zh-CN" altLang="en-US" sz="3200" u="sng">
                <a:latin typeface="微软雅黑" panose="020B0503020204020204" pitchFamily="34" charset="-122"/>
                <a:ea typeface="微软雅黑" panose="020B0503020204020204" pitchFamily="34" charset="-122"/>
                <a:sym typeface="+mn-ea"/>
              </a:rPr>
              <a:t>逦迤</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   </a:t>
            </a:r>
            <a:r>
              <a:rPr lang="zh-CN" altLang="en-US" sz="3200" u="sng">
                <a:latin typeface="微软雅黑" panose="020B0503020204020204" pitchFamily="34" charset="-122"/>
                <a:ea typeface="微软雅黑" panose="020B0503020204020204" pitchFamily="34" charset="-122"/>
                <a:sym typeface="+mn-ea"/>
              </a:rPr>
              <a:t>锱铢</a:t>
            </a:r>
            <a:r>
              <a:rPr lang="zh-CN" altLang="en-US" sz="3200" smtClean="0">
                <a:latin typeface="微软雅黑" panose="020B0503020204020204" pitchFamily="34" charset="-122"/>
                <a:ea typeface="微软雅黑" panose="020B0503020204020204" pitchFamily="34" charset="-122"/>
                <a:sym typeface="+mn-ea"/>
              </a:rPr>
              <a:t>（ </a:t>
            </a:r>
            <a:r>
              <a:rPr lang="zh-CN" altLang="en-US" sz="3200">
                <a:latin typeface="微软雅黑" panose="020B0503020204020204" pitchFamily="34" charset="-122"/>
                <a:ea typeface="微软雅黑" panose="020B0503020204020204" pitchFamily="34" charset="-122"/>
                <a:sym typeface="+mn-ea"/>
              </a:rPr>
              <a:t>       ）</a:t>
            </a:r>
          </a:p>
          <a:p>
            <a:pPr indent="266700">
              <a:lnSpc>
                <a:spcPct val="120000"/>
              </a:lnSpc>
              <a:tabLst>
                <a:tab pos="685800" algn="l"/>
              </a:tabLst>
              <a:defRPr/>
            </a:pPr>
            <a:r>
              <a:rPr lang="zh-CN" altLang="en-US" sz="3200">
                <a:latin typeface="微软雅黑" panose="020B0503020204020204" pitchFamily="34" charset="-122"/>
                <a:ea typeface="微软雅黑" panose="020B0503020204020204" pitchFamily="34" charset="-122"/>
              </a:rPr>
              <a:t>架梁之</a:t>
            </a:r>
            <a:r>
              <a:rPr lang="zh-CN" altLang="en-US" sz="3200" u="sng">
                <a:latin typeface="微软雅黑" panose="020B0503020204020204" pitchFamily="34" charset="-122"/>
                <a:ea typeface="微软雅黑" panose="020B0503020204020204" pitchFamily="34" charset="-122"/>
              </a:rPr>
              <a:t>椽</a:t>
            </a:r>
            <a:r>
              <a:rPr lang="zh-CN" altLang="en-US" sz="3200">
                <a:latin typeface="微软雅黑" panose="020B0503020204020204" pitchFamily="34" charset="-122"/>
                <a:ea typeface="微软雅黑" panose="020B0503020204020204" pitchFamily="34" charset="-122"/>
              </a:rPr>
              <a:t>（      ）    </a:t>
            </a:r>
            <a:r>
              <a:rPr lang="zh-CN" altLang="en-US" sz="3200">
                <a:latin typeface="微软雅黑" panose="020B0503020204020204" pitchFamily="34" charset="-122"/>
                <a:ea typeface="微软雅黑" panose="020B0503020204020204" pitchFamily="34" charset="-122"/>
                <a:sym typeface="+mn-ea"/>
              </a:rPr>
              <a:t>在</a:t>
            </a:r>
            <a:r>
              <a:rPr lang="zh-CN" altLang="en-US" sz="3200" u="sng">
                <a:latin typeface="微软雅黑" panose="020B0503020204020204" pitchFamily="34" charset="-122"/>
                <a:ea typeface="微软雅黑" panose="020B0503020204020204" pitchFamily="34" charset="-122"/>
                <a:sym typeface="+mn-ea"/>
              </a:rPr>
              <a:t>庾</a:t>
            </a:r>
            <a:r>
              <a:rPr lang="zh-CN" altLang="en-US" sz="3200">
                <a:latin typeface="微软雅黑" panose="020B0503020204020204" pitchFamily="34" charset="-122"/>
                <a:ea typeface="微软雅黑" panose="020B0503020204020204" pitchFamily="34" charset="-122"/>
                <a:sym typeface="+mn-ea"/>
              </a:rPr>
              <a:t>（    ）之</a:t>
            </a:r>
            <a:r>
              <a:rPr lang="zh-CN" altLang="en-US" sz="3200" u="sng">
                <a:latin typeface="微软雅黑" panose="020B0503020204020204" pitchFamily="34" charset="-122"/>
                <a:ea typeface="微软雅黑" panose="020B0503020204020204" pitchFamily="34" charset="-122"/>
                <a:sym typeface="+mn-ea"/>
              </a:rPr>
              <a:t>粟</a:t>
            </a:r>
            <a:r>
              <a:rPr lang="zh-CN" altLang="en-US" sz="3200">
                <a:latin typeface="微软雅黑" panose="020B0503020204020204" pitchFamily="34" charset="-122"/>
                <a:ea typeface="微软雅黑" panose="020B0503020204020204" pitchFamily="34" charset="-122"/>
                <a:sym typeface="+mn-ea"/>
              </a:rPr>
              <a:t>粒（     ） </a:t>
            </a:r>
          </a:p>
          <a:p>
            <a:pPr indent="266700">
              <a:lnSpc>
                <a:spcPct val="120000"/>
              </a:lnSpc>
              <a:tabLst>
                <a:tab pos="685800" algn="l"/>
              </a:tabLst>
              <a:defRPr/>
            </a:pPr>
            <a:r>
              <a:rPr lang="zh-CN" altLang="en-US" sz="3200">
                <a:latin typeface="微软雅黑" panose="020B0503020204020204" pitchFamily="34" charset="-122"/>
                <a:ea typeface="微软雅黑" panose="020B0503020204020204" pitchFamily="34" charset="-122"/>
              </a:rPr>
              <a:t>横</a:t>
            </a:r>
            <a:r>
              <a:rPr lang="zh-CN" altLang="en-US" sz="3200" u="sng">
                <a:latin typeface="微软雅黑" panose="020B0503020204020204" pitchFamily="34" charset="-122"/>
                <a:ea typeface="微软雅黑" panose="020B0503020204020204" pitchFamily="34" charset="-122"/>
              </a:rPr>
              <a:t>槛</a:t>
            </a:r>
            <a:r>
              <a:rPr lang="zh-CN" altLang="en-US" sz="3200">
                <a:latin typeface="微软雅黑" panose="020B0503020204020204" pitchFamily="34" charset="-122"/>
                <a:ea typeface="微软雅黑" panose="020B0503020204020204" pitchFamily="34" charset="-122"/>
              </a:rPr>
              <a:t>（    ） </a:t>
            </a:r>
            <a:r>
              <a:rPr lang="zh-CN" altLang="en-US" sz="3200" smtClean="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尽态极</a:t>
            </a:r>
            <a:r>
              <a:rPr lang="zh-CN" altLang="en-US" sz="3200" u="sng">
                <a:latin typeface="微软雅黑" panose="020B0503020204020204" pitchFamily="34" charset="-122"/>
                <a:ea typeface="微软雅黑" panose="020B0503020204020204" pitchFamily="34" charset="-122"/>
              </a:rPr>
              <a:t>妍</a:t>
            </a:r>
            <a:r>
              <a:rPr lang="zh-CN" altLang="en-US" sz="3200">
                <a:latin typeface="微软雅黑" panose="020B0503020204020204" pitchFamily="34" charset="-122"/>
                <a:ea typeface="微软雅黑" panose="020B0503020204020204" pitchFamily="34" charset="-122"/>
              </a:rPr>
              <a:t>（    ） 管弦</a:t>
            </a:r>
            <a:r>
              <a:rPr lang="zh-CN" altLang="en-US" sz="3200" u="sng">
                <a:latin typeface="微软雅黑" panose="020B0503020204020204" pitchFamily="34" charset="-122"/>
                <a:ea typeface="微软雅黑" panose="020B0503020204020204" pitchFamily="34" charset="-122"/>
              </a:rPr>
              <a:t>呕</a:t>
            </a:r>
            <a:r>
              <a:rPr lang="zh-CN" altLang="en-US" sz="3200">
                <a:latin typeface="微软雅黑" panose="020B0503020204020204" pitchFamily="34" charset="-122"/>
                <a:ea typeface="微软雅黑" panose="020B0503020204020204" pitchFamily="34" charset="-122"/>
              </a:rPr>
              <a:t>（  ）</a:t>
            </a:r>
            <a:r>
              <a:rPr lang="zh-CN" altLang="en-US" sz="3200" u="sng">
                <a:latin typeface="微软雅黑" panose="020B0503020204020204" pitchFamily="34" charset="-122"/>
                <a:ea typeface="微软雅黑" panose="020B0503020204020204" pitchFamily="34" charset="-122"/>
              </a:rPr>
              <a:t>哑</a:t>
            </a:r>
            <a:r>
              <a:rPr lang="zh-CN" altLang="en-US" sz="3200">
                <a:latin typeface="微软雅黑" panose="020B0503020204020204" pitchFamily="34" charset="-122"/>
                <a:ea typeface="微软雅黑" panose="020B0503020204020204" pitchFamily="34" charset="-122"/>
              </a:rPr>
              <a:t>（  ） </a:t>
            </a:r>
            <a:endParaRPr lang="zh-CN" altLang="en-US" sz="3200"/>
          </a:p>
        </p:txBody>
      </p:sp>
      <p:sp>
        <p:nvSpPr>
          <p:cNvPr id="10" name="文本框 9"/>
          <p:cNvSpPr txBox="1">
            <a:spLocks noChangeArrowheads="1"/>
          </p:cNvSpPr>
          <p:nvPr/>
        </p:nvSpPr>
        <p:spPr bwMode="auto">
          <a:xfrm>
            <a:off x="2347130" y="1007002"/>
            <a:ext cx="1503938" cy="6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C00000"/>
                </a:solidFill>
                <a:ea typeface="微软雅黑" panose="020B0503020204020204" pitchFamily="34" charset="-122"/>
              </a:rPr>
              <a:t>ē </a:t>
            </a:r>
            <a:r>
              <a:rPr lang="en-US" altLang="zh-CN" sz="3200" b="1" err="1">
                <a:solidFill>
                  <a:srgbClr val="C00000"/>
                </a:solidFill>
                <a:ea typeface="微软雅黑" panose="020B0503020204020204" pitchFamily="34" charset="-122"/>
              </a:rPr>
              <a:t>páng</a:t>
            </a:r>
            <a:endParaRPr lang="en-US" altLang="zh-CN" sz="3200" b="1">
              <a:solidFill>
                <a:srgbClr val="C00000"/>
              </a:solidFill>
              <a:ea typeface="微软雅黑" panose="020B0503020204020204" pitchFamily="34" charset="-122"/>
            </a:endParaRPr>
          </a:p>
        </p:txBody>
      </p:sp>
      <p:sp>
        <p:nvSpPr>
          <p:cNvPr id="12" name="文本框 11"/>
          <p:cNvSpPr txBox="1">
            <a:spLocks noChangeArrowheads="1"/>
          </p:cNvSpPr>
          <p:nvPr/>
        </p:nvSpPr>
        <p:spPr bwMode="auto">
          <a:xfrm>
            <a:off x="6022798" y="953094"/>
            <a:ext cx="753732" cy="6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wù</a:t>
            </a:r>
            <a:endParaRPr lang="en-US" altLang="zh-CN" sz="3200" b="1">
              <a:solidFill>
                <a:srgbClr val="C00000"/>
              </a:solidFill>
              <a:ea typeface="微软雅黑" panose="020B0503020204020204" pitchFamily="34" charset="-122"/>
            </a:endParaRPr>
          </a:p>
        </p:txBody>
      </p:sp>
      <p:sp>
        <p:nvSpPr>
          <p:cNvPr id="13" name="文本框 12"/>
          <p:cNvSpPr txBox="1">
            <a:spLocks noChangeArrowheads="1"/>
          </p:cNvSpPr>
          <p:nvPr/>
        </p:nvSpPr>
        <p:spPr bwMode="auto">
          <a:xfrm>
            <a:off x="8622798" y="991432"/>
            <a:ext cx="412292" cy="6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lí</a:t>
            </a:r>
            <a:endParaRPr lang="en-US" altLang="zh-CN" sz="3200" b="1">
              <a:solidFill>
                <a:srgbClr val="C00000"/>
              </a:solidFill>
              <a:ea typeface="微软雅黑" panose="020B0503020204020204" pitchFamily="34" charset="-122"/>
            </a:endParaRPr>
          </a:p>
        </p:txBody>
      </p:sp>
      <p:sp>
        <p:nvSpPr>
          <p:cNvPr id="14" name="文本框 13"/>
          <p:cNvSpPr txBox="1">
            <a:spLocks noChangeArrowheads="1"/>
          </p:cNvSpPr>
          <p:nvPr/>
        </p:nvSpPr>
        <p:spPr bwMode="auto">
          <a:xfrm>
            <a:off x="3073895" y="1696123"/>
            <a:ext cx="1221782"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màn</a:t>
            </a:r>
            <a:endParaRPr lang="en-US" altLang="zh-CN" sz="3200" b="1">
              <a:solidFill>
                <a:srgbClr val="C00000"/>
              </a:solidFill>
              <a:ea typeface="微软雅黑" panose="020B0503020204020204" pitchFamily="34" charset="-122"/>
            </a:endParaRPr>
          </a:p>
        </p:txBody>
      </p:sp>
      <p:sp>
        <p:nvSpPr>
          <p:cNvPr id="15" name="文本框 14"/>
          <p:cNvSpPr txBox="1">
            <a:spLocks noChangeArrowheads="1"/>
          </p:cNvSpPr>
          <p:nvPr/>
        </p:nvSpPr>
        <p:spPr bwMode="auto">
          <a:xfrm>
            <a:off x="6033781" y="1679450"/>
            <a:ext cx="934871"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qūn</a:t>
            </a:r>
            <a:endParaRPr lang="en-US" altLang="zh-CN" sz="3200" b="1">
              <a:solidFill>
                <a:srgbClr val="C00000"/>
              </a:solidFill>
              <a:ea typeface="微软雅黑" panose="020B0503020204020204" pitchFamily="34" charset="-122"/>
            </a:endParaRPr>
          </a:p>
        </p:txBody>
      </p:sp>
      <p:sp>
        <p:nvSpPr>
          <p:cNvPr id="16" name="文本框 15"/>
          <p:cNvSpPr txBox="1">
            <a:spLocks noChangeArrowheads="1"/>
          </p:cNvSpPr>
          <p:nvPr/>
        </p:nvSpPr>
        <p:spPr bwMode="auto">
          <a:xfrm>
            <a:off x="9317647" y="1712882"/>
            <a:ext cx="753732"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wō</a:t>
            </a:r>
            <a:endParaRPr lang="en-US" altLang="zh-CN" sz="3200" b="1">
              <a:solidFill>
                <a:srgbClr val="C00000"/>
              </a:solidFill>
              <a:ea typeface="微软雅黑" panose="020B0503020204020204" pitchFamily="34" charset="-122"/>
            </a:endParaRPr>
          </a:p>
        </p:txBody>
      </p:sp>
      <p:sp>
        <p:nvSpPr>
          <p:cNvPr id="17" name="文本框 16"/>
          <p:cNvSpPr txBox="1">
            <a:spLocks noChangeArrowheads="1"/>
          </p:cNvSpPr>
          <p:nvPr/>
        </p:nvSpPr>
        <p:spPr bwMode="auto">
          <a:xfrm>
            <a:off x="2499519" y="2479677"/>
            <a:ext cx="487362"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jì</a:t>
            </a:r>
            <a:endParaRPr lang="en-US" altLang="zh-CN" sz="3200" b="1">
              <a:solidFill>
                <a:srgbClr val="C00000"/>
              </a:solidFill>
              <a:ea typeface="微软雅黑" panose="020B0503020204020204" pitchFamily="34" charset="-122"/>
            </a:endParaRPr>
          </a:p>
        </p:txBody>
      </p:sp>
      <p:sp>
        <p:nvSpPr>
          <p:cNvPr id="18" name="文本框 17"/>
          <p:cNvSpPr txBox="1">
            <a:spLocks noChangeArrowheads="1"/>
          </p:cNvSpPr>
          <p:nvPr/>
        </p:nvSpPr>
        <p:spPr bwMode="auto">
          <a:xfrm>
            <a:off x="5667376" y="2421585"/>
            <a:ext cx="1164101"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míng</a:t>
            </a:r>
            <a:endParaRPr lang="en-US" altLang="zh-CN" sz="3200" b="1">
              <a:solidFill>
                <a:srgbClr val="C00000"/>
              </a:solidFill>
              <a:ea typeface="微软雅黑" panose="020B0503020204020204" pitchFamily="34" charset="-122"/>
            </a:endParaRPr>
          </a:p>
        </p:txBody>
      </p:sp>
      <p:sp>
        <p:nvSpPr>
          <p:cNvPr id="19" name="文本框 18"/>
          <p:cNvSpPr txBox="1">
            <a:spLocks noChangeArrowheads="1"/>
          </p:cNvSpPr>
          <p:nvPr/>
        </p:nvSpPr>
        <p:spPr bwMode="auto">
          <a:xfrm>
            <a:off x="8643429" y="2401328"/>
            <a:ext cx="79861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pín</a:t>
            </a:r>
            <a:endParaRPr lang="en-US" altLang="zh-CN" sz="3200" b="1">
              <a:solidFill>
                <a:srgbClr val="C00000"/>
              </a:solidFill>
              <a:ea typeface="微软雅黑" panose="020B0503020204020204" pitchFamily="34" charset="-122"/>
            </a:endParaRPr>
          </a:p>
        </p:txBody>
      </p:sp>
      <p:sp>
        <p:nvSpPr>
          <p:cNvPr id="20" name="文本框 19"/>
          <p:cNvSpPr txBox="1">
            <a:spLocks noChangeArrowheads="1"/>
          </p:cNvSpPr>
          <p:nvPr/>
        </p:nvSpPr>
        <p:spPr bwMode="auto">
          <a:xfrm>
            <a:off x="2408661" y="3158216"/>
            <a:ext cx="208101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800" b="1" err="1">
                <a:solidFill>
                  <a:srgbClr val="C00000"/>
                </a:solidFill>
                <a:ea typeface="微软雅黑" panose="020B0503020204020204" pitchFamily="34" charset="-122"/>
              </a:rPr>
              <a:t>yìng  qiáng</a:t>
            </a:r>
            <a:endParaRPr lang="en-US" altLang="zh-CN" sz="2800" b="1">
              <a:solidFill>
                <a:srgbClr val="C00000"/>
              </a:solidFill>
              <a:ea typeface="微软雅黑" panose="020B0503020204020204" pitchFamily="34" charset="-122"/>
            </a:endParaRPr>
          </a:p>
        </p:txBody>
      </p:sp>
      <p:sp>
        <p:nvSpPr>
          <p:cNvPr id="21" name="文本框 20"/>
          <p:cNvSpPr txBox="1">
            <a:spLocks noChangeArrowheads="1"/>
          </p:cNvSpPr>
          <p:nvPr/>
        </p:nvSpPr>
        <p:spPr bwMode="auto">
          <a:xfrm>
            <a:off x="5881121" y="3153668"/>
            <a:ext cx="1162498"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huán</a:t>
            </a:r>
            <a:endParaRPr lang="en-US" altLang="zh-CN" sz="3200" b="1">
              <a:solidFill>
                <a:srgbClr val="C00000"/>
              </a:solidFill>
              <a:ea typeface="微软雅黑" panose="020B0503020204020204" pitchFamily="34" charset="-122"/>
            </a:endParaRPr>
          </a:p>
        </p:txBody>
      </p:sp>
      <p:sp>
        <p:nvSpPr>
          <p:cNvPr id="22" name="文本框 21"/>
          <p:cNvSpPr txBox="1">
            <a:spLocks noChangeArrowheads="1"/>
          </p:cNvSpPr>
          <p:nvPr/>
        </p:nvSpPr>
        <p:spPr bwMode="auto">
          <a:xfrm>
            <a:off x="9505157" y="3092439"/>
            <a:ext cx="102624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yíng</a:t>
            </a:r>
            <a:endParaRPr lang="en-US" altLang="zh-CN" sz="3200" b="1">
              <a:solidFill>
                <a:srgbClr val="C00000"/>
              </a:solidFill>
              <a:ea typeface="微软雅黑" panose="020B0503020204020204" pitchFamily="34" charset="-122"/>
            </a:endParaRPr>
          </a:p>
        </p:txBody>
      </p:sp>
      <p:sp>
        <p:nvSpPr>
          <p:cNvPr id="23" name="文本框 22"/>
          <p:cNvSpPr txBox="1">
            <a:spLocks noChangeArrowheads="1"/>
          </p:cNvSpPr>
          <p:nvPr/>
        </p:nvSpPr>
        <p:spPr bwMode="auto">
          <a:xfrm>
            <a:off x="2484288" y="3860800"/>
            <a:ext cx="88998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jiāo</a:t>
            </a:r>
            <a:endParaRPr lang="en-US" altLang="zh-CN" sz="3200" b="1">
              <a:solidFill>
                <a:srgbClr val="C00000"/>
              </a:solidFill>
              <a:ea typeface="微软雅黑" panose="020B0503020204020204" pitchFamily="34" charset="-122"/>
            </a:endParaRPr>
          </a:p>
        </p:txBody>
      </p:sp>
      <p:sp>
        <p:nvSpPr>
          <p:cNvPr id="24" name="文本框 23"/>
          <p:cNvSpPr txBox="1">
            <a:spLocks noChangeArrowheads="1"/>
          </p:cNvSpPr>
          <p:nvPr/>
        </p:nvSpPr>
        <p:spPr bwMode="auto">
          <a:xfrm>
            <a:off x="5709694" y="3860800"/>
            <a:ext cx="102624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piāo</a:t>
            </a:r>
            <a:endParaRPr lang="en-US" altLang="zh-CN" sz="3200" b="1">
              <a:solidFill>
                <a:srgbClr val="C00000"/>
              </a:solidFill>
              <a:ea typeface="微软雅黑" panose="020B0503020204020204" pitchFamily="34" charset="-122"/>
            </a:endParaRPr>
          </a:p>
        </p:txBody>
      </p:sp>
      <p:sp>
        <p:nvSpPr>
          <p:cNvPr id="25" name="文本框 24"/>
          <p:cNvSpPr txBox="1">
            <a:spLocks noChangeArrowheads="1"/>
          </p:cNvSpPr>
          <p:nvPr/>
        </p:nvSpPr>
        <p:spPr bwMode="auto">
          <a:xfrm>
            <a:off x="9269361" y="3861843"/>
            <a:ext cx="138906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chēng</a:t>
            </a:r>
            <a:endParaRPr lang="en-US" altLang="zh-CN" sz="3200" b="1">
              <a:solidFill>
                <a:srgbClr val="C00000"/>
              </a:solidFill>
              <a:ea typeface="微软雅黑" panose="020B0503020204020204" pitchFamily="34" charset="-122"/>
            </a:endParaRPr>
          </a:p>
        </p:txBody>
      </p:sp>
      <p:sp>
        <p:nvSpPr>
          <p:cNvPr id="26" name="文本框 25"/>
          <p:cNvSpPr txBox="1">
            <a:spLocks noChangeArrowheads="1"/>
          </p:cNvSpPr>
          <p:nvPr/>
        </p:nvSpPr>
        <p:spPr bwMode="auto">
          <a:xfrm>
            <a:off x="3398750" y="4614057"/>
            <a:ext cx="412292"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a:solidFill>
                  <a:srgbClr val="C00000"/>
                </a:solidFill>
                <a:ea typeface="微软雅黑" panose="020B0503020204020204" pitchFamily="34" charset="-122"/>
              </a:rPr>
              <a:t>lì</a:t>
            </a:r>
          </a:p>
        </p:txBody>
      </p:sp>
      <p:sp>
        <p:nvSpPr>
          <p:cNvPr id="27" name="文本框 26"/>
          <p:cNvSpPr txBox="1">
            <a:spLocks noChangeArrowheads="1"/>
          </p:cNvSpPr>
          <p:nvPr/>
        </p:nvSpPr>
        <p:spPr bwMode="auto">
          <a:xfrm>
            <a:off x="5639396" y="4570474"/>
            <a:ext cx="1095172"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lǐ   yǐ</a:t>
            </a:r>
            <a:endParaRPr lang="en-US" altLang="zh-CN" sz="3200" b="1">
              <a:solidFill>
                <a:srgbClr val="C00000"/>
              </a:solidFill>
              <a:ea typeface="微软雅黑" panose="020B0503020204020204" pitchFamily="34" charset="-122"/>
            </a:endParaRPr>
          </a:p>
        </p:txBody>
      </p:sp>
      <p:sp>
        <p:nvSpPr>
          <p:cNvPr id="28" name="文本框 27"/>
          <p:cNvSpPr txBox="1">
            <a:spLocks noChangeArrowheads="1"/>
          </p:cNvSpPr>
          <p:nvPr/>
        </p:nvSpPr>
        <p:spPr bwMode="auto">
          <a:xfrm>
            <a:off x="8559239" y="4570473"/>
            <a:ext cx="155042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zī   zhū</a:t>
            </a:r>
            <a:endParaRPr lang="en-US" altLang="zh-CN" sz="3200" b="1">
              <a:solidFill>
                <a:srgbClr val="C00000"/>
              </a:solidFill>
              <a:ea typeface="微软雅黑" panose="020B0503020204020204" pitchFamily="34" charset="-122"/>
            </a:endParaRPr>
          </a:p>
        </p:txBody>
      </p:sp>
      <p:sp>
        <p:nvSpPr>
          <p:cNvPr id="29" name="文本框 28"/>
          <p:cNvSpPr txBox="1">
            <a:spLocks noChangeArrowheads="1"/>
          </p:cNvSpPr>
          <p:nvPr/>
        </p:nvSpPr>
        <p:spPr bwMode="auto">
          <a:xfrm>
            <a:off x="3113100" y="5280397"/>
            <a:ext cx="139012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chuán</a:t>
            </a:r>
            <a:endParaRPr lang="en-US" altLang="zh-CN" sz="3200" b="1">
              <a:solidFill>
                <a:srgbClr val="C00000"/>
              </a:solidFill>
              <a:ea typeface="微软雅黑" panose="020B0503020204020204" pitchFamily="34" charset="-122"/>
            </a:endParaRPr>
          </a:p>
        </p:txBody>
      </p:sp>
      <p:sp>
        <p:nvSpPr>
          <p:cNvPr id="30" name="文本框 29"/>
          <p:cNvSpPr txBox="1">
            <a:spLocks noChangeArrowheads="1"/>
          </p:cNvSpPr>
          <p:nvPr/>
        </p:nvSpPr>
        <p:spPr bwMode="auto">
          <a:xfrm>
            <a:off x="6101790" y="5280397"/>
            <a:ext cx="86555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yǔ</a:t>
            </a:r>
            <a:endParaRPr lang="en-US" altLang="zh-CN" sz="3200" b="1">
              <a:solidFill>
                <a:srgbClr val="C00000"/>
              </a:solidFill>
              <a:ea typeface="微软雅黑" panose="020B0503020204020204" pitchFamily="34" charset="-122"/>
            </a:endParaRPr>
          </a:p>
        </p:txBody>
      </p:sp>
      <p:sp>
        <p:nvSpPr>
          <p:cNvPr id="31" name="文本框 30"/>
          <p:cNvSpPr txBox="1">
            <a:spLocks noChangeArrowheads="1"/>
          </p:cNvSpPr>
          <p:nvPr/>
        </p:nvSpPr>
        <p:spPr bwMode="auto">
          <a:xfrm>
            <a:off x="8660890" y="5264897"/>
            <a:ext cx="91818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sù</a:t>
            </a:r>
            <a:endParaRPr lang="en-US" altLang="zh-CN" sz="3200" b="1">
              <a:solidFill>
                <a:srgbClr val="C00000"/>
              </a:solidFill>
              <a:ea typeface="微软雅黑" panose="020B0503020204020204" pitchFamily="34" charset="-122"/>
            </a:endParaRPr>
          </a:p>
        </p:txBody>
      </p:sp>
      <p:sp>
        <p:nvSpPr>
          <p:cNvPr id="32" name="文本框 31"/>
          <p:cNvSpPr txBox="1">
            <a:spLocks noChangeArrowheads="1"/>
          </p:cNvSpPr>
          <p:nvPr/>
        </p:nvSpPr>
        <p:spPr bwMode="auto">
          <a:xfrm>
            <a:off x="2382227" y="6014486"/>
            <a:ext cx="88998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jiàn</a:t>
            </a:r>
            <a:endParaRPr lang="en-US" altLang="zh-CN" sz="3200" b="1">
              <a:solidFill>
                <a:srgbClr val="C00000"/>
              </a:solidFill>
              <a:ea typeface="微软雅黑" panose="020B0503020204020204" pitchFamily="34" charset="-122"/>
            </a:endParaRPr>
          </a:p>
        </p:txBody>
      </p:sp>
      <p:sp>
        <p:nvSpPr>
          <p:cNvPr id="33" name="文本框 32"/>
          <p:cNvSpPr txBox="1">
            <a:spLocks noChangeArrowheads="1"/>
          </p:cNvSpPr>
          <p:nvPr/>
        </p:nvSpPr>
        <p:spPr bwMode="auto">
          <a:xfrm>
            <a:off x="5667376" y="5989664"/>
            <a:ext cx="100012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yán</a:t>
            </a:r>
            <a:endParaRPr lang="en-US" altLang="zh-CN" sz="3200" b="1">
              <a:solidFill>
                <a:srgbClr val="C00000"/>
              </a:solidFill>
              <a:ea typeface="微软雅黑" panose="020B0503020204020204" pitchFamily="34" charset="-122"/>
            </a:endParaRPr>
          </a:p>
        </p:txBody>
      </p:sp>
      <p:sp>
        <p:nvSpPr>
          <p:cNvPr id="34" name="文本框 33"/>
          <p:cNvSpPr txBox="1">
            <a:spLocks noChangeArrowheads="1"/>
          </p:cNvSpPr>
          <p:nvPr/>
        </p:nvSpPr>
        <p:spPr bwMode="auto">
          <a:xfrm>
            <a:off x="8255451" y="6013369"/>
            <a:ext cx="779639"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C00000"/>
                </a:solidFill>
                <a:ea typeface="微软雅黑" panose="020B0503020204020204" pitchFamily="34" charset="-122"/>
              </a:rPr>
              <a:t>ō</a:t>
            </a:r>
            <a:r>
              <a:rPr lang="en-US" altLang="zh-CN" sz="3200" b="1">
                <a:solidFill>
                  <a:srgbClr val="C00000"/>
                </a:solidFill>
                <a:ea typeface="微软雅黑" panose="020B0503020204020204" pitchFamily="34" charset="-122"/>
              </a:rPr>
              <a:t>u</a:t>
            </a:r>
          </a:p>
        </p:txBody>
      </p:sp>
      <p:sp>
        <p:nvSpPr>
          <p:cNvPr id="35" name="文本框 34"/>
          <p:cNvSpPr txBox="1">
            <a:spLocks noChangeArrowheads="1"/>
          </p:cNvSpPr>
          <p:nvPr/>
        </p:nvSpPr>
        <p:spPr bwMode="auto">
          <a:xfrm>
            <a:off x="9711735" y="6018052"/>
            <a:ext cx="73156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err="1">
                <a:solidFill>
                  <a:srgbClr val="C00000"/>
                </a:solidFill>
                <a:ea typeface="微软雅黑" panose="020B0503020204020204" pitchFamily="34" charset="-122"/>
              </a:rPr>
              <a:t>yā</a:t>
            </a:r>
            <a:endParaRPr lang="en-US" altLang="zh-CN" sz="3200" b="1">
              <a:solidFill>
                <a:srgbClr val="C00000"/>
              </a:solidFill>
              <a:ea typeface="微软雅黑" panose="020B0503020204020204" pitchFamily="34" charset="-122"/>
            </a:endParaRPr>
          </a:p>
        </p:txBody>
      </p:sp>
    </p:spTree>
    <p:extLst>
      <p:ext uri="{BB962C8B-B14F-4D97-AF65-F5344CB8AC3E}">
        <p14:creationId xmlns:p14="http://schemas.microsoft.com/office/powerpoint/2010/main" val="37859986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randombar(horizontal)">
                                      <p:cBhvr>
                                        <p:cTn id="47" dur="500"/>
                                        <p:tgtEl>
                                          <p:spTgt spid="1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randombar(horizontal)">
                                      <p:cBhvr>
                                        <p:cTn id="52" dur="500"/>
                                        <p:tgtEl>
                                          <p:spTgt spid="2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randombar(horizontal)">
                                      <p:cBhvr>
                                        <p:cTn id="67" dur="500"/>
                                        <p:tgtEl>
                                          <p:spTgt spid="23"/>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randombar(horizontal)">
                                      <p:cBhvr>
                                        <p:cTn id="72" dur="500"/>
                                        <p:tgtEl>
                                          <p:spTgt spid="2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randombar(horizontal)">
                                      <p:cBhvr>
                                        <p:cTn id="77" dur="500"/>
                                        <p:tgtEl>
                                          <p:spTgt spid="25"/>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randombar(horizontal)">
                                      <p:cBhvr>
                                        <p:cTn id="82" dur="500"/>
                                        <p:tgtEl>
                                          <p:spTgt spid="26"/>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randombar(horizontal)">
                                      <p:cBhvr>
                                        <p:cTn id="87" dur="500"/>
                                        <p:tgtEl>
                                          <p:spTgt spid="27"/>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randombar(horizontal)">
                                      <p:cBhvr>
                                        <p:cTn id="92" dur="500"/>
                                        <p:tgtEl>
                                          <p:spTgt spid="28"/>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14" presetClass="entr" presetSubtype="1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randombar(horizontal)">
                                      <p:cBhvr>
                                        <p:cTn id="97" dur="500"/>
                                        <p:tgtEl>
                                          <p:spTgt spid="29"/>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14" presetClass="entr" presetSubtype="10" fill="hold" grpId="0"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randombar(horizontal)">
                                      <p:cBhvr>
                                        <p:cTn id="102" dur="500"/>
                                        <p:tgtEl>
                                          <p:spTgt spid="30"/>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14" presetClass="entr" presetSubtype="10" fill="hold" grpId="0" nodeType="click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randombar(horizontal)">
                                      <p:cBhvr>
                                        <p:cTn id="107" dur="500"/>
                                        <p:tgtEl>
                                          <p:spTgt spid="31"/>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randombar(horizontal)">
                                      <p:cBhvr>
                                        <p:cTn id="112" dur="500"/>
                                        <p:tgtEl>
                                          <p:spTgt spid="32"/>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14" presetClass="entr" presetSubtype="10" fill="hold" grpId="0" nodeType="click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randombar(horizontal)">
                                      <p:cBhvr>
                                        <p:cTn id="117" dur="500"/>
                                        <p:tgtEl>
                                          <p:spTgt spid="33"/>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14" presetClass="entr" presetSubtype="10" fill="hold" grpId="0" nodeType="click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randombar(horizontal)">
                                      <p:cBhvr>
                                        <p:cTn id="122" dur="500"/>
                                        <p:tgtEl>
                                          <p:spTgt spid="34"/>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14" presetClass="entr" presetSubtype="10" fill="hold" grpId="0" nodeType="click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randombar(horizontal)">
                                      <p:cBhvr>
                                        <p:cTn id="1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a:off x="0" y="-1391690"/>
            <a:ext cx="7056120" cy="8249690"/>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20E62-20FB-471F-9B95-7781C76F3D47}"/>
              </a:ext>
            </a:extLst>
          </p:cNvPr>
          <p:cNvSpPr txBox="1"/>
          <p:nvPr/>
        </p:nvSpPr>
        <p:spPr>
          <a:xfrm>
            <a:off x="5846558" y="1104894"/>
            <a:ext cx="1209562" cy="3785652"/>
          </a:xfrm>
          <a:prstGeom prst="rect">
            <a:avLst/>
          </a:prstGeom>
        </p:spPr>
        <p:txBody>
          <a:bodyPr vert="horz" lIns="91440" tIns="45720" rIns="91440" bIns="45720" rtlCol="0" anchor="ctr">
            <a:normAutofit lnSpcReduction="10000"/>
          </a:bodyPr>
          <a:lstStyle>
            <a:lvl1pPr algn="ctr">
              <a:lnSpc>
                <a:spcPct val="90000"/>
              </a:lnSpc>
              <a:spcBef>
                <a:spcPct val="0"/>
              </a:spcBef>
              <a:buNone/>
              <a:defRPr sz="7200">
                <a:latin typeface="隶书" panose="02010509060101010101" pitchFamily="49" charset="-122"/>
                <a:ea typeface="隶书" panose="02010509060101010101" pitchFamily="49" charset="-122"/>
              </a:defRPr>
            </a:lvl1pPr>
          </a:lstStyle>
          <a:p>
            <a:r>
              <a:rPr lang="zh-CN" altLang="en-US" smtClean="0"/>
              <a:t>第三篇章</a:t>
            </a:r>
            <a:endParaRPr lang="zh-CN" altLang="en-US"/>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1B63C9E-498C-41AF-BE13-BE6FC434C541}"/>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33281" y="376249"/>
            <a:ext cx="2956560" cy="2205053"/>
          </a:xfrm>
          <a:prstGeom prst="rect">
            <a:avLst/>
          </a:prstGeom>
        </p:spPr>
      </p:pic>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6A1535-1150-4486-87B9-5BF20E1219EE}"/>
              </a:ext>
            </a:extLst>
          </p:cNvPr>
          <p:cNvPicPr>
            <a:picLocks noChangeAspect="1"/>
          </p:cNvPicPr>
          <p:nvPr/>
        </p:nvPicPr>
        <p:blipFill>
          <a:blip r:embed="rId4">
            <a:extLst>
              <a:ext uri="{28A0092B-C50C-407E-A947-70E740481C1C}">
                <a14:useLocalDpi xmlns:a14="http://schemas.microsoft.com/office/drawing/2010/main" val="0"/>
              </a:ext>
            </a:extLst>
          </a:blip>
          <a:srcRect l="64669" t="8204" r="8383" b="78516"/>
          <a:stretch>
            <a:fillRect/>
          </a:stretch>
        </p:blipFill>
        <p:spPr>
          <a:xfrm>
            <a:off x="-1248550" y="4349241"/>
            <a:ext cx="2956560" cy="2185699"/>
          </a:xfrm>
          <a:prstGeom prst="rect">
            <a:avLst/>
          </a:prstGeom>
        </p:spPr>
      </p:pic>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B97551-8FA3-4096-92CE-128D6A3A1F16}"/>
              </a:ext>
            </a:extLst>
          </p:cNvPr>
          <p:cNvSpPr txBox="1"/>
          <p:nvPr/>
        </p:nvSpPr>
        <p:spPr>
          <a:xfrm>
            <a:off x="7714570" y="1989720"/>
            <a:ext cx="923330" cy="2016000"/>
          </a:xfrm>
          <a:prstGeom prst="rect">
            <a:avLst/>
          </a:prstGeom>
          <a:noFill/>
        </p:spPr>
        <p:txBody>
          <a:bodyPr vert="eaVert" wrap="square" rtlCol="0">
            <a:spAutoFit/>
          </a:bodyPr>
          <a:lstStyle/>
          <a:p>
            <a:pPr>
              <a:lnSpc>
                <a:spcPct val="150000"/>
              </a:lnSpc>
            </a:pPr>
            <a:r>
              <a:rPr kumimoji="1" lang="zh-CN" altLang="en-US" sz="3200" smtClean="0">
                <a:latin typeface="隶书" panose="02010509060101010101" pitchFamily="49" charset="-122"/>
                <a:ea typeface="隶书" panose="02010509060101010101" pitchFamily="49" charset="-122"/>
                <a:cs typeface="FZQingKeBenYueSongS-R-GB" charset="-122"/>
              </a:rPr>
              <a:t>研读文本</a:t>
            </a:r>
            <a:endParaRPr kumimoji="1" lang="zh-CN" altLang="en-US" sz="3200">
              <a:latin typeface="隶书" panose="02010509060101010101" pitchFamily="49" charset="-122"/>
              <a:ea typeface="隶书" panose="02010509060101010101" pitchFamily="49" charset="-122"/>
              <a:cs typeface="FZQingKeBenYueSongS-R-GB" charset="-122"/>
            </a:endParaRPr>
          </a:p>
        </p:txBody>
      </p:sp>
      <p:pic>
        <p:nvPicPr>
          <p:cNvPr id="11" name="内容占位符 10"/>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研读文本</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46292806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16385"/>
          <p:cNvSpPr txBox="1">
            <a:spLocks noChangeArrowheads="1"/>
          </p:cNvSpPr>
          <p:nvPr/>
        </p:nvSpPr>
        <p:spPr bwMode="auto">
          <a:xfrm>
            <a:off x="911953" y="824772"/>
            <a:ext cx="11353800" cy="457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5000"/>
              </a:lnSpc>
            </a:pPr>
            <a:r>
              <a:rPr lang="zh-CN" altLang="en-US" sz="3200" b="1">
                <a:latin typeface="微软雅黑" panose="020B0503020204020204" pitchFamily="34" charset="-122"/>
                <a:ea typeface="微软雅黑" panose="020B0503020204020204" pitchFamily="34" charset="-122"/>
              </a:rPr>
              <a:t>（一）六王</a:t>
            </a:r>
            <a:r>
              <a:rPr lang="zh-CN" altLang="en-US" sz="3200" b="1">
                <a:solidFill>
                  <a:srgbClr val="C00000"/>
                </a:solidFill>
                <a:latin typeface="微软雅黑" panose="020B0503020204020204" pitchFamily="34" charset="-122"/>
                <a:ea typeface="微软雅黑" panose="020B0503020204020204" pitchFamily="34" charset="-122"/>
              </a:rPr>
              <a:t>毕</a:t>
            </a:r>
            <a:r>
              <a:rPr lang="zh-CN" altLang="en-US" sz="3200" b="1">
                <a:latin typeface="微软雅黑" panose="020B0503020204020204" pitchFamily="34" charset="-122"/>
                <a:ea typeface="微软雅黑" panose="020B0503020204020204" pitchFamily="34" charset="-122"/>
              </a:rPr>
              <a:t>，四海</a:t>
            </a:r>
            <a:r>
              <a:rPr lang="zh-CN" altLang="en-US" sz="3200" b="1">
                <a:solidFill>
                  <a:srgbClr val="C00000"/>
                </a:solidFill>
                <a:latin typeface="微软雅黑" panose="020B0503020204020204" pitchFamily="34" charset="-122"/>
                <a:ea typeface="微软雅黑" panose="020B0503020204020204" pitchFamily="34" charset="-122"/>
                <a:hlinkClick r:id="rId2" action="ppaction://hlinksldjump"/>
              </a:rPr>
              <a:t>一</a:t>
            </a:r>
            <a:r>
              <a:rPr lang="zh-CN" altLang="en-US" sz="3200" b="1">
                <a:latin typeface="微软雅黑" panose="020B0503020204020204" pitchFamily="34" charset="-122"/>
                <a:ea typeface="微软雅黑" panose="020B0503020204020204" pitchFamily="34" charset="-122"/>
              </a:rPr>
              <a:t>。蜀山</a:t>
            </a:r>
            <a:r>
              <a:rPr lang="zh-CN" altLang="en-US" sz="3200" b="1">
                <a:solidFill>
                  <a:srgbClr val="C00000"/>
                </a:solidFill>
                <a:latin typeface="微软雅黑" panose="020B0503020204020204" pitchFamily="34" charset="-122"/>
                <a:ea typeface="微软雅黑" panose="020B0503020204020204" pitchFamily="34" charset="-122"/>
              </a:rPr>
              <a:t>兀</a:t>
            </a:r>
            <a:r>
              <a:rPr lang="zh-CN" altLang="en-US" sz="3200" b="1">
                <a:latin typeface="微软雅黑" panose="020B0503020204020204" pitchFamily="34" charset="-122"/>
                <a:ea typeface="微软雅黑" panose="020B0503020204020204" pitchFamily="34" charset="-122"/>
              </a:rPr>
              <a:t>，阿房</a:t>
            </a:r>
            <a:r>
              <a:rPr lang="zh-CN" altLang="en-US" sz="3200" b="1">
                <a:solidFill>
                  <a:srgbClr val="C00000"/>
                </a:solidFill>
                <a:latin typeface="微软雅黑" panose="020B0503020204020204" pitchFamily="34" charset="-122"/>
                <a:ea typeface="微软雅黑" panose="020B0503020204020204" pitchFamily="34" charset="-122"/>
              </a:rPr>
              <a:t>出</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覆压</a:t>
            </a:r>
            <a:r>
              <a:rPr lang="zh-CN" altLang="en-US" sz="3200" b="1">
                <a:latin typeface="微软雅黑" panose="020B0503020204020204" pitchFamily="34" charset="-122"/>
                <a:ea typeface="微软雅黑" panose="020B0503020204020204" pitchFamily="34" charset="-122"/>
              </a:rPr>
              <a:t>三百</a:t>
            </a:r>
          </a:p>
          <a:p>
            <a:pPr eaLnBrk="1" hangingPunct="1">
              <a:lnSpc>
                <a:spcPct val="85000"/>
              </a:lnSpc>
            </a:pPr>
            <a:endParaRPr lang="zh-CN" altLang="en-US" sz="3200" b="1">
              <a:latin typeface="微软雅黑" panose="020B0503020204020204" pitchFamily="34" charset="-122"/>
              <a:ea typeface="微软雅黑" panose="020B0503020204020204" pitchFamily="34" charset="-122"/>
            </a:endParaRPr>
          </a:p>
          <a:p>
            <a:pPr eaLnBrk="1" hangingPunct="1">
              <a:lnSpc>
                <a:spcPct val="85000"/>
              </a:lnSpc>
            </a:pPr>
            <a:endParaRPr lang="zh-CN" altLang="en-US" sz="3200" b="1">
              <a:latin typeface="微软雅黑" panose="020B0503020204020204" pitchFamily="34" charset="-122"/>
              <a:ea typeface="微软雅黑" panose="020B0503020204020204" pitchFamily="34" charset="-122"/>
            </a:endParaRPr>
          </a:p>
          <a:p>
            <a:pPr eaLnBrk="1" hangingPunct="1">
              <a:lnSpc>
                <a:spcPct val="85000"/>
              </a:lnSpc>
            </a:pPr>
            <a:endParaRPr lang="zh-CN" altLang="en-US" sz="3200" b="1">
              <a:latin typeface="微软雅黑" panose="020B0503020204020204" pitchFamily="34" charset="-122"/>
              <a:ea typeface="微软雅黑" panose="020B0503020204020204" pitchFamily="34" charset="-122"/>
            </a:endParaRPr>
          </a:p>
          <a:p>
            <a:pPr eaLnBrk="1" hangingPunct="1">
              <a:lnSpc>
                <a:spcPct val="85000"/>
              </a:lnSpc>
            </a:pPr>
            <a:r>
              <a:rPr lang="zh-CN" altLang="en-US" sz="3200" b="1">
                <a:latin typeface="微软雅黑" panose="020B0503020204020204" pitchFamily="34" charset="-122"/>
                <a:ea typeface="微软雅黑" panose="020B0503020204020204" pitchFamily="34" charset="-122"/>
              </a:rPr>
              <a:t>余里，</a:t>
            </a:r>
            <a:r>
              <a:rPr lang="zh-CN" altLang="en-US" sz="3200" b="1">
                <a:solidFill>
                  <a:srgbClr val="C00000"/>
                </a:solidFill>
                <a:latin typeface="微软雅黑" panose="020B0503020204020204" pitchFamily="34" charset="-122"/>
                <a:ea typeface="微软雅黑" panose="020B0503020204020204" pitchFamily="34" charset="-122"/>
              </a:rPr>
              <a:t>隔离天日</a:t>
            </a:r>
            <a:r>
              <a:rPr lang="zh-CN" altLang="en-US" sz="3200" b="1">
                <a:latin typeface="微软雅黑" panose="020B0503020204020204" pitchFamily="34" charset="-122"/>
                <a:ea typeface="微软雅黑" panose="020B0503020204020204" pitchFamily="34" charset="-122"/>
              </a:rPr>
              <a:t>。骊山</a:t>
            </a:r>
            <a:r>
              <a:rPr lang="zh-CN" altLang="en-US" sz="3200" b="1">
                <a:solidFill>
                  <a:srgbClr val="C00000"/>
                </a:solidFill>
                <a:latin typeface="微软雅黑" panose="020B0503020204020204" pitchFamily="34" charset="-122"/>
                <a:ea typeface="微软雅黑" panose="020B0503020204020204" pitchFamily="34" charset="-122"/>
              </a:rPr>
              <a:t>北构</a:t>
            </a:r>
            <a:r>
              <a:rPr lang="zh-CN" altLang="en-US" sz="3200" b="1">
                <a:latin typeface="微软雅黑" panose="020B0503020204020204" pitchFamily="34" charset="-122"/>
                <a:ea typeface="微软雅黑" panose="020B0503020204020204" pitchFamily="34" charset="-122"/>
              </a:rPr>
              <a:t>而</a:t>
            </a:r>
            <a:r>
              <a:rPr lang="zh-CN" altLang="en-US" sz="3200" b="1">
                <a:solidFill>
                  <a:srgbClr val="C00000"/>
                </a:solidFill>
                <a:latin typeface="微软雅黑" panose="020B0503020204020204" pitchFamily="34" charset="-122"/>
                <a:ea typeface="微软雅黑" panose="020B0503020204020204" pitchFamily="34" charset="-122"/>
              </a:rPr>
              <a:t>西</a:t>
            </a:r>
            <a:r>
              <a:rPr lang="zh-CN" altLang="en-US" sz="3200" b="1">
                <a:latin typeface="微软雅黑" panose="020B0503020204020204" pitchFamily="34" charset="-122"/>
                <a:ea typeface="微软雅黑" panose="020B0503020204020204" pitchFamily="34" charset="-122"/>
              </a:rPr>
              <a:t>折，直</a:t>
            </a:r>
            <a:r>
              <a:rPr lang="zh-CN" altLang="en-US" sz="3200" b="1">
                <a:solidFill>
                  <a:srgbClr val="C00000"/>
                </a:solidFill>
                <a:latin typeface="微软雅黑" panose="020B0503020204020204" pitchFamily="34" charset="-122"/>
                <a:ea typeface="微软雅黑" panose="020B0503020204020204" pitchFamily="34" charset="-122"/>
              </a:rPr>
              <a:t>走</a:t>
            </a:r>
            <a:r>
              <a:rPr lang="zh-CN" altLang="en-US" sz="3200" b="1">
                <a:latin typeface="微软雅黑" panose="020B0503020204020204" pitchFamily="34" charset="-122"/>
                <a:ea typeface="微软雅黑" panose="020B0503020204020204" pitchFamily="34" charset="-122"/>
              </a:rPr>
              <a:t>咸阳。二川</a:t>
            </a:r>
          </a:p>
          <a:p>
            <a:pPr eaLnBrk="1" hangingPunct="1">
              <a:lnSpc>
                <a:spcPct val="85000"/>
              </a:lnSpc>
            </a:pPr>
            <a:endParaRPr lang="zh-CN" altLang="en-US" sz="3200" b="1">
              <a:latin typeface="微软雅黑" panose="020B0503020204020204" pitchFamily="34" charset="-122"/>
              <a:ea typeface="微软雅黑" panose="020B0503020204020204" pitchFamily="34" charset="-122"/>
            </a:endParaRPr>
          </a:p>
          <a:p>
            <a:pPr eaLnBrk="1" hangingPunct="1">
              <a:spcBef>
                <a:spcPct val="40000"/>
              </a:spcBef>
            </a:pPr>
            <a:endParaRPr lang="zh-CN" altLang="en-US" sz="3200" b="1">
              <a:latin typeface="微软雅黑" panose="020B0503020204020204" pitchFamily="34" charset="-122"/>
              <a:ea typeface="微软雅黑" panose="020B0503020204020204" pitchFamily="34" charset="-122"/>
            </a:endParaRPr>
          </a:p>
          <a:p>
            <a:pPr eaLnBrk="1" hangingPunct="1">
              <a:spcBef>
                <a:spcPct val="40000"/>
              </a:spcBef>
            </a:pPr>
            <a:r>
              <a:rPr lang="zh-CN" altLang="en-US" sz="3200" b="1">
                <a:solidFill>
                  <a:srgbClr val="C00000"/>
                </a:solidFill>
                <a:latin typeface="微软雅黑" panose="020B0503020204020204" pitchFamily="34" charset="-122"/>
                <a:ea typeface="微软雅黑" panose="020B0503020204020204" pitchFamily="34" charset="-122"/>
              </a:rPr>
              <a:t>溶溶</a:t>
            </a:r>
            <a:r>
              <a:rPr lang="zh-CN" altLang="en-US" sz="3200" b="1">
                <a:latin typeface="微软雅黑" panose="020B0503020204020204" pitchFamily="34" charset="-122"/>
                <a:ea typeface="微软雅黑" panose="020B0503020204020204" pitchFamily="34" charset="-122"/>
              </a:rPr>
              <a:t>，流入宫墙。五步一楼，十步一阁。</a:t>
            </a:r>
            <a:r>
              <a:rPr lang="zh-CN" altLang="en-US" sz="3200" b="1">
                <a:solidFill>
                  <a:srgbClr val="C00000"/>
                </a:solidFill>
                <a:latin typeface="微软雅黑" panose="020B0503020204020204" pitchFamily="34" charset="-122"/>
                <a:ea typeface="微软雅黑" panose="020B0503020204020204" pitchFamily="34" charset="-122"/>
              </a:rPr>
              <a:t>廊腰缦回</a:t>
            </a:r>
            <a:r>
              <a:rPr lang="zh-CN" altLang="en-US" sz="3200" b="1" smtClean="0">
                <a:latin typeface="微软雅黑" panose="020B0503020204020204" pitchFamily="34" charset="-122"/>
                <a:ea typeface="微软雅黑" panose="020B0503020204020204" pitchFamily="34" charset="-122"/>
              </a:rPr>
              <a:t>，</a:t>
            </a:r>
            <a:endParaRPr lang="zh-CN" altLang="en-US" sz="3200" b="1">
              <a:latin typeface="微软雅黑" panose="020B0503020204020204" pitchFamily="34" charset="-122"/>
              <a:ea typeface="微软雅黑" panose="020B0503020204020204" pitchFamily="34" charset="-122"/>
            </a:endParaRPr>
          </a:p>
          <a:p>
            <a:pPr eaLnBrk="1" hangingPunct="1">
              <a:lnSpc>
                <a:spcPct val="120000"/>
              </a:lnSpc>
            </a:pPr>
            <a:endParaRPr lang="zh-CN" altLang="en-US" sz="3200" b="1">
              <a:latin typeface="微软雅黑" panose="020B0503020204020204" pitchFamily="34" charset="-122"/>
              <a:ea typeface="微软雅黑" panose="020B0503020204020204" pitchFamily="34" charset="-122"/>
            </a:endParaRPr>
          </a:p>
        </p:txBody>
      </p:sp>
      <p:sp>
        <p:nvSpPr>
          <p:cNvPr id="22" name="文本框 16400"/>
          <p:cNvSpPr txBox="1">
            <a:spLocks noChangeArrowheads="1"/>
          </p:cNvSpPr>
          <p:nvPr/>
        </p:nvSpPr>
        <p:spPr bwMode="auto">
          <a:xfrm>
            <a:off x="0" y="6190989"/>
            <a:ext cx="12184941" cy="705153"/>
          </a:xfrm>
          <a:prstGeom prst="rect">
            <a:avLst/>
          </a:prstGeom>
          <a:solidFill>
            <a:srgbClr val="C00000"/>
          </a:solidFill>
          <a:ln>
            <a:noFill/>
          </a:ln>
          <a:extLst/>
        </p:spPr>
        <p:txBody>
          <a:bodyPr wrap="square" anchor="ctr" anchorCtr="1">
            <a:noAutofit/>
          </a:bodyPr>
          <a:lstStyle>
            <a:defPPr>
              <a:defRPr lang="zh-CN"/>
            </a:defPPr>
            <a:lvl1pPr>
              <a:lnSpc>
                <a:spcPct val="80000"/>
              </a:lnSpc>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4800" smtClean="0">
                <a:solidFill>
                  <a:schemeClr val="bg1"/>
                </a:solidFill>
              </a:rPr>
              <a:t>总写阿房宫的宏伟全貌</a:t>
            </a:r>
            <a:endParaRPr lang="zh-CN" altLang="en-US" sz="4800">
              <a:solidFill>
                <a:schemeClr val="bg1"/>
              </a:solidFill>
            </a:endParaRPr>
          </a:p>
        </p:txBody>
      </p:sp>
      <p:sp>
        <p:nvSpPr>
          <p:cNvPr id="16387" name="文本框 16386"/>
          <p:cNvSpPr txBox="1">
            <a:spLocks noChangeArrowheads="1"/>
          </p:cNvSpPr>
          <p:nvPr/>
        </p:nvSpPr>
        <p:spPr bwMode="auto">
          <a:xfrm>
            <a:off x="593056" y="1197554"/>
            <a:ext cx="36465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smtClean="0">
                <a:latin typeface="微软雅黑" panose="020B0503020204020204" pitchFamily="34" charset="-122"/>
                <a:ea typeface="微软雅黑" panose="020B0503020204020204" pitchFamily="34" charset="-122"/>
              </a:rPr>
              <a:t>完结，</a:t>
            </a:r>
            <a:r>
              <a:rPr lang="zh-CN" altLang="en-US" sz="2800">
                <a:latin typeface="微软雅黑" panose="020B0503020204020204" pitchFamily="34" charset="-122"/>
                <a:ea typeface="微软雅黑" panose="020B0503020204020204" pitchFamily="34" charset="-122"/>
              </a:rPr>
              <a:t>指为秦国所灭。</a:t>
            </a:r>
          </a:p>
        </p:txBody>
      </p:sp>
      <p:sp>
        <p:nvSpPr>
          <p:cNvPr id="16389" name="文本框 16388"/>
          <p:cNvSpPr txBox="1">
            <a:spLocks noChangeArrowheads="1"/>
          </p:cNvSpPr>
          <p:nvPr/>
        </p:nvSpPr>
        <p:spPr bwMode="auto">
          <a:xfrm>
            <a:off x="6563969" y="381152"/>
            <a:ext cx="33549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微软雅黑" panose="020B0503020204020204" pitchFamily="34" charset="-122"/>
                <a:ea typeface="微软雅黑" panose="020B0503020204020204" pitchFamily="34" charset="-122"/>
              </a:rPr>
              <a:t>出现，意思是</a:t>
            </a:r>
            <a:r>
              <a:rPr lang="zh-CN" altLang="en-US" sz="2800" smtClean="0">
                <a:latin typeface="微软雅黑" panose="020B0503020204020204" pitchFamily="34" charset="-122"/>
                <a:ea typeface="微软雅黑" panose="020B0503020204020204" pitchFamily="34" charset="-122"/>
              </a:rPr>
              <a:t>建成</a:t>
            </a:r>
            <a:endParaRPr lang="zh-CN" altLang="en-US" sz="2800">
              <a:latin typeface="微软雅黑" panose="020B0503020204020204" pitchFamily="34" charset="-122"/>
              <a:ea typeface="微软雅黑" panose="020B0503020204020204" pitchFamily="34" charset="-122"/>
            </a:endParaRPr>
          </a:p>
        </p:txBody>
      </p:sp>
      <p:sp>
        <p:nvSpPr>
          <p:cNvPr id="16390" name="文本框 16389"/>
          <p:cNvSpPr txBox="1">
            <a:spLocks noChangeArrowheads="1"/>
          </p:cNvSpPr>
          <p:nvPr/>
        </p:nvSpPr>
        <p:spPr bwMode="auto">
          <a:xfrm>
            <a:off x="410683" y="1830528"/>
            <a:ext cx="10147497"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zh-CN" altLang="en-US" sz="2800" b="1">
                <a:solidFill>
                  <a:srgbClr val="0070C0"/>
                </a:solidFill>
                <a:latin typeface="楷体" panose="02010609060101010101" pitchFamily="49" charset="-122"/>
                <a:ea typeface="楷体" panose="02010609060101010101" pitchFamily="49" charset="-122"/>
              </a:rPr>
              <a:t>短促有力，概括了六国灭亡、秦统一天下的历史过程，点出秦统一后的骄奢</a:t>
            </a:r>
            <a:r>
              <a:rPr lang="zh-CN" altLang="en-US" sz="2800" b="1" smtClean="0">
                <a:solidFill>
                  <a:srgbClr val="0070C0"/>
                </a:solidFill>
                <a:latin typeface="楷体" panose="02010609060101010101" pitchFamily="49" charset="-122"/>
                <a:ea typeface="楷体" panose="02010609060101010101" pitchFamily="49" charset="-122"/>
              </a:rPr>
              <a:t>。总领全文：阿房宫兴建的历史条件及工程浩大</a:t>
            </a:r>
            <a:endParaRPr lang="zh-CN" altLang="en-US" sz="2800" b="1">
              <a:solidFill>
                <a:srgbClr val="0070C0"/>
              </a:solidFill>
              <a:latin typeface="楷体" panose="02010609060101010101" pitchFamily="49" charset="-122"/>
              <a:ea typeface="楷体" panose="02010609060101010101" pitchFamily="49" charset="-122"/>
            </a:endParaRPr>
          </a:p>
        </p:txBody>
      </p:sp>
      <p:sp>
        <p:nvSpPr>
          <p:cNvPr id="16391" name="文本框 16390"/>
          <p:cNvSpPr txBox="1">
            <a:spLocks noChangeArrowheads="1"/>
          </p:cNvSpPr>
          <p:nvPr/>
        </p:nvSpPr>
        <p:spPr bwMode="auto">
          <a:xfrm>
            <a:off x="8506666" y="1188161"/>
            <a:ext cx="24665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latin typeface="微软雅黑" panose="020B0503020204020204" pitchFamily="34" charset="-122"/>
                <a:ea typeface="微软雅黑" panose="020B0503020204020204" pitchFamily="34" charset="-122"/>
              </a:rPr>
              <a:t>同义词连用，这里指覆盖。</a:t>
            </a:r>
          </a:p>
        </p:txBody>
      </p:sp>
      <p:sp>
        <p:nvSpPr>
          <p:cNvPr id="16393" name="文本框 16392"/>
          <p:cNvSpPr txBox="1">
            <a:spLocks noChangeArrowheads="1"/>
          </p:cNvSpPr>
          <p:nvPr/>
        </p:nvSpPr>
        <p:spPr bwMode="auto">
          <a:xfrm>
            <a:off x="278061" y="3693899"/>
            <a:ext cx="36764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80000"/>
              </a:lnSpc>
            </a:pPr>
            <a:r>
              <a:rPr lang="zh-CN" altLang="en-US"/>
              <a:t>形容</a:t>
            </a:r>
            <a:r>
              <a:rPr lang="zh-CN" altLang="en-US" smtClean="0"/>
              <a:t>阿房宫</a:t>
            </a:r>
            <a:r>
              <a:rPr lang="zh-CN" altLang="en-US">
                <a:solidFill>
                  <a:srgbClr val="00B050"/>
                </a:solidFill>
              </a:rPr>
              <a:t>楼阁之高</a:t>
            </a:r>
          </a:p>
        </p:txBody>
      </p:sp>
      <p:sp>
        <p:nvSpPr>
          <p:cNvPr id="16398" name="文本框 16397"/>
          <p:cNvSpPr txBox="1">
            <a:spLocks noChangeArrowheads="1"/>
          </p:cNvSpPr>
          <p:nvPr/>
        </p:nvSpPr>
        <p:spPr bwMode="auto">
          <a:xfrm>
            <a:off x="8037905" y="2835197"/>
            <a:ext cx="3276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通达，</a:t>
            </a:r>
            <a:r>
              <a:rPr lang="zh-CN" altLang="en-US"/>
              <a:t>今多指行走。</a:t>
            </a:r>
          </a:p>
        </p:txBody>
      </p:sp>
      <p:sp>
        <p:nvSpPr>
          <p:cNvPr id="16399" name="文本框 16398"/>
          <p:cNvSpPr txBox="1">
            <a:spLocks noChangeArrowheads="1"/>
          </p:cNvSpPr>
          <p:nvPr/>
        </p:nvSpPr>
        <p:spPr bwMode="auto">
          <a:xfrm>
            <a:off x="8225714" y="3905764"/>
            <a:ext cx="3028404"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80000"/>
              </a:lnSpc>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solidFill>
                  <a:srgbClr val="C00000"/>
                </a:solidFill>
              </a:rPr>
              <a:t>一直通到咸阳</a:t>
            </a:r>
            <a:r>
              <a:rPr lang="zh-CN" altLang="en-US">
                <a:solidFill>
                  <a:srgbClr val="C00000"/>
                </a:solidFill>
              </a:rPr>
              <a:t>。</a:t>
            </a:r>
          </a:p>
        </p:txBody>
      </p:sp>
      <p:sp>
        <p:nvSpPr>
          <p:cNvPr id="16400" name="文本框 16399"/>
          <p:cNvSpPr txBox="1">
            <a:spLocks noChangeArrowheads="1"/>
          </p:cNvSpPr>
          <p:nvPr/>
        </p:nvSpPr>
        <p:spPr bwMode="auto">
          <a:xfrm>
            <a:off x="7868443" y="3258923"/>
            <a:ext cx="2801545"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80000"/>
              </a:lnSpc>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写出阿房宫</a:t>
            </a:r>
            <a:r>
              <a:rPr lang="zh-CN" altLang="en-US">
                <a:solidFill>
                  <a:srgbClr val="00B050"/>
                </a:solidFill>
              </a:rPr>
              <a:t>地理位置</a:t>
            </a:r>
            <a:r>
              <a:rPr lang="zh-CN" altLang="en-US" smtClean="0"/>
              <a:t>、建筑走势</a:t>
            </a:r>
            <a:endParaRPr lang="zh-CN" altLang="en-US"/>
          </a:p>
        </p:txBody>
      </p:sp>
      <p:sp>
        <p:nvSpPr>
          <p:cNvPr id="16401" name="文本框 16400"/>
          <p:cNvSpPr txBox="1">
            <a:spLocks noChangeArrowheads="1"/>
          </p:cNvSpPr>
          <p:nvPr/>
        </p:nvSpPr>
        <p:spPr bwMode="auto">
          <a:xfrm>
            <a:off x="308006" y="4672452"/>
            <a:ext cx="460242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河水盛大的样子、缓缓流动的样子</a:t>
            </a:r>
            <a:r>
              <a:rPr lang="zh-CN" altLang="en-US" b="1" smtClean="0">
                <a:solidFill>
                  <a:srgbClr val="C00000"/>
                </a:solidFill>
                <a:latin typeface="楷体" panose="02010609060101010101" pitchFamily="49" charset="-122"/>
                <a:ea typeface="楷体" panose="02010609060101010101" pitchFamily="49" charset="-122"/>
              </a:rPr>
              <a:t>（</a:t>
            </a:r>
            <a:r>
              <a:rPr lang="zh-CN" altLang="en-US" b="1">
                <a:solidFill>
                  <a:srgbClr val="C00000"/>
                </a:solidFill>
                <a:latin typeface="楷体" panose="02010609060101010101" pitchFamily="49" charset="-122"/>
                <a:ea typeface="楷体" panose="02010609060101010101" pitchFamily="49" charset="-122"/>
              </a:rPr>
              <a:t>渭</a:t>
            </a:r>
            <a:r>
              <a:rPr lang="zh-CN" altLang="en-US" b="1" smtClean="0">
                <a:solidFill>
                  <a:srgbClr val="C00000"/>
                </a:solidFill>
                <a:latin typeface="楷体" panose="02010609060101010101" pitchFamily="49" charset="-122"/>
                <a:ea typeface="楷体" panose="02010609060101010101" pitchFamily="49" charset="-122"/>
              </a:rPr>
              <a:t>水和樊川浩浩荡荡</a:t>
            </a:r>
            <a:r>
              <a:rPr lang="zh-CN" altLang="en-US" b="1">
                <a:solidFill>
                  <a:srgbClr val="C00000"/>
                </a:solidFill>
                <a:latin typeface="楷体" panose="02010609060101010101" pitchFamily="49" charset="-122"/>
                <a:ea typeface="楷体" panose="02010609060101010101" pitchFamily="49" charset="-122"/>
              </a:rPr>
              <a:t>，流入阿房宫的围墙）</a:t>
            </a:r>
            <a:r>
              <a:rPr lang="zh-CN" altLang="en-US"/>
              <a:t>。</a:t>
            </a:r>
          </a:p>
        </p:txBody>
      </p:sp>
      <p:sp>
        <p:nvSpPr>
          <p:cNvPr id="16402" name="文本框 16401"/>
          <p:cNvSpPr txBox="1">
            <a:spLocks noChangeArrowheads="1"/>
          </p:cNvSpPr>
          <p:nvPr/>
        </p:nvSpPr>
        <p:spPr bwMode="auto">
          <a:xfrm>
            <a:off x="5334000" y="4722934"/>
            <a:ext cx="4381499" cy="147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80000"/>
              </a:lnSpc>
            </a:pPr>
            <a:r>
              <a:rPr lang="zh-CN" altLang="en-US"/>
              <a:t>廊</a:t>
            </a:r>
            <a:r>
              <a:rPr lang="zh-CN" altLang="en-US" smtClean="0"/>
              <a:t>腰：连接高大建筑物的</a:t>
            </a:r>
            <a:r>
              <a:rPr lang="zh-CN" altLang="en-US"/>
              <a:t>走廊，因为它位于建筑物的中间</a:t>
            </a:r>
            <a:r>
              <a:rPr lang="zh-CN" altLang="en-US" smtClean="0"/>
              <a:t>，好像人</a:t>
            </a:r>
            <a:r>
              <a:rPr lang="zh-CN" altLang="en-US"/>
              <a:t>的腰部，所以称为“廊腰”。</a:t>
            </a:r>
          </a:p>
        </p:txBody>
      </p:sp>
      <p:sp>
        <p:nvSpPr>
          <p:cNvPr id="16403" name="文本框 16402"/>
          <p:cNvSpPr txBox="1">
            <a:spLocks noChangeArrowheads="1"/>
          </p:cNvSpPr>
          <p:nvPr/>
        </p:nvSpPr>
        <p:spPr bwMode="auto">
          <a:xfrm>
            <a:off x="9413861" y="5174364"/>
            <a:ext cx="2063446" cy="449413"/>
          </a:xfrm>
          <a:prstGeom prst="rect">
            <a:avLst/>
          </a:prstGeom>
          <a:solidFill>
            <a:schemeClr val="accent1">
              <a:lumMod val="75000"/>
            </a:schemeClr>
          </a:solidFill>
          <a:ln w="9525">
            <a:noFill/>
            <a:miter lim="800000"/>
          </a:ln>
        </p:spPr>
        <p:txBody>
          <a:bodyPr anchor="ctr" anchorCtr="1"/>
          <a:lstStyle>
            <a:defPPr>
              <a:defRPr lang="zh-CN"/>
            </a:defPPr>
            <a:lvl1pPr algn="ct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缦：萦绕。</a:t>
            </a:r>
          </a:p>
        </p:txBody>
      </p:sp>
      <p:sp>
        <p:nvSpPr>
          <p:cNvPr id="25" name="AutoShape 13"/>
          <p:cNvSpPr>
            <a:spLocks noChangeArrowheads="1"/>
          </p:cNvSpPr>
          <p:nvPr/>
        </p:nvSpPr>
        <p:spPr bwMode="auto">
          <a:xfrm>
            <a:off x="3264760" y="2875341"/>
            <a:ext cx="2441082" cy="1151135"/>
          </a:xfrm>
          <a:prstGeom prst="wedgeEllipseCallout">
            <a:avLst>
              <a:gd name="adj1" fmla="val 34752"/>
              <a:gd name="adj2" fmla="val -58056"/>
            </a:avLst>
          </a:prstGeom>
          <a:solidFill>
            <a:schemeClr val="accent1">
              <a:lumMod val="75000"/>
            </a:schemeClr>
          </a:solidFill>
          <a:ln w="9525">
            <a:noFill/>
            <a:miter lim="800000"/>
          </a:ln>
        </p:spPr>
        <p:txBody>
          <a:bodyPr anchor="ctr" anchorCtr="1"/>
          <a:lstStyle/>
          <a:p>
            <a:pPr algn="ctr"/>
            <a:r>
              <a:rPr lang="zh-CN" altLang="en-US" sz="2400" b="1">
                <a:solidFill>
                  <a:schemeClr val="bg1"/>
                </a:solidFill>
                <a:latin typeface="Arial" panose="020B0604020202020204" pitchFamily="34" charset="0"/>
                <a:ea typeface="宋体" panose="02010600030101010101" pitchFamily="2" charset="-122"/>
              </a:rPr>
              <a:t>北、西：</a:t>
            </a:r>
            <a:r>
              <a:rPr lang="zh-CN" altLang="en-US" sz="2400" b="1" smtClean="0">
                <a:solidFill>
                  <a:schemeClr val="bg1"/>
                </a:solidFill>
                <a:latin typeface="Arial" panose="020B0604020202020204" pitchFamily="34" charset="0"/>
                <a:ea typeface="宋体" panose="02010600030101010101" pitchFamily="2" charset="-122"/>
              </a:rPr>
              <a:t>名作状，</a:t>
            </a:r>
            <a:r>
              <a:rPr lang="zh-CN" altLang="en-US" sz="2400" b="1">
                <a:solidFill>
                  <a:schemeClr val="bg1"/>
                </a:solidFill>
                <a:latin typeface="Arial" panose="020B0604020202020204" pitchFamily="34" charset="0"/>
                <a:ea typeface="宋体" panose="02010600030101010101" pitchFamily="2" charset="-122"/>
              </a:rPr>
              <a:t>从</a:t>
            </a:r>
            <a:r>
              <a:rPr lang="zh-CN" altLang="en-US" sz="2400" b="1" smtClean="0">
                <a:solidFill>
                  <a:schemeClr val="bg1"/>
                </a:solidFill>
                <a:latin typeface="Arial" panose="020B0604020202020204" pitchFamily="34" charset="0"/>
                <a:ea typeface="宋体" panose="02010600030101010101" pitchFamily="2" charset="-122"/>
              </a:rPr>
              <a:t>北、向西</a:t>
            </a:r>
            <a:endParaRPr lang="zh-CN" altLang="en-US" sz="2400" b="1">
              <a:solidFill>
                <a:schemeClr val="bg1"/>
              </a:solidFill>
              <a:latin typeface="Arial" panose="020B0604020202020204" pitchFamily="34" charset="0"/>
              <a:ea typeface="宋体" panose="02010600030101010101" pitchFamily="2" charset="-122"/>
            </a:endParaRPr>
          </a:p>
        </p:txBody>
      </p:sp>
      <p:pic>
        <p:nvPicPr>
          <p:cNvPr id="27"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28"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第一段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3" name="AutoShape 8"/>
          <p:cNvSpPr>
            <a:spLocks noChangeArrowheads="1"/>
          </p:cNvSpPr>
          <p:nvPr/>
        </p:nvSpPr>
        <p:spPr bwMode="auto">
          <a:xfrm>
            <a:off x="3804874" y="200675"/>
            <a:ext cx="2114075" cy="616122"/>
          </a:xfrm>
          <a:prstGeom prst="wedgeEllipseCallout">
            <a:avLst>
              <a:gd name="adj1" fmla="val 6199"/>
              <a:gd name="adj2" fmla="val 85866"/>
            </a:avLst>
          </a:prstGeom>
          <a:solidFill>
            <a:schemeClr val="accent1">
              <a:lumMod val="75000"/>
            </a:schemeClr>
          </a:solidFill>
          <a:ln w="9525">
            <a:noFill/>
            <a:miter lim="800000"/>
          </a:ln>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rPr>
              <a:t>统一，数量词作动词</a:t>
            </a:r>
          </a:p>
        </p:txBody>
      </p:sp>
      <p:sp>
        <p:nvSpPr>
          <p:cNvPr id="16388" name="文本框 16387"/>
          <p:cNvSpPr txBox="1">
            <a:spLocks noChangeArrowheads="1"/>
          </p:cNvSpPr>
          <p:nvPr/>
        </p:nvSpPr>
        <p:spPr bwMode="auto">
          <a:xfrm>
            <a:off x="4165813" y="1166785"/>
            <a:ext cx="4361098"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zh-CN" altLang="en-US" sz="2800">
                <a:latin typeface="微软雅黑" panose="020B0503020204020204" pitchFamily="34" charset="-122"/>
                <a:ea typeface="微软雅黑" panose="020B0503020204020204" pitchFamily="34" charset="-122"/>
              </a:rPr>
              <a:t>本意</a:t>
            </a:r>
            <a:r>
              <a:rPr lang="zh-CN" altLang="en-US" sz="2800">
                <a:solidFill>
                  <a:srgbClr val="C00000"/>
                </a:solidFill>
                <a:latin typeface="微软雅黑" panose="020B0503020204020204" pitchFamily="34" charset="-122"/>
                <a:ea typeface="微软雅黑" panose="020B0503020204020204" pitchFamily="34" charset="-122"/>
              </a:rPr>
              <a:t>高而上平</a:t>
            </a:r>
            <a:r>
              <a:rPr lang="zh-CN" altLang="en-US" sz="2800">
                <a:latin typeface="微软雅黑" panose="020B0503020204020204" pitchFamily="34" charset="-122"/>
                <a:ea typeface="微软雅黑" panose="020B0503020204020204" pitchFamily="34" charset="-122"/>
              </a:rPr>
              <a:t>。这里活用为</a:t>
            </a:r>
            <a:r>
              <a:rPr lang="zh-CN" altLang="en-US" sz="2800">
                <a:solidFill>
                  <a:srgbClr val="C00000"/>
                </a:solidFill>
                <a:latin typeface="微软雅黑" panose="020B0503020204020204" pitchFamily="34" charset="-122"/>
                <a:ea typeface="微软雅黑" panose="020B0503020204020204" pitchFamily="34" charset="-122"/>
              </a:rPr>
              <a:t>动词</a:t>
            </a:r>
            <a:r>
              <a:rPr lang="zh-CN" altLang="en-US" sz="2800">
                <a:latin typeface="微软雅黑" panose="020B0503020204020204" pitchFamily="34" charset="-122"/>
                <a:ea typeface="微软雅黑" panose="020B0503020204020204" pitchFamily="34" charset="-122"/>
              </a:rPr>
              <a:t>，</a:t>
            </a:r>
            <a:r>
              <a:rPr lang="zh-CN" altLang="en-US" sz="2800" smtClean="0">
                <a:latin typeface="微软雅黑" panose="020B0503020204020204" pitchFamily="34" charset="-122"/>
                <a:ea typeface="微软雅黑" panose="020B0503020204020204" pitchFamily="34" charset="-122"/>
              </a:rPr>
              <a:t>指蜀地的山</a:t>
            </a:r>
            <a:r>
              <a:rPr lang="zh-CN" altLang="en-US" sz="2800" smtClean="0">
                <a:solidFill>
                  <a:srgbClr val="C00000"/>
                </a:solidFill>
                <a:latin typeface="微软雅黑" panose="020B0503020204020204" pitchFamily="34" charset="-122"/>
                <a:ea typeface="微软雅黑" panose="020B0503020204020204" pitchFamily="34" charset="-122"/>
              </a:rPr>
              <a:t>秃</a:t>
            </a:r>
            <a:r>
              <a:rPr lang="zh-CN" altLang="en-US" sz="2800" smtClean="0">
                <a:latin typeface="微软雅黑" panose="020B0503020204020204" pitchFamily="34" charset="-122"/>
                <a:ea typeface="微软雅黑" panose="020B0503020204020204" pitchFamily="34" charset="-122"/>
              </a:rPr>
              <a:t>了</a:t>
            </a:r>
            <a:endParaRPr lang="zh-CN" altLang="en-US" sz="2800">
              <a:latin typeface="微软雅黑" panose="020B0503020204020204" pitchFamily="34" charset="-122"/>
              <a:ea typeface="微软雅黑" panose="020B0503020204020204" pitchFamily="34" charset="-122"/>
            </a:endParaRPr>
          </a:p>
        </p:txBody>
      </p:sp>
      <p:sp>
        <p:nvSpPr>
          <p:cNvPr id="16392" name="文本框 16391"/>
          <p:cNvSpPr txBox="1">
            <a:spLocks noChangeArrowheads="1"/>
          </p:cNvSpPr>
          <p:nvPr/>
        </p:nvSpPr>
        <p:spPr bwMode="auto">
          <a:xfrm>
            <a:off x="1548844" y="2824947"/>
            <a:ext cx="24448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分开了天空，挡往了太阳。</a:t>
            </a:r>
          </a:p>
        </p:txBody>
      </p:sp>
      <p:sp>
        <p:nvSpPr>
          <p:cNvPr id="16397" name="文本框 16396"/>
          <p:cNvSpPr txBox="1">
            <a:spLocks noChangeArrowheads="1"/>
          </p:cNvSpPr>
          <p:nvPr/>
        </p:nvSpPr>
        <p:spPr bwMode="auto">
          <a:xfrm>
            <a:off x="3735391" y="3901624"/>
            <a:ext cx="52990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80000"/>
              </a:lnSpc>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solidFill>
                  <a:srgbClr val="C00000"/>
                </a:solidFill>
              </a:rPr>
              <a:t>从骊山北边建起</a:t>
            </a:r>
            <a:r>
              <a:rPr lang="zh-CN" altLang="en-US" smtClean="0">
                <a:solidFill>
                  <a:srgbClr val="C00000"/>
                </a:solidFill>
              </a:rPr>
              <a:t>，折</a:t>
            </a:r>
            <a:r>
              <a:rPr lang="zh-CN" altLang="en-US">
                <a:solidFill>
                  <a:srgbClr val="C00000"/>
                </a:solidFill>
              </a:rPr>
              <a:t>而</a:t>
            </a:r>
            <a:r>
              <a:rPr lang="zh-CN" altLang="en-US" smtClean="0">
                <a:solidFill>
                  <a:srgbClr val="C00000"/>
                </a:solidFill>
              </a:rPr>
              <a:t>向西，</a:t>
            </a:r>
            <a:endParaRPr lang="zh-CN" altLang="en-US">
              <a:solidFill>
                <a:srgbClr val="C00000"/>
              </a:solidFill>
            </a:endParaRPr>
          </a:p>
        </p:txBody>
      </p:sp>
      <p:sp>
        <p:nvSpPr>
          <p:cNvPr id="29" name="文本框 28"/>
          <p:cNvSpPr txBox="1">
            <a:spLocks noChangeArrowheads="1"/>
          </p:cNvSpPr>
          <p:nvPr/>
        </p:nvSpPr>
        <p:spPr bwMode="auto">
          <a:xfrm>
            <a:off x="9413861" y="5725878"/>
            <a:ext cx="2063446" cy="449413"/>
          </a:xfrm>
          <a:prstGeom prst="rect">
            <a:avLst/>
          </a:prstGeom>
          <a:solidFill>
            <a:schemeClr val="accent1">
              <a:lumMod val="75000"/>
            </a:schemeClr>
          </a:solidFill>
          <a:ln w="9525">
            <a:noFill/>
            <a:miter lim="800000"/>
          </a:ln>
        </p:spPr>
        <p:txBody>
          <a:bodyPr anchor="ctr" anchorCtr="1"/>
          <a:lstStyle>
            <a:defPPr>
              <a:defRPr lang="zh-CN"/>
            </a:defPPr>
            <a:lvl1pPr algn="ct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回：曲折。</a:t>
            </a:r>
            <a:endParaRPr lang="zh-CN" altLang="en-US"/>
          </a:p>
        </p:txBody>
      </p:sp>
      <p:grpSp>
        <p:nvGrpSpPr>
          <p:cNvPr id="4" name="组合 3"/>
          <p:cNvGrpSpPr/>
          <p:nvPr/>
        </p:nvGrpSpPr>
        <p:grpSpPr>
          <a:xfrm>
            <a:off x="219589" y="2875341"/>
            <a:ext cx="2927744" cy="576826"/>
            <a:chOff x="219589" y="2875341"/>
            <a:chExt cx="2927744" cy="576826"/>
          </a:xfrm>
        </p:grpSpPr>
        <p:sp>
          <p:nvSpPr>
            <p:cNvPr id="24" name="AutoShape 12"/>
            <p:cNvSpPr>
              <a:spLocks noChangeArrowheads="1"/>
            </p:cNvSpPr>
            <p:nvPr/>
          </p:nvSpPr>
          <p:spPr bwMode="auto">
            <a:xfrm>
              <a:off x="219589" y="2952104"/>
              <a:ext cx="1385333" cy="500063"/>
            </a:xfrm>
            <a:prstGeom prst="wedgeEllipseCallout">
              <a:avLst>
                <a:gd name="adj1" fmla="val 112424"/>
                <a:gd name="adj2" fmla="val -83760"/>
              </a:avLst>
            </a:prstGeom>
            <a:solidFill>
              <a:schemeClr val="accent1">
                <a:lumMod val="75000"/>
              </a:schemeClr>
            </a:solidFill>
            <a:ln w="9525">
              <a:noFill/>
              <a:miter lim="800000"/>
            </a:ln>
          </p:spPr>
          <p:txBody>
            <a:bodyPr anchor="ctr" anchorCtr="1"/>
            <a:lstStyle/>
            <a:p>
              <a:pPr algn="ctr"/>
              <a:r>
                <a:rPr lang="zh-CN" altLang="en-US" sz="2800" b="1">
                  <a:solidFill>
                    <a:schemeClr val="bg1"/>
                  </a:solidFill>
                  <a:latin typeface="Arial" panose="020B0604020202020204" pitchFamily="34" charset="0"/>
                  <a:ea typeface="宋体" panose="02010600030101010101" pitchFamily="2" charset="-122"/>
                </a:rPr>
                <a:t>遮蔽</a:t>
              </a:r>
            </a:p>
          </p:txBody>
        </p:sp>
        <p:cxnSp>
          <p:nvCxnSpPr>
            <p:cNvPr id="3" name="直接连接符 2"/>
            <p:cNvCxnSpPr/>
            <p:nvPr/>
          </p:nvCxnSpPr>
          <p:spPr>
            <a:xfrm>
              <a:off x="2175333" y="2875341"/>
              <a:ext cx="97200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174354" y="2931377"/>
            <a:ext cx="2694089" cy="954107"/>
            <a:chOff x="5174354" y="2931377"/>
            <a:chExt cx="2694089" cy="954107"/>
          </a:xfrm>
        </p:grpSpPr>
        <p:sp>
          <p:nvSpPr>
            <p:cNvPr id="16395" name="文本框 16394"/>
            <p:cNvSpPr txBox="1">
              <a:spLocks noChangeArrowheads="1"/>
            </p:cNvSpPr>
            <p:nvPr/>
          </p:nvSpPr>
          <p:spPr bwMode="auto">
            <a:xfrm>
              <a:off x="5174354" y="2931377"/>
              <a:ext cx="269408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动词，架木做屋，引申为“建筑”。</a:t>
              </a:r>
            </a:p>
          </p:txBody>
        </p:sp>
        <p:cxnSp>
          <p:nvCxnSpPr>
            <p:cNvPr id="30" name="直接连接符 29"/>
            <p:cNvCxnSpPr/>
            <p:nvPr/>
          </p:nvCxnSpPr>
          <p:spPr>
            <a:xfrm>
              <a:off x="5484432" y="2952104"/>
              <a:ext cx="5400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动作按钮: 前进或下一项 25">
            <a:hlinkClick r:id="rId5" action="ppaction://hlinksldjump" highlightClick="1"/>
          </p:cNvPr>
          <p:cNvSpPr/>
          <p:nvPr/>
        </p:nvSpPr>
        <p:spPr>
          <a:xfrm>
            <a:off x="11515407" y="6231716"/>
            <a:ext cx="669534" cy="62866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30"/>
          <p:cNvSpPr txBox="1">
            <a:spLocks noChangeArrowheads="1"/>
          </p:cNvSpPr>
          <p:nvPr/>
        </p:nvSpPr>
        <p:spPr bwMode="auto">
          <a:xfrm>
            <a:off x="10592591" y="493302"/>
            <a:ext cx="1602572" cy="147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80000"/>
              </a:lnSpc>
            </a:pPr>
            <a:r>
              <a:rPr lang="zh-CN" altLang="en-US"/>
              <a:t>形容阿房宫</a:t>
            </a:r>
            <a:r>
              <a:rPr lang="zh-CN" altLang="en-US">
                <a:solidFill>
                  <a:srgbClr val="00B050"/>
                </a:solidFill>
              </a:rPr>
              <a:t>占地</a:t>
            </a:r>
            <a:r>
              <a:rPr lang="zh-CN" altLang="en-US"/>
              <a:t>面积</a:t>
            </a:r>
            <a:r>
              <a:rPr lang="zh-CN" altLang="en-US" smtClean="0">
                <a:solidFill>
                  <a:srgbClr val="00B050"/>
                </a:solidFill>
              </a:rPr>
              <a:t>之广</a:t>
            </a:r>
            <a:endParaRPr lang="zh-CN" altLang="en-US">
              <a:solidFill>
                <a:srgbClr val="00B050"/>
              </a:solidFill>
            </a:endParaRPr>
          </a:p>
        </p:txBody>
      </p:sp>
      <p:sp>
        <p:nvSpPr>
          <p:cNvPr id="32" name="文本框 31"/>
          <p:cNvSpPr txBox="1">
            <a:spLocks noChangeArrowheads="1"/>
          </p:cNvSpPr>
          <p:nvPr/>
        </p:nvSpPr>
        <p:spPr bwMode="auto">
          <a:xfrm>
            <a:off x="9413861" y="4656383"/>
            <a:ext cx="2412000" cy="449413"/>
          </a:xfrm>
          <a:prstGeom prst="rect">
            <a:avLst/>
          </a:prstGeom>
          <a:solidFill>
            <a:schemeClr val="accent1">
              <a:lumMod val="75000"/>
            </a:schemeClr>
          </a:solidFill>
          <a:ln w="9525">
            <a:noFill/>
            <a:miter lim="800000"/>
          </a:ln>
        </p:spPr>
        <p:txBody>
          <a:bodyPr anchor="ctr" anchorCtr="1"/>
          <a:lstStyle>
            <a:defPPr>
              <a:defRPr lang="zh-CN"/>
            </a:defPPr>
            <a:lvl1pPr algn="ct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腰：像腰一样</a:t>
            </a:r>
            <a:endParaRPr lang="zh-CN" altLang="en-US"/>
          </a:p>
        </p:txBody>
      </p:sp>
      <p:sp>
        <p:nvSpPr>
          <p:cNvPr id="33" name="文本框 32"/>
          <p:cNvSpPr txBox="1">
            <a:spLocks noChangeArrowheads="1"/>
          </p:cNvSpPr>
          <p:nvPr/>
        </p:nvSpPr>
        <p:spPr bwMode="auto">
          <a:xfrm>
            <a:off x="4602461" y="4718794"/>
            <a:ext cx="941857"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80000"/>
              </a:lnSpc>
            </a:pPr>
            <a:r>
              <a:rPr lang="zh-CN" altLang="en-US" smtClean="0">
                <a:solidFill>
                  <a:srgbClr val="00B050"/>
                </a:solidFill>
              </a:rPr>
              <a:t>距离之近</a:t>
            </a:r>
            <a:endParaRPr lang="zh-CN" altLang="en-US">
              <a:solidFill>
                <a:srgbClr val="00B050"/>
              </a:solidFill>
            </a:endParaRPr>
          </a:p>
        </p:txBody>
      </p:sp>
    </p:spTree>
    <p:extLst>
      <p:ext uri="{BB962C8B-B14F-4D97-AF65-F5344CB8AC3E}">
        <p14:creationId xmlns:p14="http://schemas.microsoft.com/office/powerpoint/2010/main" val="38161362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arn(outVertical)">
                                      <p:cBhvr>
                                        <p:cTn id="7" dur="500"/>
                                        <p:tgtEl>
                                          <p:spTgt spid="163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5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arn(outVertical)">
                                      <p:cBhvr>
                                        <p:cTn id="17" dur="500"/>
                                        <p:tgtEl>
                                          <p:spTgt spid="1638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6389"/>
                                        </p:tgtEl>
                                        <p:attrNameLst>
                                          <p:attrName>style.visibility</p:attrName>
                                        </p:attrNameLst>
                                      </p:cBhvr>
                                      <p:to>
                                        <p:strVal val="visible"/>
                                      </p:to>
                                    </p:set>
                                    <p:animEffect transition="in" filter="barn(outVertical)">
                                      <p:cBhvr>
                                        <p:cTn id="22" dur="500"/>
                                        <p:tgtEl>
                                          <p:spTgt spid="1638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barn(outVertical)">
                                      <p:cBhvr>
                                        <p:cTn id="27" dur="500"/>
                                        <p:tgtEl>
                                          <p:spTgt spid="1639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6391"/>
                                        </p:tgtEl>
                                        <p:attrNameLst>
                                          <p:attrName>style.visibility</p:attrName>
                                        </p:attrNameLst>
                                      </p:cBhvr>
                                      <p:to>
                                        <p:strVal val="visible"/>
                                      </p:to>
                                    </p:set>
                                    <p:animEffect transition="in" filter="barn(outVertical)">
                                      <p:cBhvr>
                                        <p:cTn id="32" dur="500"/>
                                        <p:tgtEl>
                                          <p:spTgt spid="1639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outVertical)">
                                      <p:cBhvr>
                                        <p:cTn id="37" dur="500"/>
                                        <p:tgtEl>
                                          <p:spTgt spid="3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37" fill="hold" grpId="0" nodeType="clickEffect">
                                  <p:stCondLst>
                                    <p:cond delay="0"/>
                                  </p:stCondLst>
                                  <p:childTnLst>
                                    <p:set>
                                      <p:cBhvr>
                                        <p:cTn id="45" dur="1" fill="hold">
                                          <p:stCondLst>
                                            <p:cond delay="0"/>
                                          </p:stCondLst>
                                        </p:cTn>
                                        <p:tgtEl>
                                          <p:spTgt spid="16392"/>
                                        </p:tgtEl>
                                        <p:attrNameLst>
                                          <p:attrName>style.visibility</p:attrName>
                                        </p:attrNameLst>
                                      </p:cBhvr>
                                      <p:to>
                                        <p:strVal val="visible"/>
                                      </p:to>
                                    </p:set>
                                    <p:animEffect transition="in" filter="barn(outVertical)">
                                      <p:cBhvr>
                                        <p:cTn id="46" dur="500"/>
                                        <p:tgtEl>
                                          <p:spTgt spid="16392"/>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16393"/>
                                        </p:tgtEl>
                                        <p:attrNameLst>
                                          <p:attrName>style.visibility</p:attrName>
                                        </p:attrNameLst>
                                      </p:cBhvr>
                                      <p:to>
                                        <p:strVal val="visible"/>
                                      </p:to>
                                    </p:set>
                                    <p:animEffect transition="in" filter="barn(outVertical)">
                                      <p:cBhvr>
                                        <p:cTn id="51" dur="500"/>
                                        <p:tgtEl>
                                          <p:spTgt spid="16393"/>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16397"/>
                                        </p:tgtEl>
                                        <p:attrNameLst>
                                          <p:attrName>style.visibility</p:attrName>
                                        </p:attrNameLst>
                                      </p:cBhvr>
                                      <p:to>
                                        <p:strVal val="visible"/>
                                      </p:to>
                                    </p:set>
                                    <p:animEffect transition="in" filter="barn(outVertical)">
                                      <p:cBhvr>
                                        <p:cTn id="65" dur="500"/>
                                        <p:tgtEl>
                                          <p:spTgt spid="16397"/>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16" presetClass="entr" presetSubtype="37" fill="hold" grpId="0" nodeType="clickEffect">
                                  <p:stCondLst>
                                    <p:cond delay="0"/>
                                  </p:stCondLst>
                                  <p:childTnLst>
                                    <p:set>
                                      <p:cBhvr>
                                        <p:cTn id="69" dur="1" fill="hold">
                                          <p:stCondLst>
                                            <p:cond delay="0"/>
                                          </p:stCondLst>
                                        </p:cTn>
                                        <p:tgtEl>
                                          <p:spTgt spid="16398"/>
                                        </p:tgtEl>
                                        <p:attrNameLst>
                                          <p:attrName>style.visibility</p:attrName>
                                        </p:attrNameLst>
                                      </p:cBhvr>
                                      <p:to>
                                        <p:strVal val="visible"/>
                                      </p:to>
                                    </p:set>
                                    <p:animEffect transition="in" filter="barn(outVertical)">
                                      <p:cBhvr>
                                        <p:cTn id="70" dur="500"/>
                                        <p:tgtEl>
                                          <p:spTgt spid="16398"/>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16" presetClass="entr" presetSubtype="37" fill="hold" grpId="0" nodeType="clickEffect">
                                  <p:stCondLst>
                                    <p:cond delay="0"/>
                                  </p:stCondLst>
                                  <p:childTnLst>
                                    <p:set>
                                      <p:cBhvr>
                                        <p:cTn id="74" dur="1" fill="hold">
                                          <p:stCondLst>
                                            <p:cond delay="0"/>
                                          </p:stCondLst>
                                        </p:cTn>
                                        <p:tgtEl>
                                          <p:spTgt spid="16399"/>
                                        </p:tgtEl>
                                        <p:attrNameLst>
                                          <p:attrName>style.visibility</p:attrName>
                                        </p:attrNameLst>
                                      </p:cBhvr>
                                      <p:to>
                                        <p:strVal val="visible"/>
                                      </p:to>
                                    </p:set>
                                    <p:animEffect transition="in" filter="barn(outVertical)">
                                      <p:cBhvr>
                                        <p:cTn id="75" dur="500"/>
                                        <p:tgtEl>
                                          <p:spTgt spid="16399"/>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16" presetClass="entr" presetSubtype="37" fill="hold" grpId="0" nodeType="clickEffect">
                                  <p:stCondLst>
                                    <p:cond delay="0"/>
                                  </p:stCondLst>
                                  <p:childTnLst>
                                    <p:set>
                                      <p:cBhvr>
                                        <p:cTn id="79" dur="1" fill="hold">
                                          <p:stCondLst>
                                            <p:cond delay="0"/>
                                          </p:stCondLst>
                                        </p:cTn>
                                        <p:tgtEl>
                                          <p:spTgt spid="16400"/>
                                        </p:tgtEl>
                                        <p:attrNameLst>
                                          <p:attrName>style.visibility</p:attrName>
                                        </p:attrNameLst>
                                      </p:cBhvr>
                                      <p:to>
                                        <p:strVal val="visible"/>
                                      </p:to>
                                    </p:set>
                                    <p:animEffect transition="in" filter="barn(outVertical)">
                                      <p:cBhvr>
                                        <p:cTn id="80" dur="500"/>
                                        <p:tgtEl>
                                          <p:spTgt spid="16400"/>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16" presetClass="entr" presetSubtype="37" fill="hold" grpId="0" nodeType="clickEffect">
                                  <p:stCondLst>
                                    <p:cond delay="0"/>
                                  </p:stCondLst>
                                  <p:childTnLst>
                                    <p:set>
                                      <p:cBhvr>
                                        <p:cTn id="84" dur="1" fill="hold">
                                          <p:stCondLst>
                                            <p:cond delay="0"/>
                                          </p:stCondLst>
                                        </p:cTn>
                                        <p:tgtEl>
                                          <p:spTgt spid="16401"/>
                                        </p:tgtEl>
                                        <p:attrNameLst>
                                          <p:attrName>style.visibility</p:attrName>
                                        </p:attrNameLst>
                                      </p:cBhvr>
                                      <p:to>
                                        <p:strVal val="visible"/>
                                      </p:to>
                                    </p:set>
                                    <p:animEffect transition="in" filter="barn(outVertical)">
                                      <p:cBhvr>
                                        <p:cTn id="85" dur="500"/>
                                        <p:tgtEl>
                                          <p:spTgt spid="16401"/>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16" presetClass="entr" presetSubtype="37"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barn(outVertical)">
                                      <p:cBhvr>
                                        <p:cTn id="90" dur="500"/>
                                        <p:tgtEl>
                                          <p:spTgt spid="22"/>
                                        </p:tgtEl>
                                      </p:cBhvr>
                                    </p:animEffect>
                                  </p:childTnLst>
                                </p:cTn>
                              </p:par>
                            </p:childTnLst>
                          </p:cTn>
                        </p:par>
                      </p:childTnLst>
                    </p:cTn>
                  </p:par>
                  <p:par>
                    <p:cTn id="91" fill="hold" nodeType="clickPar">
                      <p:stCondLst>
                        <p:cond delay="indefinite"/>
                      </p:stCondLst>
                      <p:childTnLst>
                        <p:par>
                          <p:cTn id="92" fill="hold" nodeType="afterGroup">
                            <p:stCondLst>
                              <p:cond delay="0"/>
                            </p:stCondLst>
                            <p:childTnLst>
                              <p:par>
                                <p:cTn id="93" presetID="16" presetClass="entr" presetSubtype="37" fill="hold" grpId="0" nodeType="click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barn(outVertical)">
                                      <p:cBhvr>
                                        <p:cTn id="95" dur="500"/>
                                        <p:tgtEl>
                                          <p:spTgt spid="33"/>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16" presetClass="entr" presetSubtype="37" fill="hold" grpId="0" nodeType="clickEffect">
                                  <p:stCondLst>
                                    <p:cond delay="0"/>
                                  </p:stCondLst>
                                  <p:childTnLst>
                                    <p:set>
                                      <p:cBhvr>
                                        <p:cTn id="99" dur="1" fill="hold">
                                          <p:stCondLst>
                                            <p:cond delay="0"/>
                                          </p:stCondLst>
                                        </p:cTn>
                                        <p:tgtEl>
                                          <p:spTgt spid="16402"/>
                                        </p:tgtEl>
                                        <p:attrNameLst>
                                          <p:attrName>style.visibility</p:attrName>
                                        </p:attrNameLst>
                                      </p:cBhvr>
                                      <p:to>
                                        <p:strVal val="visible"/>
                                      </p:to>
                                    </p:set>
                                    <p:animEffect transition="in" filter="barn(outVertical)">
                                      <p:cBhvr>
                                        <p:cTn id="100" dur="500"/>
                                        <p:tgtEl>
                                          <p:spTgt spid="16402"/>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16" presetClass="entr" presetSubtype="37" fill="hold" grpId="0"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barn(outVertical)">
                                      <p:cBhvr>
                                        <p:cTn id="105" dur="500"/>
                                        <p:tgtEl>
                                          <p:spTgt spid="32"/>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16" presetClass="entr" presetSubtype="37" fill="hold" grpId="0" nodeType="clickEffect">
                                  <p:stCondLst>
                                    <p:cond delay="0"/>
                                  </p:stCondLst>
                                  <p:childTnLst>
                                    <p:set>
                                      <p:cBhvr>
                                        <p:cTn id="109" dur="1" fill="hold">
                                          <p:stCondLst>
                                            <p:cond delay="0"/>
                                          </p:stCondLst>
                                        </p:cTn>
                                        <p:tgtEl>
                                          <p:spTgt spid="16403"/>
                                        </p:tgtEl>
                                        <p:attrNameLst>
                                          <p:attrName>style.visibility</p:attrName>
                                        </p:attrNameLst>
                                      </p:cBhvr>
                                      <p:to>
                                        <p:strVal val="visible"/>
                                      </p:to>
                                    </p:set>
                                    <p:animEffect transition="in" filter="barn(outVertical)">
                                      <p:cBhvr>
                                        <p:cTn id="110" dur="500"/>
                                        <p:tgtEl>
                                          <p:spTgt spid="16403"/>
                                        </p:tgtEl>
                                      </p:cBhvr>
                                    </p:animEffect>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16" presetClass="entr" presetSubtype="37" fill="hold" grpId="0" nodeType="click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barn(outVertical)">
                                      <p:cBhvr>
                                        <p:cTn id="1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6387" grpId="0"/>
      <p:bldP spid="16389" grpId="0"/>
      <p:bldP spid="16390" grpId="0"/>
      <p:bldP spid="16391" grpId="0"/>
      <p:bldP spid="16393" grpId="0"/>
      <p:bldP spid="16398" grpId="0"/>
      <p:bldP spid="16399" grpId="0"/>
      <p:bldP spid="16400" grpId="0"/>
      <p:bldP spid="16401" grpId="0"/>
      <p:bldP spid="16402" grpId="0"/>
      <p:bldP spid="16403" grpId="0" animBg="1"/>
      <p:bldP spid="25" grpId="0" animBg="1"/>
      <p:bldP spid="23" grpId="0" animBg="1"/>
      <p:bldP spid="16388" grpId="0"/>
      <p:bldP spid="16392" grpId="0"/>
      <p:bldP spid="16397" grpId="0"/>
      <p:bldP spid="29" grpId="0" animBg="1"/>
      <p:bldP spid="31"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标题 17409"/>
          <p:cNvSpPr>
            <a:spLocks noGrp="1" noChangeArrowheads="1"/>
          </p:cNvSpPr>
          <p:nvPr>
            <p:ph type="title"/>
          </p:nvPr>
        </p:nvSpPr>
        <p:spPr>
          <a:xfrm>
            <a:off x="3810000" y="762000"/>
            <a:ext cx="4476750" cy="914400"/>
          </a:xfrm>
        </p:spPr>
        <p:txBody>
          <a:bodyPr/>
          <a:lstStyle/>
          <a:p>
            <a:pPr eaLnBrk="1" hangingPunct="1"/>
            <a:r>
              <a:rPr lang="zh-CN" altLang="en-US" sz="5400" b="1" smtClean="0">
                <a:latin typeface="微软雅黑" panose="020B0503020204020204" pitchFamily="34" charset="-122"/>
                <a:ea typeface="微软雅黑" panose="020B0503020204020204" pitchFamily="34" charset="-122"/>
              </a:rPr>
              <a:t>词    汇</a:t>
            </a:r>
            <a:r>
              <a:rPr lang="zh-CN" altLang="en-US" sz="4800" b="1">
                <a:latin typeface="微软雅黑" panose="020B0503020204020204" pitchFamily="34" charset="-122"/>
                <a:ea typeface="微软雅黑" panose="020B0503020204020204" pitchFamily="34" charset="-122"/>
              </a:rPr>
              <a:t>（一）</a:t>
            </a:r>
          </a:p>
        </p:txBody>
      </p:sp>
      <p:sp>
        <p:nvSpPr>
          <p:cNvPr id="17411" name="内容占位符 17410"/>
          <p:cNvSpPr>
            <a:spLocks noGrp="1" noChangeArrowheads="1"/>
          </p:cNvSpPr>
          <p:nvPr>
            <p:ph idx="1"/>
          </p:nvPr>
        </p:nvSpPr>
        <p:spPr>
          <a:xfrm>
            <a:off x="843116" y="1676400"/>
            <a:ext cx="11201400" cy="4953000"/>
          </a:xfrm>
        </p:spPr>
        <p:txBody>
          <a:bodyPr>
            <a:noAutofit/>
          </a:bodyPr>
          <a:lstStyle/>
          <a:p>
            <a:pPr eaLnBrk="1" hangingPunct="1">
              <a:buFont typeface="Arial" panose="020B0604020202020204" pitchFamily="34" charset="0"/>
              <a:buNone/>
            </a:pPr>
            <a:r>
              <a:rPr lang="en-US" altLang="zh-CN" sz="3600" b="1" smtClean="0">
                <a:latin typeface="微软雅黑" panose="020B0503020204020204" pitchFamily="34" charset="-122"/>
                <a:ea typeface="微软雅黑" panose="020B0503020204020204" pitchFamily="34" charset="-122"/>
              </a:rPr>
              <a:t>         1 </a:t>
            </a:r>
            <a:r>
              <a:rPr lang="zh-CN" altLang="en-US" sz="3600" b="1" smtClean="0">
                <a:latin typeface="微软雅黑" panose="020B0503020204020204" pitchFamily="34" charset="-122"/>
                <a:ea typeface="微软雅黑" panose="020B0503020204020204" pitchFamily="34" charset="-122"/>
              </a:rPr>
              <a:t>、</a:t>
            </a:r>
            <a:r>
              <a:rPr lang="zh-CN" altLang="en-US" sz="3600" b="1" smtClean="0">
                <a:solidFill>
                  <a:srgbClr val="C00000"/>
                </a:solidFill>
                <a:latin typeface="楷体" panose="02010609060101010101" pitchFamily="49" charset="-122"/>
                <a:ea typeface="楷体" panose="02010609060101010101" pitchFamily="49" charset="-122"/>
              </a:rPr>
              <a:t>数词   </a:t>
            </a:r>
            <a:r>
              <a:rPr lang="zh-CN" altLang="en-US" sz="3600" b="1" smtClean="0">
                <a:latin typeface="微软雅黑" panose="020B0503020204020204" pitchFamily="34" charset="-122"/>
                <a:ea typeface="微软雅黑" panose="020B0503020204020204" pitchFamily="34" charset="-122"/>
              </a:rPr>
              <a:t>           黄鹤</a:t>
            </a:r>
            <a:r>
              <a:rPr lang="zh-CN" altLang="en-US" sz="3600" b="1" smtClean="0">
                <a:solidFill>
                  <a:srgbClr val="C00000"/>
                </a:solidFill>
                <a:latin typeface="微软雅黑" panose="020B0503020204020204" pitchFamily="34" charset="-122"/>
                <a:ea typeface="微软雅黑" panose="020B0503020204020204" pitchFamily="34" charset="-122"/>
              </a:rPr>
              <a:t>一</a:t>
            </a:r>
            <a:r>
              <a:rPr lang="zh-CN" altLang="en-US" sz="3600" b="1" smtClean="0">
                <a:latin typeface="微软雅黑" panose="020B0503020204020204" pitchFamily="34" charset="-122"/>
                <a:ea typeface="微软雅黑" panose="020B0503020204020204" pitchFamily="34" charset="-122"/>
              </a:rPr>
              <a:t>去不复返</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zh-CN" altLang="en-US" sz="3600" b="1">
                <a:solidFill>
                  <a:srgbClr val="C00000"/>
                </a:solidFill>
                <a:latin typeface="楷体" panose="02010609060101010101" pitchFamily="49" charset="-122"/>
                <a:ea typeface="楷体" panose="02010609060101010101" pitchFamily="49" charset="-122"/>
              </a:rPr>
              <a:t>统一、一致    </a:t>
            </a:r>
            <a:r>
              <a:rPr lang="zh-CN" altLang="en-US" sz="3600" b="1" smtClean="0">
                <a:latin typeface="微软雅黑" panose="020B0503020204020204" pitchFamily="34" charset="-122"/>
                <a:ea typeface="微软雅黑" panose="020B0503020204020204" pitchFamily="34" charset="-122"/>
              </a:rPr>
              <a:t>六王毕，四海</a:t>
            </a:r>
            <a:r>
              <a:rPr lang="zh-CN" altLang="en-US" sz="3600" b="1">
                <a:solidFill>
                  <a:srgbClr val="C00000"/>
                </a:solidFill>
                <a:latin typeface="微软雅黑" panose="020B0503020204020204" pitchFamily="34" charset="-122"/>
                <a:ea typeface="微软雅黑" panose="020B0503020204020204" pitchFamily="34" charset="-122"/>
              </a:rPr>
              <a:t>一</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zh-CN" altLang="en-US" sz="3600" b="1">
                <a:solidFill>
                  <a:srgbClr val="C00000"/>
                </a:solidFill>
                <a:latin typeface="楷体" panose="02010609060101010101" pitchFamily="49" charset="-122"/>
                <a:ea typeface="楷体" panose="02010609060101010101" pitchFamily="49" charset="-122"/>
              </a:rPr>
              <a:t>一体 </a:t>
            </a:r>
            <a:r>
              <a:rPr lang="zh-CN" altLang="en-US" sz="3600" b="1" smtClean="0">
                <a:latin typeface="微软雅黑" panose="020B0503020204020204" pitchFamily="34" charset="-122"/>
                <a:ea typeface="微软雅黑" panose="020B0503020204020204" pitchFamily="34" charset="-122"/>
              </a:rPr>
              <a:t>               合纵缔交，相与为</a:t>
            </a:r>
            <a:r>
              <a:rPr lang="zh-CN" altLang="en-US" sz="3600" b="1">
                <a:solidFill>
                  <a:srgbClr val="C00000"/>
                </a:solidFill>
                <a:latin typeface="微软雅黑" panose="020B0503020204020204" pitchFamily="34" charset="-122"/>
                <a:ea typeface="微软雅黑" panose="020B0503020204020204" pitchFamily="34" charset="-122"/>
              </a:rPr>
              <a:t>一</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en-US" altLang="zh-CN" sz="3600" b="1" smtClean="0">
                <a:latin typeface="微软雅黑" panose="020B0503020204020204" pitchFamily="34" charset="-122"/>
                <a:ea typeface="微软雅黑" panose="020B0503020204020204" pitchFamily="34" charset="-122"/>
              </a:rPr>
              <a:t>2</a:t>
            </a:r>
            <a:r>
              <a:rPr lang="zh-CN" altLang="en-US" sz="3600" b="1" smtClean="0">
                <a:latin typeface="微软雅黑" panose="020B0503020204020204" pitchFamily="34" charset="-122"/>
                <a:ea typeface="微软雅黑" panose="020B0503020204020204" pitchFamily="34" charset="-122"/>
              </a:rPr>
              <a:t>、</a:t>
            </a:r>
            <a:r>
              <a:rPr lang="zh-CN" altLang="en-US" sz="3600" b="1">
                <a:solidFill>
                  <a:srgbClr val="C00000"/>
                </a:solidFill>
                <a:latin typeface="楷体" panose="02010609060101010101" pitchFamily="49" charset="-122"/>
                <a:ea typeface="楷体" panose="02010609060101010101" pitchFamily="49" charset="-122"/>
              </a:rPr>
              <a:t>专一 </a:t>
            </a:r>
            <a:r>
              <a:rPr lang="zh-CN" altLang="en-US" sz="3600" b="1" smtClean="0">
                <a:latin typeface="微软雅黑" panose="020B0503020204020204" pitchFamily="34" charset="-122"/>
                <a:ea typeface="微软雅黑" panose="020B0503020204020204" pitchFamily="34" charset="-122"/>
              </a:rPr>
              <a:t>    上食埃土，下应黄泉，用心</a:t>
            </a:r>
            <a:r>
              <a:rPr lang="zh-CN" altLang="en-US" sz="3600" b="1">
                <a:solidFill>
                  <a:srgbClr val="C00000"/>
                </a:solidFill>
                <a:latin typeface="微软雅黑" panose="020B0503020204020204" pitchFamily="34" charset="-122"/>
                <a:ea typeface="微软雅黑" panose="020B0503020204020204" pitchFamily="34" charset="-122"/>
              </a:rPr>
              <a:t>一</a:t>
            </a:r>
            <a:r>
              <a:rPr lang="zh-CN" altLang="en-US" sz="3600" b="1" smtClean="0">
                <a:latin typeface="微软雅黑" panose="020B0503020204020204" pitchFamily="34" charset="-122"/>
                <a:ea typeface="微软雅黑" panose="020B0503020204020204" pitchFamily="34" charset="-122"/>
              </a:rPr>
              <a:t>也</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en-US" altLang="zh-CN" sz="3600" b="1" smtClean="0">
                <a:latin typeface="微软雅黑" panose="020B0503020204020204" pitchFamily="34" charset="-122"/>
                <a:ea typeface="微软雅黑" panose="020B0503020204020204" pitchFamily="34" charset="-122"/>
              </a:rPr>
              <a:t>3</a:t>
            </a:r>
            <a:r>
              <a:rPr lang="zh-CN" altLang="en-US" sz="3600" b="1" smtClean="0">
                <a:latin typeface="微软雅黑" panose="020B0503020204020204" pitchFamily="34" charset="-122"/>
                <a:ea typeface="微软雅黑" panose="020B0503020204020204" pitchFamily="34" charset="-122"/>
              </a:rPr>
              <a:t>、</a:t>
            </a:r>
            <a:r>
              <a:rPr lang="zh-CN" altLang="en-US" sz="3600" b="1">
                <a:solidFill>
                  <a:srgbClr val="C00000"/>
                </a:solidFill>
                <a:latin typeface="楷体" panose="02010609060101010101" pitchFamily="49" charset="-122"/>
                <a:ea typeface="楷体" panose="02010609060101010101" pitchFamily="49" charset="-122"/>
              </a:rPr>
              <a:t>全、都</a:t>
            </a:r>
            <a:r>
              <a:rPr lang="zh-CN" altLang="en-US" sz="3600" b="1" smtClean="0">
                <a:latin typeface="微软雅黑" panose="020B0503020204020204" pitchFamily="34" charset="-122"/>
                <a:ea typeface="微软雅黑" panose="020B0503020204020204" pitchFamily="34" charset="-122"/>
              </a:rPr>
              <a:t>        而或长烟</a:t>
            </a:r>
            <a:r>
              <a:rPr lang="zh-CN" altLang="en-US" sz="3600" b="1">
                <a:solidFill>
                  <a:srgbClr val="C00000"/>
                </a:solidFill>
                <a:latin typeface="微软雅黑" panose="020B0503020204020204" pitchFamily="34" charset="-122"/>
                <a:ea typeface="微软雅黑" panose="020B0503020204020204" pitchFamily="34" charset="-122"/>
              </a:rPr>
              <a:t>一</a:t>
            </a:r>
            <a:r>
              <a:rPr lang="zh-CN" altLang="en-US" sz="3600" b="1" smtClean="0">
                <a:latin typeface="微软雅黑" panose="020B0503020204020204" pitchFamily="34" charset="-122"/>
                <a:ea typeface="微软雅黑" panose="020B0503020204020204" pitchFamily="34" charset="-122"/>
              </a:rPr>
              <a:t>空，皓月千里</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en-US" altLang="zh-CN" sz="3600" b="1" smtClean="0">
                <a:latin typeface="微软雅黑" panose="020B0503020204020204" pitchFamily="34" charset="-122"/>
                <a:ea typeface="微软雅黑" panose="020B0503020204020204" pitchFamily="34" charset="-122"/>
              </a:rPr>
              <a:t>4</a:t>
            </a:r>
            <a:r>
              <a:rPr lang="zh-CN" altLang="en-US" sz="3600" b="1" smtClean="0">
                <a:latin typeface="微软雅黑" panose="020B0503020204020204" pitchFamily="34" charset="-122"/>
                <a:ea typeface="微软雅黑" panose="020B0503020204020204" pitchFamily="34" charset="-122"/>
              </a:rPr>
              <a:t>、</a:t>
            </a:r>
            <a:r>
              <a:rPr lang="zh-CN" altLang="en-US" sz="3600" b="1">
                <a:solidFill>
                  <a:srgbClr val="C00000"/>
                </a:solidFill>
                <a:latin typeface="楷体" panose="02010609060101010101" pitchFamily="49" charset="-122"/>
                <a:ea typeface="楷体" panose="02010609060101010101" pitchFamily="49" charset="-122"/>
              </a:rPr>
              <a:t>乃、竟     </a:t>
            </a:r>
            <a:r>
              <a:rPr lang="zh-CN" altLang="en-US" sz="3600" b="1" smtClean="0">
                <a:latin typeface="微软雅黑" panose="020B0503020204020204" pitchFamily="34" charset="-122"/>
                <a:ea typeface="微软雅黑" panose="020B0503020204020204" pitchFamily="34" charset="-122"/>
              </a:rPr>
              <a:t>靖国君之于寡人，</a:t>
            </a:r>
            <a:r>
              <a:rPr lang="zh-CN" altLang="en-US" sz="3600" b="1">
                <a:solidFill>
                  <a:srgbClr val="C00000"/>
                </a:solidFill>
                <a:latin typeface="微软雅黑" panose="020B0503020204020204" pitchFamily="34" charset="-122"/>
                <a:ea typeface="微软雅黑" panose="020B0503020204020204" pitchFamily="34" charset="-122"/>
              </a:rPr>
              <a:t>一</a:t>
            </a:r>
            <a:r>
              <a:rPr lang="zh-CN" altLang="en-US" sz="3600" b="1" smtClean="0">
                <a:latin typeface="微软雅黑" panose="020B0503020204020204" pitchFamily="34" charset="-122"/>
                <a:ea typeface="微软雅黑" panose="020B0503020204020204" pitchFamily="34" charset="-122"/>
              </a:rPr>
              <a:t>至于此乎</a:t>
            </a:r>
          </a:p>
          <a:p>
            <a:pPr eaLnBrk="1" hangingPunct="1">
              <a:buFont typeface="Arial" panose="020B0604020202020204" pitchFamily="34" charset="0"/>
              <a:buNone/>
            </a:pPr>
            <a:r>
              <a:rPr lang="zh-CN" altLang="en-US" sz="3600" b="1" smtClean="0">
                <a:latin typeface="微软雅黑" panose="020B0503020204020204" pitchFamily="34" charset="-122"/>
                <a:ea typeface="微软雅黑" panose="020B0503020204020204" pitchFamily="34" charset="-122"/>
              </a:rPr>
              <a:t>             </a:t>
            </a:r>
            <a:r>
              <a:rPr lang="zh-CN" altLang="en-US" sz="3600" b="1">
                <a:solidFill>
                  <a:srgbClr val="C00000"/>
                </a:solidFill>
                <a:latin typeface="楷体" panose="02010609060101010101" pitchFamily="49" charset="-122"/>
                <a:ea typeface="楷体" panose="02010609060101010101" pitchFamily="49" charset="-122"/>
              </a:rPr>
              <a:t>“一何”：多么   </a:t>
            </a:r>
            <a:r>
              <a:rPr lang="zh-CN" altLang="en-US" sz="3600" b="1" smtClean="0">
                <a:latin typeface="微软雅黑" panose="020B0503020204020204" pitchFamily="34" charset="-122"/>
                <a:ea typeface="微软雅黑" panose="020B0503020204020204" pitchFamily="34" charset="-122"/>
              </a:rPr>
              <a:t>吏呼</a:t>
            </a:r>
            <a:r>
              <a:rPr lang="zh-CN" altLang="en-US" sz="3600" b="1">
                <a:solidFill>
                  <a:srgbClr val="C00000"/>
                </a:solidFill>
                <a:latin typeface="微软雅黑" panose="020B0503020204020204" pitchFamily="34" charset="-122"/>
                <a:ea typeface="微软雅黑" panose="020B0503020204020204" pitchFamily="34" charset="-122"/>
              </a:rPr>
              <a:t>一何</a:t>
            </a:r>
            <a:r>
              <a:rPr lang="zh-CN" altLang="en-US" sz="3600" b="1" smtClean="0">
                <a:latin typeface="微软雅黑" panose="020B0503020204020204" pitchFamily="34" charset="-122"/>
                <a:ea typeface="微软雅黑" panose="020B0503020204020204" pitchFamily="34" charset="-122"/>
              </a:rPr>
              <a:t>怒，妇啼一何苦</a:t>
            </a:r>
          </a:p>
        </p:txBody>
      </p:sp>
      <p:sp>
        <p:nvSpPr>
          <p:cNvPr id="40964" name="文本框 17411"/>
          <p:cNvSpPr txBox="1">
            <a:spLocks noChangeArrowheads="1"/>
          </p:cNvSpPr>
          <p:nvPr/>
        </p:nvSpPr>
        <p:spPr bwMode="auto">
          <a:xfrm>
            <a:off x="1089024" y="3337608"/>
            <a:ext cx="7540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C00000"/>
                </a:solidFill>
                <a:latin typeface="微软雅黑" panose="020B0503020204020204" pitchFamily="34" charset="-122"/>
                <a:ea typeface="微软雅黑" panose="020B0503020204020204" pitchFamily="34" charset="-122"/>
              </a:rPr>
              <a:t>一</a:t>
            </a:r>
          </a:p>
        </p:txBody>
      </p:sp>
      <p:sp>
        <p:nvSpPr>
          <p:cNvPr id="40965" name="左大括号 17412"/>
          <p:cNvSpPr/>
          <p:nvPr/>
        </p:nvSpPr>
        <p:spPr bwMode="auto">
          <a:xfrm>
            <a:off x="1843077" y="1758950"/>
            <a:ext cx="327025" cy="3803649"/>
          </a:xfrm>
          <a:prstGeom prst="leftBrace">
            <a:avLst>
              <a:gd name="adj1" fmla="val 108093"/>
              <a:gd name="adj2" fmla="val 50000"/>
            </a:avLst>
          </a:prstGeom>
          <a:noFill/>
          <a:ln w="222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动作按钮: 后退或前一项 6">
            <a:hlinkClick r:id="rId2" action="ppaction://hlinksldjump" highlightClick="1"/>
          </p:cNvPr>
          <p:cNvSpPr/>
          <p:nvPr/>
        </p:nvSpPr>
        <p:spPr>
          <a:xfrm>
            <a:off x="11434916" y="6096000"/>
            <a:ext cx="6096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9"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第一段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361191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500" fill="hold"/>
                                        <p:tgtEl>
                                          <p:spTgt spid="1741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4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1">
                                            <p:txEl>
                                              <p:pRg st="3" end="3"/>
                                            </p:txEl>
                                          </p:spTgt>
                                        </p:tgtEl>
                                        <p:attrNameLst>
                                          <p:attrName>style.visibility</p:attrName>
                                        </p:attrNameLst>
                                      </p:cBhvr>
                                      <p:to>
                                        <p:strVal val="visible"/>
                                      </p:to>
                                    </p:set>
                                    <p:anim calcmode="lin" valueType="num">
                                      <p:cBhvr additive="base">
                                        <p:cTn id="25" dur="500" fill="hold"/>
                                        <p:tgtEl>
                                          <p:spTgt spid="1741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4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1">
                                            <p:txEl>
                                              <p:pRg st="4" end="4"/>
                                            </p:txEl>
                                          </p:spTgt>
                                        </p:tgtEl>
                                        <p:attrNameLst>
                                          <p:attrName>style.visibility</p:attrName>
                                        </p:attrNameLst>
                                      </p:cBhvr>
                                      <p:to>
                                        <p:strVal val="visible"/>
                                      </p:to>
                                    </p:set>
                                    <p:anim calcmode="lin" valueType="num">
                                      <p:cBhvr additive="base">
                                        <p:cTn id="31" dur="500" fill="hold"/>
                                        <p:tgtEl>
                                          <p:spTgt spid="1741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74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1">
                                            <p:txEl>
                                              <p:pRg st="5" end="5"/>
                                            </p:txEl>
                                          </p:spTgt>
                                        </p:tgtEl>
                                        <p:attrNameLst>
                                          <p:attrName>style.visibility</p:attrName>
                                        </p:attrNameLst>
                                      </p:cBhvr>
                                      <p:to>
                                        <p:strVal val="visible"/>
                                      </p:to>
                                    </p:set>
                                    <p:anim calcmode="lin" valueType="num">
                                      <p:cBhvr additive="base">
                                        <p:cTn id="37" dur="500" fill="hold"/>
                                        <p:tgtEl>
                                          <p:spTgt spid="1741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741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411">
                                            <p:txEl>
                                              <p:pRg st="6" end="6"/>
                                            </p:txEl>
                                          </p:spTgt>
                                        </p:tgtEl>
                                        <p:attrNameLst>
                                          <p:attrName>style.visibility</p:attrName>
                                        </p:attrNameLst>
                                      </p:cBhvr>
                                      <p:to>
                                        <p:strVal val="visible"/>
                                      </p:to>
                                    </p:set>
                                    <p:anim calcmode="lin" valueType="num">
                                      <p:cBhvr additive="base">
                                        <p:cTn id="43" dur="500" fill="hold"/>
                                        <p:tgtEl>
                                          <p:spTgt spid="17411">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741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2EE1B4E-28A8-47A5-9122-BEB5991B7E99}"/>
              </a:ext>
            </a:extLst>
          </p:cNvPr>
          <p:cNvPicPr>
            <a:picLocks noChangeAspect="1"/>
          </p:cNvPicPr>
          <p:nvPr/>
        </p:nvPicPr>
        <p:blipFill>
          <a:blip r:embed="rId2">
            <a:extLst>
              <a:ext uri="{28A0092B-C50C-407E-A947-70E740481C1C}">
                <a14:useLocalDpi xmlns:a14="http://schemas.microsoft.com/office/drawing/2010/main" val="0"/>
              </a:ext>
            </a:extLst>
          </a:blip>
          <a:srcRect r="3839"/>
          <a:stretch>
            <a:fillRect/>
          </a:stretch>
        </p:blipFill>
        <p:spPr>
          <a:xfrm flipH="1">
            <a:off x="0" y="2235533"/>
            <a:ext cx="12192000" cy="4622467"/>
          </a:xfrm>
          <a:prstGeom prst="rect">
            <a:avLst/>
          </a:prstGeom>
        </p:spPr>
      </p:pic>
      <p:pic>
        <p:nvPicPr>
          <p:cNvPr id="12" name="图片 16" descr="51miz-E183432-ED85ABE5"/>
          <p:cNvPicPr>
            <a:picLocks noChangeAspect="1"/>
          </p:cNvPicPr>
          <p:nvPr/>
        </p:nvPicPr>
        <p:blipFill>
          <a:blip r:embed="rId3"/>
          <a:srcRect l="26246" r="29908"/>
          <a:stretch>
            <a:fillRect/>
          </a:stretch>
        </p:blipFill>
        <p:spPr>
          <a:xfrm>
            <a:off x="9028689" y="1456910"/>
            <a:ext cx="759460" cy="1730375"/>
          </a:xfrm>
          <a:prstGeom prst="rect">
            <a:avLst/>
          </a:prstGeom>
        </p:spPr>
      </p:pic>
      <p:sp>
        <p:nvSpPr>
          <p:cNvPr id="4" name="文本框 9"/>
          <p:cNvSpPr txBox="1"/>
          <p:nvPr/>
        </p:nvSpPr>
        <p:spPr>
          <a:xfrm>
            <a:off x="3032125" y="349250"/>
            <a:ext cx="2736647" cy="3154710"/>
          </a:xfrm>
          <a:prstGeom prst="rect">
            <a:avLst/>
          </a:prstGeom>
          <a:noFill/>
        </p:spPr>
        <p:txBody>
          <a:bodyPr wrap="none" rtlCol="0">
            <a:spAutoFit/>
          </a:bodyPr>
          <a:lstStyle/>
          <a:p>
            <a:r>
              <a:rPr lang="zh-CN" altLang="zh-CN" sz="19900">
                <a:solidFill>
                  <a:srgbClr val="633B20"/>
                </a:solidFill>
                <a:latin typeface="华文隶书" panose="02010800040101010101" pitchFamily="2" charset="-122"/>
                <a:ea typeface="华文隶书" panose="02010800040101010101" pitchFamily="2" charset="-122"/>
              </a:rPr>
              <a:t>阿</a:t>
            </a:r>
          </a:p>
        </p:txBody>
      </p:sp>
      <p:sp>
        <p:nvSpPr>
          <p:cNvPr id="5" name="文本框 10"/>
          <p:cNvSpPr txBox="1"/>
          <p:nvPr/>
        </p:nvSpPr>
        <p:spPr>
          <a:xfrm>
            <a:off x="5026025" y="1351915"/>
            <a:ext cx="1659429" cy="1862048"/>
          </a:xfrm>
          <a:prstGeom prst="rect">
            <a:avLst/>
          </a:prstGeom>
          <a:noFill/>
        </p:spPr>
        <p:txBody>
          <a:bodyPr wrap="none" rtlCol="0">
            <a:spAutoFit/>
          </a:bodyPr>
          <a:lstStyle/>
          <a:p>
            <a:r>
              <a:rPr lang="zh-CN" altLang="zh-CN" sz="11500">
                <a:solidFill>
                  <a:srgbClr val="633B20"/>
                </a:solidFill>
                <a:latin typeface="华文隶书" panose="02010800040101010101" pitchFamily="2" charset="-122"/>
                <a:ea typeface="华文隶书" panose="02010800040101010101" pitchFamily="2" charset="-122"/>
              </a:rPr>
              <a:t>房</a:t>
            </a:r>
          </a:p>
        </p:txBody>
      </p:sp>
      <p:sp>
        <p:nvSpPr>
          <p:cNvPr id="6" name="文本框 11"/>
          <p:cNvSpPr txBox="1"/>
          <p:nvPr/>
        </p:nvSpPr>
        <p:spPr>
          <a:xfrm>
            <a:off x="5704205" y="349250"/>
            <a:ext cx="2736647" cy="3154710"/>
          </a:xfrm>
          <a:prstGeom prst="rect">
            <a:avLst/>
          </a:prstGeom>
          <a:noFill/>
        </p:spPr>
        <p:txBody>
          <a:bodyPr wrap="none" rtlCol="0">
            <a:spAutoFit/>
          </a:bodyPr>
          <a:lstStyle/>
          <a:p>
            <a:r>
              <a:rPr lang="zh-CN" altLang="zh-CN" sz="19900">
                <a:solidFill>
                  <a:srgbClr val="633B20"/>
                </a:solidFill>
                <a:latin typeface="华文隶书" panose="02010800040101010101" pitchFamily="2" charset="-122"/>
                <a:ea typeface="华文隶书" panose="02010800040101010101" pitchFamily="2" charset="-122"/>
              </a:rPr>
              <a:t>宫</a:t>
            </a:r>
          </a:p>
        </p:txBody>
      </p:sp>
      <p:sp>
        <p:nvSpPr>
          <p:cNvPr id="7" name="文本框 12"/>
          <p:cNvSpPr txBox="1"/>
          <p:nvPr/>
        </p:nvSpPr>
        <p:spPr>
          <a:xfrm>
            <a:off x="7724775" y="1199515"/>
            <a:ext cx="1659429" cy="1862048"/>
          </a:xfrm>
          <a:prstGeom prst="rect">
            <a:avLst/>
          </a:prstGeom>
          <a:noFill/>
        </p:spPr>
        <p:txBody>
          <a:bodyPr wrap="none" rtlCol="0">
            <a:spAutoFit/>
          </a:bodyPr>
          <a:lstStyle/>
          <a:p>
            <a:r>
              <a:rPr lang="zh-CN" altLang="zh-CN" sz="11500">
                <a:solidFill>
                  <a:srgbClr val="633B20"/>
                </a:solidFill>
                <a:latin typeface="华文隶书" panose="02010800040101010101" pitchFamily="2" charset="-122"/>
                <a:ea typeface="华文隶书" panose="02010800040101010101" pitchFamily="2" charset="-122"/>
              </a:rPr>
              <a:t>赋</a:t>
            </a:r>
          </a:p>
        </p:txBody>
      </p:sp>
      <p:pic>
        <p:nvPicPr>
          <p:cNvPr id="8" name="图片 15" descr="51miz-E823930-BA03D745 (2)"/>
          <p:cNvPicPr>
            <a:picLocks noChangeAspect="1"/>
          </p:cNvPicPr>
          <p:nvPr/>
        </p:nvPicPr>
        <p:blipFill>
          <a:blip r:embed="rId4"/>
          <a:stretch>
            <a:fillRect/>
          </a:stretch>
        </p:blipFill>
        <p:spPr>
          <a:xfrm>
            <a:off x="1490898" y="1795357"/>
            <a:ext cx="2711450" cy="1355725"/>
          </a:xfrm>
          <a:prstGeom prst="rect">
            <a:avLst/>
          </a:prstGeom>
        </p:spPr>
      </p:pic>
      <p:sp>
        <p:nvSpPr>
          <p:cNvPr id="9" name="文本框 17"/>
          <p:cNvSpPr txBox="1"/>
          <p:nvPr/>
        </p:nvSpPr>
        <p:spPr>
          <a:xfrm>
            <a:off x="9183946" y="1641695"/>
            <a:ext cx="492443" cy="1374735"/>
          </a:xfrm>
          <a:prstGeom prst="rect">
            <a:avLst/>
          </a:prstGeom>
          <a:noFill/>
        </p:spPr>
        <p:txBody>
          <a:bodyPr vert="eaVert" wrap="none" rtlCol="0">
            <a:spAutoFit/>
          </a:bodyPr>
          <a:lstStyle/>
          <a:p>
            <a:r>
              <a:rPr lang="zh-CN" altLang="en-US" sz="2000">
                <a:solidFill>
                  <a:schemeClr val="bg1"/>
                </a:solidFill>
                <a:latin typeface="隶书" panose="02010509060101010101" pitchFamily="49" charset="-122"/>
                <a:ea typeface="隶书" panose="02010509060101010101" pitchFamily="49" charset="-122"/>
              </a:rPr>
              <a:t>作者：杜牧</a:t>
            </a:r>
          </a:p>
        </p:txBody>
      </p:sp>
      <p:sp>
        <p:nvSpPr>
          <p:cNvPr id="10" name="矩形 4"/>
          <p:cNvSpPr/>
          <p:nvPr/>
        </p:nvSpPr>
        <p:spPr>
          <a:xfrm>
            <a:off x="3011113" y="3151082"/>
            <a:ext cx="6373091" cy="461665"/>
          </a:xfrm>
          <a:prstGeom prst="rect">
            <a:avLst/>
          </a:prstGeom>
        </p:spPr>
        <p:txBody>
          <a:bodyPr wrap="square">
            <a:spAutoFit/>
          </a:bodyPr>
          <a:lstStyle/>
          <a:p>
            <a:pPr algn="dist"/>
            <a:r>
              <a:rPr lang="zh-CN" altLang="en-US" sz="2400" smtClean="0">
                <a:solidFill>
                  <a:srgbClr val="633B20"/>
                </a:solidFill>
                <a:latin typeface="隶书" panose="02010509060101010101" pitchFamily="49" charset="-122"/>
                <a:ea typeface="隶书" panose="02010509060101010101" pitchFamily="49" charset="-122"/>
                <a:cs typeface="+mn-ea"/>
                <a:sym typeface="+mn-lt"/>
              </a:rPr>
              <a:t>部编版</a:t>
            </a:r>
            <a:r>
              <a:rPr lang="zh-CN" altLang="en-US" sz="2400">
                <a:solidFill>
                  <a:srgbClr val="633B20"/>
                </a:solidFill>
                <a:latin typeface="隶书" panose="02010509060101010101" pitchFamily="49" charset="-122"/>
                <a:ea typeface="隶书" panose="02010509060101010101" pitchFamily="49" charset="-122"/>
                <a:cs typeface="+mn-ea"/>
                <a:sym typeface="+mn-lt"/>
              </a:rPr>
              <a:t>高中语文</a:t>
            </a:r>
            <a:r>
              <a:rPr lang="zh-CN" altLang="en-US" sz="2400" smtClean="0">
                <a:solidFill>
                  <a:srgbClr val="633B20"/>
                </a:solidFill>
                <a:latin typeface="隶书" panose="02010509060101010101" pitchFamily="49" charset="-122"/>
                <a:ea typeface="隶书" panose="02010509060101010101" pitchFamily="49" charset="-122"/>
                <a:cs typeface="+mn-ea"/>
                <a:sym typeface="+mn-lt"/>
              </a:rPr>
              <a:t>必修下册第八单元第</a:t>
            </a:r>
            <a:r>
              <a:rPr lang="en-US" altLang="zh-CN" sz="2400" smtClean="0">
                <a:solidFill>
                  <a:srgbClr val="633B20"/>
                </a:solidFill>
                <a:latin typeface="隶书" panose="02010509060101010101" pitchFamily="49" charset="-122"/>
                <a:ea typeface="隶书" panose="02010509060101010101" pitchFamily="49" charset="-122"/>
                <a:cs typeface="+mn-ea"/>
                <a:sym typeface="+mn-lt"/>
              </a:rPr>
              <a:t>16</a:t>
            </a:r>
            <a:r>
              <a:rPr lang="zh-CN" altLang="en-US" sz="2400" smtClean="0">
                <a:solidFill>
                  <a:srgbClr val="633B20"/>
                </a:solidFill>
                <a:latin typeface="隶书" panose="02010509060101010101" pitchFamily="49" charset="-122"/>
                <a:ea typeface="隶书" panose="02010509060101010101" pitchFamily="49" charset="-122"/>
                <a:cs typeface="+mn-ea"/>
                <a:sym typeface="+mn-lt"/>
              </a:rPr>
              <a:t>课</a:t>
            </a:r>
            <a:endParaRPr lang="zh-CN" altLang="en-US" sz="2400">
              <a:solidFill>
                <a:srgbClr val="633B20"/>
              </a:solidFill>
              <a:latin typeface="隶书" panose="02010509060101010101" pitchFamily="49" charset="-122"/>
              <a:ea typeface="隶书" panose="02010509060101010101" pitchFamily="49" charset="-122"/>
              <a:cs typeface="+mn-ea"/>
              <a:sym typeface="+mn-lt"/>
            </a:endParaRPr>
          </a:p>
        </p:txBody>
      </p:sp>
      <p:sp>
        <p:nvSpPr>
          <p:cNvPr id="11" name="矩形 2"/>
          <p:cNvSpPr/>
          <p:nvPr/>
        </p:nvSpPr>
        <p:spPr>
          <a:xfrm>
            <a:off x="2491567" y="3175729"/>
            <a:ext cx="7412182" cy="45719"/>
          </a:xfrm>
          <a:prstGeom prst="rect">
            <a:avLst/>
          </a:prstGeom>
          <a:solidFill>
            <a:srgbClr val="63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620286-91BB-46A9-ACBA-BB7B2BBE43CE}"/>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a:off x="0" y="-297470"/>
            <a:ext cx="2956560" cy="2205053"/>
          </a:xfrm>
          <a:prstGeom prst="rect">
            <a:avLst/>
          </a:prstGeom>
        </p:spPr>
      </p:pic>
    </p:spTree>
    <p:extLst>
      <p:ext uri="{BB962C8B-B14F-4D97-AF65-F5344CB8AC3E}">
        <p14:creationId xmlns:p14="http://schemas.microsoft.com/office/powerpoint/2010/main" val="26562408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4059" y="838105"/>
            <a:ext cx="11459496" cy="4351338"/>
          </a:xfrm>
        </p:spPr>
        <p:txBody>
          <a:bodyPr>
            <a:noAutofit/>
          </a:bodyPr>
          <a:lstStyle/>
          <a:p>
            <a:pPr marL="0" indent="0">
              <a:lnSpc>
                <a:spcPct val="120000"/>
              </a:lnSpc>
              <a:buNone/>
            </a:pPr>
            <a:r>
              <a:rPr lang="zh-CN" altLang="en-US" sz="3200" b="1">
                <a:solidFill>
                  <a:srgbClr val="C00000"/>
                </a:solidFill>
                <a:latin typeface="微软雅黑" panose="020B0503020204020204" pitchFamily="34" charset="-122"/>
                <a:ea typeface="微软雅黑" panose="020B0503020204020204" pitchFamily="34" charset="-122"/>
              </a:rPr>
              <a:t>檐牙高</a:t>
            </a:r>
            <a:r>
              <a:rPr lang="zh-CN" altLang="en-US" sz="3200" b="1" smtClean="0">
                <a:solidFill>
                  <a:srgbClr val="C00000"/>
                </a:solidFill>
                <a:latin typeface="微软雅黑" panose="020B0503020204020204" pitchFamily="34" charset="-122"/>
                <a:ea typeface="微软雅黑" panose="020B0503020204020204" pitchFamily="34" charset="-122"/>
              </a:rPr>
              <a:t>啄</a:t>
            </a:r>
            <a:r>
              <a:rPr lang="zh-CN" altLang="en-US" sz="3200" b="1" smtClean="0">
                <a:latin typeface="微软雅黑" panose="020B0503020204020204" pitchFamily="34" charset="-122"/>
                <a:ea typeface="微软雅黑" panose="020B0503020204020204" pitchFamily="34" charset="-122"/>
              </a:rPr>
              <a:t>；</a:t>
            </a:r>
            <a:r>
              <a:rPr lang="zh-CN" altLang="en-US" sz="3200" b="1" smtClean="0">
                <a:solidFill>
                  <a:srgbClr val="C00000"/>
                </a:solidFill>
                <a:latin typeface="微软雅黑" panose="020B0503020204020204" pitchFamily="34" charset="-122"/>
                <a:ea typeface="微软雅黑" panose="020B0503020204020204" pitchFamily="34" charset="-122"/>
              </a:rPr>
              <a:t>各</a:t>
            </a:r>
            <a:r>
              <a:rPr lang="zh-CN" altLang="en-US" sz="3200" b="1">
                <a:solidFill>
                  <a:srgbClr val="C00000"/>
                </a:solidFill>
                <a:latin typeface="微软雅黑" panose="020B0503020204020204" pitchFamily="34" charset="-122"/>
                <a:ea typeface="微软雅黑" panose="020B0503020204020204" pitchFamily="34" charset="-122"/>
              </a:rPr>
              <a:t>抱地势</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钩心斗角</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盘盘</a:t>
            </a:r>
            <a:r>
              <a:rPr lang="zh-CN" altLang="en-US" sz="3200" b="1">
                <a:latin typeface="微软雅黑" panose="020B0503020204020204" pitchFamily="34" charset="-122"/>
                <a:ea typeface="微软雅黑" panose="020B0503020204020204" pitchFamily="34" charset="-122"/>
              </a:rPr>
              <a:t>焉，</a:t>
            </a:r>
            <a:r>
              <a:rPr lang="zh-CN" altLang="en-US" sz="3200" b="1">
                <a:solidFill>
                  <a:srgbClr val="C00000"/>
                </a:solidFill>
                <a:latin typeface="微软雅黑" panose="020B0503020204020204" pitchFamily="34" charset="-122"/>
                <a:ea typeface="微软雅黑" panose="020B0503020204020204" pitchFamily="34" charset="-122"/>
              </a:rPr>
              <a:t>囷囷</a:t>
            </a:r>
            <a:r>
              <a:rPr lang="zh-CN" altLang="en-US" sz="3200" b="1">
                <a:solidFill>
                  <a:srgbClr val="C00000"/>
                </a:solidFill>
                <a:latin typeface="微软雅黑" panose="020B0503020204020204" pitchFamily="34" charset="-122"/>
                <a:ea typeface="微软雅黑" panose="020B0503020204020204" pitchFamily="34" charset="-122"/>
                <a:hlinkClick r:id="rId2" action="ppaction://hlinksldjump"/>
              </a:rPr>
              <a:t>焉</a:t>
            </a:r>
            <a:r>
              <a:rPr lang="zh-CN" altLang="en-US" sz="3200" b="1">
                <a:latin typeface="微软雅黑" panose="020B0503020204020204" pitchFamily="34" charset="-122"/>
                <a:ea typeface="微软雅黑" panose="020B0503020204020204" pitchFamily="34" charset="-122"/>
              </a:rPr>
              <a:t>，</a:t>
            </a:r>
          </a:p>
          <a:p>
            <a:pPr marL="0" indent="0">
              <a:lnSpc>
                <a:spcPct val="85000"/>
              </a:lnSpc>
              <a:buNone/>
            </a:pPr>
            <a:endParaRPr lang="zh-CN" altLang="en-US" sz="3200" b="1">
              <a:latin typeface="微软雅黑" panose="020B0503020204020204" pitchFamily="34" charset="-122"/>
              <a:ea typeface="微软雅黑" panose="020B0503020204020204" pitchFamily="34" charset="-122"/>
            </a:endParaRPr>
          </a:p>
          <a:p>
            <a:pPr marL="0" indent="0">
              <a:lnSpc>
                <a:spcPct val="85000"/>
              </a:lnSpc>
              <a:buNone/>
            </a:pPr>
            <a:endParaRPr lang="zh-CN" altLang="en-US" sz="3200" b="1">
              <a:latin typeface="微软雅黑" panose="020B0503020204020204" pitchFamily="34" charset="-122"/>
              <a:ea typeface="微软雅黑" panose="020B0503020204020204" pitchFamily="34" charset="-122"/>
            </a:endParaRPr>
          </a:p>
          <a:p>
            <a:pPr marL="0" indent="0">
              <a:lnSpc>
                <a:spcPct val="85000"/>
              </a:lnSpc>
              <a:buNone/>
            </a:pPr>
            <a:r>
              <a:rPr lang="zh-CN" altLang="en-US" sz="3200" b="1">
                <a:solidFill>
                  <a:srgbClr val="C00000"/>
                </a:solidFill>
                <a:latin typeface="微软雅黑" panose="020B0503020204020204" pitchFamily="34" charset="-122"/>
                <a:ea typeface="微软雅黑" panose="020B0503020204020204" pitchFamily="34" charset="-122"/>
              </a:rPr>
              <a:t>蜂房水涡</a:t>
            </a:r>
            <a:r>
              <a:rPr lang="zh-CN" altLang="en-US" sz="3200" b="1">
                <a:latin typeface="微软雅黑" panose="020B0503020204020204" pitchFamily="34" charset="-122"/>
                <a:ea typeface="微软雅黑" panose="020B0503020204020204" pitchFamily="34" charset="-122"/>
              </a:rPr>
              <a:t>，矗不知</a:t>
            </a:r>
            <a:r>
              <a:rPr lang="zh-CN" altLang="en-US" sz="3200" b="1">
                <a:solidFill>
                  <a:srgbClr val="C00000"/>
                </a:solidFill>
                <a:latin typeface="微软雅黑" panose="020B0503020204020204" pitchFamily="34" charset="-122"/>
                <a:ea typeface="微软雅黑" panose="020B0503020204020204" pitchFamily="34" charset="-122"/>
              </a:rPr>
              <a:t>其</a:t>
            </a:r>
            <a:r>
              <a:rPr lang="zh-CN" altLang="en-US" sz="3200" b="1">
                <a:latin typeface="微软雅黑" panose="020B0503020204020204" pitchFamily="34" charset="-122"/>
                <a:ea typeface="微软雅黑" panose="020B0503020204020204" pitchFamily="34" charset="-122"/>
              </a:rPr>
              <a:t>几千万</a:t>
            </a:r>
            <a:r>
              <a:rPr lang="zh-CN" altLang="en-US" sz="3200" b="1">
                <a:solidFill>
                  <a:srgbClr val="C00000"/>
                </a:solidFill>
                <a:latin typeface="微软雅黑" panose="020B0503020204020204" pitchFamily="34" charset="-122"/>
                <a:ea typeface="微软雅黑" panose="020B0503020204020204" pitchFamily="34" charset="-122"/>
              </a:rPr>
              <a:t>落</a:t>
            </a:r>
            <a:r>
              <a:rPr lang="zh-CN" altLang="en-US" sz="3200" b="1">
                <a:latin typeface="微软雅黑" panose="020B0503020204020204" pitchFamily="34" charset="-122"/>
                <a:ea typeface="微软雅黑" panose="020B0503020204020204" pitchFamily="34" charset="-122"/>
              </a:rPr>
              <a:t>。长桥卧</a:t>
            </a:r>
            <a:r>
              <a:rPr lang="zh-CN" altLang="en-US" sz="3200" b="1">
                <a:solidFill>
                  <a:srgbClr val="C00000"/>
                </a:solidFill>
                <a:latin typeface="微软雅黑" panose="020B0503020204020204" pitchFamily="34" charset="-122"/>
                <a:ea typeface="微软雅黑" panose="020B0503020204020204" pitchFamily="34" charset="-122"/>
              </a:rPr>
              <a:t>（</a:t>
            </a:r>
            <a:r>
              <a:rPr lang="en-US" altLang="zh-CN" sz="3200" b="1">
                <a:solidFill>
                  <a:srgbClr val="C00000"/>
                </a:solidFill>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于）</a:t>
            </a:r>
            <a:r>
              <a:rPr lang="zh-CN" altLang="en-US" sz="3200" b="1">
                <a:latin typeface="微软雅黑" panose="020B0503020204020204" pitchFamily="34" charset="-122"/>
                <a:ea typeface="微软雅黑" panose="020B0503020204020204" pitchFamily="34" charset="-122"/>
              </a:rPr>
              <a:t>波，未</a:t>
            </a:r>
            <a:r>
              <a:rPr lang="zh-CN" altLang="en-US" sz="3200" b="1">
                <a:solidFill>
                  <a:srgbClr val="C00000"/>
                </a:solidFill>
                <a:latin typeface="微软雅黑" panose="020B0503020204020204" pitchFamily="34" charset="-122"/>
                <a:ea typeface="微软雅黑" panose="020B0503020204020204" pitchFamily="34" charset="-122"/>
              </a:rPr>
              <a:t>云</a:t>
            </a:r>
            <a:r>
              <a:rPr lang="zh-CN" altLang="en-US" sz="3200" b="1">
                <a:latin typeface="微软雅黑" panose="020B0503020204020204" pitchFamily="34" charset="-122"/>
                <a:ea typeface="微软雅黑" panose="020B0503020204020204" pitchFamily="34" charset="-122"/>
              </a:rPr>
              <a:t>何</a:t>
            </a:r>
            <a:r>
              <a:rPr lang="zh-CN" altLang="en-US" sz="3200" b="1">
                <a:solidFill>
                  <a:srgbClr val="C00000"/>
                </a:solidFill>
                <a:latin typeface="微软雅黑" panose="020B0503020204020204" pitchFamily="34" charset="-122"/>
                <a:ea typeface="微软雅黑" panose="020B0503020204020204" pitchFamily="34" charset="-122"/>
              </a:rPr>
              <a:t>龙</a:t>
            </a:r>
            <a:r>
              <a:rPr lang="zh-CN" altLang="en-US" sz="3200" b="1">
                <a:latin typeface="微软雅黑" panose="020B0503020204020204" pitchFamily="34" charset="-122"/>
                <a:ea typeface="微软雅黑" panose="020B0503020204020204" pitchFamily="34" charset="-122"/>
              </a:rPr>
              <a:t>？</a:t>
            </a:r>
          </a:p>
          <a:p>
            <a:pPr marL="0" indent="0">
              <a:spcBef>
                <a:spcPct val="50000"/>
              </a:spcBef>
              <a:buNone/>
            </a:pPr>
            <a:endParaRPr lang="zh-CN" altLang="en-US" sz="3200" b="1">
              <a:latin typeface="微软雅黑" panose="020B0503020204020204" pitchFamily="34" charset="-122"/>
              <a:ea typeface="微软雅黑" panose="020B0503020204020204" pitchFamily="34" charset="-122"/>
            </a:endParaRPr>
          </a:p>
          <a:p>
            <a:pPr marL="0" indent="0">
              <a:spcBef>
                <a:spcPct val="50000"/>
              </a:spcBef>
              <a:buNone/>
            </a:pPr>
            <a:r>
              <a:rPr lang="zh-CN" altLang="en-US" sz="3200" b="1">
                <a:latin typeface="微软雅黑" panose="020B0503020204020204" pitchFamily="34" charset="-122"/>
                <a:ea typeface="微软雅黑" panose="020B0503020204020204" pitchFamily="34" charset="-122"/>
              </a:rPr>
              <a:t>复道行空，不</a:t>
            </a:r>
            <a:r>
              <a:rPr lang="zh-CN" altLang="en-US" sz="3200" b="1">
                <a:solidFill>
                  <a:srgbClr val="C00000"/>
                </a:solidFill>
                <a:latin typeface="微软雅黑" panose="020B0503020204020204" pitchFamily="34" charset="-122"/>
                <a:ea typeface="微软雅黑" panose="020B0503020204020204" pitchFamily="34" charset="-122"/>
              </a:rPr>
              <a:t>霁</a:t>
            </a:r>
            <a:r>
              <a:rPr lang="zh-CN" altLang="en-US" sz="3200" b="1">
                <a:latin typeface="微软雅黑" panose="020B0503020204020204" pitchFamily="34" charset="-122"/>
                <a:ea typeface="微软雅黑" panose="020B0503020204020204" pitchFamily="34" charset="-122"/>
              </a:rPr>
              <a:t>何</a:t>
            </a:r>
            <a:r>
              <a:rPr lang="zh-CN" altLang="en-US" sz="3200" b="1">
                <a:solidFill>
                  <a:srgbClr val="C00000"/>
                </a:solidFill>
                <a:latin typeface="微软雅黑" panose="020B0503020204020204" pitchFamily="34" charset="-122"/>
                <a:ea typeface="微软雅黑" panose="020B0503020204020204" pitchFamily="34" charset="-122"/>
              </a:rPr>
              <a:t>虹</a:t>
            </a:r>
            <a:r>
              <a:rPr lang="zh-CN" altLang="en-US" sz="3200" b="1">
                <a:latin typeface="微软雅黑" panose="020B0503020204020204" pitchFamily="34" charset="-122"/>
                <a:ea typeface="微软雅黑" panose="020B0503020204020204" pitchFamily="34" charset="-122"/>
              </a:rPr>
              <a:t>？高低</a:t>
            </a:r>
            <a:r>
              <a:rPr lang="zh-CN" altLang="en-US" sz="3200" b="1">
                <a:solidFill>
                  <a:srgbClr val="C00000"/>
                </a:solidFill>
                <a:latin typeface="微软雅黑" panose="020B0503020204020204" pitchFamily="34" charset="-122"/>
                <a:ea typeface="微软雅黑" panose="020B0503020204020204" pitchFamily="34" charset="-122"/>
              </a:rPr>
              <a:t>冥迷</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不知西东</a:t>
            </a:r>
            <a:r>
              <a:rPr lang="zh-CN" altLang="en-US" sz="3200" b="1">
                <a:latin typeface="微软雅黑" panose="020B0503020204020204" pitchFamily="34" charset="-122"/>
                <a:ea typeface="微软雅黑" panose="020B0503020204020204" pitchFamily="34" charset="-122"/>
              </a:rPr>
              <a:t>。歌台</a:t>
            </a:r>
            <a:r>
              <a:rPr lang="zh-CN" altLang="en-US" sz="3200" b="1" smtClean="0">
                <a:solidFill>
                  <a:srgbClr val="C00000"/>
                </a:solidFill>
                <a:latin typeface="微软雅黑" panose="020B0503020204020204" pitchFamily="34" charset="-122"/>
                <a:ea typeface="微软雅黑" panose="020B0503020204020204" pitchFamily="34" charset="-122"/>
              </a:rPr>
              <a:t>暖响</a:t>
            </a:r>
            <a:r>
              <a:rPr lang="zh-CN" altLang="en-US" sz="3200" b="1">
                <a:latin typeface="微软雅黑" panose="020B0503020204020204" pitchFamily="34" charset="-122"/>
                <a:ea typeface="微软雅黑" panose="020B0503020204020204" pitchFamily="34" charset="-122"/>
              </a:rPr>
              <a:t>，</a:t>
            </a:r>
            <a:r>
              <a:rPr lang="zh-CN" altLang="en-US" sz="3200" b="1" smtClean="0">
                <a:latin typeface="微软雅黑" panose="020B0503020204020204" pitchFamily="34" charset="-122"/>
                <a:ea typeface="微软雅黑" panose="020B0503020204020204" pitchFamily="34" charset="-122"/>
              </a:rPr>
              <a:t>春光</a:t>
            </a:r>
            <a:endParaRPr lang="en-US" altLang="zh-CN" sz="3200" b="1" smtClean="0">
              <a:latin typeface="微软雅黑" panose="020B0503020204020204" pitchFamily="34" charset="-122"/>
              <a:ea typeface="微软雅黑" panose="020B0503020204020204" pitchFamily="34" charset="-122"/>
            </a:endParaRPr>
          </a:p>
          <a:p>
            <a:pPr marL="0" indent="0">
              <a:spcBef>
                <a:spcPct val="50000"/>
              </a:spcBef>
              <a:buNone/>
            </a:pPr>
            <a:endParaRPr lang="en-US" altLang="zh-CN" sz="3200" b="1">
              <a:latin typeface="微软雅黑" panose="020B0503020204020204" pitchFamily="34" charset="-122"/>
              <a:ea typeface="微软雅黑" panose="020B0503020204020204" pitchFamily="34" charset="-122"/>
            </a:endParaRPr>
          </a:p>
          <a:p>
            <a:pPr marL="0" indent="0">
              <a:spcBef>
                <a:spcPct val="50000"/>
              </a:spcBef>
              <a:buNone/>
            </a:pPr>
            <a:r>
              <a:rPr lang="zh-CN" altLang="en-US" sz="3200" b="1" smtClean="0">
                <a:solidFill>
                  <a:srgbClr val="C00000"/>
                </a:solidFill>
                <a:latin typeface="微软雅黑" panose="020B0503020204020204" pitchFamily="34" charset="-122"/>
                <a:ea typeface="微软雅黑" panose="020B0503020204020204" pitchFamily="34" charset="-122"/>
              </a:rPr>
              <a:t>融融</a:t>
            </a:r>
            <a:r>
              <a:rPr lang="zh-CN" altLang="en-US" sz="3200" b="1" smtClean="0">
                <a:latin typeface="微软雅黑" panose="020B0503020204020204" pitchFamily="34" charset="-122"/>
                <a:ea typeface="微软雅黑" panose="020B0503020204020204" pitchFamily="34" charset="-122"/>
              </a:rPr>
              <a:t>；舞殿</a:t>
            </a:r>
            <a:r>
              <a:rPr lang="zh-CN" altLang="en-US" sz="3200" b="1">
                <a:latin typeface="微软雅黑" panose="020B0503020204020204" pitchFamily="34" charset="-122"/>
                <a:ea typeface="微软雅黑" panose="020B0503020204020204" pitchFamily="34" charset="-122"/>
              </a:rPr>
              <a:t>冷袖，风雨凄凄。一日之内</a:t>
            </a:r>
            <a:r>
              <a:rPr lang="zh-CN" altLang="en-US" sz="3200" b="1" smtClean="0">
                <a:latin typeface="微软雅黑" panose="020B0503020204020204" pitchFamily="34" charset="-122"/>
                <a:ea typeface="微软雅黑" panose="020B0503020204020204" pitchFamily="34" charset="-122"/>
              </a:rPr>
              <a:t>，</a:t>
            </a:r>
            <a:endParaRPr lang="en-US" altLang="zh-CN" sz="3200" b="1" smtClean="0">
              <a:latin typeface="微软雅黑" panose="020B0503020204020204" pitchFamily="34" charset="-122"/>
              <a:ea typeface="微软雅黑" panose="020B0503020204020204" pitchFamily="34" charset="-122"/>
            </a:endParaRPr>
          </a:p>
          <a:p>
            <a:pPr marL="0" indent="0">
              <a:spcBef>
                <a:spcPct val="50000"/>
              </a:spcBef>
              <a:buNone/>
            </a:pPr>
            <a:r>
              <a:rPr lang="zh-CN" altLang="en-US" sz="3200" b="1" smtClean="0">
                <a:latin typeface="微软雅黑" panose="020B0503020204020204" pitchFamily="34" charset="-122"/>
                <a:ea typeface="微软雅黑" panose="020B0503020204020204" pitchFamily="34" charset="-122"/>
              </a:rPr>
              <a:t>一宫</a:t>
            </a:r>
            <a:r>
              <a:rPr lang="zh-CN" altLang="en-US" sz="3200" b="1">
                <a:latin typeface="微软雅黑" panose="020B0503020204020204" pitchFamily="34" charset="-122"/>
                <a:ea typeface="微软雅黑" panose="020B0503020204020204" pitchFamily="34" charset="-122"/>
              </a:rPr>
              <a:t>之间，而</a:t>
            </a:r>
            <a:r>
              <a:rPr lang="zh-CN" altLang="en-US" sz="3200" b="1">
                <a:solidFill>
                  <a:srgbClr val="C00000"/>
                </a:solidFill>
                <a:latin typeface="微软雅黑" panose="020B0503020204020204" pitchFamily="34" charset="-122"/>
                <a:ea typeface="微软雅黑" panose="020B0503020204020204" pitchFamily="34" charset="-122"/>
              </a:rPr>
              <a:t>气候</a:t>
            </a:r>
            <a:r>
              <a:rPr lang="zh-CN" altLang="en-US" sz="3200" b="1">
                <a:latin typeface="微软雅黑" panose="020B0503020204020204" pitchFamily="34" charset="-122"/>
                <a:ea typeface="微软雅黑" panose="020B0503020204020204" pitchFamily="34" charset="-122"/>
              </a:rPr>
              <a:t>不</a:t>
            </a:r>
            <a:r>
              <a:rPr lang="zh-CN" altLang="en-US" sz="3200" b="1">
                <a:solidFill>
                  <a:srgbClr val="C00000"/>
                </a:solidFill>
                <a:latin typeface="微软雅黑" panose="020B0503020204020204" pitchFamily="34" charset="-122"/>
                <a:ea typeface="微软雅黑" panose="020B0503020204020204" pitchFamily="34" charset="-122"/>
              </a:rPr>
              <a:t>齐</a:t>
            </a:r>
            <a:r>
              <a:rPr lang="zh-CN" altLang="en-US" sz="3200" b="1">
                <a:latin typeface="微软雅黑" panose="020B0503020204020204" pitchFamily="34" charset="-122"/>
                <a:ea typeface="微软雅黑" panose="020B0503020204020204" pitchFamily="34" charset="-122"/>
              </a:rPr>
              <a:t>。 </a:t>
            </a:r>
          </a:p>
          <a:p>
            <a:endParaRPr lang="zh-CN" altLang="en-US" sz="3200">
              <a:latin typeface="微软雅黑" panose="020B0503020204020204" pitchFamily="34" charset="-122"/>
              <a:ea typeface="微软雅黑" panose="020B0503020204020204" pitchFamily="34" charset="-122"/>
            </a:endParaRPr>
          </a:p>
        </p:txBody>
      </p:sp>
      <p:pic>
        <p:nvPicPr>
          <p:cNvPr id="4"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5"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第一段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6" name="文本框 5"/>
          <p:cNvSpPr txBox="1">
            <a:spLocks noChangeArrowheads="1"/>
          </p:cNvSpPr>
          <p:nvPr/>
        </p:nvSpPr>
        <p:spPr bwMode="auto">
          <a:xfrm>
            <a:off x="43821" y="1375943"/>
            <a:ext cx="1559235" cy="1181862"/>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gn="ct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r>
              <a:rPr lang="zh-CN" altLang="en-US" sz="2400"/>
              <a:t>屋顶伸出的边沿</a:t>
            </a:r>
            <a:r>
              <a:rPr lang="zh-CN" altLang="en-US" sz="2400" smtClean="0"/>
              <a:t>部分。牙，像鸟嘴一样</a:t>
            </a:r>
            <a:endParaRPr lang="zh-CN" altLang="en-US" sz="2400"/>
          </a:p>
        </p:txBody>
      </p:sp>
      <p:sp>
        <p:nvSpPr>
          <p:cNvPr id="7" name="文本框 6"/>
          <p:cNvSpPr txBox="1">
            <a:spLocks noChangeArrowheads="1"/>
          </p:cNvSpPr>
          <p:nvPr/>
        </p:nvSpPr>
        <p:spPr bwMode="auto">
          <a:xfrm>
            <a:off x="1633417" y="1400450"/>
            <a:ext cx="1485611" cy="1034129"/>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gn="ct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r>
              <a:rPr lang="zh-CN" altLang="en-US"/>
              <a:t>引申为屋檐向高空伸展</a:t>
            </a:r>
          </a:p>
        </p:txBody>
      </p:sp>
      <p:sp>
        <p:nvSpPr>
          <p:cNvPr id="8" name="文本框 7"/>
          <p:cNvSpPr txBox="1">
            <a:spLocks noChangeArrowheads="1"/>
          </p:cNvSpPr>
          <p:nvPr/>
        </p:nvSpPr>
        <p:spPr bwMode="auto">
          <a:xfrm>
            <a:off x="3179750" y="1400450"/>
            <a:ext cx="1729653" cy="1034129"/>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各随地形。抱：适合，随着</a:t>
            </a:r>
          </a:p>
        </p:txBody>
      </p:sp>
      <p:sp>
        <p:nvSpPr>
          <p:cNvPr id="9" name="文本框 8"/>
          <p:cNvSpPr txBox="1">
            <a:spLocks noChangeArrowheads="1"/>
          </p:cNvSpPr>
          <p:nvPr/>
        </p:nvSpPr>
        <p:spPr bwMode="auto">
          <a:xfrm>
            <a:off x="523565" y="67291"/>
            <a:ext cx="6191250" cy="960263"/>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2600">
                <a:solidFill>
                  <a:srgbClr val="FFC000"/>
                </a:solidFill>
              </a:rPr>
              <a:t>钩心：</a:t>
            </a:r>
            <a:r>
              <a:rPr lang="zh-CN" altLang="en-US" sz="2600"/>
              <a:t>指各种建筑物都有与中心区</a:t>
            </a:r>
            <a:r>
              <a:rPr lang="zh-CN" altLang="en-US" sz="2600" smtClean="0"/>
              <a:t>相连；</a:t>
            </a:r>
            <a:r>
              <a:rPr lang="zh-CN" altLang="en-US" sz="2600" smtClean="0">
                <a:solidFill>
                  <a:srgbClr val="FFC000"/>
                </a:solidFill>
              </a:rPr>
              <a:t>斗</a:t>
            </a:r>
            <a:r>
              <a:rPr lang="zh-CN" altLang="en-US" sz="2600">
                <a:solidFill>
                  <a:srgbClr val="FFC000"/>
                </a:solidFill>
              </a:rPr>
              <a:t>角：</a:t>
            </a:r>
            <a:r>
              <a:rPr lang="zh-CN" altLang="en-US" sz="2600"/>
              <a:t>指屋角相对，好像兵戈相斗。今常用来比喻各自用尽心机，互相排挤。</a:t>
            </a:r>
          </a:p>
        </p:txBody>
      </p:sp>
      <p:sp>
        <p:nvSpPr>
          <p:cNvPr id="10" name="文本框 18437"/>
          <p:cNvSpPr txBox="1">
            <a:spLocks noChangeArrowheads="1"/>
          </p:cNvSpPr>
          <p:nvPr/>
        </p:nvSpPr>
        <p:spPr bwMode="auto">
          <a:xfrm>
            <a:off x="4909403" y="1241946"/>
            <a:ext cx="1916564"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ctr" hangingPunct="1">
              <a:lnSpc>
                <a:spcPct val="80000"/>
              </a:lnSpc>
            </a:pPr>
            <a:r>
              <a:rPr lang="zh-CN" altLang="en-US" sz="2800" b="1" smtClean="0">
                <a:solidFill>
                  <a:srgbClr val="0070C0"/>
                </a:solidFill>
                <a:latin typeface="楷体" panose="02010609060101010101" pitchFamily="49" charset="-122"/>
                <a:ea typeface="楷体" panose="02010609060101010101" pitchFamily="49" charset="-122"/>
              </a:rPr>
              <a:t>楼阁</a:t>
            </a:r>
            <a:r>
              <a:rPr lang="zh-CN" altLang="en-US" sz="2800" b="1">
                <a:solidFill>
                  <a:srgbClr val="0070C0"/>
                </a:solidFill>
                <a:latin typeface="楷体" panose="02010609060101010101" pitchFamily="49" charset="-122"/>
                <a:ea typeface="楷体" panose="02010609060101010101" pitchFamily="49" charset="-122"/>
              </a:rPr>
              <a:t>众多，</a:t>
            </a:r>
            <a:r>
              <a:rPr lang="zh-CN" altLang="en-US" sz="2800" b="1" smtClean="0">
                <a:solidFill>
                  <a:srgbClr val="0070C0"/>
                </a:solidFill>
                <a:latin typeface="楷体" panose="02010609060101010101" pitchFamily="49" charset="-122"/>
                <a:ea typeface="楷体" panose="02010609060101010101" pitchFamily="49" charset="-122"/>
              </a:rPr>
              <a:t>错落有致，结构美妙精巧</a:t>
            </a:r>
            <a:endParaRPr lang="zh-CN" altLang="en-US" sz="2800" b="1">
              <a:solidFill>
                <a:srgbClr val="0070C0"/>
              </a:solidFill>
              <a:latin typeface="楷体" panose="02010609060101010101" pitchFamily="49" charset="-122"/>
              <a:ea typeface="楷体" panose="02010609060101010101" pitchFamily="49" charset="-122"/>
            </a:endParaRPr>
          </a:p>
        </p:txBody>
      </p:sp>
      <p:sp>
        <p:nvSpPr>
          <p:cNvPr id="11" name="文本框 18438"/>
          <p:cNvSpPr txBox="1">
            <a:spLocks noChangeArrowheads="1"/>
          </p:cNvSpPr>
          <p:nvPr/>
        </p:nvSpPr>
        <p:spPr bwMode="auto">
          <a:xfrm>
            <a:off x="7829582" y="1420127"/>
            <a:ext cx="2492833" cy="1034129"/>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solidFill>
                  <a:srgbClr val="C00000"/>
                </a:solidFill>
              </a:rPr>
              <a:t>囷</a:t>
            </a:r>
            <a:r>
              <a:rPr lang="zh-CN" altLang="en-US"/>
              <a:t>，圆形仓廪。这里引申</a:t>
            </a:r>
            <a:r>
              <a:rPr lang="zh-CN" altLang="en-US" smtClean="0"/>
              <a:t>为曲折回旋</a:t>
            </a:r>
            <a:r>
              <a:rPr lang="zh-CN" altLang="en-US"/>
              <a:t>。</a:t>
            </a:r>
          </a:p>
        </p:txBody>
      </p:sp>
      <p:sp>
        <p:nvSpPr>
          <p:cNvPr id="12" name="文本框 11"/>
          <p:cNvSpPr txBox="1">
            <a:spLocks noChangeArrowheads="1"/>
          </p:cNvSpPr>
          <p:nvPr/>
        </p:nvSpPr>
        <p:spPr bwMode="auto">
          <a:xfrm>
            <a:off x="6743117" y="1411223"/>
            <a:ext cx="895870" cy="1034129"/>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8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盘旋的样子。</a:t>
            </a:r>
          </a:p>
        </p:txBody>
      </p:sp>
      <p:sp>
        <p:nvSpPr>
          <p:cNvPr id="13" name="AutoShape 15"/>
          <p:cNvSpPr>
            <a:spLocks noChangeArrowheads="1"/>
          </p:cNvSpPr>
          <p:nvPr/>
        </p:nvSpPr>
        <p:spPr bwMode="auto">
          <a:xfrm>
            <a:off x="9763904" y="275336"/>
            <a:ext cx="2197900" cy="1125538"/>
          </a:xfrm>
          <a:prstGeom prst="wedgeEllipseCallout">
            <a:avLst>
              <a:gd name="adj1" fmla="val -64453"/>
              <a:gd name="adj2" fmla="val 7172"/>
            </a:avLst>
          </a:prstGeom>
          <a:solidFill>
            <a:schemeClr val="accent1">
              <a:lumMod val="75000"/>
            </a:schemeClr>
          </a:solidFill>
          <a:ln w="9525">
            <a:noFill/>
            <a:miter lim="800000"/>
          </a:ln>
        </p:spPr>
        <p:txBody>
          <a:bodyPr anchor="ctr" anchorCtr="1"/>
          <a:lstStyle/>
          <a:p>
            <a:pPr algn="ctr"/>
            <a:r>
              <a:rPr lang="zh-CN" altLang="en-US" sz="2000" b="1">
                <a:solidFill>
                  <a:schemeClr val="bg1"/>
                </a:solidFill>
                <a:latin typeface="Arial" panose="020B0604020202020204" pitchFamily="34" charset="0"/>
                <a:ea typeface="宋体" panose="02010600030101010101" pitchFamily="2" charset="-122"/>
              </a:rPr>
              <a:t>形容词词尾，相当“</a:t>
            </a:r>
            <a:r>
              <a:rPr lang="en-US" altLang="zh-CN" sz="2000" b="1">
                <a:solidFill>
                  <a:schemeClr val="bg1"/>
                </a:solidFill>
                <a:latin typeface="Arial" panose="020B0604020202020204" pitchFamily="34" charset="0"/>
                <a:ea typeface="宋体" panose="02010600030101010101" pitchFamily="2" charset="-122"/>
              </a:rPr>
              <a:t>……</a:t>
            </a:r>
            <a:r>
              <a:rPr lang="zh-CN" altLang="en-US" sz="2000" b="1">
                <a:solidFill>
                  <a:schemeClr val="bg1"/>
                </a:solidFill>
                <a:latin typeface="Arial" panose="020B0604020202020204" pitchFamily="34" charset="0"/>
                <a:ea typeface="宋体" panose="02010600030101010101" pitchFamily="2" charset="-122"/>
              </a:rPr>
              <a:t>的样子”</a:t>
            </a:r>
          </a:p>
        </p:txBody>
      </p:sp>
      <p:sp>
        <p:nvSpPr>
          <p:cNvPr id="14" name="文本框 13"/>
          <p:cNvSpPr txBox="1">
            <a:spLocks noChangeArrowheads="1"/>
          </p:cNvSpPr>
          <p:nvPr/>
        </p:nvSpPr>
        <p:spPr bwMode="auto">
          <a:xfrm>
            <a:off x="230180" y="3015856"/>
            <a:ext cx="2286000" cy="960263"/>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rgbClr val="FFC000"/>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solidFill>
                  <a:schemeClr val="bg1"/>
                </a:solidFill>
              </a:rPr>
              <a:t>名作状</a:t>
            </a:r>
            <a:r>
              <a:rPr lang="zh-CN" altLang="en-US" smtClean="0">
                <a:solidFill>
                  <a:schemeClr val="bg1"/>
                </a:solidFill>
              </a:rPr>
              <a:t>，</a:t>
            </a:r>
            <a:endParaRPr lang="en-US" altLang="zh-CN" smtClean="0">
              <a:solidFill>
                <a:schemeClr val="bg1"/>
              </a:solidFill>
            </a:endParaRPr>
          </a:p>
          <a:p>
            <a:r>
              <a:rPr lang="zh-CN" altLang="en-US" smtClean="0">
                <a:solidFill>
                  <a:schemeClr val="bg1"/>
                </a:solidFill>
              </a:rPr>
              <a:t>有</a:t>
            </a:r>
            <a:r>
              <a:rPr lang="zh-CN" altLang="en-US">
                <a:solidFill>
                  <a:schemeClr val="bg1"/>
                </a:solidFill>
              </a:rPr>
              <a:t>的像蜂房，有的像水窝。</a:t>
            </a:r>
          </a:p>
        </p:txBody>
      </p:sp>
      <p:sp>
        <p:nvSpPr>
          <p:cNvPr id="15" name="文本框 14"/>
          <p:cNvSpPr txBox="1">
            <a:spLocks noChangeArrowheads="1"/>
          </p:cNvSpPr>
          <p:nvPr/>
        </p:nvSpPr>
        <p:spPr bwMode="auto">
          <a:xfrm>
            <a:off x="5145341" y="2990365"/>
            <a:ext cx="1771488" cy="1032966"/>
          </a:xfrm>
          <a:prstGeom prst="rect">
            <a:avLst/>
          </a:prstGeom>
          <a:solidFill>
            <a:schemeClr val="accent1">
              <a:lumMod val="75000"/>
            </a:schemeClr>
          </a:solidFill>
          <a:ln w="9525">
            <a:noFill/>
            <a:miter lim="800000"/>
          </a:ln>
        </p:spPr>
        <p:txBody>
          <a:bodyPr wrap="square" lIns="144000" tIns="7200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量词，座。今多指下降，衰败。</a:t>
            </a:r>
          </a:p>
        </p:txBody>
      </p:sp>
      <p:sp>
        <p:nvSpPr>
          <p:cNvPr id="16" name="文本框 15"/>
          <p:cNvSpPr txBox="1">
            <a:spLocks noChangeArrowheads="1"/>
          </p:cNvSpPr>
          <p:nvPr/>
        </p:nvSpPr>
        <p:spPr bwMode="auto">
          <a:xfrm>
            <a:off x="8628241" y="3076818"/>
            <a:ext cx="1835497" cy="640175"/>
          </a:xfrm>
          <a:prstGeom prst="rect">
            <a:avLst/>
          </a:prstGeom>
          <a:solidFill>
            <a:schemeClr val="accent1">
              <a:lumMod val="75000"/>
            </a:schemeClr>
          </a:solidFill>
          <a:ln w="9525">
            <a:noFill/>
            <a:miter lim="800000"/>
          </a:ln>
        </p:spPr>
        <p:txBody>
          <a:bodyPr wrap="square" lIns="14400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名作动，</a:t>
            </a:r>
            <a:endParaRPr lang="en-US" altLang="zh-CN"/>
          </a:p>
          <a:p>
            <a:r>
              <a:rPr lang="zh-CN" altLang="en-US"/>
              <a:t>风起云涌</a:t>
            </a:r>
          </a:p>
        </p:txBody>
      </p:sp>
      <p:sp>
        <p:nvSpPr>
          <p:cNvPr id="17" name="文本框 18440"/>
          <p:cNvSpPr txBox="1">
            <a:spLocks noChangeArrowheads="1"/>
          </p:cNvSpPr>
          <p:nvPr/>
        </p:nvSpPr>
        <p:spPr bwMode="auto">
          <a:xfrm>
            <a:off x="3639820" y="3018767"/>
            <a:ext cx="11430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代词，他们</a:t>
            </a:r>
          </a:p>
        </p:txBody>
      </p:sp>
      <p:sp>
        <p:nvSpPr>
          <p:cNvPr id="18" name="文本框 18441"/>
          <p:cNvSpPr txBox="1">
            <a:spLocks noChangeArrowheads="1"/>
          </p:cNvSpPr>
          <p:nvPr/>
        </p:nvSpPr>
        <p:spPr bwMode="auto">
          <a:xfrm>
            <a:off x="10490250" y="3060528"/>
            <a:ext cx="1701750" cy="640175"/>
          </a:xfrm>
          <a:prstGeom prst="rect">
            <a:avLst/>
          </a:prstGeom>
          <a:solidFill>
            <a:schemeClr val="accent1">
              <a:lumMod val="75000"/>
            </a:schemeClr>
          </a:solidFill>
          <a:ln w="9525">
            <a:noFill/>
            <a:miter lim="800000"/>
          </a:ln>
        </p:spPr>
        <p:txBody>
          <a:bodyPr wrap="square" lIns="14400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名作动，</a:t>
            </a:r>
            <a:endParaRPr lang="en-US" altLang="zh-CN"/>
          </a:p>
          <a:p>
            <a:r>
              <a:rPr lang="zh-CN" altLang="en-US"/>
              <a:t>蛟龙腾飞</a:t>
            </a:r>
          </a:p>
        </p:txBody>
      </p:sp>
      <p:sp>
        <p:nvSpPr>
          <p:cNvPr id="19" name="文本框 18"/>
          <p:cNvSpPr txBox="1">
            <a:spLocks noChangeArrowheads="1"/>
          </p:cNvSpPr>
          <p:nvPr/>
        </p:nvSpPr>
        <p:spPr bwMode="auto">
          <a:xfrm>
            <a:off x="1965000" y="4422881"/>
            <a:ext cx="1524000" cy="834411"/>
          </a:xfrm>
          <a:prstGeom prst="rect">
            <a:avLst/>
          </a:prstGeom>
          <a:solidFill>
            <a:schemeClr val="accent1">
              <a:lumMod val="75000"/>
            </a:schemeClr>
          </a:solidFill>
          <a:ln w="9525">
            <a:noFill/>
            <a:miter lim="800000"/>
          </a:ln>
        </p:spPr>
        <p:txBody>
          <a:bodyPr wrap="square" lIns="3600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名作</a:t>
            </a:r>
            <a:r>
              <a:rPr lang="zh-CN" altLang="en-US"/>
              <a:t>动。</a:t>
            </a:r>
            <a:endParaRPr lang="en-US" altLang="zh-CN"/>
          </a:p>
          <a:p>
            <a:r>
              <a:rPr lang="zh-CN" altLang="en-US"/>
              <a:t>雨过天晴</a:t>
            </a:r>
          </a:p>
        </p:txBody>
      </p:sp>
      <p:sp>
        <p:nvSpPr>
          <p:cNvPr id="20" name="文本框 19"/>
          <p:cNvSpPr txBox="1">
            <a:spLocks noChangeArrowheads="1"/>
          </p:cNvSpPr>
          <p:nvPr/>
        </p:nvSpPr>
        <p:spPr bwMode="auto">
          <a:xfrm>
            <a:off x="5244832" y="4438702"/>
            <a:ext cx="1524000" cy="802767"/>
          </a:xfrm>
          <a:prstGeom prst="rect">
            <a:avLst/>
          </a:prstGeom>
          <a:solidFill>
            <a:schemeClr val="accent1">
              <a:lumMod val="75000"/>
            </a:schemeClr>
          </a:solidFill>
          <a:ln w="9525">
            <a:noFill/>
            <a:miter lim="800000"/>
          </a:ln>
        </p:spPr>
        <p:txBody>
          <a:bodyPr wrap="square" lIns="3600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模糊不清的样子。                                                                                                                                                                                                                                                                                                                                                                                                                                                                                                                                                                                                                                                                                                                                                                                                                                                                                                                       </a:t>
            </a:r>
          </a:p>
        </p:txBody>
      </p:sp>
      <p:sp>
        <p:nvSpPr>
          <p:cNvPr id="21" name="文本框 20"/>
          <p:cNvSpPr txBox="1">
            <a:spLocks noChangeArrowheads="1"/>
          </p:cNvSpPr>
          <p:nvPr/>
        </p:nvSpPr>
        <p:spPr bwMode="auto">
          <a:xfrm>
            <a:off x="8769056" y="4586741"/>
            <a:ext cx="2873562" cy="429142"/>
          </a:xfrm>
          <a:prstGeom prst="rect">
            <a:avLst/>
          </a:prstGeom>
          <a:solidFill>
            <a:schemeClr val="accent1">
              <a:lumMod val="75000"/>
            </a:schemeClr>
          </a:solidFill>
          <a:ln w="9525">
            <a:noFill/>
            <a:miter lim="800000"/>
          </a:ln>
        </p:spPr>
        <p:txBody>
          <a:bodyPr wrap="square" lIns="144000" tIns="10800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通感。温柔</a:t>
            </a:r>
            <a:r>
              <a:rPr lang="zh-CN" altLang="en-US"/>
              <a:t>的歌声</a:t>
            </a:r>
          </a:p>
        </p:txBody>
      </p:sp>
      <p:sp>
        <p:nvSpPr>
          <p:cNvPr id="22" name="文本框 18442"/>
          <p:cNvSpPr txBox="1">
            <a:spLocks noChangeArrowheads="1"/>
          </p:cNvSpPr>
          <p:nvPr/>
        </p:nvSpPr>
        <p:spPr bwMode="auto">
          <a:xfrm>
            <a:off x="3619190" y="4438702"/>
            <a:ext cx="1526151" cy="802768"/>
          </a:xfrm>
          <a:prstGeom prst="rect">
            <a:avLst/>
          </a:prstGeom>
          <a:solidFill>
            <a:schemeClr val="accent1">
              <a:lumMod val="75000"/>
            </a:schemeClr>
          </a:solidFill>
          <a:ln w="9525">
            <a:noFill/>
            <a:miter lim="800000"/>
          </a:ln>
        </p:spPr>
        <p:txBody>
          <a:bodyPr wrap="square" lIns="3600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名作</a:t>
            </a:r>
            <a:r>
              <a:rPr lang="zh-CN" altLang="en-US"/>
              <a:t>动。出现彩虹</a:t>
            </a:r>
          </a:p>
        </p:txBody>
      </p:sp>
      <p:sp>
        <p:nvSpPr>
          <p:cNvPr id="23" name="AutoShape 14"/>
          <p:cNvSpPr>
            <a:spLocks noChangeArrowheads="1"/>
          </p:cNvSpPr>
          <p:nvPr/>
        </p:nvSpPr>
        <p:spPr bwMode="auto">
          <a:xfrm>
            <a:off x="7017377" y="4438702"/>
            <a:ext cx="1447800" cy="1026940"/>
          </a:xfrm>
          <a:prstGeom prst="wedgeEllipseCallout">
            <a:avLst>
              <a:gd name="adj1" fmla="val -44115"/>
              <a:gd name="adj2" fmla="val -64252"/>
            </a:avLst>
          </a:prstGeom>
          <a:solidFill>
            <a:schemeClr val="accent1">
              <a:lumMod val="75000"/>
            </a:schemeClr>
          </a:solidFill>
          <a:ln w="9525">
            <a:noFill/>
            <a:miter lim="800000"/>
          </a:ln>
        </p:spPr>
        <p:txBody>
          <a:bodyPr anchor="ctr" anchorCtr="1"/>
          <a:lstStyle/>
          <a:p>
            <a:pPr algn="ctr"/>
            <a:r>
              <a:rPr lang="en-US" altLang="zh-CN" sz="2000" b="1">
                <a:solidFill>
                  <a:schemeClr val="bg1"/>
                </a:solidFill>
                <a:latin typeface="Arial" panose="020B0604020202020204" pitchFamily="34" charset="0"/>
                <a:ea typeface="宋体" panose="02010600030101010101" pitchFamily="2" charset="-122"/>
              </a:rPr>
              <a:t> </a:t>
            </a:r>
            <a:r>
              <a:rPr lang="zh-CN" altLang="en-US" sz="2000" b="1">
                <a:solidFill>
                  <a:schemeClr val="bg1"/>
                </a:solidFill>
                <a:latin typeface="Arial" panose="020B0604020202020204" pitchFamily="34" charset="0"/>
                <a:ea typeface="宋体" panose="02010600030101010101" pitchFamily="2" charset="-122"/>
              </a:rPr>
              <a:t>分不清方向</a:t>
            </a:r>
          </a:p>
        </p:txBody>
      </p:sp>
      <p:sp>
        <p:nvSpPr>
          <p:cNvPr id="24" name="文本框 23"/>
          <p:cNvSpPr txBox="1">
            <a:spLocks noChangeArrowheads="1"/>
          </p:cNvSpPr>
          <p:nvPr/>
        </p:nvSpPr>
        <p:spPr bwMode="auto">
          <a:xfrm>
            <a:off x="8746650" y="4972570"/>
            <a:ext cx="315152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solidFill>
                  <a:srgbClr val="C00000"/>
                </a:solidFill>
              </a:rPr>
              <a:t>评：用比喻状写长桥、复道的气势，以及高低起伏，迂回曲折的样子。</a:t>
            </a:r>
          </a:p>
        </p:txBody>
      </p:sp>
      <p:sp>
        <p:nvSpPr>
          <p:cNvPr id="25" name="文本框 24"/>
          <p:cNvSpPr txBox="1">
            <a:spLocks noChangeArrowheads="1"/>
          </p:cNvSpPr>
          <p:nvPr/>
        </p:nvSpPr>
        <p:spPr bwMode="auto">
          <a:xfrm>
            <a:off x="4674212" y="5777318"/>
            <a:ext cx="2151755" cy="1052596"/>
          </a:xfrm>
          <a:prstGeom prst="rect">
            <a:avLst/>
          </a:prstGeom>
          <a:solidFill>
            <a:schemeClr val="accent1">
              <a:lumMod val="75000"/>
            </a:schemeClr>
          </a:solidFill>
          <a:ln w="9525">
            <a:noFill/>
            <a:miter lim="800000"/>
          </a:ln>
        </p:spPr>
        <p:txBody>
          <a:bodyPr wrap="square" lIns="3600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天气，气温。</a:t>
            </a:r>
          </a:p>
          <a:p>
            <a:r>
              <a:rPr lang="zh-CN" altLang="en-US"/>
              <a:t>今指一个地区的气象概括。</a:t>
            </a:r>
          </a:p>
        </p:txBody>
      </p:sp>
      <p:sp>
        <p:nvSpPr>
          <p:cNvPr id="26" name="文本框 25"/>
          <p:cNvSpPr txBox="1">
            <a:spLocks noChangeArrowheads="1"/>
          </p:cNvSpPr>
          <p:nvPr/>
        </p:nvSpPr>
        <p:spPr bwMode="auto">
          <a:xfrm>
            <a:off x="6783478" y="5765682"/>
            <a:ext cx="251400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用夸张和比喻写歌舞之盛</a:t>
            </a:r>
          </a:p>
        </p:txBody>
      </p:sp>
      <p:sp>
        <p:nvSpPr>
          <p:cNvPr id="27" name="AutoShape 16"/>
          <p:cNvSpPr>
            <a:spLocks noChangeArrowheads="1"/>
          </p:cNvSpPr>
          <p:nvPr/>
        </p:nvSpPr>
        <p:spPr bwMode="auto">
          <a:xfrm>
            <a:off x="3677048" y="5314753"/>
            <a:ext cx="1143000" cy="576263"/>
          </a:xfrm>
          <a:prstGeom prst="wedgeEllipseCallout">
            <a:avLst>
              <a:gd name="adj1" fmla="val 15384"/>
              <a:gd name="adj2" fmla="val 80150"/>
            </a:avLst>
          </a:prstGeom>
          <a:solidFill>
            <a:schemeClr val="accent1">
              <a:lumMod val="75000"/>
            </a:schemeClr>
          </a:solidFill>
          <a:ln w="9525">
            <a:noFill/>
            <a:miter lim="800000"/>
          </a:ln>
        </p:spPr>
        <p:txBody>
          <a:bodyPr anchor="ctr" anchorCtr="1"/>
          <a:lstStyle/>
          <a:p>
            <a:pPr algn="ctr"/>
            <a:r>
              <a:rPr lang="en-US" altLang="zh-CN" sz="2000" b="1">
                <a:solidFill>
                  <a:schemeClr val="bg1"/>
                </a:solidFill>
                <a:latin typeface="Arial" panose="020B0604020202020204" pitchFamily="34" charset="0"/>
                <a:ea typeface="宋体" panose="02010600030101010101" pitchFamily="2" charset="-122"/>
              </a:rPr>
              <a:t> </a:t>
            </a:r>
            <a:r>
              <a:rPr lang="zh-CN" altLang="en-US" sz="2000" b="1">
                <a:solidFill>
                  <a:schemeClr val="bg1"/>
                </a:solidFill>
                <a:latin typeface="Arial" panose="020B0604020202020204" pitchFamily="34" charset="0"/>
                <a:ea typeface="宋体" panose="02010600030101010101" pitchFamily="2" charset="-122"/>
              </a:rPr>
              <a:t>相同</a:t>
            </a:r>
          </a:p>
        </p:txBody>
      </p:sp>
      <p:cxnSp>
        <p:nvCxnSpPr>
          <p:cNvPr id="28" name="直接连接符 27"/>
          <p:cNvCxnSpPr/>
          <p:nvPr/>
        </p:nvCxnSpPr>
        <p:spPr>
          <a:xfrm>
            <a:off x="568399" y="4475593"/>
            <a:ext cx="7920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8615" y="3048891"/>
            <a:ext cx="6269257" cy="553629"/>
          </a:xfrm>
          <a:prstGeom prst="rect">
            <a:avLst/>
          </a:prstGeom>
          <a:solidFill>
            <a:srgbClr val="C00000"/>
          </a:solidFill>
        </p:spPr>
        <p:txBody>
          <a:bodyPr wrap="square">
            <a:noAutofit/>
          </a:bodyPr>
          <a:lstStyle/>
          <a:p>
            <a:r>
              <a:rPr lang="zh-CN" altLang="en-US" sz="2400">
                <a:solidFill>
                  <a:schemeClr val="bg1"/>
                </a:solidFill>
                <a:latin typeface="楷体" panose="02010609060101010101" pitchFamily="49" charset="-122"/>
                <a:ea typeface="楷体" panose="02010609060101010101" pitchFamily="49" charset="-122"/>
              </a:rPr>
              <a:t>由面及点，由远及近;又由分到合，由点到面</a:t>
            </a:r>
          </a:p>
        </p:txBody>
      </p:sp>
      <p:grpSp>
        <p:nvGrpSpPr>
          <p:cNvPr id="32" name="组合 31"/>
          <p:cNvGrpSpPr/>
          <p:nvPr/>
        </p:nvGrpSpPr>
        <p:grpSpPr>
          <a:xfrm>
            <a:off x="559608" y="4491401"/>
            <a:ext cx="11089794" cy="1331774"/>
            <a:chOff x="559608" y="4491401"/>
            <a:chExt cx="11089794" cy="1331774"/>
          </a:xfrm>
        </p:grpSpPr>
        <p:cxnSp>
          <p:nvCxnSpPr>
            <p:cNvPr id="30" name="直接连接符 29"/>
            <p:cNvCxnSpPr/>
            <p:nvPr/>
          </p:nvCxnSpPr>
          <p:spPr>
            <a:xfrm>
              <a:off x="8805402" y="4491401"/>
              <a:ext cx="2844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59608" y="5823175"/>
              <a:ext cx="46800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a:spLocks noChangeArrowheads="1"/>
          </p:cNvSpPr>
          <p:nvPr/>
        </p:nvSpPr>
        <p:spPr bwMode="auto">
          <a:xfrm>
            <a:off x="8545543" y="3628647"/>
            <a:ext cx="38363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solidFill>
                  <a:srgbClr val="C00000"/>
                </a:solidFill>
              </a:rPr>
              <a:t>互文。处处轻歌曼舞</a:t>
            </a:r>
            <a:endParaRPr lang="zh-CN" altLang="en-US">
              <a:solidFill>
                <a:srgbClr val="C00000"/>
              </a:solidFill>
            </a:endParaRPr>
          </a:p>
        </p:txBody>
      </p:sp>
      <p:sp>
        <p:nvSpPr>
          <p:cNvPr id="34" name="文本框 33"/>
          <p:cNvSpPr txBox="1">
            <a:spLocks noChangeArrowheads="1"/>
          </p:cNvSpPr>
          <p:nvPr/>
        </p:nvSpPr>
        <p:spPr bwMode="auto">
          <a:xfrm>
            <a:off x="506332" y="5745686"/>
            <a:ext cx="842448" cy="429142"/>
          </a:xfrm>
          <a:prstGeom prst="rect">
            <a:avLst/>
          </a:prstGeom>
          <a:solidFill>
            <a:schemeClr val="accent1">
              <a:lumMod val="75000"/>
            </a:schemeClr>
          </a:solidFill>
          <a:ln w="9525">
            <a:noFill/>
            <a:miter lim="800000"/>
          </a:ln>
        </p:spPr>
        <p:txBody>
          <a:bodyPr wrap="square" lIns="144000" tIns="10800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通感</a:t>
            </a:r>
            <a:endParaRPr lang="zh-CN" altLang="en-US"/>
          </a:p>
        </p:txBody>
      </p:sp>
      <p:sp>
        <p:nvSpPr>
          <p:cNvPr id="35" name="矩形 34"/>
          <p:cNvSpPr/>
          <p:nvPr/>
        </p:nvSpPr>
        <p:spPr>
          <a:xfrm>
            <a:off x="-63597" y="6310205"/>
            <a:ext cx="6751699" cy="553629"/>
          </a:xfrm>
          <a:prstGeom prst="rect">
            <a:avLst/>
          </a:prstGeom>
          <a:solidFill>
            <a:srgbClr val="C00000"/>
          </a:solidFill>
        </p:spPr>
        <p:txBody>
          <a:bodyPr wrap="square">
            <a:noAutofit/>
          </a:bodyPr>
          <a:lstStyle/>
          <a:p>
            <a:r>
              <a:rPr lang="zh-CN" altLang="en-US" sz="2800" smtClean="0">
                <a:solidFill>
                  <a:schemeClr val="bg1"/>
                </a:solidFill>
                <a:latin typeface="楷体" panose="02010609060101010101" pitchFamily="49" charset="-122"/>
                <a:ea typeface="楷体" panose="02010609060101010101" pitchFamily="49" charset="-122"/>
              </a:rPr>
              <a:t>由建筑到人，为下文美女充盈宫室做铺垫</a:t>
            </a:r>
            <a:endParaRPr lang="zh-CN" altLang="en-US" sz="280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000732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Vertic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outVertical)">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outVertical)">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strVal val="#ppt_w*0.70"/>
                                          </p:val>
                                        </p:tav>
                                        <p:tav tm="100000">
                                          <p:val>
                                            <p:strVal val="#ppt_w"/>
                                          </p:val>
                                        </p:tav>
                                      </p:tavLst>
                                    </p:anim>
                                    <p:anim calcmode="lin" valueType="num">
                                      <p:cBhvr>
                                        <p:cTn id="43" dur="1000" fill="hold"/>
                                        <p:tgtEl>
                                          <p:spTgt spid="13"/>
                                        </p:tgtEl>
                                        <p:attrNameLst>
                                          <p:attrName>ppt_h</p:attrName>
                                        </p:attrNameLst>
                                      </p:cBhvr>
                                      <p:tavLst>
                                        <p:tav tm="0">
                                          <p:val>
                                            <p:strVal val="#ppt_h"/>
                                          </p:val>
                                        </p:tav>
                                        <p:tav tm="100000">
                                          <p:val>
                                            <p:strVal val="#ppt_h"/>
                                          </p:val>
                                        </p:tav>
                                      </p:tavLst>
                                    </p:anim>
                                    <p:animEffect transition="in" filter="fade">
                                      <p:cBhvr>
                                        <p:cTn id="44" dur="1000"/>
                                        <p:tgtEl>
                                          <p:spTgt spid="13"/>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6" presetClass="entr" presetSubtype="37"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arn(outVertical)">
                                      <p:cBhvr>
                                        <p:cTn id="49" dur="500"/>
                                        <p:tgtEl>
                                          <p:spTgt spid="14"/>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37"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outVertical)">
                                      <p:cBhvr>
                                        <p:cTn id="54" dur="500"/>
                                        <p:tgtEl>
                                          <p:spTgt spid="17"/>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6" presetClass="entr" presetSubtype="37"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outVertical)">
                                      <p:cBhvr>
                                        <p:cTn id="59" dur="500"/>
                                        <p:tgtEl>
                                          <p:spTgt spid="15"/>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16" presetClass="entr" presetSubtype="37"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arn(outVertical)">
                                      <p:cBhvr>
                                        <p:cTn id="68" dur="500"/>
                                        <p:tgtEl>
                                          <p:spTgt spid="16"/>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16" presetClass="entr" presetSubtype="37"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arn(outVertical)">
                                      <p:cBhvr>
                                        <p:cTn id="73" dur="500"/>
                                        <p:tgtEl>
                                          <p:spTgt spid="18"/>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16" presetClass="entr" presetSubtype="37"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barn(outVertical)">
                                      <p:cBhvr>
                                        <p:cTn id="78" dur="500"/>
                                        <p:tgtEl>
                                          <p:spTgt spid="19"/>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16" presetClass="entr" presetSubtype="37"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arn(outVertical)">
                                      <p:cBhvr>
                                        <p:cTn id="83" dur="500"/>
                                        <p:tgtEl>
                                          <p:spTgt spid="22"/>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16" presetClass="entr" presetSubtype="37"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barn(outVertical)">
                                      <p:cBhvr>
                                        <p:cTn id="88" dur="500"/>
                                        <p:tgtEl>
                                          <p:spTgt spid="20"/>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55" presetClass="entr" presetSubtype="0"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p:cTn id="93" dur="1000" fill="hold"/>
                                        <p:tgtEl>
                                          <p:spTgt spid="23"/>
                                        </p:tgtEl>
                                        <p:attrNameLst>
                                          <p:attrName>ppt_w</p:attrName>
                                        </p:attrNameLst>
                                      </p:cBhvr>
                                      <p:tavLst>
                                        <p:tav tm="0">
                                          <p:val>
                                            <p:strVal val="#ppt_w*0.70"/>
                                          </p:val>
                                        </p:tav>
                                        <p:tav tm="100000">
                                          <p:val>
                                            <p:strVal val="#ppt_w"/>
                                          </p:val>
                                        </p:tav>
                                      </p:tavLst>
                                    </p:anim>
                                    <p:anim calcmode="lin" valueType="num">
                                      <p:cBhvr>
                                        <p:cTn id="94" dur="1000" fill="hold"/>
                                        <p:tgtEl>
                                          <p:spTgt spid="23"/>
                                        </p:tgtEl>
                                        <p:attrNameLst>
                                          <p:attrName>ppt_h</p:attrName>
                                        </p:attrNameLst>
                                      </p:cBhvr>
                                      <p:tavLst>
                                        <p:tav tm="0">
                                          <p:val>
                                            <p:strVal val="#ppt_h"/>
                                          </p:val>
                                        </p:tav>
                                        <p:tav tm="100000">
                                          <p:val>
                                            <p:strVal val="#ppt_h"/>
                                          </p:val>
                                        </p:tav>
                                      </p:tavLst>
                                    </p:anim>
                                    <p:animEffect transition="in" filter="fade">
                                      <p:cBhvr>
                                        <p:cTn id="95" dur="1000"/>
                                        <p:tgtEl>
                                          <p:spTgt spid="23"/>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1" presetClass="entr" presetSubtype="0" fill="hold" nodeType="clickEffect">
                                  <p:stCondLst>
                                    <p:cond delay="0"/>
                                  </p:stCondLst>
                                  <p:childTnLst>
                                    <p:set>
                                      <p:cBhvr>
                                        <p:cTn id="99" dur="1" fill="hold">
                                          <p:stCondLst>
                                            <p:cond delay="0"/>
                                          </p:stCondLst>
                                        </p:cTn>
                                        <p:tgtEl>
                                          <p:spTgt spid="28"/>
                                        </p:tgtEl>
                                        <p:attrNameLst>
                                          <p:attrName>style.visibility</p:attrName>
                                        </p:attrNameLst>
                                      </p:cBhvr>
                                      <p:to>
                                        <p:strVal val="visible"/>
                                      </p:to>
                                    </p:se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16" presetClass="entr" presetSubtype="37" fill="hold" grpId="0" nodeType="click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barn(outVertical)">
                                      <p:cBhvr>
                                        <p:cTn id="104" dur="500"/>
                                        <p:tgtEl>
                                          <p:spTgt spid="24"/>
                                        </p:tgtEl>
                                      </p:cBhvr>
                                    </p:animEffect>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16" presetClass="entr" presetSubtype="37"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barn(outVertical)">
                                      <p:cBhvr>
                                        <p:cTn id="109" dur="500"/>
                                        <p:tgtEl>
                                          <p:spTgt spid="21"/>
                                        </p:tgtEl>
                                      </p:cBhvr>
                                    </p:animEffect>
                                  </p:childTnLst>
                                </p:cTn>
                              </p:par>
                            </p:childTnLst>
                          </p:cTn>
                        </p:par>
                        <p:par>
                          <p:cTn id="110" fill="hold" nodeType="afterGroup">
                            <p:stCondLst>
                              <p:cond delay="500"/>
                            </p:stCondLst>
                            <p:childTnLst>
                              <p:par>
                                <p:cTn id="111" presetID="16" presetClass="entr" presetSubtype="37" fill="hold" grpId="0" nodeType="after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barn(outVertical)">
                                      <p:cBhvr>
                                        <p:cTn id="113" dur="500"/>
                                        <p:tgtEl>
                                          <p:spTgt spid="34"/>
                                        </p:tgtEl>
                                      </p:cBhvr>
                                    </p:animEffec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1" presetClass="entr" presetSubtype="0" fill="hold" nodeType="clickEffect">
                                  <p:stCondLst>
                                    <p:cond delay="0"/>
                                  </p:stCondLst>
                                  <p:childTnLst>
                                    <p:set>
                                      <p:cBhvr>
                                        <p:cTn id="117" dur="1" fill="hold">
                                          <p:stCondLst>
                                            <p:cond delay="0"/>
                                          </p:stCondLst>
                                        </p:cTn>
                                        <p:tgtEl>
                                          <p:spTgt spid="32"/>
                                        </p:tgtEl>
                                        <p:attrNameLst>
                                          <p:attrName>style.visibility</p:attrName>
                                        </p:attrNameLst>
                                      </p:cBhvr>
                                      <p:to>
                                        <p:strVal val="visible"/>
                                      </p:to>
                                    </p:se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16" presetClass="entr" presetSubtype="37" fill="hold" grpId="0" nodeType="click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barn(outVertical)">
                                      <p:cBhvr>
                                        <p:cTn id="122" dur="500"/>
                                        <p:tgtEl>
                                          <p:spTgt spid="33"/>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16" presetClass="entr" presetSubtype="37" fill="hold" grpId="0"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barn(outVertical)">
                                      <p:cBhvr>
                                        <p:cTn id="127" dur="500"/>
                                        <p:tgtEl>
                                          <p:spTgt spid="25"/>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blinds(horizontal)">
                                      <p:cBhvr>
                                        <p:cTn id="132" dur="500"/>
                                        <p:tgtEl>
                                          <p:spTgt spid="27"/>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16" presetClass="entr" presetSubtype="37" fill="hold" grpId="0" nodeType="clickEffect">
                                  <p:stCondLst>
                                    <p:cond delay="0"/>
                                  </p:stCondLst>
                                  <p:childTnLst>
                                    <p:set>
                                      <p:cBhvr>
                                        <p:cTn id="136" dur="1" fill="hold">
                                          <p:stCondLst>
                                            <p:cond delay="0"/>
                                          </p:stCondLst>
                                        </p:cTn>
                                        <p:tgtEl>
                                          <p:spTgt spid="26"/>
                                        </p:tgtEl>
                                        <p:attrNameLst>
                                          <p:attrName>style.visibility</p:attrName>
                                        </p:attrNameLst>
                                      </p:cBhvr>
                                      <p:to>
                                        <p:strVal val="visible"/>
                                      </p:to>
                                    </p:set>
                                    <p:animEffect transition="in" filter="barn(outVertical)">
                                      <p:cBhvr>
                                        <p:cTn id="137" dur="500"/>
                                        <p:tgtEl>
                                          <p:spTgt spid="26"/>
                                        </p:tgtEl>
                                      </p:cBhvr>
                                    </p:animEffect>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1" presetClass="entr" presetSubtype="0" fill="hold" grpId="0" nodeType="clickEffect">
                                  <p:stCondLst>
                                    <p:cond delay="0"/>
                                  </p:stCondLst>
                                  <p:childTnLst>
                                    <p:set>
                                      <p:cBhvr>
                                        <p:cTn id="141"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animBg="1"/>
      <p:bldP spid="26" grpId="0"/>
      <p:bldP spid="27" grpId="0" animBg="1"/>
      <p:bldP spid="2" grpId="0" animBg="1"/>
      <p:bldP spid="33" grpId="0"/>
      <p:bldP spid="34"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标题 17409"/>
          <p:cNvSpPr>
            <a:spLocks noGrp="1" noChangeArrowheads="1"/>
          </p:cNvSpPr>
          <p:nvPr>
            <p:ph type="title"/>
          </p:nvPr>
        </p:nvSpPr>
        <p:spPr>
          <a:xfrm>
            <a:off x="3810000" y="762000"/>
            <a:ext cx="4476750" cy="914400"/>
          </a:xfrm>
        </p:spPr>
        <p:txBody>
          <a:bodyPr/>
          <a:lstStyle/>
          <a:p>
            <a:pPr eaLnBrk="1" hangingPunct="1"/>
            <a:r>
              <a:rPr lang="zh-CN" altLang="en-US" sz="5400" b="1" smtClean="0">
                <a:latin typeface="微软雅黑" panose="020B0503020204020204" pitchFamily="34" charset="-122"/>
                <a:ea typeface="微软雅黑" panose="020B0503020204020204" pitchFamily="34" charset="-122"/>
              </a:rPr>
              <a:t>词    汇</a:t>
            </a:r>
            <a:r>
              <a:rPr lang="zh-CN" altLang="en-US" sz="4800" b="1" smtClean="0">
                <a:latin typeface="微软雅黑" panose="020B0503020204020204" pitchFamily="34" charset="-122"/>
                <a:ea typeface="微软雅黑" panose="020B0503020204020204" pitchFamily="34" charset="-122"/>
              </a:rPr>
              <a:t>（二）</a:t>
            </a:r>
            <a:endParaRPr lang="zh-CN" altLang="en-US" sz="4800" b="1">
              <a:latin typeface="微软雅黑" panose="020B0503020204020204" pitchFamily="34" charset="-122"/>
              <a:ea typeface="微软雅黑" panose="020B0503020204020204" pitchFamily="34" charset="-122"/>
            </a:endParaRPr>
          </a:p>
        </p:txBody>
      </p:sp>
      <p:sp>
        <p:nvSpPr>
          <p:cNvPr id="40964" name="文本框 17411"/>
          <p:cNvSpPr txBox="1">
            <a:spLocks noChangeArrowheads="1"/>
          </p:cNvSpPr>
          <p:nvPr/>
        </p:nvSpPr>
        <p:spPr bwMode="auto">
          <a:xfrm>
            <a:off x="1089024" y="3337608"/>
            <a:ext cx="7540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smtClean="0">
                <a:solidFill>
                  <a:srgbClr val="C00000"/>
                </a:solidFill>
                <a:latin typeface="微软雅黑" panose="020B0503020204020204" pitchFamily="34" charset="-122"/>
                <a:ea typeface="微软雅黑" panose="020B0503020204020204" pitchFamily="34" charset="-122"/>
              </a:rPr>
              <a:t>焉</a:t>
            </a:r>
            <a:endParaRPr lang="zh-CN" altLang="en-US" sz="3600" b="1">
              <a:solidFill>
                <a:srgbClr val="C00000"/>
              </a:solidFill>
              <a:latin typeface="微软雅黑" panose="020B0503020204020204" pitchFamily="34" charset="-122"/>
              <a:ea typeface="微软雅黑" panose="020B0503020204020204" pitchFamily="34" charset="-122"/>
            </a:endParaRPr>
          </a:p>
        </p:txBody>
      </p:sp>
      <p:sp>
        <p:nvSpPr>
          <p:cNvPr id="40965" name="左大括号 17412"/>
          <p:cNvSpPr/>
          <p:nvPr/>
        </p:nvSpPr>
        <p:spPr bwMode="auto">
          <a:xfrm>
            <a:off x="1843077" y="1758950"/>
            <a:ext cx="327025" cy="3803649"/>
          </a:xfrm>
          <a:prstGeom prst="leftBrace">
            <a:avLst>
              <a:gd name="adj1" fmla="val 108093"/>
              <a:gd name="adj2" fmla="val 50000"/>
            </a:avLst>
          </a:prstGeom>
          <a:noFill/>
          <a:ln w="222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动作按钮: 后退或前一项 6">
            <a:hlinkClick r:id="rId3" action="ppaction://hlinksldjump" highlightClick="1"/>
          </p:cNvPr>
          <p:cNvSpPr/>
          <p:nvPr/>
        </p:nvSpPr>
        <p:spPr>
          <a:xfrm>
            <a:off x="11353800" y="6192161"/>
            <a:ext cx="6096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9"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第一段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0" name="文本框 19458"/>
          <p:cNvSpPr txBox="1">
            <a:spLocks noChangeArrowheads="1"/>
          </p:cNvSpPr>
          <p:nvPr/>
        </p:nvSpPr>
        <p:spPr bwMode="auto">
          <a:xfrm>
            <a:off x="2304000" y="1435784"/>
            <a:ext cx="23166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latin typeface="微软雅黑" panose="020B0503020204020204" pitchFamily="34" charset="-122"/>
                <a:ea typeface="微软雅黑" panose="020B0503020204020204" pitchFamily="34" charset="-122"/>
              </a:rPr>
              <a:t>1</a:t>
            </a:r>
            <a:r>
              <a:rPr lang="zh-CN" altLang="en-US" sz="3600" b="1">
                <a:latin typeface="微软雅黑" panose="020B0503020204020204" pitchFamily="34" charset="-122"/>
                <a:ea typeface="微软雅黑" panose="020B0503020204020204" pitchFamily="34" charset="-122"/>
              </a:rPr>
              <a:t>、盘盘</a:t>
            </a:r>
            <a:r>
              <a:rPr lang="zh-CN" altLang="en-US" sz="3600" b="1">
                <a:solidFill>
                  <a:srgbClr val="0070C0"/>
                </a:solidFill>
                <a:latin typeface="微软雅黑" panose="020B0503020204020204" pitchFamily="34" charset="-122"/>
                <a:ea typeface="微软雅黑" panose="020B0503020204020204" pitchFamily="34" charset="-122"/>
              </a:rPr>
              <a:t>焉</a:t>
            </a:r>
          </a:p>
        </p:txBody>
      </p:sp>
      <p:sp>
        <p:nvSpPr>
          <p:cNvPr id="11" name="文本框 10"/>
          <p:cNvSpPr txBox="1">
            <a:spLocks noChangeArrowheads="1"/>
          </p:cNvSpPr>
          <p:nvPr/>
        </p:nvSpPr>
        <p:spPr bwMode="auto">
          <a:xfrm>
            <a:off x="3034831" y="1973099"/>
            <a:ext cx="75969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C00000"/>
                </a:solidFill>
                <a:latin typeface="楷体" panose="02010609060101010101" pitchFamily="49" charset="-122"/>
                <a:ea typeface="楷体" panose="02010609060101010101" pitchFamily="49" charset="-122"/>
              </a:rPr>
              <a:t>助词，用在形容词后。相当于“然”</a:t>
            </a:r>
          </a:p>
        </p:txBody>
      </p:sp>
      <p:sp>
        <p:nvSpPr>
          <p:cNvPr id="12" name="文本框 19461"/>
          <p:cNvSpPr txBox="1">
            <a:spLocks noChangeArrowheads="1"/>
          </p:cNvSpPr>
          <p:nvPr/>
        </p:nvSpPr>
        <p:spPr bwMode="auto">
          <a:xfrm>
            <a:off x="2310434" y="2606573"/>
            <a:ext cx="59763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latin typeface="微软雅黑" panose="020B0503020204020204" pitchFamily="34" charset="-122"/>
                <a:ea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rPr>
              <a:t>、且</a:t>
            </a:r>
            <a:r>
              <a:rPr lang="zh-CN" altLang="en-US" sz="3600" b="1">
                <a:solidFill>
                  <a:srgbClr val="0070C0"/>
                </a:solidFill>
                <a:latin typeface="微软雅黑" panose="020B0503020204020204" pitchFamily="34" charset="-122"/>
                <a:ea typeface="微软雅黑" panose="020B0503020204020204" pitchFamily="34" charset="-122"/>
              </a:rPr>
              <a:t>焉</a:t>
            </a:r>
            <a:r>
              <a:rPr lang="zh-CN" altLang="en-US" sz="3600" b="1">
                <a:latin typeface="微软雅黑" panose="020B0503020204020204" pitchFamily="34" charset="-122"/>
                <a:ea typeface="微软雅黑" panose="020B0503020204020204" pitchFamily="34" charset="-122"/>
              </a:rPr>
              <a:t>置土石</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愚公移山</a:t>
            </a:r>
            <a:r>
              <a:rPr lang="en-US" altLang="zh-CN" sz="3600" b="1">
                <a:latin typeface="微软雅黑" panose="020B0503020204020204" pitchFamily="34" charset="-122"/>
                <a:ea typeface="微软雅黑" panose="020B0503020204020204" pitchFamily="34" charset="-122"/>
              </a:rPr>
              <a:t>》</a:t>
            </a:r>
          </a:p>
        </p:txBody>
      </p:sp>
      <p:sp>
        <p:nvSpPr>
          <p:cNvPr id="13" name="文本框 19462"/>
          <p:cNvSpPr txBox="1">
            <a:spLocks noChangeArrowheads="1"/>
          </p:cNvSpPr>
          <p:nvPr/>
        </p:nvSpPr>
        <p:spPr bwMode="auto">
          <a:xfrm>
            <a:off x="2250710" y="3777362"/>
            <a:ext cx="73661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latin typeface="微软雅黑" panose="020B0503020204020204" pitchFamily="34" charset="-122"/>
                <a:ea typeface="微软雅黑" panose="020B0503020204020204" pitchFamily="34" charset="-122"/>
              </a:rPr>
              <a:t>3</a:t>
            </a:r>
            <a:r>
              <a:rPr lang="zh-CN" altLang="en-US" sz="3600" b="1">
                <a:latin typeface="微软雅黑" panose="020B0503020204020204" pitchFamily="34" charset="-122"/>
                <a:ea typeface="微软雅黑" panose="020B0503020204020204" pitchFamily="34" charset="-122"/>
              </a:rPr>
              <a:t>、积土成山，风雨兴</a:t>
            </a:r>
            <a:r>
              <a:rPr lang="zh-CN" altLang="en-US" sz="3600" b="1">
                <a:solidFill>
                  <a:srgbClr val="0070C0"/>
                </a:solidFill>
                <a:latin typeface="微软雅黑" panose="020B0503020204020204" pitchFamily="34" charset="-122"/>
                <a:ea typeface="微软雅黑" panose="020B0503020204020204" pitchFamily="34" charset="-122"/>
              </a:rPr>
              <a:t>焉</a:t>
            </a:r>
            <a:r>
              <a:rPr lang="zh-CN" altLang="en-US" sz="3600" b="1">
                <a:latin typeface="微软雅黑" panose="020B0503020204020204" pitchFamily="34" charset="-122"/>
                <a:ea typeface="微软雅黑" panose="020B0503020204020204" pitchFamily="34" charset="-122"/>
              </a:rPr>
              <a:t>。</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劝学</a:t>
            </a:r>
            <a:r>
              <a:rPr lang="en-US" altLang="zh-CN" sz="3600" b="1">
                <a:latin typeface="微软雅黑" panose="020B0503020204020204" pitchFamily="34" charset="-122"/>
                <a:ea typeface="微软雅黑" panose="020B0503020204020204" pitchFamily="34" charset="-122"/>
              </a:rPr>
              <a:t>》</a:t>
            </a:r>
          </a:p>
        </p:txBody>
      </p:sp>
      <p:sp>
        <p:nvSpPr>
          <p:cNvPr id="14" name="文本框 19463"/>
          <p:cNvSpPr txBox="1">
            <a:spLocks noChangeArrowheads="1"/>
          </p:cNvSpPr>
          <p:nvPr/>
        </p:nvSpPr>
        <p:spPr bwMode="auto">
          <a:xfrm>
            <a:off x="2208448" y="4948151"/>
            <a:ext cx="78293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latin typeface="微软雅黑" panose="020B0503020204020204" pitchFamily="34" charset="-122"/>
                <a:ea typeface="微软雅黑" panose="020B0503020204020204" pitchFamily="34" charset="-122"/>
              </a:rPr>
              <a:t>4</a:t>
            </a:r>
            <a:r>
              <a:rPr lang="zh-CN" altLang="en-US" sz="3600" b="1">
                <a:latin typeface="微软雅黑" panose="020B0503020204020204" pitchFamily="34" charset="-122"/>
                <a:ea typeface="微软雅黑" panose="020B0503020204020204" pitchFamily="34" charset="-122"/>
              </a:rPr>
              <a:t>、</a:t>
            </a:r>
            <a:r>
              <a:rPr lang="zh-CN" altLang="en-US" sz="3600" b="1">
                <a:solidFill>
                  <a:srgbClr val="0070C0"/>
                </a:solidFill>
                <a:latin typeface="微软雅黑" panose="020B0503020204020204" pitchFamily="34" charset="-122"/>
                <a:ea typeface="微软雅黑" panose="020B0503020204020204" pitchFamily="34" charset="-122"/>
              </a:rPr>
              <a:t>焉</a:t>
            </a:r>
            <a:r>
              <a:rPr lang="zh-CN" altLang="en-US" sz="3600" b="1">
                <a:latin typeface="微软雅黑" panose="020B0503020204020204" pitchFamily="34" charset="-122"/>
                <a:ea typeface="微软雅黑" panose="020B0503020204020204" pitchFamily="34" charset="-122"/>
              </a:rPr>
              <a:t>用亡郑以陪邻</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烛之武退秦师</a:t>
            </a:r>
            <a:r>
              <a:rPr lang="en-US" altLang="zh-CN" sz="3600" b="1">
                <a:latin typeface="微软雅黑" panose="020B0503020204020204" pitchFamily="34" charset="-122"/>
                <a:ea typeface="微软雅黑" panose="020B0503020204020204" pitchFamily="34" charset="-122"/>
              </a:rPr>
              <a:t>》</a:t>
            </a:r>
          </a:p>
        </p:txBody>
      </p:sp>
      <p:sp>
        <p:nvSpPr>
          <p:cNvPr id="15" name="文本框 14"/>
          <p:cNvSpPr txBox="1">
            <a:spLocks noChangeArrowheads="1"/>
          </p:cNvSpPr>
          <p:nvPr/>
        </p:nvSpPr>
        <p:spPr bwMode="auto">
          <a:xfrm>
            <a:off x="3254399" y="3179890"/>
            <a:ext cx="11112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C00000"/>
                </a:solidFill>
                <a:latin typeface="楷体" panose="02010609060101010101" pitchFamily="49" charset="-122"/>
                <a:ea typeface="楷体" panose="02010609060101010101" pitchFamily="49" charset="-122"/>
              </a:rPr>
              <a:t>哪里</a:t>
            </a:r>
          </a:p>
        </p:txBody>
      </p:sp>
      <p:sp>
        <p:nvSpPr>
          <p:cNvPr id="16" name="文本框 15"/>
          <p:cNvSpPr txBox="1">
            <a:spLocks noChangeArrowheads="1"/>
          </p:cNvSpPr>
          <p:nvPr/>
        </p:nvSpPr>
        <p:spPr bwMode="auto">
          <a:xfrm>
            <a:off x="6199341" y="4351287"/>
            <a:ext cx="34275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C00000"/>
                </a:solidFill>
                <a:latin typeface="楷体" panose="02010609060101010101" pitchFamily="49" charset="-122"/>
                <a:ea typeface="楷体" panose="02010609060101010101" pitchFamily="49" charset="-122"/>
              </a:rPr>
              <a:t>“</a:t>
            </a:r>
            <a:r>
              <a:rPr lang="zh-CN" altLang="en-US" sz="3600" b="1">
                <a:solidFill>
                  <a:srgbClr val="C00000"/>
                </a:solidFill>
                <a:latin typeface="楷体" panose="02010609060101010101" pitchFamily="49" charset="-122"/>
                <a:ea typeface="楷体" panose="02010609060101010101" pitchFamily="49" charset="-122"/>
              </a:rPr>
              <a:t>于之”在那里</a:t>
            </a:r>
          </a:p>
        </p:txBody>
      </p:sp>
      <p:sp>
        <p:nvSpPr>
          <p:cNvPr id="17" name="文本框 16"/>
          <p:cNvSpPr txBox="1">
            <a:spLocks noChangeArrowheads="1"/>
          </p:cNvSpPr>
          <p:nvPr/>
        </p:nvSpPr>
        <p:spPr bwMode="auto">
          <a:xfrm>
            <a:off x="2698798" y="5545830"/>
            <a:ext cx="11112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C00000"/>
                </a:solidFill>
                <a:latin typeface="楷体" panose="02010609060101010101" pitchFamily="49" charset="-122"/>
                <a:ea typeface="楷体" panose="02010609060101010101" pitchFamily="49" charset="-122"/>
              </a:rPr>
              <a:t>怎么</a:t>
            </a:r>
          </a:p>
        </p:txBody>
      </p:sp>
      <p:sp>
        <p:nvSpPr>
          <p:cNvPr id="18" name="文本框 19468"/>
          <p:cNvSpPr txBox="1">
            <a:spLocks noChangeArrowheads="1"/>
          </p:cNvSpPr>
          <p:nvPr/>
        </p:nvSpPr>
        <p:spPr bwMode="auto">
          <a:xfrm>
            <a:off x="1843077" y="7141257"/>
            <a:ext cx="7086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FF3300"/>
                </a:solidFill>
                <a:latin typeface="Times New Roman" panose="02020603050405020304" pitchFamily="18" charset="0"/>
                <a:ea typeface="楷体_GB2312" pitchFamily="49" charset="-122"/>
              </a:rPr>
              <a:t>写高处看阿房宫楼阁的效果</a:t>
            </a:r>
          </a:p>
        </p:txBody>
      </p:sp>
    </p:spTree>
    <p:extLst>
      <p:ext uri="{BB962C8B-B14F-4D97-AF65-F5344CB8AC3E}">
        <p14:creationId xmlns:p14="http://schemas.microsoft.com/office/powerpoint/2010/main" val="6653999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8433"/>
          <p:cNvSpPr txBox="1">
            <a:spLocks noChangeArrowheads="1"/>
          </p:cNvSpPr>
          <p:nvPr/>
        </p:nvSpPr>
        <p:spPr bwMode="auto">
          <a:xfrm>
            <a:off x="2213396" y="1203229"/>
            <a:ext cx="7467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0000"/>
                </a:solidFill>
                <a:latin typeface="Tahoma" panose="020B0604030504040204" pitchFamily="34" charset="0"/>
                <a:ea typeface="黑体" panose="02010609060101010101" pitchFamily="49" charset="-122"/>
              </a:rPr>
              <a:t>交代阿房宫建造背景和巨大耗资</a:t>
            </a:r>
          </a:p>
        </p:txBody>
      </p:sp>
      <p:sp>
        <p:nvSpPr>
          <p:cNvPr id="18435" name="矩形 18434"/>
          <p:cNvSpPr>
            <a:spLocks noChangeArrowheads="1"/>
          </p:cNvSpPr>
          <p:nvPr/>
        </p:nvSpPr>
        <p:spPr bwMode="auto">
          <a:xfrm>
            <a:off x="2213396" y="2494188"/>
            <a:ext cx="2362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0000"/>
                </a:solidFill>
                <a:latin typeface="Tahoma" panose="020B0604030504040204" pitchFamily="34" charset="0"/>
                <a:ea typeface="黑体" panose="02010609060101010101" pitchFamily="49" charset="-122"/>
              </a:rPr>
              <a:t>概括</a:t>
            </a:r>
            <a:r>
              <a:rPr lang="zh-CN" altLang="en-US" sz="4000" b="1">
                <a:solidFill>
                  <a:srgbClr val="C00000"/>
                </a:solidFill>
                <a:latin typeface="Tahoma" panose="020B0604030504040204" pitchFamily="34" charset="0"/>
                <a:ea typeface="黑体" panose="02010609060101010101" pitchFamily="49" charset="-122"/>
              </a:rPr>
              <a:t>外</a:t>
            </a:r>
            <a:r>
              <a:rPr lang="zh-CN" altLang="en-US" sz="4000" b="1">
                <a:solidFill>
                  <a:srgbClr val="000000"/>
                </a:solidFill>
                <a:latin typeface="Tahoma" panose="020B0604030504040204" pitchFamily="34" charset="0"/>
                <a:ea typeface="黑体" panose="02010609060101010101" pitchFamily="49" charset="-122"/>
              </a:rPr>
              <a:t>貌</a:t>
            </a:r>
          </a:p>
        </p:txBody>
      </p:sp>
      <p:sp>
        <p:nvSpPr>
          <p:cNvPr id="18436" name="矩形 18435"/>
          <p:cNvSpPr>
            <a:spLocks noChangeArrowheads="1"/>
          </p:cNvSpPr>
          <p:nvPr/>
        </p:nvSpPr>
        <p:spPr bwMode="auto">
          <a:xfrm>
            <a:off x="2179018" y="4699084"/>
            <a:ext cx="2286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0000"/>
                </a:solidFill>
                <a:latin typeface="Tahoma" panose="020B0604030504040204" pitchFamily="34" charset="0"/>
                <a:ea typeface="黑体" panose="02010609060101010101" pitchFamily="49" charset="-122"/>
              </a:rPr>
              <a:t>细写</a:t>
            </a:r>
            <a:r>
              <a:rPr lang="zh-CN" altLang="en-US" sz="4000" b="1">
                <a:solidFill>
                  <a:srgbClr val="C00000"/>
                </a:solidFill>
                <a:latin typeface="Tahoma" panose="020B0604030504040204" pitchFamily="34" charset="0"/>
                <a:ea typeface="黑体" panose="02010609060101010101" pitchFamily="49" charset="-122"/>
              </a:rPr>
              <a:t>内</a:t>
            </a:r>
            <a:r>
              <a:rPr lang="zh-CN" altLang="en-US" sz="4000" b="1">
                <a:solidFill>
                  <a:srgbClr val="000000"/>
                </a:solidFill>
                <a:latin typeface="Tahoma" panose="020B0604030504040204" pitchFamily="34" charset="0"/>
                <a:ea typeface="黑体" panose="02010609060101010101" pitchFamily="49" charset="-122"/>
              </a:rPr>
              <a:t>部</a:t>
            </a:r>
          </a:p>
        </p:txBody>
      </p:sp>
      <p:sp>
        <p:nvSpPr>
          <p:cNvPr id="18437" name="矩形 18436"/>
          <p:cNvSpPr>
            <a:spLocks noChangeArrowheads="1"/>
          </p:cNvSpPr>
          <p:nvPr/>
        </p:nvSpPr>
        <p:spPr bwMode="auto">
          <a:xfrm>
            <a:off x="4807124" y="3937083"/>
            <a:ext cx="2743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70C0"/>
                </a:solidFill>
                <a:latin typeface="Tahoma" panose="020B0604030504040204" pitchFamily="34" charset="0"/>
                <a:ea typeface="黑体" panose="02010609060101010101" pitchFamily="49" charset="-122"/>
              </a:rPr>
              <a:t>先写楼阁</a:t>
            </a:r>
          </a:p>
        </p:txBody>
      </p:sp>
      <p:sp>
        <p:nvSpPr>
          <p:cNvPr id="18438" name="矩形 18437"/>
          <p:cNvSpPr>
            <a:spLocks noChangeArrowheads="1"/>
          </p:cNvSpPr>
          <p:nvPr/>
        </p:nvSpPr>
        <p:spPr bwMode="auto">
          <a:xfrm>
            <a:off x="4807124" y="4851483"/>
            <a:ext cx="3276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70C0"/>
                </a:solidFill>
                <a:latin typeface="Tahoma" panose="020B0604030504040204" pitchFamily="34" charset="0"/>
                <a:ea typeface="黑体" panose="02010609060101010101" pitchFamily="49" charset="-122"/>
              </a:rPr>
              <a:t>次写长桥复道</a:t>
            </a:r>
          </a:p>
        </p:txBody>
      </p:sp>
      <p:sp>
        <p:nvSpPr>
          <p:cNvPr id="18439" name="矩形 18438"/>
          <p:cNvSpPr>
            <a:spLocks noChangeArrowheads="1"/>
          </p:cNvSpPr>
          <p:nvPr/>
        </p:nvSpPr>
        <p:spPr bwMode="auto">
          <a:xfrm>
            <a:off x="4807124" y="5765883"/>
            <a:ext cx="4343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0070C0"/>
                </a:solidFill>
                <a:latin typeface="Tahoma" panose="020B0604030504040204" pitchFamily="34" charset="0"/>
                <a:ea typeface="黑体" panose="02010609060101010101" pitchFamily="49" charset="-122"/>
              </a:rPr>
              <a:t>后写宫中歌舞盛况</a:t>
            </a:r>
          </a:p>
        </p:txBody>
      </p:sp>
      <p:sp>
        <p:nvSpPr>
          <p:cNvPr id="18441" name="矩形 18440"/>
          <p:cNvSpPr>
            <a:spLocks noChangeArrowheads="1"/>
          </p:cNvSpPr>
          <p:nvPr/>
        </p:nvSpPr>
        <p:spPr bwMode="auto">
          <a:xfrm>
            <a:off x="4423196" y="2494188"/>
            <a:ext cx="48021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rgbClr val="0070C0"/>
                </a:solidFill>
                <a:latin typeface="Tahoma" panose="020B0604030504040204" pitchFamily="34" charset="0"/>
                <a:ea typeface="黑体" panose="02010609060101010101" pitchFamily="49" charset="-122"/>
              </a:rPr>
              <a:t>（概括 → 具体</a:t>
            </a:r>
            <a:r>
              <a:rPr lang="zh-CN" altLang="en-US" sz="4000" b="1">
                <a:solidFill>
                  <a:srgbClr val="0070C0"/>
                </a:solidFill>
                <a:latin typeface="Tahoma" panose="020B0604030504040204" pitchFamily="34" charset="0"/>
                <a:ea typeface="黑体" panose="02010609060101010101" pitchFamily="49" charset="-122"/>
              </a:rPr>
              <a:t>）</a:t>
            </a:r>
          </a:p>
        </p:txBody>
      </p:sp>
      <p:sp>
        <p:nvSpPr>
          <p:cNvPr id="18442" name="左大括号 18441"/>
          <p:cNvSpPr/>
          <p:nvPr/>
        </p:nvSpPr>
        <p:spPr bwMode="auto">
          <a:xfrm>
            <a:off x="1774901" y="1700543"/>
            <a:ext cx="438495" cy="4314720"/>
          </a:xfrm>
          <a:prstGeom prst="leftBrace">
            <a:avLst>
              <a:gd name="adj1" fmla="val 73089"/>
              <a:gd name="adj2" fmla="val 50000"/>
            </a:avLst>
          </a:pr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1">
              <a:latin typeface="Tahoma" panose="020B0604030504040204" pitchFamily="34" charset="0"/>
            </a:endParaRPr>
          </a:p>
        </p:txBody>
      </p:sp>
      <p:sp>
        <p:nvSpPr>
          <p:cNvPr id="18443" name="左大括号 18442"/>
          <p:cNvSpPr/>
          <p:nvPr/>
        </p:nvSpPr>
        <p:spPr bwMode="auto">
          <a:xfrm>
            <a:off x="4502324" y="4241882"/>
            <a:ext cx="228600" cy="1752600"/>
          </a:xfrm>
          <a:prstGeom prst="leftBrace">
            <a:avLst>
              <a:gd name="adj1" fmla="val 63676"/>
              <a:gd name="adj2" fmla="val 50000"/>
            </a:avLst>
          </a:pr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1">
              <a:solidFill>
                <a:srgbClr val="000000"/>
              </a:solidFill>
              <a:latin typeface="Tahoma" panose="020B0604030504040204" pitchFamily="34" charset="0"/>
            </a:endParaRPr>
          </a:p>
        </p:txBody>
      </p:sp>
      <p:sp>
        <p:nvSpPr>
          <p:cNvPr id="18444" name="文本框 18443"/>
          <p:cNvSpPr txBox="1">
            <a:spLocks noChangeArrowheads="1"/>
          </p:cNvSpPr>
          <p:nvPr/>
        </p:nvSpPr>
        <p:spPr bwMode="auto">
          <a:xfrm>
            <a:off x="9058701" y="4365985"/>
            <a:ext cx="137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Tahoma" panose="020B0604030504040204" pitchFamily="34" charset="0"/>
                <a:ea typeface="黑体" panose="02010609060101010101" pitchFamily="49" charset="-122"/>
              </a:rPr>
              <a:t>建筑</a:t>
            </a:r>
          </a:p>
        </p:txBody>
      </p:sp>
      <p:sp>
        <p:nvSpPr>
          <p:cNvPr id="18445" name="文本框 18444"/>
          <p:cNvSpPr txBox="1">
            <a:spLocks noChangeArrowheads="1"/>
          </p:cNvSpPr>
          <p:nvPr/>
        </p:nvSpPr>
        <p:spPr bwMode="auto">
          <a:xfrm>
            <a:off x="9058701" y="5740622"/>
            <a:ext cx="1276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Tahoma" panose="020B0604030504040204" pitchFamily="34" charset="0"/>
                <a:ea typeface="黑体" panose="02010609060101010101" pitchFamily="49" charset="-122"/>
              </a:rPr>
              <a:t>人物</a:t>
            </a:r>
          </a:p>
        </p:txBody>
      </p:sp>
      <p:sp>
        <p:nvSpPr>
          <p:cNvPr id="18447" name="直接连接符 18446"/>
          <p:cNvSpPr>
            <a:spLocks noChangeShapeType="1"/>
          </p:cNvSpPr>
          <p:nvPr/>
        </p:nvSpPr>
        <p:spPr bwMode="auto">
          <a:xfrm flipH="1">
            <a:off x="9792126" y="5118182"/>
            <a:ext cx="0" cy="609600"/>
          </a:xfrm>
          <a:prstGeom prst="line">
            <a:avLst/>
          </a:prstGeom>
          <a:noFill/>
          <a:ln w="38100">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C00000"/>
              </a:solidFill>
            </a:endParaRPr>
          </a:p>
        </p:txBody>
      </p:sp>
      <p:pic>
        <p:nvPicPr>
          <p:cNvPr id="17"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8" name="文本占位符 1"/>
          <p:cNvSpPr txBox="1"/>
          <p:nvPr/>
        </p:nvSpPr>
        <p:spPr>
          <a:xfrm>
            <a:off x="1174367" y="256741"/>
            <a:ext cx="24832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第一段小结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9" name="左大括号 18"/>
          <p:cNvSpPr/>
          <p:nvPr/>
        </p:nvSpPr>
        <p:spPr bwMode="auto">
          <a:xfrm flipH="1">
            <a:off x="8598994" y="4165683"/>
            <a:ext cx="341059" cy="1235076"/>
          </a:xfrm>
          <a:prstGeom prst="leftBrace">
            <a:avLst>
              <a:gd name="adj1" fmla="val 63676"/>
              <a:gd name="adj2" fmla="val 50000"/>
            </a:avLst>
          </a:pr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1">
              <a:solidFill>
                <a:srgbClr val="000000"/>
              </a:solidFill>
              <a:latin typeface="Tahoma" panose="020B0604030504040204" pitchFamily="34" charset="0"/>
            </a:endParaRPr>
          </a:p>
        </p:txBody>
      </p:sp>
      <p:sp>
        <p:nvSpPr>
          <p:cNvPr id="18448" name="文本框 18447"/>
          <p:cNvSpPr txBox="1">
            <a:spLocks noChangeArrowheads="1"/>
          </p:cNvSpPr>
          <p:nvPr/>
        </p:nvSpPr>
        <p:spPr bwMode="auto">
          <a:xfrm>
            <a:off x="683038" y="722313"/>
            <a:ext cx="1015663" cy="6115050"/>
          </a:xfrm>
          <a:prstGeom prst="rect">
            <a:avLst/>
          </a:prstGeom>
          <a:solidFill>
            <a:srgbClr val="C00000"/>
          </a:solidFill>
          <a:ln>
            <a:noFill/>
          </a:ln>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5400" b="1">
                <a:solidFill>
                  <a:schemeClr val="bg1"/>
                </a:solidFill>
                <a:latin typeface="Tahoma" panose="020B0604030504040204" pitchFamily="34" charset="0"/>
                <a:ea typeface="华文彩云" panose="02010800040101010101" pitchFamily="2" charset="-122"/>
              </a:rPr>
              <a:t> </a:t>
            </a:r>
            <a:r>
              <a:rPr lang="zh-CN" altLang="en-US" sz="5400" b="1" smtClean="0">
                <a:solidFill>
                  <a:schemeClr val="bg1"/>
                </a:solidFill>
                <a:latin typeface="Tahoma" panose="020B0604030504040204" pitchFamily="34" charset="0"/>
                <a:ea typeface="华文彩云" panose="02010800040101010101" pitchFamily="2" charset="-122"/>
              </a:rPr>
              <a:t>阿房宫的雄伟壮观</a:t>
            </a:r>
            <a:endParaRPr lang="zh-CN" altLang="en-US" sz="5400" b="1">
              <a:solidFill>
                <a:schemeClr val="bg1"/>
              </a:solidFill>
              <a:latin typeface="Tahoma" panose="020B0604030504040204" pitchFamily="34" charset="0"/>
              <a:ea typeface="华文彩云" panose="02010800040101010101" pitchFamily="2" charset="-122"/>
            </a:endParaRPr>
          </a:p>
        </p:txBody>
      </p:sp>
      <p:sp>
        <p:nvSpPr>
          <p:cNvPr id="20" name="矩形 19"/>
          <p:cNvSpPr>
            <a:spLocks noChangeArrowheads="1"/>
          </p:cNvSpPr>
          <p:nvPr/>
        </p:nvSpPr>
        <p:spPr bwMode="auto">
          <a:xfrm>
            <a:off x="2944733" y="3131866"/>
            <a:ext cx="1557591"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rgbClr val="0070C0"/>
                </a:solidFill>
                <a:latin typeface="Tahoma" panose="020B0604030504040204" pitchFamily="34" charset="0"/>
                <a:ea typeface="黑体" panose="02010609060101010101" pitchFamily="49" charset="-122"/>
              </a:rPr>
              <a:t>整体 </a:t>
            </a:r>
            <a:endParaRPr lang="en-US" altLang="zh-CN" sz="4000" b="1" smtClean="0">
              <a:solidFill>
                <a:srgbClr val="0070C0"/>
              </a:solidFill>
              <a:latin typeface="Tahoma" panose="020B0604030504040204" pitchFamily="34" charset="0"/>
              <a:ea typeface="黑体" panose="02010609060101010101" pitchFamily="49" charset="-122"/>
            </a:endParaRPr>
          </a:p>
          <a:p>
            <a:pPr eaLnBrk="1" hangingPunct="1">
              <a:spcBef>
                <a:spcPct val="50000"/>
              </a:spcBef>
            </a:pPr>
            <a:r>
              <a:rPr lang="zh-CN" altLang="en-US" sz="4000" b="1" smtClean="0">
                <a:solidFill>
                  <a:srgbClr val="0070C0"/>
                </a:solidFill>
                <a:latin typeface="Tahoma" panose="020B0604030504040204" pitchFamily="34" charset="0"/>
                <a:ea typeface="黑体" panose="02010609060101010101" pitchFamily="49" charset="-122"/>
              </a:rPr>
              <a:t>局部</a:t>
            </a:r>
            <a:endParaRPr lang="zh-CN" altLang="en-US" sz="4000" b="1">
              <a:solidFill>
                <a:srgbClr val="0070C0"/>
              </a:solidFill>
              <a:latin typeface="Tahoma" panose="020B0604030504040204" pitchFamily="34" charset="0"/>
              <a:ea typeface="黑体" panose="02010609060101010101" pitchFamily="49" charset="-122"/>
            </a:endParaRPr>
          </a:p>
        </p:txBody>
      </p:sp>
      <p:sp>
        <p:nvSpPr>
          <p:cNvPr id="21" name="直接连接符 20"/>
          <p:cNvSpPr>
            <a:spLocks noChangeShapeType="1"/>
          </p:cNvSpPr>
          <p:nvPr/>
        </p:nvSpPr>
        <p:spPr bwMode="auto">
          <a:xfrm flipH="1">
            <a:off x="3566372" y="3788806"/>
            <a:ext cx="0" cy="396000"/>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C00000"/>
              </a:solidFill>
            </a:endParaRPr>
          </a:p>
        </p:txBody>
      </p:sp>
      <p:sp>
        <p:nvSpPr>
          <p:cNvPr id="22" name="文本框 21"/>
          <p:cNvSpPr txBox="1">
            <a:spLocks noChangeArrowheads="1"/>
          </p:cNvSpPr>
          <p:nvPr/>
        </p:nvSpPr>
        <p:spPr bwMode="auto">
          <a:xfrm>
            <a:off x="9372601" y="2062538"/>
            <a:ext cx="2457450" cy="707886"/>
          </a:xfrm>
          <a:prstGeom prst="rect">
            <a:avLst/>
          </a:prstGeom>
          <a:solidFill>
            <a:srgbClr val="C00000"/>
          </a:solidFill>
          <a:ln w="41275">
            <a:solidFill>
              <a:schemeClr val="bg1"/>
            </a:solidFill>
            <a:miter lim="800000"/>
          </a:ln>
          <a:extLst/>
        </p:spPr>
        <p:txBody>
          <a:bodyPr wrap="square"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chemeClr val="bg1"/>
                </a:solidFill>
                <a:latin typeface="Tahoma" panose="020B0604030504040204" pitchFamily="34" charset="0"/>
                <a:ea typeface="黑体" panose="02010609060101010101" pitchFamily="49" charset="-122"/>
              </a:rPr>
              <a:t>宏伟豪华</a:t>
            </a:r>
            <a:endParaRPr lang="zh-CN" altLang="en-US" sz="4000" b="1">
              <a:solidFill>
                <a:schemeClr val="bg1"/>
              </a:solidFill>
              <a:latin typeface="Tahoma" panose="020B0604030504040204" pitchFamily="34" charset="0"/>
              <a:ea typeface="黑体" panose="02010609060101010101" pitchFamily="49" charset="-122"/>
            </a:endParaRPr>
          </a:p>
        </p:txBody>
      </p:sp>
      <p:sp>
        <p:nvSpPr>
          <p:cNvPr id="23" name="文本框 22"/>
          <p:cNvSpPr txBox="1">
            <a:spLocks noChangeArrowheads="1"/>
          </p:cNvSpPr>
          <p:nvPr/>
        </p:nvSpPr>
        <p:spPr bwMode="auto">
          <a:xfrm>
            <a:off x="9372601" y="2813716"/>
            <a:ext cx="2457450" cy="707886"/>
          </a:xfrm>
          <a:prstGeom prst="rect">
            <a:avLst/>
          </a:prstGeom>
          <a:solidFill>
            <a:srgbClr val="C00000"/>
          </a:solidFill>
          <a:ln w="41275">
            <a:solidFill>
              <a:schemeClr val="bg1"/>
            </a:solidFill>
            <a:miter lim="800000"/>
          </a:ln>
          <a:extLst/>
        </p:spPr>
        <p:txBody>
          <a:bodyPr wrap="square"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chemeClr val="bg1"/>
                </a:solidFill>
                <a:latin typeface="Tahoma" panose="020B0604030504040204" pitchFamily="34" charset="0"/>
                <a:ea typeface="黑体" panose="02010609060101010101" pitchFamily="49" charset="-122"/>
              </a:rPr>
              <a:t>奇丽壮观</a:t>
            </a:r>
            <a:endParaRPr lang="zh-CN" altLang="en-US" sz="4000" b="1">
              <a:solidFill>
                <a:schemeClr val="bg1"/>
              </a:solidFill>
              <a:latin typeface="Tahoma" panose="020B0604030504040204" pitchFamily="34" charset="0"/>
              <a:ea typeface="黑体" panose="02010609060101010101" pitchFamily="49" charset="-122"/>
            </a:endParaRPr>
          </a:p>
        </p:txBody>
      </p:sp>
      <p:sp>
        <p:nvSpPr>
          <p:cNvPr id="24" name="文本框 23"/>
          <p:cNvSpPr txBox="1">
            <a:spLocks noChangeArrowheads="1"/>
          </p:cNvSpPr>
          <p:nvPr/>
        </p:nvSpPr>
        <p:spPr bwMode="auto">
          <a:xfrm>
            <a:off x="9372601" y="3593531"/>
            <a:ext cx="2457450" cy="707886"/>
          </a:xfrm>
          <a:prstGeom prst="rect">
            <a:avLst/>
          </a:prstGeom>
          <a:solidFill>
            <a:srgbClr val="C00000"/>
          </a:solidFill>
          <a:ln w="41275">
            <a:solidFill>
              <a:schemeClr val="bg1"/>
            </a:solidFill>
            <a:miter lim="800000"/>
          </a:ln>
          <a:extLst/>
        </p:spPr>
        <p:txBody>
          <a:bodyPr wrap="square"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chemeClr val="bg1"/>
                </a:solidFill>
                <a:latin typeface="Tahoma" panose="020B0604030504040204" pitchFamily="34" charset="0"/>
                <a:ea typeface="黑体" panose="02010609060101010101" pitchFamily="49" charset="-122"/>
              </a:rPr>
              <a:t>歌舞纷繁</a:t>
            </a:r>
            <a:endParaRPr lang="zh-CN" altLang="en-US" sz="4000" b="1">
              <a:solidFill>
                <a:schemeClr val="bg1"/>
              </a:solidFill>
              <a:latin typeface="Tahoma" panose="020B0604030504040204" pitchFamily="34" charset="0"/>
              <a:ea typeface="黑体" panose="02010609060101010101" pitchFamily="49" charset="-122"/>
            </a:endParaRPr>
          </a:p>
        </p:txBody>
      </p:sp>
    </p:spTree>
    <p:extLst>
      <p:ext uri="{BB962C8B-B14F-4D97-AF65-F5344CB8AC3E}">
        <p14:creationId xmlns:p14="http://schemas.microsoft.com/office/powerpoint/2010/main" val="8301986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48"/>
                                        </p:tgtEl>
                                        <p:attrNameLst>
                                          <p:attrName>style.visibility</p:attrName>
                                        </p:attrNameLst>
                                      </p:cBhvr>
                                      <p:to>
                                        <p:strVal val="visible"/>
                                      </p:to>
                                    </p:set>
                                    <p:anim calcmode="lin" valueType="num">
                                      <p:cBhvr>
                                        <p:cTn id="7" dur="500" fill="hold"/>
                                        <p:tgtEl>
                                          <p:spTgt spid="18448"/>
                                        </p:tgtEl>
                                        <p:attrNameLst>
                                          <p:attrName>ppt_w</p:attrName>
                                        </p:attrNameLst>
                                      </p:cBhvr>
                                      <p:tavLst>
                                        <p:tav tm="0">
                                          <p:val>
                                            <p:fltVal val="0"/>
                                          </p:val>
                                        </p:tav>
                                        <p:tav tm="100000">
                                          <p:val>
                                            <p:strVal val="#ppt_w"/>
                                          </p:val>
                                        </p:tav>
                                      </p:tavLst>
                                    </p:anim>
                                    <p:anim calcmode="lin" valueType="num">
                                      <p:cBhvr>
                                        <p:cTn id="8" dur="500" fill="hold"/>
                                        <p:tgtEl>
                                          <p:spTgt spid="1844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1844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843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843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8436"/>
                                        </p:tgtEl>
                                        <p:attrNameLst>
                                          <p:attrName>style.visibility</p:attrName>
                                        </p:attrNameLst>
                                      </p:cBhvr>
                                      <p:to>
                                        <p:strVal val="visible"/>
                                      </p:to>
                                    </p:set>
                                  </p:childTnLst>
                                </p:cTn>
                              </p:par>
                            </p:childTnLst>
                          </p:cTn>
                        </p:par>
                        <p:par>
                          <p:cTn id="24" fill="hold" nodeType="afterGroup">
                            <p:stCondLst>
                              <p:cond delay="1"/>
                            </p:stCondLst>
                            <p:childTnLst>
                              <p:par>
                                <p:cTn id="25" presetID="1" presetClass="entr" presetSubtype="0" fill="hold" grpId="0" nodeType="afterEffect">
                                  <p:stCondLst>
                                    <p:cond delay="0"/>
                                  </p:stCondLst>
                                  <p:childTnLst>
                                    <p:set>
                                      <p:cBhvr>
                                        <p:cTn id="26" dur="1" fill="hold">
                                          <p:stCondLst>
                                            <p:cond delay="499"/>
                                          </p:stCondLst>
                                        </p:cTn>
                                        <p:tgtEl>
                                          <p:spTgt spid="1844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1" presetClass="entr" presetSubtype="4" fill="hold" grpId="0" nodeType="clickEffect">
                                  <p:stCondLst>
                                    <p:cond delay="0"/>
                                  </p:stCondLst>
                                  <p:childTnLst>
                                    <p:set>
                                      <p:cBhvr>
                                        <p:cTn id="30" dur="1" fill="hold">
                                          <p:stCondLst>
                                            <p:cond delay="0"/>
                                          </p:stCondLst>
                                        </p:cTn>
                                        <p:tgtEl>
                                          <p:spTgt spid="18441"/>
                                        </p:tgtEl>
                                        <p:attrNameLst>
                                          <p:attrName>style.visibility</p:attrName>
                                        </p:attrNameLst>
                                      </p:cBhvr>
                                      <p:to>
                                        <p:strVal val="visible"/>
                                      </p:to>
                                    </p:set>
                                    <p:animEffect transition="in" filter="wheel(4)">
                                      <p:cBhvr>
                                        <p:cTn id="31" dur="2000"/>
                                        <p:tgtEl>
                                          <p:spTgt spid="18441"/>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par>
                          <p:cTn id="36" fill="hold" nodeType="afterGroup">
                            <p:stCondLst>
                              <p:cond delay="1"/>
                            </p:stCondLst>
                            <p:childTnLst>
                              <p:par>
                                <p:cTn id="37" presetID="1" presetClass="entr" presetSubtype="0" fill="hold" nodeType="afterEffect">
                                  <p:stCondLst>
                                    <p:cond delay="0"/>
                                  </p:stCondLst>
                                  <p:childTnLst>
                                    <p:set>
                                      <p:cBhvr>
                                        <p:cTn id="38" dur="1" fill="hold">
                                          <p:stCondLst>
                                            <p:cond delay="499"/>
                                          </p:stCondLst>
                                        </p:cTn>
                                        <p:tgtEl>
                                          <p:spTgt spid="2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843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8438"/>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843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18444"/>
                                        </p:tgtEl>
                                        <p:attrNameLst>
                                          <p:attrName>style.visibility</p:attrName>
                                        </p:attrNameLst>
                                      </p:cBhvr>
                                      <p:to>
                                        <p:strVal val="visible"/>
                                      </p:to>
                                    </p:set>
                                    <p:animEffect transition="in" filter="diamond(in)">
                                      <p:cBhvr>
                                        <p:cTn id="55" dur="2000"/>
                                        <p:tgtEl>
                                          <p:spTgt spid="18444"/>
                                        </p:tgtEl>
                                      </p:cBhvr>
                                    </p:animEffect>
                                  </p:childTnLst>
                                </p:cTn>
                              </p:par>
                              <p:par>
                                <p:cTn id="56" presetID="1" presetClass="entr" presetSubtype="0" fill="hold" grpId="0" nodeType="withEffect">
                                  <p:stCondLst>
                                    <p:cond delay="0"/>
                                  </p:stCondLst>
                                  <p:childTnLst>
                                    <p:set>
                                      <p:cBhvr>
                                        <p:cTn id="57" dur="1" fill="hold">
                                          <p:stCondLst>
                                            <p:cond delay="499"/>
                                          </p:stCondLst>
                                        </p:cTn>
                                        <p:tgtEl>
                                          <p:spTgt spid="19"/>
                                        </p:tgtEl>
                                        <p:attrNameLst>
                                          <p:attrName>style.visibility</p:attrName>
                                        </p:attrNameLst>
                                      </p:cBhvr>
                                      <p:to>
                                        <p:strVal val="visible"/>
                                      </p:to>
                                    </p:set>
                                  </p:childTnLst>
                                </p:cTn>
                              </p:par>
                            </p:childTnLst>
                          </p:cTn>
                        </p:par>
                        <p:par>
                          <p:cTn id="58" fill="hold" nodeType="afterGroup">
                            <p:stCondLst>
                              <p:cond delay="2000"/>
                            </p:stCondLst>
                            <p:childTnLst>
                              <p:par>
                                <p:cTn id="59" presetID="1" presetClass="entr" presetSubtype="0" fill="hold" nodeType="afterEffect">
                                  <p:stCondLst>
                                    <p:cond delay="0"/>
                                  </p:stCondLst>
                                  <p:childTnLst>
                                    <p:set>
                                      <p:cBhvr>
                                        <p:cTn id="60" dur="1" fill="hold">
                                          <p:stCondLst>
                                            <p:cond delay="499"/>
                                          </p:stCondLst>
                                        </p:cTn>
                                        <p:tgtEl>
                                          <p:spTgt spid="1844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8" presetClass="entr" presetSubtype="16" fill="hold" grpId="0" nodeType="clickEffect">
                                  <p:stCondLst>
                                    <p:cond delay="0"/>
                                  </p:stCondLst>
                                  <p:childTnLst>
                                    <p:set>
                                      <p:cBhvr>
                                        <p:cTn id="64" dur="1" fill="hold">
                                          <p:stCondLst>
                                            <p:cond delay="0"/>
                                          </p:stCondLst>
                                        </p:cTn>
                                        <p:tgtEl>
                                          <p:spTgt spid="18445"/>
                                        </p:tgtEl>
                                        <p:attrNameLst>
                                          <p:attrName>style.visibility</p:attrName>
                                        </p:attrNameLst>
                                      </p:cBhvr>
                                      <p:to>
                                        <p:strVal val="visible"/>
                                      </p:to>
                                    </p:set>
                                    <p:animEffect transition="in" filter="diamond(in)">
                                      <p:cBhvr>
                                        <p:cTn id="65" dur="2000"/>
                                        <p:tgtEl>
                                          <p:spTgt spid="18445"/>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8" presetClass="entr" presetSubtype="16"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diamond(in)">
                                      <p:cBhvr>
                                        <p:cTn id="70" dur="2000"/>
                                        <p:tgtEl>
                                          <p:spTgt spid="22"/>
                                        </p:tgtEl>
                                      </p:cBhvr>
                                    </p:animEffect>
                                  </p:childTnLst>
                                </p:cTn>
                              </p:par>
                            </p:childTnLst>
                          </p:cTn>
                        </p:par>
                        <p:par>
                          <p:cTn id="71" fill="hold" nodeType="afterGroup">
                            <p:stCondLst>
                              <p:cond delay="2000"/>
                            </p:stCondLst>
                            <p:childTnLst>
                              <p:par>
                                <p:cTn id="72" presetID="8"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diamond(in)">
                                      <p:cBhvr>
                                        <p:cTn id="74" dur="2000"/>
                                        <p:tgtEl>
                                          <p:spTgt spid="23"/>
                                        </p:tgtEl>
                                      </p:cBhvr>
                                    </p:animEffect>
                                  </p:childTnLst>
                                </p:cTn>
                              </p:par>
                            </p:childTnLst>
                          </p:cTn>
                        </p:par>
                        <p:par>
                          <p:cTn id="75" fill="hold" nodeType="afterGroup">
                            <p:stCondLst>
                              <p:cond delay="4000"/>
                            </p:stCondLst>
                            <p:childTnLst>
                              <p:par>
                                <p:cTn id="76" presetID="8" presetClass="entr" presetSubtype="16"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diamond(in)">
                                      <p:cBhvr>
                                        <p:cTn id="78"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p:bldP spid="18437" grpId="0"/>
      <p:bldP spid="18438" grpId="0"/>
      <p:bldP spid="18439" grpId="0"/>
      <p:bldP spid="18441" grpId="0"/>
      <p:bldP spid="18442" grpId="0" animBg="1"/>
      <p:bldP spid="18443" grpId="0" animBg="1"/>
      <p:bldP spid="18444" grpId="0"/>
      <p:bldP spid="18445" grpId="0"/>
      <p:bldP spid="19" grpId="0" animBg="1"/>
      <p:bldP spid="18448" grpId="0" animBg="1"/>
      <p:bldP spid="20" grpId="0"/>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21505"/>
          <p:cNvSpPr txBox="1">
            <a:spLocks noChangeArrowheads="1"/>
          </p:cNvSpPr>
          <p:nvPr/>
        </p:nvSpPr>
        <p:spPr bwMode="auto">
          <a:xfrm>
            <a:off x="559205" y="585487"/>
            <a:ext cx="110988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300000"/>
              </a:lnSpc>
            </a:pPr>
            <a:r>
              <a:rPr lang="zh-CN" altLang="en-US" sz="3200" b="1">
                <a:latin typeface="微软雅黑" panose="020B0503020204020204" pitchFamily="34" charset="-122"/>
                <a:ea typeface="微软雅黑" panose="020B0503020204020204" pitchFamily="34" charset="-122"/>
              </a:rPr>
              <a:t>（二）妃嫔</a:t>
            </a:r>
            <a:r>
              <a:rPr lang="zh-CN" altLang="en-US" sz="3200" b="1">
                <a:solidFill>
                  <a:srgbClr val="C00000"/>
                </a:solidFill>
                <a:latin typeface="微软雅黑" panose="020B0503020204020204" pitchFamily="34" charset="-122"/>
                <a:ea typeface="微软雅黑" panose="020B0503020204020204" pitchFamily="34" charset="-122"/>
              </a:rPr>
              <a:t>媵嫱</a:t>
            </a:r>
            <a:r>
              <a:rPr lang="zh-CN" altLang="en-US" sz="3200" b="1">
                <a:latin typeface="微软雅黑" panose="020B0503020204020204" pitchFamily="34" charset="-122"/>
                <a:ea typeface="微软雅黑" panose="020B0503020204020204" pitchFamily="34" charset="-122"/>
              </a:rPr>
              <a:t>，王子皇孙，辞楼下殿，</a:t>
            </a:r>
            <a:r>
              <a:rPr lang="zh-CN" altLang="en-US" sz="3200" b="1">
                <a:solidFill>
                  <a:srgbClr val="C00000"/>
                </a:solidFill>
                <a:latin typeface="微软雅黑" panose="020B0503020204020204" pitchFamily="34" charset="-122"/>
                <a:ea typeface="微软雅黑" panose="020B0503020204020204" pitchFamily="34" charset="-122"/>
              </a:rPr>
              <a:t>辇</a:t>
            </a:r>
            <a:r>
              <a:rPr lang="zh-CN" altLang="en-US" sz="3200" b="1">
                <a:latin typeface="微软雅黑" panose="020B0503020204020204" pitchFamily="34" charset="-122"/>
                <a:ea typeface="微软雅黑" panose="020B0503020204020204" pitchFamily="34" charset="-122"/>
              </a:rPr>
              <a:t>来于秦。</a:t>
            </a:r>
            <a:r>
              <a:rPr lang="zh-CN" altLang="en-US" sz="3200" b="1">
                <a:solidFill>
                  <a:srgbClr val="C00000"/>
                </a:solidFill>
                <a:latin typeface="微软雅黑" panose="020B0503020204020204" pitchFamily="34" charset="-122"/>
                <a:ea typeface="微软雅黑" panose="020B0503020204020204" pitchFamily="34" charset="-122"/>
              </a:rPr>
              <a:t>朝</a:t>
            </a:r>
            <a:r>
              <a:rPr lang="zh-CN" altLang="en-US" sz="3200" b="1">
                <a:latin typeface="微软雅黑" panose="020B0503020204020204" pitchFamily="34" charset="-122"/>
                <a:ea typeface="微软雅黑" panose="020B0503020204020204" pitchFamily="34" charset="-122"/>
              </a:rPr>
              <a:t>歌</a:t>
            </a:r>
            <a:r>
              <a:rPr lang="zh-CN" altLang="en-US" sz="3200" b="1">
                <a:solidFill>
                  <a:srgbClr val="C00000"/>
                </a:solidFill>
                <a:latin typeface="微软雅黑" panose="020B0503020204020204" pitchFamily="34" charset="-122"/>
                <a:ea typeface="微软雅黑" panose="020B0503020204020204" pitchFamily="34" charset="-122"/>
              </a:rPr>
              <a:t>夜</a:t>
            </a:r>
            <a:r>
              <a:rPr lang="zh-CN" altLang="en-US" sz="3200" b="1">
                <a:latin typeface="微软雅黑" panose="020B0503020204020204" pitchFamily="34" charset="-122"/>
                <a:ea typeface="微软雅黑" panose="020B0503020204020204" pitchFamily="34" charset="-122"/>
              </a:rPr>
              <a:t>弦</a:t>
            </a:r>
            <a:r>
              <a:rPr lang="zh-CN" altLang="en-US" sz="3200" b="1" smtClean="0">
                <a:latin typeface="微软雅黑" panose="020B0503020204020204" pitchFamily="34" charset="-122"/>
                <a:ea typeface="微软雅黑" panose="020B0503020204020204" pitchFamily="34" charset="-122"/>
              </a:rPr>
              <a:t>，为</a:t>
            </a:r>
            <a:r>
              <a:rPr lang="zh-CN" altLang="en-US" sz="3200" b="1">
                <a:latin typeface="微软雅黑" panose="020B0503020204020204" pitchFamily="34" charset="-122"/>
                <a:ea typeface="微软雅黑" panose="020B0503020204020204" pitchFamily="34" charset="-122"/>
              </a:rPr>
              <a:t>秦宫人。明星</a:t>
            </a:r>
            <a:r>
              <a:rPr lang="zh-CN" altLang="en-US" sz="3200" b="1">
                <a:solidFill>
                  <a:srgbClr val="C00000"/>
                </a:solidFill>
                <a:latin typeface="微软雅黑" panose="020B0503020204020204" pitchFamily="34" charset="-122"/>
                <a:ea typeface="微软雅黑" panose="020B0503020204020204" pitchFamily="34" charset="-122"/>
              </a:rPr>
              <a:t>荧荧</a:t>
            </a:r>
            <a:r>
              <a:rPr lang="zh-CN" altLang="en-US" sz="3200" b="1">
                <a:latin typeface="微软雅黑" panose="020B0503020204020204" pitchFamily="34" charset="-122"/>
                <a:ea typeface="微软雅黑" panose="020B0503020204020204" pitchFamily="34" charset="-122"/>
              </a:rPr>
              <a:t>，开妆镜也。</a:t>
            </a:r>
            <a:r>
              <a:rPr lang="zh-CN" altLang="en-US" sz="3200" b="1">
                <a:solidFill>
                  <a:srgbClr val="C00000"/>
                </a:solidFill>
                <a:latin typeface="微软雅黑" panose="020B0503020204020204" pitchFamily="34" charset="-122"/>
                <a:ea typeface="微软雅黑" panose="020B0503020204020204" pitchFamily="34" charset="-122"/>
              </a:rPr>
              <a:t>绿云扰扰</a:t>
            </a:r>
            <a:r>
              <a:rPr lang="zh-CN" altLang="en-US" sz="3200" b="1">
                <a:latin typeface="微软雅黑" panose="020B0503020204020204" pitchFamily="34" charset="-122"/>
                <a:ea typeface="微软雅黑" panose="020B0503020204020204" pitchFamily="34" charset="-122"/>
              </a:rPr>
              <a:t>，梳晓鬟</a:t>
            </a:r>
            <a:r>
              <a:rPr lang="zh-CN" altLang="en-US" sz="3200" b="1" smtClean="0">
                <a:latin typeface="微软雅黑" panose="020B0503020204020204" pitchFamily="34" charset="-122"/>
                <a:ea typeface="微软雅黑" panose="020B0503020204020204" pitchFamily="34" charset="-122"/>
              </a:rPr>
              <a:t>也；渭流涨</a:t>
            </a:r>
            <a:r>
              <a:rPr lang="zh-CN" altLang="en-US" sz="3200" b="1">
                <a:solidFill>
                  <a:srgbClr val="C00000"/>
                </a:solidFill>
                <a:latin typeface="微软雅黑" panose="020B0503020204020204" pitchFamily="34" charset="-122"/>
                <a:ea typeface="微软雅黑" panose="020B0503020204020204" pitchFamily="34" charset="-122"/>
              </a:rPr>
              <a:t>腻</a:t>
            </a:r>
            <a:r>
              <a:rPr lang="zh-CN" altLang="en-US" sz="3200" b="1">
                <a:latin typeface="微软雅黑" panose="020B0503020204020204" pitchFamily="34" charset="-122"/>
                <a:ea typeface="微软雅黑" panose="020B0503020204020204" pitchFamily="34" charset="-122"/>
              </a:rPr>
              <a:t>，弃</a:t>
            </a:r>
            <a:r>
              <a:rPr lang="zh-CN" altLang="en-US" sz="3200" b="1">
                <a:solidFill>
                  <a:srgbClr val="C00000"/>
                </a:solidFill>
                <a:latin typeface="微软雅黑" panose="020B0503020204020204" pitchFamily="34" charset="-122"/>
                <a:ea typeface="微软雅黑" panose="020B0503020204020204" pitchFamily="34" charset="-122"/>
              </a:rPr>
              <a:t>脂</a:t>
            </a:r>
            <a:r>
              <a:rPr lang="zh-CN" altLang="en-US" sz="3200" b="1">
                <a:latin typeface="微软雅黑" panose="020B0503020204020204" pitchFamily="34" charset="-122"/>
                <a:ea typeface="微软雅黑" panose="020B0503020204020204" pitchFamily="34" charset="-122"/>
              </a:rPr>
              <a:t>水</a:t>
            </a:r>
            <a:r>
              <a:rPr lang="zh-CN" altLang="en-US" sz="3200" b="1" smtClean="0">
                <a:latin typeface="微软雅黑" panose="020B0503020204020204" pitchFamily="34" charset="-122"/>
                <a:ea typeface="微软雅黑" panose="020B0503020204020204" pitchFamily="34" charset="-122"/>
              </a:rPr>
              <a:t>也；烟</a:t>
            </a:r>
            <a:r>
              <a:rPr lang="zh-CN" altLang="en-US" sz="3200" b="1">
                <a:latin typeface="微软雅黑" panose="020B0503020204020204" pitchFamily="34" charset="-122"/>
                <a:ea typeface="微软雅黑" panose="020B0503020204020204" pitchFamily="34" charset="-122"/>
              </a:rPr>
              <a:t>斜雾横，焚</a:t>
            </a:r>
            <a:r>
              <a:rPr lang="zh-CN" altLang="en-US" sz="3200" b="1">
                <a:solidFill>
                  <a:srgbClr val="C00000"/>
                </a:solidFill>
                <a:latin typeface="微软雅黑" panose="020B0503020204020204" pitchFamily="34" charset="-122"/>
                <a:ea typeface="微软雅黑" panose="020B0503020204020204" pitchFamily="34" charset="-122"/>
              </a:rPr>
              <a:t>椒兰</a:t>
            </a:r>
            <a:r>
              <a:rPr lang="zh-CN" altLang="en-US" sz="3200" b="1">
                <a:latin typeface="微软雅黑" panose="020B0503020204020204" pitchFamily="34" charset="-122"/>
                <a:ea typeface="微软雅黑" panose="020B0503020204020204" pitchFamily="34" charset="-122"/>
              </a:rPr>
              <a:t>也。雷霆</a:t>
            </a:r>
            <a:r>
              <a:rPr lang="zh-CN" altLang="en-US" sz="3200" b="1">
                <a:solidFill>
                  <a:srgbClr val="C00000"/>
                </a:solidFill>
                <a:latin typeface="微软雅黑" panose="020B0503020204020204" pitchFamily="34" charset="-122"/>
                <a:ea typeface="微软雅黑" panose="020B0503020204020204" pitchFamily="34" charset="-122"/>
              </a:rPr>
              <a:t>乍</a:t>
            </a:r>
            <a:r>
              <a:rPr lang="zh-CN" altLang="en-US" sz="3200" b="1">
                <a:latin typeface="微软雅黑" panose="020B0503020204020204" pitchFamily="34" charset="-122"/>
                <a:ea typeface="微软雅黑" panose="020B0503020204020204" pitchFamily="34" charset="-122"/>
              </a:rPr>
              <a:t>惊，宫车过</a:t>
            </a:r>
            <a:r>
              <a:rPr lang="zh-CN" altLang="en-US" sz="3200" b="1" smtClean="0">
                <a:latin typeface="微软雅黑" panose="020B0503020204020204" pitchFamily="34" charset="-122"/>
                <a:ea typeface="微软雅黑" panose="020B0503020204020204" pitchFamily="34" charset="-122"/>
              </a:rPr>
              <a:t>也；</a:t>
            </a:r>
            <a:r>
              <a:rPr lang="zh-CN" altLang="en-US" sz="3200" b="1" smtClean="0">
                <a:solidFill>
                  <a:srgbClr val="C00000"/>
                </a:solidFill>
                <a:latin typeface="微软雅黑" panose="020B0503020204020204" pitchFamily="34" charset="-122"/>
                <a:ea typeface="微软雅黑" panose="020B0503020204020204" pitchFamily="34" charset="-122"/>
              </a:rPr>
              <a:t>辘辘</a:t>
            </a:r>
            <a:r>
              <a:rPr lang="zh-CN" altLang="en-US" sz="3200" b="1">
                <a:latin typeface="微软雅黑" panose="020B0503020204020204" pitchFamily="34" charset="-122"/>
                <a:ea typeface="微软雅黑" panose="020B0503020204020204" pitchFamily="34" charset="-122"/>
              </a:rPr>
              <a:t>远听，</a:t>
            </a:r>
            <a:r>
              <a:rPr lang="zh-CN" altLang="en-US" sz="3200" b="1">
                <a:solidFill>
                  <a:srgbClr val="C00000"/>
                </a:solidFill>
                <a:latin typeface="微软雅黑" panose="020B0503020204020204" pitchFamily="34" charset="-122"/>
                <a:ea typeface="微软雅黑" panose="020B0503020204020204" pitchFamily="34" charset="-122"/>
              </a:rPr>
              <a:t>杳</a:t>
            </a:r>
            <a:r>
              <a:rPr lang="zh-CN" altLang="en-US" sz="3200" b="1">
                <a:latin typeface="微软雅黑" panose="020B0503020204020204" pitchFamily="34" charset="-122"/>
                <a:ea typeface="微软雅黑" panose="020B0503020204020204" pitchFamily="34" charset="-122"/>
              </a:rPr>
              <a:t>不知其所</a:t>
            </a:r>
            <a:r>
              <a:rPr lang="zh-CN" altLang="en-US" sz="3200" b="1">
                <a:solidFill>
                  <a:srgbClr val="C00000"/>
                </a:solidFill>
                <a:latin typeface="微软雅黑" panose="020B0503020204020204" pitchFamily="34" charset="-122"/>
                <a:ea typeface="微软雅黑" panose="020B0503020204020204" pitchFamily="34" charset="-122"/>
              </a:rPr>
              <a:t>之</a:t>
            </a:r>
            <a:r>
              <a:rPr lang="zh-CN" altLang="en-US" sz="3200" b="1">
                <a:latin typeface="微软雅黑" panose="020B0503020204020204" pitchFamily="34" charset="-122"/>
                <a:ea typeface="微软雅黑" panose="020B0503020204020204" pitchFamily="34" charset="-122"/>
              </a:rPr>
              <a:t>也</a:t>
            </a:r>
            <a:r>
              <a:rPr lang="zh-CN" altLang="en-US" sz="3200" b="1" smtClean="0">
                <a:latin typeface="微软雅黑" panose="020B0503020204020204" pitchFamily="34" charset="-122"/>
                <a:ea typeface="微软雅黑" panose="020B0503020204020204" pitchFamily="34" charset="-122"/>
              </a:rPr>
              <a:t>。</a:t>
            </a:r>
            <a:endParaRPr lang="zh-CN" altLang="en-US" sz="3200" b="1">
              <a:latin typeface="微软雅黑" panose="020B0503020204020204" pitchFamily="34" charset="-122"/>
              <a:ea typeface="微软雅黑" panose="020B0503020204020204" pitchFamily="34" charset="-122"/>
            </a:endParaRPr>
          </a:p>
        </p:txBody>
      </p:sp>
      <p:sp>
        <p:nvSpPr>
          <p:cNvPr id="21507" name="文本框 21506"/>
          <p:cNvSpPr txBox="1">
            <a:spLocks noChangeArrowheads="1"/>
          </p:cNvSpPr>
          <p:nvPr/>
        </p:nvSpPr>
        <p:spPr bwMode="auto">
          <a:xfrm>
            <a:off x="1979721" y="1795494"/>
            <a:ext cx="11430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yìng,</a:t>
            </a:r>
            <a:r>
              <a:rPr lang="zh-CN" altLang="en-US"/>
              <a:t>陪嫁女子</a:t>
            </a:r>
          </a:p>
        </p:txBody>
      </p:sp>
      <p:sp>
        <p:nvSpPr>
          <p:cNvPr id="21508" name="文本框 21507"/>
          <p:cNvSpPr txBox="1">
            <a:spLocks noChangeArrowheads="1"/>
          </p:cNvSpPr>
          <p:nvPr/>
        </p:nvSpPr>
        <p:spPr bwMode="auto">
          <a:xfrm>
            <a:off x="3213225" y="1814533"/>
            <a:ext cx="2684464"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qiáng</a:t>
            </a:r>
            <a:r>
              <a:rPr lang="zh-CN" altLang="en-US"/>
              <a:t>宫廷里地位次于妃的女官。</a:t>
            </a:r>
          </a:p>
        </p:txBody>
      </p:sp>
      <p:sp>
        <p:nvSpPr>
          <p:cNvPr id="21509" name="文本框 21508"/>
          <p:cNvSpPr txBox="1">
            <a:spLocks noChangeArrowheads="1"/>
          </p:cNvSpPr>
          <p:nvPr/>
        </p:nvSpPr>
        <p:spPr bwMode="auto">
          <a:xfrm>
            <a:off x="691863" y="900089"/>
            <a:ext cx="53402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指</a:t>
            </a:r>
            <a:r>
              <a:rPr lang="zh-CN" altLang="en-US"/>
              <a:t>六</a:t>
            </a:r>
            <a:r>
              <a:rPr lang="zh-CN" altLang="en-US" smtClean="0"/>
              <a:t>国王侯的宫妃、女儿、孙女</a:t>
            </a:r>
            <a:endParaRPr lang="zh-CN" altLang="en-US"/>
          </a:p>
        </p:txBody>
      </p:sp>
      <p:sp>
        <p:nvSpPr>
          <p:cNvPr id="21510" name="文本框 21509"/>
          <p:cNvSpPr txBox="1">
            <a:spLocks noChangeArrowheads="1"/>
          </p:cNvSpPr>
          <p:nvPr/>
        </p:nvSpPr>
        <p:spPr bwMode="auto">
          <a:xfrm>
            <a:off x="7117564" y="278920"/>
            <a:ext cx="3934638" cy="320088"/>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niǎn</a:t>
            </a:r>
            <a:r>
              <a:rPr lang="zh-CN" altLang="en-US"/>
              <a:t>古代宫中用的便车。</a:t>
            </a:r>
          </a:p>
        </p:txBody>
      </p:sp>
      <p:sp>
        <p:nvSpPr>
          <p:cNvPr id="21511" name="文本框 21510"/>
          <p:cNvSpPr txBox="1">
            <a:spLocks noChangeArrowheads="1"/>
          </p:cNvSpPr>
          <p:nvPr/>
        </p:nvSpPr>
        <p:spPr bwMode="auto">
          <a:xfrm>
            <a:off x="7117940" y="695488"/>
            <a:ext cx="3941398"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名作状，乘辇车，指来的方式</a:t>
            </a:r>
          </a:p>
        </p:txBody>
      </p:sp>
      <p:sp>
        <p:nvSpPr>
          <p:cNvPr id="21512" name="文本框 21511"/>
          <p:cNvSpPr txBox="1">
            <a:spLocks noChangeArrowheads="1"/>
          </p:cNvSpPr>
          <p:nvPr/>
        </p:nvSpPr>
        <p:spPr bwMode="auto">
          <a:xfrm>
            <a:off x="10363200" y="1803523"/>
            <a:ext cx="1143000" cy="320088"/>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名作状</a:t>
            </a:r>
          </a:p>
        </p:txBody>
      </p:sp>
      <p:sp>
        <p:nvSpPr>
          <p:cNvPr id="21513" name="文本框 21512"/>
          <p:cNvSpPr txBox="1">
            <a:spLocks noChangeArrowheads="1"/>
          </p:cNvSpPr>
          <p:nvPr/>
        </p:nvSpPr>
        <p:spPr bwMode="auto">
          <a:xfrm>
            <a:off x="8268417" y="2201714"/>
            <a:ext cx="3712257" cy="48696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互</a:t>
            </a:r>
            <a:r>
              <a:rPr lang="zh-CN" altLang="en-US" smtClean="0"/>
              <a:t>文。从早到晚唱歌弹琴</a:t>
            </a:r>
            <a:endParaRPr lang="zh-CN" altLang="en-US"/>
          </a:p>
        </p:txBody>
      </p:sp>
      <p:sp>
        <p:nvSpPr>
          <p:cNvPr id="21514" name="文本框 21513"/>
          <p:cNvSpPr txBox="1">
            <a:spLocks noChangeArrowheads="1"/>
          </p:cNvSpPr>
          <p:nvPr/>
        </p:nvSpPr>
        <p:spPr bwMode="auto">
          <a:xfrm>
            <a:off x="4253405" y="3322354"/>
            <a:ext cx="1292675"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明亮的样子</a:t>
            </a:r>
          </a:p>
        </p:txBody>
      </p:sp>
      <p:sp>
        <p:nvSpPr>
          <p:cNvPr id="21515" name="直接连接符 21514"/>
          <p:cNvSpPr>
            <a:spLocks noChangeShapeType="1"/>
          </p:cNvSpPr>
          <p:nvPr/>
        </p:nvSpPr>
        <p:spPr bwMode="auto">
          <a:xfrm flipV="1">
            <a:off x="5638006" y="3338608"/>
            <a:ext cx="2042092" cy="7091"/>
          </a:xfrm>
          <a:prstGeom prst="line">
            <a:avLst/>
          </a:prstGeom>
          <a:noFill/>
          <a:ln w="28575">
            <a:solidFill>
              <a:srgbClr val="CC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516" name="文本框 21515"/>
          <p:cNvSpPr txBox="1">
            <a:spLocks noChangeArrowheads="1"/>
          </p:cNvSpPr>
          <p:nvPr/>
        </p:nvSpPr>
        <p:spPr bwMode="auto">
          <a:xfrm>
            <a:off x="5451377" y="3266416"/>
            <a:ext cx="245388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那是宫中人</a:t>
            </a:r>
            <a:r>
              <a:rPr lang="zh-CN" altLang="en-US" smtClean="0"/>
              <a:t>打开梳妆的镜子。</a:t>
            </a:r>
            <a:endParaRPr lang="zh-CN" altLang="en-US"/>
          </a:p>
        </p:txBody>
      </p:sp>
      <p:sp>
        <p:nvSpPr>
          <p:cNvPr id="21517" name="文本框 21516"/>
          <p:cNvSpPr txBox="1">
            <a:spLocks noChangeArrowheads="1"/>
          </p:cNvSpPr>
          <p:nvPr/>
        </p:nvSpPr>
        <p:spPr bwMode="auto">
          <a:xfrm>
            <a:off x="5889124" y="2478640"/>
            <a:ext cx="14112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solidFill>
                  <a:srgbClr val="C00000"/>
                </a:solidFill>
              </a:rPr>
              <a:t>判断句</a:t>
            </a:r>
          </a:p>
        </p:txBody>
      </p:sp>
      <p:sp>
        <p:nvSpPr>
          <p:cNvPr id="21518" name="文本框 21517"/>
          <p:cNvSpPr txBox="1">
            <a:spLocks noChangeArrowheads="1"/>
          </p:cNvSpPr>
          <p:nvPr/>
        </p:nvSpPr>
        <p:spPr bwMode="auto">
          <a:xfrm>
            <a:off x="7772024" y="3260260"/>
            <a:ext cx="1021328" cy="960263"/>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同“青丝”指头发</a:t>
            </a:r>
          </a:p>
        </p:txBody>
      </p:sp>
      <p:sp>
        <p:nvSpPr>
          <p:cNvPr id="21519" name="文本框 21518"/>
          <p:cNvSpPr txBox="1">
            <a:spLocks noChangeArrowheads="1"/>
          </p:cNvSpPr>
          <p:nvPr/>
        </p:nvSpPr>
        <p:spPr bwMode="auto">
          <a:xfrm>
            <a:off x="8885278" y="3286756"/>
            <a:ext cx="1002800" cy="960263"/>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纷乱蓬松的样子</a:t>
            </a:r>
          </a:p>
        </p:txBody>
      </p:sp>
      <p:sp>
        <p:nvSpPr>
          <p:cNvPr id="21520" name="文本框 21519"/>
          <p:cNvSpPr txBox="1">
            <a:spLocks noChangeArrowheads="1"/>
          </p:cNvSpPr>
          <p:nvPr/>
        </p:nvSpPr>
        <p:spPr bwMode="auto">
          <a:xfrm>
            <a:off x="1779783" y="4756691"/>
            <a:ext cx="771438" cy="386441"/>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脂膏</a:t>
            </a:r>
            <a:endParaRPr lang="zh-CN" altLang="en-US"/>
          </a:p>
        </p:txBody>
      </p:sp>
      <p:sp>
        <p:nvSpPr>
          <p:cNvPr id="21521" name="文本框 21520"/>
          <p:cNvSpPr txBox="1">
            <a:spLocks noChangeArrowheads="1"/>
          </p:cNvSpPr>
          <p:nvPr/>
        </p:nvSpPr>
        <p:spPr bwMode="auto">
          <a:xfrm>
            <a:off x="2802719" y="4726558"/>
            <a:ext cx="1725036" cy="41657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脂粉、香膏</a:t>
            </a:r>
          </a:p>
        </p:txBody>
      </p:sp>
      <p:sp>
        <p:nvSpPr>
          <p:cNvPr id="21522" name="文本框 21521"/>
          <p:cNvSpPr txBox="1">
            <a:spLocks noChangeArrowheads="1"/>
          </p:cNvSpPr>
          <p:nvPr/>
        </p:nvSpPr>
        <p:spPr bwMode="auto">
          <a:xfrm>
            <a:off x="7428450" y="4792911"/>
            <a:ext cx="762000" cy="320088"/>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香料</a:t>
            </a:r>
          </a:p>
        </p:txBody>
      </p:sp>
      <p:sp>
        <p:nvSpPr>
          <p:cNvPr id="21523" name="文本框 21522"/>
          <p:cNvSpPr txBox="1">
            <a:spLocks noChangeArrowheads="1"/>
          </p:cNvSpPr>
          <p:nvPr/>
        </p:nvSpPr>
        <p:spPr bwMode="auto">
          <a:xfrm>
            <a:off x="9796869" y="4792911"/>
            <a:ext cx="838200" cy="320088"/>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突然</a:t>
            </a:r>
          </a:p>
        </p:txBody>
      </p:sp>
      <p:sp>
        <p:nvSpPr>
          <p:cNvPr id="21524" name="文本框 21523"/>
          <p:cNvSpPr txBox="1">
            <a:spLocks noChangeArrowheads="1"/>
          </p:cNvSpPr>
          <p:nvPr/>
        </p:nvSpPr>
        <p:spPr bwMode="auto">
          <a:xfrm>
            <a:off x="1586845" y="5190691"/>
            <a:ext cx="192293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象声词；</a:t>
            </a:r>
            <a:r>
              <a:rPr lang="zh-CN" altLang="en-US" smtClean="0"/>
              <a:t>车行的</a:t>
            </a:r>
            <a:r>
              <a:rPr lang="zh-CN" altLang="en-US"/>
              <a:t>声音。</a:t>
            </a:r>
          </a:p>
        </p:txBody>
      </p:sp>
      <p:sp>
        <p:nvSpPr>
          <p:cNvPr id="21525" name="文本框 21524"/>
          <p:cNvSpPr txBox="1">
            <a:spLocks noChangeArrowheads="1"/>
          </p:cNvSpPr>
          <p:nvPr/>
        </p:nvSpPr>
        <p:spPr bwMode="auto">
          <a:xfrm>
            <a:off x="3929173" y="5180099"/>
            <a:ext cx="1848643"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深远，引申为“最后”</a:t>
            </a:r>
          </a:p>
        </p:txBody>
      </p:sp>
      <p:sp>
        <p:nvSpPr>
          <p:cNvPr id="21526" name="文本框 21525"/>
          <p:cNvSpPr txBox="1">
            <a:spLocks noChangeArrowheads="1"/>
          </p:cNvSpPr>
          <p:nvPr/>
        </p:nvSpPr>
        <p:spPr bwMode="auto">
          <a:xfrm>
            <a:off x="6108605" y="5142632"/>
            <a:ext cx="1299176"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去、到动词</a:t>
            </a:r>
          </a:p>
        </p:txBody>
      </p:sp>
      <p:pic>
        <p:nvPicPr>
          <p:cNvPr id="30"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31"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a:t>
            </a:r>
            <a:r>
              <a:rPr lang="zh-CN" altLang="en-US">
                <a:solidFill>
                  <a:schemeClr val="tx1">
                    <a:lumMod val="65000"/>
                    <a:lumOff val="35000"/>
                  </a:schemeClr>
                </a:solidFill>
                <a:latin typeface="隶书" panose="02010509060101010101" pitchFamily="49" charset="-122"/>
                <a:ea typeface="隶书" panose="02010509060101010101" pitchFamily="49" charset="-122"/>
              </a:rPr>
              <a:t>二</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3" name="文本框 32"/>
          <p:cNvSpPr txBox="1">
            <a:spLocks noChangeArrowheads="1"/>
          </p:cNvSpPr>
          <p:nvPr/>
        </p:nvSpPr>
        <p:spPr bwMode="auto">
          <a:xfrm>
            <a:off x="5967212" y="1728255"/>
            <a:ext cx="41917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承接上文写宫女的来历</a:t>
            </a:r>
            <a:endParaRPr lang="zh-CN" altLang="en-US"/>
          </a:p>
        </p:txBody>
      </p:sp>
      <p:sp>
        <p:nvSpPr>
          <p:cNvPr id="34" name="矩形 33"/>
          <p:cNvSpPr/>
          <p:nvPr/>
        </p:nvSpPr>
        <p:spPr>
          <a:xfrm>
            <a:off x="139807" y="2306891"/>
            <a:ext cx="7805941" cy="553629"/>
          </a:xfrm>
          <a:prstGeom prst="rect">
            <a:avLst/>
          </a:prstGeom>
          <a:solidFill>
            <a:srgbClr val="C00000"/>
          </a:solidFill>
        </p:spPr>
        <p:txBody>
          <a:bodyPr wrap="square">
            <a:noAutofit/>
          </a:bodyPr>
          <a:lstStyle/>
          <a:p>
            <a:r>
              <a:rPr lang="zh-CN" altLang="en-US" sz="2800" smtClean="0">
                <a:solidFill>
                  <a:schemeClr val="bg1"/>
                </a:solidFill>
                <a:latin typeface="楷体" panose="02010609060101010101" pitchFamily="49" charset="-122"/>
                <a:ea typeface="楷体" panose="02010609060101010101" pitchFamily="49" charset="-122"/>
              </a:rPr>
              <a:t>交代美人的来源，宫女的劳碌、始皇的放纵享乐</a:t>
            </a:r>
            <a:endParaRPr lang="zh-CN" altLang="en-US" sz="2800">
              <a:solidFill>
                <a:schemeClr val="bg1"/>
              </a:solidFill>
              <a:latin typeface="楷体" panose="02010609060101010101" pitchFamily="49" charset="-122"/>
              <a:ea typeface="楷体" panose="02010609060101010101" pitchFamily="49" charset="-122"/>
            </a:endParaRPr>
          </a:p>
        </p:txBody>
      </p:sp>
      <p:sp>
        <p:nvSpPr>
          <p:cNvPr id="35" name="文本框 34"/>
          <p:cNvSpPr txBox="1">
            <a:spLocks noChangeArrowheads="1"/>
          </p:cNvSpPr>
          <p:nvPr/>
        </p:nvSpPr>
        <p:spPr bwMode="auto">
          <a:xfrm>
            <a:off x="448418" y="3266432"/>
            <a:ext cx="3842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（比喻）光如明星闪亮。</a:t>
            </a:r>
            <a:endParaRPr lang="zh-CN" altLang="en-US"/>
          </a:p>
        </p:txBody>
      </p:sp>
      <p:sp>
        <p:nvSpPr>
          <p:cNvPr id="36" name="矩形 35"/>
          <p:cNvSpPr/>
          <p:nvPr/>
        </p:nvSpPr>
        <p:spPr>
          <a:xfrm>
            <a:off x="5145341" y="6264418"/>
            <a:ext cx="7067610" cy="553629"/>
          </a:xfrm>
          <a:prstGeom prst="rect">
            <a:avLst/>
          </a:prstGeom>
          <a:solidFill>
            <a:srgbClr val="C00000"/>
          </a:solidFill>
        </p:spPr>
        <p:txBody>
          <a:bodyPr wrap="square">
            <a:noAutofit/>
          </a:bodyPr>
          <a:lstStyle/>
          <a:p>
            <a:r>
              <a:rPr lang="zh-CN" altLang="en-US" sz="2800" smtClean="0">
                <a:solidFill>
                  <a:schemeClr val="bg1"/>
                </a:solidFill>
                <a:latin typeface="楷体" panose="02010609060101010101" pitchFamily="49" charset="-122"/>
                <a:ea typeface="楷体" panose="02010609060101010101" pitchFamily="49" charset="-122"/>
              </a:rPr>
              <a:t>秦宫中六国美人众多，秦始皇的骄奢淫逸</a:t>
            </a:r>
            <a:endParaRPr lang="zh-CN" altLang="en-US" sz="280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716168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arn(outVertical)">
                                      <p:cBhvr>
                                        <p:cTn id="7" dur="500"/>
                                        <p:tgtEl>
                                          <p:spTgt spid="215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barn(outVertical)">
                                      <p:cBhvr>
                                        <p:cTn id="12" dur="500"/>
                                        <p:tgtEl>
                                          <p:spTgt spid="2150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barn(outVertical)">
                                      <p:cBhvr>
                                        <p:cTn id="17" dur="500"/>
                                        <p:tgtEl>
                                          <p:spTgt spid="2150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1510"/>
                                        </p:tgtEl>
                                        <p:attrNameLst>
                                          <p:attrName>style.visibility</p:attrName>
                                        </p:attrNameLst>
                                      </p:cBhvr>
                                      <p:to>
                                        <p:strVal val="visible"/>
                                      </p:to>
                                    </p:set>
                                    <p:animEffect transition="in" filter="barn(outVertical)">
                                      <p:cBhvr>
                                        <p:cTn id="22" dur="500"/>
                                        <p:tgtEl>
                                          <p:spTgt spid="215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1511"/>
                                        </p:tgtEl>
                                        <p:attrNameLst>
                                          <p:attrName>style.visibility</p:attrName>
                                        </p:attrNameLst>
                                      </p:cBhvr>
                                      <p:to>
                                        <p:strVal val="visible"/>
                                      </p:to>
                                    </p:set>
                                    <p:animEffect transition="in" filter="barn(outVertical)">
                                      <p:cBhvr>
                                        <p:cTn id="27" dur="500"/>
                                        <p:tgtEl>
                                          <p:spTgt spid="215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arn(outVertical)">
                                      <p:cBhvr>
                                        <p:cTn id="32" dur="500"/>
                                        <p:tgtEl>
                                          <p:spTgt spid="3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21512"/>
                                        </p:tgtEl>
                                        <p:attrNameLst>
                                          <p:attrName>style.visibility</p:attrName>
                                        </p:attrNameLst>
                                      </p:cBhvr>
                                      <p:to>
                                        <p:strVal val="visible"/>
                                      </p:to>
                                    </p:set>
                                    <p:animEffect transition="in" filter="barn(outVertical)">
                                      <p:cBhvr>
                                        <p:cTn id="37" dur="500"/>
                                        <p:tgtEl>
                                          <p:spTgt spid="215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21513"/>
                                        </p:tgtEl>
                                        <p:attrNameLst>
                                          <p:attrName>style.visibility</p:attrName>
                                        </p:attrNameLst>
                                      </p:cBhvr>
                                      <p:to>
                                        <p:strVal val="visible"/>
                                      </p:to>
                                    </p:set>
                                    <p:animEffect transition="in" filter="barn(outVertical)">
                                      <p:cBhvr>
                                        <p:cTn id="42" dur="500"/>
                                        <p:tgtEl>
                                          <p:spTgt spid="215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21514"/>
                                        </p:tgtEl>
                                        <p:attrNameLst>
                                          <p:attrName>style.visibility</p:attrName>
                                        </p:attrNameLst>
                                      </p:cBhvr>
                                      <p:to>
                                        <p:strVal val="visible"/>
                                      </p:to>
                                    </p:set>
                                    <p:animEffect transition="in" filter="barn(outVertical)">
                                      <p:cBhvr>
                                        <p:cTn id="51" dur="500"/>
                                        <p:tgtEl>
                                          <p:spTgt spid="21514"/>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barn(outVertical)">
                                      <p:cBhvr>
                                        <p:cTn id="56" dur="500"/>
                                        <p:tgtEl>
                                          <p:spTgt spid="35"/>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6" presetClass="entr" presetSubtype="37" fill="hold" nodeType="clickEffect">
                                  <p:stCondLst>
                                    <p:cond delay="0"/>
                                  </p:stCondLst>
                                  <p:childTnLst>
                                    <p:set>
                                      <p:cBhvr>
                                        <p:cTn id="60" dur="1" fill="hold">
                                          <p:stCondLst>
                                            <p:cond delay="0"/>
                                          </p:stCondLst>
                                        </p:cTn>
                                        <p:tgtEl>
                                          <p:spTgt spid="21515"/>
                                        </p:tgtEl>
                                        <p:attrNameLst>
                                          <p:attrName>style.visibility</p:attrName>
                                        </p:attrNameLst>
                                      </p:cBhvr>
                                      <p:to>
                                        <p:strVal val="visible"/>
                                      </p:to>
                                    </p:set>
                                    <p:animEffect transition="in" filter="barn(outVertical)">
                                      <p:cBhvr>
                                        <p:cTn id="61" dur="500"/>
                                        <p:tgtEl>
                                          <p:spTgt spid="21515"/>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16" presetClass="entr" presetSubtype="37" fill="hold" grpId="0" nodeType="clickEffect">
                                  <p:stCondLst>
                                    <p:cond delay="0"/>
                                  </p:stCondLst>
                                  <p:childTnLst>
                                    <p:set>
                                      <p:cBhvr>
                                        <p:cTn id="65" dur="1" fill="hold">
                                          <p:stCondLst>
                                            <p:cond delay="0"/>
                                          </p:stCondLst>
                                        </p:cTn>
                                        <p:tgtEl>
                                          <p:spTgt spid="21516"/>
                                        </p:tgtEl>
                                        <p:attrNameLst>
                                          <p:attrName>style.visibility</p:attrName>
                                        </p:attrNameLst>
                                      </p:cBhvr>
                                      <p:to>
                                        <p:strVal val="visible"/>
                                      </p:to>
                                    </p:set>
                                    <p:animEffect transition="in" filter="barn(outVertical)">
                                      <p:cBhvr>
                                        <p:cTn id="66" dur="500"/>
                                        <p:tgtEl>
                                          <p:spTgt spid="21516"/>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16" presetClass="entr" presetSubtype="37" fill="hold" grpId="0" nodeType="clickEffect">
                                  <p:stCondLst>
                                    <p:cond delay="0"/>
                                  </p:stCondLst>
                                  <p:childTnLst>
                                    <p:set>
                                      <p:cBhvr>
                                        <p:cTn id="70" dur="1" fill="hold">
                                          <p:stCondLst>
                                            <p:cond delay="0"/>
                                          </p:stCondLst>
                                        </p:cTn>
                                        <p:tgtEl>
                                          <p:spTgt spid="21517"/>
                                        </p:tgtEl>
                                        <p:attrNameLst>
                                          <p:attrName>style.visibility</p:attrName>
                                        </p:attrNameLst>
                                      </p:cBhvr>
                                      <p:to>
                                        <p:strVal val="visible"/>
                                      </p:to>
                                    </p:set>
                                    <p:animEffect transition="in" filter="barn(outVertical)">
                                      <p:cBhvr>
                                        <p:cTn id="71" dur="500"/>
                                        <p:tgtEl>
                                          <p:spTgt spid="21517"/>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16" presetClass="entr" presetSubtype="37" fill="hold" grpId="0" nodeType="clickEffect">
                                  <p:stCondLst>
                                    <p:cond delay="0"/>
                                  </p:stCondLst>
                                  <p:childTnLst>
                                    <p:set>
                                      <p:cBhvr>
                                        <p:cTn id="75" dur="1" fill="hold">
                                          <p:stCondLst>
                                            <p:cond delay="0"/>
                                          </p:stCondLst>
                                        </p:cTn>
                                        <p:tgtEl>
                                          <p:spTgt spid="21518"/>
                                        </p:tgtEl>
                                        <p:attrNameLst>
                                          <p:attrName>style.visibility</p:attrName>
                                        </p:attrNameLst>
                                      </p:cBhvr>
                                      <p:to>
                                        <p:strVal val="visible"/>
                                      </p:to>
                                    </p:set>
                                    <p:animEffect transition="in" filter="barn(outVertical)">
                                      <p:cBhvr>
                                        <p:cTn id="76" dur="500"/>
                                        <p:tgtEl>
                                          <p:spTgt spid="21518"/>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21519"/>
                                        </p:tgtEl>
                                        <p:attrNameLst>
                                          <p:attrName>style.visibility</p:attrName>
                                        </p:attrNameLst>
                                      </p:cBhvr>
                                      <p:to>
                                        <p:strVal val="visible"/>
                                      </p:to>
                                    </p:set>
                                    <p:animEffect transition="in" filter="barn(outVertical)">
                                      <p:cBhvr>
                                        <p:cTn id="81" dur="500"/>
                                        <p:tgtEl>
                                          <p:spTgt spid="21519"/>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16" presetClass="entr" presetSubtype="37" fill="hold" grpId="0" nodeType="clickEffect">
                                  <p:stCondLst>
                                    <p:cond delay="0"/>
                                  </p:stCondLst>
                                  <p:childTnLst>
                                    <p:set>
                                      <p:cBhvr>
                                        <p:cTn id="85" dur="1" fill="hold">
                                          <p:stCondLst>
                                            <p:cond delay="0"/>
                                          </p:stCondLst>
                                        </p:cTn>
                                        <p:tgtEl>
                                          <p:spTgt spid="21520"/>
                                        </p:tgtEl>
                                        <p:attrNameLst>
                                          <p:attrName>style.visibility</p:attrName>
                                        </p:attrNameLst>
                                      </p:cBhvr>
                                      <p:to>
                                        <p:strVal val="visible"/>
                                      </p:to>
                                    </p:set>
                                    <p:animEffect transition="in" filter="barn(outVertical)">
                                      <p:cBhvr>
                                        <p:cTn id="86" dur="500"/>
                                        <p:tgtEl>
                                          <p:spTgt spid="21520"/>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16" presetClass="entr" presetSubtype="37" fill="hold" grpId="0" nodeType="clickEffect">
                                  <p:stCondLst>
                                    <p:cond delay="0"/>
                                  </p:stCondLst>
                                  <p:childTnLst>
                                    <p:set>
                                      <p:cBhvr>
                                        <p:cTn id="90" dur="1" fill="hold">
                                          <p:stCondLst>
                                            <p:cond delay="0"/>
                                          </p:stCondLst>
                                        </p:cTn>
                                        <p:tgtEl>
                                          <p:spTgt spid="21521"/>
                                        </p:tgtEl>
                                        <p:attrNameLst>
                                          <p:attrName>style.visibility</p:attrName>
                                        </p:attrNameLst>
                                      </p:cBhvr>
                                      <p:to>
                                        <p:strVal val="visible"/>
                                      </p:to>
                                    </p:set>
                                    <p:animEffect transition="in" filter="barn(outVertical)">
                                      <p:cBhvr>
                                        <p:cTn id="91" dur="500"/>
                                        <p:tgtEl>
                                          <p:spTgt spid="21521"/>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21522"/>
                                        </p:tgtEl>
                                        <p:attrNameLst>
                                          <p:attrName>style.visibility</p:attrName>
                                        </p:attrNameLst>
                                      </p:cBhvr>
                                      <p:to>
                                        <p:strVal val="visible"/>
                                      </p:to>
                                    </p:set>
                                    <p:animEffect transition="in" filter="barn(outVertical)">
                                      <p:cBhvr>
                                        <p:cTn id="96" dur="500"/>
                                        <p:tgtEl>
                                          <p:spTgt spid="21522"/>
                                        </p:tgtEl>
                                      </p:cBhvr>
                                    </p:animEffect>
                                  </p:childTnLst>
                                </p:cTn>
                              </p:par>
                            </p:childTnLst>
                          </p:cTn>
                        </p:par>
                      </p:childTnLst>
                    </p:cTn>
                  </p:par>
                  <p:par>
                    <p:cTn id="97" fill="hold" nodeType="clickPar">
                      <p:stCondLst>
                        <p:cond delay="indefinite"/>
                      </p:stCondLst>
                      <p:childTnLst>
                        <p:par>
                          <p:cTn id="98" fill="hold" nodeType="afterGroup">
                            <p:stCondLst>
                              <p:cond delay="0"/>
                            </p:stCondLst>
                            <p:childTnLst>
                              <p:par>
                                <p:cTn id="99" presetID="16" presetClass="entr" presetSubtype="37" fill="hold" grpId="0" nodeType="clickEffect">
                                  <p:stCondLst>
                                    <p:cond delay="0"/>
                                  </p:stCondLst>
                                  <p:childTnLst>
                                    <p:set>
                                      <p:cBhvr>
                                        <p:cTn id="100" dur="1" fill="hold">
                                          <p:stCondLst>
                                            <p:cond delay="0"/>
                                          </p:stCondLst>
                                        </p:cTn>
                                        <p:tgtEl>
                                          <p:spTgt spid="21523"/>
                                        </p:tgtEl>
                                        <p:attrNameLst>
                                          <p:attrName>style.visibility</p:attrName>
                                        </p:attrNameLst>
                                      </p:cBhvr>
                                      <p:to>
                                        <p:strVal val="visible"/>
                                      </p:to>
                                    </p:set>
                                    <p:animEffect transition="in" filter="barn(outVertical)">
                                      <p:cBhvr>
                                        <p:cTn id="101" dur="500"/>
                                        <p:tgtEl>
                                          <p:spTgt spid="21523"/>
                                        </p:tgtEl>
                                      </p:cBhvr>
                                    </p:animEffec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16" presetClass="entr" presetSubtype="37" fill="hold" grpId="0" nodeType="clickEffect">
                                  <p:stCondLst>
                                    <p:cond delay="0"/>
                                  </p:stCondLst>
                                  <p:childTnLst>
                                    <p:set>
                                      <p:cBhvr>
                                        <p:cTn id="105" dur="1" fill="hold">
                                          <p:stCondLst>
                                            <p:cond delay="0"/>
                                          </p:stCondLst>
                                        </p:cTn>
                                        <p:tgtEl>
                                          <p:spTgt spid="21524"/>
                                        </p:tgtEl>
                                        <p:attrNameLst>
                                          <p:attrName>style.visibility</p:attrName>
                                        </p:attrNameLst>
                                      </p:cBhvr>
                                      <p:to>
                                        <p:strVal val="visible"/>
                                      </p:to>
                                    </p:set>
                                    <p:animEffect transition="in" filter="barn(outVertical)">
                                      <p:cBhvr>
                                        <p:cTn id="106" dur="500"/>
                                        <p:tgtEl>
                                          <p:spTgt spid="21524"/>
                                        </p:tgtEl>
                                      </p:cBhvr>
                                    </p:animEffec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16" presetClass="entr" presetSubtype="37" fill="hold" grpId="0" nodeType="clickEffect">
                                  <p:stCondLst>
                                    <p:cond delay="0"/>
                                  </p:stCondLst>
                                  <p:childTnLst>
                                    <p:set>
                                      <p:cBhvr>
                                        <p:cTn id="110" dur="1" fill="hold">
                                          <p:stCondLst>
                                            <p:cond delay="0"/>
                                          </p:stCondLst>
                                        </p:cTn>
                                        <p:tgtEl>
                                          <p:spTgt spid="21525"/>
                                        </p:tgtEl>
                                        <p:attrNameLst>
                                          <p:attrName>style.visibility</p:attrName>
                                        </p:attrNameLst>
                                      </p:cBhvr>
                                      <p:to>
                                        <p:strVal val="visible"/>
                                      </p:to>
                                    </p:set>
                                    <p:animEffect transition="in" filter="barn(outVertical)">
                                      <p:cBhvr>
                                        <p:cTn id="111" dur="500"/>
                                        <p:tgtEl>
                                          <p:spTgt spid="21525"/>
                                        </p:tgtEl>
                                      </p:cBhvr>
                                    </p:animEffect>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16" presetClass="entr" presetSubtype="37" fill="hold" grpId="0" nodeType="clickEffect">
                                  <p:stCondLst>
                                    <p:cond delay="0"/>
                                  </p:stCondLst>
                                  <p:childTnLst>
                                    <p:set>
                                      <p:cBhvr>
                                        <p:cTn id="115" dur="1" fill="hold">
                                          <p:stCondLst>
                                            <p:cond delay="0"/>
                                          </p:stCondLst>
                                        </p:cTn>
                                        <p:tgtEl>
                                          <p:spTgt spid="21526"/>
                                        </p:tgtEl>
                                        <p:attrNameLst>
                                          <p:attrName>style.visibility</p:attrName>
                                        </p:attrNameLst>
                                      </p:cBhvr>
                                      <p:to>
                                        <p:strVal val="visible"/>
                                      </p:to>
                                    </p:set>
                                    <p:animEffect transition="in" filter="barn(outVertical)">
                                      <p:cBhvr>
                                        <p:cTn id="116" dur="500"/>
                                        <p:tgtEl>
                                          <p:spTgt spid="21526"/>
                                        </p:tgtEl>
                                      </p:cBhvr>
                                    </p:animEffect>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21508" grpId="0" animBg="1"/>
      <p:bldP spid="21509" grpId="0"/>
      <p:bldP spid="21510" grpId="0" animBg="1"/>
      <p:bldP spid="21511" grpId="0" animBg="1"/>
      <p:bldP spid="21512" grpId="0" animBg="1"/>
      <p:bldP spid="21513" grpId="0" animBg="1"/>
      <p:bldP spid="21514" grpId="0" animBg="1"/>
      <p:bldP spid="21516" grpId="0"/>
      <p:bldP spid="21517" grpId="0"/>
      <p:bldP spid="21518" grpId="0" animBg="1"/>
      <p:bldP spid="21519" grpId="0" animBg="1"/>
      <p:bldP spid="21520" grpId="0" animBg="1"/>
      <p:bldP spid="21521" grpId="0" animBg="1"/>
      <p:bldP spid="21522" grpId="0" animBg="1"/>
      <p:bldP spid="21523" grpId="0" animBg="1"/>
      <p:bldP spid="21524" grpId="0" animBg="1"/>
      <p:bldP spid="21525" grpId="0" animBg="1"/>
      <p:bldP spid="21526" grpId="0" animBg="1"/>
      <p:bldP spid="33" grpId="0"/>
      <p:bldP spid="34" grpId="0" animBg="1"/>
      <p:bldP spid="35" grpId="0"/>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24"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a:t>
            </a:r>
            <a:r>
              <a:rPr lang="zh-CN" altLang="en-US">
                <a:solidFill>
                  <a:schemeClr val="tx1">
                    <a:lumMod val="65000"/>
                    <a:lumOff val="35000"/>
                  </a:schemeClr>
                </a:solidFill>
                <a:latin typeface="隶书" panose="02010509060101010101" pitchFamily="49" charset="-122"/>
                <a:ea typeface="隶书" panose="02010509060101010101" pitchFamily="49" charset="-122"/>
              </a:rPr>
              <a:t>二</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49154" name="文本框 22529"/>
          <p:cNvSpPr txBox="1">
            <a:spLocks noChangeArrowheads="1"/>
          </p:cNvSpPr>
          <p:nvPr/>
        </p:nvSpPr>
        <p:spPr bwMode="auto">
          <a:xfrm>
            <a:off x="690717" y="227289"/>
            <a:ext cx="10810566"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300000"/>
              </a:lnSpc>
            </a:pPr>
            <a:r>
              <a:rPr lang="zh-CN" altLang="en-US" sz="3200" b="1">
                <a:solidFill>
                  <a:srgbClr val="C00000"/>
                </a:solidFill>
                <a:latin typeface="微软雅黑" panose="020B0503020204020204" pitchFamily="34" charset="-122"/>
                <a:ea typeface="微软雅黑" panose="020B0503020204020204" pitchFamily="34" charset="-122"/>
              </a:rPr>
              <a:t>一</a:t>
            </a:r>
            <a:r>
              <a:rPr lang="zh-CN" altLang="en-US" sz="3200" b="1">
                <a:latin typeface="微软雅黑" panose="020B0503020204020204" pitchFamily="34" charset="-122"/>
                <a:ea typeface="微软雅黑" panose="020B0503020204020204" pitchFamily="34" charset="-122"/>
              </a:rPr>
              <a:t>肌一容，尽</a:t>
            </a:r>
            <a:r>
              <a:rPr lang="zh-CN" altLang="en-US" sz="3200" b="1">
                <a:solidFill>
                  <a:srgbClr val="C00000"/>
                </a:solidFill>
                <a:latin typeface="微软雅黑" panose="020B0503020204020204" pitchFamily="34" charset="-122"/>
                <a:ea typeface="微软雅黑" panose="020B0503020204020204" pitchFamily="34" charset="-122"/>
              </a:rPr>
              <a:t>态</a:t>
            </a:r>
            <a:r>
              <a:rPr lang="zh-CN" altLang="en-US" sz="3200" b="1">
                <a:latin typeface="微软雅黑" panose="020B0503020204020204" pitchFamily="34" charset="-122"/>
                <a:ea typeface="微软雅黑" panose="020B0503020204020204" pitchFamily="34" charset="-122"/>
              </a:rPr>
              <a:t>极</a:t>
            </a:r>
            <a:r>
              <a:rPr lang="zh-CN" altLang="en-US" sz="3200" b="1">
                <a:solidFill>
                  <a:srgbClr val="C00000"/>
                </a:solidFill>
                <a:latin typeface="微软雅黑" panose="020B0503020204020204" pitchFamily="34" charset="-122"/>
                <a:ea typeface="微软雅黑" panose="020B0503020204020204" pitchFamily="34" charset="-122"/>
              </a:rPr>
              <a:t>妍，缦立</a:t>
            </a:r>
            <a:r>
              <a:rPr lang="zh-CN" altLang="en-US" sz="3200" b="1">
                <a:latin typeface="微软雅黑" panose="020B0503020204020204" pitchFamily="34" charset="-122"/>
                <a:ea typeface="微软雅黑" panose="020B0503020204020204" pitchFamily="34" charset="-122"/>
              </a:rPr>
              <a:t>远视</a:t>
            </a:r>
            <a:r>
              <a:rPr lang="zh-CN" altLang="en-US" sz="3200" b="1" smtClean="0">
                <a:latin typeface="微软雅黑" panose="020B0503020204020204" pitchFamily="34" charset="-122"/>
                <a:ea typeface="微软雅黑" panose="020B0503020204020204" pitchFamily="34" charset="-122"/>
              </a:rPr>
              <a:t>，而</a:t>
            </a:r>
            <a:r>
              <a:rPr lang="zh-CN" altLang="en-US" sz="3200" b="1">
                <a:latin typeface="微软雅黑" panose="020B0503020204020204" pitchFamily="34" charset="-122"/>
                <a:ea typeface="微软雅黑" panose="020B0503020204020204" pitchFamily="34" charset="-122"/>
              </a:rPr>
              <a:t>望</a:t>
            </a:r>
            <a:r>
              <a:rPr lang="zh-CN" altLang="en-US" sz="3200" b="1">
                <a:solidFill>
                  <a:srgbClr val="C00000"/>
                </a:solidFill>
                <a:latin typeface="微软雅黑" panose="020B0503020204020204" pitchFamily="34" charset="-122"/>
                <a:ea typeface="微软雅黑" panose="020B0503020204020204" pitchFamily="34" charset="-122"/>
              </a:rPr>
              <a:t>幸</a:t>
            </a:r>
            <a:r>
              <a:rPr lang="zh-CN" altLang="en-US" sz="3200" b="1">
                <a:latin typeface="微软雅黑" panose="020B0503020204020204" pitchFamily="34" charset="-122"/>
                <a:ea typeface="微软雅黑" panose="020B0503020204020204" pitchFamily="34" charset="-122"/>
              </a:rPr>
              <a:t>焉</a:t>
            </a:r>
            <a:r>
              <a:rPr lang="zh-CN" altLang="en-US" sz="3200" b="1" smtClean="0">
                <a:latin typeface="微软雅黑" panose="020B0503020204020204" pitchFamily="34" charset="-122"/>
                <a:ea typeface="微软雅黑" panose="020B0503020204020204" pitchFamily="34" charset="-122"/>
              </a:rPr>
              <a:t>，有</a:t>
            </a:r>
            <a:r>
              <a:rPr lang="zh-CN" altLang="en-US" sz="3200" b="1">
                <a:latin typeface="微软雅黑" panose="020B0503020204020204" pitchFamily="34" charset="-122"/>
                <a:ea typeface="微软雅黑" panose="020B0503020204020204" pitchFamily="34" charset="-122"/>
              </a:rPr>
              <a:t>不见</a:t>
            </a:r>
            <a:r>
              <a:rPr lang="zh-CN" altLang="en-US" sz="3200" b="1" smtClean="0">
                <a:latin typeface="微软雅黑" panose="020B0503020204020204" pitchFamily="34" charset="-122"/>
                <a:ea typeface="微软雅黑" panose="020B0503020204020204" pitchFamily="34" charset="-122"/>
              </a:rPr>
              <a:t>者，</a:t>
            </a:r>
            <a:r>
              <a:rPr lang="zh-CN" altLang="en-US" sz="3200" b="1" smtClean="0">
                <a:solidFill>
                  <a:srgbClr val="C00000"/>
                </a:solidFill>
                <a:latin typeface="微软雅黑" panose="020B0503020204020204" pitchFamily="34" charset="-122"/>
                <a:ea typeface="微软雅黑" panose="020B0503020204020204" pitchFamily="34" charset="-122"/>
              </a:rPr>
              <a:t>三十六</a:t>
            </a:r>
            <a:r>
              <a:rPr lang="zh-CN" altLang="en-US" sz="3200" b="1" smtClean="0">
                <a:latin typeface="微软雅黑" panose="020B0503020204020204" pitchFamily="34" charset="-122"/>
                <a:ea typeface="微软雅黑" panose="020B0503020204020204" pitchFamily="34" charset="-122"/>
              </a:rPr>
              <a:t>年</a:t>
            </a:r>
            <a:r>
              <a:rPr lang="zh-CN" altLang="en-US" sz="3200" b="1">
                <a:latin typeface="微软雅黑" panose="020B0503020204020204" pitchFamily="34" charset="-122"/>
                <a:ea typeface="微软雅黑" panose="020B0503020204020204" pitchFamily="34" charset="-122"/>
              </a:rPr>
              <a:t>。</a:t>
            </a:r>
            <a:r>
              <a:rPr lang="zh-CN" altLang="en-US" sz="3200" b="1" smtClean="0">
                <a:latin typeface="微软雅黑" panose="020B0503020204020204" pitchFamily="34" charset="-122"/>
                <a:ea typeface="微软雅黑" panose="020B0503020204020204" pitchFamily="34" charset="-122"/>
              </a:rPr>
              <a:t>燕</a:t>
            </a:r>
            <a:r>
              <a:rPr lang="zh-CN" altLang="en-US" sz="3200" b="1">
                <a:latin typeface="微软雅黑" panose="020B0503020204020204" pitchFamily="34" charset="-122"/>
                <a:ea typeface="微软雅黑" panose="020B0503020204020204" pitchFamily="34" charset="-122"/>
              </a:rPr>
              <a:t>、赵之</a:t>
            </a:r>
            <a:r>
              <a:rPr lang="zh-CN" altLang="en-US" sz="3200" b="1">
                <a:solidFill>
                  <a:srgbClr val="C00000"/>
                </a:solidFill>
                <a:latin typeface="微软雅黑" panose="020B0503020204020204" pitchFamily="34" charset="-122"/>
                <a:ea typeface="微软雅黑" panose="020B0503020204020204" pitchFamily="34" charset="-122"/>
              </a:rPr>
              <a:t>收藏</a:t>
            </a:r>
            <a:r>
              <a:rPr lang="zh-CN" altLang="en-US" sz="3200" b="1">
                <a:latin typeface="微软雅黑" panose="020B0503020204020204" pitchFamily="34" charset="-122"/>
                <a:ea typeface="微软雅黑" panose="020B0503020204020204" pitchFamily="34" charset="-122"/>
              </a:rPr>
              <a:t>，韩、魏之</a:t>
            </a:r>
            <a:r>
              <a:rPr lang="zh-CN" altLang="en-US" sz="3200" b="1">
                <a:solidFill>
                  <a:srgbClr val="C00000"/>
                </a:solidFill>
                <a:latin typeface="微软雅黑" panose="020B0503020204020204" pitchFamily="34" charset="-122"/>
                <a:ea typeface="微软雅黑" panose="020B0503020204020204" pitchFamily="34" charset="-122"/>
              </a:rPr>
              <a:t>经营</a:t>
            </a:r>
            <a:r>
              <a:rPr lang="zh-CN" altLang="en-US" sz="3200" b="1">
                <a:latin typeface="微软雅黑" panose="020B0503020204020204" pitchFamily="34" charset="-122"/>
                <a:ea typeface="微软雅黑" panose="020B0503020204020204" pitchFamily="34" charset="-122"/>
              </a:rPr>
              <a:t>，齐、楚之</a:t>
            </a:r>
            <a:r>
              <a:rPr lang="zh-CN" altLang="en-US" sz="3200" b="1">
                <a:solidFill>
                  <a:srgbClr val="C00000"/>
                </a:solidFill>
                <a:latin typeface="微软雅黑" panose="020B0503020204020204" pitchFamily="34" charset="-122"/>
                <a:ea typeface="微软雅黑" panose="020B0503020204020204" pitchFamily="34" charset="-122"/>
              </a:rPr>
              <a:t>精英</a:t>
            </a:r>
            <a:r>
              <a:rPr lang="zh-CN" altLang="en-US" sz="3200" b="1">
                <a:latin typeface="微软雅黑" panose="020B0503020204020204" pitchFamily="34" charset="-122"/>
                <a:ea typeface="微软雅黑" panose="020B0503020204020204" pitchFamily="34" charset="-122"/>
              </a:rPr>
              <a:t>，几世几年</a:t>
            </a:r>
            <a:r>
              <a:rPr lang="zh-CN" altLang="en-US" sz="3200" b="1" smtClean="0">
                <a:latin typeface="微软雅黑" panose="020B0503020204020204" pitchFamily="34" charset="-122"/>
                <a:ea typeface="微软雅黑" panose="020B0503020204020204" pitchFamily="34" charset="-122"/>
              </a:rPr>
              <a:t>，</a:t>
            </a:r>
            <a:r>
              <a:rPr lang="zh-CN" altLang="en-US" sz="3200" b="1" smtClean="0">
                <a:solidFill>
                  <a:srgbClr val="C00000"/>
                </a:solidFill>
                <a:latin typeface="微软雅黑" panose="020B0503020204020204" pitchFamily="34" charset="-122"/>
                <a:ea typeface="微软雅黑" panose="020B0503020204020204" pitchFamily="34" charset="-122"/>
              </a:rPr>
              <a:t>剽</a:t>
            </a:r>
            <a:r>
              <a:rPr lang="zh-CN" altLang="en-US" sz="3200" b="1" smtClean="0">
                <a:latin typeface="微软雅黑" panose="020B0503020204020204" pitchFamily="34" charset="-122"/>
                <a:ea typeface="微软雅黑" panose="020B0503020204020204" pitchFamily="34" charset="-122"/>
              </a:rPr>
              <a:t>掠</a:t>
            </a:r>
            <a:r>
              <a:rPr lang="zh-CN" altLang="en-US" sz="3200" b="1">
                <a:solidFill>
                  <a:srgbClr val="C00000"/>
                </a:solidFill>
                <a:latin typeface="微软雅黑" panose="020B0503020204020204" pitchFamily="34" charset="-122"/>
                <a:ea typeface="微软雅黑" panose="020B0503020204020204" pitchFamily="34" charset="-122"/>
              </a:rPr>
              <a:t>其人</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倚叠</a:t>
            </a:r>
            <a:r>
              <a:rPr lang="zh-CN" altLang="en-US" sz="3200" b="1">
                <a:latin typeface="微软雅黑" panose="020B0503020204020204" pitchFamily="34" charset="-122"/>
                <a:ea typeface="微软雅黑" panose="020B0503020204020204" pitchFamily="34" charset="-122"/>
              </a:rPr>
              <a:t>如山。一旦不能</a:t>
            </a:r>
            <a:r>
              <a:rPr lang="zh-CN" altLang="en-US" sz="3200" b="1">
                <a:solidFill>
                  <a:srgbClr val="C00000"/>
                </a:solidFill>
                <a:latin typeface="微软雅黑" panose="020B0503020204020204" pitchFamily="34" charset="-122"/>
                <a:ea typeface="微软雅黑" panose="020B0503020204020204" pitchFamily="34" charset="-122"/>
              </a:rPr>
              <a:t>有</a:t>
            </a:r>
            <a:r>
              <a:rPr lang="zh-CN" altLang="en-US" sz="3200" b="1">
                <a:latin typeface="微软雅黑" panose="020B0503020204020204" pitchFamily="34" charset="-122"/>
                <a:ea typeface="微软雅黑" panose="020B0503020204020204" pitchFamily="34" charset="-122"/>
              </a:rPr>
              <a:t>，输来</a:t>
            </a:r>
            <a:r>
              <a:rPr lang="zh-CN" altLang="en-US" sz="3200" b="1">
                <a:solidFill>
                  <a:srgbClr val="C00000"/>
                </a:solidFill>
                <a:latin typeface="微软雅黑" panose="020B0503020204020204" pitchFamily="34" charset="-122"/>
                <a:ea typeface="微软雅黑" panose="020B0503020204020204" pitchFamily="34" charset="-122"/>
              </a:rPr>
              <a:t>其间</a:t>
            </a:r>
            <a:r>
              <a:rPr lang="zh-CN" altLang="en-US" sz="3200" b="1">
                <a:latin typeface="微软雅黑" panose="020B0503020204020204" pitchFamily="34" charset="-122"/>
                <a:ea typeface="微软雅黑" panose="020B0503020204020204" pitchFamily="34" charset="-122"/>
              </a:rPr>
              <a:t>。鼎</a:t>
            </a:r>
            <a:r>
              <a:rPr lang="zh-CN" altLang="en-US" sz="3200" b="1">
                <a:solidFill>
                  <a:srgbClr val="C00000"/>
                </a:solidFill>
                <a:latin typeface="微软雅黑" panose="020B0503020204020204" pitchFamily="34" charset="-122"/>
                <a:ea typeface="微软雅黑" panose="020B0503020204020204" pitchFamily="34" charset="-122"/>
              </a:rPr>
              <a:t>铛</a:t>
            </a:r>
            <a:r>
              <a:rPr lang="zh-CN" altLang="en-US" sz="3200" b="1">
                <a:latin typeface="微软雅黑" panose="020B0503020204020204" pitchFamily="34" charset="-122"/>
                <a:ea typeface="微软雅黑" panose="020B0503020204020204" pitchFamily="34" charset="-122"/>
              </a:rPr>
              <a:t>玉石</a:t>
            </a:r>
            <a:r>
              <a:rPr lang="zh-CN" altLang="en-US" sz="3200" b="1" smtClean="0">
                <a:latin typeface="微软雅黑" panose="020B0503020204020204" pitchFamily="34" charset="-122"/>
                <a:ea typeface="微软雅黑" panose="020B0503020204020204" pitchFamily="34" charset="-122"/>
              </a:rPr>
              <a:t>，金块</a:t>
            </a:r>
            <a:r>
              <a:rPr lang="zh-CN" altLang="en-US" sz="3200" b="1">
                <a:latin typeface="微软雅黑" panose="020B0503020204020204" pitchFamily="34" charset="-122"/>
                <a:ea typeface="微软雅黑" panose="020B0503020204020204" pitchFamily="34" charset="-122"/>
              </a:rPr>
              <a:t>珠</a:t>
            </a:r>
            <a:r>
              <a:rPr lang="zh-CN" altLang="en-US" sz="3200" b="1">
                <a:solidFill>
                  <a:srgbClr val="C00000"/>
                </a:solidFill>
                <a:latin typeface="微软雅黑" panose="020B0503020204020204" pitchFamily="34" charset="-122"/>
                <a:ea typeface="微软雅黑" panose="020B0503020204020204" pitchFamily="34" charset="-122"/>
              </a:rPr>
              <a:t>砾</a:t>
            </a:r>
            <a:r>
              <a:rPr lang="zh-CN" altLang="en-US" sz="3200" b="1">
                <a:latin typeface="微软雅黑" panose="020B0503020204020204" pitchFamily="34" charset="-122"/>
                <a:ea typeface="微软雅黑" panose="020B0503020204020204" pitchFamily="34" charset="-122"/>
              </a:rPr>
              <a:t>，弃掷</a:t>
            </a:r>
            <a:r>
              <a:rPr lang="zh-CN" altLang="en-US" sz="3200" b="1">
                <a:solidFill>
                  <a:srgbClr val="C00000"/>
                </a:solidFill>
                <a:latin typeface="微软雅黑" panose="020B0503020204020204" pitchFamily="34" charset="-122"/>
                <a:ea typeface="微软雅黑" panose="020B0503020204020204" pitchFamily="34" charset="-122"/>
              </a:rPr>
              <a:t>逦迤</a:t>
            </a:r>
            <a:r>
              <a:rPr lang="zh-CN" altLang="en-US" sz="3200" b="1">
                <a:latin typeface="微软雅黑" panose="020B0503020204020204" pitchFamily="34" charset="-122"/>
                <a:ea typeface="微软雅黑" panose="020B0503020204020204" pitchFamily="34" charset="-122"/>
              </a:rPr>
              <a:t>。秦</a:t>
            </a:r>
            <a:r>
              <a:rPr lang="zh-CN" altLang="en-US" sz="3200" b="1">
                <a:solidFill>
                  <a:srgbClr val="C00000"/>
                </a:solidFill>
                <a:latin typeface="微软雅黑" panose="020B0503020204020204" pitchFamily="34" charset="-122"/>
                <a:ea typeface="微软雅黑" panose="020B0503020204020204" pitchFamily="34" charset="-122"/>
              </a:rPr>
              <a:t>人</a:t>
            </a:r>
            <a:r>
              <a:rPr lang="zh-CN" altLang="en-US" sz="3200" b="1">
                <a:latin typeface="微软雅黑" panose="020B0503020204020204" pitchFamily="34" charset="-122"/>
                <a:ea typeface="微软雅黑" panose="020B0503020204020204" pitchFamily="34" charset="-122"/>
              </a:rPr>
              <a:t>视之，亦不甚惜。 </a:t>
            </a:r>
          </a:p>
        </p:txBody>
      </p:sp>
      <p:sp>
        <p:nvSpPr>
          <p:cNvPr id="22531" name="文本框 22530"/>
          <p:cNvSpPr txBox="1">
            <a:spLocks noChangeArrowheads="1"/>
          </p:cNvSpPr>
          <p:nvPr/>
        </p:nvSpPr>
        <p:spPr bwMode="auto">
          <a:xfrm>
            <a:off x="2010446" y="2946840"/>
            <a:ext cx="3842182" cy="45065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收藏的</a:t>
            </a:r>
            <a:r>
              <a:rPr lang="zh-CN" altLang="en-US" smtClean="0"/>
              <a:t>金玉珍宝</a:t>
            </a:r>
            <a:r>
              <a:rPr lang="zh-CN" altLang="en-US"/>
              <a:t>。动作名</a:t>
            </a:r>
          </a:p>
        </p:txBody>
      </p:sp>
      <p:sp>
        <p:nvSpPr>
          <p:cNvPr id="22532" name="文本框 22531"/>
          <p:cNvSpPr txBox="1">
            <a:spLocks noChangeArrowheads="1"/>
          </p:cNvSpPr>
          <p:nvPr/>
        </p:nvSpPr>
        <p:spPr bwMode="auto">
          <a:xfrm>
            <a:off x="6512876" y="2927606"/>
            <a:ext cx="3479778" cy="67958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经营、精英，同</a:t>
            </a:r>
            <a:r>
              <a:rPr lang="zh-CN" altLang="en-US" smtClean="0"/>
              <a:t>收藏，都指金玉珍宝。</a:t>
            </a:r>
            <a:endParaRPr lang="zh-CN" altLang="en-US"/>
          </a:p>
        </p:txBody>
      </p:sp>
      <p:sp>
        <p:nvSpPr>
          <p:cNvPr id="22533" name="文本框 22532"/>
          <p:cNvSpPr txBox="1">
            <a:spLocks noChangeArrowheads="1"/>
          </p:cNvSpPr>
          <p:nvPr/>
        </p:nvSpPr>
        <p:spPr bwMode="auto">
          <a:xfrm>
            <a:off x="2022725" y="2080110"/>
            <a:ext cx="92295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互文现象。翻译：六国统治者所拥有的无数的金玉珍宝。</a:t>
            </a:r>
          </a:p>
        </p:txBody>
      </p:sp>
      <p:sp>
        <p:nvSpPr>
          <p:cNvPr id="22534" name="文本框 22533"/>
          <p:cNvSpPr txBox="1">
            <a:spLocks noChangeArrowheads="1"/>
          </p:cNvSpPr>
          <p:nvPr/>
        </p:nvSpPr>
        <p:spPr bwMode="auto">
          <a:xfrm>
            <a:off x="572114" y="4425890"/>
            <a:ext cx="19812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piāo</a:t>
            </a:r>
            <a:r>
              <a:rPr lang="zh-CN" altLang="en-US"/>
              <a:t>本义</a:t>
            </a:r>
            <a:r>
              <a:rPr lang="en-US" altLang="zh-CN"/>
              <a:t>:</a:t>
            </a:r>
            <a:r>
              <a:rPr lang="zh-CN" altLang="en-US" smtClean="0"/>
              <a:t>抢劫、掠夺</a:t>
            </a:r>
            <a:endParaRPr lang="zh-CN" altLang="en-US"/>
          </a:p>
        </p:txBody>
      </p:sp>
      <p:sp>
        <p:nvSpPr>
          <p:cNvPr id="22535" name="文本框 22534"/>
          <p:cNvSpPr txBox="1">
            <a:spLocks noChangeArrowheads="1"/>
          </p:cNvSpPr>
          <p:nvPr/>
        </p:nvSpPr>
        <p:spPr bwMode="auto">
          <a:xfrm>
            <a:off x="1149993" y="3518710"/>
            <a:ext cx="3004565" cy="430003"/>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其：代六国的君王</a:t>
            </a:r>
          </a:p>
        </p:txBody>
      </p:sp>
      <p:sp>
        <p:nvSpPr>
          <p:cNvPr id="22536" name="文本框 22535"/>
          <p:cNvSpPr txBox="1">
            <a:spLocks noChangeArrowheads="1"/>
          </p:cNvSpPr>
          <p:nvPr/>
        </p:nvSpPr>
        <p:spPr bwMode="auto">
          <a:xfrm>
            <a:off x="3107242" y="4379421"/>
            <a:ext cx="807894" cy="55176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百姓</a:t>
            </a:r>
            <a:endParaRPr lang="zh-CN" altLang="en-US"/>
          </a:p>
        </p:txBody>
      </p:sp>
      <p:sp>
        <p:nvSpPr>
          <p:cNvPr id="22537" name="文本框 22536"/>
          <p:cNvSpPr txBox="1">
            <a:spLocks noChangeArrowheads="1"/>
          </p:cNvSpPr>
          <p:nvPr/>
        </p:nvSpPr>
        <p:spPr bwMode="auto">
          <a:xfrm>
            <a:off x="6822035" y="4425890"/>
            <a:ext cx="1826169" cy="480131"/>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保有、占有</a:t>
            </a:r>
          </a:p>
        </p:txBody>
      </p:sp>
      <p:sp>
        <p:nvSpPr>
          <p:cNvPr id="22538" name="文本框 22537"/>
          <p:cNvSpPr txBox="1">
            <a:spLocks noChangeArrowheads="1"/>
          </p:cNvSpPr>
          <p:nvPr/>
        </p:nvSpPr>
        <p:spPr bwMode="auto">
          <a:xfrm>
            <a:off x="8845350" y="4409845"/>
            <a:ext cx="1676400" cy="521343"/>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秦国的国都</a:t>
            </a:r>
          </a:p>
        </p:txBody>
      </p:sp>
      <p:sp>
        <p:nvSpPr>
          <p:cNvPr id="22539" name="文本框 22538"/>
          <p:cNvSpPr txBox="1">
            <a:spLocks noChangeArrowheads="1"/>
          </p:cNvSpPr>
          <p:nvPr/>
        </p:nvSpPr>
        <p:spPr bwMode="auto">
          <a:xfrm>
            <a:off x="10718896" y="4409845"/>
            <a:ext cx="10668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chēng</a:t>
            </a:r>
            <a:r>
              <a:rPr lang="zh-CN" altLang="en-US"/>
              <a:t>平底锅</a:t>
            </a:r>
          </a:p>
        </p:txBody>
      </p:sp>
      <p:sp>
        <p:nvSpPr>
          <p:cNvPr id="22540" name="文本框 22539"/>
          <p:cNvSpPr txBox="1">
            <a:spLocks noChangeArrowheads="1"/>
          </p:cNvSpPr>
          <p:nvPr/>
        </p:nvSpPr>
        <p:spPr bwMode="auto">
          <a:xfrm>
            <a:off x="2816882" y="4966529"/>
            <a:ext cx="1295400" cy="50182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lì</a:t>
            </a:r>
            <a:r>
              <a:rPr lang="zh-CN" altLang="en-US"/>
              <a:t>碎石头</a:t>
            </a:r>
          </a:p>
        </p:txBody>
      </p:sp>
      <p:sp>
        <p:nvSpPr>
          <p:cNvPr id="22541" name="文本框 22540"/>
          <p:cNvSpPr txBox="1">
            <a:spLocks noChangeArrowheads="1"/>
          </p:cNvSpPr>
          <p:nvPr/>
        </p:nvSpPr>
        <p:spPr bwMode="auto">
          <a:xfrm>
            <a:off x="219759" y="5850103"/>
            <a:ext cx="3313628"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铛、石、块、砾：名作动，把</a:t>
            </a:r>
            <a:r>
              <a:rPr lang="en-US" altLang="zh-CN"/>
              <a:t>……</a:t>
            </a:r>
            <a:r>
              <a:rPr lang="zh-CN" altLang="en-US"/>
              <a:t>看作</a:t>
            </a:r>
            <a:r>
              <a:rPr lang="en-US" altLang="zh-CN"/>
              <a:t>……</a:t>
            </a:r>
          </a:p>
        </p:txBody>
      </p:sp>
      <p:sp>
        <p:nvSpPr>
          <p:cNvPr id="22542" name="文本框 22541"/>
          <p:cNvSpPr txBox="1">
            <a:spLocks noChangeArrowheads="1"/>
          </p:cNvSpPr>
          <p:nvPr/>
        </p:nvSpPr>
        <p:spPr bwMode="auto">
          <a:xfrm>
            <a:off x="4112282" y="5853836"/>
            <a:ext cx="2066118" cy="822715"/>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lǐyǐ</a:t>
            </a:r>
            <a:r>
              <a:rPr lang="zh-CN" altLang="en-US"/>
              <a:t>连续不断、到处都是</a:t>
            </a:r>
          </a:p>
        </p:txBody>
      </p:sp>
      <p:sp>
        <p:nvSpPr>
          <p:cNvPr id="22543" name="文本框 22542"/>
          <p:cNvSpPr txBox="1">
            <a:spLocks noChangeArrowheads="1"/>
          </p:cNvSpPr>
          <p:nvPr/>
        </p:nvSpPr>
        <p:spPr bwMode="auto">
          <a:xfrm>
            <a:off x="6297003" y="5928763"/>
            <a:ext cx="762000" cy="37509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贵族</a:t>
            </a:r>
          </a:p>
        </p:txBody>
      </p:sp>
      <p:sp>
        <p:nvSpPr>
          <p:cNvPr id="16" name="文本框 15"/>
          <p:cNvSpPr txBox="1">
            <a:spLocks noChangeArrowheads="1"/>
          </p:cNvSpPr>
          <p:nvPr/>
        </p:nvSpPr>
        <p:spPr bwMode="auto">
          <a:xfrm>
            <a:off x="4905319" y="1432994"/>
            <a:ext cx="2037736"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缦通“曼”，缦立：久立</a:t>
            </a:r>
          </a:p>
        </p:txBody>
      </p:sp>
      <p:sp>
        <p:nvSpPr>
          <p:cNvPr id="17" name="文本框 16"/>
          <p:cNvSpPr txBox="1">
            <a:spLocks noChangeArrowheads="1"/>
          </p:cNvSpPr>
          <p:nvPr/>
        </p:nvSpPr>
        <p:spPr bwMode="auto">
          <a:xfrm>
            <a:off x="7257012" y="1463209"/>
            <a:ext cx="18288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宠幸，皇帝的到来。</a:t>
            </a:r>
          </a:p>
        </p:txBody>
      </p:sp>
      <p:sp>
        <p:nvSpPr>
          <p:cNvPr id="18" name="文本框 17"/>
          <p:cNvSpPr txBox="1">
            <a:spLocks noChangeArrowheads="1"/>
          </p:cNvSpPr>
          <p:nvPr/>
        </p:nvSpPr>
        <p:spPr bwMode="auto">
          <a:xfrm>
            <a:off x="236095" y="2862381"/>
            <a:ext cx="1655763"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秦始皇在位共</a:t>
            </a:r>
            <a:r>
              <a:rPr lang="en-US" altLang="zh-CN"/>
              <a:t>36</a:t>
            </a:r>
            <a:r>
              <a:rPr lang="zh-CN" altLang="en-US"/>
              <a:t>年。</a:t>
            </a:r>
          </a:p>
        </p:txBody>
      </p:sp>
      <p:sp>
        <p:nvSpPr>
          <p:cNvPr id="19" name="文本框 18"/>
          <p:cNvSpPr txBox="1">
            <a:spLocks noChangeArrowheads="1"/>
          </p:cNvSpPr>
          <p:nvPr/>
        </p:nvSpPr>
        <p:spPr bwMode="auto">
          <a:xfrm>
            <a:off x="572114" y="1432995"/>
            <a:ext cx="15240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每一个人、无论谁</a:t>
            </a:r>
          </a:p>
        </p:txBody>
      </p:sp>
      <p:sp>
        <p:nvSpPr>
          <p:cNvPr id="20" name="文本框 19"/>
          <p:cNvSpPr txBox="1">
            <a:spLocks noChangeArrowheads="1"/>
          </p:cNvSpPr>
          <p:nvPr/>
        </p:nvSpPr>
        <p:spPr bwMode="auto">
          <a:xfrm>
            <a:off x="2365017" y="1411426"/>
            <a:ext cx="1295400"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美好的姿容</a:t>
            </a:r>
          </a:p>
        </p:txBody>
      </p:sp>
      <p:sp>
        <p:nvSpPr>
          <p:cNvPr id="21" name="文本框 20"/>
          <p:cNvSpPr txBox="1">
            <a:spLocks noChangeArrowheads="1"/>
          </p:cNvSpPr>
          <p:nvPr/>
        </p:nvSpPr>
        <p:spPr bwMode="auto">
          <a:xfrm>
            <a:off x="3740789" y="1411425"/>
            <a:ext cx="1100752" cy="640175"/>
          </a:xfrm>
          <a:prstGeom prst="rect">
            <a:avLst/>
          </a:prstGeom>
          <a:solidFill>
            <a:schemeClr val="accent1">
              <a:lumMod val="75000"/>
            </a:schemeClr>
          </a:solidFill>
          <a:ln w="9525">
            <a:noFill/>
            <a:miter lim="800000"/>
          </a:ln>
        </p:spPr>
        <p:txBody>
          <a:bodyPr wrap="square" lIns="0" tIns="0" rIns="0" bIns="0" anchor="ctr" anchorCtr="1">
            <a:sp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妩媚的表情</a:t>
            </a:r>
          </a:p>
        </p:txBody>
      </p:sp>
      <p:sp>
        <p:nvSpPr>
          <p:cNvPr id="22" name="文本框 21"/>
          <p:cNvSpPr txBox="1">
            <a:spLocks noChangeArrowheads="1"/>
          </p:cNvSpPr>
          <p:nvPr/>
        </p:nvSpPr>
        <p:spPr bwMode="auto">
          <a:xfrm>
            <a:off x="1113656" y="642770"/>
            <a:ext cx="30772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都十分的妩媚娇艳</a:t>
            </a:r>
          </a:p>
        </p:txBody>
      </p:sp>
      <p:sp>
        <p:nvSpPr>
          <p:cNvPr id="25" name="文本框 24"/>
          <p:cNvSpPr txBox="1">
            <a:spLocks noChangeArrowheads="1"/>
          </p:cNvSpPr>
          <p:nvPr/>
        </p:nvSpPr>
        <p:spPr bwMode="auto">
          <a:xfrm>
            <a:off x="4065117" y="4386252"/>
            <a:ext cx="807894" cy="55176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堆叠</a:t>
            </a:r>
            <a:endParaRPr lang="zh-CN" altLang="en-US"/>
          </a:p>
        </p:txBody>
      </p:sp>
      <p:sp>
        <p:nvSpPr>
          <p:cNvPr id="26" name="矩形 25"/>
          <p:cNvSpPr/>
          <p:nvPr/>
        </p:nvSpPr>
        <p:spPr>
          <a:xfrm>
            <a:off x="3878334" y="490498"/>
            <a:ext cx="7935512" cy="489740"/>
          </a:xfrm>
          <a:prstGeom prst="rect">
            <a:avLst/>
          </a:prstGeom>
          <a:solidFill>
            <a:srgbClr val="C00000"/>
          </a:solidFill>
        </p:spPr>
        <p:txBody>
          <a:bodyPr wrap="square">
            <a:noAutofit/>
          </a:bodyPr>
          <a:lstStyle/>
          <a:p>
            <a:pPr>
              <a:lnSpc>
                <a:spcPct val="80000"/>
              </a:lnSpc>
            </a:pPr>
            <a:r>
              <a:rPr lang="zh-CN" altLang="en-US" sz="2800" smtClean="0">
                <a:solidFill>
                  <a:schemeClr val="bg1"/>
                </a:solidFill>
                <a:latin typeface="楷体" panose="02010609060101010101" pitchFamily="49" charset="-122"/>
                <a:ea typeface="楷体" panose="02010609060101010101" pitchFamily="49" charset="-122"/>
              </a:rPr>
              <a:t>美人数量之多，命运之惨。同情宫人，谴责暴君</a:t>
            </a:r>
            <a:endParaRPr lang="zh-CN" altLang="en-US" sz="2800">
              <a:solidFill>
                <a:schemeClr val="bg1"/>
              </a:solidFill>
              <a:latin typeface="楷体" panose="02010609060101010101" pitchFamily="49" charset="-122"/>
              <a:ea typeface="楷体" panose="02010609060101010101" pitchFamily="49" charset="-122"/>
            </a:endParaRPr>
          </a:p>
        </p:txBody>
      </p:sp>
      <p:sp>
        <p:nvSpPr>
          <p:cNvPr id="27" name="矩形 26"/>
          <p:cNvSpPr/>
          <p:nvPr/>
        </p:nvSpPr>
        <p:spPr>
          <a:xfrm>
            <a:off x="5852628" y="6308338"/>
            <a:ext cx="6297109" cy="489740"/>
          </a:xfrm>
          <a:prstGeom prst="rect">
            <a:avLst/>
          </a:prstGeom>
          <a:solidFill>
            <a:srgbClr val="C00000"/>
          </a:solidFill>
        </p:spPr>
        <p:txBody>
          <a:bodyPr wrap="square">
            <a:noAutofit/>
          </a:bodyPr>
          <a:lstStyle/>
          <a:p>
            <a:pPr>
              <a:lnSpc>
                <a:spcPct val="80000"/>
              </a:lnSpc>
            </a:pPr>
            <a:r>
              <a:rPr lang="zh-CN" altLang="en-US" sz="3200" smtClean="0">
                <a:solidFill>
                  <a:schemeClr val="bg1"/>
                </a:solidFill>
                <a:latin typeface="楷体" panose="02010609060101010101" pitchFamily="49" charset="-122"/>
                <a:ea typeface="楷体" panose="02010609060101010101" pitchFamily="49" charset="-122"/>
              </a:rPr>
              <a:t>由写人的被欺辱转而写物的被践踏</a:t>
            </a:r>
            <a:endParaRPr lang="zh-CN" altLang="en-US" sz="320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879659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outVertical)">
                                      <p:cBhvr>
                                        <p:cTn id="12" dur="5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outVertical)">
                                      <p:cBhvr>
                                        <p:cTn id="17" dur="5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Vertical)">
                                      <p:cBhvr>
                                        <p:cTn id="22" dur="500"/>
                                        <p:tgtEl>
                                          <p:spTgt spid="2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outVertical)">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outVertical)">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outVertical)">
                                      <p:cBhvr>
                                        <p:cTn id="37" dur="5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37" fill="hold" grpId="0" nodeType="clickEffect">
                                  <p:stCondLst>
                                    <p:cond delay="0"/>
                                  </p:stCondLst>
                                  <p:childTnLst>
                                    <p:set>
                                      <p:cBhvr>
                                        <p:cTn id="45" dur="1" fill="hold">
                                          <p:stCondLst>
                                            <p:cond delay="0"/>
                                          </p:stCondLst>
                                        </p:cTn>
                                        <p:tgtEl>
                                          <p:spTgt spid="22531"/>
                                        </p:tgtEl>
                                        <p:attrNameLst>
                                          <p:attrName>style.visibility</p:attrName>
                                        </p:attrNameLst>
                                      </p:cBhvr>
                                      <p:to>
                                        <p:strVal val="visible"/>
                                      </p:to>
                                    </p:set>
                                    <p:animEffect transition="in" filter="barn(outVertical)">
                                      <p:cBhvr>
                                        <p:cTn id="46" dur="500"/>
                                        <p:tgtEl>
                                          <p:spTgt spid="22531"/>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22532"/>
                                        </p:tgtEl>
                                        <p:attrNameLst>
                                          <p:attrName>style.visibility</p:attrName>
                                        </p:attrNameLst>
                                      </p:cBhvr>
                                      <p:to>
                                        <p:strVal val="visible"/>
                                      </p:to>
                                    </p:set>
                                    <p:animEffect transition="in" filter="barn(outVertical)">
                                      <p:cBhvr>
                                        <p:cTn id="51" dur="500"/>
                                        <p:tgtEl>
                                          <p:spTgt spid="22532"/>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22533"/>
                                        </p:tgtEl>
                                        <p:attrNameLst>
                                          <p:attrName>style.visibility</p:attrName>
                                        </p:attrNameLst>
                                      </p:cBhvr>
                                      <p:to>
                                        <p:strVal val="visible"/>
                                      </p:to>
                                    </p:set>
                                    <p:animEffect transition="in" filter="barn(outVertical)">
                                      <p:cBhvr>
                                        <p:cTn id="56" dur="500"/>
                                        <p:tgtEl>
                                          <p:spTgt spid="22533"/>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6" presetClass="entr" presetSubtype="37" fill="hold" grpId="0" nodeType="clickEffect">
                                  <p:stCondLst>
                                    <p:cond delay="0"/>
                                  </p:stCondLst>
                                  <p:childTnLst>
                                    <p:set>
                                      <p:cBhvr>
                                        <p:cTn id="60" dur="1" fill="hold">
                                          <p:stCondLst>
                                            <p:cond delay="0"/>
                                          </p:stCondLst>
                                        </p:cTn>
                                        <p:tgtEl>
                                          <p:spTgt spid="22534"/>
                                        </p:tgtEl>
                                        <p:attrNameLst>
                                          <p:attrName>style.visibility</p:attrName>
                                        </p:attrNameLst>
                                      </p:cBhvr>
                                      <p:to>
                                        <p:strVal val="visible"/>
                                      </p:to>
                                    </p:set>
                                    <p:animEffect transition="in" filter="barn(outVertical)">
                                      <p:cBhvr>
                                        <p:cTn id="61" dur="500"/>
                                        <p:tgtEl>
                                          <p:spTgt spid="22534"/>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16" presetClass="entr" presetSubtype="37" fill="hold" grpId="0" nodeType="clickEffect">
                                  <p:stCondLst>
                                    <p:cond delay="0"/>
                                  </p:stCondLst>
                                  <p:childTnLst>
                                    <p:set>
                                      <p:cBhvr>
                                        <p:cTn id="65" dur="1" fill="hold">
                                          <p:stCondLst>
                                            <p:cond delay="0"/>
                                          </p:stCondLst>
                                        </p:cTn>
                                        <p:tgtEl>
                                          <p:spTgt spid="22535"/>
                                        </p:tgtEl>
                                        <p:attrNameLst>
                                          <p:attrName>style.visibility</p:attrName>
                                        </p:attrNameLst>
                                      </p:cBhvr>
                                      <p:to>
                                        <p:strVal val="visible"/>
                                      </p:to>
                                    </p:set>
                                    <p:animEffect transition="in" filter="barn(outVertical)">
                                      <p:cBhvr>
                                        <p:cTn id="66" dur="500"/>
                                        <p:tgtEl>
                                          <p:spTgt spid="22535"/>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16" presetClass="entr" presetSubtype="37" fill="hold" grpId="0" nodeType="clickEffect">
                                  <p:stCondLst>
                                    <p:cond delay="0"/>
                                  </p:stCondLst>
                                  <p:childTnLst>
                                    <p:set>
                                      <p:cBhvr>
                                        <p:cTn id="70" dur="1" fill="hold">
                                          <p:stCondLst>
                                            <p:cond delay="0"/>
                                          </p:stCondLst>
                                        </p:cTn>
                                        <p:tgtEl>
                                          <p:spTgt spid="22536"/>
                                        </p:tgtEl>
                                        <p:attrNameLst>
                                          <p:attrName>style.visibility</p:attrName>
                                        </p:attrNameLst>
                                      </p:cBhvr>
                                      <p:to>
                                        <p:strVal val="visible"/>
                                      </p:to>
                                    </p:set>
                                    <p:animEffect transition="in" filter="barn(outVertical)">
                                      <p:cBhvr>
                                        <p:cTn id="71" dur="500"/>
                                        <p:tgtEl>
                                          <p:spTgt spid="22536"/>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16" presetClass="entr" presetSubtype="37"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barn(outVertical)">
                                      <p:cBhvr>
                                        <p:cTn id="76" dur="500"/>
                                        <p:tgtEl>
                                          <p:spTgt spid="25"/>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22537"/>
                                        </p:tgtEl>
                                        <p:attrNameLst>
                                          <p:attrName>style.visibility</p:attrName>
                                        </p:attrNameLst>
                                      </p:cBhvr>
                                      <p:to>
                                        <p:strVal val="visible"/>
                                      </p:to>
                                    </p:set>
                                    <p:animEffect transition="in" filter="barn(outVertical)">
                                      <p:cBhvr>
                                        <p:cTn id="81" dur="500"/>
                                        <p:tgtEl>
                                          <p:spTgt spid="22537"/>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16" presetClass="entr" presetSubtype="37" fill="hold" grpId="0" nodeType="clickEffect">
                                  <p:stCondLst>
                                    <p:cond delay="0"/>
                                  </p:stCondLst>
                                  <p:childTnLst>
                                    <p:set>
                                      <p:cBhvr>
                                        <p:cTn id="85" dur="1" fill="hold">
                                          <p:stCondLst>
                                            <p:cond delay="0"/>
                                          </p:stCondLst>
                                        </p:cTn>
                                        <p:tgtEl>
                                          <p:spTgt spid="22538"/>
                                        </p:tgtEl>
                                        <p:attrNameLst>
                                          <p:attrName>style.visibility</p:attrName>
                                        </p:attrNameLst>
                                      </p:cBhvr>
                                      <p:to>
                                        <p:strVal val="visible"/>
                                      </p:to>
                                    </p:set>
                                    <p:animEffect transition="in" filter="barn(outVertical)">
                                      <p:cBhvr>
                                        <p:cTn id="86" dur="500"/>
                                        <p:tgtEl>
                                          <p:spTgt spid="22538"/>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16" presetClass="entr" presetSubtype="37" fill="hold" grpId="0" nodeType="clickEffect">
                                  <p:stCondLst>
                                    <p:cond delay="0"/>
                                  </p:stCondLst>
                                  <p:childTnLst>
                                    <p:set>
                                      <p:cBhvr>
                                        <p:cTn id="90" dur="1" fill="hold">
                                          <p:stCondLst>
                                            <p:cond delay="0"/>
                                          </p:stCondLst>
                                        </p:cTn>
                                        <p:tgtEl>
                                          <p:spTgt spid="22539"/>
                                        </p:tgtEl>
                                        <p:attrNameLst>
                                          <p:attrName>style.visibility</p:attrName>
                                        </p:attrNameLst>
                                      </p:cBhvr>
                                      <p:to>
                                        <p:strVal val="visible"/>
                                      </p:to>
                                    </p:set>
                                    <p:animEffect transition="in" filter="barn(outVertical)">
                                      <p:cBhvr>
                                        <p:cTn id="91" dur="500"/>
                                        <p:tgtEl>
                                          <p:spTgt spid="22539"/>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22540"/>
                                        </p:tgtEl>
                                        <p:attrNameLst>
                                          <p:attrName>style.visibility</p:attrName>
                                        </p:attrNameLst>
                                      </p:cBhvr>
                                      <p:to>
                                        <p:strVal val="visible"/>
                                      </p:to>
                                    </p:set>
                                    <p:animEffect transition="in" filter="barn(outVertical)">
                                      <p:cBhvr>
                                        <p:cTn id="96" dur="500"/>
                                        <p:tgtEl>
                                          <p:spTgt spid="22540"/>
                                        </p:tgtEl>
                                      </p:cBhvr>
                                    </p:animEffect>
                                  </p:childTnLst>
                                </p:cTn>
                              </p:par>
                            </p:childTnLst>
                          </p:cTn>
                        </p:par>
                      </p:childTnLst>
                    </p:cTn>
                  </p:par>
                  <p:par>
                    <p:cTn id="97" fill="hold" nodeType="clickPar">
                      <p:stCondLst>
                        <p:cond delay="indefinite"/>
                      </p:stCondLst>
                      <p:childTnLst>
                        <p:par>
                          <p:cTn id="98" fill="hold" nodeType="afterGroup">
                            <p:stCondLst>
                              <p:cond delay="0"/>
                            </p:stCondLst>
                            <p:childTnLst>
                              <p:par>
                                <p:cTn id="99" presetID="16" presetClass="entr" presetSubtype="37" fill="hold" grpId="0" nodeType="clickEffect">
                                  <p:stCondLst>
                                    <p:cond delay="0"/>
                                  </p:stCondLst>
                                  <p:childTnLst>
                                    <p:set>
                                      <p:cBhvr>
                                        <p:cTn id="100" dur="1" fill="hold">
                                          <p:stCondLst>
                                            <p:cond delay="0"/>
                                          </p:stCondLst>
                                        </p:cTn>
                                        <p:tgtEl>
                                          <p:spTgt spid="22541"/>
                                        </p:tgtEl>
                                        <p:attrNameLst>
                                          <p:attrName>style.visibility</p:attrName>
                                        </p:attrNameLst>
                                      </p:cBhvr>
                                      <p:to>
                                        <p:strVal val="visible"/>
                                      </p:to>
                                    </p:set>
                                    <p:animEffect transition="in" filter="barn(outVertical)">
                                      <p:cBhvr>
                                        <p:cTn id="101" dur="500"/>
                                        <p:tgtEl>
                                          <p:spTgt spid="22541"/>
                                        </p:tgtEl>
                                      </p:cBhvr>
                                    </p:animEffec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16" presetClass="entr" presetSubtype="37" fill="hold" grpId="0" nodeType="clickEffect">
                                  <p:stCondLst>
                                    <p:cond delay="0"/>
                                  </p:stCondLst>
                                  <p:childTnLst>
                                    <p:set>
                                      <p:cBhvr>
                                        <p:cTn id="105" dur="1" fill="hold">
                                          <p:stCondLst>
                                            <p:cond delay="0"/>
                                          </p:stCondLst>
                                        </p:cTn>
                                        <p:tgtEl>
                                          <p:spTgt spid="22542"/>
                                        </p:tgtEl>
                                        <p:attrNameLst>
                                          <p:attrName>style.visibility</p:attrName>
                                        </p:attrNameLst>
                                      </p:cBhvr>
                                      <p:to>
                                        <p:strVal val="visible"/>
                                      </p:to>
                                    </p:set>
                                    <p:animEffect transition="in" filter="barn(outVertical)">
                                      <p:cBhvr>
                                        <p:cTn id="106" dur="500"/>
                                        <p:tgtEl>
                                          <p:spTgt spid="22542"/>
                                        </p:tgtEl>
                                      </p:cBhvr>
                                    </p:animEffec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16" presetClass="entr" presetSubtype="37" fill="hold" grpId="0" nodeType="clickEffect">
                                  <p:stCondLst>
                                    <p:cond delay="0"/>
                                  </p:stCondLst>
                                  <p:childTnLst>
                                    <p:set>
                                      <p:cBhvr>
                                        <p:cTn id="110" dur="1" fill="hold">
                                          <p:stCondLst>
                                            <p:cond delay="0"/>
                                          </p:stCondLst>
                                        </p:cTn>
                                        <p:tgtEl>
                                          <p:spTgt spid="22543"/>
                                        </p:tgtEl>
                                        <p:attrNameLst>
                                          <p:attrName>style.visibility</p:attrName>
                                        </p:attrNameLst>
                                      </p:cBhvr>
                                      <p:to>
                                        <p:strVal val="visible"/>
                                      </p:to>
                                    </p:set>
                                    <p:animEffect transition="in" filter="barn(outVertical)">
                                      <p:cBhvr>
                                        <p:cTn id="111" dur="500"/>
                                        <p:tgtEl>
                                          <p:spTgt spid="22543"/>
                                        </p:tgtEl>
                                      </p:cBhvr>
                                    </p:animEffect>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22532" grpId="0" animBg="1"/>
      <p:bldP spid="22533" grpId="0"/>
      <p:bldP spid="22534" grpId="0" animBg="1"/>
      <p:bldP spid="22535" grpId="0" animBg="1"/>
      <p:bldP spid="22536" grpId="0" animBg="1"/>
      <p:bldP spid="22537" grpId="0" animBg="1"/>
      <p:bldP spid="22538" grpId="0" animBg="1"/>
      <p:bldP spid="22539" grpId="0" animBg="1"/>
      <p:bldP spid="22540" grpId="0" animBg="1"/>
      <p:bldP spid="22541" grpId="0" animBg="1"/>
      <p:bldP spid="22542" grpId="0" animBg="1"/>
      <p:bldP spid="22543" grpId="0" animBg="1"/>
      <p:bldP spid="16" grpId="0" animBg="1"/>
      <p:bldP spid="17" grpId="0" animBg="1"/>
      <p:bldP spid="18" grpId="0" animBg="1"/>
      <p:bldP spid="19" grpId="0" animBg="1"/>
      <p:bldP spid="20" grpId="0" animBg="1"/>
      <p:bldP spid="21" grpId="0" animBg="1"/>
      <p:bldP spid="22" grpId="0"/>
      <p:bldP spid="25"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53249"/>
          <p:cNvSpPr>
            <a:spLocks noGrp="1" noRot="1" noChangeArrowheads="1"/>
          </p:cNvSpPr>
          <p:nvPr>
            <p:ph idx="1"/>
          </p:nvPr>
        </p:nvSpPr>
        <p:spPr>
          <a:xfrm>
            <a:off x="3582657" y="1638300"/>
            <a:ext cx="7065711" cy="5105400"/>
          </a:xfrm>
        </p:spPr>
        <p:txBody>
          <a:bodyPr>
            <a:normAutofit fontScale="92500" lnSpcReduction="10000"/>
          </a:bodyPr>
          <a:lstStyle/>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来历：</a:t>
            </a:r>
            <a:r>
              <a:rPr lang="zh-CN" altLang="en-US" sz="3600" b="1" smtClean="0">
                <a:latin typeface="微软雅黑" panose="020B0503020204020204" pitchFamily="34" charset="-122"/>
                <a:ea typeface="微软雅黑" panose="020B0503020204020204" pitchFamily="34" charset="-122"/>
              </a:rPr>
              <a:t>六国的妃嫔媵嫱，王子皇孙</a:t>
            </a:r>
          </a:p>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人数：</a:t>
            </a:r>
            <a:r>
              <a:rPr lang="zh-CN" altLang="en-US" sz="3600" b="1" smtClean="0">
                <a:latin typeface="微软雅黑" panose="020B0503020204020204" pitchFamily="34" charset="-122"/>
                <a:ea typeface="微软雅黑" panose="020B0503020204020204" pitchFamily="34" charset="-122"/>
              </a:rPr>
              <a:t>明星荧荧</a:t>
            </a:r>
            <a:r>
              <a:rPr lang="en-US" altLang="zh-CN" sz="3600" b="1" smtClean="0">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焚椒兰也 </a:t>
            </a:r>
          </a:p>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命运：</a:t>
            </a:r>
            <a:r>
              <a:rPr lang="zh-CN" altLang="en-US" sz="3600" b="1" smtClean="0">
                <a:latin typeface="微软雅黑" panose="020B0503020204020204" pitchFamily="34" charset="-122"/>
                <a:ea typeface="微软雅黑" panose="020B0503020204020204" pitchFamily="34" charset="-122"/>
              </a:rPr>
              <a:t>有不见者三十六年</a:t>
            </a:r>
          </a:p>
          <a:p>
            <a:pPr>
              <a:lnSpc>
                <a:spcPct val="18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来历：</a:t>
            </a:r>
            <a:r>
              <a:rPr lang="zh-CN" altLang="en-US" sz="3600" b="1" smtClean="0">
                <a:latin typeface="微软雅黑" panose="020B0503020204020204" pitchFamily="34" charset="-122"/>
                <a:ea typeface="微软雅黑" panose="020B0503020204020204" pitchFamily="34" charset="-122"/>
              </a:rPr>
              <a:t>六国剽掠其人，秦输来其间</a:t>
            </a:r>
          </a:p>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数量：</a:t>
            </a:r>
            <a:r>
              <a:rPr lang="zh-CN" altLang="en-US" sz="3600" b="1" smtClean="0">
                <a:latin typeface="微软雅黑" panose="020B0503020204020204" pitchFamily="34" charset="-122"/>
                <a:ea typeface="微软雅黑" panose="020B0503020204020204" pitchFamily="34" charset="-122"/>
              </a:rPr>
              <a:t>倚叠如山</a:t>
            </a:r>
          </a:p>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用途：</a:t>
            </a:r>
            <a:r>
              <a:rPr lang="zh-CN" altLang="en-US" sz="3600" b="1" smtClean="0">
                <a:latin typeface="微软雅黑" panose="020B0503020204020204" pitchFamily="34" charset="-122"/>
                <a:ea typeface="微软雅黑" panose="020B0503020204020204" pitchFamily="34" charset="-122"/>
              </a:rPr>
              <a:t>鼎铛玉石    金块珠砾</a:t>
            </a:r>
          </a:p>
          <a:p>
            <a:pPr>
              <a:lnSpc>
                <a:spcPct val="120000"/>
              </a:lnSpc>
              <a:buFont typeface="Wingdings" panose="05000000000000000000" pitchFamily="2" charset="2"/>
              <a:buNone/>
            </a:pPr>
            <a:r>
              <a:rPr lang="zh-CN" altLang="en-US" sz="3600" b="1" smtClean="0">
                <a:solidFill>
                  <a:srgbClr val="FF0000"/>
                </a:solidFill>
                <a:latin typeface="微软雅黑" panose="020B0503020204020204" pitchFamily="34" charset="-122"/>
                <a:ea typeface="微软雅黑" panose="020B0503020204020204" pitchFamily="34" charset="-122"/>
              </a:rPr>
              <a:t>态度：</a:t>
            </a:r>
            <a:r>
              <a:rPr lang="zh-CN" altLang="en-US" sz="3600" b="1" smtClean="0">
                <a:latin typeface="微软雅黑" panose="020B0503020204020204" pitchFamily="34" charset="-122"/>
                <a:ea typeface="微软雅黑" panose="020B0503020204020204" pitchFamily="34" charset="-122"/>
              </a:rPr>
              <a:t>秦人视之，亦不甚惜 </a:t>
            </a:r>
          </a:p>
        </p:txBody>
      </p:sp>
      <p:sp>
        <p:nvSpPr>
          <p:cNvPr id="54275" name="标题 53250"/>
          <p:cNvSpPr>
            <a:spLocks noGrp="1" noRot="1" noChangeArrowheads="1"/>
          </p:cNvSpPr>
          <p:nvPr>
            <p:ph type="title"/>
          </p:nvPr>
        </p:nvSpPr>
        <p:spPr>
          <a:xfrm>
            <a:off x="1699194" y="731768"/>
            <a:ext cx="5306868" cy="923803"/>
          </a:xfrm>
        </p:spPr>
        <p:txBody>
          <a:bodyPr>
            <a:normAutofit/>
          </a:bodyPr>
          <a:lstStyle/>
          <a:p>
            <a:r>
              <a:rPr lang="zh-CN" altLang="en-US" smtClean="0">
                <a:solidFill>
                  <a:srgbClr val="C00000"/>
                </a:solidFill>
                <a:latin typeface="微软雅黑" panose="020B0503020204020204" pitchFamily="34" charset="-122"/>
                <a:ea typeface="微软雅黑" panose="020B0503020204020204" pitchFamily="34" charset="-122"/>
              </a:rPr>
              <a:t>宫中奢侈铺张的生活</a:t>
            </a:r>
          </a:p>
        </p:txBody>
      </p:sp>
      <p:sp>
        <p:nvSpPr>
          <p:cNvPr id="53252" name="文本框 53251"/>
          <p:cNvSpPr txBox="1"/>
          <p:nvPr/>
        </p:nvSpPr>
        <p:spPr>
          <a:xfrm>
            <a:off x="2160000" y="2272867"/>
            <a:ext cx="1349774" cy="646331"/>
          </a:xfrm>
          <a:prstGeom prst="rect">
            <a:avLst/>
          </a:prstGeom>
          <a:noFill/>
          <a:ln w="9525">
            <a:noFill/>
          </a:ln>
        </p:spPr>
        <p:txBody>
          <a:bodyPr wrap="square">
            <a:spAutoFit/>
          </a:bodyPr>
          <a:lstStyle/>
          <a:p>
            <a:pPr>
              <a:defRPr/>
            </a:pPr>
            <a:r>
              <a:rPr lang="zh-CN" altLang="en-US" sz="3600" b="1" noProof="1">
                <a:solidFill>
                  <a:srgbClr val="CC0000"/>
                </a:solidFill>
                <a:effectLst>
                  <a:outerShdw blurRad="38100" dist="38100" dir="2700000">
                    <a:srgbClr val="C0C0C0"/>
                  </a:outerShdw>
                </a:effectLst>
                <a:latin typeface="微软雅黑" panose="020B0503020204020204" pitchFamily="34" charset="-122"/>
                <a:ea typeface="微软雅黑" panose="020B0503020204020204" pitchFamily="34" charset="-122"/>
              </a:rPr>
              <a:t>宫人</a:t>
            </a:r>
          </a:p>
        </p:txBody>
      </p:sp>
      <p:sp>
        <p:nvSpPr>
          <p:cNvPr id="30724" name="左大括号 53252"/>
          <p:cNvSpPr/>
          <p:nvPr/>
        </p:nvSpPr>
        <p:spPr bwMode="auto">
          <a:xfrm>
            <a:off x="3352800" y="2000250"/>
            <a:ext cx="76200" cy="1219200"/>
          </a:xfrm>
          <a:prstGeom prst="leftBrace">
            <a:avLst>
              <a:gd name="adj1" fmla="val 132889"/>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3254" name="文本框 53253"/>
          <p:cNvSpPr txBox="1"/>
          <p:nvPr/>
        </p:nvSpPr>
        <p:spPr>
          <a:xfrm>
            <a:off x="2160000" y="4977967"/>
            <a:ext cx="1349774" cy="646331"/>
          </a:xfrm>
          <a:prstGeom prst="rect">
            <a:avLst/>
          </a:prstGeom>
          <a:noFill/>
          <a:ln w="9525">
            <a:noFill/>
          </a:ln>
        </p:spPr>
        <p:txBody>
          <a:bodyPr wrap="square">
            <a:spAutoFit/>
          </a:bodyPr>
          <a:lstStyle/>
          <a:p>
            <a:pPr>
              <a:defRPr/>
            </a:pPr>
            <a:r>
              <a:rPr lang="zh-CN" altLang="en-US" sz="3600" b="1" noProof="1">
                <a:solidFill>
                  <a:srgbClr val="CC0000"/>
                </a:solidFill>
                <a:effectLst>
                  <a:outerShdw blurRad="38100" dist="38100" dir="2700000">
                    <a:srgbClr val="C0C0C0"/>
                  </a:outerShdw>
                </a:effectLst>
                <a:latin typeface="微软雅黑" panose="020B0503020204020204" pitchFamily="34" charset="-122"/>
                <a:ea typeface="微软雅黑" panose="020B0503020204020204" pitchFamily="34" charset="-122"/>
              </a:rPr>
              <a:t>珍宝</a:t>
            </a:r>
          </a:p>
        </p:txBody>
      </p:sp>
      <p:sp>
        <p:nvSpPr>
          <p:cNvPr id="53255" name="左大括号 53254"/>
          <p:cNvSpPr/>
          <p:nvPr/>
        </p:nvSpPr>
        <p:spPr bwMode="auto">
          <a:xfrm>
            <a:off x="3276600" y="4114800"/>
            <a:ext cx="152400" cy="2286000"/>
          </a:xfrm>
          <a:prstGeom prst="leftBrace">
            <a:avLst>
              <a:gd name="adj1" fmla="val 95625"/>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9" name="文本占位符 1"/>
          <p:cNvSpPr txBox="1"/>
          <p:nvPr/>
        </p:nvSpPr>
        <p:spPr>
          <a:xfrm>
            <a:off x="1174367" y="256741"/>
            <a:ext cx="2408290"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第二段小结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4">
            <a:extLst>
              <a:ext uri="{28A0092B-C50C-407E-A947-70E740481C1C}">
                <a14:useLocalDpi xmlns:a14="http://schemas.microsoft.com/office/drawing/2010/main" val="0"/>
              </a:ext>
            </a:extLst>
          </a:blip>
          <a:srcRect t="2" r="4718" b="25740"/>
          <a:stretch>
            <a:fillRect/>
          </a:stretch>
        </p:blipFill>
        <p:spPr>
          <a:xfrm flipH="1">
            <a:off x="8213078" y="2206032"/>
            <a:ext cx="3978919" cy="4651968"/>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553981" y="-520095"/>
            <a:ext cx="3642306" cy="2716495"/>
          </a:xfrm>
          <a:prstGeom prst="rect">
            <a:avLst/>
          </a:prstGeom>
        </p:spPr>
      </p:pic>
      <p:sp>
        <p:nvSpPr>
          <p:cNvPr id="12" name="文本框 11"/>
          <p:cNvSpPr txBox="1">
            <a:spLocks noChangeArrowheads="1"/>
          </p:cNvSpPr>
          <p:nvPr/>
        </p:nvSpPr>
        <p:spPr bwMode="auto">
          <a:xfrm>
            <a:off x="775371" y="824772"/>
            <a:ext cx="923330" cy="6012591"/>
          </a:xfrm>
          <a:prstGeom prst="rect">
            <a:avLst/>
          </a:prstGeom>
          <a:solidFill>
            <a:srgbClr val="C00000"/>
          </a:solidFill>
          <a:ln>
            <a:noFill/>
          </a:ln>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chemeClr val="bg1"/>
                </a:solidFill>
                <a:latin typeface="Tahoma" panose="020B0604030504040204" pitchFamily="34" charset="0"/>
                <a:ea typeface="华文彩云" panose="02010800040101010101" pitchFamily="2" charset="-122"/>
              </a:rPr>
              <a:t> </a:t>
            </a:r>
            <a:r>
              <a:rPr lang="zh-CN" altLang="en-US" sz="4800" b="1" smtClean="0">
                <a:solidFill>
                  <a:schemeClr val="bg1"/>
                </a:solidFill>
                <a:latin typeface="Tahoma" panose="020B0604030504040204" pitchFamily="34" charset="0"/>
                <a:ea typeface="华文彩云" panose="02010800040101010101" pitchFamily="2" charset="-122"/>
              </a:rPr>
              <a:t>阿房宫的美人及财物</a:t>
            </a:r>
            <a:endParaRPr lang="zh-CN" altLang="en-US" sz="4800" b="1">
              <a:solidFill>
                <a:schemeClr val="bg1"/>
              </a:solidFill>
              <a:latin typeface="Tahoma" panose="020B0604030504040204" pitchFamily="34" charset="0"/>
              <a:ea typeface="华文彩云" panose="02010800040101010101" pitchFamily="2" charset="-122"/>
            </a:endParaRPr>
          </a:p>
        </p:txBody>
      </p:sp>
      <p:sp>
        <p:nvSpPr>
          <p:cNvPr id="13" name="直接连接符 12"/>
          <p:cNvSpPr>
            <a:spLocks noChangeShapeType="1"/>
          </p:cNvSpPr>
          <p:nvPr/>
        </p:nvSpPr>
        <p:spPr bwMode="auto">
          <a:xfrm flipH="1">
            <a:off x="2630941" y="3172765"/>
            <a:ext cx="0" cy="1758517"/>
          </a:xfrm>
          <a:prstGeom prst="line">
            <a:avLst/>
          </a:prstGeom>
          <a:noFill/>
          <a:ln w="38100">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C00000"/>
              </a:solidFill>
            </a:endParaRPr>
          </a:p>
        </p:txBody>
      </p:sp>
      <p:sp>
        <p:nvSpPr>
          <p:cNvPr id="2" name="矩形 1"/>
          <p:cNvSpPr/>
          <p:nvPr/>
        </p:nvSpPr>
        <p:spPr>
          <a:xfrm>
            <a:off x="9512859" y="2192632"/>
            <a:ext cx="2578332" cy="1384995"/>
          </a:xfrm>
          <a:prstGeom prst="rect">
            <a:avLst/>
          </a:prstGeom>
          <a:solidFill>
            <a:srgbClr val="C00000"/>
          </a:solidFill>
        </p:spPr>
        <p:txBody>
          <a:bodyPr wrap="square">
            <a:sp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美人数量之</a:t>
            </a:r>
            <a:r>
              <a:rPr lang="zh-CN" altLang="en-US" sz="2800" smtClean="0">
                <a:solidFill>
                  <a:schemeClr val="bg1"/>
                </a:solidFill>
                <a:latin typeface="微软雅黑" panose="020B0503020204020204" pitchFamily="34" charset="-122"/>
                <a:ea typeface="微软雅黑" panose="020B0503020204020204" pitchFamily="34" charset="-122"/>
              </a:rPr>
              <a:t>多</a:t>
            </a:r>
            <a:endParaRPr lang="en-US" altLang="zh-CN" sz="2800" smtClean="0">
              <a:solidFill>
                <a:schemeClr val="bg1"/>
              </a:solidFill>
              <a:latin typeface="微软雅黑" panose="020B0503020204020204" pitchFamily="34" charset="-122"/>
              <a:ea typeface="微软雅黑" panose="020B0503020204020204" pitchFamily="34" charset="-122"/>
            </a:endParaRPr>
          </a:p>
          <a:p>
            <a:pPr algn="ctr"/>
            <a:r>
              <a:rPr lang="zh-CN" altLang="en-US" sz="2800" smtClean="0">
                <a:solidFill>
                  <a:schemeClr val="bg1"/>
                </a:solidFill>
                <a:latin typeface="微软雅黑" panose="020B0503020204020204" pitchFamily="34" charset="-122"/>
                <a:ea typeface="微软雅黑" panose="020B0503020204020204" pitchFamily="34" charset="-122"/>
              </a:rPr>
              <a:t>命运</a:t>
            </a:r>
            <a:r>
              <a:rPr lang="zh-CN" altLang="en-US" sz="2800">
                <a:solidFill>
                  <a:schemeClr val="bg1"/>
                </a:solidFill>
                <a:latin typeface="微软雅黑" panose="020B0503020204020204" pitchFamily="34" charset="-122"/>
                <a:ea typeface="微软雅黑" panose="020B0503020204020204" pitchFamily="34" charset="-122"/>
              </a:rPr>
              <a:t>之</a:t>
            </a:r>
            <a:r>
              <a:rPr lang="zh-CN" altLang="en-US" sz="2800" smtClean="0">
                <a:solidFill>
                  <a:schemeClr val="bg1"/>
                </a:solidFill>
                <a:latin typeface="微软雅黑" panose="020B0503020204020204" pitchFamily="34" charset="-122"/>
                <a:ea typeface="微软雅黑" panose="020B0503020204020204" pitchFamily="34" charset="-122"/>
              </a:rPr>
              <a:t>惨</a:t>
            </a:r>
            <a:endParaRPr lang="en-US" altLang="zh-CN" sz="2800" smtClean="0">
              <a:solidFill>
                <a:schemeClr val="bg1"/>
              </a:solidFill>
              <a:latin typeface="微软雅黑" panose="020B0503020204020204" pitchFamily="34" charset="-122"/>
              <a:ea typeface="微软雅黑" panose="020B0503020204020204" pitchFamily="34" charset="-122"/>
            </a:endParaRPr>
          </a:p>
          <a:p>
            <a:pPr algn="ctr"/>
            <a:r>
              <a:rPr lang="zh-CN" altLang="en-US" sz="2800" smtClean="0">
                <a:solidFill>
                  <a:schemeClr val="bg1"/>
                </a:solidFill>
                <a:latin typeface="微软雅黑" panose="020B0503020204020204" pitchFamily="34" charset="-122"/>
                <a:ea typeface="微软雅黑" panose="020B0503020204020204" pitchFamily="34" charset="-122"/>
              </a:rPr>
              <a:t>秦</a:t>
            </a:r>
            <a:r>
              <a:rPr lang="zh-CN" altLang="en-US" sz="2800">
                <a:solidFill>
                  <a:schemeClr val="bg1"/>
                </a:solidFill>
                <a:latin typeface="微软雅黑" panose="020B0503020204020204" pitchFamily="34" charset="-122"/>
                <a:ea typeface="微软雅黑" panose="020B0503020204020204" pitchFamily="34" charset="-122"/>
              </a:rPr>
              <a:t>之</a:t>
            </a:r>
            <a:r>
              <a:rPr lang="zh-CN" altLang="en-US" sz="2800" smtClean="0">
                <a:solidFill>
                  <a:schemeClr val="bg1"/>
                </a:solidFill>
                <a:latin typeface="微软雅黑" panose="020B0503020204020204" pitchFamily="34" charset="-122"/>
                <a:ea typeface="微软雅黑" panose="020B0503020204020204" pitchFamily="34" charset="-122"/>
              </a:rPr>
              <a:t>荒淫</a:t>
            </a:r>
            <a:endParaRPr lang="en-US" altLang="zh-CN" sz="2800" smtClean="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9512859" y="4905359"/>
            <a:ext cx="2578332" cy="1384995"/>
          </a:xfrm>
          <a:prstGeom prst="rect">
            <a:avLst/>
          </a:prstGeom>
          <a:solidFill>
            <a:srgbClr val="C00000"/>
          </a:solidFill>
        </p:spPr>
        <p:txBody>
          <a:bodyPr wrap="square">
            <a:sp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财物数量之多</a:t>
            </a:r>
            <a:endParaRPr lang="en-US" altLang="zh-CN" sz="2800">
              <a:solidFill>
                <a:schemeClr val="bg1"/>
              </a:solidFill>
              <a:latin typeface="微软雅黑" panose="020B0503020204020204" pitchFamily="34" charset="-122"/>
              <a:ea typeface="微软雅黑" panose="020B0503020204020204" pitchFamily="34" charset="-122"/>
            </a:endParaRPr>
          </a:p>
          <a:p>
            <a:pPr algn="ctr"/>
            <a:r>
              <a:rPr lang="zh-CN" altLang="en-US" sz="2800">
                <a:solidFill>
                  <a:schemeClr val="bg1"/>
                </a:solidFill>
                <a:latin typeface="微软雅黑" panose="020B0503020204020204" pitchFamily="34" charset="-122"/>
                <a:ea typeface="微软雅黑" panose="020B0503020204020204" pitchFamily="34" charset="-122"/>
              </a:rPr>
              <a:t>穷奢极欲</a:t>
            </a:r>
            <a:endParaRPr lang="en-US" altLang="zh-CN" sz="2800">
              <a:solidFill>
                <a:schemeClr val="bg1"/>
              </a:solidFill>
              <a:latin typeface="微软雅黑" panose="020B0503020204020204" pitchFamily="34" charset="-122"/>
              <a:ea typeface="微软雅黑" panose="020B0503020204020204" pitchFamily="34" charset="-122"/>
            </a:endParaRPr>
          </a:p>
          <a:p>
            <a:pPr algn="ctr"/>
            <a:r>
              <a:rPr lang="zh-CN" altLang="en-US" sz="2800" smtClean="0">
                <a:solidFill>
                  <a:schemeClr val="bg1"/>
                </a:solidFill>
                <a:latin typeface="微软雅黑" panose="020B0503020204020204" pitchFamily="34" charset="-122"/>
                <a:ea typeface="微软雅黑" panose="020B0503020204020204" pitchFamily="34" charset="-122"/>
              </a:rPr>
              <a:t>挥霍无度</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7" name="标题 53250"/>
          <p:cNvSpPr txBox="1">
            <a:spLocks noRot="1" noChangeArrowheads="1"/>
          </p:cNvSpPr>
          <p:nvPr/>
        </p:nvSpPr>
        <p:spPr>
          <a:xfrm>
            <a:off x="6908513" y="752597"/>
            <a:ext cx="7625476" cy="9238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mtClean="0">
                <a:solidFill>
                  <a:srgbClr val="C00000"/>
                </a:solidFill>
                <a:latin typeface="微软雅黑" panose="020B0503020204020204" pitchFamily="34" charset="-122"/>
                <a:ea typeface="微软雅黑" panose="020B0503020204020204" pitchFamily="34" charset="-122"/>
              </a:rPr>
              <a:t>为下文秦亡做铺垫</a:t>
            </a:r>
          </a:p>
        </p:txBody>
      </p:sp>
    </p:spTree>
    <p:extLst>
      <p:ext uri="{BB962C8B-B14F-4D97-AF65-F5344CB8AC3E}">
        <p14:creationId xmlns:p14="http://schemas.microsoft.com/office/powerpoint/2010/main" val="27989562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Effect transition="in" filter="blinds(horizontal)">
                                      <p:cBhvr>
                                        <p:cTn id="13" dur="500"/>
                                        <p:tgtEl>
                                          <p:spTgt spid="53252"/>
                                        </p:tgtEl>
                                      </p:cBhvr>
                                    </p:animEffect>
                                  </p:childTnLst>
                                </p:cTn>
                              </p:par>
                            </p:childTnLst>
                          </p:cTn>
                        </p:par>
                        <p:par>
                          <p:cTn id="14" fill="hold" nodeType="afterGroup">
                            <p:stCondLst>
                              <p:cond delay="500"/>
                            </p:stCondLst>
                            <p:childTnLst>
                              <p:par>
                                <p:cTn id="15" presetID="1" presetClass="entr" presetSubtype="0" fill="hold" nodeType="afterEffect">
                                  <p:stCondLst>
                                    <p:cond delay="0"/>
                                  </p:stCondLst>
                                  <p:childTnLst>
                                    <p:set>
                                      <p:cBhvr>
                                        <p:cTn id="16" dur="1" fill="hold">
                                          <p:stCondLst>
                                            <p:cond delay="499"/>
                                          </p:stCondLst>
                                        </p:cTn>
                                        <p:tgtEl>
                                          <p:spTgt spid="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3254"/>
                                        </p:tgtEl>
                                        <p:attrNameLst>
                                          <p:attrName>style.visibility</p:attrName>
                                        </p:attrNameLst>
                                      </p:cBhvr>
                                      <p:to>
                                        <p:strVal val="visible"/>
                                      </p:to>
                                    </p:set>
                                    <p:animEffect transition="in" filter="blinds(horizontal)">
                                      <p:cBhvr>
                                        <p:cTn id="21" dur="500"/>
                                        <p:tgtEl>
                                          <p:spTgt spid="53254"/>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724"/>
                                        </p:tgtEl>
                                        <p:attrNameLst>
                                          <p:attrName>style.visibility</p:attrName>
                                        </p:attrNameLst>
                                      </p:cBhvr>
                                      <p:to>
                                        <p:strVal val="visible"/>
                                      </p:to>
                                    </p:set>
                                    <p:animEffect transition="in" filter="blinds(horizontal)">
                                      <p:cBhvr>
                                        <p:cTn id="26" dur="500"/>
                                        <p:tgtEl>
                                          <p:spTgt spid="30724"/>
                                        </p:tgtEl>
                                      </p:cBhvr>
                                    </p:animEffect>
                                  </p:childTnLst>
                                </p:cTn>
                              </p:par>
                              <p:par>
                                <p:cTn id="27" presetID="3" presetClass="entr" presetSubtype="10" fill="hold" nodeType="withEffect">
                                  <p:stCondLst>
                                    <p:cond delay="0"/>
                                  </p:stCondLst>
                                  <p:childTnLst>
                                    <p:set>
                                      <p:cBhvr>
                                        <p:cTn id="28" dur="1" fill="hold">
                                          <p:stCondLst>
                                            <p:cond delay="0"/>
                                          </p:stCondLst>
                                        </p:cTn>
                                        <p:tgtEl>
                                          <p:spTgt spid="53250">
                                            <p:txEl>
                                              <p:pRg st="0" end="0"/>
                                            </p:txEl>
                                          </p:spTgt>
                                        </p:tgtEl>
                                        <p:attrNameLst>
                                          <p:attrName>style.visibility</p:attrName>
                                        </p:attrNameLst>
                                      </p:cBhvr>
                                      <p:to>
                                        <p:strVal val="visible"/>
                                      </p:to>
                                    </p:set>
                                    <p:animEffect transition="in" filter="blinds(horizontal)">
                                      <p:cBhvr>
                                        <p:cTn id="29" dur="500"/>
                                        <p:tgtEl>
                                          <p:spTgt spid="53250">
                                            <p:txEl>
                                              <p:pRg st="0" end="0"/>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53250">
                                            <p:txEl>
                                              <p:pRg st="1" end="1"/>
                                            </p:txEl>
                                          </p:spTgt>
                                        </p:tgtEl>
                                        <p:attrNameLst>
                                          <p:attrName>style.visibility</p:attrName>
                                        </p:attrNameLst>
                                      </p:cBhvr>
                                      <p:to>
                                        <p:strVal val="visible"/>
                                      </p:to>
                                    </p:set>
                                    <p:animEffect transition="in" filter="blinds(horizontal)">
                                      <p:cBhvr>
                                        <p:cTn id="34" dur="500"/>
                                        <p:tgtEl>
                                          <p:spTgt spid="53250">
                                            <p:txEl>
                                              <p:pRg st="1" end="1"/>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53250">
                                            <p:txEl>
                                              <p:pRg st="2" end="2"/>
                                            </p:txEl>
                                          </p:spTgt>
                                        </p:tgtEl>
                                        <p:attrNameLst>
                                          <p:attrName>style.visibility</p:attrName>
                                        </p:attrNameLst>
                                      </p:cBhvr>
                                      <p:to>
                                        <p:strVal val="visible"/>
                                      </p:to>
                                    </p:set>
                                    <p:animEffect transition="in" filter="blinds(horizontal)">
                                      <p:cBhvr>
                                        <p:cTn id="39" dur="500"/>
                                        <p:tgtEl>
                                          <p:spTgt spid="53250">
                                            <p:txEl>
                                              <p:pRg st="2" end="2"/>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2" presetClass="entr" presetSubtype="8" fill="hold" nodeType="clickEffect">
                                  <p:stCondLst>
                                    <p:cond delay="0"/>
                                  </p:stCondLst>
                                  <p:childTnLst>
                                    <p:set>
                                      <p:cBhvr>
                                        <p:cTn id="47" dur="1" fill="hold">
                                          <p:stCondLst>
                                            <p:cond delay="0"/>
                                          </p:stCondLst>
                                        </p:cTn>
                                        <p:tgtEl>
                                          <p:spTgt spid="53255"/>
                                        </p:tgtEl>
                                        <p:attrNameLst>
                                          <p:attrName>style.visibility</p:attrName>
                                        </p:attrNameLst>
                                      </p:cBhvr>
                                      <p:to>
                                        <p:strVal val="visible"/>
                                      </p:to>
                                    </p:set>
                                    <p:animEffect transition="in" filter="slide(fromLeft)">
                                      <p:cBhvr>
                                        <p:cTn id="48" dur="500"/>
                                        <p:tgtEl>
                                          <p:spTgt spid="5325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53250">
                                            <p:txEl>
                                              <p:pRg st="3" end="3"/>
                                            </p:txEl>
                                          </p:spTgt>
                                        </p:tgtEl>
                                        <p:attrNameLst>
                                          <p:attrName>style.visibility</p:attrName>
                                        </p:attrNameLst>
                                      </p:cBhvr>
                                      <p:to>
                                        <p:strVal val="visible"/>
                                      </p:to>
                                    </p:set>
                                    <p:animEffect transition="in" filter="wipe(up)">
                                      <p:cBhvr>
                                        <p:cTn id="51" dur="500"/>
                                        <p:tgtEl>
                                          <p:spTgt spid="53250">
                                            <p:txEl>
                                              <p:pRg st="3" end="3"/>
                                            </p:txEl>
                                          </p:spTgt>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53250">
                                            <p:txEl>
                                              <p:pRg st="4" end="4"/>
                                            </p:txEl>
                                          </p:spTgt>
                                        </p:tgtEl>
                                        <p:attrNameLst>
                                          <p:attrName>style.visibility</p:attrName>
                                        </p:attrNameLst>
                                      </p:cBhvr>
                                      <p:to>
                                        <p:strVal val="visible"/>
                                      </p:to>
                                    </p:set>
                                    <p:animEffect transition="in" filter="wipe(up)">
                                      <p:cBhvr>
                                        <p:cTn id="56" dur="500"/>
                                        <p:tgtEl>
                                          <p:spTgt spid="53250">
                                            <p:txEl>
                                              <p:pRg st="4" end="4"/>
                                            </p:txEl>
                                          </p:spTgt>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53250">
                                            <p:txEl>
                                              <p:pRg st="5" end="5"/>
                                            </p:txEl>
                                          </p:spTgt>
                                        </p:tgtEl>
                                        <p:attrNameLst>
                                          <p:attrName>style.visibility</p:attrName>
                                        </p:attrNameLst>
                                      </p:cBhvr>
                                      <p:to>
                                        <p:strVal val="visible"/>
                                      </p:to>
                                    </p:set>
                                    <p:animEffect transition="in" filter="wipe(up)">
                                      <p:cBhvr>
                                        <p:cTn id="61" dur="500"/>
                                        <p:tgtEl>
                                          <p:spTgt spid="53250">
                                            <p:txEl>
                                              <p:pRg st="5" end="5"/>
                                            </p:txEl>
                                          </p:spTgt>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53250">
                                            <p:txEl>
                                              <p:pRg st="6" end="6"/>
                                            </p:txEl>
                                          </p:spTgt>
                                        </p:tgtEl>
                                        <p:attrNameLst>
                                          <p:attrName>style.visibility</p:attrName>
                                        </p:attrNameLst>
                                      </p:cBhvr>
                                      <p:to>
                                        <p:strVal val="visible"/>
                                      </p:to>
                                    </p:set>
                                    <p:animEffect transition="in" filter="wipe(up)">
                                      <p:cBhvr>
                                        <p:cTn id="66" dur="500"/>
                                        <p:tgtEl>
                                          <p:spTgt spid="53250">
                                            <p:txEl>
                                              <p:pRg st="6" end="6"/>
                                            </p:txEl>
                                          </p:spTgt>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uiExpand="1" build="p"/>
      <p:bldP spid="53252" grpId="0"/>
      <p:bldP spid="30724" grpId="0" animBg="1"/>
      <p:bldP spid="53254" grpId="0"/>
      <p:bldP spid="12" grpId="0" animBg="1"/>
      <p:bldP spid="2" grpId="0" animBg="1"/>
      <p:bldP spid="16" grpId="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2">
            <a:extLst>
              <a:ext uri="{28A0092B-C50C-407E-A947-70E740481C1C}">
                <a14:useLocalDpi xmlns:a14="http://schemas.microsoft.com/office/drawing/2010/main" val="0"/>
              </a:ext>
            </a:extLst>
          </a:blip>
          <a:srcRect t="74435" r="63330" b="7334"/>
          <a:stretch>
            <a:fillRect/>
          </a:stretch>
        </p:blipFill>
        <p:spPr>
          <a:xfrm flipH="1">
            <a:off x="8553981" y="-520095"/>
            <a:ext cx="3642306" cy="2716495"/>
          </a:xfrm>
          <a:prstGeom prst="rect">
            <a:avLst/>
          </a:prstGeom>
        </p:spPr>
      </p:pic>
      <p:sp>
        <p:nvSpPr>
          <p:cNvPr id="54274" name="内容占位符 54273"/>
          <p:cNvSpPr>
            <a:spLocks noGrp="1" noRot="1" noChangeArrowheads="1"/>
          </p:cNvSpPr>
          <p:nvPr>
            <p:ph idx="1"/>
          </p:nvPr>
        </p:nvSpPr>
        <p:spPr>
          <a:xfrm>
            <a:off x="911953" y="838200"/>
            <a:ext cx="9546497" cy="6019800"/>
          </a:xfrm>
        </p:spPr>
        <p:txBody>
          <a:bodyPr>
            <a:normAutofit/>
          </a:bodyPr>
          <a:lstStyle/>
          <a:p>
            <a:pPr algn="ctr">
              <a:lnSpc>
                <a:spcPct val="100000"/>
              </a:lnSpc>
              <a:spcBef>
                <a:spcPct val="0"/>
              </a:spcBef>
              <a:buFont typeface="Wingdings" panose="05000000000000000000" pitchFamily="2" charset="2"/>
              <a:buChar char="Ø"/>
            </a:pPr>
            <a:r>
              <a:rPr lang="zh-CN" altLang="en-US" sz="3600" b="1" smtClean="0">
                <a:latin typeface="微软雅黑" panose="020B0503020204020204" pitchFamily="34" charset="-122"/>
                <a:ea typeface="微软雅黑" panose="020B0503020204020204" pitchFamily="34" charset="-122"/>
              </a:rPr>
              <a:t>课文从三个方面来描写阿房宫</a:t>
            </a:r>
          </a:p>
          <a:p>
            <a:pPr>
              <a:lnSpc>
                <a:spcPct val="100000"/>
              </a:lnSpc>
              <a:spcBef>
                <a:spcPct val="0"/>
              </a:spcBef>
            </a:pPr>
            <a:r>
              <a:rPr lang="zh-CN" altLang="en-US" sz="3600" b="1" smtClean="0">
                <a:latin typeface="微软雅黑" panose="020B0503020204020204" pitchFamily="34" charset="-122"/>
                <a:ea typeface="微软雅黑" panose="020B0503020204020204" pitchFamily="34" charset="-122"/>
              </a:rPr>
              <a:t>一是写阿房宫</a:t>
            </a:r>
            <a:r>
              <a:rPr lang="zh-CN" altLang="en-US" sz="3600" b="1" smtClean="0">
                <a:solidFill>
                  <a:srgbClr val="FF0000"/>
                </a:solidFill>
                <a:latin typeface="微软雅黑" panose="020B0503020204020204" pitchFamily="34" charset="-122"/>
                <a:ea typeface="微软雅黑" panose="020B0503020204020204" pitchFamily="34" charset="-122"/>
              </a:rPr>
              <a:t>建筑之奇</a:t>
            </a:r>
            <a:r>
              <a:rPr lang="zh-CN" altLang="en-US" sz="3600" b="1" smtClean="0">
                <a:latin typeface="微软雅黑" panose="020B0503020204020204" pitchFamily="34" charset="-122"/>
                <a:ea typeface="微软雅黑" panose="020B0503020204020204" pitchFamily="34" charset="-122"/>
              </a:rPr>
              <a:t>，</a:t>
            </a:r>
            <a:endParaRPr lang="en-US" altLang="zh-CN" sz="3600" b="1" smtClean="0">
              <a:latin typeface="微软雅黑" panose="020B0503020204020204" pitchFamily="34" charset="-122"/>
              <a:ea typeface="微软雅黑" panose="020B0503020204020204" pitchFamily="34" charset="-122"/>
            </a:endParaRPr>
          </a:p>
          <a:p>
            <a:pPr>
              <a:lnSpc>
                <a:spcPct val="140000"/>
              </a:lnSpc>
            </a:pPr>
            <a:endParaRPr lang="zh-CN" altLang="en-US" sz="3600" b="1" smtClean="0">
              <a:latin typeface="微软雅黑" panose="020B0503020204020204" pitchFamily="34" charset="-122"/>
              <a:ea typeface="微软雅黑" panose="020B0503020204020204" pitchFamily="34" charset="-122"/>
            </a:endParaRPr>
          </a:p>
          <a:p>
            <a:pPr>
              <a:lnSpc>
                <a:spcPct val="140000"/>
              </a:lnSpc>
            </a:pPr>
            <a:r>
              <a:rPr lang="zh-CN" altLang="en-US" sz="3600" b="1" smtClean="0">
                <a:latin typeface="微软雅黑" panose="020B0503020204020204" pitchFamily="34" charset="-122"/>
                <a:ea typeface="微软雅黑" panose="020B0503020204020204" pitchFamily="34" charset="-122"/>
              </a:rPr>
              <a:t>二是写阿房宫</a:t>
            </a:r>
            <a:r>
              <a:rPr lang="zh-CN" altLang="en-US" sz="3600" b="1" smtClean="0">
                <a:solidFill>
                  <a:srgbClr val="FF0000"/>
                </a:solidFill>
                <a:latin typeface="微软雅黑" panose="020B0503020204020204" pitchFamily="34" charset="-122"/>
                <a:ea typeface="微软雅黑" panose="020B0503020204020204" pitchFamily="34" charset="-122"/>
              </a:rPr>
              <a:t>美女之众</a:t>
            </a:r>
            <a:r>
              <a:rPr lang="zh-CN" altLang="en-US" sz="3600" b="1" smtClean="0">
                <a:latin typeface="微软雅黑" panose="020B0503020204020204" pitchFamily="34" charset="-122"/>
                <a:ea typeface="微软雅黑" panose="020B0503020204020204" pitchFamily="34" charset="-122"/>
              </a:rPr>
              <a:t>，</a:t>
            </a:r>
            <a:endParaRPr lang="en-US" altLang="zh-CN" sz="3600" b="1" smtClean="0">
              <a:latin typeface="微软雅黑" panose="020B0503020204020204" pitchFamily="34" charset="-122"/>
              <a:ea typeface="微软雅黑" panose="020B0503020204020204" pitchFamily="34" charset="-122"/>
            </a:endParaRPr>
          </a:p>
          <a:p>
            <a:pPr>
              <a:lnSpc>
                <a:spcPct val="140000"/>
              </a:lnSpc>
            </a:pPr>
            <a:endParaRPr lang="zh-CN" altLang="en-US" sz="3600" b="1" smtClean="0">
              <a:latin typeface="微软雅黑" panose="020B0503020204020204" pitchFamily="34" charset="-122"/>
              <a:ea typeface="微软雅黑" panose="020B0503020204020204" pitchFamily="34" charset="-122"/>
            </a:endParaRPr>
          </a:p>
          <a:p>
            <a:pPr>
              <a:lnSpc>
                <a:spcPct val="140000"/>
              </a:lnSpc>
            </a:pPr>
            <a:r>
              <a:rPr lang="zh-CN" altLang="en-US" sz="3600" b="1" smtClean="0">
                <a:latin typeface="微软雅黑" panose="020B0503020204020204" pitchFamily="34" charset="-122"/>
                <a:ea typeface="微软雅黑" panose="020B0503020204020204" pitchFamily="34" charset="-122"/>
              </a:rPr>
              <a:t>三是写阿房宫</a:t>
            </a:r>
            <a:r>
              <a:rPr lang="zh-CN" altLang="en-US" sz="3600" b="1" smtClean="0">
                <a:solidFill>
                  <a:srgbClr val="FF0000"/>
                </a:solidFill>
                <a:latin typeface="微软雅黑" panose="020B0503020204020204" pitchFamily="34" charset="-122"/>
                <a:ea typeface="微软雅黑" panose="020B0503020204020204" pitchFamily="34" charset="-122"/>
              </a:rPr>
              <a:t>珍宝之多</a:t>
            </a:r>
            <a:r>
              <a:rPr lang="zh-CN" altLang="en-US" sz="3600" b="1" smtClean="0">
                <a:latin typeface="微软雅黑" panose="020B0503020204020204" pitchFamily="34" charset="-122"/>
                <a:ea typeface="微软雅黑" panose="020B0503020204020204" pitchFamily="34" charset="-122"/>
              </a:rPr>
              <a:t>。</a:t>
            </a:r>
          </a:p>
        </p:txBody>
      </p:sp>
      <p:sp>
        <p:nvSpPr>
          <p:cNvPr id="4" name="文本占位符 55297"/>
          <p:cNvSpPr txBox="1">
            <a:spLocks noRot="1" noChangeArrowheads="1"/>
          </p:cNvSpPr>
          <p:nvPr/>
        </p:nvSpPr>
        <p:spPr bwMode="auto">
          <a:xfrm>
            <a:off x="1459164" y="1847850"/>
            <a:ext cx="986606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Char char="•"/>
            </a:pPr>
            <a:r>
              <a:rPr lang="zh-CN" altLang="en-US" sz="3200" smtClean="0">
                <a:solidFill>
                  <a:srgbClr val="FF0000"/>
                </a:solidFill>
                <a:latin typeface="微软雅黑" panose="020B0503020204020204" pitchFamily="34" charset="-122"/>
                <a:ea typeface="微软雅黑" panose="020B0503020204020204" pitchFamily="34" charset="-122"/>
              </a:rPr>
              <a:t>写建筑，</a:t>
            </a:r>
            <a:r>
              <a:rPr lang="zh-CN" altLang="en-US" sz="3200" smtClean="0">
                <a:latin typeface="微软雅黑" panose="020B0503020204020204" pitchFamily="34" charset="-122"/>
                <a:ea typeface="微软雅黑" panose="020B0503020204020204" pitchFamily="34" charset="-122"/>
              </a:rPr>
              <a:t>先展开广阔而高峻之全貌，进而细绘宫中楼廊飞檐、长桥复道、歌台舞殿之奇；</a:t>
            </a:r>
            <a:endParaRPr lang="en-US" altLang="zh-CN" sz="3200">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Char char="•"/>
            </a:pPr>
            <a:endParaRPr lang="zh-CN" altLang="en-US" sz="3200">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Char char="•"/>
            </a:pPr>
            <a:r>
              <a:rPr lang="zh-CN" altLang="en-US" sz="3200">
                <a:solidFill>
                  <a:srgbClr val="FF0000"/>
                </a:solidFill>
                <a:latin typeface="微软雅黑" panose="020B0503020204020204" pitchFamily="34" charset="-122"/>
                <a:ea typeface="微软雅黑" panose="020B0503020204020204" pitchFamily="34" charset="-122"/>
              </a:rPr>
              <a:t>写美女，</a:t>
            </a:r>
            <a:r>
              <a:rPr lang="zh-CN" altLang="en-US" sz="3200">
                <a:latin typeface="微软雅黑" panose="020B0503020204020204" pitchFamily="34" charset="-122"/>
                <a:ea typeface="微软雅黑" panose="020B0503020204020204" pitchFamily="34" charset="-122"/>
              </a:rPr>
              <a:t>述其来历，状其梳洗，言其美貌，诉其哀怨，绘声绘色，备加渲染；</a:t>
            </a:r>
            <a:endParaRPr lang="en-US" altLang="zh-CN" sz="3200">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Char char="•"/>
            </a:pPr>
            <a:endParaRPr lang="zh-CN" altLang="en-US" sz="3200">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Char char="•"/>
            </a:pPr>
            <a:r>
              <a:rPr lang="en-US" altLang="zh-CN" sz="3200" smtClean="0">
                <a:solidFill>
                  <a:srgbClr val="FF0000"/>
                </a:solidFill>
                <a:latin typeface="微软雅黑" panose="020B0503020204020204" pitchFamily="34" charset="-122"/>
                <a:ea typeface="微软雅黑" panose="020B0503020204020204" pitchFamily="34" charset="-122"/>
              </a:rPr>
              <a:t> 	</a:t>
            </a:r>
            <a:endParaRPr lang="zh-CN" altLang="en-US" sz="3200">
              <a:latin typeface="微软雅黑" panose="020B0503020204020204" pitchFamily="34" charset="-122"/>
              <a:ea typeface="微软雅黑" panose="020B0503020204020204" pitchFamily="34" charset="-122"/>
            </a:endParaRPr>
          </a:p>
        </p:txBody>
      </p:sp>
      <p:pic>
        <p:nvPicPr>
          <p:cNvPr id="5"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5">
            <a:extLst>
              <a:ext uri="{28A0092B-C50C-407E-A947-70E740481C1C}">
                <a14:useLocalDpi xmlns:a14="http://schemas.microsoft.com/office/drawing/2010/main" val="0"/>
              </a:ext>
            </a:extLst>
          </a:blip>
          <a:srcRect t="2" r="4718" b="25740"/>
          <a:stretch>
            <a:fillRect/>
          </a:stretch>
        </p:blipFill>
        <p:spPr>
          <a:xfrm flipH="1">
            <a:off x="8213078" y="2206032"/>
            <a:ext cx="3978919" cy="4651968"/>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11" name="文本占位符 1"/>
          <p:cNvSpPr txBox="1"/>
          <p:nvPr/>
        </p:nvSpPr>
        <p:spPr>
          <a:xfrm>
            <a:off x="1174366" y="256741"/>
            <a:ext cx="284518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一、二段小结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5219716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Effect transition="in" filter="blinds(horizontal)">
                                      <p:cBhvr>
                                        <p:cTn id="7" dur="500"/>
                                        <p:tgtEl>
                                          <p:spTgt spid="5427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4274">
                                            <p:txEl>
                                              <p:pRg st="3" end="3"/>
                                            </p:txEl>
                                          </p:spTgt>
                                        </p:tgtEl>
                                        <p:attrNameLst>
                                          <p:attrName>style.visibility</p:attrName>
                                        </p:attrNameLst>
                                      </p:cBhvr>
                                      <p:to>
                                        <p:strVal val="visible"/>
                                      </p:to>
                                    </p:set>
                                    <p:animEffect transition="in" filter="blinds(horizontal)">
                                      <p:cBhvr>
                                        <p:cTn id="12" dur="500"/>
                                        <p:tgtEl>
                                          <p:spTgt spid="54274">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4274">
                                            <p:txEl>
                                              <p:pRg st="5" end="5"/>
                                            </p:txEl>
                                          </p:spTgt>
                                        </p:tgtEl>
                                        <p:attrNameLst>
                                          <p:attrName>style.visibility</p:attrName>
                                        </p:attrNameLst>
                                      </p:cBhvr>
                                      <p:to>
                                        <p:strVal val="visible"/>
                                      </p:to>
                                    </p:set>
                                    <p:animEffect transition="in" filter="blinds(horizontal)">
                                      <p:cBhvr>
                                        <p:cTn id="17" dur="500"/>
                                        <p:tgtEl>
                                          <p:spTgt spid="54274">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500"/>
                                        <p:tgtEl>
                                          <p:spTgt spid="4">
                                            <p:txEl>
                                              <p:pRg st="2" end="2"/>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blinds(horizontal)">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6"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a:t>
            </a:r>
            <a:r>
              <a:rPr lang="zh-CN" altLang="en-US">
                <a:solidFill>
                  <a:schemeClr val="tx1">
                    <a:lumMod val="65000"/>
                    <a:lumOff val="35000"/>
                  </a:schemeClr>
                </a:solidFill>
                <a:latin typeface="隶书" panose="02010509060101010101" pitchFamily="49" charset="-122"/>
                <a:ea typeface="隶书" panose="02010509060101010101" pitchFamily="49" charset="-122"/>
              </a:rPr>
              <a:t>二</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23554" name="图片 23553" descr="Y7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3554"/>
          <p:cNvSpPr>
            <a:spLocks noChangeArrowheads="1"/>
          </p:cNvSpPr>
          <p:nvPr/>
        </p:nvSpPr>
        <p:spPr bwMode="auto">
          <a:xfrm>
            <a:off x="4800601" y="0"/>
            <a:ext cx="2339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0000FF"/>
                </a:solidFill>
                <a:latin typeface="Times New Roman" panose="02020603050405020304" pitchFamily="18" charset="0"/>
              </a:rPr>
              <a:t>长安回望绣成堆</a:t>
            </a:r>
            <a:endParaRPr lang="zh-CN" altLang="en-US" sz="2400" b="1">
              <a:solidFill>
                <a:schemeClr val="accent1"/>
              </a:solidFill>
              <a:latin typeface="Times New Roman" panose="02020603050405020304" pitchFamily="18" charset="0"/>
            </a:endParaRPr>
          </a:p>
        </p:txBody>
      </p:sp>
      <p:sp>
        <p:nvSpPr>
          <p:cNvPr id="56324" name="文本框 23555"/>
          <p:cNvSpPr txBox="1">
            <a:spLocks noChangeArrowheads="1"/>
          </p:cNvSpPr>
          <p:nvPr/>
        </p:nvSpPr>
        <p:spPr bwMode="auto">
          <a:xfrm>
            <a:off x="9191625" y="6092826"/>
            <a:ext cx="10810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0000FF"/>
                </a:solidFill>
                <a:latin typeface="Times New Roman" panose="02020603050405020304" pitchFamily="18" charset="0"/>
                <a:ea typeface="楷体_GB2312" pitchFamily="49" charset="-122"/>
              </a:rPr>
              <a:t>小结</a:t>
            </a:r>
          </a:p>
        </p:txBody>
      </p:sp>
    </p:spTree>
    <p:extLst>
      <p:ext uri="{BB962C8B-B14F-4D97-AF65-F5344CB8AC3E}">
        <p14:creationId xmlns:p14="http://schemas.microsoft.com/office/powerpoint/2010/main" val="1655019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barn(inVertical)">
                                      <p:cBhvr>
                                        <p:cTn id="12"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24577"/>
          <p:cNvSpPr txBox="1">
            <a:spLocks noChangeArrowheads="1"/>
          </p:cNvSpPr>
          <p:nvPr/>
        </p:nvSpPr>
        <p:spPr bwMode="auto">
          <a:xfrm>
            <a:off x="998901" y="186433"/>
            <a:ext cx="10041797"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300000"/>
              </a:lnSpc>
              <a:spcBef>
                <a:spcPts val="1200"/>
              </a:spcBef>
            </a:pPr>
            <a:r>
              <a:rPr lang="zh-CN" altLang="en-US" sz="3200" b="1">
                <a:latin typeface="微软雅黑" panose="020B0503020204020204" pitchFamily="34" charset="-122"/>
                <a:ea typeface="微软雅黑" panose="020B0503020204020204" pitchFamily="34" charset="-122"/>
              </a:rPr>
              <a:t>（三） </a:t>
            </a:r>
            <a:r>
              <a:rPr lang="zh-CN" altLang="en-US" sz="3200" b="1">
                <a:solidFill>
                  <a:srgbClr val="C00000"/>
                </a:solidFill>
                <a:latin typeface="微软雅黑" panose="020B0503020204020204" pitchFamily="34" charset="-122"/>
                <a:ea typeface="微软雅黑" panose="020B0503020204020204" pitchFamily="34" charset="-122"/>
              </a:rPr>
              <a:t>嗟乎</a:t>
            </a:r>
            <a:r>
              <a:rPr lang="zh-CN" altLang="en-US" sz="3200" b="1">
                <a:latin typeface="微软雅黑" panose="020B0503020204020204" pitchFamily="34" charset="-122"/>
                <a:ea typeface="微软雅黑" panose="020B0503020204020204" pitchFamily="34" charset="-122"/>
              </a:rPr>
              <a:t>！一人之心，千万人之心也。秦</a:t>
            </a:r>
            <a:r>
              <a:rPr lang="zh-CN" altLang="en-US" sz="3200" b="1">
                <a:solidFill>
                  <a:srgbClr val="C00000"/>
                </a:solidFill>
                <a:latin typeface="微软雅黑" panose="020B0503020204020204" pitchFamily="34" charset="-122"/>
                <a:ea typeface="微软雅黑" panose="020B0503020204020204" pitchFamily="34" charset="-122"/>
                <a:hlinkClick r:id="rId2" action="ppaction://hlinksldjump"/>
              </a:rPr>
              <a:t>爱</a:t>
            </a:r>
            <a:r>
              <a:rPr lang="zh-CN" altLang="en-US" sz="3200" b="1">
                <a:solidFill>
                  <a:srgbClr val="C00000"/>
                </a:solidFill>
                <a:latin typeface="微软雅黑" panose="020B0503020204020204" pitchFamily="34" charset="-122"/>
                <a:ea typeface="微软雅黑" panose="020B0503020204020204" pitchFamily="34" charset="-122"/>
              </a:rPr>
              <a:t>纷奢</a:t>
            </a:r>
            <a:r>
              <a:rPr lang="zh-CN" altLang="en-US" sz="3200" b="1" smtClean="0">
                <a:latin typeface="微软雅黑" panose="020B0503020204020204" pitchFamily="34" charset="-122"/>
                <a:ea typeface="微软雅黑" panose="020B0503020204020204" pitchFamily="34" charset="-122"/>
              </a:rPr>
              <a:t>，</a:t>
            </a:r>
            <a:r>
              <a:rPr lang="zh-CN" altLang="en-US" sz="3200" b="1" smtClean="0">
                <a:solidFill>
                  <a:srgbClr val="C00000"/>
                </a:solidFill>
                <a:latin typeface="微软雅黑" panose="020B0503020204020204" pitchFamily="34" charset="-122"/>
                <a:ea typeface="微软雅黑" panose="020B0503020204020204" pitchFamily="34" charset="-122"/>
              </a:rPr>
              <a:t>人</a:t>
            </a:r>
            <a:r>
              <a:rPr lang="zh-CN" altLang="en-US" sz="3200" b="1">
                <a:latin typeface="微软雅黑" panose="020B0503020204020204" pitchFamily="34" charset="-122"/>
                <a:ea typeface="微软雅黑" panose="020B0503020204020204" pitchFamily="34" charset="-122"/>
              </a:rPr>
              <a:t>亦念其家。奈何</a:t>
            </a:r>
            <a:r>
              <a:rPr lang="zh-CN" altLang="en-US" sz="3200" b="1">
                <a:solidFill>
                  <a:srgbClr val="C00000"/>
                </a:solidFill>
                <a:latin typeface="微软雅黑" panose="020B0503020204020204" pitchFamily="34" charset="-122"/>
                <a:ea typeface="微软雅黑" panose="020B0503020204020204" pitchFamily="34" charset="-122"/>
                <a:hlinkClick r:id="rId3" action="ppaction://hlinksldjump"/>
              </a:rPr>
              <a:t>取</a:t>
            </a:r>
            <a:r>
              <a:rPr lang="zh-CN" altLang="en-US" sz="3200" b="1">
                <a:latin typeface="微软雅黑" panose="020B0503020204020204" pitchFamily="34" charset="-122"/>
                <a:ea typeface="微软雅黑" panose="020B0503020204020204" pitchFamily="34" charset="-122"/>
              </a:rPr>
              <a:t>之</a:t>
            </a:r>
            <a:r>
              <a:rPr lang="zh-CN" altLang="en-US" sz="3200" b="1">
                <a:solidFill>
                  <a:srgbClr val="C00000"/>
                </a:solidFill>
                <a:latin typeface="微软雅黑" panose="020B0503020204020204" pitchFamily="34" charset="-122"/>
                <a:ea typeface="微软雅黑" panose="020B0503020204020204" pitchFamily="34" charset="-122"/>
              </a:rPr>
              <a:t>尽锱铢</a:t>
            </a:r>
            <a:r>
              <a:rPr lang="zh-CN" altLang="en-US" sz="3200" b="1">
                <a:latin typeface="微软雅黑" panose="020B0503020204020204" pitchFamily="34" charset="-122"/>
                <a:ea typeface="微软雅黑" panose="020B0503020204020204" pitchFamily="34" charset="-122"/>
              </a:rPr>
              <a:t>，用之如泥沙？使负</a:t>
            </a:r>
            <a:r>
              <a:rPr lang="zh-CN" altLang="en-US" sz="3200" b="1" smtClean="0">
                <a:solidFill>
                  <a:srgbClr val="C00000"/>
                </a:solidFill>
                <a:latin typeface="微软雅黑" panose="020B0503020204020204" pitchFamily="34" charset="-122"/>
                <a:ea typeface="微软雅黑" panose="020B0503020204020204" pitchFamily="34" charset="-122"/>
              </a:rPr>
              <a:t>栋</a:t>
            </a:r>
            <a:r>
              <a:rPr lang="zh-CN" altLang="en-US" sz="3200" b="1" smtClean="0">
                <a:latin typeface="微软雅黑" panose="020B0503020204020204" pitchFamily="34" charset="-122"/>
                <a:ea typeface="微软雅黑" panose="020B0503020204020204" pitchFamily="34" charset="-122"/>
              </a:rPr>
              <a:t>之</a:t>
            </a:r>
            <a:endParaRPr lang="en-US" altLang="zh-CN" sz="3200" b="1" smtClean="0">
              <a:latin typeface="微软雅黑" panose="020B0503020204020204" pitchFamily="34" charset="-122"/>
              <a:ea typeface="微软雅黑" panose="020B0503020204020204" pitchFamily="34" charset="-122"/>
            </a:endParaRPr>
          </a:p>
          <a:p>
            <a:pPr eaLnBrk="1" hangingPunct="1">
              <a:lnSpc>
                <a:spcPct val="300000"/>
              </a:lnSpc>
              <a:spcBef>
                <a:spcPts val="1200"/>
              </a:spcBef>
            </a:pPr>
            <a:r>
              <a:rPr lang="zh-CN" altLang="en-US" sz="3200" b="1" smtClean="0">
                <a:latin typeface="微软雅黑" panose="020B0503020204020204" pitchFamily="34" charset="-122"/>
                <a:ea typeface="微软雅黑" panose="020B0503020204020204" pitchFamily="34" charset="-122"/>
              </a:rPr>
              <a:t>柱</a:t>
            </a:r>
            <a:r>
              <a:rPr lang="zh-CN" altLang="en-US" sz="3200" b="1">
                <a:latin typeface="微软雅黑" panose="020B0503020204020204" pitchFamily="34" charset="-122"/>
                <a:ea typeface="微软雅黑" panose="020B0503020204020204" pitchFamily="34" charset="-122"/>
              </a:rPr>
              <a:t>，多</a:t>
            </a:r>
            <a:r>
              <a:rPr lang="zh-CN" altLang="en-US" sz="3200" b="1">
                <a:solidFill>
                  <a:srgbClr val="C00000"/>
                </a:solidFill>
                <a:latin typeface="微软雅黑" panose="020B0503020204020204" pitchFamily="34" charset="-122"/>
                <a:ea typeface="微软雅黑" panose="020B0503020204020204" pitchFamily="34" charset="-122"/>
              </a:rPr>
              <a:t>于南亩</a:t>
            </a:r>
            <a:r>
              <a:rPr lang="zh-CN" altLang="en-US" sz="3200" b="1">
                <a:latin typeface="微软雅黑" panose="020B0503020204020204" pitchFamily="34" charset="-122"/>
                <a:ea typeface="微软雅黑" panose="020B0503020204020204" pitchFamily="34" charset="-122"/>
              </a:rPr>
              <a:t>之农夫；架梁之椽，多于机上之工女</a:t>
            </a:r>
            <a:r>
              <a:rPr lang="zh-CN" altLang="en-US" sz="3200" b="1" smtClean="0">
                <a:latin typeface="微软雅黑" panose="020B0503020204020204" pitchFamily="34" charset="-122"/>
                <a:ea typeface="微软雅黑" panose="020B0503020204020204" pitchFamily="34" charset="-122"/>
              </a:rPr>
              <a:t>；钉</a:t>
            </a:r>
            <a:r>
              <a:rPr lang="zh-CN" altLang="en-US" sz="3200" b="1">
                <a:latin typeface="微软雅黑" panose="020B0503020204020204" pitchFamily="34" charset="-122"/>
                <a:ea typeface="微软雅黑" panose="020B0503020204020204" pitchFamily="34" charset="-122"/>
              </a:rPr>
              <a:t>头</a:t>
            </a:r>
            <a:r>
              <a:rPr lang="zh-CN" altLang="en-US" sz="3200" b="1">
                <a:solidFill>
                  <a:srgbClr val="C00000"/>
                </a:solidFill>
                <a:latin typeface="微软雅黑" panose="020B0503020204020204" pitchFamily="34" charset="-122"/>
                <a:ea typeface="微软雅黑" panose="020B0503020204020204" pitchFamily="34" charset="-122"/>
              </a:rPr>
              <a:t>磷磷</a:t>
            </a:r>
            <a:r>
              <a:rPr lang="zh-CN" altLang="en-US" sz="3200" b="1">
                <a:latin typeface="微软雅黑" panose="020B0503020204020204" pitchFamily="34" charset="-122"/>
                <a:ea typeface="微软雅黑" panose="020B0503020204020204" pitchFamily="34" charset="-122"/>
              </a:rPr>
              <a:t>，多于在</a:t>
            </a:r>
            <a:r>
              <a:rPr lang="zh-CN" altLang="en-US" sz="3200" b="1">
                <a:solidFill>
                  <a:srgbClr val="C00000"/>
                </a:solidFill>
                <a:latin typeface="微软雅黑" panose="020B0503020204020204" pitchFamily="34" charset="-122"/>
                <a:ea typeface="微软雅黑" panose="020B0503020204020204" pitchFamily="34" charset="-122"/>
              </a:rPr>
              <a:t>庾</a:t>
            </a:r>
            <a:r>
              <a:rPr lang="zh-CN" altLang="en-US" sz="3200" b="1">
                <a:latin typeface="微软雅黑" panose="020B0503020204020204" pitchFamily="34" charset="-122"/>
                <a:ea typeface="微软雅黑" panose="020B0503020204020204" pitchFamily="34" charset="-122"/>
              </a:rPr>
              <a:t>之粟粒；瓦缝参差，多于周身</a:t>
            </a:r>
            <a:r>
              <a:rPr lang="zh-CN" altLang="en-US" sz="3200" b="1" smtClean="0">
                <a:latin typeface="微软雅黑" panose="020B0503020204020204" pitchFamily="34" charset="-122"/>
                <a:ea typeface="微软雅黑" panose="020B0503020204020204" pitchFamily="34" charset="-122"/>
              </a:rPr>
              <a:t>之</a:t>
            </a:r>
            <a:r>
              <a:rPr lang="zh-CN" altLang="en-US" sz="3200" b="1" smtClean="0">
                <a:solidFill>
                  <a:srgbClr val="C00000"/>
                </a:solidFill>
                <a:latin typeface="微软雅黑" panose="020B0503020204020204" pitchFamily="34" charset="-122"/>
                <a:ea typeface="微软雅黑" panose="020B0503020204020204" pitchFamily="34" charset="-122"/>
              </a:rPr>
              <a:t>帛</a:t>
            </a:r>
            <a:r>
              <a:rPr lang="zh-CN" altLang="en-US" sz="3200" b="1">
                <a:solidFill>
                  <a:srgbClr val="C00000"/>
                </a:solidFill>
                <a:latin typeface="微软雅黑" panose="020B0503020204020204" pitchFamily="34" charset="-122"/>
                <a:ea typeface="微软雅黑" panose="020B0503020204020204" pitchFamily="34" charset="-122"/>
              </a:rPr>
              <a:t>缕</a:t>
            </a:r>
            <a:r>
              <a:rPr lang="zh-CN" altLang="en-US" sz="3200" b="1" smtClean="0">
                <a:latin typeface="微软雅黑" panose="020B0503020204020204" pitchFamily="34" charset="-122"/>
                <a:ea typeface="微软雅黑" panose="020B0503020204020204" pitchFamily="34" charset="-122"/>
              </a:rPr>
              <a:t>；</a:t>
            </a:r>
            <a:endParaRPr lang="zh-CN" altLang="en-US" sz="3200" b="1">
              <a:latin typeface="微软雅黑" panose="020B0503020204020204" pitchFamily="34" charset="-122"/>
              <a:ea typeface="微软雅黑" panose="020B0503020204020204" pitchFamily="34" charset="-122"/>
            </a:endParaRPr>
          </a:p>
        </p:txBody>
      </p:sp>
      <p:sp>
        <p:nvSpPr>
          <p:cNvPr id="24579" name="直接连接符 24578"/>
          <p:cNvSpPr>
            <a:spLocks noChangeShapeType="1"/>
          </p:cNvSpPr>
          <p:nvPr/>
        </p:nvSpPr>
        <p:spPr bwMode="auto">
          <a:xfrm>
            <a:off x="3638550" y="1466850"/>
            <a:ext cx="1524000"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0" name="文本框 24579"/>
          <p:cNvSpPr txBox="1">
            <a:spLocks noChangeArrowheads="1"/>
          </p:cNvSpPr>
          <p:nvPr/>
        </p:nvSpPr>
        <p:spPr bwMode="auto">
          <a:xfrm>
            <a:off x="3657600" y="1430337"/>
            <a:ext cx="129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solidFill>
                  <a:srgbClr val="C00000"/>
                </a:solidFill>
                <a:latin typeface="微软雅黑" panose="020B0503020204020204" pitchFamily="34" charset="-122"/>
                <a:ea typeface="微软雅黑" panose="020B0503020204020204" pitchFamily="34" charset="-122"/>
              </a:rPr>
              <a:t>主语</a:t>
            </a:r>
          </a:p>
        </p:txBody>
      </p:sp>
      <p:sp>
        <p:nvSpPr>
          <p:cNvPr id="24581" name="直接连接符 24580"/>
          <p:cNvSpPr>
            <a:spLocks noChangeShapeType="1"/>
          </p:cNvSpPr>
          <p:nvPr/>
        </p:nvSpPr>
        <p:spPr bwMode="auto">
          <a:xfrm>
            <a:off x="5715000" y="1466850"/>
            <a:ext cx="2438400"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2" name="文本框 24581"/>
          <p:cNvSpPr txBox="1">
            <a:spLocks noChangeArrowheads="1"/>
          </p:cNvSpPr>
          <p:nvPr/>
        </p:nvSpPr>
        <p:spPr bwMode="auto">
          <a:xfrm>
            <a:off x="5737860" y="1430338"/>
            <a:ext cx="14249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solidFill>
                  <a:srgbClr val="C00000"/>
                </a:solidFill>
                <a:latin typeface="微软雅黑" panose="020B0503020204020204" pitchFamily="34" charset="-122"/>
                <a:ea typeface="微软雅黑" panose="020B0503020204020204" pitchFamily="34" charset="-122"/>
              </a:rPr>
              <a:t>谓语</a:t>
            </a:r>
          </a:p>
        </p:txBody>
      </p:sp>
      <p:sp>
        <p:nvSpPr>
          <p:cNvPr id="24583" name="文本框 24582"/>
          <p:cNvSpPr txBox="1">
            <a:spLocks noChangeArrowheads="1"/>
          </p:cNvSpPr>
          <p:nvPr/>
        </p:nvSpPr>
        <p:spPr bwMode="auto">
          <a:xfrm>
            <a:off x="7017339" y="1453685"/>
            <a:ext cx="18135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solidFill>
                  <a:srgbClr val="C00000"/>
                </a:solidFill>
                <a:latin typeface="微软雅黑" panose="020B0503020204020204" pitchFamily="34" charset="-122"/>
                <a:ea typeface="微软雅黑" panose="020B0503020204020204" pitchFamily="34" charset="-122"/>
              </a:rPr>
              <a:t>判断句</a:t>
            </a:r>
          </a:p>
        </p:txBody>
      </p:sp>
      <p:sp>
        <p:nvSpPr>
          <p:cNvPr id="24584" name="文本框 24583"/>
          <p:cNvSpPr txBox="1">
            <a:spLocks noChangeArrowheads="1"/>
          </p:cNvSpPr>
          <p:nvPr/>
        </p:nvSpPr>
        <p:spPr bwMode="auto">
          <a:xfrm>
            <a:off x="3078139" y="590738"/>
            <a:ext cx="603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一个人的心和千万人的心是相同的。</a:t>
            </a:r>
          </a:p>
        </p:txBody>
      </p:sp>
      <p:sp>
        <p:nvSpPr>
          <p:cNvPr id="24585" name="文本框 24584"/>
          <p:cNvSpPr txBox="1">
            <a:spLocks noChangeArrowheads="1"/>
          </p:cNvSpPr>
          <p:nvPr/>
        </p:nvSpPr>
        <p:spPr bwMode="auto">
          <a:xfrm>
            <a:off x="9218838" y="1453685"/>
            <a:ext cx="1371600" cy="43577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繁华奢侈</a:t>
            </a:r>
          </a:p>
        </p:txBody>
      </p:sp>
      <p:sp>
        <p:nvSpPr>
          <p:cNvPr id="24586" name="文本框 24585"/>
          <p:cNvSpPr txBox="1">
            <a:spLocks noChangeArrowheads="1"/>
          </p:cNvSpPr>
          <p:nvPr/>
        </p:nvSpPr>
        <p:spPr bwMode="auto">
          <a:xfrm>
            <a:off x="275001" y="2837460"/>
            <a:ext cx="1447800" cy="537703"/>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别国的人</a:t>
            </a:r>
            <a:endParaRPr lang="zh-CN" altLang="en-US"/>
          </a:p>
        </p:txBody>
      </p:sp>
      <p:sp>
        <p:nvSpPr>
          <p:cNvPr id="24587" name="文本框 24586"/>
          <p:cNvSpPr txBox="1">
            <a:spLocks noChangeArrowheads="1"/>
          </p:cNvSpPr>
          <p:nvPr/>
        </p:nvSpPr>
        <p:spPr bwMode="auto">
          <a:xfrm>
            <a:off x="3944965" y="2868508"/>
            <a:ext cx="4359220" cy="762212"/>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a:t>
            </a:r>
            <a:r>
              <a:rPr lang="en-US" altLang="zh-CN" err="1"/>
              <a:t>zī zhū</a:t>
            </a:r>
            <a:r>
              <a:rPr lang="zh-CN" altLang="en-US"/>
              <a:t>）都是古代的重量单位，这里用来喻指数量极微。</a:t>
            </a:r>
          </a:p>
        </p:txBody>
      </p:sp>
      <p:sp>
        <p:nvSpPr>
          <p:cNvPr id="24588" name="文本框 24587"/>
          <p:cNvSpPr txBox="1">
            <a:spLocks noChangeArrowheads="1"/>
          </p:cNvSpPr>
          <p:nvPr/>
        </p:nvSpPr>
        <p:spPr bwMode="auto">
          <a:xfrm>
            <a:off x="4600915" y="1943830"/>
            <a:ext cx="1496649" cy="501275"/>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尽：拿</a:t>
            </a:r>
            <a:r>
              <a:rPr lang="zh-CN" altLang="en-US"/>
              <a:t>尽</a:t>
            </a:r>
          </a:p>
        </p:txBody>
      </p:sp>
      <p:sp>
        <p:nvSpPr>
          <p:cNvPr id="24589" name="文本框 24588"/>
          <p:cNvSpPr txBox="1">
            <a:spLocks noChangeArrowheads="1"/>
          </p:cNvSpPr>
          <p:nvPr/>
        </p:nvSpPr>
        <p:spPr bwMode="auto">
          <a:xfrm>
            <a:off x="9563610" y="1974623"/>
            <a:ext cx="1905000" cy="43968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房屋的</a:t>
            </a:r>
            <a:r>
              <a:rPr lang="zh-CN" altLang="en-US" smtClean="0"/>
              <a:t>脊梁</a:t>
            </a:r>
            <a:endParaRPr lang="zh-CN" altLang="en-US"/>
          </a:p>
        </p:txBody>
      </p:sp>
      <p:sp>
        <p:nvSpPr>
          <p:cNvPr id="24590" name="文本框 24589"/>
          <p:cNvSpPr txBox="1">
            <a:spLocks noChangeArrowheads="1"/>
          </p:cNvSpPr>
          <p:nvPr/>
        </p:nvSpPr>
        <p:spPr bwMode="auto">
          <a:xfrm>
            <a:off x="2654160" y="4530836"/>
            <a:ext cx="1524000" cy="453439"/>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泛指田野</a:t>
            </a:r>
          </a:p>
        </p:txBody>
      </p:sp>
      <p:sp>
        <p:nvSpPr>
          <p:cNvPr id="24591" name="文本框 24590"/>
          <p:cNvSpPr txBox="1">
            <a:spLocks noChangeArrowheads="1"/>
          </p:cNvSpPr>
          <p:nvPr/>
        </p:nvSpPr>
        <p:spPr bwMode="auto">
          <a:xfrm>
            <a:off x="6019799" y="4560943"/>
            <a:ext cx="1066800" cy="33939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a:t>chuán</a:t>
            </a:r>
            <a:endParaRPr lang="en-US" altLang="zh-CN"/>
          </a:p>
        </p:txBody>
      </p:sp>
      <p:sp>
        <p:nvSpPr>
          <p:cNvPr id="24592" name="文本框 24591"/>
          <p:cNvSpPr txBox="1">
            <a:spLocks noChangeArrowheads="1"/>
          </p:cNvSpPr>
          <p:nvPr/>
        </p:nvSpPr>
        <p:spPr bwMode="auto">
          <a:xfrm>
            <a:off x="541532" y="5982549"/>
            <a:ext cx="2400300" cy="70401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有棱角的样子，形容钉头突出</a:t>
            </a:r>
            <a:endParaRPr lang="zh-CN" altLang="en-US"/>
          </a:p>
        </p:txBody>
      </p:sp>
      <p:sp>
        <p:nvSpPr>
          <p:cNvPr id="24593" name="文本框 24592"/>
          <p:cNvSpPr txBox="1">
            <a:spLocks noChangeArrowheads="1"/>
          </p:cNvSpPr>
          <p:nvPr/>
        </p:nvSpPr>
        <p:spPr bwMode="auto">
          <a:xfrm>
            <a:off x="3367055" y="5986098"/>
            <a:ext cx="2370805" cy="480845"/>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err="1" smtClean="0"/>
              <a:t>yǔ</a:t>
            </a:r>
            <a:r>
              <a:rPr lang="zh-CN" altLang="en-US" smtClean="0"/>
              <a:t>露天</a:t>
            </a:r>
            <a:r>
              <a:rPr lang="zh-CN" altLang="en-US"/>
              <a:t>的</a:t>
            </a:r>
            <a:r>
              <a:rPr lang="zh-CN" altLang="en-US" smtClean="0"/>
              <a:t>谷仓</a:t>
            </a:r>
            <a:endParaRPr lang="en-US" altLang="zh-CN"/>
          </a:p>
        </p:txBody>
      </p:sp>
      <p:sp>
        <p:nvSpPr>
          <p:cNvPr id="24594" name="文本框 24593"/>
          <p:cNvSpPr txBox="1">
            <a:spLocks noChangeArrowheads="1"/>
          </p:cNvSpPr>
          <p:nvPr/>
        </p:nvSpPr>
        <p:spPr bwMode="auto">
          <a:xfrm>
            <a:off x="9904638" y="5993877"/>
            <a:ext cx="1143000" cy="412421"/>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丝线</a:t>
            </a:r>
          </a:p>
        </p:txBody>
      </p:sp>
      <p:pic>
        <p:nvPicPr>
          <p:cNvPr id="22"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23"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4" name="动作按钮: 前进或下一项 23">
            <a:hlinkClick r:id="rId6" action="ppaction://hlinksldjump" highlightClick="1"/>
          </p:cNvPr>
          <p:cNvSpPr/>
          <p:nvPr/>
        </p:nvSpPr>
        <p:spPr>
          <a:xfrm>
            <a:off x="11515406" y="6100368"/>
            <a:ext cx="477083" cy="62866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24"/>
          <p:cNvSpPr txBox="1">
            <a:spLocks noChangeArrowheads="1"/>
          </p:cNvSpPr>
          <p:nvPr/>
        </p:nvSpPr>
        <p:spPr bwMode="auto">
          <a:xfrm>
            <a:off x="1168941" y="1416589"/>
            <a:ext cx="2247219" cy="911405"/>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无限感慨，引起下面的议论</a:t>
            </a:r>
            <a:endParaRPr lang="zh-CN" altLang="en-US"/>
          </a:p>
        </p:txBody>
      </p:sp>
      <p:sp>
        <p:nvSpPr>
          <p:cNvPr id="26" name="文本框 25"/>
          <p:cNvSpPr txBox="1">
            <a:spLocks noChangeArrowheads="1"/>
          </p:cNvSpPr>
          <p:nvPr/>
        </p:nvSpPr>
        <p:spPr bwMode="auto">
          <a:xfrm>
            <a:off x="1619590" y="2816837"/>
            <a:ext cx="23828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fontAlgn="ctr">
              <a:spcBef>
                <a:spcPct val="50000"/>
              </a:spcBef>
              <a:defRPr sz="2800" b="1">
                <a:solidFill>
                  <a:srgbClr val="0070C0"/>
                </a:solidFill>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人心同理，都渴望安居乐业</a:t>
            </a:r>
            <a:endParaRPr lang="zh-CN" altLang="en-US"/>
          </a:p>
        </p:txBody>
      </p:sp>
      <p:sp>
        <p:nvSpPr>
          <p:cNvPr id="2" name="矩形 1"/>
          <p:cNvSpPr/>
          <p:nvPr/>
        </p:nvSpPr>
        <p:spPr>
          <a:xfrm>
            <a:off x="8181771" y="2904382"/>
            <a:ext cx="381071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spcBef>
                <a:spcPct val="50000"/>
              </a:spcBef>
            </a:pPr>
            <a:r>
              <a:rPr lang="zh-CN" altLang="en-US" sz="2800" b="1">
                <a:solidFill>
                  <a:srgbClr val="0070C0"/>
                </a:solidFill>
                <a:latin typeface="楷体" panose="02010609060101010101" pitchFamily="49" charset="-122"/>
                <a:ea typeface="楷体" panose="02010609060101010101" pitchFamily="49" charset="-122"/>
              </a:rPr>
              <a:t>(比喻)取用失当，用一反问，凸显谴责意</a:t>
            </a:r>
          </a:p>
        </p:txBody>
      </p:sp>
      <p:sp>
        <p:nvSpPr>
          <p:cNvPr id="3" name="矩形 2"/>
          <p:cNvSpPr/>
          <p:nvPr/>
        </p:nvSpPr>
        <p:spPr>
          <a:xfrm>
            <a:off x="409714" y="3499179"/>
            <a:ext cx="7981672" cy="584775"/>
          </a:xfrm>
          <a:prstGeom prst="rect">
            <a:avLst/>
          </a:prstGeom>
          <a:solidFill>
            <a:srgbClr val="C00000"/>
          </a:solidFill>
        </p:spPr>
        <p:txBody>
          <a:bodyPr wrap="none">
            <a:spAutoFit/>
          </a:bodyPr>
          <a:lstStyle/>
          <a:p>
            <a:r>
              <a:rPr lang="zh-CN" altLang="en-US" sz="3200">
                <a:solidFill>
                  <a:schemeClr val="bg1"/>
                </a:solidFill>
                <a:latin typeface="微软雅黑" panose="020B0503020204020204" pitchFamily="34" charset="-122"/>
                <a:ea typeface="微软雅黑" panose="020B0503020204020204" pitchFamily="34" charset="-122"/>
              </a:rPr>
              <a:t>转为议论，表现秦亡之必然，流露谴责之意</a:t>
            </a:r>
          </a:p>
        </p:txBody>
      </p:sp>
      <p:sp>
        <p:nvSpPr>
          <p:cNvPr id="29" name="文本框 28"/>
          <p:cNvSpPr txBox="1">
            <a:spLocks noChangeArrowheads="1"/>
          </p:cNvSpPr>
          <p:nvPr/>
        </p:nvSpPr>
        <p:spPr bwMode="auto">
          <a:xfrm>
            <a:off x="2083686" y="4530836"/>
            <a:ext cx="494225" cy="41825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比</a:t>
            </a:r>
            <a:endParaRPr lang="zh-CN" altLang="en-US"/>
          </a:p>
        </p:txBody>
      </p:sp>
    </p:spTree>
    <p:extLst>
      <p:ext uri="{BB962C8B-B14F-4D97-AF65-F5344CB8AC3E}">
        <p14:creationId xmlns:p14="http://schemas.microsoft.com/office/powerpoint/2010/main" val="32896543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arn(outVertical)">
                                      <p:cBhvr>
                                        <p:cTn id="12" dur="500"/>
                                        <p:tgtEl>
                                          <p:spTgt spid="2457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barn(outVertical)">
                                      <p:cBhvr>
                                        <p:cTn id="17" dur="500"/>
                                        <p:tgtEl>
                                          <p:spTgt spid="2458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4581"/>
                                        </p:tgtEl>
                                        <p:attrNameLst>
                                          <p:attrName>style.visibility</p:attrName>
                                        </p:attrNameLst>
                                      </p:cBhvr>
                                      <p:to>
                                        <p:strVal val="visible"/>
                                      </p:to>
                                    </p:set>
                                    <p:animEffect transition="in" filter="barn(outVertical)">
                                      <p:cBhvr>
                                        <p:cTn id="22" dur="500"/>
                                        <p:tgtEl>
                                          <p:spTgt spid="2458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4582"/>
                                        </p:tgtEl>
                                        <p:attrNameLst>
                                          <p:attrName>style.visibility</p:attrName>
                                        </p:attrNameLst>
                                      </p:cBhvr>
                                      <p:to>
                                        <p:strVal val="visible"/>
                                      </p:to>
                                    </p:set>
                                    <p:animEffect transition="in" filter="barn(outVertical)">
                                      <p:cBhvr>
                                        <p:cTn id="27" dur="500"/>
                                        <p:tgtEl>
                                          <p:spTgt spid="2458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24583"/>
                                        </p:tgtEl>
                                        <p:attrNameLst>
                                          <p:attrName>style.visibility</p:attrName>
                                        </p:attrNameLst>
                                      </p:cBhvr>
                                      <p:to>
                                        <p:strVal val="visible"/>
                                      </p:to>
                                    </p:set>
                                    <p:animEffect transition="in" filter="barn(outVertical)">
                                      <p:cBhvr>
                                        <p:cTn id="32" dur="500"/>
                                        <p:tgtEl>
                                          <p:spTgt spid="2458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24584"/>
                                        </p:tgtEl>
                                        <p:attrNameLst>
                                          <p:attrName>style.visibility</p:attrName>
                                        </p:attrNameLst>
                                      </p:cBhvr>
                                      <p:to>
                                        <p:strVal val="visible"/>
                                      </p:to>
                                    </p:set>
                                    <p:animEffect transition="in" filter="barn(outVertical)">
                                      <p:cBhvr>
                                        <p:cTn id="37" dur="500"/>
                                        <p:tgtEl>
                                          <p:spTgt spid="2458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24585"/>
                                        </p:tgtEl>
                                        <p:attrNameLst>
                                          <p:attrName>style.visibility</p:attrName>
                                        </p:attrNameLst>
                                      </p:cBhvr>
                                      <p:to>
                                        <p:strVal val="visible"/>
                                      </p:to>
                                    </p:set>
                                    <p:animEffect transition="in" filter="barn(outVertical)">
                                      <p:cBhvr>
                                        <p:cTn id="42" dur="500"/>
                                        <p:tgtEl>
                                          <p:spTgt spid="2458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24586"/>
                                        </p:tgtEl>
                                        <p:attrNameLst>
                                          <p:attrName>style.visibility</p:attrName>
                                        </p:attrNameLst>
                                      </p:cBhvr>
                                      <p:to>
                                        <p:strVal val="visible"/>
                                      </p:to>
                                    </p:set>
                                    <p:animEffect transition="in" filter="barn(outVertical)">
                                      <p:cBhvr>
                                        <p:cTn id="47" dur="500"/>
                                        <p:tgtEl>
                                          <p:spTgt spid="2458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barn(outVertical)">
                                      <p:cBhvr>
                                        <p:cTn id="52" dur="500"/>
                                        <p:tgtEl>
                                          <p:spTgt spid="2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37" fill="hold" grpId="0" nodeType="clickEffect">
                                  <p:stCondLst>
                                    <p:cond delay="0"/>
                                  </p:stCondLst>
                                  <p:childTnLst>
                                    <p:set>
                                      <p:cBhvr>
                                        <p:cTn id="56" dur="1" fill="hold">
                                          <p:stCondLst>
                                            <p:cond delay="0"/>
                                          </p:stCondLst>
                                        </p:cTn>
                                        <p:tgtEl>
                                          <p:spTgt spid="24588"/>
                                        </p:tgtEl>
                                        <p:attrNameLst>
                                          <p:attrName>style.visibility</p:attrName>
                                        </p:attrNameLst>
                                      </p:cBhvr>
                                      <p:to>
                                        <p:strVal val="visible"/>
                                      </p:to>
                                    </p:set>
                                    <p:animEffect transition="in" filter="barn(outVertical)">
                                      <p:cBhvr>
                                        <p:cTn id="57" dur="500"/>
                                        <p:tgtEl>
                                          <p:spTgt spid="24588"/>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6" presetClass="entr" presetSubtype="37" fill="hold" grpId="0" nodeType="clickEffect">
                                  <p:stCondLst>
                                    <p:cond delay="0"/>
                                  </p:stCondLst>
                                  <p:childTnLst>
                                    <p:set>
                                      <p:cBhvr>
                                        <p:cTn id="61" dur="1" fill="hold">
                                          <p:stCondLst>
                                            <p:cond delay="0"/>
                                          </p:stCondLst>
                                        </p:cTn>
                                        <p:tgtEl>
                                          <p:spTgt spid="24587"/>
                                        </p:tgtEl>
                                        <p:attrNameLst>
                                          <p:attrName>style.visibility</p:attrName>
                                        </p:attrNameLst>
                                      </p:cBhvr>
                                      <p:to>
                                        <p:strVal val="visible"/>
                                      </p:to>
                                    </p:set>
                                    <p:animEffect transition="in" filter="barn(outVertical)">
                                      <p:cBhvr>
                                        <p:cTn id="62" dur="500"/>
                                        <p:tgtEl>
                                          <p:spTgt spid="24587"/>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6" presetClass="entr" presetSubtype="37" fill="hold" grpId="0" nodeType="clickEffect">
                                  <p:stCondLst>
                                    <p:cond delay="0"/>
                                  </p:stCondLst>
                                  <p:childTnLst>
                                    <p:set>
                                      <p:cBhvr>
                                        <p:cTn id="74" dur="1" fill="hold">
                                          <p:stCondLst>
                                            <p:cond delay="0"/>
                                          </p:stCondLst>
                                        </p:cTn>
                                        <p:tgtEl>
                                          <p:spTgt spid="24589"/>
                                        </p:tgtEl>
                                        <p:attrNameLst>
                                          <p:attrName>style.visibility</p:attrName>
                                        </p:attrNameLst>
                                      </p:cBhvr>
                                      <p:to>
                                        <p:strVal val="visible"/>
                                      </p:to>
                                    </p:set>
                                    <p:animEffect transition="in" filter="barn(outVertical)">
                                      <p:cBhvr>
                                        <p:cTn id="75" dur="500"/>
                                        <p:tgtEl>
                                          <p:spTgt spid="24589"/>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16" presetClass="entr" presetSubtype="37" fill="hold" grpId="0" nodeType="click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barn(outVertical)">
                                      <p:cBhvr>
                                        <p:cTn id="80" dur="500"/>
                                        <p:tgtEl>
                                          <p:spTgt spid="29"/>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16" presetClass="entr" presetSubtype="37" fill="hold" grpId="0" nodeType="clickEffect">
                                  <p:stCondLst>
                                    <p:cond delay="0"/>
                                  </p:stCondLst>
                                  <p:childTnLst>
                                    <p:set>
                                      <p:cBhvr>
                                        <p:cTn id="84" dur="1" fill="hold">
                                          <p:stCondLst>
                                            <p:cond delay="0"/>
                                          </p:stCondLst>
                                        </p:cTn>
                                        <p:tgtEl>
                                          <p:spTgt spid="24590"/>
                                        </p:tgtEl>
                                        <p:attrNameLst>
                                          <p:attrName>style.visibility</p:attrName>
                                        </p:attrNameLst>
                                      </p:cBhvr>
                                      <p:to>
                                        <p:strVal val="visible"/>
                                      </p:to>
                                    </p:set>
                                    <p:animEffect transition="in" filter="barn(outVertical)">
                                      <p:cBhvr>
                                        <p:cTn id="85" dur="500"/>
                                        <p:tgtEl>
                                          <p:spTgt spid="24590"/>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16" presetClass="entr" presetSubtype="37" fill="hold" grpId="0" nodeType="clickEffect">
                                  <p:stCondLst>
                                    <p:cond delay="0"/>
                                  </p:stCondLst>
                                  <p:childTnLst>
                                    <p:set>
                                      <p:cBhvr>
                                        <p:cTn id="89" dur="1" fill="hold">
                                          <p:stCondLst>
                                            <p:cond delay="0"/>
                                          </p:stCondLst>
                                        </p:cTn>
                                        <p:tgtEl>
                                          <p:spTgt spid="24591"/>
                                        </p:tgtEl>
                                        <p:attrNameLst>
                                          <p:attrName>style.visibility</p:attrName>
                                        </p:attrNameLst>
                                      </p:cBhvr>
                                      <p:to>
                                        <p:strVal val="visible"/>
                                      </p:to>
                                    </p:set>
                                    <p:animEffect transition="in" filter="barn(outVertical)">
                                      <p:cBhvr>
                                        <p:cTn id="90" dur="500"/>
                                        <p:tgtEl>
                                          <p:spTgt spid="24591"/>
                                        </p:tgtEl>
                                      </p:cBhvr>
                                    </p:animEffect>
                                  </p:childTnLst>
                                </p:cTn>
                              </p:par>
                            </p:childTnLst>
                          </p:cTn>
                        </p:par>
                      </p:childTnLst>
                    </p:cTn>
                  </p:par>
                  <p:par>
                    <p:cTn id="91" fill="hold" nodeType="clickPar">
                      <p:stCondLst>
                        <p:cond delay="indefinite"/>
                      </p:stCondLst>
                      <p:childTnLst>
                        <p:par>
                          <p:cTn id="92" fill="hold" nodeType="afterGroup">
                            <p:stCondLst>
                              <p:cond delay="0"/>
                            </p:stCondLst>
                            <p:childTnLst>
                              <p:par>
                                <p:cTn id="93" presetID="16" presetClass="entr" presetSubtype="37" fill="hold" grpId="0" nodeType="clickEffect">
                                  <p:stCondLst>
                                    <p:cond delay="0"/>
                                  </p:stCondLst>
                                  <p:childTnLst>
                                    <p:set>
                                      <p:cBhvr>
                                        <p:cTn id="94" dur="1" fill="hold">
                                          <p:stCondLst>
                                            <p:cond delay="0"/>
                                          </p:stCondLst>
                                        </p:cTn>
                                        <p:tgtEl>
                                          <p:spTgt spid="24592"/>
                                        </p:tgtEl>
                                        <p:attrNameLst>
                                          <p:attrName>style.visibility</p:attrName>
                                        </p:attrNameLst>
                                      </p:cBhvr>
                                      <p:to>
                                        <p:strVal val="visible"/>
                                      </p:to>
                                    </p:set>
                                    <p:animEffect transition="in" filter="barn(outVertical)">
                                      <p:cBhvr>
                                        <p:cTn id="95" dur="500"/>
                                        <p:tgtEl>
                                          <p:spTgt spid="24592"/>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16" presetClass="entr" presetSubtype="37" fill="hold" grpId="0" nodeType="clickEffect">
                                  <p:stCondLst>
                                    <p:cond delay="0"/>
                                  </p:stCondLst>
                                  <p:childTnLst>
                                    <p:set>
                                      <p:cBhvr>
                                        <p:cTn id="99" dur="1" fill="hold">
                                          <p:stCondLst>
                                            <p:cond delay="0"/>
                                          </p:stCondLst>
                                        </p:cTn>
                                        <p:tgtEl>
                                          <p:spTgt spid="24593"/>
                                        </p:tgtEl>
                                        <p:attrNameLst>
                                          <p:attrName>style.visibility</p:attrName>
                                        </p:attrNameLst>
                                      </p:cBhvr>
                                      <p:to>
                                        <p:strVal val="visible"/>
                                      </p:to>
                                    </p:set>
                                    <p:animEffect transition="in" filter="barn(outVertical)">
                                      <p:cBhvr>
                                        <p:cTn id="100" dur="500"/>
                                        <p:tgtEl>
                                          <p:spTgt spid="24593"/>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16" presetClass="entr" presetSubtype="37" fill="hold" grpId="0" nodeType="clickEffect">
                                  <p:stCondLst>
                                    <p:cond delay="0"/>
                                  </p:stCondLst>
                                  <p:childTnLst>
                                    <p:set>
                                      <p:cBhvr>
                                        <p:cTn id="104" dur="1" fill="hold">
                                          <p:stCondLst>
                                            <p:cond delay="0"/>
                                          </p:stCondLst>
                                        </p:cTn>
                                        <p:tgtEl>
                                          <p:spTgt spid="24594"/>
                                        </p:tgtEl>
                                        <p:attrNameLst>
                                          <p:attrName>style.visibility</p:attrName>
                                        </p:attrNameLst>
                                      </p:cBhvr>
                                      <p:to>
                                        <p:strVal val="visible"/>
                                      </p:to>
                                    </p:set>
                                    <p:animEffect transition="in" filter="barn(outVertical)">
                                      <p:cBhvr>
                                        <p:cTn id="105" dur="500"/>
                                        <p:tgtEl>
                                          <p:spTgt spid="24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2" grpId="0"/>
      <p:bldP spid="24583" grpId="0"/>
      <p:bldP spid="24584" grpId="0"/>
      <p:bldP spid="24585" grpId="0" animBg="1"/>
      <p:bldP spid="24586" grpId="0" animBg="1"/>
      <p:bldP spid="24587" grpId="0" animBg="1"/>
      <p:bldP spid="24588" grpId="0" animBg="1"/>
      <p:bldP spid="24589" grpId="0" animBg="1"/>
      <p:bldP spid="24590" grpId="0" animBg="1"/>
      <p:bldP spid="24591" grpId="0" animBg="1"/>
      <p:bldP spid="24592" grpId="0" animBg="1"/>
      <p:bldP spid="24593" grpId="0" animBg="1"/>
      <p:bldP spid="24594" grpId="0" animBg="1"/>
      <p:bldP spid="25" grpId="0" animBg="1"/>
      <p:bldP spid="26" grpId="0"/>
      <p:bldP spid="2" grpId="0"/>
      <p:bldP spid="3" grpId="0" animBg="1"/>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内容占位符 27650"/>
          <p:cNvSpPr>
            <a:spLocks noGrp="1" noChangeArrowheads="1"/>
          </p:cNvSpPr>
          <p:nvPr>
            <p:ph idx="1"/>
          </p:nvPr>
        </p:nvSpPr>
        <p:spPr>
          <a:xfrm>
            <a:off x="2266461" y="1848761"/>
            <a:ext cx="8743950" cy="4056739"/>
          </a:xfrm>
        </p:spPr>
        <p:txBody>
          <a:bodyPr>
            <a:noAutofit/>
          </a:bodyPr>
          <a:lstStyle/>
          <a:p>
            <a:pPr marL="0" indent="0" eaLnBrk="1" hangingPunct="1">
              <a:buNone/>
            </a:pPr>
            <a:r>
              <a:rPr lang="en-US" altLang="zh-CN" sz="4000" b="1">
                <a:latin typeface="微软雅黑" panose="020B0503020204020204" pitchFamily="34" charset="-122"/>
                <a:ea typeface="微软雅黑" panose="020B0503020204020204" pitchFamily="34" charset="-122"/>
              </a:rPr>
              <a:t>1</a:t>
            </a:r>
            <a:r>
              <a:rPr lang="zh-CN" altLang="en-US" sz="4000" b="1">
                <a:latin typeface="微软雅黑" panose="020B0503020204020204" pitchFamily="34" charset="-122"/>
                <a:ea typeface="微软雅黑" panose="020B0503020204020204" pitchFamily="34" charset="-122"/>
              </a:rPr>
              <a:t>、</a:t>
            </a:r>
            <a:r>
              <a:rPr lang="zh-CN" altLang="en-US" sz="4000" b="1">
                <a:solidFill>
                  <a:srgbClr val="C00000"/>
                </a:solidFill>
                <a:latin typeface="微软雅黑" panose="020B0503020204020204" pitchFamily="34" charset="-122"/>
                <a:ea typeface="微软雅黑" panose="020B0503020204020204" pitchFamily="34" charset="-122"/>
              </a:rPr>
              <a:t>爱</a:t>
            </a:r>
            <a:r>
              <a:rPr lang="zh-CN" altLang="en-US" sz="4000" b="1">
                <a:latin typeface="微软雅黑" panose="020B0503020204020204" pitchFamily="34" charset="-122"/>
                <a:ea typeface="微软雅黑" panose="020B0503020204020204" pitchFamily="34" charset="-122"/>
              </a:rPr>
              <a:t>         </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其母      </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其子</a:t>
            </a:r>
          </a:p>
          <a:p>
            <a:pPr marL="0" indent="0" eaLnBrk="1" hangingPunct="1">
              <a:buNone/>
            </a:pPr>
            <a:r>
              <a:rPr lang="zh-CN" altLang="en-US" sz="4000" b="1">
                <a:latin typeface="微软雅黑" panose="020B0503020204020204" pitchFamily="34" charset="-122"/>
                <a:ea typeface="微软雅黑" panose="020B0503020204020204" pitchFamily="34" charset="-122"/>
              </a:rPr>
              <a:t>     </a:t>
            </a:r>
            <a:r>
              <a:rPr lang="zh-CN" altLang="en-US" sz="4000" b="1">
                <a:solidFill>
                  <a:srgbClr val="C00000"/>
                </a:solidFill>
                <a:latin typeface="微软雅黑" panose="020B0503020204020204" pitchFamily="34" charset="-122"/>
                <a:ea typeface="微软雅黑" panose="020B0503020204020204" pitchFamily="34" charset="-122"/>
              </a:rPr>
              <a:t>喜爱</a:t>
            </a:r>
            <a:r>
              <a:rPr lang="zh-CN" altLang="en-US" sz="4000" b="1">
                <a:latin typeface="微软雅黑" panose="020B0503020204020204" pitchFamily="34" charset="-122"/>
                <a:ea typeface="微软雅黑" panose="020B0503020204020204" pitchFamily="34" charset="-122"/>
              </a:rPr>
              <a:t>      </a:t>
            </a:r>
            <a:r>
              <a:rPr lang="zh-CN" altLang="en-US" sz="4000" b="1">
                <a:latin typeface="楷体" panose="02010609060101010101" pitchFamily="49" charset="-122"/>
                <a:ea typeface="楷体" panose="02010609060101010101" pitchFamily="49" charset="-122"/>
              </a:rPr>
              <a:t>秦</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纷奢，人亦</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其家</a:t>
            </a:r>
          </a:p>
          <a:p>
            <a:pPr marL="0" indent="0" eaLnBrk="1" hangingPunct="1">
              <a:buNone/>
            </a:pPr>
            <a:r>
              <a:rPr lang="zh-CN" altLang="en-US" sz="4000" b="1">
                <a:latin typeface="微软雅黑" panose="020B0503020204020204" pitchFamily="34" charset="-122"/>
                <a:ea typeface="微软雅黑" panose="020B0503020204020204" pitchFamily="34" charset="-122"/>
              </a:rPr>
              <a:t>     </a:t>
            </a:r>
            <a:r>
              <a:rPr lang="zh-CN" altLang="en-US" sz="4000" b="1">
                <a:solidFill>
                  <a:srgbClr val="C00000"/>
                </a:solidFill>
                <a:latin typeface="微软雅黑" panose="020B0503020204020204" pitchFamily="34" charset="-122"/>
                <a:ea typeface="微软雅黑" panose="020B0503020204020204" pitchFamily="34" charset="-122"/>
              </a:rPr>
              <a:t>怜惜</a:t>
            </a:r>
            <a:r>
              <a:rPr lang="zh-CN" altLang="en-US" sz="4000" b="1">
                <a:latin typeface="微软雅黑" panose="020B0503020204020204" pitchFamily="34" charset="-122"/>
                <a:ea typeface="微软雅黑" panose="020B0503020204020204" pitchFamily="34" charset="-122"/>
              </a:rPr>
              <a:t>      </a:t>
            </a:r>
            <a:r>
              <a:rPr lang="zh-CN" altLang="en-US" sz="4000" b="1">
                <a:latin typeface="楷体" panose="02010609060101010101" pitchFamily="49" charset="-122"/>
                <a:ea typeface="楷体" panose="02010609060101010101" pitchFamily="49" charset="-122"/>
              </a:rPr>
              <a:t>使秦复</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六国之人</a:t>
            </a:r>
          </a:p>
          <a:p>
            <a:pPr marL="0" indent="0" eaLnBrk="1" hangingPunct="1">
              <a:buNone/>
            </a:pPr>
            <a:r>
              <a:rPr lang="zh-CN" altLang="en-US" sz="4000" b="1">
                <a:latin typeface="微软雅黑" panose="020B0503020204020204" pitchFamily="34" charset="-122"/>
                <a:ea typeface="微软雅黑" panose="020B0503020204020204" pitchFamily="34" charset="-122"/>
              </a:rPr>
              <a:t>     </a:t>
            </a:r>
            <a:r>
              <a:rPr lang="zh-CN" altLang="en-US" sz="4000" b="1">
                <a:solidFill>
                  <a:srgbClr val="C00000"/>
                </a:solidFill>
                <a:latin typeface="微软雅黑" panose="020B0503020204020204" pitchFamily="34" charset="-122"/>
                <a:ea typeface="微软雅黑" panose="020B0503020204020204" pitchFamily="34" charset="-122"/>
              </a:rPr>
              <a:t>喜欢</a:t>
            </a:r>
            <a:r>
              <a:rPr lang="zh-CN" altLang="en-US" sz="4000" b="1">
                <a:latin typeface="微软雅黑" panose="020B0503020204020204" pitchFamily="34" charset="-122"/>
                <a:ea typeface="微软雅黑" panose="020B0503020204020204" pitchFamily="34" charset="-122"/>
              </a:rPr>
              <a:t>      </a:t>
            </a:r>
            <a:r>
              <a:rPr lang="zh-CN" altLang="en-US" sz="4000" b="1">
                <a:latin typeface="楷体" panose="02010609060101010101" pitchFamily="49" charset="-122"/>
                <a:ea typeface="楷体" panose="02010609060101010101" pitchFamily="49" charset="-122"/>
              </a:rPr>
              <a:t>晋陶渊明独</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菊</a:t>
            </a:r>
          </a:p>
          <a:p>
            <a:pPr marL="0" indent="0" eaLnBrk="1" hangingPunct="1">
              <a:buNone/>
            </a:pPr>
            <a:r>
              <a:rPr lang="en-US" altLang="zh-CN" sz="4000" b="1">
                <a:latin typeface="微软雅黑" panose="020B0503020204020204" pitchFamily="34" charset="-122"/>
                <a:ea typeface="微软雅黑" panose="020B0503020204020204" pitchFamily="34" charset="-122"/>
              </a:rPr>
              <a:t>2</a:t>
            </a:r>
            <a:r>
              <a:rPr lang="zh-CN" altLang="en-US" sz="4000" b="1">
                <a:latin typeface="微软雅黑" panose="020B0503020204020204" pitchFamily="34" charset="-122"/>
                <a:ea typeface="微软雅黑" panose="020B0503020204020204" pitchFamily="34" charset="-122"/>
              </a:rPr>
              <a:t>、</a:t>
            </a:r>
            <a:r>
              <a:rPr lang="zh-CN" altLang="en-US" sz="4000" b="1">
                <a:solidFill>
                  <a:srgbClr val="C00000"/>
                </a:solidFill>
                <a:latin typeface="微软雅黑" panose="020B0503020204020204" pitchFamily="34" charset="-122"/>
                <a:ea typeface="微软雅黑" panose="020B0503020204020204" pitchFamily="34" charset="-122"/>
              </a:rPr>
              <a:t>舍不得，不愿意放弃，吝惜</a:t>
            </a:r>
          </a:p>
          <a:p>
            <a:pPr marL="0" indent="0" eaLnBrk="1" hangingPunct="1">
              <a:buNone/>
            </a:pPr>
            <a:r>
              <a:rPr lang="zh-CN" altLang="en-US" sz="4000" b="1">
                <a:latin typeface="微软雅黑" panose="020B0503020204020204" pitchFamily="34" charset="-122"/>
                <a:ea typeface="微软雅黑" panose="020B0503020204020204" pitchFamily="34" charset="-122"/>
              </a:rPr>
              <a:t>                 </a:t>
            </a:r>
            <a:r>
              <a:rPr lang="zh-CN" altLang="en-US" sz="4000" b="1">
                <a:latin typeface="楷体" panose="02010609060101010101" pitchFamily="49" charset="-122"/>
                <a:ea typeface="楷体" panose="02010609060101010101" pitchFamily="49" charset="-122"/>
              </a:rPr>
              <a:t>不</a:t>
            </a:r>
            <a:r>
              <a:rPr lang="zh-CN" altLang="en-US" sz="4000" b="1">
                <a:solidFill>
                  <a:srgbClr val="C00000"/>
                </a:solidFill>
                <a:latin typeface="楷体" panose="02010609060101010101" pitchFamily="49" charset="-122"/>
                <a:ea typeface="楷体" panose="02010609060101010101" pitchFamily="49" charset="-122"/>
              </a:rPr>
              <a:t>爱</a:t>
            </a:r>
            <a:r>
              <a:rPr lang="zh-CN" altLang="en-US" sz="4000" b="1">
                <a:latin typeface="楷体" panose="02010609060101010101" pitchFamily="49" charset="-122"/>
                <a:ea typeface="楷体" panose="02010609060101010101" pitchFamily="49" charset="-122"/>
              </a:rPr>
              <a:t>珍器重宝肥饶之地</a:t>
            </a:r>
          </a:p>
        </p:txBody>
      </p:sp>
      <p:sp>
        <p:nvSpPr>
          <p:cNvPr id="65540" name="文本框 27651"/>
          <p:cNvSpPr txBox="1">
            <a:spLocks noChangeArrowheads="1"/>
          </p:cNvSpPr>
          <p:nvPr/>
        </p:nvSpPr>
        <p:spPr bwMode="auto">
          <a:xfrm>
            <a:off x="1174367" y="3280686"/>
            <a:ext cx="10341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C00000"/>
                </a:solidFill>
                <a:latin typeface="微软雅黑" panose="020B0503020204020204" pitchFamily="34" charset="-122"/>
                <a:ea typeface="微软雅黑" panose="020B0503020204020204" pitchFamily="34" charset="-122"/>
              </a:rPr>
              <a:t>爱</a:t>
            </a:r>
          </a:p>
        </p:txBody>
      </p:sp>
      <p:sp>
        <p:nvSpPr>
          <p:cNvPr id="65541" name="左大括号 27652"/>
          <p:cNvSpPr/>
          <p:nvPr/>
        </p:nvSpPr>
        <p:spPr bwMode="auto">
          <a:xfrm>
            <a:off x="1895923" y="1989007"/>
            <a:ext cx="370538" cy="3352800"/>
          </a:xfrm>
          <a:prstGeom prst="leftBrace">
            <a:avLst>
              <a:gd name="adj1" fmla="val 102565"/>
              <a:gd name="adj2" fmla="val 50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标题 17409"/>
          <p:cNvSpPr txBox="1">
            <a:spLocks noChangeArrowheads="1"/>
          </p:cNvSpPr>
          <p:nvPr/>
        </p:nvSpPr>
        <p:spPr>
          <a:xfrm>
            <a:off x="3760949" y="934361"/>
            <a:ext cx="447675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smtClean="0">
                <a:latin typeface="微软雅黑" panose="020B0503020204020204" pitchFamily="34" charset="-122"/>
                <a:ea typeface="微软雅黑" panose="020B0503020204020204" pitchFamily="34" charset="-122"/>
              </a:rPr>
              <a:t>词    汇</a:t>
            </a:r>
            <a:r>
              <a:rPr lang="zh-CN" altLang="en-US" sz="4800" b="1" smtClean="0">
                <a:latin typeface="微软雅黑" panose="020B0503020204020204" pitchFamily="34" charset="-122"/>
                <a:ea typeface="微软雅黑" panose="020B0503020204020204" pitchFamily="34" charset="-122"/>
              </a:rPr>
              <a:t>（三）</a:t>
            </a:r>
            <a:endParaRPr lang="zh-CN" altLang="en-US" sz="4800" b="1">
              <a:latin typeface="微软雅黑" panose="020B0503020204020204" pitchFamily="34" charset="-122"/>
              <a:ea typeface="微软雅黑" panose="020B0503020204020204" pitchFamily="34" charset="-122"/>
            </a:endParaRPr>
          </a:p>
        </p:txBody>
      </p:sp>
      <p:sp>
        <p:nvSpPr>
          <p:cNvPr id="9" name="动作按钮: 后退或前一项 8">
            <a:hlinkClick r:id="rId2" action="ppaction://hlinksldjump" highlightClick="1"/>
          </p:cNvPr>
          <p:cNvSpPr/>
          <p:nvPr/>
        </p:nvSpPr>
        <p:spPr>
          <a:xfrm>
            <a:off x="11353800" y="6192161"/>
            <a:ext cx="6096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0"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1"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0008181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additive="base">
                                        <p:cTn id="31" dur="500" fill="hold"/>
                                        <p:tgtEl>
                                          <p:spTgt spid="2765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765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additive="base">
                                        <p:cTn id="37" dur="500" fill="hold"/>
                                        <p:tgtEl>
                                          <p:spTgt spid="2765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7651">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21790" y="625296"/>
            <a:ext cx="3076557" cy="1325563"/>
          </a:xfrm>
        </p:spPr>
        <p:txBody>
          <a:bodyPr>
            <a:normAutofit/>
          </a:bodyPr>
          <a:lstStyle/>
          <a:p>
            <a:pPr algn="ctr"/>
            <a:r>
              <a:rPr lang="zh-CN" altLang="en-US" sz="7200">
                <a:latin typeface="隶书" panose="02010509060101010101" pitchFamily="49" charset="-122"/>
                <a:ea typeface="隶书" panose="02010509060101010101" pitchFamily="49" charset="-122"/>
                <a:cs typeface="+mn-cs"/>
              </a:rPr>
              <a:t>目录</a:t>
            </a: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flipH="1">
            <a:off x="7075731" y="876294"/>
            <a:ext cx="5116268" cy="5981705"/>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068608B-B4A5-4196-A12F-8FCF0169F657}"/>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flipH="1">
            <a:off x="9229778" y="-351731"/>
            <a:ext cx="2956560" cy="2205053"/>
          </a:xfrm>
          <a:prstGeom prst="rect">
            <a:avLst/>
          </a:prstGeom>
        </p:spPr>
      </p:pic>
      <p:sp>
        <p:nvSpPr>
          <p:cNvPr id="7" name="文本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20E62-20FB-471F-9B95-7781C76F3D47}"/>
              </a:ext>
            </a:extLst>
          </p:cNvPr>
          <p:cNvSpPr txBox="1"/>
          <p:nvPr/>
        </p:nvSpPr>
        <p:spPr>
          <a:xfrm>
            <a:off x="2654595" y="2141337"/>
            <a:ext cx="861774" cy="656590"/>
          </a:xfrm>
          <a:prstGeom prst="rect">
            <a:avLst/>
          </a:prstGeom>
          <a:noFill/>
        </p:spPr>
        <p:txBody>
          <a:bodyPr vert="eaVert" wrap="none" rtlCol="0">
            <a:spAutoFit/>
          </a:bodyPr>
          <a:lstStyle/>
          <a:p>
            <a:r>
              <a:rPr lang="zh-CN" altLang="en-US" sz="4400">
                <a:latin typeface="隶书" panose="02010509060101010101" pitchFamily="49" charset="-122"/>
                <a:ea typeface="隶书" panose="02010509060101010101" pitchFamily="49" charset="-122"/>
              </a:rPr>
              <a:t>壹</a:t>
            </a:r>
          </a:p>
        </p:txBody>
      </p:sp>
      <p:sp>
        <p:nvSpPr>
          <p:cNvPr id="8" name="文本框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B97551-8FA3-4096-92CE-128D6A3A1F16}"/>
              </a:ext>
            </a:extLst>
          </p:cNvPr>
          <p:cNvSpPr txBox="1"/>
          <p:nvPr/>
        </p:nvSpPr>
        <p:spPr>
          <a:xfrm>
            <a:off x="3404869" y="2556000"/>
            <a:ext cx="936000" cy="2016000"/>
          </a:xfrm>
          <a:prstGeom prst="rect">
            <a:avLst/>
          </a:prstGeom>
          <a:noFill/>
        </p:spPr>
        <p:txBody>
          <a:bodyPr vert="eaVert" wrap="square" rtlCol="0">
            <a:spAutoFit/>
          </a:bodyPr>
          <a:lstStyle/>
          <a:p>
            <a:pPr>
              <a:lnSpc>
                <a:spcPct val="150000"/>
              </a:lnSpc>
            </a:pPr>
            <a:r>
              <a:rPr kumimoji="1" lang="zh-CN" altLang="en-US" sz="3200" smtClean="0">
                <a:latin typeface="隶书" panose="02010509060101010101" pitchFamily="49" charset="-122"/>
                <a:ea typeface="隶书" panose="02010509060101010101" pitchFamily="49" charset="-122"/>
                <a:cs typeface="FZQingKeBenYueSongS-R-GB" charset="-122"/>
              </a:rPr>
              <a:t>知人论世</a:t>
            </a:r>
            <a:endParaRPr kumimoji="1" lang="zh-CN" altLang="en-US" sz="3200">
              <a:latin typeface="隶书" panose="02010509060101010101" pitchFamily="49" charset="-122"/>
              <a:ea typeface="隶书" panose="02010509060101010101" pitchFamily="49" charset="-122"/>
              <a:cs typeface="FZQingKeBenYueSongS-R-GB" charset="-122"/>
            </a:endParaRPr>
          </a:p>
        </p:txBody>
      </p:sp>
      <p:cxnSp>
        <p:nvCxnSpPr>
          <p:cNvPr id="9" name="直接连接符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F1981CF-AFFF-42D8-9E81-CB3385241F88}"/>
              </a:ext>
            </a:extLst>
          </p:cNvPr>
          <p:cNvCxnSpPr/>
          <p:nvPr/>
        </p:nvCxnSpPr>
        <p:spPr>
          <a:xfrm flipH="1">
            <a:off x="3428019" y="2232777"/>
            <a:ext cx="0" cy="784830"/>
          </a:xfrm>
          <a:prstGeom prst="line">
            <a:avLst/>
          </a:prstGeom>
          <a:ln>
            <a:solidFill>
              <a:srgbClr val="E6C683"/>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F85ECF-3FED-4676-BF39-26E681B0B071}"/>
              </a:ext>
            </a:extLst>
          </p:cNvPr>
          <p:cNvSpPr txBox="1"/>
          <p:nvPr/>
        </p:nvSpPr>
        <p:spPr>
          <a:xfrm>
            <a:off x="4386642" y="2141337"/>
            <a:ext cx="861774" cy="656590"/>
          </a:xfrm>
          <a:prstGeom prst="rect">
            <a:avLst/>
          </a:prstGeom>
          <a:noFill/>
        </p:spPr>
        <p:txBody>
          <a:bodyPr vert="eaVert" wrap="none" rtlCol="0">
            <a:spAutoFit/>
          </a:bodyPr>
          <a:lstStyle/>
          <a:p>
            <a:r>
              <a:rPr lang="zh-CN" altLang="en-US" sz="4400">
                <a:latin typeface="隶书" panose="02010509060101010101" pitchFamily="49" charset="-122"/>
                <a:ea typeface="隶书" panose="02010509060101010101" pitchFamily="49" charset="-122"/>
              </a:rPr>
              <a:t>贰</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9FBCBE5-61E1-4DBC-9E1C-D2CF7B563547}"/>
              </a:ext>
            </a:extLst>
          </p:cNvPr>
          <p:cNvSpPr txBox="1"/>
          <p:nvPr/>
        </p:nvSpPr>
        <p:spPr>
          <a:xfrm>
            <a:off x="5209186" y="2556000"/>
            <a:ext cx="936000" cy="2016000"/>
          </a:xfrm>
          <a:prstGeom prst="rect">
            <a:avLst/>
          </a:prstGeom>
          <a:noFill/>
        </p:spPr>
        <p:txBody>
          <a:bodyPr vert="eaVert" wrap="square" rtlCol="0">
            <a:spAutoFit/>
          </a:bodyPr>
          <a:lstStyle>
            <a:defPPr>
              <a:defRPr lang="zh-CN"/>
            </a:defPPr>
            <a:lvl1pPr>
              <a:lnSpc>
                <a:spcPct val="150000"/>
              </a:lnSpc>
              <a:defRPr kumimoji="1" sz="3200">
                <a:latin typeface="隶书" panose="02010509060101010101" pitchFamily="49" charset="-122"/>
                <a:ea typeface="隶书" panose="02010509060101010101" pitchFamily="49" charset="-122"/>
                <a:cs typeface="FZQingKeBenYueSongS-R-GB" charset="-122"/>
              </a:defRPr>
            </a:lvl1pPr>
          </a:lstStyle>
          <a:p>
            <a:r>
              <a:rPr lang="zh-CN" altLang="en-US"/>
              <a:t>初读文本</a:t>
            </a:r>
          </a:p>
        </p:txBody>
      </p:sp>
      <p:cxnSp>
        <p:nvCxnSpPr>
          <p:cNvPr id="13" name="直接连接符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E8CB9FB-E119-4380-B044-987E21006780}"/>
              </a:ext>
            </a:extLst>
          </p:cNvPr>
          <p:cNvCxnSpPr/>
          <p:nvPr/>
        </p:nvCxnSpPr>
        <p:spPr>
          <a:xfrm flipH="1">
            <a:off x="5198295" y="2232777"/>
            <a:ext cx="0" cy="784830"/>
          </a:xfrm>
          <a:prstGeom prst="line">
            <a:avLst/>
          </a:prstGeom>
          <a:ln>
            <a:solidFill>
              <a:srgbClr val="E6C683"/>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4C0650-62F4-43D1-8CBD-8EEAA9C1B725}"/>
              </a:ext>
            </a:extLst>
          </p:cNvPr>
          <p:cNvSpPr txBox="1"/>
          <p:nvPr/>
        </p:nvSpPr>
        <p:spPr>
          <a:xfrm>
            <a:off x="6098474" y="2141337"/>
            <a:ext cx="861774" cy="656590"/>
          </a:xfrm>
          <a:prstGeom prst="rect">
            <a:avLst/>
          </a:prstGeom>
          <a:noFill/>
        </p:spPr>
        <p:txBody>
          <a:bodyPr vert="eaVert" wrap="none" rtlCol="0">
            <a:spAutoFit/>
          </a:bodyPr>
          <a:lstStyle/>
          <a:p>
            <a:r>
              <a:rPr lang="zh-CN" altLang="en-US" sz="4400">
                <a:latin typeface="隶书" panose="02010509060101010101" pitchFamily="49" charset="-122"/>
                <a:ea typeface="隶书" panose="02010509060101010101" pitchFamily="49" charset="-122"/>
              </a:rPr>
              <a:t>叁</a:t>
            </a:r>
          </a:p>
        </p:txBody>
      </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C80FC9-DE49-424D-9345-E2FDEB7D158F}"/>
              </a:ext>
            </a:extLst>
          </p:cNvPr>
          <p:cNvSpPr txBox="1"/>
          <p:nvPr/>
        </p:nvSpPr>
        <p:spPr>
          <a:xfrm>
            <a:off x="6957795" y="2556000"/>
            <a:ext cx="936000" cy="2016000"/>
          </a:xfrm>
          <a:prstGeom prst="rect">
            <a:avLst/>
          </a:prstGeom>
          <a:noFill/>
        </p:spPr>
        <p:txBody>
          <a:bodyPr vert="eaVert" wrap="square" rtlCol="0">
            <a:spAutoFit/>
          </a:bodyPr>
          <a:lstStyle>
            <a:defPPr>
              <a:defRPr lang="zh-CN"/>
            </a:defPPr>
            <a:lvl1pPr>
              <a:lnSpc>
                <a:spcPct val="150000"/>
              </a:lnSpc>
              <a:defRPr kumimoji="1" sz="3200">
                <a:latin typeface="隶书" panose="02010509060101010101" pitchFamily="49" charset="-122"/>
                <a:ea typeface="隶书" panose="02010509060101010101" pitchFamily="49" charset="-122"/>
                <a:cs typeface="FZQingKeBenYueSongS-R-GB" charset="-122"/>
              </a:defRPr>
            </a:lvl1pPr>
          </a:lstStyle>
          <a:p>
            <a:r>
              <a:rPr lang="zh-CN" altLang="en-US"/>
              <a:t>研读文本</a:t>
            </a:r>
          </a:p>
        </p:txBody>
      </p:sp>
      <p:cxnSp>
        <p:nvCxnSpPr>
          <p:cNvPr id="17" name="直接连接符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DB8956D-D099-4162-9763-C9C573D3FAFF}"/>
              </a:ext>
            </a:extLst>
          </p:cNvPr>
          <p:cNvCxnSpPr/>
          <p:nvPr/>
        </p:nvCxnSpPr>
        <p:spPr>
          <a:xfrm flipH="1">
            <a:off x="6968571" y="2232777"/>
            <a:ext cx="0" cy="784830"/>
          </a:xfrm>
          <a:prstGeom prst="line">
            <a:avLst/>
          </a:prstGeom>
          <a:ln>
            <a:solidFill>
              <a:srgbClr val="E6C683"/>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F4B36C5-D6AB-47F7-9F7B-6FF6C8902BBE}"/>
              </a:ext>
            </a:extLst>
          </p:cNvPr>
          <p:cNvSpPr txBox="1"/>
          <p:nvPr/>
        </p:nvSpPr>
        <p:spPr>
          <a:xfrm>
            <a:off x="7953270" y="2177485"/>
            <a:ext cx="861774" cy="656590"/>
          </a:xfrm>
          <a:prstGeom prst="rect">
            <a:avLst/>
          </a:prstGeom>
          <a:noFill/>
        </p:spPr>
        <p:txBody>
          <a:bodyPr vert="eaVert" wrap="none" rtlCol="0">
            <a:spAutoFit/>
          </a:bodyPr>
          <a:lstStyle/>
          <a:p>
            <a:r>
              <a:rPr lang="zh-CN" altLang="en-US" sz="4400">
                <a:latin typeface="隶书" panose="02010509060101010101" pitchFamily="49" charset="-122"/>
                <a:ea typeface="隶书" panose="02010509060101010101" pitchFamily="49" charset="-122"/>
              </a:rPr>
              <a:t>肆</a:t>
            </a:r>
          </a:p>
        </p:txBody>
      </p:sp>
      <p:sp>
        <p:nvSpPr>
          <p:cNvPr id="20" name="文本框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AAF519-5891-4FFF-AA50-AED64B3CFDBF}"/>
              </a:ext>
            </a:extLst>
          </p:cNvPr>
          <p:cNvSpPr txBox="1"/>
          <p:nvPr/>
        </p:nvSpPr>
        <p:spPr>
          <a:xfrm>
            <a:off x="8761778" y="2556000"/>
            <a:ext cx="936000" cy="2016000"/>
          </a:xfrm>
          <a:prstGeom prst="rect">
            <a:avLst/>
          </a:prstGeom>
          <a:noFill/>
        </p:spPr>
        <p:txBody>
          <a:bodyPr vert="eaVert" wrap="square" rtlCol="0">
            <a:spAutoFit/>
          </a:bodyPr>
          <a:lstStyle>
            <a:defPPr>
              <a:defRPr lang="zh-CN"/>
            </a:defPPr>
            <a:lvl1pPr>
              <a:lnSpc>
                <a:spcPct val="150000"/>
              </a:lnSpc>
              <a:defRPr kumimoji="1" sz="3200">
                <a:latin typeface="隶书" panose="02010509060101010101" pitchFamily="49" charset="-122"/>
                <a:ea typeface="隶书" panose="02010509060101010101" pitchFamily="49" charset="-122"/>
                <a:cs typeface="FZQingKeBenYueSongS-R-GB" charset="-122"/>
              </a:defRPr>
            </a:lvl1pPr>
          </a:lstStyle>
          <a:p>
            <a:r>
              <a:rPr lang="zh-CN" altLang="en-US"/>
              <a:t>思考探究</a:t>
            </a:r>
          </a:p>
        </p:txBody>
      </p:sp>
      <p:cxnSp>
        <p:nvCxnSpPr>
          <p:cNvPr id="21" name="直接连接符 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17FF95-00AC-4ADC-96AA-B212228771A5}"/>
              </a:ext>
            </a:extLst>
          </p:cNvPr>
          <p:cNvCxnSpPr/>
          <p:nvPr/>
        </p:nvCxnSpPr>
        <p:spPr>
          <a:xfrm flipH="1">
            <a:off x="8738847" y="2232777"/>
            <a:ext cx="0" cy="784830"/>
          </a:xfrm>
          <a:prstGeom prst="line">
            <a:avLst/>
          </a:prstGeom>
          <a:ln>
            <a:solidFill>
              <a:srgbClr val="E6C683"/>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620286-91BB-46A9-ACBA-BB7B2BBE43CE}"/>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0" y="4569498"/>
            <a:ext cx="2956560" cy="2205053"/>
          </a:xfrm>
          <a:prstGeom prst="rect">
            <a:avLst/>
          </a:prstGeom>
        </p:spPr>
      </p:pic>
      <p:pic>
        <p:nvPicPr>
          <p:cNvPr id="26"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7"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目录</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85073811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内容占位符 28674"/>
          <p:cNvSpPr>
            <a:spLocks noGrp="1" noChangeArrowheads="1"/>
          </p:cNvSpPr>
          <p:nvPr>
            <p:ph idx="1"/>
          </p:nvPr>
        </p:nvSpPr>
        <p:spPr>
          <a:xfrm>
            <a:off x="1753106" y="1944011"/>
            <a:ext cx="9753600" cy="4248150"/>
          </a:xfrm>
        </p:spPr>
        <p:txBody>
          <a:bodyPr>
            <a:noAutofit/>
          </a:bodyPr>
          <a:lstStyle/>
          <a:p>
            <a:pPr marL="0" indent="0" eaLnBrk="1" hangingPunct="1">
              <a:buNone/>
            </a:pPr>
            <a:r>
              <a:rPr lang="en-US" altLang="zh-CN" sz="4000" b="1" smtClean="0">
                <a:latin typeface="微软雅黑" panose="020B0503020204020204" pitchFamily="34" charset="-122"/>
                <a:ea typeface="微软雅黑" panose="020B0503020204020204" pitchFamily="34" charset="-122"/>
              </a:rPr>
              <a:t>1</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拿，拿来占有      </a:t>
            </a:r>
            <a:r>
              <a:rPr lang="zh-CN" altLang="en-US" sz="4000" b="1" smtClean="0">
                <a:latin typeface="楷体" panose="02010609060101010101" pitchFamily="49" charset="-122"/>
                <a:ea typeface="楷体" panose="02010609060101010101" pitchFamily="49" charset="-122"/>
              </a:rPr>
              <a:t>今入关，财物无所</a:t>
            </a:r>
            <a:r>
              <a:rPr lang="zh-CN" altLang="en-US" sz="4000" b="1" smtClean="0">
                <a:solidFill>
                  <a:srgbClr val="C00000"/>
                </a:solidFill>
                <a:latin typeface="楷体" panose="02010609060101010101" pitchFamily="49" charset="-122"/>
                <a:ea typeface="楷体" panose="02010609060101010101" pitchFamily="49" charset="-122"/>
              </a:rPr>
              <a:t>取</a:t>
            </a:r>
          </a:p>
          <a:p>
            <a:pPr marL="0" indent="0" eaLnBrk="1" hangingPunct="1">
              <a:buNone/>
            </a:pP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微软雅黑" panose="020B0503020204020204" pitchFamily="34" charset="-122"/>
                <a:ea typeface="微软雅黑" panose="020B0503020204020204" pitchFamily="34" charset="-122"/>
              </a:rPr>
              <a:t>取出，提取    </a:t>
            </a:r>
            <a:r>
              <a:rPr lang="zh-CN" altLang="en-US" sz="4000" b="1" smtClean="0">
                <a:latin typeface="楷体" panose="02010609060101010101" pitchFamily="49" charset="-122"/>
                <a:ea typeface="楷体" panose="02010609060101010101" pitchFamily="49" charset="-122"/>
              </a:rPr>
              <a:t>青，</a:t>
            </a:r>
            <a:r>
              <a:rPr lang="zh-CN" altLang="en-US" sz="4000" b="1" smtClean="0">
                <a:solidFill>
                  <a:srgbClr val="C00000"/>
                </a:solidFill>
                <a:latin typeface="楷体" panose="02010609060101010101" pitchFamily="49" charset="-122"/>
                <a:ea typeface="楷体" panose="02010609060101010101" pitchFamily="49" charset="-122"/>
              </a:rPr>
              <a:t>取</a:t>
            </a:r>
            <a:r>
              <a:rPr lang="zh-CN" altLang="en-US" sz="4000" b="1" smtClean="0">
                <a:latin typeface="楷体" panose="02010609060101010101" pitchFamily="49" charset="-122"/>
                <a:ea typeface="楷体" panose="02010609060101010101" pitchFamily="49" charset="-122"/>
              </a:rPr>
              <a:t>之于蓝，而青于蓝</a:t>
            </a:r>
          </a:p>
          <a:p>
            <a:pPr marL="0" indent="0" eaLnBrk="1" hangingPunct="1">
              <a:buNone/>
            </a:pPr>
            <a:r>
              <a:rPr lang="en-US" altLang="zh-CN" sz="4000" b="1" smtClean="0">
                <a:latin typeface="微软雅黑" panose="020B0503020204020204" pitchFamily="34" charset="-122"/>
                <a:ea typeface="微软雅黑" panose="020B0503020204020204" pitchFamily="34" charset="-122"/>
              </a:rPr>
              <a:t>2</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攻取，攻下         </a:t>
            </a:r>
            <a:r>
              <a:rPr lang="zh-CN" altLang="en-US" sz="4000" b="1" smtClean="0">
                <a:latin typeface="楷体" panose="02010609060101010101" pitchFamily="49" charset="-122"/>
                <a:ea typeface="楷体" panose="02010609060101010101" pitchFamily="49" charset="-122"/>
              </a:rPr>
              <a:t>秦人伐晋，</a:t>
            </a:r>
            <a:r>
              <a:rPr lang="zh-CN" altLang="en-US" sz="4000" b="1" smtClean="0">
                <a:solidFill>
                  <a:srgbClr val="C00000"/>
                </a:solidFill>
                <a:latin typeface="楷体" panose="02010609060101010101" pitchFamily="49" charset="-122"/>
                <a:ea typeface="楷体" panose="02010609060101010101" pitchFamily="49" charset="-122"/>
              </a:rPr>
              <a:t>取</a:t>
            </a:r>
            <a:r>
              <a:rPr lang="zh-CN" altLang="en-US" sz="4000" b="1" smtClean="0">
                <a:latin typeface="楷体" panose="02010609060101010101" pitchFamily="49" charset="-122"/>
                <a:ea typeface="楷体" panose="02010609060101010101" pitchFamily="49" charset="-122"/>
              </a:rPr>
              <a:t>武城</a:t>
            </a:r>
          </a:p>
          <a:p>
            <a:pPr marL="0" indent="0" eaLnBrk="1" hangingPunct="1">
              <a:buNone/>
            </a:pP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微软雅黑" panose="020B0503020204020204" pitchFamily="34" charset="-122"/>
                <a:ea typeface="微软雅黑" panose="020B0503020204020204" pitchFamily="34" charset="-122"/>
              </a:rPr>
              <a:t>夺取      </a:t>
            </a: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楷体" panose="02010609060101010101" pitchFamily="49" charset="-122"/>
                <a:ea typeface="楷体" panose="02010609060101010101" pitchFamily="49" charset="-122"/>
              </a:rPr>
              <a:t>取</a:t>
            </a:r>
            <a:r>
              <a:rPr lang="zh-CN" altLang="en-US" sz="4000" b="1" smtClean="0">
                <a:latin typeface="楷体" panose="02010609060101010101" pitchFamily="49" charset="-122"/>
                <a:ea typeface="楷体" panose="02010609060101010101" pitchFamily="49" charset="-122"/>
              </a:rPr>
              <a:t>之尽锱铢，用之如泥沙</a:t>
            </a:r>
          </a:p>
          <a:p>
            <a:pPr marL="0" indent="0" eaLnBrk="1" hangingPunct="1">
              <a:buNone/>
            </a:pPr>
            <a:r>
              <a:rPr lang="en-US" altLang="zh-CN" sz="4000" b="1" smtClean="0">
                <a:latin typeface="微软雅黑" panose="020B0503020204020204" pitchFamily="34" charset="-122"/>
                <a:ea typeface="微软雅黑" panose="020B0503020204020204" pitchFamily="34" charset="-122"/>
              </a:rPr>
              <a:t>3</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同“娶”                </a:t>
            </a:r>
            <a:r>
              <a:rPr lang="zh-CN" altLang="en-US" sz="4000" b="1" smtClean="0">
                <a:solidFill>
                  <a:srgbClr val="C00000"/>
                </a:solidFill>
                <a:latin typeface="楷体" panose="02010609060101010101" pitchFamily="49" charset="-122"/>
                <a:ea typeface="楷体" panose="02010609060101010101" pitchFamily="49" charset="-122"/>
              </a:rPr>
              <a:t>取</a:t>
            </a:r>
            <a:r>
              <a:rPr lang="zh-CN" altLang="en-US" sz="4000" b="1" smtClean="0">
                <a:latin typeface="楷体" panose="02010609060101010101" pitchFamily="49" charset="-122"/>
                <a:ea typeface="楷体" panose="02010609060101010101" pitchFamily="49" charset="-122"/>
              </a:rPr>
              <a:t>妻如之何？</a:t>
            </a:r>
          </a:p>
          <a:p>
            <a:pPr marL="0" indent="0" eaLnBrk="1" hangingPunct="1">
              <a:buNone/>
            </a:pPr>
            <a:r>
              <a:rPr lang="en-US" altLang="zh-CN" sz="4000" b="1" smtClean="0">
                <a:latin typeface="微软雅黑" panose="020B0503020204020204" pitchFamily="34" charset="-122"/>
                <a:ea typeface="微软雅黑" panose="020B0503020204020204" pitchFamily="34" charset="-122"/>
              </a:rPr>
              <a:t>4</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助词，“着”         </a:t>
            </a:r>
            <a:r>
              <a:rPr lang="zh-CN" altLang="en-US" sz="4000" b="1" smtClean="0">
                <a:latin typeface="楷体" panose="02010609060101010101" pitchFamily="49" charset="-122"/>
                <a:ea typeface="楷体" panose="02010609060101010101" pitchFamily="49" charset="-122"/>
              </a:rPr>
              <a:t>留</a:t>
            </a:r>
            <a:r>
              <a:rPr lang="zh-CN" altLang="en-US" sz="4000" b="1" smtClean="0">
                <a:solidFill>
                  <a:srgbClr val="C00000"/>
                </a:solidFill>
                <a:latin typeface="楷体" panose="02010609060101010101" pitchFamily="49" charset="-122"/>
                <a:ea typeface="楷体" panose="02010609060101010101" pitchFamily="49" charset="-122"/>
              </a:rPr>
              <a:t>取</a:t>
            </a:r>
            <a:r>
              <a:rPr lang="zh-CN" altLang="en-US" sz="4000" b="1" smtClean="0">
                <a:latin typeface="楷体" panose="02010609060101010101" pitchFamily="49" charset="-122"/>
                <a:ea typeface="楷体" panose="02010609060101010101" pitchFamily="49" charset="-122"/>
              </a:rPr>
              <a:t>丹心照汗青</a:t>
            </a:r>
          </a:p>
        </p:txBody>
      </p:sp>
      <p:sp>
        <p:nvSpPr>
          <p:cNvPr id="66564" name="文本框 28675"/>
          <p:cNvSpPr txBox="1">
            <a:spLocks noChangeArrowheads="1"/>
          </p:cNvSpPr>
          <p:nvPr/>
        </p:nvSpPr>
        <p:spPr bwMode="auto">
          <a:xfrm>
            <a:off x="689481" y="3574373"/>
            <a:ext cx="8159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Times New Roman" panose="02020603050405020304" pitchFamily="18" charset="0"/>
              </a:rPr>
              <a:t>取</a:t>
            </a:r>
          </a:p>
        </p:txBody>
      </p:sp>
      <p:sp>
        <p:nvSpPr>
          <p:cNvPr id="7" name="标题 17409"/>
          <p:cNvSpPr txBox="1">
            <a:spLocks noChangeArrowheads="1"/>
          </p:cNvSpPr>
          <p:nvPr/>
        </p:nvSpPr>
        <p:spPr>
          <a:xfrm>
            <a:off x="3897820" y="1029611"/>
            <a:ext cx="447675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smtClean="0">
                <a:latin typeface="微软雅黑" panose="020B0503020204020204" pitchFamily="34" charset="-122"/>
                <a:ea typeface="微软雅黑" panose="020B0503020204020204" pitchFamily="34" charset="-122"/>
              </a:rPr>
              <a:t>词    汇</a:t>
            </a:r>
            <a:r>
              <a:rPr lang="zh-CN" altLang="en-US" sz="4800" b="1" smtClean="0">
                <a:latin typeface="微软雅黑" panose="020B0503020204020204" pitchFamily="34" charset="-122"/>
                <a:ea typeface="微软雅黑" panose="020B0503020204020204" pitchFamily="34" charset="-122"/>
              </a:rPr>
              <a:t>（四）</a:t>
            </a:r>
            <a:endParaRPr lang="zh-CN" altLang="en-US" sz="4800" b="1">
              <a:latin typeface="微软雅黑" panose="020B0503020204020204" pitchFamily="34" charset="-122"/>
              <a:ea typeface="微软雅黑" panose="020B0503020204020204" pitchFamily="34" charset="-122"/>
            </a:endParaRPr>
          </a:p>
        </p:txBody>
      </p:sp>
      <p:sp>
        <p:nvSpPr>
          <p:cNvPr id="9" name="动作按钮: 后退或前一项 8">
            <a:hlinkClick r:id="rId2" action="ppaction://hlinksldjump" highlightClick="1"/>
          </p:cNvPr>
          <p:cNvSpPr/>
          <p:nvPr/>
        </p:nvSpPr>
        <p:spPr>
          <a:xfrm>
            <a:off x="11353800" y="6192161"/>
            <a:ext cx="6096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左大括号 27652"/>
          <p:cNvSpPr/>
          <p:nvPr/>
        </p:nvSpPr>
        <p:spPr bwMode="auto">
          <a:xfrm>
            <a:off x="1320187" y="2248810"/>
            <a:ext cx="370538" cy="3352800"/>
          </a:xfrm>
          <a:prstGeom prst="leftBrace">
            <a:avLst>
              <a:gd name="adj1" fmla="val 102565"/>
              <a:gd name="adj2" fmla="val 50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11"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8034231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 calcmode="lin" valueType="num">
                                      <p:cBhvr additive="base">
                                        <p:cTn id="19"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675">
                                            <p:txEl>
                                              <p:pRg st="3" end="3"/>
                                            </p:txEl>
                                          </p:spTgt>
                                        </p:tgtEl>
                                        <p:attrNameLst>
                                          <p:attrName>style.visibility</p:attrName>
                                        </p:attrNameLst>
                                      </p:cBhvr>
                                      <p:to>
                                        <p:strVal val="visible"/>
                                      </p:to>
                                    </p:set>
                                    <p:anim calcmode="lin" valueType="num">
                                      <p:cBhvr additive="base">
                                        <p:cTn id="25" dur="500" fill="hold"/>
                                        <p:tgtEl>
                                          <p:spTgt spid="286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8675">
                                            <p:txEl>
                                              <p:pRg st="4" end="4"/>
                                            </p:txEl>
                                          </p:spTgt>
                                        </p:tgtEl>
                                        <p:attrNameLst>
                                          <p:attrName>style.visibility</p:attrName>
                                        </p:attrNameLst>
                                      </p:cBhvr>
                                      <p:to>
                                        <p:strVal val="visible"/>
                                      </p:to>
                                    </p:set>
                                    <p:anim calcmode="lin" valueType="num">
                                      <p:cBhvr additive="base">
                                        <p:cTn id="31" dur="500" fill="hold"/>
                                        <p:tgtEl>
                                          <p:spTgt spid="2867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6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675">
                                            <p:txEl>
                                              <p:pRg st="5" end="5"/>
                                            </p:txEl>
                                          </p:spTgt>
                                        </p:tgtEl>
                                        <p:attrNameLst>
                                          <p:attrName>style.visibility</p:attrName>
                                        </p:attrNameLst>
                                      </p:cBhvr>
                                      <p:to>
                                        <p:strVal val="visible"/>
                                      </p:to>
                                    </p:set>
                                    <p:anim calcmode="lin" valueType="num">
                                      <p:cBhvr additive="base">
                                        <p:cTn id="37" dur="500" fill="hold"/>
                                        <p:tgtEl>
                                          <p:spTgt spid="2867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67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25601"/>
          <p:cNvSpPr txBox="1">
            <a:spLocks noChangeArrowheads="1"/>
          </p:cNvSpPr>
          <p:nvPr/>
        </p:nvSpPr>
        <p:spPr bwMode="auto">
          <a:xfrm>
            <a:off x="838187" y="188134"/>
            <a:ext cx="1063622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300000"/>
              </a:lnSpc>
            </a:pPr>
            <a:r>
              <a:rPr lang="zh-CN" altLang="en-US" sz="3200" b="1">
                <a:latin typeface="微软雅黑" panose="020B0503020204020204" pitchFamily="34" charset="-122"/>
                <a:ea typeface="微软雅黑" panose="020B0503020204020204" pitchFamily="34" charset="-122"/>
              </a:rPr>
              <a:t>直栏横</a:t>
            </a:r>
            <a:r>
              <a:rPr lang="zh-CN" altLang="en-US" sz="3200" b="1">
                <a:solidFill>
                  <a:srgbClr val="C00000"/>
                </a:solidFill>
                <a:latin typeface="微软雅黑" panose="020B0503020204020204" pitchFamily="34" charset="-122"/>
                <a:ea typeface="微软雅黑" panose="020B0503020204020204" pitchFamily="34" charset="-122"/>
              </a:rPr>
              <a:t>槛</a:t>
            </a:r>
            <a:r>
              <a:rPr lang="zh-CN" altLang="en-US" sz="3200" b="1">
                <a:latin typeface="微软雅黑" panose="020B0503020204020204" pitchFamily="34" charset="-122"/>
                <a:ea typeface="微软雅黑" panose="020B0503020204020204" pitchFamily="34" charset="-122"/>
              </a:rPr>
              <a:t>，多于</a:t>
            </a:r>
            <a:r>
              <a:rPr lang="zh-CN" altLang="en-US" sz="3200" b="1">
                <a:solidFill>
                  <a:srgbClr val="C00000"/>
                </a:solidFill>
                <a:latin typeface="微软雅黑" panose="020B0503020204020204" pitchFamily="34" charset="-122"/>
                <a:ea typeface="微软雅黑" panose="020B0503020204020204" pitchFamily="34" charset="-122"/>
              </a:rPr>
              <a:t>九土</a:t>
            </a:r>
            <a:r>
              <a:rPr lang="zh-CN" altLang="en-US" sz="3200" b="1">
                <a:latin typeface="微软雅黑" panose="020B0503020204020204" pitchFamily="34" charset="-122"/>
                <a:ea typeface="微软雅黑" panose="020B0503020204020204" pitchFamily="34" charset="-122"/>
              </a:rPr>
              <a:t>之城郭；管弦</a:t>
            </a:r>
            <a:r>
              <a:rPr lang="zh-CN" altLang="en-US" sz="3200" b="1">
                <a:solidFill>
                  <a:srgbClr val="C00000"/>
                </a:solidFill>
                <a:latin typeface="微软雅黑" panose="020B0503020204020204" pitchFamily="34" charset="-122"/>
                <a:ea typeface="微软雅黑" panose="020B0503020204020204" pitchFamily="34" charset="-122"/>
              </a:rPr>
              <a:t>呕哑</a:t>
            </a:r>
            <a:r>
              <a:rPr lang="zh-CN" altLang="en-US" sz="3200" b="1">
                <a:latin typeface="微软雅黑" panose="020B0503020204020204" pitchFamily="34" charset="-122"/>
                <a:ea typeface="微软雅黑" panose="020B0503020204020204" pitchFamily="34" charset="-122"/>
              </a:rPr>
              <a:t>，</a:t>
            </a:r>
            <a:r>
              <a:rPr lang="zh-CN" altLang="en-US" sz="3200" b="1" smtClean="0">
                <a:latin typeface="微软雅黑" panose="020B0503020204020204" pitchFamily="34" charset="-122"/>
                <a:ea typeface="微软雅黑" panose="020B0503020204020204" pitchFamily="34" charset="-122"/>
              </a:rPr>
              <a:t>多于</a:t>
            </a:r>
            <a:r>
              <a:rPr lang="zh-CN" altLang="en-US" sz="3200" b="1" smtClean="0">
                <a:solidFill>
                  <a:srgbClr val="C00000"/>
                </a:solidFill>
                <a:latin typeface="微软雅黑" panose="020B0503020204020204" pitchFamily="34" charset="-122"/>
                <a:ea typeface="微软雅黑" panose="020B0503020204020204" pitchFamily="34" charset="-122"/>
              </a:rPr>
              <a:t>市</a:t>
            </a:r>
            <a:r>
              <a:rPr lang="zh-CN" altLang="en-US" sz="3200" b="1">
                <a:latin typeface="微软雅黑" panose="020B0503020204020204" pitchFamily="34" charset="-122"/>
                <a:ea typeface="微软雅黑" panose="020B0503020204020204" pitchFamily="34" charset="-122"/>
              </a:rPr>
              <a:t>人之言语。使天下之人，不敢</a:t>
            </a:r>
            <a:r>
              <a:rPr lang="zh-CN" altLang="en-US" sz="3200" b="1">
                <a:solidFill>
                  <a:srgbClr val="C00000"/>
                </a:solidFill>
                <a:latin typeface="微软雅黑" panose="020B0503020204020204" pitchFamily="34" charset="-122"/>
                <a:ea typeface="微软雅黑" panose="020B0503020204020204" pitchFamily="34" charset="-122"/>
              </a:rPr>
              <a:t>言</a:t>
            </a:r>
            <a:r>
              <a:rPr lang="zh-CN" altLang="en-US" sz="3200" b="1">
                <a:latin typeface="微软雅黑" panose="020B0503020204020204" pitchFamily="34" charset="-122"/>
                <a:ea typeface="微软雅黑" panose="020B0503020204020204" pitchFamily="34" charset="-122"/>
              </a:rPr>
              <a:t>而敢</a:t>
            </a:r>
            <a:r>
              <a:rPr lang="zh-CN" altLang="en-US" sz="3200" b="1">
                <a:solidFill>
                  <a:srgbClr val="C00000"/>
                </a:solidFill>
                <a:latin typeface="微软雅黑" panose="020B0503020204020204" pitchFamily="34" charset="-122"/>
                <a:ea typeface="微软雅黑" panose="020B0503020204020204" pitchFamily="34" charset="-122"/>
              </a:rPr>
              <a:t>怒</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独夫</a:t>
            </a:r>
            <a:r>
              <a:rPr lang="zh-CN" altLang="en-US" sz="3200" b="1">
                <a:latin typeface="微软雅黑" panose="020B0503020204020204" pitchFamily="34" charset="-122"/>
                <a:ea typeface="微软雅黑" panose="020B0503020204020204" pitchFamily="34" charset="-122"/>
              </a:rPr>
              <a:t>之心</a:t>
            </a:r>
            <a:r>
              <a:rPr lang="zh-CN" altLang="en-US" sz="3200" b="1" smtClean="0">
                <a:latin typeface="微软雅黑" panose="020B0503020204020204" pitchFamily="34" charset="-122"/>
                <a:ea typeface="微软雅黑" panose="020B0503020204020204" pitchFamily="34" charset="-122"/>
              </a:rPr>
              <a:t>，日益</a:t>
            </a:r>
            <a:r>
              <a:rPr lang="zh-CN" altLang="en-US" sz="3200" b="1">
                <a:solidFill>
                  <a:srgbClr val="C00000"/>
                </a:solidFill>
                <a:latin typeface="微软雅黑" panose="020B0503020204020204" pitchFamily="34" charset="-122"/>
                <a:ea typeface="微软雅黑" panose="020B0503020204020204" pitchFamily="34" charset="-122"/>
              </a:rPr>
              <a:t>骄固</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戍卒叫</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函谷举</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楚人一炬</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可怜</a:t>
            </a:r>
            <a:r>
              <a:rPr lang="zh-CN" altLang="en-US" sz="3200" b="1">
                <a:latin typeface="微软雅黑" panose="020B0503020204020204" pitchFamily="34" charset="-122"/>
                <a:ea typeface="微软雅黑" panose="020B0503020204020204" pitchFamily="34" charset="-122"/>
              </a:rPr>
              <a:t>焦土。</a:t>
            </a:r>
          </a:p>
        </p:txBody>
      </p:sp>
      <p:sp>
        <p:nvSpPr>
          <p:cNvPr id="58371" name="文本框 25602"/>
          <p:cNvSpPr txBox="1">
            <a:spLocks noChangeArrowheads="1"/>
          </p:cNvSpPr>
          <p:nvPr/>
        </p:nvSpPr>
        <p:spPr bwMode="auto">
          <a:xfrm>
            <a:off x="9207288" y="1461898"/>
            <a:ext cx="914400" cy="432429"/>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集市</a:t>
            </a:r>
          </a:p>
        </p:txBody>
      </p:sp>
      <p:sp>
        <p:nvSpPr>
          <p:cNvPr id="58372" name="文本框 25603"/>
          <p:cNvSpPr txBox="1">
            <a:spLocks noChangeArrowheads="1"/>
          </p:cNvSpPr>
          <p:nvPr/>
        </p:nvSpPr>
        <p:spPr bwMode="auto">
          <a:xfrm>
            <a:off x="0" y="2868861"/>
            <a:ext cx="3186985" cy="64588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smtClean="0"/>
              <a:t>（所有一切</a:t>
            </a:r>
            <a:r>
              <a:rPr lang="zh-CN" altLang="en-US" sz="3200"/>
              <a:t>）</a:t>
            </a:r>
            <a:r>
              <a:rPr lang="zh-CN" altLang="en-US" sz="3200" smtClean="0"/>
              <a:t>使</a:t>
            </a:r>
            <a:endParaRPr lang="zh-CN" altLang="en-US" sz="3200"/>
          </a:p>
        </p:txBody>
      </p:sp>
      <p:sp>
        <p:nvSpPr>
          <p:cNvPr id="58373" name="文本框 25604"/>
          <p:cNvSpPr txBox="1">
            <a:spLocks noChangeArrowheads="1"/>
          </p:cNvSpPr>
          <p:nvPr/>
        </p:nvSpPr>
        <p:spPr bwMode="auto">
          <a:xfrm>
            <a:off x="3418405" y="2887597"/>
            <a:ext cx="1472421" cy="51231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说反对</a:t>
            </a:r>
          </a:p>
        </p:txBody>
      </p:sp>
      <p:sp>
        <p:nvSpPr>
          <p:cNvPr id="58374" name="文本框 25605"/>
          <p:cNvSpPr txBox="1">
            <a:spLocks noChangeArrowheads="1"/>
          </p:cNvSpPr>
          <p:nvPr/>
        </p:nvSpPr>
        <p:spPr bwMode="auto">
          <a:xfrm>
            <a:off x="5019193" y="2887597"/>
            <a:ext cx="1240441" cy="95167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在心里怒</a:t>
            </a:r>
          </a:p>
        </p:txBody>
      </p:sp>
      <p:sp>
        <p:nvSpPr>
          <p:cNvPr id="58375" name="文本框 25606"/>
          <p:cNvSpPr txBox="1">
            <a:spLocks noChangeArrowheads="1"/>
          </p:cNvSpPr>
          <p:nvPr/>
        </p:nvSpPr>
        <p:spPr bwMode="auto">
          <a:xfrm>
            <a:off x="6388001" y="2868861"/>
            <a:ext cx="1675224" cy="84638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失去民心的帝王。</a:t>
            </a:r>
          </a:p>
        </p:txBody>
      </p:sp>
      <p:sp>
        <p:nvSpPr>
          <p:cNvPr id="58376" name="文本框 25607"/>
          <p:cNvSpPr txBox="1">
            <a:spLocks noChangeArrowheads="1"/>
          </p:cNvSpPr>
          <p:nvPr/>
        </p:nvSpPr>
        <p:spPr bwMode="auto">
          <a:xfrm>
            <a:off x="8901412" y="2910850"/>
            <a:ext cx="1111052" cy="85303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骄横顽固</a:t>
            </a:r>
          </a:p>
        </p:txBody>
      </p:sp>
      <p:sp>
        <p:nvSpPr>
          <p:cNvPr id="58377" name="文本框 25608"/>
          <p:cNvSpPr txBox="1">
            <a:spLocks noChangeArrowheads="1"/>
          </p:cNvSpPr>
          <p:nvPr/>
        </p:nvSpPr>
        <p:spPr bwMode="auto">
          <a:xfrm>
            <a:off x="10116643" y="2933748"/>
            <a:ext cx="1736924" cy="1188663"/>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陈胜吴广领导</a:t>
            </a:r>
            <a:r>
              <a:rPr lang="zh-CN" altLang="en-US"/>
              <a:t>的农民起义军</a:t>
            </a:r>
          </a:p>
        </p:txBody>
      </p:sp>
      <p:sp>
        <p:nvSpPr>
          <p:cNvPr id="58378" name="文本框 25609"/>
          <p:cNvSpPr txBox="1">
            <a:spLocks noChangeArrowheads="1"/>
          </p:cNvSpPr>
          <p:nvPr/>
        </p:nvSpPr>
        <p:spPr bwMode="auto">
          <a:xfrm>
            <a:off x="65338" y="4380512"/>
            <a:ext cx="1504950" cy="141324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呐喊、振臂高呼</a:t>
            </a:r>
          </a:p>
        </p:txBody>
      </p:sp>
      <p:sp>
        <p:nvSpPr>
          <p:cNvPr id="58379" name="文本框 25610"/>
          <p:cNvSpPr txBox="1">
            <a:spLocks noChangeArrowheads="1"/>
          </p:cNvSpPr>
          <p:nvPr/>
        </p:nvSpPr>
        <p:spPr bwMode="auto">
          <a:xfrm>
            <a:off x="1916499" y="4324571"/>
            <a:ext cx="1451174" cy="732508"/>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被攻取</a:t>
            </a:r>
          </a:p>
        </p:txBody>
      </p:sp>
      <p:sp>
        <p:nvSpPr>
          <p:cNvPr id="58380" name="文本框 25611"/>
          <p:cNvSpPr txBox="1">
            <a:spLocks noChangeArrowheads="1"/>
          </p:cNvSpPr>
          <p:nvPr/>
        </p:nvSpPr>
        <p:spPr bwMode="auto">
          <a:xfrm>
            <a:off x="5463392" y="4357757"/>
            <a:ext cx="2168539" cy="133578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可惜（阿房宫变成）焦土一片</a:t>
            </a:r>
          </a:p>
        </p:txBody>
      </p:sp>
      <p:pic>
        <p:nvPicPr>
          <p:cNvPr id="14"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5"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6" name="文本框 15"/>
          <p:cNvSpPr txBox="1">
            <a:spLocks noChangeArrowheads="1"/>
          </p:cNvSpPr>
          <p:nvPr/>
        </p:nvSpPr>
        <p:spPr bwMode="auto">
          <a:xfrm>
            <a:off x="1523987" y="1438853"/>
            <a:ext cx="1733550" cy="458512"/>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sz="3200" err="1" smtClean="0"/>
              <a:t>jiàn</a:t>
            </a:r>
            <a:r>
              <a:rPr lang="zh-CN" altLang="en-US" sz="3200"/>
              <a:t>栏杆</a:t>
            </a:r>
          </a:p>
        </p:txBody>
      </p:sp>
      <p:sp>
        <p:nvSpPr>
          <p:cNvPr id="17" name="文本框 16"/>
          <p:cNvSpPr txBox="1">
            <a:spLocks noChangeArrowheads="1"/>
          </p:cNvSpPr>
          <p:nvPr/>
        </p:nvSpPr>
        <p:spPr bwMode="auto">
          <a:xfrm>
            <a:off x="3959013" y="1457903"/>
            <a:ext cx="838200" cy="43642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九州</a:t>
            </a:r>
          </a:p>
        </p:txBody>
      </p:sp>
      <p:sp>
        <p:nvSpPr>
          <p:cNvPr id="18" name="文本框 17"/>
          <p:cNvSpPr txBox="1">
            <a:spLocks noChangeArrowheads="1"/>
          </p:cNvSpPr>
          <p:nvPr/>
        </p:nvSpPr>
        <p:spPr bwMode="auto">
          <a:xfrm>
            <a:off x="5943587" y="1457903"/>
            <a:ext cx="3067050" cy="439462"/>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a:t>声音杂乱的样子</a:t>
            </a:r>
          </a:p>
        </p:txBody>
      </p:sp>
      <p:sp>
        <p:nvSpPr>
          <p:cNvPr id="2" name="矩形 1"/>
          <p:cNvSpPr/>
          <p:nvPr/>
        </p:nvSpPr>
        <p:spPr>
          <a:xfrm>
            <a:off x="228754" y="1821887"/>
            <a:ext cx="11245653" cy="584775"/>
          </a:xfrm>
          <a:prstGeom prst="rect">
            <a:avLst/>
          </a:prstGeom>
          <a:solidFill>
            <a:srgbClr val="C00000"/>
          </a:solidFill>
        </p:spPr>
        <p:txBody>
          <a:bodyPr wrap="square">
            <a:spAutoFit/>
          </a:bodyPr>
          <a:lstStyle/>
          <a:p>
            <a:r>
              <a:rPr lang="zh-CN" altLang="en-US" sz="3200">
                <a:solidFill>
                  <a:schemeClr val="bg1"/>
                </a:solidFill>
              </a:rPr>
              <a:t>连用六个排比句对比，极力描写阿房宫的构件之多，秦乐</a:t>
            </a:r>
            <a:r>
              <a:rPr lang="zh-CN" altLang="en-US" sz="3200" smtClean="0">
                <a:solidFill>
                  <a:schemeClr val="bg1"/>
                </a:solidFill>
              </a:rPr>
              <a:t>人苦</a:t>
            </a:r>
            <a:endParaRPr lang="zh-CN" altLang="en-US" sz="3200">
              <a:solidFill>
                <a:schemeClr val="bg1"/>
              </a:solidFill>
            </a:endParaRPr>
          </a:p>
        </p:txBody>
      </p:sp>
      <p:sp>
        <p:nvSpPr>
          <p:cNvPr id="20" name="文本框 25610"/>
          <p:cNvSpPr txBox="1">
            <a:spLocks noChangeArrowheads="1"/>
          </p:cNvSpPr>
          <p:nvPr/>
        </p:nvSpPr>
        <p:spPr bwMode="auto">
          <a:xfrm>
            <a:off x="1593492" y="5072438"/>
            <a:ext cx="1889324" cy="732508"/>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smtClean="0"/>
              <a:t>刘邦入关</a:t>
            </a:r>
            <a:endParaRPr lang="zh-CN" altLang="en-US" sz="3200"/>
          </a:p>
        </p:txBody>
      </p:sp>
      <p:sp>
        <p:nvSpPr>
          <p:cNvPr id="21" name="文本框 25610"/>
          <p:cNvSpPr txBox="1">
            <a:spLocks noChangeArrowheads="1"/>
          </p:cNvSpPr>
          <p:nvPr/>
        </p:nvSpPr>
        <p:spPr bwMode="auto">
          <a:xfrm>
            <a:off x="3506020" y="4375095"/>
            <a:ext cx="1889324" cy="732508"/>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26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smtClean="0"/>
              <a:t>项羽烧宫</a:t>
            </a:r>
            <a:endParaRPr lang="zh-CN" altLang="en-US" sz="3200"/>
          </a:p>
        </p:txBody>
      </p:sp>
      <p:sp>
        <p:nvSpPr>
          <p:cNvPr id="22" name="矩形 21"/>
          <p:cNvSpPr/>
          <p:nvPr/>
        </p:nvSpPr>
        <p:spPr>
          <a:xfrm>
            <a:off x="7732928" y="4158719"/>
            <a:ext cx="4120639" cy="1569660"/>
          </a:xfrm>
          <a:prstGeom prst="rect">
            <a:avLst/>
          </a:prstGeom>
          <a:solidFill>
            <a:srgbClr val="C00000"/>
          </a:solidFill>
        </p:spPr>
        <p:txBody>
          <a:bodyPr wrap="square">
            <a:spAutoFit/>
          </a:bodyPr>
          <a:lstStyle/>
          <a:p>
            <a:r>
              <a:rPr lang="zh-CN" altLang="en-US" sz="3200" smtClean="0">
                <a:solidFill>
                  <a:schemeClr val="bg1"/>
                </a:solidFill>
              </a:rPr>
              <a:t>呼应篇首四句，交代秦亡和阿房宫被毁的结局</a:t>
            </a:r>
            <a:endParaRPr lang="zh-CN" altLang="en-US" sz="3200">
              <a:solidFill>
                <a:schemeClr val="bg1"/>
              </a:solidFill>
            </a:endParaRPr>
          </a:p>
        </p:txBody>
      </p:sp>
      <p:sp>
        <p:nvSpPr>
          <p:cNvPr id="3" name="矩形 2"/>
          <p:cNvSpPr/>
          <p:nvPr/>
        </p:nvSpPr>
        <p:spPr>
          <a:xfrm>
            <a:off x="0" y="5820305"/>
            <a:ext cx="12192000" cy="1022103"/>
          </a:xfrm>
          <a:prstGeom prst="rect">
            <a:avLst/>
          </a:prstGeom>
          <a:solidFill>
            <a:srgbClr val="C00000"/>
          </a:solidFill>
        </p:spPr>
        <p:txBody>
          <a:bodyPr wrap="square" anchor="ctr" anchorCtr="1">
            <a:noAutofit/>
          </a:bodyPr>
          <a:lstStyle/>
          <a:p>
            <a:r>
              <a:rPr lang="zh-CN" altLang="en-US" sz="4000">
                <a:solidFill>
                  <a:schemeClr val="bg1"/>
                </a:solidFill>
                <a:latin typeface="微软雅黑" panose="020B0503020204020204" pitchFamily="34" charset="-122"/>
                <a:ea typeface="微软雅黑" panose="020B0503020204020204" pitchFamily="34" charset="-122"/>
              </a:rPr>
              <a:t>表达作者对奢侈荒淫、专横残暴的统治者的愤怒</a:t>
            </a:r>
          </a:p>
        </p:txBody>
      </p:sp>
    </p:spTree>
    <p:extLst>
      <p:ext uri="{BB962C8B-B14F-4D97-AF65-F5344CB8AC3E}">
        <p14:creationId xmlns:p14="http://schemas.microsoft.com/office/powerpoint/2010/main" val="25090663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outVertical)">
                                      <p:cBhvr>
                                        <p:cTn id="17" dur="5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8371"/>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837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8373"/>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8374"/>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8375"/>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8376"/>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8377"/>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58378"/>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58379"/>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after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afterGroup">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afterGroup">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58380"/>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afterGroup">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animBg="1"/>
      <p:bldP spid="58372" grpId="0" animBg="1"/>
      <p:bldP spid="58373" grpId="0" animBg="1"/>
      <p:bldP spid="58374" grpId="0" animBg="1"/>
      <p:bldP spid="58375" grpId="0" animBg="1"/>
      <p:bldP spid="58376" grpId="0" animBg="1"/>
      <p:bldP spid="58377" grpId="0" animBg="1"/>
      <p:bldP spid="58378" grpId="0" animBg="1"/>
      <p:bldP spid="58379" grpId="0" animBg="1"/>
      <p:bldP spid="58380" grpId="0" animBg="1"/>
      <p:bldP spid="16" grpId="0" animBg="1"/>
      <p:bldP spid="17" grpId="0" animBg="1"/>
      <p:bldP spid="18" grpId="0" animBg="1"/>
      <p:bldP spid="2" grpId="0" animBg="1"/>
      <p:bldP spid="20" grpId="0" animBg="1"/>
      <p:bldP spid="21"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57345"/>
          <p:cNvSpPr>
            <a:spLocks noChangeArrowheads="1"/>
          </p:cNvSpPr>
          <p:nvPr/>
        </p:nvSpPr>
        <p:spPr bwMode="auto">
          <a:xfrm>
            <a:off x="1725072" y="1655764"/>
            <a:ext cx="6840537"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负栋之柱，多于</a:t>
            </a:r>
            <a:r>
              <a:rPr lang="zh-CN" altLang="en-US" sz="3600" b="1">
                <a:solidFill>
                  <a:srgbClr val="C00000"/>
                </a:solidFill>
                <a:latin typeface="微软雅黑" panose="020B0503020204020204" pitchFamily="34" charset="-122"/>
                <a:ea typeface="微软雅黑" panose="020B0503020204020204" pitchFamily="34" charset="-122"/>
              </a:rPr>
              <a:t>南亩之农夫</a:t>
            </a:r>
            <a:r>
              <a:rPr lang="zh-CN" altLang="en-US" sz="3600" b="1">
                <a:latin typeface="微软雅黑" panose="020B0503020204020204" pitchFamily="34" charset="-122"/>
                <a:ea typeface="微软雅黑" panose="020B0503020204020204" pitchFamily="34" charset="-122"/>
              </a:rPr>
              <a:t>；</a:t>
            </a:r>
          </a:p>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架梁之椽，多于</a:t>
            </a:r>
            <a:r>
              <a:rPr lang="zh-CN" altLang="en-US" sz="3600" b="1">
                <a:solidFill>
                  <a:srgbClr val="C00000"/>
                </a:solidFill>
                <a:latin typeface="微软雅黑" panose="020B0503020204020204" pitchFamily="34" charset="-122"/>
                <a:ea typeface="微软雅黑" panose="020B0503020204020204" pitchFamily="34" charset="-122"/>
              </a:rPr>
              <a:t>机上之工女</a:t>
            </a:r>
            <a:r>
              <a:rPr lang="zh-CN" altLang="en-US" sz="3600" b="1">
                <a:latin typeface="微软雅黑" panose="020B0503020204020204" pitchFamily="34" charset="-122"/>
                <a:ea typeface="微软雅黑" panose="020B0503020204020204" pitchFamily="34" charset="-122"/>
              </a:rPr>
              <a:t>；</a:t>
            </a:r>
          </a:p>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钉头磷磷，多于</a:t>
            </a:r>
            <a:r>
              <a:rPr lang="zh-CN" altLang="en-US" sz="3600" b="1">
                <a:solidFill>
                  <a:srgbClr val="C00000"/>
                </a:solidFill>
                <a:latin typeface="微软雅黑" panose="020B0503020204020204" pitchFamily="34" charset="-122"/>
                <a:ea typeface="微软雅黑" panose="020B0503020204020204" pitchFamily="34" charset="-122"/>
              </a:rPr>
              <a:t>在庾之粟粒</a:t>
            </a:r>
            <a:r>
              <a:rPr lang="zh-CN" altLang="en-US" sz="3600" b="1">
                <a:latin typeface="微软雅黑" panose="020B0503020204020204" pitchFamily="34" charset="-122"/>
                <a:ea typeface="微软雅黑" panose="020B0503020204020204" pitchFamily="34" charset="-122"/>
              </a:rPr>
              <a:t>；</a:t>
            </a:r>
          </a:p>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瓦缝参差，多于</a:t>
            </a:r>
            <a:r>
              <a:rPr lang="zh-CN" altLang="en-US" sz="3600" b="1">
                <a:solidFill>
                  <a:srgbClr val="C00000"/>
                </a:solidFill>
                <a:latin typeface="微软雅黑" panose="020B0503020204020204" pitchFamily="34" charset="-122"/>
                <a:ea typeface="微软雅黑" panose="020B0503020204020204" pitchFamily="34" charset="-122"/>
              </a:rPr>
              <a:t>周身之帛缕</a:t>
            </a:r>
            <a:r>
              <a:rPr lang="zh-CN" altLang="en-US" sz="3600" b="1">
                <a:latin typeface="微软雅黑" panose="020B0503020204020204" pitchFamily="34" charset="-122"/>
                <a:ea typeface="微软雅黑" panose="020B0503020204020204" pitchFamily="34" charset="-122"/>
              </a:rPr>
              <a:t>；</a:t>
            </a:r>
          </a:p>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直栏横槛，多于</a:t>
            </a:r>
            <a:r>
              <a:rPr lang="zh-CN" altLang="en-US" sz="3600" b="1">
                <a:solidFill>
                  <a:srgbClr val="C00000"/>
                </a:solidFill>
                <a:latin typeface="微软雅黑" panose="020B0503020204020204" pitchFamily="34" charset="-122"/>
                <a:ea typeface="微软雅黑" panose="020B0503020204020204" pitchFamily="34" charset="-122"/>
              </a:rPr>
              <a:t>九土之城郭</a:t>
            </a:r>
            <a:r>
              <a:rPr lang="zh-CN" altLang="en-US" sz="3600" b="1">
                <a:latin typeface="微软雅黑" panose="020B0503020204020204" pitchFamily="34" charset="-122"/>
                <a:ea typeface="微软雅黑" panose="020B0503020204020204" pitchFamily="34" charset="-122"/>
              </a:rPr>
              <a:t>；</a:t>
            </a:r>
          </a:p>
          <a:p>
            <a:pPr marL="571500" indent="-571500" eaLnBrk="1" hangingPunct="1">
              <a:lnSpc>
                <a:spcPct val="120000"/>
              </a:lnSpc>
              <a:spcBef>
                <a:spcPct val="20000"/>
              </a:spcBef>
              <a:buClr>
                <a:srgbClr val="C00000"/>
              </a:buClr>
              <a:buSzPct val="70000"/>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管弦呕哑，多于</a:t>
            </a:r>
            <a:r>
              <a:rPr lang="zh-CN" altLang="en-US" sz="3600" b="1">
                <a:solidFill>
                  <a:srgbClr val="C00000"/>
                </a:solidFill>
                <a:latin typeface="微软雅黑" panose="020B0503020204020204" pitchFamily="34" charset="-122"/>
                <a:ea typeface="微软雅黑" panose="020B0503020204020204" pitchFamily="34" charset="-122"/>
              </a:rPr>
              <a:t>市人之言语</a:t>
            </a:r>
            <a:r>
              <a:rPr lang="zh-CN" altLang="en-US" sz="3600" b="1">
                <a:latin typeface="微软雅黑" panose="020B0503020204020204" pitchFamily="34" charset="-122"/>
                <a:ea typeface="微软雅黑" panose="020B0503020204020204" pitchFamily="34" charset="-122"/>
              </a:rPr>
              <a:t>。</a:t>
            </a:r>
            <a:endParaRPr lang="zh-CN" altLang="en-US" sz="3600" b="1">
              <a:solidFill>
                <a:srgbClr val="FF0000"/>
              </a:solidFill>
              <a:latin typeface="微软雅黑" panose="020B0503020204020204" pitchFamily="34" charset="-122"/>
              <a:ea typeface="微软雅黑" panose="020B0503020204020204" pitchFamily="34" charset="-122"/>
            </a:endParaRPr>
          </a:p>
        </p:txBody>
      </p:sp>
      <p:sp>
        <p:nvSpPr>
          <p:cNvPr id="61443" name="矩形 57346" descr="纸袋"/>
          <p:cNvSpPr>
            <a:spLocks noChangeArrowheads="1" noChangeShapeType="1" noTextEdit="1"/>
          </p:cNvSpPr>
          <p:nvPr/>
        </p:nvSpPr>
        <p:spPr bwMode="auto">
          <a:xfrm>
            <a:off x="2076450" y="824772"/>
            <a:ext cx="7543801" cy="606782"/>
          </a:xfrm>
          <a:prstGeom prst="rect">
            <a:avLst/>
          </a:prstGeom>
        </p:spPr>
        <p:txBody>
          <a:bodyPr wrap="none" fromWordArt="1">
            <a:prstTxWarp prst="textPlain">
              <a:avLst>
                <a:gd name="adj" fmla="val 50000"/>
              </a:avLst>
            </a:prstTxWarp>
          </a:bodyPr>
          <a:lstStyle/>
          <a:p>
            <a:pPr marL="228600" indent="-228600" algn="ctr">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渲染阿房宫的繁华奢侈</a:t>
            </a:r>
          </a:p>
        </p:txBody>
      </p:sp>
      <p:sp>
        <p:nvSpPr>
          <p:cNvPr id="57348" name="右大括号 57347"/>
          <p:cNvSpPr/>
          <p:nvPr/>
        </p:nvSpPr>
        <p:spPr bwMode="auto">
          <a:xfrm>
            <a:off x="8256589" y="1989139"/>
            <a:ext cx="655637" cy="3887787"/>
          </a:xfrm>
          <a:prstGeom prst="rightBrace">
            <a:avLst>
              <a:gd name="adj1" fmla="val 4925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349" name="文本框 57348"/>
          <p:cNvSpPr txBox="1">
            <a:spLocks noChangeArrowheads="1"/>
          </p:cNvSpPr>
          <p:nvPr/>
        </p:nvSpPr>
        <p:spPr bwMode="auto">
          <a:xfrm>
            <a:off x="9007477" y="2998789"/>
            <a:ext cx="142218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smtClean="0">
                <a:latin typeface="隶书" panose="02010509060101010101" pitchFamily="49" charset="-122"/>
                <a:ea typeface="隶书" panose="02010509060101010101" pitchFamily="49" charset="-122"/>
              </a:rPr>
              <a:t>排比</a:t>
            </a:r>
            <a:endParaRPr lang="en-US" altLang="zh-CN" sz="4800" b="1" smtClean="0">
              <a:latin typeface="隶书" panose="02010509060101010101" pitchFamily="49" charset="-122"/>
              <a:ea typeface="隶书" panose="02010509060101010101" pitchFamily="49" charset="-122"/>
            </a:endParaRPr>
          </a:p>
          <a:p>
            <a:pPr eaLnBrk="1" hangingPunct="1"/>
            <a:r>
              <a:rPr lang="zh-CN" altLang="en-US" sz="4800" b="1" smtClean="0">
                <a:latin typeface="隶书" panose="02010509060101010101" pitchFamily="49" charset="-122"/>
                <a:ea typeface="隶书" panose="02010509060101010101" pitchFamily="49" charset="-122"/>
              </a:rPr>
              <a:t>对比</a:t>
            </a:r>
            <a:endParaRPr lang="zh-CN" altLang="en-US" sz="4800" b="1">
              <a:latin typeface="隶书" panose="02010509060101010101" pitchFamily="49" charset="-122"/>
              <a:ea typeface="隶书" panose="02010509060101010101" pitchFamily="49" charset="-122"/>
            </a:endParaRPr>
          </a:p>
        </p:txBody>
      </p:sp>
      <p:pic>
        <p:nvPicPr>
          <p:cNvPr id="7"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8" name="文本占位符 1"/>
          <p:cNvSpPr txBox="1"/>
          <p:nvPr/>
        </p:nvSpPr>
        <p:spPr>
          <a:xfrm>
            <a:off x="1174367" y="256741"/>
            <a:ext cx="28261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9" name="文本框 8"/>
          <p:cNvSpPr txBox="1">
            <a:spLocks noChangeArrowheads="1"/>
          </p:cNvSpPr>
          <p:nvPr/>
        </p:nvSpPr>
        <p:spPr bwMode="auto">
          <a:xfrm>
            <a:off x="702079" y="1080714"/>
            <a:ext cx="923330" cy="5405809"/>
          </a:xfrm>
          <a:prstGeom prst="rect">
            <a:avLst/>
          </a:prstGeom>
          <a:solidFill>
            <a:srgbClr val="C00000"/>
          </a:solidFill>
          <a:ln>
            <a:noFill/>
          </a:ln>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chemeClr val="bg1"/>
                </a:solidFill>
                <a:latin typeface="Tahoma" panose="020B0604030504040204" pitchFamily="34" charset="0"/>
                <a:ea typeface="华文彩云" panose="02010800040101010101" pitchFamily="2" charset="-122"/>
              </a:rPr>
              <a:t> </a:t>
            </a:r>
            <a:r>
              <a:rPr lang="zh-CN" altLang="en-US" sz="4800" b="1" smtClean="0">
                <a:solidFill>
                  <a:schemeClr val="bg1"/>
                </a:solidFill>
                <a:latin typeface="Tahoma" panose="020B0604030504040204" pitchFamily="34" charset="0"/>
                <a:ea typeface="华文彩云" panose="02010800040101010101" pitchFamily="2" charset="-122"/>
              </a:rPr>
              <a:t>议论谴责秦亡宫毁</a:t>
            </a:r>
            <a:endParaRPr lang="zh-CN" altLang="en-US" sz="4800" b="1">
              <a:solidFill>
                <a:schemeClr val="bg1"/>
              </a:solidFill>
              <a:latin typeface="Tahoma" panose="020B0604030504040204" pitchFamily="34" charset="0"/>
              <a:ea typeface="华文彩云" panose="02010800040101010101" pitchFamily="2" charset="-122"/>
            </a:endParaRPr>
          </a:p>
        </p:txBody>
      </p:sp>
    </p:spTree>
    <p:extLst>
      <p:ext uri="{BB962C8B-B14F-4D97-AF65-F5344CB8AC3E}">
        <p14:creationId xmlns:p14="http://schemas.microsoft.com/office/powerpoint/2010/main" val="12820775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43"/>
                                        </p:tgtEl>
                                        <p:attrNameLst>
                                          <p:attrName>style.visibility</p:attrName>
                                        </p:attrNameLst>
                                      </p:cBhvr>
                                      <p:to>
                                        <p:strVal val="visible"/>
                                      </p:to>
                                    </p:set>
                                    <p:anim calcmode="lin" valueType="num">
                                      <p:cBhvr additive="base">
                                        <p:cTn id="13" dur="500" fill="hold"/>
                                        <p:tgtEl>
                                          <p:spTgt spid="61443"/>
                                        </p:tgtEl>
                                        <p:attrNameLst>
                                          <p:attrName>ppt_x</p:attrName>
                                        </p:attrNameLst>
                                      </p:cBhvr>
                                      <p:tavLst>
                                        <p:tav tm="0">
                                          <p:val>
                                            <p:strVal val="#ppt_x"/>
                                          </p:val>
                                        </p:tav>
                                        <p:tav tm="100000">
                                          <p:val>
                                            <p:strVal val="#ppt_x"/>
                                          </p:val>
                                        </p:tav>
                                      </p:tavLst>
                                    </p:anim>
                                    <p:anim calcmode="lin" valueType="num">
                                      <p:cBhvr additive="base">
                                        <p:cTn id="14"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57346"/>
                                        </p:tgtEl>
                                        <p:attrNameLst>
                                          <p:attrName>style.visibility</p:attrName>
                                        </p:attrNameLst>
                                      </p:cBhvr>
                                      <p:to>
                                        <p:strVal val="visible"/>
                                      </p:to>
                                    </p:set>
                                    <p:animEffect transition="in" filter="diamond(in)">
                                      <p:cBhvr>
                                        <p:cTn id="19" dur="2000"/>
                                        <p:tgtEl>
                                          <p:spTgt spid="5734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57348"/>
                                        </p:tgtEl>
                                        <p:attrNameLst>
                                          <p:attrName>style.visibility</p:attrName>
                                        </p:attrNameLst>
                                      </p:cBhvr>
                                      <p:to>
                                        <p:strVal val="visible"/>
                                      </p:to>
                                    </p:set>
                                    <p:anim calcmode="lin" valueType="num">
                                      <p:cBhvr additive="base">
                                        <p:cTn id="24" dur="500" fill="hold"/>
                                        <p:tgtEl>
                                          <p:spTgt spid="57348"/>
                                        </p:tgtEl>
                                        <p:attrNameLst>
                                          <p:attrName>ppt_x</p:attrName>
                                        </p:attrNameLst>
                                      </p:cBhvr>
                                      <p:tavLst>
                                        <p:tav tm="0">
                                          <p:val>
                                            <p:strVal val="#ppt_x"/>
                                          </p:val>
                                        </p:tav>
                                        <p:tav tm="100000">
                                          <p:val>
                                            <p:strVal val="#ppt_x"/>
                                          </p:val>
                                        </p:tav>
                                      </p:tavLst>
                                    </p:anim>
                                    <p:anim calcmode="lin" valueType="num">
                                      <p:cBhvr additive="base">
                                        <p:cTn id="25"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7349"/>
                                        </p:tgtEl>
                                        <p:attrNameLst>
                                          <p:attrName>style.visibility</p:attrName>
                                        </p:attrNameLst>
                                      </p:cBhvr>
                                      <p:to>
                                        <p:strVal val="visible"/>
                                      </p:to>
                                    </p:set>
                                    <p:anim calcmode="lin" valueType="num">
                                      <p:cBhvr additive="base">
                                        <p:cTn id="30" dur="500" fill="hold"/>
                                        <p:tgtEl>
                                          <p:spTgt spid="57349"/>
                                        </p:tgtEl>
                                        <p:attrNameLst>
                                          <p:attrName>ppt_x</p:attrName>
                                        </p:attrNameLst>
                                      </p:cBhvr>
                                      <p:tavLst>
                                        <p:tav tm="0">
                                          <p:val>
                                            <p:strVal val="#ppt_x"/>
                                          </p:val>
                                        </p:tav>
                                        <p:tav tm="100000">
                                          <p:val>
                                            <p:strVal val="#ppt_x"/>
                                          </p:val>
                                        </p:tav>
                                      </p:tavLst>
                                    </p:anim>
                                    <p:anim calcmode="lin" valueType="num">
                                      <p:cBhvr additive="base">
                                        <p:cTn id="31"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9"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58369"/>
          <p:cNvSpPr txBox="1">
            <a:spLocks noChangeArrowheads="1"/>
          </p:cNvSpPr>
          <p:nvPr/>
        </p:nvSpPr>
        <p:spPr bwMode="auto">
          <a:xfrm>
            <a:off x="1562834" y="1124140"/>
            <a:ext cx="923330"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smtClean="0">
                <a:solidFill>
                  <a:srgbClr val="C00000"/>
                </a:solidFill>
                <a:latin typeface="Times New Roman" panose="02020603050405020304" pitchFamily="18" charset="0"/>
                <a:ea typeface="隶书" panose="02010509060101010101" pitchFamily="49" charset="-122"/>
              </a:rPr>
              <a:t>秦爱纷奢</a:t>
            </a:r>
            <a:endParaRPr lang="zh-CN" altLang="en-US" sz="4800">
              <a:solidFill>
                <a:srgbClr val="C00000"/>
              </a:solidFill>
              <a:latin typeface="Times New Roman" panose="02020603050405020304" pitchFamily="18" charset="0"/>
              <a:ea typeface="隶书" panose="02010509060101010101" pitchFamily="49" charset="-122"/>
            </a:endParaRPr>
          </a:p>
        </p:txBody>
      </p:sp>
      <p:sp>
        <p:nvSpPr>
          <p:cNvPr id="58371" name="文本框 58370"/>
          <p:cNvSpPr txBox="1">
            <a:spLocks noChangeArrowheads="1"/>
          </p:cNvSpPr>
          <p:nvPr/>
        </p:nvSpPr>
        <p:spPr bwMode="auto">
          <a:xfrm>
            <a:off x="10442203" y="824772"/>
            <a:ext cx="923330" cy="3442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smtClean="0">
                <a:solidFill>
                  <a:srgbClr val="C00000"/>
                </a:solidFill>
                <a:latin typeface="Times New Roman" panose="02020603050405020304" pitchFamily="18" charset="0"/>
                <a:ea typeface="隶书" panose="02010509060101010101" pitchFamily="49" charset="-122"/>
              </a:rPr>
              <a:t>人亦念其家</a:t>
            </a:r>
            <a:endParaRPr lang="zh-CN" altLang="en-US" sz="4800">
              <a:solidFill>
                <a:srgbClr val="C00000"/>
              </a:solidFill>
              <a:latin typeface="Times New Roman" panose="02020603050405020304" pitchFamily="18" charset="0"/>
              <a:ea typeface="隶书" panose="02010509060101010101" pitchFamily="49" charset="-122"/>
            </a:endParaRPr>
          </a:p>
        </p:txBody>
      </p:sp>
      <p:sp>
        <p:nvSpPr>
          <p:cNvPr id="58372" name="文本框 58371"/>
          <p:cNvSpPr txBox="1">
            <a:spLocks noChangeArrowheads="1"/>
          </p:cNvSpPr>
          <p:nvPr/>
        </p:nvSpPr>
        <p:spPr bwMode="auto">
          <a:xfrm>
            <a:off x="8452085" y="1509903"/>
            <a:ext cx="2185214" cy="400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600"/>
              </a:spcBef>
            </a:pPr>
            <a:r>
              <a:rPr lang="zh-CN" altLang="en-US" sz="4000">
                <a:solidFill>
                  <a:srgbClr val="000000"/>
                </a:solidFill>
                <a:latin typeface="Times New Roman" panose="02020603050405020304" pitchFamily="18" charset="0"/>
                <a:ea typeface="隶书" panose="02010509060101010101" pitchFamily="49" charset="-122"/>
              </a:rPr>
              <a:t>天下之</a:t>
            </a:r>
            <a:r>
              <a:rPr lang="zh-CN" altLang="en-US" sz="4000" smtClean="0">
                <a:solidFill>
                  <a:srgbClr val="000000"/>
                </a:solidFill>
                <a:latin typeface="Times New Roman" panose="02020603050405020304" pitchFamily="18" charset="0"/>
                <a:ea typeface="隶书" panose="02010509060101010101" pitchFamily="49" charset="-122"/>
              </a:rPr>
              <a:t>人</a:t>
            </a:r>
            <a:endParaRPr lang="en-US" altLang="zh-CN" sz="4000" smtClean="0">
              <a:solidFill>
                <a:srgbClr val="000000"/>
              </a:solidFill>
              <a:latin typeface="Times New Roman" panose="02020603050405020304" pitchFamily="18" charset="0"/>
              <a:ea typeface="隶书" panose="02010509060101010101" pitchFamily="49" charset="-122"/>
            </a:endParaRPr>
          </a:p>
          <a:p>
            <a:pPr eaLnBrk="1" hangingPunct="1">
              <a:spcBef>
                <a:spcPts val="600"/>
              </a:spcBef>
            </a:pPr>
            <a:r>
              <a:rPr lang="zh-CN" altLang="en-US" sz="4000" smtClean="0">
                <a:solidFill>
                  <a:srgbClr val="000000"/>
                </a:solidFill>
                <a:latin typeface="Times New Roman" panose="02020603050405020304" pitchFamily="18" charset="0"/>
                <a:ea typeface="隶书" panose="02010509060101010101" pitchFamily="49" charset="-122"/>
              </a:rPr>
              <a:t>不敢言</a:t>
            </a:r>
            <a:endParaRPr lang="en-US" altLang="zh-CN" sz="4000" smtClean="0">
              <a:solidFill>
                <a:srgbClr val="000000"/>
              </a:solidFill>
              <a:latin typeface="Times New Roman" panose="02020603050405020304" pitchFamily="18" charset="0"/>
              <a:ea typeface="隶书" panose="02010509060101010101" pitchFamily="49" charset="-122"/>
            </a:endParaRPr>
          </a:p>
          <a:p>
            <a:pPr eaLnBrk="1" hangingPunct="1">
              <a:spcBef>
                <a:spcPts val="600"/>
              </a:spcBef>
            </a:pPr>
            <a:r>
              <a:rPr lang="zh-CN" altLang="en-US" sz="4000" smtClean="0">
                <a:solidFill>
                  <a:srgbClr val="000000"/>
                </a:solidFill>
                <a:latin typeface="Times New Roman" panose="02020603050405020304" pitchFamily="18" charset="0"/>
                <a:ea typeface="隶书" panose="02010509060101010101" pitchFamily="49" charset="-122"/>
              </a:rPr>
              <a:t>而</a:t>
            </a:r>
            <a:r>
              <a:rPr lang="zh-CN" altLang="en-US" sz="4000">
                <a:solidFill>
                  <a:srgbClr val="000000"/>
                </a:solidFill>
                <a:latin typeface="Times New Roman" panose="02020603050405020304" pitchFamily="18" charset="0"/>
                <a:ea typeface="隶书" panose="02010509060101010101" pitchFamily="49" charset="-122"/>
              </a:rPr>
              <a:t>敢怒</a:t>
            </a:r>
          </a:p>
        </p:txBody>
      </p:sp>
      <p:sp>
        <p:nvSpPr>
          <p:cNvPr id="58373" name="文本框 58372"/>
          <p:cNvSpPr txBox="1">
            <a:spLocks noChangeArrowheads="1"/>
          </p:cNvSpPr>
          <p:nvPr/>
        </p:nvSpPr>
        <p:spPr bwMode="auto">
          <a:xfrm>
            <a:off x="2288223" y="1509903"/>
            <a:ext cx="1369606" cy="202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smtClean="0">
                <a:solidFill>
                  <a:srgbClr val="000000"/>
                </a:solidFill>
                <a:latin typeface="Times New Roman" panose="02020603050405020304" pitchFamily="18" charset="0"/>
                <a:ea typeface="隶书" panose="02010509060101010101" pitchFamily="49" charset="-122"/>
              </a:rPr>
              <a:t>日益</a:t>
            </a:r>
            <a:r>
              <a:rPr lang="zh-CN" altLang="en-US" sz="3600">
                <a:solidFill>
                  <a:srgbClr val="000000"/>
                </a:solidFill>
                <a:latin typeface="Times New Roman" panose="02020603050405020304" pitchFamily="18" charset="0"/>
                <a:ea typeface="隶书" panose="02010509060101010101" pitchFamily="49" charset="-122"/>
              </a:rPr>
              <a:t>骄</a:t>
            </a:r>
            <a:r>
              <a:rPr lang="zh-CN" altLang="en-US" sz="3600" smtClean="0">
                <a:solidFill>
                  <a:srgbClr val="000000"/>
                </a:solidFill>
                <a:latin typeface="Times New Roman" panose="02020603050405020304" pitchFamily="18" charset="0"/>
                <a:ea typeface="隶书" panose="02010509060101010101" pitchFamily="49" charset="-122"/>
              </a:rPr>
              <a:t>固</a:t>
            </a:r>
            <a:endParaRPr lang="en-US" altLang="zh-CN" sz="3600" smtClean="0">
              <a:solidFill>
                <a:srgbClr val="000000"/>
              </a:solidFill>
              <a:latin typeface="Times New Roman" panose="02020603050405020304" pitchFamily="18" charset="0"/>
              <a:ea typeface="隶书" panose="02010509060101010101" pitchFamily="49" charset="-122"/>
            </a:endParaRPr>
          </a:p>
          <a:p>
            <a:pPr eaLnBrk="1" hangingPunct="1">
              <a:spcBef>
                <a:spcPts val="600"/>
              </a:spcBef>
            </a:pPr>
            <a:r>
              <a:rPr lang="zh-CN" altLang="en-US" sz="3600" smtClean="0">
                <a:solidFill>
                  <a:srgbClr val="000000"/>
                </a:solidFill>
                <a:latin typeface="Times New Roman" panose="02020603050405020304" pitchFamily="18" charset="0"/>
                <a:ea typeface="隶书" panose="02010509060101010101" pitchFamily="49" charset="-122"/>
              </a:rPr>
              <a:t>独夫</a:t>
            </a:r>
            <a:r>
              <a:rPr lang="zh-CN" altLang="en-US" sz="3600">
                <a:solidFill>
                  <a:srgbClr val="000000"/>
                </a:solidFill>
                <a:latin typeface="Times New Roman" panose="02020603050405020304" pitchFamily="18" charset="0"/>
                <a:ea typeface="隶书" panose="02010509060101010101" pitchFamily="49" charset="-122"/>
              </a:rPr>
              <a:t>之</a:t>
            </a:r>
            <a:r>
              <a:rPr lang="zh-CN" altLang="en-US" sz="3600" smtClean="0">
                <a:solidFill>
                  <a:srgbClr val="000000"/>
                </a:solidFill>
                <a:latin typeface="Times New Roman" panose="02020603050405020304" pitchFamily="18" charset="0"/>
                <a:ea typeface="隶书" panose="02010509060101010101" pitchFamily="49" charset="-122"/>
              </a:rPr>
              <a:t>心</a:t>
            </a:r>
            <a:endParaRPr lang="zh-CN" altLang="en-US" sz="3600">
              <a:solidFill>
                <a:srgbClr val="000000"/>
              </a:solidFill>
              <a:latin typeface="Times New Roman" panose="02020603050405020304" pitchFamily="18" charset="0"/>
              <a:ea typeface="隶书" panose="02010509060101010101" pitchFamily="49" charset="-122"/>
            </a:endParaRPr>
          </a:p>
        </p:txBody>
      </p:sp>
      <p:sp>
        <p:nvSpPr>
          <p:cNvPr id="58374" name="文本框 58373"/>
          <p:cNvSpPr txBox="1">
            <a:spLocks noChangeArrowheads="1"/>
          </p:cNvSpPr>
          <p:nvPr/>
        </p:nvSpPr>
        <p:spPr bwMode="auto">
          <a:xfrm>
            <a:off x="3921637" y="1759732"/>
            <a:ext cx="581025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C0000"/>
                </a:solidFill>
                <a:latin typeface="Times New Roman" panose="02020603050405020304" pitchFamily="18" charset="0"/>
                <a:ea typeface="隶书" panose="02010509060101010101" pitchFamily="49" charset="-122"/>
              </a:rPr>
              <a:t>戍卒叫</a:t>
            </a:r>
            <a:r>
              <a:rPr lang="zh-CN" altLang="en-US" sz="4000" b="1" smtClean="0">
                <a:solidFill>
                  <a:srgbClr val="CC0000"/>
                </a:solidFill>
                <a:latin typeface="Times New Roman" panose="02020603050405020304" pitchFamily="18" charset="0"/>
                <a:ea typeface="隶书" panose="02010509060101010101" pitchFamily="49" charset="-122"/>
              </a:rPr>
              <a:t>，函</a:t>
            </a:r>
            <a:r>
              <a:rPr lang="zh-CN" altLang="en-US" sz="4000" b="1">
                <a:solidFill>
                  <a:srgbClr val="CC0000"/>
                </a:solidFill>
                <a:latin typeface="Times New Roman" panose="02020603050405020304" pitchFamily="18" charset="0"/>
                <a:ea typeface="隶书" panose="02010509060101010101" pitchFamily="49" charset="-122"/>
              </a:rPr>
              <a:t>谷举，</a:t>
            </a:r>
          </a:p>
          <a:p>
            <a:pPr eaLnBrk="1" hangingPunct="1">
              <a:spcBef>
                <a:spcPct val="50000"/>
              </a:spcBef>
            </a:pPr>
            <a:r>
              <a:rPr lang="zh-CN" altLang="en-US" sz="4000" b="1">
                <a:solidFill>
                  <a:srgbClr val="CC0000"/>
                </a:solidFill>
                <a:latin typeface="Times New Roman" panose="02020603050405020304" pitchFamily="18" charset="0"/>
                <a:ea typeface="隶书" panose="02010509060101010101" pitchFamily="49" charset="-122"/>
              </a:rPr>
              <a:t>楚人一</a:t>
            </a:r>
            <a:r>
              <a:rPr lang="zh-CN" altLang="en-US" sz="4000" b="1" smtClean="0">
                <a:solidFill>
                  <a:srgbClr val="CC0000"/>
                </a:solidFill>
                <a:latin typeface="Times New Roman" panose="02020603050405020304" pitchFamily="18" charset="0"/>
                <a:ea typeface="隶书" panose="02010509060101010101" pitchFamily="49" charset="-122"/>
              </a:rPr>
              <a:t>炬，可怜</a:t>
            </a:r>
            <a:r>
              <a:rPr lang="zh-CN" altLang="en-US" sz="4000" b="1">
                <a:solidFill>
                  <a:srgbClr val="CC0000"/>
                </a:solidFill>
                <a:latin typeface="Times New Roman" panose="02020603050405020304" pitchFamily="18" charset="0"/>
                <a:ea typeface="隶书" panose="02010509060101010101" pitchFamily="49" charset="-122"/>
              </a:rPr>
              <a:t>焦土</a:t>
            </a:r>
          </a:p>
        </p:txBody>
      </p:sp>
      <p:sp>
        <p:nvSpPr>
          <p:cNvPr id="62471" name="矩形 58374"/>
          <p:cNvSpPr>
            <a:spLocks noChangeArrowheads="1" noChangeShapeType="1" noTextEdit="1"/>
          </p:cNvSpPr>
          <p:nvPr/>
        </p:nvSpPr>
        <p:spPr bwMode="auto">
          <a:xfrm>
            <a:off x="3657829" y="895350"/>
            <a:ext cx="4896296" cy="704850"/>
          </a:xfrm>
          <a:prstGeom prst="rect">
            <a:avLst/>
          </a:prstGeom>
        </p:spPr>
        <p:txBody>
          <a:bodyPr wrap="none" fromWordArt="1">
            <a:prstTxWarp prst="textPlain">
              <a:avLst>
                <a:gd name="adj" fmla="val 50000"/>
              </a:avLst>
            </a:prstTxWarp>
          </a:bodyPr>
          <a:lstStyle/>
          <a:p>
            <a:pPr marL="228600" indent="-228600" algn="ctr">
              <a:buFont typeface="Wingdings" panose="05000000000000000000" pitchFamily="2" charset="2"/>
              <a:buChar char="Ø"/>
            </a:pPr>
            <a:r>
              <a:rPr lang="zh-CN" altLang="en-US" sz="3600" b="1">
                <a:latin typeface="微软雅黑" panose="020B0503020204020204" pitchFamily="34" charset="-122"/>
                <a:ea typeface="微软雅黑" panose="020B0503020204020204" pitchFamily="34" charset="-122"/>
              </a:rPr>
              <a:t>将  心  比  心</a:t>
            </a:r>
          </a:p>
        </p:txBody>
      </p:sp>
      <p:pic>
        <p:nvPicPr>
          <p:cNvPr id="9"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pic>
        <p:nvPicPr>
          <p:cNvPr id="11" name="Picture 2" descr="https://gimg2.baidu.com/image_search/src=http%3A%2F%2Fdingyue.ws.126.net%2FsFWjJj%3DX2XCP26wBGrUql7Fm9VCTeNfKSFtrgKHBmr1ok1558454302883compressflag.jpg&amp;refer=http%3A%2F%2Fdingyue.ws.126.net&amp;app=2002&amp;size=f9999,10000&amp;q=a80&amp;n=0&amp;g=0n&amp;fmt=jpeg?sec=1621327457&amp;t=49d6a3f489e2f7c375effacf7df86c0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3838575"/>
            <a:ext cx="12192000" cy="4114800"/>
          </a:xfrm>
          <a:prstGeom prst="rect">
            <a:avLst/>
          </a:prstGeom>
          <a:noFill/>
          <a:extLst>
            <a:ext uri="{909E8E84-426E-40DD-AFC4-6F175D3DCCD1}">
              <a14:hiddenFill xmlns:a14="http://schemas.microsoft.com/office/drawing/2010/main">
                <a:solidFill>
                  <a:srgbClr val="FFFFFF"/>
                </a:solidFill>
              </a14:hiddenFill>
            </a:ext>
          </a:extLst>
        </p:spPr>
      </p:pic>
      <p:sp>
        <p:nvSpPr>
          <p:cNvPr id="12" name="标题 59393"/>
          <p:cNvSpPr txBox="1">
            <a:spLocks noRot="1" noChangeArrowheads="1"/>
          </p:cNvSpPr>
          <p:nvPr/>
        </p:nvSpPr>
        <p:spPr>
          <a:xfrm>
            <a:off x="1174367" y="4553235"/>
            <a:ext cx="10820400" cy="2895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30000"/>
              </a:lnSpc>
            </a:pPr>
            <a:r>
              <a:rPr lang="zh-CN" altLang="en-US" b="1" smtClean="0">
                <a:solidFill>
                  <a:schemeClr val="bg1"/>
                </a:solidFill>
                <a:latin typeface="微软雅黑" panose="020B0503020204020204" pitchFamily="34" charset="-122"/>
                <a:ea typeface="微软雅黑" panose="020B0503020204020204" pitchFamily="34" charset="-122"/>
              </a:rPr>
              <a:t>第三段：将秦始皇和老百姓之间天壤之别的生活状况进行对比，自然写到暴秦的灭亡</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3" name="文本占位符 1"/>
          <p:cNvSpPr txBox="1"/>
          <p:nvPr/>
        </p:nvSpPr>
        <p:spPr>
          <a:xfrm>
            <a:off x="1174367" y="256741"/>
            <a:ext cx="28261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第三段小结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4" name="标题 59393"/>
          <p:cNvSpPr txBox="1">
            <a:spLocks noRot="1" noChangeArrowheads="1"/>
          </p:cNvSpPr>
          <p:nvPr/>
        </p:nvSpPr>
        <p:spPr>
          <a:xfrm>
            <a:off x="1502287" y="3700843"/>
            <a:ext cx="2707763" cy="107075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30000"/>
              </a:lnSpc>
            </a:pPr>
            <a:r>
              <a:rPr lang="zh-CN" altLang="en-US" b="1" smtClean="0">
                <a:solidFill>
                  <a:srgbClr val="FFFF00"/>
                </a:solidFill>
                <a:latin typeface="微软雅黑" panose="020B0503020204020204" pitchFamily="34" charset="-122"/>
                <a:ea typeface="微软雅黑" panose="020B0503020204020204" pitchFamily="34" charset="-122"/>
              </a:rPr>
              <a:t>奢侈淫逸</a:t>
            </a:r>
            <a:endParaRPr lang="zh-CN" altLang="en-US" b="1">
              <a:solidFill>
                <a:srgbClr val="FFFF00"/>
              </a:solidFill>
              <a:latin typeface="微软雅黑" panose="020B0503020204020204" pitchFamily="34" charset="-122"/>
              <a:ea typeface="微软雅黑" panose="020B0503020204020204" pitchFamily="34" charset="-122"/>
            </a:endParaRPr>
          </a:p>
        </p:txBody>
      </p:sp>
      <p:sp>
        <p:nvSpPr>
          <p:cNvPr id="15" name="标题 59393"/>
          <p:cNvSpPr txBox="1">
            <a:spLocks noRot="1" noChangeArrowheads="1"/>
          </p:cNvSpPr>
          <p:nvPr/>
        </p:nvSpPr>
        <p:spPr>
          <a:xfrm>
            <a:off x="8822089" y="3731824"/>
            <a:ext cx="2707763" cy="107075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30000"/>
              </a:lnSpc>
            </a:pPr>
            <a:r>
              <a:rPr lang="zh-CN" altLang="en-US" b="1" smtClean="0">
                <a:solidFill>
                  <a:srgbClr val="FFFF00"/>
                </a:solidFill>
                <a:latin typeface="微软雅黑" panose="020B0503020204020204" pitchFamily="34" charset="-122"/>
                <a:ea typeface="微软雅黑" panose="020B0503020204020204" pitchFamily="34" charset="-122"/>
              </a:rPr>
              <a:t>秦亡宫毁</a:t>
            </a:r>
            <a:endParaRPr lang="zh-CN" altLang="en-US" b="1">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67077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62471"/>
                                        </p:tgtEl>
                                        <p:attrNameLst>
                                          <p:attrName>style.visibility</p:attrName>
                                        </p:attrNameLst>
                                      </p:cBhvr>
                                      <p:to>
                                        <p:strVal val="visible"/>
                                      </p:to>
                                    </p:set>
                                    <p:animEffect transition="in" filter="barn(outVertical)">
                                      <p:cBhvr>
                                        <p:cTn id="7" dur="500"/>
                                        <p:tgtEl>
                                          <p:spTgt spid="624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8370"/>
                                        </p:tgtEl>
                                        <p:attrNameLst>
                                          <p:attrName>style.visibility</p:attrName>
                                        </p:attrNameLst>
                                      </p:cBhvr>
                                      <p:to>
                                        <p:strVal val="visible"/>
                                      </p:to>
                                    </p:set>
                                    <p:anim calcmode="lin" valueType="num">
                                      <p:cBhvr additive="base">
                                        <p:cTn id="12" dur="500" fill="hold"/>
                                        <p:tgtEl>
                                          <p:spTgt spid="58370"/>
                                        </p:tgtEl>
                                        <p:attrNameLst>
                                          <p:attrName>ppt_x</p:attrName>
                                        </p:attrNameLst>
                                      </p:cBhvr>
                                      <p:tavLst>
                                        <p:tav tm="0">
                                          <p:val>
                                            <p:strVal val="0-#ppt_w/2"/>
                                          </p:val>
                                        </p:tav>
                                        <p:tav tm="100000">
                                          <p:val>
                                            <p:strVal val="#ppt_x"/>
                                          </p:val>
                                        </p:tav>
                                      </p:tavLst>
                                    </p:anim>
                                    <p:anim calcmode="lin" valueType="num">
                                      <p:cBhvr additive="base">
                                        <p:cTn id="13" dur="500" fill="hold"/>
                                        <p:tgtEl>
                                          <p:spTgt spid="5837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8371"/>
                                        </p:tgtEl>
                                        <p:attrNameLst>
                                          <p:attrName>style.visibility</p:attrName>
                                        </p:attrNameLst>
                                      </p:cBhvr>
                                      <p:to>
                                        <p:strVal val="visible"/>
                                      </p:to>
                                    </p:set>
                                    <p:anim calcmode="lin" valueType="num">
                                      <p:cBhvr additive="base">
                                        <p:cTn id="18" dur="500" fill="hold"/>
                                        <p:tgtEl>
                                          <p:spTgt spid="58371"/>
                                        </p:tgtEl>
                                        <p:attrNameLst>
                                          <p:attrName>ppt_x</p:attrName>
                                        </p:attrNameLst>
                                      </p:cBhvr>
                                      <p:tavLst>
                                        <p:tav tm="0">
                                          <p:val>
                                            <p:strVal val="1+#ppt_w/2"/>
                                          </p:val>
                                        </p:tav>
                                        <p:tav tm="100000">
                                          <p:val>
                                            <p:strVal val="#ppt_x"/>
                                          </p:val>
                                        </p:tav>
                                      </p:tavLst>
                                    </p:anim>
                                    <p:anim calcmode="lin" valueType="num">
                                      <p:cBhvr additive="base">
                                        <p:cTn id="19" dur="500" fill="hold"/>
                                        <p:tgtEl>
                                          <p:spTgt spid="58371"/>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8372"/>
                                        </p:tgtEl>
                                        <p:attrNameLst>
                                          <p:attrName>style.visibility</p:attrName>
                                        </p:attrNameLst>
                                      </p:cBhvr>
                                      <p:to>
                                        <p:strVal val="visible"/>
                                      </p:to>
                                    </p:set>
                                    <p:anim calcmode="lin" valueType="num">
                                      <p:cBhvr additive="base">
                                        <p:cTn id="24" dur="500" fill="hold"/>
                                        <p:tgtEl>
                                          <p:spTgt spid="58372"/>
                                        </p:tgtEl>
                                        <p:attrNameLst>
                                          <p:attrName>ppt_x</p:attrName>
                                        </p:attrNameLst>
                                      </p:cBhvr>
                                      <p:tavLst>
                                        <p:tav tm="0">
                                          <p:val>
                                            <p:strVal val="1+#ppt_w/2"/>
                                          </p:val>
                                        </p:tav>
                                        <p:tav tm="100000">
                                          <p:val>
                                            <p:strVal val="#ppt_x"/>
                                          </p:val>
                                        </p:tav>
                                      </p:tavLst>
                                    </p:anim>
                                    <p:anim calcmode="lin" valueType="num">
                                      <p:cBhvr additive="base">
                                        <p:cTn id="25"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8373"/>
                                        </p:tgtEl>
                                        <p:attrNameLst>
                                          <p:attrName>style.visibility</p:attrName>
                                        </p:attrNameLst>
                                      </p:cBhvr>
                                      <p:to>
                                        <p:strVal val="visible"/>
                                      </p:to>
                                    </p:set>
                                    <p:anim calcmode="lin" valueType="num">
                                      <p:cBhvr additive="base">
                                        <p:cTn id="30" dur="500" fill="hold"/>
                                        <p:tgtEl>
                                          <p:spTgt spid="58373"/>
                                        </p:tgtEl>
                                        <p:attrNameLst>
                                          <p:attrName>ppt_x</p:attrName>
                                        </p:attrNameLst>
                                      </p:cBhvr>
                                      <p:tavLst>
                                        <p:tav tm="0">
                                          <p:val>
                                            <p:strVal val="0-#ppt_w/2"/>
                                          </p:val>
                                        </p:tav>
                                        <p:tav tm="100000">
                                          <p:val>
                                            <p:strVal val="#ppt_x"/>
                                          </p:val>
                                        </p:tav>
                                      </p:tavLst>
                                    </p:anim>
                                    <p:anim calcmode="lin" valueType="num">
                                      <p:cBhvr additive="base">
                                        <p:cTn id="31"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8374"/>
                                        </p:tgtEl>
                                        <p:attrNameLst>
                                          <p:attrName>style.visibility</p:attrName>
                                        </p:attrNameLst>
                                      </p:cBhvr>
                                      <p:to>
                                        <p:strVal val="visible"/>
                                      </p:to>
                                    </p:set>
                                    <p:anim calcmode="lin" valueType="num">
                                      <p:cBhvr additive="base">
                                        <p:cTn id="36" dur="500" fill="hold"/>
                                        <p:tgtEl>
                                          <p:spTgt spid="58374"/>
                                        </p:tgtEl>
                                        <p:attrNameLst>
                                          <p:attrName>ppt_x</p:attrName>
                                        </p:attrNameLst>
                                      </p:cBhvr>
                                      <p:tavLst>
                                        <p:tav tm="0">
                                          <p:val>
                                            <p:strVal val="#ppt_x"/>
                                          </p:val>
                                        </p:tav>
                                        <p:tav tm="100000">
                                          <p:val>
                                            <p:strVal val="#ppt_x"/>
                                          </p:val>
                                        </p:tav>
                                      </p:tavLst>
                                    </p:anim>
                                    <p:anim calcmode="lin" valueType="num">
                                      <p:cBhvr additive="base">
                                        <p:cTn id="37"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par>
                          <p:cTn id="50" fill="hold" nodeType="afterGroup">
                            <p:stCondLst>
                              <p:cond delay="1"/>
                            </p:stCondLst>
                            <p:childTnLst>
                              <p:par>
                                <p:cTn id="51" presetID="1" presetClass="entr" presetSubtype="0" fill="hold" grpId="0" nodeType="afterEffect">
                                  <p:stCondLst>
                                    <p:cond delay="500"/>
                                  </p:stCondLst>
                                  <p:childTnLst>
                                    <p:set>
                                      <p:cBhvr>
                                        <p:cTn id="5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1" grpId="0"/>
      <p:bldP spid="58372" grpId="0"/>
      <p:bldP spid="58373" grpId="0"/>
      <p:bldP spid="58374" grpId="0"/>
      <p:bldP spid="12"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64514" name="文本框 26625"/>
          <p:cNvSpPr txBox="1">
            <a:spLocks noChangeArrowheads="1"/>
          </p:cNvSpPr>
          <p:nvPr/>
        </p:nvSpPr>
        <p:spPr bwMode="auto">
          <a:xfrm>
            <a:off x="801020" y="216595"/>
            <a:ext cx="1119956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300000"/>
              </a:lnSpc>
            </a:pPr>
            <a:r>
              <a:rPr lang="zh-CN" altLang="en-US" sz="3200" b="1">
                <a:latin typeface="微软雅黑" panose="020B0503020204020204" pitchFamily="34" charset="-122"/>
                <a:ea typeface="微软雅黑" panose="020B0503020204020204" pitchFamily="34" charset="-122"/>
              </a:rPr>
              <a:t>（四）</a:t>
            </a:r>
            <a:r>
              <a:rPr lang="zh-CN" altLang="en-US" sz="3200" b="1">
                <a:solidFill>
                  <a:srgbClr val="C00000"/>
                </a:solidFill>
                <a:latin typeface="微软雅黑" panose="020B0503020204020204" pitchFamily="34" charset="-122"/>
                <a:ea typeface="微软雅黑" panose="020B0503020204020204" pitchFamily="34" charset="-122"/>
              </a:rPr>
              <a:t>呜呼</a:t>
            </a:r>
            <a:r>
              <a:rPr lang="zh-CN" altLang="en-US" sz="3200" b="1">
                <a:latin typeface="微软雅黑" panose="020B0503020204020204" pitchFamily="34" charset="-122"/>
                <a:ea typeface="微软雅黑" panose="020B0503020204020204" pitchFamily="34" charset="-122"/>
              </a:rPr>
              <a:t>！灭六国</a:t>
            </a:r>
            <a:r>
              <a:rPr lang="zh-CN" altLang="en-US" sz="3200" b="1">
                <a:solidFill>
                  <a:srgbClr val="C00000"/>
                </a:solidFill>
                <a:latin typeface="微软雅黑" panose="020B0503020204020204" pitchFamily="34" charset="-122"/>
                <a:ea typeface="微软雅黑" panose="020B0503020204020204" pitchFamily="34" charset="-122"/>
              </a:rPr>
              <a:t>者</a:t>
            </a:r>
            <a:r>
              <a:rPr lang="zh-CN" altLang="en-US" sz="3200" b="1">
                <a:latin typeface="微软雅黑" panose="020B0503020204020204" pitchFamily="34" charset="-122"/>
                <a:ea typeface="微软雅黑" panose="020B0503020204020204" pitchFamily="34" charset="-122"/>
              </a:rPr>
              <a:t>六国</a:t>
            </a:r>
            <a:r>
              <a:rPr lang="zh-CN" altLang="en-US" sz="3200" b="1">
                <a:solidFill>
                  <a:srgbClr val="C00000"/>
                </a:solidFill>
                <a:latin typeface="微软雅黑" panose="020B0503020204020204" pitchFamily="34" charset="-122"/>
                <a:ea typeface="微软雅黑" panose="020B0503020204020204" pitchFamily="34" charset="-122"/>
              </a:rPr>
              <a:t>也</a:t>
            </a:r>
            <a:r>
              <a:rPr lang="zh-CN" altLang="en-US" sz="3200" b="1">
                <a:latin typeface="微软雅黑" panose="020B0503020204020204" pitchFamily="34" charset="-122"/>
                <a:ea typeface="微软雅黑" panose="020B0503020204020204" pitchFamily="34" charset="-122"/>
              </a:rPr>
              <a:t>，非秦也；</a:t>
            </a:r>
            <a:r>
              <a:rPr lang="zh-CN" altLang="en-US" sz="3200" b="1">
                <a:solidFill>
                  <a:srgbClr val="C00000"/>
                </a:solidFill>
                <a:latin typeface="微软雅黑" panose="020B0503020204020204" pitchFamily="34" charset="-122"/>
                <a:ea typeface="微软雅黑" panose="020B0503020204020204" pitchFamily="34" charset="-122"/>
                <a:hlinkClick r:id="rId4" action="ppaction://hlinksldjump"/>
              </a:rPr>
              <a:t>族</a:t>
            </a:r>
            <a:r>
              <a:rPr lang="zh-CN" altLang="en-US" sz="3200" b="1">
                <a:latin typeface="微软雅黑" panose="020B0503020204020204" pitchFamily="34" charset="-122"/>
                <a:ea typeface="微软雅黑" panose="020B0503020204020204" pitchFamily="34" charset="-122"/>
              </a:rPr>
              <a:t>秦者秦也</a:t>
            </a:r>
            <a:r>
              <a:rPr lang="zh-CN" altLang="en-US" sz="3200" b="1" smtClean="0">
                <a:latin typeface="微软雅黑" panose="020B0503020204020204" pitchFamily="34" charset="-122"/>
                <a:ea typeface="微软雅黑" panose="020B0503020204020204" pitchFamily="34" charset="-122"/>
              </a:rPr>
              <a:t>，非</a:t>
            </a:r>
            <a:r>
              <a:rPr lang="zh-CN" altLang="en-US" sz="3200" b="1">
                <a:latin typeface="微软雅黑" panose="020B0503020204020204" pitchFamily="34" charset="-122"/>
                <a:ea typeface="微软雅黑" panose="020B0503020204020204" pitchFamily="34" charset="-122"/>
              </a:rPr>
              <a:t>天下也。嗟夫！</a:t>
            </a:r>
            <a:r>
              <a:rPr lang="zh-CN" altLang="en-US" sz="3200" b="1">
                <a:solidFill>
                  <a:srgbClr val="C00000"/>
                </a:solidFill>
                <a:latin typeface="微软雅黑" panose="020B0503020204020204" pitchFamily="34" charset="-122"/>
                <a:ea typeface="微软雅黑" panose="020B0503020204020204" pitchFamily="34" charset="-122"/>
              </a:rPr>
              <a:t>使</a:t>
            </a:r>
            <a:r>
              <a:rPr lang="zh-CN" altLang="en-US" sz="3200" b="1">
                <a:latin typeface="微软雅黑" panose="020B0503020204020204" pitchFamily="34" charset="-122"/>
                <a:ea typeface="微软雅黑" panose="020B0503020204020204" pitchFamily="34" charset="-122"/>
              </a:rPr>
              <a:t>六国各</a:t>
            </a:r>
            <a:r>
              <a:rPr lang="zh-CN" altLang="en-US" sz="3200" b="1">
                <a:solidFill>
                  <a:srgbClr val="C00000"/>
                </a:solidFill>
                <a:latin typeface="微软雅黑" panose="020B0503020204020204" pitchFamily="34" charset="-122"/>
                <a:ea typeface="微软雅黑" panose="020B0503020204020204" pitchFamily="34" charset="-122"/>
              </a:rPr>
              <a:t>爱</a:t>
            </a:r>
            <a:r>
              <a:rPr lang="zh-CN" altLang="en-US" sz="3200" b="1">
                <a:latin typeface="微软雅黑" panose="020B0503020204020204" pitchFamily="34" charset="-122"/>
                <a:ea typeface="微软雅黑" panose="020B0503020204020204" pitchFamily="34" charset="-122"/>
              </a:rPr>
              <a:t>其人，则足以拒秦</a:t>
            </a:r>
            <a:r>
              <a:rPr lang="zh-CN" altLang="en-US" sz="3200" b="1" smtClean="0">
                <a:latin typeface="微软雅黑" panose="020B0503020204020204" pitchFamily="34" charset="-122"/>
                <a:ea typeface="微软雅黑" panose="020B0503020204020204" pitchFamily="34" charset="-122"/>
              </a:rPr>
              <a:t>；</a:t>
            </a:r>
            <a:r>
              <a:rPr lang="zh-CN" altLang="en-US" sz="3200" b="1" smtClean="0">
                <a:solidFill>
                  <a:srgbClr val="C00000"/>
                </a:solidFill>
                <a:latin typeface="微软雅黑" panose="020B0503020204020204" pitchFamily="34" charset="-122"/>
                <a:ea typeface="微软雅黑" panose="020B0503020204020204" pitchFamily="34" charset="-122"/>
              </a:rPr>
              <a:t>使</a:t>
            </a:r>
            <a:r>
              <a:rPr lang="zh-CN" altLang="en-US" sz="3200" b="1" smtClean="0">
                <a:latin typeface="微软雅黑" panose="020B0503020204020204" pitchFamily="34" charset="-122"/>
                <a:ea typeface="微软雅黑" panose="020B0503020204020204" pitchFamily="34" charset="-122"/>
              </a:rPr>
              <a:t>秦</a:t>
            </a:r>
            <a:r>
              <a:rPr lang="zh-CN" altLang="en-US" sz="3200" b="1">
                <a:latin typeface="微软雅黑" panose="020B0503020204020204" pitchFamily="34" charset="-122"/>
                <a:ea typeface="微软雅黑" panose="020B0503020204020204" pitchFamily="34" charset="-122"/>
              </a:rPr>
              <a:t>复</a:t>
            </a:r>
            <a:r>
              <a:rPr lang="zh-CN" altLang="en-US" sz="3200" b="1">
                <a:solidFill>
                  <a:srgbClr val="C00000"/>
                </a:solidFill>
                <a:latin typeface="微软雅黑" panose="020B0503020204020204" pitchFamily="34" charset="-122"/>
                <a:ea typeface="微软雅黑" panose="020B0503020204020204" pitchFamily="34" charset="-122"/>
                <a:hlinkClick r:id="rId5" action="ppaction://hlinksldjump"/>
              </a:rPr>
              <a:t>爱</a:t>
            </a:r>
            <a:r>
              <a:rPr lang="zh-CN" altLang="en-US" sz="3200" b="1">
                <a:latin typeface="微软雅黑" panose="020B0503020204020204" pitchFamily="34" charset="-122"/>
                <a:ea typeface="微软雅黑" panose="020B0503020204020204" pitchFamily="34" charset="-122"/>
              </a:rPr>
              <a:t>六国之人，则</a:t>
            </a:r>
            <a:r>
              <a:rPr lang="zh-CN" altLang="en-US" sz="3200" b="1">
                <a:solidFill>
                  <a:srgbClr val="C00000"/>
                </a:solidFill>
                <a:latin typeface="微软雅黑" panose="020B0503020204020204" pitchFamily="34" charset="-122"/>
                <a:ea typeface="微软雅黑" panose="020B0503020204020204" pitchFamily="34" charset="-122"/>
              </a:rPr>
              <a:t>递</a:t>
            </a:r>
            <a:r>
              <a:rPr lang="zh-CN" altLang="en-US" sz="3200" b="1">
                <a:latin typeface="微软雅黑" panose="020B0503020204020204" pitchFamily="34" charset="-122"/>
                <a:ea typeface="微软雅黑" panose="020B0503020204020204" pitchFamily="34" charset="-122"/>
              </a:rPr>
              <a:t>三世可至万世而为君，谁得</a:t>
            </a:r>
            <a:r>
              <a:rPr lang="zh-CN" altLang="en-US" sz="3200" b="1" smtClean="0">
                <a:latin typeface="微软雅黑" panose="020B0503020204020204" pitchFamily="34" charset="-122"/>
                <a:ea typeface="微软雅黑" panose="020B0503020204020204" pitchFamily="34" charset="-122"/>
              </a:rPr>
              <a:t>而族</a:t>
            </a:r>
            <a:r>
              <a:rPr lang="zh-CN" altLang="en-US" sz="3200" b="1">
                <a:latin typeface="微软雅黑" panose="020B0503020204020204" pitchFamily="34" charset="-122"/>
                <a:ea typeface="微软雅黑" panose="020B0503020204020204" pitchFamily="34" charset="-122"/>
              </a:rPr>
              <a:t>灭也？秦人</a:t>
            </a:r>
            <a:r>
              <a:rPr lang="zh-CN" altLang="en-US" sz="3200" b="1">
                <a:solidFill>
                  <a:srgbClr val="C00000"/>
                </a:solidFill>
                <a:latin typeface="微软雅黑" panose="020B0503020204020204" pitchFamily="34" charset="-122"/>
                <a:ea typeface="微软雅黑" panose="020B0503020204020204" pitchFamily="34" charset="-122"/>
              </a:rPr>
              <a:t>不暇</a:t>
            </a:r>
            <a:r>
              <a:rPr lang="zh-CN" altLang="en-US" sz="3200" b="1">
                <a:latin typeface="微软雅黑" panose="020B0503020204020204" pitchFamily="34" charset="-122"/>
                <a:ea typeface="微软雅黑" panose="020B0503020204020204" pitchFamily="34" charset="-122"/>
              </a:rPr>
              <a:t>自哀，而</a:t>
            </a:r>
            <a:r>
              <a:rPr lang="zh-CN" altLang="en-US" sz="3200" b="1">
                <a:solidFill>
                  <a:srgbClr val="C00000"/>
                </a:solidFill>
                <a:latin typeface="微软雅黑" panose="020B0503020204020204" pitchFamily="34" charset="-122"/>
                <a:ea typeface="微软雅黑" panose="020B0503020204020204" pitchFamily="34" charset="-122"/>
              </a:rPr>
              <a:t>后人</a:t>
            </a:r>
            <a:r>
              <a:rPr lang="zh-CN" altLang="en-US" sz="3200" b="1">
                <a:solidFill>
                  <a:srgbClr val="000099"/>
                </a:solidFill>
                <a:latin typeface="微软雅黑" panose="020B0503020204020204" pitchFamily="34" charset="-122"/>
                <a:ea typeface="微软雅黑" panose="020B0503020204020204" pitchFamily="34" charset="-122"/>
              </a:rPr>
              <a:t>哀之</a:t>
            </a:r>
            <a:r>
              <a:rPr lang="zh-CN" altLang="en-US" sz="3200" b="1">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后人</a:t>
            </a:r>
            <a:r>
              <a:rPr lang="zh-CN" altLang="en-US" sz="3200" b="1">
                <a:latin typeface="微软雅黑" panose="020B0503020204020204" pitchFamily="34" charset="-122"/>
                <a:ea typeface="微软雅黑" panose="020B0503020204020204" pitchFamily="34" charset="-122"/>
              </a:rPr>
              <a:t>哀之而</a:t>
            </a:r>
            <a:r>
              <a:rPr lang="zh-CN" altLang="en-US" sz="3200" b="1" smtClean="0">
                <a:latin typeface="微软雅黑" panose="020B0503020204020204" pitchFamily="34" charset="-122"/>
                <a:ea typeface="微软雅黑" panose="020B0503020204020204" pitchFamily="34" charset="-122"/>
              </a:rPr>
              <a:t>不</a:t>
            </a:r>
            <a:r>
              <a:rPr lang="zh-CN" altLang="en-US" sz="3200" b="1" smtClean="0">
                <a:solidFill>
                  <a:srgbClr val="C00000"/>
                </a:solidFill>
                <a:latin typeface="微软雅黑" panose="020B0503020204020204" pitchFamily="34" charset="-122"/>
                <a:ea typeface="微软雅黑" panose="020B0503020204020204" pitchFamily="34" charset="-122"/>
              </a:rPr>
              <a:t>鉴</a:t>
            </a:r>
            <a:r>
              <a:rPr lang="zh-CN" altLang="en-US" sz="3200" b="1">
                <a:solidFill>
                  <a:srgbClr val="C00000"/>
                </a:solidFill>
                <a:latin typeface="微软雅黑" panose="020B0503020204020204" pitchFamily="34" charset="-122"/>
                <a:ea typeface="微软雅黑" panose="020B0503020204020204" pitchFamily="34" charset="-122"/>
              </a:rPr>
              <a:t>之</a:t>
            </a:r>
            <a:r>
              <a:rPr lang="zh-CN" altLang="en-US" sz="3200" b="1">
                <a:latin typeface="微软雅黑" panose="020B0503020204020204" pitchFamily="34" charset="-122"/>
                <a:ea typeface="微软雅黑" panose="020B0503020204020204" pitchFamily="34" charset="-122"/>
              </a:rPr>
              <a:t>，亦使</a:t>
            </a:r>
            <a:r>
              <a:rPr lang="zh-CN" altLang="en-US" sz="3200" b="1">
                <a:solidFill>
                  <a:srgbClr val="C00000"/>
                </a:solidFill>
                <a:latin typeface="微软雅黑" panose="020B0503020204020204" pitchFamily="34" charset="-122"/>
                <a:ea typeface="微软雅黑" panose="020B0503020204020204" pitchFamily="34" charset="-122"/>
              </a:rPr>
              <a:t>后人</a:t>
            </a:r>
            <a:r>
              <a:rPr lang="zh-CN" altLang="en-US" sz="3200" b="1">
                <a:latin typeface="微软雅黑" panose="020B0503020204020204" pitchFamily="34" charset="-122"/>
                <a:ea typeface="微软雅黑" panose="020B0503020204020204" pitchFamily="34" charset="-122"/>
              </a:rPr>
              <a:t>而复哀</a:t>
            </a:r>
            <a:r>
              <a:rPr lang="zh-CN" altLang="en-US" sz="3200" b="1">
                <a:solidFill>
                  <a:srgbClr val="C00000"/>
                </a:solidFill>
                <a:latin typeface="微软雅黑" panose="020B0503020204020204" pitchFamily="34" charset="-122"/>
                <a:ea typeface="微软雅黑" panose="020B0503020204020204" pitchFamily="34" charset="-122"/>
              </a:rPr>
              <a:t>后人</a:t>
            </a:r>
            <a:r>
              <a:rPr lang="zh-CN" altLang="en-US" sz="3200" b="1">
                <a:latin typeface="微软雅黑" panose="020B0503020204020204" pitchFamily="34" charset="-122"/>
                <a:ea typeface="微软雅黑" panose="020B0503020204020204" pitchFamily="34" charset="-122"/>
              </a:rPr>
              <a:t>也。</a:t>
            </a:r>
          </a:p>
        </p:txBody>
      </p:sp>
      <p:sp>
        <p:nvSpPr>
          <p:cNvPr id="26627" name="文本框 26626"/>
          <p:cNvSpPr txBox="1">
            <a:spLocks noChangeArrowheads="1"/>
          </p:cNvSpPr>
          <p:nvPr/>
        </p:nvSpPr>
        <p:spPr bwMode="auto">
          <a:xfrm>
            <a:off x="1164446" y="1431593"/>
            <a:ext cx="4612354" cy="58753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en-US" altLang="zh-CN"/>
              <a:t>“……</a:t>
            </a:r>
            <a:r>
              <a:rPr lang="zh-CN" altLang="en-US"/>
              <a:t>者</a:t>
            </a:r>
            <a:r>
              <a:rPr lang="en-US" altLang="zh-CN"/>
              <a:t>……</a:t>
            </a:r>
            <a:r>
              <a:rPr lang="zh-CN" altLang="en-US"/>
              <a:t>也”判断句</a:t>
            </a:r>
          </a:p>
        </p:txBody>
      </p:sp>
      <p:sp>
        <p:nvSpPr>
          <p:cNvPr id="26628" name="文本框 26627"/>
          <p:cNvSpPr txBox="1">
            <a:spLocks noChangeArrowheads="1"/>
          </p:cNvSpPr>
          <p:nvPr/>
        </p:nvSpPr>
        <p:spPr bwMode="auto">
          <a:xfrm>
            <a:off x="6020169" y="1411068"/>
            <a:ext cx="5980411" cy="101857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2800"/>
              <a:t>名词，宗族，这里位于名词的前面，活用作一个动词，就上下语义看，它是一个使动词，使</a:t>
            </a:r>
            <a:r>
              <a:rPr lang="en-US" altLang="zh-CN" sz="2800"/>
              <a:t>……</a:t>
            </a:r>
            <a:r>
              <a:rPr lang="zh-CN" altLang="en-US" sz="2800"/>
              <a:t>灭族。</a:t>
            </a:r>
          </a:p>
        </p:txBody>
      </p:sp>
      <p:sp>
        <p:nvSpPr>
          <p:cNvPr id="26629" name="文本框 26628"/>
          <p:cNvSpPr txBox="1">
            <a:spLocks noChangeArrowheads="1"/>
          </p:cNvSpPr>
          <p:nvPr/>
        </p:nvSpPr>
        <p:spPr bwMode="auto">
          <a:xfrm>
            <a:off x="1057587" y="2891095"/>
            <a:ext cx="2656496" cy="48628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连词，表假设</a:t>
            </a:r>
          </a:p>
        </p:txBody>
      </p:sp>
      <p:sp>
        <p:nvSpPr>
          <p:cNvPr id="26630" name="文本框 26629"/>
          <p:cNvSpPr txBox="1">
            <a:spLocks noChangeArrowheads="1"/>
          </p:cNvSpPr>
          <p:nvPr/>
        </p:nvSpPr>
        <p:spPr bwMode="auto">
          <a:xfrm>
            <a:off x="3819129" y="2883465"/>
            <a:ext cx="3962400" cy="110068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代词，这里用以指代自身，作定语，可以译为“各自的”。</a:t>
            </a:r>
          </a:p>
        </p:txBody>
      </p:sp>
      <p:sp>
        <p:nvSpPr>
          <p:cNvPr id="26631" name="文本框 26630"/>
          <p:cNvSpPr txBox="1">
            <a:spLocks noChangeArrowheads="1"/>
          </p:cNvSpPr>
          <p:nvPr/>
        </p:nvSpPr>
        <p:spPr bwMode="auto">
          <a:xfrm>
            <a:off x="7924800" y="2923297"/>
            <a:ext cx="2040387" cy="722441"/>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使：连词，表假设</a:t>
            </a:r>
          </a:p>
        </p:txBody>
      </p:sp>
      <p:sp>
        <p:nvSpPr>
          <p:cNvPr id="26632" name="文本框 26631"/>
          <p:cNvSpPr txBox="1">
            <a:spLocks noChangeArrowheads="1"/>
          </p:cNvSpPr>
          <p:nvPr/>
        </p:nvSpPr>
        <p:spPr bwMode="auto">
          <a:xfrm>
            <a:off x="403696" y="4344531"/>
            <a:ext cx="3895205" cy="48628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mtClean="0"/>
              <a:t>传递，顺着次序传下</a:t>
            </a:r>
            <a:endParaRPr lang="zh-CN" altLang="en-US"/>
          </a:p>
        </p:txBody>
      </p:sp>
      <p:sp>
        <p:nvSpPr>
          <p:cNvPr id="26633" name="文本框 26632"/>
          <p:cNvSpPr txBox="1">
            <a:spLocks noChangeArrowheads="1"/>
          </p:cNvSpPr>
          <p:nvPr/>
        </p:nvSpPr>
        <p:spPr bwMode="auto">
          <a:xfrm>
            <a:off x="9144000" y="4419601"/>
            <a:ext cx="1420582" cy="48628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来不及</a:t>
            </a:r>
          </a:p>
        </p:txBody>
      </p:sp>
      <p:sp>
        <p:nvSpPr>
          <p:cNvPr id="26634" name="文本框 26633"/>
          <p:cNvSpPr txBox="1">
            <a:spLocks noChangeArrowheads="1"/>
          </p:cNvSpPr>
          <p:nvPr/>
        </p:nvSpPr>
        <p:spPr bwMode="auto">
          <a:xfrm>
            <a:off x="735212" y="4896215"/>
            <a:ext cx="1832553" cy="48628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为之哀伤</a:t>
            </a:r>
          </a:p>
        </p:txBody>
      </p:sp>
      <p:sp>
        <p:nvSpPr>
          <p:cNvPr id="26636" name="文本框 26635"/>
          <p:cNvSpPr txBox="1">
            <a:spLocks noChangeArrowheads="1"/>
          </p:cNvSpPr>
          <p:nvPr/>
        </p:nvSpPr>
        <p:spPr bwMode="auto">
          <a:xfrm>
            <a:off x="2028304" y="5834936"/>
            <a:ext cx="4789887" cy="834951"/>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2800" smtClean="0"/>
              <a:t>即</a:t>
            </a:r>
            <a:r>
              <a:rPr lang="zh-CN" altLang="en-US" sz="2800"/>
              <a:t>“以之为鉴”，把它做为借鉴，属于名词的意动用法。</a:t>
            </a:r>
          </a:p>
        </p:txBody>
      </p:sp>
      <p:sp>
        <p:nvSpPr>
          <p:cNvPr id="26637" name="文本框 26636"/>
          <p:cNvSpPr txBox="1">
            <a:spLocks noChangeArrowheads="1"/>
          </p:cNvSpPr>
          <p:nvPr/>
        </p:nvSpPr>
        <p:spPr bwMode="auto">
          <a:xfrm>
            <a:off x="2634151" y="4884739"/>
            <a:ext cx="1390650" cy="506610"/>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唐代人</a:t>
            </a:r>
          </a:p>
        </p:txBody>
      </p:sp>
      <p:sp>
        <p:nvSpPr>
          <p:cNvPr id="26638" name="文本框 26637"/>
          <p:cNvSpPr txBox="1">
            <a:spLocks noChangeArrowheads="1"/>
          </p:cNvSpPr>
          <p:nvPr/>
        </p:nvSpPr>
        <p:spPr bwMode="auto">
          <a:xfrm>
            <a:off x="247650" y="5865813"/>
            <a:ext cx="1352550" cy="47409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唐代人</a:t>
            </a:r>
          </a:p>
        </p:txBody>
      </p:sp>
      <p:sp>
        <p:nvSpPr>
          <p:cNvPr id="26639" name="文本框 26638"/>
          <p:cNvSpPr txBox="1">
            <a:spLocks noChangeArrowheads="1"/>
          </p:cNvSpPr>
          <p:nvPr/>
        </p:nvSpPr>
        <p:spPr bwMode="auto">
          <a:xfrm>
            <a:off x="6883999" y="5829414"/>
            <a:ext cx="3030987" cy="491947"/>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唐代以后的今人</a:t>
            </a:r>
          </a:p>
        </p:txBody>
      </p:sp>
      <p:sp>
        <p:nvSpPr>
          <p:cNvPr id="26640" name="文本框 26639"/>
          <p:cNvSpPr txBox="1">
            <a:spLocks noChangeArrowheads="1"/>
          </p:cNvSpPr>
          <p:nvPr/>
        </p:nvSpPr>
        <p:spPr bwMode="auto">
          <a:xfrm>
            <a:off x="9094740" y="4913830"/>
            <a:ext cx="1561640" cy="512196"/>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唐代人</a:t>
            </a:r>
          </a:p>
        </p:txBody>
      </p:sp>
      <p:sp>
        <p:nvSpPr>
          <p:cNvPr id="19"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a:t>
            </a:r>
            <a:r>
              <a:rPr lang="zh-CN" altLang="en-US">
                <a:solidFill>
                  <a:schemeClr val="tx1">
                    <a:lumMod val="65000"/>
                    <a:lumOff val="35000"/>
                  </a:schemeClr>
                </a:solidFill>
                <a:latin typeface="隶书" panose="02010509060101010101" pitchFamily="49" charset="-122"/>
                <a:ea typeface="隶书" panose="02010509060101010101" pitchFamily="49" charset="-122"/>
              </a:rPr>
              <a:t>四</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0" name="文本框 19"/>
          <p:cNvSpPr txBox="1">
            <a:spLocks noChangeArrowheads="1"/>
          </p:cNvSpPr>
          <p:nvPr/>
        </p:nvSpPr>
        <p:spPr bwMode="auto">
          <a:xfrm>
            <a:off x="1407906" y="425911"/>
            <a:ext cx="2154444" cy="587534"/>
          </a:xfrm>
          <a:prstGeom prst="rect">
            <a:avLst/>
          </a:prstGeom>
          <a:solidFill>
            <a:schemeClr val="accent1">
              <a:lumMod val="75000"/>
            </a:schemeClr>
          </a:solidFill>
          <a:ln w="9525">
            <a:noFill/>
            <a:miter lim="800000"/>
          </a:ln>
        </p:spPr>
        <p:txBody>
          <a:bodyPr wrap="square" lIns="0" tIns="0" rIns="0" bIns="0" anchor="ctr" anchorCtr="1">
            <a:noAutofit/>
          </a:bodyPr>
          <a:lstStyle>
            <a:defPPr>
              <a:defRPr lang="zh-CN"/>
            </a:defPPr>
            <a:lvl1pPr>
              <a:lnSpc>
                <a:spcPct val="80000"/>
              </a:lnSpc>
              <a:defRPr sz="3200" b="1">
                <a:solidFill>
                  <a:schemeClr val="bg1"/>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2800" smtClean="0"/>
              <a:t>表现对历史教训的悲痛</a:t>
            </a:r>
            <a:endParaRPr lang="zh-CN" altLang="en-US" sz="2800"/>
          </a:p>
        </p:txBody>
      </p:sp>
      <p:sp>
        <p:nvSpPr>
          <p:cNvPr id="21" name="矩形 20"/>
          <p:cNvSpPr/>
          <p:nvPr/>
        </p:nvSpPr>
        <p:spPr>
          <a:xfrm>
            <a:off x="4364709" y="4313223"/>
            <a:ext cx="4360191" cy="1077218"/>
          </a:xfrm>
          <a:prstGeom prst="rect">
            <a:avLst/>
          </a:prstGeom>
          <a:solidFill>
            <a:srgbClr val="C00000"/>
          </a:solidFill>
        </p:spPr>
        <p:txBody>
          <a:bodyPr wrap="square">
            <a:spAutoFit/>
          </a:bodyPr>
          <a:lstStyle/>
          <a:p>
            <a:r>
              <a:rPr lang="zh-CN" altLang="en-US" sz="3200" smtClean="0">
                <a:solidFill>
                  <a:schemeClr val="bg1"/>
                </a:solidFill>
              </a:rPr>
              <a:t>阐明兴亡自取的历史教训，通过假设点明原因</a:t>
            </a:r>
            <a:endParaRPr lang="zh-CN" altLang="en-US" sz="3200">
              <a:solidFill>
                <a:schemeClr val="bg1"/>
              </a:solidFill>
            </a:endParaRPr>
          </a:p>
        </p:txBody>
      </p:sp>
      <p:sp>
        <p:nvSpPr>
          <p:cNvPr id="22" name="矩形 21"/>
          <p:cNvSpPr/>
          <p:nvPr/>
        </p:nvSpPr>
        <p:spPr>
          <a:xfrm>
            <a:off x="0" y="6198721"/>
            <a:ext cx="12192000" cy="584775"/>
          </a:xfrm>
          <a:prstGeom prst="rect">
            <a:avLst/>
          </a:prstGeom>
          <a:solidFill>
            <a:srgbClr val="C00000"/>
          </a:solidFill>
        </p:spPr>
        <p:txBody>
          <a:bodyPr wrap="square">
            <a:spAutoFit/>
          </a:bodyPr>
          <a:lstStyle/>
          <a:p>
            <a:pPr algn="ctr"/>
            <a:r>
              <a:rPr lang="zh-CN" altLang="en-US" sz="3200">
                <a:solidFill>
                  <a:schemeClr val="bg1"/>
                </a:solidFill>
              </a:rPr>
              <a:t>结尾四个“哀”字，使不爱惜人民而遭灭亡的教训更为沉重</a:t>
            </a:r>
          </a:p>
        </p:txBody>
      </p:sp>
    </p:spTree>
    <p:extLst>
      <p:ext uri="{BB962C8B-B14F-4D97-AF65-F5344CB8AC3E}">
        <p14:creationId xmlns:p14="http://schemas.microsoft.com/office/powerpoint/2010/main" val="15553378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barn(outVertical)">
                                      <p:cBhvr>
                                        <p:cTn id="12" dur="500"/>
                                        <p:tgtEl>
                                          <p:spTgt spid="266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barn(outVertical)">
                                      <p:cBhvr>
                                        <p:cTn id="17" dur="500"/>
                                        <p:tgtEl>
                                          <p:spTgt spid="2662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6629"/>
                                        </p:tgtEl>
                                        <p:attrNameLst>
                                          <p:attrName>style.visibility</p:attrName>
                                        </p:attrNameLst>
                                      </p:cBhvr>
                                      <p:to>
                                        <p:strVal val="visible"/>
                                      </p:to>
                                    </p:set>
                                    <p:animEffect transition="in" filter="barn(outVertical)">
                                      <p:cBhvr>
                                        <p:cTn id="22" dur="500"/>
                                        <p:tgtEl>
                                          <p:spTgt spid="2662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6630"/>
                                        </p:tgtEl>
                                        <p:attrNameLst>
                                          <p:attrName>style.visibility</p:attrName>
                                        </p:attrNameLst>
                                      </p:cBhvr>
                                      <p:to>
                                        <p:strVal val="visible"/>
                                      </p:to>
                                    </p:set>
                                    <p:animEffect transition="in" filter="barn(outVertical)">
                                      <p:cBhvr>
                                        <p:cTn id="27" dur="500"/>
                                        <p:tgtEl>
                                          <p:spTgt spid="2663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26631"/>
                                        </p:tgtEl>
                                        <p:attrNameLst>
                                          <p:attrName>style.visibility</p:attrName>
                                        </p:attrNameLst>
                                      </p:cBhvr>
                                      <p:to>
                                        <p:strVal val="visible"/>
                                      </p:to>
                                    </p:set>
                                    <p:animEffect transition="in" filter="barn(outVertical)">
                                      <p:cBhvr>
                                        <p:cTn id="32" dur="500"/>
                                        <p:tgtEl>
                                          <p:spTgt spid="2663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26632"/>
                                        </p:tgtEl>
                                        <p:attrNameLst>
                                          <p:attrName>style.visibility</p:attrName>
                                        </p:attrNameLst>
                                      </p:cBhvr>
                                      <p:to>
                                        <p:strVal val="visible"/>
                                      </p:to>
                                    </p:set>
                                    <p:animEffect transition="in" filter="barn(outVertical)">
                                      <p:cBhvr>
                                        <p:cTn id="37" dur="500"/>
                                        <p:tgtEl>
                                          <p:spTgt spid="2663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6" presetClass="entr" presetSubtype="37" fill="hold" grpId="0" nodeType="clickEffect">
                                  <p:stCondLst>
                                    <p:cond delay="0"/>
                                  </p:stCondLst>
                                  <p:childTnLst>
                                    <p:set>
                                      <p:cBhvr>
                                        <p:cTn id="45" dur="1" fill="hold">
                                          <p:stCondLst>
                                            <p:cond delay="0"/>
                                          </p:stCondLst>
                                        </p:cTn>
                                        <p:tgtEl>
                                          <p:spTgt spid="26633"/>
                                        </p:tgtEl>
                                        <p:attrNameLst>
                                          <p:attrName>style.visibility</p:attrName>
                                        </p:attrNameLst>
                                      </p:cBhvr>
                                      <p:to>
                                        <p:strVal val="visible"/>
                                      </p:to>
                                    </p:set>
                                    <p:animEffect transition="in" filter="barn(outVertical)">
                                      <p:cBhvr>
                                        <p:cTn id="46" dur="500"/>
                                        <p:tgtEl>
                                          <p:spTgt spid="26633"/>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26638"/>
                                        </p:tgtEl>
                                        <p:attrNameLst>
                                          <p:attrName>style.visibility</p:attrName>
                                        </p:attrNameLst>
                                      </p:cBhvr>
                                      <p:to>
                                        <p:strVal val="visible"/>
                                      </p:to>
                                    </p:set>
                                    <p:animEffect transition="in" filter="barn(outVertical)">
                                      <p:cBhvr>
                                        <p:cTn id="51" dur="500"/>
                                        <p:tgtEl>
                                          <p:spTgt spid="26638"/>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26634"/>
                                        </p:tgtEl>
                                        <p:attrNameLst>
                                          <p:attrName>style.visibility</p:attrName>
                                        </p:attrNameLst>
                                      </p:cBhvr>
                                      <p:to>
                                        <p:strVal val="visible"/>
                                      </p:to>
                                    </p:set>
                                    <p:animEffect transition="in" filter="barn(outVertical)">
                                      <p:cBhvr>
                                        <p:cTn id="56" dur="500"/>
                                        <p:tgtEl>
                                          <p:spTgt spid="26634"/>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6" presetClass="entr" presetSubtype="37" fill="hold" grpId="0" nodeType="clickEffect">
                                  <p:stCondLst>
                                    <p:cond delay="0"/>
                                  </p:stCondLst>
                                  <p:childTnLst>
                                    <p:set>
                                      <p:cBhvr>
                                        <p:cTn id="60" dur="1" fill="hold">
                                          <p:stCondLst>
                                            <p:cond delay="0"/>
                                          </p:stCondLst>
                                        </p:cTn>
                                        <p:tgtEl>
                                          <p:spTgt spid="26637"/>
                                        </p:tgtEl>
                                        <p:attrNameLst>
                                          <p:attrName>style.visibility</p:attrName>
                                        </p:attrNameLst>
                                      </p:cBhvr>
                                      <p:to>
                                        <p:strVal val="visible"/>
                                      </p:to>
                                    </p:set>
                                    <p:animEffect transition="in" filter="barn(outVertical)">
                                      <p:cBhvr>
                                        <p:cTn id="61" dur="500"/>
                                        <p:tgtEl>
                                          <p:spTgt spid="26637"/>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16" presetClass="entr" presetSubtype="37" fill="hold" grpId="0" nodeType="clickEffect">
                                  <p:stCondLst>
                                    <p:cond delay="0"/>
                                  </p:stCondLst>
                                  <p:childTnLst>
                                    <p:set>
                                      <p:cBhvr>
                                        <p:cTn id="65" dur="1" fill="hold">
                                          <p:stCondLst>
                                            <p:cond delay="0"/>
                                          </p:stCondLst>
                                        </p:cTn>
                                        <p:tgtEl>
                                          <p:spTgt spid="26636"/>
                                        </p:tgtEl>
                                        <p:attrNameLst>
                                          <p:attrName>style.visibility</p:attrName>
                                        </p:attrNameLst>
                                      </p:cBhvr>
                                      <p:to>
                                        <p:strVal val="visible"/>
                                      </p:to>
                                    </p:set>
                                    <p:animEffect transition="in" filter="barn(outVertical)">
                                      <p:cBhvr>
                                        <p:cTn id="66" dur="500"/>
                                        <p:tgtEl>
                                          <p:spTgt spid="26636"/>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16" presetClass="entr" presetSubtype="37" fill="hold" grpId="0" nodeType="clickEffect">
                                  <p:stCondLst>
                                    <p:cond delay="0"/>
                                  </p:stCondLst>
                                  <p:childTnLst>
                                    <p:set>
                                      <p:cBhvr>
                                        <p:cTn id="70" dur="1" fill="hold">
                                          <p:stCondLst>
                                            <p:cond delay="0"/>
                                          </p:stCondLst>
                                        </p:cTn>
                                        <p:tgtEl>
                                          <p:spTgt spid="26639"/>
                                        </p:tgtEl>
                                        <p:attrNameLst>
                                          <p:attrName>style.visibility</p:attrName>
                                        </p:attrNameLst>
                                      </p:cBhvr>
                                      <p:to>
                                        <p:strVal val="visible"/>
                                      </p:to>
                                    </p:set>
                                    <p:animEffect transition="in" filter="barn(outVertical)">
                                      <p:cBhvr>
                                        <p:cTn id="71" dur="500"/>
                                        <p:tgtEl>
                                          <p:spTgt spid="26639"/>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16" presetClass="entr" presetSubtype="37" fill="hold" grpId="0" nodeType="clickEffect">
                                  <p:stCondLst>
                                    <p:cond delay="0"/>
                                  </p:stCondLst>
                                  <p:childTnLst>
                                    <p:set>
                                      <p:cBhvr>
                                        <p:cTn id="75" dur="1" fill="hold">
                                          <p:stCondLst>
                                            <p:cond delay="0"/>
                                          </p:stCondLst>
                                        </p:cTn>
                                        <p:tgtEl>
                                          <p:spTgt spid="26640"/>
                                        </p:tgtEl>
                                        <p:attrNameLst>
                                          <p:attrName>style.visibility</p:attrName>
                                        </p:attrNameLst>
                                      </p:cBhvr>
                                      <p:to>
                                        <p:strVal val="visible"/>
                                      </p:to>
                                    </p:set>
                                    <p:animEffect transition="in" filter="barn(outVertical)">
                                      <p:cBhvr>
                                        <p:cTn id="76" dur="500"/>
                                        <p:tgtEl>
                                          <p:spTgt spid="26640"/>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8" grpId="0" animBg="1"/>
      <p:bldP spid="26629" grpId="0" animBg="1"/>
      <p:bldP spid="26630" grpId="0" animBg="1"/>
      <p:bldP spid="26631" grpId="0" animBg="1"/>
      <p:bldP spid="26632" grpId="0" animBg="1"/>
      <p:bldP spid="26633" grpId="0" animBg="1"/>
      <p:bldP spid="26634" grpId="0" animBg="1"/>
      <p:bldP spid="26636" grpId="0" animBg="1"/>
      <p:bldP spid="26637" grpId="0" animBg="1"/>
      <p:bldP spid="26638" grpId="0" animBg="1"/>
      <p:bldP spid="26639" grpId="0" animBg="1"/>
      <p:bldP spid="26640" grpId="0" animBg="1"/>
      <p:bldP spid="20" grpId="0" animBg="1"/>
      <p:bldP spid="21"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9" name="内容占位符 29698"/>
          <p:cNvSpPr>
            <a:spLocks noGrp="1" noChangeArrowheads="1"/>
          </p:cNvSpPr>
          <p:nvPr>
            <p:ph idx="1"/>
          </p:nvPr>
        </p:nvSpPr>
        <p:spPr>
          <a:xfrm>
            <a:off x="1362075" y="2355174"/>
            <a:ext cx="10648950" cy="3512226"/>
          </a:xfrm>
        </p:spPr>
        <p:txBody>
          <a:bodyPr>
            <a:normAutofit fontScale="92500"/>
          </a:bodyPr>
          <a:lstStyle/>
          <a:p>
            <a:pPr marL="0" indent="0" eaLnBrk="1" hangingPunct="1">
              <a:buNone/>
            </a:pPr>
            <a:r>
              <a:rPr lang="en-US" altLang="zh-CN" sz="4000" b="1" smtClean="0">
                <a:latin typeface="微软雅黑" panose="020B0503020204020204" pitchFamily="34" charset="-122"/>
                <a:ea typeface="微软雅黑" panose="020B0503020204020204" pitchFamily="34" charset="-122"/>
              </a:rPr>
              <a:t>1</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同姓的亲属           </a:t>
            </a:r>
            <a:r>
              <a:rPr lang="zh-CN" altLang="en-US" sz="4000" b="1" smtClean="0">
                <a:latin typeface="楷体" panose="02010609060101010101" pitchFamily="49" charset="-122"/>
                <a:ea typeface="楷体" panose="02010609060101010101" pitchFamily="49" charset="-122"/>
              </a:rPr>
              <a:t>遂并起而亡秦</a:t>
            </a:r>
            <a:r>
              <a:rPr lang="zh-CN" altLang="en-US" sz="4000" b="1" smtClean="0">
                <a:solidFill>
                  <a:srgbClr val="C00000"/>
                </a:solidFill>
                <a:latin typeface="楷体" panose="02010609060101010101" pitchFamily="49" charset="-122"/>
                <a:ea typeface="楷体" panose="02010609060101010101" pitchFamily="49" charset="-122"/>
              </a:rPr>
              <a:t>族</a:t>
            </a:r>
            <a:r>
              <a:rPr lang="zh-CN" altLang="en-US" sz="4000" b="1" smtClean="0">
                <a:latin typeface="楷体" panose="02010609060101010101" pitchFamily="49" charset="-122"/>
                <a:ea typeface="楷体" panose="02010609060101010101" pitchFamily="49" charset="-122"/>
              </a:rPr>
              <a:t>矣</a:t>
            </a:r>
          </a:p>
          <a:p>
            <a:pPr marL="0" indent="0" eaLnBrk="1" hangingPunct="1">
              <a:buNone/>
            </a:pP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微软雅黑" panose="020B0503020204020204" pitchFamily="34" charset="-122"/>
                <a:ea typeface="微软雅黑" panose="020B0503020204020204" pitchFamily="34" charset="-122"/>
              </a:rPr>
              <a:t>灭族    </a:t>
            </a: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楷体" panose="02010609060101010101" pitchFamily="49" charset="-122"/>
                <a:ea typeface="楷体" panose="02010609060101010101" pitchFamily="49" charset="-122"/>
              </a:rPr>
              <a:t>族</a:t>
            </a:r>
            <a:r>
              <a:rPr lang="zh-CN" altLang="en-US" sz="4000" b="1" smtClean="0">
                <a:latin typeface="楷体" panose="02010609060101010101" pitchFamily="49" charset="-122"/>
                <a:ea typeface="楷体" panose="02010609060101010101" pitchFamily="49" charset="-122"/>
              </a:rPr>
              <a:t>秦者秦也，非天下也</a:t>
            </a:r>
          </a:p>
          <a:p>
            <a:pPr marL="0" indent="0" eaLnBrk="1" hangingPunct="1">
              <a:buNone/>
            </a:pP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微软雅黑" panose="020B0503020204020204" pitchFamily="34" charset="-122"/>
                <a:ea typeface="微软雅黑" panose="020B0503020204020204" pitchFamily="34" charset="-122"/>
              </a:rPr>
              <a:t>种类，类               </a:t>
            </a:r>
            <a:r>
              <a:rPr lang="zh-CN" altLang="en-US" sz="4000" b="1" smtClean="0">
                <a:latin typeface="楷体" panose="02010609060101010101" pitchFamily="49" charset="-122"/>
                <a:ea typeface="楷体" panose="02010609060101010101" pitchFamily="49" charset="-122"/>
              </a:rPr>
              <a:t>万物百</a:t>
            </a:r>
            <a:r>
              <a:rPr lang="zh-CN" altLang="en-US" sz="4000" b="1" smtClean="0">
                <a:solidFill>
                  <a:srgbClr val="C00000"/>
                </a:solidFill>
                <a:latin typeface="楷体" panose="02010609060101010101" pitchFamily="49" charset="-122"/>
                <a:ea typeface="楷体" panose="02010609060101010101" pitchFamily="49" charset="-122"/>
              </a:rPr>
              <a:t>族  </a:t>
            </a:r>
            <a:r>
              <a:rPr lang="en-US" altLang="zh-CN" sz="4000" b="1" smtClean="0">
                <a:solidFill>
                  <a:srgbClr val="C00000"/>
                </a:solidFill>
                <a:latin typeface="楷体" panose="02010609060101010101" pitchFamily="49" charset="-122"/>
                <a:ea typeface="楷体" panose="02010609060101010101" pitchFamily="49" charset="-122"/>
              </a:rPr>
              <a:t>/</a:t>
            </a:r>
            <a:r>
              <a:rPr lang="zh-CN" altLang="en-US" sz="4000" b="1" smtClean="0">
                <a:latin typeface="楷体" panose="02010609060101010101" pitchFamily="49" charset="-122"/>
                <a:ea typeface="楷体" panose="02010609060101010101" pitchFamily="49" charset="-122"/>
              </a:rPr>
              <a:t>  士大夫之</a:t>
            </a:r>
            <a:r>
              <a:rPr lang="zh-CN" altLang="en-US" sz="4000" b="1" smtClean="0">
                <a:solidFill>
                  <a:srgbClr val="C00000"/>
                </a:solidFill>
                <a:latin typeface="楷体" panose="02010609060101010101" pitchFamily="49" charset="-122"/>
                <a:ea typeface="楷体" panose="02010609060101010101" pitchFamily="49" charset="-122"/>
              </a:rPr>
              <a:t>族</a:t>
            </a:r>
          </a:p>
          <a:p>
            <a:pPr marL="0" indent="0" eaLnBrk="1" hangingPunct="1">
              <a:buNone/>
            </a:pPr>
            <a:r>
              <a:rPr lang="en-US" altLang="zh-CN" sz="4000" b="1" smtClean="0">
                <a:latin typeface="微软雅黑" panose="020B0503020204020204" pitchFamily="34" charset="-122"/>
                <a:ea typeface="微软雅黑" panose="020B0503020204020204" pitchFamily="34" charset="-122"/>
              </a:rPr>
              <a:t>2</a:t>
            </a:r>
            <a:r>
              <a:rPr lang="zh-CN" altLang="en-US" sz="4000" b="1" smtClean="0">
                <a:latin typeface="微软雅黑" panose="020B0503020204020204" pitchFamily="34" charset="-122"/>
                <a:ea typeface="微软雅黑" panose="020B0503020204020204" pitchFamily="34" charset="-122"/>
              </a:rPr>
              <a:t>、</a:t>
            </a:r>
            <a:r>
              <a:rPr lang="zh-CN" altLang="en-US" sz="4000" b="1" smtClean="0">
                <a:solidFill>
                  <a:srgbClr val="C00000"/>
                </a:solidFill>
                <a:latin typeface="微软雅黑" panose="020B0503020204020204" pitchFamily="34" charset="-122"/>
                <a:ea typeface="微软雅黑" panose="020B0503020204020204" pitchFamily="34" charset="-122"/>
              </a:rPr>
              <a:t>聚结      </a:t>
            </a:r>
            <a:r>
              <a:rPr lang="zh-CN" altLang="en-US" sz="4000" b="1" smtClean="0">
                <a:latin typeface="微软雅黑" panose="020B0503020204020204" pitchFamily="34" charset="-122"/>
                <a:ea typeface="微软雅黑" panose="020B0503020204020204" pitchFamily="34" charset="-122"/>
              </a:rPr>
              <a:t>               </a:t>
            </a:r>
            <a:r>
              <a:rPr lang="zh-CN" altLang="en-US" sz="4000" b="1" smtClean="0">
                <a:latin typeface="楷体" panose="02010609060101010101" pitchFamily="49" charset="-122"/>
                <a:ea typeface="楷体" panose="02010609060101010101" pitchFamily="49" charset="-122"/>
              </a:rPr>
              <a:t>每至于</a:t>
            </a:r>
            <a:r>
              <a:rPr lang="zh-CN" altLang="en-US" sz="4000" b="1" smtClean="0">
                <a:solidFill>
                  <a:srgbClr val="C00000"/>
                </a:solidFill>
                <a:latin typeface="楷体" panose="02010609060101010101" pitchFamily="49" charset="-122"/>
                <a:ea typeface="楷体" panose="02010609060101010101" pitchFamily="49" charset="-122"/>
              </a:rPr>
              <a:t>族</a:t>
            </a:r>
            <a:r>
              <a:rPr lang="zh-CN" altLang="en-US" sz="4000" b="1" smtClean="0">
                <a:latin typeface="楷体" panose="02010609060101010101" pitchFamily="49" charset="-122"/>
                <a:ea typeface="楷体" panose="02010609060101010101" pitchFamily="49" charset="-122"/>
              </a:rPr>
              <a:t>，吾见其难为</a:t>
            </a:r>
          </a:p>
          <a:p>
            <a:pPr marL="0" indent="0" eaLnBrk="1" hangingPunct="1">
              <a:buNone/>
            </a:pPr>
            <a:r>
              <a:rPr lang="zh-CN" altLang="en-US" sz="4000" b="1" smtClean="0">
                <a:latin typeface="微软雅黑" panose="020B0503020204020204" pitchFamily="34" charset="-122"/>
                <a:ea typeface="微软雅黑" panose="020B0503020204020204" pitchFamily="34" charset="-122"/>
              </a:rPr>
              <a:t>     </a:t>
            </a:r>
            <a:r>
              <a:rPr lang="zh-CN" altLang="en-US" sz="4000" b="1" smtClean="0">
                <a:solidFill>
                  <a:srgbClr val="C00000"/>
                </a:solidFill>
                <a:latin typeface="微软雅黑" panose="020B0503020204020204" pitchFamily="34" charset="-122"/>
                <a:ea typeface="微软雅黑" panose="020B0503020204020204" pitchFamily="34" charset="-122"/>
              </a:rPr>
              <a:t>众，普通，一般     </a:t>
            </a:r>
            <a:r>
              <a:rPr lang="zh-CN" altLang="en-US" sz="4000" b="1" smtClean="0">
                <a:solidFill>
                  <a:srgbClr val="C00000"/>
                </a:solidFill>
                <a:latin typeface="楷体" panose="02010609060101010101" pitchFamily="49" charset="-122"/>
                <a:ea typeface="楷体" panose="02010609060101010101" pitchFamily="49" charset="-122"/>
              </a:rPr>
              <a:t>族</a:t>
            </a:r>
            <a:r>
              <a:rPr lang="zh-CN" altLang="en-US" sz="4000" b="1" smtClean="0">
                <a:latin typeface="楷体" panose="02010609060101010101" pitchFamily="49" charset="-122"/>
                <a:ea typeface="楷体" panose="02010609060101010101" pitchFamily="49" charset="-122"/>
              </a:rPr>
              <a:t>疱月更刀</a:t>
            </a:r>
          </a:p>
        </p:txBody>
      </p:sp>
      <p:sp>
        <p:nvSpPr>
          <p:cNvPr id="67588" name="文本框 29699"/>
          <p:cNvSpPr txBox="1">
            <a:spLocks noChangeArrowheads="1"/>
          </p:cNvSpPr>
          <p:nvPr/>
        </p:nvSpPr>
        <p:spPr bwMode="auto">
          <a:xfrm>
            <a:off x="466724" y="3384516"/>
            <a:ext cx="74295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微软雅黑" panose="020B0503020204020204" pitchFamily="34" charset="-122"/>
                <a:ea typeface="微软雅黑" panose="020B0503020204020204" pitchFamily="34" charset="-122"/>
              </a:rPr>
              <a:t>族</a:t>
            </a:r>
          </a:p>
        </p:txBody>
      </p:sp>
      <p:sp>
        <p:nvSpPr>
          <p:cNvPr id="67589" name="左大括号 29700"/>
          <p:cNvSpPr/>
          <p:nvPr/>
        </p:nvSpPr>
        <p:spPr bwMode="auto">
          <a:xfrm>
            <a:off x="1209675" y="2513247"/>
            <a:ext cx="152400" cy="2450424"/>
          </a:xfrm>
          <a:prstGeom prst="leftBrace">
            <a:avLst>
              <a:gd name="adj1" fmla="val 153824"/>
              <a:gd name="adj2" fmla="val 50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标题 17409"/>
          <p:cNvSpPr txBox="1">
            <a:spLocks noChangeArrowheads="1"/>
          </p:cNvSpPr>
          <p:nvPr/>
        </p:nvSpPr>
        <p:spPr>
          <a:xfrm>
            <a:off x="3897820" y="1029611"/>
            <a:ext cx="447675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b="1" smtClean="0">
                <a:latin typeface="微软雅黑" panose="020B0503020204020204" pitchFamily="34" charset="-122"/>
                <a:ea typeface="微软雅黑" panose="020B0503020204020204" pitchFamily="34" charset="-122"/>
              </a:rPr>
              <a:t>词    汇</a:t>
            </a:r>
            <a:r>
              <a:rPr lang="zh-CN" altLang="en-US" sz="4800" b="1" smtClean="0">
                <a:latin typeface="微软雅黑" panose="020B0503020204020204" pitchFamily="34" charset="-122"/>
                <a:ea typeface="微软雅黑" panose="020B0503020204020204" pitchFamily="34" charset="-122"/>
              </a:rPr>
              <a:t>（五）</a:t>
            </a:r>
            <a:endParaRPr lang="zh-CN" altLang="en-US" sz="4800" b="1">
              <a:latin typeface="微软雅黑" panose="020B0503020204020204" pitchFamily="34" charset="-122"/>
              <a:ea typeface="微软雅黑" panose="020B0503020204020204" pitchFamily="34" charset="-122"/>
            </a:endParaRPr>
          </a:p>
        </p:txBody>
      </p:sp>
      <p:pic>
        <p:nvPicPr>
          <p:cNvPr id="9"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0" name="文本占位符 1"/>
          <p:cNvSpPr txBox="1"/>
          <p:nvPr/>
        </p:nvSpPr>
        <p:spPr>
          <a:xfrm>
            <a:off x="1174367" y="256741"/>
            <a:ext cx="3970974"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疏通文意</a:t>
            </a:r>
            <a:r>
              <a:rPr lang="en-US" altLang="zh-CN" smtClean="0">
                <a:solidFill>
                  <a:schemeClr val="tx1">
                    <a:lumMod val="65000"/>
                    <a:lumOff val="35000"/>
                  </a:schemeClr>
                </a:solidFill>
                <a:latin typeface="隶书" panose="02010509060101010101" pitchFamily="49" charset="-122"/>
                <a:ea typeface="隶书" panose="02010509060101010101" pitchFamily="49" charset="-122"/>
              </a:rPr>
              <a:t>——</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a:t>
            </a:r>
            <a:r>
              <a:rPr lang="zh-CN" altLang="en-US">
                <a:solidFill>
                  <a:schemeClr val="tx1">
                    <a:lumMod val="65000"/>
                    <a:lumOff val="35000"/>
                  </a:schemeClr>
                </a:solidFill>
                <a:latin typeface="隶书" panose="02010509060101010101" pitchFamily="49" charset="-122"/>
                <a:ea typeface="隶书" panose="02010509060101010101" pitchFamily="49" charset="-122"/>
              </a:rPr>
              <a:t>四</a:t>
            </a:r>
            <a:r>
              <a:rPr lang="zh-CN" altLang="en-US" smtClean="0">
                <a:solidFill>
                  <a:schemeClr val="tx1">
                    <a:lumMod val="65000"/>
                    <a:lumOff val="35000"/>
                  </a:schemeClr>
                </a:solidFill>
                <a:latin typeface="隶书" panose="02010509060101010101" pitchFamily="49" charset="-122"/>
                <a:ea typeface="隶书" panose="02010509060101010101" pitchFamily="49" charset="-122"/>
              </a:rPr>
              <a:t>段</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1" name="动作按钮: 后退或前一项 10">
            <a:hlinkClick r:id="rId4" action="ppaction://hlinksldjump" highlightClick="1"/>
          </p:cNvPr>
          <p:cNvSpPr/>
          <p:nvPr/>
        </p:nvSpPr>
        <p:spPr>
          <a:xfrm>
            <a:off x="11353800" y="6192161"/>
            <a:ext cx="6096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34038132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9">
                                            <p:txEl>
                                              <p:pRg st="3" end="3"/>
                                            </p:txEl>
                                          </p:spTgt>
                                        </p:tgtEl>
                                        <p:attrNameLst>
                                          <p:attrName>style.visibility</p:attrName>
                                        </p:attrNameLst>
                                      </p:cBhvr>
                                      <p:to>
                                        <p:strVal val="visible"/>
                                      </p:to>
                                    </p:set>
                                    <p:anim calcmode="lin" valueType="num">
                                      <p:cBhvr additive="base">
                                        <p:cTn id="25" dur="500" fill="hold"/>
                                        <p:tgtEl>
                                          <p:spTgt spid="2969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699">
                                            <p:txEl>
                                              <p:pRg st="4" end="4"/>
                                            </p:txEl>
                                          </p:spTgt>
                                        </p:tgtEl>
                                        <p:attrNameLst>
                                          <p:attrName>style.visibility</p:attrName>
                                        </p:attrNameLst>
                                      </p:cBhvr>
                                      <p:to>
                                        <p:strVal val="visible"/>
                                      </p:to>
                                    </p:set>
                                    <p:anim calcmode="lin" valueType="num">
                                      <p:cBhvr additive="base">
                                        <p:cTn id="31" dur="500" fill="hold"/>
                                        <p:tgtEl>
                                          <p:spTgt spid="2969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96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左大括号 29698"/>
          <p:cNvSpPr/>
          <p:nvPr/>
        </p:nvSpPr>
        <p:spPr bwMode="auto">
          <a:xfrm>
            <a:off x="1846488" y="2384034"/>
            <a:ext cx="391148" cy="2839244"/>
          </a:xfrm>
          <a:prstGeom prst="leftBrace">
            <a:avLst>
              <a:gd name="adj1" fmla="val 40441"/>
              <a:gd name="adj2" fmla="val 50000"/>
            </a:avLst>
          </a:pr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2" name="文本框 29701"/>
          <p:cNvSpPr txBox="1">
            <a:spLocks noChangeArrowheads="1"/>
          </p:cNvSpPr>
          <p:nvPr/>
        </p:nvSpPr>
        <p:spPr bwMode="auto">
          <a:xfrm>
            <a:off x="5238750" y="5831585"/>
            <a:ext cx="6953250" cy="923330"/>
          </a:xfrm>
          <a:prstGeom prst="rect">
            <a:avLst/>
          </a:prstGeom>
          <a:solidFill>
            <a:srgbClr val="C00000"/>
          </a:solidFill>
          <a:ln>
            <a:noFill/>
          </a:ln>
        </p:spPr>
        <p:txBody>
          <a:bodyPr wrap="square">
            <a:spAutoFit/>
          </a:bodyPr>
          <a:lstStyle>
            <a:defPPr>
              <a:defRPr lang="zh-CN"/>
            </a:defPPr>
            <a:lvl1pPr>
              <a:spcBef>
                <a:spcPct val="50000"/>
              </a:spcBef>
              <a:defRPr sz="5400" b="1">
                <a:solidFill>
                  <a:schemeClr val="bg1"/>
                </a:solidFill>
                <a:latin typeface="Tahoma" panose="020B0604030504040204" pitchFamily="34" charset="0"/>
                <a:ea typeface="华文彩云" panose="020108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 卒章显</a:t>
            </a:r>
            <a:r>
              <a:rPr lang="zh-CN" altLang="en-US" smtClean="0"/>
              <a:t>志：以史为鉴</a:t>
            </a:r>
            <a:endParaRPr lang="zh-CN" altLang="en-US"/>
          </a:p>
        </p:txBody>
      </p:sp>
      <p:sp>
        <p:nvSpPr>
          <p:cNvPr id="29703" name="文本框 29702"/>
          <p:cNvSpPr txBox="1">
            <a:spLocks noChangeArrowheads="1"/>
          </p:cNvSpPr>
          <p:nvPr/>
        </p:nvSpPr>
        <p:spPr bwMode="auto">
          <a:xfrm>
            <a:off x="8193625" y="3488258"/>
            <a:ext cx="2057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黑体" panose="02010609060101010101" pitchFamily="49" charset="-122"/>
                <a:ea typeface="黑体" panose="02010609060101010101" pitchFamily="49" charset="-122"/>
              </a:rPr>
              <a:t> 不爱民</a:t>
            </a:r>
          </a:p>
        </p:txBody>
      </p:sp>
      <p:sp>
        <p:nvSpPr>
          <p:cNvPr id="29704" name="文本框 29703"/>
          <p:cNvSpPr txBox="1">
            <a:spLocks noChangeArrowheads="1"/>
          </p:cNvSpPr>
          <p:nvPr/>
        </p:nvSpPr>
        <p:spPr bwMode="auto">
          <a:xfrm>
            <a:off x="7562850" y="4744891"/>
            <a:ext cx="2895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C00000"/>
                </a:solidFill>
                <a:latin typeface="Tahoma" panose="020B0604030504040204" pitchFamily="34" charset="0"/>
                <a:ea typeface="黑体" panose="02010609060101010101" pitchFamily="49" charset="-122"/>
              </a:rPr>
              <a:t>哀之，鉴之</a:t>
            </a:r>
          </a:p>
        </p:txBody>
      </p:sp>
      <p:sp>
        <p:nvSpPr>
          <p:cNvPr id="29705" name="文本框 29704"/>
          <p:cNvSpPr txBox="1">
            <a:spLocks noChangeArrowheads="1"/>
          </p:cNvSpPr>
          <p:nvPr/>
        </p:nvSpPr>
        <p:spPr bwMode="auto">
          <a:xfrm>
            <a:off x="2331952" y="1846606"/>
            <a:ext cx="6890373" cy="359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4000">
                <a:solidFill>
                  <a:srgbClr val="000000"/>
                </a:solidFill>
                <a:latin typeface="微软雅黑" panose="020B0503020204020204" pitchFamily="34" charset="-122"/>
                <a:ea typeface="微软雅黑" panose="020B0503020204020204" pitchFamily="34" charset="-122"/>
              </a:rPr>
              <a:t>指出六国和秦都是</a:t>
            </a:r>
            <a:r>
              <a:rPr lang="zh-CN" altLang="en-US" sz="4000" smtClean="0">
                <a:solidFill>
                  <a:srgbClr val="000000"/>
                </a:solidFill>
                <a:latin typeface="微软雅黑" panose="020B0503020204020204" pitchFamily="34" charset="-122"/>
                <a:ea typeface="微软雅黑" panose="020B0503020204020204" pitchFamily="34" charset="-122"/>
              </a:rPr>
              <a:t>自取灭亡</a:t>
            </a:r>
            <a:endParaRPr lang="en-US" altLang="zh-CN" sz="4000" smtClean="0">
              <a:solidFill>
                <a:srgbClr val="000000"/>
              </a:solidFill>
              <a:latin typeface="微软雅黑" panose="020B0503020204020204" pitchFamily="34" charset="-122"/>
              <a:ea typeface="微软雅黑" panose="020B0503020204020204" pitchFamily="34" charset="-122"/>
            </a:endParaRPr>
          </a:p>
          <a:p>
            <a:pPr eaLnBrk="1" hangingPunct="1">
              <a:lnSpc>
                <a:spcPct val="200000"/>
              </a:lnSpc>
            </a:pPr>
            <a:r>
              <a:rPr lang="zh-CN" altLang="en-US" sz="4000">
                <a:solidFill>
                  <a:srgbClr val="000000"/>
                </a:solidFill>
                <a:latin typeface="微软雅黑" panose="020B0503020204020204" pitchFamily="34" charset="-122"/>
                <a:ea typeface="微软雅黑" panose="020B0503020204020204" pitchFamily="34" charset="-122"/>
              </a:rPr>
              <a:t>指出六国和秦灭亡的原因</a:t>
            </a:r>
            <a:r>
              <a:rPr lang="zh-CN" altLang="en-US" sz="4000" smtClean="0">
                <a:solidFill>
                  <a:srgbClr val="000000"/>
                </a:solidFill>
                <a:latin typeface="微软雅黑" panose="020B0503020204020204" pitchFamily="34" charset="-122"/>
                <a:ea typeface="微软雅黑" panose="020B0503020204020204" pitchFamily="34" charset="-122"/>
              </a:rPr>
              <a:t>：</a:t>
            </a:r>
            <a:endParaRPr lang="en-US" altLang="zh-CN" sz="4000" smtClean="0">
              <a:solidFill>
                <a:srgbClr val="000000"/>
              </a:solidFill>
              <a:latin typeface="微软雅黑" panose="020B0503020204020204" pitchFamily="34" charset="-122"/>
              <a:ea typeface="微软雅黑" panose="020B0503020204020204" pitchFamily="34" charset="-122"/>
            </a:endParaRPr>
          </a:p>
          <a:p>
            <a:pPr eaLnBrk="1" hangingPunct="1">
              <a:lnSpc>
                <a:spcPct val="200000"/>
              </a:lnSpc>
            </a:pPr>
            <a:r>
              <a:rPr lang="zh-CN" altLang="en-US" sz="4000">
                <a:solidFill>
                  <a:srgbClr val="000000"/>
                </a:solidFill>
                <a:latin typeface="微软雅黑" panose="020B0503020204020204" pitchFamily="34" charset="-122"/>
                <a:ea typeface="微软雅黑" panose="020B0503020204020204" pitchFamily="34" charset="-122"/>
              </a:rPr>
              <a:t>讽谏唐王朝勿悲剧</a:t>
            </a:r>
            <a:r>
              <a:rPr lang="zh-CN" altLang="en-US" sz="4000" smtClean="0">
                <a:solidFill>
                  <a:srgbClr val="000000"/>
                </a:solidFill>
                <a:latin typeface="微软雅黑" panose="020B0503020204020204" pitchFamily="34" charset="-122"/>
                <a:ea typeface="微软雅黑" panose="020B0503020204020204" pitchFamily="34" charset="-122"/>
              </a:rPr>
              <a:t>重演</a:t>
            </a:r>
            <a:endParaRPr lang="zh-CN" altLang="en-US" sz="4000">
              <a:solidFill>
                <a:srgbClr val="000000"/>
              </a:solidFill>
              <a:latin typeface="微软雅黑" panose="020B0503020204020204" pitchFamily="34" charset="-122"/>
              <a:ea typeface="微软雅黑" panose="020B0503020204020204" pitchFamily="34" charset="-122"/>
            </a:endParaRPr>
          </a:p>
        </p:txBody>
      </p:sp>
      <p:pic>
        <p:nvPicPr>
          <p:cNvPr id="11"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174367" y="256741"/>
            <a:ext cx="25213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第四段小结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13" name="文本框 12"/>
          <p:cNvSpPr txBox="1">
            <a:spLocks noChangeArrowheads="1"/>
          </p:cNvSpPr>
          <p:nvPr/>
        </p:nvSpPr>
        <p:spPr bwMode="auto">
          <a:xfrm>
            <a:off x="847892" y="816084"/>
            <a:ext cx="923330" cy="5953123"/>
          </a:xfrm>
          <a:prstGeom prst="rect">
            <a:avLst/>
          </a:prstGeom>
          <a:solidFill>
            <a:srgbClr val="C00000"/>
          </a:solidFill>
          <a:ln>
            <a:noFill/>
          </a:ln>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chemeClr val="bg1"/>
                </a:solidFill>
                <a:latin typeface="Tahoma" panose="020B0604030504040204" pitchFamily="34" charset="0"/>
                <a:ea typeface="华文彩云" panose="02010800040101010101" pitchFamily="2" charset="-122"/>
              </a:rPr>
              <a:t> </a:t>
            </a:r>
            <a:r>
              <a:rPr lang="zh-CN" altLang="en-US" sz="4800" b="1" smtClean="0">
                <a:solidFill>
                  <a:schemeClr val="bg1"/>
                </a:solidFill>
                <a:latin typeface="Tahoma" panose="020B0604030504040204" pitchFamily="34" charset="0"/>
                <a:ea typeface="华文彩云" panose="02010800040101010101" pitchFamily="2" charset="-122"/>
              </a:rPr>
              <a:t>慨叹六国与秦之灭亡</a:t>
            </a:r>
            <a:endParaRPr lang="zh-CN" altLang="en-US" sz="4800" b="1">
              <a:solidFill>
                <a:schemeClr val="bg1"/>
              </a:solidFill>
              <a:latin typeface="Tahoma" panose="020B0604030504040204" pitchFamily="34" charset="0"/>
              <a:ea typeface="华文彩云" panose="02010800040101010101" pitchFamily="2" charset="-122"/>
            </a:endParaRPr>
          </a:p>
        </p:txBody>
      </p:sp>
    </p:spTree>
    <p:extLst>
      <p:ext uri="{BB962C8B-B14F-4D97-AF65-F5344CB8AC3E}">
        <p14:creationId xmlns:p14="http://schemas.microsoft.com/office/powerpoint/2010/main" val="122218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296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9705"/>
                                        </p:tgtEl>
                                        <p:attrNameLst>
                                          <p:attrName>style.visibility</p:attrName>
                                        </p:attrNameLst>
                                      </p:cBhvr>
                                      <p:to>
                                        <p:strVal val="visible"/>
                                      </p:to>
                                    </p:set>
                                    <p:anim calcmode="lin" valueType="num">
                                      <p:cBhvr additive="base">
                                        <p:cTn id="15" dur="500" fill="hold"/>
                                        <p:tgtEl>
                                          <p:spTgt spid="29705"/>
                                        </p:tgtEl>
                                        <p:attrNameLst>
                                          <p:attrName>ppt_x</p:attrName>
                                        </p:attrNameLst>
                                      </p:cBhvr>
                                      <p:tavLst>
                                        <p:tav tm="0">
                                          <p:val>
                                            <p:strVal val="#ppt_x"/>
                                          </p:val>
                                        </p:tav>
                                        <p:tav tm="100000">
                                          <p:val>
                                            <p:strVal val="#ppt_x"/>
                                          </p:val>
                                        </p:tav>
                                      </p:tavLst>
                                    </p:anim>
                                    <p:anim calcmode="lin" valueType="num">
                                      <p:cBhvr additive="base">
                                        <p:cTn id="16" dur="500" fill="hold"/>
                                        <p:tgtEl>
                                          <p:spTgt spid="2970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9703"/>
                                        </p:tgtEl>
                                        <p:attrNameLst>
                                          <p:attrName>style.visibility</p:attrName>
                                        </p:attrNameLst>
                                      </p:cBhvr>
                                      <p:to>
                                        <p:strVal val="visible"/>
                                      </p:to>
                                    </p:set>
                                    <p:anim calcmode="lin" valueType="num">
                                      <p:cBhvr additive="base">
                                        <p:cTn id="21" dur="500" fill="hold"/>
                                        <p:tgtEl>
                                          <p:spTgt spid="29703"/>
                                        </p:tgtEl>
                                        <p:attrNameLst>
                                          <p:attrName>ppt_x</p:attrName>
                                        </p:attrNameLst>
                                      </p:cBhvr>
                                      <p:tavLst>
                                        <p:tav tm="0">
                                          <p:val>
                                            <p:strVal val="#ppt_x"/>
                                          </p:val>
                                        </p:tav>
                                        <p:tav tm="100000">
                                          <p:val>
                                            <p:strVal val="#ppt_x"/>
                                          </p:val>
                                        </p:tav>
                                      </p:tavLst>
                                    </p:anim>
                                    <p:anim calcmode="lin" valueType="num">
                                      <p:cBhvr additive="base">
                                        <p:cTn id="22"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9704"/>
                                        </p:tgtEl>
                                        <p:attrNameLst>
                                          <p:attrName>style.visibility</p:attrName>
                                        </p:attrNameLst>
                                      </p:cBhvr>
                                      <p:to>
                                        <p:strVal val="visible"/>
                                      </p:to>
                                    </p:set>
                                    <p:anim calcmode="lin" valueType="num">
                                      <p:cBhvr additive="base">
                                        <p:cTn id="27" dur="500" fill="hold"/>
                                        <p:tgtEl>
                                          <p:spTgt spid="29704"/>
                                        </p:tgtEl>
                                        <p:attrNameLst>
                                          <p:attrName>ppt_x</p:attrName>
                                        </p:attrNameLst>
                                      </p:cBhvr>
                                      <p:tavLst>
                                        <p:tav tm="0">
                                          <p:val>
                                            <p:strVal val="#ppt_x"/>
                                          </p:val>
                                        </p:tav>
                                        <p:tav tm="100000">
                                          <p:val>
                                            <p:strVal val="#ppt_x"/>
                                          </p:val>
                                        </p:tav>
                                      </p:tavLst>
                                    </p:anim>
                                    <p:anim calcmode="lin" valueType="num">
                                      <p:cBhvr additive="base">
                                        <p:cTn id="28"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9702"/>
                                        </p:tgtEl>
                                        <p:attrNameLst>
                                          <p:attrName>style.visibility</p:attrName>
                                        </p:attrNameLst>
                                      </p:cBhvr>
                                      <p:to>
                                        <p:strVal val="visible"/>
                                      </p:to>
                                    </p:set>
                                    <p:anim calcmode="lin" valueType="num">
                                      <p:cBhvr additive="base">
                                        <p:cTn id="33" dur="500" fill="hold"/>
                                        <p:tgtEl>
                                          <p:spTgt spid="29702"/>
                                        </p:tgtEl>
                                        <p:attrNameLst>
                                          <p:attrName>ppt_x</p:attrName>
                                        </p:attrNameLst>
                                      </p:cBhvr>
                                      <p:tavLst>
                                        <p:tav tm="0">
                                          <p:val>
                                            <p:strVal val="#ppt_x"/>
                                          </p:val>
                                        </p:tav>
                                        <p:tav tm="100000">
                                          <p:val>
                                            <p:strVal val="#ppt_x"/>
                                          </p:val>
                                        </p:tav>
                                      </p:tavLst>
                                    </p:anim>
                                    <p:anim calcmode="lin" valueType="num">
                                      <p:cBhvr additive="base">
                                        <p:cTn id="34"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P spid="29702" grpId="0" animBg="1"/>
      <p:bldP spid="29703" grpId="0"/>
      <p:bldP spid="29704" grpId="0"/>
      <p:bldP spid="29705" grpId="0"/>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178" y="94130"/>
            <a:ext cx="4865131" cy="4865131"/>
          </a:xfrm>
          <a:prstGeom prst="rect">
            <a:avLst/>
          </a:prstGeom>
        </p:spPr>
      </p:pic>
      <p:sp>
        <p:nvSpPr>
          <p:cNvPr id="29702" name="文本框 29701"/>
          <p:cNvSpPr txBox="1">
            <a:spLocks noChangeArrowheads="1"/>
          </p:cNvSpPr>
          <p:nvPr/>
        </p:nvSpPr>
        <p:spPr bwMode="auto">
          <a:xfrm>
            <a:off x="1851343" y="4215286"/>
            <a:ext cx="8422639" cy="923330"/>
          </a:xfrm>
          <a:prstGeom prst="rect">
            <a:avLst/>
          </a:prstGeom>
          <a:solidFill>
            <a:srgbClr val="C00000"/>
          </a:solidFill>
          <a:ln>
            <a:noFill/>
          </a:ln>
        </p:spPr>
        <p:txBody>
          <a:bodyPr wrap="square">
            <a:spAutoFit/>
          </a:bodyPr>
          <a:lstStyle>
            <a:defPPr>
              <a:defRPr lang="zh-CN"/>
            </a:defPPr>
            <a:lvl1pPr>
              <a:spcBef>
                <a:spcPct val="50000"/>
              </a:spcBef>
              <a:defRPr sz="5400" b="1">
                <a:solidFill>
                  <a:schemeClr val="bg1"/>
                </a:solidFill>
                <a:latin typeface="Tahoma" panose="020B0604030504040204" pitchFamily="34" charset="0"/>
                <a:ea typeface="华文彩云" panose="020108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ctr"/>
            <a:r>
              <a:rPr lang="zh-CN" altLang="en-US"/>
              <a:t> </a:t>
            </a:r>
            <a:r>
              <a:rPr lang="zh-CN" altLang="en-US" smtClean="0"/>
              <a:t>秦骄奢亡国，唐勿蹈覆辙</a:t>
            </a:r>
            <a:endParaRPr lang="zh-CN" altLang="en-US"/>
          </a:p>
        </p:txBody>
      </p:sp>
      <p:sp>
        <p:nvSpPr>
          <p:cNvPr id="29703" name="文本框 29702"/>
          <p:cNvSpPr txBox="1">
            <a:spLocks noChangeArrowheads="1"/>
          </p:cNvSpPr>
          <p:nvPr/>
        </p:nvSpPr>
        <p:spPr bwMode="auto">
          <a:xfrm>
            <a:off x="0" y="5832232"/>
            <a:ext cx="12258991" cy="1025768"/>
          </a:xfrm>
          <a:prstGeom prst="rect">
            <a:avLst/>
          </a:prstGeom>
          <a:solidFill>
            <a:srgbClr val="C00000"/>
          </a:solidFill>
          <a:ln>
            <a:noFill/>
          </a:ln>
        </p:spPr>
        <p:txBody>
          <a:bodyPr wrap="square" anchor="ctr" anchorCtr="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4000" b="1">
                <a:solidFill>
                  <a:schemeClr val="bg1"/>
                </a:solidFill>
                <a:latin typeface="微软雅黑" panose="020B0503020204020204" pitchFamily="34" charset="-122"/>
                <a:ea typeface="微软雅黑" panose="020B0503020204020204" pitchFamily="34" charset="-122"/>
              </a:rPr>
              <a:t>写作</a:t>
            </a:r>
            <a:r>
              <a:rPr lang="zh-CN" altLang="en-US" sz="4000" b="1" smtClean="0">
                <a:solidFill>
                  <a:schemeClr val="bg1"/>
                </a:solidFill>
                <a:latin typeface="微软雅黑" panose="020B0503020204020204" pitchFamily="34" charset="-122"/>
                <a:ea typeface="微软雅黑" panose="020B0503020204020204" pitchFamily="34" charset="-122"/>
              </a:rPr>
              <a:t>意图：借</a:t>
            </a:r>
            <a:r>
              <a:rPr lang="zh-CN" altLang="en-US" sz="4000" b="1">
                <a:solidFill>
                  <a:schemeClr val="bg1"/>
                </a:solidFill>
                <a:latin typeface="微软雅黑" panose="020B0503020204020204" pitchFamily="34" charset="-122"/>
                <a:ea typeface="微软雅黑" panose="020B0503020204020204" pitchFamily="34" charset="-122"/>
              </a:rPr>
              <a:t>阿房宫的兴灭，寄托对统治者的</a:t>
            </a:r>
            <a:r>
              <a:rPr lang="zh-CN" altLang="en-US" sz="4000" b="1" smtClean="0">
                <a:solidFill>
                  <a:schemeClr val="bg1"/>
                </a:solidFill>
                <a:latin typeface="微软雅黑" panose="020B0503020204020204" pitchFamily="34" charset="-122"/>
                <a:ea typeface="微软雅黑" panose="020B0503020204020204" pitchFamily="34" charset="-122"/>
              </a:rPr>
              <a:t>讽喻</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29704" name="文本框 29703"/>
          <p:cNvSpPr txBox="1">
            <a:spLocks noChangeArrowheads="1"/>
          </p:cNvSpPr>
          <p:nvPr/>
        </p:nvSpPr>
        <p:spPr bwMode="auto">
          <a:xfrm>
            <a:off x="4878020" y="5061084"/>
            <a:ext cx="2895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rgbClr val="C00000"/>
                </a:solidFill>
                <a:latin typeface="微软雅黑" panose="020B0503020204020204" pitchFamily="34" charset="-122"/>
                <a:ea typeface="微软雅黑" panose="020B0503020204020204" pitchFamily="34" charset="-122"/>
              </a:rPr>
              <a:t>言志议论</a:t>
            </a:r>
            <a:endParaRPr lang="zh-CN" altLang="en-US" sz="4000" b="1">
              <a:solidFill>
                <a:srgbClr val="C00000"/>
              </a:solidFill>
              <a:latin typeface="微软雅黑" panose="020B0503020204020204" pitchFamily="34" charset="-122"/>
              <a:ea typeface="微软雅黑" panose="020B0503020204020204" pitchFamily="34" charset="-122"/>
            </a:endParaRPr>
          </a:p>
        </p:txBody>
      </p:sp>
      <p:pic>
        <p:nvPicPr>
          <p:cNvPr id="11"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174367" y="256741"/>
            <a:ext cx="27880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全文归纳总结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grpSp>
        <p:nvGrpSpPr>
          <p:cNvPr id="2" name="组合 1"/>
          <p:cNvGrpSpPr/>
          <p:nvPr/>
        </p:nvGrpSpPr>
        <p:grpSpPr>
          <a:xfrm>
            <a:off x="381000" y="1705837"/>
            <a:ext cx="1121410" cy="1914525"/>
            <a:chOff x="514350" y="2286000"/>
            <a:chExt cx="1121410" cy="1914525"/>
          </a:xfrm>
        </p:grpSpPr>
        <p:pic>
          <p:nvPicPr>
            <p:cNvPr id="10" name="图片 3" descr="51miz-E183432-ED85ABE5"/>
            <p:cNvPicPr>
              <a:picLocks noChangeAspect="1"/>
            </p:cNvPicPr>
            <p:nvPr/>
          </p:nvPicPr>
          <p:blipFill>
            <a:blip r:embed="rId5"/>
            <a:srcRect l="26246" r="29908"/>
            <a:stretch>
              <a:fillRect/>
            </a:stretch>
          </p:blipFill>
          <p:spPr>
            <a:xfrm>
              <a:off x="514350" y="2286000"/>
              <a:ext cx="1121410" cy="1914525"/>
            </a:xfrm>
            <a:prstGeom prst="rect">
              <a:avLst/>
            </a:prstGeom>
          </p:spPr>
        </p:pic>
        <p:sp>
          <p:nvSpPr>
            <p:cNvPr id="14" name="标题 4"/>
            <p:cNvSpPr txBox="1"/>
            <p:nvPr/>
          </p:nvSpPr>
          <p:spPr>
            <a:xfrm>
              <a:off x="777507" y="2714625"/>
              <a:ext cx="636639" cy="142875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600" smtClean="0">
                  <a:solidFill>
                    <a:schemeClr val="bg1"/>
                  </a:solidFill>
                  <a:latin typeface="隶书" panose="02010509060101010101" pitchFamily="49" charset="-122"/>
                  <a:ea typeface="隶书" panose="02010509060101010101" pitchFamily="49" charset="-122"/>
                </a:rPr>
                <a:t>宫殿</a:t>
              </a:r>
              <a:endParaRPr lang="zh-CN" altLang="en-US" sz="3600">
                <a:solidFill>
                  <a:schemeClr val="bg1"/>
                </a:solidFill>
                <a:latin typeface="隶书" panose="02010509060101010101" pitchFamily="49" charset="-122"/>
                <a:ea typeface="隶书" panose="02010509060101010101" pitchFamily="49" charset="-122"/>
              </a:endParaRPr>
            </a:p>
          </p:txBody>
        </p:sp>
      </p:grpSp>
      <p:grpSp>
        <p:nvGrpSpPr>
          <p:cNvPr id="15" name="组合 14"/>
          <p:cNvGrpSpPr/>
          <p:nvPr/>
        </p:nvGrpSpPr>
        <p:grpSpPr>
          <a:xfrm>
            <a:off x="4396297" y="1705771"/>
            <a:ext cx="1121410" cy="1914525"/>
            <a:chOff x="514350" y="2286000"/>
            <a:chExt cx="1121410" cy="1914525"/>
          </a:xfrm>
        </p:grpSpPr>
        <p:pic>
          <p:nvPicPr>
            <p:cNvPr id="16" name="图片 3" descr="51miz-E183432-ED85ABE5"/>
            <p:cNvPicPr>
              <a:picLocks noChangeAspect="1"/>
            </p:cNvPicPr>
            <p:nvPr/>
          </p:nvPicPr>
          <p:blipFill>
            <a:blip r:embed="rId5"/>
            <a:srcRect l="26246" r="29908"/>
            <a:stretch>
              <a:fillRect/>
            </a:stretch>
          </p:blipFill>
          <p:spPr>
            <a:xfrm>
              <a:off x="514350" y="2286000"/>
              <a:ext cx="1121410" cy="1914525"/>
            </a:xfrm>
            <a:prstGeom prst="rect">
              <a:avLst/>
            </a:prstGeom>
          </p:spPr>
        </p:pic>
        <p:sp>
          <p:nvSpPr>
            <p:cNvPr id="17" name="标题 4"/>
            <p:cNvSpPr txBox="1"/>
            <p:nvPr/>
          </p:nvSpPr>
          <p:spPr>
            <a:xfrm>
              <a:off x="777507" y="2714625"/>
              <a:ext cx="636639" cy="142875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600" smtClean="0">
                  <a:solidFill>
                    <a:schemeClr val="bg1"/>
                  </a:solidFill>
                  <a:latin typeface="隶书" panose="02010509060101010101" pitchFamily="49" charset="-122"/>
                  <a:ea typeface="隶书" panose="02010509060101010101" pitchFamily="49" charset="-122"/>
                </a:rPr>
                <a:t>美人</a:t>
              </a:r>
              <a:endParaRPr lang="zh-CN" altLang="en-US" sz="3600">
                <a:solidFill>
                  <a:schemeClr val="bg1"/>
                </a:solidFill>
                <a:latin typeface="隶书" panose="02010509060101010101" pitchFamily="49" charset="-122"/>
                <a:ea typeface="隶书" panose="02010509060101010101" pitchFamily="49" charset="-122"/>
              </a:endParaRPr>
            </a:p>
          </p:txBody>
        </p:sp>
      </p:grpSp>
      <p:grpSp>
        <p:nvGrpSpPr>
          <p:cNvPr id="18" name="组合 17"/>
          <p:cNvGrpSpPr/>
          <p:nvPr/>
        </p:nvGrpSpPr>
        <p:grpSpPr>
          <a:xfrm>
            <a:off x="7493687" y="1648686"/>
            <a:ext cx="1121410" cy="1914525"/>
            <a:chOff x="514350" y="2286000"/>
            <a:chExt cx="1121410" cy="1914525"/>
          </a:xfrm>
        </p:grpSpPr>
        <p:pic>
          <p:nvPicPr>
            <p:cNvPr id="19" name="图片 3" descr="51miz-E183432-ED85ABE5"/>
            <p:cNvPicPr>
              <a:picLocks noChangeAspect="1"/>
            </p:cNvPicPr>
            <p:nvPr/>
          </p:nvPicPr>
          <p:blipFill>
            <a:blip r:embed="rId5"/>
            <a:srcRect l="26246" r="29908"/>
            <a:stretch>
              <a:fillRect/>
            </a:stretch>
          </p:blipFill>
          <p:spPr>
            <a:xfrm>
              <a:off x="514350" y="2286000"/>
              <a:ext cx="1121410" cy="1914525"/>
            </a:xfrm>
            <a:prstGeom prst="rect">
              <a:avLst/>
            </a:prstGeom>
          </p:spPr>
        </p:pic>
        <p:sp>
          <p:nvSpPr>
            <p:cNvPr id="20" name="标题 4"/>
            <p:cNvSpPr txBox="1"/>
            <p:nvPr/>
          </p:nvSpPr>
          <p:spPr>
            <a:xfrm>
              <a:off x="777507" y="2714625"/>
              <a:ext cx="636639" cy="142875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600" smtClean="0">
                  <a:solidFill>
                    <a:schemeClr val="bg1"/>
                  </a:solidFill>
                  <a:latin typeface="隶书" panose="02010509060101010101" pitchFamily="49" charset="-122"/>
                  <a:ea typeface="隶书" panose="02010509060101010101" pitchFamily="49" charset="-122"/>
                </a:rPr>
                <a:t>财宝</a:t>
              </a:r>
              <a:endParaRPr lang="zh-CN" altLang="en-US" sz="3600">
                <a:solidFill>
                  <a:schemeClr val="bg1"/>
                </a:solidFill>
                <a:latin typeface="隶书" panose="02010509060101010101" pitchFamily="49" charset="-122"/>
                <a:ea typeface="隶书" panose="02010509060101010101" pitchFamily="49" charset="-122"/>
              </a:endParaRPr>
            </a:p>
          </p:txBody>
        </p:sp>
      </p:grpSp>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5222" y="794087"/>
            <a:ext cx="2117523" cy="2679675"/>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55350" y="1264536"/>
            <a:ext cx="3079450" cy="2360107"/>
          </a:xfrm>
          <a:prstGeom prst="rect">
            <a:avLst/>
          </a:prstGeom>
        </p:spPr>
      </p:pic>
      <p:sp>
        <p:nvSpPr>
          <p:cNvPr id="22" name="文本框 21"/>
          <p:cNvSpPr txBox="1">
            <a:spLocks noChangeArrowheads="1"/>
          </p:cNvSpPr>
          <p:nvPr/>
        </p:nvSpPr>
        <p:spPr bwMode="auto">
          <a:xfrm>
            <a:off x="4878020" y="3498002"/>
            <a:ext cx="2895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smtClean="0">
                <a:solidFill>
                  <a:srgbClr val="C00000"/>
                </a:solidFill>
                <a:latin typeface="微软雅黑" panose="020B0503020204020204" pitchFamily="34" charset="-122"/>
                <a:ea typeface="微软雅黑" panose="020B0503020204020204" pitchFamily="34" charset="-122"/>
              </a:rPr>
              <a:t>托物描写</a:t>
            </a:r>
            <a:endParaRPr lang="zh-CN" altLang="en-US" sz="4000" b="1">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24204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2"/>
                                        </p:tgtEl>
                                        <p:attrNameLst>
                                          <p:attrName>style.visibility</p:attrName>
                                        </p:attrNameLst>
                                      </p:cBhvr>
                                      <p:to>
                                        <p:strVal val="visible"/>
                                      </p:to>
                                    </p:set>
                                    <p:anim calcmode="lin" valueType="num">
                                      <p:cBhvr additive="base">
                                        <p:cTn id="13" dur="500" fill="hold"/>
                                        <p:tgtEl>
                                          <p:spTgt spid="29702"/>
                                        </p:tgtEl>
                                        <p:attrNameLst>
                                          <p:attrName>ppt_x</p:attrName>
                                        </p:attrNameLst>
                                      </p:cBhvr>
                                      <p:tavLst>
                                        <p:tav tm="0">
                                          <p:val>
                                            <p:strVal val="#ppt_x"/>
                                          </p:val>
                                        </p:tav>
                                        <p:tav tm="100000">
                                          <p:val>
                                            <p:strVal val="#ppt_x"/>
                                          </p:val>
                                        </p:tav>
                                      </p:tavLst>
                                    </p:anim>
                                    <p:anim calcmode="lin" valueType="num">
                                      <p:cBhvr additive="base">
                                        <p:cTn id="14"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4"/>
                                        </p:tgtEl>
                                        <p:attrNameLst>
                                          <p:attrName>style.visibility</p:attrName>
                                        </p:attrNameLst>
                                      </p:cBhvr>
                                      <p:to>
                                        <p:strVal val="visible"/>
                                      </p:to>
                                    </p:set>
                                    <p:anim calcmode="lin" valueType="num">
                                      <p:cBhvr additive="base">
                                        <p:cTn id="19" dur="500" fill="hold"/>
                                        <p:tgtEl>
                                          <p:spTgt spid="29704"/>
                                        </p:tgtEl>
                                        <p:attrNameLst>
                                          <p:attrName>ppt_x</p:attrName>
                                        </p:attrNameLst>
                                      </p:cBhvr>
                                      <p:tavLst>
                                        <p:tav tm="0">
                                          <p:val>
                                            <p:strVal val="#ppt_x"/>
                                          </p:val>
                                        </p:tav>
                                        <p:tav tm="100000">
                                          <p:val>
                                            <p:strVal val="#ppt_x"/>
                                          </p:val>
                                        </p:tav>
                                      </p:tavLst>
                                    </p:anim>
                                    <p:anim calcmode="lin" valueType="num">
                                      <p:cBhvr additive="base">
                                        <p:cTn id="20"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03"/>
                                        </p:tgtEl>
                                        <p:attrNameLst>
                                          <p:attrName>style.visibility</p:attrName>
                                        </p:attrNameLst>
                                      </p:cBhvr>
                                      <p:to>
                                        <p:strVal val="visible"/>
                                      </p:to>
                                    </p:set>
                                    <p:anim calcmode="lin" valueType="num">
                                      <p:cBhvr additive="base">
                                        <p:cTn id="25" dur="500" fill="hold"/>
                                        <p:tgtEl>
                                          <p:spTgt spid="29703"/>
                                        </p:tgtEl>
                                        <p:attrNameLst>
                                          <p:attrName>ppt_x</p:attrName>
                                        </p:attrNameLst>
                                      </p:cBhvr>
                                      <p:tavLst>
                                        <p:tav tm="0">
                                          <p:val>
                                            <p:strVal val="#ppt_x"/>
                                          </p:val>
                                        </p:tav>
                                        <p:tav tm="100000">
                                          <p:val>
                                            <p:strVal val="#ppt_x"/>
                                          </p:val>
                                        </p:tav>
                                      </p:tavLst>
                                    </p:anim>
                                    <p:anim calcmode="lin" valueType="num">
                                      <p:cBhvr additive="base">
                                        <p:cTn id="26"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nimBg="1"/>
      <p:bldP spid="29703" grpId="0" animBg="1"/>
      <p:bldP spid="29704"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文本占位符 56321"/>
          <p:cNvSpPr>
            <a:spLocks noGrp="1" noRot="1" noChangeArrowheads="1"/>
          </p:cNvSpPr>
          <p:nvPr>
            <p:ph idx="1"/>
          </p:nvPr>
        </p:nvSpPr>
        <p:spPr>
          <a:xfrm>
            <a:off x="2000250" y="990600"/>
            <a:ext cx="4362450" cy="3733800"/>
          </a:xfrm>
        </p:spPr>
        <p:txBody>
          <a:bodyPr>
            <a:noAutofit/>
          </a:bodyPr>
          <a:lstStyle/>
          <a:p>
            <a:pPr>
              <a:lnSpc>
                <a:spcPct val="120000"/>
              </a:lnSpc>
              <a:buFont typeface="Wingdings" panose="05000000000000000000" pitchFamily="2" charset="2"/>
              <a:buChar char="Ø"/>
            </a:pPr>
            <a:r>
              <a:rPr lang="zh-CN" altLang="en-US" sz="4800" b="1">
                <a:solidFill>
                  <a:srgbClr val="FF0000"/>
                </a:solidFill>
                <a:ea typeface="隶书" panose="02010509060101010101" pitchFamily="49" charset="-122"/>
              </a:rPr>
              <a:t>阿房宫：</a:t>
            </a:r>
          </a:p>
          <a:p>
            <a:pPr>
              <a:lnSpc>
                <a:spcPct val="120000"/>
              </a:lnSpc>
            </a:pPr>
            <a:r>
              <a:rPr lang="zh-CN" altLang="en-US" sz="3200" b="1" smtClean="0"/>
              <a:t>秦皇自掘的坟墓</a:t>
            </a:r>
          </a:p>
          <a:p>
            <a:pPr>
              <a:lnSpc>
                <a:spcPct val="120000"/>
              </a:lnSpc>
            </a:pPr>
            <a:r>
              <a:rPr lang="zh-CN" altLang="en-US" sz="3200" b="1" smtClean="0"/>
              <a:t>秦皇骄奢的见证</a:t>
            </a:r>
          </a:p>
          <a:p>
            <a:pPr>
              <a:lnSpc>
                <a:spcPct val="120000"/>
              </a:lnSpc>
            </a:pPr>
            <a:r>
              <a:rPr lang="zh-CN" altLang="en-US" sz="3200" b="1" smtClean="0"/>
              <a:t>封建独裁的象征</a:t>
            </a:r>
          </a:p>
          <a:p>
            <a:pPr>
              <a:lnSpc>
                <a:spcPct val="120000"/>
              </a:lnSpc>
            </a:pPr>
            <a:r>
              <a:rPr lang="zh-CN" altLang="en-US" sz="3200" b="1" smtClean="0"/>
              <a:t>秦朝灭亡的标志</a:t>
            </a:r>
          </a:p>
        </p:txBody>
      </p:sp>
      <p:sp>
        <p:nvSpPr>
          <p:cNvPr id="73731" name="右大括号 56322"/>
          <p:cNvSpPr/>
          <p:nvPr/>
        </p:nvSpPr>
        <p:spPr bwMode="auto">
          <a:xfrm>
            <a:off x="5519738" y="2276476"/>
            <a:ext cx="457200" cy="2151063"/>
          </a:xfrm>
          <a:prstGeom prst="rightBrace">
            <a:avLst>
              <a:gd name="adj1" fmla="val 39076"/>
              <a:gd name="adj2" fmla="val 50000"/>
            </a:avLst>
          </a:prstGeom>
          <a:noFill/>
          <a:ln w="63500">
            <a:solidFill>
              <a:schemeClr val="tx1"/>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6324" name="矩形 56323"/>
          <p:cNvSpPr/>
          <p:nvPr/>
        </p:nvSpPr>
        <p:spPr>
          <a:xfrm>
            <a:off x="6019800" y="2895600"/>
            <a:ext cx="4145687" cy="769441"/>
          </a:xfrm>
          <a:prstGeom prst="rect">
            <a:avLst/>
          </a:prstGeom>
          <a:noFill/>
          <a:ln w="9525">
            <a:noFill/>
          </a:ln>
        </p:spPr>
        <p:txBody>
          <a:bodyPr wrap="none">
            <a:spAutoFit/>
          </a:bodyPr>
          <a:lstStyle/>
          <a:p>
            <a:pPr>
              <a:defRPr/>
            </a:pPr>
            <a:r>
              <a:rPr lang="zh-CN" altLang="en-US" sz="4400" b="1" noProof="1" smtClean="0">
                <a:effectLst>
                  <a:outerShdw blurRad="38100" dist="38100" dir="2700000">
                    <a:srgbClr val="C0C0C0"/>
                  </a:outerShdw>
                </a:effectLst>
                <a:latin typeface="Times New Roman" panose="02020603050405020304" pitchFamily="18" charset="0"/>
                <a:ea typeface="楷体_GB2312" pitchFamily="49" charset="-122"/>
              </a:rPr>
              <a:t>多行不义必自毙</a:t>
            </a:r>
            <a:endParaRPr lang="zh-CN" altLang="en-US" sz="4400" b="1" noProof="1">
              <a:effectLst>
                <a:outerShdw blurRad="38100" dist="38100" dir="2700000">
                  <a:srgbClr val="C0C0C0"/>
                </a:outerShdw>
              </a:effectLst>
              <a:latin typeface="Times New Roman" panose="02020603050405020304" pitchFamily="18" charset="0"/>
              <a:ea typeface="楷体_GB2312" pitchFamily="49" charset="-122"/>
            </a:endParaRPr>
          </a:p>
        </p:txBody>
      </p:sp>
      <p:sp>
        <p:nvSpPr>
          <p:cNvPr id="73733" name="矩形 56324"/>
          <p:cNvSpPr>
            <a:spLocks noChangeArrowheads="1" noChangeShapeType="1" noTextEdit="1"/>
          </p:cNvSpPr>
          <p:nvPr/>
        </p:nvSpPr>
        <p:spPr bwMode="auto">
          <a:xfrm>
            <a:off x="2286000" y="4419600"/>
            <a:ext cx="7467600" cy="1828800"/>
          </a:xfrm>
          <a:prstGeom prst="rect">
            <a:avLst/>
          </a:prstGeom>
        </p:spPr>
        <p:txBody>
          <a:bodyPr wrap="none" fromWordArt="1">
            <a:prstTxWarp prst="textDeflateTop">
              <a:avLst>
                <a:gd name="adj" fmla="val 46875"/>
              </a:avLst>
            </a:prstTxWarp>
          </a:bodyPr>
          <a:lstStyle/>
          <a:p>
            <a:pPr algn="ctr"/>
            <a:r>
              <a:rPr lang="zh-CN" altLang="en-US" sz="3600" kern="10">
                <a:ln w="19050">
                  <a:solidFill>
                    <a:srgbClr val="B2B2B2"/>
                  </a:solidFill>
                  <a:round/>
                </a:ln>
                <a:solidFill>
                  <a:schemeClr val="tx2"/>
                </a:solidFill>
                <a:effectLst>
                  <a:outerShdw dist="35921" dir="2700000" algn="ctr" rotWithShape="0">
                    <a:srgbClr val="990000"/>
                  </a:outerShdw>
                </a:effectLst>
                <a:latin typeface="宋体" panose="02010600030101010101" pitchFamily="2" charset="-122"/>
              </a:rPr>
              <a:t>鉴前世之兴衰，考当今之得失</a:t>
            </a:r>
          </a:p>
        </p:txBody>
      </p:sp>
      <p:pic>
        <p:nvPicPr>
          <p:cNvPr id="6"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7" name="文本占位符 1"/>
          <p:cNvSpPr txBox="1"/>
          <p:nvPr/>
        </p:nvSpPr>
        <p:spPr>
          <a:xfrm>
            <a:off x="1174367" y="256741"/>
            <a:ext cx="27880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全文归纳总结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7406216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文本框 32770"/>
          <p:cNvSpPr txBox="1">
            <a:spLocks noChangeArrowheads="1"/>
          </p:cNvSpPr>
          <p:nvPr/>
        </p:nvSpPr>
        <p:spPr bwMode="auto">
          <a:xfrm>
            <a:off x="739458" y="2169317"/>
            <a:ext cx="923330" cy="2592388"/>
          </a:xfrm>
          <a:prstGeom prst="rect">
            <a:avLst/>
          </a:prstGeom>
          <a:solidFill>
            <a:srgbClr val="FF0101"/>
          </a:solidFill>
          <a:ln>
            <a:noFill/>
          </a:ln>
          <a:extLst/>
        </p:spPr>
        <p:txBody>
          <a:bodyPr vert="eaVert" wrap="square">
            <a:spAutoFit/>
          </a:bodyPr>
          <a:lstStyle>
            <a:defPPr>
              <a:defRPr lang="zh-CN"/>
            </a:defPPr>
            <a:lvl1pPr>
              <a:spcBef>
                <a:spcPct val="50000"/>
              </a:spcBef>
              <a:defRPr sz="4800" b="1">
                <a:solidFill>
                  <a:schemeClr val="bg1"/>
                </a:solidFill>
                <a:latin typeface="Tahoma" panose="020B0604030504040204" pitchFamily="34" charset="0"/>
                <a:ea typeface="华文彩云" panose="020108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a:t>阿房宫赋</a:t>
            </a:r>
          </a:p>
        </p:txBody>
      </p:sp>
      <p:sp>
        <p:nvSpPr>
          <p:cNvPr id="32773" name="右箭头标注 32772"/>
          <p:cNvSpPr>
            <a:spLocks noChangeArrowheads="1"/>
          </p:cNvSpPr>
          <p:nvPr/>
        </p:nvSpPr>
        <p:spPr bwMode="auto">
          <a:xfrm>
            <a:off x="2618899" y="1015207"/>
            <a:ext cx="1224000" cy="1512000"/>
          </a:xfrm>
          <a:prstGeom prst="rightArrowCallout">
            <a:avLst>
              <a:gd name="adj1" fmla="val 32817"/>
              <a:gd name="adj2" fmla="val 32817"/>
              <a:gd name="adj3" fmla="val 16639"/>
              <a:gd name="adj4" fmla="val 66667"/>
            </a:avLst>
          </a:prstGeom>
          <a:solidFill>
            <a:srgbClr val="C00000"/>
          </a:solidFill>
          <a:ln w="9525">
            <a:solidFill>
              <a:schemeClr val="tx1"/>
            </a:solidFill>
            <a:miter lim="800000"/>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800" b="1">
              <a:solidFill>
                <a:schemeClr val="bg1"/>
              </a:solidFill>
            </a:endParaRPr>
          </a:p>
        </p:txBody>
      </p:sp>
      <p:sp>
        <p:nvSpPr>
          <p:cNvPr id="32774" name="矩形 32773"/>
          <p:cNvSpPr>
            <a:spLocks noChangeArrowheads="1"/>
          </p:cNvSpPr>
          <p:nvPr/>
        </p:nvSpPr>
        <p:spPr bwMode="auto">
          <a:xfrm>
            <a:off x="3960000" y="1015207"/>
            <a:ext cx="3456000" cy="151200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solidFill>
                  <a:srgbClr val="FF0000"/>
                </a:solidFill>
                <a:latin typeface="黑体" panose="02010609060101010101" pitchFamily="49" charset="-122"/>
                <a:ea typeface="黑体" panose="02010609060101010101" pitchFamily="49" charset="-122"/>
              </a:rPr>
              <a:t>剽掠其人</a:t>
            </a:r>
          </a:p>
          <a:p>
            <a:pPr algn="ctr" eaLnBrk="1" hangingPunct="1"/>
            <a:r>
              <a:rPr lang="zh-CN" altLang="en-US" sz="3600" b="1">
                <a:solidFill>
                  <a:srgbClr val="FF0000"/>
                </a:solidFill>
                <a:latin typeface="黑体" panose="02010609060101010101" pitchFamily="49" charset="-122"/>
                <a:ea typeface="黑体" panose="02010609060101010101" pitchFamily="49" charset="-122"/>
              </a:rPr>
              <a:t>（建宫宇）</a:t>
            </a:r>
          </a:p>
        </p:txBody>
      </p:sp>
      <p:sp>
        <p:nvSpPr>
          <p:cNvPr id="32775" name="右箭头 32774"/>
          <p:cNvSpPr>
            <a:spLocks noChangeArrowheads="1"/>
          </p:cNvSpPr>
          <p:nvPr/>
        </p:nvSpPr>
        <p:spPr bwMode="auto">
          <a:xfrm>
            <a:off x="7920000" y="1510412"/>
            <a:ext cx="647700" cy="719138"/>
          </a:xfrm>
          <a:prstGeom prst="rightArrow">
            <a:avLst>
              <a:gd name="adj1" fmla="val 50000"/>
              <a:gd name="adj2" fmla="val 25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6" name="流程图: 可选过程 32775"/>
          <p:cNvSpPr>
            <a:spLocks noChangeArrowheads="1"/>
          </p:cNvSpPr>
          <p:nvPr/>
        </p:nvSpPr>
        <p:spPr bwMode="auto">
          <a:xfrm>
            <a:off x="9000000" y="1340643"/>
            <a:ext cx="2455862" cy="1008063"/>
          </a:xfrm>
          <a:prstGeom prst="flowChartAlternateProcess">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t>自灭</a:t>
            </a:r>
          </a:p>
        </p:txBody>
      </p:sp>
      <p:sp>
        <p:nvSpPr>
          <p:cNvPr id="32777" name="右箭头标注 32776"/>
          <p:cNvSpPr>
            <a:spLocks noChangeArrowheads="1"/>
          </p:cNvSpPr>
          <p:nvPr/>
        </p:nvSpPr>
        <p:spPr bwMode="auto">
          <a:xfrm>
            <a:off x="2606249" y="2894061"/>
            <a:ext cx="1224000" cy="1505791"/>
          </a:xfrm>
          <a:prstGeom prst="rightArrowCallout">
            <a:avLst>
              <a:gd name="adj1" fmla="val 32782"/>
              <a:gd name="adj2" fmla="val 32782"/>
              <a:gd name="adj3" fmla="val 16639"/>
              <a:gd name="adj4" fmla="val 66667"/>
            </a:avLst>
          </a:prstGeom>
          <a:solidFill>
            <a:srgbClr val="C00000"/>
          </a:solidFill>
          <a:ln w="9525">
            <a:solidFill>
              <a:schemeClr val="tx1"/>
            </a:solidFill>
            <a:miter lim="800000"/>
          </a:ln>
          <a:extLst/>
        </p:spPr>
        <p:txBody>
          <a:bodyPr wrap="none" anchor="ctr"/>
          <a:lstStyle/>
          <a:p>
            <a:pPr algn="ctr"/>
            <a:endParaRPr lang="zh-CN" altLang="en-US" sz="2800" b="1">
              <a:solidFill>
                <a:schemeClr val="bg1"/>
              </a:solidFill>
              <a:latin typeface="Arial" panose="020B0604020202020204" pitchFamily="34" charset="0"/>
              <a:ea typeface="宋体" panose="02010600030101010101" pitchFamily="2" charset="-122"/>
            </a:endParaRPr>
          </a:p>
        </p:txBody>
      </p:sp>
      <p:sp>
        <p:nvSpPr>
          <p:cNvPr id="32778" name="文本框 32777"/>
          <p:cNvSpPr txBox="1">
            <a:spLocks noChangeArrowheads="1"/>
          </p:cNvSpPr>
          <p:nvPr/>
        </p:nvSpPr>
        <p:spPr bwMode="auto">
          <a:xfrm>
            <a:off x="2638522" y="3078911"/>
            <a:ext cx="738664"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3600" b="1" smtClean="0">
                <a:solidFill>
                  <a:schemeClr val="bg1"/>
                </a:solidFill>
                <a:latin typeface="微软雅黑" panose="020B0503020204020204" pitchFamily="34" charset="-122"/>
                <a:ea typeface="微软雅黑" panose="020B0503020204020204" pitchFamily="34" charset="-122"/>
              </a:rPr>
              <a:t>秦朝</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2779" name="文本框 32778"/>
          <p:cNvSpPr txBox="1">
            <a:spLocks noChangeArrowheads="1"/>
          </p:cNvSpPr>
          <p:nvPr/>
        </p:nvSpPr>
        <p:spPr bwMode="auto">
          <a:xfrm>
            <a:off x="2641190" y="1233511"/>
            <a:ext cx="738664"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chemeClr val="bg1"/>
                </a:solidFill>
                <a:latin typeface="微软雅黑" panose="020B0503020204020204" pitchFamily="34" charset="-122"/>
                <a:ea typeface="微软雅黑" panose="020B0503020204020204" pitchFamily="34" charset="-122"/>
              </a:rPr>
              <a:t>六国</a:t>
            </a:r>
          </a:p>
        </p:txBody>
      </p:sp>
      <p:sp>
        <p:nvSpPr>
          <p:cNvPr id="32780" name="矩形 32779"/>
          <p:cNvSpPr>
            <a:spLocks noChangeArrowheads="1"/>
          </p:cNvSpPr>
          <p:nvPr/>
        </p:nvSpPr>
        <p:spPr bwMode="auto">
          <a:xfrm>
            <a:off x="3960000" y="2894061"/>
            <a:ext cx="3456000" cy="151200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solidFill>
                  <a:srgbClr val="FF0000"/>
                </a:solidFill>
                <a:latin typeface="黑体" panose="02010609060101010101" pitchFamily="49" charset="-122"/>
                <a:ea typeface="黑体" panose="02010609060101010101" pitchFamily="49" charset="-122"/>
              </a:rPr>
              <a:t>不爱六国之人</a:t>
            </a:r>
          </a:p>
          <a:p>
            <a:pPr algn="ctr" eaLnBrk="1" hangingPunct="1"/>
            <a:r>
              <a:rPr lang="zh-CN" altLang="en-US" sz="3600" b="1">
                <a:solidFill>
                  <a:srgbClr val="FF0000"/>
                </a:solidFill>
                <a:latin typeface="黑体" panose="02010609060101010101" pitchFamily="49" charset="-122"/>
                <a:ea typeface="黑体" panose="02010609060101010101" pitchFamily="49" charset="-122"/>
              </a:rPr>
              <a:t>（阿房宫）</a:t>
            </a:r>
          </a:p>
        </p:txBody>
      </p:sp>
      <p:sp>
        <p:nvSpPr>
          <p:cNvPr id="32782" name="圆角矩形 32781"/>
          <p:cNvSpPr>
            <a:spLocks noChangeArrowheads="1"/>
          </p:cNvSpPr>
          <p:nvPr/>
        </p:nvSpPr>
        <p:spPr bwMode="auto">
          <a:xfrm>
            <a:off x="9000000" y="3235232"/>
            <a:ext cx="2573337" cy="1081087"/>
          </a:xfrm>
          <a:prstGeom prst="roundRect">
            <a:avLst>
              <a:gd name="adj" fmla="val 16667"/>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a:t>自族</a:t>
            </a:r>
          </a:p>
        </p:txBody>
      </p:sp>
      <p:sp>
        <p:nvSpPr>
          <p:cNvPr id="32783" name="右箭头标注 32782"/>
          <p:cNvSpPr>
            <a:spLocks noChangeArrowheads="1"/>
          </p:cNvSpPr>
          <p:nvPr/>
        </p:nvSpPr>
        <p:spPr bwMode="auto">
          <a:xfrm>
            <a:off x="2592388" y="4652963"/>
            <a:ext cx="1224000" cy="1802845"/>
          </a:xfrm>
          <a:prstGeom prst="rightArrowCallout">
            <a:avLst>
              <a:gd name="adj1" fmla="val 41180"/>
              <a:gd name="adj2" fmla="val 41180"/>
              <a:gd name="adj3" fmla="val 16639"/>
              <a:gd name="adj4" fmla="val 66667"/>
            </a:avLst>
          </a:prstGeom>
          <a:solidFill>
            <a:srgbClr val="C00000"/>
          </a:solidFill>
          <a:ln w="9525">
            <a:solidFill>
              <a:schemeClr val="tx1"/>
            </a:solidFill>
            <a:miter lim="800000"/>
          </a:ln>
          <a:extLst/>
        </p:spPr>
        <p:txBody>
          <a:bodyPr wrap="none" anchor="ctr"/>
          <a:lstStyle/>
          <a:p>
            <a:pPr algn="ctr"/>
            <a:endParaRPr lang="zh-CN" altLang="en-US" sz="2800" b="1">
              <a:solidFill>
                <a:schemeClr val="bg1"/>
              </a:solidFill>
              <a:latin typeface="Arial" panose="020B0604020202020204" pitchFamily="34" charset="0"/>
              <a:ea typeface="宋体" panose="02010600030101010101" pitchFamily="2" charset="-122"/>
            </a:endParaRPr>
          </a:p>
        </p:txBody>
      </p:sp>
      <p:sp>
        <p:nvSpPr>
          <p:cNvPr id="32784" name="文本框 32783"/>
          <p:cNvSpPr txBox="1">
            <a:spLocks noChangeArrowheads="1"/>
          </p:cNvSpPr>
          <p:nvPr/>
        </p:nvSpPr>
        <p:spPr bwMode="auto">
          <a:xfrm>
            <a:off x="2623166" y="4652963"/>
            <a:ext cx="677108" cy="180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t> </a:t>
            </a:r>
            <a:r>
              <a:rPr lang="zh-CN" altLang="en-US" sz="3200" b="1">
                <a:solidFill>
                  <a:schemeClr val="bg1"/>
                </a:solidFill>
                <a:latin typeface="微软雅黑" panose="020B0503020204020204" pitchFamily="34" charset="-122"/>
                <a:ea typeface="微软雅黑" panose="020B0503020204020204" pitchFamily="34" charset="-122"/>
              </a:rPr>
              <a:t>唐  宝历</a:t>
            </a:r>
          </a:p>
        </p:txBody>
      </p:sp>
      <p:sp>
        <p:nvSpPr>
          <p:cNvPr id="32785" name="矩形 32784"/>
          <p:cNvSpPr>
            <a:spLocks noChangeArrowheads="1"/>
          </p:cNvSpPr>
          <p:nvPr/>
        </p:nvSpPr>
        <p:spPr bwMode="auto">
          <a:xfrm>
            <a:off x="3960000" y="4772914"/>
            <a:ext cx="3456000" cy="1512000"/>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solidFill>
                  <a:srgbClr val="FF0000"/>
                </a:solidFill>
                <a:latin typeface="黑体" panose="02010609060101010101" pitchFamily="49" charset="-122"/>
                <a:ea typeface="黑体" panose="02010609060101010101" pitchFamily="49" charset="-122"/>
              </a:rPr>
              <a:t>大起宫室 广声色</a:t>
            </a:r>
          </a:p>
          <a:p>
            <a:pPr algn="ctr" eaLnBrk="1" hangingPunct="1"/>
            <a:r>
              <a:rPr lang="zh-CN" altLang="en-US" sz="3200" b="1">
                <a:solidFill>
                  <a:srgbClr val="FF0000"/>
                </a:solidFill>
                <a:latin typeface="黑体" panose="02010609060101010101" pitchFamily="49" charset="-122"/>
                <a:ea typeface="黑体" panose="02010609060101010101" pitchFamily="49" charset="-122"/>
              </a:rPr>
              <a:t>（哀之而不鉴之）</a:t>
            </a:r>
          </a:p>
        </p:txBody>
      </p:sp>
      <p:sp>
        <p:nvSpPr>
          <p:cNvPr id="32787" name="流程图: 可选过程 32786"/>
          <p:cNvSpPr>
            <a:spLocks noChangeArrowheads="1"/>
          </p:cNvSpPr>
          <p:nvPr/>
        </p:nvSpPr>
        <p:spPr bwMode="auto">
          <a:xfrm>
            <a:off x="9000000" y="5068888"/>
            <a:ext cx="2555875" cy="1152525"/>
          </a:xfrm>
          <a:prstGeom prst="flowChartAlternateProcess">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t>自取灭亡</a:t>
            </a:r>
          </a:p>
        </p:txBody>
      </p:sp>
      <p:pic>
        <p:nvPicPr>
          <p:cNvPr id="20"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21" name="文本占位符 1"/>
          <p:cNvSpPr txBox="1"/>
          <p:nvPr/>
        </p:nvSpPr>
        <p:spPr>
          <a:xfrm>
            <a:off x="1174367" y="256741"/>
            <a:ext cx="2788033"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全文归纳总结</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22" name="图片 16" descr="51miz-E183432-ED85ABE5"/>
          <p:cNvPicPr>
            <a:picLocks noChangeAspect="1"/>
          </p:cNvPicPr>
          <p:nvPr/>
        </p:nvPicPr>
        <p:blipFill>
          <a:blip r:embed="rId4"/>
          <a:srcRect l="26246" r="29908"/>
          <a:stretch>
            <a:fillRect/>
          </a:stretch>
        </p:blipFill>
        <p:spPr>
          <a:xfrm>
            <a:off x="1506025" y="4685602"/>
            <a:ext cx="759460" cy="1131887"/>
          </a:xfrm>
          <a:prstGeom prst="rect">
            <a:avLst/>
          </a:prstGeom>
        </p:spPr>
      </p:pic>
      <p:sp>
        <p:nvSpPr>
          <p:cNvPr id="23" name="文本框 17"/>
          <p:cNvSpPr txBox="1"/>
          <p:nvPr/>
        </p:nvSpPr>
        <p:spPr>
          <a:xfrm>
            <a:off x="1605079" y="4870387"/>
            <a:ext cx="615553" cy="810478"/>
          </a:xfrm>
          <a:prstGeom prst="rect">
            <a:avLst/>
          </a:prstGeom>
          <a:noFill/>
        </p:spPr>
        <p:txBody>
          <a:bodyPr vert="eaVert" wrap="none" rtlCol="0">
            <a:spAutoFit/>
          </a:bodyPr>
          <a:lstStyle/>
          <a:p>
            <a:r>
              <a:rPr lang="zh-CN" altLang="en-US" sz="2800" smtClean="0">
                <a:solidFill>
                  <a:schemeClr val="bg1"/>
                </a:solidFill>
                <a:latin typeface="隶书" panose="02010509060101010101" pitchFamily="49" charset="-122"/>
                <a:ea typeface="隶书" panose="02010509060101010101" pitchFamily="49" charset="-122"/>
              </a:rPr>
              <a:t>杜</a:t>
            </a:r>
            <a:r>
              <a:rPr lang="zh-CN" altLang="en-US" sz="2800">
                <a:solidFill>
                  <a:schemeClr val="bg1"/>
                </a:solidFill>
                <a:latin typeface="隶书" panose="02010509060101010101" pitchFamily="49" charset="-122"/>
                <a:ea typeface="隶书" panose="02010509060101010101" pitchFamily="49" charset="-122"/>
              </a:rPr>
              <a:t>牧</a:t>
            </a:r>
          </a:p>
        </p:txBody>
      </p:sp>
      <p:sp>
        <p:nvSpPr>
          <p:cNvPr id="24" name="右箭头 23"/>
          <p:cNvSpPr>
            <a:spLocks noChangeArrowheads="1"/>
          </p:cNvSpPr>
          <p:nvPr/>
        </p:nvSpPr>
        <p:spPr bwMode="auto">
          <a:xfrm>
            <a:off x="7920000" y="5169788"/>
            <a:ext cx="647700" cy="719138"/>
          </a:xfrm>
          <a:prstGeom prst="rightArrow">
            <a:avLst>
              <a:gd name="adj1" fmla="val 50000"/>
              <a:gd name="adj2" fmla="val 25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右箭头 24"/>
          <p:cNvSpPr>
            <a:spLocks noChangeArrowheads="1"/>
          </p:cNvSpPr>
          <p:nvPr/>
        </p:nvSpPr>
        <p:spPr bwMode="auto">
          <a:xfrm>
            <a:off x="7920000" y="3416207"/>
            <a:ext cx="647700" cy="719138"/>
          </a:xfrm>
          <a:prstGeom prst="rightArrow">
            <a:avLst>
              <a:gd name="adj1" fmla="val 50000"/>
              <a:gd name="adj2" fmla="val 25000"/>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39850028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edge">
                                      <p:cBhvr>
                                        <p:cTn id="7" dur="2000"/>
                                        <p:tgtEl>
                                          <p:spTgt spid="3277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2773"/>
                                        </p:tgtEl>
                                        <p:attrNameLst>
                                          <p:attrName>style.visibility</p:attrName>
                                        </p:attrNameLst>
                                      </p:cBhvr>
                                      <p:to>
                                        <p:strVal val="visible"/>
                                      </p:to>
                                    </p:set>
                                    <p:animEffect transition="in" filter="wedge">
                                      <p:cBhvr>
                                        <p:cTn id="12" dur="1000"/>
                                        <p:tgtEl>
                                          <p:spTgt spid="32773"/>
                                        </p:tgtEl>
                                      </p:cBhvr>
                                    </p:animEffect>
                                  </p:childTnLst>
                                </p:cTn>
                              </p:par>
                              <p:par>
                                <p:cTn id="13" presetID="13" presetClass="entr" presetSubtype="16" fill="hold" grpId="0" nodeType="withEffect">
                                  <p:stCondLst>
                                    <p:cond delay="0"/>
                                  </p:stCondLst>
                                  <p:childTnLst>
                                    <p:set>
                                      <p:cBhvr>
                                        <p:cTn id="14" dur="1" fill="hold">
                                          <p:stCondLst>
                                            <p:cond delay="0"/>
                                          </p:stCondLst>
                                        </p:cTn>
                                        <p:tgtEl>
                                          <p:spTgt spid="32779"/>
                                        </p:tgtEl>
                                        <p:attrNameLst>
                                          <p:attrName>style.visibility</p:attrName>
                                        </p:attrNameLst>
                                      </p:cBhvr>
                                      <p:to>
                                        <p:strVal val="visible"/>
                                      </p:to>
                                    </p:set>
                                    <p:animEffect transition="in" filter="plus(in)">
                                      <p:cBhvr>
                                        <p:cTn id="15" dur="1000"/>
                                        <p:tgtEl>
                                          <p:spTgt spid="32779"/>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32774"/>
                                        </p:tgtEl>
                                        <p:attrNameLst>
                                          <p:attrName>style.visibility</p:attrName>
                                        </p:attrNameLst>
                                      </p:cBhvr>
                                      <p:to>
                                        <p:strVal val="visible"/>
                                      </p:to>
                                    </p:set>
                                    <p:animEffect transition="in" filter="plus(in)">
                                      <p:cBhvr>
                                        <p:cTn id="20" dur="2000"/>
                                        <p:tgtEl>
                                          <p:spTgt spid="32774"/>
                                        </p:tgtEl>
                                      </p:cBhvr>
                                    </p:animEffect>
                                  </p:childTnLst>
                                </p:cTn>
                              </p:par>
                            </p:childTnLst>
                          </p:cTn>
                        </p:par>
                        <p:par>
                          <p:cTn id="21" fill="hold" nodeType="afterGroup">
                            <p:stCondLst>
                              <p:cond delay="2000"/>
                            </p:stCondLst>
                            <p:childTnLst>
                              <p:par>
                                <p:cTn id="22" presetID="14" presetClass="entr" presetSubtype="10" fill="hold" nodeType="afterEffect">
                                  <p:stCondLst>
                                    <p:cond delay="0"/>
                                  </p:stCondLst>
                                  <p:childTnLst>
                                    <p:set>
                                      <p:cBhvr>
                                        <p:cTn id="23" dur="1" fill="hold">
                                          <p:stCondLst>
                                            <p:cond delay="0"/>
                                          </p:stCondLst>
                                        </p:cTn>
                                        <p:tgtEl>
                                          <p:spTgt spid="32775"/>
                                        </p:tgtEl>
                                        <p:attrNameLst>
                                          <p:attrName>style.visibility</p:attrName>
                                        </p:attrNameLst>
                                      </p:cBhvr>
                                      <p:to>
                                        <p:strVal val="visible"/>
                                      </p:to>
                                    </p:set>
                                    <p:animEffect transition="in" filter="randombar(horizontal)">
                                      <p:cBhvr>
                                        <p:cTn id="24" dur="500"/>
                                        <p:tgtEl>
                                          <p:spTgt spid="32775"/>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3" presetClass="entr" presetSubtype="16" fill="hold" grpId="0" nodeType="clickEffect">
                                  <p:stCondLst>
                                    <p:cond delay="0"/>
                                  </p:stCondLst>
                                  <p:childTnLst>
                                    <p:set>
                                      <p:cBhvr>
                                        <p:cTn id="28" dur="1" fill="hold">
                                          <p:stCondLst>
                                            <p:cond delay="0"/>
                                          </p:stCondLst>
                                        </p:cTn>
                                        <p:tgtEl>
                                          <p:spTgt spid="32776"/>
                                        </p:tgtEl>
                                        <p:attrNameLst>
                                          <p:attrName>style.visibility</p:attrName>
                                        </p:attrNameLst>
                                      </p:cBhvr>
                                      <p:to>
                                        <p:strVal val="visible"/>
                                      </p:to>
                                    </p:set>
                                    <p:animEffect transition="in" filter="plus(in)">
                                      <p:cBhvr>
                                        <p:cTn id="29" dur="2000"/>
                                        <p:tgtEl>
                                          <p:spTgt spid="32776"/>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3" presetClass="entr" presetSubtype="16" fill="hold" nodeType="clickEffect">
                                  <p:stCondLst>
                                    <p:cond delay="0"/>
                                  </p:stCondLst>
                                  <p:childTnLst>
                                    <p:set>
                                      <p:cBhvr>
                                        <p:cTn id="33" dur="1" fill="hold">
                                          <p:stCondLst>
                                            <p:cond delay="0"/>
                                          </p:stCondLst>
                                        </p:cTn>
                                        <p:tgtEl>
                                          <p:spTgt spid="32777"/>
                                        </p:tgtEl>
                                        <p:attrNameLst>
                                          <p:attrName>style.visibility</p:attrName>
                                        </p:attrNameLst>
                                      </p:cBhvr>
                                      <p:to>
                                        <p:strVal val="visible"/>
                                      </p:to>
                                    </p:set>
                                    <p:animEffect transition="in" filter="plus(in)">
                                      <p:cBhvr>
                                        <p:cTn id="34" dur="2000"/>
                                        <p:tgtEl>
                                          <p:spTgt spid="32777"/>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32778"/>
                                        </p:tgtEl>
                                        <p:attrNameLst>
                                          <p:attrName>style.visibility</p:attrName>
                                        </p:attrNameLst>
                                      </p:cBhvr>
                                      <p:to>
                                        <p:strVal val="visible"/>
                                      </p:to>
                                    </p:set>
                                    <p:animEffect transition="in" filter="checkerboard(across)">
                                      <p:cBhvr>
                                        <p:cTn id="37" dur="500"/>
                                        <p:tgtEl>
                                          <p:spTgt spid="32778"/>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3" presetClass="entr" presetSubtype="16" fill="hold" grpId="0" nodeType="clickEffect">
                                  <p:stCondLst>
                                    <p:cond delay="0"/>
                                  </p:stCondLst>
                                  <p:childTnLst>
                                    <p:set>
                                      <p:cBhvr>
                                        <p:cTn id="41" dur="1" fill="hold">
                                          <p:stCondLst>
                                            <p:cond delay="0"/>
                                          </p:stCondLst>
                                        </p:cTn>
                                        <p:tgtEl>
                                          <p:spTgt spid="32780"/>
                                        </p:tgtEl>
                                        <p:attrNameLst>
                                          <p:attrName>style.visibility</p:attrName>
                                        </p:attrNameLst>
                                      </p:cBhvr>
                                      <p:to>
                                        <p:strVal val="visible"/>
                                      </p:to>
                                    </p:set>
                                    <p:animEffect transition="in" filter="plus(in)">
                                      <p:cBhvr>
                                        <p:cTn id="42" dur="2000"/>
                                        <p:tgtEl>
                                          <p:spTgt spid="32780"/>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4" presetClass="entr" presetSubtype="1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childTnLst>
                          </p:cTn>
                        </p:par>
                        <p:par>
                          <p:cTn id="48" fill="hold" nodeType="afterGroup">
                            <p:stCondLst>
                              <p:cond delay="500"/>
                            </p:stCondLst>
                            <p:childTnLst>
                              <p:par>
                                <p:cTn id="49" presetID="13" presetClass="entr" presetSubtype="16" fill="hold" grpId="0" nodeType="afterEffect">
                                  <p:stCondLst>
                                    <p:cond delay="0"/>
                                  </p:stCondLst>
                                  <p:childTnLst>
                                    <p:set>
                                      <p:cBhvr>
                                        <p:cTn id="50" dur="1" fill="hold">
                                          <p:stCondLst>
                                            <p:cond delay="0"/>
                                          </p:stCondLst>
                                        </p:cTn>
                                        <p:tgtEl>
                                          <p:spTgt spid="32782"/>
                                        </p:tgtEl>
                                        <p:attrNameLst>
                                          <p:attrName>style.visibility</p:attrName>
                                        </p:attrNameLst>
                                      </p:cBhvr>
                                      <p:to>
                                        <p:strVal val="visible"/>
                                      </p:to>
                                    </p:set>
                                    <p:animEffect transition="in" filter="plus(in)">
                                      <p:cBhvr>
                                        <p:cTn id="51" dur="2000"/>
                                        <p:tgtEl>
                                          <p:spTgt spid="32782"/>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20" presetClass="entr" presetSubtype="0" fill="hold" nodeType="clickEffect">
                                  <p:stCondLst>
                                    <p:cond delay="0"/>
                                  </p:stCondLst>
                                  <p:childTnLst>
                                    <p:set>
                                      <p:cBhvr>
                                        <p:cTn id="55" dur="1" fill="hold">
                                          <p:stCondLst>
                                            <p:cond delay="0"/>
                                          </p:stCondLst>
                                        </p:cTn>
                                        <p:tgtEl>
                                          <p:spTgt spid="32783"/>
                                        </p:tgtEl>
                                        <p:attrNameLst>
                                          <p:attrName>style.visibility</p:attrName>
                                        </p:attrNameLst>
                                      </p:cBhvr>
                                      <p:to>
                                        <p:strVal val="visible"/>
                                      </p:to>
                                    </p:set>
                                    <p:animEffect transition="in" filter="wedge">
                                      <p:cBhvr>
                                        <p:cTn id="56" dur="2000"/>
                                        <p:tgtEl>
                                          <p:spTgt spid="32783"/>
                                        </p:tgtEl>
                                      </p:cBhvr>
                                    </p:animEffect>
                                  </p:childTnLst>
                                </p:cTn>
                              </p:par>
                              <p:par>
                                <p:cTn id="57" presetID="13" presetClass="entr" presetSubtype="16" fill="hold" grpId="0" nodeType="withEffect">
                                  <p:stCondLst>
                                    <p:cond delay="0"/>
                                  </p:stCondLst>
                                  <p:childTnLst>
                                    <p:set>
                                      <p:cBhvr>
                                        <p:cTn id="58" dur="1" fill="hold">
                                          <p:stCondLst>
                                            <p:cond delay="0"/>
                                          </p:stCondLst>
                                        </p:cTn>
                                        <p:tgtEl>
                                          <p:spTgt spid="32784"/>
                                        </p:tgtEl>
                                        <p:attrNameLst>
                                          <p:attrName>style.visibility</p:attrName>
                                        </p:attrNameLst>
                                      </p:cBhvr>
                                      <p:to>
                                        <p:strVal val="visible"/>
                                      </p:to>
                                    </p:set>
                                    <p:animEffect transition="in" filter="plus(in)">
                                      <p:cBhvr>
                                        <p:cTn id="59" dur="2000"/>
                                        <p:tgtEl>
                                          <p:spTgt spid="32784"/>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20" presetClass="entr" presetSubtype="0" fill="hold" grpId="0" nodeType="clickEffect">
                                  <p:stCondLst>
                                    <p:cond delay="0"/>
                                  </p:stCondLst>
                                  <p:childTnLst>
                                    <p:set>
                                      <p:cBhvr>
                                        <p:cTn id="63" dur="1" fill="hold">
                                          <p:stCondLst>
                                            <p:cond delay="0"/>
                                          </p:stCondLst>
                                        </p:cTn>
                                        <p:tgtEl>
                                          <p:spTgt spid="32785"/>
                                        </p:tgtEl>
                                        <p:attrNameLst>
                                          <p:attrName>style.visibility</p:attrName>
                                        </p:attrNameLst>
                                      </p:cBhvr>
                                      <p:to>
                                        <p:strVal val="visible"/>
                                      </p:to>
                                    </p:set>
                                    <p:animEffect transition="in" filter="wedge">
                                      <p:cBhvr>
                                        <p:cTn id="64" dur="2000"/>
                                        <p:tgtEl>
                                          <p:spTgt spid="32785"/>
                                        </p:tgtEl>
                                      </p:cBhvr>
                                    </p:animEffect>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14" presetClass="entr" presetSubtype="10" fill="hold"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randombar(horizontal)">
                                      <p:cBhvr>
                                        <p:cTn id="69" dur="500"/>
                                        <p:tgtEl>
                                          <p:spTgt spid="24"/>
                                        </p:tgtEl>
                                      </p:cBhvr>
                                    </p:animEffect>
                                  </p:childTnLst>
                                </p:cTn>
                              </p:par>
                            </p:childTnLst>
                          </p:cTn>
                        </p:par>
                        <p:par>
                          <p:cTn id="70" fill="hold" nodeType="afterGroup">
                            <p:stCondLst>
                              <p:cond delay="500"/>
                            </p:stCondLst>
                            <p:childTnLst>
                              <p:par>
                                <p:cTn id="71" presetID="13" presetClass="entr" presetSubtype="16" fill="hold" grpId="0" nodeType="afterEffect">
                                  <p:stCondLst>
                                    <p:cond delay="0"/>
                                  </p:stCondLst>
                                  <p:childTnLst>
                                    <p:set>
                                      <p:cBhvr>
                                        <p:cTn id="72" dur="1" fill="hold">
                                          <p:stCondLst>
                                            <p:cond delay="0"/>
                                          </p:stCondLst>
                                        </p:cTn>
                                        <p:tgtEl>
                                          <p:spTgt spid="32787"/>
                                        </p:tgtEl>
                                        <p:attrNameLst>
                                          <p:attrName>style.visibility</p:attrName>
                                        </p:attrNameLst>
                                      </p:cBhvr>
                                      <p:to>
                                        <p:strVal val="visible"/>
                                      </p:to>
                                    </p:set>
                                    <p:animEffect transition="in" filter="plus(in)">
                                      <p:cBhvr>
                                        <p:cTn id="73" dur="2000"/>
                                        <p:tgtEl>
                                          <p:spTgt spid="32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P spid="32773" grpId="0" animBg="1"/>
      <p:bldP spid="32774" grpId="0" animBg="1"/>
      <p:bldP spid="32776" grpId="0" animBg="1"/>
      <p:bldP spid="32778" grpId="0"/>
      <p:bldP spid="32779" grpId="0"/>
      <p:bldP spid="32780" grpId="0" animBg="1"/>
      <p:bldP spid="32782" grpId="0" animBg="1"/>
      <p:bldP spid="32784" grpId="0"/>
      <p:bldP spid="32785" grpId="0" animBg="1"/>
      <p:bldP spid="3278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a:off x="0" y="-1391690"/>
            <a:ext cx="7056120" cy="8249690"/>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20E62-20FB-471F-9B95-7781C76F3D47}"/>
              </a:ext>
            </a:extLst>
          </p:cNvPr>
          <p:cNvSpPr txBox="1"/>
          <p:nvPr/>
        </p:nvSpPr>
        <p:spPr>
          <a:xfrm>
            <a:off x="5846558" y="1104894"/>
            <a:ext cx="1209562" cy="3785652"/>
          </a:xfrm>
          <a:prstGeom prst="rect">
            <a:avLst/>
          </a:prstGeom>
        </p:spPr>
        <p:txBody>
          <a:bodyPr vert="horz" lIns="91440" tIns="45720" rIns="91440" bIns="45720" rtlCol="0" anchor="ctr">
            <a:normAutofit lnSpcReduction="10000"/>
          </a:bodyPr>
          <a:lstStyle>
            <a:lvl1pPr algn="ctr">
              <a:lnSpc>
                <a:spcPct val="90000"/>
              </a:lnSpc>
              <a:spcBef>
                <a:spcPct val="0"/>
              </a:spcBef>
              <a:buNone/>
              <a:defRPr sz="7200">
                <a:latin typeface="隶书" panose="02010509060101010101" pitchFamily="49" charset="-122"/>
                <a:ea typeface="隶书" panose="02010509060101010101" pitchFamily="49" charset="-122"/>
              </a:defRPr>
            </a:lvl1pPr>
          </a:lstStyle>
          <a:p>
            <a:r>
              <a:rPr lang="zh-CN" altLang="en-US"/>
              <a:t>第一篇章</a:t>
            </a:r>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1B63C9E-498C-41AF-BE13-BE6FC434C541}"/>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33281" y="376249"/>
            <a:ext cx="2956560" cy="2205053"/>
          </a:xfrm>
          <a:prstGeom prst="rect">
            <a:avLst/>
          </a:prstGeom>
        </p:spPr>
      </p:pic>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6A1535-1150-4486-87B9-5BF20E1219EE}"/>
              </a:ext>
            </a:extLst>
          </p:cNvPr>
          <p:cNvPicPr>
            <a:picLocks noChangeAspect="1"/>
          </p:cNvPicPr>
          <p:nvPr/>
        </p:nvPicPr>
        <p:blipFill>
          <a:blip r:embed="rId4">
            <a:extLst>
              <a:ext uri="{28A0092B-C50C-407E-A947-70E740481C1C}">
                <a14:useLocalDpi xmlns:a14="http://schemas.microsoft.com/office/drawing/2010/main" val="0"/>
              </a:ext>
            </a:extLst>
          </a:blip>
          <a:srcRect l="64669" t="8204" r="8383" b="78516"/>
          <a:stretch>
            <a:fillRect/>
          </a:stretch>
        </p:blipFill>
        <p:spPr>
          <a:xfrm>
            <a:off x="-1248550" y="4349241"/>
            <a:ext cx="2956560" cy="2185699"/>
          </a:xfrm>
          <a:prstGeom prst="rect">
            <a:avLst/>
          </a:prstGeom>
        </p:spPr>
      </p:pic>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B97551-8FA3-4096-92CE-128D6A3A1F16}"/>
              </a:ext>
            </a:extLst>
          </p:cNvPr>
          <p:cNvSpPr txBox="1"/>
          <p:nvPr/>
        </p:nvSpPr>
        <p:spPr>
          <a:xfrm>
            <a:off x="7701900" y="1989720"/>
            <a:ext cx="936000" cy="2016000"/>
          </a:xfrm>
          <a:prstGeom prst="rect">
            <a:avLst/>
          </a:prstGeom>
          <a:noFill/>
        </p:spPr>
        <p:txBody>
          <a:bodyPr vert="eaVert" wrap="square" rtlCol="0">
            <a:spAutoFit/>
          </a:bodyPr>
          <a:lstStyle/>
          <a:p>
            <a:pPr>
              <a:lnSpc>
                <a:spcPct val="150000"/>
              </a:lnSpc>
            </a:pPr>
            <a:r>
              <a:rPr kumimoji="1" lang="zh-CN" altLang="en-US" sz="3200" smtClean="0">
                <a:latin typeface="隶书" panose="02010509060101010101" pitchFamily="49" charset="-122"/>
                <a:ea typeface="隶书" panose="02010509060101010101" pitchFamily="49" charset="-122"/>
                <a:cs typeface="FZQingKeBenYueSongS-R-GB" charset="-122"/>
              </a:rPr>
              <a:t>知人论世</a:t>
            </a:r>
            <a:endParaRPr kumimoji="1" lang="zh-CN" altLang="en-US" sz="3200">
              <a:latin typeface="隶书" panose="02010509060101010101" pitchFamily="49" charset="-122"/>
              <a:ea typeface="隶书" panose="02010509060101010101" pitchFamily="49" charset="-122"/>
              <a:cs typeface="FZQingKeBenYueSongS-R-GB" charset="-122"/>
            </a:endParaRPr>
          </a:p>
        </p:txBody>
      </p:sp>
      <p:pic>
        <p:nvPicPr>
          <p:cNvPr id="11" name="内容占位符 10"/>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知人论世</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672155291"/>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矩形 6"/>
          <p:cNvSpPr/>
          <p:nvPr/>
        </p:nvSpPr>
        <p:spPr>
          <a:xfrm>
            <a:off x="138430" y="139700"/>
            <a:ext cx="11964035" cy="6589395"/>
          </a:xfrm>
          <a:prstGeom prst="rect">
            <a:avLst/>
          </a:prstGeom>
          <a:noFill/>
          <a:ln>
            <a:solidFill>
              <a:srgbClr val="63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164" name="图片 5" descr="51miz-E788336-4E9BEB1C"/>
          <p:cNvPicPr>
            <a:picLocks noChangeAspect="1"/>
          </p:cNvPicPr>
          <p:nvPr/>
        </p:nvPicPr>
        <p:blipFill>
          <a:blip r:embed="rId3">
            <a:clrChange>
              <a:clrFrom>
                <a:srgbClr val="FFF9E6">
                  <a:alpha val="100000"/>
                </a:srgbClr>
              </a:clrFrom>
              <a:clrTo>
                <a:srgbClr val="FFF9E6">
                  <a:alpha val="100000"/>
                  <a:alpha val="0"/>
                </a:srgbClr>
              </a:clrTo>
            </a:clrChange>
          </a:blip>
          <a:stretch>
            <a:fillRect/>
          </a:stretch>
        </p:blipFill>
        <p:spPr>
          <a:xfrm>
            <a:off x="0" y="2250440"/>
            <a:ext cx="12202160" cy="4607560"/>
          </a:xfrm>
          <a:prstGeom prst="rect">
            <a:avLst/>
          </a:prstGeom>
        </p:spPr>
      </p:pic>
      <p:sp>
        <p:nvSpPr>
          <p:cNvPr id="1048620" name="半闭框 13"/>
          <p:cNvSpPr/>
          <p:nvPr/>
        </p:nvSpPr>
        <p:spPr>
          <a:xfrm>
            <a:off x="195580"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21" name="半闭框 14"/>
          <p:cNvSpPr/>
          <p:nvPr/>
        </p:nvSpPr>
        <p:spPr>
          <a:xfrm rot="5400000">
            <a:off x="11352530"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22" name="矩形 1"/>
          <p:cNvSpPr/>
          <p:nvPr/>
        </p:nvSpPr>
        <p:spPr>
          <a:xfrm>
            <a:off x="590550" y="728980"/>
            <a:ext cx="11010900" cy="5563870"/>
          </a:xfrm>
          <a:prstGeom prst="rect">
            <a:avLst/>
          </a:prstGeom>
          <a:solidFill>
            <a:srgbClr val="8F552E">
              <a:alpha val="8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145728" name="直接连接符 9"/>
          <p:cNvCxnSpPr/>
          <p:nvPr/>
        </p:nvCxnSpPr>
        <p:spPr>
          <a:xfrm>
            <a:off x="2089150" y="1188085"/>
            <a:ext cx="8013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23" name="文本框 8"/>
          <p:cNvSpPr txBox="1"/>
          <p:nvPr/>
        </p:nvSpPr>
        <p:spPr>
          <a:xfrm>
            <a:off x="5293360" y="927100"/>
            <a:ext cx="1605280" cy="521970"/>
          </a:xfrm>
          <a:prstGeom prst="rect">
            <a:avLst/>
          </a:prstGeom>
          <a:solidFill>
            <a:srgbClr val="A06D49"/>
          </a:solidFill>
        </p:spPr>
        <p:txBody>
          <a:bodyPr wrap="none" rtlCol="0">
            <a:sp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结构层次</a:t>
            </a:r>
          </a:p>
        </p:txBody>
      </p:sp>
      <p:sp>
        <p:nvSpPr>
          <p:cNvPr id="1048624" name="文本框 11"/>
          <p:cNvSpPr txBox="1"/>
          <p:nvPr/>
        </p:nvSpPr>
        <p:spPr>
          <a:xfrm>
            <a:off x="1019810" y="1595120"/>
            <a:ext cx="10151745" cy="4358116"/>
          </a:xfrm>
          <a:prstGeom prst="rect">
            <a:avLst/>
          </a:prstGeom>
          <a:noFill/>
        </p:spPr>
        <p:txBody>
          <a:bodyPr wrap="square" rtlCol="0" anchor="t">
            <a:spAutoFit/>
          </a:bodyPr>
          <a:lstStyle/>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第一部分（第1、2段）由外到内，由楼阁建筑到人物活动，铺叙阿房宫建筑宏伟、豪华，极写宫中生活荒淫、奢靡。</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第1段：铺叙阿房宫建筑宏伟、豪华。</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一层（段首前12字）两句偶句，交待建宫背后的巨大耗资。</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二层（“覆压”……“直走咸阳”）写宫之宏伟规模。</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三层（“二川溶溶”……“不知西东”）渲染宫内的宏伟、豪华、奇丽、壮观。</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四层（“歌台暖响”……“气候不齐”）宫中人物活动。</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第2段：铺叙统治者生活的荒淫、奢靡。</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一层（前6句）写供玩乐的宫人来源。</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二层（“明星荧荧”……“有不得见者三十六年”）极写宫中生活荒淫、奢靡。</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三层（余下各句）从珠宝陈设写荒淫，揭示抢掠行径。</a:t>
            </a:r>
          </a:p>
        </p:txBody>
      </p:sp>
      <p:pic>
        <p:nvPicPr>
          <p:cNvPr id="10"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1" name="文本占位符 1"/>
          <p:cNvSpPr txBox="1"/>
          <p:nvPr/>
        </p:nvSpPr>
        <p:spPr>
          <a:xfrm>
            <a:off x="1174367" y="256741"/>
            <a:ext cx="2048335"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结构层次</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100338628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5" name="矩形 6"/>
          <p:cNvSpPr/>
          <p:nvPr/>
        </p:nvSpPr>
        <p:spPr>
          <a:xfrm>
            <a:off x="138430" y="139700"/>
            <a:ext cx="11964035" cy="6589395"/>
          </a:xfrm>
          <a:prstGeom prst="rect">
            <a:avLst/>
          </a:prstGeom>
          <a:noFill/>
          <a:ln>
            <a:solidFill>
              <a:srgbClr val="63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165" name="图片 5" descr="51miz-E788336-4E9BEB1C"/>
          <p:cNvPicPr>
            <a:picLocks noChangeAspect="1"/>
          </p:cNvPicPr>
          <p:nvPr/>
        </p:nvPicPr>
        <p:blipFill>
          <a:blip r:embed="rId3">
            <a:clrChange>
              <a:clrFrom>
                <a:srgbClr val="FFF9E6">
                  <a:alpha val="100000"/>
                </a:srgbClr>
              </a:clrFrom>
              <a:clrTo>
                <a:srgbClr val="FFF9E6">
                  <a:alpha val="100000"/>
                  <a:alpha val="0"/>
                </a:srgbClr>
              </a:clrTo>
            </a:clrChange>
          </a:blip>
          <a:stretch>
            <a:fillRect/>
          </a:stretch>
        </p:blipFill>
        <p:spPr>
          <a:xfrm>
            <a:off x="0" y="2250440"/>
            <a:ext cx="12202160" cy="4607560"/>
          </a:xfrm>
          <a:prstGeom prst="rect">
            <a:avLst/>
          </a:prstGeom>
        </p:spPr>
      </p:pic>
      <p:sp>
        <p:nvSpPr>
          <p:cNvPr id="1048626" name="半闭框 13"/>
          <p:cNvSpPr/>
          <p:nvPr/>
        </p:nvSpPr>
        <p:spPr>
          <a:xfrm>
            <a:off x="195580"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27" name="半闭框 14"/>
          <p:cNvSpPr/>
          <p:nvPr/>
        </p:nvSpPr>
        <p:spPr>
          <a:xfrm rot="5400000">
            <a:off x="11352530" y="209550"/>
            <a:ext cx="609600" cy="609600"/>
          </a:xfrm>
          <a:prstGeom prst="halfFrame">
            <a:avLst/>
          </a:prstGeom>
          <a:solidFill>
            <a:srgbClr val="66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28" name="矩形 1"/>
          <p:cNvSpPr/>
          <p:nvPr/>
        </p:nvSpPr>
        <p:spPr>
          <a:xfrm>
            <a:off x="590550" y="728980"/>
            <a:ext cx="11010900" cy="5563870"/>
          </a:xfrm>
          <a:prstGeom prst="rect">
            <a:avLst/>
          </a:prstGeom>
          <a:solidFill>
            <a:srgbClr val="8F552E">
              <a:alpha val="8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5729" name="直接连接符 9"/>
          <p:cNvCxnSpPr/>
          <p:nvPr/>
        </p:nvCxnSpPr>
        <p:spPr>
          <a:xfrm>
            <a:off x="2089150" y="1188085"/>
            <a:ext cx="8013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629" name="文本框 8"/>
          <p:cNvSpPr txBox="1"/>
          <p:nvPr/>
        </p:nvSpPr>
        <p:spPr>
          <a:xfrm>
            <a:off x="5293360" y="927100"/>
            <a:ext cx="1605280" cy="521970"/>
          </a:xfrm>
          <a:prstGeom prst="rect">
            <a:avLst/>
          </a:prstGeom>
          <a:solidFill>
            <a:srgbClr val="A06D49"/>
          </a:solidFill>
        </p:spPr>
        <p:txBody>
          <a:bodyPr wrap="none" rtlCol="0">
            <a:spAutoFit/>
          </a:bodyPr>
          <a:lstStyle/>
          <a:p>
            <a:pPr algn="ctr"/>
            <a:r>
              <a:rPr lang="zh-CN" altLang="en-US" sz="2800">
                <a:solidFill>
                  <a:schemeClr val="bg1"/>
                </a:solidFill>
                <a:latin typeface="微软雅黑" panose="020B0503020204020204" pitchFamily="34" charset="-122"/>
                <a:ea typeface="微软雅黑" panose="020B0503020204020204" pitchFamily="34" charset="-122"/>
              </a:rPr>
              <a:t>结构层次</a:t>
            </a:r>
          </a:p>
        </p:txBody>
      </p:sp>
      <p:sp>
        <p:nvSpPr>
          <p:cNvPr id="1048630" name="文本框 11"/>
          <p:cNvSpPr txBox="1"/>
          <p:nvPr/>
        </p:nvSpPr>
        <p:spPr>
          <a:xfrm>
            <a:off x="1019810" y="1728470"/>
            <a:ext cx="10151745" cy="3970318"/>
          </a:xfrm>
          <a:prstGeom prst="rect">
            <a:avLst/>
          </a:prstGeom>
          <a:noFill/>
        </p:spPr>
        <p:txBody>
          <a:bodyPr wrap="square" rtlCol="0" anchor="t">
            <a:spAutoFit/>
          </a:bodyPr>
          <a:lstStyle/>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第二部分（第3、4段）议论分析，指出“秦爱纷奢”不恤民力自然会导致灭亡的命运，规劝唐敬宗李湛勿蹈秦王朝之覆辙。</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第3段：指出秦必亡之命运。</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一层（嗟乎……“用之如泥沙”）斥秦统治者只图私利不顾民槽，横征暴敛，挥霍无度的罪行。</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二层（“使负栋之柱”……“不敢言而敢怒”）痛斥始皇纵欲纷奢，以致众叛亲离。</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三层（余下各句）简练概括地写出了秦皇无道，导致了农民起义、宫殿被焚的后果，进而走上了自取灭亡的道路。</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第4段：讽谏唐王李湛勿蹈秦皇覆辙。</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一层（开头到“谁得而族灭也”）引历史教训，指出六国和秦灭亡的原因。</a:t>
            </a:r>
          </a:p>
          <a:p>
            <a:pPr indent="0">
              <a:lnSpc>
                <a:spcPct val="140000"/>
              </a:lnSpc>
              <a:buNone/>
            </a:pPr>
            <a:r>
              <a:rPr lang="zh-CN" altLang="en-US">
                <a:solidFill>
                  <a:schemeClr val="bg1"/>
                </a:solidFill>
                <a:latin typeface="微软雅黑" panose="020B0503020204020204" pitchFamily="34" charset="-122"/>
                <a:ea typeface="微软雅黑" panose="020B0503020204020204" pitchFamily="34" charset="-122"/>
                <a:cs typeface="华康乾隆行楷 W7" panose="03000709000000000000" charset="-122"/>
              </a:rPr>
              <a:t>二层（余下各句）讽谏唐王朝勿悲剧重演。</a:t>
            </a:r>
          </a:p>
        </p:txBody>
      </p:sp>
      <p:pic>
        <p:nvPicPr>
          <p:cNvPr id="10"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649540" y="299945"/>
            <a:ext cx="524827" cy="524827"/>
          </a:xfrm>
          <a:prstGeom prst="rect">
            <a:avLst/>
          </a:prstGeom>
          <a:effectLst>
            <a:outerShdw blurRad="76200" dir="18900000" sy="23000" kx="-1200000" algn="bl" rotWithShape="0">
              <a:prstClr val="black">
                <a:alpha val="20000"/>
              </a:prstClr>
            </a:outerShdw>
          </a:effectLst>
        </p:spPr>
      </p:pic>
      <p:sp>
        <p:nvSpPr>
          <p:cNvPr id="11" name="文本占位符 1"/>
          <p:cNvSpPr txBox="1"/>
          <p:nvPr/>
        </p:nvSpPr>
        <p:spPr>
          <a:xfrm>
            <a:off x="1174367" y="256741"/>
            <a:ext cx="2048335" cy="581364"/>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结构层次</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custDataLst>
      <p:tags r:id="rId1"/>
    </p:custDataLst>
    <p:extLst>
      <p:ext uri="{BB962C8B-B14F-4D97-AF65-F5344CB8AC3E}">
        <p14:creationId xmlns:p14="http://schemas.microsoft.com/office/powerpoint/2010/main" val="38409281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a:off x="0" y="-1391690"/>
            <a:ext cx="7056120" cy="8249690"/>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20E62-20FB-471F-9B95-7781C76F3D47}"/>
              </a:ext>
            </a:extLst>
          </p:cNvPr>
          <p:cNvSpPr txBox="1"/>
          <p:nvPr/>
        </p:nvSpPr>
        <p:spPr>
          <a:xfrm>
            <a:off x="5846558" y="1104894"/>
            <a:ext cx="1209562" cy="3785652"/>
          </a:xfrm>
          <a:prstGeom prst="rect">
            <a:avLst/>
          </a:prstGeom>
        </p:spPr>
        <p:txBody>
          <a:bodyPr vert="horz" lIns="91440" tIns="45720" rIns="91440" bIns="45720" rtlCol="0" anchor="ctr">
            <a:normAutofit lnSpcReduction="10000"/>
          </a:bodyPr>
          <a:lstStyle>
            <a:lvl1pPr algn="ctr">
              <a:lnSpc>
                <a:spcPct val="90000"/>
              </a:lnSpc>
              <a:spcBef>
                <a:spcPct val="0"/>
              </a:spcBef>
              <a:buNone/>
              <a:defRPr sz="7200">
                <a:latin typeface="隶书" panose="02010509060101010101" pitchFamily="49" charset="-122"/>
                <a:ea typeface="隶书" panose="02010509060101010101" pitchFamily="49" charset="-122"/>
              </a:defRPr>
            </a:lvl1pPr>
          </a:lstStyle>
          <a:p>
            <a:r>
              <a:rPr lang="zh-CN" altLang="en-US" smtClean="0"/>
              <a:t>第四篇章</a:t>
            </a:r>
            <a:endParaRPr lang="zh-CN" altLang="en-US"/>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1B63C9E-498C-41AF-BE13-BE6FC434C541}"/>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a:off x="-33281" y="376249"/>
            <a:ext cx="2956560" cy="2205053"/>
          </a:xfrm>
          <a:prstGeom prst="rect">
            <a:avLst/>
          </a:prstGeom>
        </p:spPr>
      </p:pic>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6A1535-1150-4486-87B9-5BF20E1219EE}"/>
              </a:ext>
            </a:extLst>
          </p:cNvPr>
          <p:cNvPicPr>
            <a:picLocks noChangeAspect="1"/>
          </p:cNvPicPr>
          <p:nvPr/>
        </p:nvPicPr>
        <p:blipFill>
          <a:blip r:embed="rId4">
            <a:extLst>
              <a:ext uri="{28A0092B-C50C-407E-A947-70E740481C1C}">
                <a14:useLocalDpi xmlns:a14="http://schemas.microsoft.com/office/drawing/2010/main" val="0"/>
              </a:ext>
            </a:extLst>
          </a:blip>
          <a:srcRect l="64669" t="8204" r="8383" b="78516"/>
          <a:stretch>
            <a:fillRect/>
          </a:stretch>
        </p:blipFill>
        <p:spPr>
          <a:xfrm>
            <a:off x="-1248550" y="4349241"/>
            <a:ext cx="2956560" cy="2185699"/>
          </a:xfrm>
          <a:prstGeom prst="rect">
            <a:avLst/>
          </a:prstGeom>
        </p:spPr>
      </p:pic>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0AC2BD-E00B-41B1-B249-E50A2F9B09FA}"/>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B97551-8FA3-4096-92CE-128D6A3A1F16}"/>
              </a:ext>
            </a:extLst>
          </p:cNvPr>
          <p:cNvSpPr txBox="1"/>
          <p:nvPr/>
        </p:nvSpPr>
        <p:spPr>
          <a:xfrm>
            <a:off x="7714570" y="1989720"/>
            <a:ext cx="923330" cy="2016000"/>
          </a:xfrm>
          <a:prstGeom prst="rect">
            <a:avLst/>
          </a:prstGeom>
          <a:noFill/>
        </p:spPr>
        <p:txBody>
          <a:bodyPr vert="eaVert" wrap="square" rtlCol="0">
            <a:spAutoFit/>
          </a:bodyPr>
          <a:lstStyle/>
          <a:p>
            <a:pPr>
              <a:lnSpc>
                <a:spcPct val="150000"/>
              </a:lnSpc>
            </a:pPr>
            <a:r>
              <a:rPr kumimoji="1" lang="zh-CN" altLang="en-US" sz="3200" smtClean="0">
                <a:latin typeface="隶书" panose="02010509060101010101" pitchFamily="49" charset="-122"/>
                <a:ea typeface="隶书" panose="02010509060101010101" pitchFamily="49" charset="-122"/>
                <a:cs typeface="FZQingKeBenYueSongS-R-GB" charset="-122"/>
              </a:rPr>
              <a:t>思考探究</a:t>
            </a:r>
            <a:endParaRPr kumimoji="1" lang="zh-CN" altLang="en-US" sz="3200">
              <a:latin typeface="隶书" panose="02010509060101010101" pitchFamily="49" charset="-122"/>
              <a:ea typeface="隶书" panose="02010509060101010101" pitchFamily="49" charset="-122"/>
              <a:cs typeface="FZQingKeBenYueSongS-R-GB" charset="-122"/>
            </a:endParaRPr>
          </a:p>
        </p:txBody>
      </p:sp>
      <p:pic>
        <p:nvPicPr>
          <p:cNvPr id="11" name="内容占位符 10"/>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12"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思考探究</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65380600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 name="标题 1"/>
          <p:cNvSpPr>
            <a:spLocks noGrp="1"/>
          </p:cNvSpPr>
          <p:nvPr>
            <p:ph type="title"/>
          </p:nvPr>
        </p:nvSpPr>
        <p:spPr>
          <a:xfrm>
            <a:off x="838198" y="600285"/>
            <a:ext cx="10515600" cy="1325563"/>
          </a:xfrm>
        </p:spPr>
        <p:txBody>
          <a:bodyPr>
            <a:normAutofit/>
          </a:bodyPr>
          <a:lstStyle/>
          <a:p>
            <a:r>
              <a:rPr lang="en-US" altLang="zh-CN" sz="3600">
                <a:latin typeface="微软雅黑" panose="020B0503020204020204" pitchFamily="34" charset="-122"/>
                <a:ea typeface="微软雅黑" panose="020B0503020204020204" pitchFamily="34" charset="-122"/>
              </a:rPr>
              <a:t>1</a:t>
            </a:r>
            <a:r>
              <a:rPr lang="zh-CN" altLang="zh-CN" sz="3600">
                <a:latin typeface="微软雅黑" panose="020B0503020204020204" pitchFamily="34" charset="-122"/>
                <a:ea typeface="微软雅黑" panose="020B0503020204020204" pitchFamily="34" charset="-122"/>
              </a:rPr>
              <a:t>、课文是从哪几个方面来极力描写阿房宫的？这些描写对表达中心思想有什么作用</a:t>
            </a:r>
            <a:r>
              <a:rPr lang="zh-CN" altLang="zh-CN" sz="3600" smtClean="0">
                <a:latin typeface="微软雅黑" panose="020B0503020204020204" pitchFamily="34" charset="-122"/>
                <a:ea typeface="微软雅黑" panose="020B0503020204020204" pitchFamily="34" charset="-122"/>
              </a:rPr>
              <a:t>？</a:t>
            </a:r>
            <a:endParaRPr lang="zh-CN" altLang="en-US" sz="360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4">
            <a:extLst>
              <a:ext uri="{28A0092B-C50C-407E-A947-70E740481C1C}">
                <a14:useLocalDpi xmlns:a14="http://schemas.microsoft.com/office/drawing/2010/main" val="0"/>
              </a:ext>
            </a:extLst>
          </a:blip>
          <a:srcRect t="2" r="4718" b="25740"/>
          <a:stretch>
            <a:fillRect/>
          </a:stretch>
        </p:blipFill>
        <p:spPr>
          <a:xfrm flipH="1">
            <a:off x="9955161" y="4242791"/>
            <a:ext cx="2236838" cy="2615208"/>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思考探究</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683340" y="1711010"/>
            <a:ext cx="10825315" cy="4351338"/>
          </a:xfrm>
        </p:spPr>
        <p:txBody>
          <a:bodyPr>
            <a:noAutofit/>
          </a:bodyPr>
          <a:lstStyle/>
          <a:p>
            <a:pPr>
              <a:lnSpc>
                <a:spcPct val="110000"/>
              </a:lnSpc>
              <a:spcBef>
                <a:spcPct val="0"/>
              </a:spcBef>
            </a:pPr>
            <a:r>
              <a:rPr lang="zh-CN" altLang="zh-CN" sz="2700">
                <a:latin typeface="微软雅黑" panose="020B0503020204020204" pitchFamily="34" charset="-122"/>
                <a:ea typeface="微软雅黑" panose="020B0503020204020204" pitchFamily="34" charset="-122"/>
              </a:rPr>
              <a:t>课文从三个方面来描写阿房宫：一是写阿房宫建筑之奇，二是写阿房宫美女之众，三是写阿房宫珍宝之富。</a:t>
            </a:r>
          </a:p>
          <a:p>
            <a:pPr>
              <a:lnSpc>
                <a:spcPct val="110000"/>
              </a:lnSpc>
              <a:spcBef>
                <a:spcPct val="0"/>
              </a:spcBef>
            </a:pPr>
            <a:r>
              <a:rPr lang="zh-CN" altLang="zh-CN" sz="2700">
                <a:latin typeface="微软雅黑" panose="020B0503020204020204" pitchFamily="34" charset="-122"/>
                <a:ea typeface="微软雅黑" panose="020B0503020204020204" pitchFamily="34" charset="-122"/>
              </a:rPr>
              <a:t>写建筑，课文先描写广阔而高峻之全貌，进而细绘宫中楼、廊、檐、长桥、复道、歌台、舞殿之奇；写美女，述其来历，状其梳洗，言其美貌，诉其哀怨，绘声绘色，倍加渲染；写珍宝，既写六国剽掠，倚叠如山，又写秦人弃掷，视若瓦砾。</a:t>
            </a:r>
          </a:p>
          <a:p>
            <a:pPr>
              <a:lnSpc>
                <a:spcPct val="110000"/>
              </a:lnSpc>
              <a:spcBef>
                <a:spcPct val="0"/>
              </a:spcBef>
            </a:pPr>
            <a:r>
              <a:rPr lang="zh-CN" altLang="zh-CN" sz="2700">
                <a:latin typeface="微软雅黑" panose="020B0503020204020204" pitchFamily="34" charset="-122"/>
                <a:ea typeface="微软雅黑" panose="020B0503020204020204" pitchFamily="34" charset="-122"/>
              </a:rPr>
              <a:t>这些描写用墨如泼，极尽铺陈夸张之能事，充分体现了赋体的特色。然而铺陈阿房宫规模大、宫室多、美女众、珍宝富并非作者作赋的目的。透过楼台殿阁、脂粉金玉，作者旨在说明秦统治者之奢侈腐化已到了无以复加的地步。而为维持这种奢侈生活所进行的横征暴敛，正是秦王朝覆亡的根本原因</a:t>
            </a:r>
            <a:r>
              <a:rPr lang="zh-CN" altLang="zh-CN" sz="2700" smtClean="0">
                <a:latin typeface="微软雅黑" panose="020B0503020204020204" pitchFamily="34" charset="-122"/>
                <a:ea typeface="微软雅黑" panose="020B0503020204020204" pitchFamily="34" charset="-122"/>
              </a:rPr>
              <a:t>。</a:t>
            </a:r>
            <a:endParaRPr lang="zh-CN" altLang="zh-CN" sz="27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60623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 name="标题 1"/>
          <p:cNvSpPr>
            <a:spLocks noGrp="1"/>
          </p:cNvSpPr>
          <p:nvPr>
            <p:ph type="title"/>
          </p:nvPr>
        </p:nvSpPr>
        <p:spPr>
          <a:xfrm>
            <a:off x="838198" y="600285"/>
            <a:ext cx="10515600" cy="1325563"/>
          </a:xfrm>
        </p:spPr>
        <p:txBody>
          <a:bodyPr>
            <a:normAutofit/>
          </a:bodyPr>
          <a:lstStyle/>
          <a:p>
            <a:r>
              <a:rPr lang="en-US" altLang="zh-CN" sz="3200">
                <a:latin typeface="微软雅黑" panose="020B0503020204020204" pitchFamily="34" charset="-122"/>
                <a:ea typeface="微软雅黑" panose="020B0503020204020204" pitchFamily="34" charset="-122"/>
              </a:rPr>
              <a:t>2</a:t>
            </a:r>
            <a:r>
              <a:rPr lang="zh-CN" altLang="zh-CN" sz="3200" smtClean="0">
                <a:latin typeface="微软雅黑" panose="020B0503020204020204" pitchFamily="34" charset="-122"/>
                <a:ea typeface="微软雅黑" panose="020B0503020204020204" pitchFamily="34" charset="-122"/>
              </a:rPr>
              <a:t>、</a:t>
            </a:r>
            <a:r>
              <a:rPr lang="zh-CN" altLang="zh-CN" sz="3200">
                <a:latin typeface="微软雅黑" panose="020B0503020204020204" pitchFamily="34" charset="-122"/>
                <a:ea typeface="微软雅黑" panose="020B0503020204020204" pitchFamily="34" charset="-122"/>
              </a:rPr>
              <a:t>杜牧写这篇赋，既然是为了总结秦王朝灭亡的历史教训，借以讽谏时弊，为何开头要从六国覆灭</a:t>
            </a:r>
            <a:r>
              <a:rPr lang="zh-CN" altLang="zh-CN" sz="3200" smtClean="0">
                <a:latin typeface="微软雅黑" panose="020B0503020204020204" pitchFamily="34" charset="-122"/>
                <a:ea typeface="微软雅黑" panose="020B0503020204020204" pitchFamily="34" charset="-122"/>
              </a:rPr>
              <a:t>下笔？</a:t>
            </a:r>
            <a:endParaRPr lang="zh-CN" altLang="en-US" sz="320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4">
            <a:extLst>
              <a:ext uri="{28A0092B-C50C-407E-A947-70E740481C1C}">
                <a14:useLocalDpi xmlns:a14="http://schemas.microsoft.com/office/drawing/2010/main" val="0"/>
              </a:ext>
            </a:extLst>
          </a:blip>
          <a:srcRect t="2" r="4718" b="25740"/>
          <a:stretch>
            <a:fillRect/>
          </a:stretch>
        </p:blipFill>
        <p:spPr>
          <a:xfrm flipH="1">
            <a:off x="9955161" y="4242791"/>
            <a:ext cx="2236838" cy="2615208"/>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思考探究</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683340" y="1711010"/>
            <a:ext cx="10825315" cy="4351338"/>
          </a:xfrm>
        </p:spPr>
        <p:txBody>
          <a:bodyPr>
            <a:noAutofit/>
          </a:bodyPr>
          <a:lstStyle/>
          <a:p>
            <a:pPr>
              <a:lnSpc>
                <a:spcPct val="110000"/>
              </a:lnSpc>
              <a:spcBef>
                <a:spcPct val="0"/>
              </a:spcBef>
            </a:pPr>
            <a:r>
              <a:rPr lang="zh-CN" altLang="zh-CN" sz="2700">
                <a:latin typeface="微软雅黑" panose="020B0503020204020204" pitchFamily="34" charset="-122"/>
                <a:ea typeface="微软雅黑" panose="020B0503020204020204" pitchFamily="34" charset="-122"/>
              </a:rPr>
              <a:t>作者讽谏时弊，以秦王朝灭亡为借鉴；写秦朝覆灭，又以六国衰亡为铺垫。六国何以会灭亡？赋中说道</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灭六国者六国也，非秦也</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使六国各爱其人，则足以拒秦</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，可见，六国灭亡，是不能爱民的结果</a:t>
            </a:r>
            <a:r>
              <a:rPr lang="zh-CN" altLang="zh-CN" sz="2700" smtClean="0">
                <a:latin typeface="微软雅黑" panose="020B0503020204020204" pitchFamily="34" charset="-122"/>
                <a:ea typeface="微软雅黑" panose="020B0503020204020204" pitchFamily="34" charset="-122"/>
              </a:rPr>
              <a:t>。</a:t>
            </a:r>
            <a:endParaRPr lang="en-US" altLang="zh-CN" sz="2700" smtClean="0">
              <a:latin typeface="微软雅黑" panose="020B0503020204020204" pitchFamily="34" charset="-122"/>
              <a:ea typeface="微软雅黑" panose="020B0503020204020204" pitchFamily="34" charset="-122"/>
            </a:endParaRPr>
          </a:p>
          <a:p>
            <a:pPr>
              <a:lnSpc>
                <a:spcPct val="110000"/>
              </a:lnSpc>
              <a:spcBef>
                <a:spcPct val="0"/>
              </a:spcBef>
            </a:pPr>
            <a:r>
              <a:rPr lang="zh-CN" altLang="zh-CN" sz="2700" smtClean="0">
                <a:latin typeface="微软雅黑" panose="020B0503020204020204" pitchFamily="34" charset="-122"/>
                <a:ea typeface="微软雅黑" panose="020B0503020204020204" pitchFamily="34" charset="-122"/>
              </a:rPr>
              <a:t>从</a:t>
            </a:r>
            <a:r>
              <a:rPr lang="zh-CN" altLang="zh-CN" sz="2700">
                <a:latin typeface="微软雅黑" panose="020B0503020204020204" pitchFamily="34" charset="-122"/>
                <a:ea typeface="微软雅黑" panose="020B0503020204020204" pitchFamily="34" charset="-122"/>
              </a:rPr>
              <a:t>何看出六国不爱民呢？</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燕赵之收藏，韩魏之经营，齐楚之精英，几世几年，剽掠其人，倚叠如山。”秦之珍宝</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财富之代称</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来自六国，六国之珍宝取自百姓，统治者为满足奢华生活之需要，对百姓肆意搜刮，锱铢不留</a:t>
            </a:r>
            <a:r>
              <a:rPr lang="zh-CN" altLang="zh-CN" sz="2700" smtClean="0">
                <a:latin typeface="微软雅黑" panose="020B0503020204020204" pitchFamily="34" charset="-122"/>
                <a:ea typeface="微软雅黑" panose="020B0503020204020204" pitchFamily="34" charset="-122"/>
              </a:rPr>
              <a:t>。</a:t>
            </a:r>
            <a:endParaRPr lang="en-US" altLang="zh-CN" sz="2700" smtClean="0">
              <a:latin typeface="微软雅黑" panose="020B0503020204020204" pitchFamily="34" charset="-122"/>
              <a:ea typeface="微软雅黑" panose="020B0503020204020204" pitchFamily="34" charset="-122"/>
            </a:endParaRPr>
          </a:p>
          <a:p>
            <a:pPr>
              <a:lnSpc>
                <a:spcPct val="110000"/>
              </a:lnSpc>
              <a:spcBef>
                <a:spcPct val="0"/>
              </a:spcBef>
            </a:pPr>
            <a:r>
              <a:rPr lang="zh-CN" altLang="zh-CN" sz="2700" smtClean="0">
                <a:latin typeface="微软雅黑" panose="020B0503020204020204" pitchFamily="34" charset="-122"/>
                <a:ea typeface="微软雅黑" panose="020B0503020204020204" pitchFamily="34" charset="-122"/>
              </a:rPr>
              <a:t>“六王”</a:t>
            </a:r>
            <a:r>
              <a:rPr lang="zh-CN" altLang="zh-CN" sz="2700">
                <a:latin typeface="微软雅黑" panose="020B0503020204020204" pitchFamily="34" charset="-122"/>
                <a:ea typeface="微软雅黑" panose="020B0503020204020204" pitchFamily="34" charset="-122"/>
              </a:rPr>
              <a:t>因不爱民而“毕”其统治；秦若吸取教训，</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复爱六国之人</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，那就不至于迅速灭亡。然而“蜀山兀，阿房出</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，秦王朝又走上了六国灭亡的老路。开头十二个字，既在广阔的历史背景上引出阿房宫的修建，又起到了覆盖全篇、暗示主题的作用</a:t>
            </a:r>
            <a:r>
              <a:rPr lang="zh-CN" altLang="zh-CN" sz="2700" smtClean="0">
                <a:latin typeface="微软雅黑" panose="020B0503020204020204" pitchFamily="34" charset="-122"/>
                <a:ea typeface="微软雅黑" panose="020B0503020204020204" pitchFamily="34" charset="-122"/>
              </a:rPr>
              <a:t>。</a:t>
            </a:r>
            <a:endParaRPr lang="zh-CN" altLang="zh-CN" sz="27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5600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 name="标题 1"/>
          <p:cNvSpPr>
            <a:spLocks noGrp="1"/>
          </p:cNvSpPr>
          <p:nvPr>
            <p:ph type="title"/>
          </p:nvPr>
        </p:nvSpPr>
        <p:spPr>
          <a:xfrm>
            <a:off x="993056" y="635127"/>
            <a:ext cx="10515600" cy="1325563"/>
          </a:xfrm>
        </p:spPr>
        <p:txBody>
          <a:bodyPr>
            <a:normAutofit fontScale="90000"/>
          </a:bodyPr>
          <a:lstStyle/>
          <a:p>
            <a:r>
              <a:rPr lang="en-US" altLang="zh-CN" sz="3200" smtClean="0">
                <a:latin typeface="微软雅黑" panose="020B0503020204020204" pitchFamily="34" charset="-122"/>
                <a:ea typeface="微软雅黑" panose="020B0503020204020204" pitchFamily="34" charset="-122"/>
              </a:rPr>
              <a:t>3</a:t>
            </a:r>
            <a:r>
              <a:rPr lang="zh-CN" altLang="zh-CN" sz="3200" smtClean="0">
                <a:latin typeface="微软雅黑" panose="020B0503020204020204" pitchFamily="34" charset="-122"/>
                <a:ea typeface="微软雅黑" panose="020B0503020204020204" pitchFamily="34" charset="-122"/>
              </a:rPr>
              <a:t>、</a:t>
            </a:r>
            <a:r>
              <a:rPr lang="zh-CN" altLang="zh-CN" sz="3200">
                <a:latin typeface="微软雅黑" panose="020B0503020204020204" pitchFamily="34" charset="-122"/>
                <a:ea typeface="微软雅黑" panose="020B0503020204020204" pitchFamily="34" charset="-122"/>
              </a:rPr>
              <a:t>作者写《阿房宫赋》，是为了总结秦王朝灭亡的历史教训，讽喻朝政。但为什么写阿房宫被焚，却说“楚人一炬，可怜焦土”，这里流露了作者怎样的思想感情？</a:t>
            </a:r>
            <a:endParaRPr lang="zh-CN" altLang="en-US" sz="320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4">
            <a:extLst>
              <a:ext uri="{28A0092B-C50C-407E-A947-70E740481C1C}">
                <a14:useLocalDpi xmlns:a14="http://schemas.microsoft.com/office/drawing/2010/main" val="0"/>
              </a:ext>
            </a:extLst>
          </a:blip>
          <a:srcRect t="2" r="4718" b="25740"/>
          <a:stretch>
            <a:fillRect/>
          </a:stretch>
        </p:blipFill>
        <p:spPr>
          <a:xfrm flipH="1">
            <a:off x="9955161" y="4242791"/>
            <a:ext cx="2236838" cy="2615208"/>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思考探究</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683341" y="1873242"/>
            <a:ext cx="10825315" cy="4351338"/>
          </a:xfrm>
        </p:spPr>
        <p:txBody>
          <a:bodyPr>
            <a:noAutofit/>
          </a:bodyPr>
          <a:lstStyle/>
          <a:p>
            <a:pPr>
              <a:lnSpc>
                <a:spcPct val="110000"/>
              </a:lnSpc>
              <a:spcBef>
                <a:spcPct val="0"/>
              </a:spcBef>
            </a:pPr>
            <a:r>
              <a:rPr lang="zh-CN" altLang="zh-CN" sz="2700">
                <a:latin typeface="微软雅黑" panose="020B0503020204020204" pitchFamily="34" charset="-122"/>
                <a:ea typeface="微软雅黑" panose="020B0503020204020204" pitchFamily="34" charset="-122"/>
              </a:rPr>
              <a:t>作者用“可怜”这二字，使无穷感慨充溢字里行间。一度威震四海的秦王朝在农民起义的冲击下土崩瓦解，迅速灭亡；覆压三百余里的阿房宫，也在一场烈火之中化为灰烬。秦朝速亡的史实说明，不能爱民，难图久安。但是，当时的唐朝统治者无视历史教训，沉湎声色，又大起宫室，身居积薪之上，仍以为安。历史兴亡，激荡胸中；目睹现实，感慨万千。</a:t>
            </a:r>
          </a:p>
          <a:p>
            <a:pPr>
              <a:lnSpc>
                <a:spcPct val="110000"/>
              </a:lnSpc>
              <a:spcBef>
                <a:spcPct val="0"/>
              </a:spcBef>
            </a:pPr>
            <a:r>
              <a:rPr lang="zh-CN" altLang="zh-CN" sz="2700">
                <a:latin typeface="微软雅黑" panose="020B0503020204020204" pitchFamily="34" charset="-122"/>
                <a:ea typeface="微软雅黑" panose="020B0503020204020204" pitchFamily="34" charset="-122"/>
              </a:rPr>
              <a:t>神奇瑰丽之阿房宫被付之一炬令人可惜，显赫一时的秦王朝毁于一旦令人可叹，前事不忘，后事之师，不料今人又在步秦人之后尘，唐王朝的命运不也令人担忧吗？</a:t>
            </a:r>
            <a:r>
              <a:rPr lang="en-US" altLang="zh-CN" sz="2700">
                <a:latin typeface="微软雅黑" panose="020B0503020204020204" pitchFamily="34" charset="-122"/>
                <a:ea typeface="微软雅黑" panose="020B0503020204020204" pitchFamily="34" charset="-122"/>
              </a:rPr>
              <a:t>“</a:t>
            </a:r>
            <a:r>
              <a:rPr lang="zh-CN" altLang="zh-CN" sz="2700">
                <a:latin typeface="微软雅黑" panose="020B0503020204020204" pitchFamily="34" charset="-122"/>
                <a:ea typeface="微软雅黑" panose="020B0503020204020204" pitchFamily="34" charset="-122"/>
              </a:rPr>
              <a:t>楚人一炬，可怜焦土”这句话流露出作者的不安与忧愤。文赋不同于论文，许多地方并不直说，读者需细加品味，方能体会作者的用心</a:t>
            </a:r>
            <a:r>
              <a:rPr lang="zh-CN" altLang="zh-CN" sz="2700" smtClean="0">
                <a:latin typeface="微软雅黑" panose="020B0503020204020204" pitchFamily="34" charset="-122"/>
                <a:ea typeface="微软雅黑" panose="020B0503020204020204" pitchFamily="34" charset="-122"/>
              </a:rPr>
              <a:t>。</a:t>
            </a:r>
            <a:endParaRPr lang="zh-CN" altLang="zh-CN" sz="27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8043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 name="标题 1"/>
          <p:cNvSpPr>
            <a:spLocks noGrp="1"/>
          </p:cNvSpPr>
          <p:nvPr>
            <p:ph type="title"/>
          </p:nvPr>
        </p:nvSpPr>
        <p:spPr>
          <a:xfrm>
            <a:off x="993056" y="635127"/>
            <a:ext cx="10515600" cy="1325563"/>
          </a:xfrm>
        </p:spPr>
        <p:txBody>
          <a:bodyPr>
            <a:normAutofit fontScale="90000"/>
          </a:bodyPr>
          <a:lstStyle/>
          <a:p>
            <a:r>
              <a:rPr lang="en-US" altLang="zh-CN" sz="3200">
                <a:latin typeface="微软雅黑" panose="020B0503020204020204" pitchFamily="34" charset="-122"/>
                <a:ea typeface="微软雅黑" panose="020B0503020204020204" pitchFamily="34" charset="-122"/>
              </a:rPr>
              <a:t>4</a:t>
            </a:r>
            <a:r>
              <a:rPr lang="zh-CN" altLang="zh-CN" sz="3200">
                <a:latin typeface="微软雅黑" panose="020B0503020204020204" pitchFamily="34" charset="-122"/>
                <a:ea typeface="微软雅黑" panose="020B0503020204020204" pitchFamily="34" charset="-122"/>
              </a:rPr>
              <a:t>、铺叙、夸张、渲染是赋体的特征。就本文而言，把阿房宫写得穷奢极丽，才能更有力地显示秦王朝崩溃的必然性。反复诵读本文，结合学过的《赤壁赋》等文章仔细体会赋体的特征。</a:t>
            </a:r>
            <a:endParaRPr lang="zh-CN" altLang="en-US" sz="3200">
              <a:latin typeface="微软雅黑" panose="020B0503020204020204" pitchFamily="34" charset="-122"/>
              <a:ea typeface="微软雅黑" panose="020B0503020204020204" pitchFamily="34" charset="-122"/>
            </a:endParaRPr>
          </a:p>
        </p:txBody>
      </p:sp>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思考探究</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471949" y="1828996"/>
            <a:ext cx="11346424" cy="4351338"/>
          </a:xfrm>
        </p:spPr>
        <p:txBody>
          <a:bodyPr>
            <a:noAutofit/>
          </a:bodyPr>
          <a:lstStyle/>
          <a:p>
            <a:pPr>
              <a:lnSpc>
                <a:spcPct val="110000"/>
              </a:lnSpc>
              <a:spcBef>
                <a:spcPct val="0"/>
              </a:spcBef>
            </a:pPr>
            <a:r>
              <a:rPr lang="zh-CN" altLang="zh-CN" sz="2400">
                <a:latin typeface="微软雅黑" panose="020B0503020204020204" pitchFamily="34" charset="-122"/>
                <a:ea typeface="微软雅黑" panose="020B0503020204020204" pitchFamily="34" charset="-122"/>
              </a:rPr>
              <a:t>“赋”出现于战国后期，到汉代才形成确定的体制。刘勰《文心雕龙·诠赋》说：</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赋者，铺也；铺采摛文，体物写志也。</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铺采摛文</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指赋的形式特征，即注重铺叙，辞藻华美，浓墨重彩；</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体物写志</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指赋的内容特征，即通过摹写事物来抒发情志，寄托讽喻之意。按照赋的形式特点，可分为古赋、骈赋、律赋和文赋四大类。文赋是在唐宋古文运动的影响下产生的一种散文化的赋体，不刻意追求对偶、声律、辞采、典故，句式参差错落，押韵比较自由，通篇贯串着散文的气息，清新流畅，苏轼的《赤壁赋》是文赋的代表作品。</a:t>
            </a:r>
          </a:p>
          <a:p>
            <a:pPr>
              <a:lnSpc>
                <a:spcPct val="110000"/>
              </a:lnSpc>
              <a:spcBef>
                <a:spcPct val="0"/>
              </a:spcBef>
            </a:pPr>
            <a:r>
              <a:rPr lang="zh-CN" altLang="zh-CN" sz="2400">
                <a:latin typeface="微软雅黑" panose="020B0503020204020204" pitchFamily="34" charset="-122"/>
                <a:ea typeface="微软雅黑" panose="020B0503020204020204" pitchFamily="34" charset="-122"/>
              </a:rPr>
              <a:t>杜牧的《阿房宫赋》是开文赋先声的作品。赋体“铺采摛文，体物写志”的特点在这篇文章中体现得很鲜明。文章通过用华美的辞采对阿房宫的建筑和宫中人的奢靡生活进行了详尽的铺叙和渲染，文末言志，阐述天下兴亡的道理，并委婉地讽劝唐敬宗，希望他不要</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亦使后人而复哀后人</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。同时，本文和《赤壁赋》，都体现了文赋的典型特征。文中句式灵活多变，骈散相间，错落有致，气势畅达</a:t>
            </a:r>
            <a:r>
              <a:rPr lang="zh-CN" altLang="zh-CN" sz="2400" smtClean="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99000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2" name="标题 1"/>
          <p:cNvSpPr>
            <a:spLocks noGrp="1"/>
          </p:cNvSpPr>
          <p:nvPr>
            <p:ph type="title"/>
          </p:nvPr>
        </p:nvSpPr>
        <p:spPr>
          <a:xfrm>
            <a:off x="0" y="5282273"/>
            <a:ext cx="12192000" cy="1575727"/>
          </a:xfrm>
          <a:solidFill>
            <a:srgbClr val="C00000"/>
          </a:solidFill>
        </p:spPr>
        <p:txBody>
          <a:bodyPr lIns="324000" tIns="108000">
            <a:noAutofit/>
          </a:bodyPr>
          <a:lstStyle/>
          <a:p>
            <a:r>
              <a:rPr lang="zh-CN" altLang="zh-CN" sz="3200">
                <a:solidFill>
                  <a:schemeClr val="bg1"/>
                </a:solidFill>
                <a:latin typeface="微软雅黑" panose="020B0503020204020204" pitchFamily="34" charset="-122"/>
                <a:ea typeface="微软雅黑" panose="020B0503020204020204" pitchFamily="34" charset="-122"/>
              </a:rPr>
              <a:t>【适用话题】：</a:t>
            </a:r>
            <a:r>
              <a:rPr lang="en-US" altLang="zh-CN" sz="3200">
                <a:solidFill>
                  <a:schemeClr val="bg1"/>
                </a:solidFill>
                <a:latin typeface="微软雅黑" panose="020B0503020204020204" pitchFamily="34" charset="-122"/>
                <a:ea typeface="微软雅黑" panose="020B0503020204020204" pitchFamily="34" charset="-122"/>
              </a:rPr>
              <a:t>“</a:t>
            </a:r>
            <a:r>
              <a:rPr lang="zh-CN" altLang="zh-CN" sz="3200">
                <a:solidFill>
                  <a:schemeClr val="bg1"/>
                </a:solidFill>
                <a:latin typeface="微软雅黑" panose="020B0503020204020204" pitchFamily="34" charset="-122"/>
                <a:ea typeface="微软雅黑" panose="020B0503020204020204" pitchFamily="34" charset="-122"/>
              </a:rPr>
              <a:t>不爱惜民力，就是自掘坟墓</a:t>
            </a:r>
            <a:r>
              <a:rPr lang="en-US" altLang="zh-CN" sz="3200">
                <a:solidFill>
                  <a:schemeClr val="bg1"/>
                </a:solidFill>
                <a:latin typeface="微软雅黑" panose="020B0503020204020204" pitchFamily="34" charset="-122"/>
                <a:ea typeface="微软雅黑" panose="020B0503020204020204" pitchFamily="34" charset="-122"/>
              </a:rPr>
              <a:t>”“</a:t>
            </a:r>
            <a:r>
              <a:rPr lang="zh-CN" altLang="zh-CN" sz="3200">
                <a:solidFill>
                  <a:schemeClr val="bg1"/>
                </a:solidFill>
                <a:latin typeface="微软雅黑" panose="020B0503020204020204" pitchFamily="34" charset="-122"/>
                <a:ea typeface="微软雅黑" panose="020B0503020204020204" pitchFamily="34" charset="-122"/>
              </a:rPr>
              <a:t>水</a:t>
            </a:r>
            <a:r>
              <a:rPr lang="en-US" altLang="zh-CN" sz="3200">
                <a:solidFill>
                  <a:schemeClr val="bg1"/>
                </a:solidFill>
                <a:latin typeface="微软雅黑" panose="020B0503020204020204" pitchFamily="34" charset="-122"/>
                <a:ea typeface="微软雅黑" panose="020B0503020204020204" pitchFamily="34" charset="-122"/>
              </a:rPr>
              <a:t>(</a:t>
            </a:r>
            <a:r>
              <a:rPr lang="zh-CN" altLang="zh-CN" sz="3200">
                <a:solidFill>
                  <a:schemeClr val="bg1"/>
                </a:solidFill>
                <a:latin typeface="微软雅黑" panose="020B0503020204020204" pitchFamily="34" charset="-122"/>
                <a:ea typeface="微软雅黑" panose="020B0503020204020204" pitchFamily="34" charset="-122"/>
              </a:rPr>
              <a:t>民</a:t>
            </a:r>
            <a:r>
              <a:rPr lang="en-US" altLang="zh-CN" sz="3200">
                <a:solidFill>
                  <a:schemeClr val="bg1"/>
                </a:solidFill>
                <a:latin typeface="微软雅黑" panose="020B0503020204020204" pitchFamily="34" charset="-122"/>
                <a:ea typeface="微软雅黑" panose="020B0503020204020204" pitchFamily="34" charset="-122"/>
              </a:rPr>
              <a:t>)</a:t>
            </a:r>
            <a:r>
              <a:rPr lang="zh-CN" altLang="zh-CN" sz="3200">
                <a:solidFill>
                  <a:schemeClr val="bg1"/>
                </a:solidFill>
                <a:latin typeface="微软雅黑" panose="020B0503020204020204" pitchFamily="34" charset="-122"/>
                <a:ea typeface="微软雅黑" panose="020B0503020204020204" pitchFamily="34" charset="-122"/>
              </a:rPr>
              <a:t>能载舟，亦能覆舟”“淫逸可以亡国”“居安思危”“不要被自己打败”“前事不忘，后事之师”。</a:t>
            </a:r>
          </a:p>
        </p:txBody>
      </p:sp>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课内素材</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647699" y="780136"/>
            <a:ext cx="11346424" cy="4351338"/>
          </a:xfrm>
        </p:spPr>
        <p:txBody>
          <a:bodyPr>
            <a:noAutofit/>
          </a:bodyPr>
          <a:lstStyle/>
          <a:p>
            <a:r>
              <a:rPr lang="zh-CN" altLang="zh-CN" sz="3000"/>
              <a:t>阿房宫绵延几百里，规模宏大，气势雄伟；六国粉黛齐聚一官，天下珍宝堆叠如山。但是这美丽壮观的宫殿最终化为焦土。由此，杜牧发出千古一叹：</a:t>
            </a:r>
            <a:r>
              <a:rPr lang="en-US" altLang="zh-CN" sz="3000"/>
              <a:t>“</a:t>
            </a:r>
            <a:r>
              <a:rPr lang="zh-CN" altLang="zh-CN" sz="3000"/>
              <a:t>灭六国者六国也，非秦也；族秦者秦也，非天下也。</a:t>
            </a:r>
            <a:r>
              <a:rPr lang="en-US" altLang="zh-CN" sz="3000"/>
              <a:t>”</a:t>
            </a:r>
            <a:r>
              <a:rPr lang="zh-CN" altLang="zh-CN" sz="3000"/>
              <a:t>即六国被自己打败了，秦也被自己打败了。“秦人不暇自哀，而后人哀之；后人哀之而不鉴之，亦使后人而复哀后人也。”翻看历史，几乎所有覆灭的王朝、更迭的政权的警示牌上都写着“骄奢淫逸”“荒淫误国”等诸如此类的字眼。杜牧用意味深长的语言告诉我们：打败他们的不是别人，而是他们自己。历史是一面镜子，前人的教训警示着后人。诵读《阿房宫赋》，历史的回音从阿房宫的熊熊大火中传来，告诉今人，也告诉后人：戒之慎勿忘。</a:t>
            </a:r>
          </a:p>
        </p:txBody>
      </p:sp>
    </p:spTree>
    <p:extLst>
      <p:ext uri="{BB962C8B-B14F-4D97-AF65-F5344CB8AC3E}">
        <p14:creationId xmlns:p14="http://schemas.microsoft.com/office/powerpoint/2010/main" val="25880451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课内素材</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666749" y="824867"/>
            <a:ext cx="11346424" cy="4351338"/>
          </a:xfrm>
        </p:spPr>
        <p:txBody>
          <a:bodyPr>
            <a:noAutofit/>
          </a:bodyPr>
          <a:lstStyle/>
          <a:p>
            <a:pPr marL="0" indent="0" algn="ctr">
              <a:buNone/>
            </a:pPr>
            <a:r>
              <a:rPr lang="zh-CN" altLang="zh-CN" sz="3600" b="1"/>
              <a:t>【写作借鉴】</a:t>
            </a:r>
          </a:p>
          <a:p>
            <a:pPr marL="0" indent="457200">
              <a:lnSpc>
                <a:spcPct val="120000"/>
              </a:lnSpc>
              <a:spcBef>
                <a:spcPct val="0"/>
              </a:spcBef>
              <a:buNone/>
            </a:pPr>
            <a:r>
              <a:rPr lang="zh-CN" altLang="zh-CN" sz="3600" b="1">
                <a:latin typeface="楷体" panose="02010609060101010101" pitchFamily="49" charset="-122"/>
                <a:ea typeface="楷体" panose="02010609060101010101" pitchFamily="49" charset="-122"/>
              </a:rPr>
              <a:t>由俭入奢易，由奢入俭难。穷奢极欲导致亡国的教训屡见不鲜。夏桀、商纣亡于奢靡无度，荒淫暴虐；秦始皇修建的阿房宫豪华盖世，终为楚人一炬，化为焦土；隋炀帝沉迷于灯红酒绿，不理朝政，落得个身死国灭的结局；唐明皇沉醉于美色，以致盛唐趋衰。前事不忘，后事之师。作为当代中学生，我们应该时刻不忘勤俭节约，并尽力使这一传统美德代代相传，明白这样一个道理：</a:t>
            </a:r>
            <a:r>
              <a:rPr lang="en-US" altLang="zh-CN" sz="3600" b="1">
                <a:latin typeface="楷体" panose="02010609060101010101" pitchFamily="49" charset="-122"/>
                <a:ea typeface="楷体" panose="02010609060101010101" pitchFamily="49" charset="-122"/>
              </a:rPr>
              <a:t>“</a:t>
            </a:r>
            <a:r>
              <a:rPr lang="zh-CN" altLang="zh-CN" sz="3600" b="1">
                <a:latin typeface="楷体" panose="02010609060101010101" pitchFamily="49" charset="-122"/>
                <a:ea typeface="楷体" panose="02010609060101010101" pitchFamily="49" charset="-122"/>
              </a:rPr>
              <a:t>俭，德之共也；侈，恶之大也。”</a:t>
            </a:r>
          </a:p>
        </p:txBody>
      </p:sp>
    </p:spTree>
    <p:extLst>
      <p:ext uri="{BB962C8B-B14F-4D97-AF65-F5344CB8AC3E}">
        <p14:creationId xmlns:p14="http://schemas.microsoft.com/office/powerpoint/2010/main" val="80074359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flipH="1">
            <a:off x="8933233" y="3048000"/>
            <a:ext cx="3258766" cy="3809999"/>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711B83F-DE9C-48B5-B51F-E1BE4EE278B9}"/>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flipH="1">
            <a:off x="8313901" y="4512172"/>
            <a:ext cx="3878099" cy="2892353"/>
          </a:xfrm>
          <a:prstGeom prst="rect">
            <a:avLst/>
          </a:prstGeom>
        </p:spPr>
      </p:pic>
      <p:sp>
        <p:nvSpPr>
          <p:cNvPr id="12" name="矩形 1"/>
          <p:cNvSpPr/>
          <p:nvPr/>
        </p:nvSpPr>
        <p:spPr>
          <a:xfrm>
            <a:off x="590551" y="1253331"/>
            <a:ext cx="11010900" cy="4705018"/>
          </a:xfrm>
          <a:prstGeom prst="rect">
            <a:avLst/>
          </a:prstGeom>
          <a:solidFill>
            <a:srgbClr val="8F552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6">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知人论世</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0" name="图片 8"/>
          <p:cNvPicPr>
            <a:picLocks noChangeAspect="1"/>
          </p:cNvPicPr>
          <p:nvPr/>
        </p:nvPicPr>
        <p:blipFill>
          <a:blip r:embed="rId7"/>
          <a:stretch>
            <a:fillRect/>
          </a:stretch>
        </p:blipFill>
        <p:spPr>
          <a:xfrm>
            <a:off x="1644971" y="2064775"/>
            <a:ext cx="2137369" cy="2728450"/>
          </a:xfrm>
          <a:prstGeom prst="rect">
            <a:avLst/>
          </a:prstGeom>
        </p:spPr>
      </p:pic>
      <p:pic>
        <p:nvPicPr>
          <p:cNvPr id="13" name="图片 3" descr="51miz-E183432-ED85ABE5"/>
          <p:cNvPicPr>
            <a:picLocks noChangeAspect="1"/>
          </p:cNvPicPr>
          <p:nvPr/>
        </p:nvPicPr>
        <p:blipFill>
          <a:blip r:embed="rId8"/>
          <a:srcRect l="26246" r="29908"/>
          <a:stretch>
            <a:fillRect/>
          </a:stretch>
        </p:blipFill>
        <p:spPr>
          <a:xfrm>
            <a:off x="590550" y="2151380"/>
            <a:ext cx="1121410" cy="2555240"/>
          </a:xfrm>
          <a:prstGeom prst="rect">
            <a:avLst/>
          </a:prstGeom>
        </p:spPr>
      </p:pic>
      <p:sp>
        <p:nvSpPr>
          <p:cNvPr id="5" name="标题 4"/>
          <p:cNvSpPr>
            <a:spLocks noGrp="1"/>
          </p:cNvSpPr>
          <p:nvPr>
            <p:ph type="title"/>
          </p:nvPr>
        </p:nvSpPr>
        <p:spPr>
          <a:xfrm>
            <a:off x="880828" y="2805449"/>
            <a:ext cx="636639" cy="1325563"/>
          </a:xfrm>
        </p:spPr>
        <p:txBody>
          <a:bodyPr>
            <a:normAutofit fontScale="90000"/>
          </a:bodyPr>
          <a:lstStyle/>
          <a:p>
            <a:pPr algn="dist"/>
            <a:r>
              <a:rPr lang="zh-CN" altLang="en-US" sz="3600" smtClean="0">
                <a:solidFill>
                  <a:schemeClr val="bg1"/>
                </a:solidFill>
                <a:latin typeface="隶书" panose="02010509060101010101" pitchFamily="49" charset="-122"/>
                <a:ea typeface="隶书" panose="02010509060101010101" pitchFamily="49" charset="-122"/>
              </a:rPr>
              <a:t>作者介绍</a:t>
            </a:r>
            <a:endParaRPr lang="zh-CN" altLang="en-US" sz="3600">
              <a:solidFill>
                <a:schemeClr val="bg1"/>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3693658" y="1253331"/>
            <a:ext cx="7812032" cy="4351338"/>
          </a:xfrm>
        </p:spPr>
        <p:txBody>
          <a:bodyPr>
            <a:noAutofit/>
          </a:bodyPr>
          <a:lstStyle/>
          <a:p>
            <a:pPr marL="0" indent="720000">
              <a:lnSpc>
                <a:spcPct val="120000"/>
              </a:lnSpc>
              <a:spcBef>
                <a:spcPct val="0"/>
              </a:spcBef>
              <a:buNone/>
            </a:pP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杜</a:t>
            </a:r>
            <a:r>
              <a:rPr lang="zh-CN" altLang="en-US" b="1" dirty="0"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牧（</a:t>
            </a:r>
            <a:r>
              <a:rPr lang="en-US" altLang="zh-CN" b="1" dirty="0"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803-852</a:t>
            </a:r>
            <a:r>
              <a:rPr lang="zh-CN" altLang="en-US" b="1" dirty="0"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a:t>
            </a:r>
            <a:r>
              <a:rPr lang="en-US" altLang="zh-CN" b="1" dirty="0"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字</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牧之</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号</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樊川</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晚年住在长安城南的樊川别墅，后世称他为“</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杜樊川</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”。京兆万年人</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太和三年进士及第</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由于性情刚强、直陈利弊</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得罪当权</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所以不为重用</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使他有怀才不遇的</a:t>
            </a:r>
            <a:r>
              <a:rPr lang="zh-CN" altLang="en-US" b="1" dirty="0"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感觉，于是</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浪迹于江湖</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饮酒赋诗以自遣</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他作诗技巧甚高</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文字鲜明华丽</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却又充满对人生的感慨</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后世认为杜牧的诗豪迈气慨</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在晚唐中自成一格</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为别于杜甫</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 </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世称“</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小杜</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又因他与李商隐齐名，称为</a:t>
            </a:r>
            <a:r>
              <a:rPr lang="zh-CN" altLang="en-US" b="1" dirty="0"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dirty="0"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小李杜</a:t>
            </a:r>
            <a:r>
              <a:rPr lang="zh-CN" altLang="en-US" b="1" dirty="0"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7910979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10"/>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4">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作品</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sp>
        <p:nvSpPr>
          <p:cNvPr id="7" name="内容占位符 6"/>
          <p:cNvSpPr>
            <a:spLocks noGrp="1"/>
          </p:cNvSpPr>
          <p:nvPr>
            <p:ph idx="1"/>
          </p:nvPr>
        </p:nvSpPr>
        <p:spPr>
          <a:xfrm>
            <a:off x="838200" y="1296000"/>
            <a:ext cx="3486150" cy="2879725"/>
          </a:xfrm>
        </p:spPr>
        <p:txBody>
          <a:bodyPr>
            <a:noAutofit/>
          </a:bodyPr>
          <a:lstStyle/>
          <a:p>
            <a:pPr marL="0" indent="0" algn="ctr">
              <a:lnSpc>
                <a:spcPct val="150000"/>
              </a:lnSpc>
              <a:spcBef>
                <a:spcPct val="0"/>
              </a:spcBef>
              <a:buNone/>
            </a:pPr>
            <a:r>
              <a:rPr lang="zh-CN" altLang="en-US" sz="3200" b="1" smtClean="0"/>
              <a:t>江南春</a:t>
            </a:r>
            <a:endParaRPr lang="en-US" altLang="zh-CN" sz="3200" b="1" smtClean="0"/>
          </a:p>
          <a:p>
            <a:pPr marL="0" indent="0">
              <a:lnSpc>
                <a:spcPct val="150000"/>
              </a:lnSpc>
              <a:spcBef>
                <a:spcPct val="0"/>
              </a:spcBef>
              <a:buNone/>
            </a:pPr>
            <a:r>
              <a:rPr lang="zh-CN" altLang="en-US" sz="3200" b="1" smtClean="0">
                <a:latin typeface="楷体" panose="02010609060101010101" pitchFamily="49" charset="-122"/>
                <a:ea typeface="楷体" panose="02010609060101010101" pitchFamily="49" charset="-122"/>
              </a:rPr>
              <a:t>千</a:t>
            </a:r>
            <a:r>
              <a:rPr lang="zh-CN" altLang="en-US" sz="3200" b="1">
                <a:latin typeface="楷体" panose="02010609060101010101" pitchFamily="49" charset="-122"/>
                <a:ea typeface="楷体" panose="02010609060101010101" pitchFamily="49" charset="-122"/>
              </a:rPr>
              <a:t>里莺啼绿映红</a:t>
            </a:r>
            <a:r>
              <a:rPr lang="zh-CN" altLang="en-US" sz="3200" b="1" smtClean="0">
                <a:latin typeface="楷体" panose="02010609060101010101" pitchFamily="49" charset="-122"/>
                <a:ea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endParaRPr>
          </a:p>
          <a:p>
            <a:pPr marL="0" indent="0">
              <a:lnSpc>
                <a:spcPct val="150000"/>
              </a:lnSpc>
              <a:spcBef>
                <a:spcPct val="0"/>
              </a:spcBef>
              <a:buNone/>
            </a:pPr>
            <a:r>
              <a:rPr lang="zh-CN" altLang="en-US" sz="3200" b="1" smtClean="0">
                <a:latin typeface="楷体" panose="02010609060101010101" pitchFamily="49" charset="-122"/>
                <a:ea typeface="楷体" panose="02010609060101010101" pitchFamily="49" charset="-122"/>
              </a:rPr>
              <a:t>水</a:t>
            </a:r>
            <a:r>
              <a:rPr lang="zh-CN" altLang="en-US" sz="3200" b="1">
                <a:latin typeface="楷体" panose="02010609060101010101" pitchFamily="49" charset="-122"/>
                <a:ea typeface="楷体" panose="02010609060101010101" pitchFamily="49" charset="-122"/>
              </a:rPr>
              <a:t>村山郭酒旗风。</a:t>
            </a:r>
          </a:p>
          <a:p>
            <a:pPr marL="0" indent="0">
              <a:lnSpc>
                <a:spcPct val="150000"/>
              </a:lnSpc>
              <a:spcBef>
                <a:spcPct val="0"/>
              </a:spcBef>
              <a:buNone/>
            </a:pPr>
            <a:r>
              <a:rPr lang="zh-CN" altLang="en-US" sz="3200" b="1">
                <a:latin typeface="楷体" panose="02010609060101010101" pitchFamily="49" charset="-122"/>
                <a:ea typeface="楷体" panose="02010609060101010101" pitchFamily="49" charset="-122"/>
              </a:rPr>
              <a:t>南朝四百八十寺</a:t>
            </a:r>
            <a:r>
              <a:rPr lang="zh-CN" altLang="en-US" sz="3200" b="1" smtClean="0">
                <a:latin typeface="楷体" panose="02010609060101010101" pitchFamily="49" charset="-122"/>
                <a:ea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endParaRPr>
          </a:p>
          <a:p>
            <a:pPr marL="0" indent="0">
              <a:lnSpc>
                <a:spcPct val="150000"/>
              </a:lnSpc>
              <a:spcBef>
                <a:spcPct val="0"/>
              </a:spcBef>
              <a:buNone/>
            </a:pPr>
            <a:r>
              <a:rPr lang="zh-CN" altLang="en-US" sz="3200" b="1" smtClean="0">
                <a:latin typeface="楷体" panose="02010609060101010101" pitchFamily="49" charset="-122"/>
                <a:ea typeface="楷体" panose="02010609060101010101" pitchFamily="49" charset="-122"/>
              </a:rPr>
              <a:t>多少</a:t>
            </a:r>
            <a:r>
              <a:rPr lang="zh-CN" altLang="en-US" sz="3200" b="1">
                <a:latin typeface="楷体" panose="02010609060101010101" pitchFamily="49" charset="-122"/>
                <a:ea typeface="楷体" panose="02010609060101010101" pitchFamily="49" charset="-122"/>
              </a:rPr>
              <a:t>楼台烟雨中。</a:t>
            </a:r>
          </a:p>
          <a:p>
            <a:pPr marL="0" indent="0">
              <a:lnSpc>
                <a:spcPct val="150000"/>
              </a:lnSpc>
              <a:spcBef>
                <a:spcPct val="0"/>
              </a:spcBef>
              <a:buNone/>
            </a:pPr>
            <a:endParaRPr lang="zh-CN" altLang="en-US" sz="3200"/>
          </a:p>
        </p:txBody>
      </p:sp>
      <p:sp>
        <p:nvSpPr>
          <p:cNvPr id="14" name="内容占位符 6"/>
          <p:cNvSpPr txBox="1"/>
          <p:nvPr/>
        </p:nvSpPr>
        <p:spPr>
          <a:xfrm>
            <a:off x="8705850" y="1296000"/>
            <a:ext cx="3486150" cy="3641725"/>
          </a:xfrm>
          <a:prstGeom prst="rect">
            <a:avLst/>
          </a:prstGeom>
        </p:spPr>
        <p:txBody>
          <a:bodyPr vert="horz" lIns="91440" tIns="45720" rIns="91440" bIns="45720" rtlCol="0">
            <a:noAutofit/>
          </a:bodyPr>
          <a:lstStyle>
            <a:lvl1pPr indent="0" algn="ctr">
              <a:lnSpc>
                <a:spcPct val="150000"/>
              </a:lnSpc>
              <a:spcBef>
                <a:spcPct val="0"/>
              </a:spcBef>
              <a:buFont typeface="Arial" panose="020B0604020202020204" pitchFamily="34" charset="0"/>
              <a:buNone/>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mtClean="0"/>
              <a:t>泊秦淮</a:t>
            </a:r>
            <a:endParaRPr lang="en-US" altLang="zh-CN" smtClean="0"/>
          </a:p>
          <a:p>
            <a:pPr algn="l"/>
            <a:r>
              <a:rPr lang="zh-CN" altLang="en-US">
                <a:latin typeface="楷体" panose="02010609060101010101" pitchFamily="49" charset="-122"/>
                <a:ea typeface="楷体" panose="02010609060101010101" pitchFamily="49" charset="-122"/>
              </a:rPr>
              <a:t>烟笼寒水月笼</a:t>
            </a:r>
            <a:r>
              <a:rPr lang="zh-CN" altLang="en-US" smtClean="0">
                <a:latin typeface="楷体" panose="02010609060101010101" pitchFamily="49" charset="-122"/>
                <a:ea typeface="楷体" panose="02010609060101010101" pitchFamily="49" charset="-122"/>
              </a:rPr>
              <a:t>纱，</a:t>
            </a:r>
            <a:endParaRPr lang="zh-CN" altLang="en-US">
              <a:latin typeface="楷体" panose="02010609060101010101" pitchFamily="49" charset="-122"/>
              <a:ea typeface="楷体" panose="02010609060101010101" pitchFamily="49" charset="-122"/>
            </a:endParaRPr>
          </a:p>
          <a:p>
            <a:pPr algn="l"/>
            <a:r>
              <a:rPr lang="zh-CN" altLang="en-US">
                <a:latin typeface="楷体" panose="02010609060101010101" pitchFamily="49" charset="-122"/>
                <a:ea typeface="楷体" panose="02010609060101010101" pitchFamily="49" charset="-122"/>
              </a:rPr>
              <a:t>夜泊秦淮近</a:t>
            </a:r>
            <a:r>
              <a:rPr lang="zh-CN" altLang="en-US" smtClean="0">
                <a:latin typeface="楷体" panose="02010609060101010101" pitchFamily="49" charset="-122"/>
                <a:ea typeface="楷体" panose="02010609060101010101" pitchFamily="49" charset="-122"/>
              </a:rPr>
              <a:t>酒家。</a:t>
            </a:r>
            <a:endParaRPr lang="zh-CN" altLang="en-US">
              <a:latin typeface="楷体" panose="02010609060101010101" pitchFamily="49" charset="-122"/>
              <a:ea typeface="楷体" panose="02010609060101010101" pitchFamily="49" charset="-122"/>
            </a:endParaRPr>
          </a:p>
          <a:p>
            <a:pPr algn="l"/>
            <a:r>
              <a:rPr lang="zh-CN" altLang="en-US">
                <a:latin typeface="楷体" panose="02010609060101010101" pitchFamily="49" charset="-122"/>
                <a:ea typeface="楷体" panose="02010609060101010101" pitchFamily="49" charset="-122"/>
              </a:rPr>
              <a:t>商女不知亡国</a:t>
            </a:r>
            <a:r>
              <a:rPr lang="zh-CN" altLang="en-US" smtClean="0">
                <a:latin typeface="楷体" panose="02010609060101010101" pitchFamily="49" charset="-122"/>
                <a:ea typeface="楷体" panose="02010609060101010101" pitchFamily="49" charset="-122"/>
              </a:rPr>
              <a:t>恨，</a:t>
            </a:r>
            <a:endParaRPr lang="zh-CN" altLang="en-US">
              <a:latin typeface="楷体" panose="02010609060101010101" pitchFamily="49" charset="-122"/>
              <a:ea typeface="楷体" panose="02010609060101010101" pitchFamily="49" charset="-122"/>
            </a:endParaRPr>
          </a:p>
          <a:p>
            <a:pPr algn="l"/>
            <a:r>
              <a:rPr lang="zh-CN" altLang="en-US">
                <a:latin typeface="楷体" panose="02010609060101010101" pitchFamily="49" charset="-122"/>
                <a:ea typeface="楷体" panose="02010609060101010101" pitchFamily="49" charset="-122"/>
              </a:rPr>
              <a:t>隔江犹唱后庭</a:t>
            </a:r>
            <a:r>
              <a:rPr lang="zh-CN" altLang="en-US" smtClean="0">
                <a:latin typeface="楷体" panose="02010609060101010101" pitchFamily="49" charset="-122"/>
                <a:ea typeface="楷体" panose="02010609060101010101" pitchFamily="49" charset="-122"/>
              </a:rPr>
              <a:t>花。</a:t>
            </a:r>
            <a:endParaRPr lang="zh-CN" altLang="en-US">
              <a:latin typeface="楷体" panose="02010609060101010101" pitchFamily="49" charset="-122"/>
              <a:ea typeface="楷体" panose="02010609060101010101" pitchFamily="49" charset="-122"/>
            </a:endParaRPr>
          </a:p>
          <a:p>
            <a:endParaRPr lang="zh-CN" altLang="en-US"/>
          </a:p>
        </p:txBody>
      </p:sp>
      <p:sp>
        <p:nvSpPr>
          <p:cNvPr id="16" name="内容占位符 6"/>
          <p:cNvSpPr txBox="1"/>
          <p:nvPr/>
        </p:nvSpPr>
        <p:spPr>
          <a:xfrm>
            <a:off x="4718569" y="1296000"/>
            <a:ext cx="3593062" cy="2879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ct val="0"/>
              </a:spcBef>
              <a:buNone/>
            </a:pPr>
            <a:r>
              <a:rPr lang="zh-CN" altLang="en-US" sz="3200" b="1"/>
              <a:t>过</a:t>
            </a:r>
            <a:r>
              <a:rPr lang="zh-CN" altLang="en-US" sz="3200" b="1" smtClean="0"/>
              <a:t>华清宫</a:t>
            </a:r>
            <a:endParaRPr lang="en-US" altLang="zh-CN" sz="3200" b="1" smtClean="0"/>
          </a:p>
          <a:p>
            <a:pPr marL="0" indent="0" algn="ctr">
              <a:lnSpc>
                <a:spcPct val="150000"/>
              </a:lnSpc>
              <a:spcBef>
                <a:spcPct val="0"/>
              </a:spcBef>
              <a:buNone/>
            </a:pPr>
            <a:r>
              <a:rPr lang="zh-CN" altLang="en-US" sz="3200" b="1" smtClean="0">
                <a:latin typeface="楷体" panose="02010609060101010101" pitchFamily="49" charset="-122"/>
                <a:ea typeface="楷体" panose="02010609060101010101" pitchFamily="49" charset="-122"/>
              </a:rPr>
              <a:t>长安</a:t>
            </a:r>
            <a:r>
              <a:rPr lang="zh-CN" altLang="en-US" sz="3200" b="1">
                <a:latin typeface="楷体" panose="02010609060101010101" pitchFamily="49" charset="-122"/>
                <a:ea typeface="楷体" panose="02010609060101010101" pitchFamily="49" charset="-122"/>
              </a:rPr>
              <a:t>回望绣成堆</a:t>
            </a:r>
            <a:r>
              <a:rPr lang="zh-CN" altLang="en-US" sz="3200" b="1" smtClean="0">
                <a:latin typeface="楷体" panose="02010609060101010101" pitchFamily="49" charset="-122"/>
                <a:ea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endParaRPr>
          </a:p>
          <a:p>
            <a:pPr marL="0" indent="0">
              <a:lnSpc>
                <a:spcPct val="150000"/>
              </a:lnSpc>
              <a:spcBef>
                <a:spcPct val="0"/>
              </a:spcBef>
              <a:buNone/>
            </a:pPr>
            <a:r>
              <a:rPr lang="zh-CN" altLang="en-US" sz="3200" b="1" smtClean="0">
                <a:latin typeface="楷体" panose="02010609060101010101" pitchFamily="49" charset="-122"/>
                <a:ea typeface="楷体" panose="02010609060101010101" pitchFamily="49" charset="-122"/>
              </a:rPr>
              <a:t>山顶</a:t>
            </a:r>
            <a:r>
              <a:rPr lang="zh-CN" altLang="en-US" sz="3200" b="1">
                <a:latin typeface="楷体" panose="02010609060101010101" pitchFamily="49" charset="-122"/>
                <a:ea typeface="楷体" panose="02010609060101010101" pitchFamily="49" charset="-122"/>
              </a:rPr>
              <a:t>千门次第开。</a:t>
            </a:r>
          </a:p>
          <a:p>
            <a:pPr marL="0" indent="0">
              <a:lnSpc>
                <a:spcPct val="150000"/>
              </a:lnSpc>
              <a:spcBef>
                <a:spcPct val="0"/>
              </a:spcBef>
              <a:buNone/>
            </a:pPr>
            <a:r>
              <a:rPr lang="zh-CN" altLang="en-US" sz="3200" b="1">
                <a:latin typeface="楷体" panose="02010609060101010101" pitchFamily="49" charset="-122"/>
                <a:ea typeface="楷体" panose="02010609060101010101" pitchFamily="49" charset="-122"/>
              </a:rPr>
              <a:t>一骑红尘妃子笑</a:t>
            </a:r>
            <a:r>
              <a:rPr lang="zh-CN" altLang="en-US" sz="3200" b="1" smtClean="0">
                <a:latin typeface="楷体" panose="02010609060101010101" pitchFamily="49" charset="-122"/>
                <a:ea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endParaRPr>
          </a:p>
          <a:p>
            <a:pPr marL="0" indent="0">
              <a:lnSpc>
                <a:spcPct val="150000"/>
              </a:lnSpc>
              <a:spcBef>
                <a:spcPct val="0"/>
              </a:spcBef>
              <a:buNone/>
            </a:pPr>
            <a:r>
              <a:rPr lang="zh-CN" altLang="en-US" sz="3200" b="1" smtClean="0">
                <a:latin typeface="楷体" panose="02010609060101010101" pitchFamily="49" charset="-122"/>
                <a:ea typeface="楷体" panose="02010609060101010101" pitchFamily="49" charset="-122"/>
              </a:rPr>
              <a:t>无人</a:t>
            </a:r>
            <a:r>
              <a:rPr lang="zh-CN" altLang="en-US" sz="3200" b="1">
                <a:latin typeface="楷体" panose="02010609060101010101" pitchFamily="49" charset="-122"/>
                <a:ea typeface="楷体" panose="02010609060101010101" pitchFamily="49" charset="-122"/>
              </a:rPr>
              <a:t>知是荔枝来。</a:t>
            </a:r>
          </a:p>
          <a:p>
            <a:pPr marL="0" indent="0">
              <a:lnSpc>
                <a:spcPct val="150000"/>
              </a:lnSpc>
              <a:spcBef>
                <a:spcPct val="0"/>
              </a:spcBef>
              <a:buNone/>
            </a:pPr>
            <a:endParaRPr lang="zh-CN" altLang="en-US" sz="3200" b="1">
              <a:latin typeface="楷体" panose="02010609060101010101" pitchFamily="49" charset="-122"/>
              <a:ea typeface="楷体" panose="02010609060101010101" pitchFamily="49" charset="-122"/>
            </a:endParaRPr>
          </a:p>
          <a:p>
            <a:pPr marL="0" indent="0">
              <a:lnSpc>
                <a:spcPct val="150000"/>
              </a:lnSpc>
              <a:spcBef>
                <a:spcPct val="0"/>
              </a:spcBef>
              <a:buFont typeface="Arial" panose="020B0604020202020204" pitchFamily="34" charset="0"/>
              <a:buNone/>
            </a:pPr>
            <a:endParaRPr lang="zh-CN" altLang="en-US" sz="3200"/>
          </a:p>
        </p:txBody>
      </p:sp>
      <p:sp>
        <p:nvSpPr>
          <p:cNvPr id="17" name="矩形 16"/>
          <p:cNvSpPr/>
          <p:nvPr/>
        </p:nvSpPr>
        <p:spPr>
          <a:xfrm>
            <a:off x="0" y="5112490"/>
            <a:ext cx="12192000" cy="1772793"/>
          </a:xfrm>
          <a:prstGeom prst="rect">
            <a:avLst/>
          </a:prstGeom>
          <a:solidFill>
            <a:srgbClr val="C00000"/>
          </a:solidFill>
        </p:spPr>
        <p:txBody>
          <a:bodyPr wrap="square" lIns="252000" rIns="252000" anchor="ctr" anchorCtr="1">
            <a:spAutoFit/>
          </a:bodyPr>
          <a:lstStyle/>
          <a:p>
            <a:pPr>
              <a:lnSpc>
                <a:spcPct val="130000"/>
              </a:lnSpc>
            </a:pPr>
            <a:r>
              <a:rPr lang="zh-CN" altLang="en-US" sz="2800">
                <a:solidFill>
                  <a:schemeClr val="bg1"/>
                </a:solidFill>
                <a:latin typeface="微软雅黑" panose="020B0503020204020204" pitchFamily="34" charset="-122"/>
                <a:ea typeface="微软雅黑" panose="020B0503020204020204" pitchFamily="34" charset="-122"/>
              </a:rPr>
              <a:t>这几首诗歌的作者是晚唐时期的诗人杜牧。从这几首诗歌中我们约略可以</a:t>
            </a:r>
            <a:r>
              <a:rPr lang="zh-CN" altLang="en-US" sz="2800" smtClean="0">
                <a:solidFill>
                  <a:schemeClr val="bg1"/>
                </a:solidFill>
                <a:latin typeface="微软雅黑" panose="020B0503020204020204" pitchFamily="34" charset="-122"/>
                <a:ea typeface="微软雅黑" panose="020B0503020204020204" pitchFamily="34" charset="-122"/>
              </a:rPr>
              <a:t>知道：杜牧</a:t>
            </a:r>
            <a:r>
              <a:rPr lang="zh-CN" altLang="en-US" sz="2800">
                <a:solidFill>
                  <a:schemeClr val="bg1"/>
                </a:solidFill>
                <a:latin typeface="微软雅黑" panose="020B0503020204020204" pitchFamily="34" charset="-122"/>
                <a:ea typeface="微软雅黑" panose="020B0503020204020204" pitchFamily="34" charset="-122"/>
              </a:rPr>
              <a:t>善于将个人对国家和民族命运的关切熔铸于诗情画意之中。他的诗歌作品</a:t>
            </a:r>
            <a:r>
              <a:rPr lang="zh-CN" altLang="en-US" sz="2800" smtClean="0">
                <a:solidFill>
                  <a:schemeClr val="bg1"/>
                </a:solidFill>
                <a:latin typeface="微软雅黑" panose="020B0503020204020204" pitchFamily="34" charset="-122"/>
                <a:ea typeface="微软雅黑" panose="020B0503020204020204" pitchFamily="34" charset="-122"/>
              </a:rPr>
              <a:t>与晚唐</a:t>
            </a:r>
            <a:r>
              <a:rPr lang="zh-CN" altLang="en-US" sz="2800">
                <a:solidFill>
                  <a:schemeClr val="bg1"/>
                </a:solidFill>
                <a:latin typeface="微软雅黑" panose="020B0503020204020204" pitchFamily="34" charset="-122"/>
                <a:ea typeface="微软雅黑" panose="020B0503020204020204" pitchFamily="34" charset="-122"/>
              </a:rPr>
              <a:t>气象紧密结合，同样也体现了诗歌的现实主义传统。</a:t>
            </a:r>
          </a:p>
        </p:txBody>
      </p:sp>
    </p:spTree>
    <p:extLst>
      <p:ext uri="{BB962C8B-B14F-4D97-AF65-F5344CB8AC3E}">
        <p14:creationId xmlns:p14="http://schemas.microsoft.com/office/powerpoint/2010/main" val="18848971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par>
                          <p:cTn id="7" fill="hold" nodeType="afterGroup">
                            <p:stCondLst>
                              <p:cond delay="1"/>
                            </p:stCondLst>
                            <p:childTnLst>
                              <p:par>
                                <p:cTn id="8" presetID="1" presetClass="entr" presetSubtype="0" fill="hold" grpId="0" nodeType="after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childTnLst>
                                </p:cTn>
                              </p:par>
                            </p:childTnLst>
                          </p:cTn>
                        </p:par>
                        <p:par>
                          <p:cTn id="10" fill="hold" nodeType="afterGroup">
                            <p:stCondLst>
                              <p:cond delay="2"/>
                            </p:stCondLst>
                            <p:childTnLst>
                              <p:par>
                                <p:cTn id="11" presetID="1" presetClass="entr" presetSubtype="0" fill="hold" grpId="0" nodeType="after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par>
                          <p:cTn id="13" fill="hold" nodeType="afterGroup">
                            <p:stCondLst>
                              <p:cond delay="3"/>
                            </p:stCondLst>
                            <p:childTnLst>
                              <p:par>
                                <p:cTn id="14" presetID="1" presetClass="entr" presetSubtype="0" fill="hold" grpId="0" nodeType="after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childTnLst>
                                </p:cTn>
                              </p:par>
                            </p:childTnLst>
                          </p:cTn>
                        </p:par>
                        <p:par>
                          <p:cTn id="24" fill="hold" nodeType="afterGroup">
                            <p:stCondLst>
                              <p:cond delay="1"/>
                            </p:stCondLst>
                            <p:childTnLst>
                              <p:par>
                                <p:cTn id="25" presetID="1" presetClass="entr" presetSubtype="0" fill="hold" grpId="0" nodeType="afterEffect">
                                  <p:stCondLst>
                                    <p:cond delay="0"/>
                                  </p:stCondLst>
                                  <p:childTnLst>
                                    <p:set>
                                      <p:cBhvr>
                                        <p:cTn id="26" dur="1" fill="hold">
                                          <p:stCondLst>
                                            <p:cond delay="0"/>
                                          </p:stCondLst>
                                        </p:cTn>
                                        <p:tgtEl>
                                          <p:spTgt spid="16">
                                            <p:txEl>
                                              <p:pRg st="2" end="2"/>
                                            </p:txEl>
                                          </p:spTgt>
                                        </p:tgtEl>
                                        <p:attrNameLst>
                                          <p:attrName>style.visibility</p:attrName>
                                        </p:attrNameLst>
                                      </p:cBhvr>
                                      <p:to>
                                        <p:strVal val="visible"/>
                                      </p:to>
                                    </p:set>
                                  </p:childTnLst>
                                </p:cTn>
                              </p:par>
                            </p:childTnLst>
                          </p:cTn>
                        </p:par>
                        <p:par>
                          <p:cTn id="27" fill="hold" nodeType="afterGroup">
                            <p:stCondLst>
                              <p:cond delay="2"/>
                            </p:stCondLst>
                            <p:childTnLst>
                              <p:par>
                                <p:cTn id="28" presetID="1" presetClass="entr" presetSubtype="0" fill="hold" grpId="0" nodeType="afterEffect">
                                  <p:stCondLst>
                                    <p:cond delay="0"/>
                                  </p:stCondLst>
                                  <p:childTnLst>
                                    <p:set>
                                      <p:cBhvr>
                                        <p:cTn id="29" dur="1" fill="hold">
                                          <p:stCondLst>
                                            <p:cond delay="0"/>
                                          </p:stCondLst>
                                        </p:cTn>
                                        <p:tgtEl>
                                          <p:spTgt spid="16">
                                            <p:txEl>
                                              <p:pRg st="3" end="3"/>
                                            </p:txEl>
                                          </p:spTgt>
                                        </p:tgtEl>
                                        <p:attrNameLst>
                                          <p:attrName>style.visibility</p:attrName>
                                        </p:attrNameLst>
                                      </p:cBhvr>
                                      <p:to>
                                        <p:strVal val="visible"/>
                                      </p:to>
                                    </p:set>
                                  </p:childTnLst>
                                </p:cTn>
                              </p:par>
                            </p:childTnLst>
                          </p:cTn>
                        </p:par>
                        <p:par>
                          <p:cTn id="30" fill="hold" nodeType="afterGroup">
                            <p:stCondLst>
                              <p:cond delay="3"/>
                            </p:stCondLst>
                            <p:childTnLst>
                              <p:par>
                                <p:cTn id="31" presetID="1" presetClass="entr" presetSubtype="0" fill="hold" grpId="0" nodeType="afterEffect">
                                  <p:stCondLst>
                                    <p:cond delay="0"/>
                                  </p:stCondLst>
                                  <p:childTnLst>
                                    <p:set>
                                      <p:cBhvr>
                                        <p:cTn id="3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xEl>
                                              <p:pRg st="1" end="1"/>
                                            </p:txEl>
                                          </p:spTgt>
                                        </p:tgtEl>
                                        <p:attrNameLst>
                                          <p:attrName>style.visibility</p:attrName>
                                        </p:attrNameLst>
                                      </p:cBhvr>
                                      <p:to>
                                        <p:strVal val="visible"/>
                                      </p:to>
                                    </p:set>
                                  </p:childTnLst>
                                </p:cTn>
                              </p:par>
                            </p:childTnLst>
                          </p:cTn>
                        </p:par>
                        <p:par>
                          <p:cTn id="41" fill="hold" nodeType="afterGroup">
                            <p:stCondLst>
                              <p:cond delay="1"/>
                            </p:stCondLst>
                            <p:childTnLst>
                              <p:par>
                                <p:cTn id="42" presetID="1" presetClass="entr" presetSubtype="0" fill="hold" grpId="0" nodeType="afterEffect">
                                  <p:stCondLst>
                                    <p:cond delay="0"/>
                                  </p:stCondLst>
                                  <p:childTnLst>
                                    <p:set>
                                      <p:cBhvr>
                                        <p:cTn id="43" dur="1" fill="hold">
                                          <p:stCondLst>
                                            <p:cond delay="0"/>
                                          </p:stCondLst>
                                        </p:cTn>
                                        <p:tgtEl>
                                          <p:spTgt spid="14">
                                            <p:txEl>
                                              <p:pRg st="2" end="2"/>
                                            </p:txEl>
                                          </p:spTgt>
                                        </p:tgtEl>
                                        <p:attrNameLst>
                                          <p:attrName>style.visibility</p:attrName>
                                        </p:attrNameLst>
                                      </p:cBhvr>
                                      <p:to>
                                        <p:strVal val="visible"/>
                                      </p:to>
                                    </p:set>
                                  </p:childTnLst>
                                </p:cTn>
                              </p:par>
                            </p:childTnLst>
                          </p:cTn>
                        </p:par>
                        <p:par>
                          <p:cTn id="44" fill="hold" nodeType="afterGroup">
                            <p:stCondLst>
                              <p:cond delay="2"/>
                            </p:stCondLst>
                            <p:childTnLst>
                              <p:par>
                                <p:cTn id="45" presetID="1" presetClass="entr" presetSubtype="0" fill="hold" grpId="0" nodeType="afterEffect">
                                  <p:stCondLst>
                                    <p:cond delay="0"/>
                                  </p:stCondLst>
                                  <p:childTnLst>
                                    <p:set>
                                      <p:cBhvr>
                                        <p:cTn id="46" dur="1" fill="hold">
                                          <p:stCondLst>
                                            <p:cond delay="0"/>
                                          </p:stCondLst>
                                        </p:cTn>
                                        <p:tgtEl>
                                          <p:spTgt spid="14">
                                            <p:txEl>
                                              <p:pRg st="3" end="3"/>
                                            </p:txEl>
                                          </p:spTgt>
                                        </p:tgtEl>
                                        <p:attrNameLst>
                                          <p:attrName>style.visibility</p:attrName>
                                        </p:attrNameLst>
                                      </p:cBhvr>
                                      <p:to>
                                        <p:strVal val="visible"/>
                                      </p:to>
                                    </p:set>
                                  </p:childTnLst>
                                </p:cTn>
                              </p:par>
                            </p:childTnLst>
                          </p:cTn>
                        </p:par>
                        <p:par>
                          <p:cTn id="47" fill="hold" nodeType="afterGroup">
                            <p:stCondLst>
                              <p:cond delay="3"/>
                            </p:stCondLst>
                            <p:childTnLst>
                              <p:par>
                                <p:cTn id="48" presetID="1" presetClass="entr" presetSubtype="0" fill="hold" grpId="0" nodeType="afterEffect">
                                  <p:stCondLst>
                                    <p:cond delay="0"/>
                                  </p:stCondLst>
                                  <p:childTnLst>
                                    <p:set>
                                      <p:cBhvr>
                                        <p:cTn id="49"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4" grpId="0" uiExpand="1" build="p" bldLvl="5"/>
      <p:bldP spid="16" grpId="0" uiExpand="1" build="p" bldLvl="5"/>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798491-42FD-4688-B2BE-A53D63DFED3F}"/>
              </a:ext>
            </a:extLst>
          </p:cNvPr>
          <p:cNvPicPr>
            <a:picLocks noChangeAspect="1"/>
          </p:cNvPicPr>
          <p:nvPr/>
        </p:nvPicPr>
        <p:blipFill>
          <a:blip r:embed="rId2">
            <a:extLst>
              <a:ext uri="{28A0092B-C50C-407E-A947-70E740481C1C}">
                <a14:useLocalDpi xmlns:a14="http://schemas.microsoft.com/office/drawing/2010/main" val="0"/>
              </a:ext>
            </a:extLst>
          </a:blip>
          <a:srcRect t="2" r="4718" b="25740"/>
          <a:stretch>
            <a:fillRect/>
          </a:stretch>
        </p:blipFill>
        <p:spPr>
          <a:xfrm flipH="1">
            <a:off x="8933233" y="3048000"/>
            <a:ext cx="3258766" cy="3809999"/>
          </a:xfrm>
          <a:custGeom>
            <a:avLst/>
            <a:gdLst>
              <a:gd name="connsiteX0" fmla="*/ 0 w 4355885"/>
              <a:gd name="connsiteY0" fmla="*/ 0 h 5092700"/>
              <a:gd name="connsiteX1" fmla="*/ 4355885 w 4355885"/>
              <a:gd name="connsiteY1" fmla="*/ 0 h 5092700"/>
              <a:gd name="connsiteX2" fmla="*/ 4355885 w 4355885"/>
              <a:gd name="connsiteY2" fmla="*/ 1438554 h 5092700"/>
              <a:gd name="connsiteX3" fmla="*/ 4291729 w 4355885"/>
              <a:gd name="connsiteY3" fmla="*/ 1469008 h 5092700"/>
              <a:gd name="connsiteX4" fmla="*/ 3403600 w 4355885"/>
              <a:gd name="connsiteY4" fmla="*/ 3206750 h 5092700"/>
              <a:gd name="connsiteX5" fmla="*/ 4291729 w 4355885"/>
              <a:gd name="connsiteY5" fmla="*/ 4944493 h 5092700"/>
              <a:gd name="connsiteX6" fmla="*/ 4355885 w 4355885"/>
              <a:gd name="connsiteY6" fmla="*/ 4974947 h 5092700"/>
              <a:gd name="connsiteX7" fmla="*/ 4355885 w 4355885"/>
              <a:gd name="connsiteY7" fmla="*/ 5092700 h 5092700"/>
              <a:gd name="connsiteX8" fmla="*/ 0 w 4355885"/>
              <a:gd name="connsiteY8" fmla="*/ 509270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885" h="5092700">
                <a:moveTo>
                  <a:pt x="0" y="0"/>
                </a:moveTo>
                <a:lnTo>
                  <a:pt x="4355885" y="0"/>
                </a:lnTo>
                <a:lnTo>
                  <a:pt x="4355885" y="1438554"/>
                </a:lnTo>
                <a:lnTo>
                  <a:pt x="4291729" y="1469008"/>
                </a:lnTo>
                <a:cubicBezTo>
                  <a:pt x="3769813" y="1755310"/>
                  <a:pt x="3403600" y="2425564"/>
                  <a:pt x="3403600" y="3206750"/>
                </a:cubicBezTo>
                <a:cubicBezTo>
                  <a:pt x="3403600" y="3987936"/>
                  <a:pt x="3769813" y="4658190"/>
                  <a:pt x="4291729" y="4944493"/>
                </a:cubicBezTo>
                <a:lnTo>
                  <a:pt x="4355885" y="4974947"/>
                </a:lnTo>
                <a:lnTo>
                  <a:pt x="4355885" y="5092700"/>
                </a:lnTo>
                <a:lnTo>
                  <a:pt x="0" y="5092700"/>
                </a:lnTo>
                <a:close/>
              </a:path>
            </a:pathLst>
          </a:custGeom>
        </p:spPr>
      </p:pic>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711B83F-DE9C-48B5-B51F-E1BE4EE278B9}"/>
              </a:ext>
            </a:extLst>
          </p:cNvPr>
          <p:cNvPicPr>
            <a:picLocks noChangeAspect="1"/>
          </p:cNvPicPr>
          <p:nvPr/>
        </p:nvPicPr>
        <p:blipFill>
          <a:blip r:embed="rId3">
            <a:extLst>
              <a:ext uri="{28A0092B-C50C-407E-A947-70E740481C1C}">
                <a14:useLocalDpi xmlns:a14="http://schemas.microsoft.com/office/drawing/2010/main" val="0"/>
              </a:ext>
            </a:extLst>
          </a:blip>
          <a:srcRect t="74435" r="63330" b="7334"/>
          <a:stretch>
            <a:fillRect/>
          </a:stretch>
        </p:blipFill>
        <p:spPr>
          <a:xfrm flipH="1">
            <a:off x="8313901" y="4290933"/>
            <a:ext cx="3878099" cy="2892353"/>
          </a:xfrm>
          <a:prstGeom prst="rect">
            <a:avLst/>
          </a:prstGeom>
        </p:spPr>
      </p:pic>
      <p:sp>
        <p:nvSpPr>
          <p:cNvPr id="12" name="矩形 1"/>
          <p:cNvSpPr/>
          <p:nvPr/>
        </p:nvSpPr>
        <p:spPr>
          <a:xfrm>
            <a:off x="590551" y="1253331"/>
            <a:ext cx="11010900" cy="4705018"/>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6">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写作背景</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0" name="图片 8"/>
          <p:cNvPicPr>
            <a:picLocks noChangeAspect="1"/>
          </p:cNvPicPr>
          <p:nvPr/>
        </p:nvPicPr>
        <p:blipFill>
          <a:blip r:embed="rId7"/>
          <a:stretch>
            <a:fillRect/>
          </a:stretch>
        </p:blipFill>
        <p:spPr>
          <a:xfrm>
            <a:off x="1644971" y="2064775"/>
            <a:ext cx="2137369" cy="2728450"/>
          </a:xfrm>
          <a:prstGeom prst="rect">
            <a:avLst/>
          </a:prstGeom>
        </p:spPr>
      </p:pic>
      <p:pic>
        <p:nvPicPr>
          <p:cNvPr id="13" name="图片 3" descr="51miz-E183432-ED85ABE5"/>
          <p:cNvPicPr>
            <a:picLocks noChangeAspect="1"/>
          </p:cNvPicPr>
          <p:nvPr/>
        </p:nvPicPr>
        <p:blipFill>
          <a:blip r:embed="rId8"/>
          <a:srcRect l="26246" r="29908"/>
          <a:stretch>
            <a:fillRect/>
          </a:stretch>
        </p:blipFill>
        <p:spPr>
          <a:xfrm>
            <a:off x="590550" y="2151380"/>
            <a:ext cx="1121410" cy="2555240"/>
          </a:xfrm>
          <a:prstGeom prst="rect">
            <a:avLst/>
          </a:prstGeom>
        </p:spPr>
      </p:pic>
      <p:sp>
        <p:nvSpPr>
          <p:cNvPr id="5" name="标题 4"/>
          <p:cNvSpPr>
            <a:spLocks noGrp="1"/>
          </p:cNvSpPr>
          <p:nvPr>
            <p:ph type="title"/>
          </p:nvPr>
        </p:nvSpPr>
        <p:spPr>
          <a:xfrm>
            <a:off x="880828" y="2805449"/>
            <a:ext cx="636639" cy="1325563"/>
          </a:xfrm>
        </p:spPr>
        <p:txBody>
          <a:bodyPr>
            <a:normAutofit fontScale="90000"/>
          </a:bodyPr>
          <a:lstStyle/>
          <a:p>
            <a:pPr algn="dist"/>
            <a:r>
              <a:rPr lang="zh-CN" altLang="en-US" sz="3600" smtClean="0">
                <a:solidFill>
                  <a:schemeClr val="bg1"/>
                </a:solidFill>
                <a:latin typeface="隶书" panose="02010509060101010101" pitchFamily="49" charset="-122"/>
                <a:ea typeface="隶书" panose="02010509060101010101" pitchFamily="49" charset="-122"/>
              </a:rPr>
              <a:t>写作背景</a:t>
            </a:r>
            <a:endParaRPr lang="zh-CN" altLang="en-US" sz="3600">
              <a:solidFill>
                <a:schemeClr val="bg1"/>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3693658" y="1253331"/>
            <a:ext cx="7812032" cy="4351338"/>
          </a:xfrm>
        </p:spPr>
        <p:txBody>
          <a:bodyPr>
            <a:noAutofit/>
          </a:bodyPr>
          <a:lstStyle/>
          <a:p>
            <a:pPr marL="0" indent="720000">
              <a:lnSpc>
                <a:spcPct val="120000"/>
              </a:lnSpc>
              <a:spcBef>
                <a:spcPct val="0"/>
              </a:spcBef>
              <a:buNone/>
            </a:pP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本文写于唐敬宗宝历元年（</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825</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）。这时的唐王朝，藩镇割据，拥兵自重，宦官专权，民不聊生。唐敬宗李堪年少即位，好游乐，务声色，大兴土木，不理朝政。本文就是作者</a:t>
            </a:r>
            <a:r>
              <a:rPr lang="en-US" altLang="zh-CN"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23</a:t>
            </a:r>
            <a:r>
              <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岁时有感于时政而写的。这篇赋体散文，</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借古讽今，通过描述阿房宫的兴建及毁灭，生动形象地总结了秦王朝统治者骄奢亡国的历史经验，阐述了天下兴亡的道理，向</a:t>
            </a:r>
            <a:r>
              <a:rPr lang="zh-CN" altLang="en-US" b="1" dirty="0" smtClean="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唐朝统治者</a:t>
            </a:r>
            <a:r>
              <a:rPr lang="zh-CN" altLang="en-US" b="1" dirty="0">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提出了警示，表达出一个封建时代正直文人忧国忧民、匡世济民的情怀</a:t>
            </a:r>
            <a:r>
              <a:rPr lang="zh-CN" altLang="en-US" b="1" dirty="0"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dirty="0">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Tree>
    <p:extLst>
      <p:ext uri="{BB962C8B-B14F-4D97-AF65-F5344CB8AC3E}">
        <p14:creationId xmlns:p14="http://schemas.microsoft.com/office/powerpoint/2010/main" val="219431534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s://gimg2.baidu.com/image_search/src=http%3A%2F%2Fdingyue.ws.126.net%2FsFWjJj%3DX2XCP26wBGrUql7Fm9VCTeNfKSFtrgKHBmr1ok1558454302883compressflag.jpg&amp;refer=http%3A%2F%2Fdingyue.ws.126.net&amp;app=2002&amp;size=f9999,10000&amp;q=a80&amp;n=0&amp;g=0n&amp;fmt=jpeg?sec=1621327457&amp;t=49d6a3f489e2f7c375effacf7df86c0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1253331"/>
            <a:ext cx="12192000" cy="560749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
          <p:cNvSpPr/>
          <p:nvPr/>
        </p:nvSpPr>
        <p:spPr>
          <a:xfrm>
            <a:off x="590551" y="1400811"/>
            <a:ext cx="11010900" cy="3716875"/>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10"/>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5">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1822625"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写作背景</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6"/>
          <a:srcRect l="26246" r="29908"/>
          <a:stretch>
            <a:fillRect/>
          </a:stretch>
        </p:blipFill>
        <p:spPr>
          <a:xfrm>
            <a:off x="590550" y="2151380"/>
            <a:ext cx="1121410" cy="2555240"/>
          </a:xfrm>
          <a:prstGeom prst="rect">
            <a:avLst/>
          </a:prstGeom>
        </p:spPr>
      </p:pic>
      <p:sp>
        <p:nvSpPr>
          <p:cNvPr id="3" name="内容占位符 2"/>
          <p:cNvSpPr>
            <a:spLocks noGrp="1"/>
          </p:cNvSpPr>
          <p:nvPr>
            <p:ph idx="1"/>
          </p:nvPr>
        </p:nvSpPr>
        <p:spPr>
          <a:xfrm>
            <a:off x="1606439" y="1485189"/>
            <a:ext cx="9995012" cy="3584435"/>
          </a:xfrm>
        </p:spPr>
        <p:txBody>
          <a:bodyPr>
            <a:noAutofit/>
          </a:bodyPr>
          <a:lstStyle/>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阿房宫，秦始皇所建造的宫苑，故址在今陕西省西安市阿房村。始建于秦始皇三十五年（前</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212</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年），因其前殿所在地为阿房，故称“阿房宫”。当时动用的役夫七十余万，工程浩大，耗费民力财力极多，加剧了当时的社会危机，导致农民起义的爆发。秦亡后，此宫为项羽所焚，现尚存夯土台基。</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endParaRPr>
          </a:p>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这是一篇</a:t>
            </a:r>
            <a:r>
              <a:rPr lang="zh-CN" altLang="en-US" b="1">
                <a:solidFill>
                  <a:srgbClr val="FFFF00"/>
                </a:solidFill>
                <a:latin typeface="楷体" panose="02010609060101010101" pitchFamily="49" charset="-122"/>
                <a:ea typeface="楷体" panose="02010609060101010101" pitchFamily="49" charset="-122"/>
                <a:cs typeface="华康乾隆行楷 W7" panose="03000709000000000000" charset="-122"/>
                <a:sym typeface="+mn-ea"/>
              </a:rPr>
              <a:t>借古讽今</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的赋体散文，阐明这个历史教训，就是杜牧在赋中所要表现的讽喻意义</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14" name="标题 4"/>
          <p:cNvSpPr txBox="1"/>
          <p:nvPr/>
        </p:nvSpPr>
        <p:spPr>
          <a:xfrm>
            <a:off x="838199" y="2357857"/>
            <a:ext cx="672479" cy="2155149"/>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3200" smtClean="0">
                <a:solidFill>
                  <a:schemeClr val="bg1"/>
                </a:solidFill>
                <a:latin typeface="宋体" panose="02010600030101010101" pitchFamily="2" charset="-122"/>
                <a:ea typeface="宋体" panose="02010600030101010101" pitchFamily="2" charset="-122"/>
              </a:rPr>
              <a:t>“</a:t>
            </a:r>
            <a:r>
              <a:rPr lang="zh-CN" altLang="en-US" sz="3200" smtClean="0">
                <a:solidFill>
                  <a:schemeClr val="bg1"/>
                </a:solidFill>
                <a:latin typeface="隶书" panose="02010509060101010101" pitchFamily="49" charset="-122"/>
                <a:ea typeface="隶书" panose="02010509060101010101" pitchFamily="49" charset="-122"/>
              </a:rPr>
              <a:t>阿房宫</a:t>
            </a:r>
            <a:r>
              <a:rPr lang="en-US" altLang="zh-CN" sz="3200" smtClean="0">
                <a:solidFill>
                  <a:schemeClr val="bg1"/>
                </a:solidFill>
                <a:latin typeface="宋体" panose="02010600030101010101" pitchFamily="2" charset="-122"/>
                <a:ea typeface="宋体" panose="02010600030101010101" pitchFamily="2" charset="-122"/>
              </a:rPr>
              <a:t>”</a:t>
            </a:r>
            <a:endParaRPr lang="zh-CN" altLang="en-US" sz="3200">
              <a:solidFill>
                <a:schemeClr val="bg1"/>
              </a:solidFill>
              <a:latin typeface="隶书" panose="02010509060101010101" pitchFamily="49" charset="-122"/>
              <a:ea typeface="隶书" panose="02010509060101010101" pitchFamily="49" charset="-122"/>
            </a:endParaRPr>
          </a:p>
        </p:txBody>
      </p:sp>
      <p:sp>
        <p:nvSpPr>
          <p:cNvPr id="5" name="矩形 4"/>
          <p:cNvSpPr/>
          <p:nvPr/>
        </p:nvSpPr>
        <p:spPr>
          <a:xfrm>
            <a:off x="762308" y="5069624"/>
            <a:ext cx="11134418" cy="1631216"/>
          </a:xfrm>
          <a:prstGeom prst="rect">
            <a:avLst/>
          </a:prstGeom>
        </p:spPr>
        <p:txBody>
          <a:bodyPr wrap="square">
            <a:spAutoFit/>
          </a:bodyPr>
          <a:lstStyle/>
          <a:p>
            <a:pPr indent="457200"/>
            <a:r>
              <a:rPr lang="zh-CN" altLang="en-US" sz="2000">
                <a:solidFill>
                  <a:schemeClr val="bg1"/>
                </a:solidFill>
                <a:latin typeface="楷体" panose="02010609060101010101" pitchFamily="49" charset="-122"/>
                <a:ea typeface="楷体" panose="02010609060101010101" pitchFamily="49" charset="-122"/>
              </a:rPr>
              <a:t>根据历史记载，阿房宫东西宽三里，南北长五里，可容纳十五万人居住。里面道路纵横交错，宫殿屋宇林立。其前殿东西长五百步，南北宽五十丈，高达十数丈，可以容纳万人。而这，只是阿房宫的主体建筑。以此为中心与咸阳相连接，周围三百里内星罗棋布修建了二百七十余座离宫别馆祠堂庙宇。各个建筑之间有宽阔平整的道路或阁道相连接，直通到终南山下。当时有运石工人编的歌唱道:“千男呼哟万男喊，巨石大如山。 </a:t>
            </a:r>
            <a:r>
              <a:rPr lang="zh-CN" altLang="en-US" sz="2000" smtClean="0">
                <a:solidFill>
                  <a:schemeClr val="bg1"/>
                </a:solidFill>
                <a:latin typeface="楷体" panose="02010609060101010101" pitchFamily="49" charset="-122"/>
                <a:ea typeface="楷体" panose="02010609060101010101" pitchFamily="49" charset="-122"/>
              </a:rPr>
              <a:t>渭水</a:t>
            </a:r>
            <a:r>
              <a:rPr lang="zh-CN" altLang="en-US" sz="2000">
                <a:solidFill>
                  <a:schemeClr val="bg1"/>
                </a:solidFill>
                <a:latin typeface="楷体" panose="02010609060101010101" pitchFamily="49" charset="-122"/>
                <a:ea typeface="楷体" panose="02010609060101010101" pitchFamily="49" charset="-122"/>
              </a:rPr>
              <a:t>河啊甘泉口，石落水断流。”</a:t>
            </a:r>
          </a:p>
        </p:txBody>
      </p:sp>
    </p:spTree>
    <p:extLst>
      <p:ext uri="{BB962C8B-B14F-4D97-AF65-F5344CB8AC3E}">
        <p14:creationId xmlns:p14="http://schemas.microsoft.com/office/powerpoint/2010/main" val="3468954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uiExpand="1"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
          <p:cNvSpPr/>
          <p:nvPr/>
        </p:nvSpPr>
        <p:spPr>
          <a:xfrm>
            <a:off x="590551" y="1400811"/>
            <a:ext cx="11010900" cy="4764015"/>
          </a:xfrm>
          <a:prstGeom prst="rect">
            <a:avLst/>
          </a:prstGeom>
          <a:solidFill>
            <a:srgbClr val="8F552E">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6"/>
          <p:cNvPicPr>
            <a:picLocks noChangeAspect="1"/>
          </p:cNvPicPr>
          <p:nvPr/>
        </p:nvPicPr>
        <p:blipFill>
          <a:blip r:embed="rId2">
            <a:extLst>
              <a:ext uri="{BEBA8EAE-BF5A-486C-A8C5-ECC9F3942E4B}">
                <a14:imgProps xmlns:a14="http://schemas.microsoft.com/office/drawing/2010/main">
                  <a14:imgLayer r:embed="rId3">
                    <a14:imgEffect>
                      <a14:backgroundRemoval t="1471" b="99020" l="0" r="100000"/>
                    </a14:imgEffect>
                  </a14:imgLayer>
                </a14:imgProps>
              </a:ext>
            </a:extLst>
          </a:blip>
          <a:stretch>
            <a:fillRect/>
          </a:stretch>
        </p:blipFill>
        <p:spPr>
          <a:xfrm flipH="1">
            <a:off x="905764" y="1502988"/>
            <a:ext cx="3310757" cy="4221378"/>
          </a:xfrm>
          <a:prstGeom prst="rect">
            <a:avLst/>
          </a:prstGeom>
        </p:spPr>
      </p:pic>
      <p:pic>
        <p:nvPicPr>
          <p:cNvPr id="8" name="内容占位符 10"/>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a:xfrm>
            <a:off x="838199" y="300040"/>
            <a:ext cx="524827" cy="524827"/>
          </a:xfrm>
          <a:prstGeom prst="rect">
            <a:avLst/>
          </a:prstGeom>
          <a:effectLst>
            <a:outerShdw blurRad="76200" dir="18900000" sy="23000" kx="-1200000" algn="bl" rotWithShape="0">
              <a:prstClr val="black">
                <a:alpha val="20000"/>
              </a:prstClr>
            </a:outerShdw>
          </a:effectLst>
        </p:spPr>
      </p:pic>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C8178D-20CA-47BE-8BA1-9693B1F7752B}"/>
              </a:ext>
            </a:extLst>
          </p:cNvPr>
          <p:cNvPicPr>
            <a:picLocks noChangeAspect="1"/>
          </p:cNvPicPr>
          <p:nvPr/>
        </p:nvPicPr>
        <p:blipFill>
          <a:blip r:embed="rId6">
            <a:extLst>
              <a:ext uri="{28A0092B-C50C-407E-A947-70E740481C1C}">
                <a14:useLocalDpi xmlns:a14="http://schemas.microsoft.com/office/drawing/2010/main" val="0"/>
              </a:ext>
            </a:extLst>
          </a:blip>
          <a:srcRect t="74435" r="63330" b="7334"/>
          <a:stretch>
            <a:fillRect/>
          </a:stretch>
        </p:blipFill>
        <p:spPr>
          <a:xfrm>
            <a:off x="1" y="-283225"/>
            <a:ext cx="3425072" cy="2554477"/>
          </a:xfrm>
          <a:prstGeom prst="rect">
            <a:avLst/>
          </a:prstGeom>
        </p:spPr>
      </p:pic>
      <p:sp>
        <p:nvSpPr>
          <p:cNvPr id="9" name="文本占位符 1"/>
          <p:cNvSpPr txBox="1"/>
          <p:nvPr/>
        </p:nvSpPr>
        <p:spPr>
          <a:xfrm>
            <a:off x="1363027" y="309224"/>
            <a:ext cx="5509721" cy="409575"/>
          </a:xfrm>
          <a:prstGeom prst="rect">
            <a:avLst/>
          </a:prstGeom>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marL="0" indent="0" algn="dist">
              <a:buFont typeface="Arial" panose="020B0604020202020204" pitchFamily="34" charset="0"/>
              <a:buNone/>
              <a:defRPr/>
            </a:pPr>
            <a:r>
              <a:rPr lang="zh-CN" altLang="en-US" smtClean="0">
                <a:solidFill>
                  <a:schemeClr val="tx1">
                    <a:lumMod val="65000"/>
                    <a:lumOff val="35000"/>
                  </a:schemeClr>
                </a:solidFill>
                <a:latin typeface="隶书" panose="02010509060101010101" pitchFamily="49" charset="-122"/>
                <a:ea typeface="隶书" panose="02010509060101010101" pitchFamily="49" charset="-122"/>
              </a:rPr>
              <a:t>关于阿房宫命名的传说三则</a:t>
            </a:r>
            <a:endParaRPr lang="zh-CN" altLang="en-US">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3" name="图片 3" descr="51miz-E183432-ED85ABE5"/>
          <p:cNvPicPr>
            <a:picLocks noChangeAspect="1"/>
          </p:cNvPicPr>
          <p:nvPr/>
        </p:nvPicPr>
        <p:blipFill>
          <a:blip r:embed="rId7"/>
          <a:srcRect l="26246" r="29908"/>
          <a:stretch>
            <a:fillRect/>
          </a:stretch>
        </p:blipFill>
        <p:spPr>
          <a:xfrm>
            <a:off x="590551" y="2997510"/>
            <a:ext cx="1121410" cy="1471859"/>
          </a:xfrm>
          <a:prstGeom prst="rect">
            <a:avLst/>
          </a:prstGeom>
        </p:spPr>
      </p:pic>
      <p:sp>
        <p:nvSpPr>
          <p:cNvPr id="3" name="内容占位符 2"/>
          <p:cNvSpPr>
            <a:spLocks noGrp="1"/>
          </p:cNvSpPr>
          <p:nvPr>
            <p:ph idx="1"/>
          </p:nvPr>
        </p:nvSpPr>
        <p:spPr>
          <a:xfrm>
            <a:off x="4015622" y="1457919"/>
            <a:ext cx="7351577" cy="3584435"/>
          </a:xfrm>
        </p:spPr>
        <p:txBody>
          <a:bodyPr>
            <a:noAutofit/>
          </a:bodyPr>
          <a:lstStyle/>
          <a:p>
            <a:pPr marL="0" indent="720000" fontAlgn="auto">
              <a:lnSpc>
                <a:spcPct val="120000"/>
              </a:lnSpc>
              <a:spcBef>
                <a:spcPct val="0"/>
              </a:spcBef>
              <a:buNone/>
            </a:pP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秦始皇在讨伐六国的过程中，掠来大量美女和珍宝古玩，咸阳城里的宫殿已显得拥挤，他便下令在咸阳附近修阿房宫。把尽有的珍宝和宫女搬到阿旁宫。大臣问造在哪里，秦始皇操陕西方言说</a:t>
            </a:r>
            <a:r>
              <a:rPr lang="en-US" altLang="zh-CN"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r>
              <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阿房”。阿房并不是一个实际地名，它的意思是“近旁”、“旁边”。听了秦始皇的话，大臣们就命工匠在咸阳宫旁边的上林苑建了一个“复压三百余里隔离天日”的庞大宫殿，取名“阿房宫”</a:t>
            </a:r>
            <a:r>
              <a:rPr lang="zh-CN" altLang="en-US" b="1" smtClean="0">
                <a:solidFill>
                  <a:schemeClr val="bg1"/>
                </a:solidFill>
                <a:latin typeface="楷体" panose="02010609060101010101" pitchFamily="49" charset="-122"/>
                <a:ea typeface="楷体" panose="02010609060101010101" pitchFamily="49" charset="-122"/>
                <a:cs typeface="华康乾隆行楷 W7" panose="03000709000000000000" charset="-122"/>
                <a:sym typeface="+mn-ea"/>
              </a:rPr>
              <a:t>。</a:t>
            </a:r>
            <a:endParaRPr lang="zh-CN" altLang="en-US" b="1">
              <a:solidFill>
                <a:schemeClr val="bg1"/>
              </a:solidFill>
              <a:latin typeface="楷体" panose="02010609060101010101" pitchFamily="49" charset="-122"/>
              <a:ea typeface="楷体" panose="02010609060101010101" pitchFamily="49" charset="-122"/>
              <a:cs typeface="华康乾隆行楷 W7" panose="03000709000000000000" charset="-122"/>
              <a:sym typeface="+mn-ea"/>
            </a:endParaRPr>
          </a:p>
        </p:txBody>
      </p:sp>
      <p:sp>
        <p:nvSpPr>
          <p:cNvPr id="14" name="标题 4"/>
          <p:cNvSpPr txBox="1"/>
          <p:nvPr/>
        </p:nvSpPr>
        <p:spPr>
          <a:xfrm>
            <a:off x="829764" y="3167669"/>
            <a:ext cx="672479" cy="995835"/>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3200" smtClean="0">
                <a:solidFill>
                  <a:schemeClr val="bg1"/>
                </a:solidFill>
                <a:latin typeface="隶书" panose="02010509060101010101" pitchFamily="49" charset="-122"/>
                <a:ea typeface="隶书" panose="02010509060101010101" pitchFamily="49" charset="-122"/>
              </a:rPr>
              <a:t>一则</a:t>
            </a:r>
            <a:endParaRPr lang="zh-CN" altLang="en-US" sz="3200">
              <a:solidFill>
                <a:schemeClr val="bg1"/>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6879318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5894</Words>
  <Application>Microsoft Office PowerPoint</Application>
  <PresentationFormat>自定义</PresentationFormat>
  <Paragraphs>536</Paragraphs>
  <Slides>48</Slides>
  <Notes>1</Notes>
  <HiddenSlides>1</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目录</vt:lpstr>
      <vt:lpstr>PowerPoint 演示文稿</vt:lpstr>
      <vt:lpstr>作者介绍</vt:lpstr>
      <vt:lpstr>PowerPoint 演示文稿</vt:lpstr>
      <vt:lpstr>写作背景</vt:lpstr>
      <vt:lpstr>PowerPoint 演示文稿</vt:lpstr>
      <vt:lpstr>PowerPoint 演示文稿</vt:lpstr>
      <vt:lpstr>PowerPoint 演示文稿</vt:lpstr>
      <vt:lpstr>PowerPoint 演示文稿</vt:lpstr>
      <vt:lpstr>PowerPoint 演示文稿</vt:lpstr>
      <vt:lpstr>了解“赋”</vt:lpstr>
      <vt:lpstr>PowerPoint 演示文稿</vt:lpstr>
      <vt:lpstr>PowerPoint 演示文稿</vt:lpstr>
      <vt:lpstr>PowerPoint 演示文稿</vt:lpstr>
      <vt:lpstr>PowerPoint 演示文稿</vt:lpstr>
      <vt:lpstr>PowerPoint 演示文稿</vt:lpstr>
      <vt:lpstr>词    汇（一）</vt:lpstr>
      <vt:lpstr>PowerPoint 演示文稿</vt:lpstr>
      <vt:lpstr>词    汇（二）</vt:lpstr>
      <vt:lpstr>PowerPoint 演示文稿</vt:lpstr>
      <vt:lpstr>PowerPoint 演示文稿</vt:lpstr>
      <vt:lpstr>PowerPoint 演示文稿</vt:lpstr>
      <vt:lpstr>宫中奢侈铺张的生活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1、课文是从哪几个方面来极力描写阿房宫的？这些描写对表达中心思想有什么作用？</vt:lpstr>
      <vt:lpstr>2、杜牧写这篇赋，既然是为了总结秦王朝灭亡的历史教训，借以讽谏时弊，为何开头要从六国覆灭下笔？</vt:lpstr>
      <vt:lpstr>3、作者写《阿房宫赋》，是为了总结秦王朝灭亡的历史教训，讽喻朝政。但为什么写阿房宫被焚，却说“楚人一炬，可怜焦土”，这里流露了作者怎样的思想感情？</vt:lpstr>
      <vt:lpstr>4、铺叙、夸张、渲染是赋体的特征。就本文而言，把阿房宫写得穷奢极丽，才能更有力地显示秦王朝崩溃的必然性。反复诵读本文，结合学过的《赤壁赋》等文章仔细体会赋体的特征。</vt:lpstr>
      <vt:lpstr>【适用话题】：“不爱惜民力，就是自掘坟墓”“水(民)能载舟，亦能覆舟”“淫逸可以亡国”“居安思危”“不要被自己打败”“前事不忘，后事之师”。</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2021-04-20T12:22:54Z</cp:lastPrinted>
  <dcterms:created xsi:type="dcterms:W3CDTF">2021-04-20T12:22:54Z</dcterms:created>
  <dcterms:modified xsi:type="dcterms:W3CDTF">2021-05-04T04:53:29Z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