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6" r:id="rId3"/>
    <p:sldId id="285" r:id="rId5"/>
    <p:sldId id="286" r:id="rId6"/>
    <p:sldId id="280" r:id="rId7"/>
    <p:sldId id="258" r:id="rId8"/>
    <p:sldId id="259" r:id="rId9"/>
    <p:sldId id="260" r:id="rId10"/>
    <p:sldId id="261" r:id="rId11"/>
    <p:sldId id="273" r:id="rId12"/>
    <p:sldId id="276" r:id="rId13"/>
    <p:sldId id="277" r:id="rId14"/>
    <p:sldId id="263" r:id="rId15"/>
    <p:sldId id="278" r:id="rId16"/>
    <p:sldId id="269" r:id="rId17"/>
    <p:sldId id="284" r:id="rId18"/>
    <p:sldId id="264" r:id="rId19"/>
    <p:sldId id="283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9" r:id="rId29"/>
    <p:sldId id="310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00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00"/>
    <a:srgbClr val="0080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34"/>
  </p:normalViewPr>
  <p:slideViewPr>
    <p:cSldViewPr showGuides="1">
      <p:cViewPr varScale="1">
        <p:scale>
          <a:sx n="84" d="100"/>
          <a:sy n="84" d="100"/>
        </p:scale>
        <p:origin x="-1152" y="-36"/>
      </p:cViewPr>
      <p:guideLst>
        <p:guide orient="horz" pos="2160"/>
        <p:guide pos="28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/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4.wav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4.wav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2.wav"/><Relationship Id="rId4" Type="http://schemas.openxmlformats.org/officeDocument/2006/relationships/image" Target="../media/image29.jpeg"/><Relationship Id="rId3" Type="http://schemas.openxmlformats.org/officeDocument/2006/relationships/image" Target="../media/image28.GIF"/><Relationship Id="rId2" Type="http://schemas.openxmlformats.org/officeDocument/2006/relationships/slide" Target="slide1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50800"/>
            <a:ext cx="4962525" cy="4074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645" y="-50165"/>
            <a:ext cx="4648835" cy="3509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5" y="3651885"/>
            <a:ext cx="4525645" cy="3186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01570" y="2834640"/>
            <a:ext cx="320294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7200" b="1" dirty="0">
                <a:solidFill>
                  <a:schemeClr val="bg1"/>
                </a:solidFill>
                <a:ea typeface="黑体" panose="02010609060101010101" pitchFamily="49" charset="-122"/>
                <a:sym typeface="+mn-ea"/>
              </a:rPr>
              <a:t> </a:t>
            </a:r>
            <a:endParaRPr lang="zh-CN" altLang="en-US" sz="4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2470" y="3458845"/>
            <a:ext cx="4525010" cy="3379470"/>
          </a:xfrm>
          <a:prstGeom prst="rect">
            <a:avLst/>
          </a:prstGeom>
        </p:spPr>
      </p:pic>
      <p:sp>
        <p:nvSpPr>
          <p:cNvPr id="6" name="流程图: 库存数据 5"/>
          <p:cNvSpPr/>
          <p:nvPr/>
        </p:nvSpPr>
        <p:spPr>
          <a:xfrm>
            <a:off x="3364865" y="3069590"/>
            <a:ext cx="2414270" cy="718820"/>
          </a:xfrm>
          <a:prstGeom prst="flowChartOnlineStorage">
            <a:avLst/>
          </a:prstGeom>
          <a:gradFill>
            <a:gsLst>
              <a:gs pos="47000">
                <a:srgbClr val="FBFB11"/>
              </a:gs>
              <a:gs pos="100000">
                <a:srgbClr val="838309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诸葛亮</a:t>
            </a:r>
            <a:endParaRPr kumimoji="0" lang="zh-CN" altLang="en-US" sz="3600" b="1" i="0" u="none" strike="noStrike" cap="none" normalizeH="0" baseline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84455"/>
            <a:ext cx="4625340" cy="3306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75" y="84455"/>
            <a:ext cx="4181475" cy="3098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" y="3390900"/>
            <a:ext cx="4737735" cy="3242310"/>
          </a:xfrm>
          <a:prstGeom prst="rect">
            <a:avLst/>
          </a:prstGeom>
        </p:spPr>
      </p:pic>
      <p:pic>
        <p:nvPicPr>
          <p:cNvPr id="18436" name="Picture 4" descr="D611T0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355" y="3322320"/>
            <a:ext cx="4403090" cy="3379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dm042"/>
          <p:cNvPicPr/>
          <p:nvPr/>
        </p:nvPicPr>
        <p:blipFill>
          <a:blip r:embed="rId1"/>
          <a:stretch>
            <a:fillRect/>
          </a:stretch>
        </p:blipFill>
        <p:spPr>
          <a:xfrm>
            <a:off x="-70485" y="128905"/>
            <a:ext cx="5086350" cy="3342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" y="3470910"/>
            <a:ext cx="4867910" cy="3082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645" y="-66040"/>
            <a:ext cx="4177665" cy="661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7240" y="148590"/>
            <a:ext cx="4615180" cy="663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148590"/>
            <a:ext cx="4825365" cy="303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" y="3335020"/>
            <a:ext cx="4825365" cy="3446145"/>
          </a:xfrm>
          <a:prstGeom prst="rect">
            <a:avLst/>
          </a:prstGeom>
        </p:spPr>
      </p:pic>
    </p:spTree>
  </p:cSld>
  <p:clrMapOvr>
    <a:masterClrMapping/>
  </p:clrMapOvr>
  <p:transition>
    <p:checker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" y="103505"/>
            <a:ext cx="8825865" cy="6553200"/>
          </a:xfrm>
          <a:prstGeom prst="rect">
            <a:avLst/>
          </a:prstGeom>
        </p:spPr>
      </p:pic>
      <p:sp>
        <p:nvSpPr>
          <p:cNvPr id="9221" name="Text Box 5"/>
          <p:cNvSpPr txBox="1"/>
          <p:nvPr/>
        </p:nvSpPr>
        <p:spPr>
          <a:xfrm>
            <a:off x="241300" y="103188"/>
            <a:ext cx="2149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b="1" i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b="1" i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火烧赤壁</a:t>
            </a:r>
            <a:endParaRPr lang="zh-CN" altLang="en-US" b="1" i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838200" y="3810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课外拓展：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381000" y="1066800"/>
            <a:ext cx="8458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95190F"/>
                </a:solidFill>
                <a:latin typeface="Times New Roman" panose="02020603050405020304" pitchFamily="18" charset="0"/>
                <a:ea typeface="仿宋_GB2312" pitchFamily="49" charset="-122"/>
              </a:rPr>
              <a:t>下边一副对联概括了诸葛亮一生的功绩，</a:t>
            </a:r>
            <a:endParaRPr lang="zh-CN" altLang="en-US" sz="3600" b="1" dirty="0">
              <a:solidFill>
                <a:srgbClr val="95190F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495300" y="2256790"/>
            <a:ext cx="8153400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收二川，排八阵，六出七擒，五丈原前，点四十九盏明灯，一心只为酬三顾。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取西蜀，定南蛮，东和北拒，中军帐里，变金木土爻神卦，水面偏能用火攻。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65" name="Picture 5" descr="ly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05400"/>
            <a:ext cx="9144000" cy="174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2" grpId="1"/>
      <p:bldP spid="15363" grpId="1"/>
      <p:bldP spid="1536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5" name="图片 30724" descr="2006726105553481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900430" y="1143000"/>
            <a:ext cx="7010400" cy="4525963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66"/>
                </a:solidFill>
                <a:ea typeface="黑体" panose="02010609060101010101" pitchFamily="49" charset="-122"/>
              </a:rPr>
              <a:t>和诸葛亮有关的成语</a:t>
            </a:r>
            <a:endParaRPr lang="zh-CN" altLang="en-US" sz="3600" b="1" dirty="0">
              <a:solidFill>
                <a:srgbClr val="FF0066"/>
              </a:solidFill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三顾茅庐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七擒孟获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草船借箭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羽扇纶（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guān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）巾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赤壁鏖（</a:t>
            </a:r>
            <a:r>
              <a:rPr lang="en-US" altLang="zh-CN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áo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）战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万事俱备，只欠东风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dirty="0"/>
          </a:p>
        </p:txBody>
      </p:sp>
      <p:sp>
        <p:nvSpPr>
          <p:cNvPr id="30726" name="矩形 30725"/>
          <p:cNvSpPr/>
          <p:nvPr/>
        </p:nvSpPr>
        <p:spPr>
          <a:xfrm rot="5400000">
            <a:off x="4038600" y="3124200"/>
            <a:ext cx="5181600" cy="1219200"/>
          </a:xfrm>
          <a:prstGeom prst="rect">
            <a:avLst/>
          </a:prstGeom>
        </p:spPr>
        <p:txBody>
          <a:bodyPr vert="eaVert"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你知道哪些呢</a:t>
            </a:r>
            <a:endParaRPr lang="zh-CN" altLang="en-US" sz="3600" b="1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  <p:bldP spid="307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3" name="Text Box 3"/>
          <p:cNvSpPr txBox="1"/>
          <p:nvPr/>
        </p:nvSpPr>
        <p:spPr>
          <a:xfrm>
            <a:off x="4735830" y="640080"/>
            <a:ext cx="4110355" cy="557784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lvl="0" eaLnBrk="0" hangingPunct="0"/>
            <a:r>
              <a:rPr lang="en-US" altLang="zh-CN" sz="3200" b="1" dirty="0">
                <a:solidFill>
                  <a:schemeClr val="accent4"/>
                </a:solidFill>
              </a:rPr>
              <a:t>        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蜀  相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0" hangingPunct="0"/>
            <a:r>
              <a:rPr lang="zh-CN" altLang="en-US" sz="3200" b="1" dirty="0">
                <a:solidFill>
                  <a:schemeClr val="accent4"/>
                </a:solidFill>
              </a:rPr>
              <a:t>                   </a:t>
            </a:r>
            <a:r>
              <a:rPr lang="zh-CN" altLang="en-US" sz="2000" b="1" dirty="0">
                <a:solidFill>
                  <a:schemeClr val="accent4"/>
                </a:solidFill>
              </a:rPr>
              <a:t>唐代   杜甫</a:t>
            </a:r>
            <a:endParaRPr lang="zh-CN" altLang="en-US" sz="2000" b="1" dirty="0">
              <a:solidFill>
                <a:schemeClr val="accent4"/>
              </a:solidFill>
            </a:endParaRPr>
          </a:p>
          <a:p>
            <a:pPr lvl="0" eaLnBrk="0" hangingPunct="0"/>
            <a:r>
              <a:rPr lang="zh-CN" altLang="en-US" sz="3600" b="1" dirty="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丞相祠堂何处寻，</a:t>
            </a:r>
            <a:endParaRPr lang="zh-CN" altLang="en-US" sz="3600" b="1" dirty="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lvl="0" eaLnBrk="0" hangingPunct="0"/>
            <a:r>
              <a:rPr lang="zh-CN" altLang="en-US" sz="3600" b="1" dirty="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锦官城外柏森森。</a:t>
            </a:r>
            <a:endParaRPr lang="zh-CN" altLang="en-US" sz="3600" b="1" dirty="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lvl="0" eaLnBrk="0" hangingPunct="0"/>
            <a:r>
              <a:rPr lang="zh-CN" altLang="en-US" sz="3600" b="1" dirty="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映阶碧草自春色，</a:t>
            </a:r>
            <a:endParaRPr lang="zh-CN" altLang="en-US" sz="3600" b="1" dirty="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lvl="0" eaLnBrk="0" hangingPunct="0"/>
            <a:r>
              <a:rPr lang="zh-CN" altLang="en-US" sz="3600" b="1" dirty="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隔叶黄鹂空好音。</a:t>
            </a:r>
            <a:endParaRPr lang="zh-CN" altLang="en-US" sz="3600" b="1" dirty="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lvl="0" eaLnBrk="0" hangingPunct="0"/>
            <a:r>
              <a:rPr lang="zh-CN" altLang="en-US" sz="3600" b="1" dirty="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三顾频烦天下计，</a:t>
            </a:r>
            <a:endParaRPr lang="zh-CN" altLang="en-US" sz="3600" b="1" dirty="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lvl="0" eaLnBrk="0" hangingPunct="0"/>
            <a:r>
              <a:rPr lang="zh-CN" altLang="en-US" sz="3600" b="1" dirty="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两朝开济老臣心。</a:t>
            </a:r>
            <a:endParaRPr lang="zh-CN" altLang="en-US" sz="3600" b="1" dirty="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lvl="0" eaLnBrk="0" hangingPunct="0"/>
            <a:r>
              <a:rPr lang="zh-CN" altLang="en-US" sz="3600" b="1" dirty="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出师未捷身先死，</a:t>
            </a:r>
            <a:endParaRPr lang="zh-CN" altLang="en-US" sz="3600" b="1" dirty="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lvl="0" eaLnBrk="0" hangingPunct="0"/>
            <a:r>
              <a:rPr lang="zh-CN" altLang="en-US" sz="3600" b="1" dirty="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长使英雄泪满襟。</a:t>
            </a:r>
            <a:endParaRPr lang="zh-CN" altLang="en-US" sz="3600" b="1" dirty="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44" name="Picture 4" descr="zg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3524250"/>
            <a:ext cx="3728720" cy="2819400"/>
          </a:xfrm>
          <a:prstGeom prst="rect">
            <a:avLst/>
          </a:prstGeom>
          <a:noFill/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245" name="Picture 5" descr="0022">
            <a:hlinkClick r:id="rId2" action="ppaction://hlinksldjump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092825"/>
            <a:ext cx="788988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6" descr="诸葛亮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" y="210185"/>
            <a:ext cx="3494088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  <p:sndAc>
      <p:stSnd>
        <p:snd r:embed="rId5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6840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6834188" y="3113088"/>
            <a:ext cx="1744662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诸葛亮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WordArt 5"/>
          <p:cNvSpPr>
            <a:spLocks noChangeArrowheads="1" noChangeShapeType="1" noTextEdit="1"/>
          </p:cNvSpPr>
          <p:nvPr/>
        </p:nvSpPr>
        <p:spPr bwMode="auto">
          <a:xfrm>
            <a:off x="4267200" y="685800"/>
            <a:ext cx="44196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4400" b="1" kern="10">
                <a:ln w="9525">
                  <a:rou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诫子书</a:t>
            </a:r>
            <a:endParaRPr lang="zh-CN" altLang="en-US" sz="4400" b="1" kern="10">
              <a:ln w="9525">
                <a:round/>
              </a:ln>
              <a:gradFill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097405" y="116205"/>
            <a:ext cx="4343400" cy="641350"/>
          </a:xfrm>
          <a:prstGeom prst="rect">
            <a:avLst/>
          </a:prstGeom>
          <a:gradFill flip="none" rotWithShape="1">
            <a:gsLst>
              <a:gs pos="44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800000"/>
                </a:solidFill>
                <a:latin typeface="Tahoma" panose="020B0604030504040204" pitchFamily="34" charset="0"/>
              </a:rPr>
              <a:t>           </a:t>
            </a:r>
            <a:r>
              <a:rPr kumimoji="1" lang="zh-CN" altLang="en-US" sz="3600" b="1">
                <a:latin typeface="Tahoma" panose="020B0604030504040204" pitchFamily="34" charset="0"/>
              </a:rPr>
              <a:t>诫子书</a:t>
            </a:r>
            <a:endParaRPr kumimoji="1" lang="zh-CN" altLang="en-US" sz="3600" b="1">
              <a:latin typeface="Tahoma" panose="020B0604030504040204" pitchFamily="34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71780" y="1216660"/>
            <a:ext cx="8601075" cy="50292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夫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君子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之行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以修身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俭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以养德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;</a:t>
            </a:r>
            <a:endParaRPr kumimoji="1"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非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淡泊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无以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明志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非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宁静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无以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致远。</a:t>
            </a:r>
            <a:endParaRPr kumimoji="1"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夫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学须静也，才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须学也。</a:t>
            </a:r>
            <a:endParaRPr kumimoji="1"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非学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无以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广才，非志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无以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成学。</a:t>
            </a:r>
            <a:endParaRPr kumimoji="1"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淫慢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不能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励精，险躁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不能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治性。年与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时驰，意与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日去，遂成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枯落，多不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接世，悲守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穷庐，将复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何及！ </a:t>
            </a:r>
            <a:endParaRPr kumimoji="1"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327660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1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327660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1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327660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1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0" y="881063"/>
            <a:ext cx="9144000" cy="5212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b="1">
                <a:solidFill>
                  <a:schemeClr val="tx1"/>
                </a:solidFill>
              </a:rPr>
              <a:t>（1）夫（fú）：助词，用于句首，表示发端。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（2）君子：品德高尚的人。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（3）行：指操守、品德、品行。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（4） 修身：个人的品德修养。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（5）淡（dàn）泊：安静而不贪图功名利禄。内心恬淡，不慕名利。清心寡欲。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（6）明志：明确志向。明，明确、坚定。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（7）宁静：这里指安静，集中精神，不分散精力。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（8）致远：实现远大目标。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（9）广才：使才智广博。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（10）淫（yín）漫：放纵懈怠。淫，放纵。慢，懈怠。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（11）励精：振奋精神。励：奋勉，振奋。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（12）险躁：轻薄浮躁，与上文“宁静”相对而言。险，轻薄。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（13）治性：修养性情。治，修养。</a:t>
            </a:r>
            <a:endParaRPr b="1">
              <a:solidFill>
                <a:schemeClr val="tx1"/>
              </a:solidFill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26988"/>
            <a:ext cx="2165350" cy="646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【</a:t>
            </a:r>
            <a:r>
              <a:rPr lang="zh-CN" altLang="en-US" sz="3600" b="1">
                <a:solidFill>
                  <a:srgbClr val="FF0000"/>
                </a:solidFill>
              </a:rPr>
              <a:t>注 释</a:t>
            </a:r>
            <a:r>
              <a:rPr lang="en-US" altLang="zh-CN" sz="3600" b="1">
                <a:solidFill>
                  <a:srgbClr val="FF0000"/>
                </a:solidFill>
              </a:rPr>
              <a:t>】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8382000" cy="57912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诸葛亮（</a:t>
            </a:r>
            <a:r>
              <a:rPr lang="en-US" altLang="zh-CN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181—234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）：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    复姓诸葛名亮，字孔明，卧龙先生。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    琅琊阳都（今山东省沂水县）人，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三国时期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著名的</a:t>
            </a:r>
            <a:r>
              <a:rPr lang="zh-CN" altLang="en-US" sz="2800" b="1" smtClean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政治家、军事家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年轻时，隐居隆中，刻苦攻读史书。刘备三顾茅庐后，诸葛亮出山辅助刘备。刘备死后，他受遗诏辅佐后主刘禅。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作为一代历史伟人，他最大的功绩是辅佐刘备开创蜀国基业，</a:t>
            </a: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为此鞠躬尽瘁，死而后已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         他更以淡泊明志，宁静致远的</a:t>
            </a:r>
            <a:r>
              <a:rPr kumimoji="1" lang="zh-CN" altLang="en-US" sz="2800" b="1" smtClean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高风亮节</a:t>
            </a: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及</a:t>
            </a:r>
            <a:r>
              <a:rPr lang="zh-CN" altLang="en-US" sz="2800" b="1" smtClean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道德文章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言传身教，惠及子女，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为后世楷模。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401060" y="144780"/>
            <a:ext cx="2667000" cy="5791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tx1"/>
            </a:solidFill>
            <a:prstDash val="sysDot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kumimoji="1" lang="en-US" altLang="zh-CN" sz="3200" b="1" i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kumimoji="1" lang="zh-CN" altLang="en-US" sz="3200" b="1" i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走近诸葛亮</a:t>
            </a:r>
            <a:endParaRPr kumimoji="1" lang="zh-CN" altLang="en-US" sz="3200" b="1" i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459" grpId="0" animBg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97803" y="1343978"/>
            <a:ext cx="8748712" cy="39319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（14）与：跟随。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（15）驰：疾行，指迅速逝去。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（16）日：时间。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（17）遂：于是，就。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（18）枯落：凋落。比喻人年老志衰，没有用处。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（19）多不接世：意思是对社会没有任何贡献。接世，接触社会，对社会有益。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（20）穷庐：穷困潦倒之人住的陋室。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（21）将复何及：又怎么来得及。</a:t>
            </a:r>
            <a:endParaRPr lang="zh-CN" altLang="en-US" sz="2800" b="1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26988"/>
            <a:ext cx="2293938" cy="646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【</a:t>
            </a:r>
            <a:r>
              <a:rPr lang="zh-CN" altLang="en-US" sz="3600" b="1">
                <a:solidFill>
                  <a:srgbClr val="FF0000"/>
                </a:solidFill>
              </a:rPr>
              <a:t>注  释</a:t>
            </a:r>
            <a:r>
              <a:rPr lang="en-US" altLang="zh-CN" sz="3600" b="1">
                <a:solidFill>
                  <a:srgbClr val="FF0000"/>
                </a:solidFill>
              </a:rPr>
              <a:t>】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826770" y="1282065"/>
            <a:ext cx="7078980" cy="12128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3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夫君子之行，静以修身，俭以养德。</a:t>
            </a:r>
            <a:r>
              <a:rPr kumimoji="1" lang="zh-CN" altLang="en-US" sz="2400">
                <a:latin typeface="Times New Roman" panose="02020603050405020304" pitchFamily="18" charset="0"/>
              </a:rPr>
              <a:t> 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862013" y="2836545"/>
            <a:ext cx="7632700" cy="9448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品德高尚的人，是依靠内心安静来修养身心，依靠俭朴的作风来培养品德的。</a:t>
            </a:r>
            <a:r>
              <a:rPr kumimoji="1" lang="zh-CN" altLang="en-US" sz="2400">
                <a:latin typeface="Times New Roman" panose="02020603050405020304" pitchFamily="18" charset="0"/>
              </a:rPr>
              <a:t> 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862330" y="4301490"/>
            <a:ext cx="7561263" cy="5791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非淡泊无以明志，非宁静无以致远。</a:t>
            </a:r>
            <a:r>
              <a:rPr kumimoji="1" lang="zh-CN" altLang="en-US" sz="2400">
                <a:latin typeface="Times New Roman" panose="02020603050405020304" pitchFamily="18" charset="0"/>
              </a:rPr>
              <a:t> 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957580" y="5270500"/>
            <a:ext cx="7771765" cy="10668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不看轻世俗的名利，就不能明确自己的志向，身心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宁静就无法实现远大的理想。 </a:t>
            </a:r>
            <a:endParaRPr kumimoji="1"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-39370" y="13335"/>
            <a:ext cx="1201420" cy="9144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  <a:endParaRPr kumimoji="1" lang="zh-CN" altLang="en-US" sz="5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  <p:bldP spid="25605" grpId="0" bldLvl="0" animBg="1"/>
      <p:bldP spid="32774" grpId="0" animBg="1"/>
      <p:bldP spid="32770" grpId="0" bldLvl="0" animBg="1"/>
      <p:bldP spid="25603" grpId="1" bldLvl="0" animBg="1"/>
      <p:bldP spid="32772" grpId="0" animBg="1"/>
      <p:bldP spid="25605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86678" y="483870"/>
            <a:ext cx="8929687" cy="107251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30000"/>
              </a:lnSpc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夫学须静也，才须学也。非学无以广才，非志无以成学。</a:t>
            </a:r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endParaRPr kumimoji="1"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83565" y="1992313"/>
            <a:ext cx="7935913" cy="13716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学习必须专心致志，增长才干必须刻苦学习。不努力学习就无法增长才智，不明确志向就不能在学习上获得成就。 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83248" y="3843655"/>
            <a:ext cx="7561262" cy="107251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30000"/>
              </a:lnSpc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淫慢则不能励精，险躁则不能治性。 </a:t>
            </a:r>
            <a:endParaRPr kumimoji="1" lang="zh-CN" alt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83248" y="5277485"/>
            <a:ext cx="7200900" cy="9448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放纵懈怠就不能振奋精神，轻薄浮躁就不能修养性情。 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  <p:bldP spid="26629" grpId="0" bldLvl="0" animBg="1"/>
      <p:bldP spid="33794" grpId="0" bldLvl="0" animBg="1"/>
      <p:bldP spid="26627" grpId="1" bldLvl="0" animBg="1"/>
      <p:bldP spid="33796" grpId="0" bldLvl="0" animBg="1"/>
      <p:bldP spid="26629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81000" y="687070"/>
            <a:ext cx="8389938" cy="23342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3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年与时驰，意与日去，遂成枯落，多不接世，悲守穷庐，将复何及</a:t>
            </a:r>
            <a:r>
              <a:rPr kumimoji="1" lang="en-US" altLang="zh-CN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!</a:t>
            </a:r>
            <a:endParaRPr kumimoji="1" lang="en-US" altLang="zh-CN" sz="32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81000" y="3630295"/>
            <a:ext cx="8595360" cy="20421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年华随着光阴流逝，意志随着岁月消失，最后就像枯枝败叶那样（成了无所作为的人），对社会没有任何用处，（到那时，）守在自己的破房子里，悲伤叹息，又怎么来得及呢？</a:t>
            </a:r>
            <a:endParaRPr kumimoji="1"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34818" grpId="0" bldLvl="0" animBg="1"/>
      <p:bldP spid="27651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500380" y="1731645"/>
            <a:ext cx="7835900" cy="64008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、诸葛亮写这封信的用意是什么？</a:t>
            </a:r>
            <a:endParaRPr kumimoji="1"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500380" y="548005"/>
            <a:ext cx="3400425" cy="518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快速默读，整体感知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00380" y="3811905"/>
            <a:ext cx="8158480" cy="17373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主旨是劝勉儿子修身养性，生活节俭，培养自己的品德，并珍惜光阴，刻苦学习，增长才干。　</a:t>
            </a:r>
            <a:endParaRPr kumimoji="1"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  <p:bldP spid="35843" grpId="0" bldLvl="0" animBg="1"/>
      <p:bldP spid="13317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45135" y="1109980"/>
            <a:ext cx="8584565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kumimoji="1" lang="zh-CN" altLang="en-US" sz="3200" b="1">
                <a:latin typeface="楷体" panose="02010609060101010101" charset="-122"/>
                <a:ea typeface="楷体" panose="02010609060101010101" charset="-122"/>
              </a:rPr>
              <a:t>、本文对儿子的劝勉主要包括哪几方面？论述中强调了什么？</a:t>
            </a:r>
            <a:endParaRPr kumimoji="1"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39065" y="166370"/>
            <a:ext cx="3400425" cy="51816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快速默读，整体感知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75285" y="2719070"/>
            <a:ext cx="8393430" cy="2529840"/>
          </a:xfrm>
          <a:prstGeom prst="rect">
            <a:avLst/>
          </a:prstGeom>
          <a:gradFill>
            <a:gsLst>
              <a:gs pos="6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就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学习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做人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两个方面进行了论述。</a:t>
            </a:r>
            <a:endParaRPr kumimoji="1"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kumimoji="1"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B.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无论做人还是学习，作者都强调一个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“静”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修身要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，学习要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，获得成功也取决于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，把失败归结于“躁”字，把静、躁加以对比，增强了论述的效果。</a:t>
            </a:r>
            <a:endParaRPr kumimoji="1"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021080" y="5652770"/>
            <a:ext cx="6820535" cy="579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静就是摒除杂念和干扰，宁静专一</a:t>
            </a:r>
            <a:endParaRPr kumimoji="1"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 uiExpand="1" build="p"/>
      <p:bldP spid="14341" grpId="0" bldLvl="0" animBg="1"/>
      <p:bldP spid="36868" grpId="0" bldLvl="0" animBg="1"/>
      <p:bldP spid="14339" grpId="1" bldLvl="0" animBg="1" uiExpand="1" build="allAtOnce"/>
      <p:bldP spid="14341" grpId="1" bldLvl="0" animBg="1"/>
      <p:bldP spid="2" grpId="0" autoUpdateAnimBg="0" build="p"/>
      <p:bldP spid="2" grpId="1" bldLvl="0" animBg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" y="138430"/>
            <a:ext cx="8990965" cy="669861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同步训练：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1．用现代汉语翻译下面的句子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）非学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无以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广才，非志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无以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成学。</a:t>
            </a:r>
            <a:endParaRPr kumimoji="1"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）淫慢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则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不能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励精，险躁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则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不能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治性</a:t>
            </a:r>
            <a:endParaRPr kumimoji="1"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．文中有两句话衍生出“志存高远”的成语，请写出这两句话。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原句填空：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)《诫子书》全文的中心论点是：　　　　　(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)《诫子书》中能表现“躁”的危害的句子是：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4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指出“百家争鸣”中儒家/道家/法家/墨家的主要思想及代表人物。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3085" y="336550"/>
            <a:ext cx="8140065" cy="6049645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  <a:prstDash val="sysDash"/>
          </a:ln>
        </p:spPr>
        <p:txBody>
          <a:bodyPr/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对先秦时期诸子百家思想评价不确切的一项是：</a:t>
            </a:r>
            <a:endParaRPr lang="zh-CN" altLang="en-US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A、诸子百家在很大程度上共同构造了中国民族传统文化的基本精神。　     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B、儒家思想孕育了我国传统文化中的政治思想和道德准则。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C、墨家学说构成了2000多年传统思想的哲学思想。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D、法家思想中的变革精神，成为历史进步思想家、政治家改革图治的理论武器。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9305" y="1066800"/>
            <a:ext cx="7565390" cy="47244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57150">
            <a:solidFill>
              <a:schemeClr val="tx1"/>
            </a:solidFill>
            <a:prstDash val="sysDot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/>
              <a:t>         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诸葛亮在政治、军事上计谋超群，对后代的教育问题也十分重视。诸葛亮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54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岁病逝五丈原军中的前夕，还写信给八岁的儿子诸葛瞻，留下了流传百世的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诫子书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en-US" altLang="zh-CN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诫子书</a:t>
            </a:r>
            <a:r>
              <a:rPr lang="en-US" altLang="zh-CN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中关于道德、修养、教育方法的至理名言，影响着近二千年来诸葛家后裔的持续发展和我国有志青年积极进取。</a:t>
            </a:r>
            <a:endParaRPr lang="zh-CN" altLang="en-US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title" orient="vert"/>
          </p:nvPr>
        </p:nvSpPr>
        <p:spPr>
          <a:xfrm>
            <a:off x="6515100" y="609600"/>
            <a:ext cx="1943100" cy="4652010"/>
          </a:xfrm>
        </p:spPr>
        <p:txBody>
          <a:bodyPr wrap="square" lIns="91440" tIns="45720" rIns="91440" bIns="45720" anchor="ctr"/>
          <a:p>
            <a:pPr eaLnBrk="1" hangingPunct="1"/>
            <a:r>
              <a:rPr lang="en-US" altLang="zh-CN" sz="6600" dirty="0"/>
              <a:t>    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" y="359410"/>
            <a:ext cx="4617720" cy="2995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" y="3354705"/>
            <a:ext cx="4785995" cy="3198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6110" y="359410"/>
            <a:ext cx="4652645" cy="2995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5" y="3343910"/>
            <a:ext cx="4285615" cy="32092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Text Box 3"/>
          <p:cNvSpPr txBox="1"/>
          <p:nvPr/>
        </p:nvSpPr>
        <p:spPr>
          <a:xfrm>
            <a:off x="8315325" y="-358775"/>
            <a:ext cx="184150" cy="455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" y="-41910"/>
            <a:ext cx="9302115" cy="69418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/>
          <p:nvPr/>
        </p:nvSpPr>
        <p:spPr>
          <a:xfrm>
            <a:off x="3221355" y="129540"/>
            <a:ext cx="2478405" cy="64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诸葛亮年谱</a:t>
            </a:r>
            <a:endParaRPr lang="zh-CN" altLang="en-US" sz="36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Rectangle 3"/>
          <p:cNvSpPr/>
          <p:nvPr/>
        </p:nvSpPr>
        <p:spPr>
          <a:xfrm>
            <a:off x="250190" y="936625"/>
            <a:ext cx="8722360" cy="579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岁：诸葛亮诞生于琅琊阳都（今山东沂南县）。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Rectangle 4"/>
          <p:cNvSpPr/>
          <p:nvPr/>
        </p:nvSpPr>
        <p:spPr>
          <a:xfrm>
            <a:off x="304165" y="1613535"/>
            <a:ext cx="4672330" cy="5791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岁：诸葛亮移居隆中。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Rectangle 5"/>
          <p:cNvSpPr/>
          <p:nvPr/>
        </p:nvSpPr>
        <p:spPr>
          <a:xfrm>
            <a:off x="250190" y="2384425"/>
            <a:ext cx="8458200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27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岁：刘备三顾茅庐，诸葛亮对刘备陈说三分  天下之计，“隆中对”。旋即出山辅助刘备。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Rectangle 6"/>
          <p:cNvSpPr/>
          <p:nvPr/>
        </p:nvSpPr>
        <p:spPr>
          <a:xfrm>
            <a:off x="250190" y="3574415"/>
            <a:ext cx="89154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岁：诸葛亮说服孙权与刘备结盟，参与赤壁之战获胜。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Rectangle 7"/>
          <p:cNvSpPr/>
          <p:nvPr/>
        </p:nvSpPr>
        <p:spPr>
          <a:xfrm>
            <a:off x="250190" y="4787900"/>
            <a:ext cx="8312150" cy="579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41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岁：刘备登基，建立蜀国。诸葛亮任丞相。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8" name="Rectangle 8"/>
          <p:cNvSpPr/>
          <p:nvPr/>
        </p:nvSpPr>
        <p:spPr>
          <a:xfrm>
            <a:off x="250190" y="5520690"/>
            <a:ext cx="84582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43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岁：刘备白帝城托孤诸葛亮。刘禅封诸葛亮为武乡侯，领益州牧。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  <p:bldP spid="5124" grpId="0" bldLvl="0" animBg="1"/>
      <p:bldP spid="5125" grpId="0" bldLvl="0" animBg="1"/>
      <p:bldP spid="5126" grpId="0" bldLvl="0" animBg="1"/>
      <p:bldP spid="5127" grpId="0" bldLvl="0" animBg="1"/>
      <p:bldP spid="5128" grpId="0" bldLvl="0" animBg="1"/>
      <p:bldP spid="51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>
          <a:xfrm>
            <a:off x="521335" y="187325"/>
            <a:ext cx="8012113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４５岁：诸葛亮率军南征，稳定南部四郡。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Rectangle 3"/>
          <p:cNvSpPr/>
          <p:nvPr/>
        </p:nvSpPr>
        <p:spPr>
          <a:xfrm>
            <a:off x="609600" y="6211570"/>
            <a:ext cx="8352155" cy="579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５４岁：诸葛亮于再次北伐中病故于五丈原。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527685" y="966470"/>
            <a:ext cx="7543800" cy="579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４６岁：诸葛亮准备兴师讨魏。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521335" y="1703070"/>
            <a:ext cx="8603615" cy="57912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４７岁：诸葛亮向刘禅交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出师表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进行北伐。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0" name="Rectangle 6"/>
          <p:cNvSpPr/>
          <p:nvPr/>
        </p:nvSpPr>
        <p:spPr>
          <a:xfrm>
            <a:off x="527685" y="2439035"/>
            <a:ext cx="8088630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４８岁：北伐街亭失守，诸葛亮挥泪斩马谡，</a:t>
            </a:r>
            <a:b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自贬为右将军，行丞相事。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1" name="Rectangle 7"/>
          <p:cNvSpPr/>
          <p:nvPr/>
        </p:nvSpPr>
        <p:spPr>
          <a:xfrm>
            <a:off x="609600" y="3625215"/>
            <a:ext cx="8427720" cy="10668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４９岁：诸葛亮再次北伐夺取武都、阴平，恢复丞相职位。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2" name="Rectangle 8"/>
          <p:cNvSpPr/>
          <p:nvPr/>
        </p:nvSpPr>
        <p:spPr>
          <a:xfrm>
            <a:off x="609600" y="4788535"/>
            <a:ext cx="6629400" cy="579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５０岁：诸葛亮再次北伐。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Rectangle 9"/>
          <p:cNvSpPr/>
          <p:nvPr/>
        </p:nvSpPr>
        <p:spPr>
          <a:xfrm>
            <a:off x="609283" y="5500370"/>
            <a:ext cx="8608695" cy="57912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５１岁：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诸葛亮北伐，破司马仲达，大败魏将张合。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7" grpId="0" bldLvl="0" animBg="1"/>
      <p:bldP spid="6148" grpId="0" bldLvl="0" animBg="1"/>
      <p:bldP spid="6149" grpId="0" bldLvl="0" animBg="1"/>
      <p:bldP spid="6150" grpId="0" bldLvl="0" animBg="1"/>
      <p:bldP spid="6151" grpId="0" bldLvl="0" animBg="1"/>
      <p:bldP spid="6152" grpId="0" bldLvl="0" animBg="1"/>
      <p:bldP spid="615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2"/>
          <p:cNvPicPr/>
          <p:nvPr/>
        </p:nvPicPr>
        <p:blipFill>
          <a:blip r:embed="rId1"/>
          <a:srcRect b="9143"/>
          <a:stretch>
            <a:fillRect/>
          </a:stretch>
        </p:blipFill>
        <p:spPr>
          <a:xfrm>
            <a:off x="146685" y="2094230"/>
            <a:ext cx="4394835" cy="402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Text Box 7"/>
          <p:cNvSpPr txBox="1"/>
          <p:nvPr/>
        </p:nvSpPr>
        <p:spPr>
          <a:xfrm>
            <a:off x="2414905" y="543560"/>
            <a:ext cx="3809365" cy="9144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5400" b="1" dirty="0">
                <a:solidFill>
                  <a:srgbClr val="CC0099"/>
                </a:solidFill>
                <a:latin typeface="楷体" panose="02010609060101010101" charset="-122"/>
                <a:ea typeface="楷体" panose="02010609060101010101" charset="-122"/>
              </a:rPr>
              <a:t>三顾茅庐</a:t>
            </a:r>
            <a:endParaRPr lang="zh-CN" altLang="en-US" sz="5400" b="1" dirty="0">
              <a:solidFill>
                <a:srgbClr val="CC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0" y="2094230"/>
            <a:ext cx="4311650" cy="4029075"/>
          </a:xfrm>
          <a:prstGeom prst="rect">
            <a:avLst/>
          </a:prstGeom>
        </p:spPr>
      </p:pic>
    </p:spTree>
  </p:cSld>
  <p:clrMapOvr>
    <a:masterClrMapping/>
  </p:clrMapOvr>
  <p:transition spd="med" advTm="3000">
    <p:random/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2" name="Text Box 4"/>
          <p:cNvSpPr txBox="1"/>
          <p:nvPr/>
        </p:nvSpPr>
        <p:spPr>
          <a:xfrm>
            <a:off x="754380" y="616585"/>
            <a:ext cx="3555365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三顾茅庐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754380" y="2703195"/>
            <a:ext cx="3555365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草船借箭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754380" y="3749040"/>
            <a:ext cx="3719830" cy="59309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  <a:sym typeface="+mn-ea"/>
              </a:rPr>
              <a:t>借东风 赤壁鏖战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289550" y="519430"/>
            <a:ext cx="3124200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七擒七纵孟获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754380" y="1645920"/>
            <a:ext cx="3555365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舌战群儒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5289550" y="2703195"/>
            <a:ext cx="3124200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挥泪斩马谡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5289550" y="1645920"/>
            <a:ext cx="3124200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出师表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5289550" y="3749040"/>
            <a:ext cx="3124200" cy="64008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空城计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5289550" y="4756785"/>
            <a:ext cx="312420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六出祁山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5289550" y="5736590"/>
            <a:ext cx="3124200" cy="64008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病逝五丈原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 Box 4"/>
          <p:cNvSpPr txBox="1"/>
          <p:nvPr/>
        </p:nvSpPr>
        <p:spPr>
          <a:xfrm>
            <a:off x="754380" y="5637530"/>
            <a:ext cx="3720465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受白帝托孤之命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Text Box 4"/>
          <p:cNvSpPr txBox="1"/>
          <p:nvPr/>
        </p:nvSpPr>
        <p:spPr>
          <a:xfrm>
            <a:off x="754380" y="4669155"/>
            <a:ext cx="3720465" cy="640080"/>
          </a:xfrm>
          <a:prstGeom prst="rect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FF00"/>
                </a:solidFill>
                <a:sym typeface="+mn-ea"/>
              </a:rPr>
              <a:t>八阵图 退陆逊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" grpId="0" bldLvl="0" animBg="1"/>
      <p:bldP spid="2" grpId="0" bldLvl="0" animBg="1"/>
      <p:bldP spid="3" grpId="0" bldLvl="0" animBg="1"/>
      <p:bldP spid="12" grpId="0" bldLvl="0" animBg="1"/>
      <p:bldP spid="5" grpId="0" bldLvl="0" animBg="1"/>
      <p:bldP spid="8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2507</Words>
  <Application>WPS 演示</Application>
  <PresentationFormat>全屏显示(4:3)</PresentationFormat>
  <Paragraphs>204</Paragraphs>
  <Slides>27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楷体</vt:lpstr>
      <vt:lpstr>楷体_GB2312</vt:lpstr>
      <vt:lpstr>仿宋_GB2312</vt:lpstr>
      <vt:lpstr>Tahoma</vt:lpstr>
      <vt:lpstr>微软雅黑</vt:lpstr>
      <vt:lpstr>Calibri</vt:lpstr>
      <vt:lpstr>新宋体</vt:lpstr>
      <vt:lpstr>仿宋</vt:lpstr>
      <vt:lpstr>默认设计模板</vt:lpstr>
      <vt:lpstr>PowerPoint 演示文稿</vt:lpstr>
      <vt:lpstr>PowerPoint 演示文稿</vt:lpstr>
      <vt:lpstr>PowerPoint 演示文稿</vt:lpstr>
      <vt:lpstr>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mzsyzx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hqf</dc:creator>
  <cp:lastModifiedBy>Administrator</cp:lastModifiedBy>
  <cp:revision>66</cp:revision>
  <cp:lastPrinted>1900-01-04T05:48:00Z</cp:lastPrinted>
  <dcterms:created xsi:type="dcterms:W3CDTF">2005-12-15T23:58:00Z</dcterms:created>
  <dcterms:modified xsi:type="dcterms:W3CDTF">2016-12-11T02:21:58Z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