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8" r:id="rId4"/>
    <p:sldId id="259" r:id="rId5"/>
    <p:sldId id="260" r:id="rId6"/>
    <p:sldId id="271" r:id="rId7"/>
    <p:sldId id="266" r:id="rId8"/>
    <p:sldId id="272" r:id="rId9"/>
    <p:sldId id="273" r:id="rId10"/>
    <p:sldId id="267" r:id="rId11"/>
    <p:sldId id="274" r:id="rId12"/>
    <p:sldId id="275" r:id="rId13"/>
    <p:sldId id="268" r:id="rId14"/>
    <p:sldId id="276" r:id="rId15"/>
    <p:sldId id="279" r:id="rId16"/>
    <p:sldId id="278" r:id="rId17"/>
    <p:sldId id="280" r:id="rId18"/>
    <p:sldId id="281" r:id="rId19"/>
    <p:sldId id="285" r:id="rId20"/>
    <p:sldId id="287" r:id="rId21"/>
    <p:sldId id="269" r:id="rId22"/>
    <p:sldId id="282" r:id="rId23"/>
    <p:sldId id="283" r:id="rId24"/>
    <p:sldId id="284" r:id="rId25"/>
    <p:sldId id="264"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96" y="22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D10899-C415-400E-8E48-DF61CD3B09BE}" type="datetimeFigureOut">
              <a:rPr lang="zh-CN" altLang="en-US" smtClean="0"/>
              <a:t>2021/8/18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D570B3-09A0-4A76-B550-857909BB0685}" type="slidenum">
              <a:rPr lang="zh-CN" altLang="en-US" smtClean="0"/>
              <a:t>‹#›</a:t>
            </a:fld>
            <a:endParaRPr lang="zh-CN" altLang="en-US"/>
          </a:p>
        </p:txBody>
      </p:sp>
    </p:spTree>
    <p:extLst>
      <p:ext uri="{BB962C8B-B14F-4D97-AF65-F5344CB8AC3E}">
        <p14:creationId xmlns:p14="http://schemas.microsoft.com/office/powerpoint/2010/main" val="82009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a:t>
            </a:fld>
            <a:endParaRPr lang="zh-CN" altLang="en-US"/>
          </a:p>
        </p:txBody>
      </p:sp>
    </p:spTree>
    <p:extLst>
      <p:ext uri="{BB962C8B-B14F-4D97-AF65-F5344CB8AC3E}">
        <p14:creationId xmlns:p14="http://schemas.microsoft.com/office/powerpoint/2010/main" val="103737937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10</a:t>
            </a:fld>
            <a:endParaRPr lang="zh-CN" altLang="en-US"/>
          </a:p>
        </p:txBody>
      </p:sp>
    </p:spTree>
    <p:extLst>
      <p:ext uri="{BB962C8B-B14F-4D97-AF65-F5344CB8AC3E}">
        <p14:creationId xmlns:p14="http://schemas.microsoft.com/office/powerpoint/2010/main" val="317566423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11</a:t>
            </a:fld>
            <a:endParaRPr lang="zh-CN" altLang="en-US"/>
          </a:p>
        </p:txBody>
      </p:sp>
    </p:spTree>
    <p:extLst>
      <p:ext uri="{BB962C8B-B14F-4D97-AF65-F5344CB8AC3E}">
        <p14:creationId xmlns:p14="http://schemas.microsoft.com/office/powerpoint/2010/main" val="158762234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12</a:t>
            </a:fld>
            <a:endParaRPr lang="zh-CN" altLang="en-US"/>
          </a:p>
        </p:txBody>
      </p:sp>
    </p:spTree>
    <p:extLst>
      <p:ext uri="{BB962C8B-B14F-4D97-AF65-F5344CB8AC3E}">
        <p14:creationId xmlns:p14="http://schemas.microsoft.com/office/powerpoint/2010/main" val="2391702794"/>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13</a:t>
            </a:fld>
            <a:endParaRPr lang="zh-CN" altLang="en-US"/>
          </a:p>
        </p:txBody>
      </p:sp>
    </p:spTree>
    <p:extLst>
      <p:ext uri="{BB962C8B-B14F-4D97-AF65-F5344CB8AC3E}">
        <p14:creationId xmlns:p14="http://schemas.microsoft.com/office/powerpoint/2010/main" val="1091855709"/>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14</a:t>
            </a:fld>
            <a:endParaRPr lang="zh-CN" altLang="en-US"/>
          </a:p>
        </p:txBody>
      </p:sp>
    </p:spTree>
    <p:extLst>
      <p:ext uri="{BB962C8B-B14F-4D97-AF65-F5344CB8AC3E}">
        <p14:creationId xmlns:p14="http://schemas.microsoft.com/office/powerpoint/2010/main" val="107049846"/>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15</a:t>
            </a:fld>
            <a:endParaRPr lang="zh-CN" altLang="en-US"/>
          </a:p>
        </p:txBody>
      </p:sp>
    </p:spTree>
    <p:extLst>
      <p:ext uri="{BB962C8B-B14F-4D97-AF65-F5344CB8AC3E}">
        <p14:creationId xmlns:p14="http://schemas.microsoft.com/office/powerpoint/2010/main" val="2954025135"/>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16</a:t>
            </a:fld>
            <a:endParaRPr lang="zh-CN" altLang="en-US"/>
          </a:p>
        </p:txBody>
      </p:sp>
    </p:spTree>
    <p:extLst>
      <p:ext uri="{BB962C8B-B14F-4D97-AF65-F5344CB8AC3E}">
        <p14:creationId xmlns:p14="http://schemas.microsoft.com/office/powerpoint/2010/main" val="398381266"/>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17</a:t>
            </a:fld>
            <a:endParaRPr lang="zh-CN" altLang="en-US"/>
          </a:p>
        </p:txBody>
      </p:sp>
    </p:spTree>
    <p:extLst>
      <p:ext uri="{BB962C8B-B14F-4D97-AF65-F5344CB8AC3E}">
        <p14:creationId xmlns:p14="http://schemas.microsoft.com/office/powerpoint/2010/main" val="4009458831"/>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18</a:t>
            </a:fld>
            <a:endParaRPr lang="zh-CN" altLang="en-US"/>
          </a:p>
        </p:txBody>
      </p:sp>
    </p:spTree>
    <p:extLst>
      <p:ext uri="{BB962C8B-B14F-4D97-AF65-F5344CB8AC3E}">
        <p14:creationId xmlns:p14="http://schemas.microsoft.com/office/powerpoint/2010/main" val="2649662985"/>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19</a:t>
            </a:fld>
            <a:endParaRPr lang="zh-CN" altLang="en-US"/>
          </a:p>
        </p:txBody>
      </p:sp>
    </p:spTree>
    <p:extLst>
      <p:ext uri="{BB962C8B-B14F-4D97-AF65-F5344CB8AC3E}">
        <p14:creationId xmlns:p14="http://schemas.microsoft.com/office/powerpoint/2010/main" val="98762823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2</a:t>
            </a:fld>
            <a:endParaRPr lang="zh-CN" altLang="en-US"/>
          </a:p>
        </p:txBody>
      </p:sp>
    </p:spTree>
    <p:extLst>
      <p:ext uri="{BB962C8B-B14F-4D97-AF65-F5344CB8AC3E}">
        <p14:creationId xmlns:p14="http://schemas.microsoft.com/office/powerpoint/2010/main" val="2960435747"/>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20</a:t>
            </a:fld>
            <a:endParaRPr lang="zh-CN" altLang="en-US"/>
          </a:p>
        </p:txBody>
      </p:sp>
    </p:spTree>
    <p:extLst>
      <p:ext uri="{BB962C8B-B14F-4D97-AF65-F5344CB8AC3E}">
        <p14:creationId xmlns:p14="http://schemas.microsoft.com/office/powerpoint/2010/main" val="2450366504"/>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21</a:t>
            </a:fld>
            <a:endParaRPr lang="zh-CN" altLang="en-US"/>
          </a:p>
        </p:txBody>
      </p:sp>
    </p:spTree>
    <p:extLst>
      <p:ext uri="{BB962C8B-B14F-4D97-AF65-F5344CB8AC3E}">
        <p14:creationId xmlns:p14="http://schemas.microsoft.com/office/powerpoint/2010/main" val="3913562687"/>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22</a:t>
            </a:fld>
            <a:endParaRPr lang="zh-CN" altLang="en-US"/>
          </a:p>
        </p:txBody>
      </p:sp>
    </p:spTree>
    <p:extLst>
      <p:ext uri="{BB962C8B-B14F-4D97-AF65-F5344CB8AC3E}">
        <p14:creationId xmlns:p14="http://schemas.microsoft.com/office/powerpoint/2010/main" val="1240721995"/>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23</a:t>
            </a:fld>
            <a:endParaRPr lang="zh-CN" altLang="en-US"/>
          </a:p>
        </p:txBody>
      </p:sp>
    </p:spTree>
    <p:extLst>
      <p:ext uri="{BB962C8B-B14F-4D97-AF65-F5344CB8AC3E}">
        <p14:creationId xmlns:p14="http://schemas.microsoft.com/office/powerpoint/2010/main" val="615324111"/>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24</a:t>
            </a:fld>
            <a:endParaRPr lang="zh-CN" altLang="en-US"/>
          </a:p>
        </p:txBody>
      </p:sp>
    </p:spTree>
    <p:extLst>
      <p:ext uri="{BB962C8B-B14F-4D97-AF65-F5344CB8AC3E}">
        <p14:creationId xmlns:p14="http://schemas.microsoft.com/office/powerpoint/2010/main" val="1887033844"/>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3</a:t>
            </a:fld>
            <a:endParaRPr lang="zh-CN" altLang="en-US"/>
          </a:p>
        </p:txBody>
      </p:sp>
    </p:spTree>
    <p:extLst>
      <p:ext uri="{BB962C8B-B14F-4D97-AF65-F5344CB8AC3E}">
        <p14:creationId xmlns:p14="http://schemas.microsoft.com/office/powerpoint/2010/main" val="96883665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4</a:t>
            </a:fld>
            <a:endParaRPr lang="zh-CN" altLang="en-US"/>
          </a:p>
        </p:txBody>
      </p:sp>
    </p:spTree>
    <p:extLst>
      <p:ext uri="{BB962C8B-B14F-4D97-AF65-F5344CB8AC3E}">
        <p14:creationId xmlns:p14="http://schemas.microsoft.com/office/powerpoint/2010/main" val="3640009558"/>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5</a:t>
            </a:fld>
            <a:endParaRPr lang="zh-CN" altLang="en-US"/>
          </a:p>
        </p:txBody>
      </p:sp>
    </p:spTree>
    <p:extLst>
      <p:ext uri="{BB962C8B-B14F-4D97-AF65-F5344CB8AC3E}">
        <p14:creationId xmlns:p14="http://schemas.microsoft.com/office/powerpoint/2010/main" val="3332846719"/>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6</a:t>
            </a:fld>
            <a:endParaRPr lang="zh-CN" altLang="en-US"/>
          </a:p>
        </p:txBody>
      </p:sp>
    </p:spTree>
    <p:extLst>
      <p:ext uri="{BB962C8B-B14F-4D97-AF65-F5344CB8AC3E}">
        <p14:creationId xmlns:p14="http://schemas.microsoft.com/office/powerpoint/2010/main" val="271292784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7</a:t>
            </a:fld>
            <a:endParaRPr lang="zh-CN" altLang="en-US"/>
          </a:p>
        </p:txBody>
      </p:sp>
    </p:spTree>
    <p:extLst>
      <p:ext uri="{BB962C8B-B14F-4D97-AF65-F5344CB8AC3E}">
        <p14:creationId xmlns:p14="http://schemas.microsoft.com/office/powerpoint/2010/main" val="192589688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8</a:t>
            </a:fld>
            <a:endParaRPr lang="zh-CN" altLang="en-US"/>
          </a:p>
        </p:txBody>
      </p:sp>
    </p:spTree>
    <p:extLst>
      <p:ext uri="{BB962C8B-B14F-4D97-AF65-F5344CB8AC3E}">
        <p14:creationId xmlns:p14="http://schemas.microsoft.com/office/powerpoint/2010/main" val="3194094936"/>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D570B3-09A0-4A76-B550-857909BB0685}" type="slidenum">
              <a:rPr lang="zh-CN" altLang="en-US" smtClean="0"/>
              <a:t>9</a:t>
            </a:fld>
            <a:endParaRPr lang="zh-CN" altLang="en-US"/>
          </a:p>
        </p:txBody>
      </p:sp>
    </p:spTree>
    <p:extLst>
      <p:ext uri="{BB962C8B-B14F-4D97-AF65-F5344CB8AC3E}">
        <p14:creationId xmlns:p14="http://schemas.microsoft.com/office/powerpoint/2010/main" val="173801354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F3AA615-FA5F-4B27-B81C-EE8AF46BC168}" type="datetimeFigureOut">
              <a:rPr lang="zh-CN" altLang="en-US" smtClean="0"/>
              <a:t>2021/8/18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3AA615-FA5F-4B27-B81C-EE8AF46BC168}" type="datetimeFigureOut">
              <a:rPr lang="zh-CN" altLang="en-US" smtClean="0"/>
              <a:t>2021/8/18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E1D9FB-F2BC-4CD2-B531-81AE2FAE48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2000">
    <p:fade/>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audio"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4.png" /><Relationship Id="rId4" Type="http://schemas.openxmlformats.org/officeDocument/2006/relationships/image" Target="../media/image6.emf"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4.png" /><Relationship Id="rId4" Type="http://schemas.openxmlformats.org/officeDocument/2006/relationships/image" Target="../media/image6.emf"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8.png" /><Relationship Id="rId4" Type="http://schemas.openxmlformats.org/officeDocument/2006/relationships/image" Target="../media/image6.emf"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image" Target="../media/image8.png" /><Relationship Id="rId4" Type="http://schemas.openxmlformats.org/officeDocument/2006/relationships/image" Target="../media/image6.emf"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image" Target="../media/image8.png" /><Relationship Id="rId4" Type="http://schemas.openxmlformats.org/officeDocument/2006/relationships/image" Target="../media/image6.emf"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6.emf" /><Relationship Id="rId4" Type="http://schemas.openxmlformats.org/officeDocument/2006/relationships/image" Target="../media/image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image" Target="../media/image6.emf" /><Relationship Id="rId4" Type="http://schemas.openxmlformats.org/officeDocument/2006/relationships/image" Target="../media/image9.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image" Target="../media/image4.png" /><Relationship Id="rId4" Type="http://schemas.openxmlformats.org/officeDocument/2006/relationships/image" Target="../media/image6.emf"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 Id="rId3" Type="http://schemas.openxmlformats.org/officeDocument/2006/relationships/image" Target="../media/image4.png" /><Relationship Id="rId4" Type="http://schemas.openxmlformats.org/officeDocument/2006/relationships/image" Target="../media/image6.emf"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0.xml" /><Relationship Id="rId3" Type="http://schemas.openxmlformats.org/officeDocument/2006/relationships/image" Target="../media/image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1.xml" /><Relationship Id="rId3" Type="http://schemas.openxmlformats.org/officeDocument/2006/relationships/image" Target="../media/image6.emf" /><Relationship Id="rId4" Type="http://schemas.openxmlformats.org/officeDocument/2006/relationships/image" Target="../media/image1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2.xml" /><Relationship Id="rId3" Type="http://schemas.openxmlformats.org/officeDocument/2006/relationships/image" Target="../media/image4.png" /><Relationship Id="rId4" Type="http://schemas.openxmlformats.org/officeDocument/2006/relationships/image" Target="../media/image6.emf"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3.xml" /><Relationship Id="rId3" Type="http://schemas.openxmlformats.org/officeDocument/2006/relationships/image" Target="../media/image4.png" /><Relationship Id="rId4" Type="http://schemas.openxmlformats.org/officeDocument/2006/relationships/image" Target="../media/image6.emf"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4.xml" /><Relationship Id="rId3" Type="http://schemas.openxmlformats.org/officeDocument/2006/relationships/image" Target="../media/image2.png" /><Relationship Id="rId4"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5.png" /><Relationship Id="rId4" Type="http://schemas.openxmlformats.org/officeDocument/2006/relationships/image" Target="../media/image6.emf"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5.png" /><Relationship Id="rId4" Type="http://schemas.openxmlformats.org/officeDocument/2006/relationships/image" Target="../media/image6.emf"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4.png" /><Relationship Id="rId4" Type="http://schemas.openxmlformats.org/officeDocument/2006/relationships/image" Target="../media/image6.emf" /><Relationship Id="rId5" Type="http://schemas.openxmlformats.org/officeDocument/2006/relationships/image" Target="../media/image7.emf"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4.png" /><Relationship Id="rId4" Type="http://schemas.openxmlformats.org/officeDocument/2006/relationships/image" Target="../media/image6.emf"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rcRect l="4689" t="46192" r="71105" b="-1"/>
          <a:stretch>
            <a:fillRect/>
          </a:stretch>
        </p:blipFill>
        <p:spPr>
          <a:xfrm flipH="1" flipV="1">
            <a:off x="10154986" y="-514186"/>
            <a:ext cx="4499354" cy="6668088"/>
          </a:xfrm>
          <a:prstGeom prst="rect">
            <a:avLst/>
          </a:prstGeom>
        </p:spPr>
      </p:pic>
      <p:sp>
        <p:nvSpPr>
          <p:cNvPr id="4" name="文本框 3"/>
          <p:cNvSpPr txBox="1"/>
          <p:nvPr/>
        </p:nvSpPr>
        <p:spPr>
          <a:xfrm>
            <a:off x="8273569" y="2819858"/>
            <a:ext cx="1081317" cy="2554545"/>
          </a:xfrm>
          <a:prstGeom prst="rect">
            <a:avLst/>
          </a:prstGeom>
          <a:noFill/>
        </p:spPr>
        <p:txBody>
          <a:bodyPr wrap="square" rtlCol="0">
            <a:spAutoFit/>
          </a:bodyPr>
          <a:lstStyle/>
          <a:p>
            <a:r>
              <a:rPr lang="zh-CN" altLang="en-US" sz="8000">
                <a:solidFill>
                  <a:srgbClr val="C00000"/>
                </a:solidFill>
                <a:cs typeface="+mn-ea"/>
                <a:sym typeface="+mn-lt"/>
              </a:rPr>
              <a:t>长沙</a:t>
            </a:r>
          </a:p>
        </p:txBody>
      </p:sp>
      <p:sp>
        <p:nvSpPr>
          <p:cNvPr id="9" name="文本框 8"/>
          <p:cNvSpPr txBox="1"/>
          <p:nvPr/>
        </p:nvSpPr>
        <p:spPr>
          <a:xfrm>
            <a:off x="6328603" y="1170690"/>
            <a:ext cx="1954381" cy="4516621"/>
          </a:xfrm>
          <a:prstGeom prst="rect">
            <a:avLst/>
          </a:prstGeom>
          <a:noFill/>
        </p:spPr>
        <p:txBody>
          <a:bodyPr vert="eaVert" wrap="none" rtlCol="0">
            <a:spAutoFit/>
          </a:bodyPr>
          <a:lstStyle/>
          <a:p>
            <a:r>
              <a:rPr lang="zh-CN" altLang="en-US" sz="11500">
                <a:solidFill>
                  <a:srgbClr val="C00000"/>
                </a:solidFill>
                <a:cs typeface="+mn-ea"/>
                <a:sym typeface="+mn-lt"/>
              </a:rPr>
              <a:t>沁园春</a:t>
            </a:r>
          </a:p>
        </p:txBody>
      </p:sp>
      <p:sp>
        <p:nvSpPr>
          <p:cNvPr id="10" name="文本框 9"/>
          <p:cNvSpPr txBox="1"/>
          <p:nvPr/>
        </p:nvSpPr>
        <p:spPr>
          <a:xfrm>
            <a:off x="9612171" y="3717052"/>
            <a:ext cx="738664" cy="2036047"/>
          </a:xfrm>
          <a:prstGeom prst="rect">
            <a:avLst/>
          </a:prstGeom>
          <a:noFill/>
        </p:spPr>
        <p:txBody>
          <a:bodyPr vert="eaVert" wrap="square" rtlCol="0">
            <a:spAutoFit/>
          </a:bodyPr>
          <a:lstStyle/>
          <a:p>
            <a:r>
              <a:rPr lang="zh-CN" altLang="en-US" sz="3600">
                <a:solidFill>
                  <a:srgbClr val="C00000"/>
                </a:solidFill>
                <a:cs typeface="+mn-ea"/>
                <a:sym typeface="+mn-lt"/>
              </a:rPr>
              <a:t>毛泽东</a:t>
            </a: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rcRect l="4689" t="46192" r="71105" b="-1"/>
          <a:stretch>
            <a:fillRect/>
          </a:stretch>
        </p:blipFill>
        <p:spPr>
          <a:xfrm flipH="1">
            <a:off x="-2787347" y="-665753"/>
            <a:ext cx="9648722" cy="7523753"/>
          </a:xfrm>
          <a:prstGeom prst="rect">
            <a:avLst/>
          </a:prstGeom>
        </p:spPr>
      </p:pic>
      <p:pic>
        <p:nvPicPr>
          <p:cNvPr id="12" name="597b4a6cc5656">
            <a:hlinkClick action="ppaction://media"/>
          </p:cNvPr>
          <p:cNvPicPr>
            <a:picLocks noChangeAspect="1"/>
          </p:cNvPicPr>
          <p:nvPr>
            <a:audioFile r:link="rId5"/>
            <p:extLst>
              <p:ext uri="{DAA4B4D4-6D71-4841-9C94-3DE7FCFB9230}">
                <p14:media xmlns:p14="http://schemas.microsoft.com/office/powerpoint/2010/main" r:embed="rId6"/>
              </p:ext>
            </p:extLst>
          </p:nvPr>
        </p:nvPicPr>
        <p:blipFill>
          <a:blip r:embed="rId4"/>
          <a:stretch>
            <a:fillRect/>
          </a:stretch>
        </p:blipFill>
        <p:spPr>
          <a:xfrm>
            <a:off x="-1108075" y="-304800"/>
            <a:ext cx="609600" cy="609600"/>
          </a:xfrm>
          <a:prstGeom prst="rect">
            <a:avLst/>
          </a:prstGeom>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8" fill="hold" nodeType="afterGroup">
                            <p:stCondLst>
                              <p:cond delay="1"/>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1"/>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001"/>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Prev" delay="0">
                      <p:tgtEl>
                        <p:sldTgt/>
                      </p:tgtEl>
                    </p:cond>
                    <p:cond evt="onStopAudio" delay="0">
                      <p:tgtEl>
                        <p:sldTgt/>
                      </p:tgtEl>
                    </p:cond>
                  </p:endCondLst>
                </p:cTn>
                <p:tgtEl>
                  <p:spTgt spid="12"/>
                </p:tgtEl>
              </p:cMediaNode>
            </p:audio>
          </p:childTnLst>
        </p:cTn>
      </p:par>
    </p:tnLst>
    <p:bldLst>
      <p:bldP spid="4" grpId="0"/>
      <p:bldP spid="9" grpId="0"/>
      <p:bldP spid="1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rcRect r="73977" b="48308"/>
          <a:stretch>
            <a:fillRect/>
          </a:stretch>
        </p:blipFill>
        <p:spPr>
          <a:xfrm flipH="1">
            <a:off x="5054182" y="-495300"/>
            <a:ext cx="9269984" cy="7410450"/>
          </a:xfrm>
          <a:prstGeom prst="rect">
            <a:avLst/>
          </a:prstGeom>
        </p:spPr>
      </p:pic>
      <p:sp>
        <p:nvSpPr>
          <p:cNvPr id="4" name="矩形 3"/>
          <p:cNvSpPr/>
          <p:nvPr/>
        </p:nvSpPr>
        <p:spPr>
          <a:xfrm>
            <a:off x="852488" y="1350573"/>
            <a:ext cx="6976269" cy="4821627"/>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1194177" y="1661204"/>
            <a:ext cx="6540123" cy="4807470"/>
          </a:xfrm>
          <a:prstGeom prst="rect">
            <a:avLst/>
          </a:prstGeom>
          <a:noFill/>
        </p:spPr>
        <p:txBody>
          <a:bodyPr wrap="square" rtlCol="0">
            <a:spAutoFit/>
          </a:bodyPr>
          <a:lstStyle/>
          <a:p>
            <a:r>
              <a:rPr lang="zh-CN" altLang="en-US" sz="4000">
                <a:solidFill>
                  <a:srgbClr val="C00000"/>
                </a:solidFill>
                <a:cs typeface="+mn-ea"/>
                <a:sym typeface="+mn-lt"/>
              </a:rPr>
              <a:t>听朗读，正音</a:t>
            </a:r>
            <a:endParaRPr lang="en-US" altLang="zh-CN" sz="4000">
              <a:solidFill>
                <a:srgbClr val="C00000"/>
              </a:solidFill>
              <a:cs typeface="+mn-ea"/>
              <a:sym typeface="+mn-lt"/>
            </a:endParaRPr>
          </a:p>
          <a:p>
            <a:r>
              <a:rPr lang="zh-CN" altLang="en-US" sz="3600">
                <a:cs typeface="+mn-ea"/>
                <a:sym typeface="+mn-lt"/>
              </a:rPr>
              <a:t>沁园春       百舸       峥嵘     廖廓    挥斥方遒     浪遏飞舟</a:t>
            </a:r>
            <a:endParaRPr lang="en-US" altLang="zh-CN" sz="3600">
              <a:cs typeface="+mn-ea"/>
              <a:sym typeface="+mn-lt"/>
            </a:endParaRPr>
          </a:p>
          <a:p>
            <a:pPr>
              <a:spcBef>
                <a:spcPct val="20000"/>
              </a:spcBef>
            </a:pPr>
            <a:r>
              <a:rPr lang="zh-CN" altLang="en-US" sz="3600">
                <a:cs typeface="+mn-ea"/>
                <a:sym typeface="+mn-lt"/>
              </a:rPr>
              <a:t>沁园春（</a:t>
            </a:r>
            <a:r>
              <a:rPr lang="en-US" altLang="zh-CN" sz="3600" err="1">
                <a:cs typeface="+mn-ea"/>
                <a:sym typeface="+mn-lt"/>
              </a:rPr>
              <a:t>qìn</a:t>
            </a:r>
            <a:r>
              <a:rPr lang="zh-CN" altLang="en-US" sz="3600">
                <a:cs typeface="+mn-ea"/>
                <a:sym typeface="+mn-lt"/>
              </a:rPr>
              <a:t>）    百舸（</a:t>
            </a:r>
            <a:r>
              <a:rPr lang="en-US" altLang="zh-CN" sz="3600" err="1">
                <a:cs typeface="+mn-ea"/>
                <a:sym typeface="+mn-lt"/>
              </a:rPr>
              <a:t>gě</a:t>
            </a:r>
            <a:r>
              <a:rPr lang="zh-CN" altLang="en-US" sz="3600">
                <a:cs typeface="+mn-ea"/>
                <a:sym typeface="+mn-lt"/>
              </a:rPr>
              <a:t>）        峥嵘（</a:t>
            </a:r>
            <a:r>
              <a:rPr lang="en-US" altLang="zh-CN" sz="3600" err="1">
                <a:cs typeface="+mn-ea"/>
                <a:sym typeface="+mn-lt"/>
              </a:rPr>
              <a:t>zhēng  róng</a:t>
            </a:r>
            <a:r>
              <a:rPr lang="zh-CN" altLang="en-US" sz="3600">
                <a:cs typeface="+mn-ea"/>
                <a:sym typeface="+mn-lt"/>
              </a:rPr>
              <a:t>）</a:t>
            </a:r>
          </a:p>
          <a:p>
            <a:pPr>
              <a:spcBef>
                <a:spcPct val="20000"/>
              </a:spcBef>
            </a:pPr>
            <a:r>
              <a:rPr lang="zh-CN" altLang="en-US" sz="3600">
                <a:cs typeface="+mn-ea"/>
                <a:sym typeface="+mn-lt"/>
              </a:rPr>
              <a:t>廖廓（</a:t>
            </a:r>
            <a:r>
              <a:rPr lang="en-US" altLang="zh-CN" sz="3600" err="1">
                <a:cs typeface="+mn-ea"/>
                <a:sym typeface="+mn-lt"/>
              </a:rPr>
              <a:t>liáokuò</a:t>
            </a:r>
            <a:r>
              <a:rPr lang="zh-CN" altLang="en-US" sz="3600">
                <a:cs typeface="+mn-ea"/>
                <a:sym typeface="+mn-lt"/>
              </a:rPr>
              <a:t>）   挥斥方遒（</a:t>
            </a:r>
            <a:r>
              <a:rPr lang="en-US" altLang="zh-CN" sz="3600" err="1">
                <a:cs typeface="+mn-ea"/>
                <a:sym typeface="+mn-lt"/>
              </a:rPr>
              <a:t>qiú</a:t>
            </a:r>
            <a:r>
              <a:rPr lang="zh-CN" altLang="en-US" sz="3600">
                <a:cs typeface="+mn-ea"/>
                <a:sym typeface="+mn-lt"/>
              </a:rPr>
              <a:t>）   浪遏飞舟（</a:t>
            </a:r>
            <a:r>
              <a:rPr lang="en-US" altLang="zh-CN" sz="3600">
                <a:cs typeface="+mn-ea"/>
                <a:sym typeface="+mn-lt"/>
              </a:rPr>
              <a:t>è</a:t>
            </a:r>
            <a:r>
              <a:rPr lang="zh-CN" altLang="en-US" sz="3600">
                <a:cs typeface="+mn-ea"/>
                <a:sym typeface="+mn-lt"/>
              </a:rPr>
              <a:t>）</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wipe(down)">
                                      <p:cBhvr>
                                        <p:cTn id="16" dur="500"/>
                                        <p:tgtEl>
                                          <p:spTgt spid="6">
                                            <p:txEl>
                                              <p:pRg st="1" end="1"/>
                                            </p:txEl>
                                          </p:spTgt>
                                        </p:tgtEl>
                                      </p:cBhvr>
                                    </p:animEffect>
                                  </p:childTnLst>
                                </p:cTn>
                              </p:par>
                            </p:childTnLst>
                          </p:cTn>
                        </p:par>
                        <p:par>
                          <p:cTn id="17" fill="hold" nodeType="afterGroup">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wipe(down)">
                                      <p:cBhvr>
                                        <p:cTn id="20" dur="500"/>
                                        <p:tgtEl>
                                          <p:spTgt spid="6">
                                            <p:txEl>
                                              <p:pRg st="2" end="2"/>
                                            </p:txEl>
                                          </p:spTgt>
                                        </p:tgtEl>
                                      </p:cBhvr>
                                    </p:animEffect>
                                  </p:childTnLst>
                                </p:cTn>
                              </p:par>
                            </p:childTnLst>
                          </p:cTn>
                        </p:par>
                        <p:par>
                          <p:cTn id="21" fill="hold" nodeType="afterGroup">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wipe(down)">
                                      <p:cBhvr>
                                        <p:cTn id="24"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rcRect r="73977" b="48308"/>
          <a:stretch>
            <a:fillRect/>
          </a:stretch>
        </p:blipFill>
        <p:spPr>
          <a:xfrm flipH="1">
            <a:off x="5054182" y="-495300"/>
            <a:ext cx="9269984" cy="7410450"/>
          </a:xfrm>
          <a:prstGeom prst="rect">
            <a:avLst/>
          </a:prstGeom>
        </p:spPr>
      </p:pic>
      <p:sp>
        <p:nvSpPr>
          <p:cNvPr id="4" name="矩形 3"/>
          <p:cNvSpPr/>
          <p:nvPr/>
        </p:nvSpPr>
        <p:spPr>
          <a:xfrm>
            <a:off x="852488" y="1794554"/>
            <a:ext cx="6976269" cy="4031873"/>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1010026" y="2076076"/>
            <a:ext cx="6634580" cy="4031873"/>
          </a:xfrm>
          <a:prstGeom prst="rect">
            <a:avLst/>
          </a:prstGeom>
          <a:noFill/>
        </p:spPr>
        <p:txBody>
          <a:bodyPr wrap="square" rtlCol="0">
            <a:spAutoFit/>
          </a:bodyPr>
          <a:lstStyle/>
          <a:p>
            <a:r>
              <a:rPr lang="zh-CN" altLang="en-US" sz="3600">
                <a:solidFill>
                  <a:srgbClr val="C00000"/>
                </a:solidFill>
                <a:cs typeface="+mn-ea"/>
                <a:sym typeface="+mn-lt"/>
              </a:rPr>
              <a:t>整体理解、感知本文的内容。</a:t>
            </a:r>
            <a:endParaRPr lang="en-US" altLang="zh-CN" sz="3600">
              <a:solidFill>
                <a:srgbClr val="C00000"/>
              </a:solidFill>
              <a:cs typeface="+mn-ea"/>
              <a:sym typeface="+mn-lt"/>
            </a:endParaRPr>
          </a:p>
          <a:p>
            <a:endParaRPr lang="en-US" altLang="zh-CN" sz="3600">
              <a:solidFill>
                <a:srgbClr val="C00000"/>
              </a:solidFill>
              <a:cs typeface="+mn-ea"/>
              <a:sym typeface="+mn-lt"/>
            </a:endParaRPr>
          </a:p>
          <a:p>
            <a:pPr marL="342900" indent="-342900">
              <a:spcBef>
                <a:spcPct val="20000"/>
              </a:spcBef>
              <a:buChar char="•"/>
            </a:pPr>
            <a:r>
              <a:rPr lang="zh-CN" altLang="en-US" sz="3200">
                <a:cs typeface="+mn-ea"/>
                <a:sym typeface="+mn-lt"/>
              </a:rPr>
              <a:t>上片：眼前所见：独立寒秋图    湘江秋景图</a:t>
            </a:r>
          </a:p>
          <a:p>
            <a:pPr marL="342900" indent="-342900">
              <a:spcBef>
                <a:spcPct val="20000"/>
              </a:spcBef>
              <a:buChar char="•"/>
            </a:pPr>
            <a:r>
              <a:rPr lang="zh-CN" altLang="en-US" sz="3200">
                <a:cs typeface="+mn-ea"/>
                <a:sym typeface="+mn-lt"/>
              </a:rPr>
              <a:t>下片：由景及人：峥嵘岁月图    中流击水图</a:t>
            </a:r>
          </a:p>
          <a:p>
            <a:pPr>
              <a:spcBef>
                <a:spcPct val="20000"/>
              </a:spcBef>
            </a:pPr>
            <a:endParaRPr lang="zh-CN" altLang="en-US" sz="3600">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down)">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75116" t="2462" r="4234" b="56307"/>
          <a:stretch>
            <a:fillRect/>
          </a:stretch>
        </p:blipFill>
        <p:spPr>
          <a:xfrm>
            <a:off x="4135903" y="-56551"/>
            <a:ext cx="3995224" cy="5318145"/>
          </a:xfrm>
          <a:prstGeom prst="rect">
            <a:avLst/>
          </a:prstGeom>
        </p:spPr>
      </p:pic>
      <p:grpSp>
        <p:nvGrpSpPr>
          <p:cNvPr id="7" name="组合 6"/>
          <p:cNvGrpSpPr/>
          <p:nvPr/>
        </p:nvGrpSpPr>
        <p:grpSpPr>
          <a:xfrm>
            <a:off x="5327571" y="2602521"/>
            <a:ext cx="1635155" cy="1597852"/>
            <a:chOff x="5327571" y="2602521"/>
            <a:chExt cx="1635155" cy="1597852"/>
          </a:xfrm>
        </p:grpSpPr>
        <p:sp>
          <p:nvSpPr>
            <p:cNvPr id="3" name="椭圆 2"/>
            <p:cNvSpPr/>
            <p:nvPr/>
          </p:nvSpPr>
          <p:spPr>
            <a:xfrm>
              <a:off x="5327571" y="2602521"/>
              <a:ext cx="1635155" cy="1597852"/>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579998" y="2692400"/>
              <a:ext cx="1130300" cy="1200329"/>
            </a:xfrm>
            <a:prstGeom prst="rect">
              <a:avLst/>
            </a:prstGeom>
            <a:noFill/>
          </p:spPr>
          <p:txBody>
            <a:bodyPr wrap="square" rtlCol="0">
              <a:spAutoFit/>
            </a:bodyPr>
            <a:lstStyle/>
            <a:p>
              <a:r>
                <a:rPr lang="zh-CN" altLang="en-US" sz="7200">
                  <a:cs typeface="+mn-ea"/>
                  <a:sym typeface="+mn-lt"/>
                </a:rPr>
                <a:t>四</a:t>
              </a:r>
            </a:p>
          </p:txBody>
        </p:sp>
      </p:grpSp>
      <p:sp>
        <p:nvSpPr>
          <p:cNvPr id="5" name="文本框 4"/>
          <p:cNvSpPr txBox="1"/>
          <p:nvPr/>
        </p:nvSpPr>
        <p:spPr>
          <a:xfrm>
            <a:off x="4706414" y="5076928"/>
            <a:ext cx="2779172" cy="769441"/>
          </a:xfrm>
          <a:prstGeom prst="rect">
            <a:avLst/>
          </a:prstGeom>
          <a:noFill/>
        </p:spPr>
        <p:txBody>
          <a:bodyPr wrap="square" rtlCol="0">
            <a:spAutoFit/>
          </a:bodyPr>
          <a:lstStyle/>
          <a:p>
            <a:pPr algn="ctr"/>
            <a:r>
              <a:rPr lang="zh-CN" altLang="en-US" sz="4400">
                <a:cs typeface="+mn-ea"/>
                <a:sym typeface="+mn-lt"/>
              </a:rPr>
              <a:t>内容赏析</a:t>
            </a: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857" y="3460583"/>
            <a:ext cx="12192000" cy="4880836"/>
          </a:xfrm>
          <a:prstGeom prst="rect">
            <a:avLst/>
          </a:prstGeom>
        </p:spPr>
      </p:pic>
      <p:sp>
        <p:nvSpPr>
          <p:cNvPr id="4" name="矩形 3"/>
          <p:cNvSpPr/>
          <p:nvPr/>
        </p:nvSpPr>
        <p:spPr>
          <a:xfrm>
            <a:off x="852488" y="1444646"/>
            <a:ext cx="10485437" cy="4308454"/>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968375" y="1706104"/>
            <a:ext cx="10253662" cy="4832092"/>
          </a:xfrm>
          <a:prstGeom prst="rect">
            <a:avLst/>
          </a:prstGeom>
          <a:noFill/>
        </p:spPr>
        <p:txBody>
          <a:bodyPr wrap="square" rtlCol="0">
            <a:spAutoFit/>
          </a:bodyPr>
          <a:lstStyle/>
          <a:p>
            <a:pPr algn="just"/>
            <a:r>
              <a:rPr lang="en-US" altLang="zh-CN" sz="3600">
                <a:solidFill>
                  <a:srgbClr val="C00000"/>
                </a:solidFill>
                <a:cs typeface="+mn-ea"/>
                <a:sym typeface="+mn-lt"/>
              </a:rPr>
              <a:t>1</a:t>
            </a:r>
            <a:r>
              <a:rPr lang="zh-CN" altLang="en-US" sz="3600">
                <a:solidFill>
                  <a:srgbClr val="C00000"/>
                </a:solidFill>
                <a:cs typeface="+mn-ea"/>
                <a:sym typeface="+mn-lt"/>
              </a:rPr>
              <a:t>、开头三句有何作用？</a:t>
            </a:r>
            <a:endParaRPr lang="en-US" altLang="zh-CN" sz="3600">
              <a:solidFill>
                <a:srgbClr val="C00000"/>
              </a:solidFill>
              <a:cs typeface="+mn-ea"/>
              <a:sym typeface="+mn-lt"/>
            </a:endParaRPr>
          </a:p>
          <a:p>
            <a:pPr algn="just">
              <a:spcBef>
                <a:spcPct val="20000"/>
              </a:spcBef>
            </a:pPr>
            <a:r>
              <a:rPr lang="zh-CN" altLang="en-US" sz="2800">
                <a:cs typeface="+mn-ea"/>
                <a:sym typeface="+mn-lt"/>
              </a:rPr>
              <a:t>（</a:t>
            </a:r>
            <a:r>
              <a:rPr lang="en-US" altLang="zh-CN" sz="2800">
                <a:cs typeface="+mn-ea"/>
                <a:sym typeface="+mn-lt"/>
              </a:rPr>
              <a:t>1</a:t>
            </a:r>
            <a:r>
              <a:rPr lang="zh-CN" altLang="en-US" sz="2800">
                <a:cs typeface="+mn-ea"/>
                <a:sym typeface="+mn-lt"/>
              </a:rPr>
              <a:t>）交代了时间</a:t>
            </a:r>
            <a:r>
              <a:rPr lang="en-US" altLang="zh-CN" sz="2800">
                <a:cs typeface="+mn-ea"/>
                <a:sym typeface="+mn-lt"/>
              </a:rPr>
              <a:t>——</a:t>
            </a:r>
            <a:r>
              <a:rPr lang="zh-CN" altLang="en-US" sz="2800">
                <a:cs typeface="+mn-ea"/>
                <a:sym typeface="+mn-lt"/>
              </a:rPr>
              <a:t>寒秋</a:t>
            </a:r>
          </a:p>
          <a:p>
            <a:pPr algn="just">
              <a:spcBef>
                <a:spcPct val="20000"/>
              </a:spcBef>
            </a:pPr>
            <a:r>
              <a:rPr lang="zh-CN" altLang="en-US" sz="2800">
                <a:cs typeface="+mn-ea"/>
                <a:sym typeface="+mn-lt"/>
              </a:rPr>
              <a:t>（</a:t>
            </a:r>
            <a:r>
              <a:rPr lang="en-US" altLang="zh-CN" sz="2800">
                <a:cs typeface="+mn-ea"/>
                <a:sym typeface="+mn-lt"/>
              </a:rPr>
              <a:t>2</a:t>
            </a:r>
            <a:r>
              <a:rPr lang="zh-CN" altLang="en-US" sz="2800">
                <a:cs typeface="+mn-ea"/>
                <a:sym typeface="+mn-lt"/>
              </a:rPr>
              <a:t>）交代了地点</a:t>
            </a:r>
            <a:r>
              <a:rPr lang="en-US" altLang="zh-CN" sz="2800">
                <a:cs typeface="+mn-ea"/>
                <a:sym typeface="+mn-lt"/>
              </a:rPr>
              <a:t>——</a:t>
            </a:r>
            <a:r>
              <a:rPr lang="zh-CN" altLang="en-US" sz="2800">
                <a:cs typeface="+mn-ea"/>
                <a:sym typeface="+mn-lt"/>
              </a:rPr>
              <a:t>橘子洲头</a:t>
            </a:r>
          </a:p>
          <a:p>
            <a:pPr algn="just">
              <a:spcBef>
                <a:spcPct val="20000"/>
              </a:spcBef>
            </a:pPr>
            <a:r>
              <a:rPr lang="zh-CN" altLang="en-US" sz="2800">
                <a:cs typeface="+mn-ea"/>
                <a:sym typeface="+mn-lt"/>
              </a:rPr>
              <a:t>（</a:t>
            </a:r>
            <a:r>
              <a:rPr lang="en-US" altLang="zh-CN" sz="2800">
                <a:cs typeface="+mn-ea"/>
                <a:sym typeface="+mn-lt"/>
              </a:rPr>
              <a:t>3</a:t>
            </a:r>
            <a:r>
              <a:rPr lang="zh-CN" altLang="en-US" sz="2800">
                <a:cs typeface="+mn-ea"/>
                <a:sym typeface="+mn-lt"/>
              </a:rPr>
              <a:t>）交代了人物</a:t>
            </a:r>
            <a:r>
              <a:rPr lang="en-US" altLang="zh-CN" sz="2800">
                <a:cs typeface="+mn-ea"/>
                <a:sym typeface="+mn-lt"/>
              </a:rPr>
              <a:t>—</a:t>
            </a:r>
            <a:r>
              <a:rPr lang="zh-CN" altLang="en-US" sz="2800">
                <a:cs typeface="+mn-ea"/>
                <a:sym typeface="+mn-lt"/>
              </a:rPr>
              <a:t>作者</a:t>
            </a:r>
          </a:p>
          <a:p>
            <a:pPr algn="just">
              <a:spcBef>
                <a:spcPct val="20000"/>
              </a:spcBef>
            </a:pPr>
            <a:r>
              <a:rPr lang="zh-CN" altLang="en-US" sz="2800">
                <a:cs typeface="+mn-ea"/>
                <a:sym typeface="+mn-lt"/>
              </a:rPr>
              <a:t>（</a:t>
            </a:r>
            <a:r>
              <a:rPr lang="en-US" altLang="zh-CN" sz="2800">
                <a:cs typeface="+mn-ea"/>
                <a:sym typeface="+mn-lt"/>
              </a:rPr>
              <a:t>4</a:t>
            </a:r>
            <a:r>
              <a:rPr lang="zh-CN" altLang="en-US" sz="2800">
                <a:cs typeface="+mn-ea"/>
                <a:sym typeface="+mn-lt"/>
              </a:rPr>
              <a:t>）作者独立寒秋，面对了滚滚北去的湘江，描摹了一种先声夺人、舍我其谁的英雄气概，为全诗的抒情奠定了大气磅礴、豪情奔放的感情基调。</a:t>
            </a:r>
          </a:p>
          <a:p>
            <a:pPr algn="just">
              <a:spcBef>
                <a:spcPct val="20000"/>
              </a:spcBef>
            </a:pPr>
            <a:endParaRPr lang="zh-CN" altLang="en-US" sz="3200">
              <a:cs typeface="+mn-ea"/>
              <a:sym typeface="+mn-lt"/>
            </a:endParaRPr>
          </a:p>
          <a:p>
            <a:pPr algn="just">
              <a:spcBef>
                <a:spcPct val="20000"/>
              </a:spcBef>
            </a:pPr>
            <a:endParaRPr lang="zh-CN" altLang="en-US" sz="3600">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down)">
                                      <p:cBhvr>
                                        <p:cTn id="19" dur="500"/>
                                        <p:tgtEl>
                                          <p:spTgt spid="6">
                                            <p:txEl>
                                              <p:pRg st="2" end="2"/>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857" y="3460583"/>
            <a:ext cx="12192000" cy="4880836"/>
          </a:xfrm>
          <a:prstGeom prst="rect">
            <a:avLst/>
          </a:prstGeom>
        </p:spPr>
      </p:pic>
      <p:sp>
        <p:nvSpPr>
          <p:cNvPr id="4" name="矩形 3"/>
          <p:cNvSpPr/>
          <p:nvPr/>
        </p:nvSpPr>
        <p:spPr>
          <a:xfrm>
            <a:off x="852488" y="1444646"/>
            <a:ext cx="10485437" cy="4308454"/>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968375" y="1572754"/>
            <a:ext cx="10369550" cy="5903154"/>
          </a:xfrm>
          <a:prstGeom prst="rect">
            <a:avLst/>
          </a:prstGeom>
          <a:noFill/>
        </p:spPr>
        <p:txBody>
          <a:bodyPr wrap="square" rtlCol="0">
            <a:spAutoFit/>
          </a:bodyPr>
          <a:lstStyle/>
          <a:p>
            <a:pPr algn="just"/>
            <a:r>
              <a:rPr lang="en-US" altLang="zh-CN" sz="3600">
                <a:solidFill>
                  <a:srgbClr val="C00000"/>
                </a:solidFill>
                <a:cs typeface="+mn-ea"/>
                <a:sym typeface="+mn-lt"/>
              </a:rPr>
              <a:t>2</a:t>
            </a:r>
            <a:r>
              <a:rPr lang="zh-CN" altLang="en-US" sz="3600">
                <a:solidFill>
                  <a:srgbClr val="C00000"/>
                </a:solidFill>
                <a:cs typeface="+mn-ea"/>
                <a:sym typeface="+mn-lt"/>
              </a:rPr>
              <a:t>、在上片描写了哪些景物？这些景物有何特点？作者是如何描写的？</a:t>
            </a:r>
            <a:endParaRPr lang="en-US" altLang="zh-CN" sz="3600">
              <a:solidFill>
                <a:srgbClr val="C00000"/>
              </a:solidFill>
              <a:cs typeface="+mn-ea"/>
              <a:sym typeface="+mn-lt"/>
            </a:endParaRPr>
          </a:p>
          <a:p>
            <a:pPr>
              <a:spcBef>
                <a:spcPct val="20000"/>
              </a:spcBef>
            </a:pPr>
            <a:r>
              <a:rPr lang="zh-CN" altLang="en-US" sz="2800">
                <a:cs typeface="+mn-ea"/>
                <a:sym typeface="+mn-lt"/>
              </a:rPr>
              <a:t>漫山红叶、碧透的江水、争流的百舸、长空的击鹰、水底的游鱼。</a:t>
            </a:r>
          </a:p>
          <a:p>
            <a:pPr>
              <a:spcBef>
                <a:spcPct val="20000"/>
              </a:spcBef>
            </a:pPr>
            <a:r>
              <a:rPr lang="zh-CN" altLang="en-US" sz="2800">
                <a:cs typeface="+mn-ea"/>
                <a:sym typeface="+mn-lt"/>
              </a:rPr>
              <a:t>（</a:t>
            </a:r>
            <a:r>
              <a:rPr lang="en-US" altLang="zh-CN" sz="2800">
                <a:cs typeface="+mn-ea"/>
                <a:sym typeface="+mn-lt"/>
              </a:rPr>
              <a:t>1</a:t>
            </a:r>
            <a:r>
              <a:rPr lang="zh-CN" altLang="en-US" sz="2800">
                <a:cs typeface="+mn-ea"/>
                <a:sym typeface="+mn-lt"/>
              </a:rPr>
              <a:t>）“万”“遍”“层”“”漫“百”等词可见数量之多，范围之广、重重叠叠，表现出景色的壮美。</a:t>
            </a:r>
          </a:p>
          <a:p>
            <a:pPr>
              <a:spcBef>
                <a:spcPct val="20000"/>
              </a:spcBef>
            </a:pPr>
            <a:r>
              <a:rPr lang="zh-CN" altLang="en-US" sz="2800">
                <a:cs typeface="+mn-ea"/>
                <a:sym typeface="+mn-lt"/>
              </a:rPr>
              <a:t>（</a:t>
            </a:r>
            <a:r>
              <a:rPr lang="en-US" altLang="zh-CN" sz="2800">
                <a:cs typeface="+mn-ea"/>
                <a:sym typeface="+mn-lt"/>
              </a:rPr>
              <a:t>2</a:t>
            </a:r>
            <a:r>
              <a:rPr lang="zh-CN" altLang="en-US" sz="2800">
                <a:cs typeface="+mn-ea"/>
                <a:sym typeface="+mn-lt"/>
              </a:rPr>
              <a:t>）“争”“击”“翔”分析，自然景象昂扬奋进，生机勃勃、充满生命活力。</a:t>
            </a:r>
          </a:p>
          <a:p>
            <a:pPr>
              <a:spcBef>
                <a:spcPct val="20000"/>
              </a:spcBef>
            </a:pPr>
            <a:r>
              <a:rPr lang="en-US" altLang="zh-CN" sz="2800">
                <a:cs typeface="+mn-ea"/>
                <a:sym typeface="+mn-lt"/>
              </a:rPr>
              <a:t>(3)</a:t>
            </a:r>
            <a:r>
              <a:rPr lang="zh-CN" altLang="en-US" sz="2800">
                <a:cs typeface="+mn-ea"/>
                <a:sym typeface="+mn-lt"/>
              </a:rPr>
              <a:t>红绿辉映，色彩绚丽、多姿熊猫的湘江秋景图。</a:t>
            </a:r>
          </a:p>
          <a:p>
            <a:pPr algn="just">
              <a:spcBef>
                <a:spcPct val="20000"/>
              </a:spcBef>
            </a:pPr>
            <a:endParaRPr lang="zh-CN" altLang="en-US" sz="2800">
              <a:cs typeface="+mn-ea"/>
              <a:sym typeface="+mn-lt"/>
            </a:endParaRPr>
          </a:p>
          <a:p>
            <a:pPr algn="just">
              <a:spcBef>
                <a:spcPct val="20000"/>
              </a:spcBef>
            </a:pPr>
            <a:endParaRPr lang="zh-CN" altLang="en-US" sz="3200">
              <a:cs typeface="+mn-ea"/>
              <a:sym typeface="+mn-lt"/>
            </a:endParaRPr>
          </a:p>
          <a:p>
            <a:pPr algn="just">
              <a:spcBef>
                <a:spcPct val="20000"/>
              </a:spcBef>
            </a:pPr>
            <a:endParaRPr lang="zh-CN" altLang="en-US" sz="3600">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down)">
                                      <p:cBhvr>
                                        <p:cTn id="19" dur="500"/>
                                        <p:tgtEl>
                                          <p:spTgt spid="6">
                                            <p:txEl>
                                              <p:pRg st="2" end="2"/>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857" y="3460583"/>
            <a:ext cx="12192000" cy="4880836"/>
          </a:xfrm>
          <a:prstGeom prst="rect">
            <a:avLst/>
          </a:prstGeom>
        </p:spPr>
      </p:pic>
      <p:sp>
        <p:nvSpPr>
          <p:cNvPr id="4" name="矩形 3"/>
          <p:cNvSpPr/>
          <p:nvPr/>
        </p:nvSpPr>
        <p:spPr>
          <a:xfrm>
            <a:off x="852488" y="1444646"/>
            <a:ext cx="10485437" cy="3693375"/>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968375" y="1572754"/>
            <a:ext cx="10369550" cy="5041380"/>
          </a:xfrm>
          <a:prstGeom prst="rect">
            <a:avLst/>
          </a:prstGeom>
          <a:noFill/>
        </p:spPr>
        <p:txBody>
          <a:bodyPr wrap="square" rtlCol="0">
            <a:spAutoFit/>
          </a:bodyPr>
          <a:lstStyle/>
          <a:p>
            <a:pPr algn="just"/>
            <a:r>
              <a:rPr lang="en-US" altLang="zh-CN" sz="3600">
                <a:solidFill>
                  <a:srgbClr val="C00000"/>
                </a:solidFill>
                <a:cs typeface="+mn-ea"/>
                <a:sym typeface="+mn-lt"/>
              </a:rPr>
              <a:t>2</a:t>
            </a:r>
            <a:r>
              <a:rPr lang="zh-CN" altLang="en-US" sz="3600">
                <a:solidFill>
                  <a:srgbClr val="C00000"/>
                </a:solidFill>
                <a:cs typeface="+mn-ea"/>
                <a:sym typeface="+mn-lt"/>
              </a:rPr>
              <a:t>、在上片描写了哪些景物？这些景物有何特点？作者是如何描写的？</a:t>
            </a:r>
            <a:endParaRPr lang="en-US" altLang="zh-CN" sz="3600">
              <a:solidFill>
                <a:srgbClr val="C00000"/>
              </a:solidFill>
              <a:cs typeface="+mn-ea"/>
              <a:sym typeface="+mn-lt"/>
            </a:endParaRPr>
          </a:p>
          <a:p>
            <a:pPr>
              <a:spcBef>
                <a:spcPct val="20000"/>
              </a:spcBef>
            </a:pPr>
            <a:r>
              <a:rPr lang="zh-CN" altLang="en-US" sz="2800">
                <a:cs typeface="+mn-ea"/>
                <a:sym typeface="+mn-lt"/>
              </a:rPr>
              <a:t>（</a:t>
            </a:r>
            <a:r>
              <a:rPr lang="en-US" altLang="zh-CN" sz="2800">
                <a:cs typeface="+mn-ea"/>
                <a:sym typeface="+mn-lt"/>
              </a:rPr>
              <a:t>1</a:t>
            </a:r>
            <a:r>
              <a:rPr lang="zh-CN" altLang="en-US" sz="2800">
                <a:cs typeface="+mn-ea"/>
                <a:sym typeface="+mn-lt"/>
              </a:rPr>
              <a:t>）“看”字作为领字，统领景物描写。</a:t>
            </a:r>
          </a:p>
          <a:p>
            <a:pPr>
              <a:spcBef>
                <a:spcPct val="20000"/>
              </a:spcBef>
            </a:pPr>
            <a:r>
              <a:rPr lang="zh-CN" altLang="en-US" sz="2800">
                <a:cs typeface="+mn-ea"/>
                <a:sym typeface="+mn-lt"/>
              </a:rPr>
              <a:t>（</a:t>
            </a:r>
            <a:r>
              <a:rPr lang="en-US" altLang="zh-CN" sz="2800">
                <a:cs typeface="+mn-ea"/>
                <a:sym typeface="+mn-lt"/>
              </a:rPr>
              <a:t>2</a:t>
            </a:r>
            <a:r>
              <a:rPr lang="zh-CN" altLang="en-US" sz="2800">
                <a:cs typeface="+mn-ea"/>
                <a:sym typeface="+mn-lt"/>
              </a:rPr>
              <a:t>）色彩绚烂，对比鲜明。“红遍”、“碧透”。</a:t>
            </a:r>
          </a:p>
          <a:p>
            <a:pPr>
              <a:spcBef>
                <a:spcPct val="20000"/>
              </a:spcBef>
            </a:pPr>
            <a:r>
              <a:rPr lang="zh-CN" altLang="en-US" sz="2800">
                <a:cs typeface="+mn-ea"/>
                <a:sym typeface="+mn-lt"/>
              </a:rPr>
              <a:t>（</a:t>
            </a:r>
            <a:r>
              <a:rPr lang="en-US" altLang="zh-CN" sz="2800">
                <a:cs typeface="+mn-ea"/>
                <a:sym typeface="+mn-lt"/>
              </a:rPr>
              <a:t>3</a:t>
            </a:r>
            <a:r>
              <a:rPr lang="zh-CN" altLang="en-US" sz="2800">
                <a:cs typeface="+mn-ea"/>
                <a:sym typeface="+mn-lt"/>
              </a:rPr>
              <a:t>）描写角度摇曳变化。远近结合，俯仰结合，动静结合。</a:t>
            </a:r>
            <a:endParaRPr lang="en-US" altLang="zh-CN" sz="2800">
              <a:cs typeface="+mn-ea"/>
              <a:sym typeface="+mn-lt"/>
            </a:endParaRPr>
          </a:p>
          <a:p>
            <a:pPr>
              <a:spcBef>
                <a:spcPct val="20000"/>
              </a:spcBef>
            </a:pPr>
            <a:r>
              <a:rPr lang="zh-CN" altLang="en-US" sz="2800">
                <a:cs typeface="+mn-ea"/>
                <a:sym typeface="+mn-lt"/>
              </a:rPr>
              <a:t>（</a:t>
            </a:r>
            <a:r>
              <a:rPr lang="en-US" altLang="zh-CN" sz="2800">
                <a:cs typeface="+mn-ea"/>
                <a:sym typeface="+mn-lt"/>
              </a:rPr>
              <a:t>4</a:t>
            </a:r>
            <a:r>
              <a:rPr lang="zh-CN" altLang="en-US" sz="2800">
                <a:cs typeface="+mn-ea"/>
                <a:sym typeface="+mn-lt"/>
              </a:rPr>
              <a:t>）使用富有传神、表现力的词汇。</a:t>
            </a:r>
          </a:p>
          <a:p>
            <a:pPr algn="just">
              <a:spcBef>
                <a:spcPct val="20000"/>
              </a:spcBef>
            </a:pPr>
            <a:endParaRPr lang="zh-CN" altLang="en-US" sz="2800">
              <a:cs typeface="+mn-ea"/>
              <a:sym typeface="+mn-lt"/>
            </a:endParaRPr>
          </a:p>
          <a:p>
            <a:pPr algn="just">
              <a:spcBef>
                <a:spcPct val="20000"/>
              </a:spcBef>
            </a:pPr>
            <a:endParaRPr lang="zh-CN" altLang="en-US" sz="3200">
              <a:cs typeface="+mn-ea"/>
              <a:sym typeface="+mn-lt"/>
            </a:endParaRPr>
          </a:p>
          <a:p>
            <a:pPr algn="just">
              <a:spcBef>
                <a:spcPct val="20000"/>
              </a:spcBef>
            </a:pPr>
            <a:endParaRPr lang="zh-CN" altLang="en-US" sz="3600">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down)">
                                      <p:cBhvr>
                                        <p:cTn id="19" dur="500"/>
                                        <p:tgtEl>
                                          <p:spTgt spid="6">
                                            <p:txEl>
                                              <p:pRg st="2" end="2"/>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852489" y="1444646"/>
            <a:ext cx="9148762" cy="4737454"/>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1005682" y="1719980"/>
            <a:ext cx="8842375" cy="4044184"/>
          </a:xfrm>
          <a:prstGeom prst="rect">
            <a:avLst/>
          </a:prstGeom>
          <a:noFill/>
        </p:spPr>
        <p:txBody>
          <a:bodyPr wrap="square" rtlCol="0">
            <a:spAutoFit/>
          </a:bodyPr>
          <a:lstStyle/>
          <a:p>
            <a:pPr algn="just"/>
            <a:r>
              <a:rPr lang="en-US" altLang="zh-CN" sz="3600">
                <a:solidFill>
                  <a:srgbClr val="C00000"/>
                </a:solidFill>
                <a:cs typeface="+mn-ea"/>
                <a:sym typeface="+mn-lt"/>
              </a:rPr>
              <a:t>3</a:t>
            </a:r>
            <a:r>
              <a:rPr lang="zh-CN" altLang="en-US" sz="3600">
                <a:solidFill>
                  <a:srgbClr val="C00000"/>
                </a:solidFill>
                <a:cs typeface="+mn-ea"/>
                <a:sym typeface="+mn-lt"/>
              </a:rPr>
              <a:t>、面对如此景象，诗人想到了什么问题？在文中找出。 反映了诗人什么情感？</a:t>
            </a:r>
            <a:endParaRPr lang="en-US" altLang="zh-CN" sz="3600">
              <a:solidFill>
                <a:srgbClr val="C00000"/>
              </a:solidFill>
              <a:cs typeface="+mn-ea"/>
              <a:sym typeface="+mn-lt"/>
            </a:endParaRPr>
          </a:p>
          <a:p>
            <a:pPr marL="342900" indent="-342900">
              <a:spcBef>
                <a:spcPct val="20000"/>
              </a:spcBef>
              <a:buChar char="•"/>
            </a:pPr>
            <a:r>
              <a:rPr lang="zh-CN" altLang="en-US" sz="2800">
                <a:cs typeface="+mn-ea"/>
                <a:sym typeface="+mn-lt"/>
              </a:rPr>
              <a:t>广阔无垠的大地啊，谁才是主宰你消长兴衰命运的主人呢？</a:t>
            </a:r>
          </a:p>
          <a:p>
            <a:pPr marL="342900" indent="-342900">
              <a:spcBef>
                <a:spcPct val="20000"/>
              </a:spcBef>
              <a:buChar char="•"/>
            </a:pPr>
            <a:r>
              <a:rPr lang="en-US" altLang="zh-CN" sz="2800">
                <a:cs typeface="+mn-ea"/>
                <a:sym typeface="+mn-lt"/>
              </a:rPr>
              <a:t>——</a:t>
            </a:r>
            <a:r>
              <a:rPr lang="zh-CN" altLang="en-US" sz="2800">
                <a:cs typeface="+mn-ea"/>
                <a:sym typeface="+mn-lt"/>
              </a:rPr>
              <a:t>想到了祖国的命运与革命的未来。提出了谁是大地的主宰的问题：革命领导权的问题。</a:t>
            </a:r>
            <a:endParaRPr lang="en-US" altLang="zh-CN" sz="2800">
              <a:cs typeface="+mn-ea"/>
              <a:sym typeface="+mn-lt"/>
            </a:endParaRPr>
          </a:p>
          <a:p>
            <a:pPr marL="342900" indent="-342900">
              <a:spcBef>
                <a:spcPct val="20000"/>
              </a:spcBef>
              <a:buChar char="•"/>
            </a:pPr>
            <a:r>
              <a:rPr lang="en-US" altLang="zh-CN" sz="2800">
                <a:cs typeface="+mn-ea"/>
                <a:sym typeface="+mn-lt"/>
              </a:rPr>
              <a:t>——</a:t>
            </a:r>
            <a:r>
              <a:rPr lang="zh-CN" altLang="en-US" sz="2800">
                <a:cs typeface="+mn-ea"/>
                <a:sym typeface="+mn-lt"/>
              </a:rPr>
              <a:t>这表明了词人对国家命运的关切和以天下为己任的博大胸怀和凌云壮志。 </a:t>
            </a:r>
            <a:endParaRPr lang="zh-CN" altLang="en-US" sz="3200">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3"/>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rcRect l="32701"/>
          <a:stretch>
            <a:fillRect/>
          </a:stretch>
        </p:blipFill>
        <p:spPr>
          <a:xfrm flipH="1">
            <a:off x="9589134" y="0"/>
            <a:ext cx="2702417" cy="6858000"/>
          </a:xfrm>
          <a:prstGeom prst="rect">
            <a:avLst/>
          </a:prstGeom>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down)">
                                      <p:cBhvr>
                                        <p:cTn id="19" dur="500"/>
                                        <p:tgtEl>
                                          <p:spTgt spid="6">
                                            <p:txEl>
                                              <p:pRg st="2" end="2"/>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852489" y="1444646"/>
            <a:ext cx="9148762" cy="4737454"/>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1005682" y="1719980"/>
            <a:ext cx="8842375" cy="3908762"/>
          </a:xfrm>
          <a:prstGeom prst="rect">
            <a:avLst/>
          </a:prstGeom>
          <a:noFill/>
        </p:spPr>
        <p:txBody>
          <a:bodyPr wrap="square" rtlCol="0">
            <a:spAutoFit/>
          </a:bodyPr>
          <a:lstStyle/>
          <a:p>
            <a:pPr algn="just"/>
            <a:r>
              <a:rPr lang="en-US" altLang="zh-CN" sz="3600">
                <a:solidFill>
                  <a:srgbClr val="C00000"/>
                </a:solidFill>
                <a:cs typeface="+mn-ea"/>
                <a:sym typeface="+mn-lt"/>
              </a:rPr>
              <a:t>4</a:t>
            </a:r>
            <a:r>
              <a:rPr lang="zh-CN" altLang="en-US" sz="3600">
                <a:solidFill>
                  <a:srgbClr val="C00000"/>
                </a:solidFill>
                <a:cs typeface="+mn-ea"/>
                <a:sym typeface="+mn-lt"/>
              </a:rPr>
              <a:t>、在深秋季节里，作品为什么没有充满萧杀、伤感的情调，而是如此的色彩绚丽，生机勃勃？</a:t>
            </a:r>
            <a:endParaRPr lang="en-US" altLang="zh-CN" sz="3600">
              <a:solidFill>
                <a:srgbClr val="C00000"/>
              </a:solidFill>
              <a:cs typeface="+mn-ea"/>
              <a:sym typeface="+mn-lt"/>
            </a:endParaRPr>
          </a:p>
          <a:p>
            <a:pPr indent="457200"/>
            <a:r>
              <a:rPr lang="zh-CN" altLang="en-US" sz="2800">
                <a:cs typeface="+mn-ea"/>
                <a:sym typeface="+mn-lt"/>
              </a:rPr>
              <a:t>这与一个人的气度、胸襟、性格、身份有关。作者不是普通的一介书生，而是叱咤风云的一代伟人，是胸怀大志的杰出政治家，他有经天纬地之才，再造乾坤之志，他又博大的胸襟，崇高的风范，奋发向上、永不消沉的乐观性格，所以他的诗歌充满豪情壮志。（知人论世）</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3"/>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rcRect l="32701"/>
          <a:stretch>
            <a:fillRect/>
          </a:stretch>
        </p:blipFill>
        <p:spPr>
          <a:xfrm flipH="1">
            <a:off x="9589134" y="0"/>
            <a:ext cx="2702417" cy="6858000"/>
          </a:xfrm>
          <a:prstGeom prst="rect">
            <a:avLst/>
          </a:prstGeom>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l="75116" t="2462" r="4234" b="56307"/>
          <a:stretch>
            <a:fillRect/>
          </a:stretch>
        </p:blipFill>
        <p:spPr>
          <a:xfrm>
            <a:off x="4190999" y="-265207"/>
            <a:ext cx="8647279" cy="7807514"/>
          </a:xfrm>
          <a:prstGeom prst="rect">
            <a:avLst/>
          </a:prstGeom>
        </p:spPr>
      </p:pic>
      <p:sp>
        <p:nvSpPr>
          <p:cNvPr id="4" name="矩形 3"/>
          <p:cNvSpPr/>
          <p:nvPr/>
        </p:nvSpPr>
        <p:spPr>
          <a:xfrm>
            <a:off x="852488" y="1882422"/>
            <a:ext cx="9148762" cy="3845542"/>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1005681" y="2251093"/>
            <a:ext cx="8842375" cy="3570208"/>
          </a:xfrm>
          <a:prstGeom prst="rect">
            <a:avLst/>
          </a:prstGeom>
          <a:noFill/>
        </p:spPr>
        <p:txBody>
          <a:bodyPr wrap="square" rtlCol="0">
            <a:spAutoFit/>
          </a:bodyPr>
          <a:lstStyle/>
          <a:p>
            <a:pPr algn="just"/>
            <a:r>
              <a:rPr lang="en-US" altLang="zh-CN" sz="3600">
                <a:solidFill>
                  <a:srgbClr val="C00000"/>
                </a:solidFill>
                <a:cs typeface="+mn-ea"/>
                <a:sym typeface="+mn-lt"/>
              </a:rPr>
              <a:t>5</a:t>
            </a:r>
            <a:r>
              <a:rPr lang="zh-CN" altLang="en-US" sz="3600">
                <a:solidFill>
                  <a:srgbClr val="C00000"/>
                </a:solidFill>
                <a:cs typeface="+mn-ea"/>
                <a:sym typeface="+mn-lt"/>
              </a:rPr>
              <a:t>、</a:t>
            </a:r>
            <a:r>
              <a:rPr lang="en-US" altLang="zh-CN" sz="3600" b="0">
                <a:solidFill>
                  <a:srgbClr val="C00000"/>
                </a:solidFill>
                <a:cs typeface="+mn-ea"/>
                <a:sym typeface="+mn-lt"/>
              </a:rPr>
              <a:t>“</a:t>
            </a:r>
            <a:r>
              <a:rPr lang="zh-CN" altLang="en-US" sz="3600" b="0">
                <a:solidFill>
                  <a:srgbClr val="C00000"/>
                </a:solidFill>
                <a:cs typeface="+mn-ea"/>
                <a:sym typeface="+mn-lt"/>
              </a:rPr>
              <a:t>携来百侣曾游，忆往昔峥嵘岁月稠”在全诗中的作用？</a:t>
            </a:r>
            <a:endParaRPr lang="en-US" altLang="zh-CN" sz="3600" b="0">
              <a:solidFill>
                <a:srgbClr val="C00000"/>
              </a:solidFill>
              <a:cs typeface="+mn-ea"/>
              <a:sym typeface="+mn-lt"/>
            </a:endParaRPr>
          </a:p>
          <a:p>
            <a:pPr>
              <a:lnSpc>
                <a:spcPct val="150000"/>
              </a:lnSpc>
            </a:pPr>
            <a:r>
              <a:rPr lang="zh-CN" altLang="en-US" sz="2800" b="0">
                <a:cs typeface="+mn-ea"/>
                <a:sym typeface="+mn-lt"/>
              </a:rPr>
              <a:t>承上启下，过度自然。上片故地重游，自然引起下文对往昔生活的回忆。并且通过回忆，巧妙的回答了上片的提问，可谓衔接巧妙，浑然天成。</a:t>
            </a:r>
          </a:p>
          <a:p>
            <a:pPr indent="457200"/>
            <a:endParaRPr lang="zh-CN" altLang="en-US" sz="2800">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l="75116" t="2462" r="4234" b="56307"/>
          <a:stretch>
            <a:fillRect/>
          </a:stretch>
        </p:blipFill>
        <p:spPr>
          <a:xfrm>
            <a:off x="4190999" y="-265207"/>
            <a:ext cx="8647279" cy="7807514"/>
          </a:xfrm>
          <a:prstGeom prst="rect">
            <a:avLst/>
          </a:prstGeom>
        </p:spPr>
      </p:pic>
      <p:sp>
        <p:nvSpPr>
          <p:cNvPr id="4" name="矩形 3"/>
          <p:cNvSpPr/>
          <p:nvPr/>
        </p:nvSpPr>
        <p:spPr>
          <a:xfrm>
            <a:off x="852488" y="1398431"/>
            <a:ext cx="9796462" cy="4773769"/>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985232" y="1621393"/>
            <a:ext cx="9454773" cy="4216539"/>
          </a:xfrm>
          <a:prstGeom prst="rect">
            <a:avLst/>
          </a:prstGeom>
          <a:noFill/>
        </p:spPr>
        <p:txBody>
          <a:bodyPr wrap="square" rtlCol="0">
            <a:spAutoFit/>
          </a:bodyPr>
          <a:lstStyle/>
          <a:p>
            <a:pPr algn="just"/>
            <a:r>
              <a:rPr lang="en-US" altLang="zh-CN" sz="3600">
                <a:solidFill>
                  <a:srgbClr val="C00000"/>
                </a:solidFill>
                <a:cs typeface="+mn-ea"/>
                <a:sym typeface="+mn-lt"/>
              </a:rPr>
              <a:t>6</a:t>
            </a:r>
            <a:r>
              <a:rPr lang="zh-CN" altLang="en-US" sz="3600" b="0">
                <a:solidFill>
                  <a:srgbClr val="C00000"/>
                </a:solidFill>
                <a:cs typeface="+mn-ea"/>
                <a:sym typeface="+mn-lt"/>
              </a:rPr>
              <a:t>、“曾记否？到中流击水，浪遏飞舟？”这是一副怎样的画面？有何作用？赏析这几句话。</a:t>
            </a:r>
            <a:endParaRPr lang="en-US" altLang="zh-CN" sz="3600" b="0">
              <a:solidFill>
                <a:srgbClr val="C00000"/>
              </a:solidFill>
              <a:cs typeface="+mn-ea"/>
              <a:sym typeface="+mn-lt"/>
            </a:endParaRPr>
          </a:p>
          <a:p>
            <a:pPr indent="457200"/>
            <a:r>
              <a:rPr lang="zh-CN" altLang="en-US" sz="2800" b="0">
                <a:cs typeface="+mn-ea"/>
                <a:sym typeface="+mn-lt"/>
              </a:rPr>
              <a:t>当年曾经与同学在激流中奋臂划水，掀起层层波浪，甚至阻挡了飞速前进的船只的情形。</a:t>
            </a:r>
            <a:endParaRPr lang="en-US" altLang="zh-CN" sz="2800" b="0">
              <a:cs typeface="+mn-ea"/>
              <a:sym typeface="+mn-lt"/>
            </a:endParaRPr>
          </a:p>
          <a:p>
            <a:pPr indent="457200"/>
            <a:r>
              <a:rPr lang="en-US" altLang="zh-CN" sz="2800" b="0">
                <a:cs typeface="+mn-ea"/>
                <a:sym typeface="+mn-lt"/>
              </a:rPr>
              <a:t>“</a:t>
            </a:r>
            <a:r>
              <a:rPr lang="zh-CN" altLang="en-US" sz="2800" b="0">
                <a:cs typeface="+mn-ea"/>
                <a:sym typeface="+mn-lt"/>
              </a:rPr>
              <a:t>到中流击水，浪遏飞舟”的设问，巧妙地对“谁主沉浮”的问题作了回答，这样，上下两阙浑然一体，天衣无缝。</a:t>
            </a:r>
            <a:endParaRPr lang="en-US" altLang="zh-CN" sz="2800" b="0">
              <a:cs typeface="+mn-ea"/>
              <a:sym typeface="+mn-lt"/>
            </a:endParaRPr>
          </a:p>
          <a:p>
            <a:pPr indent="457200"/>
            <a:r>
              <a:rPr lang="en-US" altLang="zh-CN" sz="2800" b="0">
                <a:cs typeface="+mn-ea"/>
                <a:sym typeface="+mn-lt"/>
              </a:rPr>
              <a:t> </a:t>
            </a:r>
            <a:r>
              <a:rPr lang="zh-CN" altLang="en-US" sz="2800" b="0">
                <a:cs typeface="+mn-ea"/>
                <a:sym typeface="+mn-lt"/>
              </a:rPr>
              <a:t>运用了象征手法，大胆的夸张和神奇的想象表达了作者立誓振兴中华的壮志豪情，表现了作者的英雄气概，充满浪漫主义色彩。</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整体感知</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down)">
                                      <p:cBhvr>
                                        <p:cTn id="19" dur="500"/>
                                        <p:tgtEl>
                                          <p:spTgt spid="6">
                                            <p:txEl>
                                              <p:pRg st="2" end="2"/>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47114" y="2044778"/>
            <a:ext cx="10818055" cy="4102804"/>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t="24596" r="73977" b="48308"/>
          <a:stretch>
            <a:fillRect/>
          </a:stretch>
        </p:blipFill>
        <p:spPr>
          <a:xfrm>
            <a:off x="3625686" y="11945"/>
            <a:ext cx="4436468" cy="3079650"/>
          </a:xfrm>
          <a:prstGeom prst="rect">
            <a:avLst/>
          </a:prstGeom>
        </p:spPr>
      </p:pic>
      <p:grpSp>
        <p:nvGrpSpPr>
          <p:cNvPr id="9" name="组合 8"/>
          <p:cNvGrpSpPr/>
          <p:nvPr/>
        </p:nvGrpSpPr>
        <p:grpSpPr>
          <a:xfrm>
            <a:off x="1826579" y="3117409"/>
            <a:ext cx="995526" cy="2007019"/>
            <a:chOff x="1088642" y="3091595"/>
            <a:chExt cx="995526" cy="2007019"/>
          </a:xfrm>
        </p:grpSpPr>
        <p:sp>
          <p:nvSpPr>
            <p:cNvPr id="4" name="文本框 3"/>
            <p:cNvSpPr txBox="1"/>
            <p:nvPr/>
          </p:nvSpPr>
          <p:spPr>
            <a:xfrm>
              <a:off x="1088642" y="3091595"/>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a:solidFill>
                    <a:schemeClr val="bg1"/>
                  </a:solidFill>
                  <a:cs typeface="+mn-ea"/>
                  <a:sym typeface="+mn-lt"/>
                </a:rPr>
                <a:t>第一部分</a:t>
              </a:r>
            </a:p>
          </p:txBody>
        </p:sp>
        <p:sp>
          <p:nvSpPr>
            <p:cNvPr id="8" name="文本框 7"/>
            <p:cNvSpPr txBox="1"/>
            <p:nvPr/>
          </p:nvSpPr>
          <p:spPr>
            <a:xfrm>
              <a:off x="1657448" y="3601619"/>
              <a:ext cx="426720" cy="1200329"/>
            </a:xfrm>
            <a:prstGeom prst="rect">
              <a:avLst/>
            </a:prstGeom>
            <a:noFill/>
          </p:spPr>
          <p:txBody>
            <a:bodyPr wrap="square" rtlCol="0">
              <a:spAutoFit/>
            </a:bodyPr>
            <a:lstStyle/>
            <a:p>
              <a:r>
                <a:rPr lang="zh-CN" altLang="en-US">
                  <a:cs typeface="+mn-ea"/>
                  <a:sym typeface="+mn-lt"/>
                </a:rPr>
                <a:t>基础知识</a:t>
              </a:r>
            </a:p>
          </p:txBody>
        </p:sp>
      </p:grpSp>
      <p:grpSp>
        <p:nvGrpSpPr>
          <p:cNvPr id="25" name="组合 24"/>
          <p:cNvGrpSpPr/>
          <p:nvPr/>
        </p:nvGrpSpPr>
        <p:grpSpPr>
          <a:xfrm>
            <a:off x="3766857" y="3117409"/>
            <a:ext cx="995526" cy="2007019"/>
            <a:chOff x="1088642" y="3091595"/>
            <a:chExt cx="995526" cy="2007019"/>
          </a:xfrm>
        </p:grpSpPr>
        <p:sp>
          <p:nvSpPr>
            <p:cNvPr id="26" name="文本框 25"/>
            <p:cNvSpPr txBox="1"/>
            <p:nvPr/>
          </p:nvSpPr>
          <p:spPr>
            <a:xfrm>
              <a:off x="1088642" y="3091595"/>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a:solidFill>
                    <a:schemeClr val="bg1"/>
                  </a:solidFill>
                  <a:cs typeface="+mn-ea"/>
                  <a:sym typeface="+mn-lt"/>
                </a:rPr>
                <a:t>第二部分</a:t>
              </a:r>
            </a:p>
          </p:txBody>
        </p:sp>
        <p:sp>
          <p:nvSpPr>
            <p:cNvPr id="27" name="文本框 26"/>
            <p:cNvSpPr txBox="1"/>
            <p:nvPr/>
          </p:nvSpPr>
          <p:spPr>
            <a:xfrm>
              <a:off x="1657448" y="3601619"/>
              <a:ext cx="426720" cy="1200329"/>
            </a:xfrm>
            <a:prstGeom prst="rect">
              <a:avLst/>
            </a:prstGeom>
            <a:noFill/>
          </p:spPr>
          <p:txBody>
            <a:bodyPr wrap="square" rtlCol="0">
              <a:spAutoFit/>
            </a:bodyPr>
            <a:lstStyle/>
            <a:p>
              <a:r>
                <a:rPr lang="zh-CN" altLang="en-US">
                  <a:cs typeface="+mn-ea"/>
                  <a:sym typeface="+mn-lt"/>
                </a:rPr>
                <a:t>作者简介</a:t>
              </a:r>
            </a:p>
          </p:txBody>
        </p:sp>
      </p:grpSp>
      <p:grpSp>
        <p:nvGrpSpPr>
          <p:cNvPr id="28" name="组合 27"/>
          <p:cNvGrpSpPr/>
          <p:nvPr/>
        </p:nvGrpSpPr>
        <p:grpSpPr>
          <a:xfrm>
            <a:off x="5707135" y="3117409"/>
            <a:ext cx="995526" cy="2007019"/>
            <a:chOff x="1088642" y="3091595"/>
            <a:chExt cx="995526" cy="2007019"/>
          </a:xfrm>
        </p:grpSpPr>
        <p:sp>
          <p:nvSpPr>
            <p:cNvPr id="29" name="文本框 28"/>
            <p:cNvSpPr txBox="1"/>
            <p:nvPr/>
          </p:nvSpPr>
          <p:spPr>
            <a:xfrm>
              <a:off x="1088642" y="3091595"/>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a:solidFill>
                    <a:schemeClr val="bg1"/>
                  </a:solidFill>
                  <a:cs typeface="+mn-ea"/>
                  <a:sym typeface="+mn-lt"/>
                </a:rPr>
                <a:t>第三部分</a:t>
              </a:r>
            </a:p>
          </p:txBody>
        </p:sp>
        <p:sp>
          <p:nvSpPr>
            <p:cNvPr id="30" name="文本框 29"/>
            <p:cNvSpPr txBox="1"/>
            <p:nvPr/>
          </p:nvSpPr>
          <p:spPr>
            <a:xfrm>
              <a:off x="1657448" y="3601619"/>
              <a:ext cx="426720" cy="1200329"/>
            </a:xfrm>
            <a:prstGeom prst="rect">
              <a:avLst/>
            </a:prstGeom>
            <a:noFill/>
          </p:spPr>
          <p:txBody>
            <a:bodyPr wrap="square" rtlCol="0">
              <a:spAutoFit/>
            </a:bodyPr>
            <a:lstStyle/>
            <a:p>
              <a:r>
                <a:rPr lang="zh-CN" altLang="en-US">
                  <a:cs typeface="+mn-ea"/>
                  <a:sym typeface="+mn-lt"/>
                </a:rPr>
                <a:t>整体感知</a:t>
              </a:r>
            </a:p>
          </p:txBody>
        </p:sp>
      </p:grpSp>
      <p:grpSp>
        <p:nvGrpSpPr>
          <p:cNvPr id="31" name="组合 30"/>
          <p:cNvGrpSpPr/>
          <p:nvPr/>
        </p:nvGrpSpPr>
        <p:grpSpPr>
          <a:xfrm>
            <a:off x="7647413" y="3117409"/>
            <a:ext cx="995526" cy="2007019"/>
            <a:chOff x="1088642" y="3091595"/>
            <a:chExt cx="995526" cy="2007019"/>
          </a:xfrm>
        </p:grpSpPr>
        <p:sp>
          <p:nvSpPr>
            <p:cNvPr id="32" name="文本框 31"/>
            <p:cNvSpPr txBox="1"/>
            <p:nvPr/>
          </p:nvSpPr>
          <p:spPr>
            <a:xfrm>
              <a:off x="1088642" y="3091595"/>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a:solidFill>
                    <a:schemeClr val="bg1"/>
                  </a:solidFill>
                  <a:cs typeface="+mn-ea"/>
                  <a:sym typeface="+mn-lt"/>
                </a:rPr>
                <a:t>第四部分</a:t>
              </a:r>
            </a:p>
          </p:txBody>
        </p:sp>
        <p:sp>
          <p:nvSpPr>
            <p:cNvPr id="33" name="文本框 32"/>
            <p:cNvSpPr txBox="1"/>
            <p:nvPr/>
          </p:nvSpPr>
          <p:spPr>
            <a:xfrm>
              <a:off x="1657448" y="3601619"/>
              <a:ext cx="426720" cy="1200329"/>
            </a:xfrm>
            <a:prstGeom prst="rect">
              <a:avLst/>
            </a:prstGeom>
            <a:noFill/>
          </p:spPr>
          <p:txBody>
            <a:bodyPr wrap="square" rtlCol="0">
              <a:spAutoFit/>
            </a:bodyPr>
            <a:lstStyle/>
            <a:p>
              <a:r>
                <a:rPr lang="zh-CN" altLang="en-US">
                  <a:cs typeface="+mn-ea"/>
                  <a:sym typeface="+mn-lt"/>
                </a:rPr>
                <a:t>内容赏析</a:t>
              </a:r>
            </a:p>
          </p:txBody>
        </p:sp>
      </p:grpSp>
      <p:grpSp>
        <p:nvGrpSpPr>
          <p:cNvPr id="34" name="组合 33"/>
          <p:cNvGrpSpPr/>
          <p:nvPr/>
        </p:nvGrpSpPr>
        <p:grpSpPr>
          <a:xfrm>
            <a:off x="9587690" y="3117409"/>
            <a:ext cx="995526" cy="2007019"/>
            <a:chOff x="1088642" y="3091595"/>
            <a:chExt cx="995526" cy="2007019"/>
          </a:xfrm>
        </p:grpSpPr>
        <p:sp>
          <p:nvSpPr>
            <p:cNvPr id="35" name="文本框 34"/>
            <p:cNvSpPr txBox="1"/>
            <p:nvPr/>
          </p:nvSpPr>
          <p:spPr>
            <a:xfrm>
              <a:off x="1088642" y="3091595"/>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a:solidFill>
                    <a:schemeClr val="bg1"/>
                  </a:solidFill>
                  <a:cs typeface="+mn-ea"/>
                  <a:sym typeface="+mn-lt"/>
                </a:rPr>
                <a:t>第五部分</a:t>
              </a:r>
            </a:p>
          </p:txBody>
        </p:sp>
        <p:sp>
          <p:nvSpPr>
            <p:cNvPr id="36" name="文本框 35"/>
            <p:cNvSpPr txBox="1"/>
            <p:nvPr/>
          </p:nvSpPr>
          <p:spPr>
            <a:xfrm>
              <a:off x="1657448" y="3601619"/>
              <a:ext cx="426720" cy="1200329"/>
            </a:xfrm>
            <a:prstGeom prst="rect">
              <a:avLst/>
            </a:prstGeom>
            <a:noFill/>
          </p:spPr>
          <p:txBody>
            <a:bodyPr wrap="square" rtlCol="0">
              <a:spAutoFit/>
            </a:bodyPr>
            <a:lstStyle/>
            <a:p>
              <a:r>
                <a:rPr lang="zh-CN" altLang="en-US">
                  <a:cs typeface="+mn-ea"/>
                  <a:sym typeface="+mn-lt"/>
                </a:rPr>
                <a:t>全文总结</a:t>
              </a:r>
            </a:p>
          </p:txBody>
        </p:sp>
      </p:grpSp>
      <p:sp>
        <p:nvSpPr>
          <p:cNvPr id="37" name="文本框 36"/>
          <p:cNvSpPr txBox="1"/>
          <p:nvPr/>
        </p:nvSpPr>
        <p:spPr>
          <a:xfrm>
            <a:off x="4653006" y="777553"/>
            <a:ext cx="2885988" cy="1323439"/>
          </a:xfrm>
          <a:prstGeom prst="rect">
            <a:avLst/>
          </a:prstGeom>
          <a:noFill/>
        </p:spPr>
        <p:txBody>
          <a:bodyPr wrap="square" rtlCol="0">
            <a:spAutoFit/>
          </a:bodyPr>
          <a:lstStyle/>
          <a:p>
            <a:r>
              <a:rPr lang="zh-CN" altLang="en-US" sz="8000">
                <a:solidFill>
                  <a:schemeClr val="bg1"/>
                </a:solidFill>
                <a:cs typeface="+mn-ea"/>
                <a:sym typeface="+mn-lt"/>
              </a:rPr>
              <a:t>目录</a:t>
            </a: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500"/>
                                        <p:tgtEl>
                                          <p:spTgt spid="28"/>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75116" t="2462" r="4234" b="56307"/>
          <a:stretch>
            <a:fillRect/>
          </a:stretch>
        </p:blipFill>
        <p:spPr>
          <a:xfrm>
            <a:off x="4135903" y="-56551"/>
            <a:ext cx="3995224" cy="5318145"/>
          </a:xfrm>
          <a:prstGeom prst="rect">
            <a:avLst/>
          </a:prstGeom>
        </p:spPr>
      </p:pic>
      <p:grpSp>
        <p:nvGrpSpPr>
          <p:cNvPr id="7" name="组合 6"/>
          <p:cNvGrpSpPr/>
          <p:nvPr/>
        </p:nvGrpSpPr>
        <p:grpSpPr>
          <a:xfrm>
            <a:off x="5327571" y="2602521"/>
            <a:ext cx="1635155" cy="1597852"/>
            <a:chOff x="5327571" y="2602521"/>
            <a:chExt cx="1635155" cy="1597852"/>
          </a:xfrm>
        </p:grpSpPr>
        <p:sp>
          <p:nvSpPr>
            <p:cNvPr id="3" name="椭圆 2"/>
            <p:cNvSpPr/>
            <p:nvPr/>
          </p:nvSpPr>
          <p:spPr>
            <a:xfrm>
              <a:off x="5327571" y="2602521"/>
              <a:ext cx="1635155" cy="1597852"/>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579998" y="2692400"/>
              <a:ext cx="1130300" cy="1200329"/>
            </a:xfrm>
            <a:prstGeom prst="rect">
              <a:avLst/>
            </a:prstGeom>
            <a:noFill/>
          </p:spPr>
          <p:txBody>
            <a:bodyPr wrap="square" rtlCol="0">
              <a:spAutoFit/>
            </a:bodyPr>
            <a:lstStyle/>
            <a:p>
              <a:r>
                <a:rPr lang="zh-CN" altLang="en-US" sz="7200">
                  <a:cs typeface="+mn-ea"/>
                  <a:sym typeface="+mn-lt"/>
                </a:rPr>
                <a:t>五</a:t>
              </a:r>
            </a:p>
          </p:txBody>
        </p:sp>
      </p:grpSp>
      <p:sp>
        <p:nvSpPr>
          <p:cNvPr id="5" name="文本框 4"/>
          <p:cNvSpPr txBox="1"/>
          <p:nvPr/>
        </p:nvSpPr>
        <p:spPr>
          <a:xfrm>
            <a:off x="4706414" y="5076928"/>
            <a:ext cx="2779172" cy="769441"/>
          </a:xfrm>
          <a:prstGeom prst="rect">
            <a:avLst/>
          </a:prstGeom>
          <a:noFill/>
        </p:spPr>
        <p:txBody>
          <a:bodyPr wrap="square" rtlCol="0">
            <a:spAutoFit/>
          </a:bodyPr>
          <a:lstStyle/>
          <a:p>
            <a:pPr algn="ctr"/>
            <a:r>
              <a:rPr lang="zh-CN" altLang="en-US" sz="4400">
                <a:cs typeface="+mn-ea"/>
                <a:sym typeface="+mn-lt"/>
              </a:rPr>
              <a:t>全文总结</a:t>
            </a: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82321" y="174926"/>
            <a:ext cx="8476329" cy="6512338"/>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全文总结</a:t>
            </a:r>
          </a:p>
        </p:txBody>
      </p:sp>
      <p:pic>
        <p:nvPicPr>
          <p:cNvPr id="2" name="Picture 3"/>
          <p:cNvPicPr>
            <a:picLocks noChangeAspect="1" noChangeArrowheads="1"/>
          </p:cNvPicPr>
          <p:nvPr/>
        </p:nvPicPr>
        <p:blipFill>
          <a:blip r:embed="rId3"/>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3715671" y="174926"/>
            <a:ext cx="8357794" cy="6508148"/>
            <a:chOff x="246460" y="169909"/>
            <a:chExt cx="8357794" cy="6508148"/>
          </a:xfrm>
        </p:grpSpPr>
        <p:sp>
          <p:nvSpPr>
            <p:cNvPr id="10" name="Text Box 2"/>
            <p:cNvSpPr txBox="1">
              <a:spLocks noChangeArrowheads="1"/>
            </p:cNvSpPr>
            <p:nvPr/>
          </p:nvSpPr>
          <p:spPr bwMode="auto">
            <a:xfrm>
              <a:off x="246460" y="2420938"/>
              <a:ext cx="615553" cy="252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0"/>
                </a:spcBef>
              </a:pPr>
              <a:r>
                <a:rPr lang="zh-CN" altLang="en-US" sz="2800" b="0">
                  <a:cs typeface="+mn-ea"/>
                  <a:sym typeface="+mn-lt"/>
                </a:rPr>
                <a:t>沁园春  长沙</a:t>
              </a:r>
            </a:p>
          </p:txBody>
        </p:sp>
        <p:sp>
          <p:nvSpPr>
            <p:cNvPr id="11" name="AutoShape 3"/>
            <p:cNvSpPr/>
            <p:nvPr/>
          </p:nvSpPr>
          <p:spPr bwMode="auto">
            <a:xfrm>
              <a:off x="827088" y="1700213"/>
              <a:ext cx="360362" cy="3744912"/>
            </a:xfrm>
            <a:prstGeom prst="leftBrace">
              <a:avLst>
                <a:gd name="adj1" fmla="val 86601"/>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12" name="Text Box 4"/>
            <p:cNvSpPr txBox="1">
              <a:spLocks noChangeArrowheads="1"/>
            </p:cNvSpPr>
            <p:nvPr/>
          </p:nvSpPr>
          <p:spPr bwMode="auto">
            <a:xfrm>
              <a:off x="1182727" y="1341438"/>
              <a:ext cx="553998"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0"/>
                </a:spcBef>
              </a:pPr>
              <a:r>
                <a:rPr lang="zh-CN" altLang="en-US" sz="2400" b="0">
                  <a:cs typeface="+mn-ea"/>
                  <a:sym typeface="+mn-lt"/>
                </a:rPr>
                <a:t>上阕</a:t>
              </a:r>
            </a:p>
          </p:txBody>
        </p:sp>
        <p:sp>
          <p:nvSpPr>
            <p:cNvPr id="13" name="Text Box 5"/>
            <p:cNvSpPr txBox="1">
              <a:spLocks noChangeArrowheads="1"/>
            </p:cNvSpPr>
            <p:nvPr/>
          </p:nvSpPr>
          <p:spPr bwMode="auto">
            <a:xfrm>
              <a:off x="1214477" y="5105400"/>
              <a:ext cx="55399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0"/>
                </a:spcBef>
              </a:pPr>
              <a:r>
                <a:rPr lang="zh-CN" altLang="en-US" sz="2400" b="0">
                  <a:cs typeface="+mn-ea"/>
                  <a:sym typeface="+mn-lt"/>
                </a:rPr>
                <a:t>下阕</a:t>
              </a:r>
            </a:p>
          </p:txBody>
        </p:sp>
        <p:sp>
          <p:nvSpPr>
            <p:cNvPr id="14" name="AutoShape 6"/>
            <p:cNvSpPr/>
            <p:nvPr/>
          </p:nvSpPr>
          <p:spPr bwMode="auto">
            <a:xfrm>
              <a:off x="1763713" y="549275"/>
              <a:ext cx="215900" cy="2232025"/>
            </a:xfrm>
            <a:prstGeom prst="leftBrace">
              <a:avLst>
                <a:gd name="adj1" fmla="val 86152"/>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15" name="AutoShape 7"/>
            <p:cNvSpPr/>
            <p:nvPr/>
          </p:nvSpPr>
          <p:spPr bwMode="auto">
            <a:xfrm>
              <a:off x="1835150" y="4797425"/>
              <a:ext cx="73025" cy="1368425"/>
            </a:xfrm>
            <a:prstGeom prst="leftBrace">
              <a:avLst>
                <a:gd name="adj1" fmla="val 156159"/>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16" name="Text Box 8"/>
            <p:cNvSpPr txBox="1">
              <a:spLocks noChangeArrowheads="1"/>
            </p:cNvSpPr>
            <p:nvPr/>
          </p:nvSpPr>
          <p:spPr bwMode="auto">
            <a:xfrm>
              <a:off x="2051050" y="333375"/>
              <a:ext cx="13388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独立寒秋图</a:t>
              </a:r>
            </a:p>
          </p:txBody>
        </p:sp>
        <p:sp>
          <p:nvSpPr>
            <p:cNvPr id="17" name="Text Box 9"/>
            <p:cNvSpPr txBox="1">
              <a:spLocks noChangeArrowheads="1"/>
            </p:cNvSpPr>
            <p:nvPr/>
          </p:nvSpPr>
          <p:spPr bwMode="auto">
            <a:xfrm>
              <a:off x="2051050" y="2492375"/>
              <a:ext cx="13388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湘江秋景图</a:t>
              </a:r>
            </a:p>
          </p:txBody>
        </p:sp>
        <p:sp>
          <p:nvSpPr>
            <p:cNvPr id="18" name="Text Box 10"/>
            <p:cNvSpPr txBox="1">
              <a:spLocks noChangeArrowheads="1"/>
            </p:cNvSpPr>
            <p:nvPr/>
          </p:nvSpPr>
          <p:spPr bwMode="auto">
            <a:xfrm>
              <a:off x="1979613" y="4652963"/>
              <a:ext cx="13388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峥嵘岁月图</a:t>
              </a:r>
            </a:p>
          </p:txBody>
        </p:sp>
        <p:sp>
          <p:nvSpPr>
            <p:cNvPr id="19" name="Text Box 11"/>
            <p:cNvSpPr txBox="1">
              <a:spLocks noChangeArrowheads="1"/>
            </p:cNvSpPr>
            <p:nvPr/>
          </p:nvSpPr>
          <p:spPr bwMode="auto">
            <a:xfrm>
              <a:off x="1908175" y="5949950"/>
              <a:ext cx="13388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中流击水图</a:t>
              </a:r>
            </a:p>
          </p:txBody>
        </p:sp>
        <p:sp>
          <p:nvSpPr>
            <p:cNvPr id="20" name="Text Box 12"/>
            <p:cNvSpPr txBox="1">
              <a:spLocks noChangeArrowheads="1"/>
            </p:cNvSpPr>
            <p:nvPr/>
          </p:nvSpPr>
          <p:spPr bwMode="auto">
            <a:xfrm>
              <a:off x="4067175" y="333375"/>
              <a:ext cx="26084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独立寒秋     橘子洲头</a:t>
              </a:r>
            </a:p>
          </p:txBody>
        </p:sp>
        <p:sp>
          <p:nvSpPr>
            <p:cNvPr id="21" name="AutoShape 13"/>
            <p:cNvSpPr/>
            <p:nvPr/>
          </p:nvSpPr>
          <p:spPr bwMode="auto">
            <a:xfrm>
              <a:off x="3492500" y="1412875"/>
              <a:ext cx="71438" cy="2592388"/>
            </a:xfrm>
            <a:prstGeom prst="leftBrace">
              <a:avLst>
                <a:gd name="adj1" fmla="val 302405"/>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22" name="Text Box 14"/>
            <p:cNvSpPr txBox="1">
              <a:spLocks noChangeArrowheads="1"/>
            </p:cNvSpPr>
            <p:nvPr/>
          </p:nvSpPr>
          <p:spPr bwMode="auto">
            <a:xfrm>
              <a:off x="3635375" y="1268413"/>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远眺</a:t>
              </a:r>
            </a:p>
          </p:txBody>
        </p:sp>
        <p:sp>
          <p:nvSpPr>
            <p:cNvPr id="23" name="AutoShape 15"/>
            <p:cNvSpPr/>
            <p:nvPr/>
          </p:nvSpPr>
          <p:spPr bwMode="auto">
            <a:xfrm>
              <a:off x="4284663" y="1125538"/>
              <a:ext cx="142875" cy="719137"/>
            </a:xfrm>
            <a:prstGeom prst="leftBrace">
              <a:avLst>
                <a:gd name="adj1" fmla="val 41944"/>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24" name="Text Box 16"/>
            <p:cNvSpPr txBox="1">
              <a:spLocks noChangeArrowheads="1"/>
            </p:cNvSpPr>
            <p:nvPr/>
          </p:nvSpPr>
          <p:spPr bwMode="auto">
            <a:xfrm>
              <a:off x="4427538" y="981075"/>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万山红遍</a:t>
              </a:r>
            </a:p>
          </p:txBody>
        </p:sp>
        <p:sp>
          <p:nvSpPr>
            <p:cNvPr id="25" name="Text Box 17"/>
            <p:cNvSpPr txBox="1">
              <a:spLocks noChangeArrowheads="1"/>
            </p:cNvSpPr>
            <p:nvPr/>
          </p:nvSpPr>
          <p:spPr bwMode="auto">
            <a:xfrm>
              <a:off x="4427538" y="1628775"/>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层林尽染</a:t>
              </a:r>
            </a:p>
          </p:txBody>
        </p:sp>
        <p:sp>
          <p:nvSpPr>
            <p:cNvPr id="26" name="Text Box 18"/>
            <p:cNvSpPr txBox="1">
              <a:spLocks noChangeArrowheads="1"/>
            </p:cNvSpPr>
            <p:nvPr/>
          </p:nvSpPr>
          <p:spPr bwMode="auto">
            <a:xfrm>
              <a:off x="3635375" y="2420938"/>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近观</a:t>
              </a:r>
            </a:p>
          </p:txBody>
        </p:sp>
        <p:sp>
          <p:nvSpPr>
            <p:cNvPr id="27" name="AutoShape 19"/>
            <p:cNvSpPr/>
            <p:nvPr/>
          </p:nvSpPr>
          <p:spPr bwMode="auto">
            <a:xfrm>
              <a:off x="4284663" y="2205038"/>
              <a:ext cx="142875" cy="792162"/>
            </a:xfrm>
            <a:prstGeom prst="leftBrace">
              <a:avLst>
                <a:gd name="adj1" fmla="val 46204"/>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28" name="Text Box 20"/>
            <p:cNvSpPr txBox="1">
              <a:spLocks noChangeArrowheads="1"/>
            </p:cNvSpPr>
            <p:nvPr/>
          </p:nvSpPr>
          <p:spPr bwMode="auto">
            <a:xfrm>
              <a:off x="4427538" y="213360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漫江碧透</a:t>
              </a:r>
            </a:p>
          </p:txBody>
        </p:sp>
        <p:sp>
          <p:nvSpPr>
            <p:cNvPr id="29" name="Text Box 21"/>
            <p:cNvSpPr txBox="1">
              <a:spLocks noChangeArrowheads="1"/>
            </p:cNvSpPr>
            <p:nvPr/>
          </p:nvSpPr>
          <p:spPr bwMode="auto">
            <a:xfrm>
              <a:off x="4427538" y="2708275"/>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百舸争流</a:t>
              </a:r>
            </a:p>
          </p:txBody>
        </p:sp>
        <p:sp>
          <p:nvSpPr>
            <p:cNvPr id="30" name="Text Box 22"/>
            <p:cNvSpPr txBox="1">
              <a:spLocks noChangeArrowheads="1"/>
            </p:cNvSpPr>
            <p:nvPr/>
          </p:nvSpPr>
          <p:spPr bwMode="auto">
            <a:xfrm>
              <a:off x="3635375" y="3284538"/>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仰视</a:t>
              </a:r>
            </a:p>
          </p:txBody>
        </p:sp>
        <p:sp>
          <p:nvSpPr>
            <p:cNvPr id="31" name="Text Box 23"/>
            <p:cNvSpPr txBox="1">
              <a:spLocks noChangeArrowheads="1"/>
            </p:cNvSpPr>
            <p:nvPr/>
          </p:nvSpPr>
          <p:spPr bwMode="auto">
            <a:xfrm>
              <a:off x="3635375" y="3789363"/>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俯瞰</a:t>
              </a:r>
            </a:p>
          </p:txBody>
        </p:sp>
        <p:sp>
          <p:nvSpPr>
            <p:cNvPr id="32" name="Text Box 27"/>
            <p:cNvSpPr txBox="1">
              <a:spLocks noChangeArrowheads="1"/>
            </p:cNvSpPr>
            <p:nvPr/>
          </p:nvSpPr>
          <p:spPr bwMode="auto">
            <a:xfrm>
              <a:off x="4500563" y="3284538"/>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鹰击长空</a:t>
              </a:r>
            </a:p>
          </p:txBody>
        </p:sp>
        <p:sp>
          <p:nvSpPr>
            <p:cNvPr id="33" name="Text Box 28"/>
            <p:cNvSpPr txBox="1">
              <a:spLocks noChangeArrowheads="1"/>
            </p:cNvSpPr>
            <p:nvPr/>
          </p:nvSpPr>
          <p:spPr bwMode="auto">
            <a:xfrm>
              <a:off x="4500563" y="3789363"/>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鱼翔浅底</a:t>
              </a:r>
            </a:p>
          </p:txBody>
        </p:sp>
        <p:sp>
          <p:nvSpPr>
            <p:cNvPr id="34" name="AutoShape 29"/>
            <p:cNvSpPr/>
            <p:nvPr/>
          </p:nvSpPr>
          <p:spPr bwMode="auto">
            <a:xfrm>
              <a:off x="6300788" y="1052513"/>
              <a:ext cx="222250" cy="1366837"/>
            </a:xfrm>
            <a:prstGeom prst="rightBrace">
              <a:avLst>
                <a:gd name="adj1" fmla="val 5125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35" name="AutoShape 30"/>
            <p:cNvSpPr/>
            <p:nvPr/>
          </p:nvSpPr>
          <p:spPr bwMode="auto">
            <a:xfrm>
              <a:off x="6372225" y="2852738"/>
              <a:ext cx="152400" cy="1223962"/>
            </a:xfrm>
            <a:prstGeom prst="rightBrace">
              <a:avLst>
                <a:gd name="adj1" fmla="val 6692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36" name="Text Box 31"/>
            <p:cNvSpPr txBox="1">
              <a:spLocks noChangeArrowheads="1"/>
            </p:cNvSpPr>
            <p:nvPr/>
          </p:nvSpPr>
          <p:spPr bwMode="auto">
            <a:xfrm>
              <a:off x="6585249" y="1484313"/>
              <a:ext cx="461665"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0"/>
                </a:spcBef>
              </a:pPr>
              <a:r>
                <a:rPr lang="zh-CN" altLang="en-US" sz="1800" b="0">
                  <a:cs typeface="+mn-ea"/>
                  <a:sym typeface="+mn-lt"/>
                </a:rPr>
                <a:t>静  景</a:t>
              </a:r>
            </a:p>
          </p:txBody>
        </p:sp>
        <p:sp>
          <p:nvSpPr>
            <p:cNvPr id="37" name="Text Box 32"/>
            <p:cNvSpPr txBox="1">
              <a:spLocks noChangeArrowheads="1"/>
            </p:cNvSpPr>
            <p:nvPr/>
          </p:nvSpPr>
          <p:spPr bwMode="auto">
            <a:xfrm>
              <a:off x="6585249" y="3141663"/>
              <a:ext cx="461665"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0"/>
                </a:spcBef>
              </a:pPr>
              <a:r>
                <a:rPr lang="zh-CN" altLang="en-US" sz="1800" b="0">
                  <a:cs typeface="+mn-ea"/>
                  <a:sym typeface="+mn-lt"/>
                </a:rPr>
                <a:t>动  景</a:t>
              </a:r>
            </a:p>
          </p:txBody>
        </p:sp>
        <p:sp>
          <p:nvSpPr>
            <p:cNvPr id="38" name="Text Box 33"/>
            <p:cNvSpPr txBox="1">
              <a:spLocks noChangeArrowheads="1"/>
            </p:cNvSpPr>
            <p:nvPr/>
          </p:nvSpPr>
          <p:spPr bwMode="auto">
            <a:xfrm>
              <a:off x="5292725" y="981075"/>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（群山）</a:t>
              </a:r>
            </a:p>
          </p:txBody>
        </p:sp>
        <p:sp>
          <p:nvSpPr>
            <p:cNvPr id="39" name="Text Box 34"/>
            <p:cNvSpPr txBox="1">
              <a:spLocks noChangeArrowheads="1"/>
            </p:cNvSpPr>
            <p:nvPr/>
          </p:nvSpPr>
          <p:spPr bwMode="auto">
            <a:xfrm>
              <a:off x="5292725" y="2708275"/>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（江中）</a:t>
              </a:r>
            </a:p>
          </p:txBody>
        </p:sp>
        <p:sp>
          <p:nvSpPr>
            <p:cNvPr id="40" name="Rectangle 35"/>
            <p:cNvSpPr>
              <a:spLocks noChangeArrowheads="1"/>
            </p:cNvSpPr>
            <p:nvPr/>
          </p:nvSpPr>
          <p:spPr bwMode="auto">
            <a:xfrm>
              <a:off x="5292725" y="213360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（江中）</a:t>
              </a:r>
            </a:p>
          </p:txBody>
        </p:sp>
        <p:sp>
          <p:nvSpPr>
            <p:cNvPr id="41" name="Rectangle 36"/>
            <p:cNvSpPr>
              <a:spLocks noChangeArrowheads="1"/>
            </p:cNvSpPr>
            <p:nvPr/>
          </p:nvSpPr>
          <p:spPr bwMode="auto">
            <a:xfrm>
              <a:off x="5292725" y="1628775"/>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（群山）</a:t>
              </a:r>
            </a:p>
          </p:txBody>
        </p:sp>
        <p:sp>
          <p:nvSpPr>
            <p:cNvPr id="42" name="Text Box 37"/>
            <p:cNvSpPr txBox="1">
              <a:spLocks noChangeArrowheads="1"/>
            </p:cNvSpPr>
            <p:nvPr/>
          </p:nvSpPr>
          <p:spPr bwMode="auto">
            <a:xfrm>
              <a:off x="5364163" y="3284538"/>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（天空）</a:t>
              </a:r>
            </a:p>
          </p:txBody>
        </p:sp>
        <p:sp>
          <p:nvSpPr>
            <p:cNvPr id="43" name="Text Box 38"/>
            <p:cNvSpPr txBox="1">
              <a:spLocks noChangeArrowheads="1"/>
            </p:cNvSpPr>
            <p:nvPr/>
          </p:nvSpPr>
          <p:spPr bwMode="auto">
            <a:xfrm>
              <a:off x="5364163" y="3789363"/>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（水底）</a:t>
              </a:r>
            </a:p>
          </p:txBody>
        </p:sp>
        <p:sp>
          <p:nvSpPr>
            <p:cNvPr id="44" name="AutoShape 39"/>
            <p:cNvSpPr/>
            <p:nvPr/>
          </p:nvSpPr>
          <p:spPr bwMode="auto">
            <a:xfrm>
              <a:off x="3348038" y="4437063"/>
              <a:ext cx="152400" cy="914400"/>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45" name="Text Box 40"/>
            <p:cNvSpPr txBox="1">
              <a:spLocks noChangeArrowheads="1"/>
            </p:cNvSpPr>
            <p:nvPr/>
          </p:nvSpPr>
          <p:spPr bwMode="auto">
            <a:xfrm>
              <a:off x="3563938" y="4292600"/>
              <a:ext cx="295465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书生意气        挥斥方遒</a:t>
              </a:r>
            </a:p>
            <a:p>
              <a:pPr>
                <a:spcBef>
                  <a:spcPct val="0"/>
                </a:spcBef>
              </a:pPr>
              <a:r>
                <a:rPr lang="zh-CN" altLang="en-US" sz="1800" b="0">
                  <a:cs typeface="+mn-ea"/>
                  <a:sym typeface="+mn-lt"/>
                </a:rPr>
                <a:t>（英姿勃勃  才华横溢）</a:t>
              </a:r>
            </a:p>
          </p:txBody>
        </p:sp>
        <p:sp>
          <p:nvSpPr>
            <p:cNvPr id="46" name="Text Box 41"/>
            <p:cNvSpPr txBox="1">
              <a:spLocks noChangeArrowheads="1"/>
            </p:cNvSpPr>
            <p:nvPr/>
          </p:nvSpPr>
          <p:spPr bwMode="auto">
            <a:xfrm>
              <a:off x="3563938" y="5013325"/>
              <a:ext cx="283923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指点江山       激扬文字</a:t>
              </a:r>
            </a:p>
            <a:p>
              <a:pPr>
                <a:spcBef>
                  <a:spcPct val="0"/>
                </a:spcBef>
              </a:pPr>
              <a:r>
                <a:rPr lang="zh-CN" altLang="en-US" sz="1800" b="0">
                  <a:cs typeface="+mn-ea"/>
                  <a:sym typeface="+mn-lt"/>
                </a:rPr>
                <a:t>（意气风发  斗志昂扬）</a:t>
              </a:r>
            </a:p>
          </p:txBody>
        </p:sp>
        <p:sp>
          <p:nvSpPr>
            <p:cNvPr id="47" name="AutoShape 42"/>
            <p:cNvSpPr/>
            <p:nvPr/>
          </p:nvSpPr>
          <p:spPr bwMode="auto">
            <a:xfrm>
              <a:off x="6011863" y="4437063"/>
              <a:ext cx="225425" cy="1009650"/>
            </a:xfrm>
            <a:prstGeom prst="rightBrace">
              <a:avLst>
                <a:gd name="adj1" fmla="val 37324"/>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48" name="Text Box 43"/>
            <p:cNvSpPr txBox="1">
              <a:spLocks noChangeArrowheads="1"/>
            </p:cNvSpPr>
            <p:nvPr/>
          </p:nvSpPr>
          <p:spPr bwMode="auto">
            <a:xfrm>
              <a:off x="6245524" y="4419600"/>
              <a:ext cx="46166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0"/>
                </a:spcBef>
              </a:pPr>
              <a:r>
                <a:rPr lang="zh-CN" altLang="en-US" sz="1800" b="0">
                  <a:cs typeface="+mn-ea"/>
                  <a:sym typeface="+mn-lt"/>
                </a:rPr>
                <a:t>战斗风貌</a:t>
              </a:r>
            </a:p>
          </p:txBody>
        </p:sp>
        <p:sp>
          <p:nvSpPr>
            <p:cNvPr id="49" name="AutoShape 44"/>
            <p:cNvSpPr/>
            <p:nvPr/>
          </p:nvSpPr>
          <p:spPr bwMode="auto">
            <a:xfrm>
              <a:off x="3276600" y="5876925"/>
              <a:ext cx="144463" cy="698500"/>
            </a:xfrm>
            <a:prstGeom prst="leftBrace">
              <a:avLst>
                <a:gd name="adj1" fmla="val 40293"/>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50" name="Text Box 45"/>
            <p:cNvSpPr txBox="1">
              <a:spLocks noChangeArrowheads="1"/>
            </p:cNvSpPr>
            <p:nvPr/>
          </p:nvSpPr>
          <p:spPr bwMode="auto">
            <a:xfrm>
              <a:off x="3419475" y="5734050"/>
              <a:ext cx="364715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中流击水（搏击风浪  急流勇进）</a:t>
              </a:r>
            </a:p>
          </p:txBody>
        </p:sp>
        <p:sp>
          <p:nvSpPr>
            <p:cNvPr id="51" name="Text Box 46"/>
            <p:cNvSpPr txBox="1">
              <a:spLocks noChangeArrowheads="1"/>
            </p:cNvSpPr>
            <p:nvPr/>
          </p:nvSpPr>
          <p:spPr bwMode="auto">
            <a:xfrm>
              <a:off x="3355975" y="6308725"/>
              <a:ext cx="364715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1800" b="0">
                  <a:cs typeface="+mn-ea"/>
                  <a:sym typeface="+mn-lt"/>
                </a:rPr>
                <a:t>浪遏飞舟（不怕艰险  坚持到底）</a:t>
              </a:r>
            </a:p>
          </p:txBody>
        </p:sp>
        <p:sp>
          <p:nvSpPr>
            <p:cNvPr id="52" name="AutoShape 47"/>
            <p:cNvSpPr/>
            <p:nvPr/>
          </p:nvSpPr>
          <p:spPr bwMode="auto">
            <a:xfrm>
              <a:off x="7164388" y="1700213"/>
              <a:ext cx="152400" cy="1944687"/>
            </a:xfrm>
            <a:prstGeom prst="rightBrace">
              <a:avLst>
                <a:gd name="adj1" fmla="val 10633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53" name="AutoShape 48"/>
            <p:cNvSpPr/>
            <p:nvPr/>
          </p:nvSpPr>
          <p:spPr bwMode="auto">
            <a:xfrm>
              <a:off x="7164388" y="4508500"/>
              <a:ext cx="223837" cy="2016125"/>
            </a:xfrm>
            <a:prstGeom prst="rightBrace">
              <a:avLst>
                <a:gd name="adj1" fmla="val 75059"/>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54" name="Text Box 49"/>
            <p:cNvSpPr txBox="1">
              <a:spLocks noChangeArrowheads="1"/>
            </p:cNvSpPr>
            <p:nvPr/>
          </p:nvSpPr>
          <p:spPr bwMode="auto">
            <a:xfrm>
              <a:off x="7305974" y="1773238"/>
              <a:ext cx="461665" cy="194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0"/>
                </a:spcBef>
              </a:pPr>
              <a:r>
                <a:rPr lang="zh-CN" altLang="en-US" sz="1800" b="0">
                  <a:cs typeface="+mn-ea"/>
                  <a:sym typeface="+mn-lt"/>
                </a:rPr>
                <a:t>问</a:t>
              </a:r>
              <a:r>
                <a:rPr lang="en-US" altLang="zh-CN" sz="1800" b="0">
                  <a:cs typeface="+mn-ea"/>
                  <a:sym typeface="+mn-lt"/>
                </a:rPr>
                <a:t>——</a:t>
              </a:r>
              <a:r>
                <a:rPr lang="zh-CN" altLang="en-US" sz="1800" b="0">
                  <a:cs typeface="+mn-ea"/>
                  <a:sym typeface="+mn-lt"/>
                </a:rPr>
                <a:t>谁主沉浮？</a:t>
              </a:r>
            </a:p>
          </p:txBody>
        </p:sp>
        <p:sp>
          <p:nvSpPr>
            <p:cNvPr id="55" name="Text Box 50"/>
            <p:cNvSpPr txBox="1">
              <a:spLocks noChangeArrowheads="1"/>
            </p:cNvSpPr>
            <p:nvPr/>
          </p:nvSpPr>
          <p:spPr bwMode="auto">
            <a:xfrm>
              <a:off x="7305974" y="4581525"/>
              <a:ext cx="461665"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0"/>
                </a:spcBef>
              </a:pPr>
              <a:r>
                <a:rPr lang="zh-CN" altLang="en-US" sz="1800" b="0">
                  <a:cs typeface="+mn-ea"/>
                  <a:sym typeface="+mn-lt"/>
                </a:rPr>
                <a:t>答</a:t>
              </a:r>
              <a:r>
                <a:rPr lang="en-US" altLang="zh-CN" sz="1800" b="0">
                  <a:cs typeface="+mn-ea"/>
                  <a:sym typeface="+mn-lt"/>
                </a:rPr>
                <a:t>——</a:t>
              </a:r>
              <a:r>
                <a:rPr lang="zh-CN" altLang="en-US" sz="1800" b="0">
                  <a:cs typeface="+mn-ea"/>
                  <a:sym typeface="+mn-lt"/>
                </a:rPr>
                <a:t>同学少年！</a:t>
              </a:r>
            </a:p>
          </p:txBody>
        </p:sp>
        <p:sp>
          <p:nvSpPr>
            <p:cNvPr id="56" name="Text Box 51"/>
            <p:cNvSpPr txBox="1">
              <a:spLocks noChangeArrowheads="1"/>
            </p:cNvSpPr>
            <p:nvPr/>
          </p:nvSpPr>
          <p:spPr bwMode="auto">
            <a:xfrm>
              <a:off x="6729711" y="5661025"/>
              <a:ext cx="46166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0"/>
                </a:spcBef>
              </a:pPr>
              <a:r>
                <a:rPr lang="zh-CN" altLang="en-US" sz="1800" b="0">
                  <a:cs typeface="+mn-ea"/>
                  <a:sym typeface="+mn-lt"/>
                </a:rPr>
                <a:t>英雄气概</a:t>
              </a:r>
            </a:p>
          </p:txBody>
        </p:sp>
        <p:sp>
          <p:nvSpPr>
            <p:cNvPr id="57" name="AutoShape 52"/>
            <p:cNvSpPr/>
            <p:nvPr/>
          </p:nvSpPr>
          <p:spPr bwMode="auto">
            <a:xfrm>
              <a:off x="7740650" y="1989138"/>
              <a:ext cx="223838" cy="4032250"/>
            </a:xfrm>
            <a:prstGeom prst="rightBrace">
              <a:avLst>
                <a:gd name="adj1" fmla="val 150118"/>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58" name="Text Box 53"/>
            <p:cNvSpPr txBox="1">
              <a:spLocks noChangeArrowheads="1"/>
            </p:cNvSpPr>
            <p:nvPr/>
          </p:nvSpPr>
          <p:spPr bwMode="auto">
            <a:xfrm>
              <a:off x="7804035" y="2565400"/>
              <a:ext cx="800219" cy="32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0"/>
                </a:spcBef>
              </a:pPr>
              <a:r>
                <a:rPr lang="zh-CN" altLang="en-US" sz="2000" b="0">
                  <a:cs typeface="+mn-ea"/>
                  <a:sym typeface="+mn-lt"/>
                </a:rPr>
                <a:t>景中寓情          情中显志</a:t>
              </a:r>
            </a:p>
          </p:txBody>
        </p:sp>
        <p:sp>
          <p:nvSpPr>
            <p:cNvPr id="59" name="AutoShape 54"/>
            <p:cNvSpPr/>
            <p:nvPr/>
          </p:nvSpPr>
          <p:spPr bwMode="auto">
            <a:xfrm>
              <a:off x="6732588" y="5876925"/>
              <a:ext cx="79375" cy="647700"/>
            </a:xfrm>
            <a:prstGeom prst="rightBrace">
              <a:avLst>
                <a:gd name="adj1" fmla="val 68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cs typeface="+mn-ea"/>
                <a:sym typeface="+mn-lt"/>
              </a:endParaRPr>
            </a:p>
          </p:txBody>
        </p:sp>
        <p:sp>
          <p:nvSpPr>
            <p:cNvPr id="60" name="文本框 59"/>
            <p:cNvSpPr txBox="1"/>
            <p:nvPr/>
          </p:nvSpPr>
          <p:spPr bwMode="auto">
            <a:xfrm>
              <a:off x="3468854" y="169909"/>
              <a:ext cx="644525" cy="573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l">
                <a:lnSpc>
                  <a:spcPct val="130000"/>
                </a:lnSpc>
                <a:spcBef>
                  <a:spcPct val="0"/>
                </a:spcBef>
              </a:pPr>
              <a:r>
                <a:rPr lang="en-US" altLang="zh-CN" sz="2800" b="0">
                  <a:cs typeface="+mn-ea"/>
                  <a:sym typeface="+mn-lt"/>
                </a:rPr>
                <a:t>—</a:t>
              </a:r>
              <a:endParaRPr lang="zh-CN" altLang="en-US" sz="2800" b="0">
                <a:cs typeface="+mn-ea"/>
                <a:sym typeface="+mn-lt"/>
              </a:endParaRPr>
            </a:p>
          </p:txBody>
        </p:sp>
        <p:sp>
          <p:nvSpPr>
            <p:cNvPr id="61" name="文本框 60"/>
            <p:cNvSpPr txBox="1"/>
            <p:nvPr/>
          </p:nvSpPr>
          <p:spPr bwMode="auto">
            <a:xfrm>
              <a:off x="4108449" y="3136946"/>
              <a:ext cx="644525" cy="573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l">
                <a:lnSpc>
                  <a:spcPct val="130000"/>
                </a:lnSpc>
                <a:spcBef>
                  <a:spcPct val="0"/>
                </a:spcBef>
              </a:pPr>
              <a:r>
                <a:rPr lang="en-US" altLang="zh-CN" sz="2800" b="0">
                  <a:cs typeface="+mn-ea"/>
                  <a:sym typeface="+mn-lt"/>
                </a:rPr>
                <a:t>—</a:t>
              </a:r>
              <a:endParaRPr lang="zh-CN" altLang="en-US" sz="2800" b="0">
                <a:cs typeface="+mn-ea"/>
                <a:sym typeface="+mn-lt"/>
              </a:endParaRPr>
            </a:p>
          </p:txBody>
        </p:sp>
        <p:sp>
          <p:nvSpPr>
            <p:cNvPr id="62" name="文本框 61"/>
            <p:cNvSpPr txBox="1"/>
            <p:nvPr/>
          </p:nvSpPr>
          <p:spPr bwMode="auto">
            <a:xfrm>
              <a:off x="4108449" y="3633936"/>
              <a:ext cx="644525" cy="573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l">
                <a:lnSpc>
                  <a:spcPct val="130000"/>
                </a:lnSpc>
                <a:spcBef>
                  <a:spcPct val="0"/>
                </a:spcBef>
              </a:pPr>
              <a:r>
                <a:rPr lang="en-US" altLang="zh-CN" sz="2800" b="0">
                  <a:cs typeface="+mn-ea"/>
                  <a:sym typeface="+mn-lt"/>
                </a:rPr>
                <a:t>—</a:t>
              </a:r>
              <a:endParaRPr lang="zh-CN" altLang="en-US" sz="2800" b="0">
                <a:cs typeface="+mn-ea"/>
                <a:sym typeface="+mn-lt"/>
              </a:endParaRPr>
            </a:p>
          </p:txBody>
        </p:sp>
      </p:grpSp>
      <p:pic>
        <p:nvPicPr>
          <p:cNvPr id="63" name="Picture 3"/>
          <p:cNvPicPr>
            <a:picLocks noChangeAspect="1" noChangeArrowheads="1"/>
          </p:cNvPicPr>
          <p:nvPr/>
        </p:nvPicPr>
        <p:blipFill>
          <a:blip r:embed="rId4">
            <a:extLst>
              <a:ext uri="{28A0092B-C50C-407E-A947-70E740481C1C}">
                <a14:useLocalDpi xmlns:a14="http://schemas.microsoft.com/office/drawing/2010/main" val="0"/>
              </a:ext>
            </a:extLst>
          </a:blip>
          <a:srcRect r="15586" b="13913"/>
          <a:stretch>
            <a:fillRect/>
          </a:stretch>
        </p:blipFill>
        <p:spPr bwMode="auto">
          <a:xfrm flipH="1">
            <a:off x="-65106" y="2067248"/>
            <a:ext cx="3873019" cy="474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t="24596" r="73977" b="48308"/>
          <a:stretch>
            <a:fillRect/>
          </a:stretch>
        </p:blipFill>
        <p:spPr>
          <a:xfrm>
            <a:off x="3526459" y="0"/>
            <a:ext cx="10400883" cy="7219950"/>
          </a:xfrm>
          <a:prstGeom prst="rect">
            <a:avLst/>
          </a:prstGeom>
        </p:spPr>
      </p:pic>
      <p:sp>
        <p:nvSpPr>
          <p:cNvPr id="4" name="矩形 3"/>
          <p:cNvSpPr/>
          <p:nvPr/>
        </p:nvSpPr>
        <p:spPr>
          <a:xfrm>
            <a:off x="852489" y="2413197"/>
            <a:ext cx="9148762" cy="2445146"/>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852488" y="2844822"/>
            <a:ext cx="8995569" cy="1569660"/>
          </a:xfrm>
          <a:prstGeom prst="rect">
            <a:avLst/>
          </a:prstGeom>
          <a:noFill/>
        </p:spPr>
        <p:txBody>
          <a:bodyPr wrap="square" rtlCol="0">
            <a:spAutoFit/>
          </a:bodyPr>
          <a:lstStyle/>
          <a:p>
            <a:pPr indent="457200" algn="just"/>
            <a:r>
              <a:rPr lang="zh-CN" altLang="en-US" sz="3200" b="0">
                <a:cs typeface="+mn-ea"/>
                <a:sym typeface="+mn-lt"/>
              </a:rPr>
              <a:t>整首词表达了作者对祖国山河的热爱，对家国命运的关怀，表现了他藐视困难、敢于斗争、坚信革命必定胜利的革命乐观主义精神 。</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全文总结</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t="24596" r="73977" b="48308"/>
          <a:stretch>
            <a:fillRect/>
          </a:stretch>
        </p:blipFill>
        <p:spPr>
          <a:xfrm>
            <a:off x="3526459" y="0"/>
            <a:ext cx="10400883" cy="7219950"/>
          </a:xfrm>
          <a:prstGeom prst="rect">
            <a:avLst/>
          </a:prstGeom>
        </p:spPr>
      </p:pic>
      <p:sp>
        <p:nvSpPr>
          <p:cNvPr id="4" name="矩形 3"/>
          <p:cNvSpPr/>
          <p:nvPr/>
        </p:nvSpPr>
        <p:spPr>
          <a:xfrm>
            <a:off x="852488" y="1322230"/>
            <a:ext cx="10485437" cy="4849969"/>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1233489" y="1485057"/>
            <a:ext cx="9777412" cy="4524315"/>
          </a:xfrm>
          <a:prstGeom prst="rect">
            <a:avLst/>
          </a:prstGeom>
          <a:noFill/>
        </p:spPr>
        <p:txBody>
          <a:bodyPr wrap="square" rtlCol="0">
            <a:spAutoFit/>
          </a:bodyPr>
          <a:lstStyle/>
          <a:p>
            <a:r>
              <a:rPr lang="zh-CN" altLang="en-US" sz="3600">
                <a:cs typeface="+mn-ea"/>
                <a:sym typeface="+mn-lt"/>
              </a:rPr>
              <a:t>独立寒秋，湘江北去，橘子洲头。</a:t>
            </a:r>
            <a:br>
              <a:rPr lang="zh-CN" altLang="en-US" sz="5400">
                <a:cs typeface="+mn-ea"/>
                <a:sym typeface="+mn-lt"/>
              </a:rPr>
            </a:br>
            <a:r>
              <a:rPr lang="zh-CN" altLang="en-US" sz="3600">
                <a:cs typeface="+mn-ea"/>
                <a:sym typeface="+mn-lt"/>
              </a:rPr>
              <a:t>看万山红遍，层林尽染；漫江碧透，百舸争流。</a:t>
            </a:r>
            <a:br>
              <a:rPr lang="zh-CN" altLang="en-US" sz="5400">
                <a:cs typeface="+mn-ea"/>
                <a:sym typeface="+mn-lt"/>
              </a:rPr>
            </a:br>
            <a:r>
              <a:rPr lang="zh-CN" altLang="en-US" sz="3600">
                <a:cs typeface="+mn-ea"/>
                <a:sym typeface="+mn-lt"/>
              </a:rPr>
              <a:t>鹰击长空，鱼翔浅底，万类霜天竞自由。</a:t>
            </a:r>
            <a:br>
              <a:rPr lang="zh-CN" altLang="en-US" sz="5400">
                <a:cs typeface="+mn-ea"/>
                <a:sym typeface="+mn-lt"/>
              </a:rPr>
            </a:br>
            <a:r>
              <a:rPr lang="zh-CN" altLang="en-US" sz="3600">
                <a:cs typeface="+mn-ea"/>
                <a:sym typeface="+mn-lt"/>
              </a:rPr>
              <a:t>怅寥廓，问苍茫大地，谁主沉浮？</a:t>
            </a:r>
            <a:br>
              <a:rPr lang="zh-CN" altLang="en-US" sz="5400">
                <a:cs typeface="+mn-ea"/>
                <a:sym typeface="+mn-lt"/>
              </a:rPr>
            </a:br>
            <a:r>
              <a:rPr lang="zh-CN" altLang="en-US" sz="3600">
                <a:cs typeface="+mn-ea"/>
                <a:sym typeface="+mn-lt"/>
              </a:rPr>
              <a:t>携来百侣曾游。忆往昔峥嵘岁月稠。</a:t>
            </a:r>
            <a:br>
              <a:rPr lang="zh-CN" altLang="en-US" sz="5400">
                <a:cs typeface="+mn-ea"/>
                <a:sym typeface="+mn-lt"/>
              </a:rPr>
            </a:br>
            <a:r>
              <a:rPr lang="zh-CN" altLang="en-US" sz="3600">
                <a:cs typeface="+mn-ea"/>
                <a:sym typeface="+mn-lt"/>
              </a:rPr>
              <a:t>恰同学少年，风华正茂；书生意气，挥斥方遒。</a:t>
            </a:r>
            <a:br>
              <a:rPr lang="zh-CN" altLang="en-US" sz="5400">
                <a:cs typeface="+mn-ea"/>
                <a:sym typeface="+mn-lt"/>
              </a:rPr>
            </a:br>
            <a:r>
              <a:rPr lang="zh-CN" altLang="en-US" sz="3600">
                <a:cs typeface="+mn-ea"/>
                <a:sym typeface="+mn-lt"/>
              </a:rPr>
              <a:t>指点江山，激扬文字，粪土当年万户侯。</a:t>
            </a:r>
            <a:br>
              <a:rPr lang="zh-CN" altLang="en-US" sz="5400">
                <a:cs typeface="+mn-ea"/>
                <a:sym typeface="+mn-lt"/>
              </a:rPr>
            </a:br>
            <a:r>
              <a:rPr lang="zh-CN" altLang="en-US" sz="3600">
                <a:cs typeface="+mn-ea"/>
                <a:sym typeface="+mn-lt"/>
              </a:rPr>
              <a:t>曾记否，到中流击水，浪遏飞舟？</a:t>
            </a:r>
            <a:endParaRPr lang="zh-CN" altLang="en-US" sz="5400" b="0">
              <a:cs typeface="+mn-ea"/>
              <a:sym typeface="+mn-lt"/>
            </a:endParaRP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全文总结</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4689" t="46192" r="71105" b="-1"/>
          <a:stretch>
            <a:fillRect/>
          </a:stretch>
        </p:blipFill>
        <p:spPr>
          <a:xfrm flipH="1">
            <a:off x="5253021" y="-98477"/>
            <a:ext cx="4499354" cy="6668088"/>
          </a:xfrm>
          <a:prstGeom prst="rect">
            <a:avLst/>
          </a:prstGeom>
        </p:spPr>
      </p:pic>
      <p:sp>
        <p:nvSpPr>
          <p:cNvPr id="3" name="文本框 2"/>
          <p:cNvSpPr txBox="1"/>
          <p:nvPr/>
        </p:nvSpPr>
        <p:spPr>
          <a:xfrm>
            <a:off x="4116025" y="1065742"/>
            <a:ext cx="1808525" cy="4339650"/>
          </a:xfrm>
          <a:prstGeom prst="rect">
            <a:avLst/>
          </a:prstGeom>
          <a:noFill/>
        </p:spPr>
        <p:txBody>
          <a:bodyPr wrap="square" rtlCol="0">
            <a:spAutoFit/>
          </a:bodyPr>
          <a:lstStyle/>
          <a:p>
            <a:pPr algn="ctr"/>
            <a:r>
              <a:rPr lang="zh-CN" altLang="en-US" sz="13800" b="1">
                <a:cs typeface="+mn-ea"/>
                <a:sym typeface="+mn-lt"/>
              </a:rPr>
              <a:t>谢谢</a:t>
            </a:r>
          </a:p>
        </p:txBody>
      </p:sp>
      <p:pic>
        <p:nvPicPr>
          <p:cNvPr id="4" name="New picture"/>
          <p:cNvPicPr/>
          <p:nvPr/>
        </p:nvPicPr>
        <p:blipFill>
          <a:blip r:embed="rId4"/>
          <a:stretch>
            <a:fillRect/>
          </a:stretch>
        </p:blipFill>
        <p:spPr>
          <a:xfrm>
            <a:off x="11595100" y="11277600"/>
            <a:ext cx="342900" cy="254000"/>
          </a:xfrm>
          <a:prstGeom prst="cube">
            <a:avLst/>
          </a:prstGeom>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75116" t="2462" r="4234" b="56307"/>
          <a:stretch>
            <a:fillRect/>
          </a:stretch>
        </p:blipFill>
        <p:spPr>
          <a:xfrm>
            <a:off x="4135903" y="-56551"/>
            <a:ext cx="3995224" cy="5318145"/>
          </a:xfrm>
          <a:prstGeom prst="rect">
            <a:avLst/>
          </a:prstGeom>
        </p:spPr>
      </p:pic>
      <p:grpSp>
        <p:nvGrpSpPr>
          <p:cNvPr id="7" name="组合 6"/>
          <p:cNvGrpSpPr/>
          <p:nvPr/>
        </p:nvGrpSpPr>
        <p:grpSpPr>
          <a:xfrm>
            <a:off x="5327571" y="2602521"/>
            <a:ext cx="1635155" cy="1597852"/>
            <a:chOff x="5327571" y="2602521"/>
            <a:chExt cx="1635155" cy="1597852"/>
          </a:xfrm>
        </p:grpSpPr>
        <p:sp>
          <p:nvSpPr>
            <p:cNvPr id="3" name="椭圆 2"/>
            <p:cNvSpPr/>
            <p:nvPr/>
          </p:nvSpPr>
          <p:spPr>
            <a:xfrm>
              <a:off x="5327571" y="2602521"/>
              <a:ext cx="1635155" cy="1597852"/>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579998" y="2692400"/>
              <a:ext cx="1130300" cy="1200329"/>
            </a:xfrm>
            <a:prstGeom prst="rect">
              <a:avLst/>
            </a:prstGeom>
            <a:noFill/>
          </p:spPr>
          <p:txBody>
            <a:bodyPr wrap="square" rtlCol="0">
              <a:spAutoFit/>
            </a:bodyPr>
            <a:lstStyle/>
            <a:p>
              <a:r>
                <a:rPr lang="zh-CN" altLang="en-US" sz="7200">
                  <a:cs typeface="+mn-ea"/>
                  <a:sym typeface="+mn-lt"/>
                </a:rPr>
                <a:t>一</a:t>
              </a:r>
            </a:p>
          </p:txBody>
        </p:sp>
      </p:grpSp>
      <p:sp>
        <p:nvSpPr>
          <p:cNvPr id="5" name="文本框 4"/>
          <p:cNvSpPr txBox="1"/>
          <p:nvPr/>
        </p:nvSpPr>
        <p:spPr>
          <a:xfrm>
            <a:off x="4706414" y="5076928"/>
            <a:ext cx="2779172" cy="769441"/>
          </a:xfrm>
          <a:prstGeom prst="rect">
            <a:avLst/>
          </a:prstGeom>
          <a:noFill/>
        </p:spPr>
        <p:txBody>
          <a:bodyPr wrap="square" rtlCol="0">
            <a:spAutoFit/>
          </a:bodyPr>
          <a:lstStyle/>
          <a:p>
            <a:pPr algn="ctr"/>
            <a:r>
              <a:rPr lang="zh-CN" altLang="en-US" sz="4400">
                <a:cs typeface="+mn-ea"/>
                <a:sym typeface="+mn-lt"/>
              </a:rPr>
              <a:t>基础知识</a:t>
            </a: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86973" y="1377598"/>
            <a:ext cx="10818055" cy="4102804"/>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3" name="Picture 5" descr="C:\Users\Thinkpad\Desktop\植物\-_0047_图层-38.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9340948" y="3333481"/>
            <a:ext cx="2700996" cy="353858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969169" y="1719461"/>
            <a:ext cx="10253662" cy="3453253"/>
          </a:xfrm>
          <a:prstGeom prst="rect">
            <a:avLst/>
          </a:prstGeom>
          <a:noFill/>
        </p:spPr>
        <p:txBody>
          <a:bodyPr wrap="square" rtlCol="0">
            <a:spAutoFit/>
          </a:bodyPr>
          <a:lstStyle/>
          <a:p>
            <a:pPr indent="457200" algn="just">
              <a:lnSpc>
                <a:spcPct val="130000"/>
              </a:lnSpc>
            </a:pPr>
            <a:r>
              <a:rPr lang="zh-CN" altLang="en-US" sz="2800">
                <a:solidFill>
                  <a:schemeClr val="tx1"/>
                </a:solidFill>
                <a:cs typeface="+mn-ea"/>
                <a:sym typeface="+mn-lt"/>
              </a:rPr>
              <a:t>词</a:t>
            </a:r>
            <a:r>
              <a:rPr lang="en-US" altLang="zh-CN" sz="2800">
                <a:solidFill>
                  <a:schemeClr val="tx1"/>
                </a:solidFill>
                <a:cs typeface="+mn-ea"/>
                <a:sym typeface="+mn-lt"/>
              </a:rPr>
              <a:t>,</a:t>
            </a:r>
            <a:r>
              <a:rPr lang="zh-CN" altLang="en-US" sz="2800">
                <a:solidFill>
                  <a:schemeClr val="tx1"/>
                </a:solidFill>
                <a:cs typeface="+mn-ea"/>
                <a:sym typeface="+mn-lt"/>
              </a:rPr>
              <a:t>产生于隋唐，全盛于宋，配乐歌唱</a:t>
            </a:r>
            <a:r>
              <a:rPr lang="en-US" altLang="zh-CN" sz="2800">
                <a:solidFill>
                  <a:schemeClr val="tx1"/>
                </a:solidFill>
                <a:cs typeface="+mn-ea"/>
                <a:sym typeface="+mn-lt"/>
              </a:rPr>
              <a:t>,</a:t>
            </a:r>
            <a:r>
              <a:rPr lang="zh-CN" altLang="en-US" sz="2800">
                <a:solidFill>
                  <a:schemeClr val="tx1"/>
                </a:solidFill>
                <a:cs typeface="+mn-ea"/>
                <a:sym typeface="+mn-lt"/>
              </a:rPr>
              <a:t>句式不齐</a:t>
            </a:r>
            <a:r>
              <a:rPr lang="en-US" altLang="zh-CN" sz="2800">
                <a:solidFill>
                  <a:schemeClr val="tx1"/>
                </a:solidFill>
                <a:cs typeface="+mn-ea"/>
                <a:sym typeface="+mn-lt"/>
              </a:rPr>
              <a:t>,</a:t>
            </a:r>
            <a:r>
              <a:rPr lang="zh-CN" altLang="en-US" sz="2800">
                <a:solidFill>
                  <a:schemeClr val="tx1"/>
                </a:solidFill>
                <a:cs typeface="+mn-ea"/>
                <a:sym typeface="+mn-lt"/>
              </a:rPr>
              <a:t>又名“长短句” </a:t>
            </a:r>
            <a:r>
              <a:rPr lang="en-US" altLang="zh-CN" sz="2800">
                <a:solidFill>
                  <a:schemeClr val="tx1"/>
                </a:solidFill>
                <a:cs typeface="+mn-ea"/>
                <a:sym typeface="+mn-lt"/>
              </a:rPr>
              <a:t>,</a:t>
            </a:r>
            <a:r>
              <a:rPr lang="zh-CN" altLang="en-US" sz="2800">
                <a:solidFill>
                  <a:schemeClr val="tx1"/>
                </a:solidFill>
                <a:cs typeface="+mn-ea"/>
                <a:sym typeface="+mn-lt"/>
              </a:rPr>
              <a:t>最初被称为“曲词”或“曲子词” </a:t>
            </a:r>
            <a:r>
              <a:rPr lang="en-US" altLang="zh-CN" sz="2800">
                <a:solidFill>
                  <a:schemeClr val="tx1"/>
                </a:solidFill>
                <a:cs typeface="+mn-ea"/>
                <a:sym typeface="+mn-lt"/>
              </a:rPr>
              <a:t>,</a:t>
            </a:r>
            <a:r>
              <a:rPr lang="zh-CN" altLang="en-US" sz="2800">
                <a:solidFill>
                  <a:schemeClr val="tx1"/>
                </a:solidFill>
                <a:cs typeface="+mn-ea"/>
                <a:sym typeface="+mn-lt"/>
              </a:rPr>
              <a:t>是配乐歌唱的，后来</a:t>
            </a:r>
            <a:r>
              <a:rPr lang="en-US" altLang="zh-CN" sz="2800">
                <a:solidFill>
                  <a:schemeClr val="tx1"/>
                </a:solidFill>
                <a:cs typeface="+mn-ea"/>
                <a:sym typeface="+mn-lt"/>
              </a:rPr>
              <a:t>,</a:t>
            </a:r>
            <a:r>
              <a:rPr lang="zh-CN" altLang="en-US" sz="2800">
                <a:solidFill>
                  <a:schemeClr val="tx1"/>
                </a:solidFill>
                <a:cs typeface="+mn-ea"/>
                <a:sym typeface="+mn-lt"/>
              </a:rPr>
              <a:t>词逐渐与音乐分离了</a:t>
            </a:r>
            <a:r>
              <a:rPr lang="en-US" altLang="zh-CN" sz="2800">
                <a:solidFill>
                  <a:schemeClr val="tx1"/>
                </a:solidFill>
                <a:cs typeface="+mn-ea"/>
                <a:sym typeface="+mn-lt"/>
              </a:rPr>
              <a:t>,</a:t>
            </a:r>
            <a:r>
              <a:rPr lang="zh-CN" altLang="en-US" sz="2800">
                <a:solidFill>
                  <a:schemeClr val="tx1"/>
                </a:solidFill>
                <a:cs typeface="+mn-ea"/>
                <a:sym typeface="+mn-lt"/>
              </a:rPr>
              <a:t>成为诗的别体</a:t>
            </a:r>
            <a:r>
              <a:rPr lang="en-US" altLang="zh-CN" sz="2800">
                <a:solidFill>
                  <a:schemeClr val="tx1"/>
                </a:solidFill>
                <a:cs typeface="+mn-ea"/>
                <a:sym typeface="+mn-lt"/>
              </a:rPr>
              <a:t>,</a:t>
            </a:r>
            <a:r>
              <a:rPr lang="zh-CN" altLang="en-US" sz="2800">
                <a:solidFill>
                  <a:schemeClr val="tx1"/>
                </a:solidFill>
                <a:cs typeface="+mn-ea"/>
                <a:sym typeface="+mn-lt"/>
              </a:rPr>
              <a:t>所以</a:t>
            </a:r>
            <a:r>
              <a:rPr lang="en-US" altLang="zh-CN" sz="2800">
                <a:solidFill>
                  <a:schemeClr val="tx1"/>
                </a:solidFill>
                <a:cs typeface="+mn-ea"/>
                <a:sym typeface="+mn-lt"/>
              </a:rPr>
              <a:t>,</a:t>
            </a:r>
            <a:r>
              <a:rPr lang="zh-CN" altLang="en-US" sz="2800">
                <a:solidFill>
                  <a:schemeClr val="tx1"/>
                </a:solidFill>
                <a:cs typeface="+mn-ea"/>
                <a:sym typeface="+mn-lt"/>
              </a:rPr>
              <a:t>有人把他称为“诗余”还有人称之为“乐府诗”。写词时依据的乐谱叫做“词调”，各种词调的名称便是“词牌”，如“沁园春”、“满江红”、“西江月”等。有的作家在词牌下另标词题，如</a:t>
            </a:r>
            <a:r>
              <a:rPr lang="en-US" altLang="zh-CN" sz="2800">
                <a:solidFill>
                  <a:schemeClr val="tx1"/>
                </a:solidFill>
                <a:cs typeface="+mn-ea"/>
                <a:sym typeface="+mn-lt"/>
              </a:rPr>
              <a:t>《</a:t>
            </a:r>
            <a:r>
              <a:rPr lang="zh-CN" altLang="en-US" sz="2800">
                <a:solidFill>
                  <a:schemeClr val="tx1"/>
                </a:solidFill>
                <a:cs typeface="+mn-ea"/>
                <a:sym typeface="+mn-lt"/>
              </a:rPr>
              <a:t>沁园春长沙</a:t>
            </a:r>
            <a:r>
              <a:rPr lang="en-US" altLang="zh-CN" sz="2800">
                <a:solidFill>
                  <a:schemeClr val="tx1"/>
                </a:solidFill>
                <a:cs typeface="+mn-ea"/>
                <a:sym typeface="+mn-lt"/>
              </a:rPr>
              <a:t>》</a:t>
            </a:r>
            <a:r>
              <a:rPr lang="zh-CN" altLang="en-US" sz="2800">
                <a:solidFill>
                  <a:schemeClr val="tx1"/>
                </a:solidFill>
                <a:cs typeface="+mn-ea"/>
                <a:sym typeface="+mn-lt"/>
              </a:rPr>
              <a:t>。</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基础知识</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iterate type="wd">
                                    <p:tmPct val="10000"/>
                                  </p:iterate>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852488" y="1377598"/>
            <a:ext cx="8653975" cy="4794602"/>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3" name="Picture 5" descr="C:\Users\Thinkpad\Desktop\植物\-_0047_图层-38.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9340948" y="3333481"/>
            <a:ext cx="2700996" cy="353858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681037" y="1574296"/>
            <a:ext cx="8371779" cy="6247864"/>
          </a:xfrm>
          <a:prstGeom prst="rect">
            <a:avLst/>
          </a:prstGeom>
          <a:noFill/>
        </p:spPr>
        <p:txBody>
          <a:bodyPr wrap="square" rtlCol="0">
            <a:spAutoFit/>
          </a:bodyPr>
          <a:lstStyle/>
          <a:p>
            <a:pPr indent="457200"/>
            <a:r>
              <a:rPr lang="zh-CN" altLang="en-US" sz="3600">
                <a:solidFill>
                  <a:srgbClr val="C00000"/>
                </a:solidFill>
                <a:cs typeface="+mn-ea"/>
                <a:sym typeface="+mn-lt"/>
              </a:rPr>
              <a:t>词的分类</a:t>
            </a:r>
            <a:br>
              <a:rPr lang="zh-CN" altLang="en-US" sz="2800">
                <a:solidFill>
                  <a:schemeClr val="tx1"/>
                </a:solidFill>
                <a:cs typeface="+mn-ea"/>
                <a:sym typeface="+mn-lt"/>
              </a:rPr>
            </a:br>
            <a:r>
              <a:rPr lang="zh-CN" altLang="en-US" sz="2800">
                <a:solidFill>
                  <a:schemeClr val="tx1"/>
                </a:solidFill>
                <a:cs typeface="+mn-ea"/>
                <a:sym typeface="+mn-lt"/>
              </a:rPr>
              <a:t>      字数：小令：</a:t>
            </a:r>
            <a:r>
              <a:rPr lang="en-US" altLang="zh-CN" sz="2800">
                <a:solidFill>
                  <a:schemeClr val="tx1"/>
                </a:solidFill>
                <a:cs typeface="+mn-ea"/>
                <a:sym typeface="+mn-lt"/>
              </a:rPr>
              <a:t>58</a:t>
            </a:r>
            <a:r>
              <a:rPr lang="zh-CN" altLang="en-US" sz="2800">
                <a:solidFill>
                  <a:schemeClr val="tx1"/>
                </a:solidFill>
                <a:cs typeface="+mn-ea"/>
                <a:sym typeface="+mn-lt"/>
              </a:rPr>
              <a:t>字以内；</a:t>
            </a:r>
            <a:br>
              <a:rPr lang="zh-CN" altLang="en-US" sz="2800">
                <a:solidFill>
                  <a:schemeClr val="tx1"/>
                </a:solidFill>
                <a:cs typeface="+mn-ea"/>
                <a:sym typeface="+mn-lt"/>
              </a:rPr>
            </a:br>
            <a:r>
              <a:rPr lang="zh-CN" altLang="en-US" sz="2800">
                <a:solidFill>
                  <a:schemeClr val="tx1"/>
                </a:solidFill>
                <a:cs typeface="+mn-ea"/>
                <a:sym typeface="+mn-lt"/>
              </a:rPr>
              <a:t>                     中调：</a:t>
            </a:r>
            <a:r>
              <a:rPr lang="en-US" altLang="zh-CN" sz="2800">
                <a:solidFill>
                  <a:schemeClr val="tx1"/>
                </a:solidFill>
                <a:cs typeface="+mn-ea"/>
                <a:sym typeface="+mn-lt"/>
              </a:rPr>
              <a:t>58~90</a:t>
            </a:r>
            <a:r>
              <a:rPr lang="zh-CN" altLang="en-US" sz="2800">
                <a:solidFill>
                  <a:schemeClr val="tx1"/>
                </a:solidFill>
                <a:cs typeface="+mn-ea"/>
                <a:sym typeface="+mn-lt"/>
              </a:rPr>
              <a:t>个字；</a:t>
            </a:r>
            <a:br>
              <a:rPr lang="zh-CN" altLang="en-US" sz="2800">
                <a:solidFill>
                  <a:schemeClr val="tx1"/>
                </a:solidFill>
                <a:cs typeface="+mn-ea"/>
                <a:sym typeface="+mn-lt"/>
              </a:rPr>
            </a:br>
            <a:r>
              <a:rPr lang="zh-CN" altLang="en-US" sz="2800">
                <a:solidFill>
                  <a:schemeClr val="tx1"/>
                </a:solidFill>
                <a:cs typeface="+mn-ea"/>
                <a:sym typeface="+mn-lt"/>
              </a:rPr>
              <a:t>                      长调：</a:t>
            </a:r>
            <a:r>
              <a:rPr lang="en-US" altLang="zh-CN" sz="2800">
                <a:solidFill>
                  <a:schemeClr val="tx1"/>
                </a:solidFill>
                <a:cs typeface="+mn-ea"/>
                <a:sym typeface="+mn-lt"/>
              </a:rPr>
              <a:t>91</a:t>
            </a:r>
            <a:r>
              <a:rPr lang="zh-CN" altLang="en-US" sz="2800">
                <a:solidFill>
                  <a:schemeClr val="tx1"/>
                </a:solidFill>
                <a:cs typeface="+mn-ea"/>
                <a:sym typeface="+mn-lt"/>
              </a:rPr>
              <a:t>个字以上。</a:t>
            </a:r>
            <a:br>
              <a:rPr lang="zh-CN" altLang="en-US" sz="2800">
                <a:solidFill>
                  <a:schemeClr val="tx1"/>
                </a:solidFill>
                <a:cs typeface="+mn-ea"/>
                <a:sym typeface="+mn-lt"/>
              </a:rPr>
            </a:br>
            <a:r>
              <a:rPr lang="zh-CN" altLang="en-US" sz="2800">
                <a:solidFill>
                  <a:schemeClr val="tx1"/>
                </a:solidFill>
                <a:cs typeface="+mn-ea"/>
                <a:sym typeface="+mn-lt"/>
              </a:rPr>
              <a:t>        片段：单调：不分段，往往就是一首小令，篇幅    </a:t>
            </a:r>
            <a:endParaRPr lang="en-US" altLang="zh-CN" sz="2800">
              <a:solidFill>
                <a:schemeClr val="tx1"/>
              </a:solidFill>
              <a:cs typeface="+mn-ea"/>
              <a:sym typeface="+mn-lt"/>
            </a:endParaRPr>
          </a:p>
          <a:p>
            <a:pPr indent="457200"/>
            <a:r>
              <a:rPr lang="en-US" altLang="zh-CN" sz="2800">
                <a:cs typeface="+mn-ea"/>
                <a:sym typeface="+mn-lt"/>
              </a:rPr>
              <a:t>                              </a:t>
            </a:r>
            <a:r>
              <a:rPr lang="zh-CN" altLang="en-US" sz="2800">
                <a:solidFill>
                  <a:schemeClr val="tx1"/>
                </a:solidFill>
                <a:cs typeface="+mn-ea"/>
                <a:sym typeface="+mn-lt"/>
              </a:rPr>
              <a:t>较短；    </a:t>
            </a:r>
            <a:br>
              <a:rPr lang="zh-CN" altLang="en-US" sz="2800">
                <a:solidFill>
                  <a:schemeClr val="tx1"/>
                </a:solidFill>
                <a:cs typeface="+mn-ea"/>
                <a:sym typeface="+mn-lt"/>
              </a:rPr>
            </a:br>
            <a:r>
              <a:rPr lang="zh-CN" altLang="en-US" sz="2800">
                <a:solidFill>
                  <a:schemeClr val="tx1"/>
                </a:solidFill>
                <a:cs typeface="+mn-ea"/>
                <a:sym typeface="+mn-lt"/>
              </a:rPr>
              <a:t>                      双调：两段，也叫片或阕或遍，上片下片，</a:t>
            </a:r>
            <a:endParaRPr lang="en-US" altLang="zh-CN" sz="2800">
              <a:solidFill>
                <a:schemeClr val="tx1"/>
              </a:solidFill>
              <a:cs typeface="+mn-ea"/>
              <a:sym typeface="+mn-lt"/>
            </a:endParaRPr>
          </a:p>
          <a:p>
            <a:pPr indent="457200"/>
            <a:r>
              <a:rPr lang="en-US" altLang="zh-CN" sz="2800">
                <a:cs typeface="+mn-ea"/>
                <a:sym typeface="+mn-lt"/>
              </a:rPr>
              <a:t>                              </a:t>
            </a:r>
            <a:r>
              <a:rPr lang="zh-CN" altLang="en-US" sz="2800">
                <a:solidFill>
                  <a:schemeClr val="tx1"/>
                </a:solidFill>
                <a:cs typeface="+mn-ea"/>
                <a:sym typeface="+mn-lt"/>
              </a:rPr>
              <a:t>前阕后阕；</a:t>
            </a:r>
            <a:br>
              <a:rPr lang="zh-CN" altLang="en-US" sz="2800">
                <a:solidFill>
                  <a:schemeClr val="tx1"/>
                </a:solidFill>
                <a:cs typeface="+mn-ea"/>
                <a:sym typeface="+mn-lt"/>
              </a:rPr>
            </a:br>
            <a:r>
              <a:rPr lang="zh-CN" altLang="en-US" sz="2800">
                <a:solidFill>
                  <a:schemeClr val="tx1"/>
                </a:solidFill>
                <a:cs typeface="+mn-ea"/>
                <a:sym typeface="+mn-lt"/>
              </a:rPr>
              <a:t>                      三叠、四叠：即三段或四段，较少见，尤</a:t>
            </a:r>
            <a:endParaRPr lang="en-US" altLang="zh-CN" sz="2800">
              <a:solidFill>
                <a:schemeClr val="tx1"/>
              </a:solidFill>
              <a:cs typeface="+mn-ea"/>
              <a:sym typeface="+mn-lt"/>
            </a:endParaRPr>
          </a:p>
          <a:p>
            <a:pPr indent="457200"/>
            <a:r>
              <a:rPr lang="en-US" altLang="zh-CN" sz="2800">
                <a:cs typeface="+mn-ea"/>
                <a:sym typeface="+mn-lt"/>
              </a:rPr>
              <a:t>                                            </a:t>
            </a:r>
            <a:r>
              <a:rPr lang="zh-CN" altLang="en-US" sz="2800">
                <a:solidFill>
                  <a:schemeClr val="tx1"/>
                </a:solidFill>
                <a:cs typeface="+mn-ea"/>
                <a:sym typeface="+mn-lt"/>
              </a:rPr>
              <a:t>其四叠极少见。</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基础知识</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down)">
                                      <p:cBhvr>
                                        <p:cTn id="19" dur="500"/>
                                        <p:tgtEl>
                                          <p:spTgt spid="6">
                                            <p:txEl>
                                              <p:pRg st="2" end="2"/>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75116" t="2462" r="4234" b="56307"/>
          <a:stretch>
            <a:fillRect/>
          </a:stretch>
        </p:blipFill>
        <p:spPr>
          <a:xfrm>
            <a:off x="4135903" y="-56551"/>
            <a:ext cx="3995224" cy="5318145"/>
          </a:xfrm>
          <a:prstGeom prst="rect">
            <a:avLst/>
          </a:prstGeom>
        </p:spPr>
      </p:pic>
      <p:grpSp>
        <p:nvGrpSpPr>
          <p:cNvPr id="7" name="组合 6"/>
          <p:cNvGrpSpPr/>
          <p:nvPr/>
        </p:nvGrpSpPr>
        <p:grpSpPr>
          <a:xfrm>
            <a:off x="5327571" y="2602521"/>
            <a:ext cx="1635155" cy="1597852"/>
            <a:chOff x="5327571" y="2602521"/>
            <a:chExt cx="1635155" cy="1597852"/>
          </a:xfrm>
        </p:grpSpPr>
        <p:sp>
          <p:nvSpPr>
            <p:cNvPr id="3" name="椭圆 2"/>
            <p:cNvSpPr/>
            <p:nvPr/>
          </p:nvSpPr>
          <p:spPr>
            <a:xfrm>
              <a:off x="5327571" y="2602521"/>
              <a:ext cx="1635155" cy="1597852"/>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579998" y="2692400"/>
              <a:ext cx="1130300" cy="1200329"/>
            </a:xfrm>
            <a:prstGeom prst="rect">
              <a:avLst/>
            </a:prstGeom>
            <a:noFill/>
          </p:spPr>
          <p:txBody>
            <a:bodyPr wrap="square" rtlCol="0">
              <a:spAutoFit/>
            </a:bodyPr>
            <a:lstStyle/>
            <a:p>
              <a:r>
                <a:rPr lang="zh-CN" altLang="en-US" sz="7200">
                  <a:cs typeface="+mn-ea"/>
                  <a:sym typeface="+mn-lt"/>
                </a:rPr>
                <a:t>二</a:t>
              </a:r>
            </a:p>
          </p:txBody>
        </p:sp>
      </p:grpSp>
      <p:sp>
        <p:nvSpPr>
          <p:cNvPr id="5" name="文本框 4"/>
          <p:cNvSpPr txBox="1"/>
          <p:nvPr/>
        </p:nvSpPr>
        <p:spPr>
          <a:xfrm>
            <a:off x="4706414" y="5076928"/>
            <a:ext cx="2779172" cy="769441"/>
          </a:xfrm>
          <a:prstGeom prst="rect">
            <a:avLst/>
          </a:prstGeom>
          <a:noFill/>
        </p:spPr>
        <p:txBody>
          <a:bodyPr wrap="square" rtlCol="0">
            <a:spAutoFit/>
          </a:bodyPr>
          <a:lstStyle/>
          <a:p>
            <a:pPr algn="ctr"/>
            <a:r>
              <a:rPr lang="zh-CN" altLang="en-US" sz="4400">
                <a:cs typeface="+mn-ea"/>
                <a:sym typeface="+mn-lt"/>
              </a:rPr>
              <a:t>作者简介</a:t>
            </a: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rcRect r="73977" b="48308"/>
          <a:stretch>
            <a:fillRect/>
          </a:stretch>
        </p:blipFill>
        <p:spPr>
          <a:xfrm>
            <a:off x="7024271" y="-304800"/>
            <a:ext cx="5595823" cy="7410450"/>
          </a:xfrm>
          <a:prstGeom prst="rect">
            <a:avLst/>
          </a:prstGeom>
        </p:spPr>
      </p:pic>
      <p:sp>
        <p:nvSpPr>
          <p:cNvPr id="4" name="矩形 3"/>
          <p:cNvSpPr/>
          <p:nvPr/>
        </p:nvSpPr>
        <p:spPr>
          <a:xfrm>
            <a:off x="3911411" y="1382389"/>
            <a:ext cx="7426514" cy="4506684"/>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4307658" y="1435129"/>
            <a:ext cx="6634021" cy="4401205"/>
          </a:xfrm>
          <a:prstGeom prst="rect">
            <a:avLst/>
          </a:prstGeom>
          <a:noFill/>
        </p:spPr>
        <p:txBody>
          <a:bodyPr wrap="square" rtlCol="0">
            <a:spAutoFit/>
          </a:bodyPr>
          <a:lstStyle/>
          <a:p>
            <a:pPr indent="457200" algn="just"/>
            <a:r>
              <a:rPr lang="zh-CN" altLang="en-US" sz="2800">
                <a:cs typeface="+mn-ea"/>
                <a:sym typeface="+mn-lt"/>
              </a:rPr>
              <a:t>这首词写于</a:t>
            </a:r>
            <a:r>
              <a:rPr lang="en-US" altLang="zh-CN" sz="2800">
                <a:cs typeface="+mn-ea"/>
                <a:sym typeface="+mn-lt"/>
              </a:rPr>
              <a:t>1925</a:t>
            </a:r>
            <a:r>
              <a:rPr lang="zh-CN" altLang="en-US" sz="2800">
                <a:cs typeface="+mn-ea"/>
                <a:sym typeface="+mn-lt"/>
              </a:rPr>
              <a:t>年。当时正值第一次国内革命时期，全国各地工农运动风起云涌，如火如荼。毛泽东直接领导了湖南农民运动，先后建立了二十多个农民协会，创建了湖南第一个党支部</a:t>
            </a:r>
            <a:r>
              <a:rPr lang="en-US" altLang="zh-CN" sz="2800">
                <a:cs typeface="+mn-ea"/>
                <a:sym typeface="+mn-lt"/>
              </a:rPr>
              <a:t>——</a:t>
            </a:r>
            <a:r>
              <a:rPr lang="zh-CN" altLang="en-US" sz="2800">
                <a:cs typeface="+mn-ea"/>
                <a:sym typeface="+mn-lt"/>
              </a:rPr>
              <a:t>韶山支部。</a:t>
            </a:r>
            <a:r>
              <a:rPr lang="en-US" altLang="zh-CN" sz="2800">
                <a:cs typeface="+mn-ea"/>
                <a:sym typeface="+mn-lt"/>
              </a:rPr>
              <a:t>1925</a:t>
            </a:r>
            <a:r>
              <a:rPr lang="zh-CN" altLang="en-US" sz="2800">
                <a:cs typeface="+mn-ea"/>
                <a:sym typeface="+mn-lt"/>
              </a:rPr>
              <a:t>年</a:t>
            </a:r>
            <a:r>
              <a:rPr lang="en-US" altLang="zh-CN" sz="2800">
                <a:cs typeface="+mn-ea"/>
                <a:sym typeface="+mn-lt"/>
              </a:rPr>
              <a:t>10</a:t>
            </a:r>
            <a:r>
              <a:rPr lang="zh-CN" altLang="en-US" sz="2800">
                <a:cs typeface="+mn-ea"/>
                <a:sym typeface="+mn-lt"/>
              </a:rPr>
              <a:t>月，他奉命前往广州创建农民运动讲习所，途经长沙，重游橘子洲，面对如画的秋色和大好的革命形势，回忆过去的战斗岁月，不禁心潮起伏，浮想联翩，写下了这首气势磅礴的诗篇。 </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作者简介</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a:srcRect l="4714" t="4752" r="3486" b="2747"/>
          <a:stretch>
            <a:fillRect/>
          </a:stretch>
        </p:blipFill>
        <p:spPr>
          <a:xfrm>
            <a:off x="1028951" y="2076076"/>
            <a:ext cx="2346960" cy="2811779"/>
          </a:xfrm>
          <a:prstGeom prst="rect">
            <a:avLst/>
          </a:prstGeom>
          <a:effectLst>
            <a:outerShdw blurRad="50800" dist="38100" dir="8100000" algn="tr" rotWithShape="0">
              <a:prstClr val="black">
                <a:alpha val="40000"/>
              </a:prstClr>
            </a:outerShdw>
          </a:effec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iterate type="wd">
                                    <p:tmPct val="10000"/>
                                  </p:iterate>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rcRect r="73977" b="48308"/>
          <a:stretch>
            <a:fillRect/>
          </a:stretch>
        </p:blipFill>
        <p:spPr>
          <a:xfrm>
            <a:off x="7024271" y="-304800"/>
            <a:ext cx="5595823" cy="7410450"/>
          </a:xfrm>
          <a:prstGeom prst="rect">
            <a:avLst/>
          </a:prstGeom>
        </p:spPr>
      </p:pic>
      <p:sp>
        <p:nvSpPr>
          <p:cNvPr id="4" name="矩形 3"/>
          <p:cNvSpPr/>
          <p:nvPr/>
        </p:nvSpPr>
        <p:spPr>
          <a:xfrm>
            <a:off x="853281" y="1772925"/>
            <a:ext cx="10485437" cy="3755632"/>
          </a:xfrm>
          <a:prstGeom prst="rect">
            <a:avLst/>
          </a:prstGeom>
          <a:solidFill>
            <a:schemeClr val="bg1"/>
          </a:solidFill>
          <a:ln>
            <a:noFill/>
          </a:ln>
          <a:effectLst>
            <a:outerShdw blurRad="50800" dist="63500" dir="60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文本框 5"/>
          <p:cNvSpPr txBox="1"/>
          <p:nvPr/>
        </p:nvSpPr>
        <p:spPr>
          <a:xfrm>
            <a:off x="1331013" y="1993814"/>
            <a:ext cx="9529974" cy="3231654"/>
          </a:xfrm>
          <a:prstGeom prst="rect">
            <a:avLst/>
          </a:prstGeom>
          <a:noFill/>
        </p:spPr>
        <p:txBody>
          <a:bodyPr wrap="square" rtlCol="0">
            <a:spAutoFit/>
          </a:bodyPr>
          <a:lstStyle/>
          <a:p>
            <a:r>
              <a:rPr lang="zh-CN" altLang="en-US" sz="3600">
                <a:solidFill>
                  <a:srgbClr val="C00000"/>
                </a:solidFill>
                <a:cs typeface="+mn-ea"/>
                <a:sym typeface="+mn-lt"/>
              </a:rPr>
              <a:t>毛泽东词的特点</a:t>
            </a:r>
            <a:endParaRPr lang="en-US" altLang="zh-CN" sz="3600">
              <a:solidFill>
                <a:srgbClr val="C00000"/>
              </a:solidFill>
              <a:cs typeface="+mn-ea"/>
              <a:sym typeface="+mn-lt"/>
            </a:endParaRPr>
          </a:p>
          <a:p>
            <a:pPr indent="457200"/>
            <a:r>
              <a:rPr lang="zh-CN" altLang="en-US" sz="2800">
                <a:cs typeface="+mn-ea"/>
                <a:sym typeface="+mn-lt"/>
              </a:rPr>
              <a:t>正如他洒脱的字体一样，他的诗词情调慷慨激扬，风格豪迈爽朗，大开大阖，吞云吐月，既有壮阔的奇观，又富有深广的内涵，是壮观与优美的结合。</a:t>
            </a:r>
          </a:p>
          <a:p>
            <a:pPr indent="457200"/>
            <a:r>
              <a:rPr lang="zh-CN" altLang="en-US" sz="2800">
                <a:cs typeface="+mn-ea"/>
                <a:sym typeface="+mn-lt"/>
              </a:rPr>
              <a:t> 毛泽东不愧为一代豪放的诗人。</a:t>
            </a:r>
          </a:p>
          <a:p>
            <a:pPr indent="457200"/>
            <a:r>
              <a:rPr lang="zh-CN" altLang="en-US" sz="2800">
                <a:cs typeface="+mn-ea"/>
                <a:sym typeface="+mn-lt"/>
              </a:rPr>
              <a:t> 他的作品有</a:t>
            </a:r>
            <a:r>
              <a:rPr lang="en-US" altLang="zh-CN" sz="2800">
                <a:cs typeface="+mn-ea"/>
                <a:sym typeface="+mn-lt"/>
              </a:rPr>
              <a:t>《</a:t>
            </a:r>
            <a:r>
              <a:rPr lang="zh-CN" altLang="en-US" sz="2800">
                <a:cs typeface="+mn-ea"/>
                <a:sym typeface="+mn-lt"/>
              </a:rPr>
              <a:t>沁园春  雪</a:t>
            </a:r>
            <a:r>
              <a:rPr lang="en-US" altLang="zh-CN" sz="2800">
                <a:cs typeface="+mn-ea"/>
                <a:sym typeface="+mn-lt"/>
              </a:rPr>
              <a:t>》《</a:t>
            </a:r>
            <a:r>
              <a:rPr lang="zh-CN" altLang="en-US" sz="2800">
                <a:cs typeface="+mn-ea"/>
                <a:sym typeface="+mn-lt"/>
              </a:rPr>
              <a:t>水调歌头 游泳</a:t>
            </a:r>
            <a:r>
              <a:rPr lang="en-US" altLang="zh-CN" sz="2800">
                <a:cs typeface="+mn-ea"/>
                <a:sym typeface="+mn-lt"/>
              </a:rPr>
              <a:t>》《</a:t>
            </a:r>
            <a:r>
              <a:rPr lang="zh-CN" altLang="en-US" sz="2800">
                <a:cs typeface="+mn-ea"/>
                <a:sym typeface="+mn-lt"/>
              </a:rPr>
              <a:t>卜算子 咏梅</a:t>
            </a:r>
            <a:r>
              <a:rPr lang="en-US" altLang="zh-CN" sz="2800">
                <a:cs typeface="+mn-ea"/>
                <a:sym typeface="+mn-lt"/>
              </a:rPr>
              <a:t>》《</a:t>
            </a:r>
            <a:r>
              <a:rPr lang="zh-CN" altLang="en-US" sz="2800">
                <a:cs typeface="+mn-ea"/>
                <a:sym typeface="+mn-lt"/>
              </a:rPr>
              <a:t>忆秦娥  娄山关</a:t>
            </a:r>
            <a:r>
              <a:rPr lang="en-US" altLang="zh-CN" sz="2800">
                <a:cs typeface="+mn-ea"/>
                <a:sym typeface="+mn-lt"/>
              </a:rPr>
              <a:t>》</a:t>
            </a:r>
            <a:r>
              <a:rPr lang="zh-CN" altLang="en-US" sz="2800">
                <a:cs typeface="+mn-ea"/>
                <a:sym typeface="+mn-lt"/>
              </a:rPr>
              <a:t>等。</a:t>
            </a:r>
          </a:p>
        </p:txBody>
      </p:sp>
      <p:sp>
        <p:nvSpPr>
          <p:cNvPr id="7" name="文本框 6"/>
          <p:cNvSpPr txBox="1"/>
          <p:nvPr/>
        </p:nvSpPr>
        <p:spPr>
          <a:xfrm>
            <a:off x="1528174" y="675900"/>
            <a:ext cx="2072276" cy="646331"/>
          </a:xfrm>
          <a:prstGeom prst="rect">
            <a:avLst/>
          </a:prstGeom>
          <a:noFill/>
        </p:spPr>
        <p:txBody>
          <a:bodyPr wrap="square" rtlCol="0">
            <a:spAutoFit/>
          </a:bodyPr>
          <a:lstStyle/>
          <a:p>
            <a:pPr algn="ctr"/>
            <a:r>
              <a:rPr lang="zh-CN" altLang="en-US" sz="3600">
                <a:solidFill>
                  <a:srgbClr val="C00000"/>
                </a:solidFill>
                <a:cs typeface="+mn-ea"/>
                <a:sym typeface="+mn-lt"/>
              </a:rPr>
              <a:t>作者简介</a:t>
            </a:r>
          </a:p>
        </p:txBody>
      </p:sp>
      <p:pic>
        <p:nvPicPr>
          <p:cNvPr id="2" name="Picture 3"/>
          <p:cNvPicPr>
            <a:picLocks noChangeAspect="1" noChangeArrowheads="1"/>
          </p:cNvPicPr>
          <p:nvPr/>
        </p:nvPicPr>
        <p:blipFill>
          <a:blip r:embed="rId4"/>
          <a:stretch>
            <a:fillRect/>
          </a:stretch>
        </p:blipFill>
        <p:spPr bwMode="auto">
          <a:xfrm>
            <a:off x="610772" y="319804"/>
            <a:ext cx="1166810" cy="14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down)">
                                      <p:cBhvr>
                                        <p:cTn id="11" dur="500"/>
                                        <p:tgtEl>
                                          <p:spTgt spid="6">
                                            <p:txEl>
                                              <p:pRg st="0" end="0"/>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down)">
                                      <p:cBhvr>
                                        <p:cTn id="19" dur="500"/>
                                        <p:tgtEl>
                                          <p:spTgt spid="6">
                                            <p:txEl>
                                              <p:pRg st="2" end="2"/>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75116" t="2462" r="4234" b="56307"/>
          <a:stretch>
            <a:fillRect/>
          </a:stretch>
        </p:blipFill>
        <p:spPr>
          <a:xfrm>
            <a:off x="4135903" y="-56551"/>
            <a:ext cx="3995224" cy="5318145"/>
          </a:xfrm>
          <a:prstGeom prst="rect">
            <a:avLst/>
          </a:prstGeom>
        </p:spPr>
      </p:pic>
      <p:grpSp>
        <p:nvGrpSpPr>
          <p:cNvPr id="7" name="组合 6"/>
          <p:cNvGrpSpPr/>
          <p:nvPr/>
        </p:nvGrpSpPr>
        <p:grpSpPr>
          <a:xfrm>
            <a:off x="5327571" y="2602521"/>
            <a:ext cx="1635155" cy="1597852"/>
            <a:chOff x="5327571" y="2602521"/>
            <a:chExt cx="1635155" cy="1597852"/>
          </a:xfrm>
        </p:grpSpPr>
        <p:sp>
          <p:nvSpPr>
            <p:cNvPr id="3" name="椭圆 2"/>
            <p:cNvSpPr/>
            <p:nvPr/>
          </p:nvSpPr>
          <p:spPr>
            <a:xfrm>
              <a:off x="5327571" y="2602521"/>
              <a:ext cx="1635155" cy="1597852"/>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579998" y="2692400"/>
              <a:ext cx="1130300" cy="1200329"/>
            </a:xfrm>
            <a:prstGeom prst="rect">
              <a:avLst/>
            </a:prstGeom>
            <a:noFill/>
          </p:spPr>
          <p:txBody>
            <a:bodyPr wrap="square" rtlCol="0">
              <a:spAutoFit/>
            </a:bodyPr>
            <a:lstStyle/>
            <a:p>
              <a:r>
                <a:rPr lang="zh-CN" altLang="en-US" sz="7200">
                  <a:cs typeface="+mn-ea"/>
                  <a:sym typeface="+mn-lt"/>
                </a:rPr>
                <a:t>三</a:t>
              </a:r>
            </a:p>
          </p:txBody>
        </p:sp>
      </p:grpSp>
      <p:sp>
        <p:nvSpPr>
          <p:cNvPr id="5" name="文本框 4"/>
          <p:cNvSpPr txBox="1"/>
          <p:nvPr/>
        </p:nvSpPr>
        <p:spPr>
          <a:xfrm>
            <a:off x="4706414" y="5076928"/>
            <a:ext cx="2779172" cy="769441"/>
          </a:xfrm>
          <a:prstGeom prst="rect">
            <a:avLst/>
          </a:prstGeom>
          <a:noFill/>
        </p:spPr>
        <p:txBody>
          <a:bodyPr wrap="square" rtlCol="0">
            <a:spAutoFit/>
          </a:bodyPr>
          <a:lstStyle/>
          <a:p>
            <a:pPr algn="ctr"/>
            <a:r>
              <a:rPr lang="zh-CN" altLang="en-US" sz="4400">
                <a:cs typeface="+mn-ea"/>
                <a:sym typeface="+mn-lt"/>
              </a:rPr>
              <a:t>整体感知</a:t>
            </a: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LIDE.GUIDESSETTING" val="{&quot;Id&quot;:&quot;GuidesStyle_None&quot;,&quot;Name&quot;:&quot;无&quot;,&quot;HeaderHeight&quot;:0.0,&quot;FooterHeight&quot;:0.0,&quot;SideMargin&quot;:7.0000000000000036,&quot;TopMargin&quot;:9.99999999999998,&quot;BottomMargin&quot;:10.0,&quot;IntervalMargin&quot;:0.0}"/>
  <p:tag name="ISPRING_PLAYERS_CUSTOMIZATION" val="UEsDBBQAAgAIAEiQhU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IkIV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EiQhU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SJCF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SJCF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SJCF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SJCF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SJCF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SpCFS2pPNTPZDAAAyRkAABcAAAB1bml2ZXJzYWwvdW5pdmVyc2FsLnBuZ+2Ze1iSedrHH8fGmiattsxzVjMddiZ1aVTyvJajNY6Rp8wjJmuWIp5CJDk44+xYU+q07mhlylSTqCiGjVKgoJvCzpKaIYISUMMICSIqCaIg79PUXu97vfvX+/7tH1zw/Pj8fvdzf+/DdT/Xc/nkiQjbjc4bAQCwPX4sLAYArF0A4L2rG2zAlfJ/3fsW/LIqiok4AlCHXafBi3VZoVGhAECr/tB05n3w+oP8Y4lFAGD3+M3HipvX/BcAcEo7HhYaV5KmkURRPp4yc19io1hlPQD9yI7+qOsNl6hxx/q27B04GPZ+6KZjfxN8sy76+abd3yd+3L/h6z3Wf/iaMW/13o2J894fmEe0S+z9hjHTshHH9dPE549mMVoZzFb3YfM0NbjovE8UibhqVMmrQ9LwSy8rsqhwth0A3B8/V6G6pLqMZdi7kAjL55mHAKCP2vop58IOFyjq+TmHdQAgSlgcTETijFN1mvdAHypahx/GcU+hP7MCnYhvKJjuIJpzArYBwIuTAqc6hhOIcP8AyvLnb0Tgzz0DoDZbdvsCQNkGGrgj7JItAOw6ggT/2pphDQCXtqyha+gauoauoWvoGrqGrqFr6Bq6hv7/0YLpK16s0yB5C/p/Pdp1uws0T5qS2nsRvfgs0qudsMwnURtLfr1cekJCZeDRAWp9sdgK6FtV0NKhdswDKn2dMK00t2M+wyNZfXWRyWOBS/u5vFIuJ4uE714erSaMSUWl8RIpQyLRg89bzOrg5VeN+AdGR5+0tlx1N/YUL+Vn2pynKliSuWLowiBTHhXe6/3KwHjDu6oFCfAg/lDy8svNxIfLc483aw9bRoirOtWgAzxQx4OvLlQZf+sxSEvperOWYGCKFUOGSA/oSL0A71u7siKzEMQ9BatUg5rB/Sc2hds91YhV3KgUY9uMqfd1S3un+JFlzA5pT9DgU0fC/BX4z+IgSiYDDQuV0JVmG7OUVhAdSUVh6EHc5lAx3iDB+JapFV6pLJyxSvdJnMrkLKpd0bItMxceuTp1aT89lE0KWX51l/71XZvXctYBmXkWI/w2oz2B3IXygCoE8js2cz55psAO8fTOj5QFbvW1lNx2Xge3cIgkDPCahoWpO/EXP/g+Pm8m0PC8SKOe++N0N368vegLVXDwCHReX1U5G566HVSl1SbL5xWF79yD5j3J/nHSdp26YQZbllDXxZsq6JnU6vp6pYKOvmZSnfXCRh6jQ6XcOFBAqjztxBPIz+CexZcbjLGXtDhlQO79TeqdH1WkReQ+XsLyC7uG5PO3vqtkzl8+p+JHAqxTpI8xHWxyk1ifSB9uaVlhiPVHL1VaVz6OKq4sd24btuagcZ0FhjF8Z482+2QambehjcQl29mvQ9yHl+tpXzpVVzj/0yvkXjMxj5EnDAq3661afrSTLK51GYWQMNJZzv47l2FeVktJbjxZr77xDmolS+JPbiKQG4UG6ADnGqevox5KwVQpMbUBPn1u2sYaoQTzkW+ttXYZ65fuhTCeSTlLN3X3m8Dg0oQ0daEYJYMwlIgjGAngSrZr8ZvSnj+IXkkHJfxOld+KWjHs9a3ytiFIeiYK70MpVmeHHJwxCRgZvoY2mkrY6sJUU13K5LcWHO4ESIKvo9W3Wpd1LEmwqEJ0+JnjElr3rb/3Wckhe2d0Gw7TFpyIPjDmWqLD+KpMBc1xN9gPIJQp7pljmTjSnWGXOh/k8jCn6d19ZViX3YPKcA/wvUGZEsKbkzsxUixZspm5zMlA+Gn8tY5gVHPqRM3fnzbs/zwHCGBdDzi4/qu/jBGooYaHeSqWY2h0uZEB/8QmYkvVUjMfcoAkbOHdWD/v00cSJtotZYnBMKZEBHkaHnkYkpCmVQM7b0T2+ubTVChQcdyyt780nu51FhR3RsReOuBbFWdNh1xKzsJu4P3JjpQ0WYy9RZoUoq/HOBVAFAKA+IQC28Yx6hwGIi5dnVKsoL4JbYCT620W0GyMsu5ox13PonVPPOmZsXOulNJgaqxXtjturn9SucrQRb6RXnE9pCg5z9HDrEpgM3zYBOUTnbREXingebF7Lq4alfS0E8ahPEKR+pBKiW2IqYvXqS745dWj4E8Y6O4WcYz4MAmKQuRGmJndd1clLcYuC8iF1DKe+7MJxGH1QbdOr28RLPZu37KHs0ZRi8M/RkIsJgvJiGF5PiE3zDKsRHA3iqx3eDZb4m3zfPEiG8UgmJfHeS3Qe9mrSw000zpFDSzYL4C46TfDqKYaTG5fxM31JntAh5VXdqNajfYZPgLfak37XPP5meqo2FS4R1HzUfY7g4eRN2t5Q2/tjIDVL2NxZu82QQBPeycd9iNfhVX+X/srXaDDw+7XTvJxfpF5bLN+4pCObNOFirJ31XUyVfpf2pKz6iECfaVufJBzXeakHitOyL8qSgoXiNj1esluFW1UUxM1YLNFGOReEcW/LmsoZqht0kOU80JydpLdBS7ZdrHIwWWqmmiSTxgRQBq/yUpXQifaXdnqK3kZz3z11gLWWYw7hvw7zZ27wMOfjqFFV1eiSMg9//aCY5r9mQ8myMp0GtwQH2v7Xc7T5PCwsYB5H+LOTcL0RwfrnOr4UTqgFOd8iKWF2Mh5RynFAk3NG718BN3juRQNBbYH9KAwyebxhrabCtgXZ1tEByTBE2FI5Bydbc5d1JEsphkrCEWXnUa3yyf/p9kulDMctbP85daNPoJdPayOaES7sRDsq94jCphH+E9j59uTY93Oeiu0FPH+B6iG3OxWcVA3s7soFflEnJjNVPBubia1GnU9oUiTsHASLYUwNNNxx8bKF69F7Ew0z2SFJPfO/eNDuvEXGKHz4qvbFcO1W93upxpwrr5RCAJmchosePMtrmVHGt/0C8fx5GbEnwKDbztaa6f6GE251grjFb58S+sUHDkZQYeB9SMe8+5G4EZ+Wk3li6Byme5iw8YfboY3D8kSnDirQVpRMzecDvPd6vKhZYkbcqo6SC9KPDlmjW5ISMNOIW8kdY9Pe364lPS7ed6Ugn8CrJYZ5WRXjiZnJjh70vtpKifcqSLEw+Is8ASNb/sbumKHpvWd585iCPFQND+YFk16NRbHG77mY7fb5b+DukNVc8Xd9GJ9bvqF7IkkMvPgixyJjvaZdMKZH5hnKr31ewYRvXpfx6z4Myk3fW0vMEWOFX8WeNu88EFXRHt4leLuRPMX+Nfw6BXEePuDqChdLhXy2/VaGiRPfhISvULWf95CymmgSeyz5Z2Re3xVELB2cgc4P60efeAfmO20XRy49KKcIoQT8YuzTG1hv0lPZwcFpFQtqt6nlrJm7v7eKr6Xu5FQ7xrFjFYxVL+e2M8Y24Xh/8gm0McO8diO8eVKf2LYMXPPcE+aLYtrROwiNKOIb1tD13N39OH4hpDgH5qNCJfa7BuT+xd1C/dbCvx89rkpK82lyBLbxdPN3DB6SPdWl5rlXzH4CITTNrRydRpG9I8N8VKGmF/zKe5geDTptaVwaJ+iWKLLdJfoCmouRlMcfkFJm4TfgJV9+AnWRHRxiH7bNWcbMNLzhkFPFk20tO+C+LPSpZcVI9L4hqN3VAV+h9t1ikwV4p4Wry3FHOQOPrWlPgIzbCLCgPvyFZhfj8FZqut/dP5PE6g/r5xJyEAUGhemxHvuXCjnd6bMfrV+57k6uVT4vzbLf58EcmZbVPr+tmRlnABO8n891xKK/HKAQ4+FPvz37UNuM1FAlW4ii+S2aK680iReD+ZM7OJohHvXSrp7BuKZW3i8bPS03Yk6mTjfUTA4/s4OV7K0N144CpYjl4LQM4XS2LFcC2hoe69RUa/RayORX6pgomL4Fstj99X8nPQkUEKhw4Aa9mLY+rRnFSp/SMNQ8oJVJSOzftjGqqCm7WVDs5wcY++Pb4cGvxFZCzgKfm52zK3DBFkW6ti3bNtqIbQhA9tiFnQQzeriXbxeTTtdykCkD2l2Ek3zemNn9euIOfQE2k2Cts4nVJkt0Fk007R5Qjkf0ibj2Zkt3uMTAb6e2YLZpHOwYONv45Yg3CneuL8k08oSy8XvIxwXZDZyIfcAJEYlk4kye0r+RZr7WNojBjf9Wo4kuRnmue4kPEbeQm7MlmeUTP2QMFzbkpnTMNsJACeievuLvuunqUvm48op3X+cV0iktOgY7cl9rgvUrMGjeOJdO/cWfua5wJWZB1kVdWOBt60AnDjlJ9oLT72bF0FMJ7qvH+TQB7tyhMOrvJXlmocP/DsUaDU4bcO3/cegDjbIrADrd+8OWMsqSvE+AOi73fqZp1kZYjmf9R4AuLb6y5+p2DUwKDil62Lw0fxE5NhrUDtK6hYASE8Q2CMY9i4+ZnDaTcO/eUnxBXi+Oi4iDmbKS2pf3ex/usHj6saiT8BV4PjnJ8KoR9K//i9QSwMEFAACAAgASpCFS2p9wY1LAAAAagAAABsAAAB1bml2ZXJzYWwvdW5pdmVyc2FsLnBuZy54bWyzsa/IzVEoSy0qzszPs1Uy1DNQsrfj5bIpKEoty0wtV6gAigEFIUBJoRLINUJwyzNTSjJslczNkZRkpGamZ5TYKpmaW8AF9YFGAgBQSwECAAAUAAIACABIkIVLFQ6tKGQEAAAHEQAAHQAAAAAAAAABAAAAAAAAAAAAdW5pdmVyc2FsL2NvbW1vbl9tZXNzYWdlcy5sbmdQSwECAAAUAAIACABIkIVLCH4LIykDAACGDAAAJwAAAAAAAAABAAAAAACfBAAAdW5pdmVyc2FsL2ZsYXNoX3B1Ymxpc2hpbmdfc2V0dGluZ3MueG1sUEsBAgAAFAACAAgASJCFS7X8CWS6AgAAVQoAACEAAAAAAAAAAQAAAAAADQgAAHVuaXZlcnNhbC9mbGFzaF9za2luX3NldHRpbmdzLnhtbFBLAQIAABQAAgAIAEiQhUsqlg9n/gIAAJcLAAAmAAAAAAAAAAEAAAAAAAYLAAB1bml2ZXJzYWwvaHRtbF9wdWJsaXNoaW5nX3NldHRpbmdzLnhtbFBLAQIAABQAAgAIAEiQhUtocVKRmgEAAB8GAAAfAAAAAAAAAAEAAAAAAEgOAAB1bml2ZXJzYWwvaHRtbF9za2luX3NldHRpbmdzLmpzUEsBAgAAFAACAAgASJCFSz08L9HBAAAA5QEAABoAAAAAAAAAAQAAAAAAHxAAAHVuaXZlcnNhbC9pMThuX3ByZXNldHMueG1sUEsBAgAAFAACAAgASJCFS5r5lmRrAAAAawAAABwAAAAAAAAAAQAAAAAAGBEAAHVuaXZlcnNhbC9sb2NhbF9zZXR0aW5ncy54bWxQSwECAAAUAAIACABElFdHI7RO+/sCAACwCAAAFAAAAAAAAAABAAAAAAC9EQAAdW5pdmVyc2FsL3BsYXllci54bWxQSwECAAAUAAIACABIkIVLsIcj9GwBAAD3AgAAKQAAAAAAAAABAAAAAADqFAAAdW5pdmVyc2FsL3NraW5fY3VzdG9taXphdGlvbl9zZXR0aW5ncy54bWxQSwECAAAUAAIACABKkIVLak81M9kMAADJGQAAFwAAAAAAAAAAAAAAAACdFgAAdW5pdmVyc2FsL3VuaXZlcnNhbC5wbmdQSwECAAAUAAIACABKkIVLan3BjUsAAABqAAAAGwAAAAAAAAABAAAAAACrIwAAdW5pdmVyc2FsL3VuaXZlcnNhbC5wbmcueG1sUEsFBgAAAAALAAsASQMAAC8kAAAAAA=="/>
  <p:tag name="ISPRING_PRESENTATION_TITLE" val="中国风沁园春长沙有内容语文教学PPT课件"/>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4B6C9B1C-FCF8-4A09-B69D-3A10173B3320"/>
  <p:tag name="ISPRINGCLOUDFOLDERID" val="0"/>
  <p:tag name="ISPRINGCLOUDFOLDERPATH" val="资源库"/>
  <p:tag name="ISPRINGONLINEFOLDERID" val="0"/>
  <p:tag name="ISPRINGONLINEFOLDERPATH" val="内容列表"/>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31afh2q">
      <a:majorFont>
        <a:latin typeface="隶书"/>
        <a:ea typeface="隶书"/>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ctr">
          <a:defRPr sz="2800" dirty="0" smtClean="0">
            <a:latin typeface="方正古隶简体" panose="03000509000000000000" pitchFamily="65" charset="-122"/>
            <a:ea typeface="方正古隶简体" panose="03000509000000000000" pitchFamily="65"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127</Paragraphs>
  <Slides>24</Slides>
  <Notes>24</Notes>
  <TotalTime>0</TotalTime>
  <HiddenSlides>0</HiddenSlides>
  <MMClips>1</MMClips>
  <ScaleCrop>0</ScaleCrop>
  <HeadingPairs>
    <vt:vector baseType="variant" size="6">
      <vt:variant>
        <vt:lpstr>Fonts used</vt:lpstr>
      </vt:variant>
      <vt:variant>
        <vt:i4>4</vt:i4>
      </vt:variant>
      <vt:variant>
        <vt:lpstr>Theme</vt:lpstr>
      </vt:variant>
      <vt:variant>
        <vt:i4>1</vt:i4>
      </vt:variant>
      <vt:variant>
        <vt:lpstr>Slide Titles</vt:lpstr>
      </vt:variant>
      <vt:variant>
        <vt:i4>24</vt:i4>
      </vt:variant>
    </vt:vector>
  </HeadingPairs>
  <TitlesOfParts>
    <vt:vector baseType="lpstr" size="29">
      <vt:lpstr>Arial</vt:lpstr>
      <vt:lpstr>隶书</vt:lpstr>
      <vt:lpstr>等线 Light</vt:lpstr>
      <vt:lpstr>等线</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2021-08-18T11:21:36.791</cp:lastPrinted>
  <dcterms:created xsi:type="dcterms:W3CDTF">2021-08-18T11:21:36Z</dcterms:created>
  <dcterms:modified xsi:type="dcterms:W3CDTF">2021-08-18T03:21:53Z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