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66" r:id="rId3"/>
    <p:sldId id="267" r:id="rId4"/>
    <p:sldId id="268" r:id="rId5"/>
    <p:sldId id="269" r:id="rId6"/>
    <p:sldId id="270" r:id="rId7"/>
    <p:sldId id="293" r:id="rId8"/>
    <p:sldId id="271" r:id="rId9"/>
    <p:sldId id="273" r:id="rId10"/>
    <p:sldId id="275" r:id="rId11"/>
    <p:sldId id="276" r:id="rId12"/>
    <p:sldId id="277" r:id="rId13"/>
    <p:sldId id="278" r:id="rId14"/>
    <p:sldId id="297" r:id="rId15"/>
    <p:sldId id="279" r:id="rId16"/>
    <p:sldId id="298" r:id="rId17"/>
    <p:sldId id="280" r:id="rId18"/>
    <p:sldId id="281" r:id="rId19"/>
    <p:sldId id="282" r:id="rId20"/>
    <p:sldId id="283" r:id="rId21"/>
    <p:sldId id="299" r:id="rId22"/>
    <p:sldId id="284" r:id="rId23"/>
    <p:sldId id="285" r:id="rId24"/>
    <p:sldId id="286" r:id="rId25"/>
    <p:sldId id="287" r:id="rId26"/>
    <p:sldId id="288" r:id="rId27"/>
    <p:sldId id="334" r:id="rId28"/>
    <p:sldId id="289" r:id="rId29"/>
    <p:sldId id="290" r:id="rId30"/>
    <p:sldId id="291" r:id="rId31"/>
  </p:sldIdLst>
  <p:sldSz cx="9144000" cy="6858000" type="screen4x3"/>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40.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24</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27</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7</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9</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11</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14</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18</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21</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23</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image" Target="../media/image2.png" /><Relationship Id="rId6" Type="http://schemas.openxmlformats.org/officeDocument/2006/relationships/tags" Target="../tags/tag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57163" y="1032510"/>
            <a:ext cx="4936331" cy="598805"/>
          </a:xfrm>
          <a:prstGeom prst="rect">
            <a:avLst/>
          </a:prstGeom>
          <a:noFill/>
        </p:spPr>
        <p:txBody>
          <a:bodyPr wrap="square" rtlCol="0">
            <a:spAutoFit/>
          </a:bodyPr>
          <a:lstStyle/>
          <a:p>
            <a:pPr algn="ctr"/>
            <a:r>
              <a:rPr lang="zh-CN" sz="3300"/>
              <a:t>病句总结</a:t>
            </a:r>
            <a:endParaRPr lang="zh-CN" sz="2100"/>
          </a:p>
        </p:txBody>
      </p:sp>
      <p:sp>
        <p:nvSpPr>
          <p:cNvPr id="5" name="文本框 4"/>
          <p:cNvSpPr txBox="1"/>
          <p:nvPr/>
        </p:nvSpPr>
        <p:spPr>
          <a:xfrm>
            <a:off x="409575" y="1848803"/>
            <a:ext cx="7878128" cy="3461385"/>
          </a:xfrm>
          <a:prstGeom prst="rect">
            <a:avLst/>
          </a:prstGeom>
          <a:noFill/>
        </p:spPr>
        <p:txBody>
          <a:bodyPr wrap="square" rtlCol="0">
            <a:spAutoFit/>
          </a:bodyPr>
          <a:lstStyle/>
          <a:p>
            <a:r>
              <a:rPr lang="en-US" sz="2400" smtClean="0">
                <a:latin typeface="微软雅黑" panose="020b0503020204020204" charset="-122"/>
                <a:ea typeface="微软雅黑" panose="020b0503020204020204" charset="-122"/>
                <a:cs typeface="微软雅黑" panose="020b0503020204020204" charset="-122"/>
              </a:rPr>
              <a:t>                  </a:t>
            </a:r>
            <a:r>
              <a:rPr sz="2400" smtClean="0">
                <a:latin typeface="微软雅黑" panose="020b0503020204020204" charset="-122"/>
                <a:ea typeface="微软雅黑" panose="020b0503020204020204" charset="-122"/>
                <a:cs typeface="微软雅黑" panose="020b0503020204020204" charset="-122"/>
              </a:rPr>
              <a:t>成分残缺</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用词不当</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搭配不当   </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语序不当</a:t>
            </a:r>
            <a:endParaRPr sz="2400" smtClean="0">
              <a:latin typeface="微软雅黑" panose="020b0503020204020204" charset="-122"/>
              <a:ea typeface="微软雅黑" panose="020b0503020204020204" charset="-122"/>
              <a:cs typeface="微软雅黑" panose="020b0503020204020204" charset="-122"/>
            </a:endParaRPr>
          </a:p>
          <a:p>
            <a:r>
              <a:rPr sz="2700" smtClean="0">
                <a:latin typeface="微软雅黑" panose="020b0503020204020204" charset="-122"/>
                <a:ea typeface="微软雅黑" panose="020b0503020204020204" charset="-122"/>
                <a:cs typeface="微软雅黑" panose="020b0503020204020204" charset="-122"/>
              </a:rPr>
              <a:t>病句类型</a:t>
            </a:r>
            <a:r>
              <a:rPr sz="2400" smtClean="0">
                <a:latin typeface="微软雅黑" panose="020b0503020204020204" charset="-122"/>
                <a:ea typeface="微软雅黑" panose="020b0503020204020204" charset="-122"/>
                <a:cs typeface="微软雅黑" panose="020b0503020204020204" charset="-122"/>
              </a:rPr>
              <a:t>   重复啰嗦</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前后矛盾</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结构混乱</a:t>
            </a:r>
            <a:endParaRPr sz="2400" smtClean="0">
              <a:latin typeface="微软雅黑" panose="020b0503020204020204" charset="-122"/>
              <a:ea typeface="微软雅黑" panose="020b0503020204020204" charset="-122"/>
              <a:cs typeface="微软雅黑" panose="020b0503020204020204" charset="-122"/>
            </a:endParaRPr>
          </a:p>
          <a:p>
            <a:r>
              <a:rPr sz="2400" smtClean="0">
                <a:latin typeface="微软雅黑" panose="020b0503020204020204" charset="-122"/>
                <a:ea typeface="微软雅黑" panose="020b0503020204020204" charset="-122"/>
                <a:cs typeface="微软雅黑" panose="020b0503020204020204" charset="-122"/>
              </a:rPr>
              <a:t>                  表意不明</a:t>
            </a:r>
            <a:endParaRPr sz="2400" smtClean="0">
              <a:latin typeface="微软雅黑" panose="020b0503020204020204" charset="-122"/>
              <a:ea typeface="微软雅黑" panose="020b0503020204020204" charset="-122"/>
              <a:cs typeface="微软雅黑" panose="020b0503020204020204" charset="-122"/>
            </a:endParaRPr>
          </a:p>
          <a:p>
            <a:r>
              <a:rPr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不合逻辑</a:t>
            </a:r>
            <a:endParaRPr lang="zh-CN" sz="2400">
              <a:latin typeface="微软雅黑" panose="020b0503020204020204" charset="-122"/>
              <a:ea typeface="微软雅黑" panose="020b0503020204020204" charset="-122"/>
              <a:cs typeface="微软雅黑" panose="020b0503020204020204" charset="-122"/>
            </a:endParaRPr>
          </a:p>
        </p:txBody>
      </p:sp>
      <p:sp>
        <p:nvSpPr>
          <p:cNvPr id="1073743874" name="左大括号 1073743873"/>
          <p:cNvSpPr/>
          <p:nvPr/>
        </p:nvSpPr>
        <p:spPr>
          <a:xfrm>
            <a:off x="1912303" y="2153761"/>
            <a:ext cx="57150" cy="2850833"/>
          </a:xfrm>
          <a:prstGeom prst="leftBrace">
            <a:avLst>
              <a:gd name="adj1" fmla="val 271853"/>
              <a:gd name="adj2" fmla="val 50000"/>
            </a:avLst>
          </a:prstGeom>
          <a:noFill/>
          <a:ln w="9525" cap="flat" cmpd="sng">
            <a:solidFill>
              <a:srgbClr val="000000"/>
            </a:solidFill>
            <a:prstDash val="solid"/>
            <a:headEnd type="none" w="med" len="med"/>
            <a:tailEnd type="none" w="med" len="med"/>
          </a:ln>
        </p:spPr>
        <p:txBody>
          <a:bodyPr/>
          <a:lstStyle/>
          <a:p>
            <a:endParaRPr lang="zh-CN" altLang="en-US" sz="1350"/>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200025"/>
            <a:ext cx="7886700" cy="1325563"/>
          </a:xfrm>
        </p:spPr>
        <p:txBody>
          <a:bodyPr/>
          <a:lstStyle/>
          <a:p>
            <a:r>
              <a:rPr lang="zh-CN" altLang="en-US" sz="3200" smtClean="0">
                <a:sym typeface="+mn-ea"/>
              </a:rPr>
              <a:t>搭配不当</a:t>
            </a:r>
            <a:endParaRPr lang="zh-CN" altLang="en-US" sz="3200" smtClean="0">
              <a:sym typeface="+mn-ea"/>
            </a:endParaRPr>
          </a:p>
        </p:txBody>
      </p:sp>
      <p:sp>
        <p:nvSpPr>
          <p:cNvPr id="3" name="内容占位符 2"/>
          <p:cNvSpPr>
            <a:spLocks noGrp="1"/>
          </p:cNvSpPr>
          <p:nvPr>
            <p:ph idx="1"/>
          </p:nvPr>
        </p:nvSpPr>
        <p:spPr>
          <a:xfrm>
            <a:off x="73025" y="705485"/>
            <a:ext cx="9015730" cy="6035675"/>
          </a:xfrm>
        </p:spPr>
        <p:txBody>
          <a:bodyPr>
            <a:normAutofit/>
          </a:bodyPr>
          <a:lstStyle/>
          <a:p>
            <a:pPr>
              <a:buNone/>
            </a:pPr>
            <a:r>
              <a:rPr lang="zh-CN" altLang="en-US" sz="3600" smtClean="0"/>
              <a:t>3.</a:t>
            </a:r>
            <a:r>
              <a:rPr lang="zh-CN" altLang="en-US" sz="3600" smtClean="0">
                <a:solidFill>
                  <a:srgbClr val="FF0000"/>
                </a:solidFill>
              </a:rPr>
              <a:t>主宾搭配不当</a:t>
            </a:r>
            <a:r>
              <a:rPr lang="zh-CN" altLang="en-US" sz="3600" smtClean="0"/>
              <a:t>：</a:t>
            </a:r>
            <a:endParaRPr lang="zh-CN" altLang="en-US" sz="3600" smtClean="0"/>
          </a:p>
          <a:p>
            <a:pPr>
              <a:buNone/>
            </a:pPr>
            <a:r>
              <a:rPr lang="zh-CN" altLang="en-US" sz="3600" smtClean="0"/>
              <a:t>例：秋天的北京是美丽的季节。</a:t>
            </a:r>
            <a:endParaRPr lang="en-US" altLang="zh-CN" sz="3600" smtClean="0"/>
          </a:p>
          <a:p>
            <a:pPr>
              <a:buNone/>
            </a:pPr>
            <a:r>
              <a:rPr lang="en-US" altLang="zh-CN" sz="3600" smtClean="0"/>
              <a:t>        </a:t>
            </a:r>
            <a:r>
              <a:rPr lang="zh-CN" altLang="en-US" sz="3600" smtClean="0"/>
              <a:t>我们坚信有这么一天，中国的工业和农业终会成为发达的国家。</a:t>
            </a:r>
            <a:endParaRPr lang="zh-CN" altLang="en-US" sz="3600" smtClean="0"/>
          </a:p>
          <a:p>
            <a:pPr>
              <a:buNone/>
            </a:pPr>
            <a:endParaRPr lang="zh-CN" altLang="en-US" sz="3600" smtClean="0"/>
          </a:p>
          <a:p>
            <a:pPr>
              <a:buNone/>
            </a:pPr>
            <a:r>
              <a:rPr lang="zh-CN" altLang="en-US" sz="3600" smtClean="0"/>
              <a:t>           去掉修饰成分后，这两句话就变成了“北京是季节”，“工业和农业成为国家”，显然是不合理的。这类病句最简单的判断方法就是去掉修饰语，提取主干之后看看是不是说得通。</a:t>
            </a:r>
            <a:endParaRPr lang="zh-CN" altLang="en-US" sz="3600" smtClean="0"/>
          </a:p>
          <a:p>
            <a:endParaRPr lang="zh-CN" altLang="en-US"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0" y="0"/>
            <a:ext cx="7886700" cy="1325563"/>
          </a:xfrm>
        </p:spPr>
        <p:txBody>
          <a:bodyPr/>
          <a:lstStyle/>
          <a:p>
            <a:r>
              <a:rPr lang="zh-CN" altLang="en-US" smtClean="0">
                <a:sym typeface="+mn-ea"/>
              </a:rPr>
              <a:t>搭配不当</a:t>
            </a:r>
            <a:endParaRPr lang="zh-CN" altLang="en-US" smtClean="0">
              <a:sym typeface="+mn-ea"/>
            </a:endParaRPr>
          </a:p>
        </p:txBody>
      </p:sp>
      <p:sp>
        <p:nvSpPr>
          <p:cNvPr id="13" name="内容占位符 12"/>
          <p:cNvSpPr>
            <a:spLocks noGrp="1"/>
          </p:cNvSpPr>
          <p:nvPr>
            <p:ph idx="1"/>
            <p:custDataLst>
              <p:tags r:id="rId4"/>
            </p:custDataLst>
          </p:nvPr>
        </p:nvSpPr>
        <p:spPr>
          <a:xfrm>
            <a:off x="154940" y="878205"/>
            <a:ext cx="8834120" cy="4351655"/>
          </a:xfrm>
        </p:spPr>
        <p:txBody>
          <a:bodyPr>
            <a:noAutofit/>
          </a:bodyPr>
          <a:lstStyle/>
          <a:p>
            <a:pPr marL="171450" indent="-171450">
              <a:lnSpc>
                <a:spcPct val="150000"/>
              </a:lnSpc>
              <a:buSzTx/>
              <a:buFont typeface="Arial" panose="020b0604020202020204" pitchFamily="34" charset="0"/>
              <a:buChar char="•"/>
            </a:pPr>
            <a:r>
              <a:rPr lang="zh-CN" altLang="en-US">
                <a:sym typeface="+mn-ea"/>
              </a:rPr>
              <a:t>4.</a:t>
            </a:r>
            <a:r>
              <a:rPr lang="zh-CN" altLang="en-US">
                <a:solidFill>
                  <a:srgbClr val="FF0000"/>
                </a:solidFill>
                <a:sym typeface="+mn-ea"/>
              </a:rPr>
              <a:t>一面与两面搭配不当</a:t>
            </a:r>
            <a:r>
              <a:rPr lang="zh-CN" altLang="en-US">
                <a:sym typeface="+mn-ea"/>
              </a:rPr>
              <a:t>：做好生产救灾工作决定于干部作风是否深入。</a:t>
            </a:r>
            <a:endParaRPr lang="zh-CN" altLang="en-US">
              <a:sym typeface="+mn-ea"/>
            </a:endParaRPr>
          </a:p>
          <a:p>
            <a:pPr marL="171450" indent="-171450">
              <a:lnSpc>
                <a:spcPct val="150000"/>
              </a:lnSpc>
              <a:buSzTx/>
              <a:buFont typeface="Arial" panose="020b0604020202020204" pitchFamily="34" charset="0"/>
              <a:buChar char="•"/>
            </a:pPr>
            <a:r>
              <a:rPr lang="zh-CN" altLang="en-US">
                <a:sym typeface="+mn-ea"/>
              </a:rPr>
              <a:t>（“做好”是一面性的，“是否深入”是两面性的。此外“作风是否深入”也讲不通，应该是“干部是否深入群众”。这句话有两种改法：把第一个分句改成两面性的“</a:t>
            </a:r>
            <a:r>
              <a:rPr lang="zh-CN" altLang="en-US">
                <a:solidFill>
                  <a:srgbClr val="FF0000"/>
                </a:solidFill>
                <a:sym typeface="+mn-ea"/>
              </a:rPr>
              <a:t>生产救灾工作做得好不好，决定于干部是否深入群众</a:t>
            </a:r>
            <a:r>
              <a:rPr lang="zh-CN" altLang="en-US">
                <a:sym typeface="+mn-ea"/>
              </a:rPr>
              <a:t>。”或将第二分句改成一面性的，不过句子结构要调整为“干部深入群众是做好做好救灾工作的决定条件”。）</a:t>
            </a:r>
            <a:endParaRPr lang="zh-CN" altLang="en-US">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ox(in)">
                                      <p:cBhvr>
                                        <p:cTn id="7" dur="20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6840" y="150495"/>
            <a:ext cx="8910955" cy="6556375"/>
          </a:xfrm>
        </p:spPr>
        <p:txBody>
          <a:bodyPr>
            <a:normAutofit/>
          </a:bodyPr>
          <a:lstStyle/>
          <a:p>
            <a:r>
              <a:rPr lang="zh-CN" altLang="en-US" b="1" smtClean="0">
                <a:solidFill>
                  <a:srgbClr val="FF0000"/>
                </a:solidFill>
                <a:sym typeface="+mn-ea"/>
              </a:rPr>
              <a:t>当句中有“是否”、“能否”、“优劣”、“好坏”、“成败”“能不能”“胜负”“存亡”“荣辱”“兴衰”等反义词时，要看一面和两面的搭配问题。</a:t>
            </a:r>
            <a:endParaRPr lang="zh-CN" altLang="en-US" b="1" smtClean="0">
              <a:solidFill>
                <a:srgbClr val="FF0000"/>
              </a:solidFill>
              <a:sym typeface="+mn-ea"/>
            </a:endParaRPr>
          </a:p>
          <a:p>
            <a:r>
              <a:rPr lang="zh-CN" altLang="en-US" smtClean="0">
                <a:solidFill>
                  <a:srgbClr val="FF0000"/>
                </a:solidFill>
                <a:latin typeface="华文新魏" panose="02010800040101010101" pitchFamily="2" charset="-122"/>
                <a:ea typeface="华文新魏" panose="02010800040101010101" pitchFamily="2" charset="-122"/>
                <a:sym typeface="+mn-ea"/>
              </a:rPr>
              <a:t>注意： </a:t>
            </a:r>
            <a:r>
              <a:rPr lang="zh-CN" altLang="en-US" smtClean="0">
                <a:sym typeface="+mn-ea"/>
              </a:rPr>
              <a:t>有些词语是有“两面”意思的，并且不容易发现，这就是“隐性”的“两面性意义”词语。比如：</a:t>
            </a:r>
            <a:endParaRPr lang="en-US" altLang="zh-CN" smtClean="0"/>
          </a:p>
          <a:p>
            <a:r>
              <a:rPr lang="zh-CN" altLang="en-US" smtClean="0">
                <a:solidFill>
                  <a:srgbClr val="FF0000"/>
                </a:solidFill>
                <a:sym typeface="+mn-ea"/>
              </a:rPr>
              <a:t>程度（有好有坏、有高有低），影响（有积极、有消极）</a:t>
            </a:r>
            <a:endParaRPr lang="en-US" altLang="zh-CN" smtClean="0">
              <a:solidFill>
                <a:srgbClr val="FF0000"/>
              </a:solidFill>
            </a:endParaRPr>
          </a:p>
          <a:p>
            <a:r>
              <a:rPr lang="zh-CN" altLang="en-US" smtClean="0">
                <a:solidFill>
                  <a:srgbClr val="FF0000"/>
                </a:solidFill>
                <a:sym typeface="+mn-ea"/>
              </a:rPr>
              <a:t>状况（有好有坏）</a:t>
            </a:r>
            <a:endParaRPr lang="en-US" altLang="zh-CN" smtClean="0">
              <a:solidFill>
                <a:srgbClr val="FF0000"/>
              </a:solidFill>
            </a:endParaRPr>
          </a:p>
          <a:p>
            <a:r>
              <a:rPr lang="zh-CN" altLang="en-US" smtClean="0">
                <a:solidFill>
                  <a:srgbClr val="FF0000"/>
                </a:solidFill>
                <a:latin typeface="华文新魏" panose="02010800040101010101" pitchFamily="2" charset="-122"/>
                <a:ea typeface="华文新魏" panose="02010800040101010101" pitchFamily="2" charset="-122"/>
                <a:sym typeface="+mn-ea"/>
              </a:rPr>
              <a:t>在“两面对一面”中，“水平”“程度”</a:t>
            </a:r>
            <a:r>
              <a:rPr lang="en-US" altLang="zh-CN" smtClean="0">
                <a:solidFill>
                  <a:srgbClr val="FF0000"/>
                </a:solidFill>
                <a:latin typeface="华文新魏" panose="02010800040101010101" pitchFamily="2" charset="-122"/>
                <a:ea typeface="华文新魏" panose="02010800040101010101" pitchFamily="2" charset="-122"/>
                <a:sym typeface="+mn-ea"/>
              </a:rPr>
              <a:t>“</a:t>
            </a:r>
            <a:r>
              <a:rPr lang="zh-CN" altLang="en-US" smtClean="0">
                <a:solidFill>
                  <a:srgbClr val="FF0000"/>
                </a:solidFill>
                <a:latin typeface="华文新魏" panose="02010800040101010101" pitchFamily="2" charset="-122"/>
                <a:ea typeface="华文新魏" panose="02010800040101010101" pitchFamily="2" charset="-122"/>
                <a:sym typeface="+mn-ea"/>
              </a:rPr>
              <a:t>问题</a:t>
            </a:r>
            <a:r>
              <a:rPr lang="en-US" altLang="zh-CN" smtClean="0">
                <a:solidFill>
                  <a:srgbClr val="FF0000"/>
                </a:solidFill>
                <a:latin typeface="华文新魏" panose="02010800040101010101" pitchFamily="2" charset="-122"/>
                <a:ea typeface="华文新魏" panose="02010800040101010101" pitchFamily="2" charset="-122"/>
                <a:sym typeface="+mn-ea"/>
              </a:rPr>
              <a:t>”</a:t>
            </a:r>
            <a:r>
              <a:rPr lang="zh-CN" altLang="en-US" smtClean="0">
                <a:solidFill>
                  <a:srgbClr val="FF0000"/>
                </a:solidFill>
                <a:latin typeface="华文新魏" panose="02010800040101010101" pitchFamily="2" charset="-122"/>
                <a:ea typeface="华文新魏" panose="02010800040101010101" pitchFamily="2" charset="-122"/>
                <a:sym typeface="+mn-ea"/>
              </a:rPr>
              <a:t>等这类词相当于两面的词，可能不是病句。</a:t>
            </a:r>
            <a:endParaRPr lang="en-US" altLang="zh-CN" smtClean="0">
              <a:solidFill>
                <a:srgbClr val="FF0000"/>
              </a:solidFill>
              <a:latin typeface="华文新魏" panose="02010800040101010101" pitchFamily="2" charset="-122"/>
              <a:ea typeface="华文新魏" panose="02010800040101010101" pitchFamily="2" charset="-122"/>
            </a:endParaRPr>
          </a:p>
          <a:p>
            <a:r>
              <a:rPr lang="zh-CN" altLang="en-US" b="1" smtClean="0">
                <a:latin typeface="+mn-ea"/>
                <a:sym typeface="+mn-ea"/>
              </a:rPr>
              <a:t>例</a:t>
            </a:r>
            <a:r>
              <a:rPr lang="en-US" altLang="zh-CN" b="1" smtClean="0">
                <a:latin typeface="+mn-ea"/>
                <a:sym typeface="+mn-ea"/>
              </a:rPr>
              <a:t>1</a:t>
            </a:r>
            <a:r>
              <a:rPr lang="zh-CN" altLang="en-US" b="1" smtClean="0">
                <a:latin typeface="+mn-ea"/>
                <a:sym typeface="+mn-ea"/>
              </a:rPr>
              <a:t>：同学们半期</a:t>
            </a:r>
            <a:r>
              <a:rPr lang="zh-CN" altLang="en-US" smtClean="0">
                <a:solidFill>
                  <a:srgbClr val="FF0000"/>
                </a:solidFill>
                <a:latin typeface="华文新魏" panose="02010800040101010101" pitchFamily="2" charset="-122"/>
                <a:ea typeface="华文新魏" panose="02010800040101010101" pitchFamily="2" charset="-122"/>
                <a:sym typeface="+mn-ea"/>
              </a:rPr>
              <a:t>能否</a:t>
            </a:r>
            <a:r>
              <a:rPr lang="zh-CN" altLang="en-US" b="1" smtClean="0">
                <a:latin typeface="+mn-ea"/>
                <a:sym typeface="+mn-ea"/>
              </a:rPr>
              <a:t>考好，决定于半期前投入复习的</a:t>
            </a:r>
            <a:r>
              <a:rPr lang="zh-CN" altLang="en-US" smtClean="0">
                <a:solidFill>
                  <a:srgbClr val="FF0000"/>
                </a:solidFill>
                <a:latin typeface="华文新魏" panose="02010800040101010101" pitchFamily="2" charset="-122"/>
                <a:ea typeface="华文新魏" panose="02010800040101010101" pitchFamily="2" charset="-122"/>
                <a:sym typeface="+mn-ea"/>
              </a:rPr>
              <a:t>程度</a:t>
            </a:r>
            <a:r>
              <a:rPr lang="zh-CN" altLang="en-US" b="1" smtClean="0">
                <a:latin typeface="+mn-ea"/>
                <a:sym typeface="+mn-ea"/>
              </a:rPr>
              <a:t>；</a:t>
            </a:r>
            <a:endParaRPr lang="en-US" altLang="zh-CN" b="1" smtClean="0">
              <a:latin typeface="+mn-ea"/>
            </a:endParaRPr>
          </a:p>
          <a:p>
            <a:r>
              <a:rPr lang="zh-CN" altLang="en-US" b="1" smtClean="0">
                <a:latin typeface="+mn-ea"/>
                <a:sym typeface="+mn-ea"/>
              </a:rPr>
              <a:t>例</a:t>
            </a:r>
            <a:r>
              <a:rPr lang="en-US" altLang="zh-CN" b="1" smtClean="0">
                <a:latin typeface="+mn-ea"/>
                <a:sym typeface="+mn-ea"/>
              </a:rPr>
              <a:t>2</a:t>
            </a:r>
            <a:r>
              <a:rPr lang="zh-CN" altLang="en-US" b="1" smtClean="0">
                <a:latin typeface="+mn-ea"/>
                <a:sym typeface="+mn-ea"/>
              </a:rPr>
              <a:t>：电视剧的收视率的</a:t>
            </a:r>
            <a:r>
              <a:rPr lang="zh-CN" altLang="en-US" smtClean="0">
                <a:solidFill>
                  <a:srgbClr val="FF0000"/>
                </a:solidFill>
                <a:latin typeface="华文新魏" panose="02010800040101010101" pitchFamily="2" charset="-122"/>
                <a:ea typeface="华文新魏" panose="02010800040101010101" pitchFamily="2" charset="-122"/>
                <a:sym typeface="+mn-ea"/>
              </a:rPr>
              <a:t>高低</a:t>
            </a:r>
            <a:r>
              <a:rPr lang="zh-CN" altLang="en-US" b="1" smtClean="0">
                <a:latin typeface="+mn-ea"/>
                <a:sym typeface="+mn-ea"/>
              </a:rPr>
              <a:t>，与导演的</a:t>
            </a:r>
            <a:r>
              <a:rPr lang="zh-CN" altLang="en-US" smtClean="0">
                <a:solidFill>
                  <a:srgbClr val="FF0000"/>
                </a:solidFill>
                <a:latin typeface="华文新魏" panose="02010800040101010101" pitchFamily="2" charset="-122"/>
                <a:ea typeface="华文新魏" panose="02010800040101010101" pitchFamily="2" charset="-122"/>
                <a:sym typeface="+mn-ea"/>
              </a:rPr>
              <a:t>水平</a:t>
            </a:r>
            <a:r>
              <a:rPr lang="zh-CN" altLang="en-US" b="1" smtClean="0">
                <a:latin typeface="+mn-ea"/>
                <a:sym typeface="+mn-ea"/>
              </a:rPr>
              <a:t>密切相关。</a:t>
            </a:r>
            <a:endParaRPr lang="en-US" altLang="zh-CN" b="1" smtClean="0">
              <a:latin typeface="+mn-ea"/>
            </a:endParaRPr>
          </a:p>
          <a:p>
            <a:r>
              <a:rPr lang="zh-CN" altLang="en-US" b="1" smtClean="0">
                <a:latin typeface="+mn-ea"/>
                <a:sym typeface="+mn-ea"/>
              </a:rPr>
              <a:t>例</a:t>
            </a:r>
            <a:r>
              <a:rPr lang="en-US" altLang="zh-CN" b="1" smtClean="0">
                <a:latin typeface="+mn-ea"/>
                <a:sym typeface="+mn-ea"/>
              </a:rPr>
              <a:t>3</a:t>
            </a:r>
            <a:r>
              <a:rPr lang="zh-CN" altLang="en-US" b="1" smtClean="0">
                <a:latin typeface="+mn-ea"/>
                <a:sym typeface="+mn-ea"/>
              </a:rPr>
              <a:t>：他</a:t>
            </a:r>
            <a:r>
              <a:rPr lang="zh-CN" altLang="en-US" smtClean="0">
                <a:solidFill>
                  <a:srgbClr val="FF0000"/>
                </a:solidFill>
                <a:latin typeface="华文新魏" panose="02010800040101010101" pitchFamily="2" charset="-122"/>
                <a:ea typeface="华文新魏" panose="02010800040101010101" pitchFamily="2" charset="-122"/>
                <a:sym typeface="+mn-ea"/>
              </a:rPr>
              <a:t>能不能</a:t>
            </a:r>
            <a:r>
              <a:rPr lang="zh-CN" altLang="en-US" b="1" smtClean="0">
                <a:latin typeface="+mn-ea"/>
                <a:sym typeface="+mn-ea"/>
              </a:rPr>
              <a:t>如期而来，的确还是个</a:t>
            </a:r>
            <a:r>
              <a:rPr lang="zh-CN" altLang="en-US" smtClean="0">
                <a:solidFill>
                  <a:srgbClr val="FF0000"/>
                </a:solidFill>
                <a:latin typeface="华文新魏" panose="02010800040101010101" pitchFamily="2" charset="-122"/>
                <a:ea typeface="华文新魏" panose="02010800040101010101" pitchFamily="2" charset="-122"/>
                <a:sym typeface="+mn-ea"/>
              </a:rPr>
              <a:t>问题</a:t>
            </a:r>
            <a:r>
              <a:rPr lang="zh-CN" altLang="en-US" b="1" smtClean="0">
                <a:latin typeface="+mn-ea"/>
                <a:sym typeface="+mn-ea"/>
              </a:rPr>
              <a:t>。</a:t>
            </a:r>
            <a:endParaRPr lang="zh-CN" altLang="en-US" b="1" smtClean="0">
              <a:solidFill>
                <a:srgbClr val="FF0000"/>
              </a:solidFill>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46710" y="1570355"/>
            <a:ext cx="8560435" cy="4351655"/>
          </a:xfrm>
        </p:spPr>
        <p:txBody>
          <a:bodyPr/>
          <a:lstStyle/>
          <a:p>
            <a:pPr marL="0" indent="0">
              <a:buNone/>
            </a:pPr>
            <a:r>
              <a:rPr lang="en-US" altLang="zh-CN" sz="4000"/>
              <a:t>1.</a:t>
            </a:r>
            <a:r>
              <a:rPr lang="zh-CN" altLang="en-US" sz="4000"/>
              <a:t>全场的目光和掌声都集中到竖立在主席台前的旗杆上。</a:t>
            </a:r>
            <a:endParaRPr lang="zh-CN" altLang="en-US" sz="4000"/>
          </a:p>
          <a:p>
            <a:pPr marL="0" indent="0">
              <a:buNone/>
            </a:pPr>
            <a:r>
              <a:rPr lang="en-US" altLang="zh-CN" sz="4000"/>
              <a:t>2.</a:t>
            </a:r>
            <a:r>
              <a:rPr lang="zh-CN" altLang="en-US" sz="4000"/>
              <a:t>今年麦子的收成是几年来麦子收成最好的一年。</a:t>
            </a:r>
            <a:endParaRPr lang="zh-CN" altLang="en-US" sz="40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105410" y="72949"/>
            <a:ext cx="5915025" cy="765572"/>
          </a:xfrm>
        </p:spPr>
        <p:txBody>
          <a:bodyPr>
            <a:normAutofit fontScale="90000"/>
          </a:bodyPr>
          <a:lstStyle/>
          <a:p>
            <a:r>
              <a:rPr lang="zh-CN" altLang="en-US" smtClean="0">
                <a:sym typeface="+mn-ea"/>
              </a:rPr>
              <a:t>四、语序不当</a:t>
            </a:r>
            <a:endParaRPr lang="zh-CN" altLang="en-US" smtClean="0">
              <a:sym typeface="+mn-ea"/>
            </a:endParaRPr>
          </a:p>
        </p:txBody>
      </p:sp>
      <p:sp>
        <p:nvSpPr>
          <p:cNvPr id="13" name="内容占位符 12"/>
          <p:cNvSpPr>
            <a:spLocks noGrp="1"/>
          </p:cNvSpPr>
          <p:nvPr>
            <p:ph idx="1"/>
            <p:custDataLst>
              <p:tags r:id="rId4"/>
            </p:custDataLst>
          </p:nvPr>
        </p:nvSpPr>
        <p:spPr>
          <a:xfrm>
            <a:off x="0" y="473710"/>
            <a:ext cx="9041765" cy="5911215"/>
          </a:xfrm>
        </p:spPr>
        <p:txBody>
          <a:bodyPr>
            <a:noAutofit/>
          </a:bodyPr>
          <a:lstStyle/>
          <a:p>
            <a:pPr marL="171450" indent="-171450" fontAlgn="auto">
              <a:lnSpc>
                <a:spcPct val="150000"/>
              </a:lnSpc>
              <a:spcBef>
                <a:spcPct val="0"/>
              </a:spcBef>
              <a:buSzTx/>
              <a:buFont typeface="Arial" panose="020b0604020202020204" pitchFamily="34" charset="0"/>
              <a:buChar char="•"/>
            </a:pPr>
            <a:r>
              <a:rPr lang="zh-CN" altLang="en-US"/>
              <a:t>1.</a:t>
            </a:r>
            <a:r>
              <a:rPr lang="zh-CN" altLang="en-US">
                <a:solidFill>
                  <a:srgbClr val="FF0000"/>
                </a:solidFill>
              </a:rPr>
              <a:t>逻辑语序不当</a:t>
            </a:r>
            <a:r>
              <a:rPr lang="zh-CN" altLang="en-US"/>
              <a:t>：学校通过并研究了新的规章制度。</a:t>
            </a:r>
            <a:endParaRPr lang="zh-CN" altLang="en-US"/>
          </a:p>
          <a:p>
            <a:pPr marL="171450" indent="-171450" fontAlgn="auto">
              <a:lnSpc>
                <a:spcPct val="150000"/>
              </a:lnSpc>
              <a:spcBef>
                <a:spcPct val="0"/>
              </a:spcBef>
              <a:buSzTx/>
              <a:buFont typeface="Arial" panose="020b0604020202020204" pitchFamily="34" charset="0"/>
              <a:buChar char="•"/>
            </a:pPr>
            <a:r>
              <a:rPr lang="zh-CN" altLang="en-US"/>
              <a:t>（“通过”与“研究”顺序颠倒，应是“研究”后“通过”。</a:t>
            </a:r>
            <a:r>
              <a:rPr lang="zh-CN" altLang="en-US" smtClean="0"/>
              <a:t>）</a:t>
            </a:r>
            <a:endParaRPr lang="en-US" altLang="zh-CN" smtClean="0"/>
          </a:p>
          <a:p>
            <a:pPr marL="171450" indent="-171450" fontAlgn="auto">
              <a:lnSpc>
                <a:spcPct val="150000"/>
              </a:lnSpc>
              <a:spcBef>
                <a:spcPct val="0"/>
              </a:spcBef>
              <a:buSzTx/>
              <a:buFont typeface="Arial" panose="020b0604020202020204" pitchFamily="34" charset="0"/>
              <a:buChar char="•"/>
            </a:pPr>
            <a:r>
              <a:rPr lang="zh-CN" altLang="en-US" smtClean="0"/>
              <a:t>面对错综复杂的局面，我们一定要认真研究，仔细调查，不可以掉以轻心。</a:t>
            </a:r>
            <a:endParaRPr lang="zh-CN" altLang="en-US" smtClean="0"/>
          </a:p>
          <a:p>
            <a:pPr marL="171450" indent="-171450" fontAlgn="auto">
              <a:lnSpc>
                <a:spcPct val="150000"/>
              </a:lnSpc>
              <a:spcBef>
                <a:spcPct val="0"/>
              </a:spcBef>
              <a:buSzTx/>
              <a:buFont typeface="Arial" panose="020b0604020202020204" pitchFamily="34" charset="0"/>
              <a:buChar char="•"/>
            </a:pPr>
            <a:r>
              <a:rPr lang="zh-CN" altLang="en-US" smtClean="0"/>
              <a:t>（先调查、再研究、后通过）</a:t>
            </a:r>
            <a:endParaRPr lang="en-US" altLang="zh-CN" smtClean="0"/>
          </a:p>
          <a:p>
            <a:pPr marL="171450" indent="-171450" fontAlgn="auto">
              <a:lnSpc>
                <a:spcPct val="150000"/>
              </a:lnSpc>
              <a:spcBef>
                <a:spcPct val="0"/>
              </a:spcBef>
              <a:buSzTx/>
              <a:buFont typeface="Arial" panose="020b0604020202020204" pitchFamily="34" charset="0"/>
              <a:buChar char="•"/>
            </a:pPr>
            <a:r>
              <a:rPr lang="zh-CN" altLang="en-US" smtClean="0"/>
              <a:t>技巧：碰见两个或两个以上谓语时，要分析这些谓语动词的顺序是否合乎逻辑顺序。</a:t>
            </a:r>
            <a:endParaRPr lang="zh-CN" altLang="en-US"/>
          </a:p>
          <a:p>
            <a:pPr marL="171450" indent="-171450" fontAlgn="auto">
              <a:lnSpc>
                <a:spcPct val="150000"/>
              </a:lnSpc>
              <a:spcBef>
                <a:spcPct val="0"/>
              </a:spcBef>
              <a:buSzTx/>
              <a:buFont typeface="Arial" panose="020b0604020202020204" pitchFamily="34" charset="0"/>
              <a:buChar char="•"/>
            </a:pPr>
            <a:endParaRPr lang="zh-CN" altLang="en-US" smtClean="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3">
                                            <p:txEl>
                                              <p:pRg st="3" end="3"/>
                                            </p:txEl>
                                          </p:spTgt>
                                        </p:tgtEl>
                                        <p:attrNameLst>
                                          <p:attrName>style.visibility</p:attrName>
                                        </p:attrNameLst>
                                      </p:cBhvr>
                                      <p:to>
                                        <p:strVal val="visible"/>
                                      </p:to>
                                    </p:set>
                                    <p:animEffect transition="in" filter="box(in)">
                                      <p:cBhvr>
                                        <p:cTn id="12" dur="2000"/>
                                        <p:tgtEl>
                                          <p:spTgt spid="13">
                                            <p:txEl>
                                              <p:pRg st="3" end="3"/>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animEffect transition="in" filter="box(in)">
                                      <p:cBhvr>
                                        <p:cTn id="15" dur="20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6855" y="377190"/>
            <a:ext cx="8660130" cy="5926455"/>
          </a:xfrm>
        </p:spPr>
        <p:txBody>
          <a:bodyPr/>
          <a:lstStyle/>
          <a:p>
            <a:pPr marL="0" indent="0">
              <a:buNone/>
            </a:pPr>
            <a:r>
              <a:rPr lang="zh-CN" altLang="en-US" sz="4400">
                <a:sym typeface="+mn-ea"/>
              </a:rPr>
              <a:t>2.</a:t>
            </a:r>
            <a:r>
              <a:rPr lang="zh-CN" altLang="en-US" sz="4400">
                <a:solidFill>
                  <a:srgbClr val="FF0000"/>
                </a:solidFill>
                <a:sym typeface="+mn-ea"/>
              </a:rPr>
              <a:t>关联词语语序不当</a:t>
            </a:r>
            <a:r>
              <a:rPr lang="zh-CN" altLang="en-US" sz="4400">
                <a:sym typeface="+mn-ea"/>
              </a:rPr>
              <a:t>：不仅中草药能与一般抗菌素媲美，而且副作用小，成本也比较低。</a:t>
            </a:r>
            <a:endParaRPr lang="zh-CN" altLang="en-US" sz="4400">
              <a:sym typeface="+mn-ea"/>
            </a:endParaRPr>
          </a:p>
          <a:p>
            <a:pPr marL="0" indent="0">
              <a:buNone/>
            </a:pPr>
            <a:r>
              <a:rPr lang="zh-CN" altLang="en-US" sz="4400">
                <a:sym typeface="+mn-ea"/>
              </a:rPr>
              <a:t>应将“不仅”调到“中草药”后。</a:t>
            </a:r>
            <a:endParaRPr lang="zh-CN" altLang="en-US" sz="4400" smtClean="0"/>
          </a:p>
          <a:p>
            <a:pPr marL="0" indent="0">
              <a:buNone/>
            </a:pPr>
            <a:endParaRPr lang="zh-CN" altLang="en-US" sz="4400" smtClean="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2230"/>
            <a:ext cx="7886700" cy="1325563"/>
          </a:xfrm>
        </p:spPr>
        <p:txBody>
          <a:bodyPr/>
          <a:lstStyle/>
          <a:p>
            <a:r>
              <a:rPr lang="zh-CN" altLang="en-US" smtClean="0">
                <a:sym typeface="+mn-ea"/>
              </a:rPr>
              <a:t>语序不当</a:t>
            </a:r>
            <a:endParaRPr lang="zh-CN" altLang="en-US"/>
          </a:p>
        </p:txBody>
      </p:sp>
      <p:sp>
        <p:nvSpPr>
          <p:cNvPr id="3" name="内容占位符 2"/>
          <p:cNvSpPr>
            <a:spLocks noGrp="1"/>
          </p:cNvSpPr>
          <p:nvPr>
            <p:ph idx="1"/>
          </p:nvPr>
        </p:nvSpPr>
        <p:spPr>
          <a:xfrm>
            <a:off x="109220" y="915035"/>
            <a:ext cx="8879840" cy="5854700"/>
          </a:xfrm>
        </p:spPr>
        <p:txBody>
          <a:bodyPr>
            <a:normAutofit/>
          </a:bodyPr>
          <a:lstStyle/>
          <a:p>
            <a:r>
              <a:rPr lang="zh-CN" altLang="en-US" smtClean="0"/>
              <a:t>2.</a:t>
            </a:r>
            <a:r>
              <a:rPr lang="zh-CN" altLang="en-US" smtClean="0">
                <a:solidFill>
                  <a:srgbClr val="FF0000"/>
                </a:solidFill>
              </a:rPr>
              <a:t>关联词语语序不当</a:t>
            </a:r>
            <a:br>
              <a:rPr lang="zh-CN" altLang="en-US" smtClean="0"/>
            </a:br>
            <a:r>
              <a:rPr lang="zh-CN" altLang="en-US" smtClean="0"/>
              <a:t>一般来说，两个分句同一个主语时，关联词语在主语后边；不同主语时，关联词语在主语前边。</a:t>
            </a:r>
            <a:br>
              <a:rPr lang="zh-CN" altLang="en-US" smtClean="0"/>
            </a:br>
            <a:r>
              <a:rPr lang="zh-CN" altLang="en-US" smtClean="0"/>
              <a:t>下面句子是位置不当的例子：</a:t>
            </a:r>
            <a:br>
              <a:rPr lang="zh-CN" altLang="en-US" smtClean="0"/>
            </a:br>
            <a:br>
              <a:rPr lang="zh-CN" altLang="en-US" smtClean="0"/>
            </a:br>
            <a:r>
              <a:rPr lang="zh-CN" altLang="en-US" smtClean="0"/>
              <a:t>　　①他如果不能实事求是，事业就会受到损失。</a:t>
            </a:r>
            <a:endParaRPr lang="zh-CN" altLang="en-US" smtClean="0"/>
          </a:p>
          <a:p>
            <a:r>
              <a:rPr lang="zh-CN" altLang="en-US" smtClean="0"/>
              <a:t>（</a:t>
            </a:r>
            <a:r>
              <a:rPr lang="en-US" altLang="zh-CN" smtClean="0"/>
              <a:t>"</a:t>
            </a:r>
            <a:r>
              <a:rPr lang="zh-CN" altLang="en-US" smtClean="0"/>
              <a:t>他</a:t>
            </a:r>
            <a:r>
              <a:rPr lang="en-US" altLang="zh-CN" smtClean="0"/>
              <a:t>"</a:t>
            </a:r>
            <a:r>
              <a:rPr lang="zh-CN" altLang="en-US" smtClean="0"/>
              <a:t>应移到</a:t>
            </a:r>
            <a:r>
              <a:rPr lang="en-US" altLang="zh-CN" smtClean="0"/>
              <a:t>"</a:t>
            </a:r>
            <a:r>
              <a:rPr lang="zh-CN" altLang="en-US" smtClean="0"/>
              <a:t>如果</a:t>
            </a:r>
            <a:r>
              <a:rPr lang="en-US" altLang="zh-CN" smtClean="0"/>
              <a:t>"</a:t>
            </a:r>
            <a:r>
              <a:rPr lang="zh-CN" altLang="en-US" smtClean="0"/>
              <a:t>后面，因为前后句的主语不一致）</a:t>
            </a:r>
            <a:endParaRPr lang="zh-CN" altLang="en-US" smtClean="0"/>
          </a:p>
          <a:p>
            <a:r>
              <a:rPr lang="zh-CN" altLang="en-US" smtClean="0"/>
              <a:t>　②要是一篇作品里的思想有问题，那么文字即使很不错，也是要不得的。</a:t>
            </a:r>
            <a:endParaRPr lang="zh-CN" altLang="en-US" smtClean="0"/>
          </a:p>
          <a:p>
            <a:r>
              <a:rPr lang="zh-CN" altLang="en-US" smtClean="0"/>
              <a:t>（</a:t>
            </a:r>
            <a:r>
              <a:rPr lang="en-US" altLang="zh-CN" smtClean="0"/>
              <a:t>"</a:t>
            </a:r>
            <a:r>
              <a:rPr lang="zh-CN" altLang="en-US" smtClean="0"/>
              <a:t>即使</a:t>
            </a:r>
            <a:r>
              <a:rPr lang="en-US" altLang="zh-CN" smtClean="0"/>
              <a:t>"</a:t>
            </a:r>
            <a:r>
              <a:rPr lang="zh-CN" altLang="en-US" smtClean="0"/>
              <a:t>应移到</a:t>
            </a:r>
            <a:r>
              <a:rPr lang="en-US" altLang="zh-CN" smtClean="0"/>
              <a:t>"</a:t>
            </a:r>
            <a:r>
              <a:rPr lang="zh-CN" altLang="en-US" smtClean="0"/>
              <a:t>文字</a:t>
            </a:r>
            <a:r>
              <a:rPr lang="en-US" altLang="zh-CN" smtClean="0"/>
              <a:t>"</a:t>
            </a:r>
            <a:r>
              <a:rPr lang="zh-CN" altLang="en-US" smtClean="0"/>
              <a:t>前。因为前后句的主语是一致的，否则，照原句就变成了只是文字要不得，不是作品要不得。）</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blinds(horizontal)">
                                      <p:cBhvr>
                                        <p:cTn id="1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610" y="-135255"/>
            <a:ext cx="7886700" cy="1325563"/>
          </a:xfrm>
        </p:spPr>
        <p:txBody>
          <a:bodyPr/>
          <a:lstStyle/>
          <a:p>
            <a:r>
              <a:rPr lang="zh-CN" altLang="en-US" smtClean="0">
                <a:sym typeface="+mn-ea"/>
              </a:rPr>
              <a:t>语序不当</a:t>
            </a:r>
            <a:endParaRPr lang="zh-CN" altLang="en-US"/>
          </a:p>
        </p:txBody>
      </p:sp>
      <p:sp>
        <p:nvSpPr>
          <p:cNvPr id="3" name="内容占位符 2"/>
          <p:cNvSpPr>
            <a:spLocks noGrp="1"/>
          </p:cNvSpPr>
          <p:nvPr>
            <p:ph idx="1"/>
          </p:nvPr>
        </p:nvSpPr>
        <p:spPr>
          <a:xfrm>
            <a:off x="109855" y="887095"/>
            <a:ext cx="8915400" cy="5671185"/>
          </a:xfrm>
        </p:spPr>
        <p:txBody>
          <a:bodyPr>
            <a:normAutofit/>
          </a:bodyPr>
          <a:lstStyle/>
          <a:p>
            <a:pPr marL="171450" indent="-171450" fontAlgn="auto">
              <a:lnSpc>
                <a:spcPct val="150000"/>
              </a:lnSpc>
              <a:spcBef>
                <a:spcPct val="0"/>
              </a:spcBef>
            </a:pPr>
            <a:r>
              <a:rPr lang="zh-CN" altLang="en-US" sz="2700" smtClean="0"/>
              <a:t>3.</a:t>
            </a:r>
            <a:r>
              <a:rPr lang="zh-CN" altLang="en-US" sz="2700" smtClean="0">
                <a:solidFill>
                  <a:srgbClr val="FF0000"/>
                </a:solidFill>
              </a:rPr>
              <a:t>定语和中心语的位置颠倒</a:t>
            </a:r>
            <a:r>
              <a:rPr lang="zh-CN" altLang="en-US" sz="2700" smtClean="0"/>
              <a:t>：我国棉花的生产，长期不能自给。</a:t>
            </a:r>
            <a:endParaRPr lang="zh-CN" altLang="en-US" sz="2700" smtClean="0"/>
          </a:p>
          <a:p>
            <a:pPr marL="171450" indent="-171450" fontAlgn="auto">
              <a:lnSpc>
                <a:spcPct val="150000"/>
              </a:lnSpc>
              <a:spcBef>
                <a:spcPct val="0"/>
              </a:spcBef>
            </a:pPr>
            <a:r>
              <a:rPr lang="zh-CN" altLang="en-US" sz="2700" smtClean="0"/>
              <a:t>（“棉花的生产”应为“生产的棉花”。）</a:t>
            </a:r>
            <a:endParaRPr lang="zh-CN" altLang="en-US" sz="2700" smtClean="0"/>
          </a:p>
          <a:p>
            <a:pPr marL="171450" indent="-171450" fontAlgn="auto">
              <a:lnSpc>
                <a:spcPct val="150000"/>
              </a:lnSpc>
              <a:spcBef>
                <a:spcPct val="0"/>
              </a:spcBef>
            </a:pPr>
            <a:r>
              <a:rPr lang="zh-CN" altLang="en-US" sz="2700" smtClean="0"/>
              <a:t>4.</a:t>
            </a:r>
            <a:r>
              <a:rPr lang="zh-CN" altLang="en-US" sz="2700" smtClean="0">
                <a:solidFill>
                  <a:srgbClr val="FF0000"/>
                </a:solidFill>
              </a:rPr>
              <a:t>把状语放在定语的位置上</a:t>
            </a:r>
            <a:r>
              <a:rPr lang="zh-CN" altLang="en-US" sz="2700" smtClean="0"/>
              <a:t>：应该发挥广大青年的充分的作用。</a:t>
            </a:r>
            <a:endParaRPr lang="zh-CN" altLang="en-US" sz="2700" smtClean="0"/>
          </a:p>
          <a:p>
            <a:pPr marL="171450" indent="-171450" fontAlgn="auto">
              <a:lnSpc>
                <a:spcPct val="150000"/>
              </a:lnSpc>
              <a:spcBef>
                <a:spcPct val="0"/>
              </a:spcBef>
            </a:pPr>
            <a:r>
              <a:rPr lang="zh-CN" altLang="en-US" sz="2700" smtClean="0"/>
              <a:t>（将“充分”调至“发挥”前，并删掉一个“的”。）</a:t>
            </a:r>
            <a:endParaRPr lang="en-US" altLang="zh-CN" sz="2700" smtClean="0"/>
          </a:p>
          <a:p>
            <a:pPr marL="171450" indent="-171450" fontAlgn="auto">
              <a:lnSpc>
                <a:spcPct val="150000"/>
              </a:lnSpc>
              <a:spcBef>
                <a:spcPct val="0"/>
              </a:spcBef>
            </a:pPr>
            <a:r>
              <a:rPr lang="zh-CN" altLang="en-US" sz="2700" smtClean="0">
                <a:solidFill>
                  <a:srgbClr val="FF0000"/>
                </a:solidFill>
              </a:rPr>
              <a:t>把定语放在状语的位置上</a:t>
            </a:r>
            <a:endParaRPr lang="en-US" altLang="zh-CN" sz="2700" smtClean="0">
              <a:solidFill>
                <a:srgbClr val="FF0000"/>
              </a:solidFill>
            </a:endParaRPr>
          </a:p>
          <a:p>
            <a:pPr marL="171450" indent="-171450" fontAlgn="auto">
              <a:lnSpc>
                <a:spcPct val="150000"/>
              </a:lnSpc>
              <a:spcBef>
                <a:spcPct val="0"/>
              </a:spcBef>
            </a:pPr>
            <a:r>
              <a:rPr lang="zh-CN" altLang="en-US" sz="2700" smtClean="0"/>
              <a:t>中学生书写水平下降的问题，广泛引起了社会的关注</a:t>
            </a:r>
            <a:endParaRPr lang="zh-CN" altLang="en-US" sz="2700" smtClean="0"/>
          </a:p>
          <a:p>
            <a:pPr marL="171450" indent="-171450" fontAlgn="auto">
              <a:lnSpc>
                <a:spcPct val="150000"/>
              </a:lnSpc>
              <a:spcBef>
                <a:spcPct val="0"/>
              </a:spcBef>
            </a:pPr>
            <a:r>
              <a:rPr lang="zh-CN" altLang="en-US" sz="2700" smtClean="0"/>
              <a:t>（应该为：引起了社会的广泛关注。</a:t>
            </a:r>
            <a:endParaRPr lang="en-US" altLang="zh-CN" sz="2700" smtClean="0"/>
          </a:p>
          <a:p>
            <a:pPr marL="171450" indent="-171450">
              <a:lnSpc>
                <a:spcPct val="150000"/>
              </a:lnSpc>
            </a:pPr>
            <a:endParaRPr lang="zh-CN" altLang="en-US" smtClean="0"/>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heel(1)">
                                      <p:cBhvr>
                                        <p:cTn id="18"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0" y="55169"/>
            <a:ext cx="5915025" cy="765572"/>
          </a:xfrm>
        </p:spPr>
        <p:txBody>
          <a:bodyPr>
            <a:normAutofit fontScale="90000"/>
          </a:bodyPr>
          <a:lstStyle/>
          <a:p>
            <a:r>
              <a:rPr lang="zh-CN" altLang="en-US" smtClean="0">
                <a:sym typeface="+mn-ea"/>
              </a:rPr>
              <a:t>语序不当</a:t>
            </a:r>
            <a:endParaRPr lang="zh-CN" altLang="en-US" smtClean="0">
              <a:sym typeface="+mn-ea"/>
            </a:endParaRPr>
          </a:p>
        </p:txBody>
      </p:sp>
      <p:sp>
        <p:nvSpPr>
          <p:cNvPr id="13" name="内容占位符 12"/>
          <p:cNvSpPr>
            <a:spLocks noGrp="1"/>
          </p:cNvSpPr>
          <p:nvPr>
            <p:ph idx="1"/>
            <p:custDataLst>
              <p:tags r:id="rId4"/>
            </p:custDataLst>
          </p:nvPr>
        </p:nvSpPr>
        <p:spPr>
          <a:xfrm>
            <a:off x="314325" y="742315"/>
            <a:ext cx="8655685" cy="5937885"/>
          </a:xfrm>
        </p:spPr>
        <p:txBody>
          <a:bodyPr>
            <a:normAutofit/>
          </a:bodyPr>
          <a:lstStyle/>
          <a:p>
            <a:pPr marL="171450" indent="-171450">
              <a:lnSpc>
                <a:spcPct val="150000"/>
              </a:lnSpc>
              <a:buSzTx/>
              <a:buFont typeface="Arial" panose="020b0604020202020204" pitchFamily="34" charset="0"/>
              <a:buChar char="•"/>
            </a:pPr>
            <a:r>
              <a:rPr lang="zh-CN" altLang="en-US"/>
              <a:t>5.</a:t>
            </a:r>
            <a:r>
              <a:rPr lang="zh-CN" altLang="en-US">
                <a:solidFill>
                  <a:srgbClr val="FF0000"/>
                </a:solidFill>
              </a:rPr>
              <a:t>多层定语语序不当</a:t>
            </a:r>
            <a:r>
              <a:rPr lang="zh-CN" altLang="en-US"/>
              <a:t>：展出几千年前刚出土的文物</a:t>
            </a:r>
            <a:endParaRPr lang="zh-CN" altLang="en-US"/>
          </a:p>
          <a:p>
            <a:pPr marL="171450" indent="-171450">
              <a:lnSpc>
                <a:spcPct val="150000"/>
              </a:lnSpc>
              <a:buSzTx/>
              <a:buFont typeface="Arial" panose="020b0604020202020204" pitchFamily="34" charset="0"/>
              <a:buChar char="•"/>
            </a:pPr>
            <a:r>
              <a:rPr lang="zh-CN" altLang="en-US"/>
              <a:t>（应改为“刚出土的几千年前的文物”。</a:t>
            </a:r>
            <a:r>
              <a:rPr lang="zh-CN" altLang="en-US" smtClean="0"/>
              <a:t>）</a:t>
            </a:r>
            <a:endParaRPr lang="en-US" altLang="zh-CN" smtClean="0"/>
          </a:p>
          <a:p>
            <a:pPr marL="171450" indent="-171450">
              <a:lnSpc>
                <a:spcPct val="150000"/>
              </a:lnSpc>
              <a:buSzTx/>
              <a:buFont typeface="Arial" panose="020b0604020202020204" pitchFamily="34" charset="0"/>
              <a:buChar char="•"/>
            </a:pPr>
            <a:r>
              <a:rPr lang="zh-CN" altLang="en-US" smtClean="0"/>
              <a:t>王老师收集了大量的学生的资料</a:t>
            </a:r>
            <a:endParaRPr lang="zh-CN" altLang="en-US" smtClean="0"/>
          </a:p>
          <a:p>
            <a:pPr marL="171450" indent="-171450">
              <a:lnSpc>
                <a:spcPct val="150000"/>
              </a:lnSpc>
              <a:buSzTx/>
              <a:buFont typeface="Arial" panose="020b0604020202020204" pitchFamily="34" charset="0"/>
              <a:buChar char="•"/>
            </a:pPr>
            <a:r>
              <a:rPr lang="zh-CN" altLang="en-US" smtClean="0"/>
              <a:t>（改为“收集了学生的大量资料”）</a:t>
            </a:r>
            <a:endParaRPr lang="zh-CN" altLang="en-US"/>
          </a:p>
          <a:p>
            <a:pPr marL="171450" indent="-171450">
              <a:lnSpc>
                <a:spcPct val="150000"/>
              </a:lnSpc>
              <a:buSzTx/>
              <a:buFont typeface="Arial" panose="020b0604020202020204" pitchFamily="34" charset="0"/>
              <a:buChar char="•"/>
            </a:pPr>
            <a:r>
              <a:rPr lang="zh-CN" altLang="en-US"/>
              <a:t>6.</a:t>
            </a:r>
            <a:r>
              <a:rPr lang="zh-CN" altLang="en-US">
                <a:solidFill>
                  <a:srgbClr val="FF0000"/>
                </a:solidFill>
              </a:rPr>
              <a:t>多层状语语序不当</a:t>
            </a:r>
            <a:r>
              <a:rPr lang="zh-CN" altLang="en-US"/>
              <a:t>：我们再也不是任意被列强欺辱的国家了。</a:t>
            </a:r>
            <a:endParaRPr lang="zh-CN" altLang="en-US"/>
          </a:p>
          <a:p>
            <a:pPr marL="171450" indent="-171450">
              <a:lnSpc>
                <a:spcPct val="150000"/>
              </a:lnSpc>
              <a:buSzTx/>
              <a:buFont typeface="Arial" panose="020b0604020202020204" pitchFamily="34" charset="0"/>
              <a:buChar char="•"/>
            </a:pPr>
            <a:r>
              <a:rPr lang="zh-CN" altLang="en-US"/>
              <a:t>（应将“任意”调至“欺辱”之前。</a:t>
            </a:r>
            <a:r>
              <a:rPr lang="zh-CN" altLang="en-US" smtClean="0"/>
              <a:t>）</a:t>
            </a:r>
            <a:endParaRPr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13">
                                            <p:txEl>
                                              <p:pRg st="5" end="5"/>
                                            </p:txEl>
                                          </p:spTgt>
                                        </p:tgtEl>
                                        <p:attrNameLst>
                                          <p:attrName>style.visibility</p:attrName>
                                        </p:attrNameLst>
                                      </p:cBhvr>
                                      <p:to>
                                        <p:strVal val="visible"/>
                                      </p:to>
                                    </p:set>
                                    <p:anim calcmode="lin" valueType="num">
                                      <p:cBhvr additive="base">
                                        <p:cTn id="15" dur="500" fill="hold"/>
                                        <p:tgtEl>
                                          <p:spTgt spid="1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0"/>
            <a:ext cx="7886700" cy="952500"/>
          </a:xfrm>
        </p:spPr>
        <p:txBody>
          <a:bodyPr/>
          <a:lstStyle/>
          <a:p>
            <a:r>
              <a:rPr lang="zh-CN" altLang="en-US" smtClean="0"/>
              <a:t>语序不当</a:t>
            </a:r>
            <a:endParaRPr lang="zh-CN" altLang="en-US"/>
          </a:p>
        </p:txBody>
      </p:sp>
      <p:sp>
        <p:nvSpPr>
          <p:cNvPr id="3" name="内容占位符 2"/>
          <p:cNvSpPr>
            <a:spLocks noGrp="1"/>
          </p:cNvSpPr>
          <p:nvPr>
            <p:ph idx="1"/>
          </p:nvPr>
        </p:nvSpPr>
        <p:spPr>
          <a:xfrm>
            <a:off x="0" y="787400"/>
            <a:ext cx="9006840" cy="5790565"/>
          </a:xfrm>
        </p:spPr>
        <p:txBody>
          <a:bodyPr>
            <a:noAutofit/>
          </a:bodyPr>
          <a:lstStyle/>
          <a:p>
            <a:pPr marL="171450" indent="-171450">
              <a:lnSpc>
                <a:spcPct val="150000"/>
              </a:lnSpc>
            </a:pPr>
            <a:r>
              <a:rPr lang="zh-CN" altLang="en-US" smtClean="0"/>
              <a:t>7.</a:t>
            </a:r>
            <a:r>
              <a:rPr lang="zh-CN" altLang="en-US" smtClean="0">
                <a:solidFill>
                  <a:srgbClr val="FF0000"/>
                </a:solidFill>
              </a:rPr>
              <a:t>主客颠倒</a:t>
            </a:r>
            <a:r>
              <a:rPr lang="zh-CN" altLang="en-US" smtClean="0"/>
              <a:t>：奥斯特洛夫斯基的《钢铁是怎样炼成的》对于中国青年是不陌生的。</a:t>
            </a:r>
            <a:endParaRPr lang="zh-CN" altLang="en-US" smtClean="0"/>
          </a:p>
          <a:p>
            <a:pPr marL="171450" indent="-171450">
              <a:lnSpc>
                <a:spcPct val="150000"/>
              </a:lnSpc>
            </a:pPr>
            <a:r>
              <a:rPr lang="zh-CN" altLang="en-US" smtClean="0"/>
              <a:t>（应改为“中国青年对奥斯特洛夫斯基的”。）例句：这本书对我是感兴趣的</a:t>
            </a:r>
            <a:endParaRPr lang="zh-CN" altLang="en-US" smtClean="0"/>
          </a:p>
          <a:p>
            <a:pPr marL="171450" indent="-171450">
              <a:lnSpc>
                <a:spcPct val="150000"/>
              </a:lnSpc>
            </a:pPr>
            <a:r>
              <a:rPr lang="zh-CN" altLang="en-US" smtClean="0"/>
              <a:t>8.</a:t>
            </a:r>
            <a:r>
              <a:rPr lang="zh-CN" altLang="en-US" smtClean="0">
                <a:solidFill>
                  <a:srgbClr val="FF0000"/>
                </a:solidFill>
              </a:rPr>
              <a:t>分句位置不当</a:t>
            </a:r>
            <a:r>
              <a:rPr lang="zh-CN" altLang="en-US" smtClean="0"/>
              <a:t>：对于自己的路，他们在探索着，他们在判断着，他们在寻找着，他们在思考着。</a:t>
            </a:r>
            <a:endParaRPr lang="zh-CN" altLang="en-US" smtClean="0"/>
          </a:p>
          <a:p>
            <a:pPr marL="171450" indent="-171450">
              <a:lnSpc>
                <a:spcPct val="150000"/>
              </a:lnSpc>
            </a:pPr>
            <a:r>
              <a:rPr lang="zh-CN" altLang="en-US" smtClean="0"/>
              <a:t>（应改为“对于自己的路，他们在思考着，他们在判断着，他们在探索者，他们在寻找着。</a:t>
            </a:r>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0" y="857250"/>
            <a:ext cx="7886700" cy="994172"/>
          </a:xfrm>
        </p:spPr>
        <p:txBody>
          <a:bodyPr/>
          <a:lstStyle/>
          <a:p>
            <a:r>
              <a:rPr lang="zh-CN" altLang="en-US" smtClean="0">
                <a:sym typeface="+mn-ea"/>
              </a:rPr>
              <a:t>一、成分残缺</a:t>
            </a:r>
            <a:endParaRPr lang="zh-CN" altLang="en-US" smtClean="0">
              <a:sym typeface="+mn-ea"/>
            </a:endParaRPr>
          </a:p>
        </p:txBody>
      </p:sp>
      <p:sp>
        <p:nvSpPr>
          <p:cNvPr id="13" name="内容占位符 12"/>
          <p:cNvSpPr>
            <a:spLocks noGrp="1"/>
          </p:cNvSpPr>
          <p:nvPr>
            <p:ph idx="1"/>
            <p:custDataLst>
              <p:tags r:id="rId4"/>
            </p:custDataLst>
          </p:nvPr>
        </p:nvSpPr>
        <p:spPr>
          <a:xfrm>
            <a:off x="144304" y="1722120"/>
            <a:ext cx="8811101" cy="4092416"/>
          </a:xfrm>
        </p:spPr>
        <p:txBody>
          <a:bodyPr>
            <a:noAutofit/>
          </a:bodyPr>
          <a:lstStyle/>
          <a:p>
            <a:pPr marL="171450" indent="-171450">
              <a:lnSpc>
                <a:spcPct val="150000"/>
              </a:lnSpc>
              <a:buSzTx/>
              <a:buFont typeface="Arial" panose="020b0604020202020204" pitchFamily="34" charset="0"/>
              <a:buChar char="•"/>
            </a:pPr>
            <a:r>
              <a:rPr lang="zh-CN" altLang="en-US" sz="3300">
                <a:sym typeface="+mn-ea"/>
              </a:rPr>
              <a:t>1.</a:t>
            </a:r>
            <a:r>
              <a:rPr lang="zh-CN" altLang="en-US" sz="3300">
                <a:solidFill>
                  <a:srgbClr val="FF0000"/>
                </a:solidFill>
                <a:sym typeface="+mn-ea"/>
              </a:rPr>
              <a:t>缺少主语</a:t>
            </a:r>
            <a:r>
              <a:rPr lang="zh-CN" altLang="en-US" sz="3300">
                <a:sym typeface="+mn-ea"/>
              </a:rPr>
              <a:t>：通过这次学习，使我提高了觉悟。</a:t>
            </a:r>
            <a:endParaRPr lang="zh-CN" altLang="en-US" sz="3300">
              <a:sym typeface="+mn-ea"/>
            </a:endParaRPr>
          </a:p>
          <a:p>
            <a:pPr marL="0" indent="0">
              <a:lnSpc>
                <a:spcPct val="150000"/>
              </a:lnSpc>
              <a:buSzTx/>
              <a:buFont typeface="Arial" panose="020b0604020202020204" pitchFamily="34" charset="0"/>
              <a:buNone/>
            </a:pPr>
            <a:r>
              <a:rPr lang="zh-CN" altLang="en-US" sz="3300">
                <a:sym typeface="+mn-ea"/>
              </a:rPr>
              <a:t>   （删去“通过”或者“使”</a:t>
            </a:r>
            <a:r>
              <a:rPr lang="zh-CN" altLang="en-US" sz="3300" smtClean="0">
                <a:sym typeface="+mn-ea"/>
              </a:rPr>
              <a:t>）</a:t>
            </a:r>
            <a:endParaRPr lang="en-US" altLang="zh-CN" sz="3300" smtClean="0">
              <a:sym typeface="+mn-ea"/>
            </a:endParaRPr>
          </a:p>
          <a:p>
            <a:pPr marL="0" indent="0">
              <a:buNone/>
            </a:pPr>
            <a:r>
              <a:rPr lang="zh-CN" altLang="en-US" sz="3300" smtClean="0"/>
              <a:t>归纳：当出现以下句式时很可能就是缺少主语</a:t>
            </a:r>
            <a:endParaRPr lang="zh-CN" altLang="en-US" sz="3300" smtClean="0"/>
          </a:p>
          <a:p>
            <a:r>
              <a:rPr lang="zh-CN" altLang="en-US" sz="3300" smtClean="0"/>
              <a:t>当</a:t>
            </a:r>
            <a:r>
              <a:rPr lang="en-US" sz="3300" smtClean="0"/>
              <a:t>/</a:t>
            </a:r>
            <a:r>
              <a:rPr lang="zh-CN" altLang="en-US" sz="3300" smtClean="0"/>
              <a:t>让</a:t>
            </a:r>
            <a:r>
              <a:rPr lang="en-US" sz="3300" smtClean="0"/>
              <a:t>/</a:t>
            </a:r>
            <a:r>
              <a:rPr lang="zh-CN" altLang="en-US" sz="3300" smtClean="0"/>
              <a:t>由</a:t>
            </a:r>
            <a:r>
              <a:rPr lang="en-US" sz="3300" smtClean="0"/>
              <a:t>/</a:t>
            </a:r>
            <a:r>
              <a:rPr lang="zh-CN" altLang="en-US" sz="3300" smtClean="0"/>
              <a:t>通过</a:t>
            </a:r>
            <a:r>
              <a:rPr lang="en-US" sz="3300" smtClean="0"/>
              <a:t>/</a:t>
            </a:r>
            <a:r>
              <a:rPr lang="zh-CN" altLang="en-US" sz="3300" smtClean="0"/>
              <a:t>经过</a:t>
            </a:r>
            <a:r>
              <a:rPr lang="en-US" altLang="zh-CN" sz="3300" smtClean="0"/>
              <a:t>……</a:t>
            </a:r>
            <a:r>
              <a:rPr lang="zh-CN" altLang="en-US" sz="3300" smtClean="0"/>
              <a:t>令</a:t>
            </a:r>
            <a:r>
              <a:rPr lang="en-US" sz="3300" smtClean="0"/>
              <a:t>/</a:t>
            </a:r>
            <a:r>
              <a:rPr lang="zh-CN" altLang="en-US" sz="3300" smtClean="0"/>
              <a:t>使</a:t>
            </a:r>
            <a:r>
              <a:rPr lang="en-US" sz="3300" smtClean="0"/>
              <a:t>/</a:t>
            </a:r>
            <a:r>
              <a:rPr lang="zh-CN" altLang="en-US" sz="3300" smtClean="0"/>
              <a:t>给</a:t>
            </a:r>
            <a:r>
              <a:rPr lang="en-US" sz="3300" smtClean="0"/>
              <a:t>+</a:t>
            </a:r>
            <a:r>
              <a:rPr lang="zh-CN" altLang="en-US" sz="3300" smtClean="0"/>
              <a:t>人称</a:t>
            </a:r>
            <a:endParaRPr lang="zh-CN" altLang="en-US" sz="3300" smtClean="0"/>
          </a:p>
          <a:p>
            <a:r>
              <a:rPr lang="zh-CN" altLang="en-US" sz="3300" smtClean="0"/>
              <a:t>例子：当山林中的老枫树伸开它依然绿着的手掌时，令我想到大慈大悲的千手观音。</a:t>
            </a:r>
            <a:endParaRPr lang="zh-CN" altLang="en-US" sz="3300" smtClean="0"/>
          </a:p>
          <a:p>
            <a:pPr marL="171450" indent="-171450">
              <a:lnSpc>
                <a:spcPct val="150000"/>
              </a:lnSpc>
              <a:buSzTx/>
              <a:buFont typeface="Arial" panose="020b0604020202020204" pitchFamily="34" charset="0"/>
              <a:buChar char="•"/>
            </a:pPr>
            <a:endParaRPr lang="zh-CN" altLang="en-US" sz="3300" smtClean="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8295" y="1807210"/>
            <a:ext cx="8451850" cy="4351655"/>
          </a:xfrm>
        </p:spPr>
        <p:txBody>
          <a:bodyPr/>
          <a:lstStyle/>
          <a:p>
            <a:pPr marL="0" indent="0">
              <a:buNone/>
            </a:pPr>
            <a:r>
              <a:rPr lang="en-US" altLang="zh-CN" sz="4000"/>
              <a:t>1.</a:t>
            </a:r>
            <a:r>
              <a:rPr lang="zh-CN" altLang="en-US" sz="4000"/>
              <a:t>在学习中，我们应该注意培养自己观察问题、解决问题和分析问题的能力。</a:t>
            </a:r>
            <a:endParaRPr lang="zh-CN" altLang="en-US" sz="4000"/>
          </a:p>
          <a:p>
            <a:pPr marL="0" indent="0">
              <a:buNone/>
            </a:pPr>
            <a:r>
              <a:rPr lang="en-US" altLang="zh-CN" sz="4000"/>
              <a:t>2.</a:t>
            </a:r>
            <a:r>
              <a:rPr lang="zh-CN" altLang="en-US" sz="4000"/>
              <a:t>这是一件珍贵的妈妈从北京买来的礼物。</a:t>
            </a:r>
            <a:endParaRPr lang="zh-CN" altLang="en-US" sz="40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标题 12"/>
          <p:cNvSpPr>
            <a:spLocks noGrp="1"/>
          </p:cNvSpPr>
          <p:nvPr>
            <p:ph type="title"/>
            <p:custDataLst>
              <p:tags r:id="rId3"/>
            </p:custDataLst>
          </p:nvPr>
        </p:nvSpPr>
        <p:spPr>
          <a:xfrm>
            <a:off x="0" y="0"/>
            <a:ext cx="7886700" cy="1325563"/>
          </a:xfrm>
        </p:spPr>
        <p:txBody>
          <a:bodyPr/>
          <a:lstStyle/>
          <a:p>
            <a:r>
              <a:rPr lang="zh-CN" altLang="en-US">
                <a:sym typeface="+mn-ea"/>
              </a:rPr>
              <a:t>五、重复啰嗦</a:t>
            </a:r>
            <a:endParaRPr lang="zh-CN" altLang="en-US" smtClean="0">
              <a:sym typeface="+mn-ea"/>
            </a:endParaRPr>
          </a:p>
        </p:txBody>
      </p:sp>
      <p:sp>
        <p:nvSpPr>
          <p:cNvPr id="14" name="内容占位符 13"/>
          <p:cNvSpPr>
            <a:spLocks noGrp="1"/>
          </p:cNvSpPr>
          <p:nvPr>
            <p:ph idx="1"/>
            <p:custDataLst>
              <p:tags r:id="rId4"/>
            </p:custDataLst>
          </p:nvPr>
        </p:nvSpPr>
        <p:spPr>
          <a:xfrm>
            <a:off x="123825" y="1086485"/>
            <a:ext cx="8828405" cy="5412105"/>
          </a:xfrm>
        </p:spPr>
        <p:txBody>
          <a:bodyPr>
            <a:noAutofit/>
          </a:bodyPr>
          <a:lstStyle/>
          <a:p>
            <a:pPr marL="0" indent="0" fontAlgn="auto">
              <a:lnSpc>
                <a:spcPct val="100000"/>
              </a:lnSpc>
              <a:spcBef>
                <a:spcPct val="0"/>
              </a:spcBef>
              <a:buSzTx/>
              <a:buFont typeface="Arial" panose="020b0604020202020204" pitchFamily="34" charset="0"/>
              <a:buNone/>
            </a:pPr>
            <a:r>
              <a:rPr lang="zh-CN" altLang="en-US" sz="3600"/>
              <a:t>1.</a:t>
            </a:r>
            <a:r>
              <a:rPr lang="zh-CN" altLang="en-US" sz="3600">
                <a:solidFill>
                  <a:srgbClr val="FF0000"/>
                </a:solidFill>
              </a:rPr>
              <a:t>词语堆砌</a:t>
            </a:r>
            <a:r>
              <a:rPr lang="zh-CN" altLang="en-US" sz="3600"/>
              <a:t>：现在渔民自己选出了行政组长，负责掌握渔民的生活及生产的管理。</a:t>
            </a:r>
            <a:endParaRPr lang="zh-CN" altLang="en-US" sz="3600"/>
          </a:p>
          <a:p>
            <a:pPr marL="0" indent="0" fontAlgn="auto">
              <a:lnSpc>
                <a:spcPct val="100000"/>
              </a:lnSpc>
              <a:spcBef>
                <a:spcPct val="0"/>
              </a:spcBef>
              <a:buSzTx/>
              <a:buFont typeface="Arial" panose="020b0604020202020204" pitchFamily="34" charset="0"/>
              <a:buNone/>
            </a:pPr>
            <a:r>
              <a:rPr lang="zh-CN" altLang="en-US" sz="3600"/>
              <a:t>（“掌握”删去。</a:t>
            </a:r>
            <a:r>
              <a:rPr lang="zh-CN" altLang="en-US" sz="3600" smtClean="0"/>
              <a:t>）</a:t>
            </a:r>
            <a:endParaRPr lang="zh-CN" altLang="en-US" sz="3600"/>
          </a:p>
          <a:p>
            <a:pPr marL="171450" indent="0" fontAlgn="auto">
              <a:lnSpc>
                <a:spcPct val="100000"/>
              </a:lnSpc>
              <a:spcBef>
                <a:spcPct val="0"/>
              </a:spcBef>
              <a:buSzTx/>
              <a:buFont typeface="Arial" panose="020b0604020202020204" pitchFamily="34" charset="0"/>
              <a:buChar char="•"/>
            </a:pPr>
            <a:r>
              <a:rPr lang="zh-CN" altLang="en-US" sz="3600"/>
              <a:t>2.</a:t>
            </a:r>
            <a:r>
              <a:rPr lang="zh-CN" altLang="en-US" sz="3600">
                <a:solidFill>
                  <a:srgbClr val="FF0000"/>
                </a:solidFill>
              </a:rPr>
              <a:t>词语重复</a:t>
            </a:r>
            <a:r>
              <a:rPr lang="zh-CN" altLang="en-US" sz="3600"/>
              <a:t>：一年来，妇女工作已打下了相当的工作基础，获得了一定的工作经验。</a:t>
            </a:r>
            <a:endParaRPr lang="zh-CN" altLang="en-US" sz="3600"/>
          </a:p>
          <a:p>
            <a:pPr marL="171450" indent="0" fontAlgn="auto">
              <a:lnSpc>
                <a:spcPct val="100000"/>
              </a:lnSpc>
              <a:spcBef>
                <a:spcPct val="0"/>
              </a:spcBef>
              <a:buSzTx/>
              <a:buFont typeface="Arial" panose="020b0604020202020204" pitchFamily="34" charset="0"/>
              <a:buChar char="•"/>
            </a:pPr>
            <a:r>
              <a:rPr lang="zh-CN" altLang="en-US" sz="3600"/>
              <a:t>（第二、第三个“工作”删去</a:t>
            </a:r>
            <a:r>
              <a:rPr lang="zh-CN" altLang="en-US" sz="3600" smtClean="0"/>
              <a:t>）</a:t>
            </a:r>
            <a:endParaRPr lang="en-US" altLang="zh-CN" sz="3600" smtClean="0"/>
          </a:p>
          <a:p>
            <a:pPr marL="171450" indent="0" fontAlgn="auto">
              <a:lnSpc>
                <a:spcPct val="100000"/>
              </a:lnSpc>
              <a:spcBef>
                <a:spcPct val="0"/>
              </a:spcBef>
              <a:buSzTx/>
              <a:buFont typeface="Arial" panose="020b0604020202020204" pitchFamily="34" charset="0"/>
              <a:buChar char="•"/>
            </a:pPr>
            <a:r>
              <a:rPr lang="zh-CN" altLang="en-US" sz="3600" smtClean="0"/>
              <a:t>例句：凯旋而归、浑身遍体鳞伤。</a:t>
            </a:r>
            <a:endParaRPr lang="zh-CN" altLang="en-US" sz="3600"/>
          </a:p>
          <a:p>
            <a:pPr marL="171450" indent="0" fontAlgn="auto">
              <a:lnSpc>
                <a:spcPct val="100000"/>
              </a:lnSpc>
              <a:spcBef>
                <a:spcPct val="0"/>
              </a:spcBef>
              <a:buSzTx/>
              <a:buFont typeface="Arial" panose="020b0604020202020204" pitchFamily="34" charset="0"/>
              <a:buChar char="•"/>
            </a:pPr>
            <a:r>
              <a:rPr lang="zh-CN" altLang="en-US" sz="3600"/>
              <a:t>3.</a:t>
            </a:r>
            <a:r>
              <a:rPr lang="zh-CN" altLang="en-US" sz="3600">
                <a:solidFill>
                  <a:srgbClr val="FF0000"/>
                </a:solidFill>
              </a:rPr>
              <a:t>词语可有可无</a:t>
            </a:r>
            <a:r>
              <a:rPr lang="zh-CN" altLang="en-US" sz="3600"/>
              <a:t>：父亲逝世离现在已经九年了。</a:t>
            </a:r>
            <a:endParaRPr lang="zh-CN" altLang="en-US" sz="3600"/>
          </a:p>
          <a:p>
            <a:pPr marL="171450" indent="0" fontAlgn="auto">
              <a:lnSpc>
                <a:spcPct val="100000"/>
              </a:lnSpc>
              <a:spcBef>
                <a:spcPct val="0"/>
              </a:spcBef>
              <a:buSzTx/>
              <a:buFont typeface="Arial" panose="020b0604020202020204" pitchFamily="34" charset="0"/>
              <a:buChar char="•"/>
            </a:pPr>
            <a:r>
              <a:rPr lang="zh-CN" altLang="en-US" sz="3600"/>
              <a:t>（应删去“离现在”）</a:t>
            </a:r>
            <a:endParaRPr lang="zh-CN" altLang="en-US" sz="3600"/>
          </a:p>
        </p:txBody>
      </p:sp>
      <p:pic>
        <p:nvPicPr>
          <p:cNvPr id="2" name="Picture 2"/>
          <p:cNvPicPr>
            <a:picLocks noChangeAspect="1"/>
          </p:cNvPicPr>
          <p:nvPr/>
        </p:nvPicPr>
        <p:blipFill>
          <a:blip r:embed="rId5"/>
          <a:stretch>
            <a:fillRect/>
          </a:stretch>
        </p:blipFill>
        <p:spPr>
          <a:xfrm flipH="1">
            <a:off x="11836400" y="11214100"/>
            <a:ext cx="0" cy="0"/>
          </a:xfrm>
          <a:prstGeom prst="rect">
            <a:avLst/>
          </a:prstGeom>
          <a:ln>
            <a:noFill/>
          </a:ln>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7" dur="500"/>
                                        <p:tgtEl>
                                          <p:spTgt spid="1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14">
                                            <p:txEl>
                                              <p:pRg st="6" end="6"/>
                                            </p:txEl>
                                          </p:spTgt>
                                        </p:tgtEl>
                                        <p:attrNameLst>
                                          <p:attrName>style.visibility</p:attrName>
                                        </p:attrNameLst>
                                      </p:cBhvr>
                                      <p:to>
                                        <p:strVal val="visible"/>
                                      </p:to>
                                    </p:set>
                                    <p:animEffect transition="in" filter="checkerboard(across)">
                                      <p:cBhvr>
                                        <p:cTn id="16"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2235" y="109855"/>
            <a:ext cx="8828405" cy="6609080"/>
          </a:xfrm>
        </p:spPr>
        <p:txBody>
          <a:bodyPr>
            <a:normAutofit/>
          </a:bodyPr>
          <a:lstStyle/>
          <a:p>
            <a:r>
              <a:rPr lang="zh-CN" altLang="en-US" b="1" smtClean="0">
                <a:solidFill>
                  <a:srgbClr val="FF0000"/>
                </a:solidFill>
                <a:sym typeface="+mn-ea"/>
              </a:rPr>
              <a:t>常见的重复赘余的情况：</a:t>
            </a:r>
            <a:endParaRPr lang="zh-CN" altLang="en-US" b="1" smtClean="0">
              <a:solidFill>
                <a:srgbClr val="FF0000"/>
              </a:solidFill>
            </a:endParaRPr>
          </a:p>
          <a:p>
            <a:r>
              <a:rPr lang="en-US" b="1" smtClean="0">
                <a:sym typeface="+mn-ea"/>
              </a:rPr>
              <a:t>“</a:t>
            </a:r>
            <a:r>
              <a:rPr lang="zh-CN" altLang="en-US" b="1" smtClean="0">
                <a:sym typeface="+mn-ea"/>
              </a:rPr>
              <a:t>更加变本加厉</a:t>
            </a:r>
            <a:r>
              <a:rPr lang="en-US" b="1" smtClean="0">
                <a:sym typeface="+mn-ea"/>
              </a:rPr>
              <a:t>”     “</a:t>
            </a:r>
            <a:r>
              <a:rPr lang="zh-CN" altLang="en-US" b="1" smtClean="0">
                <a:sym typeface="+mn-ea"/>
              </a:rPr>
              <a:t>让它任其自然</a:t>
            </a:r>
            <a:r>
              <a:rPr lang="en-US" b="1" smtClean="0">
                <a:sym typeface="+mn-ea"/>
              </a:rPr>
              <a:t>”      “</a:t>
            </a:r>
            <a:r>
              <a:rPr lang="zh-CN" altLang="en-US" b="1" smtClean="0">
                <a:sym typeface="+mn-ea"/>
              </a:rPr>
              <a:t>忍俊不禁地笑起来</a:t>
            </a:r>
            <a:r>
              <a:rPr lang="en-US" b="1" smtClean="0">
                <a:sym typeface="+mn-ea"/>
              </a:rPr>
              <a:t>”  </a:t>
            </a:r>
            <a:endParaRPr lang="en-US" b="1" smtClean="0"/>
          </a:p>
          <a:p>
            <a:r>
              <a:rPr lang="en-US" b="1" smtClean="0">
                <a:sym typeface="+mn-ea"/>
              </a:rPr>
              <a:t> “</a:t>
            </a:r>
            <a:r>
              <a:rPr lang="zh-CN" altLang="en-US" b="1" smtClean="0">
                <a:sym typeface="+mn-ea"/>
              </a:rPr>
              <a:t>从心里发自肺腑</a:t>
            </a:r>
            <a:r>
              <a:rPr lang="en-US" b="1" smtClean="0">
                <a:sym typeface="+mn-ea"/>
              </a:rPr>
              <a:t>”     “</a:t>
            </a:r>
            <a:r>
              <a:rPr lang="zh-CN" altLang="en-US" b="1" smtClean="0">
                <a:sym typeface="+mn-ea"/>
              </a:rPr>
              <a:t>显得相形见绌</a:t>
            </a:r>
            <a:r>
              <a:rPr lang="en-US" b="1" smtClean="0">
                <a:sym typeface="+mn-ea"/>
              </a:rPr>
              <a:t>”     “</a:t>
            </a:r>
            <a:r>
              <a:rPr lang="zh-CN" altLang="en-US" b="1" smtClean="0">
                <a:sym typeface="+mn-ea"/>
              </a:rPr>
              <a:t>一气呵成地写就</a:t>
            </a:r>
            <a:r>
              <a:rPr lang="en-US" b="1" smtClean="0">
                <a:sym typeface="+mn-ea"/>
              </a:rPr>
              <a:t>”  </a:t>
            </a:r>
            <a:endParaRPr lang="en-US" b="1" smtClean="0"/>
          </a:p>
          <a:p>
            <a:r>
              <a:rPr lang="en-US" b="1" smtClean="0">
                <a:sym typeface="+mn-ea"/>
              </a:rPr>
              <a:t>  “</a:t>
            </a:r>
            <a:r>
              <a:rPr lang="zh-CN" altLang="en-US" b="1" smtClean="0">
                <a:sym typeface="+mn-ea"/>
              </a:rPr>
              <a:t>浑身被打得遍体鳞伤</a:t>
            </a:r>
            <a:r>
              <a:rPr lang="en-US" b="1" smtClean="0">
                <a:sym typeface="+mn-ea"/>
              </a:rPr>
              <a:t>”     “</a:t>
            </a:r>
            <a:r>
              <a:rPr lang="zh-CN" altLang="en-US" b="1" smtClean="0">
                <a:sym typeface="+mn-ea"/>
              </a:rPr>
              <a:t>一个刻骨铭心的难忘的教训</a:t>
            </a:r>
            <a:r>
              <a:rPr lang="en-US" b="1" smtClean="0">
                <a:sym typeface="+mn-ea"/>
              </a:rPr>
              <a:t>”    “</a:t>
            </a:r>
            <a:r>
              <a:rPr lang="zh-CN" altLang="en-US" b="1" smtClean="0">
                <a:sym typeface="+mn-ea"/>
              </a:rPr>
              <a:t>互相厮打”      </a:t>
            </a:r>
            <a:r>
              <a:rPr lang="en-US" b="1" smtClean="0">
                <a:sym typeface="+mn-ea"/>
              </a:rPr>
              <a:t> “</a:t>
            </a:r>
            <a:r>
              <a:rPr lang="zh-CN" altLang="en-US" b="1" smtClean="0">
                <a:sym typeface="+mn-ea"/>
              </a:rPr>
              <a:t>这其中，这其间</a:t>
            </a:r>
            <a:r>
              <a:rPr lang="en-US" b="1" smtClean="0">
                <a:sym typeface="+mn-ea"/>
              </a:rPr>
              <a:t>”      “</a:t>
            </a:r>
            <a:r>
              <a:rPr lang="zh-CN" altLang="en-US" b="1" smtClean="0">
                <a:sym typeface="+mn-ea"/>
              </a:rPr>
              <a:t>亲眼目睹</a:t>
            </a:r>
            <a:r>
              <a:rPr lang="en-US" b="1" smtClean="0">
                <a:sym typeface="+mn-ea"/>
              </a:rPr>
              <a:t>” </a:t>
            </a:r>
            <a:endParaRPr lang="zh-CN" altLang="en-US" b="1" smtClean="0"/>
          </a:p>
          <a:p>
            <a:r>
              <a:rPr lang="en-US" b="1" smtClean="0">
                <a:sym typeface="+mn-ea"/>
              </a:rPr>
              <a:t>“</a:t>
            </a:r>
            <a:r>
              <a:rPr lang="zh-CN" altLang="en-US" b="1" smtClean="0">
                <a:sym typeface="+mn-ea"/>
              </a:rPr>
              <a:t>特别嗜好</a:t>
            </a:r>
            <a:r>
              <a:rPr lang="en-US" b="1" smtClean="0">
                <a:sym typeface="+mn-ea"/>
              </a:rPr>
              <a:t>”     “</a:t>
            </a:r>
            <a:r>
              <a:rPr lang="zh-CN" altLang="en-US" b="1" smtClean="0">
                <a:sym typeface="+mn-ea"/>
              </a:rPr>
              <a:t>凯旋而归</a:t>
            </a:r>
            <a:r>
              <a:rPr lang="en-US" b="1" smtClean="0">
                <a:sym typeface="+mn-ea"/>
              </a:rPr>
              <a:t>”      “</a:t>
            </a:r>
            <a:r>
              <a:rPr lang="zh-CN" altLang="en-US" b="1" smtClean="0">
                <a:sym typeface="+mn-ea"/>
              </a:rPr>
              <a:t>多年的夙愿</a:t>
            </a:r>
            <a:r>
              <a:rPr lang="en-US" b="1" smtClean="0">
                <a:sym typeface="+mn-ea"/>
              </a:rPr>
              <a:t>”    “</a:t>
            </a:r>
            <a:r>
              <a:rPr lang="zh-CN" altLang="en-US" b="1" smtClean="0">
                <a:sym typeface="+mn-ea"/>
              </a:rPr>
              <a:t>囊括全部</a:t>
            </a:r>
            <a:r>
              <a:rPr lang="en-US" b="1" smtClean="0">
                <a:sym typeface="+mn-ea"/>
              </a:rPr>
              <a:t>”  </a:t>
            </a:r>
            <a:endParaRPr lang="zh-CN" altLang="en-US" b="1" smtClean="0"/>
          </a:p>
          <a:p>
            <a:r>
              <a:rPr lang="en-US" b="1" smtClean="0">
                <a:sym typeface="+mn-ea"/>
              </a:rPr>
              <a:t> “</a:t>
            </a:r>
            <a:r>
              <a:rPr lang="zh-CN" altLang="en-US" b="1" smtClean="0">
                <a:sym typeface="+mn-ea"/>
              </a:rPr>
              <a:t>过度酗酒</a:t>
            </a:r>
            <a:r>
              <a:rPr lang="en-US" b="1" smtClean="0">
                <a:sym typeface="+mn-ea"/>
              </a:rPr>
              <a:t>”   “</a:t>
            </a:r>
            <a:r>
              <a:rPr lang="zh-CN" altLang="en-US" b="1" smtClean="0">
                <a:sym typeface="+mn-ea"/>
              </a:rPr>
              <a:t>过分溺爱</a:t>
            </a:r>
            <a:r>
              <a:rPr lang="en-US" b="1" smtClean="0">
                <a:sym typeface="+mn-ea"/>
              </a:rPr>
              <a:t>”    “</a:t>
            </a:r>
            <a:r>
              <a:rPr lang="zh-CN" altLang="en-US" b="1" smtClean="0">
                <a:sym typeface="+mn-ea"/>
              </a:rPr>
              <a:t>一致公认</a:t>
            </a:r>
            <a:r>
              <a:rPr lang="en-US" b="1" smtClean="0">
                <a:sym typeface="+mn-ea"/>
              </a:rPr>
              <a:t>”   “</a:t>
            </a:r>
            <a:r>
              <a:rPr lang="zh-CN" altLang="en-US" b="1" smtClean="0">
                <a:sym typeface="+mn-ea"/>
              </a:rPr>
              <a:t>前来光顾”</a:t>
            </a:r>
            <a:r>
              <a:rPr lang="en-US" b="1" smtClean="0">
                <a:sym typeface="+mn-ea"/>
              </a:rPr>
              <a:t>   “</a:t>
            </a:r>
            <a:r>
              <a:rPr lang="zh-CN" altLang="en-US" b="1" smtClean="0">
                <a:sym typeface="+mn-ea"/>
              </a:rPr>
              <a:t>开始启动</a:t>
            </a:r>
            <a:r>
              <a:rPr lang="en-US" b="1" smtClean="0">
                <a:sym typeface="+mn-ea"/>
              </a:rPr>
              <a:t>”    “</a:t>
            </a:r>
            <a:r>
              <a:rPr lang="zh-CN" altLang="en-US" b="1" smtClean="0">
                <a:sym typeface="+mn-ea"/>
              </a:rPr>
              <a:t>多余的废话</a:t>
            </a:r>
            <a:r>
              <a:rPr lang="en-US" b="1" smtClean="0">
                <a:sym typeface="+mn-ea"/>
              </a:rPr>
              <a:t>”   “</a:t>
            </a:r>
            <a:r>
              <a:rPr lang="zh-CN" altLang="en-US" b="1" smtClean="0">
                <a:sym typeface="+mn-ea"/>
              </a:rPr>
              <a:t>热切渴望</a:t>
            </a:r>
            <a:r>
              <a:rPr lang="en-US" b="1" smtClean="0">
                <a:sym typeface="+mn-ea"/>
              </a:rPr>
              <a:t>”    “</a:t>
            </a:r>
            <a:r>
              <a:rPr lang="zh-CN" altLang="en-US" b="1" smtClean="0">
                <a:sym typeface="+mn-ea"/>
              </a:rPr>
              <a:t>突然恍然大悟</a:t>
            </a:r>
            <a:r>
              <a:rPr lang="en-US" b="1" smtClean="0">
                <a:sym typeface="+mn-ea"/>
              </a:rPr>
              <a:t>”</a:t>
            </a:r>
            <a:endParaRPr lang="zh-CN" altLang="en-US" b="1" smtClean="0"/>
          </a:p>
          <a:p>
            <a:r>
              <a:rPr lang="en-US" b="1" smtClean="0">
                <a:sym typeface="+mn-ea"/>
              </a:rPr>
              <a:t>“</a:t>
            </a:r>
            <a:r>
              <a:rPr lang="zh-CN" altLang="en-US" b="1" smtClean="0">
                <a:sym typeface="+mn-ea"/>
              </a:rPr>
              <a:t>悬殊很大</a:t>
            </a:r>
            <a:r>
              <a:rPr lang="en-US" b="1" smtClean="0">
                <a:sym typeface="+mn-ea"/>
              </a:rPr>
              <a:t>”   “</a:t>
            </a:r>
            <a:r>
              <a:rPr lang="zh-CN" altLang="en-US" b="1" smtClean="0">
                <a:sym typeface="+mn-ea"/>
              </a:rPr>
              <a:t>多年的夙愿</a:t>
            </a:r>
            <a:r>
              <a:rPr lang="en-US" b="1" smtClean="0">
                <a:sym typeface="+mn-ea"/>
              </a:rPr>
              <a:t>”   “</a:t>
            </a:r>
            <a:r>
              <a:rPr lang="zh-CN" altLang="en-US" b="1" smtClean="0">
                <a:sym typeface="+mn-ea"/>
              </a:rPr>
              <a:t>无数莘莘学子</a:t>
            </a:r>
            <a:r>
              <a:rPr lang="en-US" b="1" smtClean="0">
                <a:sym typeface="+mn-ea"/>
              </a:rPr>
              <a:t>”   “</a:t>
            </a:r>
            <a:r>
              <a:rPr lang="zh-CN" altLang="en-US" b="1" smtClean="0">
                <a:sym typeface="+mn-ea"/>
              </a:rPr>
              <a:t>可堪称</a:t>
            </a:r>
            <a:r>
              <a:rPr lang="en-US" b="1" smtClean="0">
                <a:sym typeface="+mn-ea"/>
              </a:rPr>
              <a:t>” </a:t>
            </a:r>
            <a:endParaRPr lang="en-US" b="1" smtClean="0"/>
          </a:p>
          <a:p>
            <a:r>
              <a:rPr lang="en-US" b="1" smtClean="0">
                <a:sym typeface="+mn-ea"/>
              </a:rPr>
              <a:t> “</a:t>
            </a:r>
            <a:r>
              <a:rPr lang="zh-CN" altLang="en-US" b="1" smtClean="0">
                <a:sym typeface="+mn-ea"/>
              </a:rPr>
              <a:t>炎热的酷暑” </a:t>
            </a:r>
            <a:r>
              <a:rPr lang="en-US" b="1" smtClean="0">
                <a:sym typeface="+mn-ea"/>
              </a:rPr>
              <a:t>“</a:t>
            </a:r>
            <a:r>
              <a:rPr lang="zh-CN" altLang="en-US" b="1" smtClean="0">
                <a:sym typeface="+mn-ea"/>
              </a:rPr>
              <a:t>使人民生灵涂炭</a:t>
            </a:r>
            <a:r>
              <a:rPr lang="en-US" b="1" smtClean="0">
                <a:sym typeface="+mn-ea"/>
              </a:rPr>
              <a:t>”    “</a:t>
            </a:r>
            <a:r>
              <a:rPr lang="zh-CN" altLang="en-US" b="1" smtClean="0">
                <a:sym typeface="+mn-ea"/>
              </a:rPr>
              <a:t>至少。。。以上</a:t>
            </a:r>
            <a:r>
              <a:rPr lang="en-US" b="1" smtClean="0">
                <a:sym typeface="+mn-ea"/>
              </a:rPr>
              <a:t>”    </a:t>
            </a:r>
            <a:endParaRPr lang="en-US" b="1" smtClean="0"/>
          </a:p>
          <a:p>
            <a:endParaRPr lang="zh-CN" altLang="en-US"/>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0" y="-214630"/>
            <a:ext cx="7886700" cy="1325563"/>
          </a:xfrm>
        </p:spPr>
        <p:txBody>
          <a:bodyPr/>
          <a:lstStyle/>
          <a:p>
            <a:r>
              <a:rPr lang="zh-CN" altLang="en-US" sz="3600" smtClean="0">
                <a:sym typeface="+mn-ea"/>
              </a:rPr>
              <a:t>六、前后矛盾</a:t>
            </a:r>
            <a:endParaRPr lang="zh-CN" altLang="en-US" sz="3600" smtClean="0">
              <a:sym typeface="+mn-ea"/>
            </a:endParaRPr>
          </a:p>
        </p:txBody>
      </p:sp>
      <p:sp>
        <p:nvSpPr>
          <p:cNvPr id="13" name="内容占位符 12"/>
          <p:cNvSpPr>
            <a:spLocks noGrp="1"/>
          </p:cNvSpPr>
          <p:nvPr>
            <p:ph idx="1"/>
            <p:custDataLst>
              <p:tags r:id="rId4"/>
            </p:custDataLst>
          </p:nvPr>
        </p:nvSpPr>
        <p:spPr>
          <a:xfrm>
            <a:off x="109220" y="818515"/>
            <a:ext cx="8956675" cy="5702300"/>
          </a:xfrm>
        </p:spPr>
        <p:txBody>
          <a:bodyPr>
            <a:noAutofit/>
          </a:bodyPr>
          <a:lstStyle/>
          <a:p>
            <a:pPr marL="171450" indent="-171450" fontAlgn="auto">
              <a:lnSpc>
                <a:spcPct val="100000"/>
              </a:lnSpc>
              <a:spcBef>
                <a:spcPts val="400"/>
              </a:spcBef>
              <a:buSzTx/>
              <a:buFont typeface="Arial" panose="020b0604020202020204" pitchFamily="34" charset="0"/>
              <a:buChar char="•"/>
            </a:pPr>
            <a:r>
              <a:rPr lang="zh-CN" altLang="en-US" sz="3200"/>
              <a:t>1.</a:t>
            </a:r>
            <a:r>
              <a:rPr lang="zh-CN" altLang="en-US" sz="3200">
                <a:solidFill>
                  <a:srgbClr val="FF0000"/>
                </a:solidFill>
              </a:rPr>
              <a:t>否定多余</a:t>
            </a:r>
            <a:r>
              <a:rPr lang="zh-CN" altLang="en-US" sz="3200"/>
              <a:t>：个别医生不讲道德，索要红包，医院领导对此并非不无责任。</a:t>
            </a:r>
            <a:endParaRPr lang="zh-CN" altLang="en-US" sz="3200"/>
          </a:p>
          <a:p>
            <a:pPr marL="171450" indent="-171450" fontAlgn="auto">
              <a:lnSpc>
                <a:spcPct val="100000"/>
              </a:lnSpc>
              <a:spcBef>
                <a:spcPts val="400"/>
              </a:spcBef>
              <a:buSzTx/>
              <a:buFont typeface="Arial" panose="020b0604020202020204" pitchFamily="34" charset="0"/>
              <a:buChar char="•"/>
            </a:pPr>
            <a:r>
              <a:rPr lang="zh-CN" altLang="en-US" sz="3200"/>
              <a:t>（“不无责任”就是有责任，加上“并非”，意思相悖，应去掉“并非”或去掉“不”</a:t>
            </a:r>
            <a:r>
              <a:rPr lang="zh-CN" altLang="en-US" sz="3200" smtClean="0"/>
              <a:t>）</a:t>
            </a:r>
            <a:endParaRPr lang="en-US" altLang="zh-CN" sz="3200" smtClean="0"/>
          </a:p>
          <a:p>
            <a:pPr marL="171450" indent="-171450" fontAlgn="auto">
              <a:lnSpc>
                <a:spcPct val="100000"/>
              </a:lnSpc>
              <a:spcBef>
                <a:spcPts val="400"/>
              </a:spcBef>
              <a:buSzTx/>
              <a:buFont typeface="Arial" panose="020b0604020202020204" pitchFamily="34" charset="0"/>
              <a:buChar char="•"/>
            </a:pPr>
            <a:r>
              <a:rPr lang="zh-CN" altLang="en-US" sz="3200" smtClean="0"/>
              <a:t>2</a:t>
            </a:r>
            <a:r>
              <a:rPr lang="zh-CN" altLang="en-US" sz="3200"/>
              <a:t>.</a:t>
            </a:r>
            <a:r>
              <a:rPr lang="zh-CN" altLang="en-US" sz="3200">
                <a:solidFill>
                  <a:srgbClr val="FF0000"/>
                </a:solidFill>
              </a:rPr>
              <a:t>范围不清</a:t>
            </a:r>
            <a:r>
              <a:rPr lang="zh-CN" altLang="en-US" sz="3200"/>
              <a:t>：人们一走进教学楼就会看到，所有关于澳门历史的图片和宣传画被挂在走廊的墙壁上。</a:t>
            </a:r>
            <a:endParaRPr lang="zh-CN" altLang="en-US" sz="3200"/>
          </a:p>
          <a:p>
            <a:pPr marL="171450" indent="-171450" fontAlgn="auto">
              <a:lnSpc>
                <a:spcPct val="100000"/>
              </a:lnSpc>
              <a:spcBef>
                <a:spcPts val="400"/>
              </a:spcBef>
              <a:buSzTx/>
              <a:buFont typeface="Arial" panose="020b0604020202020204" pitchFamily="34" charset="0"/>
              <a:buChar char="•"/>
            </a:pPr>
            <a:r>
              <a:rPr lang="zh-CN" altLang="en-US" sz="3200"/>
              <a:t>（“图片”包括“宣传画”，不宜并列，应说成“宣传画及其他图片”）</a:t>
            </a:r>
            <a:endParaRPr lang="zh-CN" altLang="en-US" sz="3200"/>
          </a:p>
          <a:p>
            <a:pPr marL="171450" indent="-171450" fontAlgn="auto">
              <a:lnSpc>
                <a:spcPct val="100000"/>
              </a:lnSpc>
              <a:spcBef>
                <a:spcPts val="400"/>
              </a:spcBef>
              <a:buSzTx/>
              <a:buFont typeface="Arial" panose="020b0604020202020204" pitchFamily="34" charset="0"/>
              <a:buChar char="•"/>
            </a:pPr>
            <a:r>
              <a:rPr lang="zh-CN" altLang="en-US" sz="3200"/>
              <a:t>3</a:t>
            </a:r>
            <a:r>
              <a:rPr lang="zh-CN" altLang="en-US" sz="3200">
                <a:solidFill>
                  <a:srgbClr val="FF0000"/>
                </a:solidFill>
              </a:rPr>
              <a:t>自相矛盾</a:t>
            </a:r>
            <a:r>
              <a:rPr lang="zh-CN" altLang="en-US" sz="3200"/>
              <a:t>：他是一百多死难者中幸免的一个。</a:t>
            </a:r>
            <a:endParaRPr lang="zh-CN" altLang="en-US" sz="3200"/>
          </a:p>
          <a:p>
            <a:pPr marL="171450" indent="-171450" fontAlgn="auto">
              <a:lnSpc>
                <a:spcPct val="100000"/>
              </a:lnSpc>
              <a:spcBef>
                <a:spcPts val="400"/>
              </a:spcBef>
              <a:buSzTx/>
              <a:buFont typeface="Arial" panose="020b0604020202020204" pitchFamily="34" charset="0"/>
              <a:buChar char="•"/>
            </a:pPr>
            <a:r>
              <a:rPr lang="zh-CN" altLang="en-US" sz="3200"/>
              <a:t>应该为“他是一百多幸存者中的一个”</a:t>
            </a:r>
            <a:endParaRPr lang="zh-CN" altLang="en-US" sz="32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strips(downLeft)">
                                      <p:cBhvr>
                                        <p:cTn id="7" dur="500"/>
                                        <p:tgtEl>
                                          <p:spTgt spid="1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3" end="3"/>
                                            </p:txEl>
                                          </p:spTgt>
                                        </p:tgtEl>
                                        <p:attrNameLst>
                                          <p:attrName>style.visibility</p:attrName>
                                        </p:attrNameLst>
                                      </p:cBhvr>
                                      <p:to>
                                        <p:strVal val="visible"/>
                                      </p:to>
                                    </p:set>
                                    <p:animEffect transition="in" filter="blinds(horizontal)">
                                      <p:cBhvr>
                                        <p:cTn id="12" dur="500"/>
                                        <p:tgtEl>
                                          <p:spTgt spid="1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animEffect transition="in" filter="strips(downLeft)">
                                      <p:cBhvr>
                                        <p:cTn id="1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0" y="0"/>
            <a:ext cx="6151245" cy="1082675"/>
          </a:xfrm>
        </p:spPr>
        <p:txBody>
          <a:bodyPr/>
          <a:lstStyle/>
          <a:p>
            <a:r>
              <a:rPr lang="zh-CN" altLang="en-US" smtClean="0">
                <a:sym typeface="+mn-ea"/>
              </a:rPr>
              <a:t>七、结构混乱</a:t>
            </a:r>
            <a:endParaRPr lang="zh-CN" altLang="en-US" smtClean="0">
              <a:sym typeface="+mn-ea"/>
            </a:endParaRPr>
          </a:p>
        </p:txBody>
      </p:sp>
      <p:sp>
        <p:nvSpPr>
          <p:cNvPr id="13" name="内容占位符 12"/>
          <p:cNvSpPr>
            <a:spLocks noGrp="1"/>
          </p:cNvSpPr>
          <p:nvPr>
            <p:ph idx="1"/>
            <p:custDataLst>
              <p:tags r:id="rId4"/>
            </p:custDataLst>
          </p:nvPr>
        </p:nvSpPr>
        <p:spPr>
          <a:xfrm>
            <a:off x="147320" y="842645"/>
            <a:ext cx="8853170" cy="5450840"/>
          </a:xfrm>
        </p:spPr>
        <p:txBody>
          <a:bodyPr>
            <a:noAutofit/>
          </a:bodyPr>
          <a:lstStyle/>
          <a:p>
            <a:pPr marL="171450" indent="-171450" fontAlgn="auto">
              <a:lnSpc>
                <a:spcPct val="100000"/>
              </a:lnSpc>
              <a:buSzTx/>
              <a:buFont typeface="Arial" panose="020b0604020202020204" pitchFamily="34" charset="0"/>
              <a:buChar char="•"/>
            </a:pPr>
            <a:r>
              <a:rPr lang="zh-CN" altLang="en-US" sz="3600"/>
              <a:t>1.</a:t>
            </a:r>
            <a:r>
              <a:rPr lang="zh-CN" altLang="en-US" sz="3600">
                <a:solidFill>
                  <a:srgbClr val="FF0000"/>
                </a:solidFill>
              </a:rPr>
              <a:t>句式杂糅</a:t>
            </a:r>
            <a:r>
              <a:rPr lang="zh-CN" altLang="en-US" sz="3600"/>
              <a:t>：你不认真学习，那怎么可能有好成绩是可想而知。</a:t>
            </a:r>
            <a:endParaRPr lang="zh-CN" altLang="en-US" sz="3600"/>
          </a:p>
          <a:p>
            <a:pPr marL="171450" indent="-171450" fontAlgn="auto">
              <a:lnSpc>
                <a:spcPct val="100000"/>
              </a:lnSpc>
              <a:buSzTx/>
              <a:buFont typeface="Arial" panose="020b0604020202020204" pitchFamily="34" charset="0"/>
              <a:buChar char="•"/>
            </a:pPr>
            <a:r>
              <a:rPr lang="zh-CN" altLang="en-US" sz="3600"/>
              <a:t>（把反问句和判断句式糅在一起，破坏了句子结构和语气的完整。如果用反问句，应是“那怎么能有好成绩呢？”如果用判断句，应是“成绩不好是可想而知的”。）</a:t>
            </a:r>
            <a:endParaRPr lang="zh-CN" altLang="en-US" sz="3600"/>
          </a:p>
          <a:p>
            <a:pPr marL="171450" indent="-171450" fontAlgn="auto">
              <a:lnSpc>
                <a:spcPct val="100000"/>
              </a:lnSpc>
              <a:buSzTx/>
              <a:buFont typeface="Arial" panose="020b0604020202020204" pitchFamily="34" charset="0"/>
              <a:buChar char="•"/>
            </a:pPr>
            <a:r>
              <a:rPr lang="zh-CN" altLang="en-US" sz="3600"/>
              <a:t> 2.</a:t>
            </a:r>
            <a:r>
              <a:rPr lang="zh-CN" altLang="en-US" sz="3600">
                <a:solidFill>
                  <a:srgbClr val="FF0000"/>
                </a:solidFill>
              </a:rPr>
              <a:t>语句杂糅</a:t>
            </a:r>
            <a:r>
              <a:rPr lang="zh-CN" altLang="en-US" sz="3600"/>
              <a:t>：上海文艺出版社出版的《生存》，作者是一位蛰居海外二十多年的加拿大籍华裔作者之手。</a:t>
            </a:r>
            <a:endParaRPr lang="zh-CN" altLang="en-US" sz="3600"/>
          </a:p>
          <a:p>
            <a:pPr marL="171450" indent="-171450" fontAlgn="auto">
              <a:lnSpc>
                <a:spcPct val="100000"/>
              </a:lnSpc>
              <a:buSzTx/>
              <a:buFont typeface="Arial" panose="020b0604020202020204" pitchFamily="34" charset="0"/>
              <a:buChar char="•"/>
            </a:pPr>
            <a:r>
              <a:rPr lang="zh-CN" altLang="en-US" sz="3600"/>
              <a:t>（去掉句末的“作者之手”）</a:t>
            </a:r>
            <a:endParaRPr lang="zh-CN" altLang="en-US" sz="36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7" dur="500"/>
                                        <p:tgtEl>
                                          <p:spTgt spid="1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6845" y="77470"/>
            <a:ext cx="8802370" cy="6614795"/>
          </a:xfrm>
        </p:spPr>
        <p:txBody>
          <a:bodyPr>
            <a:noAutofit/>
          </a:bodyPr>
          <a:lstStyle/>
          <a:p>
            <a:r>
              <a:rPr lang="zh-CN" altLang="en-US" smtClean="0">
                <a:sym typeface="+mn-ea"/>
              </a:rPr>
              <a:t>例</a:t>
            </a:r>
            <a:r>
              <a:rPr lang="en-US" smtClean="0">
                <a:sym typeface="+mn-ea"/>
              </a:rPr>
              <a:t>1 </a:t>
            </a:r>
            <a:r>
              <a:rPr lang="zh-CN" altLang="en-US" smtClean="0">
                <a:sym typeface="+mn-ea"/>
              </a:rPr>
              <a:t>：美国进行军事打击</a:t>
            </a:r>
            <a:r>
              <a:rPr lang="zh-CN" altLang="en-US" b="1" smtClean="0">
                <a:solidFill>
                  <a:srgbClr val="FF0000"/>
                </a:solidFill>
                <a:sym typeface="+mn-ea"/>
              </a:rPr>
              <a:t>的目的</a:t>
            </a:r>
            <a:r>
              <a:rPr lang="zh-CN" altLang="en-US" smtClean="0">
                <a:sym typeface="+mn-ea"/>
              </a:rPr>
              <a:t>，</a:t>
            </a:r>
            <a:r>
              <a:rPr lang="zh-CN" altLang="en-US" b="1" smtClean="0">
                <a:solidFill>
                  <a:srgbClr val="FF0000"/>
                </a:solidFill>
                <a:sym typeface="+mn-ea"/>
              </a:rPr>
              <a:t>是为了</a:t>
            </a:r>
            <a:r>
              <a:rPr lang="zh-CN" altLang="en-US" smtClean="0">
                <a:sym typeface="+mn-ea"/>
              </a:rPr>
              <a:t>摧毁伊拉克生产大规模杀伤性武器的基地，还希望通过军事打击除掉萨达姆。</a:t>
            </a:r>
            <a:endParaRPr lang="zh-CN" altLang="en-US" smtClean="0"/>
          </a:p>
          <a:p>
            <a:r>
              <a:rPr lang="zh-CN" altLang="en-US" smtClean="0">
                <a:sym typeface="+mn-ea"/>
              </a:rPr>
              <a:t>例</a:t>
            </a:r>
            <a:r>
              <a:rPr lang="en-US" smtClean="0">
                <a:sym typeface="+mn-ea"/>
              </a:rPr>
              <a:t>2</a:t>
            </a:r>
            <a:r>
              <a:rPr lang="zh-CN" altLang="en-US" smtClean="0">
                <a:sym typeface="+mn-ea"/>
              </a:rPr>
              <a:t>：生态环境改善取得了显著的成绩的</a:t>
            </a:r>
            <a:r>
              <a:rPr lang="zh-CN" altLang="en-US" b="1" smtClean="0">
                <a:solidFill>
                  <a:srgbClr val="FF0000"/>
                </a:solidFill>
                <a:sym typeface="+mn-ea"/>
              </a:rPr>
              <a:t>关键是</a:t>
            </a:r>
            <a:r>
              <a:rPr lang="zh-CN" altLang="en-US" smtClean="0">
                <a:sym typeface="+mn-ea"/>
              </a:rPr>
              <a:t>与政府采取多种措施调动了农民退耕还林的积极性</a:t>
            </a:r>
            <a:r>
              <a:rPr lang="zh-CN" altLang="en-US" b="1" smtClean="0">
                <a:solidFill>
                  <a:srgbClr val="FF0000"/>
                </a:solidFill>
                <a:sym typeface="+mn-ea"/>
              </a:rPr>
              <a:t>分不开的。</a:t>
            </a:r>
            <a:endParaRPr lang="zh-CN" altLang="en-US" b="1" smtClean="0">
              <a:solidFill>
                <a:srgbClr val="FF0000"/>
              </a:solidFill>
            </a:endParaRPr>
          </a:p>
          <a:p>
            <a:r>
              <a:rPr lang="zh-CN" altLang="en-US" smtClean="0">
                <a:sym typeface="+mn-ea"/>
              </a:rPr>
              <a:t>（</a:t>
            </a:r>
            <a:r>
              <a:rPr lang="en-US" smtClean="0">
                <a:sym typeface="+mn-ea"/>
              </a:rPr>
              <a:t>1</a:t>
            </a:r>
            <a:r>
              <a:rPr lang="zh-CN" altLang="en-US" smtClean="0">
                <a:sym typeface="+mn-ea"/>
              </a:rPr>
              <a:t>）的目的</a:t>
            </a:r>
            <a:r>
              <a:rPr lang="en-US" altLang="zh-CN" smtClean="0">
                <a:sym typeface="+mn-ea"/>
              </a:rPr>
              <a:t>……</a:t>
            </a:r>
            <a:r>
              <a:rPr lang="zh-CN" altLang="en-US" smtClean="0">
                <a:sym typeface="+mn-ea"/>
              </a:rPr>
              <a:t>是为了</a:t>
            </a:r>
            <a:r>
              <a:rPr lang="en-US" smtClean="0">
                <a:sym typeface="+mn-ea"/>
              </a:rPr>
              <a:t>------</a:t>
            </a:r>
            <a:endParaRPr lang="en-US" altLang="zh-CN" smtClean="0"/>
          </a:p>
          <a:p>
            <a:r>
              <a:rPr lang="zh-CN" altLang="en-US" smtClean="0">
                <a:sym typeface="+mn-ea"/>
              </a:rPr>
              <a:t>（</a:t>
            </a:r>
            <a:r>
              <a:rPr lang="en-US" smtClean="0">
                <a:sym typeface="+mn-ea"/>
              </a:rPr>
              <a:t>2</a:t>
            </a:r>
            <a:r>
              <a:rPr lang="zh-CN" altLang="en-US" smtClean="0">
                <a:sym typeface="+mn-ea"/>
              </a:rPr>
              <a:t>）原因是</a:t>
            </a:r>
            <a:r>
              <a:rPr lang="en-US" altLang="zh-CN" smtClean="0">
                <a:sym typeface="+mn-ea"/>
              </a:rPr>
              <a:t>……</a:t>
            </a:r>
            <a:r>
              <a:rPr lang="zh-CN" altLang="en-US" smtClean="0">
                <a:sym typeface="+mn-ea"/>
              </a:rPr>
              <a:t>造成的</a:t>
            </a:r>
            <a:r>
              <a:rPr lang="en-US" smtClean="0">
                <a:sym typeface="+mn-ea"/>
              </a:rPr>
              <a:t>------</a:t>
            </a:r>
            <a:endParaRPr lang="zh-CN" altLang="en-US" smtClean="0"/>
          </a:p>
          <a:p>
            <a:r>
              <a:rPr lang="zh-CN" altLang="en-US" smtClean="0">
                <a:sym typeface="+mn-ea"/>
              </a:rPr>
              <a:t>（</a:t>
            </a:r>
            <a:r>
              <a:rPr lang="en-US" smtClean="0">
                <a:sym typeface="+mn-ea"/>
              </a:rPr>
              <a:t>3</a:t>
            </a:r>
            <a:r>
              <a:rPr lang="zh-CN" altLang="en-US" smtClean="0">
                <a:sym typeface="+mn-ea"/>
              </a:rPr>
              <a:t>）是出于</a:t>
            </a:r>
            <a:r>
              <a:rPr lang="en-US" altLang="zh-CN" smtClean="0">
                <a:sym typeface="+mn-ea"/>
              </a:rPr>
              <a:t>……</a:t>
            </a:r>
            <a:r>
              <a:rPr lang="zh-CN" altLang="en-US" smtClean="0">
                <a:sym typeface="+mn-ea"/>
              </a:rPr>
              <a:t>决定的</a:t>
            </a:r>
            <a:r>
              <a:rPr lang="en-US" smtClean="0">
                <a:sym typeface="+mn-ea"/>
              </a:rPr>
              <a:t>------</a:t>
            </a:r>
            <a:endParaRPr lang="zh-CN" altLang="en-US" smtClean="0"/>
          </a:p>
          <a:p>
            <a:r>
              <a:rPr lang="zh-CN" altLang="en-US" smtClean="0">
                <a:sym typeface="+mn-ea"/>
              </a:rPr>
              <a:t>（</a:t>
            </a:r>
            <a:r>
              <a:rPr lang="en-US" smtClean="0">
                <a:sym typeface="+mn-ea"/>
              </a:rPr>
              <a:t>4</a:t>
            </a:r>
            <a:r>
              <a:rPr lang="zh-CN" altLang="en-US" smtClean="0">
                <a:sym typeface="+mn-ea"/>
              </a:rPr>
              <a:t>）靠的是</a:t>
            </a:r>
            <a:r>
              <a:rPr lang="en-US" altLang="zh-CN" smtClean="0">
                <a:sym typeface="+mn-ea"/>
              </a:rPr>
              <a:t>……</a:t>
            </a:r>
            <a:r>
              <a:rPr lang="zh-CN" altLang="en-US" smtClean="0">
                <a:sym typeface="+mn-ea"/>
              </a:rPr>
              <a:t>取得的</a:t>
            </a:r>
            <a:r>
              <a:rPr lang="en-US" smtClean="0">
                <a:sym typeface="+mn-ea"/>
              </a:rPr>
              <a:t>------</a:t>
            </a:r>
            <a:endParaRPr lang="zh-CN" altLang="en-US" smtClean="0"/>
          </a:p>
          <a:p>
            <a:r>
              <a:rPr lang="zh-CN" altLang="en-US" smtClean="0">
                <a:sym typeface="+mn-ea"/>
              </a:rPr>
              <a:t>（</a:t>
            </a:r>
            <a:r>
              <a:rPr lang="en-US" smtClean="0">
                <a:sym typeface="+mn-ea"/>
              </a:rPr>
              <a:t>5</a:t>
            </a:r>
            <a:r>
              <a:rPr lang="zh-CN" altLang="en-US" smtClean="0">
                <a:sym typeface="+mn-ea"/>
              </a:rPr>
              <a:t>）关键在于</a:t>
            </a:r>
            <a:r>
              <a:rPr lang="en-US" altLang="zh-CN" smtClean="0">
                <a:sym typeface="+mn-ea"/>
              </a:rPr>
              <a:t>……</a:t>
            </a:r>
            <a:r>
              <a:rPr lang="zh-CN" altLang="en-US" smtClean="0">
                <a:sym typeface="+mn-ea"/>
              </a:rPr>
              <a:t>是十分重要的</a:t>
            </a:r>
            <a:r>
              <a:rPr lang="en-US" smtClean="0">
                <a:sym typeface="+mn-ea"/>
              </a:rPr>
              <a:t>------</a:t>
            </a:r>
            <a:endParaRPr lang="zh-CN" altLang="en-US" smtClean="0"/>
          </a:p>
          <a:p>
            <a:r>
              <a:rPr lang="zh-CN" altLang="en-US" smtClean="0">
                <a:sym typeface="+mn-ea"/>
              </a:rPr>
              <a:t>（</a:t>
            </a:r>
            <a:r>
              <a:rPr lang="en-US" smtClean="0">
                <a:sym typeface="+mn-ea"/>
              </a:rPr>
              <a:t>6</a:t>
            </a:r>
            <a:r>
              <a:rPr lang="zh-CN" altLang="en-US" smtClean="0">
                <a:sym typeface="+mn-ea"/>
              </a:rPr>
              <a:t>）围绕以</a:t>
            </a:r>
            <a:r>
              <a:rPr lang="en-US" altLang="zh-CN" smtClean="0">
                <a:sym typeface="+mn-ea"/>
              </a:rPr>
              <a:t>……</a:t>
            </a:r>
            <a:r>
              <a:rPr lang="zh-CN" altLang="en-US" smtClean="0">
                <a:sym typeface="+mn-ea"/>
              </a:rPr>
              <a:t>为中心</a:t>
            </a:r>
            <a:r>
              <a:rPr lang="en-US" smtClean="0">
                <a:sym typeface="+mn-ea"/>
              </a:rPr>
              <a:t>------</a:t>
            </a:r>
            <a:endParaRPr lang="zh-CN" altLang="en-US" smtClean="0"/>
          </a:p>
          <a:p>
            <a:r>
              <a:rPr lang="zh-CN" altLang="en-US" smtClean="0">
                <a:sym typeface="+mn-ea"/>
              </a:rPr>
              <a:t>（</a:t>
            </a:r>
            <a:r>
              <a:rPr lang="en-US" smtClean="0">
                <a:sym typeface="+mn-ea"/>
              </a:rPr>
              <a:t>7</a:t>
            </a:r>
            <a:r>
              <a:rPr lang="zh-CN" altLang="en-US" smtClean="0">
                <a:sym typeface="+mn-ea"/>
              </a:rPr>
              <a:t>）大多以</a:t>
            </a:r>
            <a:r>
              <a:rPr lang="en-US" altLang="zh-CN" smtClean="0">
                <a:sym typeface="+mn-ea"/>
              </a:rPr>
              <a:t>……</a:t>
            </a:r>
            <a:r>
              <a:rPr lang="zh-CN" altLang="en-US" smtClean="0">
                <a:sym typeface="+mn-ea"/>
              </a:rPr>
              <a:t>为主</a:t>
            </a:r>
            <a:r>
              <a:rPr lang="en-US" smtClean="0">
                <a:sym typeface="+mn-ea"/>
              </a:rPr>
              <a:t>------</a:t>
            </a:r>
            <a:endParaRPr lang="zh-CN" altLang="en-US" smtClean="0"/>
          </a:p>
          <a:p>
            <a:r>
              <a:rPr lang="zh-CN" altLang="en-US" smtClean="0">
                <a:sym typeface="+mn-ea"/>
              </a:rPr>
              <a:t>（</a:t>
            </a:r>
            <a:r>
              <a:rPr lang="en-US" smtClean="0">
                <a:sym typeface="+mn-ea"/>
              </a:rPr>
              <a:t>8</a:t>
            </a:r>
            <a:r>
              <a:rPr lang="zh-CN" altLang="en-US" smtClean="0">
                <a:sym typeface="+mn-ea"/>
              </a:rPr>
              <a:t>）成分是</a:t>
            </a:r>
            <a:r>
              <a:rPr lang="en-US" altLang="zh-CN" smtClean="0">
                <a:sym typeface="+mn-ea"/>
              </a:rPr>
              <a:t>……</a:t>
            </a:r>
            <a:r>
              <a:rPr lang="zh-CN" altLang="en-US" smtClean="0">
                <a:sym typeface="+mn-ea"/>
              </a:rPr>
              <a:t>配制而成的</a:t>
            </a:r>
            <a:r>
              <a:rPr lang="en-US" smtClean="0">
                <a:sym typeface="+mn-ea"/>
              </a:rPr>
              <a:t>------</a:t>
            </a:r>
            <a:endParaRPr lang="zh-CN" altLang="en-US" smtClean="0"/>
          </a:p>
          <a:p>
            <a:r>
              <a:rPr lang="zh-CN" altLang="en-US" smtClean="0">
                <a:sym typeface="+mn-ea"/>
              </a:rPr>
              <a:t>（</a:t>
            </a:r>
            <a:r>
              <a:rPr lang="en-US" smtClean="0">
                <a:sym typeface="+mn-ea"/>
              </a:rPr>
              <a:t>9</a:t>
            </a:r>
            <a:r>
              <a:rPr lang="zh-CN" altLang="en-US" smtClean="0">
                <a:sym typeface="+mn-ea"/>
              </a:rPr>
              <a:t>）是由于</a:t>
            </a:r>
            <a:r>
              <a:rPr lang="en-US" altLang="zh-CN" smtClean="0">
                <a:sym typeface="+mn-ea"/>
              </a:rPr>
              <a:t>……</a:t>
            </a:r>
            <a:r>
              <a:rPr lang="zh-CN" altLang="en-US" smtClean="0">
                <a:sym typeface="+mn-ea"/>
              </a:rPr>
              <a:t>的结果</a:t>
            </a:r>
            <a:r>
              <a:rPr lang="en-US" smtClean="0">
                <a:sym typeface="+mn-ea"/>
              </a:rPr>
              <a:t>------</a:t>
            </a:r>
            <a:endParaRPr lang="zh-CN" altLang="en-US"/>
          </a:p>
          <a:p>
            <a:endParaRPr lang="zh-CN" altLang="en-US"/>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30175" y="1765300"/>
            <a:ext cx="8883650" cy="4351655"/>
          </a:xfrm>
        </p:spPr>
        <p:txBody>
          <a:bodyPr/>
          <a:lstStyle/>
          <a:p>
            <a:pPr marL="0" indent="0">
              <a:buNone/>
            </a:pPr>
            <a:r>
              <a:rPr lang="zh-CN" altLang="en-US" sz="4400"/>
              <a:t>《标准汉语》的主要对象是为英语国家中的中国留学生子女及汉语爱好者编写的一套汉语学习课本。</a:t>
            </a:r>
            <a:endParaRPr lang="zh-CN" altLang="en-US" sz="44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p:txBody>
          <a:bodyPr/>
          <a:lstStyle/>
          <a:p>
            <a:r>
              <a:rPr lang="zh-CN" altLang="en-US" smtClean="0">
                <a:sym typeface="+mn-ea"/>
              </a:rPr>
              <a:t>八、表意不明</a:t>
            </a:r>
            <a:endParaRPr lang="zh-CN" altLang="en-US" smtClean="0">
              <a:sym typeface="+mn-ea"/>
            </a:endParaRPr>
          </a:p>
        </p:txBody>
      </p:sp>
      <p:sp>
        <p:nvSpPr>
          <p:cNvPr id="13" name="内容占位符 12"/>
          <p:cNvSpPr>
            <a:spLocks noGrp="1"/>
          </p:cNvSpPr>
          <p:nvPr>
            <p:ph idx="1"/>
            <p:custDataLst>
              <p:tags r:id="rId4"/>
            </p:custDataLst>
          </p:nvPr>
        </p:nvSpPr>
        <p:spPr>
          <a:xfrm>
            <a:off x="127000" y="1398905"/>
            <a:ext cx="8664575" cy="4704715"/>
          </a:xfrm>
        </p:spPr>
        <p:txBody>
          <a:bodyPr>
            <a:normAutofit fontScale="90000"/>
          </a:bodyPr>
          <a:lstStyle/>
          <a:p>
            <a:pPr marL="171450" indent="-171450">
              <a:lnSpc>
                <a:spcPct val="150000"/>
              </a:lnSpc>
              <a:buSzTx/>
              <a:buFont typeface="Arial" panose="020b0604020202020204" pitchFamily="34" charset="0"/>
              <a:buChar char="•"/>
            </a:pPr>
            <a:endParaRPr lang="zh-CN" altLang="en-US"/>
          </a:p>
          <a:p>
            <a:pPr marL="171450" indent="-171450">
              <a:lnSpc>
                <a:spcPct val="150000"/>
              </a:lnSpc>
              <a:buSzTx/>
              <a:buFont typeface="Arial" panose="020b0604020202020204" pitchFamily="34" charset="0"/>
              <a:buChar char="•"/>
            </a:pPr>
            <a:r>
              <a:rPr lang="zh-CN" altLang="en-US"/>
              <a:t>1.</a:t>
            </a:r>
            <a:r>
              <a:rPr lang="zh-CN" altLang="en-US">
                <a:solidFill>
                  <a:srgbClr val="FF0000"/>
                </a:solidFill>
              </a:rPr>
              <a:t>指代不明</a:t>
            </a:r>
            <a:r>
              <a:rPr lang="zh-CN" altLang="en-US"/>
              <a:t>：有人主张接受，有人主张反对，他同意这种主张。（“这种主张”到底是指接受好事反对，交代不清楚。）</a:t>
            </a:r>
            <a:endParaRPr lang="zh-CN" altLang="en-US"/>
          </a:p>
          <a:p>
            <a:pPr marL="171450" indent="-171450">
              <a:lnSpc>
                <a:spcPct val="150000"/>
              </a:lnSpc>
              <a:buSzTx/>
              <a:buFont typeface="Arial" panose="020b0604020202020204" pitchFamily="34" charset="0"/>
              <a:buChar char="•"/>
            </a:pPr>
            <a:r>
              <a:rPr lang="zh-CN" altLang="en-US"/>
              <a:t>2.</a:t>
            </a:r>
            <a:r>
              <a:rPr lang="zh-CN" altLang="en-US">
                <a:solidFill>
                  <a:srgbClr val="FF0000"/>
                </a:solidFill>
              </a:rPr>
              <a:t>句子歧义</a:t>
            </a:r>
            <a:r>
              <a:rPr lang="zh-CN" altLang="en-US"/>
              <a:t>：妹妹找不到爸爸妈妈心里很着急。（可在“爸爸”和“妈妈”中间加逗号，也可在“爸爸”前加逗号或在“妈妈”后加逗号。</a:t>
            </a:r>
            <a:r>
              <a:rPr lang="zh-CN" altLang="en-US" smtClean="0"/>
              <a:t>）</a:t>
            </a:r>
            <a:endParaRPr lang="en-US" altLang="zh-CN" smtClean="0"/>
          </a:p>
          <a:p>
            <a:pPr marL="171450" indent="-171450">
              <a:lnSpc>
                <a:spcPct val="150000"/>
              </a:lnSpc>
              <a:buSzTx/>
              <a:buFont typeface="Arial" panose="020b0604020202020204" pitchFamily="34" charset="0"/>
              <a:buChar char="•"/>
            </a:pPr>
            <a:endParaRPr lang="zh-CN" altLang="en-US"/>
          </a:p>
        </p:txBody>
      </p:sp>
    </p:spTree>
    <p:custDataLst>
      <p:tags r:id="rId5"/>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ym typeface="+mn-ea"/>
              </a:rPr>
              <a:t>表意不明</a:t>
            </a:r>
            <a:r>
              <a:rPr lang="en-US" altLang="zh-CN" smtClean="0">
                <a:sym typeface="+mn-ea"/>
              </a:rPr>
              <a:t>——</a:t>
            </a:r>
            <a:r>
              <a:rPr lang="zh-CN" altLang="en-US" smtClean="0">
                <a:solidFill>
                  <a:srgbClr val="FF0000"/>
                </a:solidFill>
              </a:rPr>
              <a:t>句子歧义</a:t>
            </a:r>
            <a:endParaRPr lang="zh-CN" altLang="en-US"/>
          </a:p>
        </p:txBody>
      </p:sp>
      <p:sp>
        <p:nvSpPr>
          <p:cNvPr id="3" name="内容占位符 2"/>
          <p:cNvSpPr>
            <a:spLocks noGrp="1"/>
          </p:cNvSpPr>
          <p:nvPr>
            <p:ph idx="1"/>
          </p:nvPr>
        </p:nvSpPr>
        <p:spPr/>
        <p:txBody>
          <a:bodyPr/>
          <a:lstStyle/>
          <a:p>
            <a:r>
              <a:rPr lang="zh-CN" altLang="en-US" smtClean="0"/>
              <a:t>例句：鲁迅十分重视少年儿童的文艺创作，他指出：儿童的命运便是将来的命运。</a:t>
            </a:r>
            <a:endParaRPr lang="zh-CN" altLang="en-US" smtClean="0"/>
          </a:p>
          <a:p>
            <a:r>
              <a:rPr lang="zh-CN" altLang="en-US" smtClean="0"/>
              <a:t>少年儿童的文艺创作的创作主体是“少年儿童”，这里是说鲁迅作为一个作家重视少年儿童题材的创作，如</a:t>
            </a:r>
            <a:r>
              <a:rPr lang="en-US" altLang="zh-CN" smtClean="0"/>
              <a:t>《</a:t>
            </a:r>
            <a:r>
              <a:rPr lang="zh-CN" altLang="en-US" smtClean="0"/>
              <a:t>五猖会</a:t>
            </a:r>
            <a:r>
              <a:rPr lang="en-US" altLang="zh-CN" smtClean="0"/>
              <a:t>》《</a:t>
            </a:r>
            <a:r>
              <a:rPr lang="zh-CN" altLang="en-US" smtClean="0"/>
              <a:t>从百草园到三味书屋</a:t>
            </a:r>
            <a:r>
              <a:rPr lang="en-US" altLang="zh-CN" smtClean="0"/>
              <a:t>》</a:t>
            </a:r>
            <a:r>
              <a:rPr lang="zh-CN" altLang="en-US" smtClean="0"/>
              <a:t>就是关于鲁迅少年时期的作品。</a:t>
            </a:r>
            <a:endParaRPr lang="zh-CN" altLang="en-US" smtClean="0"/>
          </a:p>
          <a:p>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2705" y="107315"/>
            <a:ext cx="7886700" cy="1325563"/>
          </a:xfrm>
        </p:spPr>
        <p:txBody>
          <a:bodyPr/>
          <a:lstStyle/>
          <a:p>
            <a:r>
              <a:rPr lang="zh-CN" altLang="en-US" smtClean="0"/>
              <a:t>九</a:t>
            </a:r>
            <a:r>
              <a:rPr lang="en-US" altLang="zh-CN" smtClean="0"/>
              <a:t>.</a:t>
            </a:r>
            <a:r>
              <a:rPr lang="zh-CN" altLang="en-US" smtClean="0"/>
              <a:t>不合逻辑</a:t>
            </a:r>
            <a:endParaRPr lang="zh-CN" altLang="en-US"/>
          </a:p>
        </p:txBody>
      </p:sp>
      <p:sp>
        <p:nvSpPr>
          <p:cNvPr id="3" name="内容占位符 2"/>
          <p:cNvSpPr>
            <a:spLocks noGrp="1"/>
          </p:cNvSpPr>
          <p:nvPr>
            <p:ph idx="1"/>
          </p:nvPr>
        </p:nvSpPr>
        <p:spPr>
          <a:xfrm>
            <a:off x="156210" y="1120775"/>
            <a:ext cx="8822690" cy="4351655"/>
          </a:xfrm>
        </p:spPr>
        <p:txBody>
          <a:bodyPr>
            <a:normAutofit/>
          </a:bodyPr>
          <a:lstStyle/>
          <a:p>
            <a:r>
              <a:rPr lang="en-US" altLang="zh-CN" sz="3200" smtClean="0">
                <a:solidFill>
                  <a:srgbClr val="FF0000"/>
                </a:solidFill>
              </a:rPr>
              <a:t>1.</a:t>
            </a:r>
            <a:r>
              <a:rPr lang="zh-CN" altLang="en-US" sz="3200" smtClean="0">
                <a:solidFill>
                  <a:srgbClr val="FF0000"/>
                </a:solidFill>
              </a:rPr>
              <a:t>倍数、增多、提高、超过等词只能用于数量的增加</a:t>
            </a:r>
            <a:endParaRPr lang="en-US" altLang="zh-CN" sz="3200" smtClean="0">
              <a:solidFill>
                <a:srgbClr val="FF0000"/>
              </a:solidFill>
            </a:endParaRPr>
          </a:p>
          <a:p>
            <a:r>
              <a:rPr lang="zh-CN" altLang="en-US" sz="3200" smtClean="0"/>
              <a:t>“下降一倍”之类的例句是错误的</a:t>
            </a:r>
            <a:endParaRPr lang="en-US" altLang="zh-CN" sz="3200" smtClean="0"/>
          </a:p>
          <a:p>
            <a:r>
              <a:rPr lang="en-US" altLang="zh-CN" sz="3200" smtClean="0">
                <a:solidFill>
                  <a:srgbClr val="FF0000"/>
                </a:solidFill>
              </a:rPr>
              <a:t>2.</a:t>
            </a:r>
            <a:r>
              <a:rPr lang="zh-CN" altLang="en-US" sz="3200" smtClean="0">
                <a:solidFill>
                  <a:srgbClr val="FF0000"/>
                </a:solidFill>
              </a:rPr>
              <a:t>否定失当</a:t>
            </a:r>
            <a:endParaRPr lang="en-US" altLang="zh-CN" sz="3200" smtClean="0">
              <a:solidFill>
                <a:srgbClr val="FF0000"/>
              </a:solidFill>
            </a:endParaRPr>
          </a:p>
          <a:p>
            <a:r>
              <a:rPr lang="zh-CN" altLang="en-US" sz="3200" smtClean="0"/>
              <a:t>病句归纳：避免</a:t>
            </a:r>
            <a:r>
              <a:rPr lang="en-US" altLang="zh-CN" sz="3200" smtClean="0"/>
              <a:t>/</a:t>
            </a:r>
            <a:r>
              <a:rPr lang="zh-CN" altLang="en-US" sz="3200" smtClean="0"/>
              <a:t>防止</a:t>
            </a:r>
            <a:r>
              <a:rPr lang="en-US" altLang="zh-CN" sz="3200" smtClean="0"/>
              <a:t>……</a:t>
            </a:r>
            <a:r>
              <a:rPr lang="zh-CN" altLang="en-US" sz="3200" smtClean="0"/>
              <a:t>不</a:t>
            </a:r>
            <a:r>
              <a:rPr lang="en-US" altLang="zh-CN" sz="3200" smtClean="0"/>
              <a:t>……</a:t>
            </a:r>
            <a:endParaRPr lang="en-US" altLang="zh-CN" sz="3200" smtClean="0"/>
          </a:p>
          <a:p>
            <a:r>
              <a:rPr lang="zh-CN" altLang="en-US" sz="3200">
                <a:sym typeface="+mn-ea"/>
              </a:rPr>
              <a:t>为了防止这类交通事故不再发生，我们加强了交通安全的教育和管理。</a:t>
            </a:r>
            <a:endParaRPr lang="zh-CN" altLang="en-US" sz="3200">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17" y="73025"/>
            <a:ext cx="7886700" cy="994172"/>
          </a:xfrm>
        </p:spPr>
        <p:txBody>
          <a:bodyPr/>
          <a:lstStyle/>
          <a:p>
            <a:r>
              <a:rPr lang="zh-CN" altLang="en-US" smtClean="0"/>
              <a:t>成分残缺</a:t>
            </a:r>
            <a:endParaRPr lang="zh-CN" altLang="en-US"/>
          </a:p>
        </p:txBody>
      </p:sp>
      <p:sp>
        <p:nvSpPr>
          <p:cNvPr id="3" name="内容占位符 2"/>
          <p:cNvSpPr>
            <a:spLocks noGrp="1"/>
          </p:cNvSpPr>
          <p:nvPr>
            <p:ph idx="1"/>
          </p:nvPr>
        </p:nvSpPr>
        <p:spPr>
          <a:xfrm>
            <a:off x="132715" y="1067435"/>
            <a:ext cx="8761095" cy="5329555"/>
          </a:xfrm>
        </p:spPr>
        <p:txBody>
          <a:bodyPr>
            <a:normAutofit fontScale="87500"/>
          </a:bodyPr>
          <a:lstStyle/>
          <a:p>
            <a:r>
              <a:rPr lang="zh-CN" altLang="en-US" sz="3700" smtClean="0">
                <a:sym typeface="+mn-ea"/>
              </a:rPr>
              <a:t>2.</a:t>
            </a:r>
            <a:r>
              <a:rPr lang="zh-CN" altLang="en-US" sz="3700" smtClean="0">
                <a:solidFill>
                  <a:srgbClr val="FF0000"/>
                </a:solidFill>
                <a:sym typeface="+mn-ea"/>
              </a:rPr>
              <a:t>缺少宾语</a:t>
            </a:r>
            <a:r>
              <a:rPr lang="zh-CN" altLang="en-US" sz="3700" smtClean="0">
                <a:sym typeface="+mn-ea"/>
              </a:rPr>
              <a:t>：他这个人有不少值得表扬。</a:t>
            </a:r>
            <a:endParaRPr lang="zh-CN" altLang="en-US" sz="3700" smtClean="0">
              <a:sym typeface="+mn-ea"/>
            </a:endParaRPr>
          </a:p>
          <a:p>
            <a:r>
              <a:rPr lang="zh-CN" altLang="en-US" sz="3700" smtClean="0">
                <a:sym typeface="+mn-ea"/>
              </a:rPr>
              <a:t>（缺少宾语中心词，句末应加上“的地方”。）</a:t>
            </a:r>
            <a:endParaRPr lang="en-US" altLang="zh-CN" sz="3700" smtClean="0">
              <a:sym typeface="+mn-ea"/>
            </a:endParaRPr>
          </a:p>
          <a:p>
            <a:r>
              <a:rPr lang="zh-CN" altLang="en-US" sz="3700" smtClean="0"/>
              <a:t>归纳：要区分定语（即修饰语）和宾语，谓语的动作往往落脚到宾语上，</a:t>
            </a:r>
            <a:r>
              <a:rPr lang="zh-CN" altLang="en-US" sz="3700" smtClean="0">
                <a:solidFill>
                  <a:srgbClr val="FF0000"/>
                </a:solidFill>
              </a:rPr>
              <a:t>而不是修饰语</a:t>
            </a:r>
            <a:r>
              <a:rPr lang="zh-CN" altLang="en-US" sz="3700" smtClean="0"/>
              <a:t>。</a:t>
            </a:r>
            <a:endParaRPr lang="zh-CN" altLang="en-US" sz="3700" smtClean="0"/>
          </a:p>
          <a:p>
            <a:r>
              <a:rPr lang="zh-CN" altLang="en-US" sz="3700" smtClean="0"/>
              <a:t>例子：第十九届省运动会开幕在即，维扬城做好了招待从祖国四面八方而来的客人。</a:t>
            </a:r>
            <a:endParaRPr lang="zh-CN" altLang="en-US" sz="3700" smtClean="0"/>
          </a:p>
          <a:p>
            <a:r>
              <a:rPr lang="zh-CN" altLang="en-US" sz="3700" smtClean="0"/>
              <a:t>句式：</a:t>
            </a:r>
            <a:r>
              <a:rPr lang="zh-CN" altLang="en-US" sz="3700" smtClean="0">
                <a:solidFill>
                  <a:srgbClr val="FF0000"/>
                </a:solidFill>
              </a:rPr>
              <a:t>做好</a:t>
            </a:r>
            <a:r>
              <a:rPr lang="en-US" altLang="zh-CN" sz="3700" smtClean="0">
                <a:solidFill>
                  <a:srgbClr val="FF0000"/>
                </a:solidFill>
              </a:rPr>
              <a:t>……</a:t>
            </a:r>
            <a:r>
              <a:rPr lang="zh-CN" altLang="en-US" sz="3700" smtClean="0">
                <a:solidFill>
                  <a:srgbClr val="FF0000"/>
                </a:solidFill>
              </a:rPr>
              <a:t>的准备</a:t>
            </a:r>
            <a:r>
              <a:rPr lang="zh-CN" altLang="en-US" sz="3700" smtClean="0"/>
              <a:t>。而“的”前面的是定语</a:t>
            </a:r>
            <a:r>
              <a:rPr lang="en-US" altLang="zh-CN" sz="3700" smtClean="0"/>
              <a:t>——</a:t>
            </a:r>
            <a:r>
              <a:rPr lang="zh-CN" altLang="en-US" sz="3700" smtClean="0"/>
              <a:t>招待从祖国四面八方而来的客人。所以这里缺少做好的承受者</a:t>
            </a:r>
            <a:r>
              <a:rPr lang="en-US" altLang="zh-CN" sz="3700" smtClean="0"/>
              <a:t>——</a:t>
            </a:r>
            <a:r>
              <a:rPr lang="zh-CN" altLang="en-US" sz="3700" smtClean="0">
                <a:solidFill>
                  <a:srgbClr val="FF0000"/>
                </a:solidFill>
              </a:rPr>
              <a:t>宾语</a:t>
            </a:r>
            <a:endParaRPr lang="zh-CN" altLang="en-US" sz="3700" smtClean="0">
              <a:solidFill>
                <a:srgbClr val="FF0000"/>
              </a:solidFill>
            </a:endParaRPr>
          </a:p>
          <a:p>
            <a:endParaRPr lang="zh-CN" altLang="en-US" sz="3000" smtClean="0">
              <a:sym typeface="+mn-ea"/>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17" y="487045"/>
            <a:ext cx="7886700" cy="994172"/>
          </a:xfrm>
        </p:spPr>
        <p:txBody>
          <a:bodyPr/>
          <a:lstStyle/>
          <a:p>
            <a:r>
              <a:rPr lang="zh-CN" altLang="en-US" smtClean="0"/>
              <a:t>成分残缺</a:t>
            </a:r>
            <a:endParaRPr lang="zh-CN" altLang="en-US"/>
          </a:p>
        </p:txBody>
      </p:sp>
      <p:sp>
        <p:nvSpPr>
          <p:cNvPr id="3" name="内容占位符 2"/>
          <p:cNvSpPr>
            <a:spLocks noGrp="1"/>
          </p:cNvSpPr>
          <p:nvPr>
            <p:ph idx="1"/>
          </p:nvPr>
        </p:nvSpPr>
        <p:spPr>
          <a:xfrm>
            <a:off x="248126" y="1797368"/>
            <a:ext cx="8753475" cy="4092893"/>
          </a:xfrm>
        </p:spPr>
        <p:txBody>
          <a:bodyPr>
            <a:normAutofit/>
          </a:bodyPr>
          <a:lstStyle/>
          <a:p>
            <a:r>
              <a:rPr lang="zh-CN" altLang="en-US" sz="3300" smtClean="0"/>
              <a:t>天通一号</a:t>
            </a:r>
            <a:r>
              <a:rPr lang="en-US" altLang="zh-CN" sz="3300" smtClean="0"/>
              <a:t>01</a:t>
            </a:r>
            <a:r>
              <a:rPr lang="zh-CN" altLang="en-US" sz="3300" smtClean="0"/>
              <a:t>星的成功发射，填补了我国国内空白，实现了航天人</a:t>
            </a:r>
            <a:r>
              <a:rPr lang="en-US" altLang="zh-CN" sz="3300" smtClean="0"/>
              <a:t>30</a:t>
            </a:r>
            <a:r>
              <a:rPr lang="zh-CN" altLang="en-US" sz="3300" smtClean="0"/>
              <a:t>多年来的夙愿，具有重要的里程碑。</a:t>
            </a:r>
            <a:endParaRPr lang="zh-CN" altLang="en-US" sz="3300" smtClean="0"/>
          </a:p>
          <a:p>
            <a:r>
              <a:rPr lang="zh-CN" altLang="en-US" sz="3300" smtClean="0"/>
              <a:t>（在“里程碑”后面加“的意义”）</a:t>
            </a:r>
            <a:endParaRPr lang="en-US" altLang="zh-CN" sz="3300" smtClean="0"/>
          </a:p>
          <a:p>
            <a:r>
              <a:rPr lang="zh-CN" altLang="en-US" sz="3300" smtClean="0"/>
              <a:t>句式：具有</a:t>
            </a:r>
            <a:r>
              <a:rPr lang="en-US" altLang="zh-CN" sz="3300" smtClean="0"/>
              <a:t>……</a:t>
            </a:r>
            <a:r>
              <a:rPr lang="zh-CN" altLang="en-US" sz="3300" smtClean="0"/>
              <a:t>的意义；里程碑是“具有开创性”或者“特定阶段性”的意思，一般做定语，修饰意义。</a:t>
            </a:r>
            <a:endParaRPr lang="zh-CN" altLang="en-US" sz="33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317" y="138430"/>
            <a:ext cx="7886700" cy="994172"/>
          </a:xfrm>
        </p:spPr>
        <p:txBody>
          <a:bodyPr/>
          <a:lstStyle/>
          <a:p>
            <a:r>
              <a:rPr lang="zh-CN" altLang="en-US" smtClean="0">
                <a:sym typeface="+mn-ea"/>
              </a:rPr>
              <a:t>成分残缺</a:t>
            </a:r>
            <a:endParaRPr lang="zh-CN" altLang="en-US" smtClean="0">
              <a:sym typeface="+mn-ea"/>
            </a:endParaRPr>
          </a:p>
        </p:txBody>
      </p:sp>
      <p:sp>
        <p:nvSpPr>
          <p:cNvPr id="13" name="内容占位符 12"/>
          <p:cNvSpPr>
            <a:spLocks noGrp="1"/>
          </p:cNvSpPr>
          <p:nvPr>
            <p:ph idx="1"/>
            <p:custDataLst>
              <p:tags r:id="rId4"/>
            </p:custDataLst>
          </p:nvPr>
        </p:nvSpPr>
        <p:spPr>
          <a:xfrm>
            <a:off x="120015" y="1132840"/>
            <a:ext cx="8903970" cy="5344795"/>
          </a:xfrm>
        </p:spPr>
        <p:txBody>
          <a:bodyPr>
            <a:noAutofit/>
          </a:bodyPr>
          <a:lstStyle/>
          <a:p>
            <a:pPr marL="171450" indent="-171450">
              <a:lnSpc>
                <a:spcPct val="150000"/>
              </a:lnSpc>
              <a:buSzTx/>
              <a:buFont typeface="Arial" panose="020b0604020202020204" pitchFamily="34" charset="0"/>
              <a:buChar char="•"/>
            </a:pPr>
            <a:r>
              <a:rPr lang="zh-CN" altLang="en-US" sz="3200">
                <a:sym typeface="+mn-ea"/>
              </a:rPr>
              <a:t>3.</a:t>
            </a:r>
            <a:r>
              <a:rPr lang="zh-CN" altLang="en-US" sz="3200">
                <a:solidFill>
                  <a:srgbClr val="FF0000"/>
                </a:solidFill>
                <a:sym typeface="+mn-ea"/>
              </a:rPr>
              <a:t>缺谓语</a:t>
            </a:r>
            <a:r>
              <a:rPr lang="zh-CN" altLang="en-US" sz="3200">
                <a:sym typeface="+mn-ea"/>
              </a:rPr>
              <a:t>：旧社会，劳动人民吃不饱，穿不暖的生活。</a:t>
            </a:r>
            <a:endParaRPr lang="zh-CN" altLang="en-US" sz="3200">
              <a:sym typeface="+mn-ea"/>
            </a:endParaRPr>
          </a:p>
          <a:p>
            <a:pPr marL="171450" indent="-171450">
              <a:lnSpc>
                <a:spcPct val="150000"/>
              </a:lnSpc>
              <a:buSzTx/>
              <a:buFont typeface="Arial" panose="020b0604020202020204" pitchFamily="34" charset="0"/>
              <a:buChar char="•"/>
            </a:pPr>
            <a:r>
              <a:rPr lang="zh-CN" altLang="en-US" sz="3200">
                <a:sym typeface="+mn-ea"/>
              </a:rPr>
              <a:t>（去掉“的生活”，或在“吃”前加“过着”。）</a:t>
            </a:r>
            <a:endParaRPr lang="zh-CN" altLang="en-US" sz="3200"/>
          </a:p>
          <a:p>
            <a:pPr marL="171450" indent="-171450">
              <a:lnSpc>
                <a:spcPct val="150000"/>
              </a:lnSpc>
              <a:buSzTx/>
              <a:buFont typeface="Arial" panose="020b0604020202020204" pitchFamily="34" charset="0"/>
              <a:buChar char="•"/>
            </a:pPr>
            <a:r>
              <a:rPr lang="zh-CN" altLang="en-US" sz="3200">
                <a:sym typeface="+mn-ea"/>
              </a:rPr>
              <a:t>4.</a:t>
            </a:r>
            <a:r>
              <a:rPr lang="zh-CN" altLang="en-US" sz="3200">
                <a:solidFill>
                  <a:srgbClr val="FF0000"/>
                </a:solidFill>
                <a:sym typeface="+mn-ea"/>
              </a:rPr>
              <a:t>关联词残缺</a:t>
            </a:r>
            <a:r>
              <a:rPr lang="zh-CN" altLang="en-US" sz="3200">
                <a:sym typeface="+mn-ea"/>
              </a:rPr>
              <a:t>：这次学术会，我们收获很大，时间并不长。（应在“时间”前加“尽管”一词。</a:t>
            </a:r>
            <a:r>
              <a:rPr lang="zh-CN" altLang="en-US" sz="3200" smtClean="0">
                <a:sym typeface="+mn-ea"/>
              </a:rPr>
              <a:t>）</a:t>
            </a:r>
            <a:endParaRPr lang="en-US" altLang="zh-CN" sz="3200" smtClean="0">
              <a:sym typeface="+mn-ea"/>
            </a:endParaRPr>
          </a:p>
          <a:p>
            <a:pPr marL="171450" indent="-171450">
              <a:lnSpc>
                <a:spcPct val="150000"/>
              </a:lnSpc>
              <a:buSzTx/>
              <a:buFont typeface="Arial" panose="020b0604020202020204" pitchFamily="34" charset="0"/>
              <a:buChar char="•"/>
            </a:pPr>
            <a:r>
              <a:rPr lang="zh-CN" altLang="en-US" sz="3200" smtClean="0">
                <a:sym typeface="+mn-ea"/>
              </a:rPr>
              <a:t>换一种表述：这次学术会，尽管时间并不长，可是我们收获很大。</a:t>
            </a:r>
            <a:endParaRPr lang="zh-CN" altLang="en-US" sz="3200" smtClean="0">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 calcmode="lin" valueType="num">
                                      <p:cBhvr additive="base">
                                        <p:cTn id="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4140" y="191135"/>
            <a:ext cx="7886700" cy="994172"/>
          </a:xfrm>
        </p:spPr>
        <p:txBody>
          <a:bodyPr>
            <a:normAutofit fontScale="90000"/>
          </a:bodyPr>
          <a:lstStyle/>
          <a:p>
            <a:r>
              <a:rPr lang="zh-CN" altLang="en-US"/>
              <a:t>读读下面这两个句子，看看他们存在什么问题：</a:t>
            </a:r>
            <a:endParaRPr lang="zh-CN" altLang="en-US"/>
          </a:p>
        </p:txBody>
      </p:sp>
      <p:sp>
        <p:nvSpPr>
          <p:cNvPr id="3" name="内容占位符 2"/>
          <p:cNvSpPr>
            <a:spLocks noGrp="1"/>
          </p:cNvSpPr>
          <p:nvPr>
            <p:ph idx="1"/>
          </p:nvPr>
        </p:nvSpPr>
        <p:spPr>
          <a:xfrm>
            <a:off x="103823" y="1796891"/>
            <a:ext cx="8921115" cy="4001929"/>
          </a:xfrm>
        </p:spPr>
        <p:txBody>
          <a:bodyPr/>
          <a:lstStyle/>
          <a:p>
            <a:pPr marL="0" indent="0">
              <a:buNone/>
            </a:pPr>
            <a:r>
              <a:rPr lang="en-US" altLang="zh-CN" sz="4000"/>
              <a:t>1.</a:t>
            </a:r>
            <a:r>
              <a:rPr lang="zh-CN" altLang="en-US" sz="4000"/>
              <a:t>看到同志们的认真负责，使我很受教育。</a:t>
            </a:r>
            <a:endParaRPr lang="zh-CN" altLang="en-US" sz="4000"/>
          </a:p>
          <a:p>
            <a:pPr marL="0" indent="0">
              <a:buNone/>
            </a:pPr>
            <a:r>
              <a:rPr lang="en-US" altLang="zh-CN" sz="4000"/>
              <a:t>2.</a:t>
            </a:r>
            <a:r>
              <a:rPr lang="zh-CN" altLang="en-US" sz="4000"/>
              <a:t>他给我们描绘了除夕农民包饺子，守岁守到深夜，初一清晨全家在一起吃饺子，放鞭炮。</a:t>
            </a:r>
            <a:endParaRPr lang="zh-CN" altLang="en-US" sz="4000"/>
          </a:p>
          <a:p>
            <a:pPr marL="0" indent="0">
              <a:buNone/>
            </a:pPr>
            <a:r>
              <a:rPr lang="zh-CN" altLang="en-US" sz="4000"/>
              <a:t>提取主干</a:t>
            </a:r>
            <a:endParaRPr lang="zh-CN" altLang="en-US" sz="40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129858" y="104540"/>
            <a:ext cx="5915025" cy="765572"/>
          </a:xfrm>
        </p:spPr>
        <p:txBody>
          <a:bodyPr>
            <a:normAutofit fontScale="90000"/>
          </a:bodyPr>
          <a:lstStyle/>
          <a:p>
            <a:r>
              <a:rPr lang="zh-CN" altLang="en-US" smtClean="0">
                <a:sym typeface="+mn-ea"/>
              </a:rPr>
              <a:t>二、用词不当</a:t>
            </a:r>
            <a:endParaRPr lang="zh-CN" altLang="en-US" smtClean="0">
              <a:sym typeface="+mn-ea"/>
            </a:endParaRPr>
          </a:p>
        </p:txBody>
      </p:sp>
      <p:sp>
        <p:nvSpPr>
          <p:cNvPr id="13" name="内容占位符 12"/>
          <p:cNvSpPr>
            <a:spLocks noGrp="1"/>
          </p:cNvSpPr>
          <p:nvPr>
            <p:ph idx="1"/>
            <p:custDataLst>
              <p:tags r:id="rId4"/>
            </p:custDataLst>
          </p:nvPr>
        </p:nvSpPr>
        <p:spPr>
          <a:xfrm>
            <a:off x="273050" y="979805"/>
            <a:ext cx="8655685" cy="5521325"/>
          </a:xfrm>
        </p:spPr>
        <p:txBody>
          <a:bodyPr>
            <a:normAutofit lnSpcReduction="10000"/>
          </a:bodyPr>
          <a:lstStyle/>
          <a:p>
            <a:pPr marL="171450" indent="-171450">
              <a:lnSpc>
                <a:spcPct val="150000"/>
              </a:lnSpc>
              <a:buSzTx/>
              <a:buFont typeface="Arial" panose="020b0604020202020204" pitchFamily="34" charset="0"/>
              <a:buChar char="•"/>
            </a:pPr>
            <a:r>
              <a:rPr lang="zh-CN" altLang="en-US" sz="3200">
                <a:solidFill>
                  <a:schemeClr val="tx1"/>
                </a:solidFill>
                <a:sym typeface="+mn-ea"/>
              </a:rPr>
              <a:t>1.</a:t>
            </a:r>
            <a:r>
              <a:rPr lang="zh-CN" altLang="en-US" sz="3200">
                <a:solidFill>
                  <a:srgbClr val="FF0000"/>
                </a:solidFill>
                <a:sym typeface="+mn-ea"/>
              </a:rPr>
              <a:t>感情色彩不当</a:t>
            </a:r>
            <a:r>
              <a:rPr lang="zh-CN" altLang="en-US" sz="3200">
                <a:sym typeface="+mn-ea"/>
              </a:rPr>
              <a:t>：他那认真刻苦的学习精神，值得我们每个同学效尤。</a:t>
            </a:r>
            <a:endParaRPr lang="zh-CN" altLang="en-US" sz="3200">
              <a:sym typeface="+mn-ea"/>
            </a:endParaRPr>
          </a:p>
          <a:p>
            <a:pPr marL="171450" indent="-171450">
              <a:lnSpc>
                <a:spcPct val="150000"/>
              </a:lnSpc>
              <a:buSzTx/>
              <a:buFont typeface="Arial" panose="020b0604020202020204" pitchFamily="34" charset="0"/>
              <a:buChar char="•"/>
            </a:pPr>
            <a:r>
              <a:rPr lang="zh-CN" altLang="en-US" sz="3200">
                <a:sym typeface="+mn-ea"/>
              </a:rPr>
              <a:t>（“效尤”是贬义词，意思是“明知别人的行为是错误的而照样去做”应该为“学习”。</a:t>
            </a:r>
            <a:r>
              <a:rPr lang="zh-CN" altLang="en-US" sz="3200" smtClean="0">
                <a:sym typeface="+mn-ea"/>
              </a:rPr>
              <a:t>）</a:t>
            </a:r>
            <a:endParaRPr lang="en-US" altLang="zh-CN" sz="3200" smtClean="0">
              <a:sym typeface="+mn-ea"/>
            </a:endParaRPr>
          </a:p>
          <a:p>
            <a:pPr marL="171450" indent="-171450">
              <a:lnSpc>
                <a:spcPct val="150000"/>
              </a:lnSpc>
              <a:buSzTx/>
              <a:buFont typeface="Arial" panose="020b0604020202020204" pitchFamily="34" charset="0"/>
              <a:buChar char="•"/>
            </a:pPr>
            <a:r>
              <a:rPr lang="zh-CN" altLang="en-US" sz="3200" smtClean="0">
                <a:sym typeface="+mn-ea"/>
              </a:rPr>
              <a:t>例子：不可救药（不用于学生早退或者迟到，没有到了无法挽救的地步）</a:t>
            </a:r>
            <a:endParaRPr lang="en-US" altLang="zh-CN" sz="3200" smtClean="0">
              <a:sym typeface="+mn-ea"/>
            </a:endParaRPr>
          </a:p>
          <a:p>
            <a:pPr marL="171450" indent="-171450">
              <a:lnSpc>
                <a:spcPct val="150000"/>
              </a:lnSpc>
              <a:buSzTx/>
              <a:buFont typeface="Arial" panose="020b0604020202020204" pitchFamily="34" charset="0"/>
              <a:buChar char="•"/>
            </a:pPr>
            <a:r>
              <a:rPr lang="zh-CN" altLang="en-US" sz="3200" smtClean="0">
                <a:sym typeface="+mn-ea"/>
              </a:rPr>
              <a:t>随声附和（贬义词）</a:t>
            </a:r>
            <a:endParaRPr lang="zh-CN" altLang="en-US" sz="3200"/>
          </a:p>
          <a:p>
            <a:pPr marL="171450" indent="-171450">
              <a:lnSpc>
                <a:spcPct val="150000"/>
              </a:lnSpc>
              <a:buSzTx/>
              <a:buFont typeface="Arial" panose="020b0604020202020204" pitchFamily="34" charset="0"/>
              <a:buChar char="•"/>
            </a:pPr>
            <a:endParaRPr lang="zh-CN" altLang="en-US" sz="32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247015"/>
            <a:ext cx="7886700" cy="1325563"/>
          </a:xfrm>
        </p:spPr>
        <p:txBody>
          <a:bodyPr/>
          <a:lstStyle/>
          <a:p>
            <a:r>
              <a:rPr lang="zh-CN" altLang="en-US" sz="3200" smtClean="0">
                <a:sym typeface="+mn-ea"/>
              </a:rPr>
              <a:t>用词不当</a:t>
            </a:r>
            <a:endParaRPr lang="zh-CN" altLang="en-US" sz="3200" smtClean="0">
              <a:sym typeface="+mn-ea"/>
            </a:endParaRPr>
          </a:p>
        </p:txBody>
      </p:sp>
      <p:sp>
        <p:nvSpPr>
          <p:cNvPr id="3" name="内容占位符 2"/>
          <p:cNvSpPr>
            <a:spLocks noGrp="1"/>
          </p:cNvSpPr>
          <p:nvPr>
            <p:ph idx="1"/>
          </p:nvPr>
        </p:nvSpPr>
        <p:spPr>
          <a:xfrm>
            <a:off x="0" y="650875"/>
            <a:ext cx="9070975" cy="5689600"/>
          </a:xfrm>
        </p:spPr>
        <p:txBody>
          <a:bodyPr>
            <a:normAutofit fontScale="80000"/>
          </a:bodyPr>
          <a:lstStyle/>
          <a:p>
            <a:pPr fontAlgn="auto">
              <a:lnSpc>
                <a:spcPct val="100000"/>
              </a:lnSpc>
              <a:spcBef>
                <a:spcPct val="0"/>
              </a:spcBef>
            </a:pPr>
            <a:r>
              <a:rPr lang="zh-CN" altLang="en-US" sz="4000" smtClean="0">
                <a:sym typeface="+mn-ea"/>
              </a:rPr>
              <a:t>2.</a:t>
            </a:r>
            <a:r>
              <a:rPr lang="zh-CN" altLang="en-US" sz="4000" smtClean="0">
                <a:solidFill>
                  <a:srgbClr val="FF0000"/>
                </a:solidFill>
                <a:sym typeface="+mn-ea"/>
              </a:rPr>
              <a:t>关联词语不当</a:t>
            </a:r>
            <a:r>
              <a:rPr lang="zh-CN" altLang="en-US" sz="4000" smtClean="0">
                <a:sym typeface="+mn-ea"/>
              </a:rPr>
              <a:t>：即使明天下大雨，我们都不能迟到。</a:t>
            </a:r>
            <a:endParaRPr lang="zh-CN" altLang="en-US" sz="4000" smtClean="0">
              <a:sym typeface="+mn-ea"/>
            </a:endParaRPr>
          </a:p>
          <a:p>
            <a:pPr fontAlgn="auto">
              <a:lnSpc>
                <a:spcPct val="100000"/>
              </a:lnSpc>
              <a:spcBef>
                <a:spcPct val="0"/>
              </a:spcBef>
            </a:pPr>
            <a:r>
              <a:rPr lang="zh-CN" altLang="en-US" sz="4000" smtClean="0">
                <a:sym typeface="+mn-ea"/>
              </a:rPr>
              <a:t>（将“都”改成“也”）</a:t>
            </a:r>
            <a:endParaRPr lang="en-US" altLang="zh-CN" sz="4000" smtClean="0">
              <a:sym typeface="+mn-ea"/>
            </a:endParaRPr>
          </a:p>
          <a:p>
            <a:pPr fontAlgn="auto">
              <a:lnSpc>
                <a:spcPct val="100000"/>
              </a:lnSpc>
              <a:spcBef>
                <a:spcPct val="0"/>
              </a:spcBef>
            </a:pPr>
            <a:r>
              <a:rPr lang="zh-CN" altLang="en-US" sz="4000" smtClean="0">
                <a:sym typeface="+mn-ea"/>
              </a:rPr>
              <a:t>例子：我们只有保持好良好的心态，认真复习，就能在考场上正常发挥，取得好成绩。</a:t>
            </a:r>
            <a:endParaRPr lang="zh-CN" altLang="en-US" sz="4000" smtClean="0">
              <a:sym typeface="+mn-ea"/>
            </a:endParaRPr>
          </a:p>
          <a:p>
            <a:pPr fontAlgn="auto">
              <a:lnSpc>
                <a:spcPct val="100000"/>
              </a:lnSpc>
              <a:spcBef>
                <a:spcPct val="0"/>
              </a:spcBef>
            </a:pPr>
            <a:r>
              <a:rPr lang="zh-CN" altLang="en-US" sz="4000" smtClean="0">
                <a:sym typeface="+mn-ea"/>
              </a:rPr>
              <a:t>（“就能”改为“才能”）</a:t>
            </a:r>
            <a:endParaRPr lang="en-US" altLang="zh-CN" sz="4000" smtClean="0">
              <a:sym typeface="+mn-ea"/>
            </a:endParaRPr>
          </a:p>
          <a:p>
            <a:pPr fontAlgn="auto">
              <a:lnSpc>
                <a:spcPct val="100000"/>
              </a:lnSpc>
              <a:spcBef>
                <a:spcPct val="0"/>
              </a:spcBef>
            </a:pPr>
            <a:r>
              <a:rPr lang="en-US" altLang="zh-CN" sz="3100" smtClean="0"/>
              <a:t>1</a:t>
            </a:r>
            <a:r>
              <a:rPr lang="zh-CN" altLang="en-US" sz="3100" smtClean="0"/>
              <a:t>、“只要 </a:t>
            </a:r>
            <a:r>
              <a:rPr lang="en-US" altLang="zh-CN" sz="3100" smtClean="0"/>
              <a:t>......</a:t>
            </a:r>
            <a:r>
              <a:rPr lang="zh-CN" altLang="en-US" sz="3100" smtClean="0"/>
              <a:t>就”表示足够条件，即有这个条件就会产生后一个分句指出的结果，但并不排除在别的条件下也会产生这样的结果。强调是一种充分条件，但是不是达到结果的唯一条件。</a:t>
            </a:r>
            <a:endParaRPr lang="zh-CN" altLang="en-US" sz="3100" smtClean="0"/>
          </a:p>
          <a:p>
            <a:pPr fontAlgn="auto">
              <a:lnSpc>
                <a:spcPct val="100000"/>
              </a:lnSpc>
              <a:spcBef>
                <a:spcPct val="0"/>
              </a:spcBef>
            </a:pPr>
            <a:r>
              <a:rPr lang="en-US" altLang="zh-CN" sz="3100" smtClean="0"/>
              <a:t>2</a:t>
            </a:r>
            <a:r>
              <a:rPr lang="zh-CN" altLang="en-US" sz="3100" smtClean="0"/>
              <a:t>、“只有</a:t>
            </a:r>
            <a:r>
              <a:rPr lang="en-US" altLang="zh-CN" sz="3100" smtClean="0"/>
              <a:t>......</a:t>
            </a:r>
            <a:r>
              <a:rPr lang="zh-CN" altLang="en-US" sz="3100" smtClean="0"/>
              <a:t>才”表示必备条件，即缺少了这个条件就不能产生后面的那个分句指出的结果，但有了所说的条件，也不一定能产生所说的结果，还要看是否具备其他的条件。</a:t>
            </a:r>
            <a:endParaRPr lang="zh-CN" altLang="en-US" sz="3200" smtClean="0"/>
          </a:p>
          <a:p>
            <a:endParaRPr lang="zh-CN" altLang="en-US" smtClean="0"/>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标题 11"/>
          <p:cNvSpPr>
            <a:spLocks noGrp="1"/>
          </p:cNvSpPr>
          <p:nvPr>
            <p:ph type="title"/>
            <p:custDataLst>
              <p:tags r:id="rId3"/>
            </p:custDataLst>
          </p:nvPr>
        </p:nvSpPr>
        <p:spPr>
          <a:xfrm>
            <a:off x="-317" y="-235"/>
            <a:ext cx="5915025" cy="765572"/>
          </a:xfrm>
        </p:spPr>
        <p:txBody>
          <a:bodyPr>
            <a:normAutofit fontScale="90000"/>
          </a:bodyPr>
          <a:lstStyle/>
          <a:p>
            <a:r>
              <a:rPr lang="zh-CN" altLang="en-US" smtClean="0">
                <a:sym typeface="+mn-ea"/>
              </a:rPr>
              <a:t>三、搭配不当</a:t>
            </a:r>
            <a:endParaRPr lang="zh-CN" altLang="en-US" smtClean="0">
              <a:sym typeface="+mn-ea"/>
            </a:endParaRPr>
          </a:p>
        </p:txBody>
      </p:sp>
      <p:sp>
        <p:nvSpPr>
          <p:cNvPr id="13" name="内容占位符 12"/>
          <p:cNvSpPr>
            <a:spLocks noGrp="1"/>
          </p:cNvSpPr>
          <p:nvPr>
            <p:ph idx="1"/>
            <p:custDataLst>
              <p:tags r:id="rId4"/>
            </p:custDataLst>
          </p:nvPr>
        </p:nvSpPr>
        <p:spPr>
          <a:xfrm>
            <a:off x="74295" y="712470"/>
            <a:ext cx="9008745" cy="6092825"/>
          </a:xfrm>
        </p:spPr>
        <p:txBody>
          <a:bodyPr>
            <a:noAutofit/>
          </a:bodyPr>
          <a:lstStyle/>
          <a:p>
            <a:pPr marL="171450" indent="-171450" fontAlgn="auto">
              <a:lnSpc>
                <a:spcPct val="100000"/>
              </a:lnSpc>
              <a:spcBef>
                <a:spcPct val="0"/>
              </a:spcBef>
              <a:buSzTx/>
              <a:buFont typeface="Arial" panose="020b0604020202020204" pitchFamily="34" charset="0"/>
              <a:buChar char="•"/>
            </a:pPr>
            <a:r>
              <a:rPr lang="zh-CN" altLang="en-US" sz="3600"/>
              <a:t>1.</a:t>
            </a:r>
            <a:r>
              <a:rPr lang="zh-CN" altLang="en-US" sz="3600">
                <a:solidFill>
                  <a:srgbClr val="FF0000"/>
                </a:solidFill>
              </a:rPr>
              <a:t>主谓搭配不当</a:t>
            </a:r>
            <a:r>
              <a:rPr lang="zh-CN" altLang="en-US" sz="3600"/>
              <a:t>：这时，全场所有人的眼睛都集中到大会主席台上。</a:t>
            </a:r>
            <a:endParaRPr lang="zh-CN" altLang="en-US" sz="3600"/>
          </a:p>
          <a:p>
            <a:pPr marL="171450" indent="-171450" fontAlgn="auto">
              <a:lnSpc>
                <a:spcPct val="100000"/>
              </a:lnSpc>
              <a:spcBef>
                <a:spcPct val="0"/>
              </a:spcBef>
              <a:buSzTx/>
              <a:buFont typeface="Arial" panose="020b0604020202020204" pitchFamily="34" charset="0"/>
              <a:buChar char="•"/>
            </a:pPr>
            <a:r>
              <a:rPr lang="zh-CN" altLang="en-US" sz="3600"/>
              <a:t>（“眼睛”和谓语“集中”不搭配，应将“眼睛”改为“目光”。）</a:t>
            </a:r>
            <a:endParaRPr lang="zh-CN" altLang="en-US" sz="3600"/>
          </a:p>
          <a:p>
            <a:pPr marL="171450" indent="-171450" fontAlgn="auto">
              <a:lnSpc>
                <a:spcPct val="100000"/>
              </a:lnSpc>
              <a:spcBef>
                <a:spcPct val="0"/>
              </a:spcBef>
              <a:buSzTx/>
              <a:buFont typeface="Arial" panose="020b0604020202020204" pitchFamily="34" charset="0"/>
              <a:buChar char="•"/>
            </a:pPr>
            <a:r>
              <a:rPr lang="zh-CN" altLang="en-US" sz="3600"/>
              <a:t>2.</a:t>
            </a:r>
            <a:r>
              <a:rPr lang="zh-CN" altLang="en-US" sz="3600">
                <a:solidFill>
                  <a:srgbClr val="FF0000"/>
                </a:solidFill>
              </a:rPr>
              <a:t>动宾搭配不当</a:t>
            </a:r>
            <a:r>
              <a:rPr lang="zh-CN" altLang="en-US" sz="3600"/>
              <a:t>：我们要发扬老一辈的革命事业。</a:t>
            </a:r>
            <a:endParaRPr lang="zh-CN" altLang="en-US" sz="3600"/>
          </a:p>
          <a:p>
            <a:pPr marL="171450" indent="-171450" fontAlgn="auto">
              <a:lnSpc>
                <a:spcPct val="100000"/>
              </a:lnSpc>
              <a:spcBef>
                <a:spcPct val="0"/>
              </a:spcBef>
              <a:buSzTx/>
              <a:buFont typeface="Arial" panose="020b0604020202020204" pitchFamily="34" charset="0"/>
              <a:buChar char="•"/>
            </a:pPr>
            <a:r>
              <a:rPr lang="zh-CN" altLang="en-US" sz="3600"/>
              <a:t>（“发扬”和“事业”不搭配，应将“发扬”改成“继承”</a:t>
            </a:r>
            <a:r>
              <a:rPr lang="zh-CN" altLang="en-US" sz="3600" smtClean="0"/>
              <a:t>）</a:t>
            </a:r>
            <a:endParaRPr lang="en-US" altLang="zh-CN" sz="3600" smtClean="0"/>
          </a:p>
          <a:p>
            <a:pPr marL="171450" indent="-171450" fontAlgn="auto">
              <a:lnSpc>
                <a:spcPct val="100000"/>
              </a:lnSpc>
              <a:spcBef>
                <a:spcPct val="0"/>
              </a:spcBef>
              <a:buSzTx/>
              <a:buFont typeface="Arial" panose="020b0604020202020204" pitchFamily="34" charset="0"/>
              <a:buChar char="•"/>
            </a:pPr>
            <a:r>
              <a:rPr lang="zh-CN" altLang="en-US" sz="3600" smtClean="0"/>
              <a:t>例子：我省要全面加强海洋生态文明建设，提高海洋资源开发利用的效率和范围。</a:t>
            </a:r>
            <a:endParaRPr lang="zh-CN" altLang="en-US" sz="3600" smtClean="0"/>
          </a:p>
          <a:p>
            <a:pPr marL="171450" indent="-171450" fontAlgn="auto">
              <a:lnSpc>
                <a:spcPct val="100000"/>
              </a:lnSpc>
              <a:spcBef>
                <a:spcPct val="0"/>
              </a:spcBef>
              <a:buSzTx/>
              <a:buFont typeface="Arial" panose="020b0604020202020204" pitchFamily="34" charset="0"/>
              <a:buChar char="•"/>
            </a:pPr>
            <a:r>
              <a:rPr lang="zh-CN" altLang="en-US" sz="3600" smtClean="0"/>
              <a:t>（提高和范围搭配不当）</a:t>
            </a:r>
            <a:endParaRPr lang="zh-CN" altLang="en-US" sz="3600" smtClean="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 calcmode="lin" valueType="num">
                                      <p:cBhvr additive="base">
                                        <p:cTn id="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animEffect transition="in" filter="blinds(horizontal)">
                                      <p:cBhvr>
                                        <p:cTn id="1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SLIDE_ID" val="custom20185066_11"/>
  <p:tag name="KSO_WM_SLIDE_INDEX" val="11"/>
  <p:tag name="KSO_WM_SLIDE_ITEM_CNT" val="2"/>
  <p:tag name="KSO_WM_SLIDE_LAYOUT" val="a_b_e"/>
  <p:tag name="KSO_WM_SLIDE_LAYOUT_CNT" val="1_1_1"/>
  <p:tag name="KSO_WM_SLIDE_SUBTYPE" val="pureTxt"/>
  <p:tag name="KSO_WM_SLIDE_TYPE" val="sectionTitle"/>
  <p:tag name="KSO_WM_TAG_VERSION" val="1.0"/>
  <p:tag name="KSO_WM_TEMPLATE_CATEGORY" val="custom"/>
  <p:tag name="KSO_WM_TEMPLATE_INDEX" val="658"/>
  <p:tag name="KSO_WM_TEMPLATE_JOB_ID" val="2"/>
  <p:tag name="KSO_WM_TEMPLATE_OUTLINE_ID" val="15"/>
  <p:tag name="KSO_WM_TEMPLATE_SCENE_ID" val="1"/>
  <p:tag name="KSO_WM_TEMPLATE_TOPIC_DEFAULT" val="1"/>
  <p:tag name="KSO_WM_TEMPLATE_TOPIC_ID" val="2869567"/>
</p:tagLst>
</file>

<file path=ppt/tags/tag10.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11.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12.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13.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14.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15.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16.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17.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18.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19.xml><?xml version="1.0" encoding="utf-8"?>
<p:tagLst xmlns:p="http://schemas.openxmlformats.org/presentationml/2006/main">
  <p:tag name="KSO_WM_BEAUTIFY_FLAG" val="#wm#"/>
  <p:tag name="KSO_WM_DYNAMICNUM_SPEED" val="3"/>
  <p:tag name="KSO_WM_TAG_VERSION" val="1.0"/>
  <p:tag name="KSO_WM_TEMPLATE_CATEGORY" val="custom"/>
  <p:tag name="KSO_WM_TEMPLATE_INDEX" val="658"/>
  <p:tag name="KSO_WM_UNIT_CLEAR" val="1"/>
  <p:tag name="KSO_WM_UNIT_COMPATIBLE" val="0"/>
  <p:tag name="KSO_WM_UNIT_DIAGRAM_MODELTYPE" val="dynamicNum"/>
  <p:tag name="KSO_WM_UNIT_DYNMNUM_DGM_ANIMTYPE" val="5"/>
  <p:tag name="KSO_WM_UNIT_DYNMNUM_TYPE" val="1"/>
  <p:tag name="KSO_WM_UNIT_HIGHLIGHT" val="0"/>
  <p:tag name="KSO_WM_UNIT_ID" val="custom452_2*f*1"/>
  <p:tag name="KSO_WM_UNIT_INDEX" val="1593817240477_1_1"/>
  <p:tag name="KSO_WM_UNIT_LAYERLEVEL" val="1"/>
  <p:tag name="KSO_WM_UNIT_PRESET_TEXT_INDEX" val="4"/>
  <p:tag name="KSO_WM_UNIT_PRESET_TEXT_LEN" val="114"/>
  <p:tag name="KSO_WM_UNIT_TYPE" val="ζ_h_f"/>
  <p:tag name="KSO_WM_UNIT_VALUE" val="175"/>
</p:tagLst>
</file>

<file path=ppt/tags/tag2.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20.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21.xml><?xml version="1.0" encoding="utf-8"?>
<p:tagLst xmlns:p="http://schemas.openxmlformats.org/presentationml/2006/main">
  <p:tag name="KSO_WM_BEAUTIFY_FLAG" val="#wm#"/>
  <p:tag name="KSO_WM_TEMPLATE_CATEGORY" val="custom"/>
  <p:tag name="KSO_WM_TEMPLATE_INDEX" val="658"/>
</p:tagLst>
</file>

<file path=ppt/tags/tag22.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23.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24.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25.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26.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27.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28.xml><?xml version="1.0" encoding="utf-8"?>
<p:tagLst xmlns:p="http://schemas.openxmlformats.org/presentationml/2006/main">
  <p:tag name="KSO_WM_BEAUTIFY_FLAG" val="#wm#"/>
  <p:tag name="KSO_WM_TEMPLATE_CATEGORY" val="custom"/>
  <p:tag name="KSO_WM_TEMPLATE_INDEX" val="658"/>
</p:tagLst>
</file>

<file path=ppt/tags/tag29.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3.xml><?xml version="1.0" encoding="utf-8"?>
<p:tagLst xmlns:p="http://schemas.openxmlformats.org/presentationml/2006/main">
  <p:tag name="KSO_WM_BEAUTIFY_FLAG" val="#wm#"/>
  <p:tag name="KSO_WM_DYNAMICNUM_SPEED" val="3"/>
  <p:tag name="KSO_WM_TAG_VERSION" val="1.0"/>
  <p:tag name="KSO_WM_TEMPLATE_CATEGORY" val="custom"/>
  <p:tag name="KSO_WM_TEMPLATE_INDEX" val="658"/>
  <p:tag name="KSO_WM_UNIT_CLEAR" val="1"/>
  <p:tag name="KSO_WM_UNIT_COMPATIBLE" val="0"/>
  <p:tag name="KSO_WM_UNIT_DIAGRAM_MODELTYPE" val="dynamicNum"/>
  <p:tag name="KSO_WM_UNIT_DYNMNUM_DGM_ANIMTYPE" val="5"/>
  <p:tag name="KSO_WM_UNIT_DYNMNUM_TYPE" val="1"/>
  <p:tag name="KSO_WM_UNIT_HIGHLIGHT" val="0"/>
  <p:tag name="KSO_WM_UNIT_ID" val="custom452_2*f*1"/>
  <p:tag name="KSO_WM_UNIT_INDEX" val="1593815897469_1_1"/>
  <p:tag name="KSO_WM_UNIT_LAYERLEVEL" val="1"/>
  <p:tag name="KSO_WM_UNIT_PRESET_TEXT_INDEX" val="4"/>
  <p:tag name="KSO_WM_UNIT_PRESET_TEXT_LEN" val="114"/>
  <p:tag name="KSO_WM_UNIT_TYPE" val="ζ_h_f"/>
  <p:tag name="KSO_WM_UNIT_VALUE" val="175"/>
</p:tagLst>
</file>

<file path=ppt/tags/tag30.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31.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32.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33.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34.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35.xml><?xml version="1.0" encoding="utf-8"?>
<p:tagLst xmlns:p="http://schemas.openxmlformats.org/presentationml/2006/main">
  <p:tag name="KSO_WM_BEAUTIFY_FLAG" val="#wm#"/>
  <p:tag name="KSO_WM_TEMPLATE_CATEGORY" val="custom"/>
  <p:tag name="KSO_WM_TEMPLATE_INDEX" val="658"/>
</p:tagLst>
</file>

<file path=ppt/tags/tag36.xml><?xml version="1.0" encoding="utf-8"?>
<p:tagLst xmlns:p="http://schemas.openxmlformats.org/presentationml/2006/main">
  <p:tag name="KSO_WM_BEAUTIFY_FLAG" val="#wm#"/>
  <p:tag name="KSO_WM_TEMPLATE_CATEGORY" val="custom"/>
  <p:tag name="KSO_WM_TEMPLATE_INDEX" val="658"/>
</p:tagLst>
</file>

<file path=ppt/tags/tag37.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38.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39.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4.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40.xml><?xml version="1.0" encoding="utf-8"?>
<p:tagLst xmlns:p="http://schemas.openxmlformats.org/presentationml/2006/main">
  <p:tag name="AS_OS" val="Unix 3.10 unknown"/>
  <p:tag name="AS_RELEASE_DATE" val="2020.11.30"/>
  <p:tag name="AS_TITLE" val="Aspose.Slides for Java"/>
  <p:tag name="AS_VERSION" val="20.11"/>
</p:tagLst>
</file>

<file path=ppt/tags/tag5.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ags/tag6.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f*1"/>
  <p:tag name="KSO_WM_UNIT_INDEX" val="1"/>
  <p:tag name="KSO_WM_UNIT_LAYERLEVEL" val="1"/>
  <p:tag name="KSO_WM_UNIT_PRESET_TEXT_INDEX" val="4"/>
  <p:tag name="KSO_WM_UNIT_PRESET_TEXT_LEN" val="114"/>
  <p:tag name="KSO_WM_UNIT_TYPE" val="f"/>
  <p:tag name="KSO_WM_UNIT_VALUE" val="175"/>
</p:tagLst>
</file>

<file path=ppt/tags/tag7.xml><?xml version="1.0" encoding="utf-8"?>
<p:tagLst xmlns:p="http://schemas.openxmlformats.org/presentationml/2006/main">
  <p:tag name="KSO_WM_BEAUTIFY_FLAG" val="#wm#"/>
  <p:tag name="KSO_WM_SLIDE_ID" val="custom658_2"/>
  <p:tag name="KSO_WM_SLIDE_INDEX" val="2"/>
  <p:tag name="KSO_WM_SLIDE_ITEM_CNT" val="1"/>
  <p:tag name="KSO_WM_SLIDE_LAYOUT" val="a_f"/>
  <p:tag name="KSO_WM_SLIDE_LAYOUT_CNT" val="1_1"/>
  <p:tag name="KSO_WM_SLIDE_POSITION" val="50*148"/>
  <p:tag name="KSO_WM_SLIDE_SIZE" val="621*338"/>
  <p:tag name="KSO_WM_SLIDE_SUBTYPE" val="pureTxt"/>
  <p:tag name="KSO_WM_SLIDE_TYPE" val="text"/>
  <p:tag name="KSO_WM_TAG_VERSION" val="1.0"/>
  <p:tag name="KSO_WM_TEMPLATE_CATEGORY" val="custom"/>
  <p:tag name="KSO_WM_TEMPLATE_INDEX" val="658"/>
</p:tagLst>
</file>

<file path=ppt/tags/tag8.xml><?xml version="1.0" encoding="utf-8"?>
<p:tagLst xmlns:p="http://schemas.openxmlformats.org/presentationml/2006/main">
  <p:tag name="KSO_WM_BEAUTIFY_FLAG" val="#wm#"/>
  <p:tag name="KSO_WM_TEMPLATE_CATEGORY" val="custom"/>
  <p:tag name="KSO_WM_TEMPLATE_INDEX" val="658"/>
</p:tagLst>
</file>

<file path=ppt/tags/tag9.xml><?xml version="1.0" encoding="utf-8"?>
<p:tagLst xmlns:p="http://schemas.openxmlformats.org/presentationml/2006/main">
  <p:tag name="KSO_WM_BEAUTIFY_FLAG" val="#wm#"/>
  <p:tag name="KSO_WM_TAG_VERSION" val="1.0"/>
  <p:tag name="KSO_WM_TEMPLATE_CATEGORY" val="custom"/>
  <p:tag name="KSO_WM_TEMPLATE_INDEX" val="658"/>
  <p:tag name="KSO_WM_UNIT_CLEAR" val="1"/>
  <p:tag name="KSO_WM_UNIT_COMPATIBLE" val="0"/>
  <p:tag name="KSO_WM_UNIT_HIGHLIGHT" val="0"/>
  <p:tag name="KSO_WM_UNIT_ID" val="custom452_2*a*1"/>
  <p:tag name="KSO_WM_UNIT_INDEX" val="1"/>
  <p:tag name="KSO_WM_UNIT_ISCONTENTSTITLE" val="0"/>
  <p:tag name="KSO_WM_UNIT_LAYERLEVEL" val="1"/>
  <p:tag name="KSO_WM_UNIT_PRESET_TEXT_INDEX" val="3"/>
  <p:tag name="KSO_WM_UNIT_PRESET_TEXT_LEN" val="17"/>
  <p:tag name="KSO_WM_UNIT_TYPE" val="a"/>
  <p:tag name="KSO_WM_UNIT_VALUE" val="3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159</Paragraphs>
  <Slides>29</Slides>
  <Notes>11</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29</vt:i4>
      </vt:variant>
    </vt:vector>
  </HeadingPairs>
  <TitlesOfParts>
    <vt:vector baseType="lpstr" size="35">
      <vt:lpstr>Arial</vt:lpstr>
      <vt:lpstr>Calibri</vt:lpstr>
      <vt:lpstr>Calibri Light</vt:lpstr>
      <vt:lpstr>微软雅黑</vt:lpstr>
      <vt:lpstr>华文新魏</vt:lpstr>
      <vt:lpstr>Office 主题</vt:lpstr>
      <vt:lpstr>PowerPoint Presentation</vt:lpstr>
      <vt:lpstr>一、成分残缺</vt:lpstr>
      <vt:lpstr>成分残缺</vt:lpstr>
      <vt:lpstr>成分残缺</vt:lpstr>
      <vt:lpstr>成分残缺</vt:lpstr>
      <vt:lpstr>读读下面这两个句子，看看他们存在什么问题：</vt:lpstr>
      <vt:lpstr>二、用词不当</vt:lpstr>
      <vt:lpstr>用词不当</vt:lpstr>
      <vt:lpstr>三、搭配不当</vt:lpstr>
      <vt:lpstr>搭配不当</vt:lpstr>
      <vt:lpstr>搭配不当</vt:lpstr>
      <vt:lpstr>PowerPoint Presentation</vt:lpstr>
      <vt:lpstr>PowerPoint Presentation</vt:lpstr>
      <vt:lpstr>四、语序不当</vt:lpstr>
      <vt:lpstr>PowerPoint Presentation</vt:lpstr>
      <vt:lpstr>语序不当</vt:lpstr>
      <vt:lpstr>语序不当</vt:lpstr>
      <vt:lpstr>语序不当</vt:lpstr>
      <vt:lpstr>语序不当</vt:lpstr>
      <vt:lpstr>PowerPoint Presentation</vt:lpstr>
      <vt:lpstr>五、重复啰嗦</vt:lpstr>
      <vt:lpstr>PowerPoint Presentation</vt:lpstr>
      <vt:lpstr>六、前后矛盾</vt:lpstr>
      <vt:lpstr>七、结构混乱</vt:lpstr>
      <vt:lpstr>PowerPoint Presentation</vt:lpstr>
      <vt:lpstr>PowerPoint Presentation</vt:lpstr>
      <vt:lpstr>八、表意不明</vt:lpstr>
      <vt:lpstr>表意不明——句子歧义</vt:lpstr>
      <vt:lpstr>九.不合逻辑</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2021-09-28T09:35:29.118</cp:lastPrinted>
  <dcterms:created xsi:type="dcterms:W3CDTF">2021-09-28T09:35:29Z</dcterms:created>
  <dcterms:modified xsi:type="dcterms:W3CDTF">2021-09-28T01:35:29Z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