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75" r:id="rId3"/>
    <p:sldId id="263" r:id="rId4"/>
    <p:sldId id="266" r:id="rId5"/>
    <p:sldId id="264" r:id="rId6"/>
    <p:sldId id="258" r:id="rId7"/>
    <p:sldId id="267" r:id="rId8"/>
    <p:sldId id="268" r:id="rId9"/>
    <p:sldId id="259" r:id="rId10"/>
    <p:sldId id="269" r:id="rId11"/>
    <p:sldId id="270" r:id="rId12"/>
    <p:sldId id="271" r:id="rId13"/>
    <p:sldId id="272" r:id="rId14"/>
    <p:sldId id="273" r:id="rId15"/>
    <p:sldId id="260" r:id="rId16"/>
    <p:sldId id="274" r:id="rId17"/>
    <p:sldId id="261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990099"/>
    <a:srgbClr val="FF000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1D1E9E8-8C82-4877-A0C9-B421FFFBCAB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D5657F-FC70-40E5-9806-F45358F919E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557881-46E6-4AAA-9027-ABE3B66E705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BF3C8-2702-4790-BCAF-F8A259FC3DE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A37FBE-E6B9-418F-B21E-7EBF62A496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461DBB-0AE5-421C-95D1-21AE17AF0C5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D0569-7D34-449C-A404-30E603D74F4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490FD-6A3A-4ACA-B505-3C06EBCC960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F51401-2B11-4C73-A6A2-DE3DFF2782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721F5D-EBA6-4B61-B524-3EDB7699254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ECE05E-7C9F-45C8-B6B6-A33183A2503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645E43-CB41-4A31-99B1-B466F637934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023CF635-3344-414B-A11B-5408AD1C1E9A}" type="slidenum">
              <a:rPr lang="zh-CN" altLang="en-US"/>
            </a:fld>
            <a:endParaRPr lang="en-US" altLang="zh-CN"/>
          </a:p>
        </p:txBody>
      </p:sp>
      <p:pic>
        <p:nvPicPr>
          <p:cNvPr id="24581" name="图片 1035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GIF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1116013" y="2781300"/>
            <a:ext cx="6697662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 b="1">
                <a:solidFill>
                  <a:srgbClr val="070707"/>
                </a:solidFill>
                <a:latin typeface="宋体" panose="02010600030101010101" pitchFamily="2" charset="-122"/>
              </a:rPr>
              <a:t>12 </a:t>
            </a:r>
            <a:r>
              <a:rPr lang="zh-CN" altLang="en-US" sz="6000" b="1">
                <a:solidFill>
                  <a:srgbClr val="070707"/>
                </a:solidFill>
                <a:latin typeface="宋体" panose="02010600030101010101" pitchFamily="2" charset="-122"/>
              </a:rPr>
              <a:t>第一千个球</a:t>
            </a:r>
            <a:endParaRPr lang="zh-CN" altLang="en-US" sz="6000" b="1">
              <a:solidFill>
                <a:srgbClr val="070707"/>
              </a:solidFill>
              <a:latin typeface="宋体" panose="02010600030101010101" pitchFamily="2" charset="-122"/>
            </a:endParaRPr>
          </a:p>
        </p:txBody>
      </p:sp>
      <p:pic>
        <p:nvPicPr>
          <p:cNvPr id="4128" name="图片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850" y="6094413"/>
            <a:ext cx="8620125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0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4131" name="MH_SubTitle_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/>
          </a:p>
        </p:txBody>
      </p:sp>
      <p:sp>
        <p:nvSpPr>
          <p:cNvPr id="4132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133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4134" name="MH_SubTitle_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/>
          </a:p>
        </p:txBody>
      </p:sp>
      <p:sp>
        <p:nvSpPr>
          <p:cNvPr id="4135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136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137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4138" name="MH_SubTitle_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/>
          </a:p>
        </p:txBody>
      </p:sp>
      <p:sp>
        <p:nvSpPr>
          <p:cNvPr id="4139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140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141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4142" name="MH_SubTitle_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</a:rPr>
              <a:t>当堂检测</a:t>
            </a:r>
            <a:endParaRPr lang="zh-CN" altLang="en-US"/>
          </a:p>
        </p:txBody>
      </p:sp>
      <p:sp>
        <p:nvSpPr>
          <p:cNvPr id="4143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4144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4145" name="MH_Other_7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46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47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4148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4149" name="MH_Other_9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50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51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4152" name="MH_Other_11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53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154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7347"/>
          <p:cNvSpPr>
            <a:spLocks noChangeArrowheads="1"/>
          </p:cNvSpPr>
          <p:nvPr/>
        </p:nvSpPr>
        <p:spPr bwMode="auto">
          <a:xfrm>
            <a:off x="684213" y="981075"/>
            <a:ext cx="80264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150BD9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solidFill>
                  <a:srgbClr val="150BD9"/>
                </a:solidFill>
                <a:latin typeface="宋体" panose="02010600030101010101" pitchFamily="2" charset="-122"/>
              </a:rPr>
              <a:t>《第一千个球</a:t>
            </a:r>
            <a:r>
              <a:rPr lang="en-US" altLang="zh-CN" sz="2800" b="1">
                <a:solidFill>
                  <a:srgbClr val="150BD9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150BD9"/>
                </a:solidFill>
                <a:latin typeface="宋体" panose="02010600030101010101" pitchFamily="2" charset="-122"/>
              </a:rPr>
              <a:t>与</a:t>
            </a:r>
            <a:r>
              <a:rPr lang="en-US" altLang="zh-CN" sz="2800" b="1">
                <a:solidFill>
                  <a:srgbClr val="150BD9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150BD9"/>
                </a:solidFill>
                <a:latin typeface="宋体" panose="02010600030101010101" pitchFamily="2" charset="-122"/>
              </a:rPr>
              <a:t>慈父与恩师</a:t>
            </a:r>
            <a:r>
              <a:rPr lang="en-US" altLang="zh-CN" sz="2800" b="1">
                <a:solidFill>
                  <a:srgbClr val="150BD9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150BD9"/>
                </a:solidFill>
                <a:latin typeface="宋体" panose="02010600030101010101" pitchFamily="2" charset="-122"/>
              </a:rPr>
              <a:t>有联系吗？</a:t>
            </a:r>
            <a:endParaRPr lang="zh-CN" altLang="en-US" sz="2800" b="1">
              <a:solidFill>
                <a:srgbClr val="150BD9"/>
              </a:solidFill>
              <a:latin typeface="宋体" panose="02010600030101010101" pitchFamily="2" charset="-122"/>
            </a:endParaRPr>
          </a:p>
        </p:txBody>
      </p:sp>
      <p:sp>
        <p:nvSpPr>
          <p:cNvPr id="57349" name="矩形 57348"/>
          <p:cNvSpPr>
            <a:spLocks noChangeArrowheads="1"/>
          </p:cNvSpPr>
          <p:nvPr/>
        </p:nvSpPr>
        <p:spPr bwMode="auto">
          <a:xfrm>
            <a:off x="611188" y="2060575"/>
            <a:ext cx="7848600" cy="3084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第一部分写结果，写贝利踢进第一千个球后的高兴。第二部分写原因，选取典型事例突出他的成就的取得是和家庭的教育分不开，来源于特殊的教育方式，这样使前后两部分按</a:t>
            </a: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由果到因，由表及里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的内在因果关系联系在一起。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椭圆 21505"/>
          <p:cNvSpPr>
            <a:spLocks noChangeArrowheads="1"/>
          </p:cNvSpPr>
          <p:nvPr/>
        </p:nvSpPr>
        <p:spPr bwMode="auto">
          <a:xfrm>
            <a:off x="2809875" y="2997200"/>
            <a:ext cx="1676400" cy="1600200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6" name="文本框 21506"/>
          <p:cNvSpPr txBox="1">
            <a:spLocks noChangeArrowheads="1"/>
          </p:cNvSpPr>
          <p:nvPr/>
        </p:nvSpPr>
        <p:spPr bwMode="auto">
          <a:xfrm>
            <a:off x="2881313" y="3286125"/>
            <a:ext cx="1439862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660033"/>
                </a:solidFill>
                <a:latin typeface="Tahoma" panose="020B0604030504040204" pitchFamily="34" charset="0"/>
              </a:rPr>
              <a:t>第一千           个球</a:t>
            </a:r>
            <a:endParaRPr lang="zh-CN" altLang="en-US" sz="3200" b="1">
              <a:solidFill>
                <a:srgbClr val="660033"/>
              </a:solidFill>
              <a:latin typeface="Tahoma" panose="020B0604030504040204" pitchFamily="34" charset="0"/>
            </a:endParaRPr>
          </a:p>
        </p:txBody>
      </p:sp>
      <p:sp>
        <p:nvSpPr>
          <p:cNvPr id="21508" name="直接连接符 21507"/>
          <p:cNvSpPr>
            <a:spLocks noChangeShapeType="1"/>
          </p:cNvSpPr>
          <p:nvPr/>
        </p:nvSpPr>
        <p:spPr bwMode="auto">
          <a:xfrm flipV="1">
            <a:off x="4500563" y="2349500"/>
            <a:ext cx="936625" cy="1296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9" name="直接连接符 21508"/>
          <p:cNvSpPr>
            <a:spLocks noChangeShapeType="1"/>
          </p:cNvSpPr>
          <p:nvPr/>
        </p:nvSpPr>
        <p:spPr bwMode="auto">
          <a:xfrm flipV="1">
            <a:off x="4465638" y="3070225"/>
            <a:ext cx="1152525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0" name="直接连接符 21509"/>
          <p:cNvSpPr>
            <a:spLocks noChangeShapeType="1"/>
          </p:cNvSpPr>
          <p:nvPr/>
        </p:nvSpPr>
        <p:spPr bwMode="auto">
          <a:xfrm>
            <a:off x="4465638" y="3646488"/>
            <a:ext cx="1296987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1" name="直接连接符 21510"/>
          <p:cNvSpPr>
            <a:spLocks noChangeShapeType="1"/>
          </p:cNvSpPr>
          <p:nvPr/>
        </p:nvSpPr>
        <p:spPr bwMode="auto">
          <a:xfrm>
            <a:off x="4500563" y="3644900"/>
            <a:ext cx="1296987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2" name="文本框 21511"/>
          <p:cNvSpPr txBox="1">
            <a:spLocks noChangeArrowheads="1"/>
          </p:cNvSpPr>
          <p:nvPr/>
        </p:nvSpPr>
        <p:spPr bwMode="auto">
          <a:xfrm>
            <a:off x="5292725" y="1989138"/>
            <a:ext cx="18796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150BD9"/>
                </a:solidFill>
                <a:latin typeface="Tahoma" panose="020B0604030504040204" pitchFamily="34" charset="0"/>
              </a:rPr>
              <a:t>安地拉特：</a:t>
            </a:r>
            <a:endParaRPr lang="zh-CN" altLang="en-US" sz="3200" b="1">
              <a:solidFill>
                <a:srgbClr val="150BD9"/>
              </a:solidFill>
              <a:latin typeface="Tahoma" panose="020B0604030504040204" pitchFamily="34" charset="0"/>
            </a:endParaRPr>
          </a:p>
        </p:txBody>
      </p:sp>
      <p:sp>
        <p:nvSpPr>
          <p:cNvPr id="21513" name="文本框 21512"/>
          <p:cNvSpPr txBox="1">
            <a:spLocks noChangeArrowheads="1"/>
          </p:cNvSpPr>
          <p:nvPr/>
        </p:nvSpPr>
        <p:spPr bwMode="auto">
          <a:xfrm>
            <a:off x="5435600" y="2709863"/>
            <a:ext cx="11318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150BD9"/>
                </a:solidFill>
                <a:latin typeface="Tahoma" panose="020B0604030504040204" pitchFamily="34" charset="0"/>
              </a:rPr>
              <a:t>观众：</a:t>
            </a:r>
            <a:endParaRPr lang="zh-CN" altLang="en-US" sz="3200" b="1">
              <a:solidFill>
                <a:srgbClr val="150BD9"/>
              </a:solidFill>
              <a:latin typeface="Tahoma" panose="020B0604030504040204" pitchFamily="34" charset="0"/>
            </a:endParaRPr>
          </a:p>
        </p:txBody>
      </p:sp>
      <p:sp>
        <p:nvSpPr>
          <p:cNvPr id="21514" name="文本框 21513"/>
          <p:cNvSpPr txBox="1">
            <a:spLocks noChangeArrowheads="1"/>
          </p:cNvSpPr>
          <p:nvPr/>
        </p:nvSpPr>
        <p:spPr bwMode="auto">
          <a:xfrm>
            <a:off x="5521325" y="3429000"/>
            <a:ext cx="27320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150BD9"/>
                </a:solidFill>
                <a:latin typeface="Tahoma" panose="020B0604030504040204" pitchFamily="34" charset="0"/>
              </a:rPr>
              <a:t>摄影师、记者：</a:t>
            </a:r>
            <a:endParaRPr lang="zh-CN" altLang="en-US" sz="3200" b="1">
              <a:solidFill>
                <a:srgbClr val="150BD9"/>
              </a:solidFill>
              <a:latin typeface="Tahoma" panose="020B0604030504040204" pitchFamily="34" charset="0"/>
            </a:endParaRPr>
          </a:p>
        </p:txBody>
      </p:sp>
      <p:sp>
        <p:nvSpPr>
          <p:cNvPr id="21515" name="文本框 21514"/>
          <p:cNvSpPr txBox="1">
            <a:spLocks noChangeArrowheads="1"/>
          </p:cNvSpPr>
          <p:nvPr/>
        </p:nvSpPr>
        <p:spPr bwMode="auto">
          <a:xfrm>
            <a:off x="5521325" y="4365625"/>
            <a:ext cx="20732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101600">
              <a:spcBef>
                <a:spcPct val="50000"/>
              </a:spcBef>
            </a:pPr>
            <a:r>
              <a:rPr lang="zh-CN" altLang="en-US" sz="3200" b="1">
                <a:solidFill>
                  <a:srgbClr val="150BD9"/>
                </a:solidFill>
                <a:latin typeface="Tahoma" panose="020B0604030504040204" pitchFamily="34" charset="0"/>
              </a:rPr>
              <a:t>巴西报纸：</a:t>
            </a:r>
            <a:endParaRPr lang="zh-CN" altLang="en-US" sz="3200" b="1">
              <a:solidFill>
                <a:srgbClr val="150BD9"/>
              </a:solidFill>
              <a:latin typeface="Tahoma" panose="020B0604030504040204" pitchFamily="34" charset="0"/>
            </a:endParaRPr>
          </a:p>
        </p:txBody>
      </p:sp>
      <p:sp>
        <p:nvSpPr>
          <p:cNvPr id="21516" name="直接连接符 21515"/>
          <p:cNvSpPr>
            <a:spLocks noChangeShapeType="1"/>
          </p:cNvSpPr>
          <p:nvPr/>
        </p:nvSpPr>
        <p:spPr bwMode="auto">
          <a:xfrm flipH="1">
            <a:off x="2051050" y="3789363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7" name="文本框 21516"/>
          <p:cNvSpPr txBox="1">
            <a:spLocks noChangeArrowheads="1"/>
          </p:cNvSpPr>
          <p:nvPr/>
        </p:nvSpPr>
        <p:spPr bwMode="auto">
          <a:xfrm>
            <a:off x="2124075" y="3068638"/>
            <a:ext cx="64770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150BD9"/>
                </a:solidFill>
                <a:latin typeface="Tahoma" panose="020B0604030504040204" pitchFamily="34" charset="0"/>
              </a:rPr>
              <a:t>贝</a:t>
            </a:r>
            <a:endParaRPr lang="zh-CN" altLang="en-US" sz="3200" b="1">
              <a:solidFill>
                <a:srgbClr val="150BD9"/>
              </a:solidFill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150BD9"/>
                </a:solidFill>
                <a:latin typeface="Tahoma" panose="020B0604030504040204" pitchFamily="34" charset="0"/>
              </a:rPr>
              <a:t>利</a:t>
            </a:r>
            <a:endParaRPr lang="zh-CN" altLang="en-US" sz="3200" b="1">
              <a:solidFill>
                <a:srgbClr val="150BD9"/>
              </a:solidFill>
              <a:latin typeface="Tahoma" panose="020B0604030504040204" pitchFamily="34" charset="0"/>
            </a:endParaRPr>
          </a:p>
        </p:txBody>
      </p:sp>
      <p:sp>
        <p:nvSpPr>
          <p:cNvPr id="21518" name="直接连接符 21517"/>
          <p:cNvSpPr>
            <a:spLocks noChangeShapeType="1"/>
          </p:cNvSpPr>
          <p:nvPr/>
        </p:nvSpPr>
        <p:spPr bwMode="auto">
          <a:xfrm flipH="1" flipV="1">
            <a:off x="1403350" y="2420938"/>
            <a:ext cx="719138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9" name="直接连接符 21518"/>
          <p:cNvSpPr>
            <a:spLocks noChangeShapeType="1"/>
          </p:cNvSpPr>
          <p:nvPr/>
        </p:nvSpPr>
        <p:spPr bwMode="auto">
          <a:xfrm flipH="1" flipV="1">
            <a:off x="1403350" y="3068638"/>
            <a:ext cx="719138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0" name="直接连接符 21519"/>
          <p:cNvSpPr>
            <a:spLocks noChangeShapeType="1"/>
          </p:cNvSpPr>
          <p:nvPr/>
        </p:nvSpPr>
        <p:spPr bwMode="auto">
          <a:xfrm flipH="1" flipV="1">
            <a:off x="1403350" y="3644900"/>
            <a:ext cx="719138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1" name="直接连接符 21520"/>
          <p:cNvSpPr>
            <a:spLocks noChangeShapeType="1"/>
          </p:cNvSpPr>
          <p:nvPr/>
        </p:nvSpPr>
        <p:spPr bwMode="auto">
          <a:xfrm flipH="1">
            <a:off x="1403350" y="3789363"/>
            <a:ext cx="64770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2" name="文本框 21521"/>
          <p:cNvSpPr txBox="1">
            <a:spLocks noChangeArrowheads="1"/>
          </p:cNvSpPr>
          <p:nvPr/>
        </p:nvSpPr>
        <p:spPr bwMode="auto">
          <a:xfrm>
            <a:off x="506413" y="2205038"/>
            <a:ext cx="11525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</a:rPr>
              <a:t>紧张</a:t>
            </a:r>
            <a:endParaRPr lang="zh-CN" altLang="en-US" sz="32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1523" name="文本框 21522"/>
          <p:cNvSpPr txBox="1">
            <a:spLocks noChangeArrowheads="1"/>
          </p:cNvSpPr>
          <p:nvPr/>
        </p:nvSpPr>
        <p:spPr bwMode="auto">
          <a:xfrm>
            <a:off x="539750" y="2781300"/>
            <a:ext cx="11525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</a:rPr>
              <a:t>冷静</a:t>
            </a:r>
            <a:endParaRPr lang="zh-CN" altLang="en-US" sz="32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1524" name="文本框 21523"/>
          <p:cNvSpPr txBox="1">
            <a:spLocks noChangeArrowheads="1"/>
          </p:cNvSpPr>
          <p:nvPr/>
        </p:nvSpPr>
        <p:spPr bwMode="auto">
          <a:xfrm>
            <a:off x="506413" y="3354388"/>
            <a:ext cx="10795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</a:rPr>
              <a:t>激动</a:t>
            </a:r>
            <a:endParaRPr lang="zh-CN" altLang="en-US" sz="32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1525" name="直接连接符 21524"/>
          <p:cNvSpPr>
            <a:spLocks noChangeShapeType="1"/>
          </p:cNvSpPr>
          <p:nvPr/>
        </p:nvSpPr>
        <p:spPr bwMode="auto">
          <a:xfrm flipH="1">
            <a:off x="1476375" y="3789363"/>
            <a:ext cx="576263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6" name="文本框 21525"/>
          <p:cNvSpPr txBox="1">
            <a:spLocks noChangeArrowheads="1"/>
          </p:cNvSpPr>
          <p:nvPr/>
        </p:nvSpPr>
        <p:spPr bwMode="auto">
          <a:xfrm>
            <a:off x="506413" y="4575175"/>
            <a:ext cx="11525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</a:rPr>
              <a:t>冷静</a:t>
            </a:r>
            <a:endParaRPr lang="zh-CN" altLang="en-US" sz="32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1527" name="文本框 21526"/>
          <p:cNvSpPr txBox="1">
            <a:spLocks noChangeArrowheads="1"/>
          </p:cNvSpPr>
          <p:nvPr/>
        </p:nvSpPr>
        <p:spPr bwMode="auto">
          <a:xfrm>
            <a:off x="506413" y="5078413"/>
            <a:ext cx="10795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</a:rPr>
              <a:t>高兴</a:t>
            </a:r>
            <a:endParaRPr lang="zh-CN" altLang="en-US" sz="32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16407" name="文本框 21528"/>
          <p:cNvSpPr txBox="1">
            <a:spLocks noChangeArrowheads="1"/>
          </p:cNvSpPr>
          <p:nvPr/>
        </p:nvSpPr>
        <p:spPr bwMode="auto">
          <a:xfrm>
            <a:off x="827088" y="765175"/>
            <a:ext cx="746918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99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600" b="1">
                <a:solidFill>
                  <a:srgbClr val="CC0099"/>
                </a:solidFill>
                <a:latin typeface="宋体" panose="02010600030101010101" pitchFamily="2" charset="-122"/>
              </a:rPr>
              <a:t>贝利进球前后各方面的反应</a:t>
            </a:r>
            <a:endParaRPr lang="zh-CN" altLang="en-US" sz="3600" b="1">
              <a:solidFill>
                <a:srgbClr val="CC0099"/>
              </a:solidFill>
              <a:latin typeface="宋体" panose="02010600030101010101" pitchFamily="2" charset="-122"/>
            </a:endParaRPr>
          </a:p>
        </p:txBody>
      </p:sp>
      <p:sp>
        <p:nvSpPr>
          <p:cNvPr id="21530" name="直接连接符 21529"/>
          <p:cNvSpPr>
            <a:spLocks noChangeShapeType="1"/>
          </p:cNvSpPr>
          <p:nvPr/>
        </p:nvSpPr>
        <p:spPr bwMode="auto">
          <a:xfrm flipH="1">
            <a:off x="1476375" y="3716338"/>
            <a:ext cx="647700" cy="17287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1" name="文本框 21530"/>
          <p:cNvSpPr txBox="1">
            <a:spLocks noChangeArrowheads="1"/>
          </p:cNvSpPr>
          <p:nvPr/>
        </p:nvSpPr>
        <p:spPr bwMode="auto">
          <a:xfrm>
            <a:off x="539750" y="4005263"/>
            <a:ext cx="10795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</a:rPr>
              <a:t>高兴</a:t>
            </a:r>
            <a:endParaRPr lang="zh-CN" altLang="en-US" sz="32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1532" name="文本框 21531"/>
          <p:cNvSpPr txBox="1">
            <a:spLocks noChangeArrowheads="1"/>
          </p:cNvSpPr>
          <p:nvPr/>
        </p:nvSpPr>
        <p:spPr bwMode="auto">
          <a:xfrm>
            <a:off x="7380288" y="1989138"/>
            <a:ext cx="13017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CC"/>
                </a:solidFill>
                <a:latin typeface="Tahoma" panose="020B0604030504040204" pitchFamily="34" charset="0"/>
              </a:rPr>
              <a:t>紧张</a:t>
            </a:r>
            <a:endParaRPr lang="zh-CN" altLang="en-US" sz="3200" b="1">
              <a:solidFill>
                <a:srgbClr val="FF33CC"/>
              </a:solidFill>
              <a:latin typeface="Tahoma" panose="020B0604030504040204" pitchFamily="34" charset="0"/>
            </a:endParaRPr>
          </a:p>
        </p:txBody>
      </p:sp>
      <p:sp>
        <p:nvSpPr>
          <p:cNvPr id="21533" name="文本框 21532"/>
          <p:cNvSpPr txBox="1">
            <a:spLocks noChangeArrowheads="1"/>
          </p:cNvSpPr>
          <p:nvPr/>
        </p:nvSpPr>
        <p:spPr bwMode="auto">
          <a:xfrm>
            <a:off x="6516688" y="2709863"/>
            <a:ext cx="23622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CC"/>
                </a:solidFill>
              </a:rPr>
              <a:t>欣喜若狂</a:t>
            </a:r>
            <a:endParaRPr lang="zh-CN" altLang="en-US" sz="3200" b="1">
              <a:solidFill>
                <a:srgbClr val="FF33CC"/>
              </a:solidFill>
            </a:endParaRPr>
          </a:p>
        </p:txBody>
      </p:sp>
      <p:sp>
        <p:nvSpPr>
          <p:cNvPr id="21534" name="文本框 21533"/>
          <p:cNvSpPr txBox="1">
            <a:spLocks noChangeArrowheads="1"/>
          </p:cNvSpPr>
          <p:nvPr/>
        </p:nvSpPr>
        <p:spPr bwMode="auto">
          <a:xfrm>
            <a:off x="6948488" y="3862388"/>
            <a:ext cx="18319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CC"/>
                </a:solidFill>
                <a:sym typeface="Arial" panose="020B0604020202020204" pitchFamily="34" charset="0"/>
              </a:rPr>
              <a:t>冲、围</a:t>
            </a:r>
            <a:endParaRPr lang="zh-CN" altLang="en-US" sz="3200" b="1">
              <a:solidFill>
                <a:srgbClr val="FF33CC"/>
              </a:solidFill>
              <a:sym typeface="Arial" panose="020B0604020202020204" pitchFamily="34" charset="0"/>
            </a:endParaRPr>
          </a:p>
        </p:txBody>
      </p:sp>
      <p:sp>
        <p:nvSpPr>
          <p:cNvPr id="21535" name="文本框 21534"/>
          <p:cNvSpPr txBox="1">
            <a:spLocks noChangeArrowheads="1"/>
          </p:cNvSpPr>
          <p:nvPr/>
        </p:nvSpPr>
        <p:spPr bwMode="auto">
          <a:xfrm>
            <a:off x="5399088" y="5013325"/>
            <a:ext cx="37449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CC"/>
                </a:solidFill>
              </a:rPr>
              <a:t>与登月球相提并论</a:t>
            </a:r>
            <a:endParaRPr lang="zh-CN" altLang="en-US" sz="3200" b="1">
              <a:solidFill>
                <a:srgbClr val="FF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9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4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9" dur="500"/>
                                        <p:tgtEl>
                                          <p:spTgt spid="21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4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9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9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9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9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9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9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21513" grpId="0"/>
      <p:bldP spid="21517" grpId="0"/>
      <p:bldP spid="21522" grpId="0" bldLvl="0"/>
      <p:bldP spid="21523" grpId="0" bldLvl="0"/>
      <p:bldP spid="21524" grpId="0" bldLvl="0"/>
      <p:bldP spid="21526" grpId="0" bldLvl="0"/>
      <p:bldP spid="21527" grpId="0" bldLvl="0"/>
      <p:bldP spid="21531" grpId="0" bldLvl="0"/>
      <p:bldP spid="21533" grpId="0" bldLvl="0"/>
      <p:bldP spid="2153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52225"/>
          <p:cNvSpPr txBox="1"/>
          <p:nvPr/>
        </p:nvSpPr>
        <p:spPr>
          <a:xfrm>
            <a:off x="539750" y="981075"/>
            <a:ext cx="7962900" cy="6397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</a:pPr>
            <a:r>
              <a:rPr lang="en-US" altLang="zh-CN" sz="3600" b="1" noProof="1">
                <a:solidFill>
                  <a:srgbClr val="150BD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  <a:cs typeface="+mn-ea"/>
              </a:rPr>
              <a:t>5.</a:t>
            </a:r>
            <a:r>
              <a:rPr lang="zh-CN" altLang="en-US" sz="3600" b="1" noProof="1">
                <a:solidFill>
                  <a:srgbClr val="150BD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  <a:cs typeface="+mn-ea"/>
              </a:rPr>
              <a:t>贝利能踢进一千个球，说明了什么？</a:t>
            </a:r>
            <a:endParaRPr lang="zh-CN" altLang="en-US" sz="3600" b="1" noProof="1">
              <a:solidFill>
                <a:srgbClr val="150BD9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52228" name="矩形 52227"/>
          <p:cNvSpPr>
            <a:spLocks noChangeArrowheads="1"/>
          </p:cNvSpPr>
          <p:nvPr/>
        </p:nvSpPr>
        <p:spPr bwMode="auto">
          <a:xfrm>
            <a:off x="828675" y="2636838"/>
            <a:ext cx="7602538" cy="2592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5400" b="1">
                <a:solidFill>
                  <a:srgbClr val="FF0000"/>
                </a:solidFill>
                <a:ea typeface="黑体" panose="02010600030101010101" pitchFamily="49" charset="-122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ea typeface="黑体" panose="02010600030101010101" pitchFamily="49" charset="-122"/>
              </a:rPr>
              <a:t>贝利：高超的球技</a:t>
            </a:r>
            <a:endParaRPr lang="zh-CN" altLang="en-US" sz="4000" b="1">
              <a:solidFill>
                <a:srgbClr val="FF0000"/>
              </a:solidFill>
              <a:ea typeface="黑体" panose="0201060003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  <a:ea typeface="黑体" panose="02010600030101010101" pitchFamily="49" charset="-122"/>
              </a:rPr>
              <a:t>               良好的心理素质</a:t>
            </a:r>
            <a:endParaRPr lang="zh-CN" altLang="en-US" sz="4000" b="1">
              <a:solidFill>
                <a:srgbClr val="FF0000"/>
              </a:solidFill>
              <a:ea typeface="黑体" panose="0201060003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  <a:ea typeface="黑体" panose="02010600030101010101" pitchFamily="49" charset="-122"/>
              </a:rPr>
              <a:t>                谦虚</a:t>
            </a:r>
            <a:endParaRPr lang="zh-CN" altLang="en-US" sz="4000" b="1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319[1]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文本框 59393"/>
          <p:cNvSpPr txBox="1">
            <a:spLocks noChangeArrowheads="1"/>
          </p:cNvSpPr>
          <p:nvPr/>
        </p:nvSpPr>
        <p:spPr bwMode="auto">
          <a:xfrm>
            <a:off x="323850" y="1052513"/>
            <a:ext cx="7848600" cy="763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150BD9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   </a:t>
            </a:r>
            <a:r>
              <a:rPr lang="en-US" altLang="zh-CN" sz="3200">
                <a:solidFill>
                  <a:srgbClr val="150BD9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3200">
                <a:solidFill>
                  <a:srgbClr val="150BD9"/>
                </a:solidFill>
                <a:latin typeface="宋体" panose="02010600030101010101" pitchFamily="2" charset="-122"/>
              </a:rPr>
              <a:t>贝利的故事中，你受到什么启发？</a:t>
            </a:r>
            <a:endParaRPr lang="zh-CN" altLang="en-US" sz="3200">
              <a:solidFill>
                <a:srgbClr val="150BD9"/>
              </a:solidFill>
              <a:latin typeface="宋体" panose="02010600030101010101" pitchFamily="2" charset="-122"/>
            </a:endParaRPr>
          </a:p>
        </p:txBody>
      </p:sp>
      <p:sp>
        <p:nvSpPr>
          <p:cNvPr id="59395" name="文本框 59394"/>
          <p:cNvSpPr txBox="1">
            <a:spLocks noChangeArrowheads="1"/>
          </p:cNvSpPr>
          <p:nvPr/>
        </p:nvSpPr>
        <p:spPr bwMode="auto">
          <a:xfrm>
            <a:off x="827088" y="2276475"/>
            <a:ext cx="7772400" cy="3749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成功是一件事的结束，但也预示着，另一件事的开始。</a:t>
            </a:r>
            <a:endParaRPr lang="zh-CN" altLang="en-US" sz="40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不能老沉浸在成功的喜悦中，要不断寻找新的人生目标。</a:t>
            </a:r>
            <a:endParaRPr lang="zh-CN" altLang="en-US" sz="40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717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04025" y="2565400"/>
            <a:ext cx="206692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文本框 7173"/>
          <p:cNvSpPr txBox="1">
            <a:spLocks noChangeArrowheads="1"/>
          </p:cNvSpPr>
          <p:nvPr/>
        </p:nvSpPr>
        <p:spPr bwMode="auto">
          <a:xfrm>
            <a:off x="468313" y="692150"/>
            <a:ext cx="7907337" cy="1189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7.</a:t>
            </a:r>
            <a:r>
              <a:rPr lang="zh-CN" altLang="en-US" sz="2400" b="1">
                <a:solidFill>
                  <a:srgbClr val="3333FF"/>
                </a:solidFill>
                <a:latin typeface="宋体" panose="02010600030101010101" pitchFamily="2" charset="-122"/>
              </a:rPr>
              <a:t>人人渴望成功。决定成功的因素很多。那么，这两个小故事告诉我们，在贝利获得巨大成功的背后，有哪些不可或缺的因素？联系相关语句加以分析。</a:t>
            </a:r>
            <a:endParaRPr lang="zh-CN" altLang="en-US" sz="2400" b="1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19459" name="文本框 7174"/>
          <p:cNvSpPr txBox="1">
            <a:spLocks noChangeArrowheads="1"/>
          </p:cNvSpPr>
          <p:nvPr/>
        </p:nvSpPr>
        <p:spPr bwMode="auto">
          <a:xfrm>
            <a:off x="1187450" y="2420938"/>
            <a:ext cx="54419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400" b="1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）清醒的头脑，稳定的心理素质</a:t>
            </a:r>
            <a:endParaRPr lang="zh-CN" altLang="en-US" sz="2400" b="1">
              <a:solidFill>
                <a:srgbClr val="99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460" name="文本框 7175"/>
          <p:cNvSpPr txBox="1">
            <a:spLocks noChangeArrowheads="1"/>
          </p:cNvSpPr>
          <p:nvPr/>
        </p:nvSpPr>
        <p:spPr bwMode="auto">
          <a:xfrm>
            <a:off x="1187450" y="3357563"/>
            <a:ext cx="46085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（</a:t>
            </a:r>
            <a:r>
              <a:rPr lang="en-US" altLang="zh-CN" sz="2400" b="1">
                <a:solidFill>
                  <a:srgbClr val="FF0000"/>
                </a:solidFill>
              </a:rPr>
              <a:t>2</a:t>
            </a:r>
            <a:r>
              <a:rPr lang="zh-CN" altLang="en-US" sz="2400" b="1">
                <a:solidFill>
                  <a:srgbClr val="FF0000"/>
                </a:solidFill>
              </a:rPr>
              <a:t>）良好的家庭教育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3" name="内容占位符 63492"/>
          <p:cNvSpPr>
            <a:spLocks noGrp="1" noChangeArrowheads="1"/>
          </p:cNvSpPr>
          <p:nvPr>
            <p:ph idx="4294967295"/>
          </p:nvPr>
        </p:nvSpPr>
        <p:spPr bwMode="auto">
          <a:xfrm>
            <a:off x="144463" y="1125538"/>
            <a:ext cx="8820150" cy="489585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5400" b="1"/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4000" b="1"/>
              <a:t>         </a:t>
            </a:r>
            <a:r>
              <a:rPr lang="zh-CN" altLang="en-US" sz="3600" b="1">
                <a:solidFill>
                  <a:srgbClr val="FF0000"/>
                </a:solidFill>
              </a:rPr>
              <a:t>本文通过叙述贝利踢进第一千个球和父亲说服他不吸烟的两件事，表现贝利不仅</a:t>
            </a:r>
            <a:r>
              <a:rPr lang="zh-CN" altLang="en-US" sz="3600" b="1">
                <a:solidFill>
                  <a:srgbClr val="3333FF"/>
                </a:solidFill>
              </a:rPr>
              <a:t>球艺精湛</a:t>
            </a:r>
            <a:r>
              <a:rPr lang="zh-CN" altLang="en-US" sz="3600" b="1">
                <a:solidFill>
                  <a:srgbClr val="FF0000"/>
                </a:solidFill>
              </a:rPr>
              <a:t>，而且</a:t>
            </a:r>
            <a:r>
              <a:rPr lang="zh-CN" altLang="en-US" sz="3600" b="1">
                <a:solidFill>
                  <a:srgbClr val="3333FF"/>
                </a:solidFill>
              </a:rPr>
              <a:t>人品优秀</a:t>
            </a:r>
            <a:r>
              <a:rPr lang="zh-CN" altLang="en-US" sz="3600" b="1">
                <a:solidFill>
                  <a:srgbClr val="FF0000"/>
                </a:solidFill>
              </a:rPr>
              <a:t>，说明</a:t>
            </a:r>
            <a:r>
              <a:rPr lang="zh-CN" altLang="en-US" sz="3600" b="1">
                <a:solidFill>
                  <a:srgbClr val="3333FF"/>
                </a:solidFill>
              </a:rPr>
              <a:t>良好的家庭教育</a:t>
            </a:r>
            <a:r>
              <a:rPr lang="zh-CN" altLang="en-US" sz="3600" b="1">
                <a:solidFill>
                  <a:srgbClr val="FF0000"/>
                </a:solidFill>
              </a:rPr>
              <a:t>对孩子的成长有很大的影响。</a:t>
            </a:r>
            <a:endParaRPr lang="zh-CN" altLang="en-US" sz="3600">
              <a:solidFill>
                <a:srgbClr val="FF0000"/>
              </a:solidFill>
            </a:endParaRPr>
          </a:p>
        </p:txBody>
      </p:sp>
      <p:grpSp>
        <p:nvGrpSpPr>
          <p:cNvPr id="20482" name="Group 10"/>
          <p:cNvGrpSpPr/>
          <p:nvPr/>
        </p:nvGrpSpPr>
        <p:grpSpPr bwMode="auto">
          <a:xfrm>
            <a:off x="412750" y="790575"/>
            <a:ext cx="2055813" cy="633413"/>
            <a:chOff x="0" y="0"/>
            <a:chExt cx="3236" cy="998"/>
          </a:xfrm>
        </p:grpSpPr>
        <p:grpSp>
          <p:nvGrpSpPr>
            <p:cNvPr id="20483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20484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0485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486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87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488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82" charset="2"/>
                </a:rPr>
                <a:t>课堂小结</a:t>
              </a:r>
              <a:endParaRPr lang="zh-CN" altLang="en-US" sz="2000">
                <a:solidFill>
                  <a:schemeClr val="bg1"/>
                </a:solidFill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819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16688" y="3717925"/>
            <a:ext cx="2087562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矩形 52226"/>
          <p:cNvSpPr>
            <a:spLocks noChangeArrowheads="1"/>
          </p:cNvSpPr>
          <p:nvPr/>
        </p:nvSpPr>
        <p:spPr bwMode="auto">
          <a:xfrm>
            <a:off x="684213" y="836613"/>
            <a:ext cx="7021512" cy="3627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D3A35"/>
                </a:solidFill>
                <a:latin typeface="Verdana" panose="020B0604030504040204" pitchFamily="34" charset="0"/>
              </a:rPr>
              <a:t>实践练习</a:t>
            </a:r>
            <a:br>
              <a:rPr lang="zh-CN" altLang="en-US" sz="2800" b="1">
                <a:solidFill>
                  <a:srgbClr val="FD3A35"/>
                </a:solidFill>
                <a:latin typeface="Verdana" panose="020B0604030504040204" pitchFamily="34" charset="0"/>
              </a:rPr>
            </a:br>
            <a:r>
              <a:rPr lang="zh-CN" altLang="en-US" sz="2800" b="1">
                <a:solidFill>
                  <a:srgbClr val="FD3A35"/>
                </a:solidFill>
                <a:latin typeface="Verdana" panose="020B0604030504040204" pitchFamily="34" charset="0"/>
              </a:rPr>
              <a:t>      </a:t>
            </a:r>
            <a:r>
              <a:rPr lang="zh-CN" altLang="en-US" sz="2800" b="1">
                <a:solidFill>
                  <a:srgbClr val="3333FF"/>
                </a:solidFill>
                <a:latin typeface="Verdana" panose="020B0604030504040204" pitchFamily="34" charset="0"/>
              </a:rPr>
              <a:t>写一个人的传记，有时需要叙述对这个人产生重大影响的某个或几个生活片断，如</a:t>
            </a:r>
            <a:r>
              <a:rPr lang="en-US" altLang="zh-CN" sz="2800" b="1">
                <a:solidFill>
                  <a:srgbClr val="3333FF"/>
                </a:solidFill>
                <a:latin typeface="Verdana" panose="020B0604030504040204" pitchFamily="34" charset="0"/>
              </a:rPr>
              <a:t>《</a:t>
            </a:r>
            <a:r>
              <a:rPr lang="zh-CN" altLang="en-US" sz="2800" b="1">
                <a:solidFill>
                  <a:srgbClr val="3333FF"/>
                </a:solidFill>
                <a:latin typeface="Verdana" panose="020B0604030504040204" pitchFamily="34" charset="0"/>
              </a:rPr>
              <a:t>第一千个球</a:t>
            </a:r>
            <a:r>
              <a:rPr lang="en-US" altLang="zh-CN" sz="2800" b="1">
                <a:solidFill>
                  <a:srgbClr val="3333FF"/>
                </a:solidFill>
                <a:latin typeface="Verdana" panose="020B0604030504040204" pitchFamily="34" charset="0"/>
              </a:rPr>
              <a:t>》</a:t>
            </a:r>
            <a:r>
              <a:rPr lang="zh-CN" altLang="en-US" sz="2800" b="1">
                <a:solidFill>
                  <a:srgbClr val="3333FF"/>
                </a:solidFill>
                <a:latin typeface="Verdana" panose="020B0604030504040204" pitchFamily="34" charset="0"/>
              </a:rPr>
              <a:t>就属于这种情况。试模仿</a:t>
            </a:r>
            <a:r>
              <a:rPr lang="en-US" altLang="zh-CN" sz="2800" b="1">
                <a:solidFill>
                  <a:srgbClr val="3333FF"/>
                </a:solidFill>
                <a:latin typeface="Verdana" panose="020B0604030504040204" pitchFamily="34" charset="0"/>
              </a:rPr>
              <a:t>《</a:t>
            </a:r>
            <a:r>
              <a:rPr lang="zh-CN" altLang="en-US" sz="2800" b="1">
                <a:solidFill>
                  <a:srgbClr val="3333FF"/>
                </a:solidFill>
                <a:latin typeface="Verdana" panose="020B0604030504040204" pitchFamily="34" charset="0"/>
              </a:rPr>
              <a:t>第一千个球</a:t>
            </a:r>
            <a:r>
              <a:rPr lang="en-US" altLang="zh-CN" sz="2800" b="1">
                <a:solidFill>
                  <a:srgbClr val="3333FF"/>
                </a:solidFill>
                <a:latin typeface="Verdana" panose="020B0604030504040204" pitchFamily="34" charset="0"/>
              </a:rPr>
              <a:t>》</a:t>
            </a:r>
            <a:r>
              <a:rPr lang="zh-CN" altLang="en-US" sz="2800" b="1">
                <a:solidFill>
                  <a:srgbClr val="3333FF"/>
                </a:solidFill>
                <a:latin typeface="Verdana" panose="020B0604030504040204" pitchFamily="34" charset="0"/>
              </a:rPr>
              <a:t>，用一两段文字，叙述对自己或他人影响深远的一两个生活片断。</a:t>
            </a:r>
            <a:br>
              <a:rPr lang="zh-CN" altLang="en-US" sz="2800" b="1">
                <a:solidFill>
                  <a:srgbClr val="3333FF"/>
                </a:solidFill>
                <a:latin typeface="Verdana" panose="020B0604030504040204" pitchFamily="34" charset="0"/>
              </a:rPr>
            </a:br>
            <a:br>
              <a:rPr lang="zh-CN" altLang="en-US" sz="2800" b="1">
                <a:solidFill>
                  <a:srgbClr val="3333FF"/>
                </a:solidFill>
                <a:latin typeface="Verdana" panose="020B0604030504040204" pitchFamily="34" charset="0"/>
              </a:rPr>
            </a:br>
            <a:endParaRPr lang="zh-CN" altLang="en-US" sz="2800" b="1">
              <a:solidFill>
                <a:srgbClr val="3333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Group 10"/>
          <p:cNvGrpSpPr/>
          <p:nvPr/>
        </p:nvGrpSpPr>
        <p:grpSpPr bwMode="auto">
          <a:xfrm>
            <a:off x="539750" y="687388"/>
            <a:ext cx="2055813" cy="633412"/>
            <a:chOff x="0" y="0"/>
            <a:chExt cx="3236" cy="998"/>
          </a:xfrm>
        </p:grpSpPr>
        <p:grpSp>
          <p:nvGrpSpPr>
            <p:cNvPr id="5122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5123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5124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25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6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27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情景引入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pic>
        <p:nvPicPr>
          <p:cNvPr id="5128" name="图片 40963" descr="0075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1341438"/>
            <a:ext cx="12954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文本框 1"/>
          <p:cNvSpPr txBox="1">
            <a:spLocks noChangeArrowheads="1"/>
          </p:cNvSpPr>
          <p:nvPr/>
        </p:nvSpPr>
        <p:spPr bwMode="auto">
          <a:xfrm>
            <a:off x="468313" y="2925763"/>
            <a:ext cx="8402637" cy="265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/>
              <a:t>        </a:t>
            </a:r>
            <a:r>
              <a:rPr lang="zh-CN" altLang="en-US" sz="2800" b="1">
                <a:solidFill>
                  <a:srgbClr val="3333FF"/>
                </a:solidFill>
              </a:rPr>
              <a:t>同学们喜欢足球吗？对足球有多少了解呢？</a:t>
            </a:r>
            <a:endParaRPr lang="zh-CN" altLang="en-US" sz="2800" b="1">
              <a:solidFill>
                <a:srgbClr val="3333FF"/>
              </a:solidFill>
            </a:endParaRPr>
          </a:p>
          <a:p>
            <a:r>
              <a:rPr lang="zh-CN" altLang="en-US" sz="2800" b="1">
                <a:solidFill>
                  <a:srgbClr val="3333FF"/>
                </a:solidFill>
              </a:rPr>
              <a:t>        足球，有“世界第一运动”的美誉，是全球体育界最具影响力的单项体育运动，也是世界上最受欢迎的体育项目之一，它的影响力及受关注程度都是其他项目无法比的。而有些人也因为足球一跃成为举世瞩目的明星，今天我们就走近其中最具代表的一位。</a:t>
            </a:r>
            <a:endParaRPr lang="zh-CN" altLang="en-US" sz="2800" b="1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4101"/>
          <p:cNvSpPr txBox="1">
            <a:spLocks noChangeArrowheads="1"/>
          </p:cNvSpPr>
          <p:nvPr/>
        </p:nvSpPr>
        <p:spPr bwMode="auto">
          <a:xfrm>
            <a:off x="612775" y="4868863"/>
            <a:ext cx="8020050" cy="115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  </a:t>
            </a:r>
            <a:r>
              <a:rPr lang="en-US" altLang="zh-CN" sz="2800">
                <a:ea typeface="楷体_GB2312" panose="02010609030101010101" pitchFamily="49" charset="-122"/>
              </a:rPr>
              <a:t>“</a:t>
            </a:r>
            <a:r>
              <a:rPr lang="zh-CN" altLang="en-US" sz="2800">
                <a:ea typeface="楷体_GB2312" panose="02010609030101010101" pitchFamily="49" charset="-122"/>
              </a:rPr>
              <a:t>我为足球而生，就像贝多芬为音乐而生一样。”</a:t>
            </a:r>
            <a:endParaRPr lang="zh-CN" altLang="en-US" sz="2800"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ea typeface="楷体_GB2312" panose="02010609030101010101" pitchFamily="49" charset="-122"/>
              </a:rPr>
              <a:t>                                                      </a:t>
            </a:r>
            <a:r>
              <a:rPr lang="en-US" altLang="zh-CN" sz="2800"/>
              <a:t>——</a:t>
            </a:r>
            <a:r>
              <a:rPr lang="zh-CN" altLang="en-US" sz="2800" b="1"/>
              <a:t>贝利</a:t>
            </a:r>
            <a:r>
              <a:rPr lang="zh-CN" altLang="en-US" sz="2800"/>
              <a:t> </a:t>
            </a:r>
            <a:endParaRPr lang="zh-CN" altLang="en-US" sz="2800"/>
          </a:p>
        </p:txBody>
      </p:sp>
      <p:pic>
        <p:nvPicPr>
          <p:cNvPr id="6146" name="图片 4104" descr="959567_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188" y="908050"/>
            <a:ext cx="2847975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图片 1" descr="013000001627481212421381468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908050"/>
            <a:ext cx="3005138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 descr="1f178a82b9014a90e2619d1eab773912b31bee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650" y="692150"/>
            <a:ext cx="7542213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124" descr="7dc2841e0d124165071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00338" y="620713"/>
            <a:ext cx="36576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图片 51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908050"/>
            <a:ext cx="3030538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图片 5132" descr="12357106319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1341438"/>
            <a:ext cx="3143250" cy="330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图片 5133" descr="013000001627481211621795494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2133600"/>
            <a:ext cx="360045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图片 5135" descr="U348P6T12D1481104F44DT200503311559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3068638"/>
            <a:ext cx="342265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图片 513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1773238"/>
            <a:ext cx="216058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文本框 5138"/>
          <p:cNvSpPr txBox="1">
            <a:spLocks noChangeArrowheads="1"/>
          </p:cNvSpPr>
          <p:nvPr/>
        </p:nvSpPr>
        <p:spPr bwMode="auto">
          <a:xfrm>
            <a:off x="468313" y="1125538"/>
            <a:ext cx="1657350" cy="1004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楷体_GB2312" panose="02010609030101010101" pitchFamily="49" charset="-122"/>
              </a:rPr>
              <a:t>飒爽英姿</a:t>
            </a:r>
            <a:endParaRPr lang="zh-CN" altLang="en-US" sz="2400"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ea typeface="楷体_GB2312" panose="02010609030101010101" pitchFamily="49" charset="-122"/>
              </a:rPr>
              <a:t>辉煌战绩</a:t>
            </a:r>
            <a:endParaRPr lang="zh-CN" altLang="en-US" sz="2400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占位符 47105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2349500"/>
            <a:ext cx="8305800" cy="37433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/>
              <a:t>          </a:t>
            </a:r>
            <a:r>
              <a:rPr lang="zh-CN" altLang="en-US" sz="2400" b="1">
                <a:latin typeface="宋体" panose="02010600030101010101" pitchFamily="2" charset="-122"/>
              </a:rPr>
              <a:t>贝利，</a:t>
            </a:r>
            <a:r>
              <a:rPr lang="en-US" altLang="zh-CN" sz="2400" b="1">
                <a:latin typeface="宋体" panose="02010600030101010101" pitchFamily="2" charset="-122"/>
              </a:rPr>
              <a:t>1940</a:t>
            </a:r>
            <a:r>
              <a:rPr lang="zh-CN" altLang="en-US" sz="2400" b="1">
                <a:latin typeface="宋体" panose="02010600030101010101" pitchFamily="2" charset="-122"/>
              </a:rPr>
              <a:t>年</a:t>
            </a:r>
            <a:r>
              <a:rPr lang="en-US" altLang="zh-CN" sz="2400" b="1">
                <a:latin typeface="宋体" panose="02010600030101010101" pitchFamily="2" charset="-122"/>
              </a:rPr>
              <a:t>10</a:t>
            </a:r>
            <a:r>
              <a:rPr lang="zh-CN" altLang="en-US" sz="2400" b="1">
                <a:latin typeface="宋体" panose="02010600030101010101" pitchFamily="2" charset="-122"/>
              </a:rPr>
              <a:t>月</a:t>
            </a:r>
            <a:r>
              <a:rPr lang="en-US" altLang="zh-CN" sz="2400" b="1">
                <a:latin typeface="宋体" panose="02010600030101010101" pitchFamily="2" charset="-122"/>
              </a:rPr>
              <a:t>30</a:t>
            </a:r>
            <a:r>
              <a:rPr lang="zh-CN" altLang="en-US" sz="2400" b="1">
                <a:latin typeface="宋体" panose="02010600030101010101" pitchFamily="2" charset="-122"/>
              </a:rPr>
              <a:t>日生于巴西。被国际足球界视为</a:t>
            </a:r>
            <a:r>
              <a:rPr lang="en-US" altLang="zh-CN" sz="2400" b="1">
                <a:latin typeface="宋体" panose="02010600030101010101" pitchFamily="2" charset="-122"/>
              </a:rPr>
              <a:t>20</a:t>
            </a:r>
            <a:r>
              <a:rPr lang="zh-CN" altLang="en-US" sz="2400" b="1">
                <a:latin typeface="宋体" panose="02010600030101010101" pitchFamily="2" charset="-122"/>
              </a:rPr>
              <a:t>世纪最佳运动员。他以卓越的球艺，上乘的球德，赢得了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黑色珍珠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的美誉，被推上了</a:t>
            </a:r>
            <a:r>
              <a:rPr lang="zh-CN" altLang="en-US" sz="2400" b="1">
                <a:latin typeface="Arial" panose="020B0604020202020204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足球之王</a:t>
            </a:r>
            <a:r>
              <a:rPr lang="zh-CN" altLang="en-US" sz="2400" b="1">
                <a:latin typeface="Arial" panose="020B0604020202020204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的宝座。这位世界足球奇才在</a:t>
            </a:r>
            <a:r>
              <a:rPr lang="en-US" altLang="zh-CN" sz="2400" b="1">
                <a:latin typeface="宋体" panose="02010600030101010101" pitchFamily="2" charset="-122"/>
              </a:rPr>
              <a:t>1956</a:t>
            </a:r>
            <a:r>
              <a:rPr lang="zh-CN" altLang="en-US" sz="2400" b="1">
                <a:latin typeface="宋体" panose="02010600030101010101" pitchFamily="2" charset="-122"/>
              </a:rPr>
              <a:t>年至</a:t>
            </a:r>
            <a:r>
              <a:rPr lang="en-US" altLang="zh-CN" sz="2400" b="1">
                <a:latin typeface="宋体" panose="02010600030101010101" pitchFamily="2" charset="-122"/>
              </a:rPr>
              <a:t>1977</a:t>
            </a:r>
            <a:r>
              <a:rPr lang="zh-CN" altLang="en-US" sz="2400" b="1">
                <a:latin typeface="宋体" panose="02010600030101010101" pitchFamily="2" charset="-122"/>
              </a:rPr>
              <a:t>年的</a:t>
            </a:r>
            <a:r>
              <a:rPr lang="en-US" altLang="zh-CN" sz="2400" b="1">
                <a:latin typeface="宋体" panose="02010600030101010101" pitchFamily="2" charset="-122"/>
              </a:rPr>
              <a:t>21</a:t>
            </a:r>
            <a:r>
              <a:rPr lang="zh-CN" altLang="en-US" sz="2400" b="1">
                <a:latin typeface="宋体" panose="02010600030101010101" pitchFamily="2" charset="-122"/>
              </a:rPr>
              <a:t>年足球生涯中，共参加了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1366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场比赛</a:t>
            </a:r>
            <a:r>
              <a:rPr lang="zh-CN" altLang="en-US" sz="2400" b="1">
                <a:latin typeface="宋体" panose="02010600030101010101" pitchFamily="2" charset="-122"/>
              </a:rPr>
              <a:t>，射进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1281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个球</a:t>
            </a:r>
            <a:r>
              <a:rPr lang="zh-CN" altLang="en-US" sz="2400" b="1">
                <a:latin typeface="宋体" panose="02010600030101010101" pitchFamily="2" charset="-122"/>
              </a:rPr>
              <a:t>。曾在一场比赛中单枪匹马</a:t>
            </a:r>
            <a:r>
              <a:rPr lang="en-US" altLang="zh-CN" sz="2400" b="1">
                <a:latin typeface="宋体" panose="02010600030101010101" pitchFamily="2" charset="-122"/>
              </a:rPr>
              <a:t>8</a:t>
            </a:r>
            <a:r>
              <a:rPr lang="zh-CN" altLang="en-US" sz="2400" b="1">
                <a:latin typeface="宋体" panose="02010600030101010101" pitchFamily="2" charset="-122"/>
              </a:rPr>
              <a:t>次攻陷对方城池。直到现在，他创造的连续</a:t>
            </a:r>
            <a:r>
              <a:rPr lang="en-US" altLang="zh-CN" sz="2400" b="1">
                <a:latin typeface="宋体" panose="02010600030101010101" pitchFamily="2" charset="-122"/>
              </a:rPr>
              <a:t>3</a:t>
            </a:r>
            <a:r>
              <a:rPr lang="zh-CN" altLang="en-US" sz="2400" b="1">
                <a:latin typeface="宋体" panose="02010600030101010101" pitchFamily="2" charset="-122"/>
              </a:rPr>
              <a:t>年每年进球超过</a:t>
            </a:r>
            <a:r>
              <a:rPr lang="en-US" altLang="zh-CN" sz="2400" b="1">
                <a:latin typeface="宋体" panose="02010600030101010101" pitchFamily="2" charset="-122"/>
              </a:rPr>
              <a:t>100</a:t>
            </a:r>
            <a:r>
              <a:rPr lang="zh-CN" altLang="en-US" sz="2400" b="1">
                <a:latin typeface="宋体" panose="02010600030101010101" pitchFamily="2" charset="-122"/>
              </a:rPr>
              <a:t>这一纪录至今还没有人打破过。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       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1969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年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11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月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19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日</a:t>
            </a:r>
            <a:r>
              <a:rPr lang="zh-CN" altLang="en-US" sz="2400" b="1">
                <a:latin typeface="宋体" panose="02010600030101010101" pitchFamily="2" charset="-122"/>
              </a:rPr>
              <a:t>，在巴西里约热内卢的马拉卡那体育场，贝利踢进了他的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第一千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</a:rPr>
              <a:t>个球</a:t>
            </a:r>
            <a:r>
              <a:rPr lang="zh-CN" altLang="en-US" sz="2400">
                <a:latin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1266" name="标题 4710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55650" y="1196975"/>
            <a:ext cx="7772400" cy="11430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r>
              <a:rPr lang="zh-CN" altLang="en-US" b="1">
                <a:solidFill>
                  <a:srgbClr val="150BD9"/>
                </a:solidFill>
              </a:rPr>
              <a:t>走近球王</a:t>
            </a:r>
            <a:endParaRPr lang="zh-CN" altLang="en-US" b="1">
              <a:solidFill>
                <a:srgbClr val="150BD9"/>
              </a:solidFill>
            </a:endParaRPr>
          </a:p>
        </p:txBody>
      </p:sp>
      <p:grpSp>
        <p:nvGrpSpPr>
          <p:cNvPr id="11267" name="Group 10"/>
          <p:cNvGrpSpPr/>
          <p:nvPr/>
        </p:nvGrpSpPr>
        <p:grpSpPr bwMode="auto">
          <a:xfrm>
            <a:off x="411163" y="720725"/>
            <a:ext cx="2055812" cy="631825"/>
            <a:chOff x="0" y="0"/>
            <a:chExt cx="3236" cy="998"/>
          </a:xfrm>
        </p:grpSpPr>
        <p:grpSp>
          <p:nvGrpSpPr>
            <p:cNvPr id="11268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1269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1270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271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2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73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自主预习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3" name="文本框 45062"/>
          <p:cNvSpPr txBox="1"/>
          <p:nvPr/>
        </p:nvSpPr>
        <p:spPr>
          <a:xfrm>
            <a:off x="252413" y="1487488"/>
            <a:ext cx="8351837" cy="17383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生</a:t>
            </a:r>
            <a:r>
              <a:rPr lang="zh-CN" altLang="en-US" sz="3600" b="1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涯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(    )    </a:t>
            </a:r>
            <a:r>
              <a:rPr lang="zh-CN" altLang="en-US" sz="3600" b="1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滂沱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(         )     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天</a:t>
            </a:r>
            <a:r>
              <a:rPr lang="zh-CN" altLang="en-US" sz="3600" b="1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分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(</a:t>
            </a:r>
            <a:r>
              <a:rPr lang="en-US" altLang="zh-CN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     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)   </a:t>
            </a:r>
            <a:r>
              <a:rPr lang="zh-CN" altLang="en-US" sz="3600" b="1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堕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落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(     )   </a:t>
            </a:r>
            <a:endParaRPr lang="en-US" altLang="zh-CN" sz="3600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r>
              <a:rPr lang="zh-CN" altLang="en-US" sz="3600" b="1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刹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那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(     )   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嘲</a:t>
            </a:r>
            <a:r>
              <a:rPr lang="zh-CN" altLang="en-US" sz="3600" b="1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讽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(      )</a:t>
            </a:r>
            <a:endParaRPr lang="en-US" altLang="zh-CN" sz="3600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5064" name="矩形 45063"/>
          <p:cNvSpPr>
            <a:spLocks noChangeArrowheads="1" noChangeShapeType="1" noTextEdit="1"/>
          </p:cNvSpPr>
          <p:nvPr/>
        </p:nvSpPr>
        <p:spPr bwMode="auto">
          <a:xfrm>
            <a:off x="468313" y="693738"/>
            <a:ext cx="1998662" cy="665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字词积累：</a:t>
            </a:r>
            <a:endParaRPr lang="zh-CN" altLang="en-US" sz="3200" b="1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66" name="文本框 45065"/>
          <p:cNvSpPr txBox="1">
            <a:spLocks noChangeArrowheads="1"/>
          </p:cNvSpPr>
          <p:nvPr/>
        </p:nvSpPr>
        <p:spPr bwMode="auto">
          <a:xfrm>
            <a:off x="179388" y="3287713"/>
            <a:ext cx="1225550" cy="517525"/>
          </a:xfrm>
          <a:prstGeom prst="rect">
            <a:avLst/>
          </a:prstGeom>
          <a:noFill/>
          <a:ln w="12700">
            <a:noFill/>
            <a:miter lim="800000"/>
          </a:ln>
          <a:effectLst>
            <a:outerShdw dist="35921" dir="2700000" sy="50000" kx="2115830" algn="bl" rotWithShape="0">
              <a:srgbClr val="C0C0C0">
                <a:alpha val="79999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滂沱：</a:t>
            </a:r>
            <a:endParaRPr lang="zh-CN" altLang="en-US" sz="2800" b="1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45067" name="文本框 45066"/>
          <p:cNvSpPr txBox="1">
            <a:spLocks noChangeArrowheads="1"/>
          </p:cNvSpPr>
          <p:nvPr/>
        </p:nvSpPr>
        <p:spPr bwMode="auto">
          <a:xfrm>
            <a:off x="107950" y="4641850"/>
            <a:ext cx="208915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相提并论：</a:t>
            </a:r>
            <a:endParaRPr lang="zh-CN" altLang="en-US" sz="2800" b="1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45068" name="文本框 45067"/>
          <p:cNvSpPr txBox="1">
            <a:spLocks noChangeArrowheads="1"/>
          </p:cNvSpPr>
          <p:nvPr/>
        </p:nvSpPr>
        <p:spPr bwMode="auto">
          <a:xfrm>
            <a:off x="107950" y="5376863"/>
            <a:ext cx="208915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轻举妄动：</a:t>
            </a:r>
            <a:endParaRPr lang="zh-CN" altLang="en-US" sz="2800" b="1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45069" name="文本框 45068"/>
          <p:cNvSpPr txBox="1">
            <a:spLocks noChangeArrowheads="1"/>
          </p:cNvSpPr>
          <p:nvPr/>
        </p:nvSpPr>
        <p:spPr bwMode="auto">
          <a:xfrm>
            <a:off x="1908175" y="3359150"/>
            <a:ext cx="30972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形容雨下得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很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大。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5070" name="文本框 45069"/>
          <p:cNvSpPr txBox="1">
            <a:spLocks noChangeArrowheads="1"/>
          </p:cNvSpPr>
          <p:nvPr/>
        </p:nvSpPr>
        <p:spPr bwMode="auto">
          <a:xfrm>
            <a:off x="1836738" y="4430713"/>
            <a:ext cx="72009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把不同的事物不加区别地混在一起来谈论或对待。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5071" name="文本框 45070"/>
          <p:cNvSpPr txBox="1">
            <a:spLocks noChangeArrowheads="1"/>
          </p:cNvSpPr>
          <p:nvPr/>
        </p:nvSpPr>
        <p:spPr bwMode="auto">
          <a:xfrm>
            <a:off x="1836738" y="5376863"/>
            <a:ext cx="53276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不经慎重考虑，轻率地采取行动。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5072" name="文本框 45071"/>
          <p:cNvSpPr txBox="1"/>
          <p:nvPr/>
        </p:nvSpPr>
        <p:spPr>
          <a:xfrm>
            <a:off x="1620838" y="1412875"/>
            <a:ext cx="720725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yá</a:t>
            </a:r>
            <a:endParaRPr lang="en-US" altLang="zh-CN" sz="32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5074" name="文本框 45073"/>
          <p:cNvSpPr txBox="1"/>
          <p:nvPr/>
        </p:nvSpPr>
        <p:spPr>
          <a:xfrm>
            <a:off x="1547813" y="1992313"/>
            <a:ext cx="1008062" cy="5794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fèn</a:t>
            </a:r>
            <a:endParaRPr lang="en-US" altLang="zh-CN" sz="32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5075" name="文本框 45074"/>
          <p:cNvSpPr txBox="1"/>
          <p:nvPr/>
        </p:nvSpPr>
        <p:spPr>
          <a:xfrm>
            <a:off x="4860925" y="2638425"/>
            <a:ext cx="1506538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fĕnɡ</a:t>
            </a:r>
            <a:endParaRPr lang="en-US" altLang="zh-CN" sz="32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5076" name="文本框 45075"/>
          <p:cNvSpPr txBox="1"/>
          <p:nvPr/>
        </p:nvSpPr>
        <p:spPr>
          <a:xfrm>
            <a:off x="1620838" y="2566988"/>
            <a:ext cx="936625" cy="5794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chà</a:t>
            </a:r>
            <a:endParaRPr lang="en-US" altLang="zh-CN" sz="32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5077" name="文本框 45076"/>
          <p:cNvSpPr txBox="1"/>
          <p:nvPr/>
        </p:nvSpPr>
        <p:spPr>
          <a:xfrm>
            <a:off x="4932363" y="1990725"/>
            <a:ext cx="1223962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duò</a:t>
            </a:r>
            <a:endParaRPr lang="en-US" altLang="zh-CN" sz="32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5085" name="文本框 45084"/>
          <p:cNvSpPr txBox="1">
            <a:spLocks noChangeArrowheads="1"/>
          </p:cNvSpPr>
          <p:nvPr/>
        </p:nvSpPr>
        <p:spPr bwMode="auto">
          <a:xfrm>
            <a:off x="107950" y="3862388"/>
            <a:ext cx="18002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无地自容：</a:t>
            </a:r>
            <a:endParaRPr lang="zh-CN" altLang="en-US" sz="2800" b="1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45086" name="文本框 45085"/>
          <p:cNvSpPr txBox="1">
            <a:spLocks noChangeArrowheads="1"/>
          </p:cNvSpPr>
          <p:nvPr/>
        </p:nvSpPr>
        <p:spPr bwMode="auto">
          <a:xfrm>
            <a:off x="1908175" y="3935413"/>
            <a:ext cx="69850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没有地方可以让自己藏起来，形容十分羞愧。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16463" y="1489075"/>
            <a:ext cx="2376487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pānɡ tuó</a:t>
            </a:r>
            <a:endParaRPr lang="en-US" altLang="zh-CN" sz="32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50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5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45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/>
      <p:bldP spid="45064" grpId="0" animBg="1"/>
      <p:bldP spid="45066" grpId="0" bldLvl="0" animBg="1"/>
      <p:bldP spid="45067" grpId="0"/>
      <p:bldP spid="45068" grpId="0"/>
      <p:bldP spid="45069" grpId="0"/>
      <p:bldP spid="45070" grpId="0"/>
      <p:bldP spid="45071" grpId="0"/>
      <p:bldP spid="45072" grpId="0"/>
      <p:bldP spid="45074" grpId="0"/>
      <p:bldP spid="45075" grpId="0"/>
      <p:bldP spid="45076" grpId="0"/>
      <p:bldP spid="45077" grpId="0"/>
      <p:bldP spid="45085" grpId="0"/>
      <p:bldP spid="45086" grpId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6149"/>
          <p:cNvSpPr txBox="1">
            <a:spLocks noChangeArrowheads="1"/>
          </p:cNvSpPr>
          <p:nvPr/>
        </p:nvSpPr>
        <p:spPr bwMode="auto">
          <a:xfrm>
            <a:off x="900113" y="1773238"/>
            <a:ext cx="704691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3333FF"/>
                </a:solidFill>
              </a:rPr>
              <a:t>1.</a:t>
            </a:r>
            <a:r>
              <a:rPr lang="zh-CN" altLang="en-US" sz="2800" b="1">
                <a:solidFill>
                  <a:srgbClr val="3333FF"/>
                </a:solidFill>
              </a:rPr>
              <a:t>用自己的语言简要概括课文的主要内容。</a:t>
            </a:r>
            <a:endParaRPr lang="zh-CN" altLang="en-US" sz="2800" b="1">
              <a:solidFill>
                <a:srgbClr val="3333FF"/>
              </a:solidFill>
            </a:endParaRPr>
          </a:p>
        </p:txBody>
      </p:sp>
      <p:sp>
        <p:nvSpPr>
          <p:cNvPr id="6151" name="文本框 6150"/>
          <p:cNvSpPr txBox="1">
            <a:spLocks noChangeArrowheads="1"/>
          </p:cNvSpPr>
          <p:nvPr/>
        </p:nvSpPr>
        <p:spPr bwMode="auto">
          <a:xfrm>
            <a:off x="755650" y="2708275"/>
            <a:ext cx="7448550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第一千个球”</a:t>
            </a:r>
            <a:r>
              <a:rPr lang="zh-CN" altLang="en-US" sz="2400">
                <a:latin typeface="楷体_GB2312" panose="02010609030101010101" pitchFamily="49" charset="-122"/>
                <a:ea typeface="楷体_GB2312" panose="02010609030101010101" pitchFamily="49" charset="-122"/>
              </a:rPr>
              <a:t>的主要内容：全世界的球迷都在欢呼贝利踢进第一千个球的时候，贝利也为这件事而高兴，为创造千球记录而感到愉快。更重要的是，他卸下了思想包袱，致力于</a:t>
            </a:r>
            <a:r>
              <a:rPr lang="en-US" altLang="zh-CN" sz="2400">
                <a:latin typeface="楷体_GB2312" panose="02010609030101010101" pitchFamily="49" charset="-122"/>
                <a:ea typeface="楷体_GB2312" panose="02010609030101010101" pitchFamily="49" charset="-122"/>
              </a:rPr>
              <a:t>1970</a:t>
            </a:r>
            <a:r>
              <a:rPr lang="zh-CN" altLang="en-US" sz="2400">
                <a:latin typeface="楷体_GB2312" panose="02010609030101010101" pitchFamily="49" charset="-122"/>
                <a:ea typeface="楷体_GB2312" panose="02010609030101010101" pitchFamily="49" charset="-122"/>
              </a:rPr>
              <a:t>年世界杯。 </a:t>
            </a:r>
            <a:endParaRPr lang="zh-CN" altLang="en-US" sz="240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“慈父与恩师”</a:t>
            </a:r>
            <a:r>
              <a:rPr lang="zh-CN" altLang="en-US" sz="2400">
                <a:latin typeface="楷体_GB2312" panose="02010609030101010101" pitchFamily="49" charset="-122"/>
                <a:ea typeface="楷体_GB2312" panose="02010609030101010101" pitchFamily="49" charset="-122"/>
              </a:rPr>
              <a:t>的主要内容：贝利的父亲发现儿子吸烟，并没有打骂孩子，而是好像朋友之间谈话似的，告诉儿子抽烟喝酒就踢不好球，然后让他自己决定今后怎么办。贝利羞得简直无地自容。从那一天开始，贝利始终没有碰过香烟。</a:t>
            </a:r>
            <a:endParaRPr lang="zh-CN" altLang="en-US" sz="24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3315" name="Group 10"/>
          <p:cNvGrpSpPr/>
          <p:nvPr/>
        </p:nvGrpSpPr>
        <p:grpSpPr bwMode="auto">
          <a:xfrm>
            <a:off x="468313" y="615950"/>
            <a:ext cx="2054225" cy="633413"/>
            <a:chOff x="0" y="0"/>
            <a:chExt cx="3236" cy="998"/>
          </a:xfrm>
        </p:grpSpPr>
        <p:grpSp>
          <p:nvGrpSpPr>
            <p:cNvPr id="13316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3317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3318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319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0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21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82" charset="2"/>
                </a:rPr>
                <a:t>合作探究</a:t>
              </a:r>
              <a:endParaRPr lang="zh-CN" altLang="en-US" sz="2000">
                <a:solidFill>
                  <a:schemeClr val="bg1"/>
                </a:solidFill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占位符 55298"/>
          <p:cNvSpPr>
            <a:spLocks noGrp="1" noRot="1" noChangeArrowheads="1"/>
          </p:cNvSpPr>
          <p:nvPr>
            <p:ph idx="4294967295"/>
          </p:nvPr>
        </p:nvSpPr>
        <p:spPr bwMode="auto">
          <a:xfrm>
            <a:off x="539750" y="404813"/>
            <a:ext cx="5257800" cy="43434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br>
              <a:rPr lang="zh-CN" altLang="en-US" sz="4400" b="1">
                <a:latin typeface="Verdana" panose="020B0604030504040204" pitchFamily="34" charset="0"/>
              </a:rPr>
            </a:br>
            <a:endParaRPr lang="zh-CN" altLang="en-US" sz="4400" b="1">
              <a:latin typeface="Verdana" panose="020B0604030504040204" pitchFamily="34" charset="0"/>
            </a:endParaRPr>
          </a:p>
        </p:txBody>
      </p:sp>
      <p:sp>
        <p:nvSpPr>
          <p:cNvPr id="55300" name="矩形 55299"/>
          <p:cNvSpPr>
            <a:spLocks noChangeArrowheads="1"/>
          </p:cNvSpPr>
          <p:nvPr/>
        </p:nvSpPr>
        <p:spPr bwMode="auto">
          <a:xfrm>
            <a:off x="539750" y="692150"/>
            <a:ext cx="825182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150BD9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3200" b="1">
                <a:solidFill>
                  <a:srgbClr val="150BD9"/>
                </a:solidFill>
                <a:latin typeface="Times New Roman" panose="02020603050405020304" pitchFamily="18" charset="0"/>
              </a:rPr>
              <a:t>贝利的父亲劝贝利不要吸烟，他采取了怎样的方式？为什么那么有效？</a:t>
            </a:r>
            <a:endParaRPr lang="zh-CN" altLang="en-US" sz="3200" b="1">
              <a:solidFill>
                <a:srgbClr val="150BD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3" name="文本框 55302"/>
          <p:cNvSpPr txBox="1"/>
          <p:nvPr/>
        </p:nvSpPr>
        <p:spPr>
          <a:xfrm>
            <a:off x="539750" y="2133600"/>
            <a:ext cx="5184775" cy="11874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      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采用温和的劝说方式，从足球事业的角度教育贝利。</a:t>
            </a:r>
            <a:endParaRPr lang="zh-CN" altLang="en-US" sz="32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55304" name="文本框 55303"/>
          <p:cNvSpPr txBox="1"/>
          <p:nvPr/>
        </p:nvSpPr>
        <p:spPr>
          <a:xfrm>
            <a:off x="539750" y="4292600"/>
            <a:ext cx="4567238" cy="11890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   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   因为贝利把足球视为自己的生命。</a:t>
            </a:r>
            <a:endParaRPr lang="zh-CN" altLang="en-US" sz="32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pic>
        <p:nvPicPr>
          <p:cNvPr id="55305" name="图片 55304" descr="00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68988" y="1989138"/>
            <a:ext cx="314325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  <p:bldP spid="55303" grpId="0"/>
      <p:bldP spid="55304" grpId="0"/>
    </p:bldLst>
  </p:timing>
</p:sld>
</file>

<file path=ppt/theme/theme1.xml><?xml version="1.0" encoding="utf-8"?>
<a:theme xmlns:a="http://schemas.openxmlformats.org/drawingml/2006/main" name="模板">
  <a:themeElements>
    <a:clrScheme name="模板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1637</Words>
  <Application>WPS 演示</Application>
  <PresentationFormat>全屏显示(4:3)</PresentationFormat>
  <Paragraphs>139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华文细黑</vt:lpstr>
      <vt:lpstr>楷体_GB2312</vt:lpstr>
      <vt:lpstr>Arial</vt:lpstr>
      <vt:lpstr>Verdana</vt:lpstr>
      <vt:lpstr>Times New Roman</vt:lpstr>
      <vt:lpstr>Tahoma</vt:lpstr>
      <vt:lpstr>黑体</vt:lpstr>
      <vt:lpstr>隶书</vt:lpstr>
      <vt:lpstr>微软雅黑</vt:lpstr>
      <vt:lpstr>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走近球王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</cp:revision>
  <dcterms:created xsi:type="dcterms:W3CDTF">2017-02-05T06:16:22Z</dcterms:created>
  <dcterms:modified xsi:type="dcterms:W3CDTF">2017-02-05T06:16:47Z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