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81" r:id="rId4"/>
    <p:sldId id="258" r:id="rId5"/>
    <p:sldId id="262" r:id="rId6"/>
    <p:sldId id="279" r:id="rId7"/>
    <p:sldId id="263" r:id="rId8"/>
    <p:sldId id="284" r:id="rId9"/>
    <p:sldId id="285" r:id="rId10"/>
    <p:sldId id="282" r:id="rId11"/>
    <p:sldId id="283" r:id="rId12"/>
    <p:sldId id="266" r:id="rId13"/>
    <p:sldId id="276" r:id="rId14"/>
    <p:sldId id="267" r:id="rId15"/>
    <p:sldId id="286" r:id="rId16"/>
    <p:sldId id="277" r:id="rId17"/>
    <p:sldId id="269" r:id="rId18"/>
    <p:sldId id="278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08" y="-222"/>
      </p:cViewPr>
      <p:guideLst>
        <p:guide orient="horz" pos="2159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tags" Target="tags/tag76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/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/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ags" Target="../tags/tag56.xml" /><Relationship Id="rId15" Type="http://schemas.openxmlformats.org/officeDocument/2006/relationships/tags" Target="../tags/tag57.xml" /><Relationship Id="rId16" Type="http://schemas.openxmlformats.org/officeDocument/2006/relationships/tags" Target="../tags/tag58.xml" /><Relationship Id="rId17" Type="http://schemas.openxmlformats.org/officeDocument/2006/relationships/tags" Target="../tags/tag59.xml" /><Relationship Id="rId18" Type="http://schemas.openxmlformats.org/officeDocument/2006/relationships/tags" Target="../tags/tag60.xml" /><Relationship Id="rId19" Type="http://schemas.openxmlformats.org/officeDocument/2006/relationships/tags" Target="../tags/tag61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tags" Target="../tags/tag6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6.png" /><Relationship Id="rId4" Type="http://schemas.openxmlformats.org/officeDocument/2006/relationships/image" Target="../media/image17.jpeg" /><Relationship Id="rId5" Type="http://schemas.openxmlformats.org/officeDocument/2006/relationships/image" Target="../media/image18.jpeg" /><Relationship Id="rId6" Type="http://schemas.openxmlformats.org/officeDocument/2006/relationships/image" Target="../media/image19.jpeg" /><Relationship Id="rId7" Type="http://schemas.openxmlformats.org/officeDocument/2006/relationships/image" Target="../media/image9.jpeg" /><Relationship Id="rId8" Type="http://schemas.openxmlformats.org/officeDocument/2006/relationships/tags" Target="../tags/tag6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1.jpeg" /><Relationship Id="rId4" Type="http://schemas.openxmlformats.org/officeDocument/2006/relationships/image" Target="../media/image7.jpeg" /><Relationship Id="rId5" Type="http://schemas.openxmlformats.org/officeDocument/2006/relationships/tags" Target="../tags/tag7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22.jpeg" /><Relationship Id="rId6" Type="http://schemas.openxmlformats.org/officeDocument/2006/relationships/tags" Target="../tags/tag7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22.jpeg" /><Relationship Id="rId6" Type="http://schemas.openxmlformats.org/officeDocument/2006/relationships/tags" Target="../tags/tag7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23.jpeg" /><Relationship Id="rId4" Type="http://schemas.openxmlformats.org/officeDocument/2006/relationships/image" Target="../media/image24.png" /><Relationship Id="rId5" Type="http://schemas.openxmlformats.org/officeDocument/2006/relationships/image" Target="../media/image7.jpeg" /><Relationship Id="rId6" Type="http://schemas.openxmlformats.org/officeDocument/2006/relationships/tags" Target="../tags/tag7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1.jpeg" /><Relationship Id="rId4" Type="http://schemas.openxmlformats.org/officeDocument/2006/relationships/image" Target="../media/image12.png" /><Relationship Id="rId5" Type="http://schemas.openxmlformats.org/officeDocument/2006/relationships/image" Target="../media/image7.jpeg" /><Relationship Id="rId6" Type="http://schemas.openxmlformats.org/officeDocument/2006/relationships/tags" Target="../tags/tag7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5.png" /><Relationship Id="rId4" Type="http://schemas.openxmlformats.org/officeDocument/2006/relationships/image" Target="../media/image26.png" /><Relationship Id="rId5" Type="http://schemas.openxmlformats.org/officeDocument/2006/relationships/image" Target="../media/image7.jpeg" /><Relationship Id="rId6" Type="http://schemas.openxmlformats.org/officeDocument/2006/relationships/tags" Target="../tags/tag7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jpeg" /><Relationship Id="rId4" Type="http://schemas.openxmlformats.org/officeDocument/2006/relationships/image" Target="../media/image6.png" /><Relationship Id="rId5" Type="http://schemas.openxmlformats.org/officeDocument/2006/relationships/image" Target="../media/image7.jpeg" /><Relationship Id="rId6" Type="http://schemas.openxmlformats.org/officeDocument/2006/relationships/tags" Target="../tags/tag6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8.png" /><Relationship Id="rId4" Type="http://schemas.openxmlformats.org/officeDocument/2006/relationships/image" Target="../media/image5.jpeg" /><Relationship Id="rId5" Type="http://schemas.openxmlformats.org/officeDocument/2006/relationships/image" Target="../media/image9.jpeg" /><Relationship Id="rId6" Type="http://schemas.openxmlformats.org/officeDocument/2006/relationships/tags" Target="../tags/tag6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jpeg" /><Relationship Id="rId4" Type="http://schemas.openxmlformats.org/officeDocument/2006/relationships/image" Target="../media/image7.jpeg" /><Relationship Id="rId5" Type="http://schemas.openxmlformats.org/officeDocument/2006/relationships/tags" Target="../tags/tag6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0.png" /><Relationship Id="rId4" Type="http://schemas.openxmlformats.org/officeDocument/2006/relationships/image" Target="../media/image5.jpeg" /><Relationship Id="rId5" Type="http://schemas.openxmlformats.org/officeDocument/2006/relationships/image" Target="../media/image9.jpeg" /><Relationship Id="rId6" Type="http://schemas.openxmlformats.org/officeDocument/2006/relationships/tags" Target="../tags/tag6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1.jpeg" /><Relationship Id="rId3" Type="http://schemas.openxmlformats.org/officeDocument/2006/relationships/image" Target="../media/image1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1.jpeg" /><Relationship Id="rId4" Type="http://schemas.openxmlformats.org/officeDocument/2006/relationships/image" Target="../media/image13.jpeg" /><Relationship Id="rId5" Type="http://schemas.openxmlformats.org/officeDocument/2006/relationships/image" Target="../media/image14.jpeg" /><Relationship Id="rId6" Type="http://schemas.openxmlformats.org/officeDocument/2006/relationships/image" Target="../media/image15.jpeg" /><Relationship Id="rId7" Type="http://schemas.openxmlformats.org/officeDocument/2006/relationships/image" Target="../media/image7.jpeg" /><Relationship Id="rId8" Type="http://schemas.openxmlformats.org/officeDocument/2006/relationships/tags" Target="../tags/tag6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1.jpeg" /><Relationship Id="rId4" Type="http://schemas.openxmlformats.org/officeDocument/2006/relationships/image" Target="../media/image7.jpeg" /><Relationship Id="rId5" Type="http://schemas.openxmlformats.org/officeDocument/2006/relationships/tags" Target="../tags/tag6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3"/>
          <a:stretch>
            <a:fillRect/>
          </a:stretch>
        </p:blipFill>
        <p:spPr>
          <a:xfrm>
            <a:off x="-3009" y="-8057"/>
            <a:ext cx="12187991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5"/>
          <a:stretch>
            <a:fillRect/>
          </a:stretch>
        </p:blipFill>
        <p:spPr>
          <a:xfrm>
            <a:off x="-9525" y="0"/>
            <a:ext cx="12201525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692"/>
          <a:stretch>
            <a:fillRect/>
          </a:stretch>
        </p:blipFill>
        <p:spPr>
          <a:xfrm>
            <a:off x="5516" y="5673391"/>
            <a:ext cx="12192000" cy="12207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09" y="1460115"/>
            <a:ext cx="12192000" cy="540385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785200" y="1059059"/>
            <a:ext cx="4798104" cy="255454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8800" b="1">
                <a:solidFill>
                  <a:srgbClr val="C000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爱莲说</a:t>
            </a:r>
            <a:endParaRPr lang="en-US" altLang="zh-CN" sz="8800" b="1">
              <a:solidFill>
                <a:srgbClr val="C0000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7200" b="1">
                <a:solidFill>
                  <a:srgbClr val="C000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  </a:t>
            </a:r>
            <a:r>
              <a:rPr lang="en-US" altLang="zh-CN" sz="7200" b="1">
                <a:solidFill>
                  <a:srgbClr val="C000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      </a:t>
            </a:r>
            <a:r>
              <a:rPr lang="zh-CN" altLang="en-US" sz="5500" b="1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周敦颐</a:t>
            </a:r>
            <a:endParaRPr lang="zh-CN" altLang="en-US" sz="7200" b="1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dbb2097d3b874df03c1f878e82509288cf5f67e388dca-3kTh3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4611" y="1635162"/>
            <a:ext cx="6031218" cy="424191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97475" y="357886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442913" y="525463"/>
            <a:ext cx="7485062" cy="64611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800">
                <a:latin typeface="+mj-ea"/>
                <a:ea typeface="+mj-ea"/>
              </a:rPr>
              <a:t>3.</a:t>
            </a:r>
            <a:r>
              <a:rPr lang="zh-CN" altLang="en-US" sz="2800">
                <a:latin typeface="+mj-ea"/>
                <a:ea typeface="+mj-ea"/>
              </a:rPr>
              <a:t>作者为什么在第</a:t>
            </a:r>
            <a:r>
              <a:rPr lang="en-US" altLang="zh-CN" sz="2800">
                <a:latin typeface="+mj-ea"/>
                <a:ea typeface="+mj-ea"/>
              </a:rPr>
              <a:t>2</a:t>
            </a:r>
            <a:r>
              <a:rPr lang="zh-CN" altLang="en-US" sz="2800">
                <a:latin typeface="+mj-ea"/>
                <a:ea typeface="+mj-ea"/>
              </a:rPr>
              <a:t>段再次写菊、牡丹</a:t>
            </a:r>
            <a:r>
              <a:rPr lang="en-US" altLang="zh-CN" sz="2800">
                <a:latin typeface="+mj-ea"/>
                <a:ea typeface="+mj-ea"/>
              </a:rPr>
              <a:t>?</a:t>
            </a:r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5336" y="1735923"/>
            <a:ext cx="6710923" cy="2144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buFontTx/>
              <a:buNone/>
              <a:defRPr/>
            </a:pPr>
            <a:r>
              <a:rPr lang="zh-CN" altLang="en-US" sz="2600" b="1">
                <a:solidFill>
                  <a:srgbClr val="0000FF"/>
                </a:solidFill>
                <a:latin typeface="+mn-ea"/>
                <a:ea typeface="+mn-ea"/>
              </a:rPr>
              <a:t>    </a:t>
            </a:r>
            <a:r>
              <a:rPr lang="zh-CN" altLang="en-US" sz="3200">
                <a:solidFill>
                  <a:srgbClr val="0000FF"/>
                </a:solidFill>
                <a:latin typeface="方正华隶简体" pitchFamily="65" charset="-122"/>
                <a:ea typeface="方正华隶简体" pitchFamily="65" charset="-122"/>
              </a:rPr>
              <a:t>作者用菊和牡丹来进行正衬和反衬，从中表明自己不慕富贵、洁身自好的生活态度，含蓄而突出地表达了文章的主旨，表达了自己的思想感情。</a:t>
            </a:r>
            <a:endParaRPr lang="zh-CN" altLang="en-US" sz="3200">
              <a:solidFill>
                <a:srgbClr val="0000FF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grpSp>
        <p:nvGrpSpPr>
          <p:cNvPr id="26" name="组合 7"/>
          <p:cNvGrpSpPr/>
          <p:nvPr/>
        </p:nvGrpSpPr>
        <p:grpSpPr>
          <a:xfrm>
            <a:off x="569465" y="4370463"/>
            <a:ext cx="7092950" cy="1589087"/>
            <a:chOff x="653532" y="3285399"/>
            <a:chExt cx="8583158" cy="174775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/>
            <a:srcRect b="3839"/>
            <a:stretch>
              <a:fillRect/>
            </a:stretch>
          </p:blipFill>
          <p:spPr>
            <a:xfrm>
              <a:off x="653532" y="3293736"/>
              <a:ext cx="2722762" cy="173356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/>
            <a:srcRect b="5293"/>
            <a:stretch>
              <a:fillRect/>
            </a:stretch>
          </p:blipFill>
          <p:spPr>
            <a:xfrm>
              <a:off x="3622712" y="3290598"/>
              <a:ext cx="2753150" cy="173913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15063" y="3285399"/>
              <a:ext cx="2621627" cy="174775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  <p:custDataLst>
      <p:tags r:id="rId8"/>
    </p:custData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90339" y="2462923"/>
            <a:ext cx="738188" cy="2409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爱莲说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4778096" y="2261478"/>
            <a:ext cx="241300" cy="298450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00"/>
          </a:p>
        </p:txBody>
      </p:sp>
      <p:sp>
        <p:nvSpPr>
          <p:cNvPr id="11" name="TextBox 16"/>
          <p:cNvSpPr txBox="1">
            <a:spLocks noChangeArrowheads="1"/>
          </p:cNvSpPr>
          <p:nvPr/>
        </p:nvSpPr>
        <p:spPr bwMode="auto">
          <a:xfrm>
            <a:off x="5088013" y="2310933"/>
            <a:ext cx="6445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莲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5760552" y="2059044"/>
            <a:ext cx="149225" cy="1152525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00"/>
          </a:p>
        </p:txBody>
      </p: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5933589" y="1947021"/>
            <a:ext cx="1514475" cy="1465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生长环境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体态香气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清高风度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 flipH="1">
            <a:off x="7379634" y="2087787"/>
            <a:ext cx="150813" cy="1152525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00"/>
          </a:p>
        </p:txBody>
      </p: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7688637" y="2391522"/>
            <a:ext cx="2693987" cy="652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君子→托物言志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5068272" y="3493266"/>
            <a:ext cx="5103813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菊→隐逸者→逃避现实→正衬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008824" y="4437810"/>
            <a:ext cx="5284787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牡丹→富贵者→庸俗逐利→反衬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 flipH="1">
            <a:off x="10226209" y="2149848"/>
            <a:ext cx="204787" cy="2989263"/>
          </a:xfrm>
          <a:prstGeom prst="leftBrace">
            <a:avLst>
              <a:gd name="adj1" fmla="val 8333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00"/>
          </a:p>
        </p:txBody>
      </p:sp>
      <p:sp>
        <p:nvSpPr>
          <p:cNvPr id="19" name="TextBox 16"/>
          <p:cNvSpPr txBox="1">
            <a:spLocks noChangeArrowheads="1"/>
          </p:cNvSpPr>
          <p:nvPr/>
        </p:nvSpPr>
        <p:spPr bwMode="auto">
          <a:xfrm>
            <a:off x="10531980" y="3093533"/>
            <a:ext cx="1789112" cy="1004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不慕名利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洁身自好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" name="组合 2"/>
          <p:cNvGrpSpPr/>
          <p:nvPr/>
        </p:nvGrpSpPr>
        <p:grpSpPr>
          <a:xfrm>
            <a:off x="635262" y="587636"/>
            <a:ext cx="2300288" cy="877888"/>
            <a:chExt cx="3038475" cy="1011238"/>
          </a:xfrm>
        </p:grpSpPr>
        <p:pic>
          <p:nvPicPr>
            <p:cNvPr id="21" name="图片 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22" name="圆角矩形 2"/>
            <p:cNvSpPr>
              <a:spLocks noChangeArrowheads="1"/>
            </p:cNvSpPr>
            <p:nvPr/>
          </p:nvSpPr>
          <p:spPr bwMode="auto">
            <a:xfrm>
              <a:off x="307895" y="237669"/>
              <a:ext cx="2377551" cy="754519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round/>
            </a:ln>
          </p:spPr>
          <p:txBody>
            <a:bodyPr lIns="91438" tIns="45719" rIns="91438" bIns="45719" anchor="ctr"/>
            <a:lstStyle/>
            <a:p>
              <a:pPr algn="ctr"/>
              <a:r>
                <a:rPr lang="zh-CN" altLang="en-US" sz="30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结构梳理</a:t>
              </a:r>
              <a:endParaRPr lang="zh-CN" altLang="en-US" sz="3000" b="1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descr="cab9b659349b6e381f1c3956ce7066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9754" y="2140772"/>
            <a:ext cx="3378909" cy="53261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984" y="3381496"/>
            <a:ext cx="4342495" cy="4342495"/>
          </a:xfrm>
          <a:prstGeom prst="rect">
            <a:avLst/>
          </a:prstGeom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93191" y="878055"/>
            <a:ext cx="7964487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托物言志，立意高远。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4127313" y="301980"/>
            <a:ext cx="294957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000">
                <a:latin typeface="方正华隶简体" pitchFamily="65" charset="-122"/>
                <a:ea typeface="方正华隶简体" pitchFamily="65" charset="-122"/>
              </a:rPr>
              <a:t>《</a:t>
            </a:r>
            <a:r>
              <a:rPr lang="zh-CN" altLang="en-US" sz="4000">
                <a:latin typeface="方正华隶简体" pitchFamily="65" charset="-122"/>
                <a:ea typeface="方正华隶简体" pitchFamily="65" charset="-122"/>
              </a:rPr>
              <a:t>爱莲说</a:t>
            </a:r>
            <a:r>
              <a:rPr lang="en-US" altLang="zh-CN" sz="4000">
                <a:latin typeface="方正华隶简体" pitchFamily="65" charset="-122"/>
                <a:ea typeface="方正华隶简体" pitchFamily="65" charset="-122"/>
              </a:rPr>
              <a:t>》</a:t>
            </a:r>
            <a:endParaRPr lang="en-US" altLang="zh-CN" sz="4000">
              <a:latin typeface="方正华隶简体" pitchFamily="65" charset="-122"/>
              <a:ea typeface="方正华隶简体" pitchFamily="65" charset="-122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1086971" y="1925619"/>
            <a:ext cx="8487335" cy="29549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作者借赞美莲花来歌颂君子的坚贞气节，既是自况，也是对追名逐利、趋炎附势的世态的批评，表现了不慕名利、洁身自好的生活态度。文中分别赋予菊、牡丹和莲以特定的象征意义，对当时社会上人们不同的处世态度做了精辟的概括，突出地表明作者“出淤泥而不染”这一为人立本的道德信念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descr="cab9b659349b6e381f1c3956ce7066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9754" y="2140772"/>
            <a:ext cx="3378909" cy="53261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99" y="3359981"/>
            <a:ext cx="4331737" cy="4331737"/>
          </a:xfrm>
          <a:prstGeom prst="rect">
            <a:avLst/>
          </a:prstGeom>
        </p:spPr>
      </p:pic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420308" y="1285651"/>
            <a:ext cx="797401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巧用衬托手法。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205155" y="2282713"/>
            <a:ext cx="8110538" cy="2076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本文先后用菊花、牡丹衬托莲：第一次衬托，表明自己喜爱的与众不同；第二次衬托，显出了莲的品格高于百花；第三次衬托，以牡丹反衬，以菊花正衬，突出了莲的美好形象。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152452" y="1867499"/>
            <a:ext cx="7677038" cy="297312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古人笔下的荷花：</a:t>
            </a:r>
            <a:endParaRPr lang="en-US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彼泽之陂，有蒲与荷。                  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altLang="zh-CN" sz="2400" b="1">
                <a:latin typeface="+mn-ea"/>
                <a:ea typeface="+mn-ea"/>
              </a:rPr>
              <a:t>——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诗经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陈风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en-US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灼若芙蕖出渌波。                          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2400" b="1">
                <a:latin typeface="+mn-ea"/>
                <a:ea typeface="+mn-ea"/>
              </a:rPr>
              <a:t>——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曹植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洛神赋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en-US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制芰荷以为衣兮，集芙蓉以为裳。      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400" b="1">
                <a:latin typeface="+mn-ea"/>
                <a:ea typeface="+mn-ea"/>
              </a:rPr>
              <a:t>——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屈原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离骚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en-US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涉江采芙蓉，兰泽多芳草。                </a:t>
            </a:r>
            <a:r>
              <a:rPr lang="zh-CN" altLang="en-US" sz="2400" b="1" smtClean="0">
                <a:latin typeface="+mn-ea"/>
                <a:ea typeface="+mn-ea"/>
              </a:rPr>
              <a:t> </a:t>
            </a:r>
            <a:r>
              <a:rPr lang="en-US" altLang="zh-CN" sz="2400" b="1">
                <a:latin typeface="+mn-ea"/>
                <a:ea typeface="+mn-ea"/>
              </a:rPr>
              <a:t>——《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古诗十九首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en-US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江南可采莲，莲叶何田田。         </a:t>
            </a:r>
            <a:r>
              <a:rPr lang="zh-CN" altLang="en-US" sz="2400" b="1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400" b="1">
                <a:latin typeface="+mn-ea"/>
                <a:ea typeface="+mn-ea"/>
              </a:rPr>
              <a:t>——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汉乐府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江南曲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0" name="组合 2"/>
          <p:cNvGrpSpPr/>
          <p:nvPr/>
        </p:nvGrpSpPr>
        <p:grpSpPr>
          <a:xfrm>
            <a:off x="936476" y="716728"/>
            <a:ext cx="2300288" cy="877888"/>
            <a:chExt cx="3038475" cy="1011238"/>
          </a:xfrm>
        </p:grpSpPr>
        <p:pic>
          <p:nvPicPr>
            <p:cNvPr id="11" name="图片 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2" name="圆角矩形 2"/>
            <p:cNvSpPr>
              <a:spLocks noChangeArrowheads="1"/>
            </p:cNvSpPr>
            <p:nvPr/>
          </p:nvSpPr>
          <p:spPr bwMode="auto">
            <a:xfrm>
              <a:off x="307895" y="237669"/>
              <a:ext cx="2377551" cy="754519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round/>
            </a:ln>
          </p:spPr>
          <p:txBody>
            <a:bodyPr lIns="121917" tIns="60959" rIns="121917" bIns="60959" anchor="ctr"/>
            <a:lstStyle/>
            <a:p>
              <a:pPr algn="ctr"/>
              <a:r>
                <a:rPr lang="zh-CN" altLang="en-US" sz="30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拓展迁移</a:t>
              </a:r>
              <a:endParaRPr lang="zh-CN" altLang="en-US" sz="3000" b="1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684" y="4711849"/>
            <a:ext cx="7569638" cy="2146151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TextBox 1"/>
          <p:cNvSpPr txBox="1"/>
          <p:nvPr/>
        </p:nvSpPr>
        <p:spPr>
          <a:xfrm>
            <a:off x="4691922" y="2561289"/>
            <a:ext cx="7012398" cy="2774503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20000"/>
              </a:lnSpc>
              <a:spcBef>
                <a:spcPts val="1350"/>
              </a:spcBef>
              <a:buFontTx/>
              <a:buNone/>
              <a:defRPr/>
            </a:pPr>
            <a:r>
              <a:rPr lang="en-US" altLang="zh-CN" sz="2400" b="1">
                <a:latin typeface="+mj-ea"/>
                <a:ea typeface="+mj-ea"/>
              </a:rPr>
              <a:t>1.</a:t>
            </a:r>
            <a:r>
              <a:rPr lang="zh-CN" altLang="en-US" sz="2400" b="1">
                <a:latin typeface="+mj-ea"/>
                <a:ea typeface="+mj-ea"/>
              </a:rPr>
              <a:t>背诵课文。</a:t>
            </a:r>
            <a:endParaRPr lang="en-US" altLang="zh-CN" sz="2400" b="1">
              <a:latin typeface="+mj-ea"/>
              <a:ea typeface="+mj-ea"/>
            </a:endParaRPr>
          </a:p>
          <a:p>
            <a:pPr>
              <a:lnSpc>
                <a:spcPct val="120000"/>
              </a:lnSpc>
              <a:spcBef>
                <a:spcPts val="1350"/>
              </a:spcBef>
              <a:buFontTx/>
              <a:buNone/>
              <a:defRPr/>
            </a:pPr>
            <a:r>
              <a:rPr lang="en-US" altLang="zh-CN" sz="2400" b="1">
                <a:latin typeface="+mj-ea"/>
                <a:ea typeface="+mj-ea"/>
              </a:rPr>
              <a:t>2.</a:t>
            </a:r>
            <a:r>
              <a:rPr lang="zh-CN" altLang="en-US" sz="2400" b="1">
                <a:latin typeface="+mj-ea"/>
                <a:ea typeface="+mj-ea"/>
              </a:rPr>
              <a:t>就你所喜欢的花仿写</a:t>
            </a:r>
            <a:r>
              <a:rPr lang="en-US" altLang="zh-CN" sz="2400" b="1">
                <a:latin typeface="+mj-ea"/>
                <a:ea typeface="+mj-ea"/>
              </a:rPr>
              <a:t>《</a:t>
            </a:r>
            <a:r>
              <a:rPr lang="zh-CN" altLang="en-US" sz="2400" b="1">
                <a:latin typeface="+mj-ea"/>
                <a:ea typeface="+mj-ea"/>
              </a:rPr>
              <a:t>爱莲说</a:t>
            </a:r>
            <a:r>
              <a:rPr lang="en-US" altLang="zh-CN" sz="2400" b="1">
                <a:latin typeface="+mj-ea"/>
                <a:ea typeface="+mj-ea"/>
              </a:rPr>
              <a:t>》</a:t>
            </a:r>
            <a:r>
              <a:rPr lang="zh-CN" altLang="en-US" sz="2400" b="1">
                <a:latin typeface="+mj-ea"/>
                <a:ea typeface="+mj-ea"/>
              </a:rPr>
              <a:t>，以“爱</a:t>
            </a:r>
            <a:r>
              <a:rPr lang="en-US" altLang="zh-CN" sz="2400" b="1">
                <a:latin typeface="+mj-ea"/>
                <a:ea typeface="+mj-ea"/>
              </a:rPr>
              <a:t>______</a:t>
            </a:r>
            <a:r>
              <a:rPr lang="zh-CN" altLang="en-US" sz="2400" b="1">
                <a:latin typeface="+mj-ea"/>
                <a:ea typeface="+mj-ea"/>
              </a:rPr>
              <a:t>说”为题，</a:t>
            </a:r>
            <a:r>
              <a:rPr lang="en-US" altLang="zh-CN" sz="2400" b="1">
                <a:latin typeface="+mj-ea"/>
                <a:ea typeface="+mj-ea"/>
              </a:rPr>
              <a:t>300</a:t>
            </a:r>
            <a:r>
              <a:rPr lang="zh-CN" altLang="en-US" sz="2400" b="1">
                <a:latin typeface="+mj-ea"/>
                <a:ea typeface="+mj-ea"/>
              </a:rPr>
              <a:t>字左右，采用托物言志的方法，点明所托之志。</a:t>
            </a:r>
            <a:endParaRPr lang="zh-CN" altLang="en-US" sz="2400" b="1">
              <a:latin typeface="+mj-ea"/>
              <a:ea typeface="+mj-ea"/>
            </a:endParaRPr>
          </a:p>
          <a:p>
            <a:pPr>
              <a:lnSpc>
                <a:spcPct val="120000"/>
              </a:lnSpc>
              <a:spcBef>
                <a:spcPts val="1350"/>
              </a:spcBef>
              <a:buFontTx/>
              <a:buNone/>
              <a:defRPr/>
            </a:pPr>
            <a:r>
              <a:rPr lang="en-US" altLang="zh-CN" sz="2400" b="1">
                <a:latin typeface="+mj-ea"/>
                <a:ea typeface="宋体" panose="02010600030101010101" pitchFamily="2" charset="-122"/>
              </a:rPr>
              <a:t>3.</a:t>
            </a:r>
            <a:r>
              <a:rPr lang="zh-CN" altLang="en-US" sz="2400" b="1">
                <a:latin typeface="+mj-ea"/>
                <a:ea typeface="+mj-ea"/>
              </a:rPr>
              <a:t>完成相应课时练习。</a:t>
            </a:r>
            <a:endParaRPr lang="zh-CN" altLang="en-US" sz="2400" b="1">
              <a:latin typeface="+mj-ea"/>
              <a:ea typeface="+mj-ea"/>
            </a:endParaRPr>
          </a:p>
        </p:txBody>
      </p:sp>
      <p:grpSp>
        <p:nvGrpSpPr>
          <p:cNvPr id="25" name="组合 2"/>
          <p:cNvGrpSpPr/>
          <p:nvPr/>
        </p:nvGrpSpPr>
        <p:grpSpPr>
          <a:xfrm>
            <a:off x="807384" y="662940"/>
            <a:ext cx="2300288" cy="877888"/>
            <a:chExt cx="3038475" cy="1011238"/>
          </a:xfrm>
        </p:grpSpPr>
        <p:pic>
          <p:nvPicPr>
            <p:cNvPr id="26" name="图片 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27" name="圆角矩形 2"/>
            <p:cNvSpPr>
              <a:spLocks noChangeArrowheads="1"/>
            </p:cNvSpPr>
            <p:nvPr/>
          </p:nvSpPr>
          <p:spPr bwMode="auto">
            <a:xfrm>
              <a:off x="307895" y="237669"/>
              <a:ext cx="2377551" cy="754519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round/>
            </a:ln>
          </p:spPr>
          <p:txBody>
            <a:bodyPr lIns="91438" tIns="45719" rIns="91438" bIns="45719" anchor="ctr"/>
            <a:lstStyle/>
            <a:p>
              <a:pPr algn="ctr"/>
              <a:r>
                <a:rPr lang="zh-CN" altLang="en-US" sz="30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课后作业</a:t>
              </a:r>
              <a:endParaRPr lang="zh-CN" altLang="en-US" sz="3000" b="1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1775" y="4284489"/>
            <a:ext cx="3579016" cy="327252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5c79c74bdebde61da7034d561c16c12b0140e08100e5-A33M7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4740" y="1562100"/>
            <a:ext cx="6047740" cy="37331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566025" y="2029460"/>
            <a:ext cx="106362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汉仪雪君体繁" panose="02010604000101010101" charset="-122"/>
                <a:ea typeface="汉仪雪君体繁" panose="02010604000101010101" charset="-122"/>
              </a:rPr>
              <a:t>谢</a:t>
            </a:r>
            <a:endParaRPr lang="zh-CN" altLang="en-US" sz="8800">
              <a:latin typeface="汉仪雪君体繁" panose="02010604000101010101" charset="-122"/>
              <a:ea typeface="汉仪雪君体繁" panose="02010604000101010101" charset="-122"/>
            </a:endParaRPr>
          </a:p>
          <a:p>
            <a:r>
              <a:rPr lang="zh-CN" altLang="en-US" sz="8800">
                <a:latin typeface="汉仪雪君体繁" panose="02010604000101010101" charset="-122"/>
                <a:ea typeface="汉仪雪君体繁" panose="02010604000101010101" charset="-122"/>
              </a:rPr>
              <a:t>谢</a:t>
            </a:r>
            <a:endParaRPr lang="zh-CN" altLang="en-US" sz="8800">
              <a:latin typeface="汉仪雪君体繁" panose="02010604000101010101" charset="-122"/>
              <a:ea typeface="汉仪雪君体繁" panose="02010604000101010101" charset="-122"/>
            </a:endParaRPr>
          </a:p>
        </p:txBody>
      </p:sp>
      <p:pic>
        <p:nvPicPr>
          <p:cNvPr id="1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522200" y="11772900"/>
            <a:ext cx="330200" cy="2540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>
    <p:circle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2"/>
          <p:cNvGrpSpPr/>
          <p:nvPr/>
        </p:nvGrpSpPr>
        <p:grpSpPr>
          <a:xfrm>
            <a:off x="215900" y="152401"/>
            <a:ext cx="3261784" cy="1231900"/>
            <a:chExt cx="3038475" cy="1011238"/>
          </a:xfrm>
        </p:grpSpPr>
        <p:pic>
          <p:nvPicPr>
            <p:cNvPr id="10" name="图片 1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1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round/>
            </a:ln>
          </p:spPr>
          <p:txBody>
            <a:bodyPr lIns="91438" tIns="45719" rIns="91438" bIns="45719" anchor="ctr"/>
            <a:lstStyle/>
            <a:p>
              <a:r>
                <a:rPr lang="zh-CN" altLang="en-US" sz="43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作者名片</a:t>
              </a:r>
              <a:endParaRPr lang="zh-CN" altLang="en-US" sz="4300" b="1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6390042" y="946673"/>
            <a:ext cx="5486400" cy="533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周敦颐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1017—1073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），字茂叔，道州营道（今湖南道县）人，北宋哲学家，是学术界公认的理学派开山鼻祖。他用故乡营道濂溪给自己的书堂命名为“濂溪书堂”，世称</a:t>
            </a: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“濂溪先生”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。与李宽、韩愈、张栻、黄干、朱熹、李士真，并称为</a:t>
            </a: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“石鼓七贤”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。著有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周元公集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太极图说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通书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" name="图片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657601" y="133624"/>
            <a:ext cx="2377439" cy="306139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custDataLst>
      <p:tags r:id="rId6"/>
    </p:custData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8f7eb8e89d275ad29a5bfd571ddf67d4a465bd3299dcf-lmnOx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153" y="1764255"/>
            <a:ext cx="3528508" cy="5093746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851699" y="1172584"/>
            <a:ext cx="648686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   《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爱莲说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选自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周敦颐集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（中华书局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1990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年版），是周敦颐于熙宁元年（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1068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）擢为南康（现在江西星子县）郡守时写的。</a:t>
            </a:r>
            <a:endParaRPr lang="en-US" altLang="zh-CN" sz="2800" b="1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他曾于府治东侧开辟一块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40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余丈宽的莲池，池中建赏莲亭，南北曲桥连岸，夏秋之交，莲花盛开，披霞含露，亭亭玉立。每当微风吹过，田田荷叶轻摇，朵朵鲜花颔首，阵阵馨香扑鼻。作者凭栏放目，触景生情，爱莲花之洁白，感宦海之污浊，写下了著名的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爱莲说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/>
          </a:p>
        </p:txBody>
      </p:sp>
      <p:pic>
        <p:nvPicPr>
          <p:cNvPr id="24" name="图片 1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61925" y="114300"/>
            <a:ext cx="3371761" cy="127343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5" name="圆角矩形 2"/>
          <p:cNvSpPr>
            <a:spLocks noChangeArrowheads="1"/>
          </p:cNvSpPr>
          <p:nvPr/>
        </p:nvSpPr>
        <p:spPr bwMode="auto">
          <a:xfrm>
            <a:off x="685959" y="381543"/>
            <a:ext cx="2089514" cy="877102"/>
          </a:xfrm>
          <a:prstGeom prst="roundRect">
            <a:avLst>
              <a:gd name="adj" fmla="val 6394"/>
            </a:avLst>
          </a:prstGeom>
          <a:noFill/>
          <a:ln w="28575">
            <a:noFill/>
            <a:round/>
          </a:ln>
        </p:spPr>
        <p:txBody>
          <a:bodyPr lIns="91438" tIns="45719" rIns="91438" bIns="45719" anchor="ctr"/>
          <a:lstStyle/>
          <a:p>
            <a:r>
              <a:rPr lang="zh-CN" altLang="en-US" sz="3200" b="1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背景链接</a:t>
            </a:r>
            <a:endParaRPr lang="zh-CN" altLang="en-US" sz="3200" b="1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2"/>
          <p:cNvGrpSpPr/>
          <p:nvPr/>
        </p:nvGrpSpPr>
        <p:grpSpPr>
          <a:xfrm>
            <a:off x="215900" y="152401"/>
            <a:ext cx="3261784" cy="1231900"/>
            <a:chExt cx="3038475" cy="1011238"/>
          </a:xfrm>
        </p:grpSpPr>
        <p:pic>
          <p:nvPicPr>
            <p:cNvPr id="10" name="图片 1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1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round/>
            </a:ln>
          </p:spPr>
          <p:txBody>
            <a:bodyPr lIns="91438" tIns="45719" rIns="91438" bIns="45719" anchor="ctr"/>
            <a:lstStyle/>
            <a:p>
              <a:endParaRPr lang="zh-CN" altLang="en-US" sz="4300" b="1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97855" y="587194"/>
            <a:ext cx="20238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文体知识</a:t>
            </a:r>
            <a:endParaRPr lang="zh-CN" altLang="en-US" sz="3200" b="1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4258030" y="1280160"/>
            <a:ext cx="7800975" cy="42503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“说”的文体特点</a:t>
            </a:r>
            <a:endParaRPr lang="en-US" altLang="zh-CN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说，是古代的一种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议论性文体</a:t>
            </a:r>
            <a:r>
              <a:rPr lang="zh-CN" altLang="en-US" sz="3200" b="1">
                <a:latin typeface="宋体" panose="02010600030101010101" pitchFamily="2" charset="-122"/>
              </a:rPr>
              <a:t>。大多是就一事、一物或一种现象抒发作者的感想，写法上不拘一格，行文崇尚自由活泼，讲究波澜起伏，篇幅一般不长，跟现代杂文颇为相似。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57960"/>
            <a:ext cx="5465445" cy="5400040"/>
          </a:xfrm>
          <a:prstGeom prst="rect">
            <a:avLst/>
          </a:prstGeom>
        </p:spPr>
      </p:pic>
      <p:grpSp>
        <p:nvGrpSpPr>
          <p:cNvPr id="13" name="组合 2"/>
          <p:cNvGrpSpPr/>
          <p:nvPr/>
        </p:nvGrpSpPr>
        <p:grpSpPr>
          <a:xfrm>
            <a:off x="161924" y="114300"/>
            <a:ext cx="2817943" cy="1230406"/>
            <a:chExt cx="3038475" cy="1011238"/>
          </a:xfrm>
        </p:grpSpPr>
        <p:pic>
          <p:nvPicPr>
            <p:cNvPr id="14" name="图片 1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5" name="圆角矩形 2"/>
            <p:cNvSpPr>
              <a:spLocks noChangeArrowheads="1"/>
            </p:cNvSpPr>
            <p:nvPr/>
          </p:nvSpPr>
          <p:spPr bwMode="auto"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round/>
            </a:ln>
          </p:spPr>
          <p:txBody>
            <a:bodyPr lIns="91438" tIns="45719" rIns="91438" bIns="45719" anchor="ctr"/>
            <a:lstStyle/>
            <a:p>
              <a:r>
                <a:rPr lang="zh-CN" altLang="en-US" sz="32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整体感知</a:t>
              </a:r>
              <a:endParaRPr lang="zh-CN" altLang="en-US" sz="3200" b="1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5866503" y="2073101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自由朗读课文，疏通生字词，把不理解的字、词、句标注出来。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/>
        </p:nvSpPr>
        <p:spPr>
          <a:xfrm>
            <a:off x="704850" y="3162301"/>
            <a:ext cx="11097683" cy="488951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0834" y="4523318"/>
            <a:ext cx="11097684" cy="488949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4484" y="5886451"/>
            <a:ext cx="4282016" cy="488949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36601" y="1782234"/>
            <a:ext cx="11097684" cy="488951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8198" name="TextBox 4"/>
          <p:cNvSpPr txBox="1">
            <a:spLocks noChangeArrowheads="1"/>
          </p:cNvSpPr>
          <p:nvPr/>
        </p:nvSpPr>
        <p:spPr bwMode="auto">
          <a:xfrm>
            <a:off x="734485" y="173567"/>
            <a:ext cx="10924116" cy="6569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>
              <a:lnSpc>
                <a:spcPct val="150000"/>
              </a:lnSpc>
              <a:spcBef>
                <a:spcPts val="800"/>
              </a:spcBef>
            </a:pPr>
            <a:r>
              <a:rPr lang="zh-CN" altLang="en-US" sz="3700" b="1">
                <a:latin typeface="黑体" panose="02010609060101010101" pitchFamily="49" charset="-122"/>
                <a:ea typeface="黑体" panose="02010609060101010101" pitchFamily="49" charset="-122"/>
              </a:rPr>
              <a:t>爱莲说</a:t>
            </a:r>
            <a:endParaRPr lang="zh-CN" altLang="en-US" sz="37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80000"/>
              </a:lnSpc>
              <a:spcBef>
                <a:spcPts val="8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水陆草木之花，可爱者甚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蕃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。晋陶渊明独爱菊。自李唐来，世人甚爱牡丹。予独爱莲之出淤泥而不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染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濯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清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涟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妖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，中通外直，不蔓不枝，香远益清，亭亭净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植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，可远观而不可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亵玩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焉。</a:t>
            </a:r>
            <a:endParaRPr lang="en-US" altLang="zh-CN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215900" y="152400"/>
            <a:ext cx="3067051" cy="1170517"/>
            <a:chExt cx="3038475" cy="1011238"/>
          </a:xfrm>
        </p:grpSpPr>
        <p:pic>
          <p:nvPicPr>
            <p:cNvPr id="8207" name="图片 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8208" name="圆角矩形 2"/>
            <p:cNvSpPr>
              <a:spLocks noChangeArrowheads="1"/>
            </p:cNvSpPr>
            <p:nvPr/>
          </p:nvSpPr>
          <p:spPr bwMode="auto">
            <a:xfrm>
              <a:off x="307895" y="237669"/>
              <a:ext cx="2377551" cy="754519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round/>
            </a:ln>
          </p:spPr>
          <p:txBody>
            <a:bodyPr lIns="91438" tIns="45719" rIns="91438" bIns="45719" anchor="ctr"/>
            <a:lstStyle/>
            <a:p>
              <a:pPr algn="ctr"/>
              <a:r>
                <a:rPr lang="zh-CN" altLang="en-US" sz="40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课文解读</a:t>
              </a:r>
              <a:endParaRPr lang="zh-CN" altLang="en-US" sz="4000" b="1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5962651" y="1308100"/>
            <a:ext cx="939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</a:rPr>
              <a:t>多。</a:t>
            </a:r>
            <a:endParaRPr lang="zh-CN" altLang="en-US" sz="27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7442200" y="3651251"/>
            <a:ext cx="2472267" cy="400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沾染（污秽）。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9243484" y="2628900"/>
            <a:ext cx="982133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</a:rPr>
              <a:t>洗。</a:t>
            </a:r>
            <a:endParaRPr lang="zh-CN" altLang="en-US" sz="27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0111317" y="3587751"/>
            <a:ext cx="1115483" cy="538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</a:rPr>
              <a:t>水波。</a:t>
            </a:r>
            <a:endParaRPr lang="zh-CN" altLang="en-US" sz="27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332317" y="4008967"/>
            <a:ext cx="2116667" cy="400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过分艳丽。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9014884" y="4955117"/>
            <a:ext cx="929216" cy="954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</a:rPr>
              <a:t>竖立。</a:t>
            </a:r>
            <a:endParaRPr lang="zh-CN" altLang="en-US" sz="27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198033" y="5096934"/>
            <a:ext cx="2118784" cy="6771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靠近玩弄。亵，亲近而不庄重。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8244" y="4541974"/>
            <a:ext cx="3284669" cy="3003385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9" grpId="0"/>
      <p:bldP spid="20" grpId="0"/>
      <p:bldP spid="21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" name="矩形 50"/>
          <p:cNvSpPr/>
          <p:nvPr/>
        </p:nvSpPr>
        <p:spPr>
          <a:xfrm>
            <a:off x="582084" y="1572684"/>
            <a:ext cx="11097683" cy="488949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58801" y="3215218"/>
            <a:ext cx="11097684" cy="488949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8800" y="4857751"/>
            <a:ext cx="5283200" cy="488949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624417" y="1369484"/>
            <a:ext cx="11032067" cy="41242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予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谓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菊，花之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隐逸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者也；牡丹，花之富贵者也；莲，花</a:t>
            </a:r>
            <a:endParaRPr lang="en-US" altLang="zh-CN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altLang="zh-CN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君子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者也。噫！菊之爱，陶后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鲜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有闻。莲之爱，同予者何</a:t>
            </a:r>
            <a:endParaRPr lang="en-US" altLang="zh-CN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altLang="zh-CN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人？牡丹之爱，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宜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乎众矣！</a:t>
            </a:r>
            <a:endParaRPr lang="en-US" altLang="zh-CN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1693334" y="999067"/>
            <a:ext cx="927100" cy="954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</a:rPr>
              <a:t>认为。</a:t>
            </a:r>
            <a:endParaRPr lang="zh-CN" altLang="en-US" sz="27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429001" y="442385"/>
            <a:ext cx="3299884" cy="6771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隐居避世。这里是说菊花不与别的花争奇斗艳。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914400" y="2353734"/>
            <a:ext cx="1905000" cy="400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指品德高尚的人。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402917" y="3617384"/>
            <a:ext cx="649816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</a:rPr>
              <a:t>少。</a:t>
            </a:r>
            <a:endParaRPr lang="zh-CN" altLang="en-US" sz="27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407833" y="4341284"/>
            <a:ext cx="1026584" cy="954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</a:rPr>
              <a:t>应当。</a:t>
            </a:r>
            <a:endParaRPr lang="zh-CN" altLang="en-US" sz="27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123" y="3724813"/>
            <a:ext cx="4188561" cy="3829872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2"/>
          <p:cNvGrpSpPr/>
          <p:nvPr/>
        </p:nvGrpSpPr>
        <p:grpSpPr>
          <a:xfrm>
            <a:off x="818142" y="458545"/>
            <a:ext cx="2300288" cy="877888"/>
            <a:chExt cx="3038475" cy="1011238"/>
          </a:xfrm>
        </p:grpSpPr>
        <p:pic>
          <p:nvPicPr>
            <p:cNvPr id="11" name="图片 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2" name="圆角矩形 2"/>
            <p:cNvSpPr>
              <a:spLocks noChangeArrowheads="1"/>
            </p:cNvSpPr>
            <p:nvPr/>
          </p:nvSpPr>
          <p:spPr bwMode="auto">
            <a:xfrm>
              <a:off x="307895" y="237669"/>
              <a:ext cx="2377551" cy="754519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round/>
            </a:ln>
          </p:spPr>
          <p:txBody>
            <a:bodyPr lIns="91438" tIns="45719" rIns="91438" bIns="45719" anchor="ctr"/>
            <a:lstStyle/>
            <a:p>
              <a:pPr algn="ctr"/>
              <a:r>
                <a:rPr lang="zh-CN" altLang="en-US" sz="30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课文解读</a:t>
              </a:r>
              <a:endParaRPr lang="zh-CN" altLang="en-US" sz="3000" b="1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696148" y="1717844"/>
            <a:ext cx="7486650" cy="6381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800">
                <a:latin typeface="+mj-ea"/>
                <a:ea typeface="+mj-ea"/>
              </a:rPr>
              <a:t>1.</a:t>
            </a:r>
            <a:r>
              <a:rPr lang="zh-CN" altLang="en-US" sz="2800">
                <a:latin typeface="+mj-ea"/>
                <a:ea typeface="+mj-ea"/>
              </a:rPr>
              <a:t>怎样理解文章中多次出现的“独”字？</a:t>
            </a:r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25240" y="2801864"/>
            <a:ext cx="8186738" cy="598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600" b="1">
                <a:solidFill>
                  <a:srgbClr val="0000FF"/>
                </a:solidFill>
                <a:latin typeface="+mn-ea"/>
                <a:ea typeface="+mn-ea"/>
              </a:rPr>
              <a:t>   一个“独”字，表现出作者绝不随波逐流的态度。</a:t>
            </a:r>
            <a:endParaRPr lang="zh-CN" altLang="en-US" sz="2600" b="1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9" name="组合 13"/>
          <p:cNvGrpSpPr/>
          <p:nvPr/>
        </p:nvGrpSpPr>
        <p:grpSpPr>
          <a:xfrm>
            <a:off x="4083424" y="4556087"/>
            <a:ext cx="7929563" cy="1868488"/>
            <a:chOff x="534043" y="2853108"/>
            <a:chExt cx="7928618" cy="186846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rcRect b="5778"/>
            <a:stretch>
              <a:fillRect/>
            </a:stretch>
          </p:blipFill>
          <p:spPr>
            <a:xfrm>
              <a:off x="3150830" y="2853108"/>
              <a:ext cx="2973112" cy="186846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/>
            <a:srcRect b="13051"/>
            <a:stretch>
              <a:fillRect/>
            </a:stretch>
          </p:blipFill>
          <p:spPr>
            <a:xfrm>
              <a:off x="6317289" y="2856184"/>
              <a:ext cx="2145372" cy="186539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rcRect l="13834" r="6636" b="8507"/>
            <a:stretch>
              <a:fillRect/>
            </a:stretch>
          </p:blipFill>
          <p:spPr>
            <a:xfrm>
              <a:off x="534043" y="2853108"/>
              <a:ext cx="2442317" cy="186846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custDataLst>
      <p:tags r:id="rId8"/>
    </p:custData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2"/>
          <p:cNvGrpSpPr/>
          <p:nvPr/>
        </p:nvGrpSpPr>
        <p:grpSpPr>
          <a:xfrm>
            <a:off x="818142" y="458545"/>
            <a:ext cx="2300288" cy="877888"/>
            <a:chExt cx="3038475" cy="1011238"/>
          </a:xfrm>
        </p:grpSpPr>
        <p:pic>
          <p:nvPicPr>
            <p:cNvPr id="11" name="图片 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2" name="圆角矩形 2"/>
            <p:cNvSpPr>
              <a:spLocks noChangeArrowheads="1"/>
            </p:cNvSpPr>
            <p:nvPr/>
          </p:nvSpPr>
          <p:spPr bwMode="auto">
            <a:xfrm>
              <a:off x="307895" y="237669"/>
              <a:ext cx="2377551" cy="754519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  <a:round/>
            </a:ln>
          </p:spPr>
          <p:txBody>
            <a:bodyPr lIns="91438" tIns="45719" rIns="91438" bIns="45719" anchor="ctr"/>
            <a:lstStyle/>
            <a:p>
              <a:pPr algn="ctr"/>
              <a:r>
                <a:rPr lang="zh-CN" altLang="en-US" sz="3000" b="1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</a:rPr>
                <a:t>课文解读</a:t>
              </a:r>
              <a:endParaRPr lang="zh-CN" altLang="en-US" sz="3000" b="1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959805" y="1530182"/>
            <a:ext cx="7845425" cy="64611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800">
                <a:latin typeface="+mj-ea"/>
                <a:ea typeface="+mj-ea"/>
              </a:rPr>
              <a:t>2.</a:t>
            </a:r>
            <a:r>
              <a:rPr lang="zh-CN" altLang="en-US" sz="2800">
                <a:latin typeface="+mj-ea"/>
                <a:ea typeface="+mj-ea"/>
              </a:rPr>
              <a:t>作者眼中的“莲”具有哪些君子品质？</a:t>
            </a:r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52570" y="2751063"/>
            <a:ext cx="8299450" cy="3098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ts val="4000"/>
              </a:lnSpc>
              <a:buFontTx/>
              <a:buNone/>
              <a:defRPr/>
            </a:pPr>
            <a:r>
              <a:rPr lang="zh-CN" altLang="en-US" sz="2600" b="1">
                <a:solidFill>
                  <a:srgbClr val="0000FF"/>
                </a:solidFill>
                <a:latin typeface="+mn-ea"/>
                <a:ea typeface="+mn-ea"/>
              </a:rPr>
              <a:t>    “出淤泥而不染”象征君子身处污浊环境，不随俗浮沉的品质；“濯清涟而不妖”象征君子的庄重，质朴，不哗众取宠，不炫耀自己；“中通外直，不蔓不枝”象征君子的特立独行，正直不苟，豁达大度；“香远益清，亭亭净植”象征君子的美好的资质；“可远观而不可亵玩焉”象征君子的志洁行廉。</a:t>
            </a:r>
            <a:endParaRPr lang="zh-CN" altLang="en-US" sz="2600" b="1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  <p:custDataLst>
      <p:tags r:id="rId5"/>
    </p:custData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2.xml><?xml version="1.0" encoding="utf-8"?>
<p:tagLst xmlns:p="http://schemas.openxmlformats.org/presentationml/2006/main">
  <p:tag name="KSO_WM_SLIDE_MODEL_TYPE" val="cover"/>
</p:tagLst>
</file>

<file path=ppt/tags/tag6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1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MODEL_TYPE" val="cover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67</Paragraphs>
  <Slides>16</Slides>
  <Notes>13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32">
      <vt:lpstr>Arial</vt:lpstr>
      <vt:lpstr>微软雅黑</vt:lpstr>
      <vt:lpstr>等线 Light</vt:lpstr>
      <vt:lpstr>等线</vt:lpstr>
      <vt:lpstr>Calibri Light</vt:lpstr>
      <vt:lpstr>Calibri</vt:lpstr>
      <vt:lpstr>叶根友毛笔行书2.0版</vt:lpstr>
      <vt:lpstr>Franklin Gothic Medium</vt:lpstr>
      <vt:lpstr>黑体</vt:lpstr>
      <vt:lpstr>楷体_GB2312</vt:lpstr>
      <vt:lpstr>宋体</vt:lpstr>
      <vt:lpstr>楷体</vt:lpstr>
      <vt:lpstr>方正华隶简体</vt:lpstr>
      <vt:lpstr>Times New Roman</vt:lpstr>
      <vt:lpstr>汉仪雪君体繁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2021-04-15T20:22:48.858</cp:lastPrinted>
  <dcterms:created xsi:type="dcterms:W3CDTF">2021-04-15T20:22:48Z</dcterms:created>
  <dcterms:modified xsi:type="dcterms:W3CDTF">2021-04-15T12:22:55Z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