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</p:sldMasterIdLst>
  <p:notesMasterIdLst>
    <p:notesMasterId r:id="rId35"/>
  </p:notesMasterIdLst>
  <p:sldIdLst>
    <p:sldId id="405" r:id="rId9"/>
    <p:sldId id="313" r:id="rId10"/>
    <p:sldId id="399" r:id="rId11"/>
    <p:sldId id="258" r:id="rId12"/>
    <p:sldId id="368" r:id="rId13"/>
    <p:sldId id="329" r:id="rId14"/>
    <p:sldId id="307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0" r:id="rId24"/>
    <p:sldId id="340" r:id="rId25"/>
    <p:sldId id="341" r:id="rId26"/>
    <p:sldId id="342" r:id="rId27"/>
    <p:sldId id="374" r:id="rId28"/>
    <p:sldId id="343" r:id="rId29"/>
    <p:sldId id="401" r:id="rId30"/>
    <p:sldId id="349" r:id="rId31"/>
    <p:sldId id="402" r:id="rId32"/>
    <p:sldId id="403" r:id="rId33"/>
    <p:sldId id="404" r:id="rId34"/>
  </p:sldIdLst>
  <p:sldSz cx="9144000" cy="6858000" type="screen4x3"/>
  <p:notesSz cx="6858000" cy="9144000"/>
  <p:defaultTextStyle>
    <a:defPPr>
      <a:defRPr lang="ko-KR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5818"/>
    <a:srgbClr val="52350E"/>
    <a:srgbClr val="430000"/>
    <a:srgbClr val="420000"/>
    <a:srgbClr val="4B300D"/>
    <a:srgbClr val="F3DBBB"/>
    <a:srgbClr val="0000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220"/>
        <p:guide pos="2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en-US" altLang="x-none"/>
          </a:p>
        </p:txBody>
      </p:sp>
      <p:sp>
        <p:nvSpPr>
          <p:cNvPr id="819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en-US" altLang="x-none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ko-KR" altLang="en-US" smtClean="0"/>
              <a:t>마스터 텍스트 스타일을 편집합니다</a:t>
            </a:r>
            <a:endParaRPr lang="ko-KR" altLang="en-US" smtClean="0"/>
          </a:p>
          <a:p>
            <a:pPr lvl="1"/>
            <a:r>
              <a:rPr lang="ko-KR" altLang="en-US" smtClean="0"/>
              <a:t>둘째 수준</a:t>
            </a:r>
            <a:endParaRPr lang="ko-KR" altLang="en-US" smtClean="0"/>
          </a:p>
          <a:p>
            <a:pPr lvl="2"/>
            <a:r>
              <a:rPr lang="ko-KR" altLang="en-US" smtClean="0"/>
              <a:t>셋째 수준</a:t>
            </a:r>
            <a:endParaRPr lang="ko-KR" altLang="en-US" smtClean="0"/>
          </a:p>
          <a:p>
            <a:pPr lvl="3"/>
            <a:r>
              <a:rPr lang="ko-KR" altLang="en-US" smtClean="0"/>
              <a:t>넷째 수준</a:t>
            </a:r>
            <a:endParaRPr lang="ko-KR" altLang="en-US" smtClean="0"/>
          </a:p>
          <a:p>
            <a:pPr lvl="4"/>
            <a:r>
              <a:rPr lang="ko-KR" altLang="en-US" smtClean="0"/>
              <a:t>다섯째 수준</a:t>
            </a:r>
            <a:endParaRPr lang="ko-KR" altLang="en-US" smtClean="0"/>
          </a:p>
        </p:txBody>
      </p:sp>
      <p:sp>
        <p:nvSpPr>
          <p:cNvPr id="819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en-US" altLang="x-none"/>
          </a:p>
        </p:txBody>
      </p:sp>
      <p:sp>
        <p:nvSpPr>
          <p:cNvPr id="819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fld id="{648A8E93-C2ED-4C4F-A168-972F2BCFB8C4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0" fontAlgn="base" latinLnBrk="1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1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1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1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DF325-2752-40F3-B116-F1CD9AE3DF8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64330-8DFF-4361-863B-786512AE69F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839DD-491E-4C73-9655-0B4EC76B338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42652-2EBE-4122-B854-770065F096C8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B6A430-E664-4CCA-8607-2BC7E6E59FC4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D49C96F-83A5-4062-947B-F92E4F266D96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5F37CDB-3946-4E1A-88D8-30D9AFA3923A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4BAE3F-B3D3-4046-96E9-2ED7B04A69F8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C63A31-5D56-42EA-8BF5-5B87B46B0462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3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F8B1FF8-CFDB-4CBE-B945-B7A021CBADE7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18C9E9-916C-4205-A540-618152A6846E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D8B2E-150F-4767-90DE-E3631CDBA85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74AEB18-040A-4D9A-9F3C-470F7DB86D91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0EB0177-5F13-4845-AE71-7D5B593937B3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1A8AA3-F4DE-4F3A-9C78-26A6A0BECDB2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99EFAA2-F4A8-456F-86C3-D2C7CB5640DA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0B5882-1203-41A7-AF90-7CD8F7F5D928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3CE346A-1EA1-4807-9DA2-0644A0E7B003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CA12B98-909E-448D-B5E3-733579CEE6AA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5EE0E26-72C2-4A60-A046-C10E12D61892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159B59-9AC4-4F54-B533-A4A01716D6E4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3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8BECA6C-4163-4703-AF97-3EE2EAFFAF1C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C2F007-88AE-4917-90D0-BE52C52608D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D712A71-594C-4B55-AF48-AC325A6BE63C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E61903D-9A5F-44CE-AD4D-E83EF565B928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1450FB-7445-4DDC-A54E-F53B73B26A72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BADC7D-D3C4-4349-8E27-A9F2E5A1D8DD}" type="slidenum">
              <a:rPr lang="en-US"/>
            </a:fld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CD167-8180-4754-A3A9-9C079CA0688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39DFE-4B2A-485C-8898-D11D41710B42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3CDA6-E272-47A5-9B4F-4F54F360222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FF6B4-E3F3-4C0D-ACD7-C10B9E47EB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2CDB7-3D0E-4D4F-BF0D-1878CFEDEE0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18507F-5B81-45A2-9A3A-F2F3F503545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C8BAE-1BEE-4028-93C5-D58E46E6756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2C2D1-7100-40D1-9395-597991BDDB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2C6E05-49E2-4AB8-96EF-2499AEE4681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D5AE0-5A95-4E95-B02A-921AA7934E7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1D1C4-0822-47B9-817B-30750C3D070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1B384-6613-4F93-8933-DC3C1462E79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229618-3232-4CB4-96E8-68E7B020C08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FF6A6-3B3B-4DF3-A2BF-DBF08C253D1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print"/>
          <a:srcRect l="320" t="1848"/>
          <a:stretch>
            <a:fillRect/>
          </a:stretch>
        </p:blipFill>
        <p:spPr bwMode="auto">
          <a:xfrm>
            <a:off x="0" y="0"/>
            <a:ext cx="9148763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KSO_BT1"/>
          <p:cNvSpPr>
            <a:spLocks noGrp="1"/>
          </p:cNvSpPr>
          <p:nvPr>
            <p:ph type="ctrTitle"/>
          </p:nvPr>
        </p:nvSpPr>
        <p:spPr>
          <a:xfrm>
            <a:off x="1171575" y="2608263"/>
            <a:ext cx="6713538" cy="71913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 algn="ctr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175" name="KSO_BC1"/>
          <p:cNvSpPr>
            <a:spLocks noGrp="1"/>
          </p:cNvSpPr>
          <p:nvPr>
            <p:ph type="subTitle" idx="1"/>
          </p:nvPr>
        </p:nvSpPr>
        <p:spPr>
          <a:xfrm>
            <a:off x="1157288" y="3402013"/>
            <a:ext cx="6724650" cy="4286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sz="1800" kern="1200"/>
            </a:lvl1pPr>
            <a:lvl2pPr marL="0" lvl="1" indent="0" algn="ctr">
              <a:buNone/>
              <a:defRPr sz="1800" kern="1200"/>
            </a:lvl2pPr>
            <a:lvl3pPr marL="914400" lvl="2" indent="-914400" algn="ctr">
              <a:buNone/>
              <a:defRPr sz="1800" kern="1200"/>
            </a:lvl3pPr>
            <a:lvl4pPr marL="1371600" lvl="3" indent="-1371600" algn="ctr">
              <a:buNone/>
              <a:defRPr sz="1800" kern="1200"/>
            </a:lvl4pPr>
            <a:lvl5pPr marL="1828800" lvl="4" indent="-1828800" algn="ctr">
              <a:buNone/>
              <a:defRPr sz="18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1D984-0811-4125-889D-96006E4E51F6}" type="slidenum">
              <a:rPr lang="zh-CN" altLang="en-US"/>
            </a:fld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F6D47-9045-43B5-88D2-482F7747206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73FED5-F512-48D0-B6D8-73D7CF884E7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5B1C4C-A58B-44F9-8D39-32B0421A758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4" Type="http://schemas.openxmlformats.org/officeDocument/2006/relationships/theme" Target="../theme/theme5.xml"/><Relationship Id="rId13" Type="http://schemas.openxmlformats.org/officeDocument/2006/relationships/image" Target="../media/image3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en-US" altLang="x-none"/>
          </a:p>
        </p:txBody>
      </p:sp>
      <p:sp>
        <p:nvSpPr>
          <p:cNvPr id="102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en-US" altLang="x-none"/>
          </a:p>
        </p:txBody>
      </p:sp>
      <p:sp>
        <p:nvSpPr>
          <p:cNvPr id="102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fld id="{CA53EF56-EE2A-4E18-B9EA-225167C61754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en-US" altLang="x-none"/>
          </a:p>
        </p:txBody>
      </p:sp>
      <p:sp>
        <p:nvSpPr>
          <p:cNvPr id="2051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latinLnBrk="1">
              <a:defRPr sz="1400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fld id="{26AB1E9A-7186-40A5-9748-B7DE17DB9AC8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en-US" altLang="x-none"/>
          </a:p>
        </p:txBody>
      </p:sp>
      <p:sp>
        <p:nvSpPr>
          <p:cNvPr id="3075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latinLnBrk="1">
              <a:defRPr sz="1400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fld id="{EAA3B92A-E08B-42F3-9CC5-936DE72597C2}" type="slidenum">
              <a:rPr lang="en-US"/>
            </a:fld>
            <a:endParaRPr lang="en-US"/>
          </a:p>
        </p:txBody>
      </p:sp>
      <p:pic>
        <p:nvPicPr>
          <p:cNvPr id="3076" name="Picture 9" descr="1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 descr="1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1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latinLnBrk="1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1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1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D05F99C-50A8-4230-B54C-614701926E4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KSO_BT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19100" y="676275"/>
            <a:ext cx="8291513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172" name="KSO_BC1"/>
          <p:cNvSpPr>
            <a:spLocks noGrp="1" noChangeArrowheads="1"/>
          </p:cNvSpPr>
          <p:nvPr>
            <p:ph type="body" idx="9"/>
          </p:nvPr>
        </p:nvSpPr>
        <p:spPr bwMode="auto">
          <a:xfrm>
            <a:off x="419100" y="1539875"/>
            <a:ext cx="8291513" cy="4913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2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defRPr>
            </a:lvl1pPr>
          </a:lstStyle>
          <a:p>
            <a:fld id="{BB962C8B-B14F-4D97-AF65-F5344CB8AC3E}" type="datetimeFigureOut">
              <a:rPr lang="zh-CN" altLang="en-US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noProof="1" dirty="0"/>
            </a:lvl1pPr>
          </a:lstStyle>
          <a:p>
            <a:endParaRPr lang="zh-CN" altLang="en-US"/>
          </a:p>
        </p:txBody>
      </p:sp>
      <p:sp>
        <p:nvSpPr>
          <p:cNvPr id="7173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 eaLnBrk="0" latinLnBrk="1" hangingPunct="0">
              <a:defRPr sz="1200">
                <a:solidFill>
                  <a:srgbClr val="9D9D9D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fld id="{736AA36D-C55F-424F-B58C-D4CED2383646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57505" indent="-357505" algn="just" rtl="0" fontAlgn="base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n"/>
        <a:defRPr sz="2400">
          <a:solidFill>
            <a:schemeClr val="accent2"/>
          </a:solidFill>
          <a:latin typeface="+mn-lt"/>
          <a:ea typeface="+mn-ea"/>
          <a:cs typeface="+mn-cs"/>
        </a:defRPr>
      </a:lvl1pPr>
      <a:lvl2pPr marL="357505" indent="-357505" algn="just" rtl="0" fontAlgn="base">
        <a:lnSpc>
          <a:spcPct val="120000"/>
        </a:lnSpc>
        <a:spcBef>
          <a:spcPct val="0"/>
        </a:spcBef>
        <a:spcAft>
          <a:spcPts val="600"/>
        </a:spcAft>
        <a:buClr>
          <a:srgbClr val="F2C37D"/>
        </a:buClr>
        <a:buFont typeface="幼圆" panose="02010509060101010101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2.xml"/><Relationship Id="rId5" Type="http://schemas.openxmlformats.org/officeDocument/2006/relationships/image" Target="../media/image6.png"/><Relationship Id="rId4" Type="http://schemas.openxmlformats.org/officeDocument/2006/relationships/slide" Target="slide2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image" Target="../media/image7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1116013" y="2781300"/>
            <a:ext cx="6697662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latinLnBrk="1" hangingPunct="0"/>
            <a:r>
              <a:rPr lang="en-US" altLang="zh-CN" sz="6000" b="1">
                <a:solidFill>
                  <a:srgbClr val="070707"/>
                </a:solidFill>
                <a:latin typeface="宋体" panose="02010600030101010101" pitchFamily="2" charset="-122"/>
              </a:rPr>
              <a:t>18 </a:t>
            </a:r>
            <a:r>
              <a:rPr lang="zh-CN" altLang="en-US" sz="6000" b="1">
                <a:solidFill>
                  <a:srgbClr val="070707"/>
                </a:solidFill>
                <a:latin typeface="宋体" panose="02010600030101010101" pitchFamily="2" charset="-122"/>
              </a:rPr>
              <a:t>陋室铭</a:t>
            </a:r>
            <a:endParaRPr lang="zh-CN" altLang="en-US" sz="60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pic>
        <p:nvPicPr>
          <p:cNvPr id="9248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850" y="6094413"/>
            <a:ext cx="86201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50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9251" name="MH_SubTitle_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9252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9253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9254" name="MH_SubTitle_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9255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9256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9257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9258" name="MH_SubTitle_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9259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9260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9261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9262" name="MH_SubTitle_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9263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9264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9265" name="MH_Other_7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66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67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9268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9269" name="MH_Other_9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70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71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9272" name="MH_Other_1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73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9274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ChangeArrowheads="1"/>
          </p:cNvSpPr>
          <p:nvPr/>
        </p:nvSpPr>
        <p:spPr bwMode="auto">
          <a:xfrm>
            <a:off x="1619250" y="908050"/>
            <a:ext cx="5976938" cy="863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eaLnBrk="0" latinLnBrk="1" hangingPunct="0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斯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是陋室，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惟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吾德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馨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。</a:t>
            </a:r>
            <a:endParaRPr lang="zh-CN" altLang="en-US" sz="440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682625" y="2492375"/>
            <a:ext cx="7993063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0000CC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斯：这，代词。</a:t>
            </a:r>
            <a:endParaRPr lang="zh-CN" altLang="en-US" sz="3200" b="1">
              <a:solidFill>
                <a:srgbClr val="0000CC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CC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惟：只。</a:t>
            </a:r>
            <a:endParaRPr lang="zh-CN" altLang="en-US" sz="3200" b="1">
              <a:solidFill>
                <a:srgbClr val="0000CC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CC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馨：散布得很远的香气，这里指品德高尚。      </a:t>
            </a:r>
            <a:endParaRPr lang="zh-CN" altLang="en-US" sz="3200" b="1">
              <a:solidFill>
                <a:srgbClr val="0000CC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20484" name="Rectangle 8"/>
          <p:cNvSpPr>
            <a:spLocks noChangeArrowheads="1"/>
          </p:cNvSpPr>
          <p:nvPr/>
        </p:nvSpPr>
        <p:spPr bwMode="auto">
          <a:xfrm>
            <a:off x="611188" y="4724400"/>
            <a:ext cx="777716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译：这（虽）是简陋的房子，好在主人有美好的德行（就不觉得简陋了）。</a:t>
            </a:r>
            <a:endParaRPr lang="zh-CN" altLang="en-US" sz="32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71550" y="1052513"/>
            <a:ext cx="7343775" cy="1009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anchor="b"/>
          <a:lstStyle/>
          <a:p>
            <a:r>
              <a:rPr lang="zh-CN" altLang="en-US">
                <a:ea typeface="黑体" panose="02010600030101010101" pitchFamily="49" charset="-122"/>
              </a:rPr>
              <a:t>苔痕</a:t>
            </a:r>
            <a:r>
              <a:rPr lang="zh-CN" altLang="en-US">
                <a:solidFill>
                  <a:srgbClr val="FF0000"/>
                </a:solidFill>
                <a:ea typeface="黑体" panose="02010600030101010101" pitchFamily="49" charset="-122"/>
              </a:rPr>
              <a:t>上</a:t>
            </a:r>
            <a:r>
              <a:rPr lang="zh-CN" altLang="en-US">
                <a:ea typeface="黑体" panose="02010600030101010101" pitchFamily="49" charset="-122"/>
              </a:rPr>
              <a:t>阶绿，草色</a:t>
            </a:r>
            <a:r>
              <a:rPr lang="zh-CN" altLang="en-US">
                <a:solidFill>
                  <a:srgbClr val="FF0000"/>
                </a:solidFill>
                <a:ea typeface="黑体" panose="02010600030101010101" pitchFamily="49" charset="-122"/>
              </a:rPr>
              <a:t>入</a:t>
            </a:r>
            <a:r>
              <a:rPr lang="zh-CN" altLang="en-US">
                <a:ea typeface="黑体" panose="02010600030101010101" pitchFamily="49" charset="-122"/>
              </a:rPr>
              <a:t>帘青。</a:t>
            </a:r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900113" y="2924175"/>
            <a:ext cx="748823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0000CC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上：名词作动词，“长上”。</a:t>
            </a:r>
            <a:endParaRPr lang="zh-CN" altLang="en-US" sz="3200" b="1">
              <a:solidFill>
                <a:srgbClr val="0000CC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CC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入：映入。      </a:t>
            </a:r>
            <a:endParaRPr lang="zh-CN" altLang="en-US" sz="3200" b="1">
              <a:solidFill>
                <a:srgbClr val="0000CC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539750" y="4581525"/>
            <a:ext cx="81375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译：苔痕碧绿，长到阶上；草色青葱，映入帘中。</a:t>
            </a:r>
            <a:endParaRPr lang="zh-CN" altLang="en-US" sz="32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11188" y="2349500"/>
            <a:ext cx="8229600" cy="2530475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>
            <a:sp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CC"/>
                </a:solidFill>
                <a:ea typeface="黑体" panose="02010600030101010101" pitchFamily="49" charset="-122"/>
              </a:rPr>
              <a:t>鸿儒：即大儒，指博学而又品德高尚的人。</a:t>
            </a:r>
            <a:endParaRPr lang="zh-CN" altLang="en-US" sz="4000" b="1">
              <a:solidFill>
                <a:srgbClr val="0000CC"/>
              </a:solidFill>
              <a:ea typeface="黑体" panose="02010600030101010101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CC"/>
                </a:solidFill>
                <a:ea typeface="黑体" panose="02010600030101010101" pitchFamily="49" charset="-122"/>
              </a:rPr>
              <a:t>白丁：原指平民百姓，这里指没有学问的人。</a:t>
            </a:r>
            <a:endParaRPr lang="zh-CN" altLang="en-US" sz="4000" b="1">
              <a:solidFill>
                <a:srgbClr val="0000CC"/>
              </a:solidFill>
              <a:ea typeface="黑体" panose="02010600030101010101" pitchFamily="49" charset="-122"/>
            </a:endParaRPr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042988" y="908050"/>
            <a:ext cx="7200900" cy="792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eaLnBrk="0" latinLnBrk="1" hangingPunct="0"/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谈笑有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鸿儒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，往来无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白丁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。</a:t>
            </a:r>
            <a:endParaRPr lang="zh-CN" altLang="en-US" sz="440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539750" y="4941888"/>
            <a:ext cx="79930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译：说说笑笑的是学问渊博的人，来来往往的，没有粗鄙的人。</a:t>
            </a:r>
            <a:endParaRPr lang="zh-CN" altLang="en-US" sz="32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11188" y="2205038"/>
            <a:ext cx="8229600" cy="1920875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>
            <a:sp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CC"/>
                </a:solidFill>
                <a:ea typeface="黑体" panose="02010600030101010101" pitchFamily="49" charset="-122"/>
              </a:rPr>
              <a:t>调：弹奏，动词。</a:t>
            </a:r>
            <a:endParaRPr lang="zh-CN" altLang="en-US" sz="4000" b="1">
              <a:solidFill>
                <a:srgbClr val="0000CC"/>
              </a:solidFill>
              <a:ea typeface="黑体" panose="02010600030101010101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CC"/>
                </a:solidFill>
                <a:ea typeface="黑体" panose="02010600030101010101" pitchFamily="49" charset="-122"/>
              </a:rPr>
              <a:t>素琴：不加装饰的琴。</a:t>
            </a:r>
            <a:endParaRPr lang="zh-CN" altLang="en-US" sz="4000" b="1">
              <a:solidFill>
                <a:srgbClr val="0000CC"/>
              </a:solidFill>
              <a:ea typeface="黑体" panose="02010600030101010101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CC"/>
                </a:solidFill>
                <a:ea typeface="黑体" panose="02010600030101010101" pitchFamily="49" charset="-122"/>
              </a:rPr>
              <a:t>金经：佛经。</a:t>
            </a:r>
            <a:endParaRPr lang="zh-CN" altLang="en-US" sz="4000" b="1">
              <a:solidFill>
                <a:srgbClr val="0000CC"/>
              </a:solidFill>
              <a:ea typeface="黑体" panose="02010600030101010101" pitchFamily="49" charset="-122"/>
            </a:endParaRPr>
          </a:p>
        </p:txBody>
      </p:sp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1547813" y="908050"/>
            <a:ext cx="6264275" cy="8651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eaLnBrk="0" latinLnBrk="1" hangingPunct="0"/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可以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调素琴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，阅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金经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。</a:t>
            </a:r>
            <a:endParaRPr lang="zh-CN" altLang="en-US" sz="440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539750" y="4940300"/>
            <a:ext cx="80645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译</a:t>
            </a:r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：</a:t>
            </a:r>
            <a:r>
              <a:rPr 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可以在陋室里弹奏不加</a:t>
            </a:r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装饰的琴；浏览珍贵的佛经。</a:t>
            </a:r>
            <a:endParaRPr lang="zh-CN" altLang="en-US" sz="32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50825" y="2276475"/>
            <a:ext cx="8748713" cy="2041525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>
            <a:sp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CC"/>
                </a:solidFill>
                <a:ea typeface="黑体" panose="02010600030101010101" pitchFamily="49" charset="-122"/>
              </a:rPr>
              <a:t>丝竹：琴瑟、箫管等乐器，此指奏乐的声音。</a:t>
            </a:r>
            <a:endParaRPr lang="zh-CN" altLang="en-US" b="1">
              <a:solidFill>
                <a:srgbClr val="0000CC"/>
              </a:solidFill>
              <a:ea typeface="黑体" panose="02010600030101010101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CC"/>
                </a:solidFill>
                <a:ea typeface="黑体" panose="02010600030101010101" pitchFamily="49" charset="-122"/>
              </a:rPr>
              <a:t>案牍：官府的公文。</a:t>
            </a:r>
            <a:endParaRPr lang="zh-CN" altLang="en-US" b="1">
              <a:solidFill>
                <a:srgbClr val="0000CC"/>
              </a:solidFill>
              <a:ea typeface="黑体" panose="02010600030101010101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CC"/>
                </a:solidFill>
                <a:ea typeface="黑体" panose="02010600030101010101" pitchFamily="49" charset="-122"/>
              </a:rPr>
              <a:t>劳形：形，形体，身体；劳，使动用法，使</a:t>
            </a:r>
            <a:r>
              <a:rPr lang="en-US" b="1">
                <a:solidFill>
                  <a:srgbClr val="0000CC"/>
                </a:solidFill>
                <a:ea typeface="黑体" panose="02010600030101010101" pitchFamily="49" charset="-122"/>
              </a:rPr>
              <a:t>……</a:t>
            </a:r>
            <a:r>
              <a:rPr lang="zh-CN" altLang="en-US" b="1">
                <a:solidFill>
                  <a:srgbClr val="0000CC"/>
                </a:solidFill>
                <a:ea typeface="黑体" panose="02010600030101010101" pitchFamily="49" charset="-122"/>
              </a:rPr>
              <a:t>劳累。</a:t>
            </a:r>
            <a:endParaRPr lang="zh-CN" altLang="en-US" b="1">
              <a:solidFill>
                <a:srgbClr val="0000CC"/>
              </a:solidFill>
              <a:ea typeface="黑体" panose="02010600030101010101" pitchFamily="49" charset="-122"/>
            </a:endParaRPr>
          </a:p>
        </p:txBody>
      </p:sp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395288" y="908050"/>
            <a:ext cx="8208962" cy="792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eaLnBrk="0" latinLnBrk="1" hangingPunct="0"/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无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丝竹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之乱耳，无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案牍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之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劳形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。</a:t>
            </a:r>
            <a:endParaRPr lang="zh-CN" altLang="en-US" sz="440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395288" y="4724400"/>
            <a:ext cx="7704137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6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译：没有嘈杂的音乐来扰乱耳朵；没有官府的公文来劳累身心。</a:t>
            </a:r>
            <a:endParaRPr lang="zh-CN" altLang="en-US" sz="36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4825" y="2943225"/>
            <a:ext cx="8167688" cy="1311275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>
            <a:sp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CC"/>
                </a:solidFill>
                <a:ea typeface="黑体" panose="02010600030101010101" pitchFamily="49" charset="-122"/>
              </a:rPr>
              <a:t>何陋之有：有何陋？倒装句。</a:t>
            </a:r>
            <a:endParaRPr lang="zh-CN" altLang="en-US" sz="4000" b="1">
              <a:solidFill>
                <a:srgbClr val="0000CC"/>
              </a:solidFill>
              <a:ea typeface="黑体" panose="02010600030101010101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CC"/>
                </a:solidFill>
                <a:ea typeface="黑体" panose="02010600030101010101" pitchFamily="49" charset="-122"/>
              </a:rPr>
              <a:t>之，宾语前置的标志，无实义。</a:t>
            </a:r>
            <a:endParaRPr lang="zh-CN" altLang="en-US" sz="4000" b="1">
              <a:solidFill>
                <a:srgbClr val="0000CC"/>
              </a:solidFill>
              <a:ea typeface="黑体" panose="02010600030101010101" pitchFamily="49" charset="-122"/>
            </a:endParaRPr>
          </a:p>
        </p:txBody>
      </p:sp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612775" y="1054100"/>
            <a:ext cx="6481763" cy="14398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eaLnBrk="0" latinLnBrk="1" hangingPunct="0"/>
            <a:r>
              <a:rPr lang="zh-CN" altLang="en-US" sz="4000" b="1">
                <a:latin typeface="Times New Roman" panose="02020603050405020304" pitchFamily="18" charset="0"/>
                <a:ea typeface="黑体" panose="02010600030101010101" pitchFamily="49" charset="-122"/>
              </a:rPr>
              <a:t>南阳诸葛庐，西蜀子云亭。</a:t>
            </a:r>
            <a:br>
              <a:rPr lang="zh-CN" altLang="en-US" sz="4000" b="1">
                <a:latin typeface="Times New Roman" panose="02020603050405020304" pitchFamily="18" charset="0"/>
                <a:ea typeface="黑体" panose="02010600030101010101" pitchFamily="49" charset="-122"/>
              </a:rPr>
            </a:br>
            <a:r>
              <a:rPr lang="zh-CN" altLang="en-US" sz="4000" b="1">
                <a:latin typeface="Times New Roman" panose="02020603050405020304" pitchFamily="18" charset="0"/>
                <a:ea typeface="黑体" panose="02010600030101010101" pitchFamily="49" charset="-122"/>
              </a:rPr>
              <a:t>孔子云：“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何陋之有</a:t>
            </a:r>
            <a:r>
              <a:rPr lang="zh-CN" altLang="en-US" sz="4000" b="1">
                <a:latin typeface="Times New Roman" panose="02020603050405020304" pitchFamily="18" charset="0"/>
                <a:ea typeface="黑体" panose="02010600030101010101" pitchFamily="49" charset="-122"/>
              </a:rPr>
              <a:t>？”</a:t>
            </a:r>
            <a:endParaRPr lang="zh-CN" altLang="en-US" sz="400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539750" y="4724400"/>
            <a:ext cx="79930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译：它就好像南阳诸葛亮的草庐，西蜀扬雄的子云亭。孔子说：“有什么简陋的呢？”</a:t>
            </a:r>
            <a:endParaRPr lang="zh-CN" altLang="en-US" sz="32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1"/>
          <p:cNvSpPr txBox="1">
            <a:spLocks noChangeArrowheads="1"/>
          </p:cNvSpPr>
          <p:nvPr/>
        </p:nvSpPr>
        <p:spPr bwMode="auto">
          <a:xfrm>
            <a:off x="107950" y="1771650"/>
            <a:ext cx="8893175" cy="3568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latin typeface="Times New Roman" panose="02020603050405020304" pitchFamily="18" charset="0"/>
                <a:ea typeface="黑体" panose="02010600030101010101" pitchFamily="49" charset="-122"/>
              </a:rPr>
              <a:t>         </a:t>
            </a:r>
            <a:r>
              <a:rPr lang="zh-CN" altLang="en-US" sz="2800" b="1">
                <a:solidFill>
                  <a:srgbClr val="0B0A09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山不在于要高，有了仙人就出名了；水不在于要深，有了龙就灵异了。这（虽）是简陋的房子，好在主人有美好的德行（就不觉得简陋了）。苔藓给阶前铺上绿毯，芳草把帘内映得碧绿。谈笑的是渊博的学者，往来没有粗俗的人。可以弹奏朴素的古琴，阅览珍贵的佛经。没有（嘈杂的）管弦之声扰乱两耳，没有官府的公文劳累身心。（如同）南阳诸葛亮的茅庐，西蜀杨子云的亭子。孔子说：“有什么简陋的呢？”</a:t>
            </a:r>
            <a:endParaRPr lang="zh-CN" altLang="en-US" sz="2800" b="1">
              <a:solidFill>
                <a:srgbClr val="0B0A09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203575" y="981075"/>
            <a:ext cx="2214563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课文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翻译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按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51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1"/>
          <p:cNvSpPr txBox="1">
            <a:spLocks noChangeArrowheads="1"/>
          </p:cNvSpPr>
          <p:nvPr/>
        </p:nvSpPr>
        <p:spPr bwMode="auto">
          <a:xfrm>
            <a:off x="5143500" y="4724400"/>
            <a:ext cx="3892550" cy="1336675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pPr algn="ctr" eaLnBrk="0" latinLnBrk="1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C1908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德馨</a:t>
            </a:r>
            <a:endParaRPr lang="zh-CN" altLang="en-US" sz="3200" b="1">
              <a:solidFill>
                <a:srgbClr val="FC1908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 eaLnBrk="0" latinLnBrk="1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C1908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（品德高尚的</a:t>
            </a:r>
            <a:r>
              <a:rPr lang="zh-CN" altLang="en-US" sz="3200" b="1">
                <a:solidFill>
                  <a:srgbClr val="FC1908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“</a:t>
            </a:r>
            <a:r>
              <a:rPr lang="zh-CN" altLang="en-US" sz="3200" b="1">
                <a:solidFill>
                  <a:srgbClr val="FC1908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</a:t>
            </a:r>
            <a:r>
              <a:rPr lang="zh-CN" altLang="en-US" sz="3200" b="1">
                <a:solidFill>
                  <a:srgbClr val="FC1908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”</a:t>
            </a:r>
            <a:r>
              <a:rPr lang="zh-CN" altLang="en-US" sz="3200" b="1">
                <a:solidFill>
                  <a:srgbClr val="FC1908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  <a:endParaRPr lang="zh-CN" altLang="en-US" sz="3200" b="1">
              <a:solidFill>
                <a:srgbClr val="FC1908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5076825" y="3932238"/>
            <a:ext cx="6492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龙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68313" y="1411288"/>
            <a:ext cx="7920037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en-US" sz="4000" b="1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4000" b="1">
                <a:latin typeface="黑体" panose="02010600030101010101" pitchFamily="49" charset="-122"/>
                <a:ea typeface="黑体" panose="02010600030101010101" pitchFamily="49" charset="-122"/>
              </a:rPr>
              <a:t>作者怎么样引出陋室的？</a:t>
            </a:r>
            <a:endParaRPr lang="zh-CN" altLang="en-US" sz="40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2051050" y="2132013"/>
            <a:ext cx="38893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山       水</a:t>
            </a:r>
            <a:endParaRPr lang="zh-CN" altLang="en-US" sz="4000" b="1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250825" y="4075113"/>
            <a:ext cx="21605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latinLnBrk="1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8E1663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比喻起兴</a:t>
            </a:r>
            <a:endParaRPr lang="zh-CN" altLang="en-US" sz="3200" b="1">
              <a:solidFill>
                <a:srgbClr val="8E1663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7655" name="AutoShape 10"/>
          <p:cNvSpPr/>
          <p:nvPr/>
        </p:nvSpPr>
        <p:spPr bwMode="auto">
          <a:xfrm>
            <a:off x="2411413" y="3498850"/>
            <a:ext cx="142875" cy="1727200"/>
          </a:xfrm>
          <a:prstGeom prst="leftBrace">
            <a:avLst>
              <a:gd name="adj1" fmla="val 100517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eaLnBrk="0" latinLnBrk="1" hangingPunct="0"/>
            <a:endParaRPr lang="zh-CN" altLang="en-US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pic>
        <p:nvPicPr>
          <p:cNvPr id="27657" name="Picture 13" descr="红箭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19475" y="3282950"/>
            <a:ext cx="136842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14" descr="红箭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19475" y="4003675"/>
            <a:ext cx="136842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16" descr="红箭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14750" y="5075238"/>
            <a:ext cx="13684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0" name="Rectangle 17"/>
          <p:cNvSpPr>
            <a:spLocks noChangeArrowheads="1"/>
          </p:cNvSpPr>
          <p:nvPr/>
        </p:nvSpPr>
        <p:spPr bwMode="auto">
          <a:xfrm>
            <a:off x="2700338" y="3211513"/>
            <a:ext cx="5921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3333FF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山</a:t>
            </a:r>
            <a:endParaRPr lang="zh-CN" altLang="en-US" sz="3200" b="1">
              <a:solidFill>
                <a:srgbClr val="3333FF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27661" name="Rectangle 18"/>
          <p:cNvSpPr>
            <a:spLocks noChangeArrowheads="1"/>
          </p:cNvSpPr>
          <p:nvPr/>
        </p:nvSpPr>
        <p:spPr bwMode="auto">
          <a:xfrm>
            <a:off x="5076825" y="3211513"/>
            <a:ext cx="5921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3333FF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仙</a:t>
            </a:r>
            <a:endParaRPr lang="zh-CN" altLang="en-US" sz="3200" b="1">
              <a:solidFill>
                <a:srgbClr val="3333FF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27662" name="Rectangle 19"/>
          <p:cNvSpPr>
            <a:spLocks noChangeArrowheads="1"/>
          </p:cNvSpPr>
          <p:nvPr/>
        </p:nvSpPr>
        <p:spPr bwMode="auto">
          <a:xfrm>
            <a:off x="2700338" y="3932238"/>
            <a:ext cx="7096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水</a:t>
            </a:r>
            <a:endParaRPr lang="zh-CN" altLang="en-US" sz="3200" b="1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663" name="Rectangle 20"/>
          <p:cNvSpPr>
            <a:spLocks noChangeArrowheads="1"/>
          </p:cNvSpPr>
          <p:nvPr/>
        </p:nvSpPr>
        <p:spPr bwMode="auto">
          <a:xfrm>
            <a:off x="2627313" y="5011738"/>
            <a:ext cx="12398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latinLnBrk="1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C1908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陋室</a:t>
            </a:r>
            <a:endParaRPr lang="zh-CN" altLang="en-US" sz="3200" b="1">
              <a:solidFill>
                <a:srgbClr val="FC1908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25614" name="Group 10"/>
          <p:cNvGrpSpPr/>
          <p:nvPr/>
        </p:nvGrpSpPr>
        <p:grpSpPr bwMode="auto">
          <a:xfrm>
            <a:off x="679450" y="622300"/>
            <a:ext cx="2054225" cy="633413"/>
            <a:chOff x="0" y="0"/>
            <a:chExt cx="3236" cy="998"/>
          </a:xfrm>
        </p:grpSpPr>
        <p:grpSp>
          <p:nvGrpSpPr>
            <p:cNvPr id="25615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5616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  <p:pic>
            <p:nvPicPr>
              <p:cNvPr id="25617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18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  <p:sp>
            <p:nvSpPr>
              <p:cNvPr id="25619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</p:grpSp>
        <p:sp>
          <p:nvSpPr>
            <p:cNvPr id="25620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 eaLnBrk="0" latinLnBrk="1" hangingPunct="0"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合作探究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  <p:bldP spid="27651" grpId="0"/>
      <p:bldP spid="27653" grpId="0"/>
      <p:bldP spid="27654" grpId="0"/>
      <p:bldP spid="27655" grpId="0" bldLvl="0" animBg="1"/>
      <p:bldP spid="27660" grpId="0"/>
      <p:bldP spid="27661" grpId="0"/>
      <p:bldP spid="27662" grpId="0"/>
      <p:bldP spid="276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3"/>
          <p:cNvSpPr txBox="1">
            <a:spLocks noChangeArrowheads="1"/>
          </p:cNvSpPr>
          <p:nvPr/>
        </p:nvSpPr>
        <p:spPr bwMode="auto">
          <a:xfrm>
            <a:off x="250825" y="836613"/>
            <a:ext cx="84248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在作者看来，陋室真的简陋吗？从哪些方面看得出来？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684213" y="2636838"/>
            <a:ext cx="854075" cy="2952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 eaLnBrk="0" latinLnBrk="1" hangingPunct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陋室不陋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2051050" y="2492375"/>
            <a:ext cx="6553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景（</a:t>
            </a:r>
            <a:r>
              <a:rPr lang="zh-CN" altLang="en-US" sz="3600" b="1">
                <a:latin typeface="Times New Roman" panose="02020603050405020304" pitchFamily="18" charset="0"/>
                <a:ea typeface="黑体" panose="02010600030101010101" pitchFamily="49" charset="-122"/>
              </a:rPr>
              <a:t>景色之雅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）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环境优美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2051050" y="3500438"/>
            <a:ext cx="64817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人（</a:t>
            </a:r>
            <a:r>
              <a:rPr lang="zh-CN" altLang="en-US" sz="3600" b="1">
                <a:latin typeface="Times New Roman" panose="02020603050405020304" pitchFamily="18" charset="0"/>
                <a:ea typeface="黑体" panose="02010600030101010101" pitchFamily="49" charset="-122"/>
              </a:rPr>
              <a:t>交往之雅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）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交友高雅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2124075" y="4724400"/>
            <a:ext cx="64801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事（</a:t>
            </a:r>
            <a:r>
              <a:rPr lang="zh-CN" altLang="en-US" sz="3600" b="1">
                <a:latin typeface="Times New Roman" panose="02020603050405020304" pitchFamily="18" charset="0"/>
                <a:ea typeface="黑体" panose="02010600030101010101" pitchFamily="49" charset="-122"/>
              </a:rPr>
              <a:t>情趣之雅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）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情趣高雅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8679" name="AutoShape 8"/>
          <p:cNvSpPr/>
          <p:nvPr/>
        </p:nvSpPr>
        <p:spPr bwMode="auto">
          <a:xfrm>
            <a:off x="1547813" y="2636838"/>
            <a:ext cx="576262" cy="2808287"/>
          </a:xfrm>
          <a:prstGeom prst="leftBrace">
            <a:avLst>
              <a:gd name="adj1" fmla="val 40520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eaLnBrk="0" latinLnBrk="1" hangingPunct="0"/>
            <a:endParaRPr lang="zh-CN" altLang="en-US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  <p:bldP spid="2867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323850" y="981075"/>
            <a:ext cx="83534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作者在本文提到诸葛亮、杨雄有何作用？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95288" y="2565400"/>
            <a:ext cx="8208962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1001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明确：以古代名贤自况，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表明自己的高尚志趣和抱负，</a:t>
            </a:r>
            <a:r>
              <a:rPr lang="zh-CN" altLang="en-US" sz="3600" b="1">
                <a:solidFill>
                  <a:srgbClr val="01001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以此类比，证明“陋室”不陋。</a:t>
            </a:r>
            <a:endParaRPr lang="zh-CN" altLang="en-US" sz="3600" b="1">
              <a:solidFill>
                <a:srgbClr val="3333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4097"/>
          <p:cNvSpPr txBox="1">
            <a:spLocks noChangeArrowheads="1"/>
          </p:cNvSpPr>
          <p:nvPr/>
        </p:nvSpPr>
        <p:spPr bwMode="auto">
          <a:xfrm>
            <a:off x="1217613" y="1700213"/>
            <a:ext cx="669925" cy="4679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 eaLnBrk="0" latinLnBrk="1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飞入寻常百姓家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2" name="文本框 4098"/>
          <p:cNvSpPr txBox="1">
            <a:spLocks noChangeArrowheads="1"/>
          </p:cNvSpPr>
          <p:nvPr/>
        </p:nvSpPr>
        <p:spPr bwMode="auto">
          <a:xfrm>
            <a:off x="2608263" y="1628775"/>
            <a:ext cx="669925" cy="4751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 eaLnBrk="0" latinLnBrk="1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旧时王谢堂前燕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文本框 4099"/>
          <p:cNvSpPr txBox="1">
            <a:spLocks noChangeArrowheads="1"/>
          </p:cNvSpPr>
          <p:nvPr/>
        </p:nvSpPr>
        <p:spPr bwMode="auto">
          <a:xfrm>
            <a:off x="5322888" y="1484313"/>
            <a:ext cx="669925" cy="5038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 eaLnBrk="0" latinLnBrk="1" hangingPunct="0"/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朱雀桥边野草花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文本框 4100"/>
          <p:cNvSpPr txBox="1">
            <a:spLocks noChangeArrowheads="1"/>
          </p:cNvSpPr>
          <p:nvPr/>
        </p:nvSpPr>
        <p:spPr bwMode="auto">
          <a:xfrm>
            <a:off x="3975100" y="1771650"/>
            <a:ext cx="669925" cy="4465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 eaLnBrk="0" latinLnBrk="1" hangingPunct="0"/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乌衣巷口夕阳斜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5" name="文本框 4101"/>
          <p:cNvSpPr txBox="1">
            <a:spLocks noChangeArrowheads="1"/>
          </p:cNvSpPr>
          <p:nvPr/>
        </p:nvSpPr>
        <p:spPr bwMode="auto">
          <a:xfrm>
            <a:off x="6618288" y="2420938"/>
            <a:ext cx="669925" cy="287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 eaLnBrk="0" latinLnBrk="1" hangingPunct="0"/>
            <a:r>
              <a:rPr lang="zh-CN" altLang="en-US" sz="3200" b="1">
                <a:solidFill>
                  <a:srgbClr val="303030"/>
                </a:solidFill>
                <a:latin typeface="Times New Roman" panose="02020603050405020304" pitchFamily="18" charset="0"/>
              </a:rPr>
              <a:t>乌衣巷</a:t>
            </a:r>
            <a:endParaRPr lang="zh-CN" altLang="en-US" sz="3200" b="1">
              <a:solidFill>
                <a:srgbClr val="30303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246" name="Group 10"/>
          <p:cNvGrpSpPr/>
          <p:nvPr/>
        </p:nvGrpSpPr>
        <p:grpSpPr bwMode="auto">
          <a:xfrm>
            <a:off x="609600" y="763588"/>
            <a:ext cx="2055813" cy="633412"/>
            <a:chOff x="0" y="0"/>
            <a:chExt cx="3236" cy="998"/>
          </a:xfrm>
        </p:grpSpPr>
        <p:grpSp>
          <p:nvGrpSpPr>
            <p:cNvPr id="10247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0248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  <p:pic>
            <p:nvPicPr>
              <p:cNvPr id="10249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50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  <p:sp>
            <p:nvSpPr>
              <p:cNvPr id="10251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</p:grpSp>
        <p:sp>
          <p:nvSpPr>
            <p:cNvPr id="10252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 eaLnBrk="0" latinLnBrk="1" hangingPunct="0"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情景引入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37"/>
          <p:cNvSpPr txBox="1">
            <a:spLocks noChangeArrowheads="1"/>
          </p:cNvSpPr>
          <p:nvPr/>
        </p:nvSpPr>
        <p:spPr bwMode="auto">
          <a:xfrm>
            <a:off x="682625" y="908050"/>
            <a:ext cx="72009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4000" b="1"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en-US" altLang="zh-CN" sz="4000" b="1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4000" b="1">
                <a:latin typeface="黑体" panose="02010600030101010101" pitchFamily="49" charset="-122"/>
                <a:ea typeface="黑体" panose="02010600030101010101" pitchFamily="49" charset="-122"/>
              </a:rPr>
              <a:t>文中哪句话统领全文大意？ </a:t>
            </a:r>
            <a:endParaRPr lang="zh-CN" altLang="en-US" sz="40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723" name="Rectangle 38"/>
          <p:cNvSpPr>
            <a:spLocks noChangeArrowheads="1"/>
          </p:cNvSpPr>
          <p:nvPr/>
        </p:nvSpPr>
        <p:spPr bwMode="auto">
          <a:xfrm>
            <a:off x="827088" y="3068638"/>
            <a:ext cx="72009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明确：斯是陋室，惟吾德馨。</a:t>
            </a:r>
            <a:endParaRPr lang="zh-CN" altLang="en-US" sz="4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250825" y="836613"/>
            <a:ext cx="86407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5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作者借山水有仙人、神龙比喻陋室主人有美好的品德是为了表明什么心迹呢？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250825" y="3716338"/>
            <a:ext cx="87487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6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这种借他物来表明心迹的手法叫什么？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1748" name="Rectangle 8"/>
          <p:cNvSpPr>
            <a:spLocks noChangeArrowheads="1"/>
          </p:cNvSpPr>
          <p:nvPr/>
        </p:nvSpPr>
        <p:spPr bwMode="auto">
          <a:xfrm>
            <a:off x="611188" y="2276475"/>
            <a:ext cx="77771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latinLnBrk="1" hangingPunct="0"/>
            <a:r>
              <a:rPr lang="zh-CN" altLang="en-US" sz="40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安贫乐道，高洁傲岸。</a:t>
            </a:r>
            <a:endParaRPr lang="zh-CN" altLang="en-US" sz="40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31749" name="Rectangle 9"/>
          <p:cNvSpPr>
            <a:spLocks noChangeArrowheads="1"/>
          </p:cNvSpPr>
          <p:nvPr/>
        </p:nvSpPr>
        <p:spPr bwMode="auto">
          <a:xfrm>
            <a:off x="2268538" y="4724400"/>
            <a:ext cx="43195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latinLnBrk="1" hangingPunct="0"/>
            <a:r>
              <a:rPr lang="zh-CN" altLang="en-US" sz="40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托物言志</a:t>
            </a:r>
            <a:endParaRPr lang="zh-CN" altLang="en-US" sz="40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0481"/>
          <p:cNvSpPr>
            <a:spLocks noGrp="1" noChangeArrowheads="1"/>
          </p:cNvSpPr>
          <p:nvPr>
            <p:ph idx="4294967295"/>
          </p:nvPr>
        </p:nvSpPr>
        <p:spPr bwMode="auto">
          <a:xfrm>
            <a:off x="215900" y="692150"/>
            <a:ext cx="8604250" cy="511175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托物言志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FontTx/>
              <a:buNone/>
            </a:pP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将个人之“志”寄托在某个具体之“物”上。于是，这个“物”便成为作者志趣、意愿或理想的寄托者。写作时常常以物为喻，往往写得比较含蓄。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如“松、竹、梅”岁寒三友，常用于表示高洁的志向；“泥土”常用于抒发谦逊的情怀“蜡烛”常用于颂扬无私奉献的精神。</a:t>
            </a:r>
            <a:endParaRPr lang="zh-CN" altLang="en-US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107950" y="836613"/>
            <a:ext cx="91440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7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本文几乎通篇对偶，请找出本文的对偶句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en-US" sz="36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466725" y="2132013"/>
            <a:ext cx="8135938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①山不在高，有仙则名。</a:t>
            </a:r>
            <a:endParaRPr lang="zh-CN" altLang="en-US" sz="3200" b="1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水不在深，有龙则灵。</a:t>
            </a:r>
            <a:endParaRPr lang="zh-CN" altLang="en-US" sz="3200" b="1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②苔痕上阶绿，草色入帘青。</a:t>
            </a:r>
            <a:endParaRPr lang="zh-CN" altLang="en-US" sz="3200" b="1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③谈笑有鸿儒，往来无白丁。</a:t>
            </a:r>
            <a:endParaRPr lang="zh-CN" altLang="en-US" sz="3200" b="1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④调素琴，阅金经。</a:t>
            </a:r>
            <a:endParaRPr lang="zh-CN" altLang="en-US" sz="3200" b="1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⑤无丝竹之乱耳，无案牍之劳形。</a:t>
            </a:r>
            <a:endParaRPr lang="zh-CN" altLang="en-US" sz="3200" b="1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⑥南阳诸葛庐，西蜀子云亭。</a:t>
            </a:r>
            <a:endParaRPr lang="zh-CN" altLang="en-US" sz="3200" b="1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177800" y="2565400"/>
            <a:ext cx="793750" cy="159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1707ED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陋室铭</a:t>
            </a:r>
            <a:endParaRPr lang="zh-CN" altLang="en-US" sz="4000" b="1">
              <a:solidFill>
                <a:srgbClr val="1707ED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58888" y="177165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1707ED"/>
                </a:solidFill>
                <a:latin typeface="宋体" panose="02010600030101010101" pitchFamily="2" charset="-122"/>
              </a:rPr>
              <a:t>设喻引题</a:t>
            </a:r>
            <a:endParaRPr lang="zh-CN" altLang="en-US" sz="32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492500" y="1339850"/>
            <a:ext cx="838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山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505200" y="2017713"/>
            <a:ext cx="490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仙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495800" y="1331913"/>
            <a:ext cx="490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水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495800" y="2017713"/>
            <a:ext cx="490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龙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5486400" y="1331913"/>
            <a:ext cx="490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喻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470525" y="1981200"/>
            <a:ext cx="490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喻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6477000" y="1331913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陋室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6477000" y="2017713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德馨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72" name="AutoShape 12"/>
          <p:cNvSpPr/>
          <p:nvPr/>
        </p:nvSpPr>
        <p:spPr bwMode="auto">
          <a:xfrm>
            <a:off x="3419475" y="1412875"/>
            <a:ext cx="76200" cy="914400"/>
          </a:xfrm>
          <a:prstGeom prst="leftBrace">
            <a:avLst>
              <a:gd name="adj1" fmla="val 100000"/>
              <a:gd name="adj2" fmla="val 50000"/>
            </a:avLst>
          </a:prstGeom>
          <a:noFill/>
          <a:ln w="38100">
            <a:solidFill>
              <a:srgbClr val="1707ED"/>
            </a:solidFill>
            <a:round/>
          </a:ln>
        </p:spPr>
        <p:txBody>
          <a:bodyPr wrap="none" anchor="ctr"/>
          <a:lstStyle/>
          <a:p>
            <a:pPr eaLnBrk="0" latinLnBrk="1" hangingPunct="0"/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5374" name="AutoShape 14"/>
          <p:cNvSpPr/>
          <p:nvPr/>
        </p:nvSpPr>
        <p:spPr bwMode="auto">
          <a:xfrm>
            <a:off x="3203575" y="2708275"/>
            <a:ext cx="304800" cy="1752600"/>
          </a:xfrm>
          <a:prstGeom prst="leftBrace">
            <a:avLst>
              <a:gd name="adj1" fmla="val 47810"/>
              <a:gd name="adj2" fmla="val 50000"/>
            </a:avLst>
          </a:prstGeom>
          <a:noFill/>
          <a:ln w="38100">
            <a:solidFill>
              <a:srgbClr val="1707ED"/>
            </a:solidFill>
            <a:round/>
          </a:ln>
        </p:spPr>
        <p:txBody>
          <a:bodyPr wrap="none" anchor="ctr"/>
          <a:lstStyle/>
          <a:p>
            <a:pPr eaLnBrk="0" latinLnBrk="1" hangingPunct="0"/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3594100" y="2657475"/>
            <a:ext cx="3505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环境清幽（景）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3594100" y="3952875"/>
            <a:ext cx="3581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情趣高雅（事）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1279525" y="4611688"/>
            <a:ext cx="1816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1707ED"/>
                </a:solidFill>
                <a:latin typeface="宋体" panose="02010600030101010101" pitchFamily="2" charset="-122"/>
              </a:rPr>
              <a:t>古贤自喻</a:t>
            </a:r>
            <a:endParaRPr lang="zh-CN" altLang="en-US" sz="32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3419475" y="4724400"/>
            <a:ext cx="2514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反诘点题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32785" name="AutoShape 19"/>
          <p:cNvSpPr/>
          <p:nvPr/>
        </p:nvSpPr>
        <p:spPr bwMode="auto">
          <a:xfrm rot="10800000" flipH="1">
            <a:off x="914400" y="1676400"/>
            <a:ext cx="228600" cy="3505200"/>
          </a:xfrm>
          <a:prstGeom prst="leftBrace">
            <a:avLst>
              <a:gd name="adj1" fmla="val 127494"/>
              <a:gd name="adj2" fmla="val 49560"/>
            </a:avLst>
          </a:prstGeom>
          <a:noFill/>
          <a:ln w="38100">
            <a:solidFill>
              <a:srgbClr val="1707ED"/>
            </a:solidFill>
            <a:round/>
          </a:ln>
        </p:spPr>
        <p:txBody>
          <a:bodyPr wrap="none" anchor="ctr"/>
          <a:lstStyle/>
          <a:p>
            <a:pPr eaLnBrk="0" latinLnBrk="1" hangingPunct="0"/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3594100" y="3267075"/>
            <a:ext cx="3505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1707ED"/>
                </a:solidFill>
                <a:latin typeface="宋体" panose="02010600030101010101" pitchFamily="2" charset="-122"/>
              </a:rPr>
              <a:t>人物不俗（人）</a:t>
            </a:r>
            <a:endParaRPr lang="zh-CN" altLang="en-US" sz="24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179388" y="5372100"/>
            <a:ext cx="8501062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F80421"/>
                </a:solidFill>
                <a:latin typeface="宋体" panose="02010600030101010101" pitchFamily="2" charset="-122"/>
              </a:rPr>
              <a:t>手法：托物言志   虚实结合  骈散结合</a:t>
            </a:r>
            <a:endParaRPr lang="zh-CN" altLang="en-US" sz="2400" b="1">
              <a:solidFill>
                <a:srgbClr val="F80421"/>
              </a:solidFill>
              <a:latin typeface="宋体" panose="02010600030101010101" pitchFamily="2" charset="-122"/>
            </a:endParaRPr>
          </a:p>
          <a:p>
            <a:pPr eaLnBrk="0" latinLnBrk="1" hangingPunct="0"/>
            <a:r>
              <a:rPr lang="zh-CN" altLang="en-US" sz="2400" b="1">
                <a:solidFill>
                  <a:srgbClr val="F80421"/>
                </a:solidFill>
                <a:latin typeface="宋体" panose="02010600030101010101" pitchFamily="2" charset="-122"/>
              </a:rPr>
              <a:t>修辞：对比、对偶、比喻、比兴、反诘、用典、借代</a:t>
            </a:r>
            <a:endParaRPr lang="zh-CN" altLang="en-US" sz="2400" b="1">
              <a:solidFill>
                <a:srgbClr val="F80421"/>
              </a:solidFill>
              <a:latin typeface="宋体" panose="02010600030101010101" pitchFamily="2" charset="-122"/>
            </a:endParaRP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7956550" y="836613"/>
            <a:ext cx="609600" cy="488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 eaLnBrk="0" latinLnBrk="1" hangingPunct="0"/>
            <a:r>
              <a:rPr lang="zh-CN" altLang="en-US" sz="2800" b="1">
                <a:solidFill>
                  <a:srgbClr val="1707ED"/>
                </a:solidFill>
                <a:latin typeface="宋体" panose="02010600030101010101" pitchFamily="2" charset="-122"/>
              </a:rPr>
              <a:t>安贫乐道 高洁傲岸</a:t>
            </a:r>
            <a:endParaRPr lang="zh-CN" altLang="en-US" sz="2800" b="1">
              <a:solidFill>
                <a:srgbClr val="1707ED"/>
              </a:solidFill>
              <a:latin typeface="宋体" panose="02010600030101010101" pitchFamily="2" charset="-122"/>
            </a:endParaRPr>
          </a:p>
        </p:txBody>
      </p:sp>
      <p:sp>
        <p:nvSpPr>
          <p:cNvPr id="15383" name="AutoShape 23"/>
          <p:cNvSpPr/>
          <p:nvPr/>
        </p:nvSpPr>
        <p:spPr bwMode="auto">
          <a:xfrm>
            <a:off x="7667625" y="1412875"/>
            <a:ext cx="109538" cy="3787775"/>
          </a:xfrm>
          <a:prstGeom prst="rightBrace">
            <a:avLst>
              <a:gd name="adj1" fmla="val 218203"/>
              <a:gd name="adj2" fmla="val 50000"/>
            </a:avLst>
          </a:prstGeom>
          <a:noFill/>
          <a:ln w="38100">
            <a:solidFill>
              <a:srgbClr val="1707ED"/>
            </a:solidFill>
            <a:round/>
          </a:ln>
        </p:spPr>
        <p:txBody>
          <a:bodyPr wrap="none" anchor="ctr"/>
          <a:lstStyle/>
          <a:p>
            <a:pPr eaLnBrk="0" latinLnBrk="1" hangingPunct="0"/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5385" name="TextBox 31"/>
          <p:cNvSpPr txBox="1">
            <a:spLocks noChangeArrowheads="1"/>
          </p:cNvSpPr>
          <p:nvPr/>
        </p:nvSpPr>
        <p:spPr bwMode="auto">
          <a:xfrm>
            <a:off x="5291138" y="4724400"/>
            <a:ext cx="15001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2400" b="1">
                <a:solidFill>
                  <a:srgbClr val="FF6699"/>
                </a:solidFill>
                <a:latin typeface="宋体" panose="02010600030101010101" pitchFamily="2" charset="-122"/>
              </a:rPr>
              <a:t>何陋之有</a:t>
            </a:r>
            <a:endParaRPr lang="zh-CN" altLang="en-US" sz="2400" b="1">
              <a:solidFill>
                <a:srgbClr val="FF6699"/>
              </a:solidFill>
              <a:latin typeface="宋体" panose="02010600030101010101" pitchFamily="2" charset="-122"/>
            </a:endParaRPr>
          </a:p>
        </p:txBody>
      </p:sp>
      <p:sp>
        <p:nvSpPr>
          <p:cNvPr id="15386" name="矩形 32"/>
          <p:cNvSpPr>
            <a:spLocks noChangeArrowheads="1"/>
          </p:cNvSpPr>
          <p:nvPr/>
        </p:nvSpPr>
        <p:spPr bwMode="auto">
          <a:xfrm>
            <a:off x="1331913" y="3284538"/>
            <a:ext cx="1816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陋室不陋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2792" name="Group 10"/>
          <p:cNvGrpSpPr/>
          <p:nvPr/>
        </p:nvGrpSpPr>
        <p:grpSpPr bwMode="auto">
          <a:xfrm>
            <a:off x="679450" y="622300"/>
            <a:ext cx="2055813" cy="633413"/>
            <a:chOff x="0" y="0"/>
            <a:chExt cx="3236" cy="998"/>
          </a:xfrm>
        </p:grpSpPr>
        <p:grpSp>
          <p:nvGrpSpPr>
            <p:cNvPr id="32793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32794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  <p:pic>
            <p:nvPicPr>
              <p:cNvPr id="32795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796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  <p:sp>
            <p:nvSpPr>
              <p:cNvPr id="32797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</p:grpSp>
        <p:sp>
          <p:nvSpPr>
            <p:cNvPr id="32798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 eaLnBrk="0" latinLnBrk="1" hangingPunct="0"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7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 bldLvl="0"/>
      <p:bldP spid="15365" grpId="0" bldLvl="0"/>
      <p:bldP spid="15366" grpId="0" bldLvl="0"/>
      <p:bldP spid="15367" grpId="0" bldLvl="0"/>
      <p:bldP spid="15368" grpId="0" bldLvl="0"/>
      <p:bldP spid="15369" grpId="0" bldLvl="0"/>
      <p:bldP spid="15370" grpId="0" bldLvl="0"/>
      <p:bldP spid="15371" grpId="0"/>
      <p:bldP spid="15372" grpId="0" bldLvl="0" animBg="1"/>
      <p:bldP spid="15374" grpId="0" bldLvl="0" animBg="1"/>
      <p:bldP spid="15375" grpId="0"/>
      <p:bldP spid="15376" grpId="0"/>
      <p:bldP spid="15377" grpId="0"/>
      <p:bldP spid="15378" grpId="0"/>
      <p:bldP spid="15380" grpId="0"/>
      <p:bldP spid="15381" grpId="0"/>
      <p:bldP spid="15382" grpId="0"/>
      <p:bldP spid="15383" grpId="0" bldLvl="0" animBg="1"/>
      <p:bldP spid="15385" grpId="0"/>
      <p:bldP spid="153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21505"/>
          <p:cNvSpPr>
            <a:spLocks noChangeArrowheads="1"/>
          </p:cNvSpPr>
          <p:nvPr/>
        </p:nvSpPr>
        <p:spPr bwMode="auto">
          <a:xfrm>
            <a:off x="322263" y="2205038"/>
            <a:ext cx="8820150" cy="242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lnSpc>
                <a:spcPct val="120000"/>
              </a:lnSpc>
            </a:pP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仿照</a:t>
            </a:r>
            <a:r>
              <a:rPr 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陋室铭</a:t>
            </a:r>
            <a:r>
              <a:rPr 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的文体，为我们的教室，为你的书房、课桌、铅笔盒等写一篇</a:t>
            </a:r>
            <a:r>
              <a:rPr 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en-US" sz="32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铭</a:t>
            </a:r>
            <a:r>
              <a:rPr 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的铭文，可写文言文，也可用现代文。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0" latinLnBrk="1" hangingPunct="0">
              <a:lnSpc>
                <a:spcPct val="120000"/>
              </a:lnSpc>
            </a:pP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要求：运用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托物言志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的写作手法。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348038" y="1123950"/>
            <a:ext cx="22145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布置作业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22529"/>
          <p:cNvSpPr txBox="1">
            <a:spLocks noChangeArrowheads="1"/>
          </p:cNvSpPr>
          <p:nvPr/>
        </p:nvSpPr>
        <p:spPr bwMode="auto">
          <a:xfrm>
            <a:off x="179388" y="836613"/>
            <a:ext cx="8713787" cy="429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latinLnBrk="1" hangingPunct="0">
              <a:lnSpc>
                <a:spcPct val="80000"/>
              </a:lnSpc>
            </a:pPr>
            <a:endParaRPr lang="zh-CN" altLang="en-US" sz="4800" b="1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0" latinLnBrk="1" hangingPunct="0">
              <a:lnSpc>
                <a:spcPct val="80000"/>
              </a:lnSpc>
            </a:pPr>
            <a:r>
              <a:rPr lang="zh-CN" altLang="en-US" sz="48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教师铭</a:t>
            </a:r>
            <a:endParaRPr lang="zh-CN" altLang="en-US" sz="4800" b="1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0" latinLnBrk="1" hangingPunct="0">
              <a:lnSpc>
                <a:spcPct val="80000"/>
              </a:lnSpc>
            </a:pP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0" latinLnBrk="1" hangingPunct="0">
              <a:lnSpc>
                <a:spcPct val="8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孩不在多，有才为精。人不在美，有德为本。斯是平淡，唯吾喜欣。教改进课堂，学情入脑深。淡却名和利，做好本职事。可以上上网，打打球。无烟酒之嗜好，无赌毒之迷心。舌种三尺台，耕耘十余载。友人云：“何忧之有？”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614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2988" y="692150"/>
            <a:ext cx="7010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WordArt 9"/>
          <p:cNvSpPr>
            <a:spLocks noChangeArrowheads="1" noChangeShapeType="1" noTextEdit="1"/>
          </p:cNvSpPr>
          <p:nvPr/>
        </p:nvSpPr>
        <p:spPr bwMode="auto">
          <a:xfrm>
            <a:off x="2195513" y="5732463"/>
            <a:ext cx="4545012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修复后的安徽和州刘禹锡故居</a:t>
            </a:r>
            <a:endParaRPr lang="zh-CN" altLang="en-US" sz="3600" kern="10">
              <a:ln w="9525">
                <a:solidFill>
                  <a:srgbClr val="0000FF"/>
                </a:solidFill>
                <a:round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8"/>
          <p:cNvSpPr>
            <a:spLocks noChangeArrowheads="1"/>
          </p:cNvSpPr>
          <p:nvPr/>
        </p:nvSpPr>
        <p:spPr bwMode="auto">
          <a:xfrm>
            <a:off x="179388" y="2565400"/>
            <a:ext cx="5040312" cy="3078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</a:rPr>
              <a:t>刘禹锡（</a:t>
            </a:r>
            <a:r>
              <a:rPr lang="en-US" sz="3200" b="1">
                <a:latin typeface="宋体" panose="02010600030101010101" pitchFamily="2" charset="-122"/>
              </a:rPr>
              <a:t>772</a:t>
            </a:r>
            <a:r>
              <a:rPr lang="en-US" sz="3200" b="1">
                <a:latin typeface="Gulim" panose="020B0600000101010101" pitchFamily="34" charset="-127"/>
              </a:rPr>
              <a:t>—</a:t>
            </a:r>
            <a:r>
              <a:rPr lang="en-US" sz="3200" b="1">
                <a:latin typeface="宋体" panose="02010600030101010101" pitchFamily="2" charset="-122"/>
              </a:rPr>
              <a:t>842</a:t>
            </a:r>
            <a:r>
              <a:rPr lang="zh-CN" altLang="en-US" sz="3200" b="1">
                <a:latin typeface="宋体" panose="02010600030101010101" pitchFamily="2" charset="-122"/>
              </a:rPr>
              <a:t>），字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梦得</a:t>
            </a:r>
            <a:r>
              <a:rPr lang="zh-CN" altLang="en-US" sz="3200" b="1">
                <a:latin typeface="宋体" panose="02010600030101010101" pitchFamily="2" charset="-122"/>
              </a:rPr>
              <a:t>，晚年自号</a:t>
            </a:r>
            <a:r>
              <a:rPr lang="zh-CN" altLang="en-US" sz="3200" b="1">
                <a:latin typeface="Gulim" panose="020B0600000101010101" pitchFamily="34" charset="-127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庐山人</a:t>
            </a:r>
            <a:r>
              <a:rPr lang="zh-CN" altLang="en-US" sz="3200" b="1">
                <a:latin typeface="Gulim" panose="020B0600000101010101" pitchFamily="34" charset="-127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，洛阳人，唐代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文学家</a:t>
            </a:r>
            <a:r>
              <a:rPr lang="zh-CN" altLang="en-US" sz="3200" b="1">
                <a:latin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哲学家、政治家</a:t>
            </a:r>
            <a:r>
              <a:rPr lang="zh-CN" altLang="en-US" sz="3200" b="1">
                <a:latin typeface="宋体" panose="02010600030101010101" pitchFamily="2" charset="-122"/>
              </a:rPr>
              <a:t>。有诗豪之称，曾因参加王叔文政治革新而被贬为地方官。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4340" name="Picture 9" descr="1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19700" y="2276475"/>
            <a:ext cx="375920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1" name="Group 10"/>
          <p:cNvGrpSpPr/>
          <p:nvPr/>
        </p:nvGrpSpPr>
        <p:grpSpPr bwMode="auto">
          <a:xfrm>
            <a:off x="538163" y="620713"/>
            <a:ext cx="2055812" cy="631825"/>
            <a:chOff x="0" y="0"/>
            <a:chExt cx="3236" cy="998"/>
          </a:xfrm>
        </p:grpSpPr>
        <p:grpSp>
          <p:nvGrpSpPr>
            <p:cNvPr id="12292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2293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  <p:pic>
            <p:nvPicPr>
              <p:cNvPr id="12294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295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  <p:sp>
            <p:nvSpPr>
              <p:cNvPr id="12296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latinLnBrk="1" hangingPunct="0"/>
                <a:endParaRPr lang="zh-CN" altLang="en-US"/>
              </a:p>
            </p:txBody>
          </p:sp>
        </p:grpSp>
        <p:sp>
          <p:nvSpPr>
            <p:cNvPr id="12297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 eaLnBrk="0" latinLnBrk="1" hangingPunct="0"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自主预习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132138" y="1412875"/>
            <a:ext cx="2216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作者简介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71438" y="1844675"/>
            <a:ext cx="8964612" cy="2287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003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铭</a:t>
            </a:r>
            <a:r>
              <a:rPr lang="zh-CN" altLang="en-US" sz="3600" b="1">
                <a:latin typeface="Times New Roman" panose="02020603050405020304" pitchFamily="18" charset="0"/>
                <a:ea typeface="黑体" panose="02010600030101010101" pitchFamily="49" charset="-122"/>
              </a:rPr>
              <a:t>”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是古代刻在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器物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上用来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警戒自己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或者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称述功德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的文字，后来成为一种文体。这种文体一般都是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用韵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的。</a:t>
            </a:r>
            <a:endParaRPr lang="zh-CN" altLang="en-US" sz="36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059113" y="1123950"/>
            <a:ext cx="22145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文体简介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5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466725" y="1700213"/>
            <a:ext cx="8351838" cy="4481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>
                <a:solidFill>
                  <a:srgbClr val="303030"/>
                </a:solidFill>
                <a:latin typeface="宋体" panose="02010600030101010101" pitchFamily="2" charset="-122"/>
              </a:rPr>
              <a:t>刘禹锡生活在安史之乱以后的中唐时期，关心社会现实，忧虑国计民生。因参加王叔文的政治革新运动得罪了当朝的权贵，被贬成安徽和州刺史。按当时规定，他应住衙门里的三间屋子。可是和州知县见他被贬而来，便多方刁难。半年时间连搬三次家，住房一次比一次小，最后成了一间陋室。在此背景下，刘禹锡愤然提笔写了</a:t>
            </a:r>
            <a:r>
              <a:rPr lang="en-US" sz="3200" b="1">
                <a:solidFill>
                  <a:srgbClr val="30303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303030"/>
                </a:solidFill>
                <a:latin typeface="宋体" panose="02010600030101010101" pitchFamily="2" charset="-122"/>
              </a:rPr>
              <a:t>陋室铭</a:t>
            </a:r>
            <a:r>
              <a:rPr lang="en-US" sz="3200" b="1">
                <a:solidFill>
                  <a:srgbClr val="30303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303030"/>
                </a:solidFill>
                <a:latin typeface="宋体" panose="02010600030101010101" pitchFamily="2" charset="-122"/>
              </a:rPr>
              <a:t>一文。</a:t>
            </a:r>
            <a:endParaRPr lang="zh-CN" altLang="en-US" sz="3200" b="1">
              <a:solidFill>
                <a:srgbClr val="303030"/>
              </a:solidFill>
              <a:latin typeface="宋体" panose="02010600030101010101" pitchFamily="2" charset="-122"/>
            </a:endParaRPr>
          </a:p>
          <a:p>
            <a:pPr eaLnBrk="0" latinLnBrk="1" hangingPunct="0"/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132138" y="836613"/>
            <a:ext cx="2214562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写作背景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51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49"/>
          <p:cNvSpPr txBox="1">
            <a:spLocks noChangeArrowheads="1"/>
          </p:cNvSpPr>
          <p:nvPr/>
        </p:nvSpPr>
        <p:spPr bwMode="auto">
          <a:xfrm>
            <a:off x="838200" y="2209800"/>
            <a:ext cx="15732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4000" b="1">
                <a:latin typeface="Times New Roman" panose="02020603050405020304" pitchFamily="18" charset="0"/>
                <a:ea typeface="黑体" panose="02010600030101010101" pitchFamily="49" charset="-122"/>
              </a:rPr>
              <a:t>德</a:t>
            </a:r>
            <a:r>
              <a:rPr lang="zh-CN" altLang="en-US" sz="4000" b="1">
                <a:solidFill>
                  <a:srgbClr val="F8042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馨</a:t>
            </a:r>
            <a:endParaRPr lang="zh-CN" altLang="en-US" sz="4000" b="1">
              <a:solidFill>
                <a:srgbClr val="F80421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5362" name="Text Box 50"/>
          <p:cNvSpPr txBox="1">
            <a:spLocks noChangeArrowheads="1"/>
          </p:cNvSpPr>
          <p:nvPr/>
        </p:nvSpPr>
        <p:spPr bwMode="auto">
          <a:xfrm>
            <a:off x="4724400" y="2209800"/>
            <a:ext cx="14319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F8042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鸿儒</a:t>
            </a:r>
            <a:endParaRPr lang="zh-CN" altLang="en-US" sz="4000" b="1">
              <a:solidFill>
                <a:srgbClr val="F80421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5363" name="Text Box 51"/>
          <p:cNvSpPr txBox="1">
            <a:spLocks noChangeArrowheads="1"/>
          </p:cNvSpPr>
          <p:nvPr/>
        </p:nvSpPr>
        <p:spPr bwMode="auto">
          <a:xfrm>
            <a:off x="827088" y="3573463"/>
            <a:ext cx="16573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F8042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苔</a:t>
            </a:r>
            <a:r>
              <a:rPr lang="zh-CN" altLang="en-US" sz="4000" b="1">
                <a:latin typeface="Times New Roman" panose="02020603050405020304" pitchFamily="18" charset="0"/>
                <a:ea typeface="黑体" panose="02010600030101010101" pitchFamily="49" charset="-122"/>
              </a:rPr>
              <a:t>痕</a:t>
            </a:r>
            <a:endParaRPr lang="zh-CN" altLang="en-US" sz="400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5364" name="Text Box 52"/>
          <p:cNvSpPr txBox="1">
            <a:spLocks noChangeArrowheads="1"/>
          </p:cNvSpPr>
          <p:nvPr/>
        </p:nvSpPr>
        <p:spPr bwMode="auto">
          <a:xfrm>
            <a:off x="4800600" y="3581400"/>
            <a:ext cx="17160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4000" b="1">
                <a:latin typeface="Times New Roman" panose="02020603050405020304" pitchFamily="18" charset="0"/>
                <a:ea typeface="黑体" panose="02010600030101010101" pitchFamily="49" charset="-122"/>
              </a:rPr>
              <a:t>案</a:t>
            </a:r>
            <a:r>
              <a:rPr lang="zh-CN" altLang="en-US" sz="4000" b="1">
                <a:solidFill>
                  <a:srgbClr val="F8042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牍</a:t>
            </a:r>
            <a:endParaRPr lang="zh-CN" altLang="en-US" sz="4000" b="1">
              <a:solidFill>
                <a:srgbClr val="F80421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7415" name="Text Box 53"/>
          <p:cNvSpPr txBox="1">
            <a:spLocks noChangeArrowheads="1"/>
          </p:cNvSpPr>
          <p:nvPr/>
        </p:nvSpPr>
        <p:spPr bwMode="auto">
          <a:xfrm>
            <a:off x="2484438" y="2133600"/>
            <a:ext cx="11366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en-US" sz="4800" b="1">
                <a:solidFill>
                  <a:srgbClr val="0000CC"/>
                </a:solidFill>
                <a:latin typeface="Times New Roman" panose="02020603050405020304" pitchFamily="18" charset="0"/>
              </a:rPr>
              <a:t>xīn</a:t>
            </a:r>
            <a:endParaRPr lang="en-US" sz="48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6" name="Text Box 54"/>
          <p:cNvSpPr txBox="1">
            <a:spLocks noChangeArrowheads="1"/>
          </p:cNvSpPr>
          <p:nvPr/>
        </p:nvSpPr>
        <p:spPr bwMode="auto">
          <a:xfrm>
            <a:off x="6156325" y="2133600"/>
            <a:ext cx="22352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en-US" sz="4800" b="1">
                <a:solidFill>
                  <a:srgbClr val="0000CC"/>
                </a:solidFill>
                <a:latin typeface="Times New Roman" panose="02020603050405020304" pitchFamily="18" charset="0"/>
              </a:rPr>
              <a:t>hóng rú</a:t>
            </a:r>
            <a:endParaRPr lang="en-US" sz="48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7" name="Text Box 55"/>
          <p:cNvSpPr txBox="1">
            <a:spLocks noChangeArrowheads="1"/>
          </p:cNvSpPr>
          <p:nvPr/>
        </p:nvSpPr>
        <p:spPr bwMode="auto">
          <a:xfrm>
            <a:off x="2555875" y="3500438"/>
            <a:ext cx="862013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en-US" sz="4800" b="1">
                <a:solidFill>
                  <a:srgbClr val="0000CC"/>
                </a:solidFill>
                <a:latin typeface="Times New Roman" panose="02020603050405020304" pitchFamily="18" charset="0"/>
              </a:rPr>
              <a:t>tái</a:t>
            </a:r>
            <a:endParaRPr lang="en-US" sz="48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8" name="Text Box 56"/>
          <p:cNvSpPr txBox="1">
            <a:spLocks noChangeArrowheads="1"/>
          </p:cNvSpPr>
          <p:nvPr/>
        </p:nvSpPr>
        <p:spPr bwMode="auto">
          <a:xfrm>
            <a:off x="6659563" y="3500438"/>
            <a:ext cx="86360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en-US" sz="4800" b="1">
                <a:solidFill>
                  <a:srgbClr val="0000CC"/>
                </a:solidFill>
                <a:latin typeface="Times New Roman" panose="02020603050405020304" pitchFamily="18" charset="0"/>
              </a:rPr>
              <a:t>dú</a:t>
            </a:r>
            <a:endParaRPr lang="en-US" sz="48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132138" y="1052513"/>
            <a:ext cx="2214562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读准字音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  <p:bldP spid="17417" grpId="0"/>
      <p:bldP spid="17418" grpId="0"/>
      <p:bldP spid="5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"/>
          <p:cNvSpPr txBox="1">
            <a:spLocks noChangeArrowheads="1"/>
          </p:cNvSpPr>
          <p:nvPr/>
        </p:nvSpPr>
        <p:spPr bwMode="auto">
          <a:xfrm>
            <a:off x="1835150" y="1700213"/>
            <a:ext cx="6515100" cy="441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      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陋室铭 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山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不在高，有仙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则名。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水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不在深，有龙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则灵。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斯是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陋室，惟吾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德馨。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苔痕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上阶绿，草色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入帘青。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谈笑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有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鸿儒，往来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无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白丁。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可以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调素琴，阅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金经。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无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丝竹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之乱耳，无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案牍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之劳形。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南阳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诸葛庐，西蜀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子云亭。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孔子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云：何陋</a:t>
            </a:r>
            <a:r>
              <a:rPr 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|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之有？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386" name="文本框 18434"/>
          <p:cNvSpPr txBox="1">
            <a:spLocks noChangeArrowheads="1"/>
          </p:cNvSpPr>
          <p:nvPr/>
        </p:nvSpPr>
        <p:spPr bwMode="auto">
          <a:xfrm>
            <a:off x="930275" y="454025"/>
            <a:ext cx="6592888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endParaRPr lang="zh-CN" altLang="en-US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059113" y="765175"/>
            <a:ext cx="2214562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朗读课文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1331913" y="2708275"/>
            <a:ext cx="5975350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0000CC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仙：这里指仙人。</a:t>
            </a:r>
            <a:endParaRPr lang="zh-CN" altLang="en-US" sz="3200" b="1">
              <a:solidFill>
                <a:srgbClr val="0000CC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CC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名：出名。</a:t>
            </a:r>
            <a:endParaRPr lang="zh-CN" altLang="en-US" sz="3200" b="1">
              <a:solidFill>
                <a:srgbClr val="0000CC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  <a:p>
            <a:pPr eaLnBrk="0" latinLnBrk="1" hangingPunct="0"/>
            <a:r>
              <a:rPr lang="zh-CN" altLang="en-US" sz="3200" b="1">
                <a:solidFill>
                  <a:srgbClr val="0000CC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灵：灵异。</a:t>
            </a:r>
            <a:endParaRPr lang="zh-CN" altLang="en-US" sz="3200" b="1">
              <a:solidFill>
                <a:srgbClr val="0000CC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395288" y="4724400"/>
            <a:ext cx="813593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/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译：山不在于要高，有了仙人就出名了；水不在于要深，有了龙就灵异了。</a:t>
            </a:r>
            <a:endParaRPr lang="zh-CN" altLang="en-US" sz="32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17411" name="Rectangle 7"/>
          <p:cNvSpPr>
            <a:spLocks noChangeArrowheads="1"/>
          </p:cNvSpPr>
          <p:nvPr/>
        </p:nvSpPr>
        <p:spPr bwMode="auto">
          <a:xfrm>
            <a:off x="1403350" y="908050"/>
            <a:ext cx="6156325" cy="1512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eaLnBrk="0" latinLnBrk="1" hangingPunct="0"/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山不在高，有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仙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则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名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。</a:t>
            </a:r>
            <a:b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</a:b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水不在深，有龙则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灵</a:t>
            </a:r>
            <a:r>
              <a:rPr lang="zh-CN" altLang="en-US" sz="4400" b="1">
                <a:latin typeface="Times New Roman" panose="02020603050405020304" pitchFamily="18" charset="0"/>
                <a:ea typeface="黑体" panose="02010600030101010101" pitchFamily="49" charset="-122"/>
              </a:rPr>
              <a:t>。</a:t>
            </a:r>
            <a:endParaRPr lang="zh-CN" altLang="en-US" sz="440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theme/theme1.xml><?xml version="1.0" encoding="utf-8"?>
<a:theme xmlns:a="http://schemas.openxmlformats.org/drawingml/2006/main" name="杨光辉老师制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杨光辉老师制作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制作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制作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制作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制作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制作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制作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制作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制作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制作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制作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制作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岳云中学杨光辉老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岳云中学杨光辉老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老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老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老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老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老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老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老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老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老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老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老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岳云杨光辉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岳云杨光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杨光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杨光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杨光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杨光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杨光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杨光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杨光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杨光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杨光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杨光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杨光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杨光辉老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杨光辉老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杨光辉老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杨光辉老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岳云中学杨光辉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岳云中学杨光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岳云中学杨光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岳云中学杨光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A000120150312A14PWBG">
  <a:themeElements>
    <a:clrScheme name="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C5C31"/>
      </a:accent1>
      <a:accent2>
        <a:srgbClr val="EA9B26"/>
      </a:accent2>
      <a:accent3>
        <a:srgbClr val="FFFFFF"/>
      </a:accent3>
      <a:accent4>
        <a:srgbClr val="515151"/>
      </a:accent4>
      <a:accent5>
        <a:srgbClr val="EAB6AD"/>
      </a:accent5>
      <a:accent6>
        <a:srgbClr val="D28B21"/>
      </a:accent6>
      <a:hlink>
        <a:srgbClr val="00B0F0"/>
      </a:hlink>
      <a:folHlink>
        <a:srgbClr val="AFB2B4"/>
      </a:folHlink>
    </a:clrScheme>
    <a:fontScheme name="2_A000120150312A14PWBG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000120150312A14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DC5C31"/>
        </a:accent1>
        <a:accent2>
          <a:srgbClr val="EA9B26"/>
        </a:accent2>
        <a:accent3>
          <a:srgbClr val="FFFFFF"/>
        </a:accent3>
        <a:accent4>
          <a:srgbClr val="505050"/>
        </a:accent4>
        <a:accent5>
          <a:srgbClr val="EBB5AD"/>
        </a:accent5>
        <a:accent6>
          <a:srgbClr val="D48C21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2073</Words>
  <Application>WPS 演示</Application>
  <PresentationFormat>全屏显示(4:3)</PresentationFormat>
  <Paragraphs>239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Gulim</vt:lpstr>
      <vt:lpstr>微软雅黑</vt:lpstr>
      <vt:lpstr>幼圆</vt:lpstr>
      <vt:lpstr>华文细黑</vt:lpstr>
      <vt:lpstr>Times New Roman</vt:lpstr>
      <vt:lpstr>黑体</vt:lpstr>
      <vt:lpstr>华文新魏</vt:lpstr>
      <vt:lpstr>楷体_GB2312</vt:lpstr>
      <vt:lpstr>微软雅黑</vt:lpstr>
      <vt:lpstr>隶书</vt:lpstr>
      <vt:lpstr>杨光辉老师制作</vt:lpstr>
      <vt:lpstr>岳云中学杨光辉老师</vt:lpstr>
      <vt:lpstr>岳云杨光辉</vt:lpstr>
      <vt:lpstr>杨光辉老师</vt:lpstr>
      <vt:lpstr>岳云中学杨光辉</vt:lpstr>
      <vt:lpstr>模板</vt:lpstr>
      <vt:lpstr>2_A000120150312A14PWBG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苔痕上阶绿，草色入帘青。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</cp:revision>
  <dcterms:created xsi:type="dcterms:W3CDTF">2017-02-05T06:19:45Z</dcterms:created>
  <dcterms:modified xsi:type="dcterms:W3CDTF">2017-02-05T06:20:14Z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