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791" r:id="rId2"/>
  </p:sldMasterIdLst>
  <p:notesMasterIdLst>
    <p:notesMasterId r:id="rId3"/>
  </p:notesMasterIdLst>
  <p:sldIdLst>
    <p:sldId id="256" r:id="rId4"/>
    <p:sldId id="285" r:id="rId5"/>
    <p:sldId id="266" r:id="rId6"/>
    <p:sldId id="263" r:id="rId7"/>
    <p:sldId id="265" r:id="rId8"/>
    <p:sldId id="262" r:id="rId9"/>
    <p:sldId id="284" r:id="rId10"/>
    <p:sldId id="280" r:id="rId11"/>
    <p:sldId id="267" r:id="rId12"/>
    <p:sldId id="268" r:id="rId13"/>
    <p:sldId id="270" r:id="rId14"/>
    <p:sldId id="269" r:id="rId15"/>
    <p:sldId id="281" r:id="rId16"/>
    <p:sldId id="271" r:id="rId17"/>
    <p:sldId id="282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6" r:id="rId26"/>
    <p:sldId id="279" r:id="rId27"/>
    <p:sldId id="287" r:id="rId28"/>
    <p:sldId id="288" r:id="rId29"/>
    <p:sldId id="289" r:id="rId30"/>
  </p:sldIdLst>
  <p:sldSz cx="12192000" cy="6858000"/>
  <p:notesSz cx="6858000" cy="9144000"/>
  <p:custShowLst>
    <p:custShow name="自定义放映 1" id="0">
      <p:sldLst>
        <p:sld r:id="rId9"/>
      </p:sldLst>
    </p:custShow>
  </p:custShowLst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95ACD44-A1AD-49F7-BCF0-FC2BE6347DFF}">
          <p14:sldIdLst>
            <p14:sldId id="256"/>
            <p14:sldId id="285"/>
            <p14:sldId id="266"/>
            <p14:sldId id="263"/>
            <p14:sldId id="265"/>
          </p14:sldIdLst>
        </p14:section>
        <p14:section name="无标题节" id="{852B27C1-3979-4D87-A1B3-1A48C6E8E635}">
          <p14:sldIdLst>
            <p14:sldId id="262"/>
            <p14:sldId id="284"/>
          </p14:sldIdLst>
        </p14:section>
        <p14:section name="无标题节" id="{490FF32B-5F2E-47AE-B83A-AE6582FE2588}">
          <p14:sldIdLst>
            <p14:sldId id="280"/>
            <p14:sldId id="267"/>
            <p14:sldId id="268"/>
            <p14:sldId id="270"/>
            <p14:sldId id="269"/>
            <p14:sldId id="281"/>
            <p14:sldId id="271"/>
            <p14:sldId id="282"/>
            <p14:sldId id="272"/>
            <p14:sldId id="273"/>
            <p14:sldId id="274"/>
            <p14:sldId id="275"/>
            <p14:sldId id="276"/>
            <p14:sldId id="277"/>
            <p14:sldId id="278"/>
            <p14:sldId id="286"/>
            <p14:sldId id="279"/>
            <p14:sldId id="287"/>
            <p14:sldId id="288"/>
            <p14:sldId id="28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0" name="李亚威" initials="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459" autoAdjust="0"/>
    <p:restoredTop sz="94660" autoAdjust="0"/>
  </p:normalViewPr>
  <p:slideViewPr>
    <p:cSldViewPr snapToGrid="0">
      <p:cViewPr varScale="1">
        <p:scale>
          <a:sx n="65" d="100"/>
          <a:sy n="65" d="100"/>
        </p:scale>
        <p:origin x="-72" y="-1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34B6548-8982-4DD9-B7D5-CD7697D59EFB}" type="datetimeFigureOut">
              <a:rPr lang="zh-CN" altLang="en-US"/>
              <a:pPr>
                <a:defRPr/>
              </a:pPr>
              <a:t>2021-03-03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0C44B12-6042-431A-B8F2-AD94C69099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476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C17981-E0E3-42DE-A6B2-CA5FBEBE671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他没有苏东坡的豪迈旷达，也没有辛弃疾的英雄气概。一个白衣词人，一个江湖雅士，无一官半职，却情系山河。我们结识了一位江湖雅士，真是太荣幸啦！下面让我们来听听这个故事吧！音乐欣赏</a:t>
            </a:r>
            <a:r>
              <a:rPr lang="en-US" altLang="zh-CN" smtClean="0"/>
              <a:t>《</a:t>
            </a:r>
            <a:r>
              <a:rPr lang="zh-CN" altLang="en-US" smtClean="0"/>
              <a:t>扬州慢</a:t>
            </a:r>
            <a:r>
              <a:rPr lang="en-US" altLang="zh-CN" smtClean="0"/>
              <a:t>》</a:t>
            </a:r>
            <a:r>
              <a:rPr lang="zh-CN" altLang="en-US" smtClean="0"/>
              <a:t>，</a:t>
            </a:r>
            <a:r>
              <a:rPr lang="en-US" altLang="zh-CN" smtClean="0"/>
              <a:t>MUSIC</a:t>
            </a:r>
            <a:r>
              <a:rPr lang="zh-CN" altLang="en-US" smtClean="0"/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xmlns="" val="297438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1B8113-8E64-463F-9B51-44BDF6F571F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41618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134352-6394-4AA3-B15C-D04B133C1CC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设问：原本是冬至日，怎么会“春风十里”，什么意思？“过”字有怎么解呢？</a:t>
            </a:r>
          </a:p>
        </p:txBody>
      </p:sp>
    </p:spTree>
    <p:extLst>
      <p:ext uri="{BB962C8B-B14F-4D97-AF65-F5344CB8AC3E}">
        <p14:creationId xmlns:p14="http://schemas.microsoft.com/office/powerpoint/2010/main" xmlns="" val="1684934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345FDD-0B8C-4F96-B1FE-50896B07C76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”</a:t>
            </a:r>
            <a:r>
              <a:rPr lang="zh-CN" altLang="en-US" smtClean="0"/>
              <a:t>渐“、”吹寒“、”都“，揣摩其中的感情内涵。</a:t>
            </a:r>
          </a:p>
        </p:txBody>
      </p:sp>
    </p:spTree>
    <p:extLst>
      <p:ext uri="{BB962C8B-B14F-4D97-AF65-F5344CB8AC3E}">
        <p14:creationId xmlns:p14="http://schemas.microsoft.com/office/powerpoint/2010/main" xmlns="" val="2172262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7F8563-3AFA-4CE1-ABA5-7D2883F9E97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22432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DD0C57-7F50-4287-85DE-BAD0051A1FE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28585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8620A2-D158-4A42-A0E2-A3EFC0208908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上面芍药下面牡丹</a:t>
            </a:r>
          </a:p>
        </p:txBody>
      </p:sp>
    </p:spTree>
    <p:extLst>
      <p:ext uri="{BB962C8B-B14F-4D97-AF65-F5344CB8AC3E}">
        <p14:creationId xmlns:p14="http://schemas.microsoft.com/office/powerpoint/2010/main" xmlns="" val="399240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5753AF-C06D-4DE6-A6CE-ECB8CA47B1CA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CN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上面芍药下面牡丹</a:t>
            </a:r>
          </a:p>
          <a:p>
            <a:pPr>
              <a:spcBef>
                <a:spcPct val="0"/>
              </a:spcBef>
            </a:pP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92059064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7600" y="369889"/>
            <a:ext cx="10464800" cy="11652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91200" y="1219201"/>
            <a:ext cx="6096000" cy="519113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8400"/>
            <a:ext cx="2540000" cy="457200"/>
          </a:xfr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9600" y="6248400"/>
            <a:ext cx="5791200" cy="457200"/>
          </a:xfr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47200" y="6248400"/>
            <a:ext cx="2540000" cy="457200"/>
          </a:xfr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14E7D2D-2F41-4F49-86A9-B1C5D291B9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90EE38F-81C3-40F6-AE10-B1A31DDE9C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80400" y="533400"/>
            <a:ext cx="2590800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533400"/>
            <a:ext cx="756920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44F79A2-F80E-4EF8-A587-7E1373DC06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8904C6C-5CFA-4027-A8E8-F5DB76C4D6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34E09BA-F1CE-49AE-995B-A10330D4F4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0800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91200" y="1295400"/>
            <a:ext cx="50800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BF4C363-24D4-4BA7-9224-048D502F1B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8DA4DA3-EB71-4E7C-BEC5-6F8DAE7978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859D83E-0CCC-45D5-9F09-AB7A78408D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EA673D5-8144-4DC1-97A8-20B23DD828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1B2ED6B-873B-4A81-A8FE-6AF6606ADE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05CF7D4-B43C-4636-B0A4-34CD6A06A5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1200" y="533400"/>
            <a:ext cx="101600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295400"/>
            <a:ext cx="10363200" cy="502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8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844800" y="6400800"/>
            <a:ext cx="17272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 smtClean="0">
                <a:solidFill>
                  <a:srgbClr val="56446E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8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6800" y="6400800"/>
            <a:ext cx="3860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 smtClean="0">
                <a:solidFill>
                  <a:srgbClr val="56446E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8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0" y="6400800"/>
            <a:ext cx="17272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solidFill>
                  <a:srgbClr val="56446E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129ACEC9-26E7-408B-A682-95A361AE91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ransition spd="slow"/>
  <p:timing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kern="1200">
          <a:solidFill>
            <a:srgbClr val="56446E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56446E"/>
          </a:solidFill>
          <a:latin typeface="华文琥珀" panose="0201080004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3200" kern="1200">
          <a:solidFill>
            <a:srgbClr val="3F325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rgbClr val="3F325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rgbClr val="3F325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rgbClr val="3F325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rgbClr val="3F325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gif" /><Relationship Id="rId3" Type="http://schemas.openxmlformats.org/officeDocument/2006/relationships/image" Target="../media/image3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gi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2.jpeg" /><Relationship Id="rId4" Type="http://schemas.openxmlformats.org/officeDocument/2006/relationships/image" Target="../media/image2.gi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gi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slide" Target="slide13.xml" TargetMode="Internal" /><Relationship Id="rId4" Type="http://schemas.openxmlformats.org/officeDocument/2006/relationships/image" Target="../media/image14.jpeg" /><Relationship Id="rId5" Type="http://schemas.openxmlformats.org/officeDocument/2006/relationships/image" Target="../media/image2.gi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slide" Target="slide15.xml" TargetMode="Internal" /><Relationship Id="rId4" Type="http://schemas.openxmlformats.org/officeDocument/2006/relationships/image" Target="../media/image14.jpeg" /><Relationship Id="rId5" Type="http://schemas.openxmlformats.org/officeDocument/2006/relationships/image" Target="../media/image2.gi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2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hyperlink" Target="http://image.baidu.com/i?ct=503316480&amp;z=0&amp;tn=baiduimagedetail&amp;word=%C4%B5%B5%A4%BB%A8&amp;in=24752&amp;cl=2&amp;cm=1&amp;sc=0&amp;lm=-1&amp;pn=7&amp;rn=1&amp;di=100597281&amp;ln=2000" TargetMode="External" /><Relationship Id="rId11" Type="http://schemas.openxmlformats.org/officeDocument/2006/relationships/image" Target="../media/image2.gif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5.jpeg" /><Relationship Id="rId4" Type="http://schemas.openxmlformats.org/officeDocument/2006/relationships/hyperlink" Target="http://image.baidu.com/i?ct=503316480&amp;z=0&amp;tn=baiduimagedetail&amp;word=%C9%D6%D2%A9&amp;in=30728&amp;cl=2&amp;cm=1&amp;sc=0&amp;lm=-1&amp;pn=6&amp;rn=1&amp;di=2238623576&amp;ln=2000" TargetMode="External" /><Relationship Id="rId5" Type="http://schemas.openxmlformats.org/officeDocument/2006/relationships/image" Target="../media/image16.jpeg" /><Relationship Id="rId6" Type="http://schemas.openxmlformats.org/officeDocument/2006/relationships/hyperlink" Target="http://image.baidu.com/i?ct=503316480&amp;z=0&amp;tn=baiduimagedetail&amp;word=%C4%B5%B5%A4%BB%A8&amp;in=10932&amp;cl=2&amp;cm=1&amp;sc=0&amp;lm=-1&amp;pn=0&amp;rn=1&amp;di=2151226040&amp;ln=2000" TargetMode="External" /><Relationship Id="rId7" Type="http://schemas.openxmlformats.org/officeDocument/2006/relationships/image" Target="../media/image17.jpeg" /><Relationship Id="rId8" Type="http://schemas.openxmlformats.org/officeDocument/2006/relationships/hyperlink" Target="http://image.baidu.com/i?ct=503316480&amp;z=0&amp;tn=baiduimagedetail&amp;word=%C9%D6%D2%A9&amp;in=30728&amp;cl=2&amp;cm=1&amp;sc=0&amp;lm=-1&amp;pn=5&amp;rn=1&amp;di=2221270616&amp;ln=2000" TargetMode="External" /><Relationship Id="rId9" Type="http://schemas.openxmlformats.org/officeDocument/2006/relationships/image" Target="../media/image1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hyperlink" Target="http://image.baidu.com/i?ct=503316480&amp;z=0&amp;tn=baiduimagedetail&amp;word=%C4%B5%B5%A4&amp;in=31762&amp;cl=2&amp;cm=1&amp;sc=0&amp;lm=-1&amp;pn=18&amp;rn=1&amp;di=2382183216&amp;ln=2000&amp;fr=" TargetMode="External" /><Relationship Id="rId11" Type="http://schemas.openxmlformats.org/officeDocument/2006/relationships/image" Target="../media/image2.gif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9.jpeg" /><Relationship Id="rId4" Type="http://schemas.openxmlformats.org/officeDocument/2006/relationships/hyperlink" Target="http://image.baidu.com/i?ct=503316480&amp;z=0&amp;tn=baiduimagedetail&amp;word=%C9%D6%D2%A9&amp;in=24752&amp;cl=2&amp;cm=1&amp;sc=0&amp;lm=-1&amp;pn=9&amp;rn=1&amp;di=53782641&amp;ln=2000" TargetMode="External" /><Relationship Id="rId5" Type="http://schemas.openxmlformats.org/officeDocument/2006/relationships/image" Target="../media/image20.jpeg" /><Relationship Id="rId6" Type="http://schemas.openxmlformats.org/officeDocument/2006/relationships/hyperlink" Target="http://image.baidu.com/i?ct=503316480&amp;z=0&amp;tn=baiduimagedetail&amp;word=%C4%B5%B5%A4%BB%A8&amp;in=4904&amp;cl=2&amp;cm=1&amp;sc=0&amp;lm=-1&amp;pn=11&amp;rn=1&amp;di=1537048801&amp;ln=2000" TargetMode="External" /><Relationship Id="rId7" Type="http://schemas.openxmlformats.org/officeDocument/2006/relationships/image" Target="../media/image21.jpeg" /><Relationship Id="rId8" Type="http://schemas.openxmlformats.org/officeDocument/2006/relationships/hyperlink" Target="http://image.baidu.com/i?ct=503316480&amp;z=0&amp;tn=baiduimagedetail&amp;word=%C9%D6%D2%A9&amp;in=24008&amp;cl=2&amp;cm=1&amp;sc=0&amp;lm=-1&amp;pn=36&amp;rn=1&amp;di=829635401&amp;ln=2000&amp;fr=" TargetMode="External" /><Relationship Id="rId9" Type="http://schemas.openxmlformats.org/officeDocument/2006/relationships/image" Target="../media/image2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.gif" /><Relationship Id="rId2" Type="http://schemas.openxmlformats.org/officeDocument/2006/relationships/image" Target="../media/image23.jpeg" /><Relationship Id="rId3" Type="http://schemas.openxmlformats.org/officeDocument/2006/relationships/hyperlink" Target="http://image.baidu.com/i?ct=503316480&amp;z=0&amp;tn=baiduimagedetail&amp;word=%BA%A3%CC%C4&amp;in=30234&amp;cl=2&amp;cm=1&amp;sc=0&amp;lm=-1&amp;pn=7&amp;rn=1&amp;di=1292949776&amp;ln=2000&amp;fr=" TargetMode="External" /><Relationship Id="rId4" Type="http://schemas.openxmlformats.org/officeDocument/2006/relationships/image" Target="../media/image24.jpeg" /><Relationship Id="rId5" Type="http://schemas.openxmlformats.org/officeDocument/2006/relationships/hyperlink" Target="http://image.baidu.com/i?ct=503316480&amp;z=0&amp;tn=baiduimagedetail&amp;word=%BA%A3%CC%C4&amp;in=4196&amp;cl=2&amp;cm=1&amp;sc=0&amp;lm=-1&amp;pn=10&amp;rn=1&amp;di=2227289936&amp;ln=2000&amp;fr=" TargetMode="External" /><Relationship Id="rId6" Type="http://schemas.openxmlformats.org/officeDocument/2006/relationships/image" Target="../media/image25.jpeg" /><Relationship Id="rId7" Type="http://schemas.openxmlformats.org/officeDocument/2006/relationships/hyperlink" Target="http://image.baidu.com/i?ct=503316480&amp;z=0&amp;tn=baiduimagedetail&amp;word=%BA%A3%CC%C4&amp;in=20058&amp;cl=2&amp;cm=1&amp;sc=0&amp;lm=-1&amp;pn=17&amp;rn=1&amp;di=925127300&amp;ln=2000&amp;fr=" TargetMode="External" /><Relationship Id="rId8" Type="http://schemas.openxmlformats.org/officeDocument/2006/relationships/image" Target="../media/image26.jpeg" /><Relationship Id="rId9" Type="http://schemas.openxmlformats.org/officeDocument/2006/relationships/hyperlink" Target="http://image.baidu.com/i?ct=503316480&amp;z=0&amp;tn=baiduimagedetail&amp;word=%BA%A3%CC%C4&amp;in=16901&amp;cl=2&amp;cm=1&amp;sc=0&amp;lm=-1&amp;pn=24&amp;rn=1&amp;di=234755361&amp;ln=2000&amp;fr=" TargetMode="Ex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gi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gi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gi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gi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gi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gif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gi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gif" /><Relationship Id="rId4" Type="http://schemas.openxmlformats.org/officeDocument/2006/relationships/image" Target="../media/image5.jpeg" /><Relationship Id="rId5" Type="http://schemas.openxmlformats.org/officeDocument/2006/relationships/image" Target="../media/image6.jpeg" /><Relationship Id="rId6" Type="http://schemas.openxmlformats.org/officeDocument/2006/relationships/hyperlink" Target="http://baike.baidu.com/pic/1/1196007651679315.jpg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gif" /><Relationship Id="rId4" Type="http://schemas.openxmlformats.org/officeDocument/2006/relationships/image" Target="../media/image2.gi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2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8.xml" TargetMode="Internal" /><Relationship Id="rId3" Type="http://schemas.openxmlformats.org/officeDocument/2006/relationships/image" Target="../media/image10.png" /><Relationship Id="rId4" Type="http://schemas.openxmlformats.org/officeDocument/2006/relationships/image" Target="../media/image11.gif" /><Relationship Id="rId5" Type="http://schemas.openxmlformats.org/officeDocument/2006/relationships/image" Target="../media/image2.gif" /><Relationship Id="rId6" Type="http://schemas.openxmlformats.org/officeDocument/2006/relationships/slide" Target="slide7.xml" TargetMode="Internal" /><Relationship Id="rId7" Type="http://schemas.openxmlformats.org/officeDocument/2006/relationships/image" Target="../media/image3.png" /><Relationship Id="rId8" Type="http://schemas.openxmlformats.org/officeDocument/2006/relationships/audio" Target="../media/media2.mp3" /><Relationship Id="rId9" Type="http://schemas.microsoft.com/office/2007/relationships/media" Target="../media/media2.mp3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2.jpeg" /><Relationship Id="rId4" Type="http://schemas.openxmlformats.org/officeDocument/2006/relationships/slide" Target="slide8.xml" TargetMode="Internal" /><Relationship Id="rId5" Type="http://schemas.openxmlformats.org/officeDocument/2006/relationships/image" Target="../media/image13.jpeg" /><Relationship Id="rId6" Type="http://schemas.openxmlformats.org/officeDocument/2006/relationships/image" Target="../media/image2.gi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>
          <a:xfrm>
            <a:off x="1524000" y="627063"/>
            <a:ext cx="9144000" cy="1952625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0000"/>
                </a:solidFill>
              </a:rPr>
              <a:t>《</a:t>
            </a:r>
            <a:r>
              <a:rPr lang="zh-CN" altLang="en-US" smtClean="0">
                <a:solidFill>
                  <a:srgbClr val="FF0000"/>
                </a:solidFill>
              </a:rPr>
              <a:t>扬州慢</a:t>
            </a:r>
            <a:r>
              <a:rPr lang="en-US" altLang="zh-CN" smtClean="0">
                <a:solidFill>
                  <a:srgbClr val="FF0000"/>
                </a:solidFill>
              </a:rPr>
              <a:t>》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pic>
        <p:nvPicPr>
          <p:cNvPr id="14339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9600" y="480060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" name="烟花三月 - 段银莹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embed="rId5">
                  <p14:trim st="4024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770914" y="87085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7200" b="1" smtClean="0">
                <a:solidFill>
                  <a:srgbClr val="000000"/>
                </a:solidFill>
              </a:rPr>
              <a:t>胡马窥江去后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南宋王朝南渡后，金人屡次渡淮，扬州变得残破不堪。绍兴三十一年 </a:t>
            </a:r>
            <a:r>
              <a:rPr lang="en-US" altLang="zh-CN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(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公元</a:t>
            </a:r>
            <a:r>
              <a:rPr lang="en-US" altLang="zh-CN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1161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年</a:t>
            </a:r>
            <a:r>
              <a:rPr lang="en-US" altLang="zh-CN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)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，金人十万铁骑破扬州，大肆掳掠，</a:t>
            </a:r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横尸二十里</a:t>
            </a:r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，破坏极其惨重。虽已时隔十五年了，但作者经过扬州时依然</a:t>
            </a:r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荠麦青青</a:t>
            </a:r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，疮痍满目，不禁追忆丧乱，</a:t>
            </a:r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隶书" panose="02010509060101010101" pitchFamily="49" charset="-122"/>
                <a:ea typeface="隶书" pitchFamily="49" charset="-122"/>
              </a:rPr>
              <a:t>感慨今昔</a:t>
            </a:r>
            <a:r>
              <a:rPr lang="zh-CN" altLang="en-US" sz="3600" b="1" smtClean="0">
                <a:solidFill>
                  <a:srgbClr val="FF0000"/>
                </a:solidFill>
                <a:ea typeface="隶书" pitchFamily="49" charset="-122"/>
              </a:rPr>
              <a:t>”</a:t>
            </a:r>
            <a:r>
              <a:rPr lang="zh-CN" altLang="en-US" sz="3600" b="1" smtClean="0">
                <a:latin typeface="隶书" panose="02010509060101010101" pitchFamily="49" charset="-122"/>
                <a:ea typeface="隶书" pitchFamily="49" charset="-122"/>
              </a:rPr>
              <a:t>。</a:t>
            </a:r>
          </a:p>
        </p:txBody>
      </p:sp>
      <p:pic>
        <p:nvPicPr>
          <p:cNvPr id="25603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833938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Picture 3" descr="图片1' 拷贝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81200" y="549275"/>
            <a:ext cx="8229600" cy="5576888"/>
          </a:xfrm>
        </p:spPr>
        <p:txBody>
          <a:bodyPr/>
          <a:lstStyle/>
          <a:p>
            <a:pPr eaLnBrk="1" hangingPunct="1">
              <a:buFontTx/>
              <a:buNone/>
            </a:pPr>
            <a:br>
              <a:rPr lang="en-US" altLang="zh-CN" smtClean="0"/>
            </a:br>
            <a:endParaRPr lang="en-US" altLang="zh-CN" smtClean="0"/>
          </a:p>
          <a:p>
            <a:pPr eaLnBrk="1" hangingPunct="1"/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暮色降临，军营中传出阵阵凄厉的号角声，在空城的上空回荡。唐朝，扬州有内城和外城，商业繁华、景致优美，杜牧曾赞美道：</a:t>
            </a:r>
            <a:r>
              <a:rPr lang="zh-CN" altLang="en-US" sz="3600" b="1" smtClean="0">
                <a:solidFill>
                  <a:srgbClr val="FF0066"/>
                </a:solidFill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街垂千步柳。霞映两重城。天碧台阁丽，风凉歌管清</a:t>
            </a:r>
            <a:r>
              <a:rPr lang="zh-CN" altLang="en-US" sz="3600" b="1" smtClean="0">
                <a:solidFill>
                  <a:srgbClr val="FF0066"/>
                </a:solidFill>
                <a:ea typeface="楷体_GB2312" pitchFamily="49" charset="-122"/>
              </a:rPr>
              <a:t>”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，而今仅剩一座空城，满目疮痍，军号凄厉，不由人不生感慨。 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1981200" y="304800"/>
            <a:ext cx="71628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幼圆" pitchFamily="49" charset="-122"/>
                <a:ea typeface="黑体" pitchFamily="2" charset="-122"/>
              </a:rPr>
              <a:t>“</a:t>
            </a:r>
            <a:r>
              <a:rPr lang="zh-CN" altLang="en-US" sz="4000" b="1">
                <a:solidFill>
                  <a:srgbClr val="FF0066"/>
                </a:solidFill>
                <a:latin typeface="幼圆" pitchFamily="49" charset="-122"/>
                <a:ea typeface="黑体" pitchFamily="2" charset="-122"/>
              </a:rPr>
              <a:t>渐黄昏，清角吹寒，都在空城”</a:t>
            </a:r>
          </a:p>
        </p:txBody>
      </p:sp>
      <p:pic>
        <p:nvPicPr>
          <p:cNvPr id="27652" name="Picture 21" descr="4_2002121122222020026282136141"/>
          <p:cNvPicPr>
            <a:picLocks noChangeAspect="1" noChangeArrowheads="1" noCrop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363200" y="520065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0" y="304800"/>
            <a:ext cx="9144000" cy="4876800"/>
          </a:xfrm>
          <a:ln>
            <a:solidFill>
              <a:schemeClr val="bg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4400" b="1" smtClean="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“</a:t>
            </a:r>
            <a:r>
              <a:rPr lang="zh-CN" altLang="en-US" sz="44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自胡马窥江去后，废池乔木，犹厌言兵</a:t>
            </a:r>
            <a:r>
              <a:rPr lang="zh-CN" altLang="en-US" sz="4400" b="1" smtClean="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”</a:t>
            </a:r>
            <a:r>
              <a:rPr lang="zh-CN" altLang="en-US" sz="44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4400" b="1" smtClean="0">
                <a:solidFill>
                  <a:srgbClr val="00B050"/>
                </a:solidFill>
                <a:latin typeface="隶书" panose="02010509060101010101" pitchFamily="49" charset="-122"/>
                <a:ea typeface="隶书" pitchFamily="49" charset="-122"/>
              </a:rPr>
              <a:t>这三句用了拟人的写法。废池、乔木是没有知觉的东西，词人将它们人格化，意即它们是</a:t>
            </a:r>
            <a:r>
              <a:rPr lang="en-US" altLang="zh-CN" sz="4400" b="1" smtClean="0">
                <a:solidFill>
                  <a:srgbClr val="00B050"/>
                </a:solidFill>
                <a:latin typeface="隶书" panose="02010509060101010101" pitchFamily="49" charset="-122"/>
                <a:ea typeface="隶书" pitchFamily="49" charset="-122"/>
              </a:rPr>
              <a:t>15</a:t>
            </a:r>
            <a:r>
              <a:rPr lang="zh-CN" altLang="en-US" sz="4400" b="1" smtClean="0">
                <a:solidFill>
                  <a:srgbClr val="00B050"/>
                </a:solidFill>
                <a:latin typeface="隶书" panose="02010509060101010101" pitchFamily="49" charset="-122"/>
                <a:ea typeface="隶书" pitchFamily="49" charset="-122"/>
              </a:rPr>
              <a:t>年前那场浩劫的目击者，战争的恐怖、敌人的凶残，种种景象仍然留在它们心中；它们</a:t>
            </a:r>
            <a:r>
              <a:rPr lang="zh-CN" altLang="en-US" sz="4400" b="1" smtClean="0">
                <a:solidFill>
                  <a:srgbClr val="00B050"/>
                </a:solidFill>
                <a:latin typeface="Tahoma" pitchFamily="34" charset="0"/>
                <a:ea typeface="隶书" pitchFamily="49" charset="-122"/>
              </a:rPr>
              <a:t>“</a:t>
            </a:r>
            <a:r>
              <a:rPr lang="zh-CN" altLang="en-US" sz="4400" b="1" smtClean="0">
                <a:solidFill>
                  <a:srgbClr val="00B050"/>
                </a:solidFill>
                <a:latin typeface="隶书" panose="02010509060101010101" pitchFamily="49" charset="-122"/>
                <a:ea typeface="隶书" pitchFamily="49" charset="-122"/>
              </a:rPr>
              <a:t>犹厌言兵</a:t>
            </a:r>
            <a:r>
              <a:rPr lang="zh-CN" altLang="en-US" sz="4400" b="1" smtClean="0">
                <a:solidFill>
                  <a:srgbClr val="00B050"/>
                </a:solidFill>
                <a:latin typeface="Tahoma" pitchFamily="34" charset="0"/>
                <a:ea typeface="隶书" pitchFamily="49" charset="-122"/>
              </a:rPr>
              <a:t>”</a:t>
            </a:r>
            <a:r>
              <a:rPr lang="zh-CN" altLang="en-US" sz="4400" b="1" smtClean="0">
                <a:solidFill>
                  <a:srgbClr val="00B050"/>
                </a:solidFill>
                <a:latin typeface="隶书" panose="02010509060101010101" pitchFamily="49" charset="-122"/>
                <a:ea typeface="隶书" pitchFamily="49" charset="-122"/>
              </a:rPr>
              <a:t>，更何况当地的人民呢？这样写，深刻地反映了人民对侵略战争的极端痛恨。</a:t>
            </a:r>
          </a:p>
        </p:txBody>
      </p:sp>
      <p:pic>
        <p:nvPicPr>
          <p:cNvPr id="26626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518160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1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5105400" cy="5029200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zh-CN" sz="19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9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altLang="zh-CN" sz="19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遣怀 杜牧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落魄江湖载酒行，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楚腰纤细掌中轻。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十年一觉扬州梦，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赢得青楼薄幸名。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8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9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900" smtClean="0"/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900" smtClean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65800" y="1295400"/>
            <a:ext cx="51054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smtClean="0"/>
              <a:t>十年一觉扬州梦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，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十年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和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一觉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在一句中相对，给人以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很久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与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极快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的鲜明对比感，愈加显示出诗人感慨情绪之深。而这感慨又完全归结在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扬州梦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的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梦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字上：往日的放浪形骸，沉湎酒色；表面上的繁华热闹，骨子里的烦闷抑郁，是痛苦的回忆，又有醒悟后的感伤</a:t>
            </a:r>
            <a:r>
              <a:rPr lang="en-US" altLang="zh-CN" sz="2000" smtClean="0">
                <a:latin typeface="Arial"/>
              </a:rPr>
              <a:t>……</a:t>
            </a:r>
            <a:r>
              <a:rPr lang="zh-CN" altLang="en-US" sz="2000" smtClean="0"/>
              <a:t>这就是诗人所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遣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之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怀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。忽忽十年过去，那扬州往事不过是一场大梦而已。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赢得青楼薄幸名</a:t>
            </a:r>
            <a:r>
              <a:rPr lang="zh-CN" altLang="en-US" sz="2000" smtClean="0">
                <a:latin typeface="Arial"/>
              </a:rPr>
              <a:t>”</a:t>
            </a:r>
            <a:r>
              <a:rPr lang="en-US" altLang="zh-CN" sz="2000" smtClean="0">
                <a:latin typeface="Arial"/>
              </a:rPr>
              <a:t>—</a:t>
            </a:r>
            <a:r>
              <a:rPr lang="zh-CN" altLang="en-US" sz="2000" smtClean="0"/>
              <a:t>最后竟连自己曾经迷恋的青楼也责怪自己薄情负心！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赢得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二字，调侃之中含有辛酸、自嘲和悔恨的感情。这是进一步对</a:t>
            </a:r>
            <a:r>
              <a:rPr lang="zh-CN" altLang="en-US" sz="2000" smtClean="0">
                <a:latin typeface="Arial"/>
              </a:rPr>
              <a:t>“</a:t>
            </a:r>
            <a:r>
              <a:rPr lang="zh-CN" altLang="en-US" sz="2000" smtClean="0"/>
              <a:t>扬州梦</a:t>
            </a:r>
            <a:r>
              <a:rPr lang="zh-CN" altLang="en-US" sz="2000" smtClean="0">
                <a:latin typeface="Arial"/>
              </a:rPr>
              <a:t>”</a:t>
            </a:r>
            <a:r>
              <a:rPr lang="zh-CN" altLang="en-US" sz="2000" smtClean="0"/>
              <a:t>的否定，可是写得却是那样貌似轻松而又诙谐，实际上诗人的精神是很抑郁的。</a:t>
            </a:r>
          </a:p>
        </p:txBody>
      </p:sp>
    </p:spTree>
  </p:cSld>
  <p:clrMapOvr>
    <a:masterClrMapping/>
  </p:clrMapOvr>
  <p:transition spd="slow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Picture 4" descr="图片1' 拷贝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66"/>
                </a:solidFill>
                <a:ea typeface="黑体" pitchFamily="2" charset="-122"/>
              </a:rPr>
              <a:t>纵豆蔻词工，青楼梦好，难赋深情。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SzPct val="90000"/>
              <a:buFontTx/>
              <a:buNone/>
            </a:pPr>
            <a:r>
              <a:rPr kumimoji="1" lang="en-US" altLang="zh-CN" sz="4000" b="1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kumimoji="1" lang="zh-CN" altLang="en-US" sz="4000" b="1" smtClean="0">
                <a:latin typeface="楷体_GB2312" pitchFamily="49" charset="-122"/>
                <a:ea typeface="楷体_GB2312" pitchFamily="49" charset="-122"/>
              </a:rPr>
              <a:t>杜牧</a:t>
            </a:r>
            <a:r>
              <a:rPr kumimoji="1" lang="en-US" altLang="zh-CN" sz="40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4000" b="1" smtClean="0"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遣怀</a:t>
            </a:r>
            <a:r>
              <a:rPr kumimoji="1" lang="en-US" altLang="zh-CN" sz="4000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4000" b="1" smtClean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kumimoji="1" lang="zh-CN" altLang="en-US" sz="4000" b="1" smtClean="0">
                <a:ea typeface="楷体_GB2312" pitchFamily="49" charset="-122"/>
              </a:rPr>
              <a:t>“</a:t>
            </a:r>
            <a:r>
              <a:rPr kumimoji="1" lang="zh-CN" altLang="en-US" sz="4000" b="1" smtClean="0">
                <a:latin typeface="楷体_GB2312" pitchFamily="49" charset="-122"/>
                <a:ea typeface="楷体_GB2312" pitchFamily="49" charset="-122"/>
              </a:rPr>
              <a:t>十年一觉扬州梦， 赢得青楼薄幸名 </a:t>
            </a:r>
            <a:r>
              <a:rPr kumimoji="1" lang="zh-CN" altLang="en-US" sz="4000" b="1" smtClean="0">
                <a:ea typeface="楷体_GB2312" pitchFamily="49" charset="-122"/>
              </a:rPr>
              <a:t>”</a:t>
            </a:r>
            <a:r>
              <a:rPr kumimoji="1" lang="zh-CN" altLang="en-US" sz="4000" b="1" smtClean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eaLnBrk="1" hangingPunct="1">
              <a:buFontTx/>
              <a:buNone/>
            </a:pP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     纵有杜牧那样的才情和风流，置身今时今日的扬州，恐怕也难以他那风流旖旎的情怀了。</a:t>
            </a:r>
          </a:p>
        </p:txBody>
      </p:sp>
      <p:pic>
        <p:nvPicPr>
          <p:cNvPr id="31748" name="Picture 5" descr="p003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24000" y="4508500"/>
            <a:ext cx="9144000" cy="23495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749" name="Picture 21" descr="4_2002121122222020026282136141"/>
          <p:cNvPicPr>
            <a:picLocks noChangeAspect="1" noChangeArrowheads="1" noCrop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0363200" y="493395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5105400" cy="5029200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9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寄扬州韩绰判官 杜牧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8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青山隐隐水迢迢，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秋尽江南草木凋。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二十四桥明月夜，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玉人何处教吹箫？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800" smtClean="0"/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900" smtClean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65800" y="1295400"/>
            <a:ext cx="51054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smtClean="0">
                <a:solidFill>
                  <a:srgbClr val="FF0000"/>
                </a:solidFill>
              </a:rPr>
              <a:t>二十四桥明月夜，玉人何处教吹箫？</a:t>
            </a:r>
            <a:r>
              <a:rPr lang="zh-CN" altLang="en-US" sz="2000" smtClean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2000" smtClean="0">
                <a:solidFill>
                  <a:srgbClr val="FF0000"/>
                </a:solidFill>
              </a:rPr>
              <a:t>诗的三四两句美景落到旧日同游好友韩绰身上，点醒寄赠之意，趁此表现出扬州特有的美景佳胜，和自己对它的怀念遥想，诗人将回忆之地集中到</a:t>
            </a:r>
            <a:r>
              <a:rPr lang="zh-CN" altLang="en-US" sz="2000" smtClean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000" smtClean="0">
                <a:solidFill>
                  <a:srgbClr val="FF0000"/>
                </a:solidFill>
              </a:rPr>
              <a:t>二十四桥明月夜</a:t>
            </a:r>
            <a:r>
              <a:rPr lang="zh-CN" altLang="en-US" sz="2000" smtClean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2000" smtClean="0">
                <a:solidFill>
                  <a:srgbClr val="FF0000"/>
                </a:solidFill>
              </a:rPr>
              <a:t>，因为此景最能集中体现扬州风光繁华独绝、浪漫美丽。二十四桥，是唐代扬州城内桥梁的总称，所谓</a:t>
            </a:r>
            <a:r>
              <a:rPr lang="zh-CN" altLang="en-US" sz="2000" smtClean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000" smtClean="0">
                <a:solidFill>
                  <a:srgbClr val="FF0000"/>
                </a:solidFill>
              </a:rPr>
              <a:t>二十四桥明月夜</a:t>
            </a:r>
            <a:r>
              <a:rPr lang="zh-CN" altLang="en-US" sz="2000" smtClean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2000" smtClean="0">
                <a:solidFill>
                  <a:srgbClr val="FF0000"/>
                </a:solidFill>
              </a:rPr>
              <a:t>将活动场所集中在小桥明月，实际上等于说扬州明月夜，更加突出扬州的</a:t>
            </a:r>
            <a:r>
              <a:rPr lang="zh-CN" altLang="en-US" sz="2000" smtClean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en-US" sz="2000" smtClean="0">
                <a:solidFill>
                  <a:srgbClr val="FF0000"/>
                </a:solidFill>
              </a:rPr>
              <a:t>江南</a:t>
            </a:r>
            <a:r>
              <a:rPr lang="zh-CN" altLang="en-US" sz="2000" smtClean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en-US" sz="2000" smtClean="0">
                <a:solidFill>
                  <a:srgbClr val="FF0000"/>
                </a:solidFill>
              </a:rPr>
              <a:t>水乡特点，杜牧在扬州作幕的两年中，经常于夜间到十里长街一带征歌逐舞，过着诗酒流连风流放纵的生活。当时韩绰想必也常与诗人一起游赏。 </a:t>
            </a:r>
          </a:p>
        </p:txBody>
      </p:sp>
    </p:spTree>
  </p:cSld>
  <p:clrMapOvr>
    <a:masterClrMapping/>
  </p:clrMapOvr>
  <p:transition spd="slow"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7" name="Picture 3" descr="图片1' 拷贝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03388" y="260350"/>
            <a:ext cx="8785225" cy="63373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b="1" smtClean="0">
              <a:solidFill>
                <a:srgbClr val="FF0066"/>
              </a:solidFill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000" b="1" smtClean="0">
              <a:solidFill>
                <a:srgbClr val="FF0066"/>
              </a:solidFill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ea typeface="楷体_GB2312" pitchFamily="49" charset="-122"/>
              </a:rPr>
              <a:t>杜牧</a:t>
            </a:r>
            <a:r>
              <a:rPr lang="en-US" altLang="zh-CN" sz="2800" b="1" smtClean="0">
                <a:ea typeface="楷体_GB2312" pitchFamily="49" charset="-122"/>
              </a:rPr>
              <a:t>《</a:t>
            </a:r>
            <a:r>
              <a:rPr lang="zh-CN" altLang="en-US" sz="2800" b="1" smtClean="0">
                <a:ea typeface="楷体_GB2312" pitchFamily="49" charset="-122"/>
                <a:hlinkClick r:id="rId3" action="ppaction://hlinksldjump"/>
              </a:rPr>
              <a:t>寄扬州韩绰判官</a:t>
            </a:r>
            <a:r>
              <a:rPr lang="en-US" altLang="zh-CN" sz="2800" b="1" smtClean="0">
                <a:ea typeface="楷体_GB2312" pitchFamily="49" charset="-122"/>
              </a:rPr>
              <a:t>》</a:t>
            </a:r>
            <a:r>
              <a:rPr lang="zh-CN" altLang="en-US" sz="2800" b="1" smtClean="0">
                <a:ea typeface="楷体_GB2312" pitchFamily="49" charset="-122"/>
              </a:rPr>
              <a:t>：“二十四桥明月夜，玉人何处教吹箫。” 二十四桥，扬州城内古桥，“是桥因古之二十四美人吹箫于此，故名”。“物是人非事事休，欲语泪先流”，凄清冷落。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000" b="1" smtClean="0">
                <a:latin typeface="Arial"/>
              </a:rPr>
              <a:t>“</a:t>
            </a:r>
            <a:r>
              <a:rPr lang="zh-CN" altLang="en-US" sz="2000" b="1" smtClean="0"/>
              <a:t>冷月无声</a:t>
            </a:r>
            <a:r>
              <a:rPr lang="zh-CN" altLang="en-US" sz="2000" b="1" smtClean="0">
                <a:latin typeface="Arial"/>
              </a:rPr>
              <a:t>”</a:t>
            </a:r>
            <a:r>
              <a:rPr lang="zh-CN" altLang="en-US" sz="2000" b="1" smtClean="0"/>
              <a:t>，月本来无声，可这么一说，反而觉得它是本该有声的了。为什么呢？因为从前的二十四桥明月夜，游人极盛，笑语盈耳，还有美女吹箫唱歌，月儿见此光景也陶醉了，它也跟着人们一起欢笑。可是现在呢？</a:t>
            </a:r>
            <a:r>
              <a:rPr lang="zh-CN" altLang="en-US" sz="2000" b="1" smtClean="0">
                <a:latin typeface="Arial"/>
              </a:rPr>
              <a:t>“</a:t>
            </a:r>
            <a:r>
              <a:rPr lang="zh-CN" altLang="en-US" sz="2000" b="1" smtClean="0"/>
              <a:t>二十四桥仍在</a:t>
            </a:r>
            <a:r>
              <a:rPr lang="zh-CN" altLang="en-US" sz="2000" b="1" smtClean="0">
                <a:latin typeface="Arial"/>
              </a:rPr>
              <a:t>”</a:t>
            </a:r>
            <a:r>
              <a:rPr lang="zh-CN" altLang="en-US" sz="2000" b="1" smtClean="0"/>
              <a:t>，而歌声笑语却听不到了，甚至连月儿也没有声息了，只是沉浸在冷冰冰的湖水中，随波荡漾。如此冷落凄凉的景象，怎能不令人伤怀呢？</a:t>
            </a:r>
            <a:endParaRPr lang="zh-CN" altLang="en-US" sz="2800" b="1" smtClean="0"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800" b="1" smtClean="0"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br>
              <a:rPr lang="zh-CN" altLang="en-US" sz="2800" b="1" smtClean="0">
                <a:ea typeface="楷体_GB2312" pitchFamily="49" charset="-122"/>
              </a:rPr>
            </a:br>
            <a:endParaRPr lang="zh-CN" altLang="en-US" sz="2800" b="1" smtClean="0">
              <a:ea typeface="楷体_GB2312" pitchFamily="49" charset="-122"/>
            </a:endParaRPr>
          </a:p>
        </p:txBody>
      </p:sp>
      <p:pic>
        <p:nvPicPr>
          <p:cNvPr id="34819" name="Picture 4" descr="p003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24000" y="4508500"/>
            <a:ext cx="9144000" cy="2349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1828800" y="381000"/>
            <a:ext cx="78279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幼圆" pitchFamily="49" charset="-122"/>
                <a:ea typeface="黑体" pitchFamily="2" charset="-122"/>
              </a:rPr>
              <a:t>二十四桥仍在，波心荡，冷月无声</a:t>
            </a:r>
          </a:p>
        </p:txBody>
      </p:sp>
      <p:pic>
        <p:nvPicPr>
          <p:cNvPr id="34821" name="Picture 21" descr="4_2002121122222020026282136141"/>
          <p:cNvPicPr>
            <a:picLocks noChangeAspect="1" noChangeArrowheads="1" noCrop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0488613" y="520065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1" name="Picture 6" descr="图片1' 拷贝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52600" y="188913"/>
            <a:ext cx="8435975" cy="6669087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sz="3600" b="1" smtClean="0">
              <a:solidFill>
                <a:srgbClr val="FF0066"/>
              </a:solidFill>
              <a:ea typeface="黑体" pitchFamily="2" charset="-122"/>
            </a:endParaRPr>
          </a:p>
          <a:p>
            <a:pPr eaLnBrk="1" hangingPunct="1"/>
            <a:endParaRPr lang="en-US" altLang="zh-CN" sz="3600" b="1" smtClean="0">
              <a:solidFill>
                <a:srgbClr val="FF0066"/>
              </a:solidFill>
              <a:ea typeface="黑体" pitchFamily="2" charset="-122"/>
            </a:endParaRPr>
          </a:p>
          <a:p>
            <a:pPr eaLnBrk="1" hangingPunct="1"/>
            <a:r>
              <a:rPr lang="zh-CN" altLang="en-US" sz="2800" b="1" smtClean="0">
                <a:ea typeface="楷体_GB2312" pitchFamily="49" charset="-122"/>
              </a:rPr>
              <a:t>姜夔游扬州时值隆冬，芍药并未抽蕊开花，但扬州芍药向来以“甲天下”著称，作者不禁想象到将来芍药盛开，而名都已成空城，更何况国难未息，还有谁来赏花采摘呢？全词至此一声长叹，真有点儿</a:t>
            </a:r>
            <a:r>
              <a:rPr lang="zh-CN" altLang="en-US" sz="2800" b="1" smtClean="0">
                <a:solidFill>
                  <a:srgbClr val="FF0066"/>
                </a:solidFill>
                <a:ea typeface="楷体_GB2312" pitchFamily="49" charset="-122"/>
              </a:rPr>
              <a:t>“映阶碧草自春色，隔叶黄鹂空好音”</a:t>
            </a:r>
            <a:r>
              <a:rPr lang="zh-CN" altLang="en-US" sz="2800" b="1" smtClean="0">
                <a:ea typeface="楷体_GB2312" pitchFamily="49" charset="-122"/>
              </a:rPr>
              <a:t>的味道。词人借此曲折地表现出劫后扬州人民的凄苦生活情况，以及自己感时伤乱的情怀。把伤今怀古之情推向高潮。也给读者留下深沉的思考和回味。</a:t>
            </a:r>
          </a:p>
          <a:p>
            <a:pPr eaLnBrk="1" hangingPunct="1">
              <a:buFontTx/>
              <a:buNone/>
            </a:pPr>
            <a:br>
              <a:rPr lang="zh-CN" altLang="en-US" sz="2800" b="1" smtClean="0">
                <a:ea typeface="楷体_GB2312" pitchFamily="49" charset="-122"/>
              </a:rPr>
            </a:br>
            <a:br>
              <a:rPr lang="zh-CN" altLang="en-US" sz="1600" smtClean="0"/>
            </a:br>
            <a:endParaRPr lang="zh-CN" altLang="en-US" sz="1600" smtClean="0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667000" y="169863"/>
            <a:ext cx="68087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幼圆" pitchFamily="49" charset="-122"/>
                <a:ea typeface="黑体" pitchFamily="2" charset="-122"/>
              </a:rPr>
              <a:t>年桥边红药，年年知为谁生。</a:t>
            </a:r>
          </a:p>
        </p:txBody>
      </p:sp>
      <p:pic>
        <p:nvPicPr>
          <p:cNvPr id="35844" name="Picture 21" descr="4_2002121122222020026282136141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76200" y="520065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5" name="Picture 2" descr="u=907981272,944674888&amp;fm=0&amp;gp=-20">
            <a:hlinkClick r:id="rId4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87500" y="0"/>
            <a:ext cx="4660900" cy="34877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866" name="Picture 3" descr="u=2036716885,4144245162&amp;fm=0&amp;gp=-6">
            <a:hlinkClick r:id="rId6"/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524000" y="3486150"/>
            <a:ext cx="4495800" cy="33718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867" name="Picture 4" descr="u=2125898047,4291731878&amp;fm=0&amp;gp=-30">
            <a:hlinkClick r:id="rId8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096000" y="0"/>
            <a:ext cx="4572000" cy="34194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868" name="Picture 5" descr="u=1895918924,1585800497&amp;fm=3&amp;gp=31">
            <a:hlinkClick r:id="rId10"/>
          </p:cNvPr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6019800" y="3541713"/>
            <a:ext cx="4432300" cy="33162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869" name="Picture 21" descr="4_2002121122222020026282136141"/>
          <p:cNvPicPr>
            <a:picLocks noChangeAspect="1" noChangeArrowheads="1" noCrop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0" y="5172075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3" name="Picture 2" descr="u=691798924,1957316592&amp;fm=3&amp;gp=41">
            <a:hlinkClick r:id="rId4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87500" y="0"/>
            <a:ext cx="4432300" cy="33162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8914" name="Picture 3" descr="u=1532376272,1313137686&amp;fm=3&amp;gp=1">
            <a:hlinkClick r:id="rId6"/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096000" y="3438525"/>
            <a:ext cx="4572000" cy="34194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8915" name="Picture 4" descr="u=112137427,388381573&amp;fm=3&amp;gp=1">
            <a:hlinkClick r:id="rId8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172200" y="0"/>
            <a:ext cx="4495800" cy="33639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8916" name="Picture 5" descr="u=1034750294,1027591523&amp;fm=0&amp;gp=-30">
            <a:hlinkClick r:id="rId10"/>
          </p:cNvPr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1524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8917" name="Picture 21" descr="4_2002121122222020026282136141"/>
          <p:cNvPicPr>
            <a:picLocks noChangeAspect="1" noChangeArrowheads="1" noCrop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10668000" y="4994275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引题：                         扬州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smtClean="0"/>
              <a:t>扬州是我国的历史文化名城之一，素有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淮左名都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之誉。远在公元前</a:t>
            </a:r>
            <a:r>
              <a:rPr lang="en-US" altLang="zh-CN" sz="2800" smtClean="0"/>
              <a:t>486</a:t>
            </a:r>
            <a:r>
              <a:rPr lang="zh-CN" altLang="en-US" sz="2800" smtClean="0"/>
              <a:t>年的春秋战国时期扬州就开始建城，至今已有</a:t>
            </a:r>
            <a:r>
              <a:rPr lang="en-US" altLang="zh-CN" sz="2800" smtClean="0"/>
              <a:t>2480</a:t>
            </a:r>
            <a:r>
              <a:rPr lang="zh-CN" altLang="en-US" sz="2800" smtClean="0"/>
              <a:t>余年的历史。扬州曾沿用过广陵、江都、维扬等名称。古今扬州皆是旅游胜地，早在六朝时，就有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腰缠十万贯，骑鹤上扬州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之说。扬州自古以来，即为人文荟萃之地，唐代扬州更是名家林立。扬州的古代文明和灿烂文化，也牵动了帝王的情怀和游兴，隋炀帝三下扬州看琼花，康熙、乾隆六下扬州，给扬州留下了众多的历史古迹。唐</a:t>
            </a:r>
            <a:r>
              <a:rPr lang="en-US" altLang="zh-CN" sz="2800" smtClean="0">
                <a:latin typeface="Arial"/>
              </a:rPr>
              <a:t>·</a:t>
            </a:r>
            <a:r>
              <a:rPr lang="zh-CN" altLang="en-US" sz="2800" smtClean="0"/>
              <a:t>徐凝</a:t>
            </a:r>
            <a:r>
              <a:rPr lang="en-US" altLang="zh-CN" sz="2800" smtClean="0"/>
              <a:t>《</a:t>
            </a:r>
            <a:r>
              <a:rPr lang="zh-CN" altLang="en-US" sz="2800" smtClean="0"/>
              <a:t>忆扬州</a:t>
            </a:r>
            <a:r>
              <a:rPr lang="en-US" altLang="zh-CN" sz="2800" smtClean="0"/>
              <a:t>》</a:t>
            </a:r>
            <a:r>
              <a:rPr lang="zh-CN" altLang="en-US" sz="2800" smtClean="0"/>
              <a:t>：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天下三分明月夜，二分无赖是扬州。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可见当时扬州盛极一时。   扬州，在隋、唐、北宋间是著名的繁华之地。古代诗人曾用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春风十里扬州路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，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十里长街市井连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等诗句来描绘它的市容。晚唐大诗人杜牧一生致爱扬州，曾在此流连十年之久，这里有他无数的浪漫回忆，留下他无数的动人诗篇 </a:t>
            </a:r>
          </a:p>
        </p:txBody>
      </p:sp>
      <p:pic>
        <p:nvPicPr>
          <p:cNvPr id="6963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10800" y="124206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spd="slow"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1" name="Picture 2" descr="u=724879355,2269399316&amp;fm=0&amp;gp=26">
            <a:hlinkClick r:id="rId3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87500" y="0"/>
            <a:ext cx="2455863" cy="36576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0962" name="Picture 3" descr="u=120983050,436414508&amp;fm=0&amp;gp=-10">
            <a:hlinkClick r:id="rId5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110413" y="3886200"/>
            <a:ext cx="3557587" cy="26622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0963" name="Picture 4" descr="u=1715021028,2487762118&amp;fm=0&amp;gp=0">
            <a:hlinkClick r:id="rId7"/>
          </p:cNvPr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029200" y="228600"/>
            <a:ext cx="4038600" cy="30511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0964" name="Picture 5" descr="u=3737589078,709238260&amp;fm=3&amp;gp=11">
            <a:hlinkClick r:id="rId9"/>
          </p:cNvPr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524000" y="4006850"/>
            <a:ext cx="3810000" cy="28511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0965" name="Picture 21" descr="4_2002121122222020026282136141"/>
          <p:cNvPicPr>
            <a:picLocks noChangeAspect="1" noChangeArrowheads="1" noCrop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9753600" y="52705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竖排标题 6"/>
          <p:cNvSpPr>
            <a:spLocks noGrp="1"/>
          </p:cNvSpPr>
          <p:nvPr>
            <p:ph type="title" orient="vert"/>
          </p:nvPr>
        </p:nvSpPr>
        <p:spPr>
          <a:xfrm>
            <a:off x="10572750" y="2193925"/>
            <a:ext cx="835025" cy="2930525"/>
          </a:xfrm>
        </p:spPr>
        <p:txBody>
          <a:bodyPr/>
          <a:lstStyle/>
          <a:p>
            <a:pPr algn="ctr" eaLnBrk="1" hangingPunct="1"/>
            <a:r>
              <a:rPr lang="zh-CN" altLang="en-US" sz="8800" smtClean="0"/>
              <a:t>赏析</a:t>
            </a:r>
          </a:p>
        </p:txBody>
      </p:sp>
      <p:sp>
        <p:nvSpPr>
          <p:cNvPr id="41986" name="竖排文字占位符 7"/>
          <p:cNvSpPr>
            <a:spLocks noGrp="1"/>
          </p:cNvSpPr>
          <p:nvPr>
            <p:ph type="body" orient="vert" idx="1"/>
          </p:nvPr>
        </p:nvSpPr>
        <p:spPr>
          <a:xfrm>
            <a:off x="508000" y="533400"/>
            <a:ext cx="9328150" cy="5791200"/>
          </a:xfrm>
        </p:spPr>
        <p:txBody>
          <a:bodyPr vert="horz"/>
          <a:lstStyle/>
          <a:p>
            <a:pPr eaLnBrk="1" hangingPunct="1"/>
            <a:r>
              <a:rPr lang="zh-CN" altLang="en-US" smtClean="0"/>
              <a:t>扬州于宋高宗在位期间，曾两次遭到金兵的侵扰。南宋建炎三年</a:t>
            </a:r>
            <a:r>
              <a:rPr lang="en-US" altLang="zh-CN" smtClean="0"/>
              <a:t>(1129)</a:t>
            </a:r>
            <a:r>
              <a:rPr lang="zh-CN" altLang="en-US" smtClean="0"/>
              <a:t>，金兵大举南侵，攻破扬州、建康、临安等城，烧杀掳掠。绍兴三十一年（</a:t>
            </a:r>
            <a:r>
              <a:rPr lang="en-US" altLang="zh-CN" smtClean="0"/>
              <a:t>1161</a:t>
            </a:r>
            <a:r>
              <a:rPr lang="zh-CN" altLang="en-US" smtClean="0"/>
              <a:t>），金兵又大举进犯淮南地区，烽火连年，扬州自然受到影响。诗人于宋孝宗淳熙三年（</a:t>
            </a:r>
            <a:r>
              <a:rPr lang="en-US" altLang="zh-CN" smtClean="0"/>
              <a:t>1176</a:t>
            </a:r>
            <a:r>
              <a:rPr lang="zh-CN" altLang="en-US" smtClean="0"/>
              <a:t>）冬至这一天，即金兵第二次南侵后的第十五年，路过扬州，目睹了战争洗劫后扬州的萧条残破景象，抚今追昔，写下了这首词，以寄托对扬州昔日繁华景象的怀念和对今日山河破碎的哀思，反映了南宋时人民遭受的战争灾难。词前的小序对写作时间、地点及写作背景均作了交待。 </a:t>
            </a:r>
          </a:p>
        </p:txBody>
      </p:sp>
      <p:pic>
        <p:nvPicPr>
          <p:cNvPr id="41987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075863" y="466725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竖排标题 6"/>
          <p:cNvSpPr>
            <a:spLocks noGrp="1"/>
          </p:cNvSpPr>
          <p:nvPr>
            <p:ph type="title" orient="vert"/>
          </p:nvPr>
        </p:nvSpPr>
        <p:spPr>
          <a:xfrm>
            <a:off x="10202863" y="2665413"/>
            <a:ext cx="1741487" cy="2024062"/>
          </a:xfrm>
        </p:spPr>
        <p:txBody>
          <a:bodyPr/>
          <a:lstStyle/>
          <a:p>
            <a:pPr algn="ctr" eaLnBrk="1" hangingPunct="1"/>
            <a:r>
              <a:rPr lang="zh-CN" altLang="en-US" sz="6000" smtClean="0"/>
              <a:t>赏析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idx="1"/>
          </p:nvPr>
        </p:nvSpPr>
        <p:spPr>
          <a:xfrm>
            <a:off x="508000" y="533400"/>
            <a:ext cx="8845550" cy="5791200"/>
          </a:xfrm>
        </p:spPr>
        <p:txBody>
          <a:bodyPr vert="horz"/>
          <a:lstStyle/>
          <a:p>
            <a:pPr eaLnBrk="1" hangingPunct="1">
              <a:lnSpc>
                <a:spcPct val="80000"/>
              </a:lnSpc>
            </a:pPr>
            <a:r>
              <a:rPr lang="zh-CN" altLang="en-US" sz="2800" smtClean="0"/>
              <a:t>词的上阕写景，着重写词人亲眼目睹的景象和自身心理感受，整个扬州城一片萧条、凄凉：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 淮左名都，竹西佳处，解鞍少驻初程。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开篇便点明扬州是淮左著名的都城，竹西又是这著名都城中名胜所在，吸引着作者驻足观瞻。在这里解下马鞍，小住停留，这是远行中开始的一段路程。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过春风十里，尽荠麦青青。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然而昔日环境清幽景色迷人的竹西亭已不复存在了，眼前只有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过春风十里，尽荠麦青青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这一番凄凉荒芜的景象，哪里还有什么绮丽风光</a:t>
            </a:r>
            <a:r>
              <a:rPr lang="en-US" altLang="zh-CN" sz="2800" smtClean="0"/>
              <a:t>,</a:t>
            </a:r>
            <a:r>
              <a:rPr lang="zh-CN" altLang="en-US" sz="2800" smtClean="0"/>
              <a:t>处处亭台楼阁的十里长街，这里的居民大多数已在战乱中死亡或逃散了，景象显得无比萧条</a:t>
            </a:r>
            <a:r>
              <a:rPr lang="en-US" altLang="zh-CN" sz="2800" smtClean="0"/>
              <a:t>,</a:t>
            </a:r>
            <a:r>
              <a:rPr lang="zh-CN" altLang="en-US" sz="2800" smtClean="0"/>
              <a:t>今昔的巨大反差让人丧乱之感顿生。 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自胡马窥江去后，废池乔木，犹厌言兵。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。作者没有直接写战争，而是以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胡马窥江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来写金兵的南侵，含蓄委婉。着重写战争后，以战后之景衬托战争给人们带来的痛苦，这种痛苦是可想而知的。</a:t>
            </a:r>
          </a:p>
        </p:txBody>
      </p:sp>
      <p:pic>
        <p:nvPicPr>
          <p:cNvPr id="43011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115550" y="4522788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文本框 2"/>
          <p:cNvSpPr txBox="1"/>
          <p:nvPr/>
        </p:nvSpPr>
        <p:spPr>
          <a:xfrm>
            <a:off x="9353550" y="809625"/>
            <a:ext cx="272891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>
                <a:solidFill>
                  <a:srgbClr val="FF0000"/>
                </a:solidFill>
                <a:latin typeface="+mj-lt"/>
                <a:ea typeface="+mn-ea"/>
              </a:rPr>
              <a:t>淮左名都，竹西佳处，解鞍少驻初程。过春风十里，尽荠麦青青。自胡马窥江去后，废池乔木，犹厌言兵。渐黄昏、清角吹寒，都在空城。</a:t>
            </a:r>
            <a:endParaRPr lang="zh-CN" altLang="en-US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8" name="竖排标题 6"/>
          <p:cNvSpPr>
            <a:spLocks noGrp="1"/>
          </p:cNvSpPr>
          <p:nvPr>
            <p:ph type="title" orient="vert" idx="4294967295"/>
          </p:nvPr>
        </p:nvSpPr>
        <p:spPr>
          <a:xfrm>
            <a:off x="10202863" y="2665413"/>
            <a:ext cx="1741487" cy="2024062"/>
          </a:xfrm>
        </p:spPr>
        <p:txBody>
          <a:bodyPr vert="eaVert"/>
          <a:lstStyle/>
          <a:p>
            <a:pPr algn="ctr" eaLnBrk="1" hangingPunct="1"/>
            <a:r>
              <a:rPr lang="zh-CN" altLang="en-US" sz="6000" smtClean="0"/>
              <a:t>赏析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idx="4294967295"/>
          </p:nvPr>
        </p:nvSpPr>
        <p:spPr>
          <a:xfrm>
            <a:off x="508000" y="533400"/>
            <a:ext cx="8845550" cy="579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名城被毁、风光不再已是其次，人们心灵深处的创伤才是最难抚平的。战乱造成的妻离子散、家破人亡之痛让人们极度痛恨战争，但作者却没有写人们如何痛恨战争的，而仅以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废池乔木，犹厌言兵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一句来写废池与古树都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犹厌言兵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，物尚如此，人何已堪？无限伤乱之语尽现无限伤乱之情。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自从高宗时金人两次进犯长江回去以后，古都扬州只剩下荒废的池苑和高大的古树，而劫后幸存的人们因为怕引起痛苦的回忆，谁也不愿再提起那两次残暴的战争，让自己的心灵重新受到折磨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渐黄昏，清角吹寒，都在空城。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天气渐渐到了黄昏时分，戍楼上又吹起了凄凉清苦的号角，使行人感到阵阵的寒意，号角声不断地在劫后的空城上回荡</a:t>
            </a:r>
            <a:r>
              <a:rPr lang="en-US" altLang="zh-CN" sz="2800" smtClean="0"/>
              <a:t>,</a:t>
            </a:r>
            <a:r>
              <a:rPr lang="zh-CN" altLang="en-US" sz="2800" smtClean="0"/>
              <a:t>以号角之声来衬托空城的孤寂，更让人感到凄凉静寂。 </a:t>
            </a:r>
          </a:p>
        </p:txBody>
      </p:sp>
      <p:pic>
        <p:nvPicPr>
          <p:cNvPr id="75780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115550" y="4522788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文本框 2"/>
          <p:cNvSpPr txBox="1"/>
          <p:nvPr/>
        </p:nvSpPr>
        <p:spPr>
          <a:xfrm>
            <a:off x="9353550" y="809625"/>
            <a:ext cx="272891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>
                <a:solidFill>
                  <a:srgbClr val="FF0000"/>
                </a:solidFill>
                <a:latin typeface="+mj-lt"/>
                <a:ea typeface="+mn-ea"/>
              </a:rPr>
              <a:t>淮左名都，竹西佳处，解鞍少驻初程。过春风十里，尽荠麦青青。自胡马窥江去后，废池乔木，犹厌言兵。渐黄昏、清角吹寒，都在空城。</a:t>
            </a:r>
            <a:endParaRPr lang="zh-CN" altLang="en-US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竖排标题 6"/>
          <p:cNvSpPr>
            <a:spLocks noGrp="1"/>
          </p:cNvSpPr>
          <p:nvPr>
            <p:ph type="title" orient="vert"/>
          </p:nvPr>
        </p:nvSpPr>
        <p:spPr>
          <a:xfrm>
            <a:off x="9169400" y="533400"/>
            <a:ext cx="2590800" cy="5791200"/>
          </a:xfrm>
        </p:spPr>
        <p:txBody>
          <a:bodyPr/>
          <a:lstStyle/>
          <a:p>
            <a:pPr algn="ctr" eaLnBrk="1" hangingPunct="1"/>
            <a:r>
              <a:rPr lang="zh-CN" altLang="en-US" sz="6600" smtClean="0"/>
              <a:t>赏析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idx="1"/>
          </p:nvPr>
        </p:nvSpPr>
        <p:spPr>
          <a:xfrm>
            <a:off x="520700" y="338138"/>
            <a:ext cx="8558213" cy="5791200"/>
          </a:xfrm>
        </p:spPr>
        <p:txBody>
          <a:bodyPr vert="horz"/>
          <a:lstStyle/>
          <a:p>
            <a:pPr algn="just" eaLnBrk="1" hangingPunct="1"/>
            <a:r>
              <a:rPr lang="zh-CN" altLang="en-US" smtClean="0"/>
              <a:t>下阕抒情，运用典故，进一步深化了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黍离之悲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的主题，伤今怀古，抒发感慨：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杜郎俊赏，算而今、重到须惊。</a:t>
            </a:r>
            <a:r>
              <a:rPr lang="zh-CN" altLang="en-US" smtClean="0">
                <a:latin typeface="Arial"/>
              </a:rPr>
              <a:t>”</a:t>
            </a:r>
            <a:r>
              <a:rPr lang="en-US" altLang="zh-CN" smtClean="0"/>
              <a:t>,</a:t>
            </a:r>
            <a:r>
              <a:rPr lang="zh-CN" altLang="en-US" smtClean="0"/>
              <a:t>杜牧是最欣赏扬州的诗人，他歌咏扬州的诗篇，表现出了卓越的鉴赏水平</a:t>
            </a:r>
            <a:r>
              <a:rPr lang="en-US" altLang="zh-CN" smtClean="0"/>
              <a:t>.</a:t>
            </a:r>
            <a:r>
              <a:rPr lang="zh-CN" altLang="en-US" smtClean="0"/>
              <a:t>杜牧眼中笔下的扬州是何等的繁华绮丽，他又如何能想到曾经盛况至极的扬州会变成今日这般荒凉冷落，即使杜牧重回扬州也会愕然震惊的。作者在这里借杜牧来写自己内心的震撼</a:t>
            </a:r>
            <a:r>
              <a:rPr lang="en-US" altLang="zh-CN" smtClean="0"/>
              <a:t>. </a:t>
            </a:r>
            <a:r>
              <a:rPr lang="en-US" altLang="zh-CN" smtClean="0">
                <a:latin typeface="Arial"/>
              </a:rPr>
              <a:t>“</a:t>
            </a:r>
            <a:r>
              <a:rPr lang="zh-CN" altLang="en-US" smtClean="0"/>
              <a:t>纵豆蔻词工，青楼梦好，难赋深情。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杜牧才华横溢，但纵有赞美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豆蔻</a:t>
            </a:r>
            <a:r>
              <a:rPr lang="zh-CN" altLang="en-US" smtClean="0">
                <a:latin typeface="Arial"/>
              </a:rPr>
              <a:t>’</a:t>
            </a:r>
            <a:r>
              <a:rPr lang="zh-CN" altLang="en-US" smtClean="0"/>
              <a:t>芳华的精工丽词，纵有歌咏青楼一梦的绝妙才能，恐怕面对今日的扬州之景，也难有当年的兴致和情思了。</a:t>
            </a:r>
          </a:p>
        </p:txBody>
      </p:sp>
      <p:pic>
        <p:nvPicPr>
          <p:cNvPr id="44035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94875" y="4448175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169400" y="719138"/>
            <a:ext cx="280987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>
                <a:solidFill>
                  <a:srgbClr val="FF0000"/>
                </a:solidFill>
                <a:latin typeface="+mj-lt"/>
                <a:ea typeface="+mn-ea"/>
              </a:rPr>
              <a:t>杜郎俊赏，算而今、重到须惊。纵豆蔻词工，青楼梦好，难赋深情。二十四桥仍在，波心荡冷月无声。念桥边红药，年年知为谁生？</a:t>
            </a:r>
            <a:endParaRPr lang="zh-CN" altLang="en-US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2" name="竖排标题 6"/>
          <p:cNvSpPr>
            <a:spLocks noGrp="1"/>
          </p:cNvSpPr>
          <p:nvPr>
            <p:ph type="title" orient="vert" idx="4294967295"/>
          </p:nvPr>
        </p:nvSpPr>
        <p:spPr>
          <a:xfrm>
            <a:off x="9169400" y="533400"/>
            <a:ext cx="2590800" cy="5791200"/>
          </a:xfrm>
        </p:spPr>
        <p:txBody>
          <a:bodyPr vert="eaVert"/>
          <a:lstStyle/>
          <a:p>
            <a:pPr algn="ctr" eaLnBrk="1" hangingPunct="1"/>
            <a:r>
              <a:rPr lang="zh-CN" altLang="en-US" sz="6600" smtClean="0"/>
              <a:t>赏析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idx="4294967295"/>
          </p:nvPr>
        </p:nvSpPr>
        <p:spPr>
          <a:xfrm>
            <a:off x="508000" y="533400"/>
            <a:ext cx="8558213" cy="5791200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杜牧当年写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娉娉袅袅十三余，豆蔻梢头二月初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，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十年一觉扬州梦，赢得青楼薄幸名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那样春风得意的文笔，也难以表达此时悲怆的心情。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二十四桥仍在，波心荡、冷月无声。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所谓物是人非莫过于此。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二十四桥仍在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而吹箫之人安在？杜牧曾有</a:t>
            </a:r>
            <a:r>
              <a:rPr lang="en-US" altLang="zh-CN" smtClean="0"/>
              <a:t>《</a:t>
            </a:r>
            <a:r>
              <a:rPr lang="zh-CN" altLang="en-US" smtClean="0"/>
              <a:t>寄扬州韩绰判官</a:t>
            </a:r>
            <a:r>
              <a:rPr lang="en-US" altLang="zh-CN" smtClean="0"/>
              <a:t>》</a:t>
            </a:r>
            <a:r>
              <a:rPr lang="zh-CN" altLang="en-US" smtClean="0"/>
              <a:t>一诗中写的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二十四桥明月夜，玉人何处教吹箫？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的二十四桥仍然存在，可如今再也听不到美人吹箫的声音了，。作者徘徊亭边，凄冷的月光沉浸在水中，桥下江中波涛激荡，显得十分清冷、空寂。</a:t>
            </a:r>
          </a:p>
        </p:txBody>
      </p:sp>
      <p:pic>
        <p:nvPicPr>
          <p:cNvPr id="76804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94875" y="4448175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169400" y="719138"/>
            <a:ext cx="280987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>
                <a:solidFill>
                  <a:srgbClr val="FF0000"/>
                </a:solidFill>
                <a:latin typeface="+mj-lt"/>
                <a:ea typeface="+mn-ea"/>
              </a:rPr>
              <a:t>杜郎俊赏，算而今、重到须惊。纵豆蔻词工，青楼梦好，难赋深情。二十四桥仍在，波心荡冷月无声。念桥边红药，年年知为谁生？</a:t>
            </a:r>
            <a:endParaRPr lang="zh-CN" altLang="en-US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6" name="竖排标题 6"/>
          <p:cNvSpPr>
            <a:spLocks noGrp="1"/>
          </p:cNvSpPr>
          <p:nvPr>
            <p:ph type="title" orient="vert" idx="4294967295"/>
          </p:nvPr>
        </p:nvSpPr>
        <p:spPr>
          <a:xfrm>
            <a:off x="9169400" y="533400"/>
            <a:ext cx="2590800" cy="5791200"/>
          </a:xfrm>
        </p:spPr>
        <p:txBody>
          <a:bodyPr vert="eaVert"/>
          <a:lstStyle/>
          <a:p>
            <a:pPr algn="ctr" eaLnBrk="1" hangingPunct="1"/>
            <a:r>
              <a:rPr lang="zh-CN" altLang="en-US" sz="6600" smtClean="0"/>
              <a:t>赏析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idx="4294967295"/>
          </p:nvPr>
        </p:nvSpPr>
        <p:spPr>
          <a:xfrm>
            <a:off x="508000" y="455613"/>
            <a:ext cx="8558213" cy="5791200"/>
          </a:xfrm>
        </p:spPr>
        <p:txBody>
          <a:bodyPr/>
          <a:lstStyle/>
          <a:p>
            <a:pPr algn="just" eaLnBrk="1" hangingPunct="1"/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桥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虽在而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玉人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不在，水波空自荡漾，唯有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冷月无声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当年遗踪全无，唯有满目萧瑟之景，满腔悲怆之情。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念桥边红药，年年知为谁生！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想那桥边的红芍药，现在已经无人有心情来欣赏它们了，可是它们还是一年一度地盛开着鲜艳的花朵，它们究竟是为谁生长为谁开呢？这桥边盛开的红芍药或许也曾是一景，让人流年往返。可是战乱之后，死的死去，生的逃亡，纵有留下的，恐怕也无赏花之雅兴了。花依然红艳，却无赏花之人，美景被白白辜负了。战乱让花不知为谁而生，那人呢？纵是满腹经纶才华横溢，却难免</a:t>
            </a:r>
            <a:r>
              <a:rPr lang="zh-CN" altLang="en-US" smtClean="0">
                <a:latin typeface="Arial"/>
              </a:rPr>
              <a:t>“</a:t>
            </a:r>
            <a:r>
              <a:rPr lang="zh-CN" altLang="en-US" smtClean="0"/>
              <a:t>年年知为谁生</a:t>
            </a:r>
            <a:r>
              <a:rPr lang="zh-CN" altLang="en-US" smtClean="0">
                <a:latin typeface="Arial"/>
              </a:rPr>
              <a:t>”</a:t>
            </a:r>
            <a:r>
              <a:rPr lang="zh-CN" altLang="en-US" smtClean="0"/>
              <a:t>的命运。</a:t>
            </a:r>
          </a:p>
        </p:txBody>
      </p:sp>
      <p:pic>
        <p:nvPicPr>
          <p:cNvPr id="77828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94875" y="4448175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169400" y="719138"/>
            <a:ext cx="280987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>
                <a:solidFill>
                  <a:srgbClr val="FF0000"/>
                </a:solidFill>
                <a:latin typeface="+mj-lt"/>
                <a:ea typeface="+mn-ea"/>
              </a:rPr>
              <a:t>杜郎俊赏，算而今、重到须惊。纵豆蔻词工，青楼梦好，难赋深情。二十四桥仍在，波心荡冷月无声。念桥边红药，年年知为谁生？</a:t>
            </a:r>
            <a:endParaRPr lang="zh-CN" altLang="en-US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0" name="竖排标题 6"/>
          <p:cNvSpPr>
            <a:spLocks noGrp="1"/>
          </p:cNvSpPr>
          <p:nvPr>
            <p:ph type="title" orient="vert" idx="4294967295"/>
          </p:nvPr>
        </p:nvSpPr>
        <p:spPr>
          <a:xfrm>
            <a:off x="9169400" y="533400"/>
            <a:ext cx="2590800" cy="5791200"/>
          </a:xfrm>
        </p:spPr>
        <p:txBody>
          <a:bodyPr vert="eaVert"/>
          <a:lstStyle/>
          <a:p>
            <a:pPr algn="ctr" eaLnBrk="1" hangingPunct="1"/>
            <a:r>
              <a:rPr lang="zh-CN" altLang="en-US" sz="6600" smtClean="0"/>
              <a:t>赏析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idx="4294967295"/>
          </p:nvPr>
        </p:nvSpPr>
        <p:spPr>
          <a:xfrm>
            <a:off x="455613" y="388938"/>
            <a:ext cx="8558212" cy="5791200"/>
          </a:xfrm>
        </p:spPr>
        <p:txBody>
          <a:bodyPr/>
          <a:lstStyle/>
          <a:p>
            <a:pPr algn="just" eaLnBrk="1" hangingPunct="1"/>
            <a:r>
              <a:rPr lang="zh-CN" altLang="en-US" smtClean="0"/>
              <a:t>本词用语凝练精警，诗意含蓄，即景抒情，言有尽而意无穷。化用杜牧诗句信手拈来，浑然一体，不留斧凿痕迹。既揭示了战争给人民所造成的灾难，又对南宋王朝的偏安一隅有所谴责，是一首反映现实比较深刻的作品。词的上片主要是写景，以对比的手法表现古今之变，展现给我们的是一片萧索、空阔、冷落、荒凉的景象，让人不得不深思带来这种巨大反差的原因何在，引起人们对战争的思考。下片主要写情，作者并不直接写情，而是采用化入的方法将杜牧的诗句引入词中，今昔对比，含蓄的抒发了作者伤今怀古之情。</a:t>
            </a:r>
          </a:p>
        </p:txBody>
      </p:sp>
      <p:pic>
        <p:nvPicPr>
          <p:cNvPr id="78852" name="Picture 21" descr="4_2002121122222020026282136141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94875" y="4448175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169400" y="719138"/>
            <a:ext cx="280987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>
                <a:solidFill>
                  <a:srgbClr val="FF0000"/>
                </a:solidFill>
                <a:latin typeface="+mj-lt"/>
                <a:ea typeface="+mn-ea"/>
              </a:rPr>
              <a:t>杜郎俊赏，算而今、重到须惊。纵豆蔻词工，青楼梦好，难赋深情。二十四桥仍在，波心荡冷月无声。念桥边红药，年年知为谁生？</a:t>
            </a:r>
            <a:endParaRPr lang="zh-CN" altLang="en-US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6" name="Picture 21" descr="4_2002121122222020026282136141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4925" y="510540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248" name="Picture 8" descr="无标题'j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BCCACA"/>
              </a:clrFrom>
              <a:clrTo>
                <a:srgbClr val="BCCACA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24000" y="4868863"/>
            <a:ext cx="9144000" cy="19891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2590800"/>
            <a:ext cx="6172200" cy="1143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@"/>
            </a:pPr>
            <a:r>
              <a:rPr lang="zh-CN" altLang="en-US" sz="4800" b="1" smtClean="0">
                <a:solidFill>
                  <a:srgbClr val="FF0000"/>
                </a:solidFill>
                <a:ea typeface="黑体" pitchFamily="2" charset="-122"/>
              </a:rPr>
              <a:t>走进词人</a:t>
            </a:r>
            <a:r>
              <a:rPr lang="en-US" altLang="zh-CN" sz="4800" b="1" smtClean="0">
                <a:ea typeface="黑体" pitchFamily="2" charset="-122"/>
              </a:rPr>
              <a:t>——</a:t>
            </a:r>
            <a:r>
              <a:rPr lang="zh-CN" altLang="en-US" sz="4800" b="1" smtClean="0">
                <a:ea typeface="黑体" pitchFamily="2" charset="-122"/>
              </a:rPr>
              <a:t>姜夔</a:t>
            </a:r>
          </a:p>
        </p:txBody>
      </p:sp>
      <p:pic>
        <p:nvPicPr>
          <p:cNvPr id="10244" name="Picture 4" descr="1196007651679315_small">
            <a:hlinkClick r:id="rId6"/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772400" y="838200"/>
            <a:ext cx="2589213" cy="39608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467600" y="5105400"/>
            <a:ext cx="3025775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江湖雅士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01638" y="188913"/>
            <a:ext cx="7062787" cy="62261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smtClean="0">
                <a:solidFill>
                  <a:srgbClr val="0C067C"/>
                </a:solidFill>
              </a:rPr>
              <a:t>姜 夔 （</a:t>
            </a:r>
            <a:r>
              <a:rPr lang="en-US" altLang="zh-CN" sz="2400" smtClean="0">
                <a:solidFill>
                  <a:srgbClr val="0C067C"/>
                </a:solidFill>
              </a:rPr>
              <a:t>1155 </a:t>
            </a:r>
            <a:r>
              <a:rPr lang="en-US" altLang="zh-CN" sz="2400" smtClean="0">
                <a:solidFill>
                  <a:srgbClr val="0C067C"/>
                </a:solidFill>
                <a:latin typeface="Arial"/>
              </a:rPr>
              <a:t>—</a:t>
            </a:r>
            <a:r>
              <a:rPr lang="en-US" altLang="zh-CN" sz="2400" smtClean="0">
                <a:solidFill>
                  <a:srgbClr val="0C067C"/>
                </a:solidFill>
              </a:rPr>
              <a:t> 1221</a:t>
            </a:r>
            <a:r>
              <a:rPr lang="zh-CN" altLang="en-US" sz="2400" smtClean="0">
                <a:solidFill>
                  <a:srgbClr val="0C067C"/>
                </a:solidFill>
              </a:rPr>
              <a:t>）字尧章，号白石道人，江西鄱阳人</a:t>
            </a:r>
            <a:r>
              <a:rPr lang="en-US" altLang="zh-CN" sz="2400" smtClean="0">
                <a:solidFill>
                  <a:srgbClr val="0C067C"/>
                </a:solidFill>
              </a:rPr>
              <a:t>, </a:t>
            </a:r>
            <a:r>
              <a:rPr lang="zh-CN" altLang="en-US" sz="2400" smtClean="0">
                <a:solidFill>
                  <a:srgbClr val="0C067C"/>
                </a:solidFill>
              </a:rPr>
              <a:t>南宋著名词人，音乐家。少年时期流寓湘、鄂间，后移往湖州</a:t>
            </a:r>
            <a:r>
              <a:rPr lang="en-US" altLang="zh-CN" sz="2400" smtClean="0">
                <a:solidFill>
                  <a:srgbClr val="0C067C"/>
                </a:solidFill>
              </a:rPr>
              <a:t>( </a:t>
            </a:r>
            <a:r>
              <a:rPr lang="zh-CN" altLang="en-US" sz="2400" smtClean="0">
                <a:solidFill>
                  <a:srgbClr val="0C067C"/>
                </a:solidFill>
              </a:rPr>
              <a:t>今浙江</a:t>
            </a:r>
            <a:r>
              <a:rPr lang="en-US" altLang="zh-CN" sz="2400" smtClean="0">
                <a:solidFill>
                  <a:srgbClr val="0C067C"/>
                </a:solidFill>
              </a:rPr>
              <a:t>) </a:t>
            </a:r>
            <a:r>
              <a:rPr lang="zh-CN" altLang="en-US" sz="2400" smtClean="0">
                <a:solidFill>
                  <a:srgbClr val="0C067C"/>
                </a:solidFill>
              </a:rPr>
              <a:t>，漫游苏、杭、维扬等地，与范成大、杨万里、辛弃疾等人交往。布衣终生</a:t>
            </a:r>
            <a:r>
              <a:rPr lang="en-US" altLang="zh-CN" sz="2400" smtClean="0">
                <a:solidFill>
                  <a:srgbClr val="0C067C"/>
                </a:solidFill>
              </a:rPr>
              <a:t>,</a:t>
            </a:r>
            <a:r>
              <a:rPr lang="zh-CN" altLang="en-US" sz="2400" smtClean="0">
                <a:solidFill>
                  <a:srgbClr val="0C067C"/>
                </a:solidFill>
              </a:rPr>
              <a:t>以清客身份周游四方，常作达官贵人坐上客。他具有多方面的才能</a:t>
            </a:r>
            <a:r>
              <a:rPr lang="en-US" altLang="zh-CN" sz="2400" smtClean="0">
                <a:solidFill>
                  <a:srgbClr val="0C067C"/>
                </a:solidFill>
              </a:rPr>
              <a:t>:</a:t>
            </a:r>
            <a:r>
              <a:rPr lang="zh-CN" altLang="en-US" sz="2400" smtClean="0">
                <a:solidFill>
                  <a:srgbClr val="0C067C"/>
                </a:solidFill>
              </a:rPr>
              <a:t>善书法，精音乐，在词坛上属婉约派（骚雅派）。他主张严谨的格律和章法，反对油腔滑调，不写淫词秽语；在文学上刻意求工而不流于浮艳轻靡，对后世有较大影响。他屡试不中，没有做过官，遂他托身权贵门下，一生过着清客生活，生活闲适，和当时的社会现实相脱离，以致视野不阔，情调低沉，这在他的诗词中有明显的反映。曾说</a:t>
            </a:r>
            <a:r>
              <a:rPr lang="zh-CN" altLang="en-US" sz="2400" smtClean="0">
                <a:solidFill>
                  <a:srgbClr val="0C067C"/>
                </a:solidFill>
                <a:latin typeface="Arial"/>
              </a:rPr>
              <a:t>“</a:t>
            </a:r>
            <a:r>
              <a:rPr lang="zh-CN" altLang="en-US" sz="2400" smtClean="0">
                <a:solidFill>
                  <a:srgbClr val="0C067C"/>
                </a:solidFill>
              </a:rPr>
              <a:t>南山仙人何所食，夜夜山中煮白石，世人唤作白石仙，一生费齿不费钱。</a:t>
            </a:r>
            <a:r>
              <a:rPr lang="zh-CN" altLang="en-US" sz="2400" smtClean="0">
                <a:solidFill>
                  <a:srgbClr val="0C067C"/>
                </a:solidFill>
                <a:latin typeface="Arial"/>
              </a:rPr>
              <a:t>”</a:t>
            </a:r>
            <a:r>
              <a:rPr lang="zh-CN" altLang="en-US" sz="2400" smtClean="0">
                <a:solidFill>
                  <a:srgbClr val="0C067C"/>
                </a:solidFill>
              </a:rPr>
              <a:t>用以自解其清苦。著有</a:t>
            </a:r>
            <a:r>
              <a:rPr lang="en-US" altLang="zh-CN" sz="2400" smtClean="0">
                <a:solidFill>
                  <a:srgbClr val="0C067C"/>
                </a:solidFill>
              </a:rPr>
              <a:t>《</a:t>
            </a:r>
            <a:r>
              <a:rPr lang="zh-CN" altLang="en-US" sz="2400" smtClean="0">
                <a:solidFill>
                  <a:srgbClr val="0C067C"/>
                </a:solidFill>
              </a:rPr>
              <a:t>白石道人诗集</a:t>
            </a:r>
            <a:r>
              <a:rPr lang="en-US" altLang="zh-CN" sz="2400" smtClean="0">
                <a:solidFill>
                  <a:srgbClr val="0C067C"/>
                </a:solidFill>
              </a:rPr>
              <a:t>》</a:t>
            </a:r>
            <a:r>
              <a:rPr lang="zh-CN" altLang="en-US" sz="2400" smtClean="0">
                <a:solidFill>
                  <a:srgbClr val="0C067C"/>
                </a:solidFill>
              </a:rPr>
              <a:t>。其词作多咏物纪游，但也暗寓国家分裂、江河变异之慨。其作品精工典雅</a:t>
            </a:r>
            <a:r>
              <a:rPr lang="en-US" altLang="zh-CN" sz="2400" smtClean="0">
                <a:solidFill>
                  <a:srgbClr val="0C067C"/>
                </a:solidFill>
              </a:rPr>
              <a:t>,</a:t>
            </a:r>
            <a:r>
              <a:rPr lang="zh-CN" altLang="en-US" sz="2400" smtClean="0">
                <a:solidFill>
                  <a:srgbClr val="0C067C"/>
                </a:solidFill>
              </a:rPr>
              <a:t>意蕴谐婉，但也有用典过多、词意幽晦等特点。在南宋词坛上，姜夔、辛弃疾、吴文英鼎足而三，成为骚雅词派的代表作家，在宋词的发展史上占有重要地位。 </a:t>
            </a:r>
          </a:p>
        </p:txBody>
      </p:sp>
      <p:sp>
        <p:nvSpPr>
          <p:cNvPr id="2" name="椭圆形标注 1"/>
          <p:cNvSpPr/>
          <p:nvPr/>
        </p:nvSpPr>
        <p:spPr bwMode="auto">
          <a:xfrm>
            <a:off x="8839200" y="370115"/>
            <a:ext cx="2634343" cy="1443832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zh-CN" altLang="en-US">
                <a:solidFill>
                  <a:srgbClr val="FF0000"/>
                </a:solidFill>
              </a:rPr>
              <a:t>人品秀拔，体态清莹，气貌若不胜衣，望之若神仙中人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2" grpId="1"/>
      <p:bldP spid="10245" grpId="0"/>
      <p:bldP spid="10246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Picture 2" descr="dianzhui"/>
          <p:cNvPicPr>
            <a:picLocks noChangeAspect="1" noChangeArrowheads="1"/>
          </p:cNvPicPr>
          <p:nvPr/>
        </p:nvPicPr>
        <p:blipFill>
          <a:blip r:embed="rId2"/>
          <a:srcRect b="2777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6167438" y="333375"/>
            <a:ext cx="35464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4400">
                <a:solidFill>
                  <a:srgbClr val="0000FF"/>
                </a:solidFill>
                <a:latin typeface="Tahoma" pitchFamily="34" charset="0"/>
                <a:ea typeface="隶书" pitchFamily="49" charset="-122"/>
              </a:rPr>
              <a:t>扬州慢</a:t>
            </a:r>
            <a:r>
              <a:rPr kumimoji="1" lang="zh-CN" altLang="en-US" sz="4400">
                <a:solidFill>
                  <a:srgbClr val="0000FF"/>
                </a:solidFill>
                <a:latin typeface="Tahoma" pitchFamily="34" charset="0"/>
              </a:rPr>
              <a:t>     </a:t>
            </a:r>
            <a:r>
              <a:rPr kumimoji="1" lang="zh-CN" altLang="en-US" sz="3200">
                <a:solidFill>
                  <a:srgbClr val="0000FF"/>
                </a:solidFill>
                <a:latin typeface="Tahoma" pitchFamily="34" charset="0"/>
                <a:ea typeface="隶书" pitchFamily="49" charset="-122"/>
              </a:rPr>
              <a:t>小序</a:t>
            </a:r>
          </a:p>
        </p:txBody>
      </p:sp>
      <p:sp>
        <p:nvSpPr>
          <p:cNvPr id="221188" name="Rectangle 4"/>
          <p:cNvSpPr>
            <a:spLocks noChangeArrowheads="1"/>
          </p:cNvSpPr>
          <p:nvPr/>
        </p:nvSpPr>
        <p:spPr bwMode="auto">
          <a:xfrm>
            <a:off x="2855913" y="1989138"/>
            <a:ext cx="7226300" cy="338772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    </a:t>
            </a:r>
            <a:r>
              <a:rPr kumimoji="1"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淳熙丙申</a:t>
            </a:r>
            <a:r>
              <a:rPr kumimoji="1" lang="zh-CN" altLang="en-US" sz="3600" b="1" i="1" u="sng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anose="02010509060101010101" pitchFamily="49" charset="-122"/>
                <a:ea typeface="隶书" pitchFamily="49" charset="-122"/>
              </a:rPr>
              <a:t>至日</a:t>
            </a:r>
            <a:r>
              <a:rPr kumimoji="1"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，余过</a:t>
            </a:r>
            <a:r>
              <a:rPr kumimoji="1" lang="zh-CN" altLang="en-US" sz="3600" b="1" i="1" u="sng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anose="02010509060101010101" pitchFamily="49" charset="-122"/>
                <a:ea typeface="隶书" pitchFamily="49" charset="-122"/>
              </a:rPr>
              <a:t>维扬</a:t>
            </a:r>
            <a:r>
              <a:rPr kumimoji="1"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。夜雪初霁，</a:t>
            </a:r>
            <a:r>
              <a:rPr kumimoji="1" lang="zh-CN" altLang="en-US" sz="3600" b="1" u="sng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itchFamily="49" charset="-122"/>
              </a:rPr>
              <a:t>荠麦</a:t>
            </a:r>
            <a:r>
              <a:rPr kumimoji="1" lang="zh-CN" altLang="en-US" sz="3600" b="1" i="1" u="sng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anose="02010509060101010101" pitchFamily="49" charset="-122"/>
                <a:ea typeface="隶书" pitchFamily="49" charset="-122"/>
              </a:rPr>
              <a:t>弥望</a:t>
            </a:r>
            <a:r>
              <a:rPr kumimoji="1"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。入其城则四顾萧条，寒水自碧，暮色渐起，</a:t>
            </a:r>
            <a:r>
              <a:rPr kumimoji="1" lang="zh-CN" altLang="en-US" sz="3600" b="1" i="1" u="sng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anose="02010509060101010101" pitchFamily="49" charset="-122"/>
                <a:ea typeface="隶书" pitchFamily="49" charset="-122"/>
              </a:rPr>
              <a:t>戍</a:t>
            </a:r>
            <a:r>
              <a:rPr kumimoji="1" lang="zh-CN" altLang="en-US" sz="36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anose="02010509060101010101" pitchFamily="49" charset="-122"/>
                <a:ea typeface="隶书" pitchFamily="49" charset="-122"/>
              </a:rPr>
              <a:t>角</a:t>
            </a:r>
            <a:r>
              <a:rPr kumimoji="1"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悲吟。予怀怆然，感慨今昔，因自度此曲。千岩老人以为有</a:t>
            </a:r>
            <a:r>
              <a:rPr kumimoji="1" lang="en-US" altLang="zh-CN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《</a:t>
            </a:r>
            <a:r>
              <a:rPr kumimoji="1" lang="zh-CN" altLang="en-US" sz="3600" b="1" i="1" u="sng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anose="02010509060101010101" pitchFamily="49" charset="-122"/>
                <a:ea typeface="隶书" pitchFamily="49" charset="-122"/>
              </a:rPr>
              <a:t>黍离</a:t>
            </a:r>
            <a:r>
              <a:rPr kumimoji="1" lang="en-US" altLang="zh-CN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》</a:t>
            </a:r>
            <a:r>
              <a:rPr kumimoji="1" lang="zh-CN" altLang="en-US" sz="3600" b="1">
                <a:solidFill>
                  <a:srgbClr val="993366"/>
                </a:solidFill>
                <a:latin typeface="隶书" panose="02010509060101010101" pitchFamily="49" charset="-122"/>
                <a:ea typeface="隶书" pitchFamily="49" charset="-122"/>
              </a:rPr>
              <a:t>之悲也。</a:t>
            </a:r>
          </a:p>
        </p:txBody>
      </p:sp>
      <p:sp>
        <p:nvSpPr>
          <p:cNvPr id="221189" name="AutoShape 5"/>
          <p:cNvSpPr>
            <a:spLocks noChangeArrowheads="1"/>
          </p:cNvSpPr>
          <p:nvPr/>
        </p:nvSpPr>
        <p:spPr bwMode="auto">
          <a:xfrm>
            <a:off x="5016500" y="1341438"/>
            <a:ext cx="1366838" cy="647700"/>
          </a:xfrm>
          <a:prstGeom prst="wedgeRoundRectCallout">
            <a:avLst>
              <a:gd name="adj1" fmla="val 44079"/>
              <a:gd name="adj2" fmla="val 7671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5050"/>
                </a:solidFill>
                <a:latin typeface="Tahoma" pitchFamily="34" charset="0"/>
                <a:ea typeface="楷体_GB2312" pitchFamily="49" charset="-122"/>
              </a:rPr>
              <a:t>冬至</a:t>
            </a:r>
          </a:p>
        </p:txBody>
      </p:sp>
      <p:sp>
        <p:nvSpPr>
          <p:cNvPr id="221190" name="AutoShape 6"/>
          <p:cNvSpPr>
            <a:spLocks noChangeArrowheads="1"/>
          </p:cNvSpPr>
          <p:nvPr/>
        </p:nvSpPr>
        <p:spPr bwMode="auto">
          <a:xfrm>
            <a:off x="6743700" y="1341438"/>
            <a:ext cx="1439863" cy="576262"/>
          </a:xfrm>
          <a:prstGeom prst="wedgeRoundRectCallout">
            <a:avLst>
              <a:gd name="adj1" fmla="val -55731"/>
              <a:gd name="adj2" fmla="val 19848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5050"/>
                </a:solidFill>
                <a:latin typeface="Tahoma" pitchFamily="34" charset="0"/>
                <a:ea typeface="楷体_GB2312" pitchFamily="49" charset="-122"/>
              </a:rPr>
              <a:t>满眼</a:t>
            </a:r>
          </a:p>
        </p:txBody>
      </p:sp>
      <p:sp>
        <p:nvSpPr>
          <p:cNvPr id="221191" name="AutoShape 7"/>
          <p:cNvSpPr>
            <a:spLocks noChangeArrowheads="1"/>
          </p:cNvSpPr>
          <p:nvPr/>
        </p:nvSpPr>
        <p:spPr bwMode="auto">
          <a:xfrm>
            <a:off x="9713913" y="4110038"/>
            <a:ext cx="1908175" cy="560387"/>
          </a:xfrm>
          <a:prstGeom prst="wedgeRoundRectCallout">
            <a:avLst>
              <a:gd name="adj1" fmla="val -51597"/>
              <a:gd name="adj2" fmla="val -151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5050"/>
                </a:solidFill>
                <a:latin typeface="Tahoma" pitchFamily="34" charset="0"/>
                <a:ea typeface="楷体_GB2312" pitchFamily="49" charset="-122"/>
              </a:rPr>
              <a:t>驻军的号角</a:t>
            </a:r>
          </a:p>
        </p:txBody>
      </p:sp>
      <p:sp>
        <p:nvSpPr>
          <p:cNvPr id="221192" name="AutoShape 8"/>
          <p:cNvSpPr/>
          <p:nvPr/>
        </p:nvSpPr>
        <p:spPr bwMode="auto">
          <a:xfrm>
            <a:off x="5638800" y="5486400"/>
            <a:ext cx="4464050" cy="1081088"/>
          </a:xfrm>
          <a:prstGeom prst="borderCallout1">
            <a:avLst>
              <a:gd name="adj1" fmla="val 10574"/>
              <a:gd name="adj2" fmla="val 67745"/>
              <a:gd name="adj3" fmla="val -66519"/>
              <a:gd name="adj4" fmla="val 67745"/>
            </a:avLst>
          </a:prstGeom>
          <a:solidFill>
            <a:schemeClr val="bg1"/>
          </a:solidFill>
          <a:ln w="222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en-US" altLang="zh-CN" sz="2800" b="1">
                <a:solidFill>
                  <a:srgbClr val="FF0000"/>
                </a:solidFill>
                <a:latin typeface="Tahoma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ahoma" pitchFamily="34" charset="0"/>
                <a:ea typeface="楷体_GB2312" pitchFamily="49" charset="-122"/>
              </a:rPr>
              <a:t>诗经</a:t>
            </a:r>
            <a:r>
              <a:rPr lang="en-US" altLang="zh-CN" sz="2800" b="1">
                <a:solidFill>
                  <a:srgbClr val="FF0000"/>
                </a:solidFill>
                <a:latin typeface="Tahoma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Tahoma" pitchFamily="34" charset="0"/>
                <a:ea typeface="楷体_GB2312" pitchFamily="49" charset="-122"/>
              </a:rPr>
              <a:t>悲叹宫室宗庙被毁的名篇</a:t>
            </a:r>
          </a:p>
        </p:txBody>
      </p:sp>
      <p:sp>
        <p:nvSpPr>
          <p:cNvPr id="4" name="椭圆形标注 3"/>
          <p:cNvSpPr>
            <a:spLocks noChangeArrowheads="1"/>
          </p:cNvSpPr>
          <p:nvPr/>
        </p:nvSpPr>
        <p:spPr bwMode="auto">
          <a:xfrm>
            <a:off x="-14288" y="3246438"/>
            <a:ext cx="2517776" cy="1304925"/>
          </a:xfrm>
          <a:prstGeom prst="wedgeEllipseCallout">
            <a:avLst>
              <a:gd name="adj1" fmla="val 160764"/>
              <a:gd name="adj2" fmla="val -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zh-CN" altLang="en-US" sz="2000">
                <a:solidFill>
                  <a:srgbClr val="7030A0"/>
                </a:solidFill>
                <a:latin typeface="幼圆" pitchFamily="49" charset="-122"/>
              </a:rPr>
              <a:t>亭芳之类或即为蔡劳的野生草本植物名</a:t>
            </a:r>
          </a:p>
        </p:txBody>
      </p:sp>
      <p:sp>
        <p:nvSpPr>
          <p:cNvPr id="2" name="云形标注 1"/>
          <p:cNvSpPr>
            <a:spLocks noChangeArrowheads="1"/>
          </p:cNvSpPr>
          <p:nvPr/>
        </p:nvSpPr>
        <p:spPr bwMode="auto">
          <a:xfrm>
            <a:off x="1552575" y="1517650"/>
            <a:ext cx="1539875" cy="1252538"/>
          </a:xfrm>
          <a:prstGeom prst="cloudCallout">
            <a:avLst>
              <a:gd name="adj1" fmla="val 163917"/>
              <a:gd name="adj2" fmla="val 54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zh-CN" altLang="en-US" sz="2000">
                <a:solidFill>
                  <a:srgbClr val="7030A0"/>
                </a:solidFill>
                <a:latin typeface="幼圆" pitchFamily="49" charset="-122"/>
              </a:rPr>
              <a:t>荠菜和麦子</a:t>
            </a:r>
            <a:endParaRPr lang="en-US" sz="2000">
              <a:solidFill>
                <a:srgbClr val="7030A0"/>
              </a:solidFill>
              <a:latin typeface="幼圆" pitchFamily="49" charset="-122"/>
            </a:endParaRPr>
          </a:p>
          <a:p>
            <a:pPr eaLnBrk="0" hangingPunct="0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2775" y="1968500"/>
            <a:ext cx="952500" cy="9525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9" name="Picture 21" descr="4_2002121122222020026282136141"/>
          <p:cNvPicPr>
            <a:picLocks noChangeAspect="1" noChangeArrowheads="1" noCrop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200650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椭圆形标注 5"/>
          <p:cNvSpPr>
            <a:spLocks noChangeArrowheads="1"/>
          </p:cNvSpPr>
          <p:nvPr/>
        </p:nvSpPr>
        <p:spPr bwMode="auto">
          <a:xfrm>
            <a:off x="8986838" y="1095375"/>
            <a:ext cx="1860550" cy="771525"/>
          </a:xfrm>
          <a:prstGeom prst="wedgeEllipseCallout">
            <a:avLst>
              <a:gd name="adj1" fmla="val -86352"/>
              <a:gd name="adj2" fmla="val 9802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5050"/>
                </a:solidFill>
                <a:latin typeface="Tahoma" pitchFamily="34" charset="0"/>
                <a:ea typeface="楷体_GB2312" pitchFamily="49" charset="-122"/>
              </a:rPr>
              <a:t>即扬州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2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8" grpId="0"/>
      <p:bldP spid="221189" grpId="0"/>
      <p:bldP spid="221190" grpId="0"/>
      <p:bldP spid="221191" grpId="0"/>
      <p:bldP spid="221192" grpId="0"/>
      <p:bldP spid="4" grpId="0"/>
      <p:bldP spid="2" grpId="0"/>
      <p:bldP spid="2" grpId="1" uiExpand="1" build="allAtOnce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1524000" y="1143000"/>
            <a:ext cx="9144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1524000" y="0"/>
            <a:ext cx="9144000" cy="4127500"/>
          </a:xfrm>
          <a:prstGeom prst="rect">
            <a:avLst/>
          </a:prstGeom>
          <a:solidFill>
            <a:schemeClr val="bg1">
              <a:alpha val="5098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en-US" altLang="zh-CN" sz="3200" b="1">
                <a:solidFill>
                  <a:srgbClr val="000000"/>
                </a:solidFill>
                <a:latin typeface="宋体" charset="-122"/>
              </a:rPr>
              <a:t>   </a:t>
            </a:r>
            <a:r>
              <a:rPr kumimoji="1"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本词是作者</a:t>
            </a:r>
            <a:r>
              <a:rPr kumimoji="1" lang="en-US" altLang="zh-CN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22</a:t>
            </a:r>
            <a:r>
              <a:rPr kumimoji="1"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岁时路过扬州所作。词人虽然初到扬州，但对这样一座历史名城并不陌生。然而，在南宋时，金兵频频南侵，扬州屡遭兵火，如今映入作者视野的却是一片荒芜，满目疮痍，词人顿生山河破碎之感。作者写本词时，宋金隆兴和议已达</a:t>
            </a:r>
            <a:r>
              <a:rPr kumimoji="1" lang="en-US" altLang="zh-CN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kumimoji="1"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年之久。南宋朝廷苟安半壁，朝纲废弛。词人目睹当年经强敌侵凌后扬州城的累累伤痕和苦难频仍的现实，岂能无动于衷？因而追怀丧乱，感慨今昔，写下了这首词，抒发了</a:t>
            </a:r>
            <a:r>
              <a:rPr kumimoji="1" lang="en-US" altLang="zh-CN" sz="2800" b="1" u="sng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800" b="1" u="sng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黍离</a:t>
            </a:r>
            <a:r>
              <a:rPr kumimoji="1" lang="en-US" altLang="zh-CN" sz="2800" b="1" u="sng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800" b="1" u="sng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之悲</a:t>
            </a:r>
            <a:r>
              <a:rPr kumimoji="1"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18435" name="Picture 6" descr="图片1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2400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6" name="文本框 1"/>
          <p:cNvSpPr txBox="1">
            <a:spLocks noChangeArrowheads="1"/>
          </p:cNvSpPr>
          <p:nvPr/>
        </p:nvSpPr>
        <p:spPr bwMode="auto">
          <a:xfrm>
            <a:off x="723900" y="263525"/>
            <a:ext cx="800100" cy="4230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000">
                <a:solidFill>
                  <a:srgbClr val="00B050"/>
                </a:solidFill>
                <a:latin typeface="幼圆" pitchFamily="49" charset="-122"/>
              </a:rPr>
              <a:t>写作背景</a:t>
            </a:r>
          </a:p>
        </p:txBody>
      </p:sp>
      <p:sp>
        <p:nvSpPr>
          <p:cNvPr id="3" name="椭圆形标注 2"/>
          <p:cNvSpPr/>
          <p:nvPr/>
        </p:nvSpPr>
        <p:spPr bwMode="auto">
          <a:xfrm>
            <a:off x="5286375" y="2479675"/>
            <a:ext cx="3081338" cy="1039813"/>
          </a:xfrm>
          <a:prstGeom prst="wedgeEllipseCallou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indent="323850" fontAlgn="auto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ker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宋体" panose="02010600030101010101" pitchFamily="2" charset="-122"/>
              </a:rPr>
              <a:t>指对国家残破，今不如昔的哀叹。也指国破家亡之痛。</a:t>
            </a:r>
            <a:endParaRPr lang="zh-CN" altLang="zh-CN" kern="1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8438" name="Picture 21" descr="4_2002121122222020026282136141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45013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6967538" y="234950"/>
            <a:ext cx="3657600" cy="15700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杜郎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俊赏，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算而今、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重到须惊。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439863" y="890588"/>
            <a:ext cx="1108075" cy="39941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楷体_GB2312" pitchFamily="49" charset="-122"/>
              </a:rPr>
              <a:t>扬  州  慢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2355850" y="4267200"/>
            <a:ext cx="677863" cy="1295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楷体_GB2312" pitchFamily="49" charset="-122"/>
              </a:rPr>
              <a:t>姜夔</a:t>
            </a:r>
          </a:p>
        </p:txBody>
      </p:sp>
      <p:pic>
        <p:nvPicPr>
          <p:cNvPr id="20484" name="Picture 9" descr="图片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05600" y="6172200"/>
            <a:ext cx="3962400" cy="3540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85" name="Picture 10" descr="图片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819400" y="6172200"/>
            <a:ext cx="3810000" cy="3540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86" name="Picture 12" descr="图片8"/>
          <p:cNvPicPr>
            <a:picLocks noChangeAspect="1" noChangeArrowheads="1" noCrop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553200" y="0"/>
            <a:ext cx="381000" cy="6400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文本框 2"/>
          <p:cNvSpPr txBox="1"/>
          <p:nvPr/>
        </p:nvSpPr>
        <p:spPr>
          <a:xfrm>
            <a:off x="3033713" y="212725"/>
            <a:ext cx="32797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淮左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名都，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竹西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佳处，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解鞍少驻初程。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33713" y="1665288"/>
            <a:ext cx="314325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过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春风十里，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尽荠麦青青。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00375" y="2697163"/>
            <a:ext cx="3702050" cy="1554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自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胡马窥江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去后，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废池乔木，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犹厌言兵。</a:t>
            </a: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0375" y="4130675"/>
            <a:ext cx="3049588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渐黄昏，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清角吹寒，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都在空城。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04050" y="1665288"/>
            <a:ext cx="33655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纵豆蔻词工，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青楼梦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好，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难赋深情。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04050" y="3087688"/>
            <a:ext cx="3830638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二十四桥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仍在，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波心荡冷月无声。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34200" y="4130675"/>
            <a:ext cx="3179763" cy="110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念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桥边红药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</a:t>
            </a:r>
            <a:endParaRPr kumimoji="1" lang="en-US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年年知为谁生。</a:t>
            </a:r>
          </a:p>
        </p:txBody>
      </p:sp>
      <p:sp>
        <p:nvSpPr>
          <p:cNvPr id="8" name="椭圆形标注 7"/>
          <p:cNvSpPr/>
          <p:nvPr/>
        </p:nvSpPr>
        <p:spPr bwMode="auto">
          <a:xfrm rot="10800000" flipV="1">
            <a:off x="186462" y="834547"/>
            <a:ext cx="3150201" cy="1725863"/>
          </a:xfrm>
          <a:prstGeom prst="wedgeEllipseCallout">
            <a:avLst>
              <a:gd name="adj1" fmla="val -46590"/>
              <a:gd name="adj2" fmla="val -636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  <p:txBody>
          <a:bodyPr/>
          <a:lstStyle/>
          <a:p>
            <a:pPr>
              <a:defRPr/>
            </a:pPr>
            <a:r>
              <a:rPr lang="zh-CN" altLang="en-US" sz="2000">
                <a:solidFill>
                  <a:srgbClr val="00B0F0"/>
                </a:solidFill>
                <a:latin typeface="+mn-ea"/>
                <a:ea typeface="+mn-ea"/>
              </a:rPr>
              <a:t>宋在苏北和江淮设淮南东路和淮南西路，淮南东路又称淮左。</a:t>
            </a: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3908425" y="1212850"/>
            <a:ext cx="5461000" cy="654050"/>
          </a:xfrm>
          <a:prstGeom prst="wedgeRoundRectCallout">
            <a:avLst>
              <a:gd name="adj1" fmla="val -59356"/>
              <a:gd name="adj2" fmla="val -51898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700">
                <a:solidFill>
                  <a:srgbClr val="3F3250"/>
                </a:solidFill>
                <a:latin typeface="幼圆" pitchFamily="49" charset="-122"/>
              </a:rPr>
              <a:t>扬州城东一亭名，景色清幽。</a:t>
            </a: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4605338" y="2139950"/>
            <a:ext cx="5461000" cy="654050"/>
          </a:xfrm>
          <a:prstGeom prst="wedgeRoundRectCallout">
            <a:avLst>
              <a:gd name="adj1" fmla="val -59356"/>
              <a:gd name="adj2" fmla="val -51898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700">
                <a:solidFill>
                  <a:srgbClr val="3F3250"/>
                </a:solidFill>
                <a:latin typeface="幼圆" pitchFamily="49" charset="-122"/>
              </a:rPr>
              <a:t>借指昔日扬州的最繁华处。</a:t>
            </a:r>
          </a:p>
        </p:txBody>
      </p:sp>
      <p:sp>
        <p:nvSpPr>
          <p:cNvPr id="23" name="椭圆形标注 22"/>
          <p:cNvSpPr/>
          <p:nvPr/>
        </p:nvSpPr>
        <p:spPr bwMode="auto">
          <a:xfrm rot="10800000" flipV="1">
            <a:off x="672774" y="3371689"/>
            <a:ext cx="3150201" cy="1725863"/>
          </a:xfrm>
          <a:prstGeom prst="wedgeEllipseCallout">
            <a:avLst>
              <a:gd name="adj1" fmla="val -46590"/>
              <a:gd name="adj2" fmla="val -636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  <p:txBody>
          <a:bodyPr/>
          <a:lstStyle/>
          <a:p>
            <a:pPr>
              <a:defRPr/>
            </a:pPr>
            <a:r>
              <a:rPr lang="en-US" altLang="zh-CN" sz="2000">
                <a:latin typeface="+mn-lt"/>
                <a:ea typeface="+mn-ea"/>
              </a:rPr>
              <a:t>1129</a:t>
            </a:r>
            <a:r>
              <a:rPr lang="zh-CN" altLang="en-US" sz="2000">
                <a:latin typeface="+mn-lt"/>
                <a:ea typeface="+mn-ea"/>
              </a:rPr>
              <a:t>年和</a:t>
            </a:r>
            <a:r>
              <a:rPr lang="en-US" altLang="zh-CN" sz="2000">
                <a:latin typeface="+mn-lt"/>
                <a:ea typeface="+mn-ea"/>
              </a:rPr>
              <a:t>1161</a:t>
            </a:r>
            <a:r>
              <a:rPr lang="zh-CN" altLang="en-US" sz="2000">
                <a:latin typeface="+mn-lt"/>
                <a:ea typeface="+mn-ea"/>
              </a:rPr>
              <a:t>年，金兵两次南下，扬州都遭惨重破坏。        这首词作于</a:t>
            </a:r>
            <a:r>
              <a:rPr lang="en-US" altLang="zh-CN" sz="2000">
                <a:latin typeface="+mn-lt"/>
                <a:ea typeface="+mn-ea"/>
              </a:rPr>
              <a:t>1176</a:t>
            </a:r>
            <a:r>
              <a:rPr lang="zh-CN" altLang="en-US" sz="2000">
                <a:latin typeface="+mn-lt"/>
                <a:ea typeface="+mn-ea"/>
              </a:rPr>
              <a:t>年。</a:t>
            </a:r>
            <a:endParaRPr lang="zh-CN" altLang="en-US" sz="2000">
              <a:solidFill>
                <a:srgbClr val="00B0F0"/>
              </a:solidFill>
              <a:latin typeface="+mn-ea"/>
              <a:ea typeface="+mn-ea"/>
            </a:endParaRPr>
          </a:p>
        </p:txBody>
      </p:sp>
      <p:sp>
        <p:nvSpPr>
          <p:cNvPr id="24" name="圆角矩形标注 23"/>
          <p:cNvSpPr>
            <a:spLocks noChangeArrowheads="1"/>
          </p:cNvSpPr>
          <p:nvPr/>
        </p:nvSpPr>
        <p:spPr bwMode="auto">
          <a:xfrm>
            <a:off x="1331913" y="1143000"/>
            <a:ext cx="6386512" cy="654050"/>
          </a:xfrm>
          <a:prstGeom prst="wedgeRoundRectCallout">
            <a:avLst>
              <a:gd name="adj1" fmla="val 42921"/>
              <a:gd name="adj2" fmla="val -107759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800">
                <a:latin typeface="幼圆" pitchFamily="49" charset="-122"/>
              </a:rPr>
              <a:t>唐朝人杜牧他以在扬州诗酒清狂著称。</a:t>
            </a:r>
            <a:endParaRPr lang="zh-CN" altLang="en-US" sz="2700">
              <a:solidFill>
                <a:srgbClr val="3F3250"/>
              </a:solidFill>
              <a:latin typeface="幼圆" pitchFamily="49" charset="-122"/>
            </a:endParaRPr>
          </a:p>
        </p:txBody>
      </p:sp>
      <p:sp>
        <p:nvSpPr>
          <p:cNvPr id="25" name="圆角矩形标注 24"/>
          <p:cNvSpPr>
            <a:spLocks noChangeArrowheads="1"/>
          </p:cNvSpPr>
          <p:nvPr/>
        </p:nvSpPr>
        <p:spPr bwMode="auto">
          <a:xfrm>
            <a:off x="1379538" y="3929063"/>
            <a:ext cx="6386512" cy="955675"/>
          </a:xfrm>
          <a:prstGeom prst="wedgeRoundRectCallout">
            <a:avLst>
              <a:gd name="adj1" fmla="val 42921"/>
              <a:gd name="adj2" fmla="val -107759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800">
                <a:latin typeface="幼圆" pitchFamily="49" charset="-122"/>
              </a:rPr>
              <a:t>在扬州西郊，传说有二十四美人吹箫于此。</a:t>
            </a:r>
            <a:endParaRPr lang="zh-CN" altLang="en-US" sz="2700">
              <a:solidFill>
                <a:srgbClr val="3F3250"/>
              </a:solidFill>
              <a:latin typeface="幼圆" pitchFamily="49" charset="-122"/>
            </a:endParaRPr>
          </a:p>
        </p:txBody>
      </p:sp>
      <p:sp>
        <p:nvSpPr>
          <p:cNvPr id="26" name="圆角矩形标注 25"/>
          <p:cNvSpPr>
            <a:spLocks noChangeArrowheads="1"/>
          </p:cNvSpPr>
          <p:nvPr/>
        </p:nvSpPr>
        <p:spPr bwMode="auto">
          <a:xfrm>
            <a:off x="2247900" y="5151438"/>
            <a:ext cx="6384925" cy="957262"/>
          </a:xfrm>
          <a:prstGeom prst="wedgeRoundRectCallout">
            <a:avLst>
              <a:gd name="adj1" fmla="val 42921"/>
              <a:gd name="adj2" fmla="val -107759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800">
                <a:latin typeface="幼圆" pitchFamily="49" charset="-122"/>
              </a:rPr>
              <a:t>二十四桥又名红药桥，桥边</a:t>
            </a:r>
            <a:r>
              <a:rPr lang="zh-CN" altLang="en-US" sz="2800">
                <a:latin typeface="幼圆" pitchFamily="49" charset="-122"/>
                <a:hlinkClick action="ppaction://hlinkshowjump?jump=previousslide"/>
              </a:rPr>
              <a:t>生</a:t>
            </a:r>
            <a:r>
              <a:rPr lang="zh-CN" altLang="en-US" sz="2800">
                <a:latin typeface="幼圆" pitchFamily="49" charset="-122"/>
              </a:rPr>
              <a:t>红芍药。</a:t>
            </a:r>
            <a:endParaRPr lang="en-US" altLang="zh-CN" sz="2800">
              <a:latin typeface="幼圆" pitchFamily="49" charset="-122"/>
            </a:endParaRPr>
          </a:p>
        </p:txBody>
      </p:sp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1449388" y="3151188"/>
            <a:ext cx="6384925" cy="955675"/>
          </a:xfrm>
          <a:prstGeom prst="wedgeRoundRectCallout">
            <a:avLst>
              <a:gd name="adj1" fmla="val 42921"/>
              <a:gd name="adj2" fmla="val -107759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800">
                <a:latin typeface="幼圆" pitchFamily="49" charset="-122"/>
              </a:rPr>
              <a:t>杜牧</a:t>
            </a:r>
            <a:r>
              <a:rPr lang="en-US" altLang="zh-CN" sz="2800">
                <a:latin typeface="幼圆" pitchFamily="49" charset="-122"/>
              </a:rPr>
              <a:t>《</a:t>
            </a:r>
            <a:r>
              <a:rPr lang="zh-CN" altLang="en-US" sz="2800">
                <a:latin typeface="幼圆" pitchFamily="49" charset="-122"/>
              </a:rPr>
              <a:t>遗怀</a:t>
            </a:r>
            <a:r>
              <a:rPr lang="en-US" altLang="zh-CN" sz="2800">
                <a:latin typeface="幼圆" pitchFamily="49" charset="-122"/>
              </a:rPr>
              <a:t>》</a:t>
            </a:r>
            <a:r>
              <a:rPr lang="zh-CN" altLang="en-US" sz="2800">
                <a:latin typeface="幼圆" pitchFamily="49" charset="-122"/>
              </a:rPr>
              <a:t>，“十年一觉扬州梦，赢得青楼薄幸名。”</a:t>
            </a:r>
            <a:endParaRPr lang="en-US" altLang="zh-CN" sz="2800">
              <a:latin typeface="幼圆" pitchFamily="49" charset="-122"/>
            </a:endParaRPr>
          </a:p>
        </p:txBody>
      </p:sp>
      <p:pic>
        <p:nvPicPr>
          <p:cNvPr id="20507" name="Picture 21" descr="4_2002121122222020026282136141"/>
          <p:cNvPicPr>
            <a:picLocks noChangeAspect="1" noChangeArrowheads="1" noCrop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0380663" y="4868863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/>
          <p:nvPr/>
        </p:nvSpPr>
        <p:spPr>
          <a:xfrm>
            <a:off x="9794875" y="5811838"/>
            <a:ext cx="3016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6" action="ppaction://hlinksldjump"/>
              </a:rPr>
              <a:t>5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4" name="扬州慢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67262" y="41036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1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  <p:cond evt="onBegin" delay="0">
                          <p:tn val="78"/>
                        </p:cond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8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8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  <p:cond evt="onBegin" delay="0">
                          <p:tn val="88"/>
                        </p:cond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  <p:cond evt="onBegin" delay="0">
                          <p:tn val="93"/>
                        </p:cond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  <p:cond evt="onBegin" delay="0">
                          <p:tn val="98"/>
                        </p:cond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  <p:cond evt="onBegin" delay="0">
                          <p:tn val="103"/>
                        </p:cond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  <p:cond evt="onBegin" delay="0">
                          <p:tn val="108"/>
                        </p:cond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  <p:cond evt="onBegin" delay="0">
                          <p:tn val="113"/>
                        </p:cond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  <p:cond evt="onBegin" delay="0">
                          <p:tn val="118"/>
                        </p:cond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  <p:cond evt="onBegin" delay="0">
                          <p:tn val="123"/>
                        </p:cond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  <p:cond evt="onBegin" delay="0">
                          <p:tn val="127"/>
                        </p:cond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  <p:cond evt="onBegin" delay="0">
                          <p:tn val="134"/>
                        </p:cond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  <p:cond evt="onBegin" delay="0">
                          <p:tn val="138"/>
                        </p:cond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  <p:cond evt="onBegin" delay="0">
                          <p:tn val="144"/>
                        </p:cond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  <p:cond evt="onBegin" delay="0">
                          <p:tn val="151"/>
                        </p:cond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  <p:cond evt="onBegin" delay="0">
                          <p:tn val="158"/>
                        </p:cond>
                      </p:stCondLst>
                      <p:childTnLst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  <p:cond evt="onBegin" delay="0">
                          <p:tn val="165"/>
                        </p:cond>
                      </p:stCondLst>
                      <p:childTnLst>
                        <p:par>
                          <p:cTn id="1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  <p:cond evt="onBegin" delay="0">
                          <p:tn val="172"/>
                        </p:cond>
                      </p:stCondLst>
                      <p:childTnLst>
                        <p:par>
                          <p:cTn id="1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  <p:cond evt="onBegin" delay="0">
                          <p:tn val="178"/>
                        </p:cond>
                      </p:stCondLst>
                      <p:childTnLst>
                        <p:par>
                          <p:cTn id="1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  <p:cond evt="onBegin" delay="0">
                          <p:tn val="183"/>
                        </p:cond>
                      </p:stCondLst>
                      <p:childTnLst>
                        <p:par>
                          <p:cTn id="1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  <p:cond evt="onBegin" delay="0">
                          <p:tn val="188"/>
                        </p:cond>
                      </p:stCondLst>
                      <p:childTnLst>
                        <p:par>
                          <p:cTn id="1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  <p:cond evt="onBegin" delay="0">
                          <p:tn val="193"/>
                        </p:cond>
                      </p:stCondLst>
                      <p:childTnLst>
                        <p:par>
                          <p:cTn id="1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  <p:cond evt="onBegin" delay="0">
                          <p:tn val="211"/>
                        </p:cond>
                      </p:stCondLst>
                      <p:childTnLst>
                        <p:par>
                          <p:cTn id="2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  <p:cond evt="onBegin" delay="0">
                          <p:tn val="218"/>
                        </p:cond>
                      </p:stCondLst>
                      <p:childTnLst>
                        <p:par>
                          <p:cTn id="2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  <p:cond evt="onBegin" delay="0">
                          <p:tn val="224"/>
                        </p:cond>
                      </p:stCondLst>
                      <p:childTnLst>
                        <p:par>
                          <p:cTn id="2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8373" grpId="0" uiExpand="1" build="p"/>
      <p:bldP spid="58374" grpId="0"/>
      <p:bldP spid="3" grpId="0" uiExpand="1" build="p"/>
      <p:bldP spid="6" grpId="0" uiExpand="1" build="p"/>
      <p:bldP spid="7" grpId="0" uiExpand="1" build="p"/>
      <p:bldP spid="11" grpId="0" uiExpand="1" build="p"/>
      <p:bldP spid="13" grpId="0" uiExpand="1" build="p"/>
      <p:bldP spid="12" grpId="0"/>
      <p:bldP spid="12" grpId="1"/>
      <p:bldP spid="22" grpId="0"/>
      <p:bldP spid="22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内容占位符 7"/>
          <p:cNvSpPr>
            <a:spLocks noGrp="1"/>
          </p:cNvSpPr>
          <p:nvPr>
            <p:ph sz="half" idx="1"/>
          </p:nvPr>
        </p:nvSpPr>
        <p:spPr>
          <a:xfrm>
            <a:off x="508000" y="250825"/>
            <a:ext cx="5080000" cy="6073775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70C0"/>
                </a:solidFill>
              </a:rPr>
              <a:t>扬州是淮河东边著名的大都，在竹西亭美好的住处，解下马鞍少为停留，这是最初的路程。经过春风吹遍了扬州十里，</a:t>
            </a:r>
            <a:r>
              <a:rPr lang="zh-CN" altLang="en-US">
                <a:solidFill>
                  <a:srgbClr val="0070C0"/>
                </a:solidFill>
              </a:rPr>
              <a:t>到处</a:t>
            </a:r>
            <a:r>
              <a:rPr lang="zh-CN" altLang="en-US" smtClean="0">
                <a:solidFill>
                  <a:srgbClr val="0070C0"/>
                </a:solidFill>
              </a:rPr>
              <a:t>都是荠草。自从金兵进犯长江回去以后，荒废了池苑，伐去了乔木，至今还讨厌说起旧日用兵。天气渐渐进入黄昏，凄凉的画角吹起了冷寒，这都是在劫后的扬州城。</a:t>
            </a:r>
          </a:p>
        </p:txBody>
      </p:sp>
      <p:sp>
        <p:nvSpPr>
          <p:cNvPr id="19458" name="内容占位符 8"/>
          <p:cNvSpPr>
            <a:spLocks noGrp="1"/>
          </p:cNvSpPr>
          <p:nvPr>
            <p:ph sz="half" idx="2"/>
          </p:nvPr>
        </p:nvSpPr>
        <p:spPr>
          <a:xfrm>
            <a:off x="5791200" y="376238"/>
            <a:ext cx="5080000" cy="5948362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7030A0"/>
                </a:solidFill>
              </a:rPr>
              <a:t>杜牧有卓越的鉴赏，料想今天，重来此地一定吃惊。即使“豆蔻”词语精工，青楼美梦的诗意很好，也困难表达出深厚的感情。二十四桥仍然还在，却桥下江中的波浪浩荡，凄冷的月色，处处寂静无声。怀念桥边的红芍药，可每一年知道它替什么人开花繁生！</a:t>
            </a:r>
            <a:endParaRPr lang="zh-CN" altLang="zh-CN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295400"/>
            <a:ext cx="5000625" cy="5029200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《</a:t>
            </a: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赠别</a:t>
            </a:r>
            <a:r>
              <a:rPr lang="en-US" altLang="zh-CN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》</a:t>
            </a: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其一 杜牧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娉娉袅袅十三馀，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豆蔻梢头二月初。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春风十里扬州路，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卷上珠帘总不如。</a:t>
            </a:r>
            <a:endParaRPr lang="en-US" altLang="zh-CN" sz="28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altLang="zh-CN" sz="28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80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800" smtClean="0"/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800" smtClean="0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65800" y="1295400"/>
            <a:ext cx="5105400" cy="5029200"/>
          </a:xfrm>
        </p:spPr>
        <p:txBody>
          <a:bodyPr/>
          <a:lstStyle/>
          <a:p>
            <a:r>
              <a:rPr lang="zh-CN" altLang="en-US" sz="2800" smtClean="0"/>
              <a:t>第三句写到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扬州路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。唐代的扬州经济文化繁荣，时有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扬一益（成都）二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之称。</a:t>
            </a:r>
            <a:r>
              <a:rPr lang="zh-CN" altLang="en-US" sz="2800" smtClean="0">
                <a:latin typeface="Arial"/>
              </a:rPr>
              <a:t>“</a:t>
            </a:r>
            <a:r>
              <a:rPr lang="zh-CN" altLang="en-US" sz="2800" smtClean="0"/>
              <a:t>春风</a:t>
            </a:r>
            <a:r>
              <a:rPr lang="zh-CN" altLang="en-US" sz="2800" smtClean="0">
                <a:latin typeface="Arial"/>
              </a:rPr>
              <a:t>”</a:t>
            </a:r>
            <a:r>
              <a:rPr lang="zh-CN" altLang="en-US" sz="2800" smtClean="0"/>
              <a:t>句意兴酣畅，渲染出大都会富丽豪华气派，使人如睹十里长街，车水马龙，花枝招展。这里歌台舞榭密集，美女如云。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Picture 4" descr="图片1' 拷贝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4825" y="381000"/>
            <a:ext cx="8664575" cy="55292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zh-CN" sz="4000" b="1" smtClean="0">
              <a:solidFill>
                <a:srgbClr val="FF0066"/>
              </a:solidFill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3600" b="1" smtClean="0">
                <a:ea typeface="楷体_GB2312" pitchFamily="49" charset="-122"/>
              </a:rPr>
              <a:t>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3600" b="1" smtClean="0">
                <a:ea typeface="楷体_GB2312" pitchFamily="49" charset="-122"/>
              </a:rPr>
              <a:t>           </a:t>
            </a:r>
            <a:r>
              <a:rPr lang="zh-CN" altLang="en-US" sz="3600" b="1" smtClean="0">
                <a:ea typeface="楷体_GB2312" pitchFamily="49" charset="-122"/>
              </a:rPr>
              <a:t>由杜牧</a:t>
            </a:r>
            <a:r>
              <a:rPr lang="en-US" altLang="zh-CN" sz="3600" b="1" smtClean="0">
                <a:ea typeface="楷体_GB2312" pitchFamily="49" charset="-122"/>
              </a:rPr>
              <a:t>《</a:t>
            </a:r>
            <a:r>
              <a:rPr lang="zh-CN" altLang="en-US" sz="3600" b="1" smtClean="0">
                <a:ea typeface="楷体_GB2312" pitchFamily="49" charset="-122"/>
                <a:hlinkClick r:id="rId4" action="ppaction://hlinksldjump"/>
              </a:rPr>
              <a:t>赠别</a:t>
            </a:r>
            <a:r>
              <a:rPr lang="en-US" altLang="zh-CN" sz="3600" b="1" smtClean="0">
                <a:ea typeface="楷体_GB2312" pitchFamily="49" charset="-122"/>
              </a:rPr>
              <a:t>》</a:t>
            </a:r>
            <a:r>
              <a:rPr lang="zh-CN" altLang="en-US" sz="3600" b="1" smtClean="0">
                <a:ea typeface="楷体_GB2312" pitchFamily="49" charset="-122"/>
              </a:rPr>
              <a:t>中</a:t>
            </a:r>
            <a:r>
              <a:rPr lang="zh-CN" altLang="en-US" sz="3600" b="1" smtClean="0">
                <a:solidFill>
                  <a:srgbClr val="FF0066"/>
                </a:solidFill>
                <a:ea typeface="楷体_GB2312" pitchFamily="49" charset="-122"/>
              </a:rPr>
              <a:t>“春风十里扬州路，卷上珠帘总不如”</a:t>
            </a:r>
            <a:r>
              <a:rPr lang="zh-CN" altLang="en-US" sz="3600" b="1" smtClean="0">
                <a:ea typeface="楷体_GB2312" pitchFamily="49" charset="-122"/>
              </a:rPr>
              <a:t>诗句化出。杜牧诗句极言扬州之美，词人化用来作了一个对比：听说扬州繁华富丽、但一路之上，触目之处，却尽是青青的野生荠麦，一片荒凉景象</a:t>
            </a:r>
            <a:r>
              <a:rPr lang="en-US" altLang="zh-CN" sz="3600" b="1" smtClean="0">
                <a:ea typeface="楷体_GB2312" pitchFamily="49" charset="-122"/>
              </a:rPr>
              <a:t>,</a:t>
            </a:r>
            <a:r>
              <a:rPr lang="zh-CN" altLang="en-US" sz="3600" b="1" smtClean="0">
                <a:ea typeface="楷体_GB2312" pitchFamily="49" charset="-122"/>
              </a:rPr>
              <a:t>造成了强烈反差。</a:t>
            </a:r>
            <a:br>
              <a:rPr lang="zh-CN" altLang="en-US" sz="3600" b="1" smtClean="0">
                <a:ea typeface="楷体_GB2312" pitchFamily="49" charset="-122"/>
              </a:rPr>
            </a:br>
            <a:br>
              <a:rPr lang="zh-CN" altLang="en-US" sz="3600" b="1" smtClean="0">
                <a:ea typeface="楷体_GB2312" pitchFamily="49" charset="-122"/>
              </a:rPr>
            </a:br>
            <a:r>
              <a:rPr lang="zh-CN" altLang="en-US" sz="2800" smtClean="0"/>
              <a:t> </a:t>
            </a:r>
          </a:p>
        </p:txBody>
      </p:sp>
      <p:pic>
        <p:nvPicPr>
          <p:cNvPr id="23555" name="Picture 5" descr="p005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31" t="22527"/>
          <a:stretch>
            <a:fillRect/>
          </a:stretch>
        </p:blipFill>
        <p:spPr bwMode="auto">
          <a:xfrm>
            <a:off x="5448300" y="3789363"/>
            <a:ext cx="5219700" cy="30686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2133600" y="304800"/>
            <a:ext cx="3886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66"/>
                </a:solidFill>
                <a:latin typeface="幼圆" pitchFamily="49" charset="-122"/>
                <a:ea typeface="黑体" pitchFamily="2" charset="-122"/>
              </a:rPr>
              <a:t>“</a:t>
            </a:r>
            <a:r>
              <a:rPr lang="zh-CN" altLang="en-US" sz="4400" b="1">
                <a:solidFill>
                  <a:srgbClr val="FF0066"/>
                </a:solidFill>
                <a:latin typeface="幼圆" pitchFamily="49" charset="-122"/>
                <a:ea typeface="黑体" pitchFamily="2" charset="-122"/>
              </a:rPr>
              <a:t>春风十里”：</a:t>
            </a:r>
          </a:p>
        </p:txBody>
      </p:sp>
      <p:pic>
        <p:nvPicPr>
          <p:cNvPr id="23557" name="Picture 21" descr="4_2002121122222020026282136141"/>
          <p:cNvPicPr>
            <a:picLocks noChangeAspect="1" noChangeArrowheads="1" noCrop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-282575" y="5081588"/>
            <a:ext cx="1828800" cy="1657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棋盘键盘设计模板">
  <a:themeElements>
    <a:clrScheme name="棋盘键盘设计模板 9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CEF9FE"/>
      </a:accent1>
      <a:accent2>
        <a:srgbClr val="8DC6FF"/>
      </a:accent2>
      <a:accent3>
        <a:srgbClr val="ECFAF7"/>
      </a:accent3>
      <a:accent4>
        <a:srgbClr val="000000"/>
      </a:accent4>
      <a:accent5>
        <a:srgbClr val="E3FBFE"/>
      </a:accent5>
      <a:accent6>
        <a:srgbClr val="7FB3E7"/>
      </a:accent6>
      <a:hlink>
        <a:srgbClr val="0066CC"/>
      </a:hlink>
      <a:folHlink>
        <a:srgbClr val="00A800"/>
      </a:folHlink>
    </a:clrScheme>
    <a:fontScheme name="棋盘键盘设计模板">
      <a:majorFont>
        <a:latin typeface="华文琥珀"/>
        <a:ea typeface="宋体"/>
        <a:cs typeface="Arial"/>
      </a:majorFont>
      <a:minorFont>
        <a:latin typeface="幼圆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棋盘键盘设计模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棋盘键盘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棋盘键盘设计模板 3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棋盘键盘设计模板 4">
        <a:dk1>
          <a:srgbClr val="2D2015"/>
        </a:dk1>
        <a:lt1>
          <a:srgbClr val="777777"/>
        </a:lt1>
        <a:dk2>
          <a:srgbClr val="523E26"/>
        </a:dk2>
        <a:lt2>
          <a:srgbClr val="DFC08D"/>
        </a:lt2>
        <a:accent1>
          <a:srgbClr val="B9DC91"/>
        </a:accent1>
        <a:accent2>
          <a:srgbClr val="6699CC"/>
        </a:accent2>
        <a:accent3>
          <a:srgbClr val="B3AFAC"/>
        </a:accent3>
        <a:accent4>
          <a:srgbClr val="656565"/>
        </a:accent4>
        <a:accent5>
          <a:srgbClr val="D9EBC7"/>
        </a:accent5>
        <a:accent6>
          <a:srgbClr val="5C8AB9"/>
        </a:accent6>
        <a:hlink>
          <a:srgbClr val="E66464"/>
        </a:hlink>
        <a:folHlink>
          <a:srgbClr val="6600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棋盘键盘设计模板 5">
        <a:dk1>
          <a:srgbClr val="5C1F00"/>
        </a:dk1>
        <a:lt1>
          <a:srgbClr val="CCCC99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AEAE82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棋盘键盘设计模板 6">
        <a:dk1>
          <a:srgbClr val="58572B"/>
        </a:dk1>
        <a:lt1>
          <a:srgbClr val="666699"/>
        </a:lt1>
        <a:dk2>
          <a:srgbClr val="66CCFF"/>
        </a:dk2>
        <a:lt2>
          <a:srgbClr val="3E3E5C"/>
        </a:lt2>
        <a:accent1>
          <a:srgbClr val="CCCC99"/>
        </a:accent1>
        <a:accent2>
          <a:srgbClr val="FFFFCC"/>
        </a:accent2>
        <a:accent3>
          <a:srgbClr val="B8B8CA"/>
        </a:accent3>
        <a:accent4>
          <a:srgbClr val="4A4923"/>
        </a:accent4>
        <a:accent5>
          <a:srgbClr val="E2E2CA"/>
        </a:accent5>
        <a:accent6>
          <a:srgbClr val="E7E7B9"/>
        </a:accent6>
        <a:hlink>
          <a:srgbClr val="9900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棋盘键盘设计模板 7">
        <a:dk1>
          <a:srgbClr val="336699"/>
        </a:dk1>
        <a:lt1>
          <a:srgbClr val="666666"/>
        </a:lt1>
        <a:dk2>
          <a:srgbClr val="000000"/>
        </a:dk2>
        <a:lt2>
          <a:srgbClr val="33CCFF"/>
        </a:lt2>
        <a:accent1>
          <a:srgbClr val="D2D2D2"/>
        </a:accent1>
        <a:accent2>
          <a:srgbClr val="8DC6FF"/>
        </a:accent2>
        <a:accent3>
          <a:srgbClr val="AAAAAA"/>
        </a:accent3>
        <a:accent4>
          <a:srgbClr val="565656"/>
        </a:accent4>
        <a:accent5>
          <a:srgbClr val="E5E5E5"/>
        </a:accent5>
        <a:accent6>
          <a:srgbClr val="7FB3E7"/>
        </a:accent6>
        <a:hlink>
          <a:srgbClr val="0066CC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棋盘键盘设计模板 8">
        <a:dk1>
          <a:srgbClr val="003366"/>
        </a:dk1>
        <a:lt1>
          <a:srgbClr val="3366CC"/>
        </a:lt1>
        <a:dk2>
          <a:srgbClr val="000099"/>
        </a:dk2>
        <a:lt2>
          <a:srgbClr val="006699"/>
        </a:lt2>
        <a:accent1>
          <a:srgbClr val="99CCFF"/>
        </a:accent1>
        <a:accent2>
          <a:srgbClr val="FF9900"/>
        </a:accent2>
        <a:accent3>
          <a:srgbClr val="AAAACA"/>
        </a:accent3>
        <a:accent4>
          <a:srgbClr val="2A56AE"/>
        </a:accent4>
        <a:accent5>
          <a:srgbClr val="CAE2FF"/>
        </a:accent5>
        <a:accent6>
          <a:srgbClr val="E78A00"/>
        </a:accent6>
        <a:hlink>
          <a:srgbClr val="009999"/>
        </a:hlink>
        <a:folHlink>
          <a:srgbClr val="FF505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棋盘键盘设计模板 9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CEF9FE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E3FBFE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棋盘键盘设计模板 10">
        <a:dk1>
          <a:srgbClr val="000000"/>
        </a:dk1>
        <a:lt1>
          <a:srgbClr val="FFFFFF"/>
        </a:lt1>
        <a:dk2>
          <a:srgbClr val="F66F0A"/>
        </a:dk2>
        <a:lt2>
          <a:srgbClr val="808080"/>
        </a:lt2>
        <a:accent1>
          <a:srgbClr val="99CCFF"/>
        </a:accent1>
        <a:accent2>
          <a:srgbClr val="CCFF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E7E7"/>
        </a:accent6>
        <a:hlink>
          <a:srgbClr val="006699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114</Paragraphs>
  <Slides>27</Slides>
  <Notes>8</Notes>
  <TotalTime>0</TotalTime>
  <HiddenSlides>4</HiddenSlides>
  <MMClips>2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1">
      <vt:lpstr>Arial</vt:lpstr>
      <vt:lpstr>华文琥珀</vt:lpstr>
      <vt:lpstr>宋体</vt:lpstr>
      <vt:lpstr>幼圆</vt:lpstr>
      <vt:lpstr>Wingdings</vt:lpstr>
      <vt:lpstr>Calibri Light</vt:lpstr>
      <vt:lpstr>Calibri</vt:lpstr>
      <vt:lpstr>黑体</vt:lpstr>
      <vt:lpstr>楷体_GB2312</vt:lpstr>
      <vt:lpstr>Tahoma</vt:lpstr>
      <vt:lpstr>隶书</vt:lpstr>
      <vt:lpstr>Times New Roman</vt:lpstr>
      <vt:lpstr>华文新魏</vt:lpstr>
      <vt:lpstr>棋盘键盘设计模板</vt:lpstr>
      <vt:lpstr>《扬州慢》</vt:lpstr>
      <vt:lpstr>引题：                         扬州</vt:lpstr>
      <vt:lpstr>走进词人——姜夔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胡马窥江去后</vt:lpstr>
      <vt:lpstr>PowerPoint Presentation</vt:lpstr>
      <vt:lpstr>PowerPoint Presentation</vt:lpstr>
      <vt:lpstr>PowerPoint Presentation</vt:lpstr>
      <vt:lpstr>纵豆蔻词工，青楼梦好，难赋深情。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赏析</vt:lpstr>
      <vt:lpstr>赏析</vt:lpstr>
      <vt:lpstr>赏析</vt:lpstr>
      <vt:lpstr>赏析</vt:lpstr>
      <vt:lpstr>赏析</vt:lpstr>
      <vt:lpstr>赏析</vt:lpstr>
      <vt:lpstr>赏析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2021-03-04T19:50:16.198</cp:lastPrinted>
  <dcterms:created xsi:type="dcterms:W3CDTF">2021-03-04T19:50:16Z</dcterms:created>
  <dcterms:modified xsi:type="dcterms:W3CDTF">2021-03-04T11:50:16Z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