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4"/>
  </p:notesMasterIdLst>
  <p:sldIdLst>
    <p:sldId id="258" r:id="rId2"/>
    <p:sldId id="293" r:id="rId3"/>
    <p:sldId id="260" r:id="rId4"/>
    <p:sldId id="261" r:id="rId5"/>
    <p:sldId id="267" r:id="rId6"/>
    <p:sldId id="671" r:id="rId7"/>
    <p:sldId id="672" r:id="rId8"/>
    <p:sldId id="600" r:id="rId9"/>
    <p:sldId id="289" r:id="rId10"/>
    <p:sldId id="571" r:id="rId11"/>
    <p:sldId id="299" r:id="rId12"/>
    <p:sldId id="300" r:id="rId13"/>
    <p:sldId id="602" r:id="rId14"/>
    <p:sldId id="471" r:id="rId15"/>
    <p:sldId id="305" r:id="rId16"/>
    <p:sldId id="549" r:id="rId17"/>
    <p:sldId id="673" r:id="rId18"/>
    <p:sldId id="674" r:id="rId19"/>
    <p:sldId id="675" r:id="rId20"/>
    <p:sldId id="676" r:id="rId21"/>
    <p:sldId id="677" r:id="rId22"/>
    <p:sldId id="678" r:id="rId23"/>
    <p:sldId id="679" r:id="rId24"/>
    <p:sldId id="680" r:id="rId25"/>
    <p:sldId id="681" r:id="rId26"/>
    <p:sldId id="682" r:id="rId27"/>
    <p:sldId id="683" r:id="rId28"/>
    <p:sldId id="684" r:id="rId29"/>
    <p:sldId id="685" r:id="rId30"/>
    <p:sldId id="686" r:id="rId31"/>
    <p:sldId id="687" r:id="rId32"/>
    <p:sldId id="688" r:id="rId33"/>
    <p:sldId id="312" r:id="rId34"/>
    <p:sldId id="317" r:id="rId35"/>
    <p:sldId id="319" r:id="rId36"/>
    <p:sldId id="436" r:id="rId37"/>
    <p:sldId id="689" r:id="rId38"/>
    <p:sldId id="690" r:id="rId39"/>
    <p:sldId id="691" r:id="rId40"/>
    <p:sldId id="692" r:id="rId41"/>
    <p:sldId id="693" r:id="rId42"/>
    <p:sldId id="694" r:id="rId43"/>
    <p:sldId id="695" r:id="rId44"/>
    <p:sldId id="696" r:id="rId45"/>
    <p:sldId id="647" r:id="rId46"/>
    <p:sldId id="483" r:id="rId47"/>
    <p:sldId id="538" r:id="rId48"/>
    <p:sldId id="567" r:id="rId49"/>
    <p:sldId id="697" r:id="rId50"/>
    <p:sldId id="625" r:id="rId51"/>
    <p:sldId id="467" r:id="rId52"/>
    <p:sldId id="265" r:id="rId53"/>
  </p:sldIdLst>
  <p:sldSz cx="12192000" cy="6858000"/>
  <p:notesSz cx="7104063" cy="10234613"/>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61" autoAdjust="0"/>
    <p:restoredTop sz="95329"/>
  </p:normalViewPr>
  <p:slideViewPr>
    <p:cSldViewPr snapToGrid="0">
      <p:cViewPr varScale="1">
        <p:scale>
          <a:sx n="61" d="100"/>
          <a:sy n="61" d="100"/>
        </p:scale>
        <p:origin x="-96" y="-3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2021-8-31</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2020816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52</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2021-8-31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nvPicPr>
        <p:blipFill>
          <a:blip r:embed="rId12"/>
          <a:stretch>
            <a:fillRect/>
          </a:stretch>
        </p:blipFill>
        <p:spPr>
          <a:xfrm>
            <a:off x="10217785" y="0"/>
            <a:ext cx="1974215" cy="8032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254222"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3170320" y="2372344"/>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itchFamily="34" charset="-122"/>
                <a:ea typeface="微软雅黑" pitchFamily="34" charset="-122"/>
                <a:sym typeface="+mn-ea"/>
              </a:rPr>
              <a:t>部编版高中语文选择性必修上册</a:t>
            </a:r>
            <a:r>
              <a:rPr lang="en-US" altLang="zh-CN" sz="2000">
                <a:solidFill>
                  <a:schemeClr val="bg1"/>
                </a:solidFill>
                <a:latin typeface="微软雅黑" pitchFamily="34" charset="-122"/>
                <a:ea typeface="微软雅黑" pitchFamily="34" charset="-122"/>
                <a:sym typeface="+mn-ea"/>
              </a:rPr>
              <a:t>-</a:t>
            </a:r>
            <a:r>
              <a:rPr lang="zh-CN" altLang="en-US" sz="2000">
                <a:solidFill>
                  <a:schemeClr val="bg1"/>
                </a:solidFill>
                <a:latin typeface="微软雅黑" pitchFamily="34" charset="-122"/>
                <a:ea typeface="微软雅黑" pitchFamily="34" charset="-122"/>
                <a:sym typeface="+mn-ea"/>
              </a:rPr>
              <a:t>第三单元</a:t>
            </a:r>
            <a:endParaRPr lang="en-US" altLang="zh-CN" sz="1400">
              <a:solidFill>
                <a:schemeClr val="bg1"/>
              </a:solidFill>
              <a:latin typeface="微软雅黑" pitchFamily="34" charset="-122"/>
              <a:ea typeface="微软雅黑" pitchFamily="34" charset="-122"/>
              <a:sym typeface="+mn-ea"/>
            </a:endParaRPr>
          </a:p>
        </p:txBody>
      </p:sp>
      <p:sp>
        <p:nvSpPr>
          <p:cNvPr id="85" name="文本框 84"/>
          <p:cNvSpPr txBox="1"/>
          <p:nvPr/>
        </p:nvSpPr>
        <p:spPr>
          <a:xfrm>
            <a:off x="3343893" y="3691393"/>
            <a:ext cx="5472545" cy="584775"/>
          </a:xfrm>
          <a:prstGeom prst="rect">
            <a:avLst/>
          </a:prstGeom>
          <a:noFill/>
        </p:spPr>
        <p:txBody>
          <a:bodyPr wrap="square" rtlCol="0">
            <a:spAutoFit/>
          </a:bodyPr>
          <a:lstStyle/>
          <a:p>
            <a:r>
              <a:rPr lang="zh-CN" altLang="en-US" sz="3200" b="1" dirty="0">
                <a:latin typeface="微软雅黑" pitchFamily="34" charset="-122"/>
                <a:ea typeface="微软雅黑" pitchFamily="34" charset="-122"/>
              </a:rPr>
              <a:t>第</a:t>
            </a:r>
            <a:r>
              <a:rPr lang="en-US" altLang="zh-CN" sz="3200" b="1" dirty="0">
                <a:latin typeface="微软雅黑" pitchFamily="34" charset="-122"/>
                <a:ea typeface="微软雅黑" pitchFamily="34" charset="-122"/>
              </a:rPr>
              <a:t>10</a:t>
            </a:r>
            <a:r>
              <a:rPr lang="zh-CN" altLang="en-US" sz="3200" b="1" dirty="0">
                <a:latin typeface="微软雅黑" pitchFamily="34" charset="-122"/>
                <a:ea typeface="微软雅黑" pitchFamily="34" charset="-122"/>
              </a:rPr>
              <a:t>课     百年孤独（节选）</a:t>
            </a:r>
            <a:endParaRPr lang="en-US" altLang="zh-CN" sz="3200" b="1" dirty="0">
              <a:latin typeface="微软雅黑" pitchFamily="34" charset="-122"/>
              <a:ea typeface="微软雅黑"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1000"/>
                                        <p:tgtEl>
                                          <p:spTgt spid="82"/>
                                        </p:tgtEl>
                                        <p:attrNameLst>
                                          <p:attrName>ppt_y</p:attrName>
                                        </p:attrNameLst>
                                      </p:cBhvr>
                                      <p:tavLst>
                                        <p:tav tm="0">
                                          <p:val>
                                            <p:strVal val="#ppt_y+#ppt_h*1.125000"/>
                                          </p:val>
                                        </p:tav>
                                        <p:tav tm="100000">
                                          <p:val>
                                            <p:strVal val="#ppt_y"/>
                                          </p:val>
                                        </p:tav>
                                      </p:tavLst>
                                    </p:anim>
                                    <p:animEffect transition="in" filter="wipe(up)">
                                      <p:cBhvr>
                                        <p:cTn id="9" dur="1000"/>
                                        <p:tgtEl>
                                          <p:spTgt spid="8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ppt_x-.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5"/>
                                        </p:tgtEl>
                                      </p:cBhvr>
                                    </p:animEffect>
                                  </p:childTnLst>
                                </p:cTn>
                              </p:par>
                            </p:childTnLst>
                          </p:cTn>
                        </p:par>
                        <p:par>
                          <p:cTn id="16" fill="hold" nodeType="withGroup">
                            <p:stCondLst>
                              <p:cond delay="2000"/>
                            </p:stCondLst>
                            <p:childTnLst>
                              <p:par>
                                <p:cTn id="17" presetID="22" presetClass="entr" presetSubtype="8" fill="hold" nodeType="afterEffec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967312" y="1865594"/>
            <a:ext cx="10810159" cy="3905043"/>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魔幻现实主义文学是</a:t>
            </a:r>
            <a:r>
              <a:rPr lang="en-US" altLang="zh-CN" sz="2400">
                <a:latin typeface="微软雅黑" pitchFamily="34" charset="-122"/>
                <a:ea typeface="微软雅黑" pitchFamily="34" charset="-122"/>
              </a:rPr>
              <a:t>20</a:t>
            </a:r>
            <a:r>
              <a:rPr lang="zh-CN" altLang="en-US" sz="2400">
                <a:latin typeface="微软雅黑" pitchFamily="34" charset="-122"/>
                <a:ea typeface="微软雅黑" pitchFamily="34" charset="-122"/>
              </a:rPr>
              <a:t>世纪</a:t>
            </a:r>
            <a:r>
              <a:rPr lang="en-US" altLang="zh-CN" sz="2400">
                <a:latin typeface="微软雅黑" pitchFamily="34" charset="-122"/>
                <a:ea typeface="微软雅黑" pitchFamily="34" charset="-122"/>
              </a:rPr>
              <a:t>50</a:t>
            </a:r>
            <a:r>
              <a:rPr lang="zh-CN" altLang="en-US" sz="2400">
                <a:latin typeface="微软雅黑" pitchFamily="34" charset="-122"/>
                <a:ea typeface="微软雅黑" pitchFamily="34" charset="-122"/>
              </a:rPr>
              <a:t>年代崛起于现代拉丁美洲文坛、富有撼动世界的轰动效应的现代派文学重要流派，</a:t>
            </a:r>
            <a:r>
              <a:rPr lang="zh-CN" altLang="en-US" sz="2400" b="1">
                <a:solidFill>
                  <a:srgbClr val="C00000"/>
                </a:solidFill>
                <a:latin typeface="微软雅黑" pitchFamily="34" charset="-122"/>
                <a:ea typeface="微软雅黑" pitchFamily="34" charset="-122"/>
              </a:rPr>
              <a:t>它将新闻报道般的写实与神奇的幻想结合起来</a:t>
            </a:r>
            <a:r>
              <a:rPr lang="zh-CN" altLang="en-US" sz="2400">
                <a:latin typeface="微软雅黑" pitchFamily="34" charset="-122"/>
                <a:ea typeface="微软雅黑" pitchFamily="34" charset="-122"/>
              </a:rPr>
              <a:t>，采用模糊化技巧和神话模式，表现拉丁美洲的历史文化和现实生活。魔幻是指神秘而富于变幻的内容，或者说是通过幻想才可能有的事情；现实是指客观存在的内容。从本质上讲，魔幻现实主义文学所要表现的，并不是魔幻，而是现实。</a:t>
            </a:r>
            <a:r>
              <a:rPr lang="zh-CN" altLang="en-US" sz="2400" b="1">
                <a:solidFill>
                  <a:srgbClr val="C00000"/>
                </a:solidFill>
                <a:latin typeface="微软雅黑" pitchFamily="34" charset="-122"/>
                <a:ea typeface="微软雅黑" pitchFamily="34" charset="-122"/>
              </a:rPr>
              <a:t>“魔幻”只是手法，反映“现实”才是目的。在体裁上，以小说为主。</a:t>
            </a:r>
            <a:r>
              <a:rPr lang="zh-CN" altLang="en-US" sz="2400">
                <a:latin typeface="微软雅黑" pitchFamily="34" charset="-122"/>
                <a:ea typeface="微软雅黑" pitchFamily="34" charset="-122"/>
              </a:rPr>
              <a:t>中国作家莫言的作品深受此流派影响。</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073869" y="756086"/>
            <a:ext cx="3744369"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itchFamily="34" charset="-122"/>
              </a:rPr>
              <a:t>了解“魔幻现实主义”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第二部分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初读课文</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489718" y="986382"/>
            <a:ext cx="7105443"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明确字音</a:t>
            </a:r>
          </a:p>
          <a:p>
            <a:pPr>
              <a:lnSpc>
                <a:spcPct val="150000"/>
              </a:lnSpc>
            </a:pPr>
            <a:r>
              <a:rPr lang="zh-CN" altLang="en-US" sz="2400">
                <a:latin typeface="微软雅黑" pitchFamily="34" charset="-122"/>
                <a:ea typeface="微软雅黑" pitchFamily="34" charset="-122"/>
              </a:rPr>
              <a:t>作坊（</a:t>
            </a:r>
            <a:r>
              <a:rPr lang="en-US" altLang="zh-CN" sz="2400" b="1" err="1">
                <a:solidFill>
                  <a:srgbClr val="C00000"/>
                </a:solidFill>
                <a:latin typeface="微软雅黑" pitchFamily="34" charset="-122"/>
                <a:ea typeface="微软雅黑" pitchFamily="34" charset="-122"/>
              </a:rPr>
              <a:t>zuō fang</a:t>
            </a:r>
            <a:r>
              <a:rPr lang="zh-CN" altLang="en-US" sz="2400">
                <a:latin typeface="微软雅黑" pitchFamily="34" charset="-122"/>
                <a:ea typeface="微软雅黑" pitchFamily="34" charset="-122"/>
              </a:rPr>
              <a:t>）   广袤（</a:t>
            </a:r>
            <a:r>
              <a:rPr lang="en-US" altLang="zh-CN" sz="2400" b="1" err="1">
                <a:solidFill>
                  <a:srgbClr val="C00000"/>
                </a:solidFill>
                <a:latin typeface="微软雅黑" pitchFamily="34" charset="-122"/>
                <a:ea typeface="微软雅黑" pitchFamily="34" charset="-122"/>
              </a:rPr>
              <a:t>mào</a:t>
            </a:r>
            <a:r>
              <a:rPr lang="zh-CN" altLang="en-US" sz="2400">
                <a:latin typeface="微软雅黑" pitchFamily="34" charset="-122"/>
                <a:ea typeface="微软雅黑" pitchFamily="34" charset="-122"/>
              </a:rPr>
              <a:t>）   逾越（</a:t>
            </a:r>
            <a:r>
              <a:rPr lang="en-US" altLang="zh-CN" sz="2400" b="1" err="1">
                <a:solidFill>
                  <a:srgbClr val="C00000"/>
                </a:solidFill>
                <a:latin typeface="微软雅黑" pitchFamily="34" charset="-122"/>
                <a:ea typeface="微软雅黑" pitchFamily="34" charset="-122"/>
              </a:rPr>
              <a:t>yú</a:t>
            </a:r>
            <a:r>
              <a:rPr lang="zh-CN" altLang="en-US" sz="2400">
                <a:latin typeface="微软雅黑" pitchFamily="34" charset="-122"/>
                <a:ea typeface="微软雅黑" pitchFamily="34" charset="-122"/>
              </a:rPr>
              <a:t>）      </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呱呱坠地（</a:t>
            </a:r>
            <a:r>
              <a:rPr lang="en-US" altLang="zh-CN" sz="2400" b="1" err="1">
                <a:solidFill>
                  <a:srgbClr val="C00000"/>
                </a:solidFill>
                <a:latin typeface="微软雅黑" pitchFamily="34" charset="-122"/>
                <a:ea typeface="微软雅黑" pitchFamily="34" charset="-122"/>
              </a:rPr>
              <a:t>gū</a:t>
            </a:r>
            <a:r>
              <a:rPr lang="zh-CN" altLang="en-US" sz="2400">
                <a:latin typeface="微软雅黑" pitchFamily="34" charset="-122"/>
                <a:ea typeface="微软雅黑" pitchFamily="34" charset="-122"/>
              </a:rPr>
              <a:t>）   怪癖（</a:t>
            </a:r>
            <a:r>
              <a:rPr lang="en-US" altLang="zh-CN" sz="2400" b="1" err="1">
                <a:solidFill>
                  <a:srgbClr val="C00000"/>
                </a:solidFill>
                <a:latin typeface="微软雅黑" pitchFamily="34" charset="-122"/>
                <a:ea typeface="微软雅黑" pitchFamily="34" charset="-122"/>
              </a:rPr>
              <a:t>pǐ</a:t>
            </a:r>
            <a:r>
              <a:rPr lang="zh-CN" altLang="en-US" sz="2400">
                <a:latin typeface="微软雅黑" pitchFamily="34" charset="-122"/>
                <a:ea typeface="微软雅黑" pitchFamily="34" charset="-122"/>
              </a:rPr>
              <a:t>）         跋涉（</a:t>
            </a:r>
            <a:r>
              <a:rPr lang="en-US" altLang="zh-CN" sz="2400" b="1" err="1">
                <a:solidFill>
                  <a:srgbClr val="C00000"/>
                </a:solidFill>
                <a:latin typeface="微软雅黑" pitchFamily="34" charset="-122"/>
                <a:ea typeface="微软雅黑" pitchFamily="34" charset="-122"/>
              </a:rPr>
              <a:t>bá shè</a:t>
            </a:r>
            <a:r>
              <a:rPr lang="zh-CN" altLang="en-US" sz="2400">
                <a:latin typeface="微软雅黑" pitchFamily="34" charset="-122"/>
                <a:ea typeface="微软雅黑" pitchFamily="34" charset="-122"/>
              </a:rPr>
              <a:t>）   打量（</a:t>
            </a:r>
            <a:r>
              <a:rPr lang="en-US" altLang="zh-CN" sz="2400" b="1">
                <a:solidFill>
                  <a:srgbClr val="C00000"/>
                </a:solidFill>
                <a:latin typeface="微软雅黑" pitchFamily="34" charset="-122"/>
                <a:ea typeface="微软雅黑" pitchFamily="34" charset="-122"/>
              </a:rPr>
              <a:t>liang</a:t>
            </a:r>
            <a:r>
              <a:rPr lang="zh-CN" altLang="en-US" sz="2400">
                <a:latin typeface="微软雅黑" pitchFamily="34" charset="-122"/>
                <a:ea typeface="微软雅黑" pitchFamily="34" charset="-122"/>
              </a:rPr>
              <a:t>）   发髻（</a:t>
            </a:r>
            <a:r>
              <a:rPr lang="en-US" altLang="zh-CN" sz="2400" b="1" err="1">
                <a:solidFill>
                  <a:srgbClr val="C00000"/>
                </a:solidFill>
                <a:latin typeface="微软雅黑" pitchFamily="34" charset="-122"/>
                <a:ea typeface="微软雅黑" pitchFamily="34" charset="-122"/>
              </a:rPr>
              <a:t>jì</a:t>
            </a:r>
            <a:r>
              <a:rPr lang="zh-CN" altLang="en-US" sz="2400">
                <a:latin typeface="微软雅黑" pitchFamily="34" charset="-122"/>
                <a:ea typeface="微软雅黑" pitchFamily="34" charset="-122"/>
              </a:rPr>
              <a:t>）    狡黠（</a:t>
            </a:r>
            <a:r>
              <a:rPr lang="en-US" altLang="zh-CN" sz="2400" b="1" err="1">
                <a:solidFill>
                  <a:srgbClr val="C00000"/>
                </a:solidFill>
                <a:latin typeface="微软雅黑" pitchFamily="34" charset="-122"/>
                <a:ea typeface="微软雅黑" pitchFamily="34" charset="-122"/>
              </a:rPr>
              <a:t>jiǎo xiá</a:t>
            </a:r>
            <a:r>
              <a:rPr lang="zh-CN" altLang="en-US" sz="2400">
                <a:latin typeface="微软雅黑" pitchFamily="34" charset="-122"/>
                <a:ea typeface="微软雅黑" pitchFamily="34" charset="-122"/>
              </a:rPr>
              <a:t>） </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污秽（</a:t>
            </a:r>
            <a:r>
              <a:rPr lang="en-US" altLang="zh-CN" sz="2400" b="1" err="1">
                <a:solidFill>
                  <a:srgbClr val="C00000"/>
                </a:solidFill>
                <a:latin typeface="微软雅黑" pitchFamily="34" charset="-122"/>
                <a:ea typeface="微软雅黑" pitchFamily="34" charset="-122"/>
              </a:rPr>
              <a:t>huì</a:t>
            </a:r>
            <a:r>
              <a:rPr lang="zh-CN" altLang="en-US" sz="2400">
                <a:latin typeface="微软雅黑" pitchFamily="34" charset="-122"/>
                <a:ea typeface="微软雅黑" pitchFamily="34" charset="-122"/>
              </a:rPr>
              <a:t>）      滑稽（</a:t>
            </a:r>
            <a:r>
              <a:rPr lang="en-US" altLang="zh-CN" sz="2400" b="1" err="1">
                <a:solidFill>
                  <a:srgbClr val="C00000"/>
                </a:solidFill>
                <a:latin typeface="微软雅黑" pitchFamily="34" charset="-122"/>
                <a:ea typeface="微软雅黑" pitchFamily="34" charset="-122"/>
              </a:rPr>
              <a:t>jī</a:t>
            </a:r>
            <a:r>
              <a:rPr lang="zh-CN" altLang="en-US" sz="2400">
                <a:latin typeface="微软雅黑" pitchFamily="34" charset="-122"/>
                <a:ea typeface="微软雅黑" pitchFamily="34" charset="-122"/>
              </a:rPr>
              <a:t>）    玷污（</a:t>
            </a:r>
            <a:r>
              <a:rPr lang="en-US" altLang="zh-CN" sz="2400" b="1" err="1">
                <a:solidFill>
                  <a:srgbClr val="C00000"/>
                </a:solidFill>
                <a:latin typeface="微软雅黑" pitchFamily="34" charset="-122"/>
                <a:ea typeface="微软雅黑" pitchFamily="34" charset="-122"/>
              </a:rPr>
              <a:t>diàn wū</a:t>
            </a:r>
            <a:r>
              <a:rPr lang="zh-CN" altLang="en-US" sz="2400">
                <a:latin typeface="微软雅黑" pitchFamily="34" charset="-122"/>
                <a:ea typeface="微软雅黑" pitchFamily="34" charset="-122"/>
              </a:rPr>
              <a:t>）</a:t>
            </a:r>
          </a:p>
          <a:p>
            <a:pPr>
              <a:lnSpc>
                <a:spcPct val="150000"/>
              </a:lnSpc>
            </a:pPr>
            <a:r>
              <a:rPr lang="zh-CN" altLang="en-US" sz="2400">
                <a:latin typeface="微软雅黑" pitchFamily="34" charset="-122"/>
                <a:ea typeface="微软雅黑" pitchFamily="34" charset="-122"/>
              </a:rPr>
              <a:t>杜撰（</a:t>
            </a:r>
            <a:r>
              <a:rPr lang="en-US" altLang="zh-CN" sz="2400" b="1" err="1">
                <a:solidFill>
                  <a:srgbClr val="C00000"/>
                </a:solidFill>
                <a:latin typeface="微软雅黑" pitchFamily="34" charset="-122"/>
                <a:ea typeface="微软雅黑" pitchFamily="34" charset="-122"/>
              </a:rPr>
              <a:t>zhuàn</a:t>
            </a:r>
            <a:r>
              <a:rPr lang="zh-CN" altLang="en-US" sz="2400">
                <a:latin typeface="微软雅黑" pitchFamily="34" charset="-122"/>
                <a:ea typeface="微软雅黑" pitchFamily="34" charset="-122"/>
              </a:rPr>
              <a:t>） 吮咂（</a:t>
            </a:r>
            <a:r>
              <a:rPr lang="en-US" altLang="zh-CN" sz="2400" b="1" err="1">
                <a:solidFill>
                  <a:srgbClr val="C00000"/>
                </a:solidFill>
                <a:latin typeface="微软雅黑" pitchFamily="34" charset="-122"/>
                <a:ea typeface="微软雅黑" pitchFamily="34" charset="-122"/>
              </a:rPr>
              <a:t>shǔn zā</a:t>
            </a:r>
            <a:r>
              <a:rPr lang="zh-CN" altLang="en-US" sz="2400">
                <a:latin typeface="微软雅黑" pitchFamily="34" charset="-122"/>
                <a:ea typeface="微软雅黑" pitchFamily="34" charset="-122"/>
              </a:rPr>
              <a:t>）  小铁砧（</a:t>
            </a:r>
            <a:r>
              <a:rPr lang="en-US" altLang="zh-CN" sz="2400" b="1" err="1">
                <a:solidFill>
                  <a:srgbClr val="C00000"/>
                </a:solidFill>
                <a:latin typeface="微软雅黑" pitchFamily="34" charset="-122"/>
                <a:ea typeface="微软雅黑" pitchFamily="34" charset="-122"/>
              </a:rPr>
              <a:t>zhēn</a:t>
            </a:r>
            <a:r>
              <a:rPr lang="zh-CN" altLang="en-US" sz="2400">
                <a:latin typeface="微软雅黑"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2178" y="986383"/>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4751" y="871947"/>
            <a:ext cx="1948033" cy="501303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解释词语</a:t>
            </a:r>
          </a:p>
          <a:p>
            <a:pPr>
              <a:lnSpc>
                <a:spcPct val="150000"/>
              </a:lnSpc>
            </a:pPr>
            <a:r>
              <a:rPr lang="zh-CN" altLang="en-US" sz="2400">
                <a:latin typeface="微软雅黑" pitchFamily="34" charset="-122"/>
                <a:ea typeface="微软雅黑" pitchFamily="34" charset="-122"/>
              </a:rPr>
              <a:t>井然有序：</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蔚为壮观：</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废寝忘食：</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岁月蹉跎：</a:t>
            </a:r>
          </a:p>
          <a:p>
            <a:pPr>
              <a:lnSpc>
                <a:spcPct val="150000"/>
              </a:lnSpc>
            </a:pPr>
            <a:r>
              <a:rPr lang="zh-CN" altLang="en-US" sz="2400">
                <a:latin typeface="微软雅黑" pitchFamily="34" charset="-122"/>
                <a:ea typeface="微软雅黑" pitchFamily="34" charset="-122"/>
              </a:rPr>
              <a:t>背井离乡：</a:t>
            </a:r>
          </a:p>
          <a:p>
            <a:pPr>
              <a:lnSpc>
                <a:spcPct val="150000"/>
              </a:lnSpc>
            </a:pPr>
            <a:r>
              <a:rPr lang="zh-CN" altLang="en-US" sz="2400">
                <a:latin typeface="微软雅黑" pitchFamily="34" charset="-122"/>
                <a:ea typeface="微软雅黑" pitchFamily="34" charset="-122"/>
              </a:rPr>
              <a:t>目瞪口呆：</a:t>
            </a:r>
            <a:endParaRPr lang="en-US" altLang="zh-CN" sz="2400">
              <a:latin typeface="微软雅黑" pitchFamily="34" charset="-122"/>
              <a:ea typeface="微软雅黑" pitchFamily="34" charset="-122"/>
            </a:endParaRPr>
          </a:p>
          <a:p>
            <a:pPr>
              <a:lnSpc>
                <a:spcPct val="150000"/>
              </a:lnSpc>
            </a:pPr>
            <a:r>
              <a:rPr lang="zh-CN" altLang="en-US" sz="2400">
                <a:latin typeface="微软雅黑" pitchFamily="34" charset="-122"/>
                <a:ea typeface="微软雅黑" pitchFamily="34" charset="-122"/>
              </a:rPr>
              <a:t>辗转反侧：</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148479" y="1979943"/>
            <a:ext cx="8336641"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指整整齐齐，次序分明，条理清楚。</a:t>
            </a:r>
          </a:p>
          <a:p>
            <a:pPr>
              <a:lnSpc>
                <a:spcPct val="150000"/>
              </a:lnSpc>
            </a:pPr>
            <a:r>
              <a:rPr lang="zh-CN" altLang="en-US" sz="2400" b="1">
                <a:solidFill>
                  <a:srgbClr val="C00000"/>
                </a:solidFill>
                <a:latin typeface="微软雅黑" pitchFamily="34" charset="-122"/>
                <a:ea typeface="微软雅黑" pitchFamily="34" charset="-122"/>
              </a:rPr>
              <a:t>形容事物美好繁多，形成盛大壮观的景象。</a:t>
            </a:r>
          </a:p>
          <a:p>
            <a:pPr>
              <a:lnSpc>
                <a:spcPct val="150000"/>
              </a:lnSpc>
            </a:pPr>
            <a:r>
              <a:rPr lang="zh-CN" altLang="en-US" sz="2400" b="1">
                <a:solidFill>
                  <a:srgbClr val="C00000"/>
                </a:solidFill>
                <a:latin typeface="微软雅黑" pitchFamily="34" charset="-122"/>
                <a:ea typeface="微软雅黑" pitchFamily="34" charset="-122"/>
              </a:rPr>
              <a:t>顾不得睡觉，忘记了吃饭。形容专心努力。</a:t>
            </a:r>
          </a:p>
          <a:p>
            <a:pPr>
              <a:lnSpc>
                <a:spcPct val="150000"/>
              </a:lnSpc>
            </a:pPr>
            <a:r>
              <a:rPr lang="zh-CN" altLang="en-US" sz="2400" b="1">
                <a:solidFill>
                  <a:srgbClr val="C00000"/>
                </a:solidFill>
                <a:latin typeface="微软雅黑" pitchFamily="34" charset="-122"/>
                <a:ea typeface="微软雅黑" pitchFamily="34" charset="-122"/>
              </a:rPr>
              <a:t>把时光白白地耽误过去，指虚度光阴。</a:t>
            </a:r>
          </a:p>
          <a:p>
            <a:pPr>
              <a:lnSpc>
                <a:spcPct val="150000"/>
              </a:lnSpc>
            </a:pPr>
            <a:r>
              <a:rPr lang="zh-CN" altLang="en-US" sz="2400" b="1">
                <a:solidFill>
                  <a:srgbClr val="C00000"/>
                </a:solidFill>
                <a:latin typeface="微软雅黑" pitchFamily="34" charset="-122"/>
                <a:ea typeface="微软雅黑" pitchFamily="34" charset="-122"/>
              </a:rPr>
              <a:t>离开家乡到外地。</a:t>
            </a:r>
          </a:p>
          <a:p>
            <a:pPr>
              <a:lnSpc>
                <a:spcPct val="150000"/>
              </a:lnSpc>
            </a:pPr>
            <a:r>
              <a:rPr lang="zh-CN" altLang="en-US" sz="2400" b="1">
                <a:solidFill>
                  <a:srgbClr val="C00000"/>
                </a:solidFill>
                <a:latin typeface="微软雅黑" pitchFamily="34" charset="-122"/>
                <a:ea typeface="微软雅黑" pitchFamily="34" charset="-122"/>
              </a:rPr>
              <a:t>形容因吃惊或害怕或激动而发愣、发傻的样子。</a:t>
            </a:r>
          </a:p>
          <a:p>
            <a:pPr>
              <a:lnSpc>
                <a:spcPct val="150000"/>
              </a:lnSpc>
            </a:pPr>
            <a:r>
              <a:rPr lang="zh-CN" altLang="en-US" sz="2400" b="1">
                <a:solidFill>
                  <a:srgbClr val="C00000"/>
                </a:solidFill>
                <a:latin typeface="微软雅黑" pitchFamily="34" charset="-122"/>
                <a:ea typeface="微软雅黑" pitchFamily="34" charset="-122"/>
              </a:rPr>
              <a:t>形容心里有所思念或心事重重。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wipe(left)">
                                      <p:cBhvr>
                                        <p:cTn id="34" dur="500"/>
                                        <p:tgtEl>
                                          <p:spTgt spid="5">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wipe(left)">
                                      <p:cBhvr>
                                        <p:cTn id="40" dur="500"/>
                                        <p:tgtEl>
                                          <p:spTgt spid="5">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Effect transition="in" filter="wipe(left)">
                                      <p:cBhvr>
                                        <p:cTn id="46" dur="500"/>
                                        <p:tgtEl>
                                          <p:spTgt spid="5">
                                            <p:txEl>
                                              <p:pRg st="5" end="5"/>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5">
                                            <p:txEl>
                                              <p:pRg st="6" end="6"/>
                                            </p:txEl>
                                          </p:spTgt>
                                        </p:tgtEl>
                                        <p:attrNameLst>
                                          <p:attrName>style.visibility</p:attrName>
                                        </p:attrNameLst>
                                      </p:cBhvr>
                                      <p:to>
                                        <p:strVal val="visible"/>
                                      </p:to>
                                    </p:set>
                                    <p:animEffect transition="in" filter="wipe(left)">
                                      <p:cBhvr>
                                        <p:cTn id="5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39603" y="1211219"/>
            <a:ext cx="11212427"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（二）初读课文。</a:t>
            </a:r>
          </a:p>
          <a:p>
            <a:pPr>
              <a:lnSpc>
                <a:spcPct val="150000"/>
              </a:lnSpc>
            </a:pPr>
            <a:r>
              <a:rPr lang="en-US" altLang="zh-CN" sz="2400" b="1">
                <a:solidFill>
                  <a:schemeClr val="tx1">
                    <a:lumMod val="65000"/>
                    <a:lumOff val="35000"/>
                  </a:schemeClr>
                </a:solidFill>
                <a:latin typeface="微软雅黑" pitchFamily="34" charset="-122"/>
                <a:ea typeface="微软雅黑" pitchFamily="34" charset="-122"/>
              </a:rPr>
              <a:t>【</a:t>
            </a:r>
            <a:r>
              <a:rPr lang="zh-CN" altLang="en-US" sz="2400" b="1">
                <a:solidFill>
                  <a:schemeClr val="tx1">
                    <a:lumMod val="65000"/>
                    <a:lumOff val="35000"/>
                  </a:schemeClr>
                </a:solidFill>
                <a:latin typeface="微软雅黑" pitchFamily="34" charset="-122"/>
                <a:ea typeface="微软雅黑" pitchFamily="34" charset="-122"/>
              </a:rPr>
              <a:t>任务一</a:t>
            </a:r>
            <a:r>
              <a:rPr lang="en-US" altLang="zh-CN" sz="2400" b="1">
                <a:solidFill>
                  <a:schemeClr val="tx1">
                    <a:lumMod val="65000"/>
                    <a:lumOff val="35000"/>
                  </a:schemeClr>
                </a:solidFill>
                <a:latin typeface="微软雅黑" pitchFamily="34" charset="-122"/>
                <a:ea typeface="微软雅黑" pitchFamily="34" charset="-122"/>
              </a:rPr>
              <a:t>】</a:t>
            </a:r>
            <a:r>
              <a:rPr lang="zh-CN" altLang="en-US" sz="2400" b="1">
                <a:solidFill>
                  <a:schemeClr val="tx1">
                    <a:lumMod val="65000"/>
                    <a:lumOff val="35000"/>
                  </a:schemeClr>
                </a:solidFill>
                <a:latin typeface="微软雅黑" pitchFamily="34" charset="-122"/>
                <a:ea typeface="微软雅黑" pitchFamily="34" charset="-122"/>
              </a:rPr>
              <a:t>快速浏览课文，梳理脉络。</a:t>
            </a:r>
          </a:p>
          <a:p>
            <a:pPr>
              <a:lnSpc>
                <a:spcPct val="150000"/>
              </a:lnSpc>
            </a:pPr>
            <a:r>
              <a:rPr lang="zh-CN" altLang="en-US" sz="2400">
                <a:solidFill>
                  <a:srgbClr val="C00000"/>
                </a:solidFill>
                <a:latin typeface="微软雅黑" pitchFamily="34" charset="-122"/>
                <a:ea typeface="微软雅黑" pitchFamily="34" charset="-122"/>
              </a:rPr>
              <a:t>明确   序幕（第</a:t>
            </a:r>
            <a:r>
              <a:rPr lang="en-US" altLang="zh-CN" sz="2400">
                <a:solidFill>
                  <a:srgbClr val="C00000"/>
                </a:solidFill>
                <a:latin typeface="微软雅黑" pitchFamily="34" charset="-122"/>
                <a:ea typeface="微软雅黑" pitchFamily="34" charset="-122"/>
              </a:rPr>
              <a:t>1-2</a:t>
            </a:r>
            <a:r>
              <a:rPr lang="zh-CN" altLang="en-US" sz="2400">
                <a:solidFill>
                  <a:srgbClr val="C00000"/>
                </a:solidFill>
                <a:latin typeface="微软雅黑" pitchFamily="34" charset="-122"/>
                <a:ea typeface="微软雅黑" pitchFamily="34" charset="-122"/>
              </a:rPr>
              <a:t>段）：介绍马孔多镇的变化及主要的人物。</a:t>
            </a:r>
          </a:p>
          <a:p>
            <a:pPr>
              <a:lnSpc>
                <a:spcPct val="150000"/>
              </a:lnSpc>
            </a:pPr>
            <a:r>
              <a:rPr lang="zh-CN" altLang="en-US" sz="2400">
                <a:solidFill>
                  <a:srgbClr val="C00000"/>
                </a:solidFill>
                <a:latin typeface="微软雅黑" pitchFamily="34" charset="-122"/>
                <a:ea typeface="微软雅黑" pitchFamily="34" charset="-122"/>
              </a:rPr>
              <a:t>开端（第</a:t>
            </a:r>
            <a:r>
              <a:rPr lang="en-US" altLang="zh-CN" sz="2400">
                <a:solidFill>
                  <a:srgbClr val="C00000"/>
                </a:solidFill>
                <a:latin typeface="微软雅黑" pitchFamily="34" charset="-122"/>
                <a:ea typeface="微软雅黑" pitchFamily="34" charset="-122"/>
              </a:rPr>
              <a:t>3-6</a:t>
            </a:r>
            <a:r>
              <a:rPr lang="zh-CN" altLang="en-US" sz="2400">
                <a:solidFill>
                  <a:srgbClr val="C00000"/>
                </a:solidFill>
                <a:latin typeface="微软雅黑" pitchFamily="34" charset="-122"/>
                <a:ea typeface="微软雅黑" pitchFamily="34" charset="-122"/>
              </a:rPr>
              <a:t>段）：丽贝卡到来。</a:t>
            </a:r>
          </a:p>
          <a:p>
            <a:pPr>
              <a:lnSpc>
                <a:spcPct val="150000"/>
              </a:lnSpc>
            </a:pPr>
            <a:r>
              <a:rPr lang="zh-CN" altLang="en-US" sz="2400">
                <a:solidFill>
                  <a:srgbClr val="C00000"/>
                </a:solidFill>
                <a:latin typeface="微软雅黑" pitchFamily="34" charset="-122"/>
                <a:ea typeface="微软雅黑" pitchFamily="34" charset="-122"/>
              </a:rPr>
              <a:t>发展（第</a:t>
            </a:r>
            <a:r>
              <a:rPr lang="en-US" altLang="zh-CN" sz="2400">
                <a:solidFill>
                  <a:srgbClr val="C00000"/>
                </a:solidFill>
                <a:latin typeface="微软雅黑" pitchFamily="34" charset="-122"/>
                <a:ea typeface="微软雅黑" pitchFamily="34" charset="-122"/>
              </a:rPr>
              <a:t>7</a:t>
            </a:r>
            <a:r>
              <a:rPr lang="zh-CN" altLang="en-US" sz="2400">
                <a:solidFill>
                  <a:srgbClr val="C00000"/>
                </a:solidFill>
                <a:latin typeface="微软雅黑" pitchFamily="34" charset="-122"/>
                <a:ea typeface="微软雅黑" pitchFamily="34" charset="-122"/>
              </a:rPr>
              <a:t>段）：交代丽贝卡的恶习，以及家里人帮助她改掉恶习的经过。</a:t>
            </a:r>
          </a:p>
          <a:p>
            <a:pPr>
              <a:lnSpc>
                <a:spcPct val="150000"/>
              </a:lnSpc>
            </a:pPr>
            <a:r>
              <a:rPr lang="zh-CN" altLang="en-US" sz="2400">
                <a:solidFill>
                  <a:srgbClr val="C00000"/>
                </a:solidFill>
                <a:latin typeface="微软雅黑" pitchFamily="34" charset="-122"/>
                <a:ea typeface="微软雅黑" pitchFamily="34" charset="-122"/>
              </a:rPr>
              <a:t>高潮（第</a:t>
            </a:r>
            <a:r>
              <a:rPr lang="en-US" altLang="zh-CN" sz="2400">
                <a:solidFill>
                  <a:srgbClr val="C00000"/>
                </a:solidFill>
                <a:latin typeface="微软雅黑" pitchFamily="34" charset="-122"/>
                <a:ea typeface="微软雅黑" pitchFamily="34" charset="-122"/>
              </a:rPr>
              <a:t>8-12</a:t>
            </a:r>
            <a:r>
              <a:rPr lang="zh-CN" altLang="en-US" sz="2400">
                <a:solidFill>
                  <a:srgbClr val="C00000"/>
                </a:solidFill>
                <a:latin typeface="微软雅黑" pitchFamily="34" charset="-122"/>
                <a:ea typeface="微软雅黑" pitchFamily="34" charset="-122"/>
              </a:rPr>
              <a:t>段）：“失眠症”袭来，布恩迪亚家族感染，并扩散向整个村子。</a:t>
            </a:r>
          </a:p>
          <a:p>
            <a:pPr>
              <a:lnSpc>
                <a:spcPct val="150000"/>
              </a:lnSpc>
            </a:pPr>
            <a:r>
              <a:rPr lang="zh-CN" altLang="en-US" sz="2400">
                <a:solidFill>
                  <a:srgbClr val="C00000"/>
                </a:solidFill>
                <a:latin typeface="微软雅黑" pitchFamily="34" charset="-122"/>
                <a:ea typeface="微软雅黑" pitchFamily="34" charset="-122"/>
              </a:rPr>
              <a:t>结局（第</a:t>
            </a:r>
            <a:r>
              <a:rPr lang="en-US" altLang="zh-CN" sz="2400">
                <a:solidFill>
                  <a:srgbClr val="C00000"/>
                </a:solidFill>
                <a:latin typeface="微软雅黑" pitchFamily="34" charset="-122"/>
                <a:ea typeface="微软雅黑" pitchFamily="34" charset="-122"/>
              </a:rPr>
              <a:t>13-14</a:t>
            </a:r>
            <a:r>
              <a:rPr lang="zh-CN" altLang="en-US" sz="2400">
                <a:solidFill>
                  <a:srgbClr val="C00000"/>
                </a:solidFill>
                <a:latin typeface="微软雅黑" pitchFamily="34" charset="-122"/>
                <a:ea typeface="微软雅黑" pitchFamily="34" charset="-122"/>
              </a:rPr>
              <a:t>段）：应对“失眠症”的措施，及影响。</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animEffect transition="in" filter="dissolve">
                                      <p:cBhvr>
                                        <p:cTn id="19"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第三部分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文本研读</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280706"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分析情节与内容</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文章开头部分对马孔多的介绍有什么作用</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马孔多的变化在于开通了与外界联系的商道</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这使得外面的人能进来。这为后文丽贝卡的到来提供了条件。</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分析情节与内容</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文章开篇就说“马孔多变了样”，马孔多发生了怎样的变化？</a:t>
            </a:r>
          </a:p>
          <a:p>
            <a:pPr>
              <a:lnSpc>
                <a:spcPct val="150000"/>
              </a:lnSpc>
            </a:pPr>
            <a:r>
              <a:rPr lang="zh-CN" altLang="en-US" sz="2400">
                <a:solidFill>
                  <a:srgbClr val="C00000"/>
                </a:solidFill>
                <a:latin typeface="微软雅黑" pitchFamily="34" charset="-122"/>
                <a:ea typeface="微软雅黑" pitchFamily="34" charset="-122"/>
              </a:rPr>
              <a:t>明确　与外界的联系、交流让马孔多由原来的偏僻、冷落变得繁华、热闹起来。如：小镇有了手工作坊和店铺，还开通了一条永久商道；居民用金刚鹦鹉与阿拉伯人进行商品交换，对再次到来的吉卜赛人表示欢迎；小镇吸引来了落户的新居民；新鲜事物中也出现了丑恶的东西，如吉卜赛人把原来的流动游艺会变成了大型赌场。</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分析情节与内容</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文中乌尔苏拉一家为治好丽贝卡吃土的怪癖作出了很多努力</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你认为最后丽贝卡的怪癖治好了吗</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观点一：治好了。乌尔苏拉在小锅里放入橘汁</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兑上大黄让丽贝卡喝下</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后来又用皮带抽打</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最终丽贝卡显出康复的迹象</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跟家人一起游戏</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手头活计也干得出色</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还能哼唱歌曲</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这些都表明丽贝卡的怪癖治好了。</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58865" y="2392602"/>
            <a:ext cx="7602506" cy="2243050"/>
          </a:xfrm>
          <a:prstGeom prst="rect">
            <a:avLst/>
          </a:prstGeom>
          <a:noFill/>
        </p:spPr>
        <p:txBody>
          <a:bodyPr wrap="square" rtlCol="0">
            <a:spAutoFit/>
          </a:bodyPr>
          <a:lstStyle/>
          <a:p>
            <a:pPr>
              <a:lnSpc>
                <a:spcPct val="150000"/>
              </a:lnSpc>
            </a:pPr>
            <a:r>
              <a:rPr lang="zh-CN" altLang="en-US" sz="2400">
                <a:solidFill>
                  <a:srgbClr val="C00000"/>
                </a:solidFill>
                <a:latin typeface="微软雅黑" pitchFamily="34" charset="-122"/>
                <a:ea typeface="微软雅黑" pitchFamily="34" charset="-122"/>
              </a:rPr>
              <a:t>明确   观点二：没有治好。丽贝卡吃土的怪癖实际是她内心孤独的反映</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尽管在乌尔苏拉的努力下</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她有了改变</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但后来的失眠症再次证明</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丽贝卡的内心依然是孤独的</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尽管没有了吃土的怪癖</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但又患上了失眠症。</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621722" y="1994535"/>
            <a:ext cx="6076794" cy="2797048"/>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itchFamily="34" charset="-122"/>
                <a:ea typeface="微软雅黑" pitchFamily="34" charset="-122"/>
              </a:rPr>
              <a:t>      历史的发展总是夹带着文明之间的交流与碰撞。当一个闭塞的小村庄被卷进世界文明的浪潮，被迫前行时，又会发生些什么呢？今天，让我们跟着马尔克斯一起，走近那个如梦似幻的“马孔多”，一探究竟。</a:t>
            </a:r>
          </a:p>
        </p:txBody>
      </p:sp>
      <p:sp>
        <p:nvSpPr>
          <p:cNvPr id="82" name="文本框 81"/>
          <p:cNvSpPr txBox="1"/>
          <p:nvPr/>
        </p:nvSpPr>
        <p:spPr>
          <a:xfrm>
            <a:off x="2125980" y="706293"/>
            <a:ext cx="2928620" cy="523220"/>
          </a:xfrm>
          <a:prstGeom prst="rect">
            <a:avLst/>
          </a:prstGeom>
          <a:noFill/>
          <a:effectLst>
            <a:reflection blurRad="6350" stA="50000" endA="300" endPos="55000" dir="5400000" sy="-100000" algn="bl" rotWithShape="0"/>
          </a:effectLst>
        </p:spPr>
        <p:txBody>
          <a:bodyPr wrap="square" rtlCol="0">
            <a:spAutoFit/>
          </a:bodyPr>
          <a:lstStyle/>
          <a:p>
            <a:pPr algn="l"/>
            <a:r>
              <a:rPr lang="zh-CN" altLang="en-US" sz="2800" b="1">
                <a:latin typeface="微软雅黑" pitchFamily="34" charset="-122"/>
                <a:ea typeface="微软雅黑" pitchFamily="34" charset="-122"/>
                <a:sym typeface="+mn-ea"/>
              </a:rPr>
              <a:t>激趣导入</a:t>
            </a:r>
            <a:endParaRPr lang="en-US" altLang="zh-CN" sz="2000">
              <a:solidFill>
                <a:schemeClr val="tx1"/>
              </a:solidFill>
              <a:latin typeface="微软雅黑" pitchFamily="34" charset="-122"/>
              <a:ea typeface="微软雅黑"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249" y="1994535"/>
            <a:ext cx="4075285" cy="279704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12" presetClass="entr" presetSubtype="4" fill="hold" nodeType="afterEffec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par>
                          <p:cTn id="15" fill="hold" nodeType="withGroup">
                            <p:stCondLst>
                              <p:cond delay="1000"/>
                            </p:stCondLst>
                            <p:childTnLst>
                              <p:par>
                                <p:cTn id="16" presetID="42" presetClass="entr" presetSubtype="0" fill="hold" grpId="0" nodeType="afterEffec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527538" y="1337490"/>
            <a:ext cx="1150216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分析情节与内容</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课文最后对马孔多人患失眠症的描写，有何寓意？</a:t>
            </a:r>
          </a:p>
          <a:p>
            <a:pPr>
              <a:lnSpc>
                <a:spcPct val="150000"/>
              </a:lnSpc>
            </a:pPr>
            <a:r>
              <a:rPr lang="zh-CN" altLang="en-US" sz="2400">
                <a:solidFill>
                  <a:srgbClr val="C00000"/>
                </a:solidFill>
                <a:latin typeface="微软雅黑" pitchFamily="34" charset="-122"/>
                <a:ea typeface="微软雅黑" pitchFamily="34" charset="-122"/>
              </a:rPr>
              <a:t>明确 　布恩迪亚一家患上了失眠症，并且这种失眠症传遍了全镇。显然，这段描述不是小说中的随意插曲，其间，包含着作者深刻的寓意，作者是要借助这种艺术表现形式，告诫世人不要忘记民族的历史，忘记过去就意味着背叛。摆脱孤独必须靠自救。要摆脱民族落后状况，只有靠自救，靠本民族主动地吸收外来的文明，而不能大开国门以外族文明的入侵来达到改良的目的。所以，如何抵制外来“文明”的入侵，如何在正确吸收外来文明成果时而不丧失自我，靠自己的力量繁荣本民族的经济，摆脱孤独走向文明，是</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百年孤独</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给我们的又一启示。</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24906"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分析情节与内容</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5.</a:t>
            </a:r>
            <a:r>
              <a:rPr lang="zh-CN" altLang="en-US" sz="2400">
                <a:solidFill>
                  <a:schemeClr val="tx1">
                    <a:lumMod val="65000"/>
                    <a:lumOff val="35000"/>
                  </a:schemeClr>
                </a:solidFill>
                <a:latin typeface="微软雅黑" pitchFamily="34" charset="-122"/>
                <a:ea typeface="微软雅黑" pitchFamily="34" charset="-122"/>
              </a:rPr>
              <a:t>文中哪些方面反映了“孤独”</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在布恩迪亚家族中</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夫妻之间</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父子之间</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母子之间</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兄弟姐妹之间</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始终没有推心置腹的切磋商讨</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没有心心相印的感情沟通</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彼此之间缺乏信任和了解</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缺乏关怀和支持。布恩迪亚忙于整治市镇</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乌尔乌拉忙于照看家庭</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长子阿尔卡蒂奥离家出走</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次子沉默寡言</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沉浸于自己的研究中</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丽贝卡自始至终内心都是孤独的。</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分析形象</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从节选部分来看</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何塞</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阿尔卡蒂奥</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布恩迪亚是怎样的形象</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他富于幻想，是一个幻想，敢于实践，是一个实践者和发明家</a:t>
            </a:r>
            <a:r>
              <a:rPr lang="en-US" altLang="zh-CN" sz="2400">
                <a:solidFill>
                  <a:srgbClr val="C00000"/>
                </a:solidFill>
                <a:latin typeface="微软雅黑" pitchFamily="34" charset="-122"/>
                <a:ea typeface="微软雅黑" pitchFamily="34" charset="-122"/>
              </a:rPr>
              <a:t>, </a:t>
            </a:r>
            <a:r>
              <a:rPr lang="zh-CN" altLang="en-US" sz="2400">
                <a:solidFill>
                  <a:srgbClr val="C00000"/>
                </a:solidFill>
                <a:latin typeface="微软雅黑" pitchFamily="34" charset="-122"/>
                <a:ea typeface="微软雅黑" pitchFamily="34" charset="-122"/>
              </a:rPr>
              <a:t>具有惊人的毅力和智慧，他对任何事物都充满了想象和创造的欲望</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他是一个信念坚定的人</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有着一种不达目的誓不罢休的精神。他设计街道规划新居</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他让家家户户用上了音乐钟等等。 </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615462" y="1337490"/>
            <a:ext cx="11414243"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分析形象</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乌尔苏拉在家族中是什么样的角色</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她是布恩迪亚家族的核心人物</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也是整本书的核心灵魂。不管她的丈夫和儿子作出怎样的事</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她都能保持清醒并维持这个家。她深爱着每个孩子</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是一个“无所不能”的母亲</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给丽贝卡治疗怪癖</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熬各种草药给大家治疗失眠症</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都展现出她的无所不能。她是坚强的</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勤劳的</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她在丈夫沉迷于各种发明当中时撑起了整个家庭的重担</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靠着卖糖果小动物的生意</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她使整个家的生活逐渐明朗起来。她是一个勤俭能干、善良宽厚的拉丁美洲劳动妇女形象。她是马孔多的创建者之一，也是马孔多理性秩序的中流砥柱和维护者。乌尔苏拉是作者心目中的理想女性。 </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93048" y="50074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分析形象</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吉卜赛人在作品中的用意是什么？ </a:t>
            </a:r>
          </a:p>
          <a:p>
            <a:pPr>
              <a:lnSpc>
                <a:spcPct val="150000"/>
              </a:lnSpc>
            </a:pPr>
            <a:r>
              <a:rPr lang="zh-CN" altLang="en-US" sz="2400">
                <a:solidFill>
                  <a:srgbClr val="C00000"/>
                </a:solidFill>
                <a:latin typeface="微软雅黑" pitchFamily="34" charset="-122"/>
                <a:ea typeface="微软雅黑" pitchFamily="34" charset="-122"/>
              </a:rPr>
              <a:t>明确   吉卜赛人在小说中是作为外来科学与文明的使者而出现的。他们每一次带来的新鲜玩艺儿，如磁铁、望远镜，都深深地吸引着还处于原始、停滞的自然形态中的马孔多人，尤其令富于幻想和进取心的布恩迪亚着迷。布恩迪亚痴迷的不仅是这些物件，更是这些物件所代表的科学与文明。正是受了这些物件的影响，他才要率领马孔多的人们开辟一条通向外界文明的道路。</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鉴赏手法</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分析课文中哪些地方体现了魔幻现实主义手法。</a:t>
            </a:r>
          </a:p>
          <a:p>
            <a:pPr>
              <a:lnSpc>
                <a:spcPct val="150000"/>
              </a:lnSpc>
            </a:pPr>
            <a:r>
              <a:rPr lang="zh-CN" altLang="en-US" sz="2400">
                <a:solidFill>
                  <a:srgbClr val="C00000"/>
                </a:solidFill>
                <a:latin typeface="微软雅黑" pitchFamily="34" charset="-122"/>
                <a:ea typeface="微软雅黑" pitchFamily="34" charset="-122"/>
              </a:rPr>
              <a:t>明确  如写外部文明对马孔多的侵入</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是现实的</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但又是魔幻化的</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如奥雷里亚诺沉溺于金银艺实验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他能发表预言</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又如丽贝卡的怪癖及失眠症和失忆症的蔓延等。既有现实的影子</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也有魔幻虚构的成分。这些奇幻的因素与真实的描写交融在一起</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使作品呈现出一个似真似幻、亦真亦幻的魔幻世界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营造了许多神秘气氛</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增添了拉丁美洲独特的地域色彩。</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鉴赏手法</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小说有什么象征意义</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布恩迪亚家族象征着整个拉丁美洲</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这个家族的兴衰象征着拉丁美洲的兴衰。阿拉伯人沿商道进入马孔多</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意味着文明对此地的冲击。失忆症象征着人们对历史的遗忘</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贴在物品上的标签则象征着自欺欺人的历史教育。马孔多居民遗忘了事物</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遗忘了生活</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也遗忘了历史</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变得麻木不仁。</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7199" y="1337490"/>
            <a:ext cx="11519751"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鉴赏手法</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乌尔苏拉“认定儿女们的怪癖与猪尾巴同样可怕”，结合你对全书有关章节的了解，谈一谈“猪尾巴”的来历及其象征意义。</a:t>
            </a:r>
          </a:p>
          <a:p>
            <a:pPr>
              <a:lnSpc>
                <a:spcPct val="150000"/>
              </a:lnSpc>
            </a:pPr>
            <a:r>
              <a:rPr lang="zh-CN" altLang="en-US" sz="2400">
                <a:solidFill>
                  <a:srgbClr val="C00000"/>
                </a:solidFill>
                <a:latin typeface="微软雅黑" pitchFamily="34" charset="-122"/>
                <a:ea typeface="微软雅黑" pitchFamily="34" charset="-122"/>
              </a:rPr>
              <a:t>明确　①乌尔苏拉的一位姑妈嫁给了何塞</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阿尔卡蒂奥</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布恩迪亚的一位叔父，生出的儿子就长有一条猪尾巴。布恩迪亚家的第六代是梅梅送回的私生子奥雷里亚诺</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布恩迪亚。他不知不觉地爱上了姨母阿玛兰妲</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乌尔苏拉，后来阿玛兰妲</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乌尔苏拉生下了一个男孩：“他是百年里诞生的布恩迪亚当中唯一由于爱情而受胎的婴儿。”然而，他身上竟长着一条猪尾巴。小说中交代，这是布恩迪亚家族因近亲结婚而带来的遗传病，产下的婴儿可能会长猪尾巴。</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669955" y="520022"/>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9614" y="1337490"/>
            <a:ext cx="11519751"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鉴赏手法</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乌尔苏拉“认定儿女们的怪癖与猪尾巴同样可怕”，结合你对全书有关章节的了解，谈一谈“猪尾巴”的来历及其象征意义。</a:t>
            </a:r>
          </a:p>
          <a:p>
            <a:pPr>
              <a:lnSpc>
                <a:spcPct val="150000"/>
              </a:lnSpc>
            </a:pPr>
            <a:r>
              <a:rPr lang="zh-CN" altLang="en-US" sz="2400">
                <a:solidFill>
                  <a:srgbClr val="C00000"/>
                </a:solidFill>
                <a:latin typeface="微软雅黑" pitchFamily="34" charset="-122"/>
                <a:ea typeface="微软雅黑" pitchFamily="34" charset="-122"/>
              </a:rPr>
              <a:t>明确　 ②在现实社会生活中，带尾巴的小孩总让我们想到返祖。返祖意味着倒退、落后、原始状态。马孔多人显然处于原始的生活状态，他们缺少必要的社会规范或者说他们还处于愚昧的生活状态中，又或者说他们不懂得什么是科学和发展的规律，不懂得什么是文明，不懂得社会的发展必须杜绝乱伦情结、近亲结婚。“猪尾巴”的描写反映了拉美人生活中愚昧的一面。这象征着拉丁美洲真实的一面。</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669955" y="520022"/>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7199" y="1337490"/>
            <a:ext cx="760250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分析艺术特色</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本文的叙事有什么特色</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叙事时间上将过去、现在、未来交织在一起</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叙事者从在叙事时间上带有模糊性的“现在”出发</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陈述“将来”可能会发生的事</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而这发生的事又指向遥远的“过去”</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这个循环往复的时间结构使人物的命运与时间交织在一起</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人物不管采取怎样的行动反抗命运</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在时间的流动下</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该来的终将来临</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命运轮回无法摆脱。这就使小说从开头就蒙上了无可逃脱的宿命色彩。</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itchFamily="34" charset="-122"/>
                <a:ea typeface="微软雅黑" pitchFamily="34" charset="-122"/>
                <a:sym typeface="+mn-ea"/>
              </a:rPr>
              <a:t>目  录</a:t>
            </a:r>
            <a:endParaRPr lang="en-US" altLang="zh-CN" sz="4000" b="1">
              <a:solidFill>
                <a:schemeClr val="bg1"/>
              </a:solidFill>
              <a:latin typeface="微软雅黑" pitchFamily="34" charset="-122"/>
              <a:ea typeface="微软雅黑"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知人论世</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初读课文</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文本研读</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技巧点拨</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32499" y="408933"/>
            <a:ext cx="11899075"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4】</a:t>
            </a:r>
            <a:r>
              <a:rPr lang="zh-CN" altLang="en-US" sz="2000">
                <a:solidFill>
                  <a:schemeClr val="tx1">
                    <a:lumMod val="65000"/>
                    <a:lumOff val="35000"/>
                  </a:schemeClr>
                </a:solidFill>
                <a:latin typeface="微软雅黑" pitchFamily="34" charset="-122"/>
                <a:ea typeface="微软雅黑" pitchFamily="34" charset="-122"/>
              </a:rPr>
              <a:t>分析艺术特色</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2.</a:t>
            </a:r>
            <a:r>
              <a:rPr lang="zh-CN" altLang="en-US" sz="2000">
                <a:solidFill>
                  <a:schemeClr val="tx1">
                    <a:lumMod val="65000"/>
                    <a:lumOff val="35000"/>
                  </a:schemeClr>
                </a:solidFill>
                <a:latin typeface="微软雅黑" pitchFamily="34" charset="-122"/>
                <a:ea typeface="微软雅黑" pitchFamily="34" charset="-122"/>
              </a:rPr>
              <a:t>本文有哪些艺术特色？</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明确  </a:t>
            </a:r>
            <a:r>
              <a:rPr lang="zh-CN" altLang="en-US" sz="2000" b="1">
                <a:solidFill>
                  <a:srgbClr val="C00000"/>
                </a:solidFill>
                <a:latin typeface="微软雅黑" pitchFamily="34" charset="-122"/>
                <a:ea typeface="微软雅黑" pitchFamily="34" charset="-122"/>
              </a:rPr>
              <a:t>①象征手法的巧妙运用。</a:t>
            </a:r>
            <a:r>
              <a:rPr lang="zh-CN" altLang="en-US" sz="2000">
                <a:solidFill>
                  <a:schemeClr val="tx1">
                    <a:lumMod val="65000"/>
                    <a:lumOff val="35000"/>
                  </a:schemeClr>
                </a:solidFill>
                <a:latin typeface="微软雅黑" pitchFamily="34" charset="-122"/>
                <a:ea typeface="微软雅黑" pitchFamily="34" charset="-122"/>
              </a:rPr>
              <a:t>本文中，作者对健忘症的描写具有象征意义，实质上包含了他对哥伦比亚以及拉丁美洲历史的反思和清醒的批评精神，生动形象地表达了作者对社会现实问题的看法。</a:t>
            </a:r>
          </a:p>
          <a:p>
            <a:pPr>
              <a:lnSpc>
                <a:spcPct val="150000"/>
              </a:lnSpc>
            </a:pPr>
            <a:r>
              <a:rPr lang="zh-CN" altLang="en-US" sz="2000" b="1">
                <a:solidFill>
                  <a:srgbClr val="C00000"/>
                </a:solidFill>
                <a:latin typeface="微软雅黑" pitchFamily="34" charset="-122"/>
                <a:ea typeface="微软雅黑" pitchFamily="34" charset="-122"/>
              </a:rPr>
              <a:t>②运用大量魔幻手法。</a:t>
            </a:r>
            <a:r>
              <a:rPr lang="zh-CN" altLang="en-US" sz="2000">
                <a:solidFill>
                  <a:schemeClr val="tx1">
                    <a:lumMod val="65000"/>
                    <a:lumOff val="35000"/>
                  </a:schemeClr>
                </a:solidFill>
                <a:latin typeface="微软雅黑" pitchFamily="34" charset="-122"/>
                <a:ea typeface="微软雅黑" pitchFamily="34" charset="-122"/>
              </a:rPr>
              <a:t>本文运用了“变现实为幻想而又不失其真”的魔幻现实主义手法。本文节选部分多处运用了魔幻手法。如</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奥雷里亚诺的预言。奥雷里亚诺说</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有人要来了”“我不知道是谁”“但不管是谁，人已经在路上了”。果然</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到了星期天，丽贝卡来了。再如：丽贝卡吃土。丽贝卡来到何塞</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阿尔卡蒂奥</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布恩迪亚家数天</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什么也不肯吃，竟然没有被饿死，后来印第安人发现她只喜欢吃院子里的湿土和用指甲刮下的石灰墙皮。</a:t>
            </a:r>
          </a:p>
          <a:p>
            <a:pPr>
              <a:lnSpc>
                <a:spcPct val="150000"/>
              </a:lnSpc>
            </a:pPr>
            <a:r>
              <a:rPr lang="zh-CN" altLang="en-US" sz="2000" b="1">
                <a:solidFill>
                  <a:srgbClr val="C00000"/>
                </a:solidFill>
                <a:latin typeface="微软雅黑" pitchFamily="34" charset="-122"/>
                <a:ea typeface="微软雅黑" pitchFamily="34" charset="-122"/>
              </a:rPr>
              <a:t>③侧重在塑造人物，描写人物心灵，</a:t>
            </a:r>
            <a:r>
              <a:rPr lang="zh-CN" altLang="en-US" sz="2000">
                <a:solidFill>
                  <a:schemeClr val="tx1">
                    <a:lumMod val="65000"/>
                    <a:lumOff val="35000"/>
                  </a:schemeClr>
                </a:solidFill>
                <a:latin typeface="微软雅黑" pitchFamily="34" charset="-122"/>
                <a:ea typeface="微软雅黑" pitchFamily="34" charset="-122"/>
              </a:rPr>
              <a:t>刻画人物群体中的不同个性以及他们的总体特征</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孤独。作家以简练的笔法，直接刻画人物的多种意识层面和心理活动，甚至有意忽视外形的描写，舍弃那些对表现人物心理无关的细节。因此，那些人物，就其外形和经历来讲，往往是模糊不清的，而就其心理和性格特征来讲，却是极其鲜明而突出的。从这个意义上讲，</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百年孤独</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是一部描写拉丁美洲人的心灵历史的小说。</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026776" y="40893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34108" y="1337490"/>
            <a:ext cx="11695597"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5】</a:t>
            </a:r>
            <a:r>
              <a:rPr lang="zh-CN" altLang="en-US" sz="2000">
                <a:solidFill>
                  <a:schemeClr val="tx1">
                    <a:lumMod val="65000"/>
                    <a:lumOff val="35000"/>
                  </a:schemeClr>
                </a:solidFill>
                <a:latin typeface="微软雅黑" pitchFamily="34" charset="-122"/>
                <a:ea typeface="微软雅黑" pitchFamily="34" charset="-122"/>
              </a:rPr>
              <a:t>分析小说为何定名为“孤独”，造成马孔多百年孤独的原因是什么？</a:t>
            </a:r>
          </a:p>
          <a:p>
            <a:pPr>
              <a:lnSpc>
                <a:spcPct val="150000"/>
              </a:lnSpc>
            </a:pPr>
            <a:r>
              <a:rPr lang="zh-CN" altLang="en-US" sz="2000">
                <a:solidFill>
                  <a:srgbClr val="C00000"/>
                </a:solidFill>
                <a:latin typeface="微软雅黑" pitchFamily="34" charset="-122"/>
                <a:ea typeface="微软雅黑" pitchFamily="34" charset="-122"/>
              </a:rPr>
              <a:t>明确   小说写了布恩迪亚家族七代人充满神奇色彩的生活和经历，以及马孔多的开拓、发展和毁灭。布恩迪亚家族一代又一代所特有的，就是一种“孤独”精神。在这个家族中，夫妻之间，父子之间，母子之间，兄弟姐妹之间，始终没有推心置腹的切磋商讨，没有心心相印的感情沟通，彼此之间缺乏信任和了解，缺乏关怀和支持。尽管也有许多人为打破这种孤独进行过种种艰苦的探索，但由于无法找到一种有效的办法把各自分散的力量统一起来，最后均以失败告终。作者用大量笔墨来描写这种孤独所造成的愚昧、落后、保守、僵化的现象，是为了让读者感受到这种孤独不仅弥漫在布恩迪亚家族和马孔多镇，而且渗入了整个社会，成为民族发展和国家进步的一大包袱。作者以“百年孤独”为题，意在引起读者思考：造成马孔多</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实际上是拉丁美洲的缩影</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百年孤独的原因，以及打破这种状态的根本途径。“百年”表示年代久长，“孤独”的反义是团结。</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91676" y="2392602"/>
            <a:ext cx="7602506"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6】</a:t>
            </a:r>
            <a:r>
              <a:rPr lang="zh-CN" altLang="en-US" sz="2400">
                <a:solidFill>
                  <a:schemeClr val="tx1">
                    <a:lumMod val="65000"/>
                    <a:lumOff val="35000"/>
                  </a:schemeClr>
                </a:solidFill>
                <a:latin typeface="微软雅黑" pitchFamily="34" charset="-122"/>
                <a:ea typeface="微软雅黑" pitchFamily="34" charset="-122"/>
              </a:rPr>
              <a:t>本文的语言有何特色？</a:t>
            </a:r>
          </a:p>
          <a:p>
            <a:pPr>
              <a:lnSpc>
                <a:spcPct val="150000"/>
              </a:lnSpc>
            </a:pPr>
            <a:r>
              <a:rPr lang="zh-CN" altLang="en-US" sz="2400">
                <a:solidFill>
                  <a:srgbClr val="C00000"/>
                </a:solidFill>
                <a:latin typeface="微软雅黑" pitchFamily="34" charset="-122"/>
                <a:ea typeface="微软雅黑" pitchFamily="34" charset="-122"/>
              </a:rPr>
              <a:t>明确   本文语言摇曳生姿，灵活多变，时而简洁紧凑，时而铺张奇丽，既有庄严的叙述，也有轻松的幽默。</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332" y="2392602"/>
            <a:ext cx="3903164" cy="26035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1012115" y="1349983"/>
            <a:ext cx="10716823" cy="2346220"/>
          </a:xfrm>
          <a:prstGeom prst="rect">
            <a:avLst/>
          </a:prstGeom>
          <a:solidFill>
            <a:schemeClr val="bg1"/>
          </a:solidFill>
          <a:effectLst/>
        </p:spPr>
        <p:txBody>
          <a:bodyPr wrap="square" rtlCol="0">
            <a:spAutoFit/>
          </a:bodyPr>
          <a:lstStyle/>
          <a:p>
            <a:pPr>
              <a:lnSpc>
                <a:spcPct val="150000"/>
              </a:lnSpc>
            </a:pPr>
            <a:r>
              <a:rPr lang="zh-CN" altLang="en-US" sz="2000">
                <a:latin typeface="微软雅黑" pitchFamily="34" charset="-122"/>
                <a:ea typeface="微软雅黑" pitchFamily="34" charset="-122"/>
                <a:sym typeface="+mn-ea"/>
              </a:rPr>
              <a:t>        本文写的是马孔多历史的一个转折点</a:t>
            </a:r>
            <a:r>
              <a:rPr lang="en-US" altLang="zh-CN" sz="2000">
                <a:latin typeface="微软雅黑" pitchFamily="34" charset="-122"/>
                <a:ea typeface="微软雅黑" pitchFamily="34" charset="-122"/>
                <a:sym typeface="+mn-ea"/>
              </a:rPr>
              <a:t>—</a:t>
            </a:r>
            <a:r>
              <a:rPr lang="zh-CN" altLang="en-US" sz="2000">
                <a:latin typeface="微软雅黑" pitchFamily="34" charset="-122"/>
                <a:ea typeface="微软雅黑" pitchFamily="34" charset="-122"/>
                <a:sym typeface="+mn-ea"/>
              </a:rPr>
              <a:t>这个偏远、闭塞而又宁静的小村庄，随着商道的开通，开始卷入外部世界的纷纷扰扰。作者通过“失眠症”造成“失忆”这一如真似幻的情节，表现出了马孔多在文明洪流前受到的巨大冲击。其中表现出来的孤独感，是对整个苦难的拉丁美洲被排斥在现代文明世界的进程之外的愤懑和抗议，是作家在对拉丁美洲近百年的历史，以及这块大陆上人民独特的生命力、生存状态、想象力进行独特的研究之后形成的倔强的自信。</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itchFamily="34" charset="-122"/>
                <a:ea typeface="微软雅黑"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第四部分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技巧点拨</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文本框 4"/>
          <p:cNvSpPr txBox="1"/>
          <p:nvPr/>
        </p:nvSpPr>
        <p:spPr>
          <a:xfrm>
            <a:off x="556630" y="533204"/>
            <a:ext cx="677108"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200" b="1" spc="600">
                <a:solidFill>
                  <a:schemeClr val="tx1">
                    <a:lumMod val="50000"/>
                    <a:lumOff val="50000"/>
                  </a:schemeClr>
                </a:solidFill>
                <a:latin typeface="仿宋" panose="02010609060101010101" pitchFamily="49" charset="-122"/>
                <a:ea typeface="仿宋" panose="02010609060101010101" pitchFamily="49" charset="-122"/>
              </a:rPr>
              <a:t>想象手法的剖析与运用</a:t>
            </a:r>
          </a:p>
        </p:txBody>
      </p:sp>
      <p:sp>
        <p:nvSpPr>
          <p:cNvPr id="7" name="文本框 6"/>
          <p:cNvSpPr txBox="1"/>
          <p:nvPr/>
        </p:nvSpPr>
        <p:spPr>
          <a:xfrm>
            <a:off x="1921694" y="3476708"/>
            <a:ext cx="9139030" cy="2243050"/>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sym typeface="+mn-ea"/>
              </a:rPr>
              <a:t>【</a:t>
            </a:r>
            <a:r>
              <a:rPr lang="zh-CN" altLang="en-US" sz="2400" b="1">
                <a:latin typeface="微软雅黑" pitchFamily="34" charset="-122"/>
                <a:ea typeface="微软雅黑" pitchFamily="34" charset="-122"/>
                <a:sym typeface="+mn-ea"/>
              </a:rPr>
              <a:t>任务引导</a:t>
            </a:r>
            <a:r>
              <a:rPr lang="en-US" altLang="zh-CN" sz="2400" b="1">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作文离不开想象</a:t>
            </a:r>
            <a:r>
              <a:rPr lang="en-US" altLang="zh-CN" sz="2400">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想象是写作时应具备的一项重要能力。写作中凭借想象就能“笼天地于形内</a:t>
            </a:r>
            <a:r>
              <a:rPr lang="en-US" altLang="zh-CN" sz="2400">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挫万物于笔端”</a:t>
            </a:r>
            <a:r>
              <a:rPr lang="en-US" altLang="zh-CN" sz="2400">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从而虚构出奇特的生活情景</a:t>
            </a:r>
            <a:r>
              <a:rPr lang="en-US" altLang="zh-CN" sz="2400">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创造出新的形象</a:t>
            </a:r>
            <a:r>
              <a:rPr lang="en-US" altLang="zh-CN" sz="2400">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使作品放射出夺目的光彩。写作离不开虚构</a:t>
            </a:r>
            <a:r>
              <a:rPr lang="en-US" altLang="zh-CN" sz="2400">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更离不开想象。</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1"/>
      <p:bldP spid="7" grpId="2"/>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1033458"/>
            <a:ext cx="7275384" cy="4459041"/>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作用</a:t>
            </a:r>
          </a:p>
          <a:p>
            <a:pPr>
              <a:lnSpc>
                <a:spcPct val="150000"/>
              </a:lnSpc>
            </a:pPr>
            <a:r>
              <a:rPr lang="zh-CN" altLang="en-US" sz="2400">
                <a:solidFill>
                  <a:srgbClr val="C00000"/>
                </a:solidFill>
                <a:latin typeface="微软雅黑" pitchFamily="34" charset="-122"/>
                <a:ea typeface="微软雅黑" pitchFamily="34" charset="-122"/>
              </a:rPr>
              <a:t>（一）想象为情感提供了载体和展现形式</a:t>
            </a:r>
          </a:p>
          <a:p>
            <a:pPr>
              <a:lnSpc>
                <a:spcPct val="150000"/>
              </a:lnSpc>
            </a:pPr>
            <a:r>
              <a:rPr lang="zh-CN" altLang="en-US" sz="2400">
                <a:latin typeface="微软雅黑" pitchFamily="34" charset="-122"/>
                <a:ea typeface="微软雅黑" pitchFamily="34" charset="-122"/>
              </a:rPr>
              <a:t>　　每个人都有自己的情感世界，而作家的情感或者是深沉的、郁积的，或者是激烈的、火热的，这些情感往往会成为作家创作的动力。作家一旦获得这创作动力，就必然要凭借想象来调动起记忆中的具体表象，来承接内心的复杂情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1033458"/>
            <a:ext cx="7275384" cy="5013039"/>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作用</a:t>
            </a:r>
          </a:p>
          <a:p>
            <a:pPr>
              <a:lnSpc>
                <a:spcPct val="150000"/>
              </a:lnSpc>
            </a:pPr>
            <a:r>
              <a:rPr lang="zh-CN" altLang="en-US" sz="2400">
                <a:solidFill>
                  <a:srgbClr val="C00000"/>
                </a:solidFill>
                <a:latin typeface="微软雅黑" pitchFamily="34" charset="-122"/>
                <a:ea typeface="微软雅黑" pitchFamily="34" charset="-122"/>
              </a:rPr>
              <a:t>（二）想象使作家处于物我同化的境界</a:t>
            </a:r>
          </a:p>
          <a:p>
            <a:pPr>
              <a:lnSpc>
                <a:spcPct val="150000"/>
              </a:lnSpc>
            </a:pPr>
            <a:r>
              <a:rPr lang="zh-CN" altLang="en-US" sz="2400">
                <a:latin typeface="微软雅黑" pitchFamily="34" charset="-122"/>
                <a:ea typeface="微软雅黑" pitchFamily="34" charset="-122"/>
              </a:rPr>
              <a:t>　　在物我同化的世界里，借助想象，作家可以驰骋于无限的现实世界和神奇的幻想世界之中，可以追溯至几千年的过去，也可以展望几万年后的未来。所谓“形在江海之上，心存魏阙之下”，所谓“寂然凝虑，思接千载”，所谓“悄焉动容，视通万里”等，都是中国古文论家刘勰对艺术构思中想象机制的生动描述。</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1033458"/>
            <a:ext cx="7752599"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作用</a:t>
            </a:r>
          </a:p>
          <a:p>
            <a:pPr>
              <a:lnSpc>
                <a:spcPct val="150000"/>
              </a:lnSpc>
            </a:pPr>
            <a:r>
              <a:rPr lang="zh-CN" altLang="en-US" sz="2400">
                <a:solidFill>
                  <a:srgbClr val="C00000"/>
                </a:solidFill>
                <a:latin typeface="微软雅黑" pitchFamily="34" charset="-122"/>
                <a:ea typeface="微软雅黑" pitchFamily="34" charset="-122"/>
              </a:rPr>
              <a:t>（三）想象可以把抽象的感情变成具体的艺术形象</a:t>
            </a:r>
          </a:p>
          <a:p>
            <a:pPr>
              <a:lnSpc>
                <a:spcPct val="150000"/>
              </a:lnSpc>
            </a:pPr>
            <a:r>
              <a:rPr lang="zh-CN" altLang="en-US" sz="2400">
                <a:latin typeface="微软雅黑" pitchFamily="34" charset="-122"/>
                <a:ea typeface="微软雅黑" pitchFamily="34" charset="-122"/>
              </a:rPr>
              <a:t>　　作家通过想象创造出的艺术形象可以突破概念语言的束缚，把不可言说或言说不尽的领悟和感情倾注于其中，而一个个生动具体的艺术形象又以其感性形态激发着读者的想象，给他们以暗示和启迪，将读者带入形而上的层面，从而进入到从“有”到“无”的境界。使读者产生如临其境，如见其人、如闻其声、如历其事、如触其物的真切感受。</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1033458"/>
            <a:ext cx="7752599"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作用</a:t>
            </a:r>
          </a:p>
          <a:p>
            <a:pPr>
              <a:lnSpc>
                <a:spcPct val="150000"/>
              </a:lnSpc>
            </a:pPr>
            <a:r>
              <a:rPr lang="zh-CN" altLang="en-US" sz="2400">
                <a:solidFill>
                  <a:srgbClr val="C00000"/>
                </a:solidFill>
                <a:latin typeface="微软雅黑" pitchFamily="34" charset="-122"/>
                <a:ea typeface="微软雅黑" pitchFamily="34" charset="-122"/>
              </a:rPr>
              <a:t>（四）想象对审美对象的生命化</a:t>
            </a:r>
          </a:p>
          <a:p>
            <a:pPr>
              <a:lnSpc>
                <a:spcPct val="150000"/>
              </a:lnSpc>
            </a:pPr>
            <a:r>
              <a:rPr lang="zh-CN" altLang="en-US" sz="2400">
                <a:latin typeface="微软雅黑" pitchFamily="34" charset="-122"/>
                <a:ea typeface="微软雅黑" pitchFamily="34" charset="-122"/>
              </a:rPr>
              <a:t>　　想象能够深化和强化审美情感，将人的情感与生命意识移注到这些审美对象上。将不具有人性、人情的对象通过想象外化为作家自己的心理感受。由于作家的体验，作家的想象，作为文学创造客体的社会生活已被知觉化、情感化、生命化了。因此作家笔下的生活就不那么“客观”了，而是经过作家感觉的折光、情感的涂染、想象的修饰、心智的灌注、理性的过滤之后的社会生活。</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第一部分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itchFamily="34" charset="-122"/>
                <a:ea typeface="微软雅黑" pitchFamily="34" charset="-122"/>
                <a:sym typeface="+mn-ea"/>
              </a:rPr>
              <a:t>知人论世</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1033458"/>
            <a:ext cx="7752599"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方法：</a:t>
            </a:r>
          </a:p>
          <a:p>
            <a:pPr>
              <a:lnSpc>
                <a:spcPct val="150000"/>
              </a:lnSpc>
            </a:pPr>
            <a:r>
              <a:rPr lang="zh-CN" altLang="en-US" sz="2400">
                <a:solidFill>
                  <a:srgbClr val="C00000"/>
                </a:solidFill>
                <a:latin typeface="微软雅黑" pitchFamily="34" charset="-122"/>
                <a:ea typeface="微软雅黑" pitchFamily="34" charset="-122"/>
              </a:rPr>
              <a:t>（一）想象要大胆</a:t>
            </a:r>
          </a:p>
          <a:p>
            <a:pPr>
              <a:lnSpc>
                <a:spcPct val="150000"/>
              </a:lnSpc>
            </a:pPr>
            <a:r>
              <a:rPr lang="zh-CN" altLang="en-US" sz="2400">
                <a:latin typeface="微软雅黑" pitchFamily="34" charset="-122"/>
                <a:ea typeface="微软雅黑" pitchFamily="34" charset="-122"/>
              </a:rPr>
              <a:t>高斯曾经说过：“没有大胆的猜测就不可能有伟大的发现。”当今社会，科技飞速发展，未来</a:t>
            </a:r>
            <a:r>
              <a:rPr lang="en-US" altLang="zh-CN" sz="2400">
                <a:latin typeface="微软雅黑" pitchFamily="34" charset="-122"/>
                <a:ea typeface="微软雅黑" pitchFamily="34" charset="-122"/>
              </a:rPr>
              <a:t>20</a:t>
            </a:r>
            <a:r>
              <a:rPr lang="zh-CN" altLang="en-US" sz="2400">
                <a:latin typeface="微软雅黑" pitchFamily="34" charset="-122"/>
                <a:ea typeface="微软雅黑" pitchFamily="34" charset="-122"/>
              </a:rPr>
              <a:t>年的情况怎样，我们要敢于去想，让思想插上翅膀自由地飞翔，大胆地去想象理想的未来社会和自己未来从事的职业。比如，可以自动调节温度的衣服，可以让人行走如飞的鞋子，可以推着走的房子</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只要想象奇特、合理，你笔下的一切都是可以发生的。</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1033458"/>
            <a:ext cx="7752599"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方法：</a:t>
            </a:r>
          </a:p>
          <a:p>
            <a:pPr>
              <a:lnSpc>
                <a:spcPct val="150000"/>
              </a:lnSpc>
            </a:pPr>
            <a:r>
              <a:rPr lang="zh-CN" altLang="en-US" sz="2400">
                <a:solidFill>
                  <a:srgbClr val="C00000"/>
                </a:solidFill>
                <a:latin typeface="微软雅黑" pitchFamily="34" charset="-122"/>
                <a:ea typeface="微软雅黑" pitchFamily="34" charset="-122"/>
              </a:rPr>
              <a:t>（二）想象要合理</a:t>
            </a:r>
          </a:p>
          <a:p>
            <a:pPr>
              <a:lnSpc>
                <a:spcPct val="150000"/>
              </a:lnSpc>
            </a:pPr>
            <a:r>
              <a:rPr lang="zh-CN" altLang="en-US" sz="2400">
                <a:latin typeface="微软雅黑" pitchFamily="34" charset="-122"/>
                <a:ea typeface="微软雅黑" pitchFamily="34" charset="-122"/>
              </a:rPr>
              <a:t>写想象作文要以现实生活为依据，要合乎情理，不能胡编乱造。现实生活是孕育美丽的幻想和美好愿望的土壤，离开现实生活的想象就会变成空想，变成胡思乱想。比如孙悟空是想象的产物，可他一半像人，一半像猴，综合了人和猴的特点。另外，把蒲公英想象成小降落伞，把柳树想象成苗条的姑娘，把下雨想象成跳舞，都与事物的特点密切相关。</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1033458"/>
            <a:ext cx="7752599" cy="3905043"/>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方法：</a:t>
            </a:r>
          </a:p>
          <a:p>
            <a:pPr>
              <a:lnSpc>
                <a:spcPct val="150000"/>
              </a:lnSpc>
            </a:pPr>
            <a:r>
              <a:rPr lang="zh-CN" altLang="en-US" sz="2400">
                <a:solidFill>
                  <a:srgbClr val="C00000"/>
                </a:solidFill>
                <a:latin typeface="微软雅黑" pitchFamily="34" charset="-122"/>
                <a:ea typeface="微软雅黑" pitchFamily="34" charset="-122"/>
              </a:rPr>
              <a:t>（三）想象要美</a:t>
            </a:r>
          </a:p>
          <a:p>
            <a:pPr>
              <a:lnSpc>
                <a:spcPct val="150000"/>
              </a:lnSpc>
            </a:pPr>
            <a:r>
              <a:rPr lang="zh-CN" altLang="en-US" sz="2400">
                <a:latin typeface="微软雅黑" pitchFamily="34" charset="-122"/>
                <a:ea typeface="微软雅黑" pitchFamily="34" charset="-122"/>
              </a:rPr>
              <a:t>好想象作文必须有一个“美好”的中心。无论是颂扬真、善、美，还是抨击假、恶、丑，都要对人们进行健康的、积极的思想宣传，或对读者起到启示、教育的作用，或给人展示一种美好的前景，让人充满幸福的期盼。</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1033458"/>
            <a:ext cx="7752599" cy="5013039"/>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方法：</a:t>
            </a:r>
          </a:p>
          <a:p>
            <a:pPr>
              <a:lnSpc>
                <a:spcPct val="150000"/>
              </a:lnSpc>
            </a:pPr>
            <a:r>
              <a:rPr lang="zh-CN" altLang="en-US" sz="2400">
                <a:solidFill>
                  <a:srgbClr val="C00000"/>
                </a:solidFill>
                <a:latin typeface="微软雅黑" pitchFamily="34" charset="-122"/>
                <a:ea typeface="微软雅黑" pitchFamily="34" charset="-122"/>
              </a:rPr>
              <a:t>（四）想象要具体</a:t>
            </a:r>
          </a:p>
          <a:p>
            <a:pPr>
              <a:lnSpc>
                <a:spcPct val="150000"/>
              </a:lnSpc>
            </a:pPr>
            <a:r>
              <a:rPr lang="zh-CN" altLang="en-US" sz="2400">
                <a:latin typeface="微软雅黑" pitchFamily="34" charset="-122"/>
                <a:ea typeface="微软雅黑" pitchFamily="34" charset="-122"/>
              </a:rPr>
              <a:t>写想象作文应和写记叙文一样，在写法上也要写“实”，要有“时间、地点、人物、事情的起因、经过、结果”。即用现实生活记叙文的方法去写未来的生活，让人读了有身临其境之感。写想象作文也要重视语言文字的表达，章法结构的组织，使人读起来能感到文通宇顺，条理清楚，给人留下深刻的印象。</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1" y="1033458"/>
            <a:ext cx="7752599"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技法分析与指导</a:t>
            </a:r>
            <a:r>
              <a:rPr lang="en-US" altLang="zh-CN" sz="2400" b="1">
                <a:latin typeface="微软雅黑" pitchFamily="34" charset="-122"/>
                <a:ea typeface="微软雅黑" pitchFamily="34" charset="-122"/>
              </a:rPr>
              <a:t>】</a:t>
            </a:r>
          </a:p>
          <a:p>
            <a:pPr marL="342900" indent="-342900">
              <a:lnSpc>
                <a:spcPct val="150000"/>
              </a:lnSpc>
              <a:buFont typeface="Wingdings" panose="05000000000000000000" pitchFamily="2" charset="2"/>
              <a:buChar char="n"/>
            </a:pPr>
            <a:r>
              <a:rPr lang="zh-CN" altLang="en-US" sz="2400" b="1">
                <a:latin typeface="微软雅黑" pitchFamily="34" charset="-122"/>
                <a:ea typeface="微软雅黑" pitchFamily="34" charset="-122"/>
              </a:rPr>
              <a:t>方法：</a:t>
            </a:r>
          </a:p>
          <a:p>
            <a:pPr>
              <a:lnSpc>
                <a:spcPct val="150000"/>
              </a:lnSpc>
            </a:pPr>
            <a:r>
              <a:rPr lang="zh-CN" altLang="en-US" sz="2400">
                <a:solidFill>
                  <a:srgbClr val="C00000"/>
                </a:solidFill>
                <a:latin typeface="微软雅黑" pitchFamily="34" charset="-122"/>
                <a:ea typeface="微软雅黑" pitchFamily="34" charset="-122"/>
              </a:rPr>
              <a:t>（五）想象要有趣</a:t>
            </a:r>
          </a:p>
          <a:p>
            <a:pPr>
              <a:lnSpc>
                <a:spcPct val="150000"/>
              </a:lnSpc>
            </a:pPr>
            <a:r>
              <a:rPr lang="zh-CN" altLang="en-US" sz="2400">
                <a:latin typeface="微软雅黑" pitchFamily="34" charset="-122"/>
                <a:ea typeface="微软雅黑" pitchFamily="34" charset="-122"/>
              </a:rPr>
              <a:t>趣味性是想象作文的一个重要方面，它是引人入胜，使人喜读、乐读的重要保证。如有位同学由于记忆力差，他便想象了一种机器，能帮助人们把要学习的知识、要运用的技能很快地掌握，基本实现了“大脑移植”。把科学家大脑中的所有知识、所有内容像电脑复制材料一样移植过来，使他一上学就有了科学家的大脑</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这种想象多有趣呀，谁不爱读？</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678724" y="770308"/>
            <a:ext cx="3470846" cy="461665"/>
          </a:xfrm>
          <a:prstGeom prst="rect">
            <a:avLst/>
          </a:prstGeom>
          <a:noFill/>
        </p:spPr>
        <p:txBody>
          <a:bodyPr wrap="square" rtlCol="0">
            <a:spAutoFit/>
          </a:bodyPr>
          <a:lstStyle/>
          <a:p>
            <a:r>
              <a:rPr kumimoji="1" lang="zh-CN" altLang="en-US" sz="2400" b="1"/>
              <a:t>想象手法的剖析与运用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355096" y="919511"/>
            <a:ext cx="11674608" cy="4459041"/>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迁移运用</a:t>
            </a:r>
            <a:r>
              <a:rPr lang="en-US" altLang="zh-CN" sz="2400" b="1">
                <a:latin typeface="微软雅黑" pitchFamily="34" charset="-122"/>
                <a:ea typeface="微软雅黑" pitchFamily="34" charset="-122"/>
              </a:rPr>
              <a:t>】</a:t>
            </a:r>
          </a:p>
          <a:p>
            <a:pPr>
              <a:lnSpc>
                <a:spcPct val="150000"/>
              </a:lnSpc>
            </a:pPr>
            <a:r>
              <a:rPr lang="zh-CN" altLang="en-US" sz="2400" b="1">
                <a:latin typeface="微软雅黑" pitchFamily="34" charset="-122"/>
                <a:ea typeface="微软雅黑" pitchFamily="34" charset="-122"/>
              </a:rPr>
              <a:t>以“梦想”为话题</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运用想象和虚构</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写一段文字</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不少于</a:t>
            </a:r>
            <a:r>
              <a:rPr lang="en-US" altLang="zh-CN" sz="2400" b="1">
                <a:latin typeface="微软雅黑" pitchFamily="34" charset="-122"/>
                <a:ea typeface="微软雅黑" pitchFamily="34" charset="-122"/>
              </a:rPr>
              <a:t>200</a:t>
            </a:r>
            <a:r>
              <a:rPr lang="zh-CN" altLang="en-US" sz="2400" b="1">
                <a:latin typeface="微软雅黑" pitchFamily="34" charset="-122"/>
                <a:ea typeface="微软雅黑" pitchFamily="34" charset="-122"/>
              </a:rPr>
              <a:t>字。</a:t>
            </a:r>
          </a:p>
          <a:p>
            <a:pPr>
              <a:lnSpc>
                <a:spcPct val="150000"/>
              </a:lnSpc>
            </a:pPr>
            <a:r>
              <a:rPr lang="zh-CN" altLang="en-US" sz="2400">
                <a:solidFill>
                  <a:srgbClr val="C00000"/>
                </a:solidFill>
                <a:latin typeface="微软雅黑" pitchFamily="34" charset="-122"/>
                <a:ea typeface="微软雅黑" pitchFamily="34" charset="-122"/>
              </a:rPr>
              <a:t>示例</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我是一只蜗牛</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在我生命中</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我要爬去北方寻找我的梦想</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我的生命注定一路向北。我知道我的生命很短暂</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北极根本遥不可及</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但我清楚向北就是我生命的信仰</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不论快走还是慢行。我每天都在尽力地爬着</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朝我心驰神往的北方。我遭遇生命中的不幸</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我享受着生命中的快乐。我到过冰川</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凛冽的寒风中我寸步难行。疾风席卷着冰沙一浪一浪地向我袭来。我埋着头</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咬着牙</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一步一步地顶风前进。心中的信念支撑着我</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梦中的北方牵引着我</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我倔强地在寒冷的冰面上一路向北</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尽管走得很慢很慢</a:t>
            </a:r>
            <a:r>
              <a:rPr lang="en-US" altLang="zh-CN" sz="2400">
                <a:solidFill>
                  <a:srgbClr val="C00000"/>
                </a:solidFill>
                <a:latin typeface="微软雅黑"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dissolve">
                                      <p:cBhvr>
                                        <p:cTn id="16"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398078" y="869293"/>
            <a:ext cx="11496560" cy="5170646"/>
          </a:xfrm>
          <a:prstGeom prst="rect">
            <a:avLst/>
          </a:prstGeom>
          <a:noFill/>
        </p:spPr>
        <p:txBody>
          <a:bodyPr wrap="square" rtlCol="0">
            <a:spAutoFit/>
          </a:bodyPr>
          <a:lstStyle/>
          <a:p>
            <a:pPr algn="ctr" fontAlgn="ctr">
              <a:lnSpc>
                <a:spcPct val="150000"/>
              </a:lnSpc>
            </a:pPr>
            <a:r>
              <a:rPr lang="zh-CN" altLang="en-US" sz="2000">
                <a:latin typeface="微软雅黑" pitchFamily="34" charset="-122"/>
                <a:ea typeface="微软雅黑" pitchFamily="34" charset="-122"/>
              </a:rPr>
              <a:t>马尔克斯，世界上最不孤独的人</a:t>
            </a:r>
          </a:p>
          <a:p>
            <a:pPr algn="ctr" fontAlgn="ctr">
              <a:lnSpc>
                <a:spcPct val="150000"/>
              </a:lnSpc>
            </a:pPr>
            <a:r>
              <a:rPr lang="zh-CN" altLang="en-US" sz="2000">
                <a:latin typeface="微软雅黑" pitchFamily="34" charset="-122"/>
                <a:ea typeface="微软雅黑" pitchFamily="34" charset="-122"/>
              </a:rPr>
              <a:t>陈众议</a:t>
            </a:r>
          </a:p>
          <a:p>
            <a:pPr fontAlgn="ctr">
              <a:lnSpc>
                <a:spcPct val="150000"/>
              </a:lnSpc>
            </a:pPr>
            <a:r>
              <a:rPr lang="zh-CN" altLang="en-US" sz="2000">
                <a:latin typeface="微软雅黑" pitchFamily="34" charset="-122"/>
                <a:ea typeface="微软雅黑" pitchFamily="34" charset="-122"/>
              </a:rPr>
              <a:t>      马尔克斯走了。然而，只要我们还记得他的名字，就会不断地询问：他留下了什么？他留下的当然是作品，但又不仅仅是作品。</a:t>
            </a:r>
          </a:p>
          <a:p>
            <a:pPr fontAlgn="ctr">
              <a:lnSpc>
                <a:spcPct val="150000"/>
              </a:lnSpc>
            </a:pPr>
            <a:r>
              <a:rPr lang="zh-CN" altLang="en-US" sz="2000">
                <a:latin typeface="微软雅黑" pitchFamily="34" charset="-122"/>
                <a:ea typeface="微软雅黑" pitchFamily="34" charset="-122"/>
              </a:rPr>
              <a:t>      </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百年孤独</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上市不足一周，马尔克斯走在布宜诺斯艾利斯的街头，忽然听到有人像发现了奇迹似的大声嚷嚷起来：“瞧，他就是</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百年孤独</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的作者！”书刚上市就被人认出自己，那天，马尔克斯生平第一次真正感受到了成功的喜悦。</a:t>
            </a:r>
          </a:p>
          <a:p>
            <a:pPr fontAlgn="ctr">
              <a:lnSpc>
                <a:spcPct val="150000"/>
              </a:lnSpc>
            </a:pPr>
            <a:r>
              <a:rPr lang="zh-CN" altLang="en-US" sz="2000">
                <a:latin typeface="微软雅黑" pitchFamily="34" charset="-122"/>
                <a:ea typeface="微软雅黑" pitchFamily="34" charset="-122"/>
              </a:rPr>
              <a:t>      于是，马尔克斯成了这个世界上最不孤独的人之一，各种文化出版机构争相邀请。同时，他又矛盾地成了这个世界上最孤独的人之一，只有到了这时他才真正懂得；做个凡人是多么幸福</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从此往后，他的一举一动都在人们的关注之下，他将不得安宁。人们怀着各自的目的，毫不客气地侵占他的时间，把他变成了歌星一样的公众人物。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fade">
                                      <p:cBhvr>
                                        <p:cTn id="8" dur="500"/>
                                        <p:tgtEl>
                                          <p:spTgt spid="4"/>
                                        </p:tgtEl>
                                      </p:cBhvr>
                                    </p:animEffect>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88103" y="688418"/>
            <a:ext cx="11615793" cy="6093976"/>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这样的情况在他</a:t>
            </a:r>
            <a:r>
              <a:rPr lang="en-US" altLang="zh-CN" sz="2000">
                <a:latin typeface="微软雅黑" pitchFamily="34" charset="-122"/>
                <a:ea typeface="微软雅黑" pitchFamily="34" charset="-122"/>
              </a:rPr>
              <a:t>1982</a:t>
            </a:r>
            <a:r>
              <a:rPr lang="zh-CN" altLang="en-US" sz="2000">
                <a:latin typeface="微软雅黑" pitchFamily="34" charset="-122"/>
                <a:ea typeface="微软雅黑" pitchFamily="34" charset="-122"/>
              </a:rPr>
              <a:t>年获得诺贝尔奖之后又一次达到高潮。面对各色不速之客，马尔克斯不得不“退避三舍”。</a:t>
            </a:r>
            <a:r>
              <a:rPr lang="en-US" altLang="zh-CN" sz="2000">
                <a:latin typeface="微软雅黑" pitchFamily="34" charset="-122"/>
                <a:ea typeface="微软雅黑" pitchFamily="34" charset="-122"/>
              </a:rPr>
              <a:t>1983</a:t>
            </a:r>
            <a:r>
              <a:rPr lang="zh-CN" altLang="en-US" sz="2000">
                <a:latin typeface="微软雅黑" pitchFamily="34" charset="-122"/>
                <a:ea typeface="微软雅黑" pitchFamily="34" charset="-122"/>
              </a:rPr>
              <a:t>年初至</a:t>
            </a:r>
            <a:r>
              <a:rPr lang="en-US" altLang="zh-CN" sz="2000">
                <a:latin typeface="微软雅黑" pitchFamily="34" charset="-122"/>
                <a:ea typeface="微软雅黑" pitchFamily="34" charset="-122"/>
              </a:rPr>
              <a:t>1985</a:t>
            </a:r>
            <a:r>
              <a:rPr lang="zh-CN" altLang="en-US" sz="2000">
                <a:latin typeface="微软雅黑" pitchFamily="34" charset="-122"/>
                <a:ea typeface="微软雅黑" pitchFamily="34" charset="-122"/>
              </a:rPr>
              <a:t>年中，他离群索居，在卡塔赫纳一个面向大海的书房里，按照自己惯常的时间表工作：从周一到周六，从早晨</a:t>
            </a:r>
            <a:r>
              <a:rPr lang="en-US" altLang="zh-CN" sz="2000">
                <a:latin typeface="微软雅黑" pitchFamily="34" charset="-122"/>
                <a:ea typeface="微软雅黑" pitchFamily="34" charset="-122"/>
              </a:rPr>
              <a:t>8</a:t>
            </a:r>
            <a:r>
              <a:rPr lang="zh-CN" altLang="en-US" sz="2000">
                <a:latin typeface="微软雅黑" pitchFamily="34" charset="-122"/>
                <a:ea typeface="微软雅黑" pitchFamily="34" charset="-122"/>
              </a:rPr>
              <a:t>点到下午</a:t>
            </a:r>
            <a:r>
              <a:rPr lang="en-US" altLang="zh-CN" sz="2000">
                <a:latin typeface="微软雅黑" pitchFamily="34" charset="-122"/>
                <a:ea typeface="微软雅黑" pitchFamily="34" charset="-122"/>
              </a:rPr>
              <a:t>3</a:t>
            </a:r>
            <a:r>
              <a:rPr lang="zh-CN" altLang="en-US" sz="2000">
                <a:latin typeface="微软雅黑" pitchFamily="34" charset="-122"/>
                <a:ea typeface="微软雅黑" pitchFamily="34" charset="-122"/>
              </a:rPr>
              <a:t>点。如果因为某些情况而被迫中断当天的工作，他总设法在第二天予以弥补。一分灵感，九分汗水；持之以恒，锲而不合，这正是马尔克斯成功的秘诀。</a:t>
            </a:r>
          </a:p>
          <a:p>
            <a:pPr fontAlgn="ctr">
              <a:lnSpc>
                <a:spcPct val="150000"/>
              </a:lnSpc>
            </a:pPr>
            <a:r>
              <a:rPr lang="zh-CN" altLang="en-US" sz="2000">
                <a:latin typeface="微软雅黑" pitchFamily="34" charset="-122"/>
                <a:ea typeface="微软雅黑" pitchFamily="34" charset="-122"/>
              </a:rPr>
              <a:t>      马尔克斯热情谦和、平易近人，是难得的古道热肠。他与巴尔加斯</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略萨（</a:t>
            </a:r>
            <a:r>
              <a:rPr lang="en-US" altLang="zh-CN" sz="2000">
                <a:latin typeface="微软雅黑" pitchFamily="34" charset="-122"/>
                <a:ea typeface="微软雅黑" pitchFamily="34" charset="-122"/>
              </a:rPr>
              <a:t>2010</a:t>
            </a:r>
            <a:r>
              <a:rPr lang="zh-CN" altLang="en-US" sz="2000">
                <a:latin typeface="微软雅黑" pitchFamily="34" charset="-122"/>
                <a:ea typeface="微软雅黑" pitchFamily="34" charset="-122"/>
              </a:rPr>
              <a:t>年获得诺贝尔文学奖的拉美文豪）的“恩怨情仇”曾被媒体炒得沸沸扬扬。然而，他从未在略萨走向诺贝尔文学奖的道路上使绊。</a:t>
            </a:r>
            <a:r>
              <a:rPr lang="en-US" altLang="zh-CN" sz="2000">
                <a:latin typeface="微软雅黑" pitchFamily="34" charset="-122"/>
                <a:ea typeface="微软雅黑" pitchFamily="34" charset="-122"/>
              </a:rPr>
              <a:t>2007</a:t>
            </a:r>
            <a:r>
              <a:rPr lang="zh-CN" altLang="en-US" sz="2000">
                <a:latin typeface="微软雅黑" pitchFamily="34" charset="-122"/>
                <a:ea typeface="微软雅黑" pitchFamily="34" charset="-122"/>
              </a:rPr>
              <a:t>年，适逢</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百年孤独</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诞生</a:t>
            </a:r>
            <a:r>
              <a:rPr lang="en-US" altLang="zh-CN" sz="2000">
                <a:latin typeface="微软雅黑" pitchFamily="34" charset="-122"/>
                <a:ea typeface="微软雅黑" pitchFamily="34" charset="-122"/>
              </a:rPr>
              <a:t>40</a:t>
            </a:r>
            <a:r>
              <a:rPr lang="zh-CN" altLang="en-US" sz="2000">
                <a:latin typeface="微软雅黑" pitchFamily="34" charset="-122"/>
                <a:ea typeface="微软雅黑" pitchFamily="34" charset="-122"/>
              </a:rPr>
              <a:t>周年，他主动向略萨示好，请后者为新版</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百年孤独</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作序。</a:t>
            </a:r>
          </a:p>
          <a:p>
            <a:pPr fontAlgn="ctr">
              <a:lnSpc>
                <a:spcPct val="150000"/>
              </a:lnSpc>
            </a:pPr>
            <a:r>
              <a:rPr lang="zh-CN" altLang="en-US" sz="2000">
                <a:latin typeface="微软雅黑" pitchFamily="34" charset="-122"/>
                <a:ea typeface="微软雅黑" pitchFamily="34" charset="-122"/>
              </a:rPr>
              <a:t>      </a:t>
            </a:r>
            <a:r>
              <a:rPr lang="en-US" altLang="zh-CN" sz="2000">
                <a:latin typeface="微软雅黑" pitchFamily="34" charset="-122"/>
                <a:ea typeface="微软雅黑" pitchFamily="34" charset="-122"/>
              </a:rPr>
              <a:t>20</a:t>
            </a:r>
            <a:r>
              <a:rPr lang="zh-CN" altLang="en-US" sz="2000">
                <a:latin typeface="微软雅黑" pitchFamily="34" charset="-122"/>
                <a:ea typeface="微软雅黑" pitchFamily="34" charset="-122"/>
              </a:rPr>
              <a:t>世纪</a:t>
            </a:r>
            <a:r>
              <a:rPr lang="en-US" altLang="zh-CN" sz="2000">
                <a:latin typeface="微软雅黑" pitchFamily="34" charset="-122"/>
                <a:ea typeface="微软雅黑" pitchFamily="34" charset="-122"/>
              </a:rPr>
              <a:t>50</a:t>
            </a:r>
            <a:r>
              <a:rPr lang="zh-CN" altLang="en-US" sz="2000">
                <a:latin typeface="微软雅黑" pitchFamily="34" charset="-122"/>
                <a:ea typeface="微软雅黑" pitchFamily="34" charset="-122"/>
              </a:rPr>
              <a:t>年代，他曾流亡巴黎，寄居在一家小客栈的阁楼中。当时他穷困潦倒，不仅付不起房租，就连一日三餐也无法保证。后来，当他不得不离开巴黎、流亡墨西哥时，房东放了他一马。万万没想到，这个一文不名的穷书生</a:t>
            </a:r>
            <a:r>
              <a:rPr lang="en-US" altLang="zh-CN" sz="2000">
                <a:latin typeface="微软雅黑" pitchFamily="34" charset="-122"/>
                <a:ea typeface="微软雅黑" pitchFamily="34" charset="-122"/>
              </a:rPr>
              <a:t>30</a:t>
            </a:r>
            <a:r>
              <a:rPr lang="zh-CN" altLang="en-US" sz="2000">
                <a:latin typeface="微软雅黑" pitchFamily="34" charset="-122"/>
                <a:ea typeface="微软雅黑" pitchFamily="34" charset="-122"/>
              </a:rPr>
              <a:t>年后会带着一大沓钱专门回来补交房租。当时，房东已经过世，房东太太一把鼻涕一把眼泪地接待了马尔克斯这个“唯一记得来补交房租的人”，并说她不想也不能收这个钱，因为她被来者的诚信感动，同时也要替天上有知的丈夫做一件大事：对世界文学尽一份力！</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071540"/>
            <a:ext cx="11364177" cy="5170646"/>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a:t>
            </a:r>
            <a:r>
              <a:rPr lang="en-US" altLang="zh-CN" sz="2000">
                <a:latin typeface="微软雅黑" pitchFamily="34" charset="-122"/>
                <a:ea typeface="微软雅黑" pitchFamily="34" charset="-122"/>
              </a:rPr>
              <a:t>1982</a:t>
            </a:r>
            <a:r>
              <a:rPr lang="zh-CN" altLang="en-US" sz="2000">
                <a:latin typeface="微软雅黑" pitchFamily="34" charset="-122"/>
                <a:ea typeface="微软雅黑" pitchFamily="34" charset="-122"/>
              </a:rPr>
              <a:t>年，他辗转联系上心仪已久的嘉宝。嘉宝是电影史上的“默片女皇”，他青年时期的偶像，但那时已然是个无人问津的孤独老妪。马尔克斯的造访使她喜出望外，他们促膝长谈。见马尔克斯不断用手揉他的眼睛，嘉宝便戴上老花镜，取来放大镜，为他“诊治”。原来是一根睫毛掉进眼睛里了。</a:t>
            </a:r>
          </a:p>
          <a:p>
            <a:pPr fontAlgn="ctr">
              <a:lnSpc>
                <a:spcPct val="150000"/>
              </a:lnSpc>
            </a:pPr>
            <a:r>
              <a:rPr lang="zh-CN" altLang="en-US" sz="2000">
                <a:latin typeface="微软雅黑" pitchFamily="34" charset="-122"/>
                <a:ea typeface="微软雅黑" pitchFamily="34" charset="-122"/>
              </a:rPr>
              <a:t>      马尔克斯从文</a:t>
            </a:r>
            <a:r>
              <a:rPr lang="en-US" altLang="zh-CN" sz="2000">
                <a:latin typeface="微软雅黑" pitchFamily="34" charset="-122"/>
                <a:ea typeface="微软雅黑" pitchFamily="34" charset="-122"/>
              </a:rPr>
              <a:t>60</a:t>
            </a:r>
            <a:r>
              <a:rPr lang="zh-CN" altLang="en-US" sz="2000">
                <a:latin typeface="微软雅黑" pitchFamily="34" charset="-122"/>
                <a:ea typeface="微软雅黑" pitchFamily="34" charset="-122"/>
              </a:rPr>
              <a:t>余年，屈指算来，创作了十几部长篇小说、数十篇中短篇小说和各色脚本、随笔、评论及新闻稿若干。这么一个作家，从地球的另一端旋风般进入中国，不仅风靡一时，而且落地生根。这不可谓不魔幻。</a:t>
            </a:r>
            <a:r>
              <a:rPr lang="en-US" altLang="zh-CN" sz="2000">
                <a:latin typeface="微软雅黑" pitchFamily="34" charset="-122"/>
                <a:ea typeface="微软雅黑" pitchFamily="34" charset="-122"/>
              </a:rPr>
              <a:t>20</a:t>
            </a:r>
            <a:r>
              <a:rPr lang="zh-CN" altLang="en-US" sz="2000">
                <a:latin typeface="微软雅黑" pitchFamily="34" charset="-122"/>
                <a:ea typeface="微软雅黑" pitchFamily="34" charset="-122"/>
              </a:rPr>
              <a:t>世纪</a:t>
            </a:r>
            <a:r>
              <a:rPr lang="en-US" altLang="zh-CN" sz="2000">
                <a:latin typeface="微软雅黑" pitchFamily="34" charset="-122"/>
                <a:ea typeface="微软雅黑" pitchFamily="34" charset="-122"/>
              </a:rPr>
              <a:t>80</a:t>
            </a:r>
            <a:r>
              <a:rPr lang="zh-CN" altLang="en-US" sz="2000">
                <a:latin typeface="微软雅黑" pitchFamily="34" charset="-122"/>
                <a:ea typeface="微软雅黑" pitchFamily="34" charset="-122"/>
              </a:rPr>
              <a:t>年代，中国读者对马尔克斯没有理解得那么深，他们更关注他作品的形式，比如结构、技巧。直到</a:t>
            </a:r>
            <a:r>
              <a:rPr lang="en-US" altLang="zh-CN" sz="2000">
                <a:latin typeface="微软雅黑" pitchFamily="34" charset="-122"/>
                <a:ea typeface="微软雅黑" pitchFamily="34" charset="-122"/>
              </a:rPr>
              <a:t>90</a:t>
            </a:r>
            <a:r>
              <a:rPr lang="zh-CN" altLang="en-US" sz="2000">
                <a:latin typeface="微软雅黑" pitchFamily="34" charset="-122"/>
                <a:ea typeface="微软雅黑" pitchFamily="34" charset="-122"/>
              </a:rPr>
              <a:t>年代，人们才开始注意到拉美文学更为本质和深层次的精神诉求：</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百年孤独</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及其所代表的拉美文学在借鉴西方现代文学形式技巧的同时，并没有放弃民族大道；没有放弃替一个民族，甚至整个美洲大陆代言的责任感、使命感。这种使命感触动了中国作家。受马尔克斯和拉美魔幻现实主义影响的中国作家何止莫言、阎连科或阿来、陈忠实，其中尤以“寻根派”为甚。</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72270" y="1095924"/>
            <a:ext cx="11647460" cy="4893647"/>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然而，当终于有中国出版方斥百万美元巨资买下了</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百年孤独</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的版权时，它同时也成了中国不少年轻人“死活读不下去的作品”。年轻读者正渐行渐远，他们不再关注马尔克斯及其所代表的伟大的文学传统。除了</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百年孤独</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，其实马尔克斯的其他作品，甚至中短篇小说也乏人问津。</a:t>
            </a:r>
          </a:p>
          <a:p>
            <a:pPr fontAlgn="ctr">
              <a:lnSpc>
                <a:spcPct val="150000"/>
              </a:lnSpc>
            </a:pPr>
            <a:r>
              <a:rPr lang="zh-CN" altLang="en-US" sz="2000">
                <a:latin typeface="微软雅黑" pitchFamily="34" charset="-122"/>
                <a:ea typeface="微软雅黑" pitchFamily="34" charset="-122"/>
              </a:rPr>
              <a:t>斯人已矣。文学的伟大传统呢，如今安在？作家的丰富遗产呢，也许只是聊作谈资，偶尔被人一提罢了。</a:t>
            </a:r>
          </a:p>
          <a:p>
            <a:pPr algn="r" fontAlgn="ctr">
              <a:lnSpc>
                <a:spcPct val="150000"/>
              </a:lnSpc>
            </a:pPr>
            <a:r>
              <a:rPr lang="zh-CN" altLang="en-US" sz="2000">
                <a:latin typeface="微软雅黑" pitchFamily="34" charset="-122"/>
                <a:ea typeface="微软雅黑" pitchFamily="34" charset="-122"/>
              </a:rPr>
              <a:t>（有删改）</a:t>
            </a:r>
            <a:endParaRPr lang="en-US" altLang="zh-CN" sz="2000">
              <a:latin typeface="微软雅黑" pitchFamily="34" charset="-122"/>
              <a:ea typeface="微软雅黑" pitchFamily="34" charset="-122"/>
            </a:endParaRPr>
          </a:p>
          <a:p>
            <a:pPr fontAlgn="ctr">
              <a:lnSpc>
                <a:spcPct val="150000"/>
              </a:lnSpc>
            </a:pPr>
            <a:r>
              <a:rPr lang="zh-CN" altLang="en-US">
                <a:latin typeface="微软雅黑" pitchFamily="34" charset="-122"/>
                <a:ea typeface="微软雅黑" pitchFamily="34" charset="-122"/>
              </a:rPr>
              <a:t>相关链接</a:t>
            </a:r>
          </a:p>
          <a:p>
            <a:pPr fontAlgn="ctr">
              <a:lnSpc>
                <a:spcPct val="150000"/>
              </a:lnSpc>
            </a:pPr>
            <a:r>
              <a:rPr lang="zh-CN" altLang="en-US">
                <a:latin typeface="微软雅黑" pitchFamily="34" charset="-122"/>
                <a:ea typeface="微软雅黑" pitchFamily="34" charset="-122"/>
              </a:rPr>
              <a:t>①加夫列尔</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加西亚</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马尔克斯（文中称“马尔克斯”），</a:t>
            </a:r>
            <a:r>
              <a:rPr lang="en-US" altLang="zh-CN">
                <a:latin typeface="微软雅黑" pitchFamily="34" charset="-122"/>
                <a:ea typeface="微软雅黑" pitchFamily="34" charset="-122"/>
              </a:rPr>
              <a:t>1927</a:t>
            </a:r>
            <a:r>
              <a:rPr lang="zh-CN" altLang="en-US">
                <a:latin typeface="微软雅黑" pitchFamily="34" charset="-122"/>
                <a:ea typeface="微软雅黑" pitchFamily="34" charset="-122"/>
              </a:rPr>
              <a:t>年出生于哥伦比亚，在波哥大大学攻读法律期间开始文学创作。</a:t>
            </a:r>
            <a:r>
              <a:rPr lang="en-US" altLang="zh-CN">
                <a:latin typeface="微软雅黑" pitchFamily="34" charset="-122"/>
                <a:ea typeface="微软雅黑" pitchFamily="34" charset="-122"/>
              </a:rPr>
              <a:t>1982</a:t>
            </a:r>
            <a:r>
              <a:rPr lang="zh-CN" altLang="en-US">
                <a:latin typeface="微软雅黑" pitchFamily="34" charset="-122"/>
                <a:ea typeface="微软雅黑" pitchFamily="34" charset="-122"/>
              </a:rPr>
              <a:t>年获诺贝尔文学奖。</a:t>
            </a:r>
            <a:r>
              <a:rPr lang="en-US" altLang="zh-CN">
                <a:latin typeface="微软雅黑" pitchFamily="34" charset="-122"/>
                <a:ea typeface="微软雅黑" pitchFamily="34" charset="-122"/>
              </a:rPr>
              <a:t>2014</a:t>
            </a:r>
            <a:r>
              <a:rPr lang="zh-CN" altLang="en-US">
                <a:latin typeface="微软雅黑" pitchFamily="34" charset="-122"/>
                <a:ea typeface="微软雅黑" pitchFamily="34" charset="-122"/>
              </a:rPr>
              <a:t>年</a:t>
            </a:r>
            <a:r>
              <a:rPr lang="en-US" altLang="zh-CN">
                <a:latin typeface="微软雅黑" pitchFamily="34" charset="-122"/>
                <a:ea typeface="微软雅黑" pitchFamily="34" charset="-122"/>
              </a:rPr>
              <a:t>4</a:t>
            </a:r>
            <a:r>
              <a:rPr lang="zh-CN" altLang="en-US">
                <a:latin typeface="微软雅黑" pitchFamily="34" charset="-122"/>
                <a:ea typeface="微软雅黑" pitchFamily="34" charset="-122"/>
              </a:rPr>
              <a:t>月，病逝于墨西哥城，享年</a:t>
            </a:r>
            <a:r>
              <a:rPr lang="en-US" altLang="zh-CN">
                <a:latin typeface="微软雅黑" pitchFamily="34" charset="-122"/>
                <a:ea typeface="微软雅黑" pitchFamily="34" charset="-122"/>
              </a:rPr>
              <a:t>87</a:t>
            </a:r>
            <a:r>
              <a:rPr lang="zh-CN" altLang="en-US">
                <a:latin typeface="微软雅黑" pitchFamily="34" charset="-122"/>
                <a:ea typeface="微软雅黑" pitchFamily="34" charset="-122"/>
              </a:rPr>
              <a:t>岁。（摘编自“百度百科”）</a:t>
            </a:r>
          </a:p>
          <a:p>
            <a:pPr fontAlgn="ctr">
              <a:lnSpc>
                <a:spcPct val="150000"/>
              </a:lnSpc>
            </a:pPr>
            <a:r>
              <a:rPr lang="zh-CN" altLang="en-US">
                <a:latin typeface="微软雅黑" pitchFamily="34" charset="-122"/>
                <a:ea typeface="微软雅黑" pitchFamily="34" charset="-122"/>
              </a:rPr>
              <a:t>②略萨与马尔克斯可以说是一生的朋友和敌人。早年略萨与马尔克斯是亲密无间的好友，但到了</a:t>
            </a:r>
            <a:r>
              <a:rPr lang="en-US" altLang="zh-CN">
                <a:latin typeface="微软雅黑" pitchFamily="34" charset="-122"/>
                <a:ea typeface="微软雅黑" pitchFamily="34" charset="-122"/>
              </a:rPr>
              <a:t>20</a:t>
            </a:r>
            <a:r>
              <a:rPr lang="zh-CN" altLang="en-US">
                <a:latin typeface="微软雅黑" pitchFamily="34" charset="-122"/>
                <a:ea typeface="微软雅黑" pitchFamily="34" charset="-122"/>
              </a:rPr>
              <a:t>世纪</a:t>
            </a:r>
            <a:r>
              <a:rPr lang="en-US" altLang="zh-CN">
                <a:latin typeface="微软雅黑" pitchFamily="34" charset="-122"/>
                <a:ea typeface="微软雅黑" pitchFamily="34" charset="-122"/>
              </a:rPr>
              <a:t>70</a:t>
            </a:r>
            <a:r>
              <a:rPr lang="zh-CN" altLang="en-US">
                <a:latin typeface="微软雅黑" pitchFamily="34" charset="-122"/>
                <a:ea typeface="微软雅黑" pitchFamily="34" charset="-122"/>
              </a:rPr>
              <a:t>年代，两人开始决裂，决裂的原因也一直被认为很诡异。</a:t>
            </a:r>
            <a:r>
              <a:rPr lang="en-US" altLang="zh-CN">
                <a:latin typeface="微软雅黑" pitchFamily="34" charset="-122"/>
                <a:ea typeface="微软雅黑" pitchFamily="34" charset="-122"/>
              </a:rPr>
              <a:t>1976</a:t>
            </a:r>
            <a:r>
              <a:rPr lang="zh-CN" altLang="en-US">
                <a:latin typeface="微软雅黑" pitchFamily="34" charset="-122"/>
                <a:ea typeface="微软雅黑" pitchFamily="34" charset="-122"/>
              </a:rPr>
              <a:t>年马尔克斯到墨西哥参加电影首映时巧遇略萨，马尔克斯上前打招呼，略萨一记老拳将马尔克斯打倒在地。</a:t>
            </a:r>
            <a:r>
              <a:rPr lang="en-US" altLang="zh-CN">
                <a:latin typeface="微软雅黑" pitchFamily="34" charset="-122"/>
                <a:ea typeface="微软雅黑" pitchFamily="34" charset="-122"/>
              </a:rPr>
              <a:t>2007</a:t>
            </a:r>
            <a:r>
              <a:rPr lang="zh-CN" altLang="en-US">
                <a:latin typeface="微软雅黑" pitchFamily="34" charset="-122"/>
                <a:ea typeface="微软雅黑" pitchFamily="34" charset="-122"/>
              </a:rPr>
              <a:t>年，两人和好。（摘编自</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马尔克斯与略萨反目之谜</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579685" y="1583237"/>
            <a:ext cx="7295323" cy="3905043"/>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加西亚</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马尔克斯</a:t>
            </a:r>
            <a:r>
              <a:rPr lang="en-US" altLang="zh-CN" sz="2400" b="1">
                <a:solidFill>
                  <a:srgbClr val="C00000"/>
                </a:solidFill>
                <a:latin typeface="微软雅黑" pitchFamily="34" charset="-122"/>
                <a:ea typeface="微软雅黑" pitchFamily="34" charset="-122"/>
              </a:rPr>
              <a:t>(1927—2014),</a:t>
            </a:r>
            <a:r>
              <a:rPr lang="zh-CN" altLang="en-US" sz="2400" b="1">
                <a:solidFill>
                  <a:srgbClr val="C00000"/>
                </a:solidFill>
                <a:latin typeface="微软雅黑" pitchFamily="34" charset="-122"/>
                <a:ea typeface="微软雅黑" pitchFamily="34" charset="-122"/>
              </a:rPr>
              <a:t>哥伦比亚作家、记者和社会活动家</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拉丁美洲魔幻现实主义文学的代表人物</a:t>
            </a:r>
            <a:r>
              <a:rPr lang="en-US" altLang="zh-CN" sz="2400" b="1">
                <a:solidFill>
                  <a:srgbClr val="C00000"/>
                </a:solidFill>
                <a:latin typeface="微软雅黑" pitchFamily="34" charset="-122"/>
                <a:ea typeface="微软雅黑" pitchFamily="34" charset="-122"/>
              </a:rPr>
              <a:t>,20</a:t>
            </a:r>
            <a:r>
              <a:rPr lang="zh-CN" altLang="en-US" sz="2400" b="1">
                <a:solidFill>
                  <a:srgbClr val="C00000"/>
                </a:solidFill>
                <a:latin typeface="微软雅黑" pitchFamily="34" charset="-122"/>
                <a:ea typeface="微软雅黑" pitchFamily="34" charset="-122"/>
              </a:rPr>
              <a:t>世纪最有影响力的作家之一</a:t>
            </a:r>
            <a:r>
              <a:rPr lang="en-US" altLang="zh-CN" sz="2400" b="1">
                <a:solidFill>
                  <a:srgbClr val="C00000"/>
                </a:solidFill>
                <a:latin typeface="微软雅黑" pitchFamily="34" charset="-122"/>
                <a:ea typeface="微软雅黑" pitchFamily="34" charset="-122"/>
              </a:rPr>
              <a:t>,1982</a:t>
            </a:r>
            <a:r>
              <a:rPr lang="zh-CN" altLang="en-US" sz="2400" b="1">
                <a:solidFill>
                  <a:srgbClr val="C00000"/>
                </a:solidFill>
                <a:latin typeface="微软雅黑" pitchFamily="34" charset="-122"/>
                <a:ea typeface="微软雅黑" pitchFamily="34" charset="-122"/>
              </a:rPr>
              <a:t>年诺贝尔文学奖得主。</a:t>
            </a:r>
            <a:r>
              <a:rPr lang="zh-CN" altLang="en-US" sz="2400">
                <a:latin typeface="微软雅黑" pitchFamily="34" charset="-122"/>
                <a:ea typeface="微软雅黑" pitchFamily="34" charset="-122"/>
              </a:rPr>
              <a:t>作为一个天才的、赢得广泛赞誉的小说家</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加西亚</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马尔克斯被誉为“二十世纪文学标杆”。加西亚</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马尔克斯的代表作有</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百年孤独</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霍乱时期的爱情</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00671" y="642627"/>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微软雅黑" pitchFamily="34" charset="-122"/>
                <a:ea typeface="微软雅黑" pitchFamily="34" charset="-122"/>
              </a:rPr>
              <a:t>了解作者</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377" y="1799454"/>
            <a:ext cx="3715612" cy="325315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533205"/>
            <a:ext cx="11364177" cy="3970318"/>
          </a:xfrm>
          <a:prstGeom prst="rect">
            <a:avLst/>
          </a:prstGeom>
          <a:noFill/>
        </p:spPr>
        <p:txBody>
          <a:bodyPr wrap="square" rtlCol="0">
            <a:spAutoFit/>
          </a:bodyPr>
          <a:lstStyle/>
          <a:p>
            <a:pPr fontAlgn="ctr">
              <a:lnSpc>
                <a:spcPct val="150000"/>
              </a:lnSpc>
            </a:pPr>
            <a:r>
              <a:rPr lang="zh-CN" altLang="en-US" sz="2400">
                <a:latin typeface="微软雅黑" pitchFamily="34" charset="-122"/>
                <a:ea typeface="微软雅黑" pitchFamily="34" charset="-122"/>
              </a:rPr>
              <a:t>问题：作者认为马尔克斯是“这个世界上最不孤独的人之一”，同时又是“这个世界上最孤独的人之一”，这是否矛盾？请结合材料谈谈你的看法。</a:t>
            </a:r>
          </a:p>
          <a:p>
            <a:pPr fontAlgn="ctr">
              <a:lnSpc>
                <a:spcPct val="150000"/>
              </a:lnSpc>
            </a:pPr>
            <a:r>
              <a:rPr lang="zh-CN" altLang="en-US" sz="2400">
                <a:solidFill>
                  <a:srgbClr val="C00000"/>
                </a:solidFill>
                <a:latin typeface="微软雅黑" pitchFamily="34" charset="-122"/>
                <a:ea typeface="微软雅黑" pitchFamily="34" charset="-122"/>
              </a:rPr>
              <a:t>明确   不矛盾。</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百年孤独</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上市以后，马尔克斯声名鹊起，各色人物争相追捧，荣誉也随之而来，马尔克斯内心充满了成功的喜悦，成为世界上最不孤独的人之一。但是，那些关注他的人都怀着各自的目的，他们并不关注马尔克斯内心的需求和内心的孤独，他们关注的只是马尔克斯头上的光环，马尔克斯的一切都被暴露在公众眼前，而作为平凡人的幸福一去不返了。</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43181" y="886874"/>
            <a:ext cx="11273970" cy="5262979"/>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itchFamily="34" charset="-122"/>
                <a:ea typeface="微软雅黑" pitchFamily="34" charset="-122"/>
              </a:rPr>
              <a:t>素材积累</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百年孤独</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名句</a:t>
            </a:r>
          </a:p>
          <a:p>
            <a:pPr fontAlgn="ctr">
              <a:lnSpc>
                <a:spcPct val="150000"/>
              </a:lnSpc>
            </a:pPr>
            <a:r>
              <a:rPr lang="en-US" altLang="zh-CN" sz="2000">
                <a:latin typeface="微软雅黑" pitchFamily="34" charset="-122"/>
                <a:ea typeface="微软雅黑" pitchFamily="34" charset="-122"/>
              </a:rPr>
              <a:t>1</a:t>
            </a:r>
            <a:r>
              <a:rPr lang="zh-CN" altLang="en-US" sz="2000">
                <a:latin typeface="微软雅黑" pitchFamily="34" charset="-122"/>
                <a:ea typeface="微软雅黑" pitchFamily="34" charset="-122"/>
              </a:rPr>
              <a:t>、多年以后，奥雷连诺上校站在行刑队面前，准会想起父亲带他去参观冰块的那个遥远的下午。</a:t>
            </a:r>
          </a:p>
          <a:p>
            <a:pPr fontAlgn="ctr">
              <a:lnSpc>
                <a:spcPct val="150000"/>
              </a:lnSpc>
            </a:pPr>
            <a:r>
              <a:rPr lang="en-US" altLang="zh-CN" sz="2000">
                <a:latin typeface="微软雅黑" pitchFamily="34" charset="-122"/>
                <a:ea typeface="微软雅黑" pitchFamily="34" charset="-122"/>
              </a:rPr>
              <a:t>2</a:t>
            </a:r>
            <a:r>
              <a:rPr lang="zh-CN" altLang="en-US" sz="2000">
                <a:latin typeface="微软雅黑" pitchFamily="34" charset="-122"/>
                <a:ea typeface="微软雅黑" pitchFamily="34" charset="-122"/>
              </a:rPr>
              <a:t>、过去都是假的，回忆是一条没有归途的路，以往的一切春天都无法复原，即使最狂乱且坚韧的爱情，归根结底也不过是一种瞬息即逝的现实，唯有孤独永恒。</a:t>
            </a:r>
          </a:p>
          <a:p>
            <a:pPr fontAlgn="ctr">
              <a:lnSpc>
                <a:spcPct val="150000"/>
              </a:lnSpc>
            </a:pPr>
            <a:r>
              <a:rPr lang="en-US" altLang="zh-CN" sz="2000">
                <a:latin typeface="微软雅黑" pitchFamily="34" charset="-122"/>
                <a:ea typeface="微软雅黑" pitchFamily="34" charset="-122"/>
              </a:rPr>
              <a:t>3</a:t>
            </a:r>
            <a:r>
              <a:rPr lang="zh-CN" altLang="en-US" sz="2000">
                <a:latin typeface="微软雅黑" pitchFamily="34" charset="-122"/>
                <a:ea typeface="微软雅黑" pitchFamily="34" charset="-122"/>
              </a:rPr>
              <a:t>、父母是隔在我们和死亡之间的帘子。你和死亡好象隔着什么在看，没有什么感受，你的父母挡在你们中间，等到你的父母过世了，你才会直面这些东西，不然你看到的死亡是很抽象的，你不知道。亲戚，朋友，邻居，隔代，他们去世对你的压力不是那么直接，父母是隔在你和死亡之间的一道帘子，把你挡了一下，你最亲密的人会影响你的生死观。</a:t>
            </a:r>
          </a:p>
          <a:p>
            <a:pPr fontAlgn="ctr">
              <a:lnSpc>
                <a:spcPct val="150000"/>
              </a:lnSpc>
            </a:pPr>
            <a:r>
              <a:rPr lang="en-US" altLang="zh-CN" sz="2000">
                <a:latin typeface="微软雅黑" pitchFamily="34" charset="-122"/>
                <a:ea typeface="微软雅黑" pitchFamily="34" charset="-122"/>
              </a:rPr>
              <a:t>4</a:t>
            </a:r>
            <a:r>
              <a:rPr lang="zh-CN" altLang="en-US" sz="2000">
                <a:latin typeface="微软雅黑" pitchFamily="34" charset="-122"/>
                <a:ea typeface="微软雅黑" pitchFamily="34" charset="-122"/>
              </a:rPr>
              <a:t>、一个幸福晚年的秘决不是别的，而是与孤寂签订一个体面的协定。</a:t>
            </a:r>
          </a:p>
          <a:p>
            <a:pPr fontAlgn="ctr">
              <a:lnSpc>
                <a:spcPct val="150000"/>
              </a:lnSpc>
            </a:pPr>
            <a:r>
              <a:rPr lang="en-US" altLang="zh-CN" sz="2000">
                <a:latin typeface="微软雅黑" pitchFamily="34" charset="-122"/>
                <a:ea typeface="微软雅黑" pitchFamily="34" charset="-122"/>
              </a:rPr>
              <a:t>5</a:t>
            </a:r>
            <a:r>
              <a:rPr lang="zh-CN" altLang="en-US" sz="2000">
                <a:latin typeface="微软雅黑" pitchFamily="34" charset="-122"/>
                <a:ea typeface="微软雅黑" pitchFamily="34" charset="-122"/>
              </a:rPr>
              <a:t>、即使以为自己的感情已经干涸得无法给予，也总会有一个时刻一样东西能拨动心灵深处的弦，我们毕竟不是生来就享受孤独的。</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itchFamily="34" charset="-122"/>
                <a:ea typeface="微软雅黑" pitchFamily="34" charset="-122"/>
                <a:sym typeface="+mn-ea"/>
              </a:rPr>
              <a:t>结  束</a:t>
            </a:r>
            <a:endParaRPr lang="en-US" altLang="zh-CN" sz="3600">
              <a:solidFill>
                <a:schemeClr val="bg1"/>
              </a:solidFill>
              <a:latin typeface="微软雅黑" pitchFamily="34" charset="-122"/>
              <a:ea typeface="微软雅黑"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328400" y="109093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par>
                          <p:cTn id="9" fill="hold" nodeType="withGroup">
                            <p:stCondLst>
                              <p:cond delay="500"/>
                            </p:stCondLst>
                            <p:childTnLst>
                              <p:par>
                                <p:cTn id="10" presetID="12" presetClass="entr" presetSubtype="4" fill="hold" grpId="0" nodeType="afterEffec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1000"/>
                                        <p:tgtEl>
                                          <p:spTgt spid="82"/>
                                        </p:tgtEl>
                                        <p:attrNameLst>
                                          <p:attrName>ppt_y</p:attrName>
                                        </p:attrNameLst>
                                      </p:cBhvr>
                                      <p:tavLst>
                                        <p:tav tm="0">
                                          <p:val>
                                            <p:strVal val="#ppt_y+#ppt_h*1.125000"/>
                                          </p:val>
                                        </p:tav>
                                        <p:tav tm="100000">
                                          <p:val>
                                            <p:strVal val="#ppt_y"/>
                                          </p:val>
                                        </p:tav>
                                      </p:tavLst>
                                    </p:anim>
                                    <p:animEffect transition="in" filter="wipe(up)">
                                      <p:cBhvr>
                                        <p:cTn id="1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072897" y="1912421"/>
            <a:ext cx="10558272" cy="2797048"/>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百年孤独</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是哥伦比亚作家加西亚</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马尔克斯创作的长篇小说</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被誉为“再现拉丁美洲历史社会图景的鸿篇巨制”。</a:t>
            </a:r>
            <a:r>
              <a:rPr lang="zh-CN" altLang="en-US" sz="2400" b="1">
                <a:solidFill>
                  <a:srgbClr val="C00000"/>
                </a:solidFill>
                <a:latin typeface="微软雅黑" pitchFamily="34" charset="-122"/>
                <a:ea typeface="微软雅黑" pitchFamily="34" charset="-122"/>
              </a:rPr>
              <a:t>作品描写了布恩迪亚家族七代人的传奇故事</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以及加勒比海沿岸小镇马孔多的百年兴衰</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反映了拉丁美洲一个世纪以来风云变幻的历史。</a:t>
            </a:r>
            <a:r>
              <a:rPr lang="zh-CN" altLang="en-US" sz="2400">
                <a:latin typeface="微软雅黑" pitchFamily="34" charset="-122"/>
                <a:ea typeface="微软雅黑" pitchFamily="34" charset="-122"/>
              </a:rPr>
              <a:t>作品融入神话传说、民间故事、宗教典故等神秘因素</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巧妙地糅合了现实与虚幻。</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百年孤独</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是</a:t>
            </a:r>
            <a:r>
              <a:rPr lang="en-US" altLang="zh-CN" sz="2400">
                <a:latin typeface="微软雅黑" pitchFamily="34" charset="-122"/>
                <a:ea typeface="微软雅黑" pitchFamily="34" charset="-122"/>
              </a:rPr>
              <a:t>20</a:t>
            </a:r>
            <a:r>
              <a:rPr lang="zh-CN" altLang="en-US" sz="2400">
                <a:latin typeface="微软雅黑" pitchFamily="34" charset="-122"/>
                <a:ea typeface="微软雅黑" pitchFamily="34" charset="-122"/>
              </a:rPr>
              <a:t>世纪重要的经典文学巨著之一。</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656703" y="690248"/>
            <a:ext cx="2878593"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itchFamily="34" charset="-122"/>
              </a:rPr>
              <a:t>了解</a:t>
            </a:r>
            <a:r>
              <a:rPr lang="en-US" altLang="zh-CN" sz="2800" b="1">
                <a:solidFill>
                  <a:schemeClr val="bg1">
                    <a:lumMod val="50000"/>
                  </a:schemeClr>
                </a:solidFill>
                <a:latin typeface="微软雅黑" pitchFamily="34" charset="-122"/>
                <a:ea typeface="微软雅黑" pitchFamily="34" charset="-122"/>
              </a:rPr>
              <a:t>《</a:t>
            </a:r>
            <a:r>
              <a:rPr lang="zh-CN" altLang="en-US" sz="2800" b="1">
                <a:solidFill>
                  <a:schemeClr val="bg1">
                    <a:lumMod val="50000"/>
                  </a:schemeClr>
                </a:solidFill>
                <a:latin typeface="微软雅黑" pitchFamily="34" charset="-122"/>
                <a:ea typeface="微软雅黑" pitchFamily="34" charset="-122"/>
              </a:rPr>
              <a:t>百年孤独</a:t>
            </a:r>
            <a:r>
              <a:rPr lang="en-US" altLang="zh-CN" sz="2800" b="1">
                <a:solidFill>
                  <a:schemeClr val="bg1">
                    <a:lumMod val="50000"/>
                  </a:schemeClr>
                </a:solidFill>
                <a:latin typeface="微软雅黑" pitchFamily="34" charset="-122"/>
                <a:ea typeface="微软雅黑" pitchFamily="34" charset="-122"/>
              </a:rPr>
              <a:t>》 </a:t>
            </a:r>
            <a:endParaRPr lang="zh-CN" altLang="en-US" sz="2800" b="1">
              <a:solidFill>
                <a:schemeClr val="bg1">
                  <a:lumMod val="50000"/>
                </a:schemeClr>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16351" y="116359"/>
            <a:ext cx="3511937"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itchFamily="34" charset="-122"/>
              </a:rPr>
              <a:t>主要的人物关系图：</a:t>
            </a:r>
          </a:p>
        </p:txBody>
      </p:sp>
      <p:pic>
        <p:nvPicPr>
          <p:cNvPr id="5" name="Picture 2" descr="A25"/>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034478" y="614642"/>
            <a:ext cx="9792018" cy="6106792"/>
          </a:xfrm>
          <a:prstGeom prst="rect">
            <a:avLst/>
          </a:prstGeom>
          <a:noFill/>
          <a:ln>
            <a:no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954455" y="1548547"/>
            <a:ext cx="6786441" cy="4654544"/>
          </a:xfrm>
          <a:prstGeom prst="rect">
            <a:avLst/>
          </a:prstGeom>
          <a:noFill/>
        </p:spPr>
        <p:txBody>
          <a:bodyPr wrap="square" rtlCol="0">
            <a:spAutoFit/>
          </a:bodyPr>
          <a:lstStyle/>
          <a:p>
            <a:pPr>
              <a:lnSpc>
                <a:spcPct val="150000"/>
              </a:lnSpc>
            </a:pPr>
            <a:r>
              <a:rPr lang="zh-CN" altLang="en-US" sz="2000">
                <a:latin typeface="微软雅黑" pitchFamily="34" charset="-122"/>
                <a:ea typeface="微软雅黑" pitchFamily="34" charset="-122"/>
              </a:rPr>
              <a:t>       何塞</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阿尔卡蒂奥</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布恩迪亚与表妹乌尔苏拉结婚后，带领一群年轻人离开家乡，长途跋涉来到一个偏远的地区，建立了小村庄马孔多。马孔多交通闭塞，只有一群吉卜赛人偶尔来访，带来磁铁、望远镜、冰块等新鲜事物，却被村里人看作魔法。何塞</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阿尔卡蒂奥</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布恩迪亚与吉卜赛老人梅尔基亚德斯结为好友，埋头钻研炼金术，却一无所获。他想寻找通过外部世界的道路，也以失败告终。反而是乌尔苏拉在寻找离家出走的大儿子何塞</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阿尔卡蒂奥时，无意中发现了临近的城镇。马孔多自此与繁华世界建立了联系，天翻地覆的变化即将到来。</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116913" y="654909"/>
            <a:ext cx="188549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itchFamily="34" charset="-122"/>
                <a:ea typeface="微软雅黑" pitchFamily="34" charset="-122"/>
              </a:rPr>
              <a:t>前情回顾</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338" y="654909"/>
            <a:ext cx="3579621" cy="506158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itchFamily="34" charset="-122"/>
                <a:ea typeface="微软雅黑" pitchFamily="34" charset="-122"/>
                <a:sym typeface="+mn-ea"/>
              </a:rPr>
              <a:t>写作背景</a:t>
            </a:r>
            <a:endParaRPr lang="en-US" altLang="zh-CN" sz="4800" b="1">
              <a:solidFill>
                <a:schemeClr val="bg1"/>
              </a:solidFill>
              <a:latin typeface="微软雅黑" pitchFamily="34" charset="-122"/>
              <a:ea typeface="微软雅黑"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文本框 81"/>
          <p:cNvSpPr txBox="1"/>
          <p:nvPr/>
        </p:nvSpPr>
        <p:spPr>
          <a:xfrm>
            <a:off x="5034482" y="2287546"/>
            <a:ext cx="6775502" cy="3351046"/>
          </a:xfrm>
          <a:prstGeom prst="rect">
            <a:avLst/>
          </a:prstGeom>
          <a:noFill/>
          <a:effectLst/>
        </p:spPr>
        <p:txBody>
          <a:bodyPr wrap="square" rtlCol="0">
            <a:spAutoFit/>
          </a:bodyPr>
          <a:lstStyle/>
          <a:p>
            <a:pPr>
              <a:lnSpc>
                <a:spcPct val="150000"/>
              </a:lnSpc>
            </a:pPr>
            <a:r>
              <a:rPr lang="zh-CN" altLang="en-US" sz="2400" b="1">
                <a:latin typeface="微软雅黑" pitchFamily="34" charset="-122"/>
                <a:ea typeface="微软雅黑" pitchFamily="34" charset="-122"/>
              </a:rPr>
              <a:t>      从</a:t>
            </a:r>
            <a:r>
              <a:rPr lang="en-US" altLang="zh-CN" sz="2400" b="1">
                <a:latin typeface="微软雅黑" pitchFamily="34" charset="-122"/>
                <a:ea typeface="微软雅黑" pitchFamily="34" charset="-122"/>
              </a:rPr>
              <a:t>1830</a:t>
            </a:r>
            <a:r>
              <a:rPr lang="zh-CN" altLang="en-US" sz="2400" b="1">
                <a:latin typeface="微软雅黑" pitchFamily="34" charset="-122"/>
                <a:ea typeface="微软雅黑" pitchFamily="34" charset="-122"/>
              </a:rPr>
              <a:t>年至</a:t>
            </a:r>
            <a:r>
              <a:rPr lang="en-US" altLang="zh-CN" sz="2400" b="1">
                <a:latin typeface="微软雅黑" pitchFamily="34" charset="-122"/>
                <a:ea typeface="微软雅黑" pitchFamily="34" charset="-122"/>
              </a:rPr>
              <a:t>19</a:t>
            </a:r>
            <a:r>
              <a:rPr lang="zh-CN" altLang="en-US" sz="2400" b="1">
                <a:latin typeface="微软雅黑" pitchFamily="34" charset="-122"/>
                <a:ea typeface="微软雅黑" pitchFamily="34" charset="-122"/>
              </a:rPr>
              <a:t>世纪末的</a:t>
            </a:r>
            <a:r>
              <a:rPr lang="en-US" altLang="zh-CN" sz="2400" b="1">
                <a:latin typeface="微软雅黑" pitchFamily="34" charset="-122"/>
                <a:ea typeface="微软雅黑" pitchFamily="34" charset="-122"/>
              </a:rPr>
              <a:t>70</a:t>
            </a:r>
            <a:r>
              <a:rPr lang="zh-CN" altLang="en-US" sz="2400" b="1">
                <a:latin typeface="微软雅黑" pitchFamily="34" charset="-122"/>
                <a:ea typeface="微软雅黑" pitchFamily="34" charset="-122"/>
              </a:rPr>
              <a:t>年间</a:t>
            </a:r>
            <a:r>
              <a:rPr lang="en-US" altLang="zh-CN" sz="2400" b="1">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哥伦比亚爆发过几十次内战</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使数十万人丧生。</a:t>
            </a:r>
            <a:r>
              <a:rPr lang="zh-CN" altLang="en-US" sz="2400" b="1">
                <a:latin typeface="微软雅黑" pitchFamily="34" charset="-122"/>
                <a:ea typeface="微软雅黑" pitchFamily="34" charset="-122"/>
              </a:rPr>
              <a:t>该书以很长的篇幅描述了这方面的史实</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并且通过书中主人公带有传奇色彩的人生集中表现出来。</a:t>
            </a:r>
            <a:r>
              <a:rPr lang="zh-CN" altLang="en-US" sz="2400" b="1">
                <a:solidFill>
                  <a:srgbClr val="C00000"/>
                </a:solidFill>
                <a:latin typeface="微软雅黑" pitchFamily="34" charset="-122"/>
                <a:ea typeface="微软雅黑" pitchFamily="34" charset="-122"/>
              </a:rPr>
              <a:t>书中将政客们的虚伪</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统治者们的残忍</a:t>
            </a:r>
            <a:r>
              <a:rPr lang="en-US" altLang="zh-CN" sz="2400" b="1">
                <a:solidFill>
                  <a:srgbClr val="C00000"/>
                </a:solidFill>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民众的盲从和愚昧等等都写得淋漓尽致。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5200</Words>
  <Application>Microsoft Office PowerPoint</Application>
  <PresentationFormat>自定义</PresentationFormat>
  <Paragraphs>210</Paragraphs>
  <Slides>52</Slides>
  <Notes>1</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2020-10-09T14:11:04Z</cp:lastPrinted>
  <dcterms:created xsi:type="dcterms:W3CDTF">2020-10-09T14:11:04Z</dcterms:created>
  <dcterms:modified xsi:type="dcterms:W3CDTF">2021-08-31T04:30:00Z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