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4" r:id="rId2"/>
  </p:sldMasterIdLst>
  <p:notesMasterIdLst>
    <p:notesMasterId r:id="rId48"/>
  </p:notesMasterIdLst>
  <p:sldIdLst>
    <p:sldId id="256" r:id="rId3"/>
    <p:sldId id="606" r:id="rId4"/>
    <p:sldId id="656" r:id="rId5"/>
    <p:sldId id="283" r:id="rId6"/>
    <p:sldId id="333" r:id="rId7"/>
    <p:sldId id="657" r:id="rId8"/>
    <p:sldId id="658" r:id="rId9"/>
    <p:sldId id="659" r:id="rId10"/>
    <p:sldId id="660" r:id="rId11"/>
    <p:sldId id="661" r:id="rId12"/>
    <p:sldId id="565" r:id="rId13"/>
    <p:sldId id="662" r:id="rId14"/>
    <p:sldId id="663" r:id="rId15"/>
    <p:sldId id="665" r:id="rId16"/>
    <p:sldId id="578" r:id="rId17"/>
    <p:sldId id="577" r:id="rId18"/>
    <p:sldId id="614" r:id="rId19"/>
    <p:sldId id="573" r:id="rId20"/>
    <p:sldId id="487" r:id="rId21"/>
    <p:sldId id="629" r:id="rId22"/>
    <p:sldId id="668" r:id="rId23"/>
    <p:sldId id="669" r:id="rId24"/>
    <p:sldId id="667" r:id="rId25"/>
    <p:sldId id="670" r:id="rId26"/>
    <p:sldId id="671" r:id="rId27"/>
    <p:sldId id="672" r:id="rId28"/>
    <p:sldId id="673" r:id="rId29"/>
    <p:sldId id="674" r:id="rId30"/>
    <p:sldId id="675" r:id="rId31"/>
    <p:sldId id="631" r:id="rId32"/>
    <p:sldId id="676" r:id="rId33"/>
    <p:sldId id="677" r:id="rId34"/>
    <p:sldId id="678" r:id="rId35"/>
    <p:sldId id="679" r:id="rId36"/>
    <p:sldId id="680" r:id="rId37"/>
    <p:sldId id="575" r:id="rId38"/>
    <p:sldId id="681" r:id="rId39"/>
    <p:sldId id="622" r:id="rId40"/>
    <p:sldId id="682" r:id="rId41"/>
    <p:sldId id="683" r:id="rId42"/>
    <p:sldId id="331" r:id="rId43"/>
    <p:sldId id="549" r:id="rId44"/>
    <p:sldId id="332" r:id="rId45"/>
    <p:sldId id="583" r:id="rId46"/>
    <p:sldId id="271" r:id="rId47"/>
  </p:sldIdLst>
  <p:sldSz cx="12192000" cy="6858000"/>
  <p:notesSz cx="6858000" cy="9144000"/>
  <p:custDataLst>
    <p:tags r:id="rId49"/>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xmlns="">
        <p15:guide id="1" orient="horz" pos="2198">
          <p15:clr>
            <a:srgbClr val="A4A3A4"/>
          </p15:clr>
        </p15:guide>
        <p15:guide id="2" pos="3884">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一点 设计" initials="一点" lastIdx="0"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p:restoredTop sz="92449"/>
  </p:normalViewPr>
  <p:slideViewPr>
    <p:cSldViewPr snapToGrid="0" showGuides="1">
      <p:cViewPr varScale="1">
        <p:scale>
          <a:sx n="63" d="100"/>
          <a:sy n="63" d="100"/>
        </p:scale>
        <p:origin x="-102" y="-396"/>
      </p:cViewPr>
      <p:guideLst>
        <p:guide orient="horz" pos="2198"/>
        <p:guide pos="3884"/>
      </p:guideLst>
    </p:cSldViewPr>
  </p:slideViewPr>
  <p:notesTextViewPr>
    <p:cViewPr>
      <p:scale>
        <a:sx n="1" d="1"/>
        <a:sy n="1" d="1"/>
      </p:scale>
      <p:origin x="0" y="0"/>
    </p:cViewPr>
  </p:notesTextViewPr>
  <p:sorterViewPr showFormatting="0">
    <p:cViewPr varScale="1">
      <p:scale>
        <a:sx n="100" d="100"/>
        <a:sy n="100" d="100"/>
      </p:scale>
      <p:origin x="0" y="0"/>
    </p:cViewPr>
  </p:sorterViewPr>
  <p:notesViewPr>
    <p:cSldViewPr>
      <p:cViewPr>
        <p:scale>
          <a:sx n="66" d="100"/>
          <a:sy n="66" d="100"/>
        </p:scale>
        <p:origin x="0" y="0"/>
      </p:cViewPr>
      <p:guideLst/>
    </p:cSldViewPr>
  </p:notesViewPr>
  <p:gridSpacing cx="72005" cy="72005"/>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commentAuthors" Target="commentAuthor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tags" Target="tags/tag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notesMaster" Target="notesMasters/notesMaster1.xml"/><Relationship Id="rId8" Type="http://schemas.openxmlformats.org/officeDocument/2006/relationships/slide" Target="slides/slide6.xml"/><Relationship Id="rId51"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0" hangingPunct="0">
              <a:buFontTx/>
              <a:buNone/>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eaLnBrk="0" hangingPunct="0">
              <a:buFontTx/>
              <a:buNone/>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单击此处编辑母版文本样式</a:t>
            </a: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第二级</a:t>
            </a: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第三级</a:t>
            </a: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第四级</a:t>
            </a: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第五级</a:t>
            </a:r>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eaLnBrk="0" hangingPunct="0">
              <a:buFontTx/>
              <a:buNone/>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wrap="square" lIns="91440" tIns="45720" rIns="91440" bIns="45720" numCol="1" anchor="b" anchorCtr="0" compatLnSpc="1"/>
          <a:lstStyle/>
          <a:p>
            <a:pPr lvl="0" algn="r" eaLnBrk="1" hangingPunct="1">
              <a:buNone/>
            </a:pPr>
            <a:fld id="{9A0DB2DC-4C9A-4742-B13C-FB6460FD3503}" type="slidenum">
              <a:rPr lang="en-US" altLang="en-US" sz="1200"/>
              <a:t>‹#›</a:t>
            </a:fld>
            <a:endParaRPr lang="en-US" altLang="en-US" sz="1200"/>
          </a:p>
        </p:txBody>
      </p:sp>
    </p:spTree>
    <p:extLst>
      <p:ext uri="{BB962C8B-B14F-4D97-AF65-F5344CB8AC3E}">
        <p14:creationId xmlns:p14="http://schemas.microsoft.com/office/powerpoint/2010/main" val="101904475"/>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a:ln>
            <a:solidFill>
              <a:srgbClr val="000000">
                <a:alpha val="100000"/>
              </a:srgbClr>
            </a:solidFill>
            <a:miter lim="800000"/>
          </a:ln>
        </p:spPr>
      </p:sp>
      <p:sp>
        <p:nvSpPr>
          <p:cNvPr id="47107" name="备注占位符 2"/>
          <p:cNvSpPr>
            <a:spLocks noGrp="1"/>
          </p:cNvSpPr>
          <p:nvPr>
            <p:ph type="body" idx="1"/>
          </p:nvPr>
        </p:nvSpPr>
        <p:spPr>
          <a:noFill/>
          <a:ln>
            <a:noFill/>
          </a:ln>
        </p:spPr>
        <p:txBody>
          <a:bodyPr wrap="square" lIns="91440" tIns="45720" rIns="91440" bIns="45720" anchor="t" anchorCtr="0"/>
          <a:lstStyle/>
          <a:p>
            <a:pPr lvl="0"/>
            <a:endParaRPr lang="zh-CN" altLang="en-US"/>
          </a:p>
        </p:txBody>
      </p:sp>
      <p:sp>
        <p:nvSpPr>
          <p:cNvPr id="47108" name="灯片编号占位符 3"/>
          <p:cNvSpPr txBox="1">
            <a:spLocks noGrp="1"/>
          </p:cNvSpPr>
          <p:nvPr>
            <p:ph type="sldNum" sz="quarter" idx="10"/>
          </p:nvPr>
        </p:nvSpPr>
        <p:spPr>
          <a:xfrm>
            <a:off x="3884613" y="8685213"/>
            <a:ext cx="2971800" cy="458787"/>
          </a:xfrm>
          <a:prstGeom prst="rect">
            <a:avLst/>
          </a:prstGeom>
          <a:noFill/>
          <a:ln w="9525">
            <a:noFill/>
          </a:ln>
        </p:spPr>
        <p:txBody>
          <a:bodyPr anchor="b" anchorCtr="0"/>
          <a:lstStyle/>
          <a:p>
            <a:pPr lvl="0" algn="r" eaLnBrk="1" hangingPunct="1"/>
            <a:fld id="{9A0DB2DC-4C9A-4742-B13C-FB6460FD3503}" type="slidenum">
              <a:rPr lang="en-US" altLang="zh-CN" sz="1200"/>
              <a:t>1</a:t>
            </a:fld>
            <a:endParaRPr lang="en-US" altLang="zh-CN" sz="1200"/>
          </a:p>
        </p:txBody>
      </p:sp>
    </p:spTree>
    <p:extLst>
      <p:ext uri="{BB962C8B-B14F-4D97-AF65-F5344CB8AC3E}">
        <p14:creationId xmlns:p14="http://schemas.microsoft.com/office/powerpoint/2010/main" val="23113250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a:ln>
            <a:solidFill>
              <a:srgbClr val="000000">
                <a:alpha val="100000"/>
              </a:srgbClr>
            </a:solidFill>
            <a:miter lim="800000"/>
          </a:ln>
        </p:spPr>
      </p:sp>
      <p:sp>
        <p:nvSpPr>
          <p:cNvPr id="48131" name="文本占位符 2"/>
          <p:cNvSpPr>
            <a:spLocks noGrp="1"/>
          </p:cNvSpPr>
          <p:nvPr>
            <p:ph type="body" idx="1"/>
          </p:nvPr>
        </p:nvSpPr>
        <p:spPr>
          <a:noFill/>
          <a:ln>
            <a:noFill/>
          </a:ln>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15604857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a:ln>
            <a:solidFill>
              <a:srgbClr val="000000">
                <a:alpha val="100000"/>
              </a:srgbClr>
            </a:solidFill>
            <a:miter lim="800000"/>
          </a:ln>
        </p:spPr>
      </p:sp>
      <p:sp>
        <p:nvSpPr>
          <p:cNvPr id="48131" name="文本占位符 2"/>
          <p:cNvSpPr>
            <a:spLocks noGrp="1"/>
          </p:cNvSpPr>
          <p:nvPr>
            <p:ph type="body" idx="1"/>
          </p:nvPr>
        </p:nvSpPr>
        <p:spPr>
          <a:noFill/>
          <a:ln>
            <a:noFill/>
          </a:ln>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13288114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19543741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14131217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17107738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幻灯片图像占位符 1"/>
          <p:cNvSpPr>
            <a:spLocks noGrp="1" noRot="1" noChangeAspect="1" noTextEdit="1"/>
          </p:cNvSpPr>
          <p:nvPr>
            <p:ph type="sldImg"/>
          </p:nvPr>
        </p:nvSpPr>
        <p:spPr>
          <a:ln>
            <a:solidFill>
              <a:srgbClr val="000000">
                <a:alpha val="100000"/>
              </a:srgbClr>
            </a:solidFill>
            <a:miter lim="800000"/>
          </a:ln>
        </p:spPr>
      </p:sp>
      <p:sp>
        <p:nvSpPr>
          <p:cNvPr id="50179" name="文本占位符 2"/>
          <p:cNvSpPr>
            <a:spLocks noGrp="1"/>
          </p:cNvSpPr>
          <p:nvPr>
            <p:ph type="body" idx="1"/>
          </p:nvPr>
        </p:nvSpPr>
        <p:spPr>
          <a:noFill/>
          <a:ln>
            <a:noFill/>
          </a:ln>
        </p:spPr>
        <p:txBody>
          <a:bodyPr wrap="square" lIns="91440" tIns="45720" rIns="91440" bIns="45720" anchor="t" anchorCtr="0"/>
          <a:lstStyle/>
          <a:p>
            <a:pPr lvl="0"/>
            <a:endParaRPr lang="zh-CN" altLang="en-US"/>
          </a:p>
        </p:txBody>
      </p:sp>
    </p:spTree>
    <p:extLst>
      <p:ext uri="{BB962C8B-B14F-4D97-AF65-F5344CB8AC3E}">
        <p14:creationId xmlns:p14="http://schemas.microsoft.com/office/powerpoint/2010/main" val="11890875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noProof="1" smtClean="0"/>
              <a:t>单击此处编辑母版标题样式</a:t>
            </a:r>
            <a:endParaRPr lang="en-US" noProof="1"/>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smtClean="0"/>
              <a:t>单击此处编辑母版副标题样式</a:t>
            </a:r>
            <a:endParaRPr lang="en-US" noProof="1"/>
          </a:p>
        </p:txBody>
      </p:sp>
      <p:sp>
        <p:nvSpPr>
          <p:cNvPr id="4" name="日期占位符 3"/>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en-US" altLang="en-US">
                <a:latin typeface="Calibri" panose="020F0502020204030204" pitchFamily="34" charset="0"/>
              </a:rPr>
              <a:t>‹#›</a:t>
            </a:fld>
            <a:endParaRPr lang="en-US" altLang="en-US">
              <a:latin typeface="Calibri" panose="020F0502020204030204" pitchFamily="34" charset="0"/>
            </a:endParaRPr>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noProof="1" smtClean="0"/>
              <a:t>单击此处编辑母版标题样式</a:t>
            </a:r>
            <a:endParaRPr lang="en-US" noProof="1"/>
          </a:p>
        </p:txBody>
      </p:sp>
      <p:sp>
        <p:nvSpPr>
          <p:cNvPr id="3" name="Vertical Text Placeholder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日期占位符 3"/>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en-US" altLang="en-US">
                <a:latin typeface="Calibri" panose="020F0502020204030204" pitchFamily="34" charset="0"/>
              </a:rPr>
              <a:t>‹#›</a:t>
            </a:fld>
            <a:endParaRPr lang="en-US" altLang="en-US">
              <a:latin typeface="Calibri" panose="020F0502020204030204" pitchFamily="34" charset="0"/>
            </a:endParaRP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r>
              <a:rPr lang="zh-CN" altLang="en-US" noProof="1" smtClean="0"/>
              <a:t>单击此处编辑母版标题样式</a:t>
            </a:r>
            <a:endParaRPr lang="en-US" noProof="1"/>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日期占位符 3"/>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en-US" altLang="en-US">
                <a:latin typeface="Calibri" panose="020F0502020204030204" pitchFamily="34" charset="0"/>
              </a:rPr>
              <a:t>‹#›</a:t>
            </a:fld>
            <a:endParaRPr lang="en-US" altLang="en-US">
              <a:latin typeface="Calibri" panose="020F0502020204030204" pitchFamily="34" charset="0"/>
            </a:endParaRPr>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1_标题幻灯片">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hangingPunct="1">
              <a:buNone/>
            </a:pPr>
            <a:fld id="{9A0DB2DC-4C9A-4742-B13C-FB6460FD3503}" type="slidenum">
              <a:rPr lang="en-US" altLang="en-US">
                <a:latin typeface="Calibri" panose="020F0502020204030204" pitchFamily="34" charset="0"/>
              </a:rPr>
              <a:t>‹#›</a:t>
            </a:fld>
            <a:endParaRPr lang="en-US" altLang="en-US">
              <a:latin typeface="Calibri" panose="020F0502020204030204" pitchFamily="34" charset="0"/>
            </a:endParaRPr>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2_标题和内容">
    <p:spTree>
      <p:nvGrpSpPr>
        <p:cNvPr id="1" name=""/>
        <p:cNvGrpSpPr/>
        <p:nvPr/>
      </p:nvGrpSpPr>
      <p:grpSpPr>
        <a:xfrm>
          <a:off x="0" y="0"/>
          <a:ext cx="0" cy="0"/>
          <a:chOff x="0" y="0"/>
          <a:chExt cx="0" cy="0"/>
        </a:xfrm>
      </p:grpSpPr>
      <p:sp>
        <p:nvSpPr>
          <p:cNvPr id="7" name="日期占位符 1"/>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8" name="页脚占位符 2"/>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9" name="灯片编号占位符 3"/>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lstStyle/>
          <a:p>
            <a:pPr algn="r">
              <a:buNone/>
            </a:pPr>
            <a:fld id="{9A0DB2DC-4C9A-4742-B13C-FB6460FD3503}" type="slidenum">
              <a:rPr lang="en-US" altLang="en-US"/>
              <a:t>‹#›</a:t>
            </a:fld>
            <a:endParaRPr lang="en-US" altLang="en-US"/>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noProof="1" smtClean="0"/>
              <a:t>单击此处编辑母版标题样式</a:t>
            </a:r>
            <a:endParaRPr lang="en-US" noProof="1"/>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smtClean="0"/>
              <a:t>单击此处编辑母版副标题样式</a:t>
            </a:r>
            <a:endParaRPr lang="en-US" noProof="1"/>
          </a:p>
        </p:txBody>
      </p:sp>
      <p:sp>
        <p:nvSpPr>
          <p:cNvPr id="4" name="日期占位符 3"/>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en-US" altLang="en-US">
                <a:latin typeface="Calibri" panose="020F0502020204030204" pitchFamily="34" charset="0"/>
              </a:rPr>
              <a:t>‹#›</a:t>
            </a:fld>
            <a:endParaRPr lang="en-US" altLang="en-US">
              <a:latin typeface="Calibri" panose="020F0502020204030204" pitchFamily="34" charset="0"/>
            </a:endParaRPr>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noProof="1" smtClean="0"/>
              <a:t>单击此处编辑母版标题样式</a:t>
            </a:r>
            <a:endParaRPr lang="en-US" noProof="1"/>
          </a:p>
        </p:txBody>
      </p:sp>
      <p:sp>
        <p:nvSpPr>
          <p:cNvPr id="3" name="Content Placeholder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日期占位符 3"/>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en-US" altLang="en-US">
                <a:latin typeface="Calibri" panose="020F0502020204030204" pitchFamily="34" charset="0"/>
              </a:rPr>
              <a:t>‹#›</a:t>
            </a:fld>
            <a:endParaRPr lang="en-US" altLang="en-US">
              <a:latin typeface="Calibri" panose="020F0502020204030204" pitchFamily="34" charset="0"/>
            </a:endParaRPr>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6000"/>
            </a:lvl1pPr>
          </a:lstStyle>
          <a:p>
            <a:r>
              <a:rPr lang="zh-CN" altLang="en-US" noProof="1" smtClean="0"/>
              <a:t>单击此处编辑母版标题样式</a:t>
            </a:r>
            <a:endParaRPr lang="en-US" noProof="1"/>
          </a:p>
        </p:txBody>
      </p:sp>
      <p:sp>
        <p:nvSpPr>
          <p:cNvPr id="3" name="Text Placeholder 2"/>
          <p:cNvSpPr>
            <a:spLocks noGrp="1"/>
          </p:cNvSpPr>
          <p:nvPr>
            <p:ph type="body" idx="1"/>
          </p:nvPr>
        </p:nvSpPr>
        <p:spPr>
          <a:xfrm>
            <a:off x="831851" y="4589465"/>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smtClean="0"/>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en-US" altLang="en-US">
                <a:latin typeface="Calibri" panose="020F0502020204030204" pitchFamily="34" charset="0"/>
              </a:rPr>
              <a:t>‹#›</a:t>
            </a:fld>
            <a:endParaRPr lang="en-US" altLang="en-US">
              <a:latin typeface="Calibri" panose="020F0502020204030204" pitchFamily="34" charset="0"/>
            </a:endParaRPr>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noProof="1" smtClean="0"/>
              <a:t>单击此处编辑母版标题样式</a:t>
            </a:r>
            <a:endParaRPr lang="en-US" noProof="1"/>
          </a:p>
        </p:txBody>
      </p:sp>
      <p:sp>
        <p:nvSpPr>
          <p:cNvPr id="3" name="Content Placeholder 2"/>
          <p:cNvSpPr>
            <a:spLocks noGrp="1"/>
          </p:cNvSpPr>
          <p:nvPr>
            <p:ph sz="half" idx="1"/>
          </p:nvPr>
        </p:nvSpPr>
        <p:spPr>
          <a:xfrm>
            <a:off x="838200" y="1825625"/>
            <a:ext cx="5181600" cy="435133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Content Placeholder 3"/>
          <p:cNvSpPr>
            <a:spLocks noGrp="1"/>
          </p:cNvSpPr>
          <p:nvPr>
            <p:ph sz="half" idx="2"/>
          </p:nvPr>
        </p:nvSpPr>
        <p:spPr>
          <a:xfrm>
            <a:off x="6172200" y="1825625"/>
            <a:ext cx="5181600" cy="435133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5" name="日期占位符 4"/>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en-US" altLang="en-US">
                <a:latin typeface="Calibri" panose="020F0502020204030204" pitchFamily="34" charset="0"/>
              </a:rPr>
              <a:t>‹#›</a:t>
            </a:fld>
            <a:endParaRPr lang="en-US" altLang="en-US">
              <a:latin typeface="Calibri" panose="020F0502020204030204" pitchFamily="34" charset="0"/>
            </a:endParaRPr>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p:spPr>
        <p:txBody>
          <a:bodyPr/>
          <a:lstStyle/>
          <a:p>
            <a:r>
              <a:rPr lang="zh-CN" altLang="en-US" noProof="1" smtClean="0"/>
              <a:t>单击此处编辑母版标题样式</a:t>
            </a:r>
            <a:endParaRPr lang="en-US" noProof="1"/>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Content Placeholder 3"/>
          <p:cNvSpPr>
            <a:spLocks noGrp="1"/>
          </p:cNvSpPr>
          <p:nvPr>
            <p:ph sz="half" idx="2"/>
          </p:nvPr>
        </p:nvSpPr>
        <p:spPr>
          <a:xfrm>
            <a:off x="839789" y="2505075"/>
            <a:ext cx="5157787" cy="368458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Content Placeholder 5"/>
          <p:cNvSpPr>
            <a:spLocks noGrp="1"/>
          </p:cNvSpPr>
          <p:nvPr>
            <p:ph sz="quarter" idx="4"/>
          </p:nvPr>
        </p:nvSpPr>
        <p:spPr>
          <a:xfrm>
            <a:off x="6172201" y="2505075"/>
            <a:ext cx="5183188" cy="368458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7" name="日期占位符 6"/>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eaLnBrk="1" hangingPunct="1">
              <a:buNone/>
            </a:pPr>
            <a:fld id="{9A0DB2DC-4C9A-4742-B13C-FB6460FD3503}" type="slidenum">
              <a:rPr lang="en-US" altLang="en-US">
                <a:latin typeface="Calibri" panose="020F0502020204030204" pitchFamily="34" charset="0"/>
              </a:rPr>
              <a:t>‹#›</a:t>
            </a:fld>
            <a:endParaRPr lang="en-US" altLang="en-US">
              <a:latin typeface="Calibri" panose="020F0502020204030204" pitchFamily="34" charset="0"/>
            </a:endParaRPr>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noProof="1" smtClean="0"/>
              <a:t>单击此处编辑母版标题样式</a:t>
            </a:r>
            <a:endParaRPr lang="en-US" noProof="1"/>
          </a:p>
        </p:txBody>
      </p:sp>
      <p:sp>
        <p:nvSpPr>
          <p:cNvPr id="3" name="日期占位符 2"/>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eaLnBrk="1" hangingPunct="1">
              <a:buNone/>
            </a:pPr>
            <a:fld id="{9A0DB2DC-4C9A-4742-B13C-FB6460FD3503}" type="slidenum">
              <a:rPr lang="en-US" altLang="en-US">
                <a:latin typeface="Calibri" panose="020F0502020204030204" pitchFamily="34" charset="0"/>
              </a:rPr>
              <a:t>‹#›</a:t>
            </a:fld>
            <a:endParaRPr lang="en-US" altLang="en-US">
              <a:latin typeface="Calibri" panose="020F0502020204030204" pitchFamily="34" charset="0"/>
            </a:endParaRP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noProof="1" smtClean="0"/>
              <a:t>单击此处编辑母版标题样式</a:t>
            </a:r>
            <a:endParaRPr lang="en-US" noProof="1"/>
          </a:p>
        </p:txBody>
      </p:sp>
      <p:sp>
        <p:nvSpPr>
          <p:cNvPr id="3" name="Content Placeholder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日期占位符 3"/>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en-US" altLang="en-US">
                <a:latin typeface="Calibri" panose="020F0502020204030204" pitchFamily="34" charset="0"/>
              </a:rPr>
              <a:t>‹#›</a:t>
            </a:fld>
            <a:endParaRPr lang="en-US" altLang="en-US">
              <a:latin typeface="Calibri" panose="020F0502020204030204" pitchFamily="34" charset="0"/>
            </a:endParaRPr>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hangingPunct="1">
              <a:buNone/>
            </a:pPr>
            <a:fld id="{9A0DB2DC-4C9A-4742-B13C-FB6460FD3503}" type="slidenum">
              <a:rPr lang="en-US" altLang="en-US">
                <a:latin typeface="Calibri" panose="020F0502020204030204" pitchFamily="34" charset="0"/>
              </a:rPr>
              <a:t>‹#›</a:t>
            </a:fld>
            <a:endParaRPr lang="en-US" altLang="en-US">
              <a:latin typeface="Calibri" panose="020F0502020204030204" pitchFamily="34" charset="0"/>
            </a:endParaRPr>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noProof="1" smtClean="0"/>
              <a:t>单击此处编辑母版标题样式</a:t>
            </a:r>
            <a:endParaRPr lang="en-US" noProof="1"/>
          </a:p>
        </p:txBody>
      </p:sp>
      <p:sp>
        <p:nvSpPr>
          <p:cNvPr id="3" name="Content Placeholder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en-US" altLang="en-US">
                <a:latin typeface="Calibri" panose="020F0502020204030204" pitchFamily="34" charset="0"/>
              </a:rPr>
              <a:t>‹#›</a:t>
            </a:fld>
            <a:endParaRPr lang="en-US" altLang="en-US">
              <a:latin typeface="Calibri" panose="020F0502020204030204" pitchFamily="34" charset="0"/>
            </a:endParaRPr>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noProof="1" smtClean="0"/>
              <a:t>单击此处编辑母版标题样式</a:t>
            </a:r>
            <a:endParaRPr lang="en-US" noProof="1"/>
          </a:p>
        </p:txBody>
      </p:sp>
      <p:sp>
        <p:nvSpPr>
          <p:cNvPr id="3" name="Picture Placeholder 2"/>
          <p:cNvSpPr>
            <a:spLocks noGrp="1" noChangeAspect="1"/>
          </p:cNvSpPr>
          <p:nvPr>
            <p:ph type="pic" idx="1"/>
          </p:nvPr>
        </p:nvSpPr>
        <p:spPr>
          <a:xfrm>
            <a:off x="5183188" y="987427"/>
            <a:ext cx="6172200" cy="4873625"/>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r>
              <a:rPr kumimoji="0" lang="zh-CN" altLang="en-US" sz="3200" b="0" i="0" u="none" strike="noStrike" kern="1200" cap="none" spc="0" normalizeH="0" baseline="0" noProof="0" smtClean="0">
                <a:ln>
                  <a:noFill/>
                </a:ln>
                <a:solidFill>
                  <a:schemeClr val="tx1"/>
                </a:solidFill>
                <a:effectLst/>
                <a:uLnTx/>
                <a:uFillTx/>
                <a:latin typeface="+mn-lt"/>
                <a:ea typeface="+mn-ea"/>
                <a:cs typeface="+mn-cs"/>
              </a:rPr>
              <a:t>单击图标添加图片</a:t>
            </a: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en-US" altLang="en-US">
                <a:latin typeface="Calibri" panose="020F0502020204030204" pitchFamily="34" charset="0"/>
              </a:rPr>
              <a:t>‹#›</a:t>
            </a:fld>
            <a:endParaRPr lang="en-US" altLang="en-US">
              <a:latin typeface="Calibri" panose="020F0502020204030204" pitchFamily="34" charset="0"/>
            </a:endParaRPr>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noProof="1" smtClean="0"/>
              <a:t>单击此处编辑母版标题样式</a:t>
            </a:r>
            <a:endParaRPr lang="en-US" noProof="1"/>
          </a:p>
        </p:txBody>
      </p:sp>
      <p:sp>
        <p:nvSpPr>
          <p:cNvPr id="3" name="Vertical Text Placeholder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日期占位符 3"/>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en-US" altLang="en-US">
                <a:latin typeface="Calibri" panose="020F0502020204030204" pitchFamily="34" charset="0"/>
              </a:rPr>
              <a:t>‹#›</a:t>
            </a:fld>
            <a:endParaRPr lang="en-US" altLang="en-US">
              <a:latin typeface="Calibri" panose="020F0502020204030204" pitchFamily="34" charset="0"/>
            </a:endParaRPr>
          </a:p>
        </p:txBody>
      </p:sp>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r>
              <a:rPr lang="zh-CN" altLang="en-US" noProof="1" smtClean="0"/>
              <a:t>单击此处编辑母版标题样式</a:t>
            </a:r>
            <a:endParaRPr lang="en-US" noProof="1"/>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日期占位符 3"/>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en-US" altLang="en-US">
                <a:latin typeface="Calibri" panose="020F0502020204030204" pitchFamily="34" charset="0"/>
              </a:rPr>
              <a:t>‹#›</a:t>
            </a:fld>
            <a:endParaRPr lang="en-US" altLang="en-US">
              <a:latin typeface="Calibri" panose="020F0502020204030204" pitchFamily="34" charset="0"/>
            </a:endParaRPr>
          </a:p>
        </p:txBody>
      </p:sp>
    </p:spTree>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userDrawn="1">
  <p:cSld name="1_标题幻灯片">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hangingPunct="1">
              <a:buNone/>
            </a:pPr>
            <a:fld id="{9A0DB2DC-4C9A-4742-B13C-FB6460FD3503}" type="slidenum">
              <a:rPr lang="en-US" altLang="en-US">
                <a:latin typeface="Calibri" panose="020F0502020204030204" pitchFamily="34" charset="0"/>
              </a:rPr>
              <a:t>‹#›</a:t>
            </a:fld>
            <a:endParaRPr lang="en-US" altLang="en-US">
              <a:latin typeface="Calibri" panose="020F0502020204030204" pitchFamily="34" charset="0"/>
            </a:endParaRPr>
          </a:p>
        </p:txBody>
      </p:sp>
    </p:spTree>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userDrawn="1">
  <p:cSld name="2_标题和内容">
    <p:spTree>
      <p:nvGrpSpPr>
        <p:cNvPr id="1" name=""/>
        <p:cNvGrpSpPr/>
        <p:nvPr/>
      </p:nvGrpSpPr>
      <p:grpSpPr>
        <a:xfrm>
          <a:off x="0" y="0"/>
          <a:ext cx="0" cy="0"/>
          <a:chOff x="0" y="0"/>
          <a:chExt cx="0" cy="0"/>
        </a:xfrm>
      </p:grpSpPr>
      <p:sp>
        <p:nvSpPr>
          <p:cNvPr id="7" name="日期占位符 1"/>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8" name="页脚占位符 2"/>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9" name="灯片编号占位符 3"/>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lstStyle/>
          <a:p>
            <a:pPr algn="r">
              <a:buNone/>
            </a:pPr>
            <a:fld id="{9A0DB2DC-4C9A-4742-B13C-FB6460FD3503}" type="slidenum">
              <a:rPr lang="en-US" altLang="en-US"/>
              <a:t>‹#›</a:t>
            </a:fld>
            <a:endParaRPr lang="en-US" altLang="en-US"/>
          </a:p>
        </p:txBody>
      </p:sp>
    </p:spTree>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userDrawn="1">
  <p:cSld name="5_标题和内容">
    <p:spTree>
      <p:nvGrpSpPr>
        <p:cNvPr id="1" name=""/>
        <p:cNvGrpSpPr/>
        <p:nvPr/>
      </p:nvGrpSpPr>
      <p:grpSpPr>
        <a:xfrm>
          <a:off x="0" y="0"/>
          <a:ext cx="0" cy="0"/>
          <a:chOff x="0" y="0"/>
          <a:chExt cx="0" cy="0"/>
        </a:xfrm>
      </p:grpSpPr>
      <p:sp>
        <p:nvSpPr>
          <p:cNvPr id="7" name="日期占位符 1"/>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8" name="页脚占位符 2"/>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9" name="灯片编号占位符 3"/>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lstStyle/>
          <a:p>
            <a:pPr algn="r">
              <a:buNone/>
            </a:pPr>
            <a:fld id="{9A0DB2DC-4C9A-4742-B13C-FB6460FD3503}" type="slidenum">
              <a:rPr lang="en-US" altLang="en-US"/>
              <a:t>‹#›</a:t>
            </a:fld>
            <a:endParaRPr lang="en-US" altLang="en-US"/>
          </a:p>
        </p:txBody>
      </p:sp>
    </p:spTree>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userDrawn="1">
  <p:cSld name="1_节标题">
    <p:spTree>
      <p:nvGrpSpPr>
        <p:cNvPr id="1" name=""/>
        <p:cNvGrpSpPr/>
        <p:nvPr/>
      </p:nvGrpSpPr>
      <p:grpSpPr>
        <a:xfrm>
          <a:off x="0" y="0"/>
          <a:ext cx="0" cy="0"/>
          <a:chOff x="0" y="0"/>
          <a:chExt cx="0" cy="0"/>
        </a:xfrm>
      </p:grpSpPr>
      <p:sp>
        <p:nvSpPr>
          <p:cNvPr id="7" name="日期占位符 1"/>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8" name="页脚占位符 2"/>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9" name="灯片编号占位符 3"/>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lstStyle/>
          <a:p>
            <a:pPr algn="r">
              <a:buNone/>
            </a:pPr>
            <a:fld id="{9A0DB2DC-4C9A-4742-B13C-FB6460FD3503}" type="slidenum">
              <a:rPr lang="en-US" altLang="en-US"/>
              <a:t>‹#›</a:t>
            </a:fld>
            <a:endParaRPr lang="en-US"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6000"/>
            </a:lvl1pPr>
          </a:lstStyle>
          <a:p>
            <a:r>
              <a:rPr lang="zh-CN" altLang="en-US" noProof="1" smtClean="0"/>
              <a:t>单击此处编辑母版标题样式</a:t>
            </a:r>
            <a:endParaRPr lang="en-US" noProof="1"/>
          </a:p>
        </p:txBody>
      </p:sp>
      <p:sp>
        <p:nvSpPr>
          <p:cNvPr id="3" name="Text Placeholder 2"/>
          <p:cNvSpPr>
            <a:spLocks noGrp="1"/>
          </p:cNvSpPr>
          <p:nvPr>
            <p:ph type="body" idx="1"/>
          </p:nvPr>
        </p:nvSpPr>
        <p:spPr>
          <a:xfrm>
            <a:off x="831851" y="4589465"/>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smtClean="0"/>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en-US" altLang="en-US">
                <a:latin typeface="Calibri" panose="020F0502020204030204" pitchFamily="34" charset="0"/>
              </a:rPr>
              <a:t>‹#›</a:t>
            </a:fld>
            <a:endParaRPr lang="en-US" altLang="en-US">
              <a:latin typeface="Calibri" panose="020F0502020204030204" pitchFamily="34" charset="0"/>
            </a:endParaRP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noProof="1" smtClean="0"/>
              <a:t>单击此处编辑母版标题样式</a:t>
            </a:r>
            <a:endParaRPr lang="en-US" noProof="1"/>
          </a:p>
        </p:txBody>
      </p:sp>
      <p:sp>
        <p:nvSpPr>
          <p:cNvPr id="3" name="Content Placeholder 2"/>
          <p:cNvSpPr>
            <a:spLocks noGrp="1"/>
          </p:cNvSpPr>
          <p:nvPr>
            <p:ph sz="half" idx="1"/>
          </p:nvPr>
        </p:nvSpPr>
        <p:spPr>
          <a:xfrm>
            <a:off x="838200" y="1825625"/>
            <a:ext cx="5181600" cy="435133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Content Placeholder 3"/>
          <p:cNvSpPr>
            <a:spLocks noGrp="1"/>
          </p:cNvSpPr>
          <p:nvPr>
            <p:ph sz="half" idx="2"/>
          </p:nvPr>
        </p:nvSpPr>
        <p:spPr>
          <a:xfrm>
            <a:off x="6172200" y="1825625"/>
            <a:ext cx="5181600" cy="435133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5" name="日期占位符 4"/>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en-US" altLang="en-US">
                <a:latin typeface="Calibri" panose="020F0502020204030204" pitchFamily="34" charset="0"/>
              </a:rPr>
              <a:t>‹#›</a:t>
            </a:fld>
            <a:endParaRPr lang="en-US" altLang="en-US">
              <a:latin typeface="Calibri" panose="020F0502020204030204" pitchFamily="34" charset="0"/>
            </a:endParaRPr>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p:spPr>
        <p:txBody>
          <a:bodyPr/>
          <a:lstStyle/>
          <a:p>
            <a:r>
              <a:rPr lang="zh-CN" altLang="en-US" noProof="1" smtClean="0"/>
              <a:t>单击此处编辑母版标题样式</a:t>
            </a:r>
            <a:endParaRPr lang="en-US" noProof="1"/>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Content Placeholder 3"/>
          <p:cNvSpPr>
            <a:spLocks noGrp="1"/>
          </p:cNvSpPr>
          <p:nvPr>
            <p:ph sz="half" idx="2"/>
          </p:nvPr>
        </p:nvSpPr>
        <p:spPr>
          <a:xfrm>
            <a:off x="839789" y="2505075"/>
            <a:ext cx="5157787" cy="368458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Content Placeholder 5"/>
          <p:cNvSpPr>
            <a:spLocks noGrp="1"/>
          </p:cNvSpPr>
          <p:nvPr>
            <p:ph sz="quarter" idx="4"/>
          </p:nvPr>
        </p:nvSpPr>
        <p:spPr>
          <a:xfrm>
            <a:off x="6172201" y="2505075"/>
            <a:ext cx="5183188" cy="368458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7" name="日期占位符 6"/>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eaLnBrk="1" hangingPunct="1">
              <a:buNone/>
            </a:pPr>
            <a:fld id="{9A0DB2DC-4C9A-4742-B13C-FB6460FD3503}" type="slidenum">
              <a:rPr lang="en-US" altLang="en-US">
                <a:latin typeface="Calibri" panose="020F0502020204030204" pitchFamily="34" charset="0"/>
              </a:rPr>
              <a:t>‹#›</a:t>
            </a:fld>
            <a:endParaRPr lang="en-US" altLang="en-US">
              <a:latin typeface="Calibri" panose="020F0502020204030204" pitchFamily="34" charset="0"/>
            </a:endParaRPr>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noProof="1" smtClean="0"/>
              <a:t>单击此处编辑母版标题样式</a:t>
            </a:r>
            <a:endParaRPr lang="en-US" noProof="1"/>
          </a:p>
        </p:txBody>
      </p:sp>
      <p:sp>
        <p:nvSpPr>
          <p:cNvPr id="3" name="日期占位符 2"/>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eaLnBrk="1" hangingPunct="1">
              <a:buNone/>
            </a:pPr>
            <a:fld id="{9A0DB2DC-4C9A-4742-B13C-FB6460FD3503}" type="slidenum">
              <a:rPr lang="en-US" altLang="en-US">
                <a:latin typeface="Calibri" panose="020F0502020204030204" pitchFamily="34" charset="0"/>
              </a:rPr>
              <a:t>‹#›</a:t>
            </a:fld>
            <a:endParaRPr lang="en-US" altLang="en-US">
              <a:latin typeface="Calibri" panose="020F0502020204030204" pitchFamily="34" charset="0"/>
            </a:endParaRPr>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hangingPunct="1">
              <a:buNone/>
            </a:pPr>
            <a:fld id="{9A0DB2DC-4C9A-4742-B13C-FB6460FD3503}" type="slidenum">
              <a:rPr lang="en-US" altLang="en-US">
                <a:latin typeface="Calibri" panose="020F0502020204030204" pitchFamily="34" charset="0"/>
              </a:rPr>
              <a:t>‹#›</a:t>
            </a:fld>
            <a:endParaRPr lang="en-US" altLang="en-US">
              <a:latin typeface="Calibri" panose="020F0502020204030204" pitchFamily="34" charset="0"/>
            </a:endParaRPr>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noProof="1" smtClean="0"/>
              <a:t>单击此处编辑母版标题样式</a:t>
            </a:r>
            <a:endParaRPr lang="en-US" noProof="1"/>
          </a:p>
        </p:txBody>
      </p:sp>
      <p:sp>
        <p:nvSpPr>
          <p:cNvPr id="3" name="Content Placeholder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en-US" altLang="en-US">
                <a:latin typeface="Calibri" panose="020F0502020204030204" pitchFamily="34" charset="0"/>
              </a:rPr>
              <a:t>‹#›</a:t>
            </a:fld>
            <a:endParaRPr lang="en-US" altLang="en-US">
              <a:latin typeface="Calibri" panose="020F0502020204030204" pitchFamily="34" charset="0"/>
            </a:endParaRP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noProof="1" smtClean="0"/>
              <a:t>单击此处编辑母版标题样式</a:t>
            </a:r>
            <a:endParaRPr lang="en-US" noProof="1"/>
          </a:p>
        </p:txBody>
      </p:sp>
      <p:sp>
        <p:nvSpPr>
          <p:cNvPr id="3" name="Picture Placeholder 2"/>
          <p:cNvSpPr>
            <a:spLocks noGrp="1" noChangeAspect="1"/>
          </p:cNvSpPr>
          <p:nvPr>
            <p:ph type="pic" idx="1"/>
          </p:nvPr>
        </p:nvSpPr>
        <p:spPr>
          <a:xfrm>
            <a:off x="5183188" y="987427"/>
            <a:ext cx="6172200" cy="4873625"/>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r>
              <a:rPr kumimoji="0" lang="zh-CN" altLang="en-US" sz="3200" b="0" i="0" u="none" strike="noStrike" kern="1200" cap="none" spc="0" normalizeH="0" baseline="0" noProof="0" smtClean="0">
                <a:ln>
                  <a:noFill/>
                </a:ln>
                <a:solidFill>
                  <a:schemeClr val="tx1"/>
                </a:solidFill>
                <a:effectLst/>
                <a:uLnTx/>
                <a:uFillTx/>
                <a:latin typeface="+mn-lt"/>
                <a:ea typeface="+mn-ea"/>
                <a:cs typeface="+mn-cs"/>
              </a:rPr>
              <a:t>单击图标添加图片</a:t>
            </a: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en-US" altLang="en-US">
                <a:latin typeface="Calibri" panose="020F0502020204030204" pitchFamily="34" charset="0"/>
              </a:rPr>
              <a:t>‹#›</a:t>
            </a:fld>
            <a:endParaRPr lang="en-US" altLang="en-US">
              <a:latin typeface="Calibri" panose="020F0502020204030204" pitchFamily="34" charset="0"/>
            </a:endParaRP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6" Type="http://schemas.openxmlformats.org/officeDocument/2006/relationships/theme" Target="../theme/theme2.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slideLayout" Target="../slideLayouts/slideLayout2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a:xfrm>
            <a:off x="838200" y="365125"/>
            <a:ext cx="10515600" cy="1325563"/>
          </a:xfrm>
          <a:prstGeom prst="rect">
            <a:avLst/>
          </a:prstGeom>
          <a:noFill/>
          <a:ln w="9525">
            <a:noFill/>
          </a:ln>
        </p:spPr>
        <p:txBody>
          <a:bodyPr anchor="ctr" anchorCtr="0"/>
          <a:lstStyle/>
          <a:p>
            <a:pPr lvl="0"/>
            <a:r>
              <a:rPr lang="zh-CN" altLang="en-US"/>
              <a:t>单击此处编辑母版标题样式</a:t>
            </a:r>
            <a:endParaRPr lang="en-US" altLang="zh-CN"/>
          </a:p>
        </p:txBody>
      </p:sp>
      <p:sp>
        <p:nvSpPr>
          <p:cNvPr id="1027" name="Text Placeholder 2"/>
          <p:cNvSpPr>
            <a:spLocks noGrp="1"/>
          </p:cNvSpPr>
          <p:nvPr>
            <p:ph type="body" idx="5"/>
          </p:nvPr>
        </p:nvSpPr>
        <p:spPr>
          <a:xfrm>
            <a:off x="838200" y="1825625"/>
            <a:ext cx="10515600" cy="4351338"/>
          </a:xfrm>
          <a:prstGeom prst="rect">
            <a:avLst/>
          </a:prstGeom>
          <a:noFill/>
          <a:ln w="9525">
            <a:noFill/>
          </a:ln>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ltLang="zh-CN"/>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0" hangingPunct="0">
              <a:buFontTx/>
              <a:buNone/>
              <a:defRPr sz="1200">
                <a:solidFill>
                  <a:schemeClr val="tx1">
                    <a:tint val="75000"/>
                  </a:schemeClr>
                </a:solidFill>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0" hangingPunct="0">
              <a:buFontTx/>
              <a:buNone/>
              <a:defRPr sz="1200">
                <a:solidFill>
                  <a:schemeClr val="tx1">
                    <a:tint val="75000"/>
                  </a:schemeClr>
                </a:solidFill>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buNone/>
            </a:pPr>
            <a:fld id="{9A0DB2DC-4C9A-4742-B13C-FB6460FD3503}" type="slidenum">
              <a:rPr lang="en-US" altLang="en-US">
                <a:latin typeface="Calibri" panose="020F0502020204030204" pitchFamily="34" charset="0"/>
              </a:rPr>
              <a:t>‹#›</a:t>
            </a:fld>
            <a:endParaRPr lang="en-US" altLang="en-US">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ransition/>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7330" indent="-22733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4530" indent="-22733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17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5989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61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Title Placeholder 1"/>
          <p:cNvSpPr>
            <a:spLocks noGrp="1"/>
          </p:cNvSpPr>
          <p:nvPr>
            <p:ph type="title"/>
          </p:nvPr>
        </p:nvSpPr>
        <p:spPr>
          <a:xfrm>
            <a:off x="838200" y="365125"/>
            <a:ext cx="10515600" cy="1325563"/>
          </a:xfrm>
          <a:prstGeom prst="rect">
            <a:avLst/>
          </a:prstGeom>
          <a:noFill/>
          <a:ln w="9525">
            <a:noFill/>
          </a:ln>
        </p:spPr>
        <p:txBody>
          <a:bodyPr anchor="ctr" anchorCtr="0"/>
          <a:lstStyle/>
          <a:p>
            <a:pPr lvl="0"/>
            <a:r>
              <a:rPr lang="zh-CN" altLang="en-US"/>
              <a:t>单击此处编辑母版标题样式</a:t>
            </a:r>
            <a:endParaRPr lang="en-US" altLang="zh-CN"/>
          </a:p>
        </p:txBody>
      </p:sp>
      <p:sp>
        <p:nvSpPr>
          <p:cNvPr id="2051" name="Text Placeholder 2"/>
          <p:cNvSpPr>
            <a:spLocks noGrp="1"/>
          </p:cNvSpPr>
          <p:nvPr>
            <p:ph type="body" idx="5"/>
          </p:nvPr>
        </p:nvSpPr>
        <p:spPr>
          <a:xfrm>
            <a:off x="838200" y="1825625"/>
            <a:ext cx="10515600" cy="4351338"/>
          </a:xfrm>
          <a:prstGeom prst="rect">
            <a:avLst/>
          </a:prstGeom>
          <a:noFill/>
          <a:ln w="9525">
            <a:noFill/>
          </a:ln>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ltLang="zh-CN"/>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0" hangingPunct="0">
              <a:buFontTx/>
              <a:buNone/>
              <a:defRPr sz="1200">
                <a:solidFill>
                  <a:schemeClr val="tx1">
                    <a:tint val="75000"/>
                  </a:schemeClr>
                </a:solidFill>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0" hangingPunct="0">
              <a:buFontTx/>
              <a:buNone/>
              <a:defRPr sz="1200">
                <a:solidFill>
                  <a:schemeClr val="tx1">
                    <a:tint val="75000"/>
                  </a:schemeClr>
                </a:solidFill>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buNone/>
            </a:pPr>
            <a:fld id="{9A0DB2DC-4C9A-4742-B13C-FB6460FD3503}" type="slidenum">
              <a:rPr lang="en-US" altLang="en-US">
                <a:latin typeface="Calibri" panose="020F0502020204030204" pitchFamily="34" charset="0"/>
              </a:rPr>
              <a:t>‹#›</a:t>
            </a:fld>
            <a:endParaRPr lang="en-US" altLang="en-US">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 id="2147483676" r:id="rId12"/>
    <p:sldLayoutId id="2147483677" r:id="rId13"/>
    <p:sldLayoutId id="2147483678" r:id="rId14"/>
    <p:sldLayoutId id="2147483679" r:id="rId15"/>
  </p:sldLayoutIdLst>
  <p:transition/>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7330" indent="-22733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4530" indent="-22733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17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5989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61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13.xml"/><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13.xml"/><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13.xml"/><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13.xml"/><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13.xml"/><Relationship Id="rId4" Type="http://schemas.openxmlformats.org/officeDocument/2006/relationships/image" Target="../media/image7.png"/></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image" Target="../media/image9.png"/></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8" Type="http://schemas.openxmlformats.org/officeDocument/2006/relationships/hyperlink" Target="http://blog.cnwing.net/more.asp?name=catinnight&amp;id=880" TargetMode="External"/><Relationship Id="rId3" Type="http://schemas.openxmlformats.org/officeDocument/2006/relationships/slideLayout" Target="../slideLayouts/slideLayout13.xml"/><Relationship Id="rId7" Type="http://schemas.openxmlformats.org/officeDocument/2006/relationships/image" Target="../media/image3.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png"/><Relationship Id="rId10" Type="http://schemas.openxmlformats.org/officeDocument/2006/relationships/image" Target="NULL" TargetMode="External"/><Relationship Id="rId4" Type="http://schemas.openxmlformats.org/officeDocument/2006/relationships/notesSlide" Target="../notesSlides/notesSlide2.xml"/><Relationship Id="rId9"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Layout" Target="../slideLayouts/slideLayout13.xml"/><Relationship Id="rId4" Type="http://schemas.openxmlformats.org/officeDocument/2006/relationships/image" Target="../media/image13.png"/></Relationships>
</file>

<file path=ppt/slides/_rels/slide2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Layout" Target="../slideLayouts/slideLayout13.xml"/><Relationship Id="rId4" Type="http://schemas.openxmlformats.org/officeDocument/2006/relationships/image" Target="../media/image13.png"/></Relationships>
</file>

<file path=ppt/slides/_rels/slide2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Layout" Target="../slideLayouts/slideLayout13.xml"/><Relationship Id="rId4" Type="http://schemas.openxmlformats.org/officeDocument/2006/relationships/image" Target="../media/image13.png"/></Relationships>
</file>

<file path=ppt/slides/_rels/slide2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3.xm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 Id="rId5" Type="http://schemas.openxmlformats.org/officeDocument/2006/relationships/image" Target="../media/image1.png"/><Relationship Id="rId4" Type="http://schemas.openxmlformats.org/officeDocument/2006/relationships/image" Target="../media/image16.png"/></Relationships>
</file>

<file path=ppt/slides/_rels/slide3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7.xml"/><Relationship Id="rId5" Type="http://schemas.openxmlformats.org/officeDocument/2006/relationships/image" Target="../media/image1.png"/><Relationship Id="rId4" Type="http://schemas.openxmlformats.org/officeDocument/2006/relationships/image" Target="../media/image19.png"/></Relationships>
</file>

<file path=ppt/slides/_rels/slide3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7.xml"/><Relationship Id="rId5" Type="http://schemas.openxmlformats.org/officeDocument/2006/relationships/image" Target="../media/image1.png"/><Relationship Id="rId4" Type="http://schemas.openxmlformats.org/officeDocument/2006/relationships/image" Target="../media/image22.png"/></Relationships>
</file>

<file path=ppt/slides/_rels/slide3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Layout" Target="../slideLayouts/slideLayout13.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3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6.xml"/></Relationships>
</file>

<file path=ppt/slides/_rels/slide4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6.xml"/></Relationships>
</file>

<file path=ppt/slides/_rels/slide4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3.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13.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13.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13.xml"/><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13.xml"/><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7" name="文本占位符 5"/>
          <p:cNvSpPr txBox="1"/>
          <p:nvPr/>
        </p:nvSpPr>
        <p:spPr>
          <a:xfrm>
            <a:off x="7256463" y="3398838"/>
            <a:ext cx="4114800" cy="423862"/>
          </a:xfrm>
          <a:prstGeom prst="rect">
            <a:avLst/>
          </a:prstGeom>
          <a:noFill/>
          <a:ln w="9525">
            <a:noFill/>
          </a:ln>
        </p:spPr>
        <p:txBody>
          <a:bodyPr anchor="ctr" anchorCtr="0"/>
          <a:lstStyle/>
          <a:p>
            <a:r>
              <a:rPr lang="zh-CN" altLang="en-US" sz="3600" b="1">
                <a:solidFill>
                  <a:srgbClr val="008651"/>
                </a:solidFill>
                <a:latin typeface="微软雅黑" panose="020B0503020204020204" pitchFamily="34" charset="-122"/>
                <a:ea typeface="微软雅黑" panose="020B0503020204020204" pitchFamily="34" charset="-122"/>
                <a:sym typeface="微软雅黑" panose="020B0503020204020204" pitchFamily="34" charset="-122"/>
              </a:rPr>
              <a:t>    语文统编版 </a:t>
            </a:r>
            <a:endParaRPr lang="en-US" altLang="zh-CN" sz="3600" b="1">
              <a:solidFill>
                <a:srgbClr val="008651"/>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3600" b="1">
                <a:solidFill>
                  <a:srgbClr val="008651"/>
                </a:solidFill>
                <a:latin typeface="微软雅黑" panose="020B0503020204020204" pitchFamily="34" charset="-122"/>
                <a:ea typeface="微软雅黑" panose="020B0503020204020204" pitchFamily="34" charset="-122"/>
                <a:sym typeface="微软雅黑" panose="020B0503020204020204" pitchFamily="34" charset="-122"/>
              </a:rPr>
              <a:t>     </a:t>
            </a:r>
            <a:endParaRPr lang="en-US" altLang="zh-CN" sz="3600" b="1">
              <a:solidFill>
                <a:srgbClr val="008651"/>
              </a:solidFill>
              <a:latin typeface="微软雅黑" panose="020B0503020204020204" pitchFamily="34" charset="-122"/>
              <a:ea typeface="微软雅黑" panose="020B0503020204020204" pitchFamily="34" charset="-122"/>
              <a:sym typeface="微软雅黑" panose="020B0503020204020204" pitchFamily="34" charset="-122"/>
            </a:endParaRPr>
          </a:p>
          <a:p>
            <a:pPr algn="ctr"/>
            <a:r>
              <a:rPr lang="zh-CN" altLang="en-US" sz="3600" b="1">
                <a:solidFill>
                  <a:srgbClr val="008651"/>
                </a:solidFill>
                <a:latin typeface="微软雅黑" panose="020B0503020204020204" pitchFamily="34" charset="-122"/>
                <a:ea typeface="微软雅黑" panose="020B0503020204020204" pitchFamily="34" charset="-122"/>
                <a:sym typeface="微软雅黑" panose="020B0503020204020204" pitchFamily="34" charset="-122"/>
              </a:rPr>
              <a:t>选择性</a:t>
            </a:r>
            <a:r>
              <a:rPr lang="zh-CN" altLang="en-US" sz="3600" b="1" smtClean="0">
                <a:solidFill>
                  <a:srgbClr val="008651"/>
                </a:solidFill>
                <a:latin typeface="微软雅黑" panose="020B0503020204020204" pitchFamily="34" charset="-122"/>
                <a:ea typeface="微软雅黑" panose="020B0503020204020204" pitchFamily="34" charset="-122"/>
                <a:sym typeface="微软雅黑" panose="020B0503020204020204" pitchFamily="34" charset="-122"/>
              </a:rPr>
              <a:t>必修   </a:t>
            </a:r>
            <a:r>
              <a:rPr lang="zh-CN" altLang="en-US" sz="3600" b="1">
                <a:solidFill>
                  <a:srgbClr val="008651"/>
                </a:solidFill>
                <a:latin typeface="微软雅黑" panose="020B0503020204020204" pitchFamily="34" charset="-122"/>
                <a:ea typeface="微软雅黑" panose="020B0503020204020204" pitchFamily="34" charset="-122"/>
                <a:sym typeface="微软雅黑" panose="020B0503020204020204" pitchFamily="34" charset="-122"/>
              </a:rPr>
              <a:t>下册</a:t>
            </a:r>
            <a:endParaRPr lang="en-US" altLang="zh-CN" sz="3600" b="1">
              <a:solidFill>
                <a:srgbClr val="008651"/>
              </a:solidFill>
              <a:latin typeface="微软雅黑" panose="020B0503020204020204" pitchFamily="34" charset="-122"/>
              <a:ea typeface="微软雅黑" panose="020B0503020204020204" pitchFamily="34" charset="-122"/>
              <a:sym typeface="微软雅黑" panose="020B0503020204020204" pitchFamily="34" charset="-122"/>
            </a:endParaRPr>
          </a:p>
          <a:p>
            <a:endParaRPr lang="en-US" altLang="zh-CN" sz="3600" b="1">
              <a:solidFill>
                <a:srgbClr val="008651"/>
              </a:solidFill>
              <a:latin typeface="微软雅黑" panose="020B0503020204020204" pitchFamily="34" charset="-122"/>
              <a:ea typeface="微软雅黑" panose="020B0503020204020204" pitchFamily="34" charset="-122"/>
              <a:sym typeface="微软雅黑" panose="020B0503020204020204" pitchFamily="34" charset="-122"/>
            </a:endParaRPr>
          </a:p>
          <a:p>
            <a:pPr algn="ctr"/>
            <a:r>
              <a:rPr lang="zh-CN" altLang="zh-CN" sz="2400" b="1">
                <a:solidFill>
                  <a:srgbClr val="008651"/>
                </a:solidFill>
                <a:latin typeface="微软雅黑" panose="020B0503020204020204" pitchFamily="34" charset="-122"/>
                <a:ea typeface="微软雅黑" panose="020B0503020204020204" pitchFamily="34" charset="-122"/>
                <a:sym typeface="微软雅黑" panose="020B0503020204020204" pitchFamily="34" charset="-122"/>
              </a:rPr>
              <a:t>秦  腔</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ppt_x"/>
                                          </p:val>
                                        </p:tav>
                                        <p:tav tm="100000">
                                          <p:val>
                                            <p:strVal val="#ppt_x"/>
                                          </p:val>
                                        </p:tav>
                                      </p:tavLst>
                                    </p:anim>
                                    <p:anim calcmode="lin" valueType="num">
                                      <p:cBhvr additive="base">
                                        <p:cTn id="8"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7649" name="图片 1" descr="组48325同意"/>
          <p:cNvPicPr>
            <a:picLocks noChangeAspect="1"/>
          </p:cNvPicPr>
          <p:nvPr/>
        </p:nvPicPr>
        <p:blipFill>
          <a:blip r:embed="rId2"/>
          <a:stretch>
            <a:fillRect/>
          </a:stretch>
        </p:blipFill>
        <p:spPr>
          <a:xfrm>
            <a:off x="406400" y="658813"/>
            <a:ext cx="2389188" cy="608012"/>
          </a:xfrm>
          <a:prstGeom prst="rect">
            <a:avLst/>
          </a:prstGeom>
          <a:noFill/>
          <a:ln w="9525">
            <a:noFill/>
          </a:ln>
        </p:spPr>
      </p:pic>
      <p:sp>
        <p:nvSpPr>
          <p:cNvPr id="27651" name="文本框 7"/>
          <p:cNvSpPr txBox="1"/>
          <p:nvPr/>
        </p:nvSpPr>
        <p:spPr>
          <a:xfrm>
            <a:off x="1060450" y="752475"/>
            <a:ext cx="1422400" cy="461963"/>
          </a:xfrm>
          <a:prstGeom prst="rect">
            <a:avLst/>
          </a:prstGeom>
          <a:noFill/>
          <a:ln w="9525">
            <a:noFill/>
          </a:ln>
        </p:spPr>
        <p:txBody>
          <a:bodyPr wrap="none" anchor="t" anchorCtr="0">
            <a:spAutoFit/>
          </a:bodyPr>
          <a:lstStyle/>
          <a:p>
            <a:pPr eaLnBrk="0" hangingPunct="0"/>
            <a:r>
              <a:rPr lang="zh-CN" altLang="en-US" sz="2400" b="1">
                <a:solidFill>
                  <a:srgbClr val="EF7509"/>
                </a:solidFill>
                <a:latin typeface="思源黑体 CN Heavy" panose="020B0A00000000000000" pitchFamily="34" charset="-122"/>
                <a:ea typeface="思源黑体 CN Heavy" panose="020B0A00000000000000" pitchFamily="34" charset="-122"/>
              </a:rPr>
              <a:t>新知讲解</a:t>
            </a:r>
          </a:p>
        </p:txBody>
      </p:sp>
      <p:sp>
        <p:nvSpPr>
          <p:cNvPr id="2" name="Text Box 3"/>
          <p:cNvSpPr txBox="1"/>
          <p:nvPr/>
        </p:nvSpPr>
        <p:spPr>
          <a:xfrm>
            <a:off x="1207770" y="3225165"/>
            <a:ext cx="6550025" cy="2861310"/>
          </a:xfrm>
          <a:prstGeom prst="rect">
            <a:avLst/>
          </a:prstGeom>
          <a:noFill/>
          <a:ln w="9525">
            <a:noFill/>
          </a:ln>
        </p:spPr>
        <p:txBody>
          <a:bodyPr wrap="square" anchor="t" anchorCtr="0">
            <a:spAutoFit/>
          </a:bodyPr>
          <a:lstStyle/>
          <a:p>
            <a:pPr indent="609600" eaLnBrk="0" hangingPunct="0">
              <a:lnSpc>
                <a:spcPct val="150000"/>
              </a:lnSpc>
            </a:pPr>
            <a:r>
              <a:rPr lang="zh-CN" altLang="zh-CN" sz="2400">
                <a:latin typeface="微软雅黑" panose="020B0503020204020204" pitchFamily="34" charset="-122"/>
                <a:ea typeface="微软雅黑" panose="020B0503020204020204" pitchFamily="34" charset="-122"/>
                <a:sym typeface="Arial" panose="020B0604020202020204" pitchFamily="34" charset="0"/>
              </a:rPr>
              <a:t>秦腔所演的剧目，据现在统计约三千个，多是取才于“列国”、“三国”、“杨家将”、“说岳”等说部中的英雄传奇或悲剧故事，也有神话、民间故事和各种公案戏。</a:t>
            </a:r>
          </a:p>
          <a:p>
            <a:pPr indent="609600" eaLnBrk="0" hangingPunct="0">
              <a:lnSpc>
                <a:spcPct val="150000"/>
              </a:lnSpc>
            </a:pPr>
            <a:r>
              <a:rPr lang="zh-CN" altLang="zh-CN" sz="2400">
                <a:latin typeface="微软雅黑" panose="020B0503020204020204" pitchFamily="34" charset="-122"/>
                <a:ea typeface="微软雅黑" panose="020B0503020204020204" pitchFamily="34" charset="-122"/>
                <a:sym typeface="Arial" panose="020B0604020202020204" pitchFamily="34" charset="0"/>
              </a:rPr>
              <a:t>它的传统剧目丰富，已抄存的共2748本。 </a:t>
            </a:r>
          </a:p>
        </p:txBody>
      </p:sp>
      <p:pic>
        <p:nvPicPr>
          <p:cNvPr id="27653" name="图片 9"/>
          <p:cNvPicPr>
            <a:picLocks noChangeAspect="1"/>
          </p:cNvPicPr>
          <p:nvPr/>
        </p:nvPicPr>
        <p:blipFill>
          <a:blip r:embed="rId3"/>
          <a:stretch>
            <a:fillRect/>
          </a:stretch>
        </p:blipFill>
        <p:spPr>
          <a:xfrm>
            <a:off x="1797685" y="1622425"/>
            <a:ext cx="1219200" cy="1219200"/>
          </a:xfrm>
          <a:prstGeom prst="rect">
            <a:avLst/>
          </a:prstGeom>
          <a:noFill/>
          <a:ln w="9525">
            <a:noFill/>
          </a:ln>
        </p:spPr>
      </p:pic>
      <p:pic>
        <p:nvPicPr>
          <p:cNvPr id="27654" name="图片 10"/>
          <p:cNvPicPr>
            <a:picLocks noChangeAspect="1"/>
          </p:cNvPicPr>
          <p:nvPr/>
        </p:nvPicPr>
        <p:blipFill>
          <a:blip r:embed="rId3"/>
          <a:stretch>
            <a:fillRect/>
          </a:stretch>
        </p:blipFill>
        <p:spPr>
          <a:xfrm>
            <a:off x="3910013" y="1616710"/>
            <a:ext cx="1219200" cy="1219200"/>
          </a:xfrm>
          <a:prstGeom prst="rect">
            <a:avLst/>
          </a:prstGeom>
          <a:noFill/>
          <a:ln w="9525">
            <a:noFill/>
          </a:ln>
        </p:spPr>
      </p:pic>
      <p:sp>
        <p:nvSpPr>
          <p:cNvPr id="27655" name="矩形 11"/>
          <p:cNvSpPr/>
          <p:nvPr/>
        </p:nvSpPr>
        <p:spPr>
          <a:xfrm>
            <a:off x="2003108" y="1811338"/>
            <a:ext cx="792480" cy="829945"/>
          </a:xfrm>
          <a:prstGeom prst="rect">
            <a:avLst/>
          </a:prstGeom>
          <a:noFill/>
          <a:ln w="9525">
            <a:noFill/>
          </a:ln>
        </p:spPr>
        <p:txBody>
          <a:bodyPr wrap="none" anchor="t" anchorCtr="0">
            <a:spAutoFit/>
          </a:bodyPr>
          <a:lstStyle/>
          <a:p>
            <a:pPr algn="ctr"/>
            <a:r>
              <a:rPr lang="zh-CN" altLang="en-US" sz="4800">
                <a:solidFill>
                  <a:srgbClr val="262626"/>
                </a:solidFill>
                <a:latin typeface="思源宋体 CN Heavy" panose="02020900000000000000" pitchFamily="18" charset="-122"/>
                <a:ea typeface="思源宋体 CN Heavy" panose="02020900000000000000" pitchFamily="18" charset="-122"/>
              </a:rPr>
              <a:t>秦</a:t>
            </a:r>
          </a:p>
        </p:txBody>
      </p:sp>
      <p:sp>
        <p:nvSpPr>
          <p:cNvPr id="27656" name="矩形 12"/>
          <p:cNvSpPr/>
          <p:nvPr/>
        </p:nvSpPr>
        <p:spPr>
          <a:xfrm>
            <a:off x="4105910" y="1805623"/>
            <a:ext cx="792480" cy="829945"/>
          </a:xfrm>
          <a:prstGeom prst="rect">
            <a:avLst/>
          </a:prstGeom>
          <a:noFill/>
          <a:ln w="9525">
            <a:noFill/>
          </a:ln>
        </p:spPr>
        <p:txBody>
          <a:bodyPr wrap="none" anchor="t" anchorCtr="0">
            <a:spAutoFit/>
          </a:bodyPr>
          <a:lstStyle/>
          <a:p>
            <a:pPr algn="ctr"/>
            <a:r>
              <a:rPr lang="zh-CN" altLang="en-US" sz="4800">
                <a:solidFill>
                  <a:srgbClr val="262626"/>
                </a:solidFill>
                <a:latin typeface="思源宋体 CN Heavy" panose="02020900000000000000" pitchFamily="18" charset="-122"/>
                <a:ea typeface="思源宋体 CN Heavy" panose="02020900000000000000" pitchFamily="18" charset="-122"/>
              </a:rPr>
              <a:t>腔</a:t>
            </a:r>
          </a:p>
        </p:txBody>
      </p:sp>
      <p:pic>
        <p:nvPicPr>
          <p:cNvPr id="3" name="图片 2"/>
          <p:cNvPicPr>
            <a:picLocks noChangeAspect="1"/>
          </p:cNvPicPr>
          <p:nvPr/>
        </p:nvPicPr>
        <p:blipFill>
          <a:blip r:embed="rId4"/>
          <a:stretch>
            <a:fillRect/>
          </a:stretch>
        </p:blipFill>
        <p:spPr>
          <a:xfrm rot="780000">
            <a:off x="8916670" y="1003935"/>
            <a:ext cx="2757805" cy="3676015"/>
          </a:xfrm>
          <a:prstGeom prst="ellips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7649" name="图片 1" descr="组48325同意"/>
          <p:cNvPicPr>
            <a:picLocks noChangeAspect="1"/>
          </p:cNvPicPr>
          <p:nvPr/>
        </p:nvPicPr>
        <p:blipFill>
          <a:blip r:embed="rId2"/>
          <a:stretch>
            <a:fillRect/>
          </a:stretch>
        </p:blipFill>
        <p:spPr>
          <a:xfrm>
            <a:off x="406400" y="658813"/>
            <a:ext cx="2389188" cy="608012"/>
          </a:xfrm>
          <a:prstGeom prst="rect">
            <a:avLst/>
          </a:prstGeom>
          <a:noFill/>
          <a:ln w="9525">
            <a:noFill/>
          </a:ln>
        </p:spPr>
      </p:pic>
      <p:sp>
        <p:nvSpPr>
          <p:cNvPr id="27651" name="文本框 7"/>
          <p:cNvSpPr txBox="1"/>
          <p:nvPr/>
        </p:nvSpPr>
        <p:spPr>
          <a:xfrm>
            <a:off x="1060450" y="752475"/>
            <a:ext cx="1422400" cy="461963"/>
          </a:xfrm>
          <a:prstGeom prst="rect">
            <a:avLst/>
          </a:prstGeom>
          <a:noFill/>
          <a:ln w="9525">
            <a:noFill/>
          </a:ln>
        </p:spPr>
        <p:txBody>
          <a:bodyPr wrap="none" anchor="t" anchorCtr="0">
            <a:spAutoFit/>
          </a:bodyPr>
          <a:lstStyle/>
          <a:p>
            <a:pPr eaLnBrk="0" hangingPunct="0"/>
            <a:r>
              <a:rPr lang="zh-CN" altLang="en-US" sz="2400" b="1">
                <a:solidFill>
                  <a:srgbClr val="EF7509"/>
                </a:solidFill>
                <a:latin typeface="思源黑体 CN Heavy" panose="020B0A00000000000000" pitchFamily="34" charset="-122"/>
                <a:ea typeface="思源黑体 CN Heavy" panose="020B0A00000000000000" pitchFamily="34" charset="-122"/>
              </a:rPr>
              <a:t>新知讲解</a:t>
            </a:r>
          </a:p>
        </p:txBody>
      </p:sp>
      <p:sp>
        <p:nvSpPr>
          <p:cNvPr id="2" name="Text Box 3"/>
          <p:cNvSpPr txBox="1"/>
          <p:nvPr/>
        </p:nvSpPr>
        <p:spPr>
          <a:xfrm>
            <a:off x="751205" y="2841625"/>
            <a:ext cx="8006080" cy="2861310"/>
          </a:xfrm>
          <a:prstGeom prst="rect">
            <a:avLst/>
          </a:prstGeom>
          <a:noFill/>
          <a:ln w="9525">
            <a:noFill/>
          </a:ln>
        </p:spPr>
        <p:txBody>
          <a:bodyPr wrap="square" anchor="t" anchorCtr="0">
            <a:spAutoFit/>
          </a:bodyPr>
          <a:lstStyle/>
          <a:p>
            <a:pPr indent="609600" eaLnBrk="0" hangingPunct="0">
              <a:lnSpc>
                <a:spcPct val="150000"/>
              </a:lnSpc>
            </a:pPr>
            <a:r>
              <a:rPr lang="zh-CN" altLang="zh-CN" sz="2400">
                <a:latin typeface="微软雅黑" panose="020B0503020204020204" pitchFamily="34" charset="-122"/>
                <a:ea typeface="微软雅黑" panose="020B0503020204020204" pitchFamily="34" charset="-122"/>
                <a:sym typeface="Arial" panose="020B0604020202020204" pitchFamily="34" charset="0"/>
              </a:rPr>
              <a:t>贾平凹，原名贾平娃，陕西丹凤人，1952年2月21日出生。于西北大学中文系毕业，曾从事过几年文学编辑工作，现为西安市文联专职作家、《长安》文学月刊编辑。1982年后从事专业创作。任中国作家协会理事、作协陕西分会副主席等职。 </a:t>
            </a:r>
          </a:p>
        </p:txBody>
      </p:sp>
      <p:pic>
        <p:nvPicPr>
          <p:cNvPr id="27653" name="图片 9"/>
          <p:cNvPicPr>
            <a:picLocks noChangeAspect="1"/>
          </p:cNvPicPr>
          <p:nvPr/>
        </p:nvPicPr>
        <p:blipFill>
          <a:blip r:embed="rId3"/>
          <a:stretch>
            <a:fillRect/>
          </a:stretch>
        </p:blipFill>
        <p:spPr>
          <a:xfrm>
            <a:off x="1797685" y="1622425"/>
            <a:ext cx="1219200" cy="1219200"/>
          </a:xfrm>
          <a:prstGeom prst="rect">
            <a:avLst/>
          </a:prstGeom>
          <a:noFill/>
          <a:ln w="9525">
            <a:noFill/>
          </a:ln>
        </p:spPr>
      </p:pic>
      <p:pic>
        <p:nvPicPr>
          <p:cNvPr id="27654" name="图片 10"/>
          <p:cNvPicPr>
            <a:picLocks noChangeAspect="1"/>
          </p:cNvPicPr>
          <p:nvPr/>
        </p:nvPicPr>
        <p:blipFill>
          <a:blip r:embed="rId3"/>
          <a:stretch>
            <a:fillRect/>
          </a:stretch>
        </p:blipFill>
        <p:spPr>
          <a:xfrm>
            <a:off x="3910013" y="1616710"/>
            <a:ext cx="1219200" cy="1219200"/>
          </a:xfrm>
          <a:prstGeom prst="rect">
            <a:avLst/>
          </a:prstGeom>
          <a:noFill/>
          <a:ln w="9525">
            <a:noFill/>
          </a:ln>
        </p:spPr>
      </p:pic>
      <p:sp>
        <p:nvSpPr>
          <p:cNvPr id="27655" name="矩形 11"/>
          <p:cNvSpPr/>
          <p:nvPr/>
        </p:nvSpPr>
        <p:spPr>
          <a:xfrm>
            <a:off x="2003108" y="1811338"/>
            <a:ext cx="792480" cy="829945"/>
          </a:xfrm>
          <a:prstGeom prst="rect">
            <a:avLst/>
          </a:prstGeom>
          <a:noFill/>
          <a:ln w="9525">
            <a:noFill/>
          </a:ln>
        </p:spPr>
        <p:txBody>
          <a:bodyPr wrap="none" anchor="t" anchorCtr="0">
            <a:spAutoFit/>
          </a:bodyPr>
          <a:lstStyle/>
          <a:p>
            <a:pPr algn="ctr"/>
            <a:r>
              <a:rPr lang="zh-CN" altLang="en-US" sz="4800">
                <a:solidFill>
                  <a:srgbClr val="262626"/>
                </a:solidFill>
                <a:latin typeface="思源宋体 CN Heavy" panose="02020900000000000000" pitchFamily="18" charset="-122"/>
                <a:ea typeface="思源宋体 CN Heavy" panose="02020900000000000000" pitchFamily="18" charset="-122"/>
              </a:rPr>
              <a:t>作</a:t>
            </a:r>
          </a:p>
        </p:txBody>
      </p:sp>
      <p:sp>
        <p:nvSpPr>
          <p:cNvPr id="27656" name="矩形 12"/>
          <p:cNvSpPr/>
          <p:nvPr/>
        </p:nvSpPr>
        <p:spPr>
          <a:xfrm>
            <a:off x="4105910" y="1805623"/>
            <a:ext cx="792480" cy="829945"/>
          </a:xfrm>
          <a:prstGeom prst="rect">
            <a:avLst/>
          </a:prstGeom>
          <a:noFill/>
          <a:ln w="9525">
            <a:noFill/>
          </a:ln>
        </p:spPr>
        <p:txBody>
          <a:bodyPr wrap="none" anchor="t" anchorCtr="0">
            <a:spAutoFit/>
          </a:bodyPr>
          <a:lstStyle/>
          <a:p>
            <a:pPr algn="ctr"/>
            <a:r>
              <a:rPr lang="zh-CN" altLang="en-US" sz="4800">
                <a:solidFill>
                  <a:srgbClr val="262626"/>
                </a:solidFill>
                <a:latin typeface="思源宋体 CN Heavy" panose="02020900000000000000" pitchFamily="18" charset="-122"/>
                <a:ea typeface="思源宋体 CN Heavy" panose="02020900000000000000" pitchFamily="18" charset="-122"/>
              </a:rPr>
              <a:t>者</a:t>
            </a:r>
          </a:p>
        </p:txBody>
      </p:sp>
      <p:pic>
        <p:nvPicPr>
          <p:cNvPr id="3" name="图片 2"/>
          <p:cNvPicPr>
            <a:picLocks noChangeAspect="1"/>
          </p:cNvPicPr>
          <p:nvPr/>
        </p:nvPicPr>
        <p:blipFill>
          <a:blip r:embed="rId4"/>
          <a:stretch>
            <a:fillRect/>
          </a:stretch>
        </p:blipFill>
        <p:spPr>
          <a:xfrm>
            <a:off x="9102725" y="1009015"/>
            <a:ext cx="2363470" cy="2912110"/>
          </a:xfrm>
          <a:prstGeom prst="round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100000">
                                          <p:val>
                                            <p:strVal val="#ppt_x"/>
                                          </p:val>
                                        </p:tav>
                                      </p:tavLst>
                                    </p:anim>
                                    <p:anim calcmode="lin" valueType="num">
                                      <p:cBhvr>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7649" name="图片 1" descr="组48325同意"/>
          <p:cNvPicPr>
            <a:picLocks noChangeAspect="1"/>
          </p:cNvPicPr>
          <p:nvPr/>
        </p:nvPicPr>
        <p:blipFill>
          <a:blip r:embed="rId2"/>
          <a:stretch>
            <a:fillRect/>
          </a:stretch>
        </p:blipFill>
        <p:spPr>
          <a:xfrm>
            <a:off x="406400" y="658813"/>
            <a:ext cx="2389188" cy="608012"/>
          </a:xfrm>
          <a:prstGeom prst="rect">
            <a:avLst/>
          </a:prstGeom>
          <a:noFill/>
          <a:ln w="9525">
            <a:noFill/>
          </a:ln>
        </p:spPr>
      </p:pic>
      <p:sp>
        <p:nvSpPr>
          <p:cNvPr id="27651" name="文本框 7"/>
          <p:cNvSpPr txBox="1"/>
          <p:nvPr/>
        </p:nvSpPr>
        <p:spPr>
          <a:xfrm>
            <a:off x="1060450" y="752475"/>
            <a:ext cx="1422400" cy="461963"/>
          </a:xfrm>
          <a:prstGeom prst="rect">
            <a:avLst/>
          </a:prstGeom>
          <a:noFill/>
          <a:ln w="9525">
            <a:noFill/>
          </a:ln>
        </p:spPr>
        <p:txBody>
          <a:bodyPr wrap="none" anchor="t" anchorCtr="0">
            <a:spAutoFit/>
          </a:bodyPr>
          <a:lstStyle/>
          <a:p>
            <a:pPr eaLnBrk="0" hangingPunct="0"/>
            <a:r>
              <a:rPr lang="zh-CN" altLang="en-US" sz="2400" b="1">
                <a:solidFill>
                  <a:srgbClr val="EF7509"/>
                </a:solidFill>
                <a:latin typeface="思源黑体 CN Heavy" panose="020B0A00000000000000" pitchFamily="34" charset="-122"/>
                <a:ea typeface="思源黑体 CN Heavy" panose="020B0A00000000000000" pitchFamily="34" charset="-122"/>
              </a:rPr>
              <a:t>新知讲解</a:t>
            </a:r>
          </a:p>
        </p:txBody>
      </p:sp>
      <p:sp>
        <p:nvSpPr>
          <p:cNvPr id="2" name="Text Box 3"/>
          <p:cNvSpPr txBox="1"/>
          <p:nvPr/>
        </p:nvSpPr>
        <p:spPr>
          <a:xfrm>
            <a:off x="751205" y="2841625"/>
            <a:ext cx="8006080" cy="3415030"/>
          </a:xfrm>
          <a:prstGeom prst="rect">
            <a:avLst/>
          </a:prstGeom>
          <a:noFill/>
          <a:ln w="9525">
            <a:noFill/>
          </a:ln>
        </p:spPr>
        <p:txBody>
          <a:bodyPr wrap="square" anchor="t" anchorCtr="0">
            <a:spAutoFit/>
          </a:bodyPr>
          <a:lstStyle/>
          <a:p>
            <a:pPr indent="609600" eaLnBrk="0" hangingPunct="0">
              <a:lnSpc>
                <a:spcPct val="150000"/>
              </a:lnSpc>
            </a:pPr>
            <a:r>
              <a:rPr lang="zh-CN" altLang="zh-CN" sz="2400">
                <a:latin typeface="微软雅黑" panose="020B0503020204020204" pitchFamily="34" charset="-122"/>
                <a:ea typeface="微软雅黑" panose="020B0503020204020204" pitchFamily="34" charset="-122"/>
                <a:sym typeface="Arial" panose="020B0604020202020204" pitchFamily="34" charset="0"/>
              </a:rPr>
              <a:t>贾平凹是我国当代文坛屈指可数的文学大家和文学奇才，是一位当代中国最具叛逆性、最富创造精神和广泛影响的具有世界意义的作家，也是当代中国可以进入中国和世界文学史册的为数不多的著名文学家之一。被誉为“鬼才”。代表作有《秦腔》、《高兴》、《心迹》、《爱的踪迹》等，曾获多次文学大奖。</a:t>
            </a:r>
          </a:p>
        </p:txBody>
      </p:sp>
      <p:pic>
        <p:nvPicPr>
          <p:cNvPr id="27653" name="图片 9"/>
          <p:cNvPicPr>
            <a:picLocks noChangeAspect="1"/>
          </p:cNvPicPr>
          <p:nvPr/>
        </p:nvPicPr>
        <p:blipFill>
          <a:blip r:embed="rId3"/>
          <a:stretch>
            <a:fillRect/>
          </a:stretch>
        </p:blipFill>
        <p:spPr>
          <a:xfrm>
            <a:off x="1797685" y="1622425"/>
            <a:ext cx="1219200" cy="1219200"/>
          </a:xfrm>
          <a:prstGeom prst="rect">
            <a:avLst/>
          </a:prstGeom>
          <a:noFill/>
          <a:ln w="9525">
            <a:noFill/>
          </a:ln>
        </p:spPr>
      </p:pic>
      <p:pic>
        <p:nvPicPr>
          <p:cNvPr id="27654" name="图片 10"/>
          <p:cNvPicPr>
            <a:picLocks noChangeAspect="1"/>
          </p:cNvPicPr>
          <p:nvPr/>
        </p:nvPicPr>
        <p:blipFill>
          <a:blip r:embed="rId3"/>
          <a:stretch>
            <a:fillRect/>
          </a:stretch>
        </p:blipFill>
        <p:spPr>
          <a:xfrm>
            <a:off x="3910013" y="1616710"/>
            <a:ext cx="1219200" cy="1219200"/>
          </a:xfrm>
          <a:prstGeom prst="rect">
            <a:avLst/>
          </a:prstGeom>
          <a:noFill/>
          <a:ln w="9525">
            <a:noFill/>
          </a:ln>
        </p:spPr>
      </p:pic>
      <p:sp>
        <p:nvSpPr>
          <p:cNvPr id="27655" name="矩形 11"/>
          <p:cNvSpPr/>
          <p:nvPr/>
        </p:nvSpPr>
        <p:spPr>
          <a:xfrm>
            <a:off x="2003108" y="1811338"/>
            <a:ext cx="792480" cy="829945"/>
          </a:xfrm>
          <a:prstGeom prst="rect">
            <a:avLst/>
          </a:prstGeom>
          <a:noFill/>
          <a:ln w="9525">
            <a:noFill/>
          </a:ln>
        </p:spPr>
        <p:txBody>
          <a:bodyPr wrap="none" anchor="t" anchorCtr="0">
            <a:spAutoFit/>
          </a:bodyPr>
          <a:lstStyle/>
          <a:p>
            <a:pPr algn="ctr"/>
            <a:r>
              <a:rPr lang="zh-CN" altLang="en-US" sz="4800">
                <a:solidFill>
                  <a:srgbClr val="262626"/>
                </a:solidFill>
                <a:latin typeface="思源宋体 CN Heavy" panose="02020900000000000000" pitchFamily="18" charset="-122"/>
                <a:ea typeface="思源宋体 CN Heavy" panose="02020900000000000000" pitchFamily="18" charset="-122"/>
              </a:rPr>
              <a:t>作</a:t>
            </a:r>
          </a:p>
        </p:txBody>
      </p:sp>
      <p:sp>
        <p:nvSpPr>
          <p:cNvPr id="27656" name="矩形 12"/>
          <p:cNvSpPr/>
          <p:nvPr/>
        </p:nvSpPr>
        <p:spPr>
          <a:xfrm>
            <a:off x="4105910" y="1805623"/>
            <a:ext cx="792480" cy="829945"/>
          </a:xfrm>
          <a:prstGeom prst="rect">
            <a:avLst/>
          </a:prstGeom>
          <a:noFill/>
          <a:ln w="9525">
            <a:noFill/>
          </a:ln>
        </p:spPr>
        <p:txBody>
          <a:bodyPr wrap="none" anchor="t" anchorCtr="0">
            <a:spAutoFit/>
          </a:bodyPr>
          <a:lstStyle/>
          <a:p>
            <a:pPr algn="ctr"/>
            <a:r>
              <a:rPr lang="zh-CN" altLang="en-US" sz="4800">
                <a:solidFill>
                  <a:srgbClr val="262626"/>
                </a:solidFill>
                <a:latin typeface="思源宋体 CN Heavy" panose="02020900000000000000" pitchFamily="18" charset="-122"/>
                <a:ea typeface="思源宋体 CN Heavy" panose="02020900000000000000" pitchFamily="18" charset="-122"/>
              </a:rPr>
              <a:t>者</a:t>
            </a:r>
          </a:p>
        </p:txBody>
      </p:sp>
      <p:pic>
        <p:nvPicPr>
          <p:cNvPr id="3" name="图片 2"/>
          <p:cNvPicPr>
            <a:picLocks noChangeAspect="1"/>
          </p:cNvPicPr>
          <p:nvPr/>
        </p:nvPicPr>
        <p:blipFill>
          <a:blip r:embed="rId4"/>
          <a:stretch>
            <a:fillRect/>
          </a:stretch>
        </p:blipFill>
        <p:spPr>
          <a:xfrm>
            <a:off x="9102725" y="1009015"/>
            <a:ext cx="2363470" cy="2912110"/>
          </a:xfrm>
          <a:prstGeom prst="round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7649" name="图片 1" descr="组48325同意"/>
          <p:cNvPicPr>
            <a:picLocks noChangeAspect="1"/>
          </p:cNvPicPr>
          <p:nvPr/>
        </p:nvPicPr>
        <p:blipFill>
          <a:blip r:embed="rId2"/>
          <a:stretch>
            <a:fillRect/>
          </a:stretch>
        </p:blipFill>
        <p:spPr>
          <a:xfrm>
            <a:off x="406400" y="658813"/>
            <a:ext cx="2389188" cy="608012"/>
          </a:xfrm>
          <a:prstGeom prst="rect">
            <a:avLst/>
          </a:prstGeom>
          <a:noFill/>
          <a:ln w="9525">
            <a:noFill/>
          </a:ln>
        </p:spPr>
      </p:pic>
      <p:sp>
        <p:nvSpPr>
          <p:cNvPr id="27651" name="文本框 7"/>
          <p:cNvSpPr txBox="1"/>
          <p:nvPr/>
        </p:nvSpPr>
        <p:spPr>
          <a:xfrm>
            <a:off x="1060450" y="752475"/>
            <a:ext cx="1422400" cy="461963"/>
          </a:xfrm>
          <a:prstGeom prst="rect">
            <a:avLst/>
          </a:prstGeom>
          <a:noFill/>
          <a:ln w="9525">
            <a:noFill/>
          </a:ln>
        </p:spPr>
        <p:txBody>
          <a:bodyPr wrap="none" anchor="t" anchorCtr="0">
            <a:spAutoFit/>
          </a:bodyPr>
          <a:lstStyle/>
          <a:p>
            <a:pPr eaLnBrk="0" hangingPunct="0"/>
            <a:r>
              <a:rPr lang="zh-CN" altLang="en-US" sz="2400" b="1">
                <a:solidFill>
                  <a:srgbClr val="EF7509"/>
                </a:solidFill>
                <a:latin typeface="思源黑体 CN Heavy" panose="020B0A00000000000000" pitchFamily="34" charset="-122"/>
                <a:ea typeface="思源黑体 CN Heavy" panose="020B0A00000000000000" pitchFamily="34" charset="-122"/>
              </a:rPr>
              <a:t>新知讲解</a:t>
            </a:r>
          </a:p>
        </p:txBody>
      </p:sp>
      <p:sp>
        <p:nvSpPr>
          <p:cNvPr id="2" name="Text Box 3"/>
          <p:cNvSpPr txBox="1"/>
          <p:nvPr/>
        </p:nvSpPr>
        <p:spPr>
          <a:xfrm>
            <a:off x="751205" y="2841625"/>
            <a:ext cx="8006080" cy="2861310"/>
          </a:xfrm>
          <a:prstGeom prst="rect">
            <a:avLst/>
          </a:prstGeom>
          <a:noFill/>
          <a:ln w="9525">
            <a:noFill/>
          </a:ln>
        </p:spPr>
        <p:txBody>
          <a:bodyPr wrap="square" anchor="t" anchorCtr="0">
            <a:spAutoFit/>
          </a:bodyPr>
          <a:lstStyle/>
          <a:p>
            <a:pPr indent="609600" eaLnBrk="0" hangingPunct="0">
              <a:lnSpc>
                <a:spcPct val="150000"/>
              </a:lnSpc>
            </a:pPr>
            <a:r>
              <a:rPr lang="zh-CN" altLang="zh-CN" sz="2400">
                <a:latin typeface="微软雅黑" panose="020B0503020204020204" pitchFamily="34" charset="-122"/>
                <a:ea typeface="微软雅黑" panose="020B0503020204020204" pitchFamily="34" charset="-122"/>
                <a:sym typeface="Arial" panose="020B0604020202020204" pitchFamily="34" charset="0"/>
              </a:rPr>
              <a:t>小说集：《兵娃》、《姐妹本纪》、《山地笔记》、《野火集》、《商州散记》、《小月前本》、《腊月·正月》、《天狗》、《晚唱》、《贾平凹获奖中篇小说集》、《贾平凹自选集》，长篇小说《商州》、《州河》、《浮躁》、《废都》、《白夜》。</a:t>
            </a:r>
          </a:p>
        </p:txBody>
      </p:sp>
      <p:pic>
        <p:nvPicPr>
          <p:cNvPr id="27653" name="图片 9"/>
          <p:cNvPicPr>
            <a:picLocks noChangeAspect="1"/>
          </p:cNvPicPr>
          <p:nvPr/>
        </p:nvPicPr>
        <p:blipFill>
          <a:blip r:embed="rId3"/>
          <a:stretch>
            <a:fillRect/>
          </a:stretch>
        </p:blipFill>
        <p:spPr>
          <a:xfrm>
            <a:off x="1797685" y="1622425"/>
            <a:ext cx="1219200" cy="1219200"/>
          </a:xfrm>
          <a:prstGeom prst="rect">
            <a:avLst/>
          </a:prstGeom>
          <a:noFill/>
          <a:ln w="9525">
            <a:noFill/>
          </a:ln>
        </p:spPr>
      </p:pic>
      <p:pic>
        <p:nvPicPr>
          <p:cNvPr id="27654" name="图片 10"/>
          <p:cNvPicPr>
            <a:picLocks noChangeAspect="1"/>
          </p:cNvPicPr>
          <p:nvPr/>
        </p:nvPicPr>
        <p:blipFill>
          <a:blip r:embed="rId3"/>
          <a:stretch>
            <a:fillRect/>
          </a:stretch>
        </p:blipFill>
        <p:spPr>
          <a:xfrm>
            <a:off x="3910013" y="1616710"/>
            <a:ext cx="1219200" cy="1219200"/>
          </a:xfrm>
          <a:prstGeom prst="rect">
            <a:avLst/>
          </a:prstGeom>
          <a:noFill/>
          <a:ln w="9525">
            <a:noFill/>
          </a:ln>
        </p:spPr>
      </p:pic>
      <p:sp>
        <p:nvSpPr>
          <p:cNvPr id="27655" name="矩形 11"/>
          <p:cNvSpPr/>
          <p:nvPr/>
        </p:nvSpPr>
        <p:spPr>
          <a:xfrm>
            <a:off x="2003108" y="1811338"/>
            <a:ext cx="792480" cy="829945"/>
          </a:xfrm>
          <a:prstGeom prst="rect">
            <a:avLst/>
          </a:prstGeom>
          <a:noFill/>
          <a:ln w="9525">
            <a:noFill/>
          </a:ln>
        </p:spPr>
        <p:txBody>
          <a:bodyPr wrap="none" anchor="t" anchorCtr="0">
            <a:spAutoFit/>
          </a:bodyPr>
          <a:lstStyle/>
          <a:p>
            <a:pPr algn="ctr"/>
            <a:r>
              <a:rPr lang="zh-CN" altLang="en-US" sz="4800">
                <a:solidFill>
                  <a:srgbClr val="262626"/>
                </a:solidFill>
                <a:latin typeface="思源宋体 CN Heavy" panose="02020900000000000000" pitchFamily="18" charset="-122"/>
                <a:ea typeface="思源宋体 CN Heavy" panose="02020900000000000000" pitchFamily="18" charset="-122"/>
              </a:rPr>
              <a:t>作</a:t>
            </a:r>
          </a:p>
        </p:txBody>
      </p:sp>
      <p:sp>
        <p:nvSpPr>
          <p:cNvPr id="27656" name="矩形 12"/>
          <p:cNvSpPr/>
          <p:nvPr/>
        </p:nvSpPr>
        <p:spPr>
          <a:xfrm>
            <a:off x="4105910" y="1805623"/>
            <a:ext cx="792480" cy="829945"/>
          </a:xfrm>
          <a:prstGeom prst="rect">
            <a:avLst/>
          </a:prstGeom>
          <a:noFill/>
          <a:ln w="9525">
            <a:noFill/>
          </a:ln>
        </p:spPr>
        <p:txBody>
          <a:bodyPr wrap="none" anchor="t" anchorCtr="0">
            <a:spAutoFit/>
          </a:bodyPr>
          <a:lstStyle/>
          <a:p>
            <a:pPr algn="ctr"/>
            <a:r>
              <a:rPr lang="zh-CN" altLang="en-US" sz="4800">
                <a:solidFill>
                  <a:srgbClr val="262626"/>
                </a:solidFill>
                <a:latin typeface="思源宋体 CN Heavy" panose="02020900000000000000" pitchFamily="18" charset="-122"/>
                <a:ea typeface="思源宋体 CN Heavy" panose="02020900000000000000" pitchFamily="18" charset="-122"/>
              </a:rPr>
              <a:t>者</a:t>
            </a:r>
          </a:p>
        </p:txBody>
      </p:sp>
      <p:pic>
        <p:nvPicPr>
          <p:cNvPr id="3" name="图片 2"/>
          <p:cNvPicPr>
            <a:picLocks noChangeAspect="1"/>
          </p:cNvPicPr>
          <p:nvPr/>
        </p:nvPicPr>
        <p:blipFill>
          <a:blip r:embed="rId4"/>
          <a:stretch>
            <a:fillRect/>
          </a:stretch>
        </p:blipFill>
        <p:spPr>
          <a:xfrm>
            <a:off x="9102725" y="1009015"/>
            <a:ext cx="2363470" cy="2912110"/>
          </a:xfrm>
          <a:prstGeom prst="round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7649" name="图片 1" descr="组48325同意"/>
          <p:cNvPicPr>
            <a:picLocks noChangeAspect="1"/>
          </p:cNvPicPr>
          <p:nvPr/>
        </p:nvPicPr>
        <p:blipFill>
          <a:blip r:embed="rId2"/>
          <a:stretch>
            <a:fillRect/>
          </a:stretch>
        </p:blipFill>
        <p:spPr>
          <a:xfrm>
            <a:off x="406400" y="658813"/>
            <a:ext cx="2389188" cy="608012"/>
          </a:xfrm>
          <a:prstGeom prst="rect">
            <a:avLst/>
          </a:prstGeom>
          <a:noFill/>
          <a:ln w="9525">
            <a:noFill/>
          </a:ln>
        </p:spPr>
      </p:pic>
      <p:sp>
        <p:nvSpPr>
          <p:cNvPr id="27651" name="文本框 7"/>
          <p:cNvSpPr txBox="1"/>
          <p:nvPr/>
        </p:nvSpPr>
        <p:spPr>
          <a:xfrm>
            <a:off x="1060450" y="752475"/>
            <a:ext cx="1422400" cy="461963"/>
          </a:xfrm>
          <a:prstGeom prst="rect">
            <a:avLst/>
          </a:prstGeom>
          <a:noFill/>
          <a:ln w="9525">
            <a:noFill/>
          </a:ln>
        </p:spPr>
        <p:txBody>
          <a:bodyPr wrap="none" anchor="t" anchorCtr="0">
            <a:spAutoFit/>
          </a:bodyPr>
          <a:lstStyle/>
          <a:p>
            <a:pPr eaLnBrk="0" hangingPunct="0"/>
            <a:r>
              <a:rPr lang="zh-CN" altLang="en-US" sz="2400" b="1">
                <a:solidFill>
                  <a:srgbClr val="EF7509"/>
                </a:solidFill>
                <a:latin typeface="思源黑体 CN Heavy" panose="020B0A00000000000000" pitchFamily="34" charset="-122"/>
                <a:ea typeface="思源黑体 CN Heavy" panose="020B0A00000000000000" pitchFamily="34" charset="-122"/>
              </a:rPr>
              <a:t>新知讲解</a:t>
            </a:r>
          </a:p>
        </p:txBody>
      </p:sp>
      <p:sp>
        <p:nvSpPr>
          <p:cNvPr id="2" name="Text Box 3"/>
          <p:cNvSpPr txBox="1"/>
          <p:nvPr/>
        </p:nvSpPr>
        <p:spPr>
          <a:xfrm>
            <a:off x="723265" y="3150870"/>
            <a:ext cx="7593965" cy="2306955"/>
          </a:xfrm>
          <a:prstGeom prst="rect">
            <a:avLst/>
          </a:prstGeom>
          <a:noFill/>
          <a:ln w="9525">
            <a:noFill/>
          </a:ln>
        </p:spPr>
        <p:txBody>
          <a:bodyPr wrap="square" anchor="t" anchorCtr="0">
            <a:spAutoFit/>
          </a:bodyPr>
          <a:lstStyle/>
          <a:p>
            <a:pPr indent="609600" eaLnBrk="0" hangingPunct="0">
              <a:lnSpc>
                <a:spcPct val="150000"/>
              </a:lnSpc>
            </a:pPr>
            <a:r>
              <a:rPr lang="zh-CN" altLang="zh-CN" sz="2400">
                <a:latin typeface="微软雅黑" panose="020B0503020204020204" pitchFamily="34" charset="-122"/>
                <a:ea typeface="微软雅黑" panose="020B0503020204020204" pitchFamily="34" charset="-122"/>
                <a:sym typeface="Arial" panose="020B0604020202020204" pitchFamily="34" charset="0"/>
              </a:rPr>
              <a:t>自传体长篇《我是农民》</a:t>
            </a:r>
          </a:p>
          <a:p>
            <a:pPr indent="609600" eaLnBrk="0" hangingPunct="0">
              <a:lnSpc>
                <a:spcPct val="150000"/>
              </a:lnSpc>
            </a:pPr>
            <a:r>
              <a:rPr lang="zh-CN" altLang="zh-CN" sz="2400">
                <a:latin typeface="微软雅黑" panose="020B0503020204020204" pitchFamily="34" charset="-122"/>
                <a:ea typeface="微软雅黑" panose="020B0503020204020204" pitchFamily="34" charset="-122"/>
                <a:sym typeface="Arial" panose="020B0604020202020204" pitchFamily="34" charset="0"/>
              </a:rPr>
              <a:t>散文集《月迹》、《心迹》、《爱的踪迹》、《贾平凹散文自选集》</a:t>
            </a:r>
          </a:p>
          <a:p>
            <a:pPr indent="609600" eaLnBrk="0" hangingPunct="0">
              <a:lnSpc>
                <a:spcPct val="150000"/>
              </a:lnSpc>
            </a:pPr>
            <a:r>
              <a:rPr lang="zh-CN" altLang="zh-CN" sz="2400">
                <a:latin typeface="微软雅黑" panose="020B0503020204020204" pitchFamily="34" charset="-122"/>
                <a:ea typeface="微软雅黑" panose="020B0503020204020204" pitchFamily="34" charset="-122"/>
                <a:sym typeface="Arial" panose="020B0604020202020204" pitchFamily="34" charset="0"/>
              </a:rPr>
              <a:t>诗集《空白》以及《平凹文论集》</a:t>
            </a:r>
          </a:p>
        </p:txBody>
      </p:sp>
      <p:pic>
        <p:nvPicPr>
          <p:cNvPr id="27653" name="图片 9"/>
          <p:cNvPicPr>
            <a:picLocks noChangeAspect="1"/>
          </p:cNvPicPr>
          <p:nvPr/>
        </p:nvPicPr>
        <p:blipFill>
          <a:blip r:embed="rId3"/>
          <a:stretch>
            <a:fillRect/>
          </a:stretch>
        </p:blipFill>
        <p:spPr>
          <a:xfrm>
            <a:off x="1797685" y="1622425"/>
            <a:ext cx="1219200" cy="1219200"/>
          </a:xfrm>
          <a:prstGeom prst="rect">
            <a:avLst/>
          </a:prstGeom>
          <a:noFill/>
          <a:ln w="9525">
            <a:noFill/>
          </a:ln>
        </p:spPr>
      </p:pic>
      <p:pic>
        <p:nvPicPr>
          <p:cNvPr id="27654" name="图片 10"/>
          <p:cNvPicPr>
            <a:picLocks noChangeAspect="1"/>
          </p:cNvPicPr>
          <p:nvPr/>
        </p:nvPicPr>
        <p:blipFill>
          <a:blip r:embed="rId3"/>
          <a:stretch>
            <a:fillRect/>
          </a:stretch>
        </p:blipFill>
        <p:spPr>
          <a:xfrm>
            <a:off x="3910013" y="1616710"/>
            <a:ext cx="1219200" cy="1219200"/>
          </a:xfrm>
          <a:prstGeom prst="rect">
            <a:avLst/>
          </a:prstGeom>
          <a:noFill/>
          <a:ln w="9525">
            <a:noFill/>
          </a:ln>
        </p:spPr>
      </p:pic>
      <p:sp>
        <p:nvSpPr>
          <p:cNvPr id="27655" name="矩形 11"/>
          <p:cNvSpPr/>
          <p:nvPr/>
        </p:nvSpPr>
        <p:spPr>
          <a:xfrm>
            <a:off x="2003108" y="1811338"/>
            <a:ext cx="792480" cy="829945"/>
          </a:xfrm>
          <a:prstGeom prst="rect">
            <a:avLst/>
          </a:prstGeom>
          <a:noFill/>
          <a:ln w="9525">
            <a:noFill/>
          </a:ln>
        </p:spPr>
        <p:txBody>
          <a:bodyPr wrap="none" anchor="t" anchorCtr="0">
            <a:spAutoFit/>
          </a:bodyPr>
          <a:lstStyle/>
          <a:p>
            <a:pPr algn="ctr"/>
            <a:r>
              <a:rPr lang="zh-CN" altLang="en-US" sz="4800">
                <a:solidFill>
                  <a:srgbClr val="262626"/>
                </a:solidFill>
                <a:latin typeface="思源宋体 CN Heavy" panose="02020900000000000000" pitchFamily="18" charset="-122"/>
                <a:ea typeface="思源宋体 CN Heavy" panose="02020900000000000000" pitchFamily="18" charset="-122"/>
              </a:rPr>
              <a:t>作</a:t>
            </a:r>
          </a:p>
        </p:txBody>
      </p:sp>
      <p:sp>
        <p:nvSpPr>
          <p:cNvPr id="27656" name="矩形 12"/>
          <p:cNvSpPr/>
          <p:nvPr/>
        </p:nvSpPr>
        <p:spPr>
          <a:xfrm>
            <a:off x="4105910" y="1805623"/>
            <a:ext cx="792480" cy="829945"/>
          </a:xfrm>
          <a:prstGeom prst="rect">
            <a:avLst/>
          </a:prstGeom>
          <a:noFill/>
          <a:ln w="9525">
            <a:noFill/>
          </a:ln>
        </p:spPr>
        <p:txBody>
          <a:bodyPr wrap="none" anchor="t" anchorCtr="0">
            <a:spAutoFit/>
          </a:bodyPr>
          <a:lstStyle/>
          <a:p>
            <a:pPr algn="ctr"/>
            <a:r>
              <a:rPr lang="zh-CN" altLang="en-US" sz="4800">
                <a:solidFill>
                  <a:srgbClr val="262626"/>
                </a:solidFill>
                <a:latin typeface="思源宋体 CN Heavy" panose="02020900000000000000" pitchFamily="18" charset="-122"/>
                <a:ea typeface="思源宋体 CN Heavy" panose="02020900000000000000" pitchFamily="18" charset="-122"/>
              </a:rPr>
              <a:t>者</a:t>
            </a:r>
          </a:p>
        </p:txBody>
      </p:sp>
      <p:pic>
        <p:nvPicPr>
          <p:cNvPr id="3" name="图片 2"/>
          <p:cNvPicPr>
            <a:picLocks noChangeAspect="1"/>
          </p:cNvPicPr>
          <p:nvPr/>
        </p:nvPicPr>
        <p:blipFill>
          <a:blip r:embed="rId4"/>
          <a:stretch>
            <a:fillRect/>
          </a:stretch>
        </p:blipFill>
        <p:spPr>
          <a:xfrm>
            <a:off x="9102725" y="1009015"/>
            <a:ext cx="2363470" cy="2912110"/>
          </a:xfrm>
          <a:prstGeom prst="round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100000">
                                          <p:val>
                                            <p:strVal val="#ppt_x"/>
                                          </p:val>
                                        </p:tav>
                                      </p:tavLst>
                                    </p:anim>
                                    <p:anim calcmode="lin" valueType="num">
                                      <p:cBhvr>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7345" name="图片 1" descr="组48325同意"/>
          <p:cNvPicPr>
            <a:picLocks noChangeAspect="1"/>
          </p:cNvPicPr>
          <p:nvPr/>
        </p:nvPicPr>
        <p:blipFill>
          <a:blip r:embed="rId2"/>
          <a:stretch>
            <a:fillRect/>
          </a:stretch>
        </p:blipFill>
        <p:spPr>
          <a:xfrm>
            <a:off x="406400" y="658813"/>
            <a:ext cx="2389188" cy="608012"/>
          </a:xfrm>
          <a:prstGeom prst="rect">
            <a:avLst/>
          </a:prstGeom>
          <a:noFill/>
          <a:ln w="9525">
            <a:noFill/>
          </a:ln>
        </p:spPr>
      </p:pic>
      <p:sp>
        <p:nvSpPr>
          <p:cNvPr id="57347" name="文本框 7"/>
          <p:cNvSpPr txBox="1"/>
          <p:nvPr/>
        </p:nvSpPr>
        <p:spPr>
          <a:xfrm>
            <a:off x="1060450" y="752475"/>
            <a:ext cx="1404620" cy="460375"/>
          </a:xfrm>
          <a:prstGeom prst="rect">
            <a:avLst/>
          </a:prstGeom>
          <a:noFill/>
          <a:ln w="9525">
            <a:noFill/>
          </a:ln>
        </p:spPr>
        <p:txBody>
          <a:bodyPr wrap="none" anchor="t" anchorCtr="0">
            <a:spAutoFit/>
          </a:bodyPr>
          <a:lstStyle/>
          <a:p>
            <a:pPr eaLnBrk="0" hangingPunct="0"/>
            <a:r>
              <a:rPr lang="zh-CN" altLang="zh-CN" sz="2400" b="1">
                <a:solidFill>
                  <a:srgbClr val="EF7509"/>
                </a:solidFill>
                <a:latin typeface="思源黑体 CN Heavy" panose="020B0A00000000000000" pitchFamily="34" charset="-122"/>
                <a:ea typeface="思源黑体 CN Heavy" panose="020B0A00000000000000" pitchFamily="34" charset="-122"/>
              </a:rPr>
              <a:t>新知讲解</a:t>
            </a:r>
          </a:p>
        </p:txBody>
      </p:sp>
      <p:grpSp>
        <p:nvGrpSpPr>
          <p:cNvPr id="57350" name="组合 8"/>
          <p:cNvGrpSpPr/>
          <p:nvPr/>
        </p:nvGrpSpPr>
        <p:grpSpPr>
          <a:xfrm>
            <a:off x="4615180" y="2022475"/>
            <a:ext cx="2428240" cy="2571750"/>
            <a:chOff x="3953" y="4724"/>
            <a:chExt cx="1328" cy="1214"/>
          </a:xfrm>
        </p:grpSpPr>
        <p:sp>
          <p:nvSpPr>
            <p:cNvPr id="10" name="椭圆 9"/>
            <p:cNvSpPr/>
            <p:nvPr/>
          </p:nvSpPr>
          <p:spPr>
            <a:xfrm>
              <a:off x="3953" y="4724"/>
              <a:ext cx="1328" cy="1214"/>
            </a:xfrm>
            <a:prstGeom prst="ellipse">
              <a:avLst/>
            </a:prstGeom>
            <a:solidFill>
              <a:srgbClr val="125F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en-US" altLang="zh-CN" sz="1200" strike="noStrike" noProof="1">
                <a:latin typeface="思源宋体 CN Medium" panose="02020500000000000000" charset="-122"/>
                <a:ea typeface="思源宋体 CN Medium" panose="02020500000000000000" charset="-122"/>
              </a:endParaRPr>
            </a:p>
          </p:txBody>
        </p:sp>
        <p:sp>
          <p:nvSpPr>
            <p:cNvPr id="57352" name="文本框 1"/>
            <p:cNvSpPr txBox="1"/>
            <p:nvPr/>
          </p:nvSpPr>
          <p:spPr>
            <a:xfrm>
              <a:off x="4157" y="4946"/>
              <a:ext cx="921" cy="682"/>
            </a:xfrm>
            <a:prstGeom prst="rect">
              <a:avLst/>
            </a:prstGeom>
            <a:noFill/>
            <a:ln w="9525">
              <a:noFill/>
            </a:ln>
          </p:spPr>
          <p:txBody>
            <a:bodyPr wrap="square" anchor="t" anchorCtr="0">
              <a:spAutoFit/>
            </a:bodyPr>
            <a:lstStyle/>
            <a:p>
              <a:pPr algn="ctr"/>
              <a:r>
                <a:rPr lang="zh-CN" altLang="en-US" sz="4400">
                  <a:solidFill>
                    <a:schemeClr val="bg1"/>
                  </a:solidFill>
                  <a:latin typeface="思源宋体 CN Medium" panose="02020500000000000000" charset="-122"/>
                  <a:ea typeface="思源宋体 CN Medium" panose="02020500000000000000" charset="-122"/>
                </a:rPr>
                <a:t>重  点</a:t>
              </a:r>
            </a:p>
            <a:p>
              <a:pPr algn="ctr"/>
              <a:r>
                <a:rPr lang="zh-CN" altLang="en-US" sz="4400">
                  <a:solidFill>
                    <a:schemeClr val="bg1"/>
                  </a:solidFill>
                  <a:latin typeface="思源宋体 CN Medium" panose="02020500000000000000" charset="-122"/>
                  <a:ea typeface="思源宋体 CN Medium" panose="02020500000000000000" charset="-122"/>
                </a:rPr>
                <a:t>字  词  </a:t>
              </a:r>
            </a:p>
          </p:txBody>
        </p:sp>
      </p:grpSp>
      <p:pic>
        <p:nvPicPr>
          <p:cNvPr id="57353" name="图片 2" descr="fa6e743e92880a5eb48e85f4ae854862d768f43741aa5-9eY9co_fw1200"/>
          <p:cNvPicPr>
            <a:picLocks noChangeAspect="1"/>
          </p:cNvPicPr>
          <p:nvPr/>
        </p:nvPicPr>
        <p:blipFill>
          <a:blip r:embed="rId3"/>
          <a:stretch>
            <a:fillRect/>
          </a:stretch>
        </p:blipFill>
        <p:spPr>
          <a:xfrm>
            <a:off x="8809038" y="611188"/>
            <a:ext cx="3005137" cy="2689225"/>
          </a:xfrm>
          <a:prstGeom prst="rect">
            <a:avLst/>
          </a:prstGeom>
          <a:noFill/>
          <a:ln w="9525">
            <a:noFill/>
          </a:ln>
        </p:spPr>
      </p:pic>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4338" name="图片 1" descr="组48325同意"/>
          <p:cNvPicPr>
            <a:picLocks noChangeAspect="1"/>
          </p:cNvPicPr>
          <p:nvPr/>
        </p:nvPicPr>
        <p:blipFill>
          <a:blip r:embed="rId3"/>
          <a:stretch>
            <a:fillRect/>
          </a:stretch>
        </p:blipFill>
        <p:spPr>
          <a:xfrm>
            <a:off x="406400" y="658813"/>
            <a:ext cx="2389188" cy="608012"/>
          </a:xfrm>
          <a:prstGeom prst="rect">
            <a:avLst/>
          </a:prstGeom>
          <a:noFill/>
          <a:ln w="9525">
            <a:noFill/>
          </a:ln>
        </p:spPr>
      </p:pic>
      <p:sp>
        <p:nvSpPr>
          <p:cNvPr id="14340" name="文本框 7"/>
          <p:cNvSpPr txBox="1"/>
          <p:nvPr/>
        </p:nvSpPr>
        <p:spPr>
          <a:xfrm>
            <a:off x="1060450" y="752475"/>
            <a:ext cx="1422400" cy="461963"/>
          </a:xfrm>
          <a:prstGeom prst="rect">
            <a:avLst/>
          </a:prstGeom>
          <a:noFill/>
          <a:ln w="9525">
            <a:noFill/>
          </a:ln>
        </p:spPr>
        <p:txBody>
          <a:bodyPr wrap="none">
            <a:spAutoFit/>
          </a:bodyPr>
          <a:lstStyle/>
          <a:p>
            <a:pPr eaLnBrk="0" hangingPunct="0"/>
            <a:r>
              <a:rPr lang="zh-CN" altLang="en-US" sz="2400" b="1">
                <a:solidFill>
                  <a:srgbClr val="EF7509"/>
                </a:solidFill>
                <a:latin typeface="思源黑体 CN Heavy" panose="020B0A00000000000000" pitchFamily="34" charset="-122"/>
                <a:ea typeface="思源黑体 CN Heavy" panose="020B0A00000000000000" pitchFamily="34" charset="-122"/>
              </a:rPr>
              <a:t>新知讲解</a:t>
            </a:r>
          </a:p>
        </p:txBody>
      </p:sp>
      <p:pic>
        <p:nvPicPr>
          <p:cNvPr id="2" name="图片 1"/>
          <p:cNvPicPr>
            <a:picLocks noChangeAspect="1"/>
          </p:cNvPicPr>
          <p:nvPr/>
        </p:nvPicPr>
        <p:blipFill>
          <a:blip r:embed="rId4">
            <a:clrChange>
              <a:clrFrom>
                <a:srgbClr val="FFFFFF">
                  <a:alpha val="100000"/>
                </a:srgbClr>
              </a:clrFrom>
              <a:clrTo>
                <a:srgbClr val="FFFFFF">
                  <a:alpha val="100000"/>
                  <a:alpha val="0"/>
                </a:srgbClr>
              </a:clrTo>
            </a:clrChange>
          </a:blip>
          <a:srcRect t="15493" b="16901"/>
          <a:stretch>
            <a:fillRect/>
          </a:stretch>
        </p:blipFill>
        <p:spPr>
          <a:xfrm>
            <a:off x="406400" y="4037330"/>
            <a:ext cx="3374390" cy="2281555"/>
          </a:xfrm>
          <a:prstGeom prst="rect">
            <a:avLst/>
          </a:prstGeom>
        </p:spPr>
      </p:pic>
      <p:sp>
        <p:nvSpPr>
          <p:cNvPr id="7171" name="Rectangle 3"/>
          <p:cNvSpPr>
            <a:spLocks noGrp="1"/>
          </p:cNvSpPr>
          <p:nvPr>
            <p:ph type="body" idx="4294967295"/>
          </p:nvPr>
        </p:nvSpPr>
        <p:spPr>
          <a:xfrm>
            <a:off x="4977765" y="752475"/>
            <a:ext cx="5345430" cy="4425950"/>
          </a:xfrm>
          <a:prstGeom prst="rect">
            <a:avLst/>
          </a:prstGeom>
          <a:noFill/>
          <a:ln>
            <a:miter lim="800000"/>
          </a:ln>
        </p:spPr>
        <p:txBody>
          <a:bodyPr vert="horz" wrap="square" lIns="91440" tIns="45720" rIns="91440" bIns="45720" anchor="t" anchorCtr="0"/>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indent="0" eaLnBrk="1" latinLnBrk="0" hangingPunct="1">
              <a:lnSpc>
                <a:spcPct val="150000"/>
              </a:lnSpc>
              <a:spcBef>
                <a:spcPct val="0"/>
              </a:spcBef>
            </a:pPr>
            <a:r>
              <a:rPr lang="zh-CN" altLang="en-US" sz="2800">
                <a:latin typeface="微软雅黑" panose="020B0503020204020204" pitchFamily="34" charset="-122"/>
                <a:ea typeface="微软雅黑" panose="020B0503020204020204" pitchFamily="34" charset="-122"/>
                <a:cs typeface="微软雅黑" panose="020B0503020204020204" pitchFamily="34" charset="-122"/>
              </a:rPr>
              <a:t>贾平凹 （</a:t>
            </a:r>
            <a:r>
              <a:rPr lang="zh-CN" altLang="en-US" sz="2800" b="1">
                <a:solidFill>
                  <a:srgbClr val="C00000"/>
                </a:solidFill>
                <a:latin typeface="方正姚体" panose="02010601030101010101" charset="-122"/>
                <a:ea typeface="方正姚体" panose="02010601030101010101" charset="-122"/>
                <a:cs typeface="微软雅黑" panose="020B0503020204020204" pitchFamily="34" charset="-122"/>
              </a:rPr>
              <a:t>jiǎ  píng  wā</a:t>
            </a:r>
            <a:r>
              <a:rPr lang="zh-CN" altLang="en-US" sz="2800">
                <a:latin typeface="微软雅黑" panose="020B0503020204020204" pitchFamily="34" charset="-122"/>
                <a:ea typeface="微软雅黑" panose="020B0503020204020204" pitchFamily="34" charset="-122"/>
                <a:cs typeface="微软雅黑" panose="020B0503020204020204" pitchFamily="34" charset="-122"/>
              </a:rPr>
              <a:t>）</a:t>
            </a:r>
          </a:p>
          <a:p>
            <a:pPr lvl="0" indent="0" eaLnBrk="1" latinLnBrk="0" hangingPunct="1">
              <a:lnSpc>
                <a:spcPct val="150000"/>
              </a:lnSpc>
              <a:spcBef>
                <a:spcPct val="0"/>
              </a:spcBef>
            </a:pPr>
            <a:r>
              <a:rPr lang="zh-CN" altLang="en-US" sz="2800">
                <a:latin typeface="微软雅黑" panose="020B0503020204020204" pitchFamily="34" charset="-122"/>
                <a:ea typeface="微软雅黑" panose="020B0503020204020204" pitchFamily="34" charset="-122"/>
                <a:cs typeface="微软雅黑" panose="020B0503020204020204" pitchFamily="34" charset="-122"/>
              </a:rPr>
              <a:t>碌碡 （</a:t>
            </a:r>
            <a:r>
              <a:rPr lang="zh-CN" altLang="en-US" sz="2800" b="1">
                <a:solidFill>
                  <a:srgbClr val="C00000"/>
                </a:solidFill>
                <a:latin typeface="方正姚体" panose="02010601030101010101" charset="-122"/>
                <a:ea typeface="方正姚体" panose="02010601030101010101" charset="-122"/>
                <a:cs typeface="微软雅黑" panose="020B0503020204020204" pitchFamily="34" charset="-122"/>
              </a:rPr>
              <a:t>liù     zhóu</a:t>
            </a:r>
            <a:r>
              <a:rPr lang="zh-CN" altLang="en-US" sz="2800">
                <a:latin typeface="微软雅黑" panose="020B0503020204020204" pitchFamily="34" charset="-122"/>
                <a:ea typeface="微软雅黑" panose="020B0503020204020204" pitchFamily="34" charset="-122"/>
                <a:cs typeface="微软雅黑" panose="020B0503020204020204" pitchFamily="34" charset="-122"/>
              </a:rPr>
              <a:t>）</a:t>
            </a:r>
          </a:p>
          <a:p>
            <a:pPr lvl="0" indent="0" eaLnBrk="1" latinLnBrk="0" hangingPunct="1">
              <a:lnSpc>
                <a:spcPct val="150000"/>
              </a:lnSpc>
              <a:spcBef>
                <a:spcPct val="0"/>
              </a:spcBef>
            </a:pPr>
            <a:r>
              <a:rPr lang="zh-CN" altLang="en-US" sz="2800">
                <a:latin typeface="微软雅黑" panose="020B0503020204020204" pitchFamily="34" charset="-122"/>
                <a:ea typeface="微软雅黑" panose="020B0503020204020204" pitchFamily="34" charset="-122"/>
                <a:cs typeface="微软雅黑" panose="020B0503020204020204" pitchFamily="34" charset="-122"/>
              </a:rPr>
              <a:t>木椽 （</a:t>
            </a:r>
            <a:r>
              <a:rPr lang="zh-CN" altLang="en-US" sz="2800" b="1">
                <a:solidFill>
                  <a:srgbClr val="C00000"/>
                </a:solidFill>
                <a:latin typeface="方正姚体" panose="02010601030101010101" charset="-122"/>
                <a:ea typeface="方正姚体" panose="02010601030101010101" charset="-122"/>
                <a:cs typeface="微软雅黑" panose="020B0503020204020204" pitchFamily="34" charset="-122"/>
              </a:rPr>
              <a:t>chuán</a:t>
            </a:r>
            <a:r>
              <a:rPr lang="zh-CN" altLang="en-US" sz="2800">
                <a:latin typeface="微软雅黑" panose="020B0503020204020204" pitchFamily="34" charset="-122"/>
                <a:ea typeface="微软雅黑" panose="020B0503020204020204" pitchFamily="34" charset="-122"/>
                <a:cs typeface="微软雅黑" panose="020B0503020204020204" pitchFamily="34" charset="-122"/>
              </a:rPr>
              <a:t>）</a:t>
            </a:r>
          </a:p>
          <a:p>
            <a:pPr lvl="0" indent="0" eaLnBrk="1" latinLnBrk="0" hangingPunct="1">
              <a:lnSpc>
                <a:spcPct val="150000"/>
              </a:lnSpc>
              <a:spcBef>
                <a:spcPct val="0"/>
              </a:spcBef>
            </a:pPr>
            <a:r>
              <a:rPr lang="zh-CN" altLang="en-US" sz="2800">
                <a:latin typeface="微软雅黑" panose="020B0503020204020204" pitchFamily="34" charset="-122"/>
                <a:ea typeface="微软雅黑" panose="020B0503020204020204" pitchFamily="34" charset="-122"/>
                <a:cs typeface="微软雅黑" panose="020B0503020204020204" pitchFamily="34" charset="-122"/>
              </a:rPr>
              <a:t>苦楝（</a:t>
            </a:r>
            <a:r>
              <a:rPr lang="zh-CN" altLang="en-US" sz="2800" b="1">
                <a:solidFill>
                  <a:srgbClr val="C00000"/>
                </a:solidFill>
                <a:latin typeface="方正姚体" panose="02010601030101010101" charset="-122"/>
                <a:ea typeface="方正姚体" panose="02010601030101010101" charset="-122"/>
                <a:cs typeface="微软雅黑" panose="020B0503020204020204" pitchFamily="34" charset="-122"/>
              </a:rPr>
              <a:t>liàn</a:t>
            </a:r>
            <a:r>
              <a:rPr lang="zh-CN" altLang="en-US" sz="2800">
                <a:latin typeface="微软雅黑" panose="020B0503020204020204" pitchFamily="34" charset="-122"/>
                <a:ea typeface="微软雅黑" panose="020B0503020204020204" pitchFamily="34" charset="-122"/>
                <a:cs typeface="微软雅黑" panose="020B0503020204020204" pitchFamily="34" charset="-122"/>
              </a:rPr>
              <a:t>）</a:t>
            </a:r>
          </a:p>
          <a:p>
            <a:pPr lvl="0" indent="0" eaLnBrk="1" latinLnBrk="0" hangingPunct="1">
              <a:lnSpc>
                <a:spcPct val="150000"/>
              </a:lnSpc>
              <a:spcBef>
                <a:spcPct val="0"/>
              </a:spcBef>
            </a:pPr>
            <a:r>
              <a:rPr lang="zh-CN" altLang="en-US" sz="2800">
                <a:latin typeface="微软雅黑" panose="020B0503020204020204" pitchFamily="34" charset="-122"/>
                <a:ea typeface="微软雅黑" panose="020B0503020204020204" pitchFamily="34" charset="-122"/>
                <a:cs typeface="微软雅黑" panose="020B0503020204020204" pitchFamily="34" charset="-122"/>
              </a:rPr>
              <a:t>石磙（</a:t>
            </a:r>
            <a:r>
              <a:rPr lang="zh-CN" altLang="en-US" sz="2800" b="1">
                <a:solidFill>
                  <a:srgbClr val="C00000"/>
                </a:solidFill>
                <a:latin typeface="方正姚体" panose="02010601030101010101" charset="-122"/>
                <a:ea typeface="方正姚体" panose="02010601030101010101" charset="-122"/>
                <a:cs typeface="微软雅黑" panose="020B0503020204020204" pitchFamily="34" charset="-122"/>
              </a:rPr>
              <a:t>gǔn</a:t>
            </a:r>
            <a:r>
              <a:rPr lang="zh-CN" altLang="en-US" sz="2800">
                <a:latin typeface="微软雅黑" panose="020B0503020204020204" pitchFamily="34" charset="-122"/>
                <a:ea typeface="微软雅黑" panose="020B0503020204020204" pitchFamily="34" charset="-122"/>
                <a:cs typeface="微软雅黑" panose="020B0503020204020204" pitchFamily="34" charset="-122"/>
              </a:rPr>
              <a:t>）子</a:t>
            </a:r>
          </a:p>
          <a:p>
            <a:pPr lvl="0" indent="0" eaLnBrk="1" latinLnBrk="0" hangingPunct="1">
              <a:lnSpc>
                <a:spcPct val="150000"/>
              </a:lnSpc>
              <a:spcBef>
                <a:spcPct val="0"/>
              </a:spcBef>
            </a:pPr>
            <a:r>
              <a:rPr lang="zh-CN" altLang="en-US" sz="2800">
                <a:latin typeface="微软雅黑" panose="020B0503020204020204" pitchFamily="34" charset="-122"/>
                <a:ea typeface="微软雅黑" panose="020B0503020204020204" pitchFamily="34" charset="-122"/>
                <a:cs typeface="微软雅黑" panose="020B0503020204020204" pitchFamily="34" charset="-122"/>
              </a:rPr>
              <a:t>犁铧 （</a:t>
            </a:r>
            <a:r>
              <a:rPr lang="zh-CN" altLang="en-US" sz="2800" b="1">
                <a:solidFill>
                  <a:srgbClr val="C00000"/>
                </a:solidFill>
                <a:latin typeface="方正姚体" panose="02010601030101010101" charset="-122"/>
                <a:ea typeface="方正姚体" panose="02010601030101010101" charset="-122"/>
                <a:cs typeface="微软雅黑" panose="020B0503020204020204" pitchFamily="34" charset="-122"/>
              </a:rPr>
              <a:t>lí   huá</a:t>
            </a:r>
            <a:r>
              <a:rPr lang="zh-CN" altLang="en-US" sz="2800">
                <a:latin typeface="微软雅黑" panose="020B0503020204020204" pitchFamily="34" charset="-122"/>
                <a:ea typeface="微软雅黑" panose="020B0503020204020204" pitchFamily="34" charset="-122"/>
                <a:cs typeface="微软雅黑" panose="020B0503020204020204" pitchFamily="34" charset="-122"/>
              </a:rPr>
              <a:t>）</a:t>
            </a:r>
          </a:p>
          <a:p>
            <a:pPr lvl="0" indent="0" eaLnBrk="1" latinLnBrk="0" hangingPunct="1">
              <a:lnSpc>
                <a:spcPct val="150000"/>
              </a:lnSpc>
              <a:spcBef>
                <a:spcPct val="0"/>
              </a:spcBef>
            </a:pPr>
            <a:r>
              <a:rPr lang="zh-CN" altLang="en-US" sz="2800">
                <a:latin typeface="微软雅黑" panose="020B0503020204020204" pitchFamily="34" charset="-122"/>
                <a:ea typeface="微软雅黑" panose="020B0503020204020204" pitchFamily="34" charset="-122"/>
                <a:cs typeface="微软雅黑" panose="020B0503020204020204" pitchFamily="34" charset="-122"/>
              </a:rPr>
              <a:t>救裴（</a:t>
            </a:r>
            <a:r>
              <a:rPr lang="zh-CN" altLang="en-US" sz="2800" b="1">
                <a:solidFill>
                  <a:srgbClr val="C00000"/>
                </a:solidFill>
                <a:latin typeface="方正姚体" panose="02010601030101010101" charset="-122"/>
                <a:ea typeface="方正姚体" panose="02010601030101010101" charset="-122"/>
                <a:cs typeface="微软雅黑" panose="020B0503020204020204" pitchFamily="34" charset="-122"/>
              </a:rPr>
              <a:t>péi</a:t>
            </a:r>
            <a:r>
              <a:rPr lang="zh-CN" altLang="en-US" sz="2800">
                <a:latin typeface="微软雅黑" panose="020B0503020204020204" pitchFamily="34" charset="-122"/>
                <a:ea typeface="微软雅黑" panose="020B0503020204020204" pitchFamily="34" charset="-122"/>
                <a:cs typeface="微软雅黑" panose="020B0503020204020204" pitchFamily="34" charset="-122"/>
              </a:rPr>
              <a:t>）生</a:t>
            </a:r>
          </a:p>
          <a:p>
            <a:pPr lvl="0" indent="0" eaLnBrk="1" latinLnBrk="0" hangingPunct="1">
              <a:lnSpc>
                <a:spcPct val="150000"/>
              </a:lnSpc>
              <a:spcBef>
                <a:spcPct val="0"/>
              </a:spcBef>
            </a:pPr>
            <a:r>
              <a:rPr lang="zh-CN" altLang="en-US" sz="2800">
                <a:latin typeface="微软雅黑" panose="020B0503020204020204" pitchFamily="34" charset="-122"/>
                <a:ea typeface="微软雅黑" panose="020B0503020204020204" pitchFamily="34" charset="-122"/>
                <a:cs typeface="微软雅黑" panose="020B0503020204020204" pitchFamily="34" charset="-122"/>
              </a:rPr>
              <a:t>嘁嘁喳喳 （</a:t>
            </a:r>
            <a:r>
              <a:rPr lang="zh-CN" altLang="en-US" sz="2800" b="1">
                <a:solidFill>
                  <a:srgbClr val="C00000"/>
                </a:solidFill>
                <a:latin typeface="方正姚体" panose="02010601030101010101" charset="-122"/>
                <a:ea typeface="方正姚体" panose="02010601030101010101" charset="-122"/>
                <a:cs typeface="微软雅黑" panose="020B0503020204020204" pitchFamily="34" charset="-122"/>
              </a:rPr>
              <a:t>qī   qī   chā  chā</a:t>
            </a:r>
            <a:r>
              <a:rPr lang="zh-CN" altLang="en-US" sz="2800">
                <a:latin typeface="微软雅黑" panose="020B0503020204020204" pitchFamily="34" charset="-122"/>
                <a:ea typeface="微软雅黑" panose="020B0503020204020204" pitchFamily="34" charset="-122"/>
                <a:cs typeface="微软雅黑" panose="020B0503020204020204" pitchFamily="34" charset="-122"/>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additive="base">
                                        <p:cTn id="6" dur="1" fill="hold">
                                          <p:stCondLst>
                                            <p:cond delay="0"/>
                                          </p:stCondLst>
                                        </p:cTn>
                                        <p:tgtEl>
                                          <p:spTgt spid="7171">
                                            <p:txEl>
                                              <p:pRg st="0" end="0"/>
                                            </p:txEl>
                                          </p:spTgt>
                                        </p:tgtEl>
                                        <p:attrNameLst>
                                          <p:attrName>style.visibility</p:attrName>
                                        </p:attrNameLst>
                                      </p:cBhvr>
                                      <p:to>
                                        <p:strVal val="visible"/>
                                      </p:to>
                                    </p:set>
                                    <p:animEffect transition="in" filter="blinds(horizontal)">
                                      <p:cBhvr additive="base">
                                        <p:cTn id="7" dur="500"/>
                                        <p:tgtEl>
                                          <p:spTgt spid="7171">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additive="base">
                                        <p:cTn id="11" dur="1" fill="hold">
                                          <p:stCondLst>
                                            <p:cond delay="0"/>
                                          </p:stCondLst>
                                        </p:cTn>
                                        <p:tgtEl>
                                          <p:spTgt spid="7171">
                                            <p:txEl>
                                              <p:pRg st="1" end="1"/>
                                            </p:txEl>
                                          </p:spTgt>
                                        </p:tgtEl>
                                        <p:attrNameLst>
                                          <p:attrName>style.visibility</p:attrName>
                                        </p:attrNameLst>
                                      </p:cBhvr>
                                      <p:to>
                                        <p:strVal val="visible"/>
                                      </p:to>
                                    </p:set>
                                    <p:animEffect transition="in" filter="blinds(horizontal)">
                                      <p:cBhvr additive="base">
                                        <p:cTn id="12" dur="500"/>
                                        <p:tgtEl>
                                          <p:spTgt spid="7171">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additive="base">
                                        <p:cTn id="16" dur="1" fill="hold">
                                          <p:stCondLst>
                                            <p:cond delay="0"/>
                                          </p:stCondLst>
                                        </p:cTn>
                                        <p:tgtEl>
                                          <p:spTgt spid="7171">
                                            <p:txEl>
                                              <p:pRg st="2" end="2"/>
                                            </p:txEl>
                                          </p:spTgt>
                                        </p:tgtEl>
                                        <p:attrNameLst>
                                          <p:attrName>style.visibility</p:attrName>
                                        </p:attrNameLst>
                                      </p:cBhvr>
                                      <p:to>
                                        <p:strVal val="visible"/>
                                      </p:to>
                                    </p:set>
                                    <p:animEffect transition="in" filter="blinds(horizontal)">
                                      <p:cBhvr additive="base">
                                        <p:cTn id="17" dur="500"/>
                                        <p:tgtEl>
                                          <p:spTgt spid="7171">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additive="base">
                                        <p:cTn id="21" dur="1" fill="hold">
                                          <p:stCondLst>
                                            <p:cond delay="0"/>
                                          </p:stCondLst>
                                        </p:cTn>
                                        <p:tgtEl>
                                          <p:spTgt spid="7171">
                                            <p:txEl>
                                              <p:pRg st="3" end="3"/>
                                            </p:txEl>
                                          </p:spTgt>
                                        </p:tgtEl>
                                        <p:attrNameLst>
                                          <p:attrName>style.visibility</p:attrName>
                                        </p:attrNameLst>
                                      </p:cBhvr>
                                      <p:to>
                                        <p:strVal val="visible"/>
                                      </p:to>
                                    </p:set>
                                    <p:animEffect transition="in" filter="blinds(horizontal)">
                                      <p:cBhvr additive="base">
                                        <p:cTn id="22" dur="500"/>
                                        <p:tgtEl>
                                          <p:spTgt spid="7171">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nodeType="clickEffect">
                                  <p:stCondLst>
                                    <p:cond delay="0"/>
                                  </p:stCondLst>
                                  <p:childTnLst>
                                    <p:set>
                                      <p:cBhvr additive="base">
                                        <p:cTn id="26" dur="1" fill="hold">
                                          <p:stCondLst>
                                            <p:cond delay="0"/>
                                          </p:stCondLst>
                                        </p:cTn>
                                        <p:tgtEl>
                                          <p:spTgt spid="7171">
                                            <p:txEl>
                                              <p:pRg st="4" end="4"/>
                                            </p:txEl>
                                          </p:spTgt>
                                        </p:tgtEl>
                                        <p:attrNameLst>
                                          <p:attrName>style.visibility</p:attrName>
                                        </p:attrNameLst>
                                      </p:cBhvr>
                                      <p:to>
                                        <p:strVal val="visible"/>
                                      </p:to>
                                    </p:set>
                                    <p:animEffect transition="in" filter="blinds(horizontal)">
                                      <p:cBhvr additive="base">
                                        <p:cTn id="27" dur="500"/>
                                        <p:tgtEl>
                                          <p:spTgt spid="7171">
                                            <p:txEl>
                                              <p:pRg st="4" end="4"/>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nodeType="clickEffect">
                                  <p:stCondLst>
                                    <p:cond delay="0"/>
                                  </p:stCondLst>
                                  <p:childTnLst>
                                    <p:set>
                                      <p:cBhvr additive="base">
                                        <p:cTn id="31" dur="1" fill="hold">
                                          <p:stCondLst>
                                            <p:cond delay="0"/>
                                          </p:stCondLst>
                                        </p:cTn>
                                        <p:tgtEl>
                                          <p:spTgt spid="7171">
                                            <p:txEl>
                                              <p:pRg st="5" end="5"/>
                                            </p:txEl>
                                          </p:spTgt>
                                        </p:tgtEl>
                                        <p:attrNameLst>
                                          <p:attrName>style.visibility</p:attrName>
                                        </p:attrNameLst>
                                      </p:cBhvr>
                                      <p:to>
                                        <p:strVal val="visible"/>
                                      </p:to>
                                    </p:set>
                                    <p:animEffect transition="in" filter="blinds(horizontal)">
                                      <p:cBhvr additive="base">
                                        <p:cTn id="32" dur="500"/>
                                        <p:tgtEl>
                                          <p:spTgt spid="7171">
                                            <p:txEl>
                                              <p:pRg st="5" end="5"/>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nodeType="clickEffect">
                                  <p:stCondLst>
                                    <p:cond delay="0"/>
                                  </p:stCondLst>
                                  <p:childTnLst>
                                    <p:set>
                                      <p:cBhvr additive="base">
                                        <p:cTn id="36" dur="1" fill="hold">
                                          <p:stCondLst>
                                            <p:cond delay="0"/>
                                          </p:stCondLst>
                                        </p:cTn>
                                        <p:tgtEl>
                                          <p:spTgt spid="7171">
                                            <p:txEl>
                                              <p:pRg st="6" end="6"/>
                                            </p:txEl>
                                          </p:spTgt>
                                        </p:tgtEl>
                                        <p:attrNameLst>
                                          <p:attrName>style.visibility</p:attrName>
                                        </p:attrNameLst>
                                      </p:cBhvr>
                                      <p:to>
                                        <p:strVal val="visible"/>
                                      </p:to>
                                    </p:set>
                                    <p:animEffect transition="in" filter="blinds(horizontal)">
                                      <p:cBhvr additive="base">
                                        <p:cTn id="37" dur="500"/>
                                        <p:tgtEl>
                                          <p:spTgt spid="7171">
                                            <p:txEl>
                                              <p:pRg st="6" end="6"/>
                                            </p:txEl>
                                          </p:spTgt>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3" presetClass="entr" presetSubtype="10" fill="hold" nodeType="clickEffect">
                                  <p:stCondLst>
                                    <p:cond delay="0"/>
                                  </p:stCondLst>
                                  <p:childTnLst>
                                    <p:set>
                                      <p:cBhvr additive="base">
                                        <p:cTn id="41" dur="1" fill="hold">
                                          <p:stCondLst>
                                            <p:cond delay="0"/>
                                          </p:stCondLst>
                                        </p:cTn>
                                        <p:tgtEl>
                                          <p:spTgt spid="7171">
                                            <p:txEl>
                                              <p:pRg st="7" end="7"/>
                                            </p:txEl>
                                          </p:spTgt>
                                        </p:tgtEl>
                                        <p:attrNameLst>
                                          <p:attrName>style.visibility</p:attrName>
                                        </p:attrNameLst>
                                      </p:cBhvr>
                                      <p:to>
                                        <p:strVal val="visible"/>
                                      </p:to>
                                    </p:set>
                                    <p:animEffect transition="in" filter="blinds(horizontal)">
                                      <p:cBhvr additive="base">
                                        <p:cTn id="42" dur="500"/>
                                        <p:tgtEl>
                                          <p:spTgt spid="7171">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4033" name="图片 1" descr="组48325同意"/>
          <p:cNvPicPr>
            <a:picLocks noChangeAspect="1"/>
          </p:cNvPicPr>
          <p:nvPr/>
        </p:nvPicPr>
        <p:blipFill>
          <a:blip r:embed="rId2"/>
          <a:stretch>
            <a:fillRect/>
          </a:stretch>
        </p:blipFill>
        <p:spPr>
          <a:xfrm>
            <a:off x="406400" y="658813"/>
            <a:ext cx="2389188" cy="608012"/>
          </a:xfrm>
          <a:prstGeom prst="rect">
            <a:avLst/>
          </a:prstGeom>
          <a:noFill/>
          <a:ln w="9525">
            <a:noFill/>
          </a:ln>
        </p:spPr>
      </p:pic>
      <p:sp>
        <p:nvSpPr>
          <p:cNvPr id="44035" name="文本框 7"/>
          <p:cNvSpPr txBox="1"/>
          <p:nvPr/>
        </p:nvSpPr>
        <p:spPr>
          <a:xfrm>
            <a:off x="1060450" y="752475"/>
            <a:ext cx="1416050" cy="461963"/>
          </a:xfrm>
          <a:prstGeom prst="rect">
            <a:avLst/>
          </a:prstGeom>
          <a:noFill/>
          <a:ln w="9525">
            <a:noFill/>
          </a:ln>
        </p:spPr>
        <p:txBody>
          <a:bodyPr wrap="none" anchor="t" anchorCtr="0">
            <a:spAutoFit/>
          </a:bodyPr>
          <a:lstStyle/>
          <a:p>
            <a:pPr eaLnBrk="0" hangingPunct="0"/>
            <a:r>
              <a:rPr lang="zh-CN" altLang="en-US" sz="2400" b="1">
                <a:solidFill>
                  <a:srgbClr val="EF7509"/>
                </a:solidFill>
                <a:latin typeface="思源黑体 CN Heavy" panose="020B0A00000000000000" pitchFamily="34" charset="-122"/>
                <a:ea typeface="思源黑体 CN Heavy" panose="020B0A00000000000000" pitchFamily="34" charset="-122"/>
              </a:rPr>
              <a:t>朗读诗歌</a:t>
            </a:r>
          </a:p>
        </p:txBody>
      </p:sp>
      <p:sp>
        <p:nvSpPr>
          <p:cNvPr id="14" name="矩形 13"/>
          <p:cNvSpPr/>
          <p:nvPr/>
        </p:nvSpPr>
        <p:spPr>
          <a:xfrm>
            <a:off x="-49212" y="-12700"/>
            <a:ext cx="12215813" cy="6883400"/>
          </a:xfrm>
          <a:prstGeom prst="rect">
            <a:avLst/>
          </a:prstGeom>
          <a:solidFill>
            <a:schemeClr val="bg1">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5" name="矩形 4"/>
          <p:cNvSpPr/>
          <p:nvPr/>
        </p:nvSpPr>
        <p:spPr>
          <a:xfrm>
            <a:off x="-6032" y="450850"/>
            <a:ext cx="12203113" cy="596423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6" name="图文框 5"/>
          <p:cNvSpPr/>
          <p:nvPr/>
        </p:nvSpPr>
        <p:spPr>
          <a:xfrm>
            <a:off x="100013" y="590550"/>
            <a:ext cx="11941175" cy="5684838"/>
          </a:xfrm>
          <a:prstGeom prst="frame">
            <a:avLst>
              <a:gd name="adj1" fmla="val 524"/>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lumMod val="75000"/>
                  <a:lumOff val="25000"/>
                </a:schemeClr>
              </a:solidFill>
              <a:effectLst/>
              <a:uLnTx/>
              <a:uFillTx/>
              <a:latin typeface="字魂73号-江南手书" pitchFamily="2" charset="-122"/>
              <a:ea typeface="字魂73号-江南手书" pitchFamily="2" charset="-122"/>
              <a:cs typeface="+mn-cs"/>
              <a:sym typeface="字魂73号-江南手书" pitchFamily="2" charset="-122"/>
            </a:endParaRPr>
          </a:p>
        </p:txBody>
      </p:sp>
      <p:sp>
        <p:nvSpPr>
          <p:cNvPr id="44039" name="文本框 7"/>
          <p:cNvSpPr txBox="1"/>
          <p:nvPr/>
        </p:nvSpPr>
        <p:spPr>
          <a:xfrm>
            <a:off x="3402013" y="1127125"/>
            <a:ext cx="5737225" cy="768350"/>
          </a:xfrm>
          <a:prstGeom prst="rect">
            <a:avLst/>
          </a:prstGeom>
          <a:noFill/>
          <a:ln w="9525">
            <a:noFill/>
          </a:ln>
        </p:spPr>
        <p:txBody>
          <a:bodyPr wrap="square" anchor="t" anchorCtr="0">
            <a:spAutoFit/>
          </a:bodyPr>
          <a:lstStyle/>
          <a:p>
            <a:pPr algn="ctr"/>
            <a:r>
              <a:rPr lang="zh-CN" altLang="zh-CN" sz="4400" b="1">
                <a:latin typeface="微软雅黑" panose="020B0503020204020204" pitchFamily="34" charset="-122"/>
                <a:ea typeface="微软雅黑" panose="020B0503020204020204" pitchFamily="34" charset="-122"/>
              </a:rPr>
              <a:t>秦  腔</a:t>
            </a:r>
          </a:p>
        </p:txBody>
      </p:sp>
      <p:sp>
        <p:nvSpPr>
          <p:cNvPr id="44040" name="矩形 39945"/>
          <p:cNvSpPr/>
          <p:nvPr/>
        </p:nvSpPr>
        <p:spPr>
          <a:xfrm>
            <a:off x="2222500" y="2840038"/>
            <a:ext cx="4591050" cy="2082800"/>
          </a:xfrm>
          <a:prstGeom prst="rect">
            <a:avLst/>
          </a:prstGeom>
        </p:spPr>
        <p:txBody>
          <a:bodyPr wrap="none" fromWordArt="1">
            <a:prstTxWarp prst="textCascadeUp">
              <a:avLst>
                <a:gd name="adj" fmla="val 44444"/>
              </a:avLst>
            </a:prstTxWarp>
            <a:normAutofit/>
            <a:scene3d>
              <a:camera prst="legacyPerspectiveFront">
                <a:rot lat="20520000" lon="1080000" rev="0"/>
              </a:camera>
              <a:lightRig rig="legacyHarsh2" dir="b"/>
            </a:scene3d>
            <a:sp3d extrusionH="430200" prstMaterial="legacyMatte">
              <a:extrusionClr>
                <a:srgbClr val="FF6600"/>
              </a:extrusionClr>
            </a:sp3d>
          </a:bodyPr>
          <a:lstStyle/>
          <a:p>
            <a:pPr algn="ctr"/>
            <a:r>
              <a:rPr lang="zh-CN" altLang="en-US" sz="3000">
                <a:gradFill rotWithShape="0">
                  <a:gsLst>
                    <a:gs pos="0">
                      <a:srgbClr val="FFE701"/>
                    </a:gs>
                    <a:gs pos="100000">
                      <a:srgbClr val="FE3E02"/>
                    </a:gs>
                  </a:gsLst>
                  <a:lin ang="5400000" scaled="1"/>
                </a:gradFill>
                <a:latin typeface="宋体" panose="02010600030101010101" pitchFamily="2" charset="-122"/>
                <a:ea typeface="宋体" panose="02010600030101010101" pitchFamily="2" charset="-122"/>
              </a:rPr>
              <a:t>朗读诗歌</a:t>
            </a:r>
          </a:p>
        </p:txBody>
      </p:sp>
      <p:pic>
        <p:nvPicPr>
          <p:cNvPr id="20" name="图片 19"/>
          <p:cNvPicPr>
            <a:picLocks noChangeAspect="1"/>
          </p:cNvPicPr>
          <p:nvPr/>
        </p:nvPicPr>
        <p:blipFill>
          <a:blip r:embed="rId3"/>
          <a:stretch>
            <a:fillRect/>
          </a:stretch>
        </p:blipFill>
        <p:spPr>
          <a:xfrm>
            <a:off x="8812213" y="3451225"/>
            <a:ext cx="2963862" cy="2963863"/>
          </a:xfrm>
          <a:prstGeom prst="rect">
            <a:avLst/>
          </a:prstGeom>
          <a:noFill/>
          <a:ln w="9525">
            <a:noFill/>
          </a:ln>
        </p:spPr>
      </p:pic>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7345" name="图片 1" descr="组48325同意"/>
          <p:cNvPicPr>
            <a:picLocks noChangeAspect="1"/>
          </p:cNvPicPr>
          <p:nvPr/>
        </p:nvPicPr>
        <p:blipFill>
          <a:blip r:embed="rId2"/>
          <a:stretch>
            <a:fillRect/>
          </a:stretch>
        </p:blipFill>
        <p:spPr>
          <a:xfrm>
            <a:off x="406400" y="658813"/>
            <a:ext cx="2389188" cy="608012"/>
          </a:xfrm>
          <a:prstGeom prst="rect">
            <a:avLst/>
          </a:prstGeom>
          <a:noFill/>
          <a:ln w="9525">
            <a:noFill/>
          </a:ln>
        </p:spPr>
      </p:pic>
      <p:sp>
        <p:nvSpPr>
          <p:cNvPr id="57347" name="文本框 7"/>
          <p:cNvSpPr txBox="1"/>
          <p:nvPr/>
        </p:nvSpPr>
        <p:spPr>
          <a:xfrm>
            <a:off x="1060450" y="752475"/>
            <a:ext cx="1404620" cy="460375"/>
          </a:xfrm>
          <a:prstGeom prst="rect">
            <a:avLst/>
          </a:prstGeom>
          <a:noFill/>
          <a:ln w="9525">
            <a:noFill/>
          </a:ln>
        </p:spPr>
        <p:txBody>
          <a:bodyPr wrap="none" anchor="t" anchorCtr="0">
            <a:spAutoFit/>
          </a:bodyPr>
          <a:lstStyle/>
          <a:p>
            <a:pPr eaLnBrk="0" hangingPunct="0"/>
            <a:r>
              <a:rPr lang="zh-CN" altLang="zh-CN" sz="2400" b="1">
                <a:solidFill>
                  <a:srgbClr val="EF7509"/>
                </a:solidFill>
                <a:latin typeface="思源黑体 CN Heavy" panose="020B0A00000000000000" pitchFamily="34" charset="-122"/>
                <a:ea typeface="思源黑体 CN Heavy" panose="020B0A00000000000000" pitchFamily="34" charset="-122"/>
              </a:rPr>
              <a:t>新知讲解</a:t>
            </a:r>
          </a:p>
        </p:txBody>
      </p:sp>
      <p:grpSp>
        <p:nvGrpSpPr>
          <p:cNvPr id="57350" name="组合 8"/>
          <p:cNvGrpSpPr/>
          <p:nvPr/>
        </p:nvGrpSpPr>
        <p:grpSpPr>
          <a:xfrm>
            <a:off x="4615180" y="2022475"/>
            <a:ext cx="2428240" cy="2571750"/>
            <a:chOff x="3953" y="4724"/>
            <a:chExt cx="1328" cy="1214"/>
          </a:xfrm>
        </p:grpSpPr>
        <p:sp>
          <p:nvSpPr>
            <p:cNvPr id="10" name="椭圆 9"/>
            <p:cNvSpPr/>
            <p:nvPr/>
          </p:nvSpPr>
          <p:spPr>
            <a:xfrm>
              <a:off x="3953" y="4724"/>
              <a:ext cx="1328" cy="1214"/>
            </a:xfrm>
            <a:prstGeom prst="ellipse">
              <a:avLst/>
            </a:prstGeom>
            <a:solidFill>
              <a:srgbClr val="125F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en-US" altLang="zh-CN" sz="1200" strike="noStrike" noProof="1">
                <a:latin typeface="思源宋体 CN Medium" panose="02020500000000000000" charset="-122"/>
                <a:ea typeface="思源宋体 CN Medium" panose="02020500000000000000" charset="-122"/>
              </a:endParaRPr>
            </a:p>
          </p:txBody>
        </p:sp>
        <p:sp>
          <p:nvSpPr>
            <p:cNvPr id="57352" name="文本框 1"/>
            <p:cNvSpPr txBox="1"/>
            <p:nvPr/>
          </p:nvSpPr>
          <p:spPr>
            <a:xfrm>
              <a:off x="4157" y="4946"/>
              <a:ext cx="921" cy="682"/>
            </a:xfrm>
            <a:prstGeom prst="rect">
              <a:avLst/>
            </a:prstGeom>
            <a:noFill/>
            <a:ln w="9525">
              <a:noFill/>
            </a:ln>
          </p:spPr>
          <p:txBody>
            <a:bodyPr wrap="square" anchor="t" anchorCtr="0">
              <a:spAutoFit/>
            </a:bodyPr>
            <a:lstStyle/>
            <a:p>
              <a:pPr algn="ctr"/>
              <a:r>
                <a:rPr lang="zh-CN" altLang="en-US" sz="4400">
                  <a:solidFill>
                    <a:schemeClr val="bg1"/>
                  </a:solidFill>
                  <a:latin typeface="思源宋体 CN Medium" panose="02020500000000000000" charset="-122"/>
                  <a:ea typeface="思源宋体 CN Medium" panose="02020500000000000000" charset="-122"/>
                </a:rPr>
                <a:t>梳  理结  构</a:t>
              </a:r>
            </a:p>
          </p:txBody>
        </p:sp>
      </p:grpSp>
      <p:pic>
        <p:nvPicPr>
          <p:cNvPr id="57353" name="图片 2" descr="fa6e743e92880a5eb48e85f4ae854862d768f43741aa5-9eY9co_fw1200"/>
          <p:cNvPicPr>
            <a:picLocks noChangeAspect="1"/>
          </p:cNvPicPr>
          <p:nvPr/>
        </p:nvPicPr>
        <p:blipFill>
          <a:blip r:embed="rId3"/>
          <a:stretch>
            <a:fillRect/>
          </a:stretch>
        </p:blipFill>
        <p:spPr>
          <a:xfrm>
            <a:off x="8809038" y="611188"/>
            <a:ext cx="3005137" cy="2689225"/>
          </a:xfrm>
          <a:prstGeom prst="rect">
            <a:avLst/>
          </a:prstGeom>
          <a:noFill/>
          <a:ln w="9525">
            <a:noFill/>
          </a:ln>
        </p:spPr>
      </p:pic>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8435" name="图片 1" descr="组48325同意"/>
          <p:cNvPicPr>
            <a:picLocks noChangeAspect="1"/>
          </p:cNvPicPr>
          <p:nvPr/>
        </p:nvPicPr>
        <p:blipFill>
          <a:blip r:embed="rId2"/>
          <a:stretch>
            <a:fillRect/>
          </a:stretch>
        </p:blipFill>
        <p:spPr>
          <a:xfrm>
            <a:off x="406400" y="658813"/>
            <a:ext cx="2389188" cy="608012"/>
          </a:xfrm>
          <a:prstGeom prst="rect">
            <a:avLst/>
          </a:prstGeom>
          <a:noFill/>
          <a:ln w="9525">
            <a:noFill/>
          </a:ln>
        </p:spPr>
      </p:pic>
      <p:sp>
        <p:nvSpPr>
          <p:cNvPr id="18437" name="文本框 7"/>
          <p:cNvSpPr txBox="1"/>
          <p:nvPr/>
        </p:nvSpPr>
        <p:spPr>
          <a:xfrm>
            <a:off x="1060450" y="752475"/>
            <a:ext cx="1422400" cy="461963"/>
          </a:xfrm>
          <a:prstGeom prst="rect">
            <a:avLst/>
          </a:prstGeom>
          <a:noFill/>
          <a:ln w="9525">
            <a:noFill/>
          </a:ln>
        </p:spPr>
        <p:txBody>
          <a:bodyPr wrap="none">
            <a:spAutoFit/>
          </a:bodyPr>
          <a:lstStyle/>
          <a:p>
            <a:pPr eaLnBrk="0" hangingPunct="0"/>
            <a:r>
              <a:rPr lang="zh-CN" altLang="en-US" sz="2400" b="1">
                <a:solidFill>
                  <a:srgbClr val="EF7509"/>
                </a:solidFill>
                <a:latin typeface="思源黑体 CN Heavy" panose="020B0A00000000000000" pitchFamily="34" charset="-122"/>
                <a:ea typeface="思源黑体 CN Heavy" panose="020B0A00000000000000" pitchFamily="34" charset="-122"/>
              </a:rPr>
              <a:t>新知讲解</a:t>
            </a:r>
          </a:p>
        </p:txBody>
      </p:sp>
      <p:sp>
        <p:nvSpPr>
          <p:cNvPr id="18438" name="Text Box 2"/>
          <p:cNvSpPr txBox="1"/>
          <p:nvPr/>
        </p:nvSpPr>
        <p:spPr>
          <a:xfrm>
            <a:off x="1886585" y="1604645"/>
            <a:ext cx="7073900" cy="4523105"/>
          </a:xfrm>
          <a:prstGeom prst="rect">
            <a:avLst/>
          </a:prstGeom>
          <a:noFill/>
          <a:ln w="28575" cap="flat" cmpd="sng">
            <a:solidFill>
              <a:srgbClr val="41719C"/>
            </a:solidFill>
            <a:prstDash val="solid"/>
            <a:round/>
            <a:headEnd type="none" w="med" len="med"/>
            <a:tailEnd type="none" w="med" len="med"/>
          </a:ln>
        </p:spPr>
        <p:txBody>
          <a:bodyPr wrap="square">
            <a:spAutoFit/>
          </a:bodyPr>
          <a:lstStyle/>
          <a:p>
            <a:pPr indent="609600" algn="just" eaLnBrk="0" hangingPunct="0">
              <a:lnSpc>
                <a:spcPct val="150000"/>
              </a:lnSpc>
              <a:spcBef>
                <a:spcPct val="0"/>
              </a:spcBef>
            </a:pPr>
            <a:r>
              <a:rPr lang="zh-CN" altLang="en-US" sz="2400">
                <a:solidFill>
                  <a:schemeClr val="tx1"/>
                </a:solidFill>
                <a:latin typeface="微软雅黑" panose="020B0503020204020204" pitchFamily="34" charset="-122"/>
                <a:ea typeface="微软雅黑" panose="020B0503020204020204" pitchFamily="34" charset="-122"/>
                <a:sym typeface="Arial" panose="020B0604020202020204" pitchFamily="34" charset="0"/>
              </a:rPr>
              <a:t>第一部分（1-5段）：通过比较道出了秦腔的特色，指出秦腔的生成与风土人情密不可分。</a:t>
            </a:r>
          </a:p>
          <a:p>
            <a:pPr indent="609600" algn="just" eaLnBrk="0" hangingPunct="0">
              <a:lnSpc>
                <a:spcPct val="150000"/>
              </a:lnSpc>
              <a:spcBef>
                <a:spcPct val="0"/>
              </a:spcBef>
            </a:pPr>
            <a:r>
              <a:rPr lang="zh-CN" altLang="en-US" sz="2400">
                <a:solidFill>
                  <a:schemeClr val="tx1"/>
                </a:solidFill>
                <a:latin typeface="微软雅黑" panose="020B0503020204020204" pitchFamily="34" charset="-122"/>
                <a:ea typeface="微软雅黑" panose="020B0503020204020204" pitchFamily="34" charset="-122"/>
                <a:sym typeface="Arial" panose="020B0604020202020204" pitchFamily="34" charset="0"/>
              </a:rPr>
              <a:t>第二部分（6-11段）：神情毕现地表现了秦人对秦腔的喜爱与痴迷,从秦地人民日常生活的喜怒哀乐中凸现他们蓬勃的生命力。</a:t>
            </a:r>
          </a:p>
          <a:p>
            <a:pPr indent="609600" algn="just" eaLnBrk="0" hangingPunct="0">
              <a:lnSpc>
                <a:spcPct val="150000"/>
              </a:lnSpc>
              <a:spcBef>
                <a:spcPct val="0"/>
              </a:spcBef>
            </a:pPr>
            <a:r>
              <a:rPr lang="zh-CN" altLang="en-US" sz="2400">
                <a:solidFill>
                  <a:schemeClr val="tx1"/>
                </a:solidFill>
                <a:latin typeface="微软雅黑" panose="020B0503020204020204" pitchFamily="34" charset="-122"/>
                <a:ea typeface="微软雅黑" panose="020B0503020204020204" pitchFamily="34" charset="-122"/>
                <a:sym typeface="Arial" panose="020B0604020202020204" pitchFamily="34" charset="0"/>
              </a:rPr>
              <a:t>第三部分（12段）：总结全文，强调秦腔是八百里秦川农民大苦中的大乐，只有秦腔才能承载起秦人的喜怒哀乐。</a:t>
            </a:r>
          </a:p>
        </p:txBody>
      </p:sp>
      <p:pic>
        <p:nvPicPr>
          <p:cNvPr id="19" name="图片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76895" y="2809240"/>
            <a:ext cx="4177665" cy="4177665"/>
          </a:xfrm>
          <a:prstGeom prst="rect">
            <a:avLst/>
          </a:prstGeom>
        </p:spPr>
      </p:pic>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42" name="图片 1" descr="组48325同意"/>
          <p:cNvPicPr>
            <a:picLocks noChangeAspect="1"/>
          </p:cNvPicPr>
          <p:nvPr/>
        </p:nvPicPr>
        <p:blipFill>
          <a:blip r:embed="rId5"/>
          <a:stretch>
            <a:fillRect/>
          </a:stretch>
        </p:blipFill>
        <p:spPr>
          <a:xfrm>
            <a:off x="406400" y="658813"/>
            <a:ext cx="2389188" cy="608012"/>
          </a:xfrm>
          <a:prstGeom prst="rect">
            <a:avLst/>
          </a:prstGeom>
          <a:noFill/>
          <a:ln w="9525">
            <a:noFill/>
          </a:ln>
        </p:spPr>
      </p:pic>
      <p:sp>
        <p:nvSpPr>
          <p:cNvPr id="10244" name="文本框 7"/>
          <p:cNvSpPr txBox="1"/>
          <p:nvPr/>
        </p:nvSpPr>
        <p:spPr>
          <a:xfrm>
            <a:off x="1060450" y="752475"/>
            <a:ext cx="1422400" cy="461963"/>
          </a:xfrm>
          <a:prstGeom prst="rect">
            <a:avLst/>
          </a:prstGeom>
          <a:noFill/>
          <a:ln w="9525">
            <a:noFill/>
          </a:ln>
        </p:spPr>
        <p:txBody>
          <a:bodyPr wrap="none">
            <a:spAutoFit/>
          </a:bodyPr>
          <a:lstStyle/>
          <a:p>
            <a:pPr eaLnBrk="0" hangingPunct="0"/>
            <a:r>
              <a:rPr lang="zh-CN" altLang="en-US" sz="2400" b="1">
                <a:solidFill>
                  <a:srgbClr val="EF7509"/>
                </a:solidFill>
                <a:latin typeface="思源黑体 CN Heavy" panose="020B0A00000000000000" pitchFamily="34" charset="-122"/>
                <a:ea typeface="思源黑体 CN Heavy" panose="020B0A00000000000000" pitchFamily="34" charset="-122"/>
              </a:rPr>
              <a:t>新知导入</a:t>
            </a:r>
          </a:p>
        </p:txBody>
      </p:sp>
      <p:sp>
        <p:nvSpPr>
          <p:cNvPr id="4099" name="Text Box 3"/>
          <p:cNvSpPr txBox="1"/>
          <p:nvPr/>
        </p:nvSpPr>
        <p:spPr>
          <a:xfrm>
            <a:off x="4138295" y="1040765"/>
            <a:ext cx="5407025" cy="829945"/>
          </a:xfrm>
          <a:prstGeom prst="rect">
            <a:avLst/>
          </a:prstGeom>
          <a:noFill/>
          <a:ln w="9525">
            <a:noFill/>
          </a:ln>
        </p:spPr>
        <p:txBody>
          <a:bodyPr wrap="square" anchor="t" anchorCtr="0">
            <a:spAutoFit/>
          </a:bodyPr>
          <a:lstStyle/>
          <a:p>
            <a:pPr indent="812800" algn="l">
              <a:lnSpc>
                <a:spcPct val="150000"/>
              </a:lnSpc>
              <a:spcBef>
                <a:spcPct val="0"/>
              </a:spcBef>
            </a:pPr>
            <a:r>
              <a:rPr lang="zh-CN" altLang="en-US" sz="3200" b="1">
                <a:solidFill>
                  <a:srgbClr val="C00000"/>
                </a:solidFill>
                <a:latin typeface="微软雅黑" panose="020B0503020204020204" pitchFamily="34" charset="-122"/>
                <a:ea typeface="微软雅黑" panose="020B0503020204020204" pitchFamily="34" charset="-122"/>
              </a:rPr>
              <a:t>初 识 秦 腔</a:t>
            </a:r>
          </a:p>
        </p:txBody>
      </p:sp>
      <p:pic>
        <p:nvPicPr>
          <p:cNvPr id="3" name="图片 2"/>
          <p:cNvPicPr>
            <a:picLocks noChangeAspect="1"/>
          </p:cNvPicPr>
          <p:nvPr/>
        </p:nvPicPr>
        <p:blipFill>
          <a:blip r:embed="rId6"/>
          <a:srcRect t="15393"/>
          <a:stretch>
            <a:fillRect/>
          </a:stretch>
        </p:blipFill>
        <p:spPr>
          <a:xfrm rot="20820000">
            <a:off x="1333500" y="2324735"/>
            <a:ext cx="3058160" cy="3660775"/>
          </a:xfrm>
          <a:prstGeom prst="ellipse">
            <a:avLst/>
          </a:prstGeom>
        </p:spPr>
      </p:pic>
      <p:pic>
        <p:nvPicPr>
          <p:cNvPr id="4" name="秦腔-周仁回府">
            <a:hlinkClick r:id="" action="ppaction://media"/>
          </p:cNvPr>
          <p:cNvPicPr>
            <a:picLocks noRot="1"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0887075" y="1040765"/>
            <a:ext cx="619125" cy="619125"/>
          </a:xfrm>
          <a:prstGeom prst="rect">
            <a:avLst/>
          </a:prstGeom>
        </p:spPr>
      </p:pic>
      <p:pic>
        <p:nvPicPr>
          <p:cNvPr id="13315" name="图片 50179" descr="C:/Users/Administrator/Desktop/http:/blog.cnwing.net/uploadfile/200612205353403.jpg">
            <a:hlinkClick r:id="rId8"/>
          </p:cNvPr>
          <p:cNvPicPr>
            <a:picLocks noChangeAspect="1"/>
          </p:cNvPicPr>
          <p:nvPr/>
        </p:nvPicPr>
        <p:blipFill>
          <a:blip r:embed="rId9" r:link="rId10"/>
          <a:srcRect l="6887" t="13745" r="11900" b="8624"/>
          <a:stretch>
            <a:fillRect/>
          </a:stretch>
        </p:blipFill>
        <p:spPr>
          <a:xfrm rot="1260000">
            <a:off x="7414260" y="1969770"/>
            <a:ext cx="3228975" cy="4143375"/>
          </a:xfrm>
          <a:prstGeom prst="ellipse">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mediacall" presetSubtype="0" fill="hold" nodeType="withEffect">
                                  <p:stCondLst>
                                    <p:cond delay="0"/>
                                  </p:stCondLst>
                                  <p:childTnLst>
                                    <p:cmd type="call" cmd="playFrom(0.0)">
                                      <p:cBhvr additive="base">
                                        <p:cTn id="6" dur="190275" fill="hold"/>
                                        <p:tgtEl>
                                          <p:spTgt spid="4"/>
                                        </p:tgtEl>
                                      </p:cBhvr>
                                    </p:cmd>
                                  </p:childTnLst>
                                </p:cTn>
                              </p:par>
                            </p:childTnLst>
                          </p:cTn>
                        </p:par>
                      </p:childTnLst>
                    </p:cTn>
                  </p:par>
                  <p:par>
                    <p:cTn id="7" fill="hold" nodeType="clickPar">
                      <p:stCondLst>
                        <p:cond delay="indefinite"/>
                        <p:cond evt="onBegin" delay="0">
                          <p:tn val="18"/>
                        </p:cond>
                      </p:stCondLst>
                      <p:childTnLst>
                        <p:par>
                          <p:cTn id="8" fill="hold" nodeType="afterGroup">
                            <p:stCondLst>
                              <p:cond delay="0"/>
                            </p:stCondLst>
                            <p:childTnLst>
                              <p:par>
                                <p:cTn id="9" presetID="14" presetClass="entr" presetSubtype="1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randombar(horizontal)">
                                      <p:cBhvr>
                                        <p:cTn id="11" dur="500"/>
                                        <p:tgtEl>
                                          <p:spTgt spid="3"/>
                                        </p:tgtEl>
                                      </p:cBhvr>
                                    </p:animEffect>
                                  </p:childTnLst>
                                </p:cTn>
                              </p:par>
                              <p:par>
                                <p:cTn id="12" presetID="14" presetClass="entr" presetSubtype="10" fill="hold" nodeType="withEffect">
                                  <p:stCondLst>
                                    <p:cond delay="0"/>
                                  </p:stCondLst>
                                  <p:childTnLst>
                                    <p:set>
                                      <p:cBhvr>
                                        <p:cTn id="13" dur="1" fill="hold">
                                          <p:stCondLst>
                                            <p:cond delay="0"/>
                                          </p:stCondLst>
                                        </p:cTn>
                                        <p:tgtEl>
                                          <p:spTgt spid="13315"/>
                                        </p:tgtEl>
                                        <p:attrNameLst>
                                          <p:attrName>style.visibility</p:attrName>
                                        </p:attrNameLst>
                                      </p:cBhvr>
                                      <p:to>
                                        <p:strVal val="visible"/>
                                      </p:to>
                                    </p:set>
                                    <p:animEffect transition="in" filter="randombar(horizontal)">
                                      <p:cBhvr>
                                        <p:cTn id="14" dur="500"/>
                                        <p:tgtEl>
                                          <p:spTgt spid="13315"/>
                                        </p:tgtEl>
                                      </p:cBhvr>
                                    </p:animEffect>
                                  </p:childTnLst>
                                </p:cTn>
                              </p:par>
                              <p:par>
                                <p:cTn id="15" presetID="14" presetClass="entr" presetSubtype="10" fill="hold" grpId="0" nodeType="withEffect">
                                  <p:stCondLst>
                                    <p:cond delay="0"/>
                                  </p:stCondLst>
                                  <p:childTnLst>
                                    <p:set>
                                      <p:cBhvr>
                                        <p:cTn id="16" dur="1" fill="hold">
                                          <p:stCondLst>
                                            <p:cond delay="0"/>
                                          </p:stCondLst>
                                        </p:cTn>
                                        <p:tgtEl>
                                          <p:spTgt spid="4099"/>
                                        </p:tgtEl>
                                        <p:attrNameLst>
                                          <p:attrName>style.visibility</p:attrName>
                                        </p:attrNameLst>
                                      </p:cBhvr>
                                      <p:to>
                                        <p:strVal val="visible"/>
                                      </p:to>
                                    </p:set>
                                    <p:animEffect transition="in" filter="randombar(horizontal)">
                                      <p:cBhvr>
                                        <p:cTn id="17" dur="500"/>
                                        <p:tgtEl>
                                          <p:spTgt spid="409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p:cTn id="18" fill="hold" display="0">
                  <p:stCondLst>
                    <p:cond delay="indefinite"/>
                  </p:stCondLst>
                  <p:endCondLst>
                    <p:cond evt="onPrev" delay="0">
                      <p:tgtEl>
                        <p:sldTgt/>
                      </p:tgtEl>
                    </p:cond>
                    <p:cond evt="onStopAudio" delay="0">
                      <p:tgtEl>
                        <p:sldTgt/>
                      </p:tgtEl>
                    </p:cond>
                  </p:endCondLst>
                </p:cTn>
                <p:tgtEl>
                  <p:spTgt spid="4"/>
                </p:tgtEl>
              </p:cMediaNode>
            </p:audio>
          </p:childTnLst>
        </p:cTn>
      </p:par>
    </p:tnLst>
    <p:bldLst>
      <p:bldP spid="4099"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7345" name="图片 1" descr="组48325同意"/>
          <p:cNvPicPr>
            <a:picLocks noChangeAspect="1"/>
          </p:cNvPicPr>
          <p:nvPr/>
        </p:nvPicPr>
        <p:blipFill>
          <a:blip r:embed="rId2"/>
          <a:stretch>
            <a:fillRect/>
          </a:stretch>
        </p:blipFill>
        <p:spPr>
          <a:xfrm>
            <a:off x="406400" y="658813"/>
            <a:ext cx="2389188" cy="608012"/>
          </a:xfrm>
          <a:prstGeom prst="rect">
            <a:avLst/>
          </a:prstGeom>
          <a:noFill/>
          <a:ln w="9525">
            <a:noFill/>
          </a:ln>
        </p:spPr>
      </p:pic>
      <p:sp>
        <p:nvSpPr>
          <p:cNvPr id="57347" name="文本框 7"/>
          <p:cNvSpPr txBox="1"/>
          <p:nvPr/>
        </p:nvSpPr>
        <p:spPr>
          <a:xfrm>
            <a:off x="1060450" y="752475"/>
            <a:ext cx="1404938" cy="460375"/>
          </a:xfrm>
          <a:prstGeom prst="rect">
            <a:avLst/>
          </a:prstGeom>
          <a:noFill/>
          <a:ln w="9525">
            <a:noFill/>
          </a:ln>
        </p:spPr>
        <p:txBody>
          <a:bodyPr wrap="none" anchor="t" anchorCtr="0">
            <a:spAutoFit/>
          </a:bodyPr>
          <a:lstStyle/>
          <a:p>
            <a:pPr eaLnBrk="0" hangingPunct="0"/>
            <a:r>
              <a:rPr lang="zh-CN" altLang="zh-CN" sz="2400" b="1">
                <a:solidFill>
                  <a:srgbClr val="EF7509"/>
                </a:solidFill>
                <a:latin typeface="思源黑体 CN Heavy" panose="020B0A00000000000000" pitchFamily="34" charset="-122"/>
                <a:ea typeface="思源黑体 CN Heavy" panose="020B0A00000000000000" pitchFamily="34" charset="-122"/>
              </a:rPr>
              <a:t>合作探究</a:t>
            </a:r>
          </a:p>
        </p:txBody>
      </p:sp>
      <p:grpSp>
        <p:nvGrpSpPr>
          <p:cNvPr id="57350" name="组合 8"/>
          <p:cNvGrpSpPr/>
          <p:nvPr/>
        </p:nvGrpSpPr>
        <p:grpSpPr>
          <a:xfrm>
            <a:off x="4615180" y="2022475"/>
            <a:ext cx="2428240" cy="2571750"/>
            <a:chOff x="3953" y="4724"/>
            <a:chExt cx="1328" cy="1214"/>
          </a:xfrm>
        </p:grpSpPr>
        <p:sp>
          <p:nvSpPr>
            <p:cNvPr id="10" name="椭圆 9"/>
            <p:cNvSpPr/>
            <p:nvPr/>
          </p:nvSpPr>
          <p:spPr>
            <a:xfrm>
              <a:off x="3953" y="4724"/>
              <a:ext cx="1328" cy="1214"/>
            </a:xfrm>
            <a:prstGeom prst="ellipse">
              <a:avLst/>
            </a:prstGeom>
            <a:solidFill>
              <a:srgbClr val="125F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en-US" altLang="zh-CN" sz="1200" strike="noStrike" noProof="1">
                <a:latin typeface="思源宋体 CN Medium" panose="02020500000000000000" charset="-122"/>
                <a:ea typeface="思源宋体 CN Medium" panose="02020500000000000000" charset="-122"/>
              </a:endParaRPr>
            </a:p>
          </p:txBody>
        </p:sp>
        <p:sp>
          <p:nvSpPr>
            <p:cNvPr id="57352" name="文本框 1"/>
            <p:cNvSpPr txBox="1"/>
            <p:nvPr/>
          </p:nvSpPr>
          <p:spPr>
            <a:xfrm>
              <a:off x="4157" y="4946"/>
              <a:ext cx="921" cy="682"/>
            </a:xfrm>
            <a:prstGeom prst="rect">
              <a:avLst/>
            </a:prstGeom>
            <a:noFill/>
            <a:ln w="9525">
              <a:noFill/>
            </a:ln>
          </p:spPr>
          <p:txBody>
            <a:bodyPr wrap="square" anchor="t" anchorCtr="0">
              <a:spAutoFit/>
            </a:bodyPr>
            <a:lstStyle/>
            <a:p>
              <a:pPr algn="ctr"/>
              <a:r>
                <a:rPr lang="zh-CN" altLang="en-US" sz="4400">
                  <a:solidFill>
                    <a:schemeClr val="bg1"/>
                  </a:solidFill>
                  <a:latin typeface="思源宋体 CN Medium" panose="02020500000000000000" charset="-122"/>
                  <a:ea typeface="思源宋体 CN Medium" panose="02020500000000000000" charset="-122"/>
                </a:rPr>
                <a:t>文  本解  析</a:t>
              </a:r>
            </a:p>
          </p:txBody>
        </p:sp>
      </p:grpSp>
      <p:pic>
        <p:nvPicPr>
          <p:cNvPr id="57353" name="图片 2" descr="fa6e743e92880a5eb48e85f4ae854862d768f43741aa5-9eY9co_fw1200"/>
          <p:cNvPicPr>
            <a:picLocks noChangeAspect="1"/>
          </p:cNvPicPr>
          <p:nvPr/>
        </p:nvPicPr>
        <p:blipFill>
          <a:blip r:embed="rId3"/>
          <a:stretch>
            <a:fillRect/>
          </a:stretch>
        </p:blipFill>
        <p:spPr>
          <a:xfrm>
            <a:off x="8809038" y="611188"/>
            <a:ext cx="3005137" cy="2689225"/>
          </a:xfrm>
          <a:prstGeom prst="rect">
            <a:avLst/>
          </a:prstGeom>
          <a:noFill/>
          <a:ln w="9525">
            <a:noFill/>
          </a:ln>
        </p:spPr>
      </p:pic>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3793" name="图片 1" descr="组48325同意"/>
          <p:cNvPicPr>
            <a:picLocks noChangeAspect="1"/>
          </p:cNvPicPr>
          <p:nvPr/>
        </p:nvPicPr>
        <p:blipFill>
          <a:blip r:embed="rId2"/>
          <a:stretch>
            <a:fillRect/>
          </a:stretch>
        </p:blipFill>
        <p:spPr>
          <a:xfrm>
            <a:off x="406400" y="658813"/>
            <a:ext cx="2389188" cy="608012"/>
          </a:xfrm>
          <a:prstGeom prst="rect">
            <a:avLst/>
          </a:prstGeom>
          <a:noFill/>
          <a:ln w="9525">
            <a:noFill/>
          </a:ln>
        </p:spPr>
      </p:pic>
      <p:sp>
        <p:nvSpPr>
          <p:cNvPr id="33795" name="文本框 7"/>
          <p:cNvSpPr txBox="1"/>
          <p:nvPr/>
        </p:nvSpPr>
        <p:spPr>
          <a:xfrm>
            <a:off x="1060450" y="752475"/>
            <a:ext cx="1404938" cy="460375"/>
          </a:xfrm>
          <a:prstGeom prst="rect">
            <a:avLst/>
          </a:prstGeom>
          <a:noFill/>
          <a:ln w="9525">
            <a:noFill/>
          </a:ln>
        </p:spPr>
        <p:txBody>
          <a:bodyPr wrap="none" anchor="t" anchorCtr="0">
            <a:spAutoFit/>
          </a:bodyPr>
          <a:lstStyle/>
          <a:p>
            <a:pPr eaLnBrk="0" hangingPunct="0"/>
            <a:r>
              <a:rPr lang="zh-CN" altLang="en-US" sz="2400" b="1">
                <a:solidFill>
                  <a:srgbClr val="EF7509"/>
                </a:solidFill>
                <a:latin typeface="思源黑体 CN Heavy" panose="020B0A00000000000000" pitchFamily="34" charset="-122"/>
                <a:ea typeface="思源黑体 CN Heavy" panose="020B0A00000000000000" pitchFamily="34" charset="-122"/>
              </a:rPr>
              <a:t>新知讲解</a:t>
            </a:r>
          </a:p>
        </p:txBody>
      </p:sp>
      <p:pic>
        <p:nvPicPr>
          <p:cNvPr id="2" name="图片 1" descr="e68dae5d21f9116505583f58f0b7aa9355f981eeac8fa-G7fJTU_fw1200"/>
          <p:cNvPicPr>
            <a:picLocks noChangeAspect="1"/>
          </p:cNvPicPr>
          <p:nvPr/>
        </p:nvPicPr>
        <p:blipFill>
          <a:blip r:embed="rId3"/>
          <a:srcRect t="23958" b="25000"/>
          <a:stretch>
            <a:fillRect/>
          </a:stretch>
        </p:blipFill>
        <p:spPr>
          <a:xfrm>
            <a:off x="9154795" y="424815"/>
            <a:ext cx="2968625" cy="2164715"/>
          </a:xfrm>
          <a:prstGeom prst="rect">
            <a:avLst/>
          </a:prstGeom>
        </p:spPr>
      </p:pic>
      <p:sp>
        <p:nvSpPr>
          <p:cNvPr id="4" name="Text Box 2"/>
          <p:cNvSpPr txBox="1"/>
          <p:nvPr/>
        </p:nvSpPr>
        <p:spPr>
          <a:xfrm>
            <a:off x="2148840" y="1355725"/>
            <a:ext cx="6724015" cy="1753235"/>
          </a:xfrm>
          <a:prstGeom prst="rect">
            <a:avLst/>
          </a:prstGeom>
          <a:noFill/>
          <a:ln w="28575" cap="flat" cmpd="sng">
            <a:noFill/>
            <a:prstDash val="solid"/>
            <a:round/>
            <a:headEnd type="none" w="med" len="med"/>
            <a:tailEnd type="none" w="med" len="med"/>
          </a:ln>
        </p:spPr>
        <p:txBody>
          <a:bodyPr wrap="square" anchor="t" anchorCtr="0">
            <a:spAutoFit/>
          </a:bodyPr>
          <a:lstStyle/>
          <a:p>
            <a:pPr indent="609600" algn="l" eaLnBrk="0" hangingPunct="0">
              <a:lnSpc>
                <a:spcPct val="150000"/>
              </a:lnSpc>
              <a:spcBef>
                <a:spcPct val="0"/>
              </a:spcBef>
            </a:pPr>
            <a:r>
              <a:rPr lang="zh-CN" altLang="en-US" sz="2400">
                <a:solidFill>
                  <a:schemeClr val="tx1"/>
                </a:solidFill>
                <a:latin typeface="微软雅黑" panose="020B0503020204020204" pitchFamily="34" charset="-122"/>
                <a:ea typeface="微软雅黑" panose="020B0503020204020204" pitchFamily="34" charset="-122"/>
                <a:sym typeface="Arial" panose="020B0604020202020204" pitchFamily="34" charset="0"/>
              </a:rPr>
              <a:t>“这里的地理构造竞与秦腔的旋律惟妙惟肖地统一。”高亢响亮、沧桑悲凉的秦腔与八百里古风犹存的秦地是息息相关的。</a:t>
            </a:r>
          </a:p>
        </p:txBody>
      </p:sp>
      <p:sp>
        <p:nvSpPr>
          <p:cNvPr id="3" name="Text Box 2"/>
          <p:cNvSpPr txBox="1"/>
          <p:nvPr/>
        </p:nvSpPr>
        <p:spPr>
          <a:xfrm>
            <a:off x="1883410" y="3693160"/>
            <a:ext cx="6724015" cy="1753235"/>
          </a:xfrm>
          <a:prstGeom prst="rect">
            <a:avLst/>
          </a:prstGeom>
          <a:noFill/>
          <a:ln w="28575" cap="flat" cmpd="sng">
            <a:solidFill>
              <a:srgbClr val="41719C"/>
            </a:solidFill>
            <a:prstDash val="solid"/>
            <a:round/>
            <a:headEnd type="none" w="med" len="med"/>
            <a:tailEnd type="none" w="med" len="med"/>
          </a:ln>
        </p:spPr>
        <p:txBody>
          <a:bodyPr wrap="square" anchor="t" anchorCtr="0">
            <a:spAutoFit/>
          </a:bodyPr>
          <a:lstStyle/>
          <a:p>
            <a:pPr indent="609600" algn="l" eaLnBrk="0" hangingPunct="0">
              <a:lnSpc>
                <a:spcPct val="150000"/>
              </a:lnSpc>
              <a:spcBef>
                <a:spcPct val="0"/>
              </a:spcBef>
            </a:pPr>
            <a:r>
              <a:rPr lang="zh-CN" altLang="en-US" sz="2400">
                <a:solidFill>
                  <a:srgbClr val="C00000"/>
                </a:solidFill>
                <a:latin typeface="微软雅黑" panose="020B0503020204020204" pitchFamily="34" charset="-122"/>
                <a:ea typeface="微软雅黑" panose="020B0503020204020204" pitchFamily="34" charset="-122"/>
                <a:sym typeface="Arial" panose="020B0604020202020204" pitchFamily="34" charset="0"/>
              </a:rPr>
              <a:t>《秦腔》是一篇浑厚深重的文化散文，其中不仅濡染了秦地的民情风俗，而且传神地展现了秦地百姓的精神风骨。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800" decel="100000"/>
                                        <p:tgtEl>
                                          <p:spTgt spid="4"/>
                                        </p:tgtEl>
                                      </p:cBhvr>
                                    </p:animEffect>
                                    <p:anim calcmode="lin" valueType="num">
                                      <p:cBhvr>
                                        <p:cTn id="8" dur="800" decel="100000" fill="hold"/>
                                        <p:tgtEl>
                                          <p:spTgt spid="4"/>
                                        </p:tgtEl>
                                        <p:attrNameLst>
                                          <p:attrName>style.rotation</p:attrName>
                                        </p:attrNameLst>
                                      </p:cBhvr>
                                      <p:tavLst>
                                        <p:tav tm="0">
                                          <p:val>
                                            <p:fltVal val="-90"/>
                                          </p:val>
                                        </p:tav>
                                        <p:tav tm="100000">
                                          <p:val>
                                            <p:fltVal val="0"/>
                                          </p:val>
                                        </p:tav>
                                      </p:tavLst>
                                    </p:anim>
                                    <p:anim calcmode="lin" valueType="num">
                                      <p:cBhvr>
                                        <p:cTn id="9" dur="800" decel="100000" fill="hold"/>
                                        <p:tgtEl>
                                          <p:spTgt spid="4"/>
                                        </p:tgtEl>
                                        <p:attrNameLst>
                                          <p:attrName>ppt_x</p:attrName>
                                        </p:attrNameLst>
                                      </p:cBhvr>
                                      <p:tavLst>
                                        <p:tav tm="0">
                                          <p:val>
                                            <p:strVal val="#ppt_x+0.4"/>
                                          </p:val>
                                        </p:tav>
                                        <p:tav tm="100000">
                                          <p:val>
                                            <p:strVal val="#ppt_x-0.05"/>
                                          </p:val>
                                        </p:tav>
                                      </p:tavLst>
                                    </p:anim>
                                    <p:anim calcmode="lin" valueType="num">
                                      <p:cBhvr>
                                        <p:cTn id="10" dur="800" decel="100000" fill="hold"/>
                                        <p:tgtEl>
                                          <p:spTgt spid="4"/>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4"/>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4"/>
                                        </p:tgtEl>
                                        <p:attrNameLst>
                                          <p:attrName>ppt_y</p:attrName>
                                        </p:attrNameLst>
                                      </p:cBhvr>
                                      <p:tavLst>
                                        <p:tav tm="0">
                                          <p:val>
                                            <p:strVal val="#ppt_y+0.1"/>
                                          </p:val>
                                        </p:tav>
                                        <p:tav tm="100000">
                                          <p:val>
                                            <p:strVal val="#ppt_y"/>
                                          </p:val>
                                        </p:tav>
                                      </p:tavLst>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30"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800" decel="100000"/>
                                        <p:tgtEl>
                                          <p:spTgt spid="3"/>
                                        </p:tgtEl>
                                      </p:cBhvr>
                                    </p:animEffect>
                                    <p:anim calcmode="lin" valueType="num">
                                      <p:cBhvr>
                                        <p:cTn id="18" dur="800" decel="100000" fill="hold"/>
                                        <p:tgtEl>
                                          <p:spTgt spid="3"/>
                                        </p:tgtEl>
                                        <p:attrNameLst>
                                          <p:attrName>style.rotation</p:attrName>
                                        </p:attrNameLst>
                                      </p:cBhvr>
                                      <p:tavLst>
                                        <p:tav tm="0">
                                          <p:val>
                                            <p:fltVal val="-90"/>
                                          </p:val>
                                        </p:tav>
                                        <p:tav tm="100000">
                                          <p:val>
                                            <p:fltVal val="0"/>
                                          </p:val>
                                        </p:tav>
                                      </p:tavLst>
                                    </p:anim>
                                    <p:anim calcmode="lin" valueType="num">
                                      <p:cBhvr>
                                        <p:cTn id="19" dur="800" decel="100000" fill="hold"/>
                                        <p:tgtEl>
                                          <p:spTgt spid="3"/>
                                        </p:tgtEl>
                                        <p:attrNameLst>
                                          <p:attrName>ppt_x</p:attrName>
                                        </p:attrNameLst>
                                      </p:cBhvr>
                                      <p:tavLst>
                                        <p:tav tm="0">
                                          <p:val>
                                            <p:strVal val="#ppt_x+0.4"/>
                                          </p:val>
                                        </p:tav>
                                        <p:tav tm="100000">
                                          <p:val>
                                            <p:strVal val="#ppt_x-0.05"/>
                                          </p:val>
                                        </p:tav>
                                      </p:tavLst>
                                    </p:anim>
                                    <p:anim calcmode="lin" valueType="num">
                                      <p:cBhvr>
                                        <p:cTn id="20" dur="800" decel="100000" fill="hold"/>
                                        <p:tgtEl>
                                          <p:spTgt spid="3"/>
                                        </p:tgtEl>
                                        <p:attrNameLst>
                                          <p:attrName>ppt_y</p:attrName>
                                        </p:attrNameLst>
                                      </p:cBhvr>
                                      <p:tavLst>
                                        <p:tav tm="0">
                                          <p:val>
                                            <p:strVal val="#ppt_y-0.4"/>
                                          </p:val>
                                        </p:tav>
                                        <p:tav tm="100000">
                                          <p:val>
                                            <p:strVal val="#ppt_y+0.1"/>
                                          </p:val>
                                        </p:tav>
                                      </p:tavLst>
                                    </p:anim>
                                    <p:anim calcmode="lin" valueType="num">
                                      <p:cBhvr>
                                        <p:cTn id="21"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22"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animBg="1"/>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3793" name="图片 1" descr="组48325同意"/>
          <p:cNvPicPr>
            <a:picLocks noChangeAspect="1"/>
          </p:cNvPicPr>
          <p:nvPr/>
        </p:nvPicPr>
        <p:blipFill>
          <a:blip r:embed="rId2"/>
          <a:stretch>
            <a:fillRect/>
          </a:stretch>
        </p:blipFill>
        <p:spPr>
          <a:xfrm>
            <a:off x="406400" y="658813"/>
            <a:ext cx="2389188" cy="608012"/>
          </a:xfrm>
          <a:prstGeom prst="rect">
            <a:avLst/>
          </a:prstGeom>
          <a:noFill/>
          <a:ln w="9525">
            <a:noFill/>
          </a:ln>
        </p:spPr>
      </p:pic>
      <p:sp>
        <p:nvSpPr>
          <p:cNvPr id="33795" name="文本框 7"/>
          <p:cNvSpPr txBox="1"/>
          <p:nvPr/>
        </p:nvSpPr>
        <p:spPr>
          <a:xfrm>
            <a:off x="1060450" y="752475"/>
            <a:ext cx="1404938" cy="460375"/>
          </a:xfrm>
          <a:prstGeom prst="rect">
            <a:avLst/>
          </a:prstGeom>
          <a:noFill/>
          <a:ln w="9525">
            <a:noFill/>
          </a:ln>
        </p:spPr>
        <p:txBody>
          <a:bodyPr wrap="none" anchor="t" anchorCtr="0">
            <a:spAutoFit/>
          </a:bodyPr>
          <a:lstStyle/>
          <a:p>
            <a:pPr eaLnBrk="0" hangingPunct="0"/>
            <a:r>
              <a:rPr lang="zh-CN" altLang="en-US" sz="2400" b="1">
                <a:solidFill>
                  <a:srgbClr val="EF7509"/>
                </a:solidFill>
                <a:latin typeface="思源黑体 CN Heavy" panose="020B0A00000000000000" pitchFamily="34" charset="-122"/>
                <a:ea typeface="思源黑体 CN Heavy" panose="020B0A00000000000000" pitchFamily="34" charset="-122"/>
              </a:rPr>
              <a:t>新知讲解</a:t>
            </a:r>
          </a:p>
        </p:txBody>
      </p:sp>
      <p:pic>
        <p:nvPicPr>
          <p:cNvPr id="2" name="图片 1" descr="e68dae5d21f9116505583f58f0b7aa9355f981eeac8fa-G7fJTU_fw1200"/>
          <p:cNvPicPr>
            <a:picLocks noChangeAspect="1"/>
          </p:cNvPicPr>
          <p:nvPr/>
        </p:nvPicPr>
        <p:blipFill>
          <a:blip r:embed="rId3"/>
          <a:srcRect t="23958" b="25000"/>
          <a:stretch>
            <a:fillRect/>
          </a:stretch>
        </p:blipFill>
        <p:spPr>
          <a:xfrm>
            <a:off x="9154795" y="424815"/>
            <a:ext cx="2968625" cy="2164715"/>
          </a:xfrm>
          <a:prstGeom prst="rect">
            <a:avLst/>
          </a:prstGeom>
        </p:spPr>
      </p:pic>
      <p:sp>
        <p:nvSpPr>
          <p:cNvPr id="4" name="Text Box 2"/>
          <p:cNvSpPr txBox="1"/>
          <p:nvPr/>
        </p:nvSpPr>
        <p:spPr>
          <a:xfrm>
            <a:off x="2148840" y="1355725"/>
            <a:ext cx="6724015" cy="1198880"/>
          </a:xfrm>
          <a:prstGeom prst="rect">
            <a:avLst/>
          </a:prstGeom>
          <a:noFill/>
          <a:ln w="28575" cap="flat" cmpd="sng">
            <a:noFill/>
            <a:prstDash val="solid"/>
            <a:round/>
            <a:headEnd type="none" w="med" len="med"/>
            <a:tailEnd type="none" w="med" len="med"/>
          </a:ln>
        </p:spPr>
        <p:txBody>
          <a:bodyPr wrap="square" anchor="t" anchorCtr="0">
            <a:spAutoFit/>
          </a:bodyPr>
          <a:lstStyle/>
          <a:p>
            <a:pPr indent="609600" algn="l" eaLnBrk="0" hangingPunct="0">
              <a:lnSpc>
                <a:spcPct val="150000"/>
              </a:lnSpc>
              <a:spcBef>
                <a:spcPct val="0"/>
              </a:spcBef>
            </a:pPr>
            <a:r>
              <a:rPr lang="zh-CN" altLang="en-US" sz="2400">
                <a:solidFill>
                  <a:schemeClr val="tx1"/>
                </a:solidFill>
                <a:latin typeface="微软雅黑" panose="020B0503020204020204" pitchFamily="34" charset="-122"/>
                <a:ea typeface="微软雅黑" panose="020B0503020204020204" pitchFamily="34" charset="-122"/>
                <a:sym typeface="Arial" panose="020B0604020202020204" pitchFamily="34" charset="0"/>
              </a:rPr>
              <a:t>【第一部分1-5】</a:t>
            </a:r>
          </a:p>
          <a:p>
            <a:pPr indent="609600" algn="l" eaLnBrk="0" hangingPunct="0">
              <a:lnSpc>
                <a:spcPct val="150000"/>
              </a:lnSpc>
              <a:spcBef>
                <a:spcPct val="0"/>
              </a:spcBef>
            </a:pPr>
            <a:r>
              <a:rPr lang="zh-CN" altLang="en-US" sz="2400">
                <a:solidFill>
                  <a:srgbClr val="C00000"/>
                </a:solidFill>
                <a:latin typeface="微软雅黑" panose="020B0503020204020204" pitchFamily="34" charset="-122"/>
                <a:ea typeface="微软雅黑" panose="020B0503020204020204" pitchFamily="34" charset="-122"/>
                <a:sym typeface="Arial" panose="020B0604020202020204" pitchFamily="34" charset="0"/>
              </a:rPr>
              <a:t>概括秦地、秦腔、秦人的特点 ：       </a:t>
            </a:r>
            <a:endParaRPr lang="zh-CN" altLang="en-US" sz="2400">
              <a:solidFill>
                <a:schemeClr val="tx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 name="Text Box 2"/>
          <p:cNvSpPr txBox="1"/>
          <p:nvPr/>
        </p:nvSpPr>
        <p:spPr>
          <a:xfrm>
            <a:off x="1440815" y="2750185"/>
            <a:ext cx="7432040" cy="3415030"/>
          </a:xfrm>
          <a:prstGeom prst="rect">
            <a:avLst/>
          </a:prstGeom>
          <a:noFill/>
          <a:ln w="28575" cap="flat" cmpd="sng">
            <a:solidFill>
              <a:srgbClr val="41719C"/>
            </a:solidFill>
            <a:prstDash val="solid"/>
            <a:round/>
            <a:headEnd type="none" w="med" len="med"/>
            <a:tailEnd type="none" w="med" len="med"/>
          </a:ln>
        </p:spPr>
        <p:txBody>
          <a:bodyPr wrap="square" anchor="t" anchorCtr="0">
            <a:spAutoFit/>
          </a:bodyPr>
          <a:lstStyle/>
          <a:p>
            <a:pPr indent="609600" algn="l" eaLnBrk="0" hangingPunct="0">
              <a:lnSpc>
                <a:spcPct val="150000"/>
              </a:lnSpc>
              <a:spcBef>
                <a:spcPct val="0"/>
              </a:spcBef>
            </a:pPr>
            <a:r>
              <a:rPr lang="zh-CN" altLang="en-US" sz="2400" dirty="0">
                <a:solidFill>
                  <a:srgbClr val="C00000"/>
                </a:solidFill>
                <a:latin typeface="微软雅黑" panose="020B0503020204020204" pitchFamily="34" charset="-122"/>
                <a:ea typeface="微软雅黑" panose="020B0503020204020204" pitchFamily="34" charset="-122"/>
                <a:sym typeface="Arial" panose="020B0604020202020204" pitchFamily="34" charset="0"/>
              </a:rPr>
              <a:t>秦地：八百里秦川大地，原来竟是：一抹黄褐的平原；辽阔的地平线上，一处一处用木椽夹打成一尺多宽墙的土屋，粗笨而庄重；冲天而起的白杨，苦楝，紫槐，枝干粗壮如桶，叶却小似铜钱，迎风正反翻覆……你立即就会明白了：这里的地理构造竟与秦腔 的旋律维妙维肖的一统!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800" decel="100000"/>
                                        <p:tgtEl>
                                          <p:spTgt spid="4"/>
                                        </p:tgtEl>
                                      </p:cBhvr>
                                    </p:animEffect>
                                    <p:anim calcmode="lin" valueType="num">
                                      <p:cBhvr>
                                        <p:cTn id="8" dur="800" decel="100000" fill="hold"/>
                                        <p:tgtEl>
                                          <p:spTgt spid="4"/>
                                        </p:tgtEl>
                                        <p:attrNameLst>
                                          <p:attrName>style.rotation</p:attrName>
                                        </p:attrNameLst>
                                      </p:cBhvr>
                                      <p:tavLst>
                                        <p:tav tm="0">
                                          <p:val>
                                            <p:fltVal val="-90"/>
                                          </p:val>
                                        </p:tav>
                                        <p:tav tm="100000">
                                          <p:val>
                                            <p:fltVal val="0"/>
                                          </p:val>
                                        </p:tav>
                                      </p:tavLst>
                                    </p:anim>
                                    <p:anim calcmode="lin" valueType="num">
                                      <p:cBhvr>
                                        <p:cTn id="9" dur="800" decel="100000" fill="hold"/>
                                        <p:tgtEl>
                                          <p:spTgt spid="4"/>
                                        </p:tgtEl>
                                        <p:attrNameLst>
                                          <p:attrName>ppt_x</p:attrName>
                                        </p:attrNameLst>
                                      </p:cBhvr>
                                      <p:tavLst>
                                        <p:tav tm="0">
                                          <p:val>
                                            <p:strVal val="#ppt_x+0.4"/>
                                          </p:val>
                                        </p:tav>
                                        <p:tav tm="100000">
                                          <p:val>
                                            <p:strVal val="#ppt_x-0.05"/>
                                          </p:val>
                                        </p:tav>
                                      </p:tavLst>
                                    </p:anim>
                                    <p:anim calcmode="lin" valueType="num">
                                      <p:cBhvr>
                                        <p:cTn id="10" dur="800" decel="100000" fill="hold"/>
                                        <p:tgtEl>
                                          <p:spTgt spid="4"/>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4"/>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4"/>
                                        </p:tgtEl>
                                        <p:attrNameLst>
                                          <p:attrName>ppt_y</p:attrName>
                                        </p:attrNameLst>
                                      </p:cBhvr>
                                      <p:tavLst>
                                        <p:tav tm="0">
                                          <p:val>
                                            <p:strVal val="#ppt_y+0.1"/>
                                          </p:val>
                                        </p:tav>
                                        <p:tav tm="100000">
                                          <p:val>
                                            <p:strVal val="#ppt_y"/>
                                          </p:val>
                                        </p:tav>
                                      </p:tavLst>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30"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800" decel="100000"/>
                                        <p:tgtEl>
                                          <p:spTgt spid="3"/>
                                        </p:tgtEl>
                                      </p:cBhvr>
                                    </p:animEffect>
                                    <p:anim calcmode="lin" valueType="num">
                                      <p:cBhvr>
                                        <p:cTn id="18" dur="800" decel="100000" fill="hold"/>
                                        <p:tgtEl>
                                          <p:spTgt spid="3"/>
                                        </p:tgtEl>
                                        <p:attrNameLst>
                                          <p:attrName>style.rotation</p:attrName>
                                        </p:attrNameLst>
                                      </p:cBhvr>
                                      <p:tavLst>
                                        <p:tav tm="0">
                                          <p:val>
                                            <p:fltVal val="-90"/>
                                          </p:val>
                                        </p:tav>
                                        <p:tav tm="100000">
                                          <p:val>
                                            <p:fltVal val="0"/>
                                          </p:val>
                                        </p:tav>
                                      </p:tavLst>
                                    </p:anim>
                                    <p:anim calcmode="lin" valueType="num">
                                      <p:cBhvr>
                                        <p:cTn id="19" dur="800" decel="100000" fill="hold"/>
                                        <p:tgtEl>
                                          <p:spTgt spid="3"/>
                                        </p:tgtEl>
                                        <p:attrNameLst>
                                          <p:attrName>ppt_x</p:attrName>
                                        </p:attrNameLst>
                                      </p:cBhvr>
                                      <p:tavLst>
                                        <p:tav tm="0">
                                          <p:val>
                                            <p:strVal val="#ppt_x+0.4"/>
                                          </p:val>
                                        </p:tav>
                                        <p:tav tm="100000">
                                          <p:val>
                                            <p:strVal val="#ppt_x-0.05"/>
                                          </p:val>
                                        </p:tav>
                                      </p:tavLst>
                                    </p:anim>
                                    <p:anim calcmode="lin" valueType="num">
                                      <p:cBhvr>
                                        <p:cTn id="20" dur="800" decel="100000" fill="hold"/>
                                        <p:tgtEl>
                                          <p:spTgt spid="3"/>
                                        </p:tgtEl>
                                        <p:attrNameLst>
                                          <p:attrName>ppt_y</p:attrName>
                                        </p:attrNameLst>
                                      </p:cBhvr>
                                      <p:tavLst>
                                        <p:tav tm="0">
                                          <p:val>
                                            <p:strVal val="#ppt_y-0.4"/>
                                          </p:val>
                                        </p:tav>
                                        <p:tav tm="100000">
                                          <p:val>
                                            <p:strVal val="#ppt_y+0.1"/>
                                          </p:val>
                                        </p:tav>
                                      </p:tavLst>
                                    </p:anim>
                                    <p:anim calcmode="lin" valueType="num">
                                      <p:cBhvr>
                                        <p:cTn id="21"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22"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animBg="1"/>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3793" name="图片 1" descr="组48325同意"/>
          <p:cNvPicPr>
            <a:picLocks noChangeAspect="1"/>
          </p:cNvPicPr>
          <p:nvPr/>
        </p:nvPicPr>
        <p:blipFill>
          <a:blip r:embed="rId2"/>
          <a:stretch>
            <a:fillRect/>
          </a:stretch>
        </p:blipFill>
        <p:spPr>
          <a:xfrm>
            <a:off x="406400" y="658813"/>
            <a:ext cx="2389188" cy="608012"/>
          </a:xfrm>
          <a:prstGeom prst="rect">
            <a:avLst/>
          </a:prstGeom>
          <a:noFill/>
          <a:ln w="9525">
            <a:noFill/>
          </a:ln>
        </p:spPr>
      </p:pic>
      <p:sp>
        <p:nvSpPr>
          <p:cNvPr id="33795" name="文本框 7"/>
          <p:cNvSpPr txBox="1"/>
          <p:nvPr/>
        </p:nvSpPr>
        <p:spPr>
          <a:xfrm>
            <a:off x="1060450" y="752475"/>
            <a:ext cx="1404620" cy="460375"/>
          </a:xfrm>
          <a:prstGeom prst="rect">
            <a:avLst/>
          </a:prstGeom>
          <a:noFill/>
          <a:ln w="9525">
            <a:noFill/>
          </a:ln>
        </p:spPr>
        <p:txBody>
          <a:bodyPr wrap="none" anchor="t" anchorCtr="0">
            <a:spAutoFit/>
          </a:bodyPr>
          <a:lstStyle/>
          <a:p>
            <a:pPr algn="l" eaLnBrk="0" hangingPunct="0"/>
            <a:r>
              <a:rPr lang="zh-CN" altLang="en-US" sz="2400" b="1">
                <a:solidFill>
                  <a:srgbClr val="EF7509"/>
                </a:solidFill>
                <a:latin typeface="思源黑体 CN Heavy" panose="020B0A00000000000000" pitchFamily="34" charset="-122"/>
                <a:ea typeface="思源黑体 CN Heavy" panose="020B0A00000000000000" pitchFamily="34" charset="-122"/>
                <a:sym typeface="+mn-ea"/>
              </a:rPr>
              <a:t>合作探究</a:t>
            </a:r>
            <a:endParaRPr lang="zh-CN" altLang="en-US" sz="2400" b="1">
              <a:solidFill>
                <a:srgbClr val="EF7509"/>
              </a:solidFill>
              <a:latin typeface="思源黑体 CN Heavy" panose="020B0A00000000000000" pitchFamily="34" charset="-122"/>
              <a:ea typeface="思源黑体 CN Heavy" panose="020B0A00000000000000" pitchFamily="34" charset="-122"/>
            </a:endParaRPr>
          </a:p>
        </p:txBody>
      </p:sp>
      <p:pic>
        <p:nvPicPr>
          <p:cNvPr id="2" name="图片 1" descr="e68dae5d21f9116505583f58f0b7aa9355f981eeac8fa-G7fJTU_fw1200"/>
          <p:cNvPicPr>
            <a:picLocks noChangeAspect="1"/>
          </p:cNvPicPr>
          <p:nvPr/>
        </p:nvPicPr>
        <p:blipFill>
          <a:blip r:embed="rId3"/>
          <a:srcRect t="23958" b="25000"/>
          <a:stretch>
            <a:fillRect/>
          </a:stretch>
        </p:blipFill>
        <p:spPr>
          <a:xfrm>
            <a:off x="9154795" y="424815"/>
            <a:ext cx="2968625" cy="2164715"/>
          </a:xfrm>
          <a:prstGeom prst="rect">
            <a:avLst/>
          </a:prstGeom>
        </p:spPr>
      </p:pic>
      <p:grpSp>
        <p:nvGrpSpPr>
          <p:cNvPr id="22" name="组合 21"/>
          <p:cNvGrpSpPr/>
          <p:nvPr/>
        </p:nvGrpSpPr>
        <p:grpSpPr>
          <a:xfrm>
            <a:off x="1537970" y="2761615"/>
            <a:ext cx="8515350" cy="1924050"/>
            <a:chOff x="2086860" y="2245146"/>
            <a:chExt cx="2367708" cy="2367708"/>
          </a:xfrm>
        </p:grpSpPr>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86860" y="2245146"/>
              <a:ext cx="2367708" cy="2367708"/>
            </a:xfrm>
            <a:prstGeom prst="rect">
              <a:avLst/>
            </a:prstGeom>
          </p:spPr>
        </p:pic>
        <p:sp>
          <p:nvSpPr>
            <p:cNvPr id="3" name="文本框 2"/>
            <p:cNvSpPr txBox="1"/>
            <p:nvPr/>
          </p:nvSpPr>
          <p:spPr>
            <a:xfrm>
              <a:off x="2344071" y="2919104"/>
              <a:ext cx="1853425" cy="1021318"/>
            </a:xfrm>
            <a:prstGeom prst="rect">
              <a:avLst/>
            </a:prstGeom>
            <a:noFill/>
          </p:spPr>
          <p:txBody>
            <a:bodyPr wrap="square" rtlCol="0">
              <a:spAutoFit/>
            </a:bodyPr>
            <a:lstStyle/>
            <a:p>
              <a:pPr algn="ctr">
                <a:lnSpc>
                  <a:spcPct val="150000"/>
                </a:lnSpc>
              </a:pPr>
              <a:r>
                <a:rPr lang="zh-CN" altLang="en-US" sz="32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秦地：空旷平坦，厚重实在 </a:t>
              </a:r>
            </a:p>
          </p:txBody>
        </p:sp>
      </p:gr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3793" name="图片 1" descr="组48325同意"/>
          <p:cNvPicPr>
            <a:picLocks noChangeAspect="1"/>
          </p:cNvPicPr>
          <p:nvPr/>
        </p:nvPicPr>
        <p:blipFill>
          <a:blip r:embed="rId2"/>
          <a:stretch>
            <a:fillRect/>
          </a:stretch>
        </p:blipFill>
        <p:spPr>
          <a:xfrm>
            <a:off x="406400" y="658813"/>
            <a:ext cx="2389188" cy="608012"/>
          </a:xfrm>
          <a:prstGeom prst="rect">
            <a:avLst/>
          </a:prstGeom>
          <a:noFill/>
          <a:ln w="9525">
            <a:noFill/>
          </a:ln>
        </p:spPr>
      </p:pic>
      <p:sp>
        <p:nvSpPr>
          <p:cNvPr id="33795" name="文本框 7"/>
          <p:cNvSpPr txBox="1"/>
          <p:nvPr/>
        </p:nvSpPr>
        <p:spPr>
          <a:xfrm>
            <a:off x="1060450" y="752475"/>
            <a:ext cx="1404938" cy="460375"/>
          </a:xfrm>
          <a:prstGeom prst="rect">
            <a:avLst/>
          </a:prstGeom>
          <a:noFill/>
          <a:ln w="9525">
            <a:noFill/>
          </a:ln>
        </p:spPr>
        <p:txBody>
          <a:bodyPr wrap="none" anchor="t" anchorCtr="0">
            <a:spAutoFit/>
          </a:bodyPr>
          <a:lstStyle/>
          <a:p>
            <a:pPr eaLnBrk="0" hangingPunct="0"/>
            <a:r>
              <a:rPr lang="zh-CN" altLang="en-US" sz="2400" b="1">
                <a:solidFill>
                  <a:srgbClr val="EF7509"/>
                </a:solidFill>
                <a:latin typeface="思源黑体 CN Heavy" panose="020B0A00000000000000" pitchFamily="34" charset="-122"/>
                <a:ea typeface="思源黑体 CN Heavy" panose="020B0A00000000000000" pitchFamily="34" charset="-122"/>
              </a:rPr>
              <a:t>新知讲解</a:t>
            </a:r>
          </a:p>
        </p:txBody>
      </p:sp>
      <p:pic>
        <p:nvPicPr>
          <p:cNvPr id="2" name="图片 1" descr="e68dae5d21f9116505583f58f0b7aa9355f981eeac8fa-G7fJTU_fw1200"/>
          <p:cNvPicPr>
            <a:picLocks noChangeAspect="1"/>
          </p:cNvPicPr>
          <p:nvPr/>
        </p:nvPicPr>
        <p:blipFill>
          <a:blip r:embed="rId3"/>
          <a:srcRect t="23958" b="25000"/>
          <a:stretch>
            <a:fillRect/>
          </a:stretch>
        </p:blipFill>
        <p:spPr>
          <a:xfrm>
            <a:off x="9154795" y="424815"/>
            <a:ext cx="2968625" cy="2164715"/>
          </a:xfrm>
          <a:prstGeom prst="rect">
            <a:avLst/>
          </a:prstGeom>
        </p:spPr>
      </p:pic>
      <p:sp>
        <p:nvSpPr>
          <p:cNvPr id="4" name="Text Box 2"/>
          <p:cNvSpPr txBox="1"/>
          <p:nvPr/>
        </p:nvSpPr>
        <p:spPr>
          <a:xfrm>
            <a:off x="2016125" y="1212850"/>
            <a:ext cx="6724015" cy="737235"/>
          </a:xfrm>
          <a:prstGeom prst="rect">
            <a:avLst/>
          </a:prstGeom>
          <a:noFill/>
          <a:ln w="28575" cap="flat" cmpd="sng">
            <a:noFill/>
            <a:prstDash val="solid"/>
            <a:round/>
            <a:headEnd type="none" w="med" len="med"/>
            <a:tailEnd type="none" w="med" len="med"/>
          </a:ln>
        </p:spPr>
        <p:txBody>
          <a:bodyPr wrap="square" anchor="t" anchorCtr="0">
            <a:spAutoFit/>
          </a:bodyPr>
          <a:lstStyle/>
          <a:p>
            <a:pPr indent="711200" algn="ctr" eaLnBrk="0" hangingPunct="0">
              <a:lnSpc>
                <a:spcPct val="150000"/>
              </a:lnSpc>
              <a:spcBef>
                <a:spcPct val="0"/>
              </a:spcBef>
            </a:pPr>
            <a:r>
              <a:rPr lang="zh-CN" altLang="en-US" sz="2800" b="1">
                <a:solidFill>
                  <a:srgbClr val="C00000"/>
                </a:solidFill>
                <a:latin typeface="微软雅黑" panose="020B0503020204020204" pitchFamily="34" charset="-122"/>
                <a:ea typeface="微软雅黑" panose="020B0503020204020204" pitchFamily="34" charset="-122"/>
                <a:sym typeface="Arial" panose="020B0604020202020204" pitchFamily="34" charset="0"/>
              </a:rPr>
              <a:t>秦     人</a:t>
            </a:r>
          </a:p>
        </p:txBody>
      </p:sp>
      <p:sp>
        <p:nvSpPr>
          <p:cNvPr id="3" name="Text Box 2"/>
          <p:cNvSpPr txBox="1"/>
          <p:nvPr/>
        </p:nvSpPr>
        <p:spPr>
          <a:xfrm>
            <a:off x="1440815" y="2750185"/>
            <a:ext cx="8832215" cy="3415030"/>
          </a:xfrm>
          <a:prstGeom prst="rect">
            <a:avLst/>
          </a:prstGeom>
          <a:noFill/>
          <a:ln w="28575" cap="flat" cmpd="sng">
            <a:solidFill>
              <a:srgbClr val="41719C"/>
            </a:solidFill>
            <a:prstDash val="solid"/>
            <a:round/>
            <a:headEnd type="none" w="med" len="med"/>
            <a:tailEnd type="none" w="med" len="med"/>
          </a:ln>
        </p:spPr>
        <p:txBody>
          <a:bodyPr wrap="square" anchor="t" anchorCtr="0">
            <a:spAutoFit/>
          </a:bodyPr>
          <a:lstStyle/>
          <a:p>
            <a:pPr indent="609600" algn="l" eaLnBrk="0" hangingPunct="0">
              <a:lnSpc>
                <a:spcPct val="150000"/>
              </a:lnSpc>
              <a:spcBef>
                <a:spcPct val="0"/>
              </a:spcBef>
            </a:pPr>
            <a:r>
              <a:rPr lang="zh-CN" altLang="en-US" sz="2400">
                <a:solidFill>
                  <a:schemeClr val="tx1"/>
                </a:solidFill>
                <a:latin typeface="微软雅黑" panose="020B0503020204020204" pitchFamily="34" charset="-122"/>
                <a:ea typeface="微软雅黑" panose="020B0503020204020204" pitchFamily="34" charset="-122"/>
                <a:sym typeface="Arial" panose="020B0604020202020204" pitchFamily="34" charset="0"/>
              </a:rPr>
              <a:t>活脱脱的一群秦始皇兵马俑的复出：高个，浓眉，眼和眼间隔略远，手和脚一样粗大，上身又稍稍 见长于下身。当他们背着沉重的三角形状的犁铧，赶着山包一样团块组合 式的秦川公牛，端着脑袋般大小的耀州瓷碗，蹲在立的卧的石磙子碌碡上 吃着牛肉泡馍，你不禁又要改变起世界观了：啊，这是块多么空旷而实在 的土地，在这块土地挖爬滚打的人群是多么“二愣”的民众。</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800" decel="100000"/>
                                        <p:tgtEl>
                                          <p:spTgt spid="4"/>
                                        </p:tgtEl>
                                      </p:cBhvr>
                                    </p:animEffect>
                                    <p:anim calcmode="lin" valueType="num">
                                      <p:cBhvr>
                                        <p:cTn id="8" dur="800" decel="100000" fill="hold"/>
                                        <p:tgtEl>
                                          <p:spTgt spid="4"/>
                                        </p:tgtEl>
                                        <p:attrNameLst>
                                          <p:attrName>style.rotation</p:attrName>
                                        </p:attrNameLst>
                                      </p:cBhvr>
                                      <p:tavLst>
                                        <p:tav tm="0">
                                          <p:val>
                                            <p:fltVal val="-90"/>
                                          </p:val>
                                        </p:tav>
                                        <p:tav tm="100000">
                                          <p:val>
                                            <p:fltVal val="0"/>
                                          </p:val>
                                        </p:tav>
                                      </p:tavLst>
                                    </p:anim>
                                    <p:anim calcmode="lin" valueType="num">
                                      <p:cBhvr>
                                        <p:cTn id="9" dur="800" decel="100000" fill="hold"/>
                                        <p:tgtEl>
                                          <p:spTgt spid="4"/>
                                        </p:tgtEl>
                                        <p:attrNameLst>
                                          <p:attrName>ppt_x</p:attrName>
                                        </p:attrNameLst>
                                      </p:cBhvr>
                                      <p:tavLst>
                                        <p:tav tm="0">
                                          <p:val>
                                            <p:strVal val="#ppt_x+0.4"/>
                                          </p:val>
                                        </p:tav>
                                        <p:tav tm="100000">
                                          <p:val>
                                            <p:strVal val="#ppt_x-0.05"/>
                                          </p:val>
                                        </p:tav>
                                      </p:tavLst>
                                    </p:anim>
                                    <p:anim calcmode="lin" valueType="num">
                                      <p:cBhvr>
                                        <p:cTn id="10" dur="800" decel="100000" fill="hold"/>
                                        <p:tgtEl>
                                          <p:spTgt spid="4"/>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4"/>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4"/>
                                        </p:tgtEl>
                                        <p:attrNameLst>
                                          <p:attrName>ppt_y</p:attrName>
                                        </p:attrNameLst>
                                      </p:cBhvr>
                                      <p:tavLst>
                                        <p:tav tm="0">
                                          <p:val>
                                            <p:strVal val="#ppt_y+0.1"/>
                                          </p:val>
                                        </p:tav>
                                        <p:tav tm="100000">
                                          <p:val>
                                            <p:strVal val="#ppt_y"/>
                                          </p:val>
                                        </p:tav>
                                      </p:tavLst>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edge">
                                      <p:cBhvr>
                                        <p:cTn id="1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animBg="1"/>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3793" name="图片 1" descr="组48325同意"/>
          <p:cNvPicPr>
            <a:picLocks noChangeAspect="1"/>
          </p:cNvPicPr>
          <p:nvPr/>
        </p:nvPicPr>
        <p:blipFill>
          <a:blip r:embed="rId2"/>
          <a:stretch>
            <a:fillRect/>
          </a:stretch>
        </p:blipFill>
        <p:spPr>
          <a:xfrm>
            <a:off x="406400" y="658813"/>
            <a:ext cx="2389188" cy="608012"/>
          </a:xfrm>
          <a:prstGeom prst="rect">
            <a:avLst/>
          </a:prstGeom>
          <a:noFill/>
          <a:ln w="9525">
            <a:noFill/>
          </a:ln>
        </p:spPr>
      </p:pic>
      <p:sp>
        <p:nvSpPr>
          <p:cNvPr id="33795" name="文本框 7"/>
          <p:cNvSpPr txBox="1"/>
          <p:nvPr/>
        </p:nvSpPr>
        <p:spPr>
          <a:xfrm>
            <a:off x="1060450" y="752475"/>
            <a:ext cx="1404620" cy="460375"/>
          </a:xfrm>
          <a:prstGeom prst="rect">
            <a:avLst/>
          </a:prstGeom>
          <a:noFill/>
          <a:ln w="9525">
            <a:noFill/>
          </a:ln>
        </p:spPr>
        <p:txBody>
          <a:bodyPr wrap="none" anchor="t" anchorCtr="0">
            <a:spAutoFit/>
          </a:bodyPr>
          <a:lstStyle/>
          <a:p>
            <a:pPr algn="l" eaLnBrk="0" hangingPunct="0"/>
            <a:r>
              <a:rPr lang="zh-CN" altLang="en-US" sz="2400" b="1">
                <a:solidFill>
                  <a:srgbClr val="EF7509"/>
                </a:solidFill>
                <a:latin typeface="思源黑体 CN Heavy" panose="020B0A00000000000000" pitchFamily="34" charset="-122"/>
                <a:ea typeface="思源黑体 CN Heavy" panose="020B0A00000000000000" pitchFamily="34" charset="-122"/>
                <a:sym typeface="+mn-ea"/>
              </a:rPr>
              <a:t>合作探究</a:t>
            </a:r>
            <a:endParaRPr lang="zh-CN" altLang="en-US" sz="2400" b="1">
              <a:solidFill>
                <a:srgbClr val="EF7509"/>
              </a:solidFill>
              <a:latin typeface="思源黑体 CN Heavy" panose="020B0A00000000000000" pitchFamily="34" charset="-122"/>
              <a:ea typeface="思源黑体 CN Heavy" panose="020B0A00000000000000" pitchFamily="34" charset="-122"/>
            </a:endParaRPr>
          </a:p>
        </p:txBody>
      </p:sp>
      <p:pic>
        <p:nvPicPr>
          <p:cNvPr id="2" name="图片 1" descr="e68dae5d21f9116505583f58f0b7aa9355f981eeac8fa-G7fJTU_fw1200"/>
          <p:cNvPicPr>
            <a:picLocks noChangeAspect="1"/>
          </p:cNvPicPr>
          <p:nvPr/>
        </p:nvPicPr>
        <p:blipFill>
          <a:blip r:embed="rId3"/>
          <a:srcRect t="23958" b="25000"/>
          <a:stretch>
            <a:fillRect/>
          </a:stretch>
        </p:blipFill>
        <p:spPr>
          <a:xfrm>
            <a:off x="9154795" y="424815"/>
            <a:ext cx="2968625" cy="2164715"/>
          </a:xfrm>
          <a:prstGeom prst="rect">
            <a:avLst/>
          </a:prstGeom>
        </p:spPr>
      </p:pic>
      <p:grpSp>
        <p:nvGrpSpPr>
          <p:cNvPr id="22" name="组合 21"/>
          <p:cNvGrpSpPr/>
          <p:nvPr/>
        </p:nvGrpSpPr>
        <p:grpSpPr>
          <a:xfrm>
            <a:off x="1537970" y="2761615"/>
            <a:ext cx="8515350" cy="1924050"/>
            <a:chOff x="2086860" y="2245146"/>
            <a:chExt cx="2367708" cy="2367708"/>
          </a:xfrm>
        </p:grpSpPr>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86860" y="2245146"/>
              <a:ext cx="2367708" cy="2367708"/>
            </a:xfrm>
            <a:prstGeom prst="rect">
              <a:avLst/>
            </a:prstGeom>
          </p:spPr>
        </p:pic>
        <p:sp>
          <p:nvSpPr>
            <p:cNvPr id="3" name="文本框 2"/>
            <p:cNvSpPr txBox="1"/>
            <p:nvPr/>
          </p:nvSpPr>
          <p:spPr>
            <a:xfrm>
              <a:off x="2344071" y="2919104"/>
              <a:ext cx="1853425" cy="1021318"/>
            </a:xfrm>
            <a:prstGeom prst="rect">
              <a:avLst/>
            </a:prstGeom>
            <a:noFill/>
          </p:spPr>
          <p:txBody>
            <a:bodyPr wrap="square" rtlCol="0">
              <a:spAutoFit/>
            </a:bodyPr>
            <a:lstStyle/>
            <a:p>
              <a:pPr algn="ctr">
                <a:lnSpc>
                  <a:spcPct val="150000"/>
                </a:lnSpc>
              </a:pPr>
              <a:r>
                <a:rPr lang="zh-CN" altLang="en-US" sz="32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秦人：“二愣”粗犷，朴实豪放</a:t>
              </a:r>
            </a:p>
          </p:txBody>
        </p:sp>
      </p:gr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3793" name="图片 1" descr="组48325同意"/>
          <p:cNvPicPr>
            <a:picLocks noChangeAspect="1"/>
          </p:cNvPicPr>
          <p:nvPr/>
        </p:nvPicPr>
        <p:blipFill>
          <a:blip r:embed="rId2"/>
          <a:stretch>
            <a:fillRect/>
          </a:stretch>
        </p:blipFill>
        <p:spPr>
          <a:xfrm>
            <a:off x="406400" y="658813"/>
            <a:ext cx="2389188" cy="608012"/>
          </a:xfrm>
          <a:prstGeom prst="rect">
            <a:avLst/>
          </a:prstGeom>
          <a:noFill/>
          <a:ln w="9525">
            <a:noFill/>
          </a:ln>
        </p:spPr>
      </p:pic>
      <p:sp>
        <p:nvSpPr>
          <p:cNvPr id="33795" name="文本框 7"/>
          <p:cNvSpPr txBox="1"/>
          <p:nvPr/>
        </p:nvSpPr>
        <p:spPr>
          <a:xfrm>
            <a:off x="1060450" y="752475"/>
            <a:ext cx="1404938" cy="460375"/>
          </a:xfrm>
          <a:prstGeom prst="rect">
            <a:avLst/>
          </a:prstGeom>
          <a:noFill/>
          <a:ln w="9525">
            <a:noFill/>
          </a:ln>
        </p:spPr>
        <p:txBody>
          <a:bodyPr wrap="none" anchor="t" anchorCtr="0">
            <a:spAutoFit/>
          </a:bodyPr>
          <a:lstStyle/>
          <a:p>
            <a:pPr eaLnBrk="0" hangingPunct="0"/>
            <a:r>
              <a:rPr lang="zh-CN" altLang="en-US" sz="2400" b="1">
                <a:solidFill>
                  <a:srgbClr val="EF7509"/>
                </a:solidFill>
                <a:latin typeface="思源黑体 CN Heavy" panose="020B0A00000000000000" pitchFamily="34" charset="-122"/>
                <a:ea typeface="思源黑体 CN Heavy" panose="020B0A00000000000000" pitchFamily="34" charset="-122"/>
              </a:rPr>
              <a:t>新知讲解</a:t>
            </a:r>
          </a:p>
        </p:txBody>
      </p:sp>
      <p:pic>
        <p:nvPicPr>
          <p:cNvPr id="2" name="图片 1" descr="e68dae5d21f9116505583f58f0b7aa9355f981eeac8fa-G7fJTU_fw1200"/>
          <p:cNvPicPr>
            <a:picLocks noChangeAspect="1"/>
          </p:cNvPicPr>
          <p:nvPr/>
        </p:nvPicPr>
        <p:blipFill>
          <a:blip r:embed="rId3"/>
          <a:srcRect t="23958" b="25000"/>
          <a:stretch>
            <a:fillRect/>
          </a:stretch>
        </p:blipFill>
        <p:spPr>
          <a:xfrm>
            <a:off x="9154795" y="424815"/>
            <a:ext cx="2968625" cy="2164715"/>
          </a:xfrm>
          <a:prstGeom prst="rect">
            <a:avLst/>
          </a:prstGeom>
        </p:spPr>
      </p:pic>
      <p:sp>
        <p:nvSpPr>
          <p:cNvPr id="4" name="Text Box 2"/>
          <p:cNvSpPr txBox="1"/>
          <p:nvPr/>
        </p:nvSpPr>
        <p:spPr>
          <a:xfrm>
            <a:off x="2016125" y="1212850"/>
            <a:ext cx="6724015" cy="737235"/>
          </a:xfrm>
          <a:prstGeom prst="rect">
            <a:avLst/>
          </a:prstGeom>
          <a:noFill/>
          <a:ln w="28575" cap="flat" cmpd="sng">
            <a:noFill/>
            <a:prstDash val="solid"/>
            <a:round/>
            <a:headEnd type="none" w="med" len="med"/>
            <a:tailEnd type="none" w="med" len="med"/>
          </a:ln>
        </p:spPr>
        <p:txBody>
          <a:bodyPr wrap="square" anchor="t" anchorCtr="0">
            <a:spAutoFit/>
          </a:bodyPr>
          <a:lstStyle/>
          <a:p>
            <a:pPr indent="711200" algn="ctr" eaLnBrk="0" hangingPunct="0">
              <a:lnSpc>
                <a:spcPct val="150000"/>
              </a:lnSpc>
              <a:spcBef>
                <a:spcPct val="0"/>
              </a:spcBef>
            </a:pPr>
            <a:r>
              <a:rPr lang="zh-CN" altLang="en-US" sz="2800" b="1">
                <a:solidFill>
                  <a:srgbClr val="C00000"/>
                </a:solidFill>
                <a:latin typeface="微软雅黑" panose="020B0503020204020204" pitchFamily="34" charset="-122"/>
                <a:ea typeface="微软雅黑" panose="020B0503020204020204" pitchFamily="34" charset="-122"/>
                <a:sym typeface="Arial" panose="020B0604020202020204" pitchFamily="34" charset="0"/>
              </a:rPr>
              <a:t>秦     腔</a:t>
            </a:r>
          </a:p>
        </p:txBody>
      </p:sp>
      <p:sp>
        <p:nvSpPr>
          <p:cNvPr id="3" name="Text Box 2"/>
          <p:cNvSpPr txBox="1"/>
          <p:nvPr/>
        </p:nvSpPr>
        <p:spPr>
          <a:xfrm>
            <a:off x="2133600" y="2589530"/>
            <a:ext cx="6489065" cy="2306955"/>
          </a:xfrm>
          <a:prstGeom prst="rect">
            <a:avLst/>
          </a:prstGeom>
          <a:noFill/>
          <a:ln w="28575" cap="flat" cmpd="sng">
            <a:solidFill>
              <a:srgbClr val="41719C"/>
            </a:solidFill>
            <a:prstDash val="solid"/>
            <a:round/>
            <a:headEnd type="none" w="med" len="med"/>
            <a:tailEnd type="none" w="med" len="med"/>
          </a:ln>
        </p:spPr>
        <p:txBody>
          <a:bodyPr wrap="square" anchor="t" anchorCtr="0">
            <a:spAutoFit/>
          </a:bodyPr>
          <a:lstStyle/>
          <a:p>
            <a:pPr indent="609600" algn="l" eaLnBrk="0" hangingPunct="0">
              <a:lnSpc>
                <a:spcPct val="150000"/>
              </a:lnSpc>
              <a:spcBef>
                <a:spcPct val="0"/>
              </a:spcBef>
            </a:pPr>
            <a:r>
              <a:rPr lang="zh-CN" altLang="en-US" sz="2400">
                <a:solidFill>
                  <a:schemeClr val="tx1"/>
                </a:solidFill>
                <a:latin typeface="微软雅黑" panose="020B0503020204020204" pitchFamily="34" charset="-122"/>
                <a:ea typeface="微软雅黑" panose="020B0503020204020204" pitchFamily="34" charset="-122"/>
                <a:sym typeface="Arial" panose="020B0604020202020204" pitchFamily="34" charset="0"/>
              </a:rPr>
              <a:t>那晚霞烧起的黄昏里，落日在地平线上欲去不去的痛苦的妊娠，五里一村，十里一镇， 高音喇叭里传播的秦腔互相交织，冲撞，这秦腔原来是秦川的天籁，地籁，人籁的共鸣啊！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Left)">
                                      <p:cBhvr>
                                        <p:cTn id="7" dur="5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5"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2000"/>
                                        <p:tgtEl>
                                          <p:spTgt spid="3"/>
                                        </p:tgtEl>
                                      </p:cBhvr>
                                    </p:animEffect>
                                    <p:anim calcmode="lin" valueType="num">
                                      <p:cBhvr>
                                        <p:cTn id="13" dur="2000" fill="hold"/>
                                        <p:tgtEl>
                                          <p:spTgt spid="3"/>
                                        </p:tgtEl>
                                        <p:attrNameLst>
                                          <p:attrName>ppt_w</p:attrName>
                                        </p:attrNameLst>
                                      </p:cBhvr>
                                      <p:tavLst>
                                        <p:tav tm="0" fmla="#ppt_w*sin(2.5*pi*$)">
                                          <p:val>
                                            <p:fltVal val="0"/>
                                          </p:val>
                                        </p:tav>
                                        <p:tav tm="100000">
                                          <p:val>
                                            <p:fltVal val="1"/>
                                          </p:val>
                                        </p:tav>
                                      </p:tavLst>
                                    </p:anim>
                                    <p:anim calcmode="lin" valueType="num">
                                      <p:cBhvr>
                                        <p:cTn id="14" dur="2000" fill="hold"/>
                                        <p:tgtEl>
                                          <p:spTgt spid="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animBg="1"/>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3793" name="图片 1" descr="组48325同意"/>
          <p:cNvPicPr>
            <a:picLocks noChangeAspect="1"/>
          </p:cNvPicPr>
          <p:nvPr/>
        </p:nvPicPr>
        <p:blipFill>
          <a:blip r:embed="rId2"/>
          <a:stretch>
            <a:fillRect/>
          </a:stretch>
        </p:blipFill>
        <p:spPr>
          <a:xfrm>
            <a:off x="406400" y="658813"/>
            <a:ext cx="2389188" cy="608012"/>
          </a:xfrm>
          <a:prstGeom prst="rect">
            <a:avLst/>
          </a:prstGeom>
          <a:noFill/>
          <a:ln w="9525">
            <a:noFill/>
          </a:ln>
        </p:spPr>
      </p:pic>
      <p:sp>
        <p:nvSpPr>
          <p:cNvPr id="33795" name="文本框 7"/>
          <p:cNvSpPr txBox="1"/>
          <p:nvPr/>
        </p:nvSpPr>
        <p:spPr>
          <a:xfrm>
            <a:off x="1060450" y="752475"/>
            <a:ext cx="1404620" cy="460375"/>
          </a:xfrm>
          <a:prstGeom prst="rect">
            <a:avLst/>
          </a:prstGeom>
          <a:noFill/>
          <a:ln w="9525">
            <a:noFill/>
          </a:ln>
        </p:spPr>
        <p:txBody>
          <a:bodyPr wrap="none" anchor="t" anchorCtr="0">
            <a:spAutoFit/>
          </a:bodyPr>
          <a:lstStyle/>
          <a:p>
            <a:pPr algn="l" eaLnBrk="0" hangingPunct="0"/>
            <a:r>
              <a:rPr lang="zh-CN" altLang="en-US" sz="2400" b="1">
                <a:solidFill>
                  <a:srgbClr val="EF7509"/>
                </a:solidFill>
                <a:latin typeface="思源黑体 CN Heavy" panose="020B0A00000000000000" pitchFamily="34" charset="-122"/>
                <a:ea typeface="思源黑体 CN Heavy" panose="020B0A00000000000000" pitchFamily="34" charset="-122"/>
                <a:sym typeface="+mn-ea"/>
              </a:rPr>
              <a:t>合作探究</a:t>
            </a:r>
            <a:endParaRPr lang="zh-CN" altLang="en-US" sz="2400" b="1">
              <a:solidFill>
                <a:srgbClr val="EF7509"/>
              </a:solidFill>
              <a:latin typeface="思源黑体 CN Heavy" panose="020B0A00000000000000" pitchFamily="34" charset="-122"/>
              <a:ea typeface="思源黑体 CN Heavy" panose="020B0A00000000000000" pitchFamily="34" charset="-122"/>
            </a:endParaRPr>
          </a:p>
        </p:txBody>
      </p:sp>
      <p:pic>
        <p:nvPicPr>
          <p:cNvPr id="2" name="图片 1" descr="e68dae5d21f9116505583f58f0b7aa9355f981eeac8fa-G7fJTU_fw1200"/>
          <p:cNvPicPr>
            <a:picLocks noChangeAspect="1"/>
          </p:cNvPicPr>
          <p:nvPr/>
        </p:nvPicPr>
        <p:blipFill>
          <a:blip r:embed="rId3"/>
          <a:srcRect t="23958" b="25000"/>
          <a:stretch>
            <a:fillRect/>
          </a:stretch>
        </p:blipFill>
        <p:spPr>
          <a:xfrm>
            <a:off x="9154795" y="424815"/>
            <a:ext cx="2968625" cy="2164715"/>
          </a:xfrm>
          <a:prstGeom prst="rect">
            <a:avLst/>
          </a:prstGeom>
        </p:spPr>
      </p:pic>
      <p:grpSp>
        <p:nvGrpSpPr>
          <p:cNvPr id="22" name="组合 21"/>
          <p:cNvGrpSpPr/>
          <p:nvPr/>
        </p:nvGrpSpPr>
        <p:grpSpPr>
          <a:xfrm>
            <a:off x="1537970" y="2761615"/>
            <a:ext cx="8515350" cy="1924050"/>
            <a:chOff x="2086860" y="2245146"/>
            <a:chExt cx="2367708" cy="2367708"/>
          </a:xfrm>
        </p:grpSpPr>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86860" y="2245146"/>
              <a:ext cx="2367708" cy="2367708"/>
            </a:xfrm>
            <a:prstGeom prst="rect">
              <a:avLst/>
            </a:prstGeom>
          </p:spPr>
        </p:pic>
        <p:sp>
          <p:nvSpPr>
            <p:cNvPr id="3" name="文本框 2"/>
            <p:cNvSpPr txBox="1"/>
            <p:nvPr/>
          </p:nvSpPr>
          <p:spPr>
            <a:xfrm>
              <a:off x="2344071" y="2919104"/>
              <a:ext cx="1853425" cy="1021318"/>
            </a:xfrm>
            <a:prstGeom prst="rect">
              <a:avLst/>
            </a:prstGeom>
            <a:noFill/>
          </p:spPr>
          <p:txBody>
            <a:bodyPr wrap="square" rtlCol="0">
              <a:spAutoFit/>
            </a:bodyPr>
            <a:lstStyle/>
            <a:p>
              <a:pPr algn="ctr">
                <a:lnSpc>
                  <a:spcPct val="150000"/>
                </a:lnSpc>
              </a:pPr>
              <a:r>
                <a:rPr lang="zh-CN" altLang="en-US" sz="32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秦腔：高亢激昂，沧桑悲凉 </a:t>
              </a:r>
            </a:p>
          </p:txBody>
        </p:sp>
      </p:gr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7345" name="图片 1" descr="组48325同意"/>
          <p:cNvPicPr>
            <a:picLocks noChangeAspect="1"/>
          </p:cNvPicPr>
          <p:nvPr/>
        </p:nvPicPr>
        <p:blipFill>
          <a:blip r:embed="rId2"/>
          <a:stretch>
            <a:fillRect/>
          </a:stretch>
        </p:blipFill>
        <p:spPr>
          <a:xfrm>
            <a:off x="406400" y="658813"/>
            <a:ext cx="2389188" cy="608012"/>
          </a:xfrm>
          <a:prstGeom prst="rect">
            <a:avLst/>
          </a:prstGeom>
          <a:noFill/>
          <a:ln w="9525">
            <a:noFill/>
          </a:ln>
        </p:spPr>
      </p:pic>
      <p:sp>
        <p:nvSpPr>
          <p:cNvPr id="57347" name="文本框 7"/>
          <p:cNvSpPr txBox="1"/>
          <p:nvPr/>
        </p:nvSpPr>
        <p:spPr>
          <a:xfrm>
            <a:off x="1060450" y="752475"/>
            <a:ext cx="1404938" cy="460375"/>
          </a:xfrm>
          <a:prstGeom prst="rect">
            <a:avLst/>
          </a:prstGeom>
          <a:noFill/>
          <a:ln w="9525">
            <a:noFill/>
          </a:ln>
        </p:spPr>
        <p:txBody>
          <a:bodyPr wrap="none" anchor="t" anchorCtr="0">
            <a:spAutoFit/>
          </a:bodyPr>
          <a:lstStyle/>
          <a:p>
            <a:pPr eaLnBrk="0" hangingPunct="0"/>
            <a:r>
              <a:rPr lang="zh-CN" altLang="zh-CN" sz="2400" b="1">
                <a:solidFill>
                  <a:srgbClr val="EF7509"/>
                </a:solidFill>
                <a:latin typeface="思源黑体 CN Heavy" panose="020B0A00000000000000" pitchFamily="34" charset="-122"/>
                <a:ea typeface="思源黑体 CN Heavy" panose="020B0A00000000000000" pitchFamily="34" charset="-122"/>
              </a:rPr>
              <a:t>合作探究</a:t>
            </a:r>
          </a:p>
        </p:txBody>
      </p:sp>
      <p:grpSp>
        <p:nvGrpSpPr>
          <p:cNvPr id="57350" name="组合 8"/>
          <p:cNvGrpSpPr/>
          <p:nvPr/>
        </p:nvGrpSpPr>
        <p:grpSpPr>
          <a:xfrm>
            <a:off x="4615180" y="2022475"/>
            <a:ext cx="2428240" cy="2571750"/>
            <a:chOff x="3953" y="4724"/>
            <a:chExt cx="1328" cy="1214"/>
          </a:xfrm>
        </p:grpSpPr>
        <p:sp>
          <p:nvSpPr>
            <p:cNvPr id="10" name="椭圆 9"/>
            <p:cNvSpPr/>
            <p:nvPr/>
          </p:nvSpPr>
          <p:spPr>
            <a:xfrm>
              <a:off x="3953" y="4724"/>
              <a:ext cx="1328" cy="1214"/>
            </a:xfrm>
            <a:prstGeom prst="ellipse">
              <a:avLst/>
            </a:prstGeom>
            <a:solidFill>
              <a:srgbClr val="125F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en-US" altLang="zh-CN" sz="1200" strike="noStrike" noProof="1">
                <a:latin typeface="思源宋体 CN Medium" panose="02020500000000000000" charset="-122"/>
                <a:ea typeface="思源宋体 CN Medium" panose="02020500000000000000" charset="-122"/>
              </a:endParaRPr>
            </a:p>
          </p:txBody>
        </p:sp>
        <p:sp>
          <p:nvSpPr>
            <p:cNvPr id="57352" name="文本框 1"/>
            <p:cNvSpPr txBox="1"/>
            <p:nvPr/>
          </p:nvSpPr>
          <p:spPr>
            <a:xfrm>
              <a:off x="4157" y="4946"/>
              <a:ext cx="921" cy="682"/>
            </a:xfrm>
            <a:prstGeom prst="rect">
              <a:avLst/>
            </a:prstGeom>
            <a:noFill/>
            <a:ln w="9525">
              <a:noFill/>
            </a:ln>
          </p:spPr>
          <p:txBody>
            <a:bodyPr wrap="square" anchor="t" anchorCtr="0">
              <a:spAutoFit/>
            </a:bodyPr>
            <a:lstStyle/>
            <a:p>
              <a:pPr algn="ctr"/>
              <a:r>
                <a:rPr lang="zh-CN" altLang="en-US" sz="4400">
                  <a:solidFill>
                    <a:schemeClr val="bg1"/>
                  </a:solidFill>
                  <a:latin typeface="思源宋体 CN Medium" panose="02020500000000000000" charset="-122"/>
                  <a:ea typeface="思源宋体 CN Medium" panose="02020500000000000000" charset="-122"/>
                </a:rPr>
                <a:t>合  作探  究</a:t>
              </a:r>
            </a:p>
          </p:txBody>
        </p:sp>
      </p:grpSp>
      <p:pic>
        <p:nvPicPr>
          <p:cNvPr id="57353" name="图片 2" descr="fa6e743e92880a5eb48e85f4ae854862d768f43741aa5-9eY9co_fw1200"/>
          <p:cNvPicPr>
            <a:picLocks noChangeAspect="1"/>
          </p:cNvPicPr>
          <p:nvPr/>
        </p:nvPicPr>
        <p:blipFill>
          <a:blip r:embed="rId3"/>
          <a:stretch>
            <a:fillRect/>
          </a:stretch>
        </p:blipFill>
        <p:spPr>
          <a:xfrm>
            <a:off x="8809038" y="611188"/>
            <a:ext cx="3005137" cy="2689225"/>
          </a:xfrm>
          <a:prstGeom prst="rect">
            <a:avLst/>
          </a:prstGeom>
          <a:noFill/>
          <a:ln w="9525">
            <a:noFill/>
          </a:ln>
        </p:spPr>
      </p:pic>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3793" name="图片 1" descr="组48325同意"/>
          <p:cNvPicPr>
            <a:picLocks noChangeAspect="1"/>
          </p:cNvPicPr>
          <p:nvPr/>
        </p:nvPicPr>
        <p:blipFill>
          <a:blip r:embed="rId2"/>
          <a:stretch>
            <a:fillRect/>
          </a:stretch>
        </p:blipFill>
        <p:spPr>
          <a:xfrm>
            <a:off x="406400" y="658813"/>
            <a:ext cx="2389188" cy="608012"/>
          </a:xfrm>
          <a:prstGeom prst="rect">
            <a:avLst/>
          </a:prstGeom>
          <a:noFill/>
          <a:ln w="9525">
            <a:noFill/>
          </a:ln>
        </p:spPr>
      </p:pic>
      <p:sp>
        <p:nvSpPr>
          <p:cNvPr id="33795" name="文本框 7"/>
          <p:cNvSpPr txBox="1"/>
          <p:nvPr/>
        </p:nvSpPr>
        <p:spPr>
          <a:xfrm>
            <a:off x="1060450" y="752475"/>
            <a:ext cx="1404620" cy="460375"/>
          </a:xfrm>
          <a:prstGeom prst="rect">
            <a:avLst/>
          </a:prstGeom>
          <a:noFill/>
          <a:ln w="9525">
            <a:noFill/>
          </a:ln>
        </p:spPr>
        <p:txBody>
          <a:bodyPr wrap="none" anchor="t" anchorCtr="0">
            <a:spAutoFit/>
          </a:bodyPr>
          <a:lstStyle/>
          <a:p>
            <a:pPr eaLnBrk="0" hangingPunct="0"/>
            <a:r>
              <a:rPr lang="zh-CN" altLang="en-US" sz="2400" b="1">
                <a:solidFill>
                  <a:srgbClr val="EF7509"/>
                </a:solidFill>
                <a:latin typeface="思源黑体 CN Heavy" panose="020B0A00000000000000" pitchFamily="34" charset="-122"/>
                <a:ea typeface="思源黑体 CN Heavy" panose="020B0A00000000000000" pitchFamily="34" charset="-122"/>
              </a:rPr>
              <a:t>合作探究</a:t>
            </a:r>
          </a:p>
        </p:txBody>
      </p:sp>
      <p:sp>
        <p:nvSpPr>
          <p:cNvPr id="3" name="矩形 2"/>
          <p:cNvSpPr/>
          <p:nvPr/>
        </p:nvSpPr>
        <p:spPr>
          <a:xfrm>
            <a:off x="1571625" y="2948940"/>
            <a:ext cx="6241415" cy="1383665"/>
          </a:xfrm>
          <a:prstGeom prst="rect">
            <a:avLst/>
          </a:prstGeom>
          <a:noFill/>
          <a:ln w="9525">
            <a:noFill/>
          </a:ln>
        </p:spPr>
        <p:txBody>
          <a:bodyPr wrap="square" anchor="t" anchorCtr="0">
            <a:spAutoFit/>
          </a:bodyPr>
          <a:lstStyle/>
          <a:p>
            <a:pPr indent="711200" algn="l" eaLnBrk="0" hangingPunct="0">
              <a:lnSpc>
                <a:spcPct val="150000"/>
              </a:lnSpc>
              <a:spcBef>
                <a:spcPct val="0"/>
              </a:spcBef>
            </a:pPr>
            <a:r>
              <a:rPr lang="zh-CN" altLang="en-US" sz="2800">
                <a:solidFill>
                  <a:schemeClr val="tx1"/>
                </a:solidFill>
                <a:latin typeface="微软雅黑" panose="020B0503020204020204" pitchFamily="34" charset="-122"/>
                <a:ea typeface="微软雅黑" panose="020B0503020204020204" pitchFamily="34" charset="-122"/>
                <a:sym typeface="Arial" panose="020B0604020202020204" pitchFamily="34" charset="0"/>
              </a:rPr>
              <a:t>你立即就会明白了：这里的地理构造竟与秦腔的旋律维妙维肖的一统！  </a:t>
            </a:r>
          </a:p>
        </p:txBody>
      </p:sp>
      <p:pic>
        <p:nvPicPr>
          <p:cNvPr id="2" name="图片 1" descr="e68dae5d21f9116505583f58f0b7aa9355f981eeac8fa-G7fJTU_fw1200"/>
          <p:cNvPicPr>
            <a:picLocks noChangeAspect="1"/>
          </p:cNvPicPr>
          <p:nvPr/>
        </p:nvPicPr>
        <p:blipFill>
          <a:blip r:embed="rId3"/>
          <a:srcRect t="23958" b="25000"/>
          <a:stretch>
            <a:fillRect/>
          </a:stretch>
        </p:blipFill>
        <p:spPr>
          <a:xfrm>
            <a:off x="9154795" y="424815"/>
            <a:ext cx="2968625" cy="216471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8" presetClass="entr" presetSubtype="12" fill="hold" grpId="0" nodeType="clickEffect">
                                  <p:stCondLst>
                                    <p:cond delay="0"/>
                                  </p:stCondLst>
                                  <p:childTnLst>
                                    <p:set>
                                      <p:cBhvr>
                                        <p:cTn id="6" dur="500"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42" name="图片 1" descr="组48325同意"/>
          <p:cNvPicPr>
            <a:picLocks noChangeAspect="1"/>
          </p:cNvPicPr>
          <p:nvPr/>
        </p:nvPicPr>
        <p:blipFill>
          <a:blip r:embed="rId3"/>
          <a:stretch>
            <a:fillRect/>
          </a:stretch>
        </p:blipFill>
        <p:spPr>
          <a:xfrm>
            <a:off x="406400" y="658813"/>
            <a:ext cx="2389188" cy="608012"/>
          </a:xfrm>
          <a:prstGeom prst="rect">
            <a:avLst/>
          </a:prstGeom>
          <a:noFill/>
          <a:ln w="9525">
            <a:noFill/>
          </a:ln>
        </p:spPr>
      </p:pic>
      <p:sp>
        <p:nvSpPr>
          <p:cNvPr id="10244" name="文本框 7"/>
          <p:cNvSpPr txBox="1"/>
          <p:nvPr/>
        </p:nvSpPr>
        <p:spPr>
          <a:xfrm>
            <a:off x="1060450" y="752475"/>
            <a:ext cx="1422400" cy="461963"/>
          </a:xfrm>
          <a:prstGeom prst="rect">
            <a:avLst/>
          </a:prstGeom>
          <a:noFill/>
          <a:ln w="9525">
            <a:noFill/>
          </a:ln>
        </p:spPr>
        <p:txBody>
          <a:bodyPr wrap="none">
            <a:spAutoFit/>
          </a:bodyPr>
          <a:lstStyle/>
          <a:p>
            <a:pPr eaLnBrk="0" hangingPunct="0"/>
            <a:r>
              <a:rPr lang="zh-CN" altLang="en-US" sz="2400" b="1">
                <a:solidFill>
                  <a:srgbClr val="EF7509"/>
                </a:solidFill>
                <a:latin typeface="思源黑体 CN Heavy" panose="020B0A00000000000000" pitchFamily="34" charset="-122"/>
                <a:ea typeface="思源黑体 CN Heavy" panose="020B0A00000000000000" pitchFamily="34" charset="-122"/>
              </a:rPr>
              <a:t>新知导入</a:t>
            </a:r>
          </a:p>
        </p:txBody>
      </p:sp>
      <p:sp>
        <p:nvSpPr>
          <p:cNvPr id="4099" name="Text Box 3"/>
          <p:cNvSpPr txBox="1"/>
          <p:nvPr/>
        </p:nvSpPr>
        <p:spPr>
          <a:xfrm>
            <a:off x="4926330" y="4460875"/>
            <a:ext cx="5407025" cy="829945"/>
          </a:xfrm>
          <a:prstGeom prst="rect">
            <a:avLst/>
          </a:prstGeom>
          <a:noFill/>
          <a:ln w="9525">
            <a:noFill/>
          </a:ln>
        </p:spPr>
        <p:txBody>
          <a:bodyPr wrap="square" anchor="t" anchorCtr="0">
            <a:spAutoFit/>
          </a:bodyPr>
          <a:lstStyle/>
          <a:p>
            <a:pPr indent="812800" algn="ctr">
              <a:lnSpc>
                <a:spcPct val="150000"/>
              </a:lnSpc>
              <a:spcBef>
                <a:spcPct val="0"/>
              </a:spcBef>
            </a:pPr>
            <a:r>
              <a:rPr lang="zh-CN" altLang="en-US" sz="3200" b="1">
                <a:solidFill>
                  <a:srgbClr val="C00000"/>
                </a:solidFill>
                <a:latin typeface="微软雅黑" panose="020B0503020204020204" pitchFamily="34" charset="-122"/>
                <a:ea typeface="微软雅黑" panose="020B0503020204020204" pitchFamily="34" charset="-122"/>
              </a:rPr>
              <a:t>吼</a:t>
            </a:r>
          </a:p>
        </p:txBody>
      </p:sp>
      <p:pic>
        <p:nvPicPr>
          <p:cNvPr id="3" name="图片 2"/>
          <p:cNvPicPr>
            <a:picLocks noChangeAspect="1"/>
          </p:cNvPicPr>
          <p:nvPr/>
        </p:nvPicPr>
        <p:blipFill>
          <a:blip r:embed="rId4"/>
          <a:srcRect t="15393"/>
          <a:stretch>
            <a:fillRect/>
          </a:stretch>
        </p:blipFill>
        <p:spPr>
          <a:xfrm rot="20820000">
            <a:off x="779145" y="2324735"/>
            <a:ext cx="3058160" cy="3660775"/>
          </a:xfrm>
          <a:prstGeom prst="ellipse">
            <a:avLst/>
          </a:prstGeom>
        </p:spPr>
      </p:pic>
      <p:sp>
        <p:nvSpPr>
          <p:cNvPr id="2" name="Text Box 3"/>
          <p:cNvSpPr txBox="1"/>
          <p:nvPr/>
        </p:nvSpPr>
        <p:spPr>
          <a:xfrm>
            <a:off x="4566285" y="2027555"/>
            <a:ext cx="6645910" cy="1753235"/>
          </a:xfrm>
          <a:prstGeom prst="rect">
            <a:avLst/>
          </a:prstGeom>
          <a:noFill/>
          <a:ln w="9525">
            <a:noFill/>
          </a:ln>
        </p:spPr>
        <p:txBody>
          <a:bodyPr wrap="square" anchor="t" anchorCtr="0">
            <a:spAutoFit/>
          </a:bodyPr>
          <a:lstStyle/>
          <a:p>
            <a:pPr indent="609600" algn="l">
              <a:lnSpc>
                <a:spcPct val="150000"/>
              </a:lnSpc>
              <a:spcBef>
                <a:spcPct val="0"/>
              </a:spcBef>
            </a:pPr>
            <a:r>
              <a:rPr lang="zh-CN" altLang="en-US" sz="2400">
                <a:solidFill>
                  <a:schemeClr val="tx1"/>
                </a:solidFill>
                <a:latin typeface="微软雅黑" panose="020B0503020204020204" pitchFamily="34" charset="-122"/>
                <a:ea typeface="微软雅黑" panose="020B0503020204020204" pitchFamily="34" charset="-122"/>
              </a:rPr>
              <a:t>到陕西旅游，导游也许会问这样一个问题：</a:t>
            </a:r>
          </a:p>
          <a:p>
            <a:pPr indent="609600" algn="l">
              <a:lnSpc>
                <a:spcPct val="150000"/>
              </a:lnSpc>
              <a:spcBef>
                <a:spcPct val="0"/>
              </a:spcBef>
            </a:pPr>
            <a:r>
              <a:rPr lang="zh-CN" altLang="en-US" sz="2400">
                <a:solidFill>
                  <a:schemeClr val="tx1"/>
                </a:solidFill>
                <a:latin typeface="微软雅黑" panose="020B0503020204020204" pitchFamily="34" charset="-122"/>
                <a:ea typeface="微软雅黑" panose="020B0503020204020204" pitchFamily="34" charset="-122"/>
              </a:rPr>
              <a:t>八百里秦川尘土飞扬，三千万老陕齐</a:t>
            </a:r>
            <a:r>
              <a:rPr lang="zh-CN" altLang="en-US" sz="2400" u="sng">
                <a:solidFill>
                  <a:schemeClr val="tx1"/>
                </a:solidFill>
                <a:latin typeface="微软雅黑" panose="020B0503020204020204" pitchFamily="34" charset="-122"/>
                <a:ea typeface="微软雅黑" panose="020B0503020204020204" pitchFamily="34" charset="-122"/>
              </a:rPr>
              <a:t> </a:t>
            </a:r>
            <a:r>
              <a:rPr lang="zh-CN" altLang="en-US" sz="2400" u="sng" smtClean="0">
                <a:solidFill>
                  <a:schemeClr val="tx1"/>
                </a:solidFill>
                <a:latin typeface="微软雅黑" panose="020B0503020204020204" pitchFamily="34" charset="-122"/>
                <a:ea typeface="微软雅黑" panose="020B0503020204020204" pitchFamily="34" charset="-122"/>
              </a:rPr>
              <a:t>  </a:t>
            </a:r>
            <a:r>
              <a:rPr lang="zh-CN" altLang="en-US" sz="2400" smtClean="0">
                <a:solidFill>
                  <a:schemeClr val="tx1"/>
                </a:solidFill>
                <a:latin typeface="微软雅黑" panose="020B0503020204020204" pitchFamily="34" charset="-122"/>
                <a:ea typeface="微软雅黑" panose="020B0503020204020204" pitchFamily="34" charset="-122"/>
              </a:rPr>
              <a:t>秦腔</a:t>
            </a:r>
            <a:r>
              <a:rPr lang="zh-CN" altLang="en-US" sz="2400">
                <a:solidFill>
                  <a:schemeClr val="tx1"/>
                </a:solidFill>
                <a:latin typeface="微软雅黑" panose="020B0503020204020204" pitchFamily="34" charset="-122"/>
                <a:ea typeface="微软雅黑" panose="020B0503020204020204" pitchFamily="34" charset="-122"/>
              </a:rPr>
              <a:t>。</a:t>
            </a:r>
          </a:p>
          <a:p>
            <a:pPr indent="609600" algn="l">
              <a:lnSpc>
                <a:spcPct val="150000"/>
              </a:lnSpc>
              <a:spcBef>
                <a:spcPct val="0"/>
              </a:spcBef>
            </a:pPr>
            <a:r>
              <a:rPr lang="zh-CN" altLang="en-US" sz="2400">
                <a:solidFill>
                  <a:schemeClr val="tx1"/>
                </a:solidFill>
                <a:latin typeface="微软雅黑" panose="020B0503020204020204" pitchFamily="34" charset="-122"/>
                <a:ea typeface="微软雅黑" panose="020B0503020204020204" pitchFamily="34" charset="-122"/>
              </a:rPr>
              <a:t>你认为，这中间用哪个字最切合秦腔的特点？</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4099"/>
                                        </p:tgtEl>
                                        <p:attrNameLst>
                                          <p:attrName>style.visibility</p:attrName>
                                        </p:attrNameLst>
                                      </p:cBhvr>
                                      <p:to>
                                        <p:strVal val="visible"/>
                                      </p:to>
                                    </p:set>
                                    <p:animEffect transition="in" filter="randombar(horizontal)">
                                      <p:cBhvr>
                                        <p:cTn id="10" dur="500"/>
                                        <p:tgtEl>
                                          <p:spTgt spid="4099"/>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randombar(horizontal)">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3" name="组合 32"/>
          <p:cNvGrpSpPr/>
          <p:nvPr/>
        </p:nvGrpSpPr>
        <p:grpSpPr>
          <a:xfrm>
            <a:off x="1861820" y="1318895"/>
            <a:ext cx="9478645" cy="4595444"/>
            <a:chOff x="6184465" y="2015372"/>
            <a:chExt cx="4851104" cy="2586226"/>
          </a:xfrm>
        </p:grpSpPr>
        <p:grpSp>
          <p:nvGrpSpPr>
            <p:cNvPr id="32" name="组合 31"/>
            <p:cNvGrpSpPr/>
            <p:nvPr/>
          </p:nvGrpSpPr>
          <p:grpSpPr>
            <a:xfrm>
              <a:off x="6184465" y="2015372"/>
              <a:ext cx="4851104" cy="2586226"/>
              <a:chOff x="6219746" y="1989458"/>
              <a:chExt cx="4851104" cy="2586226"/>
            </a:xfrm>
          </p:grpSpPr>
          <p:pic>
            <p:nvPicPr>
              <p:cNvPr id="15" name="图片 14"/>
              <p:cNvPicPr>
                <a:picLocks noChangeAspect="1"/>
              </p:cNvPicPr>
              <p:nvPr/>
            </p:nvPicPr>
            <p:blipFill>
              <a:blip r:embed="rId2">
                <a:extLst>
                  <a:ext uri="{28A0092B-C50C-407E-A947-70E740481C1C}">
                    <a14:useLocalDpi xmlns:a14="http://schemas.microsoft.com/office/drawing/2010/main" val="0"/>
                  </a:ext>
                </a:extLst>
              </a:blip>
              <a:srcRect r="70260" b="66402"/>
              <a:stretch>
                <a:fillRect/>
              </a:stretch>
            </p:blipFill>
            <p:spPr>
              <a:xfrm flipH="1" flipV="1">
                <a:off x="10182022" y="3595507"/>
                <a:ext cx="704161" cy="795511"/>
              </a:xfrm>
              <a:prstGeom prst="rect">
                <a:avLst/>
              </a:prstGeom>
            </p:spPr>
          </p:pic>
          <p:pic>
            <p:nvPicPr>
              <p:cNvPr id="17" name="图片 16"/>
              <p:cNvPicPr>
                <a:picLocks noChangeAspect="1"/>
              </p:cNvPicPr>
              <p:nvPr/>
            </p:nvPicPr>
            <p:blipFill>
              <a:blip r:embed="rId3">
                <a:extLst>
                  <a:ext uri="{28A0092B-C50C-407E-A947-70E740481C1C}">
                    <a14:useLocalDpi xmlns:a14="http://schemas.microsoft.com/office/drawing/2010/main" val="0"/>
                  </a:ext>
                </a:extLst>
              </a:blip>
              <a:srcRect l="21130" t="-1" r="11627" b="84402"/>
              <a:stretch>
                <a:fillRect/>
              </a:stretch>
            </p:blipFill>
            <p:spPr>
              <a:xfrm>
                <a:off x="6923908" y="4206352"/>
                <a:ext cx="3314712" cy="369332"/>
              </a:xfrm>
              <a:prstGeom prst="rect">
                <a:avLst/>
              </a:prstGeom>
            </p:spPr>
          </p:pic>
          <p:pic>
            <p:nvPicPr>
              <p:cNvPr id="27" name="图片 26"/>
              <p:cNvPicPr>
                <a:picLocks noChangeAspect="1"/>
              </p:cNvPicPr>
              <p:nvPr/>
            </p:nvPicPr>
            <p:blipFill>
              <a:blip r:embed="rId4">
                <a:extLst>
                  <a:ext uri="{28A0092B-C50C-407E-A947-70E740481C1C}">
                    <a14:useLocalDpi xmlns:a14="http://schemas.microsoft.com/office/drawing/2010/main" val="0"/>
                  </a:ext>
                </a:extLst>
              </a:blip>
              <a:srcRect l="21130" t="-1" r="11627" b="84402"/>
              <a:stretch>
                <a:fillRect/>
              </a:stretch>
            </p:blipFill>
            <p:spPr>
              <a:xfrm rot="16200000">
                <a:off x="10449267" y="2990943"/>
                <a:ext cx="873833" cy="369332"/>
              </a:xfrm>
              <a:prstGeom prst="rect">
                <a:avLst/>
              </a:prstGeom>
            </p:spPr>
          </p:pic>
          <p:pic>
            <p:nvPicPr>
              <p:cNvPr id="13" name="图片 12"/>
              <p:cNvPicPr>
                <a:picLocks noChangeAspect="1"/>
              </p:cNvPicPr>
              <p:nvPr/>
            </p:nvPicPr>
            <p:blipFill>
              <a:blip r:embed="rId2">
                <a:extLst>
                  <a:ext uri="{28A0092B-C50C-407E-A947-70E740481C1C}">
                    <a14:useLocalDpi xmlns:a14="http://schemas.microsoft.com/office/drawing/2010/main" val="0"/>
                  </a:ext>
                </a:extLst>
              </a:blip>
              <a:srcRect r="70260" b="66402"/>
              <a:stretch>
                <a:fillRect/>
              </a:stretch>
            </p:blipFill>
            <p:spPr>
              <a:xfrm flipV="1">
                <a:off x="6219746" y="3595564"/>
                <a:ext cx="704161" cy="795511"/>
              </a:xfrm>
              <a:prstGeom prst="rect">
                <a:avLst/>
              </a:prstGeom>
            </p:spPr>
          </p:pic>
          <p:pic>
            <p:nvPicPr>
              <p:cNvPr id="26" name="图片 25"/>
              <p:cNvPicPr>
                <a:picLocks noChangeAspect="1"/>
              </p:cNvPicPr>
              <p:nvPr/>
            </p:nvPicPr>
            <p:blipFill>
              <a:blip r:embed="rId4">
                <a:extLst>
                  <a:ext uri="{28A0092B-C50C-407E-A947-70E740481C1C}">
                    <a14:useLocalDpi xmlns:a14="http://schemas.microsoft.com/office/drawing/2010/main" val="0"/>
                  </a:ext>
                </a:extLst>
              </a:blip>
              <a:srcRect l="21130" t="-1" r="11627" b="84402"/>
              <a:stretch>
                <a:fillRect/>
              </a:stretch>
            </p:blipFill>
            <p:spPr>
              <a:xfrm rot="16200000">
                <a:off x="5967495" y="2973924"/>
                <a:ext cx="873833" cy="369332"/>
              </a:xfrm>
              <a:prstGeom prst="rect">
                <a:avLst/>
              </a:prstGeom>
            </p:spPr>
          </p:pic>
          <p:pic>
            <p:nvPicPr>
              <p:cNvPr id="24" name="图片 23"/>
              <p:cNvPicPr>
                <a:picLocks noChangeAspect="1"/>
              </p:cNvPicPr>
              <p:nvPr/>
            </p:nvPicPr>
            <p:blipFill>
              <a:blip r:embed="rId2">
                <a:extLst>
                  <a:ext uri="{28A0092B-C50C-407E-A947-70E740481C1C}">
                    <a14:useLocalDpi xmlns:a14="http://schemas.microsoft.com/office/drawing/2010/main" val="0"/>
                  </a:ext>
                </a:extLst>
              </a:blip>
              <a:srcRect r="70260" b="66402"/>
              <a:stretch>
                <a:fillRect/>
              </a:stretch>
            </p:blipFill>
            <p:spPr>
              <a:xfrm flipH="1">
                <a:off x="10182022" y="1990877"/>
                <a:ext cx="704161" cy="795511"/>
              </a:xfrm>
              <a:prstGeom prst="rect">
                <a:avLst/>
              </a:prstGeom>
            </p:spPr>
          </p:pic>
          <p:pic>
            <p:nvPicPr>
              <p:cNvPr id="25" name="图片 24"/>
              <p:cNvPicPr>
                <a:picLocks noChangeAspect="1"/>
              </p:cNvPicPr>
              <p:nvPr/>
            </p:nvPicPr>
            <p:blipFill>
              <a:blip r:embed="rId3">
                <a:extLst>
                  <a:ext uri="{28A0092B-C50C-407E-A947-70E740481C1C}">
                    <a14:useLocalDpi xmlns:a14="http://schemas.microsoft.com/office/drawing/2010/main" val="0"/>
                  </a:ext>
                </a:extLst>
              </a:blip>
              <a:srcRect l="21130" t="-1" r="11627" b="84402"/>
              <a:stretch>
                <a:fillRect/>
              </a:stretch>
            </p:blipFill>
            <p:spPr>
              <a:xfrm>
                <a:off x="6923908" y="1989458"/>
                <a:ext cx="3314712" cy="369332"/>
              </a:xfrm>
              <a:prstGeom prst="rect">
                <a:avLst/>
              </a:prstGeom>
            </p:spPr>
          </p:pic>
          <p:pic>
            <p:nvPicPr>
              <p:cNvPr id="23" name="图片 22"/>
              <p:cNvPicPr>
                <a:picLocks noChangeAspect="1"/>
              </p:cNvPicPr>
              <p:nvPr/>
            </p:nvPicPr>
            <p:blipFill>
              <a:blip r:embed="rId2">
                <a:extLst>
                  <a:ext uri="{28A0092B-C50C-407E-A947-70E740481C1C}">
                    <a14:useLocalDpi xmlns:a14="http://schemas.microsoft.com/office/drawing/2010/main" val="0"/>
                  </a:ext>
                </a:extLst>
              </a:blip>
              <a:srcRect r="70260" b="66402"/>
              <a:stretch>
                <a:fillRect/>
              </a:stretch>
            </p:blipFill>
            <p:spPr>
              <a:xfrm>
                <a:off x="6219746" y="1989458"/>
                <a:ext cx="704161" cy="795511"/>
              </a:xfrm>
              <a:prstGeom prst="rect">
                <a:avLst/>
              </a:prstGeom>
            </p:spPr>
          </p:pic>
        </p:grpSp>
        <p:sp>
          <p:nvSpPr>
            <p:cNvPr id="4" name="文本框 3"/>
            <p:cNvSpPr txBox="1"/>
            <p:nvPr/>
          </p:nvSpPr>
          <p:spPr>
            <a:xfrm>
              <a:off x="6407732" y="2223359"/>
              <a:ext cx="4343797" cy="1921912"/>
            </a:xfrm>
            <a:prstGeom prst="rect">
              <a:avLst/>
            </a:prstGeom>
            <a:noFill/>
          </p:spPr>
          <p:txBody>
            <a:bodyPr wrap="square" rtlCol="0">
              <a:spAutoFit/>
            </a:bodyPr>
            <a:lstStyle/>
            <a:p>
              <a:pPr indent="609600">
                <a:lnSpc>
                  <a:spcPct val="150000"/>
                </a:lnSpc>
              </a:pPr>
              <a:r>
                <a:rPr sz="2400">
                  <a:latin typeface="微软雅黑" panose="020B0503020204020204" pitchFamily="34" charset="-122"/>
                  <a:ea typeface="微软雅黑" panose="020B0503020204020204" pitchFamily="34" charset="-122"/>
                  <a:cs typeface="微软雅黑" panose="020B0503020204020204" pitchFamily="34" charset="-122"/>
                </a:rPr>
                <a:t>秦腔高亢响亮、震撼人心，秦川大地辽阔、厚重而悠长，二者在粗犷豪放方面达到了“妙维肖的一统”。秦腔是黄土地与老百姓生生不息的命运之声。正如西方文艺理论家丹纳在《艺术哲学》中所指出的那样，“精神文明的产物和动植物的产物一样，只能用各自的环境来解释”，一个地方的自然风光、人文地理、乡俗民情导致具有地方特色的文化艺术。  </a:t>
              </a:r>
            </a:p>
          </p:txBody>
        </p:sp>
      </p:grpSp>
      <p:pic>
        <p:nvPicPr>
          <p:cNvPr id="33793" name="图片 1" descr="组48325同意"/>
          <p:cNvPicPr>
            <a:picLocks noChangeAspect="1"/>
          </p:cNvPicPr>
          <p:nvPr/>
        </p:nvPicPr>
        <p:blipFill>
          <a:blip r:embed="rId5"/>
          <a:stretch>
            <a:fillRect/>
          </a:stretch>
        </p:blipFill>
        <p:spPr>
          <a:xfrm>
            <a:off x="377190" y="658813"/>
            <a:ext cx="2389188" cy="608012"/>
          </a:xfrm>
          <a:prstGeom prst="rect">
            <a:avLst/>
          </a:prstGeom>
          <a:noFill/>
          <a:ln w="9525">
            <a:noFill/>
          </a:ln>
        </p:spPr>
      </p:pic>
      <p:sp>
        <p:nvSpPr>
          <p:cNvPr id="33795" name="文本框 7"/>
          <p:cNvSpPr txBox="1"/>
          <p:nvPr/>
        </p:nvSpPr>
        <p:spPr>
          <a:xfrm>
            <a:off x="1031240" y="752475"/>
            <a:ext cx="1404620" cy="460375"/>
          </a:xfrm>
          <a:prstGeom prst="rect">
            <a:avLst/>
          </a:prstGeom>
          <a:noFill/>
          <a:ln w="9525">
            <a:noFill/>
          </a:ln>
        </p:spPr>
        <p:txBody>
          <a:bodyPr wrap="none" anchor="t" anchorCtr="0">
            <a:spAutoFit/>
          </a:bodyPr>
          <a:lstStyle/>
          <a:p>
            <a:pPr eaLnBrk="0" hangingPunct="0"/>
            <a:r>
              <a:rPr lang="zh-CN" altLang="en-US" sz="2400" b="1">
                <a:solidFill>
                  <a:srgbClr val="EF7509"/>
                </a:solidFill>
                <a:latin typeface="思源黑体 CN Heavy" panose="020B0A00000000000000" pitchFamily="34" charset="-122"/>
                <a:ea typeface="思源黑体 CN Heavy" panose="020B0A00000000000000" pitchFamily="34" charset="-122"/>
              </a:rPr>
              <a:t>合作探究</a:t>
            </a:r>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3793" name="图片 1" descr="组48325同意"/>
          <p:cNvPicPr>
            <a:picLocks noChangeAspect="1"/>
          </p:cNvPicPr>
          <p:nvPr/>
        </p:nvPicPr>
        <p:blipFill>
          <a:blip r:embed="rId2"/>
          <a:stretch>
            <a:fillRect/>
          </a:stretch>
        </p:blipFill>
        <p:spPr>
          <a:xfrm>
            <a:off x="406400" y="658813"/>
            <a:ext cx="2389188" cy="608012"/>
          </a:xfrm>
          <a:prstGeom prst="rect">
            <a:avLst/>
          </a:prstGeom>
          <a:noFill/>
          <a:ln w="9525">
            <a:noFill/>
          </a:ln>
        </p:spPr>
      </p:pic>
      <p:sp>
        <p:nvSpPr>
          <p:cNvPr id="33795" name="文本框 7"/>
          <p:cNvSpPr txBox="1"/>
          <p:nvPr/>
        </p:nvSpPr>
        <p:spPr>
          <a:xfrm>
            <a:off x="1060450" y="752475"/>
            <a:ext cx="1404620" cy="460375"/>
          </a:xfrm>
          <a:prstGeom prst="rect">
            <a:avLst/>
          </a:prstGeom>
          <a:noFill/>
          <a:ln w="9525">
            <a:noFill/>
          </a:ln>
        </p:spPr>
        <p:txBody>
          <a:bodyPr wrap="none" anchor="t" anchorCtr="0">
            <a:spAutoFit/>
          </a:bodyPr>
          <a:lstStyle/>
          <a:p>
            <a:pPr eaLnBrk="0" hangingPunct="0"/>
            <a:r>
              <a:rPr lang="zh-CN" altLang="en-US" sz="2400" b="1">
                <a:solidFill>
                  <a:srgbClr val="EF7509"/>
                </a:solidFill>
                <a:latin typeface="思源黑体 CN Heavy" panose="020B0A00000000000000" pitchFamily="34" charset="-122"/>
                <a:ea typeface="思源黑体 CN Heavy" panose="020B0A00000000000000" pitchFamily="34" charset="-122"/>
              </a:rPr>
              <a:t>合作探究</a:t>
            </a:r>
          </a:p>
        </p:txBody>
      </p:sp>
      <p:sp>
        <p:nvSpPr>
          <p:cNvPr id="3" name="矩形 2"/>
          <p:cNvSpPr/>
          <p:nvPr/>
        </p:nvSpPr>
        <p:spPr>
          <a:xfrm>
            <a:off x="1571625" y="2948940"/>
            <a:ext cx="6609715" cy="2030095"/>
          </a:xfrm>
          <a:prstGeom prst="rect">
            <a:avLst/>
          </a:prstGeom>
          <a:noFill/>
          <a:ln w="9525">
            <a:noFill/>
          </a:ln>
        </p:spPr>
        <p:txBody>
          <a:bodyPr wrap="square" anchor="t" anchorCtr="0">
            <a:spAutoFit/>
          </a:bodyPr>
          <a:lstStyle/>
          <a:p>
            <a:pPr indent="711200" algn="l" eaLnBrk="0" hangingPunct="0">
              <a:lnSpc>
                <a:spcPct val="150000"/>
              </a:lnSpc>
              <a:spcBef>
                <a:spcPct val="0"/>
              </a:spcBef>
            </a:pPr>
            <a:r>
              <a:rPr lang="zh-CN" altLang="en-US" sz="2800">
                <a:solidFill>
                  <a:schemeClr val="tx1"/>
                </a:solidFill>
                <a:latin typeface="微软雅黑" panose="020B0503020204020204" pitchFamily="34" charset="-122"/>
                <a:ea typeface="微软雅黑" panose="020B0503020204020204" pitchFamily="34" charset="-122"/>
                <a:sym typeface="Arial" panose="020B0604020202020204" pitchFamily="34" charset="0"/>
              </a:rPr>
              <a:t>五里一村，十里一镇，高音喇叭里传播的秦腔互相交织，冲撞，这秦腔原来是秦川的天籁，地籁，人籁的共鸣啊！ </a:t>
            </a:r>
          </a:p>
        </p:txBody>
      </p:sp>
      <p:pic>
        <p:nvPicPr>
          <p:cNvPr id="2" name="图片 1" descr="e68dae5d21f9116505583f58f0b7aa9355f981eeac8fa-G7fJTU_fw1200"/>
          <p:cNvPicPr>
            <a:picLocks noChangeAspect="1"/>
          </p:cNvPicPr>
          <p:nvPr/>
        </p:nvPicPr>
        <p:blipFill>
          <a:blip r:embed="rId3"/>
          <a:srcRect t="23958" b="25000"/>
          <a:stretch>
            <a:fillRect/>
          </a:stretch>
        </p:blipFill>
        <p:spPr>
          <a:xfrm>
            <a:off x="9154795" y="424815"/>
            <a:ext cx="2968625" cy="216471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8" presetClass="entr" presetSubtype="12" fill="hold" grpId="0" nodeType="clickEffect">
                                  <p:stCondLst>
                                    <p:cond delay="0"/>
                                  </p:stCondLst>
                                  <p:childTnLst>
                                    <p:set>
                                      <p:cBhvr>
                                        <p:cTn id="6" dur="500"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3" name="组合 32"/>
          <p:cNvGrpSpPr/>
          <p:nvPr/>
        </p:nvGrpSpPr>
        <p:grpSpPr>
          <a:xfrm>
            <a:off x="2258695" y="1546860"/>
            <a:ext cx="8904605" cy="4286250"/>
            <a:chOff x="6184465" y="2015372"/>
            <a:chExt cx="4851104" cy="2586226"/>
          </a:xfrm>
        </p:grpSpPr>
        <p:grpSp>
          <p:nvGrpSpPr>
            <p:cNvPr id="32" name="组合 31"/>
            <p:cNvGrpSpPr/>
            <p:nvPr/>
          </p:nvGrpSpPr>
          <p:grpSpPr>
            <a:xfrm>
              <a:off x="6184465" y="2015372"/>
              <a:ext cx="4851104" cy="2586226"/>
              <a:chOff x="6219746" y="1989458"/>
              <a:chExt cx="4851104" cy="2586226"/>
            </a:xfrm>
          </p:grpSpPr>
          <p:pic>
            <p:nvPicPr>
              <p:cNvPr id="15" name="图片 14"/>
              <p:cNvPicPr>
                <a:picLocks noChangeAspect="1"/>
              </p:cNvPicPr>
              <p:nvPr/>
            </p:nvPicPr>
            <p:blipFill>
              <a:blip r:embed="rId2">
                <a:extLst>
                  <a:ext uri="{28A0092B-C50C-407E-A947-70E740481C1C}">
                    <a14:useLocalDpi xmlns:a14="http://schemas.microsoft.com/office/drawing/2010/main" val="0"/>
                  </a:ext>
                </a:extLst>
              </a:blip>
              <a:srcRect r="70260" b="66402"/>
              <a:stretch>
                <a:fillRect/>
              </a:stretch>
            </p:blipFill>
            <p:spPr>
              <a:xfrm flipH="1" flipV="1">
                <a:off x="10182022" y="3595507"/>
                <a:ext cx="704161" cy="795511"/>
              </a:xfrm>
              <a:prstGeom prst="rect">
                <a:avLst/>
              </a:prstGeom>
            </p:spPr>
          </p:pic>
          <p:pic>
            <p:nvPicPr>
              <p:cNvPr id="17" name="图片 16"/>
              <p:cNvPicPr>
                <a:picLocks noChangeAspect="1"/>
              </p:cNvPicPr>
              <p:nvPr/>
            </p:nvPicPr>
            <p:blipFill>
              <a:blip r:embed="rId3">
                <a:extLst>
                  <a:ext uri="{28A0092B-C50C-407E-A947-70E740481C1C}">
                    <a14:useLocalDpi xmlns:a14="http://schemas.microsoft.com/office/drawing/2010/main" val="0"/>
                  </a:ext>
                </a:extLst>
              </a:blip>
              <a:srcRect l="21130" t="-1" r="11627" b="84402"/>
              <a:stretch>
                <a:fillRect/>
              </a:stretch>
            </p:blipFill>
            <p:spPr>
              <a:xfrm>
                <a:off x="6923908" y="4206352"/>
                <a:ext cx="3314712" cy="369332"/>
              </a:xfrm>
              <a:prstGeom prst="rect">
                <a:avLst/>
              </a:prstGeom>
            </p:spPr>
          </p:pic>
          <p:pic>
            <p:nvPicPr>
              <p:cNvPr id="27" name="图片 26"/>
              <p:cNvPicPr>
                <a:picLocks noChangeAspect="1"/>
              </p:cNvPicPr>
              <p:nvPr/>
            </p:nvPicPr>
            <p:blipFill>
              <a:blip r:embed="rId4">
                <a:extLst>
                  <a:ext uri="{28A0092B-C50C-407E-A947-70E740481C1C}">
                    <a14:useLocalDpi xmlns:a14="http://schemas.microsoft.com/office/drawing/2010/main" val="0"/>
                  </a:ext>
                </a:extLst>
              </a:blip>
              <a:srcRect l="21130" t="-1" r="11627" b="84402"/>
              <a:stretch>
                <a:fillRect/>
              </a:stretch>
            </p:blipFill>
            <p:spPr>
              <a:xfrm rot="16200000">
                <a:off x="10449267" y="2990943"/>
                <a:ext cx="873833" cy="369332"/>
              </a:xfrm>
              <a:prstGeom prst="rect">
                <a:avLst/>
              </a:prstGeom>
            </p:spPr>
          </p:pic>
          <p:pic>
            <p:nvPicPr>
              <p:cNvPr id="13" name="图片 12"/>
              <p:cNvPicPr>
                <a:picLocks noChangeAspect="1"/>
              </p:cNvPicPr>
              <p:nvPr/>
            </p:nvPicPr>
            <p:blipFill>
              <a:blip r:embed="rId2">
                <a:extLst>
                  <a:ext uri="{28A0092B-C50C-407E-A947-70E740481C1C}">
                    <a14:useLocalDpi xmlns:a14="http://schemas.microsoft.com/office/drawing/2010/main" val="0"/>
                  </a:ext>
                </a:extLst>
              </a:blip>
              <a:srcRect r="70260" b="66402"/>
              <a:stretch>
                <a:fillRect/>
              </a:stretch>
            </p:blipFill>
            <p:spPr>
              <a:xfrm flipV="1">
                <a:off x="6219746" y="3595564"/>
                <a:ext cx="704161" cy="795511"/>
              </a:xfrm>
              <a:prstGeom prst="rect">
                <a:avLst/>
              </a:prstGeom>
            </p:spPr>
          </p:pic>
          <p:pic>
            <p:nvPicPr>
              <p:cNvPr id="26" name="图片 25"/>
              <p:cNvPicPr>
                <a:picLocks noChangeAspect="1"/>
              </p:cNvPicPr>
              <p:nvPr/>
            </p:nvPicPr>
            <p:blipFill>
              <a:blip r:embed="rId4">
                <a:extLst>
                  <a:ext uri="{28A0092B-C50C-407E-A947-70E740481C1C}">
                    <a14:useLocalDpi xmlns:a14="http://schemas.microsoft.com/office/drawing/2010/main" val="0"/>
                  </a:ext>
                </a:extLst>
              </a:blip>
              <a:srcRect l="21130" t="-1" r="11627" b="84402"/>
              <a:stretch>
                <a:fillRect/>
              </a:stretch>
            </p:blipFill>
            <p:spPr>
              <a:xfrm rot="16200000">
                <a:off x="5967495" y="2973924"/>
                <a:ext cx="873833" cy="369332"/>
              </a:xfrm>
              <a:prstGeom prst="rect">
                <a:avLst/>
              </a:prstGeom>
            </p:spPr>
          </p:pic>
          <p:pic>
            <p:nvPicPr>
              <p:cNvPr id="24" name="图片 23"/>
              <p:cNvPicPr>
                <a:picLocks noChangeAspect="1"/>
              </p:cNvPicPr>
              <p:nvPr/>
            </p:nvPicPr>
            <p:blipFill>
              <a:blip r:embed="rId2">
                <a:extLst>
                  <a:ext uri="{28A0092B-C50C-407E-A947-70E740481C1C}">
                    <a14:useLocalDpi xmlns:a14="http://schemas.microsoft.com/office/drawing/2010/main" val="0"/>
                  </a:ext>
                </a:extLst>
              </a:blip>
              <a:srcRect r="70260" b="66402"/>
              <a:stretch>
                <a:fillRect/>
              </a:stretch>
            </p:blipFill>
            <p:spPr>
              <a:xfrm flipH="1">
                <a:off x="10182022" y="1990877"/>
                <a:ext cx="704161" cy="795511"/>
              </a:xfrm>
              <a:prstGeom prst="rect">
                <a:avLst/>
              </a:prstGeom>
            </p:spPr>
          </p:pic>
          <p:pic>
            <p:nvPicPr>
              <p:cNvPr id="25" name="图片 24"/>
              <p:cNvPicPr>
                <a:picLocks noChangeAspect="1"/>
              </p:cNvPicPr>
              <p:nvPr/>
            </p:nvPicPr>
            <p:blipFill>
              <a:blip r:embed="rId3">
                <a:extLst>
                  <a:ext uri="{28A0092B-C50C-407E-A947-70E740481C1C}">
                    <a14:useLocalDpi xmlns:a14="http://schemas.microsoft.com/office/drawing/2010/main" val="0"/>
                  </a:ext>
                </a:extLst>
              </a:blip>
              <a:srcRect l="21130" t="-1" r="11627" b="84402"/>
              <a:stretch>
                <a:fillRect/>
              </a:stretch>
            </p:blipFill>
            <p:spPr>
              <a:xfrm>
                <a:off x="6923908" y="1989458"/>
                <a:ext cx="3314712" cy="369332"/>
              </a:xfrm>
              <a:prstGeom prst="rect">
                <a:avLst/>
              </a:prstGeom>
            </p:spPr>
          </p:pic>
          <p:pic>
            <p:nvPicPr>
              <p:cNvPr id="23" name="图片 22"/>
              <p:cNvPicPr>
                <a:picLocks noChangeAspect="1"/>
              </p:cNvPicPr>
              <p:nvPr/>
            </p:nvPicPr>
            <p:blipFill>
              <a:blip r:embed="rId2">
                <a:extLst>
                  <a:ext uri="{28A0092B-C50C-407E-A947-70E740481C1C}">
                    <a14:useLocalDpi xmlns:a14="http://schemas.microsoft.com/office/drawing/2010/main" val="0"/>
                  </a:ext>
                </a:extLst>
              </a:blip>
              <a:srcRect r="70260" b="66402"/>
              <a:stretch>
                <a:fillRect/>
              </a:stretch>
            </p:blipFill>
            <p:spPr>
              <a:xfrm>
                <a:off x="6219746" y="1989458"/>
                <a:ext cx="704161" cy="795511"/>
              </a:xfrm>
              <a:prstGeom prst="rect">
                <a:avLst/>
              </a:prstGeom>
            </p:spPr>
          </p:pic>
        </p:grpSp>
        <p:sp>
          <p:nvSpPr>
            <p:cNvPr id="4" name="文本框 3"/>
            <p:cNvSpPr txBox="1"/>
            <p:nvPr/>
          </p:nvSpPr>
          <p:spPr>
            <a:xfrm>
              <a:off x="6422126" y="2321280"/>
              <a:ext cx="4027769" cy="1726450"/>
            </a:xfrm>
            <a:prstGeom prst="rect">
              <a:avLst/>
            </a:prstGeom>
            <a:noFill/>
          </p:spPr>
          <p:txBody>
            <a:bodyPr wrap="square" rtlCol="0">
              <a:spAutoFit/>
            </a:bodyPr>
            <a:lstStyle/>
            <a:p>
              <a:pPr indent="609600">
                <a:lnSpc>
                  <a:spcPct val="150000"/>
                </a:lnSpc>
              </a:pPr>
              <a:r>
                <a:rPr sz="2400">
                  <a:latin typeface="微软雅黑" panose="020B0503020204020204" pitchFamily="34" charset="-122"/>
                  <a:ea typeface="微软雅黑" panose="020B0503020204020204" pitchFamily="34" charset="-122"/>
                  <a:cs typeface="微软雅黑" panose="020B0503020204020204" pitchFamily="34" charset="-122"/>
                </a:rPr>
                <a:t>“籁”本指古代一种三孔乐器，后引申为从空穴中发出的声音，也指一般的声音。此处“天籁”“地籁”指的是自然环境，“人籁”则是指第3段提及的秦人的说话方式乃至喊人方式等，正是这些条件孕育了秦腔。  </a:t>
              </a:r>
            </a:p>
          </p:txBody>
        </p:sp>
      </p:grpSp>
      <p:pic>
        <p:nvPicPr>
          <p:cNvPr id="33793" name="图片 1" descr="组48325同意"/>
          <p:cNvPicPr>
            <a:picLocks noChangeAspect="1"/>
          </p:cNvPicPr>
          <p:nvPr/>
        </p:nvPicPr>
        <p:blipFill>
          <a:blip r:embed="rId5"/>
          <a:stretch>
            <a:fillRect/>
          </a:stretch>
        </p:blipFill>
        <p:spPr>
          <a:xfrm>
            <a:off x="377190" y="658813"/>
            <a:ext cx="2389188" cy="608012"/>
          </a:xfrm>
          <a:prstGeom prst="rect">
            <a:avLst/>
          </a:prstGeom>
          <a:noFill/>
          <a:ln w="9525">
            <a:noFill/>
          </a:ln>
        </p:spPr>
      </p:pic>
      <p:sp>
        <p:nvSpPr>
          <p:cNvPr id="33795" name="文本框 7"/>
          <p:cNvSpPr txBox="1"/>
          <p:nvPr/>
        </p:nvSpPr>
        <p:spPr>
          <a:xfrm>
            <a:off x="1031240" y="752475"/>
            <a:ext cx="1404620" cy="460375"/>
          </a:xfrm>
          <a:prstGeom prst="rect">
            <a:avLst/>
          </a:prstGeom>
          <a:noFill/>
          <a:ln w="9525">
            <a:noFill/>
          </a:ln>
        </p:spPr>
        <p:txBody>
          <a:bodyPr wrap="none" anchor="t" anchorCtr="0">
            <a:spAutoFit/>
          </a:bodyPr>
          <a:lstStyle/>
          <a:p>
            <a:pPr eaLnBrk="0" hangingPunct="0"/>
            <a:r>
              <a:rPr lang="zh-CN" altLang="en-US" sz="2400" b="1">
                <a:solidFill>
                  <a:srgbClr val="EF7509"/>
                </a:solidFill>
                <a:latin typeface="思源黑体 CN Heavy" panose="020B0A00000000000000" pitchFamily="34" charset="-122"/>
                <a:ea typeface="思源黑体 CN Heavy" panose="020B0A00000000000000" pitchFamily="34" charset="-122"/>
              </a:rPr>
              <a:t>合作探究</a:t>
            </a:r>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3793" name="图片 1" descr="组48325同意"/>
          <p:cNvPicPr>
            <a:picLocks noChangeAspect="1"/>
          </p:cNvPicPr>
          <p:nvPr/>
        </p:nvPicPr>
        <p:blipFill>
          <a:blip r:embed="rId2"/>
          <a:stretch>
            <a:fillRect/>
          </a:stretch>
        </p:blipFill>
        <p:spPr>
          <a:xfrm>
            <a:off x="406400" y="658813"/>
            <a:ext cx="2389188" cy="608012"/>
          </a:xfrm>
          <a:prstGeom prst="rect">
            <a:avLst/>
          </a:prstGeom>
          <a:noFill/>
          <a:ln w="9525">
            <a:noFill/>
          </a:ln>
        </p:spPr>
      </p:pic>
      <p:sp>
        <p:nvSpPr>
          <p:cNvPr id="33795" name="文本框 7"/>
          <p:cNvSpPr txBox="1"/>
          <p:nvPr/>
        </p:nvSpPr>
        <p:spPr>
          <a:xfrm>
            <a:off x="1060450" y="752475"/>
            <a:ext cx="1404620" cy="460375"/>
          </a:xfrm>
          <a:prstGeom prst="rect">
            <a:avLst/>
          </a:prstGeom>
          <a:noFill/>
          <a:ln w="9525">
            <a:noFill/>
          </a:ln>
        </p:spPr>
        <p:txBody>
          <a:bodyPr wrap="none" anchor="t" anchorCtr="0">
            <a:spAutoFit/>
          </a:bodyPr>
          <a:lstStyle/>
          <a:p>
            <a:pPr eaLnBrk="0" hangingPunct="0"/>
            <a:r>
              <a:rPr lang="zh-CN" altLang="en-US" sz="2400" b="1">
                <a:solidFill>
                  <a:srgbClr val="EF7509"/>
                </a:solidFill>
                <a:latin typeface="思源黑体 CN Heavy" panose="020B0A00000000000000" pitchFamily="34" charset="-122"/>
                <a:ea typeface="思源黑体 CN Heavy" panose="020B0A00000000000000" pitchFamily="34" charset="-122"/>
              </a:rPr>
              <a:t>合作探究</a:t>
            </a:r>
          </a:p>
        </p:txBody>
      </p:sp>
      <p:sp>
        <p:nvSpPr>
          <p:cNvPr id="3" name="矩形 2"/>
          <p:cNvSpPr/>
          <p:nvPr/>
        </p:nvSpPr>
        <p:spPr>
          <a:xfrm>
            <a:off x="1571625" y="2948940"/>
            <a:ext cx="7184390" cy="2676525"/>
          </a:xfrm>
          <a:prstGeom prst="rect">
            <a:avLst/>
          </a:prstGeom>
          <a:noFill/>
          <a:ln w="9525">
            <a:noFill/>
          </a:ln>
        </p:spPr>
        <p:txBody>
          <a:bodyPr wrap="square" anchor="t" anchorCtr="0">
            <a:spAutoFit/>
          </a:bodyPr>
          <a:lstStyle/>
          <a:p>
            <a:pPr indent="711200" algn="l" eaLnBrk="0" hangingPunct="0">
              <a:lnSpc>
                <a:spcPct val="150000"/>
              </a:lnSpc>
              <a:spcBef>
                <a:spcPct val="0"/>
              </a:spcBef>
            </a:pPr>
            <a:r>
              <a:rPr lang="zh-CN" altLang="en-US" sz="2800">
                <a:solidFill>
                  <a:schemeClr val="tx1"/>
                </a:solidFill>
                <a:latin typeface="微软雅黑" panose="020B0503020204020204" pitchFamily="34" charset="-122"/>
                <a:ea typeface="微软雅黑" panose="020B0503020204020204" pitchFamily="34" charset="-122"/>
                <a:sym typeface="Arial" panose="020B0604020202020204" pitchFamily="34" charset="0"/>
              </a:rPr>
              <a:t>农民是世上最劳苦的人，尤其是在这块平原上，生时落草在黄土炕上，死了被埋在黄土堆下；秦腔是他们大苦中的大乐……  </a:t>
            </a:r>
            <a:br>
              <a:rPr lang="zh-CN" altLang="en-US" sz="2800">
                <a:solidFill>
                  <a:schemeClr val="tx1"/>
                </a:solidFill>
                <a:latin typeface="微软雅黑" panose="020B0503020204020204" pitchFamily="34" charset="-122"/>
                <a:ea typeface="微软雅黑" panose="020B0503020204020204" pitchFamily="34" charset="-122"/>
                <a:sym typeface="Arial" panose="020B0604020202020204" pitchFamily="34" charset="0"/>
              </a:rPr>
            </a:br>
            <a:endParaRPr lang="zh-CN" altLang="en-US" sz="2800">
              <a:solidFill>
                <a:schemeClr val="tx1"/>
              </a:solidFill>
              <a:latin typeface="微软雅黑" panose="020B0503020204020204" pitchFamily="34" charset="-122"/>
              <a:ea typeface="微软雅黑" panose="020B0503020204020204" pitchFamily="34" charset="-122"/>
              <a:sym typeface="Arial" panose="020B0604020202020204" pitchFamily="34" charset="0"/>
            </a:endParaRPr>
          </a:p>
        </p:txBody>
      </p:sp>
      <p:pic>
        <p:nvPicPr>
          <p:cNvPr id="2" name="图片 1" descr="e68dae5d21f9116505583f58f0b7aa9355f981eeac8fa-G7fJTU_fw1200"/>
          <p:cNvPicPr>
            <a:picLocks noChangeAspect="1"/>
          </p:cNvPicPr>
          <p:nvPr/>
        </p:nvPicPr>
        <p:blipFill>
          <a:blip r:embed="rId3"/>
          <a:srcRect t="23958" b="25000"/>
          <a:stretch>
            <a:fillRect/>
          </a:stretch>
        </p:blipFill>
        <p:spPr>
          <a:xfrm>
            <a:off x="9154795" y="424815"/>
            <a:ext cx="2968625" cy="216471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8" presetClass="entr" presetSubtype="12" fill="hold" grpId="0" nodeType="clickEffect">
                                  <p:stCondLst>
                                    <p:cond delay="0"/>
                                  </p:stCondLst>
                                  <p:childTnLst>
                                    <p:set>
                                      <p:cBhvr>
                                        <p:cTn id="6" dur="500"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3" name="组合 32"/>
          <p:cNvGrpSpPr/>
          <p:nvPr/>
        </p:nvGrpSpPr>
        <p:grpSpPr>
          <a:xfrm>
            <a:off x="2671445" y="2106930"/>
            <a:ext cx="8035290" cy="2002790"/>
            <a:chOff x="6184465" y="2015372"/>
            <a:chExt cx="4851104" cy="2586226"/>
          </a:xfrm>
        </p:grpSpPr>
        <p:grpSp>
          <p:nvGrpSpPr>
            <p:cNvPr id="32" name="组合 31"/>
            <p:cNvGrpSpPr/>
            <p:nvPr/>
          </p:nvGrpSpPr>
          <p:grpSpPr>
            <a:xfrm>
              <a:off x="6184465" y="2015372"/>
              <a:ext cx="4851104" cy="2586226"/>
              <a:chOff x="6219746" y="1989458"/>
              <a:chExt cx="4851104" cy="2586226"/>
            </a:xfrm>
          </p:grpSpPr>
          <p:pic>
            <p:nvPicPr>
              <p:cNvPr id="15" name="图片 14"/>
              <p:cNvPicPr>
                <a:picLocks noChangeAspect="1"/>
              </p:cNvPicPr>
              <p:nvPr/>
            </p:nvPicPr>
            <p:blipFill>
              <a:blip r:embed="rId2">
                <a:extLst>
                  <a:ext uri="{28A0092B-C50C-407E-A947-70E740481C1C}">
                    <a14:useLocalDpi xmlns:a14="http://schemas.microsoft.com/office/drawing/2010/main" val="0"/>
                  </a:ext>
                </a:extLst>
              </a:blip>
              <a:srcRect r="70260" b="66402"/>
              <a:stretch>
                <a:fillRect/>
              </a:stretch>
            </p:blipFill>
            <p:spPr>
              <a:xfrm flipH="1" flipV="1">
                <a:off x="10182022" y="3595507"/>
                <a:ext cx="704161" cy="795511"/>
              </a:xfrm>
              <a:prstGeom prst="rect">
                <a:avLst/>
              </a:prstGeom>
            </p:spPr>
          </p:pic>
          <p:pic>
            <p:nvPicPr>
              <p:cNvPr id="17" name="图片 16"/>
              <p:cNvPicPr>
                <a:picLocks noChangeAspect="1"/>
              </p:cNvPicPr>
              <p:nvPr/>
            </p:nvPicPr>
            <p:blipFill>
              <a:blip r:embed="rId3">
                <a:extLst>
                  <a:ext uri="{28A0092B-C50C-407E-A947-70E740481C1C}">
                    <a14:useLocalDpi xmlns:a14="http://schemas.microsoft.com/office/drawing/2010/main" val="0"/>
                  </a:ext>
                </a:extLst>
              </a:blip>
              <a:srcRect l="21130" t="-1" r="11627" b="84402"/>
              <a:stretch>
                <a:fillRect/>
              </a:stretch>
            </p:blipFill>
            <p:spPr>
              <a:xfrm>
                <a:off x="6923908" y="4206352"/>
                <a:ext cx="3314712" cy="369332"/>
              </a:xfrm>
              <a:prstGeom prst="rect">
                <a:avLst/>
              </a:prstGeom>
            </p:spPr>
          </p:pic>
          <p:pic>
            <p:nvPicPr>
              <p:cNvPr id="27" name="图片 26"/>
              <p:cNvPicPr>
                <a:picLocks noChangeAspect="1"/>
              </p:cNvPicPr>
              <p:nvPr/>
            </p:nvPicPr>
            <p:blipFill>
              <a:blip r:embed="rId4">
                <a:extLst>
                  <a:ext uri="{28A0092B-C50C-407E-A947-70E740481C1C}">
                    <a14:useLocalDpi xmlns:a14="http://schemas.microsoft.com/office/drawing/2010/main" val="0"/>
                  </a:ext>
                </a:extLst>
              </a:blip>
              <a:srcRect l="21130" t="-1" r="11627" b="84402"/>
              <a:stretch>
                <a:fillRect/>
              </a:stretch>
            </p:blipFill>
            <p:spPr>
              <a:xfrm rot="16200000">
                <a:off x="10449267" y="2990943"/>
                <a:ext cx="873833" cy="369332"/>
              </a:xfrm>
              <a:prstGeom prst="rect">
                <a:avLst/>
              </a:prstGeom>
            </p:spPr>
          </p:pic>
          <p:pic>
            <p:nvPicPr>
              <p:cNvPr id="13" name="图片 12"/>
              <p:cNvPicPr>
                <a:picLocks noChangeAspect="1"/>
              </p:cNvPicPr>
              <p:nvPr/>
            </p:nvPicPr>
            <p:blipFill>
              <a:blip r:embed="rId2">
                <a:extLst>
                  <a:ext uri="{28A0092B-C50C-407E-A947-70E740481C1C}">
                    <a14:useLocalDpi xmlns:a14="http://schemas.microsoft.com/office/drawing/2010/main" val="0"/>
                  </a:ext>
                </a:extLst>
              </a:blip>
              <a:srcRect r="70260" b="66402"/>
              <a:stretch>
                <a:fillRect/>
              </a:stretch>
            </p:blipFill>
            <p:spPr>
              <a:xfrm flipV="1">
                <a:off x="6219746" y="3595564"/>
                <a:ext cx="704161" cy="795511"/>
              </a:xfrm>
              <a:prstGeom prst="rect">
                <a:avLst/>
              </a:prstGeom>
            </p:spPr>
          </p:pic>
          <p:pic>
            <p:nvPicPr>
              <p:cNvPr id="26" name="图片 25"/>
              <p:cNvPicPr>
                <a:picLocks noChangeAspect="1"/>
              </p:cNvPicPr>
              <p:nvPr/>
            </p:nvPicPr>
            <p:blipFill>
              <a:blip r:embed="rId4">
                <a:extLst>
                  <a:ext uri="{28A0092B-C50C-407E-A947-70E740481C1C}">
                    <a14:useLocalDpi xmlns:a14="http://schemas.microsoft.com/office/drawing/2010/main" val="0"/>
                  </a:ext>
                </a:extLst>
              </a:blip>
              <a:srcRect l="21130" t="-1" r="11627" b="84402"/>
              <a:stretch>
                <a:fillRect/>
              </a:stretch>
            </p:blipFill>
            <p:spPr>
              <a:xfrm rot="16200000">
                <a:off x="5967495" y="2973924"/>
                <a:ext cx="873833" cy="369332"/>
              </a:xfrm>
              <a:prstGeom prst="rect">
                <a:avLst/>
              </a:prstGeom>
            </p:spPr>
          </p:pic>
          <p:pic>
            <p:nvPicPr>
              <p:cNvPr id="24" name="图片 23"/>
              <p:cNvPicPr>
                <a:picLocks noChangeAspect="1"/>
              </p:cNvPicPr>
              <p:nvPr/>
            </p:nvPicPr>
            <p:blipFill>
              <a:blip r:embed="rId2">
                <a:extLst>
                  <a:ext uri="{28A0092B-C50C-407E-A947-70E740481C1C}">
                    <a14:useLocalDpi xmlns:a14="http://schemas.microsoft.com/office/drawing/2010/main" val="0"/>
                  </a:ext>
                </a:extLst>
              </a:blip>
              <a:srcRect r="70260" b="66402"/>
              <a:stretch>
                <a:fillRect/>
              </a:stretch>
            </p:blipFill>
            <p:spPr>
              <a:xfrm flipH="1">
                <a:off x="10182022" y="1990877"/>
                <a:ext cx="704161" cy="795511"/>
              </a:xfrm>
              <a:prstGeom prst="rect">
                <a:avLst/>
              </a:prstGeom>
            </p:spPr>
          </p:pic>
          <p:pic>
            <p:nvPicPr>
              <p:cNvPr id="25" name="图片 24"/>
              <p:cNvPicPr>
                <a:picLocks noChangeAspect="1"/>
              </p:cNvPicPr>
              <p:nvPr/>
            </p:nvPicPr>
            <p:blipFill>
              <a:blip r:embed="rId3">
                <a:extLst>
                  <a:ext uri="{28A0092B-C50C-407E-A947-70E740481C1C}">
                    <a14:useLocalDpi xmlns:a14="http://schemas.microsoft.com/office/drawing/2010/main" val="0"/>
                  </a:ext>
                </a:extLst>
              </a:blip>
              <a:srcRect l="21130" t="-1" r="11627" b="84402"/>
              <a:stretch>
                <a:fillRect/>
              </a:stretch>
            </p:blipFill>
            <p:spPr>
              <a:xfrm>
                <a:off x="6923908" y="1989458"/>
                <a:ext cx="3314712" cy="369332"/>
              </a:xfrm>
              <a:prstGeom prst="rect">
                <a:avLst/>
              </a:prstGeom>
            </p:spPr>
          </p:pic>
          <p:pic>
            <p:nvPicPr>
              <p:cNvPr id="23" name="图片 22"/>
              <p:cNvPicPr>
                <a:picLocks noChangeAspect="1"/>
              </p:cNvPicPr>
              <p:nvPr/>
            </p:nvPicPr>
            <p:blipFill>
              <a:blip r:embed="rId2">
                <a:extLst>
                  <a:ext uri="{28A0092B-C50C-407E-A947-70E740481C1C}">
                    <a14:useLocalDpi xmlns:a14="http://schemas.microsoft.com/office/drawing/2010/main" val="0"/>
                  </a:ext>
                </a:extLst>
              </a:blip>
              <a:srcRect r="70260" b="66402"/>
              <a:stretch>
                <a:fillRect/>
              </a:stretch>
            </p:blipFill>
            <p:spPr>
              <a:xfrm>
                <a:off x="6219746" y="1989458"/>
                <a:ext cx="704161" cy="795511"/>
              </a:xfrm>
              <a:prstGeom prst="rect">
                <a:avLst/>
              </a:prstGeom>
            </p:spPr>
          </p:pic>
        </p:grpSp>
        <p:sp>
          <p:nvSpPr>
            <p:cNvPr id="4" name="文本框 3"/>
            <p:cNvSpPr txBox="1"/>
            <p:nvPr/>
          </p:nvSpPr>
          <p:spPr>
            <a:xfrm>
              <a:off x="6631072" y="2321121"/>
              <a:ext cx="3818822" cy="2263973"/>
            </a:xfrm>
            <a:prstGeom prst="rect">
              <a:avLst/>
            </a:prstGeom>
            <a:noFill/>
          </p:spPr>
          <p:txBody>
            <a:bodyPr wrap="square" rtlCol="0">
              <a:spAutoFit/>
            </a:bodyPr>
            <a:lstStyle/>
            <a:p>
              <a:pPr indent="609600">
                <a:lnSpc>
                  <a:spcPct val="150000"/>
                </a:lnSpc>
              </a:pPr>
              <a:r>
                <a:rPr sz="2400">
                  <a:latin typeface="微软雅黑" panose="020B0503020204020204" pitchFamily="34" charset="-122"/>
                  <a:ea typeface="微软雅黑" panose="020B0503020204020204" pitchFamily="34" charset="-122"/>
                  <a:cs typeface="微软雅黑" panose="020B0503020204020204" pitchFamily="34" charset="-122"/>
                </a:rPr>
                <a:t>秦腔承载了秦人的喜怒哀乐，是秦人“最高的艺术享受”。  </a:t>
              </a:r>
              <a:br>
                <a:rPr sz="2400">
                  <a:latin typeface="微软雅黑" panose="020B0503020204020204" pitchFamily="34" charset="-122"/>
                  <a:ea typeface="微软雅黑" panose="020B0503020204020204" pitchFamily="34" charset="-122"/>
                  <a:cs typeface="微软雅黑" panose="020B0503020204020204" pitchFamily="34" charset="-122"/>
                </a:rPr>
              </a:br>
              <a:endParaRPr sz="2400">
                <a:latin typeface="微软雅黑" panose="020B0503020204020204" pitchFamily="34" charset="-122"/>
                <a:ea typeface="微软雅黑" panose="020B0503020204020204" pitchFamily="34" charset="-122"/>
                <a:cs typeface="微软雅黑" panose="020B0503020204020204" pitchFamily="34" charset="-122"/>
              </a:endParaRPr>
            </a:p>
          </p:txBody>
        </p:sp>
      </p:grpSp>
      <p:pic>
        <p:nvPicPr>
          <p:cNvPr id="33793" name="图片 1" descr="组48325同意"/>
          <p:cNvPicPr>
            <a:picLocks noChangeAspect="1"/>
          </p:cNvPicPr>
          <p:nvPr/>
        </p:nvPicPr>
        <p:blipFill>
          <a:blip r:embed="rId5"/>
          <a:stretch>
            <a:fillRect/>
          </a:stretch>
        </p:blipFill>
        <p:spPr>
          <a:xfrm>
            <a:off x="377190" y="658813"/>
            <a:ext cx="2389188" cy="608012"/>
          </a:xfrm>
          <a:prstGeom prst="rect">
            <a:avLst/>
          </a:prstGeom>
          <a:noFill/>
          <a:ln w="9525">
            <a:noFill/>
          </a:ln>
        </p:spPr>
      </p:pic>
      <p:sp>
        <p:nvSpPr>
          <p:cNvPr id="33795" name="文本框 7"/>
          <p:cNvSpPr txBox="1"/>
          <p:nvPr/>
        </p:nvSpPr>
        <p:spPr>
          <a:xfrm>
            <a:off x="1031240" y="752475"/>
            <a:ext cx="1404620" cy="460375"/>
          </a:xfrm>
          <a:prstGeom prst="rect">
            <a:avLst/>
          </a:prstGeom>
          <a:noFill/>
          <a:ln w="9525">
            <a:noFill/>
          </a:ln>
        </p:spPr>
        <p:txBody>
          <a:bodyPr wrap="none" anchor="t" anchorCtr="0">
            <a:spAutoFit/>
          </a:bodyPr>
          <a:lstStyle/>
          <a:p>
            <a:pPr eaLnBrk="0" hangingPunct="0"/>
            <a:r>
              <a:rPr lang="zh-CN" altLang="en-US" sz="2400" b="1">
                <a:solidFill>
                  <a:srgbClr val="EF7509"/>
                </a:solidFill>
                <a:latin typeface="思源黑体 CN Heavy" panose="020B0A00000000000000" pitchFamily="34" charset="-122"/>
                <a:ea typeface="思源黑体 CN Heavy" panose="020B0A00000000000000" pitchFamily="34" charset="-122"/>
              </a:rPr>
              <a:t>合作探究</a:t>
            </a:r>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3793" name="图片 1" descr="组48325同意"/>
          <p:cNvPicPr>
            <a:picLocks noChangeAspect="1"/>
          </p:cNvPicPr>
          <p:nvPr/>
        </p:nvPicPr>
        <p:blipFill>
          <a:blip r:embed="rId2"/>
          <a:stretch>
            <a:fillRect/>
          </a:stretch>
        </p:blipFill>
        <p:spPr>
          <a:xfrm>
            <a:off x="406400" y="658813"/>
            <a:ext cx="2389188" cy="608012"/>
          </a:xfrm>
          <a:prstGeom prst="rect">
            <a:avLst/>
          </a:prstGeom>
          <a:noFill/>
          <a:ln w="9525">
            <a:noFill/>
          </a:ln>
        </p:spPr>
      </p:pic>
      <p:sp>
        <p:nvSpPr>
          <p:cNvPr id="33795" name="文本框 7"/>
          <p:cNvSpPr txBox="1"/>
          <p:nvPr/>
        </p:nvSpPr>
        <p:spPr>
          <a:xfrm>
            <a:off x="1060450" y="752475"/>
            <a:ext cx="1404620" cy="460375"/>
          </a:xfrm>
          <a:prstGeom prst="rect">
            <a:avLst/>
          </a:prstGeom>
          <a:noFill/>
          <a:ln w="9525">
            <a:noFill/>
          </a:ln>
        </p:spPr>
        <p:txBody>
          <a:bodyPr wrap="none" anchor="t" anchorCtr="0">
            <a:spAutoFit/>
          </a:bodyPr>
          <a:lstStyle/>
          <a:p>
            <a:pPr eaLnBrk="0" hangingPunct="0"/>
            <a:r>
              <a:rPr lang="zh-CN" altLang="en-US" sz="2400" b="1">
                <a:solidFill>
                  <a:srgbClr val="EF7509"/>
                </a:solidFill>
                <a:latin typeface="思源黑体 CN Heavy" panose="020B0A00000000000000" pitchFamily="34" charset="-122"/>
                <a:ea typeface="思源黑体 CN Heavy" panose="020B0A00000000000000" pitchFamily="34" charset="-122"/>
              </a:rPr>
              <a:t>合作探究</a:t>
            </a:r>
          </a:p>
        </p:txBody>
      </p:sp>
      <p:sp>
        <p:nvSpPr>
          <p:cNvPr id="3" name="矩形 2"/>
          <p:cNvSpPr/>
          <p:nvPr/>
        </p:nvSpPr>
        <p:spPr>
          <a:xfrm>
            <a:off x="1763395" y="2019935"/>
            <a:ext cx="7184390" cy="737235"/>
          </a:xfrm>
          <a:prstGeom prst="rect">
            <a:avLst/>
          </a:prstGeom>
          <a:noFill/>
          <a:ln w="9525">
            <a:noFill/>
          </a:ln>
        </p:spPr>
        <p:txBody>
          <a:bodyPr wrap="square" anchor="t" anchorCtr="0">
            <a:spAutoFit/>
          </a:bodyPr>
          <a:lstStyle/>
          <a:p>
            <a:pPr indent="711200" algn="l" eaLnBrk="0" hangingPunct="0">
              <a:lnSpc>
                <a:spcPct val="150000"/>
              </a:lnSpc>
              <a:spcBef>
                <a:spcPct val="0"/>
              </a:spcBef>
            </a:pPr>
            <a:r>
              <a:rPr lang="zh-CN" altLang="en-US" sz="2800">
                <a:solidFill>
                  <a:schemeClr val="tx1"/>
                </a:solidFill>
                <a:latin typeface="微软雅黑" panose="020B0503020204020204" pitchFamily="34" charset="-122"/>
                <a:ea typeface="微软雅黑" panose="020B0503020204020204" pitchFamily="34" charset="-122"/>
                <a:sym typeface="Arial" panose="020B0604020202020204" pitchFamily="34" charset="0"/>
              </a:rPr>
              <a:t>结尾一句有何作用？</a:t>
            </a:r>
          </a:p>
        </p:txBody>
      </p:sp>
      <p:pic>
        <p:nvPicPr>
          <p:cNvPr id="2" name="图片 1" descr="e68dae5d21f9116505583f58f0b7aa9355f981eeac8fa-G7fJTU_fw1200"/>
          <p:cNvPicPr>
            <a:picLocks noChangeAspect="1"/>
          </p:cNvPicPr>
          <p:nvPr/>
        </p:nvPicPr>
        <p:blipFill>
          <a:blip r:embed="rId3"/>
          <a:srcRect t="23958" b="25000"/>
          <a:stretch>
            <a:fillRect/>
          </a:stretch>
        </p:blipFill>
        <p:spPr>
          <a:xfrm>
            <a:off x="9154795" y="424815"/>
            <a:ext cx="2968625" cy="2164715"/>
          </a:xfrm>
          <a:prstGeom prst="rect">
            <a:avLst/>
          </a:prstGeom>
        </p:spPr>
      </p:pic>
      <p:grpSp>
        <p:nvGrpSpPr>
          <p:cNvPr id="33" name="组合 32"/>
          <p:cNvGrpSpPr/>
          <p:nvPr/>
        </p:nvGrpSpPr>
        <p:grpSpPr>
          <a:xfrm>
            <a:off x="1463040" y="3404235"/>
            <a:ext cx="8035290" cy="2444115"/>
            <a:chOff x="6184465" y="2015372"/>
            <a:chExt cx="4851104" cy="2586226"/>
          </a:xfrm>
        </p:grpSpPr>
        <p:grpSp>
          <p:nvGrpSpPr>
            <p:cNvPr id="32" name="组合 31"/>
            <p:cNvGrpSpPr/>
            <p:nvPr/>
          </p:nvGrpSpPr>
          <p:grpSpPr>
            <a:xfrm>
              <a:off x="6184465" y="2015372"/>
              <a:ext cx="4851104" cy="2586226"/>
              <a:chOff x="6219746" y="1989458"/>
              <a:chExt cx="4851104" cy="2586226"/>
            </a:xfrm>
          </p:grpSpPr>
          <p:pic>
            <p:nvPicPr>
              <p:cNvPr id="15" name="图片 14"/>
              <p:cNvPicPr>
                <a:picLocks noChangeAspect="1"/>
              </p:cNvPicPr>
              <p:nvPr/>
            </p:nvPicPr>
            <p:blipFill>
              <a:blip r:embed="rId4">
                <a:extLst>
                  <a:ext uri="{28A0092B-C50C-407E-A947-70E740481C1C}">
                    <a14:useLocalDpi xmlns:a14="http://schemas.microsoft.com/office/drawing/2010/main" val="0"/>
                  </a:ext>
                </a:extLst>
              </a:blip>
              <a:srcRect r="70260" b="66402"/>
              <a:stretch>
                <a:fillRect/>
              </a:stretch>
            </p:blipFill>
            <p:spPr>
              <a:xfrm flipH="1" flipV="1">
                <a:off x="10182022" y="3595507"/>
                <a:ext cx="704161" cy="795511"/>
              </a:xfrm>
              <a:prstGeom prst="rect">
                <a:avLst/>
              </a:prstGeom>
            </p:spPr>
          </p:pic>
          <p:pic>
            <p:nvPicPr>
              <p:cNvPr id="17" name="图片 16"/>
              <p:cNvPicPr>
                <a:picLocks noChangeAspect="1"/>
              </p:cNvPicPr>
              <p:nvPr/>
            </p:nvPicPr>
            <p:blipFill>
              <a:blip r:embed="rId5">
                <a:extLst>
                  <a:ext uri="{28A0092B-C50C-407E-A947-70E740481C1C}">
                    <a14:useLocalDpi xmlns:a14="http://schemas.microsoft.com/office/drawing/2010/main" val="0"/>
                  </a:ext>
                </a:extLst>
              </a:blip>
              <a:srcRect l="21130" t="-1" r="11627" b="84402"/>
              <a:stretch>
                <a:fillRect/>
              </a:stretch>
            </p:blipFill>
            <p:spPr>
              <a:xfrm>
                <a:off x="6923908" y="4206352"/>
                <a:ext cx="3314712" cy="369332"/>
              </a:xfrm>
              <a:prstGeom prst="rect">
                <a:avLst/>
              </a:prstGeom>
            </p:spPr>
          </p:pic>
          <p:pic>
            <p:nvPicPr>
              <p:cNvPr id="27" name="图片 26"/>
              <p:cNvPicPr>
                <a:picLocks noChangeAspect="1"/>
              </p:cNvPicPr>
              <p:nvPr/>
            </p:nvPicPr>
            <p:blipFill>
              <a:blip r:embed="rId6">
                <a:extLst>
                  <a:ext uri="{28A0092B-C50C-407E-A947-70E740481C1C}">
                    <a14:useLocalDpi xmlns:a14="http://schemas.microsoft.com/office/drawing/2010/main" val="0"/>
                  </a:ext>
                </a:extLst>
              </a:blip>
              <a:srcRect l="21130" t="-1" r="11627" b="84402"/>
              <a:stretch>
                <a:fillRect/>
              </a:stretch>
            </p:blipFill>
            <p:spPr>
              <a:xfrm rot="16200000">
                <a:off x="10449267" y="2990943"/>
                <a:ext cx="873833" cy="369332"/>
              </a:xfrm>
              <a:prstGeom prst="rect">
                <a:avLst/>
              </a:prstGeom>
            </p:spPr>
          </p:pic>
          <p:pic>
            <p:nvPicPr>
              <p:cNvPr id="13" name="图片 12"/>
              <p:cNvPicPr>
                <a:picLocks noChangeAspect="1"/>
              </p:cNvPicPr>
              <p:nvPr/>
            </p:nvPicPr>
            <p:blipFill>
              <a:blip r:embed="rId4">
                <a:extLst>
                  <a:ext uri="{28A0092B-C50C-407E-A947-70E740481C1C}">
                    <a14:useLocalDpi xmlns:a14="http://schemas.microsoft.com/office/drawing/2010/main" val="0"/>
                  </a:ext>
                </a:extLst>
              </a:blip>
              <a:srcRect r="70260" b="66402"/>
              <a:stretch>
                <a:fillRect/>
              </a:stretch>
            </p:blipFill>
            <p:spPr>
              <a:xfrm flipV="1">
                <a:off x="6219746" y="3595564"/>
                <a:ext cx="704161" cy="795511"/>
              </a:xfrm>
              <a:prstGeom prst="rect">
                <a:avLst/>
              </a:prstGeom>
            </p:spPr>
          </p:pic>
          <p:pic>
            <p:nvPicPr>
              <p:cNvPr id="26" name="图片 25"/>
              <p:cNvPicPr>
                <a:picLocks noChangeAspect="1"/>
              </p:cNvPicPr>
              <p:nvPr/>
            </p:nvPicPr>
            <p:blipFill>
              <a:blip r:embed="rId6">
                <a:extLst>
                  <a:ext uri="{28A0092B-C50C-407E-A947-70E740481C1C}">
                    <a14:useLocalDpi xmlns:a14="http://schemas.microsoft.com/office/drawing/2010/main" val="0"/>
                  </a:ext>
                </a:extLst>
              </a:blip>
              <a:srcRect l="21130" t="-1" r="11627" b="84402"/>
              <a:stretch>
                <a:fillRect/>
              </a:stretch>
            </p:blipFill>
            <p:spPr>
              <a:xfrm rot="16200000">
                <a:off x="5967495" y="2973924"/>
                <a:ext cx="873833" cy="369332"/>
              </a:xfrm>
              <a:prstGeom prst="rect">
                <a:avLst/>
              </a:prstGeom>
            </p:spPr>
          </p:pic>
          <p:pic>
            <p:nvPicPr>
              <p:cNvPr id="24" name="图片 23"/>
              <p:cNvPicPr>
                <a:picLocks noChangeAspect="1"/>
              </p:cNvPicPr>
              <p:nvPr/>
            </p:nvPicPr>
            <p:blipFill>
              <a:blip r:embed="rId4">
                <a:extLst>
                  <a:ext uri="{28A0092B-C50C-407E-A947-70E740481C1C}">
                    <a14:useLocalDpi xmlns:a14="http://schemas.microsoft.com/office/drawing/2010/main" val="0"/>
                  </a:ext>
                </a:extLst>
              </a:blip>
              <a:srcRect r="70260" b="66402"/>
              <a:stretch>
                <a:fillRect/>
              </a:stretch>
            </p:blipFill>
            <p:spPr>
              <a:xfrm flipH="1">
                <a:off x="10182022" y="1990877"/>
                <a:ext cx="704161" cy="795511"/>
              </a:xfrm>
              <a:prstGeom prst="rect">
                <a:avLst/>
              </a:prstGeom>
            </p:spPr>
          </p:pic>
          <p:pic>
            <p:nvPicPr>
              <p:cNvPr id="25" name="图片 24"/>
              <p:cNvPicPr>
                <a:picLocks noChangeAspect="1"/>
              </p:cNvPicPr>
              <p:nvPr/>
            </p:nvPicPr>
            <p:blipFill>
              <a:blip r:embed="rId5">
                <a:extLst>
                  <a:ext uri="{28A0092B-C50C-407E-A947-70E740481C1C}">
                    <a14:useLocalDpi xmlns:a14="http://schemas.microsoft.com/office/drawing/2010/main" val="0"/>
                  </a:ext>
                </a:extLst>
              </a:blip>
              <a:srcRect l="21130" t="-1" r="11627" b="84402"/>
              <a:stretch>
                <a:fillRect/>
              </a:stretch>
            </p:blipFill>
            <p:spPr>
              <a:xfrm>
                <a:off x="6923908" y="1989458"/>
                <a:ext cx="3314712" cy="369332"/>
              </a:xfrm>
              <a:prstGeom prst="rect">
                <a:avLst/>
              </a:prstGeom>
            </p:spPr>
          </p:pic>
          <p:pic>
            <p:nvPicPr>
              <p:cNvPr id="23" name="图片 22"/>
              <p:cNvPicPr>
                <a:picLocks noChangeAspect="1"/>
              </p:cNvPicPr>
              <p:nvPr/>
            </p:nvPicPr>
            <p:blipFill>
              <a:blip r:embed="rId4">
                <a:extLst>
                  <a:ext uri="{28A0092B-C50C-407E-A947-70E740481C1C}">
                    <a14:useLocalDpi xmlns:a14="http://schemas.microsoft.com/office/drawing/2010/main" val="0"/>
                  </a:ext>
                </a:extLst>
              </a:blip>
              <a:srcRect r="70260" b="66402"/>
              <a:stretch>
                <a:fillRect/>
              </a:stretch>
            </p:blipFill>
            <p:spPr>
              <a:xfrm>
                <a:off x="6219746" y="1989458"/>
                <a:ext cx="704161" cy="795511"/>
              </a:xfrm>
              <a:prstGeom prst="rect">
                <a:avLst/>
              </a:prstGeom>
            </p:spPr>
          </p:pic>
        </p:grpSp>
        <p:sp>
          <p:nvSpPr>
            <p:cNvPr id="4" name="文本框 3"/>
            <p:cNvSpPr txBox="1"/>
            <p:nvPr/>
          </p:nvSpPr>
          <p:spPr>
            <a:xfrm>
              <a:off x="6631072" y="2321121"/>
              <a:ext cx="3818822" cy="1855175"/>
            </a:xfrm>
            <a:prstGeom prst="rect">
              <a:avLst/>
            </a:prstGeom>
            <a:noFill/>
          </p:spPr>
          <p:txBody>
            <a:bodyPr wrap="square" rtlCol="0">
              <a:spAutoFit/>
            </a:bodyPr>
            <a:lstStyle/>
            <a:p>
              <a:pPr indent="609600">
                <a:lnSpc>
                  <a:spcPct val="150000"/>
                </a:lnSpc>
              </a:pPr>
              <a:r>
                <a:rPr sz="2400">
                  <a:latin typeface="微软雅黑" panose="020B0503020204020204" pitchFamily="34" charset="-122"/>
                  <a:ea typeface="微软雅黑" panose="020B0503020204020204" pitchFamily="34" charset="-122"/>
                  <a:cs typeface="微软雅黑" panose="020B0503020204020204" pitchFamily="34" charset="-122"/>
                </a:rPr>
                <a:t>再次点明秦腔高亢宏大的特点，强调它的生成与风土人情密不可分。呼应了开头，强化了主题。  </a:t>
              </a: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8" presetClass="entr" presetSubtype="12" fill="hold" grpId="0" nodeType="clickEffect">
                                  <p:stCondLst>
                                    <p:cond delay="0"/>
                                  </p:stCondLst>
                                  <p:childTnLst>
                                    <p:set>
                                      <p:cBhvr>
                                        <p:cTn id="6" dur="500"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21" fill="hold" nodeType="click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barn(inVertical)">
                                      <p:cBhvr>
                                        <p:cTn id="12"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3793" name="图片 1" descr="组48325同意"/>
          <p:cNvPicPr>
            <a:picLocks noChangeAspect="1"/>
          </p:cNvPicPr>
          <p:nvPr/>
        </p:nvPicPr>
        <p:blipFill>
          <a:blip r:embed="rId2"/>
          <a:stretch>
            <a:fillRect/>
          </a:stretch>
        </p:blipFill>
        <p:spPr>
          <a:xfrm>
            <a:off x="406400" y="658813"/>
            <a:ext cx="2389188" cy="608012"/>
          </a:xfrm>
          <a:prstGeom prst="rect">
            <a:avLst/>
          </a:prstGeom>
          <a:noFill/>
          <a:ln w="9525">
            <a:noFill/>
          </a:ln>
        </p:spPr>
      </p:pic>
      <p:sp>
        <p:nvSpPr>
          <p:cNvPr id="33795" name="文本框 7"/>
          <p:cNvSpPr txBox="1"/>
          <p:nvPr/>
        </p:nvSpPr>
        <p:spPr>
          <a:xfrm>
            <a:off x="1060450" y="752475"/>
            <a:ext cx="1404620" cy="460375"/>
          </a:xfrm>
          <a:prstGeom prst="rect">
            <a:avLst/>
          </a:prstGeom>
          <a:noFill/>
          <a:ln w="9525">
            <a:noFill/>
          </a:ln>
        </p:spPr>
        <p:txBody>
          <a:bodyPr wrap="none" anchor="t" anchorCtr="0">
            <a:spAutoFit/>
          </a:bodyPr>
          <a:lstStyle/>
          <a:p>
            <a:pPr eaLnBrk="0" hangingPunct="0"/>
            <a:r>
              <a:rPr lang="zh-CN" altLang="en-US" sz="2400" b="1">
                <a:solidFill>
                  <a:srgbClr val="EF7509"/>
                </a:solidFill>
                <a:latin typeface="思源黑体 CN Heavy" panose="020B0A00000000000000" pitchFamily="34" charset="-122"/>
                <a:ea typeface="思源黑体 CN Heavy" panose="020B0A00000000000000" pitchFamily="34" charset="-122"/>
              </a:rPr>
              <a:t>合作探究</a:t>
            </a:r>
          </a:p>
        </p:txBody>
      </p:sp>
      <p:sp>
        <p:nvSpPr>
          <p:cNvPr id="3" name="矩形 2"/>
          <p:cNvSpPr/>
          <p:nvPr/>
        </p:nvSpPr>
        <p:spPr>
          <a:xfrm>
            <a:off x="2795905" y="1355725"/>
            <a:ext cx="5916295" cy="583565"/>
          </a:xfrm>
          <a:prstGeom prst="rect">
            <a:avLst/>
          </a:prstGeom>
          <a:noFill/>
          <a:ln w="9525">
            <a:noFill/>
          </a:ln>
        </p:spPr>
        <p:txBody>
          <a:bodyPr wrap="square" anchor="t" anchorCtr="0">
            <a:spAutoFit/>
          </a:bodyPr>
          <a:lstStyle/>
          <a:p>
            <a:pPr algn="ctr" eaLnBrk="0" hangingPunct="0">
              <a:spcBef>
                <a:spcPct val="50000"/>
              </a:spcBef>
            </a:pPr>
            <a:r>
              <a:rPr lang="zh-CN" altLang="en-US" sz="3200" b="1">
                <a:solidFill>
                  <a:schemeClr val="tx1"/>
                </a:solidFill>
                <a:latin typeface="微软雅黑" panose="020B0503020204020204" pitchFamily="34" charset="-122"/>
                <a:ea typeface="微软雅黑" panose="020B0503020204020204" pitchFamily="34" charset="-122"/>
                <a:sym typeface="Arial" panose="020B0604020202020204" pitchFamily="34" charset="0"/>
              </a:rPr>
              <a:t>主    题</a:t>
            </a:r>
          </a:p>
        </p:txBody>
      </p:sp>
      <p:pic>
        <p:nvPicPr>
          <p:cNvPr id="2" name="图片 1" descr="e68dae5d21f9116505583f58f0b7aa9355f981eeac8fa-G7fJTU_fw1200"/>
          <p:cNvPicPr>
            <a:picLocks noChangeAspect="1"/>
          </p:cNvPicPr>
          <p:nvPr/>
        </p:nvPicPr>
        <p:blipFill>
          <a:blip r:embed="rId3"/>
          <a:srcRect t="23958" b="25000"/>
          <a:stretch>
            <a:fillRect/>
          </a:stretch>
        </p:blipFill>
        <p:spPr>
          <a:xfrm>
            <a:off x="9154795" y="424815"/>
            <a:ext cx="2968625" cy="2164715"/>
          </a:xfrm>
          <a:prstGeom prst="rect">
            <a:avLst/>
          </a:prstGeom>
        </p:spPr>
      </p:pic>
      <p:sp>
        <p:nvSpPr>
          <p:cNvPr id="4" name="Text Box 2"/>
          <p:cNvSpPr txBox="1"/>
          <p:nvPr/>
        </p:nvSpPr>
        <p:spPr>
          <a:xfrm>
            <a:off x="1074420" y="2251710"/>
            <a:ext cx="8080375" cy="3969385"/>
          </a:xfrm>
          <a:prstGeom prst="rect">
            <a:avLst/>
          </a:prstGeom>
          <a:noFill/>
          <a:ln w="28575" cap="flat" cmpd="sng">
            <a:solidFill>
              <a:srgbClr val="41719C"/>
            </a:solidFill>
            <a:prstDash val="solid"/>
            <a:round/>
            <a:headEnd type="none" w="med" len="med"/>
            <a:tailEnd type="none" w="med" len="med"/>
          </a:ln>
        </p:spPr>
        <p:txBody>
          <a:bodyPr wrap="square" anchor="t" anchorCtr="0">
            <a:spAutoFit/>
          </a:bodyPr>
          <a:lstStyle/>
          <a:p>
            <a:pPr indent="609600" algn="l" eaLnBrk="0" hangingPunct="0">
              <a:lnSpc>
                <a:spcPct val="150000"/>
              </a:lnSpc>
              <a:spcBef>
                <a:spcPct val="0"/>
              </a:spcBef>
            </a:pPr>
            <a:r>
              <a:rPr lang="zh-CN" altLang="en-US" sz="2400">
                <a:solidFill>
                  <a:srgbClr val="C00000"/>
                </a:solidFill>
                <a:latin typeface="微软雅黑" panose="020B0503020204020204" pitchFamily="34" charset="-122"/>
                <a:ea typeface="微软雅黑" panose="020B0503020204020204" pitchFamily="34" charset="-122"/>
                <a:sym typeface="Arial" panose="020B0604020202020204" pitchFamily="34" charset="0"/>
              </a:rPr>
              <a:t>《秦腔》不但绘形绘色写出了一个地方剧种的生成、变迁的特点，更重要的是通过对秦川大地上人们的喜怒哀乐等风土人情的描绘，展现了他们热情蓬勃的生命力。作者生于斯长于斯，对故土的热爱使得作者在描述中更多地凸现了黄土地人民的人情美，而滤掉了其中可能存在的愚昧与丑陋。在贾平凹笔下，秦腔是黄土地与老百姓生生不息的命运之声。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8" presetClass="entr" presetSubtype="12" fill="hold" grpId="0" nodeType="clickEffect">
                                  <p:stCondLst>
                                    <p:cond delay="0"/>
                                  </p:stCondLst>
                                  <p:childTnLst>
                                    <p:set>
                                      <p:cBhvr>
                                        <p:cTn id="6" dur="500"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0" presetClass="entr" presetSubtype="0" decel="10000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1000" fill="hold"/>
                                        <p:tgtEl>
                                          <p:spTgt spid="4"/>
                                        </p:tgtEl>
                                        <p:attrNameLst>
                                          <p:attrName>ppt_w</p:attrName>
                                        </p:attrNameLst>
                                      </p:cBhvr>
                                      <p:tavLst>
                                        <p:tav tm="0">
                                          <p:val>
                                            <p:strVal val="#ppt_w+.3"/>
                                          </p:val>
                                        </p:tav>
                                        <p:tav tm="100000">
                                          <p:val>
                                            <p:strVal val="#ppt_w"/>
                                          </p:val>
                                        </p:tav>
                                      </p:tavLst>
                                    </p:anim>
                                    <p:anim calcmode="lin" valueType="num">
                                      <p:cBhvr>
                                        <p:cTn id="13" dur="1000" fill="hold"/>
                                        <p:tgtEl>
                                          <p:spTgt spid="4"/>
                                        </p:tgtEl>
                                        <p:attrNameLst>
                                          <p:attrName>ppt_h</p:attrName>
                                        </p:attrNameLst>
                                      </p:cBhvr>
                                      <p:tavLst>
                                        <p:tav tm="0">
                                          <p:val>
                                            <p:strVal val="#ppt_h"/>
                                          </p:val>
                                        </p:tav>
                                        <p:tav tm="100000">
                                          <p:val>
                                            <p:strVal val="#ppt_h"/>
                                          </p:val>
                                        </p:tav>
                                      </p:tavLst>
                                    </p:anim>
                                    <p:animEffect transition="in" filter="fade">
                                      <p:cBhvr>
                                        <p:cTn id="14"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7345" name="图片 1" descr="组48325同意"/>
          <p:cNvPicPr>
            <a:picLocks noChangeAspect="1"/>
          </p:cNvPicPr>
          <p:nvPr/>
        </p:nvPicPr>
        <p:blipFill>
          <a:blip r:embed="rId2"/>
          <a:stretch>
            <a:fillRect/>
          </a:stretch>
        </p:blipFill>
        <p:spPr>
          <a:xfrm>
            <a:off x="406400" y="658813"/>
            <a:ext cx="2389188" cy="608012"/>
          </a:xfrm>
          <a:prstGeom prst="rect">
            <a:avLst/>
          </a:prstGeom>
          <a:noFill/>
          <a:ln w="9525">
            <a:noFill/>
          </a:ln>
        </p:spPr>
      </p:pic>
      <p:sp>
        <p:nvSpPr>
          <p:cNvPr id="57347" name="文本框 7"/>
          <p:cNvSpPr txBox="1"/>
          <p:nvPr/>
        </p:nvSpPr>
        <p:spPr>
          <a:xfrm>
            <a:off x="1060450" y="752475"/>
            <a:ext cx="1404620" cy="460375"/>
          </a:xfrm>
          <a:prstGeom prst="rect">
            <a:avLst/>
          </a:prstGeom>
          <a:noFill/>
          <a:ln w="9525">
            <a:noFill/>
          </a:ln>
        </p:spPr>
        <p:txBody>
          <a:bodyPr wrap="none" anchor="t" anchorCtr="0">
            <a:spAutoFit/>
          </a:bodyPr>
          <a:lstStyle/>
          <a:p>
            <a:pPr eaLnBrk="0" hangingPunct="0"/>
            <a:r>
              <a:rPr lang="zh-CN" altLang="zh-CN" sz="2400" b="1">
                <a:solidFill>
                  <a:srgbClr val="EF7509"/>
                </a:solidFill>
                <a:latin typeface="思源黑体 CN Heavy" panose="020B0A00000000000000" pitchFamily="34" charset="-122"/>
                <a:ea typeface="思源黑体 CN Heavy" panose="020B0A00000000000000" pitchFamily="34" charset="-122"/>
              </a:rPr>
              <a:t>新知讲解</a:t>
            </a:r>
          </a:p>
        </p:txBody>
      </p:sp>
      <p:grpSp>
        <p:nvGrpSpPr>
          <p:cNvPr id="57350" name="组合 8"/>
          <p:cNvGrpSpPr/>
          <p:nvPr/>
        </p:nvGrpSpPr>
        <p:grpSpPr>
          <a:xfrm>
            <a:off x="4615180" y="2022475"/>
            <a:ext cx="2428240" cy="2571750"/>
            <a:chOff x="3953" y="4724"/>
            <a:chExt cx="1328" cy="1214"/>
          </a:xfrm>
        </p:grpSpPr>
        <p:sp>
          <p:nvSpPr>
            <p:cNvPr id="10" name="椭圆 9"/>
            <p:cNvSpPr/>
            <p:nvPr/>
          </p:nvSpPr>
          <p:spPr>
            <a:xfrm>
              <a:off x="3953" y="4724"/>
              <a:ext cx="1328" cy="1214"/>
            </a:xfrm>
            <a:prstGeom prst="ellipse">
              <a:avLst/>
            </a:prstGeom>
            <a:solidFill>
              <a:srgbClr val="125F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en-US" altLang="zh-CN" sz="1200" strike="noStrike" noProof="1">
                <a:latin typeface="思源宋体 CN Medium" panose="02020500000000000000" charset="-122"/>
                <a:ea typeface="思源宋体 CN Medium" panose="02020500000000000000" charset="-122"/>
              </a:endParaRPr>
            </a:p>
          </p:txBody>
        </p:sp>
        <p:sp>
          <p:nvSpPr>
            <p:cNvPr id="57352" name="文本框 1"/>
            <p:cNvSpPr txBox="1"/>
            <p:nvPr/>
          </p:nvSpPr>
          <p:spPr>
            <a:xfrm>
              <a:off x="4157" y="4946"/>
              <a:ext cx="921" cy="682"/>
            </a:xfrm>
            <a:prstGeom prst="rect">
              <a:avLst/>
            </a:prstGeom>
            <a:noFill/>
            <a:ln w="9525">
              <a:noFill/>
            </a:ln>
          </p:spPr>
          <p:txBody>
            <a:bodyPr wrap="square" anchor="t" anchorCtr="0">
              <a:spAutoFit/>
            </a:bodyPr>
            <a:lstStyle/>
            <a:p>
              <a:pPr algn="ctr"/>
              <a:r>
                <a:rPr lang="zh-CN" altLang="en-US" sz="4400">
                  <a:solidFill>
                    <a:schemeClr val="bg1"/>
                  </a:solidFill>
                  <a:latin typeface="思源宋体 CN Medium" panose="02020500000000000000" charset="-122"/>
                  <a:ea typeface="思源宋体 CN Medium" panose="02020500000000000000" charset="-122"/>
                </a:rPr>
                <a:t>艺  术特  色</a:t>
              </a:r>
            </a:p>
          </p:txBody>
        </p:sp>
      </p:grpSp>
      <p:pic>
        <p:nvPicPr>
          <p:cNvPr id="57353" name="图片 2" descr="fa6e743e92880a5eb48e85f4ae854862d768f43741aa5-9eY9co_fw1200"/>
          <p:cNvPicPr>
            <a:picLocks noChangeAspect="1"/>
          </p:cNvPicPr>
          <p:nvPr/>
        </p:nvPicPr>
        <p:blipFill>
          <a:blip r:embed="rId3"/>
          <a:stretch>
            <a:fillRect/>
          </a:stretch>
        </p:blipFill>
        <p:spPr>
          <a:xfrm>
            <a:off x="8809038" y="611188"/>
            <a:ext cx="3005137" cy="2689225"/>
          </a:xfrm>
          <a:prstGeom prst="rect">
            <a:avLst/>
          </a:prstGeom>
          <a:noFill/>
          <a:ln w="9525">
            <a:noFill/>
          </a:ln>
        </p:spPr>
      </p:pic>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3793" name="图片 1" descr="组48325同意"/>
          <p:cNvPicPr>
            <a:picLocks noChangeAspect="1"/>
          </p:cNvPicPr>
          <p:nvPr/>
        </p:nvPicPr>
        <p:blipFill>
          <a:blip r:embed="rId2"/>
          <a:stretch>
            <a:fillRect/>
          </a:stretch>
        </p:blipFill>
        <p:spPr>
          <a:xfrm>
            <a:off x="406400" y="658813"/>
            <a:ext cx="2389188" cy="608012"/>
          </a:xfrm>
          <a:prstGeom prst="rect">
            <a:avLst/>
          </a:prstGeom>
          <a:noFill/>
          <a:ln w="9525">
            <a:noFill/>
          </a:ln>
        </p:spPr>
      </p:pic>
      <p:sp>
        <p:nvSpPr>
          <p:cNvPr id="33795" name="文本框 7"/>
          <p:cNvSpPr txBox="1"/>
          <p:nvPr/>
        </p:nvSpPr>
        <p:spPr>
          <a:xfrm>
            <a:off x="1060450" y="752475"/>
            <a:ext cx="1404620" cy="460375"/>
          </a:xfrm>
          <a:prstGeom prst="rect">
            <a:avLst/>
          </a:prstGeom>
          <a:noFill/>
          <a:ln w="9525">
            <a:noFill/>
          </a:ln>
        </p:spPr>
        <p:txBody>
          <a:bodyPr wrap="none" anchor="t" anchorCtr="0">
            <a:spAutoFit/>
          </a:bodyPr>
          <a:lstStyle/>
          <a:p>
            <a:pPr algn="l" eaLnBrk="0" hangingPunct="0"/>
            <a:r>
              <a:rPr lang="zh-CN" altLang="en-US" sz="2400" b="1">
                <a:solidFill>
                  <a:srgbClr val="EF7509"/>
                </a:solidFill>
                <a:latin typeface="思源黑体 CN Heavy" panose="020B0A00000000000000" pitchFamily="34" charset="-122"/>
                <a:ea typeface="思源黑体 CN Heavy" panose="020B0A00000000000000" pitchFamily="34" charset="-122"/>
                <a:sym typeface="+mn-ea"/>
              </a:rPr>
              <a:t>合作探究</a:t>
            </a:r>
            <a:endParaRPr lang="zh-CN" altLang="en-US" sz="2400" b="1">
              <a:solidFill>
                <a:srgbClr val="EF7509"/>
              </a:solidFill>
              <a:latin typeface="思源黑体 CN Heavy" panose="020B0A00000000000000" pitchFamily="34" charset="-122"/>
              <a:ea typeface="思源黑体 CN Heavy" panose="020B0A00000000000000" pitchFamily="34" charset="-122"/>
            </a:endParaRPr>
          </a:p>
        </p:txBody>
      </p:sp>
      <p:pic>
        <p:nvPicPr>
          <p:cNvPr id="2" name="图片 1" descr="e68dae5d21f9116505583f58f0b7aa9355f981eeac8fa-G7fJTU_fw1200"/>
          <p:cNvPicPr>
            <a:picLocks noChangeAspect="1"/>
          </p:cNvPicPr>
          <p:nvPr/>
        </p:nvPicPr>
        <p:blipFill>
          <a:blip r:embed="rId3"/>
          <a:srcRect t="23958" b="25000"/>
          <a:stretch>
            <a:fillRect/>
          </a:stretch>
        </p:blipFill>
        <p:spPr>
          <a:xfrm>
            <a:off x="9154795" y="424815"/>
            <a:ext cx="2968625" cy="2164715"/>
          </a:xfrm>
          <a:prstGeom prst="rect">
            <a:avLst/>
          </a:prstGeom>
        </p:spPr>
      </p:pic>
      <p:sp>
        <p:nvSpPr>
          <p:cNvPr id="4" name="Text Box 2"/>
          <p:cNvSpPr txBox="1"/>
          <p:nvPr/>
        </p:nvSpPr>
        <p:spPr>
          <a:xfrm>
            <a:off x="1237615" y="2767965"/>
            <a:ext cx="9274810" cy="2861310"/>
          </a:xfrm>
          <a:prstGeom prst="rect">
            <a:avLst/>
          </a:prstGeom>
          <a:noFill/>
          <a:ln w="28575" cap="flat" cmpd="sng">
            <a:solidFill>
              <a:srgbClr val="41719C"/>
            </a:solidFill>
            <a:prstDash val="solid"/>
            <a:round/>
            <a:headEnd type="none" w="med" len="med"/>
            <a:tailEnd type="none" w="med" len="med"/>
          </a:ln>
        </p:spPr>
        <p:txBody>
          <a:bodyPr wrap="square" anchor="t" anchorCtr="0">
            <a:spAutoFit/>
          </a:bodyPr>
          <a:lstStyle/>
          <a:p>
            <a:pPr indent="609600" algn="l" eaLnBrk="0" hangingPunct="0">
              <a:lnSpc>
                <a:spcPct val="150000"/>
              </a:lnSpc>
              <a:spcBef>
                <a:spcPct val="0"/>
              </a:spcBef>
            </a:pPr>
            <a:r>
              <a:rPr lang="zh-CN" altLang="en-US" sz="2400">
                <a:solidFill>
                  <a:srgbClr val="C00000"/>
                </a:solidFill>
                <a:latin typeface="微软雅黑" panose="020B0503020204020204" pitchFamily="34" charset="-122"/>
                <a:ea typeface="微软雅黑" panose="020B0503020204020204" pitchFamily="34" charset="-122"/>
                <a:sym typeface="Arial" panose="020B0604020202020204" pitchFamily="34" charset="0"/>
              </a:rPr>
              <a:t>写排戏、演戏前的乡村舞台氛围，尤其是戏开演前人们火爆的言辞情绪和行为，生动地传达出关中人特有的粗烈豪放性格，让人有身临其境的真切亲昵之感。作者也借此强调秦腔这种地方戏曲赖以生存而且生命力及其旺盛的根本原因，就在于它扎根于一种独特的生活方式。</a:t>
            </a:r>
          </a:p>
        </p:txBody>
      </p:sp>
      <p:sp>
        <p:nvSpPr>
          <p:cNvPr id="5" name="矩形 4"/>
          <p:cNvSpPr/>
          <p:nvPr/>
        </p:nvSpPr>
        <p:spPr>
          <a:xfrm>
            <a:off x="2294255" y="1790065"/>
            <a:ext cx="5799455" cy="645160"/>
          </a:xfrm>
          <a:prstGeom prst="rect">
            <a:avLst/>
          </a:prstGeom>
          <a:noFill/>
          <a:ln w="9525">
            <a:noFill/>
          </a:ln>
        </p:spPr>
        <p:txBody>
          <a:bodyPr wrap="square" anchor="t" anchorCtr="0">
            <a:spAutoFit/>
          </a:bodyPr>
          <a:lstStyle/>
          <a:p>
            <a:pPr algn="just" eaLnBrk="0" hangingPunct="0">
              <a:lnSpc>
                <a:spcPct val="150000"/>
              </a:lnSpc>
              <a:spcBef>
                <a:spcPct val="0"/>
              </a:spcBef>
            </a:pPr>
            <a:r>
              <a:rPr lang="zh-CN" altLang="en-US" sz="2400" b="1">
                <a:solidFill>
                  <a:schemeClr val="tx1"/>
                </a:solidFill>
                <a:latin typeface="微软雅黑" panose="020B0503020204020204" pitchFamily="34" charset="-122"/>
                <a:ea typeface="微软雅黑" panose="020B0503020204020204" pitchFamily="34" charset="-122"/>
                <a:sym typeface="Arial" panose="020B0604020202020204" pitchFamily="34" charset="0"/>
              </a:rPr>
              <a:t>从侧面叙写秦腔的艺术效果</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8" presetClass="entr" presetSubtype="12" fill="hold" grpId="0" nodeType="clickEffect">
                                  <p:stCondLst>
                                    <p:cond delay="0"/>
                                  </p:stCondLst>
                                  <p:childTnLst>
                                    <p:set>
                                      <p:cBhvr>
                                        <p:cTn id="6" dur="500" fill="hold">
                                          <p:stCondLst>
                                            <p:cond delay="0"/>
                                          </p:stCondLst>
                                        </p:cTn>
                                        <p:tgtEl>
                                          <p:spTgt spid="5"/>
                                        </p:tgtEl>
                                        <p:attrNameLst>
                                          <p:attrName>style.visibility</p:attrName>
                                        </p:attrNameLst>
                                      </p:cBhvr>
                                      <p:to>
                                        <p:strVal val="visible"/>
                                      </p:to>
                                    </p:set>
                                    <p:animEffect transition="in" filter="strips(downLeft)">
                                      <p:cBhvr>
                                        <p:cTn id="7" dur="5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ox(in)">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3793" name="图片 1" descr="组48325同意"/>
          <p:cNvPicPr>
            <a:picLocks noChangeAspect="1"/>
          </p:cNvPicPr>
          <p:nvPr/>
        </p:nvPicPr>
        <p:blipFill>
          <a:blip r:embed="rId2"/>
          <a:stretch>
            <a:fillRect/>
          </a:stretch>
        </p:blipFill>
        <p:spPr>
          <a:xfrm>
            <a:off x="406400" y="658813"/>
            <a:ext cx="2389188" cy="608012"/>
          </a:xfrm>
          <a:prstGeom prst="rect">
            <a:avLst/>
          </a:prstGeom>
          <a:noFill/>
          <a:ln w="9525">
            <a:noFill/>
          </a:ln>
        </p:spPr>
      </p:pic>
      <p:sp>
        <p:nvSpPr>
          <p:cNvPr id="33795" name="文本框 7"/>
          <p:cNvSpPr txBox="1"/>
          <p:nvPr/>
        </p:nvSpPr>
        <p:spPr>
          <a:xfrm>
            <a:off x="1060450" y="752475"/>
            <a:ext cx="1404620" cy="460375"/>
          </a:xfrm>
          <a:prstGeom prst="rect">
            <a:avLst/>
          </a:prstGeom>
          <a:noFill/>
          <a:ln w="9525">
            <a:noFill/>
          </a:ln>
        </p:spPr>
        <p:txBody>
          <a:bodyPr wrap="none" anchor="t" anchorCtr="0">
            <a:spAutoFit/>
          </a:bodyPr>
          <a:lstStyle/>
          <a:p>
            <a:pPr algn="l" eaLnBrk="0" hangingPunct="0"/>
            <a:r>
              <a:rPr lang="zh-CN" altLang="en-US" sz="2400" b="1">
                <a:solidFill>
                  <a:srgbClr val="EF7509"/>
                </a:solidFill>
                <a:latin typeface="思源黑体 CN Heavy" panose="020B0A00000000000000" pitchFamily="34" charset="-122"/>
                <a:ea typeface="思源黑体 CN Heavy" panose="020B0A00000000000000" pitchFamily="34" charset="-122"/>
                <a:sym typeface="+mn-ea"/>
              </a:rPr>
              <a:t>合作探究</a:t>
            </a:r>
            <a:endParaRPr lang="zh-CN" altLang="en-US" sz="2400" b="1">
              <a:solidFill>
                <a:srgbClr val="EF7509"/>
              </a:solidFill>
              <a:latin typeface="思源黑体 CN Heavy" panose="020B0A00000000000000" pitchFamily="34" charset="-122"/>
              <a:ea typeface="思源黑体 CN Heavy" panose="020B0A00000000000000" pitchFamily="34" charset="-122"/>
            </a:endParaRPr>
          </a:p>
        </p:txBody>
      </p:sp>
      <p:pic>
        <p:nvPicPr>
          <p:cNvPr id="2" name="图片 1" descr="e68dae5d21f9116505583f58f0b7aa9355f981eeac8fa-G7fJTU_fw1200"/>
          <p:cNvPicPr>
            <a:picLocks noChangeAspect="1"/>
          </p:cNvPicPr>
          <p:nvPr/>
        </p:nvPicPr>
        <p:blipFill>
          <a:blip r:embed="rId3"/>
          <a:srcRect t="23958" b="25000"/>
          <a:stretch>
            <a:fillRect/>
          </a:stretch>
        </p:blipFill>
        <p:spPr>
          <a:xfrm>
            <a:off x="9154795" y="424815"/>
            <a:ext cx="2968625" cy="2164715"/>
          </a:xfrm>
          <a:prstGeom prst="rect">
            <a:avLst/>
          </a:prstGeom>
        </p:spPr>
      </p:pic>
      <p:sp>
        <p:nvSpPr>
          <p:cNvPr id="4" name="Text Box 2"/>
          <p:cNvSpPr txBox="1"/>
          <p:nvPr/>
        </p:nvSpPr>
        <p:spPr>
          <a:xfrm>
            <a:off x="1193165" y="2930525"/>
            <a:ext cx="9274810" cy="2306955"/>
          </a:xfrm>
          <a:prstGeom prst="rect">
            <a:avLst/>
          </a:prstGeom>
          <a:noFill/>
          <a:ln w="28575" cap="flat" cmpd="sng">
            <a:solidFill>
              <a:srgbClr val="41719C"/>
            </a:solidFill>
            <a:prstDash val="solid"/>
            <a:round/>
            <a:headEnd type="none" w="med" len="med"/>
            <a:tailEnd type="none" w="med" len="med"/>
          </a:ln>
        </p:spPr>
        <p:txBody>
          <a:bodyPr wrap="square" anchor="t" anchorCtr="0">
            <a:spAutoFit/>
          </a:bodyPr>
          <a:lstStyle/>
          <a:p>
            <a:pPr indent="609600" algn="l" eaLnBrk="0" hangingPunct="0">
              <a:lnSpc>
                <a:spcPct val="150000"/>
              </a:lnSpc>
              <a:spcBef>
                <a:spcPct val="0"/>
              </a:spcBef>
            </a:pPr>
            <a:r>
              <a:rPr lang="zh-CN" altLang="en-US" sz="2400">
                <a:solidFill>
                  <a:srgbClr val="C00000"/>
                </a:solidFill>
                <a:latin typeface="微软雅黑" panose="020B0503020204020204" pitchFamily="34" charset="-122"/>
                <a:ea typeface="微软雅黑" panose="020B0503020204020204" pitchFamily="34" charset="-122"/>
                <a:sym typeface="Arial" panose="020B0604020202020204" pitchFamily="34" charset="0"/>
              </a:rPr>
              <a:t>本文最妙处就在于笔墨都在写秦腔的自然地理环境、人文社会环境、准备和演出环境、人们看秦腔的态度和效果、演员的社会地位和声誉等等，就是不写秦腔艺术本身。但我们读完全文，却能对秦腔有极为真切、生动、深刻的印象和认识。</a:t>
            </a:r>
          </a:p>
        </p:txBody>
      </p:sp>
      <p:sp>
        <p:nvSpPr>
          <p:cNvPr id="5" name="矩形 4"/>
          <p:cNvSpPr/>
          <p:nvPr/>
        </p:nvSpPr>
        <p:spPr>
          <a:xfrm>
            <a:off x="2294255" y="1790065"/>
            <a:ext cx="5799455" cy="645160"/>
          </a:xfrm>
          <a:prstGeom prst="rect">
            <a:avLst/>
          </a:prstGeom>
          <a:noFill/>
          <a:ln w="9525">
            <a:noFill/>
          </a:ln>
        </p:spPr>
        <p:txBody>
          <a:bodyPr wrap="square" anchor="t" anchorCtr="0">
            <a:spAutoFit/>
          </a:bodyPr>
          <a:lstStyle/>
          <a:p>
            <a:pPr algn="just" eaLnBrk="0" hangingPunct="0">
              <a:lnSpc>
                <a:spcPct val="150000"/>
              </a:lnSpc>
              <a:spcBef>
                <a:spcPct val="0"/>
              </a:spcBef>
            </a:pPr>
            <a:r>
              <a:rPr lang="zh-CN" altLang="en-US" sz="2400" b="1">
                <a:solidFill>
                  <a:schemeClr val="tx1"/>
                </a:solidFill>
                <a:latin typeface="微软雅黑" panose="020B0503020204020204" pitchFamily="34" charset="-122"/>
                <a:ea typeface="微软雅黑" panose="020B0503020204020204" pitchFamily="34" charset="-122"/>
                <a:sym typeface="Arial" panose="020B0604020202020204" pitchFamily="34" charset="0"/>
              </a:rPr>
              <a:t>从侧面叙写秦腔的艺术效果</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heel(1)">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266" name="图片 1" descr="组48325同意"/>
          <p:cNvPicPr>
            <a:picLocks noChangeAspect="1"/>
          </p:cNvPicPr>
          <p:nvPr/>
        </p:nvPicPr>
        <p:blipFill>
          <a:blip r:embed="rId3"/>
          <a:stretch>
            <a:fillRect/>
          </a:stretch>
        </p:blipFill>
        <p:spPr>
          <a:xfrm>
            <a:off x="406400" y="658813"/>
            <a:ext cx="3781425" cy="608012"/>
          </a:xfrm>
          <a:prstGeom prst="rect">
            <a:avLst/>
          </a:prstGeom>
          <a:noFill/>
          <a:ln w="9525">
            <a:noFill/>
          </a:ln>
        </p:spPr>
      </p:pic>
      <p:sp>
        <p:nvSpPr>
          <p:cNvPr id="11268" name="文本框 7"/>
          <p:cNvSpPr txBox="1"/>
          <p:nvPr/>
        </p:nvSpPr>
        <p:spPr>
          <a:xfrm>
            <a:off x="1060450" y="752475"/>
            <a:ext cx="2954338" cy="461963"/>
          </a:xfrm>
          <a:prstGeom prst="rect">
            <a:avLst/>
          </a:prstGeom>
          <a:noFill/>
          <a:ln w="9525">
            <a:noFill/>
          </a:ln>
        </p:spPr>
        <p:txBody>
          <a:bodyPr wrap="none">
            <a:spAutoFit/>
          </a:bodyPr>
          <a:lstStyle/>
          <a:p>
            <a:pPr eaLnBrk="0" hangingPunct="0"/>
            <a:r>
              <a:rPr lang="zh-CN" altLang="en-US" sz="2400" b="1">
                <a:solidFill>
                  <a:srgbClr val="EF7509"/>
                </a:solidFill>
                <a:latin typeface="思源黑体 CN Heavy" panose="020B0A00000000000000" pitchFamily="34" charset="-122"/>
                <a:ea typeface="思源黑体 CN Heavy" panose="020B0A00000000000000" pitchFamily="34" charset="-122"/>
              </a:rPr>
              <a:t>教学目标与核心素养</a:t>
            </a:r>
          </a:p>
        </p:txBody>
      </p:sp>
      <p:sp>
        <p:nvSpPr>
          <p:cNvPr id="11269" name="矩形 1"/>
          <p:cNvSpPr/>
          <p:nvPr/>
        </p:nvSpPr>
        <p:spPr>
          <a:xfrm>
            <a:off x="1931035" y="2346960"/>
            <a:ext cx="9340215" cy="2676525"/>
          </a:xfrm>
          <a:prstGeom prst="rect">
            <a:avLst/>
          </a:prstGeom>
          <a:noFill/>
          <a:ln w="9525">
            <a:noFill/>
          </a:ln>
        </p:spPr>
        <p:txBody>
          <a:bodyPr wrap="square">
            <a:spAutoFit/>
          </a:bodyPr>
          <a:lstStyle/>
          <a:p>
            <a:pPr eaLnBrk="0" hangingPunct="0">
              <a:lnSpc>
                <a:spcPct val="150000"/>
              </a:lnSpc>
            </a:pPr>
            <a:r>
              <a:rPr lang="en-US" sz="2800" b="1">
                <a:latin typeface="楷体" panose="02010609060101010101" pitchFamily="49" charset="-122"/>
                <a:ea typeface="楷体" panose="02010609060101010101" pitchFamily="49" charset="-122"/>
              </a:rPr>
              <a:t>1.</a:t>
            </a:r>
            <a:r>
              <a:rPr lang="zh-CN" altLang="en-US" sz="2800" b="1">
                <a:latin typeface="楷体" panose="02010609060101010101" pitchFamily="49" charset="-122"/>
                <a:ea typeface="楷体" panose="02010609060101010101" pitchFamily="49" charset="-122"/>
              </a:rPr>
              <a:t>了</a:t>
            </a:r>
            <a:r>
              <a:rPr sz="2800" b="1">
                <a:latin typeface="楷体" panose="02010609060101010101" pitchFamily="49" charset="-122"/>
                <a:ea typeface="楷体" panose="02010609060101010101" pitchFamily="49" charset="-122"/>
              </a:rPr>
              <a:t>解秦腔、秦地、秦人的基本特点。 </a:t>
            </a:r>
          </a:p>
          <a:p>
            <a:pPr eaLnBrk="0" hangingPunct="0">
              <a:lnSpc>
                <a:spcPct val="150000"/>
              </a:lnSpc>
            </a:pPr>
            <a:r>
              <a:rPr lang="en-US" sz="2800" b="1">
                <a:latin typeface="楷体" panose="02010609060101010101" pitchFamily="49" charset="-122"/>
                <a:ea typeface="楷体" panose="02010609060101010101" pitchFamily="49" charset="-122"/>
              </a:rPr>
              <a:t>2.</a:t>
            </a:r>
            <a:r>
              <a:rPr sz="2800" b="1">
                <a:latin typeface="楷体" panose="02010609060101010101" pitchFamily="49" charset="-122"/>
                <a:ea typeface="楷体" panose="02010609060101010101" pitchFamily="49" charset="-122"/>
              </a:rPr>
              <a:t>品味文章的语言、学习描写手法。 </a:t>
            </a:r>
          </a:p>
          <a:p>
            <a:pPr eaLnBrk="0" hangingPunct="0">
              <a:lnSpc>
                <a:spcPct val="150000"/>
              </a:lnSpc>
            </a:pPr>
            <a:r>
              <a:rPr lang="en-US" sz="2800" b="1">
                <a:latin typeface="楷体" panose="02010609060101010101" pitchFamily="49" charset="-122"/>
                <a:ea typeface="楷体" panose="02010609060101010101" pitchFamily="49" charset="-122"/>
              </a:rPr>
              <a:t>3.</a:t>
            </a:r>
            <a:r>
              <a:rPr sz="2800" b="1">
                <a:latin typeface="楷体" panose="02010609060101010101" pitchFamily="49" charset="-122"/>
                <a:ea typeface="楷体" panose="02010609060101010101" pitchFamily="49" charset="-122"/>
              </a:rPr>
              <a:t>体会中国民俗文化的特点，交流秦腔之类传统艺术发展前景的看法。 </a:t>
            </a:r>
          </a:p>
        </p:txBody>
      </p:sp>
      <p:sp>
        <p:nvSpPr>
          <p:cNvPr id="11270" name="TextBox 1"/>
          <p:cNvSpPr txBox="1"/>
          <p:nvPr/>
        </p:nvSpPr>
        <p:spPr>
          <a:xfrm>
            <a:off x="1300798" y="1514158"/>
            <a:ext cx="1992312" cy="585787"/>
          </a:xfrm>
          <a:prstGeom prst="rect">
            <a:avLst/>
          </a:prstGeom>
          <a:noFill/>
          <a:ln w="9525">
            <a:noFill/>
          </a:ln>
        </p:spPr>
        <p:txBody>
          <a:bodyPr>
            <a:spAutoFit/>
          </a:bodyPr>
          <a:lstStyle/>
          <a:p>
            <a:r>
              <a:rPr lang="zh-CN" altLang="en-US" sz="3200" b="1">
                <a:latin typeface="楷体" panose="02010609060101010101" pitchFamily="49" charset="-122"/>
                <a:ea typeface="楷体" panose="02010609060101010101" pitchFamily="49" charset="-122"/>
              </a:rPr>
              <a:t>教学目标</a:t>
            </a:r>
          </a:p>
        </p:txBody>
      </p:sp>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3793" name="图片 1" descr="组48325同意"/>
          <p:cNvPicPr>
            <a:picLocks noChangeAspect="1"/>
          </p:cNvPicPr>
          <p:nvPr/>
        </p:nvPicPr>
        <p:blipFill>
          <a:blip r:embed="rId2"/>
          <a:stretch>
            <a:fillRect/>
          </a:stretch>
        </p:blipFill>
        <p:spPr>
          <a:xfrm>
            <a:off x="406400" y="658813"/>
            <a:ext cx="2389188" cy="608012"/>
          </a:xfrm>
          <a:prstGeom prst="rect">
            <a:avLst/>
          </a:prstGeom>
          <a:noFill/>
          <a:ln w="9525">
            <a:noFill/>
          </a:ln>
        </p:spPr>
      </p:pic>
      <p:sp>
        <p:nvSpPr>
          <p:cNvPr id="33795" name="文本框 7"/>
          <p:cNvSpPr txBox="1"/>
          <p:nvPr/>
        </p:nvSpPr>
        <p:spPr>
          <a:xfrm>
            <a:off x="1060450" y="752475"/>
            <a:ext cx="1404620" cy="460375"/>
          </a:xfrm>
          <a:prstGeom prst="rect">
            <a:avLst/>
          </a:prstGeom>
          <a:noFill/>
          <a:ln w="9525">
            <a:noFill/>
          </a:ln>
        </p:spPr>
        <p:txBody>
          <a:bodyPr wrap="none" anchor="t" anchorCtr="0">
            <a:spAutoFit/>
          </a:bodyPr>
          <a:lstStyle/>
          <a:p>
            <a:pPr algn="l" eaLnBrk="0" hangingPunct="0"/>
            <a:r>
              <a:rPr lang="zh-CN" altLang="en-US" sz="2400" b="1">
                <a:solidFill>
                  <a:srgbClr val="EF7509"/>
                </a:solidFill>
                <a:latin typeface="思源黑体 CN Heavy" panose="020B0A00000000000000" pitchFamily="34" charset="-122"/>
                <a:ea typeface="思源黑体 CN Heavy" panose="020B0A00000000000000" pitchFamily="34" charset="-122"/>
                <a:sym typeface="+mn-ea"/>
              </a:rPr>
              <a:t>合作探究</a:t>
            </a:r>
            <a:endParaRPr lang="zh-CN" altLang="en-US" sz="2400" b="1">
              <a:solidFill>
                <a:srgbClr val="EF7509"/>
              </a:solidFill>
              <a:latin typeface="思源黑体 CN Heavy" panose="020B0A00000000000000" pitchFamily="34" charset="-122"/>
              <a:ea typeface="思源黑体 CN Heavy" panose="020B0A00000000000000" pitchFamily="34" charset="-122"/>
            </a:endParaRPr>
          </a:p>
        </p:txBody>
      </p:sp>
      <p:pic>
        <p:nvPicPr>
          <p:cNvPr id="2" name="图片 1" descr="e68dae5d21f9116505583f58f0b7aa9355f981eeac8fa-G7fJTU_fw1200"/>
          <p:cNvPicPr>
            <a:picLocks noChangeAspect="1"/>
          </p:cNvPicPr>
          <p:nvPr/>
        </p:nvPicPr>
        <p:blipFill>
          <a:blip r:embed="rId3"/>
          <a:srcRect t="23958" b="25000"/>
          <a:stretch>
            <a:fillRect/>
          </a:stretch>
        </p:blipFill>
        <p:spPr>
          <a:xfrm>
            <a:off x="9154795" y="424815"/>
            <a:ext cx="2968625" cy="2164715"/>
          </a:xfrm>
          <a:prstGeom prst="rect">
            <a:avLst/>
          </a:prstGeom>
        </p:spPr>
      </p:pic>
      <p:sp>
        <p:nvSpPr>
          <p:cNvPr id="4" name="Text Box 2"/>
          <p:cNvSpPr txBox="1"/>
          <p:nvPr/>
        </p:nvSpPr>
        <p:spPr>
          <a:xfrm>
            <a:off x="1060450" y="2324100"/>
            <a:ext cx="9274810" cy="3969385"/>
          </a:xfrm>
          <a:prstGeom prst="rect">
            <a:avLst/>
          </a:prstGeom>
          <a:noFill/>
          <a:ln w="28575" cap="flat" cmpd="sng">
            <a:solidFill>
              <a:srgbClr val="41719C"/>
            </a:solidFill>
            <a:prstDash val="solid"/>
            <a:round/>
            <a:headEnd type="none" w="med" len="med"/>
            <a:tailEnd type="none" w="med" len="med"/>
          </a:ln>
        </p:spPr>
        <p:txBody>
          <a:bodyPr wrap="square" anchor="t" anchorCtr="0">
            <a:spAutoFit/>
          </a:bodyPr>
          <a:lstStyle/>
          <a:p>
            <a:pPr indent="609600" algn="l" eaLnBrk="0" hangingPunct="0">
              <a:lnSpc>
                <a:spcPct val="150000"/>
              </a:lnSpc>
              <a:spcBef>
                <a:spcPct val="0"/>
              </a:spcBef>
            </a:pPr>
            <a:r>
              <a:rPr lang="zh-CN" altLang="en-US" sz="2400">
                <a:solidFill>
                  <a:srgbClr val="C00000"/>
                </a:solidFill>
                <a:latin typeface="微软雅黑" panose="020B0503020204020204" pitchFamily="34" charset="-122"/>
                <a:ea typeface="微软雅黑" panose="020B0503020204020204" pitchFamily="34" charset="-122"/>
                <a:sym typeface="Arial" panose="020B0604020202020204" pitchFamily="34" charset="0"/>
              </a:rPr>
              <a:t>另外，特别应指出的是作者特有的文字表现力。贾平凹在这篇文章中把自己彻底关中化了，他使自己的文字风格与秦腔的高亢火爆、猛烈粗粝保持一致，给读者的印象，他好像是在用吼秦腔的方式写秦腔。正如文中写道： 几声雄壮的秦腔叫板，如同村头尘土中的叫驴打滚，那么有力，使他‘猛然发现了自己心胸中一股强硬的气魄随同着胳膊上的肌肉疙瘩一起产生了’。恰是这种文字与表达对象在风格上的一致，使本文获得了独特的艺术品格。</a:t>
            </a:r>
          </a:p>
        </p:txBody>
      </p:sp>
      <p:sp>
        <p:nvSpPr>
          <p:cNvPr id="5" name="矩形 4"/>
          <p:cNvSpPr/>
          <p:nvPr/>
        </p:nvSpPr>
        <p:spPr>
          <a:xfrm>
            <a:off x="2465070" y="1355725"/>
            <a:ext cx="5799455" cy="645160"/>
          </a:xfrm>
          <a:prstGeom prst="rect">
            <a:avLst/>
          </a:prstGeom>
          <a:noFill/>
          <a:ln w="9525">
            <a:noFill/>
          </a:ln>
        </p:spPr>
        <p:txBody>
          <a:bodyPr wrap="square" anchor="t" anchorCtr="0">
            <a:spAutoFit/>
          </a:bodyPr>
          <a:lstStyle/>
          <a:p>
            <a:pPr algn="ctr" eaLnBrk="0" hangingPunct="0">
              <a:lnSpc>
                <a:spcPct val="150000"/>
              </a:lnSpc>
              <a:spcBef>
                <a:spcPct val="0"/>
              </a:spcBef>
            </a:pPr>
            <a:r>
              <a:rPr lang="zh-CN" altLang="en-US" sz="2400" b="1">
                <a:solidFill>
                  <a:schemeClr val="tx1"/>
                </a:solidFill>
                <a:latin typeface="微软雅黑" panose="020B0503020204020204" pitchFamily="34" charset="-122"/>
                <a:ea typeface="微软雅黑" panose="020B0503020204020204" pitchFamily="34" charset="-122"/>
                <a:sym typeface="Arial" panose="020B0604020202020204" pitchFamily="34" charset="0"/>
              </a:rPr>
              <a:t>浓烈的情感内涵</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7890" name="图片 1" descr="组48325同意"/>
          <p:cNvPicPr>
            <a:picLocks noChangeAspect="1"/>
          </p:cNvPicPr>
          <p:nvPr/>
        </p:nvPicPr>
        <p:blipFill>
          <a:blip r:embed="rId2"/>
          <a:stretch>
            <a:fillRect/>
          </a:stretch>
        </p:blipFill>
        <p:spPr>
          <a:xfrm>
            <a:off x="406400" y="658813"/>
            <a:ext cx="2389188" cy="608012"/>
          </a:xfrm>
          <a:prstGeom prst="rect">
            <a:avLst/>
          </a:prstGeom>
          <a:noFill/>
          <a:ln w="9525">
            <a:noFill/>
          </a:ln>
        </p:spPr>
      </p:pic>
      <p:sp>
        <p:nvSpPr>
          <p:cNvPr id="37892" name="文本框 7"/>
          <p:cNvSpPr txBox="1"/>
          <p:nvPr/>
        </p:nvSpPr>
        <p:spPr>
          <a:xfrm>
            <a:off x="1060450" y="752475"/>
            <a:ext cx="1422400" cy="461963"/>
          </a:xfrm>
          <a:prstGeom prst="rect">
            <a:avLst/>
          </a:prstGeom>
          <a:noFill/>
          <a:ln w="9525">
            <a:noFill/>
          </a:ln>
        </p:spPr>
        <p:txBody>
          <a:bodyPr wrap="none">
            <a:spAutoFit/>
          </a:bodyPr>
          <a:lstStyle/>
          <a:p>
            <a:pPr eaLnBrk="0" hangingPunct="0"/>
            <a:r>
              <a:rPr lang="zh-CN" altLang="en-US" sz="2400" b="1">
                <a:solidFill>
                  <a:srgbClr val="EF7509"/>
                </a:solidFill>
                <a:latin typeface="思源黑体 CN Heavy" panose="020B0A00000000000000" pitchFamily="34" charset="-122"/>
                <a:ea typeface="思源黑体 CN Heavy" panose="020B0A00000000000000" pitchFamily="34" charset="-122"/>
              </a:rPr>
              <a:t>课堂练习</a:t>
            </a:r>
          </a:p>
        </p:txBody>
      </p:sp>
      <p:sp>
        <p:nvSpPr>
          <p:cNvPr id="2" name="矩形 1"/>
          <p:cNvSpPr/>
          <p:nvPr/>
        </p:nvSpPr>
        <p:spPr>
          <a:xfrm>
            <a:off x="814070" y="1721485"/>
            <a:ext cx="10970260" cy="3415030"/>
          </a:xfrm>
          <a:prstGeom prst="rect">
            <a:avLst/>
          </a:prstGeom>
          <a:noFill/>
          <a:ln w="9525">
            <a:noFill/>
          </a:ln>
        </p:spPr>
        <p:txBody>
          <a:bodyPr wrap="square">
            <a:spAutoFit/>
          </a:bodyPr>
          <a:lstStyle/>
          <a:p>
            <a:pPr eaLnBrk="0" hangingPunct="0">
              <a:lnSpc>
                <a:spcPct val="150000"/>
              </a:lnSpc>
            </a:pPr>
            <a:r>
              <a:rPr lang="zh-CN" altLang="en-US" sz="2400" b="1">
                <a:latin typeface="楷体" panose="02010609060101010101" pitchFamily="49" charset="-122"/>
                <a:ea typeface="楷体" panose="02010609060101010101" pitchFamily="49" charset="-122"/>
              </a:rPr>
              <a:t>下列有关文学常识的表述，不正确的一项是(      )</a:t>
            </a:r>
          </a:p>
          <a:p>
            <a:pPr eaLnBrk="0" hangingPunct="0">
              <a:lnSpc>
                <a:spcPct val="150000"/>
              </a:lnSpc>
            </a:pPr>
            <a:r>
              <a:rPr lang="zh-CN" altLang="en-US" sz="2400" b="1">
                <a:latin typeface="楷体" panose="02010609060101010101" pitchFamily="49" charset="-122"/>
                <a:ea typeface="楷体" panose="02010609060101010101" pitchFamily="49" charset="-122"/>
              </a:rPr>
              <a:t>A.被称作“前四史”的史书是：《史记》《汉书》《三国志》和《后汉书》。</a:t>
            </a:r>
          </a:p>
          <a:p>
            <a:pPr eaLnBrk="0" hangingPunct="0">
              <a:lnSpc>
                <a:spcPct val="150000"/>
              </a:lnSpc>
            </a:pPr>
            <a:r>
              <a:rPr lang="zh-CN" altLang="en-US" sz="2400" b="1">
                <a:latin typeface="楷体" panose="02010609060101010101" pitchFamily="49" charset="-122"/>
                <a:ea typeface="楷体" panose="02010609060101010101" pitchFamily="49" charset="-122"/>
              </a:rPr>
              <a:t>B.元曲四大家是：关汉卿、白朴、马致远和郑光祖。</a:t>
            </a:r>
          </a:p>
          <a:p>
            <a:pPr eaLnBrk="0" hangingPunct="0">
              <a:lnSpc>
                <a:spcPct val="150000"/>
              </a:lnSpc>
            </a:pPr>
            <a:r>
              <a:rPr lang="zh-CN" altLang="en-US" sz="2400" b="1">
                <a:latin typeface="楷体" panose="02010609060101010101" pitchFamily="49" charset="-122"/>
                <a:ea typeface="楷体" panose="02010609060101010101" pitchFamily="49" charset="-122"/>
              </a:rPr>
              <a:t>C.被鲁迅称为“晚清四大谴责小说”的是：《官场现形记》《儒林外史》《老残游记》和《孽海花》。</a:t>
            </a:r>
          </a:p>
          <a:p>
            <a:pPr eaLnBrk="0" hangingPunct="0">
              <a:lnSpc>
                <a:spcPct val="150000"/>
              </a:lnSpc>
            </a:pPr>
            <a:r>
              <a:rPr lang="zh-CN" altLang="en-US" sz="2400" b="1">
                <a:latin typeface="楷体" panose="02010609060101010101" pitchFamily="49" charset="-122"/>
                <a:ea typeface="楷体" panose="02010609060101010101" pitchFamily="49" charset="-122"/>
              </a:rPr>
              <a:t>D.莎士比亚的四大悲剧是：《哈姆雷特》《李尔王》《奥赛罗》和《麦克白》。   </a:t>
            </a:r>
          </a:p>
        </p:txBody>
      </p:sp>
      <p:sp>
        <p:nvSpPr>
          <p:cNvPr id="11" name="文本框 10"/>
          <p:cNvSpPr txBox="1"/>
          <p:nvPr/>
        </p:nvSpPr>
        <p:spPr>
          <a:xfrm>
            <a:off x="6950710" y="1600200"/>
            <a:ext cx="823595" cy="1014730"/>
          </a:xfrm>
          <a:prstGeom prst="rect">
            <a:avLst/>
          </a:prstGeom>
          <a:noFill/>
          <a:ln w="9525">
            <a:noFill/>
          </a:ln>
        </p:spPr>
        <p:txBody>
          <a:bodyPr wrap="square">
            <a:spAutoFit/>
          </a:bodyPr>
          <a:lstStyle/>
          <a:p>
            <a:pPr eaLnBrk="0" hangingPunct="0"/>
            <a:r>
              <a:rPr lang="en-US" altLang="zh-CN" sz="6000">
                <a:solidFill>
                  <a:srgbClr val="C00000"/>
                </a:solidFill>
                <a:latin typeface="Calibri" panose="020F0502020204030204" pitchFamily="34" charset="0"/>
              </a:rPr>
              <a:t>C</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2" presetClass="entr" presetSubtype="4" fill="hold" nodeType="clickEffect">
                                  <p:stCondLst>
                                    <p:cond delay="0"/>
                                  </p:stCondLst>
                                  <p:childTnLst>
                                    <p:set>
                                      <p:cBhvr>
                                        <p:cTn id="13" dur="1" fill="hold">
                                          <p:stCondLst>
                                            <p:cond delay="0"/>
                                          </p:stCondLst>
                                        </p:cTn>
                                        <p:tgtEl>
                                          <p:spTgt spid="11">
                                            <p:txEl>
                                              <p:pRg st="0" end="0"/>
                                            </p:txEl>
                                          </p:spTgt>
                                        </p:tgtEl>
                                        <p:attrNameLst>
                                          <p:attrName>style.visibility</p:attrName>
                                        </p:attrNameLst>
                                      </p:cBhvr>
                                      <p:to>
                                        <p:strVal val="visible"/>
                                      </p:to>
                                    </p:set>
                                    <p:anim calcmode="lin" valueType="num">
                                      <p:cBhvr>
                                        <p:cTn id="14"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15"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7890" name="图片 1" descr="组48325同意"/>
          <p:cNvPicPr>
            <a:picLocks noChangeAspect="1"/>
          </p:cNvPicPr>
          <p:nvPr/>
        </p:nvPicPr>
        <p:blipFill>
          <a:blip r:embed="rId2"/>
          <a:stretch>
            <a:fillRect/>
          </a:stretch>
        </p:blipFill>
        <p:spPr>
          <a:xfrm>
            <a:off x="406400" y="658813"/>
            <a:ext cx="2389188" cy="608012"/>
          </a:xfrm>
          <a:prstGeom prst="rect">
            <a:avLst/>
          </a:prstGeom>
          <a:noFill/>
          <a:ln w="9525">
            <a:noFill/>
          </a:ln>
        </p:spPr>
      </p:pic>
      <p:sp>
        <p:nvSpPr>
          <p:cNvPr id="37892" name="文本框 7"/>
          <p:cNvSpPr txBox="1"/>
          <p:nvPr/>
        </p:nvSpPr>
        <p:spPr>
          <a:xfrm>
            <a:off x="1060450" y="752475"/>
            <a:ext cx="1422400" cy="461963"/>
          </a:xfrm>
          <a:prstGeom prst="rect">
            <a:avLst/>
          </a:prstGeom>
          <a:noFill/>
          <a:ln w="9525">
            <a:noFill/>
          </a:ln>
        </p:spPr>
        <p:txBody>
          <a:bodyPr wrap="none">
            <a:spAutoFit/>
          </a:bodyPr>
          <a:lstStyle/>
          <a:p>
            <a:pPr eaLnBrk="0" hangingPunct="0"/>
            <a:r>
              <a:rPr lang="zh-CN" altLang="en-US" sz="2400" b="1">
                <a:solidFill>
                  <a:srgbClr val="EF7509"/>
                </a:solidFill>
                <a:latin typeface="思源黑体 CN Heavy" panose="020B0A00000000000000" pitchFamily="34" charset="-122"/>
                <a:ea typeface="思源黑体 CN Heavy" panose="020B0A00000000000000" pitchFamily="34" charset="-122"/>
              </a:rPr>
              <a:t>课堂练习</a:t>
            </a:r>
          </a:p>
        </p:txBody>
      </p:sp>
      <p:sp>
        <p:nvSpPr>
          <p:cNvPr id="2" name="矩形 1"/>
          <p:cNvSpPr/>
          <p:nvPr/>
        </p:nvSpPr>
        <p:spPr>
          <a:xfrm>
            <a:off x="1060450" y="1355725"/>
            <a:ext cx="10716260" cy="4523105"/>
          </a:xfrm>
          <a:prstGeom prst="rect">
            <a:avLst/>
          </a:prstGeom>
          <a:noFill/>
          <a:ln w="9525">
            <a:noFill/>
          </a:ln>
        </p:spPr>
        <p:txBody>
          <a:bodyPr wrap="square">
            <a:spAutoFit/>
          </a:bodyPr>
          <a:lstStyle/>
          <a:p>
            <a:pPr eaLnBrk="0" hangingPunct="0">
              <a:lnSpc>
                <a:spcPct val="150000"/>
              </a:lnSpc>
            </a:pPr>
            <a:r>
              <a:rPr lang="zh-CN" altLang="en-US" sz="2400" b="1">
                <a:latin typeface="楷体" panose="02010609060101010101" pitchFamily="49" charset="-122"/>
                <a:ea typeface="楷体" panose="02010609060101010101" pitchFamily="49" charset="-122"/>
              </a:rPr>
              <a:t>下列有关文学常识的表述，有误的一项是(     )</a:t>
            </a:r>
          </a:p>
          <a:p>
            <a:pPr eaLnBrk="0" hangingPunct="0">
              <a:lnSpc>
                <a:spcPct val="150000"/>
              </a:lnSpc>
            </a:pPr>
            <a:r>
              <a:rPr lang="zh-CN" altLang="en-US" sz="2400" b="1">
                <a:latin typeface="楷体" panose="02010609060101010101" pitchFamily="49" charset="-122"/>
                <a:ea typeface="楷体" panose="02010609060101010101" pitchFamily="49" charset="-122"/>
              </a:rPr>
              <a:t>A.近体诗是对唐代形成的律诗和绝句的通称。与古体诗相对而言，句数、字数和平仄、用韵等都有一定的格律。</a:t>
            </a:r>
          </a:p>
          <a:p>
            <a:pPr eaLnBrk="0" hangingPunct="0">
              <a:lnSpc>
                <a:spcPct val="150000"/>
              </a:lnSpc>
            </a:pPr>
            <a:r>
              <a:rPr lang="zh-CN" altLang="en-US" sz="2400" b="1">
                <a:latin typeface="楷体" panose="02010609060101010101" pitchFamily="49" charset="-122"/>
                <a:ea typeface="楷体" panose="02010609060101010101" pitchFamily="49" charset="-122"/>
              </a:rPr>
              <a:t>B.桐城派是清代散文流派，代表作家有方苞、归有光、刘大木魁、姚鼐等。</a:t>
            </a:r>
          </a:p>
          <a:p>
            <a:pPr eaLnBrk="0" hangingPunct="0">
              <a:lnSpc>
                <a:spcPct val="150000"/>
              </a:lnSpc>
            </a:pPr>
            <a:r>
              <a:rPr lang="zh-CN" altLang="en-US" sz="2400" b="1">
                <a:latin typeface="楷体" panose="02010609060101010101" pitchFamily="49" charset="-122"/>
                <a:ea typeface="楷体" panose="02010609060101010101" pitchFamily="49" charset="-122"/>
              </a:rPr>
              <a:t>C.沈从文是我国现代文学中有风格、有艺术个性的作家。他的作品题材广泛，文笔清丽，语言清新活泼，《边城》《湘行散记》最具代表性。</a:t>
            </a:r>
          </a:p>
          <a:p>
            <a:pPr eaLnBrk="0" hangingPunct="0">
              <a:lnSpc>
                <a:spcPct val="150000"/>
              </a:lnSpc>
            </a:pPr>
            <a:r>
              <a:rPr lang="zh-CN" altLang="en-US" sz="2400" b="1">
                <a:latin typeface="楷体" panose="02010609060101010101" pitchFamily="49" charset="-122"/>
                <a:ea typeface="楷体" panose="02010609060101010101" pitchFamily="49" charset="-122"/>
              </a:rPr>
              <a:t>D.高尔基的《母亲》是世界文学史上第一部描写无产阶级革命斗争的著作，列宁称它是“一部非常及时的书”。</a:t>
            </a:r>
          </a:p>
        </p:txBody>
      </p:sp>
      <p:sp>
        <p:nvSpPr>
          <p:cNvPr id="11" name="文本框 10"/>
          <p:cNvSpPr txBox="1"/>
          <p:nvPr/>
        </p:nvSpPr>
        <p:spPr>
          <a:xfrm flipH="1">
            <a:off x="6888480" y="1106170"/>
            <a:ext cx="739775" cy="1014730"/>
          </a:xfrm>
          <a:prstGeom prst="rect">
            <a:avLst/>
          </a:prstGeom>
          <a:noFill/>
          <a:ln w="9525">
            <a:noFill/>
          </a:ln>
        </p:spPr>
        <p:txBody>
          <a:bodyPr wrap="square">
            <a:spAutoFit/>
          </a:bodyPr>
          <a:lstStyle/>
          <a:p>
            <a:pPr eaLnBrk="0" hangingPunct="0"/>
            <a:r>
              <a:rPr lang="en-US" altLang="zh-CN" sz="6000">
                <a:solidFill>
                  <a:srgbClr val="C00000"/>
                </a:solidFill>
                <a:latin typeface="Calibri" panose="020F0502020204030204" pitchFamily="34" charset="0"/>
              </a:rPr>
              <a:t>B</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2" presetClass="entr" presetSubtype="4" fill="hold" nodeType="clickEffect">
                                  <p:stCondLst>
                                    <p:cond delay="0"/>
                                  </p:stCondLst>
                                  <p:childTnLst>
                                    <p:set>
                                      <p:cBhvr>
                                        <p:cTn id="13" dur="1" fill="hold">
                                          <p:stCondLst>
                                            <p:cond delay="0"/>
                                          </p:stCondLst>
                                        </p:cTn>
                                        <p:tgtEl>
                                          <p:spTgt spid="11">
                                            <p:txEl>
                                              <p:pRg st="0" end="0"/>
                                            </p:txEl>
                                          </p:spTgt>
                                        </p:tgtEl>
                                        <p:attrNameLst>
                                          <p:attrName>style.visibility</p:attrName>
                                        </p:attrNameLst>
                                      </p:cBhvr>
                                      <p:to>
                                        <p:strVal val="visible"/>
                                      </p:to>
                                    </p:set>
                                    <p:anim calcmode="lin" valueType="num">
                                      <p:cBhvr>
                                        <p:cTn id="14"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15"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8914" name="图片 1" descr="组48325同意"/>
          <p:cNvPicPr>
            <a:picLocks noChangeAspect="1"/>
          </p:cNvPicPr>
          <p:nvPr/>
        </p:nvPicPr>
        <p:blipFill>
          <a:blip r:embed="rId2"/>
          <a:stretch>
            <a:fillRect/>
          </a:stretch>
        </p:blipFill>
        <p:spPr>
          <a:xfrm>
            <a:off x="406400" y="658813"/>
            <a:ext cx="2389188" cy="608012"/>
          </a:xfrm>
          <a:prstGeom prst="rect">
            <a:avLst/>
          </a:prstGeom>
          <a:noFill/>
          <a:ln w="9525">
            <a:noFill/>
          </a:ln>
        </p:spPr>
      </p:pic>
      <p:sp>
        <p:nvSpPr>
          <p:cNvPr id="38916" name="文本框 7"/>
          <p:cNvSpPr txBox="1"/>
          <p:nvPr/>
        </p:nvSpPr>
        <p:spPr>
          <a:xfrm>
            <a:off x="1060450" y="752475"/>
            <a:ext cx="1422400" cy="461963"/>
          </a:xfrm>
          <a:prstGeom prst="rect">
            <a:avLst/>
          </a:prstGeom>
          <a:noFill/>
          <a:ln w="9525">
            <a:noFill/>
          </a:ln>
        </p:spPr>
        <p:txBody>
          <a:bodyPr wrap="none">
            <a:spAutoFit/>
          </a:bodyPr>
          <a:lstStyle/>
          <a:p>
            <a:pPr eaLnBrk="0" hangingPunct="0"/>
            <a:r>
              <a:rPr lang="zh-CN" altLang="en-US" sz="2400" b="1">
                <a:solidFill>
                  <a:srgbClr val="EF7509"/>
                </a:solidFill>
                <a:latin typeface="思源黑体 CN Heavy" panose="020B0A00000000000000" pitchFamily="34" charset="-122"/>
                <a:ea typeface="思源黑体 CN Heavy" panose="020B0A00000000000000" pitchFamily="34" charset="-122"/>
              </a:rPr>
              <a:t>课堂练习</a:t>
            </a:r>
          </a:p>
        </p:txBody>
      </p:sp>
      <p:sp>
        <p:nvSpPr>
          <p:cNvPr id="2" name="矩形 1"/>
          <p:cNvSpPr/>
          <p:nvPr/>
        </p:nvSpPr>
        <p:spPr>
          <a:xfrm>
            <a:off x="1359535" y="1355725"/>
            <a:ext cx="10055225" cy="4577080"/>
          </a:xfrm>
          <a:prstGeom prst="rect">
            <a:avLst/>
          </a:prstGeom>
          <a:noFill/>
          <a:ln w="9525">
            <a:noFill/>
          </a:ln>
        </p:spPr>
        <p:txBody>
          <a:bodyPr wrap="square">
            <a:spAutoFit/>
          </a:bodyPr>
          <a:lstStyle/>
          <a:p>
            <a:pPr eaLnBrk="0" hangingPunct="0">
              <a:lnSpc>
                <a:spcPts val="3180"/>
              </a:lnSpc>
            </a:pPr>
            <a:r>
              <a:rPr lang="zh-CN" altLang="en-US" sz="2400" b="1">
                <a:latin typeface="楷体" panose="02010609060101010101" pitchFamily="49" charset="-122"/>
                <a:ea typeface="楷体" panose="02010609060101010101" pitchFamily="49" charset="-122"/>
              </a:rPr>
              <a:t>下列有关文学常识的表述，不恰当的一项是(       )</a:t>
            </a:r>
          </a:p>
          <a:p>
            <a:pPr eaLnBrk="0" hangingPunct="0">
              <a:lnSpc>
                <a:spcPts val="3180"/>
              </a:lnSpc>
            </a:pPr>
            <a:r>
              <a:rPr lang="zh-CN" altLang="en-US" sz="2400" b="1">
                <a:latin typeface="楷体" panose="02010609060101010101" pitchFamily="49" charset="-122"/>
                <a:ea typeface="楷体" panose="02010609060101010101" pitchFamily="49" charset="-122"/>
              </a:rPr>
              <a:t>A.在世界文学史上，我国的鲁迅和俄国的果戈理都以《狂人日记》为题写过小说，成为文坛佳话。</a:t>
            </a:r>
          </a:p>
          <a:p>
            <a:pPr eaLnBrk="0" hangingPunct="0">
              <a:lnSpc>
                <a:spcPts val="3180"/>
              </a:lnSpc>
            </a:pPr>
            <a:r>
              <a:rPr lang="zh-CN" altLang="en-US" sz="2400" b="1">
                <a:latin typeface="楷体" panose="02010609060101010101" pitchFamily="49" charset="-122"/>
                <a:ea typeface="楷体" panose="02010609060101010101" pitchFamily="49" charset="-122"/>
              </a:rPr>
              <a:t>B.词的标题和词牌是有严格区别的，词的标题是词的内容的集中体现，它概括了词的主要内容。词牌是一首词词调的名称。</a:t>
            </a:r>
          </a:p>
          <a:p>
            <a:pPr eaLnBrk="0" hangingPunct="0">
              <a:lnSpc>
                <a:spcPts val="3180"/>
              </a:lnSpc>
            </a:pPr>
            <a:r>
              <a:rPr lang="zh-CN" altLang="en-US" sz="2400" b="1">
                <a:latin typeface="楷体" panose="02010609060101010101" pitchFamily="49" charset="-122"/>
                <a:ea typeface="楷体" panose="02010609060101010101" pitchFamily="49" charset="-122"/>
              </a:rPr>
              <a:t>C.在元代文学中，首先异军突起的是杂剧，它标志着中国戏剧的成熟;后人又把散曲和小令合称为“元曲”，与唐诗、宋词并举</a:t>
            </a:r>
          </a:p>
          <a:p>
            <a:pPr eaLnBrk="0" hangingPunct="0">
              <a:lnSpc>
                <a:spcPts val="3180"/>
              </a:lnSpc>
            </a:pPr>
            <a:r>
              <a:rPr lang="zh-CN" altLang="en-US" sz="2400" b="1">
                <a:latin typeface="楷体" panose="02010609060101010101" pitchFamily="49" charset="-122"/>
                <a:ea typeface="楷体" panose="02010609060101010101" pitchFamily="49" charset="-122"/>
              </a:rPr>
              <a:t>D.古代刻在器物上用来警戒自己或者称述功德的文学形式叫“铭”。刻在牌上，放在书案右边用以自警的铭文叫“座右铭”，如刘禹锡的《陋室铭》。刻在石碑上，叙述死者生平，加以颂扬追思的，叫“墓志铭”，如《柳子厚墓志铭》。</a:t>
            </a:r>
          </a:p>
        </p:txBody>
      </p:sp>
      <p:sp>
        <p:nvSpPr>
          <p:cNvPr id="11" name="文本框 10"/>
          <p:cNvSpPr txBox="1"/>
          <p:nvPr/>
        </p:nvSpPr>
        <p:spPr>
          <a:xfrm>
            <a:off x="7496810" y="1037590"/>
            <a:ext cx="970915" cy="1014730"/>
          </a:xfrm>
          <a:prstGeom prst="rect">
            <a:avLst/>
          </a:prstGeom>
          <a:noFill/>
          <a:ln w="9525">
            <a:noFill/>
          </a:ln>
        </p:spPr>
        <p:txBody>
          <a:bodyPr wrap="square">
            <a:spAutoFit/>
          </a:bodyPr>
          <a:lstStyle/>
          <a:p>
            <a:pPr algn="ctr" eaLnBrk="0" hangingPunct="0"/>
            <a:r>
              <a:rPr lang="en-US" altLang="zh-CN" sz="6000">
                <a:solidFill>
                  <a:srgbClr val="C00000"/>
                </a:solidFill>
                <a:latin typeface="Calibri" panose="020F0502020204030204" pitchFamily="34" charset="0"/>
              </a:rPr>
              <a:t>C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000"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2" presetClass="entr" presetSubtype="4" fill="hold" nodeType="clickEffect">
                                  <p:stCondLst>
                                    <p:cond delay="0"/>
                                  </p:stCondLst>
                                  <p:childTnLst>
                                    <p:set>
                                      <p:cBhvr>
                                        <p:cTn id="13" dur="1" fill="hold">
                                          <p:stCondLst>
                                            <p:cond delay="0"/>
                                          </p:stCondLst>
                                        </p:cTn>
                                        <p:tgtEl>
                                          <p:spTgt spid="11">
                                            <p:txEl>
                                              <p:pRg st="0" end="0"/>
                                            </p:txEl>
                                          </p:spTgt>
                                        </p:tgtEl>
                                        <p:attrNameLst>
                                          <p:attrName>style.visibility</p:attrName>
                                        </p:attrNameLst>
                                      </p:cBhvr>
                                      <p:to>
                                        <p:strVal val="visible"/>
                                      </p:to>
                                    </p:set>
                                    <p:anim calcmode="lin" valueType="num">
                                      <p:cBhvr>
                                        <p:cTn id="14"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15"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5842" name="图片 1" descr="组48325同意"/>
          <p:cNvPicPr>
            <a:picLocks noChangeAspect="1"/>
          </p:cNvPicPr>
          <p:nvPr/>
        </p:nvPicPr>
        <p:blipFill>
          <a:blip r:embed="rId2"/>
          <a:stretch>
            <a:fillRect/>
          </a:stretch>
        </p:blipFill>
        <p:spPr>
          <a:xfrm>
            <a:off x="406400" y="644208"/>
            <a:ext cx="2389188" cy="608012"/>
          </a:xfrm>
          <a:prstGeom prst="rect">
            <a:avLst/>
          </a:prstGeom>
          <a:noFill/>
          <a:ln w="9525">
            <a:noFill/>
          </a:ln>
        </p:spPr>
      </p:pic>
      <p:sp>
        <p:nvSpPr>
          <p:cNvPr id="35844" name="文本框 7"/>
          <p:cNvSpPr txBox="1"/>
          <p:nvPr/>
        </p:nvSpPr>
        <p:spPr>
          <a:xfrm>
            <a:off x="1060450" y="737870"/>
            <a:ext cx="1404620" cy="460375"/>
          </a:xfrm>
          <a:prstGeom prst="rect">
            <a:avLst/>
          </a:prstGeom>
          <a:noFill/>
          <a:ln w="9525">
            <a:noFill/>
          </a:ln>
        </p:spPr>
        <p:txBody>
          <a:bodyPr wrap="none">
            <a:spAutoFit/>
          </a:bodyPr>
          <a:lstStyle/>
          <a:p>
            <a:pPr eaLnBrk="0" hangingPunct="0"/>
            <a:r>
              <a:rPr lang="zh-CN" altLang="zh-CN" sz="2400" b="1">
                <a:solidFill>
                  <a:srgbClr val="EF7509"/>
                </a:solidFill>
                <a:latin typeface="思源黑体 CN Heavy" panose="020B0A00000000000000" pitchFamily="34" charset="-122"/>
                <a:ea typeface="思源黑体 CN Heavy" panose="020B0A00000000000000" pitchFamily="34" charset="-122"/>
              </a:rPr>
              <a:t>拓展提高</a:t>
            </a:r>
          </a:p>
        </p:txBody>
      </p:sp>
      <p:sp>
        <p:nvSpPr>
          <p:cNvPr id="2" name="矩形 1"/>
          <p:cNvSpPr/>
          <p:nvPr/>
        </p:nvSpPr>
        <p:spPr>
          <a:xfrm>
            <a:off x="1823720" y="2866390"/>
            <a:ext cx="5922645" cy="286131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R="0" lvl="0" indent="609600" algn="l" defTabSz="914400" rtl="0">
              <a:lnSpc>
                <a:spcPct val="150000"/>
              </a:lnSpc>
              <a:spcBef>
                <a:spcPct val="0"/>
              </a:spcBef>
              <a:spcAft>
                <a:spcPct val="0"/>
              </a:spcAft>
              <a:buClrTx/>
              <a:buSzTx/>
              <a:buFont typeface="Wingdings" panose="05000000000000000000" charset="0"/>
              <a:defRPr/>
            </a:pPr>
            <a:r>
              <a:rPr kumimoji="0" lang="zh-CN" altLang="en-US" sz="2400" i="0" u="none" strike="noStrike" kern="1200" cap="none" spc="0" normalizeH="0" baseline="0" noProof="1">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贾平凹小说描写新时期的西北农村，特别是改革开放后的变革，视野开阔，具有丰富的当代中国社会文化心理内涵，富于地域风土特色，格调清新隽永。  </a:t>
            </a:r>
            <a:br>
              <a:rPr kumimoji="0" lang="zh-CN" altLang="en-US" sz="2400" i="0" u="none" strike="noStrike" kern="1200" cap="none" spc="0" normalizeH="0" baseline="0" noProof="1">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br>
            <a:endParaRPr kumimoji="0" lang="zh-CN" altLang="en-US" sz="2400" i="0" u="none" strike="noStrike" kern="1200" cap="none" spc="0" normalizeH="0" baseline="0" noProof="1">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矩形 2"/>
          <p:cNvSpPr/>
          <p:nvPr/>
        </p:nvSpPr>
        <p:spPr>
          <a:xfrm>
            <a:off x="760095" y="1750695"/>
            <a:ext cx="6595110" cy="73723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R="0" lvl="0" indent="711200" algn="ctr" defTabSz="914400" rtl="0">
              <a:lnSpc>
                <a:spcPct val="150000"/>
              </a:lnSpc>
              <a:spcBef>
                <a:spcPct val="0"/>
              </a:spcBef>
              <a:spcAft>
                <a:spcPct val="0"/>
              </a:spcAft>
              <a:buClrTx/>
              <a:buSzTx/>
              <a:buFont typeface="Wingdings" panose="05000000000000000000" charset="0"/>
              <a:defRPr/>
            </a:pPr>
            <a:r>
              <a:rPr kumimoji="0" lang="zh-CN" altLang="en-US" sz="2800" b="1" i="0" u="none" strike="noStrike" kern="1200" cap="none" spc="0" normalizeH="0" baseline="0" noProof="1">
                <a:ln>
                  <a:noFill/>
                </a:ln>
                <a:solidFill>
                  <a:srgbClr val="C0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贾平凹  作品风格</a:t>
            </a:r>
          </a:p>
        </p:txBody>
      </p:sp>
      <p:pic>
        <p:nvPicPr>
          <p:cNvPr id="28" name="图片 27"/>
          <p:cNvPicPr>
            <a:picLocks noChangeAspect="1"/>
          </p:cNvPicPr>
          <p:nvPr/>
        </p:nvPicPr>
        <p:blipFill>
          <a:blip r:embed="rId3"/>
          <a:stretch>
            <a:fillRect/>
          </a:stretch>
        </p:blipFill>
        <p:spPr>
          <a:xfrm>
            <a:off x="7193915" y="-113665"/>
            <a:ext cx="5030470" cy="503047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randombar(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1986" name="图片 1" descr="组48325同意"/>
          <p:cNvPicPr>
            <a:picLocks noChangeAspect="1"/>
          </p:cNvPicPr>
          <p:nvPr/>
        </p:nvPicPr>
        <p:blipFill>
          <a:blip r:embed="rId3"/>
          <a:stretch>
            <a:fillRect/>
          </a:stretch>
        </p:blipFill>
        <p:spPr>
          <a:xfrm>
            <a:off x="406400" y="658813"/>
            <a:ext cx="2389188" cy="608012"/>
          </a:xfrm>
          <a:prstGeom prst="rect">
            <a:avLst/>
          </a:prstGeom>
          <a:noFill/>
          <a:ln w="9525">
            <a:noFill/>
          </a:ln>
        </p:spPr>
      </p:pic>
      <p:sp>
        <p:nvSpPr>
          <p:cNvPr id="41988" name="文本框 7"/>
          <p:cNvSpPr txBox="1"/>
          <p:nvPr/>
        </p:nvSpPr>
        <p:spPr>
          <a:xfrm>
            <a:off x="1060450" y="752475"/>
            <a:ext cx="1422400" cy="461963"/>
          </a:xfrm>
          <a:prstGeom prst="rect">
            <a:avLst/>
          </a:prstGeom>
          <a:noFill/>
          <a:ln w="9525">
            <a:noFill/>
          </a:ln>
        </p:spPr>
        <p:txBody>
          <a:bodyPr wrap="none">
            <a:spAutoFit/>
          </a:bodyPr>
          <a:lstStyle/>
          <a:p>
            <a:pPr eaLnBrk="0" hangingPunct="0"/>
            <a:r>
              <a:rPr lang="zh-CN" altLang="en-US" sz="2400" b="1">
                <a:solidFill>
                  <a:srgbClr val="EF7509"/>
                </a:solidFill>
                <a:latin typeface="思源黑体 CN Heavy" panose="020B0A00000000000000" pitchFamily="34" charset="-122"/>
                <a:ea typeface="思源黑体 CN Heavy" panose="020B0A00000000000000" pitchFamily="34" charset="-122"/>
              </a:rPr>
              <a:t>板书设计</a:t>
            </a:r>
          </a:p>
        </p:txBody>
      </p:sp>
      <p:pic>
        <p:nvPicPr>
          <p:cNvPr id="41998" name="图片 2"/>
          <p:cNvPicPr>
            <a:picLocks noChangeAspect="1"/>
          </p:cNvPicPr>
          <p:nvPr/>
        </p:nvPicPr>
        <p:blipFill>
          <a:blip r:embed="rId4"/>
          <a:stretch>
            <a:fillRect/>
          </a:stretch>
        </p:blipFill>
        <p:spPr>
          <a:xfrm rot="4473254">
            <a:off x="1056640" y="5750878"/>
            <a:ext cx="785813" cy="590550"/>
          </a:xfrm>
          <a:prstGeom prst="rect">
            <a:avLst/>
          </a:prstGeom>
          <a:noFill/>
          <a:ln w="9525">
            <a:noFill/>
          </a:ln>
        </p:spPr>
      </p:pic>
      <p:pic>
        <p:nvPicPr>
          <p:cNvPr id="41999" name="图片 31"/>
          <p:cNvPicPr>
            <a:picLocks noChangeAspect="1"/>
          </p:cNvPicPr>
          <p:nvPr/>
        </p:nvPicPr>
        <p:blipFill>
          <a:blip r:embed="rId4"/>
          <a:stretch>
            <a:fillRect/>
          </a:stretch>
        </p:blipFill>
        <p:spPr>
          <a:xfrm rot="1595337">
            <a:off x="330200" y="1542733"/>
            <a:ext cx="1016000" cy="763587"/>
          </a:xfrm>
          <a:prstGeom prst="rect">
            <a:avLst/>
          </a:prstGeom>
          <a:noFill/>
          <a:ln w="9525">
            <a:noFill/>
          </a:ln>
        </p:spPr>
      </p:pic>
      <p:pic>
        <p:nvPicPr>
          <p:cNvPr id="42000" name="图片 32"/>
          <p:cNvPicPr>
            <a:picLocks noChangeAspect="1"/>
          </p:cNvPicPr>
          <p:nvPr/>
        </p:nvPicPr>
        <p:blipFill>
          <a:blip r:embed="rId4"/>
          <a:stretch>
            <a:fillRect/>
          </a:stretch>
        </p:blipFill>
        <p:spPr>
          <a:xfrm rot="2089184">
            <a:off x="157480" y="3494088"/>
            <a:ext cx="714375" cy="536575"/>
          </a:xfrm>
          <a:prstGeom prst="rect">
            <a:avLst/>
          </a:prstGeom>
          <a:noFill/>
          <a:ln w="9525">
            <a:noFill/>
          </a:ln>
        </p:spPr>
      </p:pic>
      <p:pic>
        <p:nvPicPr>
          <p:cNvPr id="6" name="图片 5" descr="0dbfa339f1406c94d7a837f2211140d02f0655277a061-bVkzK3_fw1200"/>
          <p:cNvPicPr>
            <a:picLocks noChangeAspect="1"/>
          </p:cNvPicPr>
          <p:nvPr/>
        </p:nvPicPr>
        <p:blipFill>
          <a:blip r:embed="rId5"/>
          <a:stretch>
            <a:fillRect/>
          </a:stretch>
        </p:blipFill>
        <p:spPr>
          <a:xfrm>
            <a:off x="8562340" y="752475"/>
            <a:ext cx="3707130" cy="3707130"/>
          </a:xfrm>
          <a:prstGeom prst="rect">
            <a:avLst/>
          </a:prstGeom>
        </p:spPr>
      </p:pic>
      <p:sp>
        <p:nvSpPr>
          <p:cNvPr id="2" name="文本框 1"/>
          <p:cNvSpPr txBox="1"/>
          <p:nvPr/>
        </p:nvSpPr>
        <p:spPr>
          <a:xfrm>
            <a:off x="1838960" y="1466215"/>
            <a:ext cx="6962140" cy="4799965"/>
          </a:xfrm>
          <a:prstGeom prst="rect">
            <a:avLst/>
          </a:prstGeom>
          <a:noFill/>
        </p:spPr>
        <p:txBody>
          <a:bodyPr wrap="square" rtlCol="0">
            <a:spAutoFit/>
          </a:bodyPr>
          <a:lstStyle/>
          <a:p>
            <a:pPr algn="ctr">
              <a:lnSpc>
                <a:spcPct val="150000"/>
              </a:lnSpc>
            </a:pPr>
            <a:r>
              <a:rPr lang="zh-CN" altLang="en-US" sz="2800">
                <a:latin typeface="微软雅黑" panose="020B0503020204020204" pitchFamily="34" charset="-122"/>
                <a:ea typeface="微软雅黑" panose="020B0503020204020204" pitchFamily="34" charset="-122"/>
                <a:cs typeface="微软雅黑" panose="020B0503020204020204" pitchFamily="34" charset="-122"/>
              </a:rPr>
              <a:t>秦地--空旷平坦，厚重实在</a:t>
            </a:r>
          </a:p>
          <a:p>
            <a:pPr>
              <a:lnSpc>
                <a:spcPct val="150000"/>
              </a:lnSpc>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①与秦人一样死不离窝的秦腔；</a:t>
            </a:r>
          </a:p>
          <a:p>
            <a:pPr>
              <a:lnSpc>
                <a:spcPct val="150000"/>
              </a:lnSpc>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②与八百里秦川地理构造惟妙惟肖的秦腔；</a:t>
            </a:r>
          </a:p>
          <a:p>
            <a:pPr algn="ctr">
              <a:lnSpc>
                <a:spcPct val="150000"/>
              </a:lnSpc>
            </a:pPr>
            <a:r>
              <a:rPr lang="zh-CN" altLang="en-US" sz="2800">
                <a:latin typeface="微软雅黑" panose="020B0503020204020204" pitchFamily="34" charset="-122"/>
                <a:ea typeface="微软雅黑" panose="020B0503020204020204" pitchFamily="34" charset="-122"/>
                <a:cs typeface="微软雅黑" panose="020B0503020204020204" pitchFamily="34" charset="-122"/>
              </a:rPr>
              <a:t>秦腔--高亢激昂，朴实粗犷</a:t>
            </a:r>
          </a:p>
          <a:p>
            <a:pPr>
              <a:lnSpc>
                <a:spcPct val="150000"/>
              </a:lnSpc>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③与秦人一样朴实粗犷的秦腔；</a:t>
            </a:r>
          </a:p>
          <a:p>
            <a:pPr>
              <a:lnSpc>
                <a:spcPct val="150000"/>
              </a:lnSpc>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④承载着秦人喜怒哀乐的秦腔；</a:t>
            </a:r>
          </a:p>
          <a:p>
            <a:pPr>
              <a:lnSpc>
                <a:spcPct val="150000"/>
              </a:lnSpc>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⑤令三千万老陕无限痴迷的秦腔；</a:t>
            </a:r>
          </a:p>
          <a:p>
            <a:pPr algn="ctr">
              <a:lnSpc>
                <a:spcPct val="150000"/>
              </a:lnSpc>
            </a:pPr>
            <a:r>
              <a:rPr lang="zh-CN" altLang="en-US" sz="2800">
                <a:latin typeface="微软雅黑" panose="020B0503020204020204" pitchFamily="34" charset="-122"/>
                <a:ea typeface="微软雅黑" panose="020B0503020204020204" pitchFamily="34" charset="-122"/>
                <a:cs typeface="微软雅黑" panose="020B0503020204020204" pitchFamily="34" charset="-122"/>
              </a:rPr>
              <a:t>秦人--二楞粗犷，朴实豪放</a:t>
            </a:r>
          </a:p>
        </p:txBody>
      </p:sp>
      <p:sp>
        <p:nvSpPr>
          <p:cNvPr id="4" name="文本框 3"/>
          <p:cNvSpPr txBox="1"/>
          <p:nvPr/>
        </p:nvSpPr>
        <p:spPr>
          <a:xfrm>
            <a:off x="3342005" y="718185"/>
            <a:ext cx="4237355" cy="583565"/>
          </a:xfrm>
          <a:prstGeom prst="rect">
            <a:avLst/>
          </a:prstGeom>
          <a:noFill/>
        </p:spPr>
        <p:txBody>
          <a:bodyPr wrap="square" rtlCol="0">
            <a:spAutoFit/>
          </a:bodyPr>
          <a:lstStyle/>
          <a:p>
            <a:pPr algn="ctr"/>
            <a:r>
              <a:rPr lang="zh-CN" altLang="en-US" sz="3200" b="1">
                <a:solidFill>
                  <a:srgbClr val="C00000"/>
                </a:solidFill>
                <a:latin typeface="微软雅黑" panose="020B0503020204020204" pitchFamily="34" charset="-122"/>
                <a:ea typeface="微软雅黑" panose="020B0503020204020204" pitchFamily="34" charset="-122"/>
              </a:rPr>
              <a:t>秦   腔</a:t>
            </a:r>
          </a:p>
        </p:txBody>
      </p:sp>
      <p:pic>
        <p:nvPicPr>
          <p:cNvPr id="42001" name="New picture"/>
          <p:cNvPicPr/>
          <p:nvPr/>
        </p:nvPicPr>
        <p:blipFill>
          <a:blip r:embed="rId6"/>
          <a:stretch>
            <a:fillRect/>
          </a:stretch>
        </p:blipFill>
        <p:spPr>
          <a:xfrm>
            <a:off x="10922000" y="11264900"/>
            <a:ext cx="330200" cy="241300"/>
          </a:xfrm>
          <a:prstGeom prst="cube">
            <a:avLst/>
          </a:prstGeom>
        </p:spPr>
      </p:pic>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2290" name="图片 1" descr="组48325同意"/>
          <p:cNvPicPr>
            <a:picLocks noChangeAspect="1"/>
          </p:cNvPicPr>
          <p:nvPr/>
        </p:nvPicPr>
        <p:blipFill>
          <a:blip r:embed="rId3"/>
          <a:stretch>
            <a:fillRect/>
          </a:stretch>
        </p:blipFill>
        <p:spPr>
          <a:xfrm>
            <a:off x="406400" y="658813"/>
            <a:ext cx="3781425" cy="608012"/>
          </a:xfrm>
          <a:prstGeom prst="rect">
            <a:avLst/>
          </a:prstGeom>
          <a:noFill/>
          <a:ln w="9525">
            <a:noFill/>
          </a:ln>
        </p:spPr>
      </p:pic>
      <p:sp>
        <p:nvSpPr>
          <p:cNvPr id="12292" name="文本框 7"/>
          <p:cNvSpPr txBox="1"/>
          <p:nvPr/>
        </p:nvSpPr>
        <p:spPr>
          <a:xfrm>
            <a:off x="1060450" y="752475"/>
            <a:ext cx="2954338" cy="461963"/>
          </a:xfrm>
          <a:prstGeom prst="rect">
            <a:avLst/>
          </a:prstGeom>
          <a:noFill/>
          <a:ln w="9525">
            <a:noFill/>
          </a:ln>
        </p:spPr>
        <p:txBody>
          <a:bodyPr wrap="none">
            <a:spAutoFit/>
          </a:bodyPr>
          <a:lstStyle/>
          <a:p>
            <a:pPr eaLnBrk="0" hangingPunct="0"/>
            <a:r>
              <a:rPr lang="zh-CN" altLang="en-US" sz="2400" b="1">
                <a:solidFill>
                  <a:srgbClr val="EF7509"/>
                </a:solidFill>
                <a:latin typeface="思源黑体 CN Heavy" panose="020B0A00000000000000" pitchFamily="34" charset="-122"/>
                <a:ea typeface="思源黑体 CN Heavy" panose="020B0A00000000000000" pitchFamily="34" charset="-122"/>
              </a:rPr>
              <a:t>教学目标与核心素养</a:t>
            </a:r>
          </a:p>
        </p:txBody>
      </p:sp>
      <p:sp>
        <p:nvSpPr>
          <p:cNvPr id="12293" name="矩形 1"/>
          <p:cNvSpPr/>
          <p:nvPr/>
        </p:nvSpPr>
        <p:spPr>
          <a:xfrm>
            <a:off x="1605915" y="2423160"/>
            <a:ext cx="9750425" cy="2861310"/>
          </a:xfrm>
          <a:prstGeom prst="rect">
            <a:avLst/>
          </a:prstGeom>
          <a:noFill/>
          <a:ln w="9525">
            <a:noFill/>
          </a:ln>
        </p:spPr>
        <p:txBody>
          <a:bodyPr wrap="square">
            <a:spAutoFit/>
          </a:bodyPr>
          <a:lstStyle/>
          <a:p>
            <a:pPr eaLnBrk="0" hangingPunct="0">
              <a:lnSpc>
                <a:spcPct val="150000"/>
              </a:lnSpc>
            </a:pPr>
            <a:r>
              <a:rPr lang="zh-CN" altLang="en-US" sz="2400" b="1">
                <a:latin typeface="楷体" panose="02010609060101010101" pitchFamily="49" charset="-122"/>
                <a:ea typeface="楷体" panose="02010609060101010101" pitchFamily="49" charset="-122"/>
              </a:rPr>
              <a:t>语言建构与运用：</a:t>
            </a:r>
            <a:r>
              <a:rPr lang="zh-CN" sz="2400" b="1">
                <a:latin typeface="楷体" panose="02010609060101010101" pitchFamily="49" charset="-122"/>
                <a:ea typeface="楷体" panose="02010609060101010101" pitchFamily="49" charset="-122"/>
                <a:sym typeface="+mn-ea"/>
              </a:rPr>
              <a:t>了解秦腔、秦地、秦人的基本特点。</a:t>
            </a:r>
          </a:p>
          <a:p>
            <a:pPr eaLnBrk="0" hangingPunct="0">
              <a:lnSpc>
                <a:spcPct val="150000"/>
              </a:lnSpc>
            </a:pPr>
            <a:r>
              <a:rPr lang="zh-CN" altLang="en-US" sz="2400" b="1">
                <a:latin typeface="楷体" panose="02010609060101010101" pitchFamily="49" charset="-122"/>
                <a:ea typeface="楷体" panose="02010609060101010101" pitchFamily="49" charset="-122"/>
              </a:rPr>
              <a:t>思维发展与提升：</a:t>
            </a:r>
            <a:r>
              <a:rPr sz="2400" b="1">
                <a:latin typeface="楷体" panose="02010609060101010101" pitchFamily="49" charset="-122"/>
                <a:ea typeface="楷体" panose="02010609060101010101" pitchFamily="49" charset="-122"/>
                <a:sym typeface="+mn-ea"/>
              </a:rPr>
              <a:t>品味文章的语言、学习描写手法。</a:t>
            </a:r>
          </a:p>
          <a:p>
            <a:pPr eaLnBrk="0" hangingPunct="0">
              <a:lnSpc>
                <a:spcPct val="150000"/>
              </a:lnSpc>
            </a:pPr>
            <a:r>
              <a:rPr lang="zh-CN" altLang="en-US" sz="2400" b="1">
                <a:latin typeface="楷体" panose="02010609060101010101" pitchFamily="49" charset="-122"/>
                <a:ea typeface="楷体" panose="02010609060101010101" pitchFamily="49" charset="-122"/>
              </a:rPr>
              <a:t>审美鉴赏与创造：</a:t>
            </a:r>
            <a:r>
              <a:rPr sz="2400" b="1">
                <a:latin typeface="楷体" panose="02010609060101010101" pitchFamily="49" charset="-122"/>
                <a:ea typeface="楷体" panose="02010609060101010101" pitchFamily="49" charset="-122"/>
                <a:sym typeface="+mn-ea"/>
              </a:rPr>
              <a:t>体会中国民俗文化的特点，交流秦腔之类传统艺术发展前景的看法。 </a:t>
            </a:r>
          </a:p>
          <a:p>
            <a:pPr eaLnBrk="0" hangingPunct="0">
              <a:lnSpc>
                <a:spcPct val="150000"/>
              </a:lnSpc>
            </a:pPr>
            <a:r>
              <a:rPr lang="zh-CN" altLang="en-US" sz="2400" b="1">
                <a:latin typeface="楷体" panose="02010609060101010101" pitchFamily="49" charset="-122"/>
                <a:ea typeface="楷体" panose="02010609060101010101" pitchFamily="49" charset="-122"/>
              </a:rPr>
              <a:t>文化传承与理解：</a:t>
            </a:r>
            <a:r>
              <a:rPr lang="zh-CN" sz="2400" b="1">
                <a:latin typeface="楷体" panose="02010609060101010101" pitchFamily="49" charset="-122"/>
                <a:ea typeface="楷体" panose="02010609060101010101" pitchFamily="49" charset="-122"/>
                <a:sym typeface="+mn-ea"/>
              </a:rPr>
              <a:t>领略秦地的风俗民情。</a:t>
            </a:r>
          </a:p>
        </p:txBody>
      </p:sp>
      <p:sp>
        <p:nvSpPr>
          <p:cNvPr id="12294" name="TextBox 1"/>
          <p:cNvSpPr txBox="1"/>
          <p:nvPr/>
        </p:nvSpPr>
        <p:spPr>
          <a:xfrm>
            <a:off x="1300798" y="1583373"/>
            <a:ext cx="1992312" cy="585787"/>
          </a:xfrm>
          <a:prstGeom prst="rect">
            <a:avLst/>
          </a:prstGeom>
          <a:noFill/>
          <a:ln w="9525">
            <a:noFill/>
          </a:ln>
        </p:spPr>
        <p:txBody>
          <a:bodyPr>
            <a:spAutoFit/>
          </a:bodyPr>
          <a:lstStyle/>
          <a:p>
            <a:r>
              <a:rPr lang="zh-CN" altLang="en-US" sz="3200" b="1">
                <a:latin typeface="楷体" panose="02010609060101010101" pitchFamily="49" charset="-122"/>
                <a:ea typeface="楷体" panose="02010609060101010101" pitchFamily="49" charset="-122"/>
              </a:rPr>
              <a:t>核心素养</a:t>
            </a: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7649" name="图片 1" descr="组48325同意"/>
          <p:cNvPicPr>
            <a:picLocks noChangeAspect="1"/>
          </p:cNvPicPr>
          <p:nvPr/>
        </p:nvPicPr>
        <p:blipFill>
          <a:blip r:embed="rId2"/>
          <a:stretch>
            <a:fillRect/>
          </a:stretch>
        </p:blipFill>
        <p:spPr>
          <a:xfrm>
            <a:off x="406400" y="658813"/>
            <a:ext cx="2389188" cy="608012"/>
          </a:xfrm>
          <a:prstGeom prst="rect">
            <a:avLst/>
          </a:prstGeom>
          <a:noFill/>
          <a:ln w="9525">
            <a:noFill/>
          </a:ln>
        </p:spPr>
      </p:pic>
      <p:sp>
        <p:nvSpPr>
          <p:cNvPr id="27651" name="文本框 7"/>
          <p:cNvSpPr txBox="1"/>
          <p:nvPr/>
        </p:nvSpPr>
        <p:spPr>
          <a:xfrm>
            <a:off x="1060450" y="752475"/>
            <a:ext cx="1422400" cy="461963"/>
          </a:xfrm>
          <a:prstGeom prst="rect">
            <a:avLst/>
          </a:prstGeom>
          <a:noFill/>
          <a:ln w="9525">
            <a:noFill/>
          </a:ln>
        </p:spPr>
        <p:txBody>
          <a:bodyPr wrap="none" anchor="t" anchorCtr="0">
            <a:spAutoFit/>
          </a:bodyPr>
          <a:lstStyle/>
          <a:p>
            <a:pPr eaLnBrk="0" hangingPunct="0"/>
            <a:r>
              <a:rPr lang="zh-CN" altLang="en-US" sz="2400" b="1">
                <a:solidFill>
                  <a:srgbClr val="EF7509"/>
                </a:solidFill>
                <a:latin typeface="思源黑体 CN Heavy" panose="020B0A00000000000000" pitchFamily="34" charset="-122"/>
                <a:ea typeface="思源黑体 CN Heavy" panose="020B0A00000000000000" pitchFamily="34" charset="-122"/>
              </a:rPr>
              <a:t>新知讲解</a:t>
            </a:r>
          </a:p>
        </p:txBody>
      </p:sp>
      <p:sp>
        <p:nvSpPr>
          <p:cNvPr id="2" name="Text Box 3"/>
          <p:cNvSpPr txBox="1"/>
          <p:nvPr/>
        </p:nvSpPr>
        <p:spPr>
          <a:xfrm>
            <a:off x="1325880" y="3225165"/>
            <a:ext cx="5989955" cy="2306955"/>
          </a:xfrm>
          <a:prstGeom prst="rect">
            <a:avLst/>
          </a:prstGeom>
          <a:noFill/>
          <a:ln w="9525">
            <a:noFill/>
          </a:ln>
        </p:spPr>
        <p:txBody>
          <a:bodyPr wrap="square" anchor="t" anchorCtr="0">
            <a:spAutoFit/>
          </a:bodyPr>
          <a:lstStyle/>
          <a:p>
            <a:pPr indent="609600" eaLnBrk="0" hangingPunct="0">
              <a:lnSpc>
                <a:spcPct val="150000"/>
              </a:lnSpc>
            </a:pPr>
            <a:r>
              <a:rPr lang="zh-CN" altLang="zh-CN" sz="2400">
                <a:latin typeface="微软雅黑" panose="020B0503020204020204" pitchFamily="34" charset="-122"/>
                <a:ea typeface="微软雅黑" panose="020B0503020204020204" pitchFamily="34" charset="-122"/>
                <a:sym typeface="Arial" panose="020B0604020202020204" pitchFamily="34" charset="0"/>
              </a:rPr>
              <a:t>秦腔是我国戏曲四大声腔中最古老、最丰富、最庞大的声腔体系。</a:t>
            </a:r>
          </a:p>
          <a:p>
            <a:pPr indent="609600" eaLnBrk="0" hangingPunct="0">
              <a:lnSpc>
                <a:spcPct val="150000"/>
              </a:lnSpc>
            </a:pPr>
            <a:r>
              <a:rPr lang="zh-CN" altLang="zh-CN" sz="2400">
                <a:latin typeface="微软雅黑" panose="020B0503020204020204" pitchFamily="34" charset="-122"/>
                <a:ea typeface="微软雅黑" panose="020B0503020204020204" pitchFamily="34" charset="-122"/>
                <a:sym typeface="Arial" panose="020B0604020202020204" pitchFamily="34" charset="0"/>
              </a:rPr>
              <a:t>我国戏曲四大声腔： 昆腔、高腔、梆子腔、皮黄腔。</a:t>
            </a:r>
          </a:p>
        </p:txBody>
      </p:sp>
      <p:pic>
        <p:nvPicPr>
          <p:cNvPr id="27653" name="图片 9"/>
          <p:cNvPicPr>
            <a:picLocks noChangeAspect="1"/>
          </p:cNvPicPr>
          <p:nvPr/>
        </p:nvPicPr>
        <p:blipFill>
          <a:blip r:embed="rId3"/>
          <a:stretch>
            <a:fillRect/>
          </a:stretch>
        </p:blipFill>
        <p:spPr>
          <a:xfrm>
            <a:off x="1797685" y="1622425"/>
            <a:ext cx="1219200" cy="1219200"/>
          </a:xfrm>
          <a:prstGeom prst="rect">
            <a:avLst/>
          </a:prstGeom>
          <a:noFill/>
          <a:ln w="9525">
            <a:noFill/>
          </a:ln>
        </p:spPr>
      </p:pic>
      <p:pic>
        <p:nvPicPr>
          <p:cNvPr id="27654" name="图片 10"/>
          <p:cNvPicPr>
            <a:picLocks noChangeAspect="1"/>
          </p:cNvPicPr>
          <p:nvPr/>
        </p:nvPicPr>
        <p:blipFill>
          <a:blip r:embed="rId3"/>
          <a:stretch>
            <a:fillRect/>
          </a:stretch>
        </p:blipFill>
        <p:spPr>
          <a:xfrm>
            <a:off x="3910013" y="1616710"/>
            <a:ext cx="1219200" cy="1219200"/>
          </a:xfrm>
          <a:prstGeom prst="rect">
            <a:avLst/>
          </a:prstGeom>
          <a:noFill/>
          <a:ln w="9525">
            <a:noFill/>
          </a:ln>
        </p:spPr>
      </p:pic>
      <p:sp>
        <p:nvSpPr>
          <p:cNvPr id="27655" name="矩形 11"/>
          <p:cNvSpPr/>
          <p:nvPr/>
        </p:nvSpPr>
        <p:spPr>
          <a:xfrm>
            <a:off x="2003108" y="1811338"/>
            <a:ext cx="792480" cy="829945"/>
          </a:xfrm>
          <a:prstGeom prst="rect">
            <a:avLst/>
          </a:prstGeom>
          <a:noFill/>
          <a:ln w="9525">
            <a:noFill/>
          </a:ln>
        </p:spPr>
        <p:txBody>
          <a:bodyPr wrap="none" anchor="t" anchorCtr="0">
            <a:spAutoFit/>
          </a:bodyPr>
          <a:lstStyle/>
          <a:p>
            <a:pPr algn="ctr"/>
            <a:r>
              <a:rPr lang="zh-CN" altLang="en-US" sz="4800">
                <a:solidFill>
                  <a:srgbClr val="262626"/>
                </a:solidFill>
                <a:latin typeface="思源宋体 CN Heavy" panose="02020900000000000000" pitchFamily="18" charset="-122"/>
                <a:ea typeface="思源宋体 CN Heavy" panose="02020900000000000000" pitchFamily="18" charset="-122"/>
              </a:rPr>
              <a:t>秦</a:t>
            </a:r>
          </a:p>
        </p:txBody>
      </p:sp>
      <p:sp>
        <p:nvSpPr>
          <p:cNvPr id="27656" name="矩形 12"/>
          <p:cNvSpPr/>
          <p:nvPr/>
        </p:nvSpPr>
        <p:spPr>
          <a:xfrm>
            <a:off x="4105910" y="1805623"/>
            <a:ext cx="792480" cy="829945"/>
          </a:xfrm>
          <a:prstGeom prst="rect">
            <a:avLst/>
          </a:prstGeom>
          <a:noFill/>
          <a:ln w="9525">
            <a:noFill/>
          </a:ln>
        </p:spPr>
        <p:txBody>
          <a:bodyPr wrap="none" anchor="t" anchorCtr="0">
            <a:spAutoFit/>
          </a:bodyPr>
          <a:lstStyle/>
          <a:p>
            <a:pPr algn="ctr"/>
            <a:r>
              <a:rPr lang="zh-CN" altLang="en-US" sz="4800">
                <a:solidFill>
                  <a:srgbClr val="262626"/>
                </a:solidFill>
                <a:latin typeface="思源宋体 CN Heavy" panose="02020900000000000000" pitchFamily="18" charset="-122"/>
                <a:ea typeface="思源宋体 CN Heavy" panose="02020900000000000000" pitchFamily="18" charset="-122"/>
              </a:rPr>
              <a:t>腔</a:t>
            </a:r>
          </a:p>
        </p:txBody>
      </p:sp>
      <p:pic>
        <p:nvPicPr>
          <p:cNvPr id="3" name="图片 2"/>
          <p:cNvPicPr>
            <a:picLocks noChangeAspect="1"/>
          </p:cNvPicPr>
          <p:nvPr/>
        </p:nvPicPr>
        <p:blipFill>
          <a:blip r:embed="rId4"/>
          <a:stretch>
            <a:fillRect/>
          </a:stretch>
        </p:blipFill>
        <p:spPr>
          <a:xfrm rot="780000">
            <a:off x="8916670" y="1003935"/>
            <a:ext cx="2757805" cy="3676015"/>
          </a:xfrm>
          <a:prstGeom prst="ellips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100000">
                                          <p:val>
                                            <p:strVal val="#ppt_x"/>
                                          </p:val>
                                        </p:tav>
                                      </p:tavLst>
                                    </p:anim>
                                    <p:anim calcmode="lin" valueType="num">
                                      <p:cBhvr>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7649" name="图片 1" descr="组48325同意"/>
          <p:cNvPicPr>
            <a:picLocks noChangeAspect="1"/>
          </p:cNvPicPr>
          <p:nvPr/>
        </p:nvPicPr>
        <p:blipFill>
          <a:blip r:embed="rId2"/>
          <a:stretch>
            <a:fillRect/>
          </a:stretch>
        </p:blipFill>
        <p:spPr>
          <a:xfrm>
            <a:off x="406400" y="658813"/>
            <a:ext cx="2389188" cy="608012"/>
          </a:xfrm>
          <a:prstGeom prst="rect">
            <a:avLst/>
          </a:prstGeom>
          <a:noFill/>
          <a:ln w="9525">
            <a:noFill/>
          </a:ln>
        </p:spPr>
      </p:pic>
      <p:sp>
        <p:nvSpPr>
          <p:cNvPr id="27651" name="文本框 7"/>
          <p:cNvSpPr txBox="1"/>
          <p:nvPr/>
        </p:nvSpPr>
        <p:spPr>
          <a:xfrm>
            <a:off x="1060450" y="752475"/>
            <a:ext cx="1422400" cy="461963"/>
          </a:xfrm>
          <a:prstGeom prst="rect">
            <a:avLst/>
          </a:prstGeom>
          <a:noFill/>
          <a:ln w="9525">
            <a:noFill/>
          </a:ln>
        </p:spPr>
        <p:txBody>
          <a:bodyPr wrap="none" anchor="t" anchorCtr="0">
            <a:spAutoFit/>
          </a:bodyPr>
          <a:lstStyle/>
          <a:p>
            <a:pPr eaLnBrk="0" hangingPunct="0"/>
            <a:r>
              <a:rPr lang="zh-CN" altLang="en-US" sz="2400" b="1">
                <a:solidFill>
                  <a:srgbClr val="EF7509"/>
                </a:solidFill>
                <a:latin typeface="思源黑体 CN Heavy" panose="020B0A00000000000000" pitchFamily="34" charset="-122"/>
                <a:ea typeface="思源黑体 CN Heavy" panose="020B0A00000000000000" pitchFamily="34" charset="-122"/>
              </a:rPr>
              <a:t>新知讲解</a:t>
            </a:r>
          </a:p>
        </p:txBody>
      </p:sp>
      <p:sp>
        <p:nvSpPr>
          <p:cNvPr id="2" name="Text Box 3"/>
          <p:cNvSpPr txBox="1"/>
          <p:nvPr/>
        </p:nvSpPr>
        <p:spPr>
          <a:xfrm>
            <a:off x="1207770" y="3225165"/>
            <a:ext cx="5989955" cy="2861310"/>
          </a:xfrm>
          <a:prstGeom prst="rect">
            <a:avLst/>
          </a:prstGeom>
          <a:noFill/>
          <a:ln w="9525">
            <a:noFill/>
          </a:ln>
        </p:spPr>
        <p:txBody>
          <a:bodyPr wrap="square" anchor="t" anchorCtr="0">
            <a:spAutoFit/>
          </a:bodyPr>
          <a:lstStyle/>
          <a:p>
            <a:pPr indent="609600" eaLnBrk="0" hangingPunct="0">
              <a:lnSpc>
                <a:spcPct val="150000"/>
              </a:lnSpc>
            </a:pPr>
            <a:r>
              <a:rPr lang="zh-CN" altLang="zh-CN" sz="2400">
                <a:latin typeface="微软雅黑" panose="020B0503020204020204" pitchFamily="34" charset="-122"/>
                <a:ea typeface="微软雅黑" panose="020B0503020204020204" pitchFamily="34" charset="-122"/>
                <a:sym typeface="Arial" panose="020B0604020202020204" pitchFamily="34" charset="0"/>
              </a:rPr>
              <a:t>秦腔又称乱弹，源于西秦腔，流行于我国西北地区的陕西、甘肃、青海、宁夏、新疆等地，又因其以枣木梆子为击节乐器，所以又叫“梆子腔”，俗称“桄桄子”（因以梆击节时发出“恍恍”声） </a:t>
            </a:r>
          </a:p>
        </p:txBody>
      </p:sp>
      <p:pic>
        <p:nvPicPr>
          <p:cNvPr id="27653" name="图片 9"/>
          <p:cNvPicPr>
            <a:picLocks noChangeAspect="1"/>
          </p:cNvPicPr>
          <p:nvPr/>
        </p:nvPicPr>
        <p:blipFill>
          <a:blip r:embed="rId3"/>
          <a:stretch>
            <a:fillRect/>
          </a:stretch>
        </p:blipFill>
        <p:spPr>
          <a:xfrm>
            <a:off x="1797685" y="1622425"/>
            <a:ext cx="1219200" cy="1219200"/>
          </a:xfrm>
          <a:prstGeom prst="rect">
            <a:avLst/>
          </a:prstGeom>
          <a:noFill/>
          <a:ln w="9525">
            <a:noFill/>
          </a:ln>
        </p:spPr>
      </p:pic>
      <p:pic>
        <p:nvPicPr>
          <p:cNvPr id="27654" name="图片 10"/>
          <p:cNvPicPr>
            <a:picLocks noChangeAspect="1"/>
          </p:cNvPicPr>
          <p:nvPr/>
        </p:nvPicPr>
        <p:blipFill>
          <a:blip r:embed="rId3"/>
          <a:stretch>
            <a:fillRect/>
          </a:stretch>
        </p:blipFill>
        <p:spPr>
          <a:xfrm>
            <a:off x="3910013" y="1616710"/>
            <a:ext cx="1219200" cy="1219200"/>
          </a:xfrm>
          <a:prstGeom prst="rect">
            <a:avLst/>
          </a:prstGeom>
          <a:noFill/>
          <a:ln w="9525">
            <a:noFill/>
          </a:ln>
        </p:spPr>
      </p:pic>
      <p:sp>
        <p:nvSpPr>
          <p:cNvPr id="27655" name="矩形 11"/>
          <p:cNvSpPr/>
          <p:nvPr/>
        </p:nvSpPr>
        <p:spPr>
          <a:xfrm>
            <a:off x="2003108" y="1811338"/>
            <a:ext cx="792480" cy="829945"/>
          </a:xfrm>
          <a:prstGeom prst="rect">
            <a:avLst/>
          </a:prstGeom>
          <a:noFill/>
          <a:ln w="9525">
            <a:noFill/>
          </a:ln>
        </p:spPr>
        <p:txBody>
          <a:bodyPr wrap="none" anchor="t" anchorCtr="0">
            <a:spAutoFit/>
          </a:bodyPr>
          <a:lstStyle/>
          <a:p>
            <a:pPr algn="ctr"/>
            <a:r>
              <a:rPr lang="zh-CN" altLang="en-US" sz="4800">
                <a:solidFill>
                  <a:srgbClr val="262626"/>
                </a:solidFill>
                <a:latin typeface="思源宋体 CN Heavy" panose="02020900000000000000" pitchFamily="18" charset="-122"/>
                <a:ea typeface="思源宋体 CN Heavy" panose="02020900000000000000" pitchFamily="18" charset="-122"/>
              </a:rPr>
              <a:t>秦</a:t>
            </a:r>
          </a:p>
        </p:txBody>
      </p:sp>
      <p:sp>
        <p:nvSpPr>
          <p:cNvPr id="27656" name="矩形 12"/>
          <p:cNvSpPr/>
          <p:nvPr/>
        </p:nvSpPr>
        <p:spPr>
          <a:xfrm>
            <a:off x="4105910" y="1805623"/>
            <a:ext cx="792480" cy="829945"/>
          </a:xfrm>
          <a:prstGeom prst="rect">
            <a:avLst/>
          </a:prstGeom>
          <a:noFill/>
          <a:ln w="9525">
            <a:noFill/>
          </a:ln>
        </p:spPr>
        <p:txBody>
          <a:bodyPr wrap="none" anchor="t" anchorCtr="0">
            <a:spAutoFit/>
          </a:bodyPr>
          <a:lstStyle/>
          <a:p>
            <a:pPr algn="ctr"/>
            <a:r>
              <a:rPr lang="zh-CN" altLang="en-US" sz="4800">
                <a:solidFill>
                  <a:srgbClr val="262626"/>
                </a:solidFill>
                <a:latin typeface="思源宋体 CN Heavy" panose="02020900000000000000" pitchFamily="18" charset="-122"/>
                <a:ea typeface="思源宋体 CN Heavy" panose="02020900000000000000" pitchFamily="18" charset="-122"/>
              </a:rPr>
              <a:t>腔</a:t>
            </a:r>
          </a:p>
        </p:txBody>
      </p:sp>
      <p:pic>
        <p:nvPicPr>
          <p:cNvPr id="3" name="图片 2"/>
          <p:cNvPicPr>
            <a:picLocks noChangeAspect="1"/>
          </p:cNvPicPr>
          <p:nvPr/>
        </p:nvPicPr>
        <p:blipFill>
          <a:blip r:embed="rId4"/>
          <a:stretch>
            <a:fillRect/>
          </a:stretch>
        </p:blipFill>
        <p:spPr>
          <a:xfrm rot="780000">
            <a:off x="8916670" y="1003935"/>
            <a:ext cx="2757805" cy="3676015"/>
          </a:xfrm>
          <a:prstGeom prst="ellips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7649" name="图片 1" descr="组48325同意"/>
          <p:cNvPicPr>
            <a:picLocks noChangeAspect="1"/>
          </p:cNvPicPr>
          <p:nvPr/>
        </p:nvPicPr>
        <p:blipFill>
          <a:blip r:embed="rId2"/>
          <a:stretch>
            <a:fillRect/>
          </a:stretch>
        </p:blipFill>
        <p:spPr>
          <a:xfrm>
            <a:off x="406400" y="658813"/>
            <a:ext cx="2389188" cy="608012"/>
          </a:xfrm>
          <a:prstGeom prst="rect">
            <a:avLst/>
          </a:prstGeom>
          <a:noFill/>
          <a:ln w="9525">
            <a:noFill/>
          </a:ln>
        </p:spPr>
      </p:pic>
      <p:sp>
        <p:nvSpPr>
          <p:cNvPr id="27651" name="文本框 7"/>
          <p:cNvSpPr txBox="1"/>
          <p:nvPr/>
        </p:nvSpPr>
        <p:spPr>
          <a:xfrm>
            <a:off x="1060450" y="752475"/>
            <a:ext cx="1422400" cy="461963"/>
          </a:xfrm>
          <a:prstGeom prst="rect">
            <a:avLst/>
          </a:prstGeom>
          <a:noFill/>
          <a:ln w="9525">
            <a:noFill/>
          </a:ln>
        </p:spPr>
        <p:txBody>
          <a:bodyPr wrap="none" anchor="t" anchorCtr="0">
            <a:spAutoFit/>
          </a:bodyPr>
          <a:lstStyle/>
          <a:p>
            <a:pPr eaLnBrk="0" hangingPunct="0"/>
            <a:r>
              <a:rPr lang="zh-CN" altLang="en-US" sz="2400" b="1">
                <a:solidFill>
                  <a:srgbClr val="EF7509"/>
                </a:solidFill>
                <a:latin typeface="思源黑体 CN Heavy" panose="020B0A00000000000000" pitchFamily="34" charset="-122"/>
                <a:ea typeface="思源黑体 CN Heavy" panose="020B0A00000000000000" pitchFamily="34" charset="-122"/>
              </a:rPr>
              <a:t>新知讲解</a:t>
            </a:r>
          </a:p>
        </p:txBody>
      </p:sp>
      <p:sp>
        <p:nvSpPr>
          <p:cNvPr id="2" name="Text Box 3"/>
          <p:cNvSpPr txBox="1"/>
          <p:nvPr/>
        </p:nvSpPr>
        <p:spPr>
          <a:xfrm>
            <a:off x="1207770" y="3225165"/>
            <a:ext cx="5989955" cy="2861310"/>
          </a:xfrm>
          <a:prstGeom prst="rect">
            <a:avLst/>
          </a:prstGeom>
          <a:noFill/>
          <a:ln w="9525">
            <a:noFill/>
          </a:ln>
        </p:spPr>
        <p:txBody>
          <a:bodyPr wrap="square" anchor="t" anchorCtr="0">
            <a:spAutoFit/>
          </a:bodyPr>
          <a:lstStyle/>
          <a:p>
            <a:pPr indent="609600" eaLnBrk="0" hangingPunct="0">
              <a:lnSpc>
                <a:spcPct val="150000"/>
              </a:lnSpc>
            </a:pPr>
            <a:r>
              <a:rPr lang="zh-CN" altLang="zh-CN" sz="2400">
                <a:latin typeface="微软雅黑" panose="020B0503020204020204" pitchFamily="34" charset="-122"/>
                <a:ea typeface="微软雅黑" panose="020B0503020204020204" pitchFamily="34" charset="-122"/>
                <a:sym typeface="Arial" panose="020B0604020202020204" pitchFamily="34" charset="0"/>
              </a:rPr>
              <a:t>秦腔的表演朴实、粗犷、细腻、深刻，以情动人，富有夸张性。</a:t>
            </a:r>
          </a:p>
          <a:p>
            <a:pPr indent="609600" eaLnBrk="0" hangingPunct="0">
              <a:lnSpc>
                <a:spcPct val="150000"/>
              </a:lnSpc>
            </a:pPr>
            <a:r>
              <a:rPr lang="zh-CN" altLang="zh-CN" sz="2400">
                <a:latin typeface="微软雅黑" panose="020B0503020204020204" pitchFamily="34" charset="-122"/>
                <a:ea typeface="微软雅黑" panose="020B0503020204020204" pitchFamily="34" charset="-122"/>
                <a:sym typeface="Arial" panose="020B0604020202020204" pitchFamily="34" charset="0"/>
              </a:rPr>
              <a:t>角色行当分为四生、六旦、二净、一丑，计13门，又称“十三头网子”，表演唱做并佳。</a:t>
            </a:r>
          </a:p>
        </p:txBody>
      </p:sp>
      <p:pic>
        <p:nvPicPr>
          <p:cNvPr id="27653" name="图片 9"/>
          <p:cNvPicPr>
            <a:picLocks noChangeAspect="1"/>
          </p:cNvPicPr>
          <p:nvPr/>
        </p:nvPicPr>
        <p:blipFill>
          <a:blip r:embed="rId3"/>
          <a:stretch>
            <a:fillRect/>
          </a:stretch>
        </p:blipFill>
        <p:spPr>
          <a:xfrm>
            <a:off x="1797685" y="1622425"/>
            <a:ext cx="1219200" cy="1219200"/>
          </a:xfrm>
          <a:prstGeom prst="rect">
            <a:avLst/>
          </a:prstGeom>
          <a:noFill/>
          <a:ln w="9525">
            <a:noFill/>
          </a:ln>
        </p:spPr>
      </p:pic>
      <p:pic>
        <p:nvPicPr>
          <p:cNvPr id="27654" name="图片 10"/>
          <p:cNvPicPr>
            <a:picLocks noChangeAspect="1"/>
          </p:cNvPicPr>
          <p:nvPr/>
        </p:nvPicPr>
        <p:blipFill>
          <a:blip r:embed="rId3"/>
          <a:stretch>
            <a:fillRect/>
          </a:stretch>
        </p:blipFill>
        <p:spPr>
          <a:xfrm>
            <a:off x="3910013" y="1616710"/>
            <a:ext cx="1219200" cy="1219200"/>
          </a:xfrm>
          <a:prstGeom prst="rect">
            <a:avLst/>
          </a:prstGeom>
          <a:noFill/>
          <a:ln w="9525">
            <a:noFill/>
          </a:ln>
        </p:spPr>
      </p:pic>
      <p:sp>
        <p:nvSpPr>
          <p:cNvPr id="27655" name="矩形 11"/>
          <p:cNvSpPr/>
          <p:nvPr/>
        </p:nvSpPr>
        <p:spPr>
          <a:xfrm>
            <a:off x="2003108" y="1811338"/>
            <a:ext cx="792480" cy="829945"/>
          </a:xfrm>
          <a:prstGeom prst="rect">
            <a:avLst/>
          </a:prstGeom>
          <a:noFill/>
          <a:ln w="9525">
            <a:noFill/>
          </a:ln>
        </p:spPr>
        <p:txBody>
          <a:bodyPr wrap="none" anchor="t" anchorCtr="0">
            <a:spAutoFit/>
          </a:bodyPr>
          <a:lstStyle/>
          <a:p>
            <a:pPr algn="ctr"/>
            <a:r>
              <a:rPr lang="zh-CN" altLang="en-US" sz="4800">
                <a:solidFill>
                  <a:srgbClr val="262626"/>
                </a:solidFill>
                <a:latin typeface="思源宋体 CN Heavy" panose="02020900000000000000" pitchFamily="18" charset="-122"/>
                <a:ea typeface="思源宋体 CN Heavy" panose="02020900000000000000" pitchFamily="18" charset="-122"/>
              </a:rPr>
              <a:t>秦</a:t>
            </a:r>
          </a:p>
        </p:txBody>
      </p:sp>
      <p:sp>
        <p:nvSpPr>
          <p:cNvPr id="27656" name="矩形 12"/>
          <p:cNvSpPr/>
          <p:nvPr/>
        </p:nvSpPr>
        <p:spPr>
          <a:xfrm>
            <a:off x="4105910" y="1805623"/>
            <a:ext cx="792480" cy="829945"/>
          </a:xfrm>
          <a:prstGeom prst="rect">
            <a:avLst/>
          </a:prstGeom>
          <a:noFill/>
          <a:ln w="9525">
            <a:noFill/>
          </a:ln>
        </p:spPr>
        <p:txBody>
          <a:bodyPr wrap="none" anchor="t" anchorCtr="0">
            <a:spAutoFit/>
          </a:bodyPr>
          <a:lstStyle/>
          <a:p>
            <a:pPr algn="ctr"/>
            <a:r>
              <a:rPr lang="zh-CN" altLang="en-US" sz="4800">
                <a:solidFill>
                  <a:srgbClr val="262626"/>
                </a:solidFill>
                <a:latin typeface="思源宋体 CN Heavy" panose="02020900000000000000" pitchFamily="18" charset="-122"/>
                <a:ea typeface="思源宋体 CN Heavy" panose="02020900000000000000" pitchFamily="18" charset="-122"/>
              </a:rPr>
              <a:t>腔</a:t>
            </a:r>
          </a:p>
        </p:txBody>
      </p:sp>
      <p:pic>
        <p:nvPicPr>
          <p:cNvPr id="3" name="图片 2"/>
          <p:cNvPicPr>
            <a:picLocks noChangeAspect="1"/>
          </p:cNvPicPr>
          <p:nvPr/>
        </p:nvPicPr>
        <p:blipFill>
          <a:blip r:embed="rId4"/>
          <a:stretch>
            <a:fillRect/>
          </a:stretch>
        </p:blipFill>
        <p:spPr>
          <a:xfrm rot="780000">
            <a:off x="8916670" y="1003935"/>
            <a:ext cx="2757805" cy="3676015"/>
          </a:xfrm>
          <a:prstGeom prst="ellips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7649" name="图片 1" descr="组48325同意"/>
          <p:cNvPicPr>
            <a:picLocks noChangeAspect="1"/>
          </p:cNvPicPr>
          <p:nvPr/>
        </p:nvPicPr>
        <p:blipFill>
          <a:blip r:embed="rId2"/>
          <a:stretch>
            <a:fillRect/>
          </a:stretch>
        </p:blipFill>
        <p:spPr>
          <a:xfrm>
            <a:off x="406400" y="658813"/>
            <a:ext cx="2389188" cy="608012"/>
          </a:xfrm>
          <a:prstGeom prst="rect">
            <a:avLst/>
          </a:prstGeom>
          <a:noFill/>
          <a:ln w="9525">
            <a:noFill/>
          </a:ln>
        </p:spPr>
      </p:pic>
      <p:sp>
        <p:nvSpPr>
          <p:cNvPr id="27651" name="文本框 7"/>
          <p:cNvSpPr txBox="1"/>
          <p:nvPr/>
        </p:nvSpPr>
        <p:spPr>
          <a:xfrm>
            <a:off x="1060450" y="752475"/>
            <a:ext cx="1422400" cy="461963"/>
          </a:xfrm>
          <a:prstGeom prst="rect">
            <a:avLst/>
          </a:prstGeom>
          <a:noFill/>
          <a:ln w="9525">
            <a:noFill/>
          </a:ln>
        </p:spPr>
        <p:txBody>
          <a:bodyPr wrap="none" anchor="t" anchorCtr="0">
            <a:spAutoFit/>
          </a:bodyPr>
          <a:lstStyle/>
          <a:p>
            <a:pPr eaLnBrk="0" hangingPunct="0"/>
            <a:r>
              <a:rPr lang="zh-CN" altLang="en-US" sz="2400" b="1">
                <a:solidFill>
                  <a:srgbClr val="EF7509"/>
                </a:solidFill>
                <a:latin typeface="思源黑体 CN Heavy" panose="020B0A00000000000000" pitchFamily="34" charset="-122"/>
                <a:ea typeface="思源黑体 CN Heavy" panose="020B0A00000000000000" pitchFamily="34" charset="-122"/>
              </a:rPr>
              <a:t>新知讲解</a:t>
            </a:r>
          </a:p>
        </p:txBody>
      </p:sp>
      <p:sp>
        <p:nvSpPr>
          <p:cNvPr id="2" name="Text Box 3"/>
          <p:cNvSpPr txBox="1"/>
          <p:nvPr/>
        </p:nvSpPr>
        <p:spPr>
          <a:xfrm>
            <a:off x="1207770" y="3225165"/>
            <a:ext cx="5989955" cy="2861310"/>
          </a:xfrm>
          <a:prstGeom prst="rect">
            <a:avLst/>
          </a:prstGeom>
          <a:noFill/>
          <a:ln w="9525">
            <a:noFill/>
          </a:ln>
        </p:spPr>
        <p:txBody>
          <a:bodyPr wrap="square" anchor="t" anchorCtr="0">
            <a:spAutoFit/>
          </a:bodyPr>
          <a:lstStyle/>
          <a:p>
            <a:pPr indent="609600" eaLnBrk="0" hangingPunct="0">
              <a:lnSpc>
                <a:spcPct val="150000"/>
              </a:lnSpc>
            </a:pPr>
            <a:r>
              <a:rPr lang="zh-CN" altLang="zh-CN" sz="2400">
                <a:latin typeface="微软雅黑" panose="020B0503020204020204" pitchFamily="34" charset="-122"/>
                <a:ea typeface="微软雅黑" panose="020B0503020204020204" pitchFamily="34" charset="-122"/>
                <a:sym typeface="Arial" panose="020B0604020202020204" pitchFamily="34" charset="0"/>
              </a:rPr>
              <a:t>秦腔的唱腔，用宽音大嗓，直起直落，给人以高亢激越、粗犷朴实之感。</a:t>
            </a:r>
          </a:p>
          <a:p>
            <a:pPr indent="609600" eaLnBrk="0" hangingPunct="0">
              <a:lnSpc>
                <a:spcPct val="150000"/>
              </a:lnSpc>
            </a:pPr>
            <a:r>
              <a:rPr lang="zh-CN" altLang="zh-CN" sz="2400">
                <a:latin typeface="微软雅黑" panose="020B0503020204020204" pitchFamily="34" charset="-122"/>
                <a:ea typeface="微软雅黑" panose="020B0503020204020204" pitchFamily="34" charset="-122"/>
                <a:sym typeface="Arial" panose="020B0604020202020204" pitchFamily="34" charset="0"/>
              </a:rPr>
              <a:t>看秦腔时候，尤其看到秦腔中的“黑头”吼声地动山摇的时候，你才会此刻真正认识到秦腔的豪放，这也是秦人的血性。  </a:t>
            </a:r>
          </a:p>
        </p:txBody>
      </p:sp>
      <p:pic>
        <p:nvPicPr>
          <p:cNvPr id="27653" name="图片 9"/>
          <p:cNvPicPr>
            <a:picLocks noChangeAspect="1"/>
          </p:cNvPicPr>
          <p:nvPr/>
        </p:nvPicPr>
        <p:blipFill>
          <a:blip r:embed="rId3"/>
          <a:stretch>
            <a:fillRect/>
          </a:stretch>
        </p:blipFill>
        <p:spPr>
          <a:xfrm>
            <a:off x="1797685" y="1622425"/>
            <a:ext cx="1219200" cy="1219200"/>
          </a:xfrm>
          <a:prstGeom prst="rect">
            <a:avLst/>
          </a:prstGeom>
          <a:noFill/>
          <a:ln w="9525">
            <a:noFill/>
          </a:ln>
        </p:spPr>
      </p:pic>
      <p:pic>
        <p:nvPicPr>
          <p:cNvPr id="27654" name="图片 10"/>
          <p:cNvPicPr>
            <a:picLocks noChangeAspect="1"/>
          </p:cNvPicPr>
          <p:nvPr/>
        </p:nvPicPr>
        <p:blipFill>
          <a:blip r:embed="rId3"/>
          <a:stretch>
            <a:fillRect/>
          </a:stretch>
        </p:blipFill>
        <p:spPr>
          <a:xfrm>
            <a:off x="3910013" y="1616710"/>
            <a:ext cx="1219200" cy="1219200"/>
          </a:xfrm>
          <a:prstGeom prst="rect">
            <a:avLst/>
          </a:prstGeom>
          <a:noFill/>
          <a:ln w="9525">
            <a:noFill/>
          </a:ln>
        </p:spPr>
      </p:pic>
      <p:sp>
        <p:nvSpPr>
          <p:cNvPr id="27655" name="矩形 11"/>
          <p:cNvSpPr/>
          <p:nvPr/>
        </p:nvSpPr>
        <p:spPr>
          <a:xfrm>
            <a:off x="2003108" y="1811338"/>
            <a:ext cx="792480" cy="829945"/>
          </a:xfrm>
          <a:prstGeom prst="rect">
            <a:avLst/>
          </a:prstGeom>
          <a:noFill/>
          <a:ln w="9525">
            <a:noFill/>
          </a:ln>
        </p:spPr>
        <p:txBody>
          <a:bodyPr wrap="none" anchor="t" anchorCtr="0">
            <a:spAutoFit/>
          </a:bodyPr>
          <a:lstStyle/>
          <a:p>
            <a:pPr algn="ctr"/>
            <a:r>
              <a:rPr lang="zh-CN" altLang="en-US" sz="4800">
                <a:solidFill>
                  <a:srgbClr val="262626"/>
                </a:solidFill>
                <a:latin typeface="思源宋体 CN Heavy" panose="02020900000000000000" pitchFamily="18" charset="-122"/>
                <a:ea typeface="思源宋体 CN Heavy" panose="02020900000000000000" pitchFamily="18" charset="-122"/>
              </a:rPr>
              <a:t>秦</a:t>
            </a:r>
          </a:p>
        </p:txBody>
      </p:sp>
      <p:sp>
        <p:nvSpPr>
          <p:cNvPr id="27656" name="矩形 12"/>
          <p:cNvSpPr/>
          <p:nvPr/>
        </p:nvSpPr>
        <p:spPr>
          <a:xfrm>
            <a:off x="4105910" y="1805623"/>
            <a:ext cx="792480" cy="829945"/>
          </a:xfrm>
          <a:prstGeom prst="rect">
            <a:avLst/>
          </a:prstGeom>
          <a:noFill/>
          <a:ln w="9525">
            <a:noFill/>
          </a:ln>
        </p:spPr>
        <p:txBody>
          <a:bodyPr wrap="none" anchor="t" anchorCtr="0">
            <a:spAutoFit/>
          </a:bodyPr>
          <a:lstStyle/>
          <a:p>
            <a:pPr algn="ctr"/>
            <a:r>
              <a:rPr lang="zh-CN" altLang="en-US" sz="4800">
                <a:solidFill>
                  <a:srgbClr val="262626"/>
                </a:solidFill>
                <a:latin typeface="思源宋体 CN Heavy" panose="02020900000000000000" pitchFamily="18" charset="-122"/>
                <a:ea typeface="思源宋体 CN Heavy" panose="02020900000000000000" pitchFamily="18" charset="-122"/>
              </a:rPr>
              <a:t>腔</a:t>
            </a:r>
          </a:p>
        </p:txBody>
      </p:sp>
      <p:pic>
        <p:nvPicPr>
          <p:cNvPr id="3" name="图片 2"/>
          <p:cNvPicPr>
            <a:picLocks noChangeAspect="1"/>
          </p:cNvPicPr>
          <p:nvPr/>
        </p:nvPicPr>
        <p:blipFill>
          <a:blip r:embed="rId4"/>
          <a:stretch>
            <a:fillRect/>
          </a:stretch>
        </p:blipFill>
        <p:spPr>
          <a:xfrm rot="780000">
            <a:off x="8916670" y="1003935"/>
            <a:ext cx="2757805" cy="3676015"/>
          </a:xfrm>
          <a:prstGeom prst="ellips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xmlns:r="http://schemas.openxmlformats.org/officeDocument/2006/relationships"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xmlns:r="http://schemas.openxmlformats.org/officeDocument/2006/relationship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xmlns:r="http://schemas.openxmlformats.org/officeDocument/2006/relationship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2301</Words>
  <Application>Microsoft Office PowerPoint</Application>
  <PresentationFormat>自定义</PresentationFormat>
  <Paragraphs>173</Paragraphs>
  <Slides>45</Slides>
  <Notes>7</Notes>
  <HiddenSlides>0</HiddenSlides>
  <MMClips>1</MMClips>
  <ScaleCrop>false</ScaleCrop>
  <HeadingPairs>
    <vt:vector size="4" baseType="variant">
      <vt:variant>
        <vt:lpstr>主题</vt:lpstr>
      </vt:variant>
      <vt:variant>
        <vt:i4>2</vt:i4>
      </vt:variant>
      <vt:variant>
        <vt:lpstr>幻灯片标题</vt:lpstr>
      </vt:variant>
      <vt:variant>
        <vt:i4>45</vt:i4>
      </vt:variant>
    </vt:vector>
  </HeadingPairs>
  <TitlesOfParts>
    <vt:vector size="47" baseType="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hj</cp:lastModifiedBy>
  <cp:revision>2</cp:revision>
  <cp:lastPrinted>2021-03-03T09:49:20Z</cp:lastPrinted>
  <dcterms:created xsi:type="dcterms:W3CDTF">2021-03-03T09:49:20Z</dcterms:created>
  <dcterms:modified xsi:type="dcterms:W3CDTF">2021-04-12T06:49:14Z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