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791" r:id="rId5"/>
    <p:sldId id="817" r:id="rId6"/>
    <p:sldId id="818" r:id="rId7"/>
    <p:sldId id="820" r:id="rId8"/>
    <p:sldId id="822" r:id="rId9"/>
    <p:sldId id="821" r:id="rId10"/>
    <p:sldId id="829" r:id="rId11"/>
    <p:sldId id="830" r:id="rId12"/>
    <p:sldId id="832" r:id="rId13"/>
    <p:sldId id="834" r:id="rId14"/>
    <p:sldId id="833" r:id="rId15"/>
    <p:sldId id="831" r:id="rId16"/>
    <p:sldId id="836" r:id="rId17"/>
    <p:sldId id="837" r:id="rId18"/>
    <p:sldId id="838" r:id="rId19"/>
    <p:sldId id="835" r:id="rId20"/>
    <p:sldId id="823" r:id="rId21"/>
    <p:sldId id="826" r:id="rId22"/>
    <p:sldId id="827" r:id="rId23"/>
    <p:sldId id="825" r:id="rId24"/>
    <p:sldId id="839" r:id="rId25"/>
    <p:sldId id="841" r:id="rId26"/>
    <p:sldId id="842" r:id="rId27"/>
    <p:sldId id="840" r:id="rId28"/>
    <p:sldId id="843" r:id="rId29"/>
    <p:sldId id="845" r:id="rId30"/>
    <p:sldId id="844" r:id="rId31"/>
    <p:sldId id="846" r:id="rId32"/>
    <p:sldId id="854" r:id="rId33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946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75" name="作者" initials="A" lastIdx="0" clrIdx="24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fill>
          <a:solidFill>
            <a:schemeClr val="accent6">
              <a:tint val="40000"/>
            </a:schemeClr>
          </a:solidFill>
        </a:fill>
      </a:tcStyle>
    </a:band1H>
    <a:band1V>
      <a:tcStyle>
        <a:fill>
          <a:solidFill>
            <a:schemeClr val="accent6">
              <a:tint val="4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fill>
          <a:solidFill>
            <a:schemeClr val="accent4">
              <a:tint val="40000"/>
            </a:schemeClr>
          </a:solidFill>
        </a:fill>
      </a:tcStyle>
    </a:band1H>
    <a:band1V>
      <a:tcStyle>
        <a:fill>
          <a:solidFill>
            <a:schemeClr val="accent4">
              <a:tint val="4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6" autoAdjust="0"/>
    <p:restoredTop sz="95081" autoAdjust="0"/>
  </p:normalViewPr>
  <p:slideViewPr>
    <p:cSldViewPr>
      <p:cViewPr varScale="1">
        <p:scale>
          <a:sx n="94" d="100"/>
          <a:sy n="94" d="100"/>
        </p:scale>
        <p:origin x="78" y="132"/>
      </p:cViewPr>
      <p:guideLst>
        <p:guide orient="horz" pos="1620"/>
        <p:guide pos="29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tags" Target="tags/tag66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F0DD823-8950-46D4-AB0D-54452B6422A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0357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2001150-214F-41B0-BEB7-30A3712DA5F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154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设计意图：展示标题，进入课堂。</a:t>
            </a:r>
          </a:p>
          <a:p>
            <a:r>
              <a:rPr lang="zh-CN" altLang="en-US"/>
              <a:t>操作建议：展示、读标题。</a:t>
            </a:r>
          </a:p>
        </p:txBody>
      </p:sp>
    </p:spTree>
    <p:extLst>
      <p:ext uri="{BB962C8B-B14F-4D97-AF65-F5344CB8AC3E}">
        <p14:creationId xmlns:p14="http://schemas.microsoft.com/office/powerpoint/2010/main" val="25562416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设计意图：展示范例。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操作建议：本处可使用本页内容作为范例，也可用学生完成的优质内容替换本页内容。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4447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设计意图：展示范例。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操作建议：本处可使用本页内容作为范例，也可用学生完成的优质内容替换本页内容。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6546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设计意图：展示范例。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操作建议：本处可使用本页内容作为范例，也可用学生完成的优质内容替换本页内容。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2314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设计意图：展示范例。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操作建议：本处可使用本页内容作为范例，也可用学生完成的优质内容替换本页内容。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2066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设计意图：展示范例。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操作建议：本处可使用本页内容作为范例，也可用学生完成的优质内容替换本页内容。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7344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设计意图：展示范例。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操作建议：本处可使用本页内容作为范例，也可用学生完成的优质内容替换本页内容。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1814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设计意图：展示范例。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操作建议：本处可使用本页内容作为范例，也可用学生完成的优质内容替换本页内容。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2768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设计意图：展示范例。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操作建议：本处可使用本页内容作为范例，也可用学生完成的优质内容替换本页内容。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9615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设计意图：展示范例。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操作建议：本处可使用本页内容作为范例，也可用学生完成的优质内容替换本页内容。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570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设计意图：展示范例。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操作建议：本处可使用本页内容作为范例，也可用学生完成的优质内容替换本页内容。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676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+mn-ea"/>
              </a:rPr>
              <a:t>设计意图：了解本课活动目标，便于学生在学习时有的放矢。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+mn-ea"/>
              </a:rPr>
              <a:t>操作建议：齐读。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4640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设计意图：展示范例。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操作建议：本处可使用本页内容作为范例，也可用学生完成的优质内容替换本页内容。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4711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设计意图：展示同类主题的题目，试着技巧迁移。</a:t>
            </a: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操作建议：展示本页内容，让学生当堂将自己的答案写在练习纸上。教师可点一两位同学板书。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546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接上页</a:t>
            </a:r>
          </a:p>
        </p:txBody>
      </p:sp>
    </p:spTree>
    <p:extLst>
      <p:ext uri="{BB962C8B-B14F-4D97-AF65-F5344CB8AC3E}">
        <p14:creationId xmlns:p14="http://schemas.microsoft.com/office/powerpoint/2010/main" val="25399937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接上页</a:t>
            </a:r>
          </a:p>
        </p:txBody>
      </p:sp>
    </p:spTree>
    <p:extLst>
      <p:ext uri="{BB962C8B-B14F-4D97-AF65-F5344CB8AC3E}">
        <p14:creationId xmlns:p14="http://schemas.microsoft.com/office/powerpoint/2010/main" val="7340290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设计意图：展示中考真题中的同类主题的题目，试着技巧迁移。</a:t>
            </a: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操作建议：展示本页内容，让学生当堂将自己的答案写在练习纸上。教师可点一两位同学板书。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3660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接上页</a:t>
            </a:r>
          </a:p>
        </p:txBody>
      </p:sp>
    </p:spTree>
    <p:extLst>
      <p:ext uri="{BB962C8B-B14F-4D97-AF65-F5344CB8AC3E}">
        <p14:creationId xmlns:p14="http://schemas.microsoft.com/office/powerpoint/2010/main" val="6756790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设计意图：展示中考真题中的同类主题的题目，试着技巧迁移。</a:t>
            </a: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操作建议：展示本页内容，让学生当堂将自己的答案写在练习纸上。教师可点一两位同学板书。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3000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接上页</a:t>
            </a:r>
          </a:p>
        </p:txBody>
      </p:sp>
    </p:spTree>
    <p:extLst>
      <p:ext uri="{BB962C8B-B14F-4D97-AF65-F5344CB8AC3E}">
        <p14:creationId xmlns:p14="http://schemas.microsoft.com/office/powerpoint/2010/main" val="21284017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接上页</a:t>
            </a:r>
          </a:p>
        </p:txBody>
      </p:sp>
    </p:spTree>
    <p:extLst>
      <p:ext uri="{BB962C8B-B14F-4D97-AF65-F5344CB8AC3E}">
        <p14:creationId xmlns:p14="http://schemas.microsoft.com/office/powerpoint/2010/main" val="3127759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+mn-ea"/>
              </a:rPr>
              <a:t>设计意图：做好活动前准备，了解活动流程。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+mn-ea"/>
              </a:rPr>
              <a:t>操作建议：展示本页内容，让学生在课本</a:t>
            </a:r>
            <a:r>
              <a:rPr lang="en-US" altLang="zh-CN">
                <a:ea typeface="宋体" panose="02010600030101010101" pitchFamily="2" charset="-122"/>
                <a:sym typeface="+mn-ea"/>
              </a:rPr>
              <a:t>P144</a:t>
            </a:r>
            <a:r>
              <a:rPr lang="zh-CN" altLang="en-US">
                <a:ea typeface="宋体" panose="02010600030101010101" pitchFamily="2" charset="-122"/>
                <a:sym typeface="+mn-ea"/>
              </a:rPr>
              <a:t>勾画出标红的部分。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663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+mn-ea"/>
              </a:rPr>
              <a:t>设计意图：做好活动前准备，了解活动流程。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+mn-ea"/>
              </a:rPr>
              <a:t>操作建议：展示本页内容，让学生在课本</a:t>
            </a:r>
            <a:r>
              <a:rPr lang="en-US" altLang="zh-CN">
                <a:ea typeface="宋体" panose="02010600030101010101" pitchFamily="2" charset="-122"/>
                <a:sym typeface="+mn-ea"/>
              </a:rPr>
              <a:t>P144</a:t>
            </a:r>
            <a:r>
              <a:rPr lang="zh-CN" altLang="en-US"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>
                <a:ea typeface="宋体" panose="02010600030101010101" pitchFamily="2" charset="-122"/>
                <a:sym typeface="+mn-ea"/>
              </a:rPr>
              <a:t>P145</a:t>
            </a:r>
            <a:r>
              <a:rPr lang="zh-CN" altLang="en-US">
                <a:ea typeface="宋体" panose="02010600030101010101" pitchFamily="2" charset="-122"/>
                <a:sym typeface="+mn-ea"/>
              </a:rPr>
              <a:t>勾画出标红的部分。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122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+mn-ea"/>
              </a:rPr>
              <a:t>设计意图：做好活动前准备，了解活动流程。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+mn-ea"/>
              </a:rPr>
              <a:t>操作建议：展示本页内容，让学生在课本</a:t>
            </a:r>
            <a:r>
              <a:rPr lang="en-US" altLang="zh-CN">
                <a:ea typeface="宋体" panose="02010600030101010101" pitchFamily="2" charset="-122"/>
                <a:sym typeface="+mn-ea"/>
              </a:rPr>
              <a:t>P145</a:t>
            </a:r>
            <a:r>
              <a:rPr lang="zh-CN" altLang="en-US">
                <a:ea typeface="宋体" panose="02010600030101010101" pitchFamily="2" charset="-122"/>
                <a:sym typeface="+mn-ea"/>
              </a:rPr>
              <a:t>勾画出标红的部分。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415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+mn-ea"/>
              </a:rPr>
              <a:t>设计意图：总结本次活动，锻炼学生的写作能力。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+mn-ea"/>
              </a:rPr>
              <a:t>操作建议：可全体都做本作业或让部分学生选做。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7109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设计意图：展示范例。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操作建议：本处可使用本页内容作为范例，也可用学生完成的优质内容替换本页内容。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1001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设计意图：展示范例。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操作建议：本处可使用本页内容作为范例，也可用学生完成的优质内容替换本页内容。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107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设计意图：展示范例。</a:t>
            </a:r>
            <a:endParaRPr lang="zh-CN" altLang="en-US">
              <a:ea typeface="宋体" panose="02010600030101010101" pitchFamily="2" charset="-122"/>
            </a:endParaRPr>
          </a:p>
          <a:p>
            <a:pPr lvl="0"/>
            <a:r>
              <a:rPr lang="zh-CN" altLang="en-US">
                <a:ea typeface="宋体" panose="02010600030101010101" pitchFamily="2" charset="-122"/>
                <a:sym typeface="宋体" panose="02010600030101010101" pitchFamily="2" charset="-122"/>
              </a:rPr>
              <a:t>操作建议：本处可使用本页内容作为范例，也可用学生完成的优质内容替换本页内容。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86009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tags" Target="../tags/tag57.xml" /><Relationship Id="rId24" Type="http://schemas.openxmlformats.org/officeDocument/2006/relationships/tags" Target="../tags/tag58.xml" /><Relationship Id="rId25" Type="http://schemas.openxmlformats.org/officeDocument/2006/relationships/tags" Target="../tags/tag59.xml" /><Relationship Id="rId26" Type="http://schemas.openxmlformats.org/officeDocument/2006/relationships/tags" Target="../tags/tag60.xml" /><Relationship Id="rId27" Type="http://schemas.openxmlformats.org/officeDocument/2006/relationships/tags" Target="../tags/tag61.xml" /><Relationship Id="rId28" Type="http://schemas.openxmlformats.org/officeDocument/2006/relationships/tags" Target="../tags/tag62.xml" /><Relationship Id="rId29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2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3.emf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image" Target="../media/image4.png" /><Relationship Id="rId5" Type="http://schemas.openxmlformats.org/officeDocument/2006/relationships/tags" Target="../tags/tag6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https://timgsa.baidu.com/timg?image&amp;quality=80&amp;size=b9999_10000&amp;sec=1556250289249&amp;di=1487c11a44076f4e3eddea2a9770f092&amp;imgtype=0&amp;src=http%3A%2F%2Fimg.mp.sohu.com%2Fupload%2F20170727%2F83a783475d6245b688dd7ca25a43a30d_t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489"/>
            <a:ext cx="9144000" cy="522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48"/>
          <p:cNvSpPr txBox="1"/>
          <p:nvPr/>
        </p:nvSpPr>
        <p:spPr>
          <a:xfrm>
            <a:off x="0" y="2228850"/>
            <a:ext cx="9143365" cy="2173605"/>
          </a:xfrm>
          <a:prstGeom prst="rect">
            <a:avLst/>
          </a:prstGeom>
          <a:solidFill>
            <a:schemeClr val="bg1">
              <a:alpha val="37000"/>
            </a:schemeClr>
          </a:solidFill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54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综合性学习 </a:t>
            </a:r>
            <a:r>
              <a:rPr lang="zh-CN" altLang="en-US" sz="5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zh-CN" altLang="en-US" sz="6000" b="1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身边的文化遗产</a:t>
            </a:r>
          </a:p>
        </p:txBody>
      </p:sp>
    </p:spTree>
  </p:cSld>
  <p:clrMapOvr>
    <a:masterClrMapping/>
  </p:clrMapOvr>
  <p:transition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矩形 1"/>
          <p:cNvSpPr/>
          <p:nvPr/>
        </p:nvSpPr>
        <p:spPr>
          <a:xfrm>
            <a:off x="357188" y="490538"/>
            <a:ext cx="35194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申报书示例：</a:t>
            </a:r>
          </a:p>
        </p:txBody>
      </p:sp>
      <p:sp>
        <p:nvSpPr>
          <p:cNvPr id="12291" name="矩形 2"/>
          <p:cNvSpPr/>
          <p:nvPr/>
        </p:nvSpPr>
        <p:spPr>
          <a:xfrm>
            <a:off x="1038225" y="1285875"/>
            <a:ext cx="7067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铁王镇非物质文化遗产代表作申报书</a:t>
            </a:r>
          </a:p>
        </p:txBody>
      </p:sp>
      <p:sp>
        <p:nvSpPr>
          <p:cNvPr id="12292" name="矩形 3"/>
          <p:cNvSpPr/>
          <p:nvPr/>
        </p:nvSpPr>
        <p:spPr>
          <a:xfrm>
            <a:off x="2286000" y="2203450"/>
            <a:ext cx="5260975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项目类别：传统技术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项目名称：荞面饸饹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申报单位：铁王镇文化站</a:t>
            </a:r>
          </a:p>
        </p:txBody>
      </p:sp>
    </p:spTree>
  </p:cSld>
  <p:clrMapOvr>
    <a:masterClrMapping/>
  </p:clrMapOvr>
  <p:transition>
    <p:random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矩形 1"/>
          <p:cNvSpPr/>
          <p:nvPr/>
        </p:nvSpPr>
        <p:spPr>
          <a:xfrm>
            <a:off x="600075" y="395288"/>
            <a:ext cx="3167063" cy="660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一、项目简介</a:t>
            </a:r>
          </a:p>
        </p:txBody>
      </p:sp>
      <p:sp>
        <p:nvSpPr>
          <p:cNvPr id="3" name="矩形 2"/>
          <p:cNvSpPr/>
          <p:nvPr/>
        </p:nvSpPr>
        <p:spPr>
          <a:xfrm>
            <a:off x="600075" y="1165225"/>
            <a:ext cx="8053388" cy="337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饸饹，读作</a:t>
            </a: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hé le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，也叫“河漏”。王祯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农书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中载：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北方山后诸郡多种（荞麦）。治去皮壳，磨而为面，摊作煎饼，配蒜而食；或作汤饼，谓之‘河漏’。”李时珍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本草纲目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亦载：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荞麦最降气宽肠，故能炼肠胃滓滞，而治浊带、泻痢、腹痛、上气之疾。”</a:t>
            </a:r>
          </a:p>
        </p:txBody>
      </p:sp>
    </p:spTree>
  </p:cSld>
  <p:clrMapOvr>
    <a:masterClrMapping/>
  </p:clrMapOvr>
  <p:transition>
    <p:random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矩形 1"/>
          <p:cNvSpPr/>
          <p:nvPr/>
        </p:nvSpPr>
        <p:spPr>
          <a:xfrm>
            <a:off x="546100" y="755650"/>
            <a:ext cx="8202613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荞面饸饹是淳化县铁王镇独具特色的地方吃食，婚嫁丧葬、节日祝贺、来客招待，常以吃饸饹为习俗。荞面饸饹不但鲜香可口，为饭菜主食之上品，而且具有一定的食疗功效，故深受人们喜爱。荞麦饸饹历史悠久，做工十分独特而讲究。尤其是压饸饹和调制臊子汤的工艺，实属北方民间面食文化中的典型之作。</a:t>
            </a:r>
          </a:p>
        </p:txBody>
      </p:sp>
    </p:spTree>
  </p:cSld>
  <p:clrMapOvr>
    <a:masterClrMapping/>
  </p:clrMapOvr>
  <p:transition>
    <p:random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矩形 1"/>
          <p:cNvSpPr/>
          <p:nvPr/>
        </p:nvSpPr>
        <p:spPr>
          <a:xfrm>
            <a:off x="846455" y="309563"/>
            <a:ext cx="3016250" cy="661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二、基本信息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28675" y="900113"/>
          <a:ext cx="7878764" cy="3787776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969691"/>
                <a:gridCol w="1969691"/>
                <a:gridCol w="1969691"/>
                <a:gridCol w="1969691"/>
              </a:tblGrid>
              <a:tr h="1262592"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34" marR="91434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34" marR="91434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34" marR="91434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34" marR="91434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62592"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34" marR="91434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34" marR="91434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34" marR="91434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34" marR="91434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62592"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34" marR="91434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34" marR="91434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383" name="矩形 4"/>
          <p:cNvSpPr/>
          <p:nvPr/>
        </p:nvSpPr>
        <p:spPr>
          <a:xfrm>
            <a:off x="846455" y="1249363"/>
            <a:ext cx="1962150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项目名称</a:t>
            </a:r>
          </a:p>
        </p:txBody>
      </p:sp>
      <p:sp>
        <p:nvSpPr>
          <p:cNvPr id="15384" name="矩形 5"/>
          <p:cNvSpPr/>
          <p:nvPr/>
        </p:nvSpPr>
        <p:spPr>
          <a:xfrm>
            <a:off x="2808605" y="1249363"/>
            <a:ext cx="1963738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荞面饸饹</a:t>
            </a:r>
          </a:p>
        </p:txBody>
      </p:sp>
      <p:sp>
        <p:nvSpPr>
          <p:cNvPr id="15385" name="矩形 6"/>
          <p:cNvSpPr/>
          <p:nvPr/>
        </p:nvSpPr>
        <p:spPr>
          <a:xfrm>
            <a:off x="4785043" y="1249363"/>
            <a:ext cx="1963737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属地</a:t>
            </a:r>
          </a:p>
        </p:txBody>
      </p:sp>
      <p:sp>
        <p:nvSpPr>
          <p:cNvPr id="15386" name="矩形 7"/>
          <p:cNvSpPr/>
          <p:nvPr/>
        </p:nvSpPr>
        <p:spPr>
          <a:xfrm>
            <a:off x="6755130" y="969963"/>
            <a:ext cx="1976438" cy="1131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淳化县铁王镇</a:t>
            </a:r>
          </a:p>
        </p:txBody>
      </p:sp>
      <p:sp>
        <p:nvSpPr>
          <p:cNvPr id="15387" name="矩形 8"/>
          <p:cNvSpPr/>
          <p:nvPr/>
        </p:nvSpPr>
        <p:spPr>
          <a:xfrm>
            <a:off x="846455" y="2230438"/>
            <a:ext cx="1962150" cy="1133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项目申报单位</a:t>
            </a:r>
          </a:p>
        </p:txBody>
      </p:sp>
      <p:sp>
        <p:nvSpPr>
          <p:cNvPr id="15388" name="矩形 9"/>
          <p:cNvSpPr/>
          <p:nvPr/>
        </p:nvSpPr>
        <p:spPr>
          <a:xfrm>
            <a:off x="2808605" y="2228850"/>
            <a:ext cx="1976438" cy="1133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铁王镇文化站</a:t>
            </a:r>
          </a:p>
        </p:txBody>
      </p:sp>
      <p:sp>
        <p:nvSpPr>
          <p:cNvPr id="15389" name="矩形 10"/>
          <p:cNvSpPr/>
          <p:nvPr/>
        </p:nvSpPr>
        <p:spPr>
          <a:xfrm>
            <a:off x="4740275" y="2451100"/>
            <a:ext cx="203200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项目负责人</a:t>
            </a:r>
          </a:p>
        </p:txBody>
      </p:sp>
      <p:sp>
        <p:nvSpPr>
          <p:cNvPr id="15390" name="矩形 11"/>
          <p:cNvSpPr/>
          <p:nvPr/>
        </p:nvSpPr>
        <p:spPr>
          <a:xfrm>
            <a:off x="6737350" y="2468563"/>
            <a:ext cx="1976438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××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1" name="矩形 12"/>
          <p:cNvSpPr/>
          <p:nvPr/>
        </p:nvSpPr>
        <p:spPr>
          <a:xfrm>
            <a:off x="828675" y="3559175"/>
            <a:ext cx="1962150" cy="984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所在区域及地理环境</a:t>
            </a:r>
          </a:p>
        </p:txBody>
      </p:sp>
      <p:sp>
        <p:nvSpPr>
          <p:cNvPr id="15392" name="矩形 13"/>
          <p:cNvSpPr/>
          <p:nvPr/>
        </p:nvSpPr>
        <p:spPr>
          <a:xfrm>
            <a:off x="2770188" y="3375025"/>
            <a:ext cx="5999162" cy="1363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淳化荞麦产地位于咸阳北部的淳化县，地势基本北高南低，光照充足，昼夜温差大，有利于荞麦的生长与营养物质的积累。</a:t>
            </a:r>
          </a:p>
        </p:txBody>
      </p:sp>
    </p:spTree>
  </p:cSld>
  <p:clrMapOvr>
    <a:masterClrMapping/>
  </p:clrMapOvr>
  <p:transition>
    <p:random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63563" y="374968"/>
          <a:ext cx="8228012" cy="4392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241"/>
                <a:gridCol w="7569771"/>
              </a:tblGrid>
              <a:tr h="4392612"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52" marR="91452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52" marR="91452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6394" name="矩形 1"/>
          <p:cNvSpPr/>
          <p:nvPr/>
        </p:nvSpPr>
        <p:spPr>
          <a:xfrm>
            <a:off x="617538" y="1117918"/>
            <a:ext cx="735012" cy="26384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项目说明</a:t>
            </a:r>
          </a:p>
        </p:txBody>
      </p:sp>
      <p:sp>
        <p:nvSpPr>
          <p:cNvPr id="16395" name="矩形 2"/>
          <p:cNvSpPr/>
          <p:nvPr/>
        </p:nvSpPr>
        <p:spPr>
          <a:xfrm>
            <a:off x="1393825" y="374968"/>
            <a:ext cx="7450138" cy="445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4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淳化荞面饸饹的特点：筋、柔、光、煎、稀、汪、鲜、辣、香。具体体现在：第一，饸饹面筋道柔韧，光滑细长，筋而不硬，细而不断，光滑爽口。第二，饸饹汤煎而不烫，油而不腻，味浓而不烈，味香而不绝，香味扑鼻，回味悠长。第三，饸饹汤的辣子更是一绝，汤面漂着很厚的一层辣子，看似辛辣无比，实则红而微辣，既可提味，又可增加食欲。第四，添加蒜泥，一为杀菌，二为提味。</a:t>
            </a:r>
          </a:p>
        </p:txBody>
      </p:sp>
    </p:spTree>
  </p:cSld>
  <p:clrMapOvr>
    <a:masterClrMapping/>
  </p:clrMapOvr>
  <p:transition>
    <p:random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68643" y="375603"/>
          <a:ext cx="8228012" cy="4392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241"/>
                <a:gridCol w="7569771"/>
              </a:tblGrid>
              <a:tr h="4392612"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52" marR="91452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52" marR="91452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7418" name="矩形 1"/>
          <p:cNvSpPr/>
          <p:nvPr/>
        </p:nvSpPr>
        <p:spPr>
          <a:xfrm>
            <a:off x="617538" y="1363663"/>
            <a:ext cx="735012" cy="26384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历史渊源</a:t>
            </a:r>
          </a:p>
        </p:txBody>
      </p:sp>
      <p:sp>
        <p:nvSpPr>
          <p:cNvPr id="17419" name="矩形 2"/>
          <p:cNvSpPr/>
          <p:nvPr/>
        </p:nvSpPr>
        <p:spPr>
          <a:xfrm>
            <a:off x="1346200" y="701675"/>
            <a:ext cx="7450138" cy="422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淳化荞麦栽培历史悠久，据史料记载，早在春秋时期就有种植。相传，汉武帝携钩弋夫人出巡到甘泉宫（在今淳化铁王镇），钩弋夫人见宫外遍地是花，清雅艳丽，香气扑鼻，遂问侍从：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此为何物？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侍从答曰：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荞麦。不但花艳，庶民还以其籽实制作河漏，很是美味。”侍者说着，竟然流起口水。钩弋夫人新奇不已，何种美味竟然令皇家侍从都流口水，</a:t>
            </a:r>
          </a:p>
        </p:txBody>
      </p:sp>
    </p:spTree>
  </p:cSld>
  <p:clrMapOvr>
    <a:masterClrMapping/>
  </p:clrMapOvr>
  <p:transition>
    <p:random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73393" y="486728"/>
          <a:ext cx="8228012" cy="4392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241"/>
                <a:gridCol w="7569771"/>
              </a:tblGrid>
              <a:tr h="4392612"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52" marR="91452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52" marR="91452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8442" name="矩形 1"/>
          <p:cNvSpPr/>
          <p:nvPr/>
        </p:nvSpPr>
        <p:spPr>
          <a:xfrm>
            <a:off x="617538" y="1363663"/>
            <a:ext cx="735012" cy="26384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历史渊源</a:t>
            </a:r>
          </a:p>
        </p:txBody>
      </p:sp>
      <p:sp>
        <p:nvSpPr>
          <p:cNvPr id="18443" name="矩形 2"/>
          <p:cNvSpPr/>
          <p:nvPr/>
        </p:nvSpPr>
        <p:spPr>
          <a:xfrm>
            <a:off x="1304925" y="701675"/>
            <a:ext cx="7396163" cy="422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便将之告于汉武帝。汉武帝遂下诏，遍访民间厨艺高超者进宫制作饸饹。汉武帝看着面前油汪汪的饸饹，不觉胃口大开，一连吃了好几碗，于是龙颜大悦，赐为御宴。荞面饸饹作为御宴佳品，配料红、白、绿相间，色、香、味俱全，一时，传遍了都城长安。由此淳化饸饹声名远扬，并作为一道做工简单、老少皆宜、红白宴席必备的美食，流传至今。</a:t>
            </a:r>
          </a:p>
        </p:txBody>
      </p:sp>
    </p:spTree>
  </p:cSld>
  <p:clrMapOvr>
    <a:masterClrMapping/>
  </p:clrMapOvr>
  <p:transition>
    <p:random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文本框 99"/>
          <p:cNvSpPr txBox="1">
            <a:spLocks noChangeArrowheads="1"/>
          </p:cNvSpPr>
          <p:nvPr/>
        </p:nvSpPr>
        <p:spPr bwMode="auto">
          <a:xfrm>
            <a:off x="338455" y="876935"/>
            <a:ext cx="8541385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zh-CN" sz="2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2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世界文化遗产</a:t>
            </a:r>
          </a:p>
          <a:p>
            <a:endParaRPr lang="zh-CN" altLang="zh-CN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历史悠悠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我品古代风味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；</a:t>
            </a:r>
            <a:r>
              <a:rPr lang="zh-CN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文化绵绵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我读千秋万载。中华五千年悠久绵长的历史长河淘洗了不尽的文化遗产。</a:t>
            </a:r>
          </a:p>
          <a:p>
            <a:r>
              <a:rPr lang="zh-CN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zh-CN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——题记</a:t>
            </a:r>
          </a:p>
          <a:p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就是一道辉煌的历史文明。</a:t>
            </a:r>
            <a:endParaRPr lang="en-US" altLang="zh-CN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你，兵马俑，多少年来，你们承受着泥土的重压，忍受着千年的水蚀，历经着火烧的磨炼，硬是挺直了身板，撑开了头上的一片泥土，重现在世人面前。你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7"/>
          <p:cNvSpPr>
            <a:spLocks noChangeArrowheads="1"/>
          </p:cNvSpPr>
          <p:nvPr/>
        </p:nvSpPr>
        <p:spPr bwMode="auto">
          <a:xfrm>
            <a:off x="-159" y="425450"/>
            <a:ext cx="8978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范文</a:t>
            </a:r>
          </a:p>
        </p:txBody>
      </p:sp>
    </p:spTree>
  </p:cSld>
  <p:clrMapOvr>
    <a:masterClrMapping/>
  </p:clrMapOvr>
  <p:transition>
    <p:random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482898" y="371376"/>
            <a:ext cx="8178204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们用泥塑的身躯震惊了我们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你们用永恒的精神震撼了全世界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向世界诠释着生命与永恒的意义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你，碉楼，经过风风雨雨，千磨万击，你们毅然地耸立着。你们各具风韵，每一位都古色古香，气势磅礴，你们融合外国建筑艺术的精华，造型独特，独树一帜。你们用中西合璧的建筑艺术印证着中西文化的交流，向世界展示着交流与艺术的风采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你，长城，经受住了岁月千年的考验，坚毅不倒地耸立在崇山峻岭之中。虽然历经风与火的洗礼，</a:t>
            </a:r>
            <a:endParaRPr lang="zh-CN" altLang="en-US" sz="2800" b="1"/>
          </a:p>
        </p:txBody>
      </p:sp>
    </p:spTree>
  </p:cSld>
  <p:clrMapOvr>
    <a:masterClrMapping/>
  </p:clrMapOvr>
  <p:transition>
    <p:random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517092" y="536476"/>
            <a:ext cx="8109817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你的色彩也早已褪去，但灰暗的砖瓦不能掩藏住你内里丰富的历史沉淀，不能否定你曾经的璀璨多彩。你雄伟的气魄惊叹着全世界，向全世界诉说着辉煌与不朽的故事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……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五千年里，中华大地历经了多少沧海桑田的变化，但历史的车轮不会碾碎你曾经的辉煌，稍纵即逝的时间也不会吹走你不朽的文化，因为消失的是有形的生命，永不退逝的是你的精神。你永远是历史的文化丰碑，永远象征着中华民族一脉相承的民族精神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……</a:t>
            </a:r>
            <a:endParaRPr lang="zh-CN" altLang="en-US" sz="2800" b="1"/>
          </a:p>
        </p:txBody>
      </p:sp>
    </p:spTree>
  </p:cSld>
  <p:clrMapOvr>
    <a:masterClrMapping/>
  </p:clrMapOvr>
  <p:transition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51460" y="987425"/>
            <a:ext cx="8620760" cy="3862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1.对我国的世界文化遗产有一些基本了解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感受中国古代文明的辉煌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体会中国文化的丰富与精深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知道古遗迹具有极其宝贵的价值。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（重点）</a:t>
            </a:r>
            <a:endParaRPr lang="zh-CN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2.通过课前收集的资料及图片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创设情境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在自主、合作、探究中学习知识。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（难点）</a:t>
            </a:r>
            <a:endParaRPr lang="zh-CN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3.感受中国文明的灿烂辉煌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激发热爱祖国的情感。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（素养）</a:t>
            </a:r>
          </a:p>
        </p:txBody>
      </p:sp>
      <p:grpSp>
        <p:nvGrpSpPr>
          <p:cNvPr id="8194" name="组合 2"/>
          <p:cNvGrpSpPr/>
          <p:nvPr/>
        </p:nvGrpSpPr>
        <p:grpSpPr>
          <a:xfrm>
            <a:off x="211138" y="249238"/>
            <a:ext cx="2346325" cy="649287"/>
            <a:chOff x="923" y="1552"/>
            <a:chExt cx="3695" cy="882"/>
          </a:xfrm>
        </p:grpSpPr>
        <p:pic>
          <p:nvPicPr>
            <p:cNvPr id="8195" name="图片 3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eaLnBrk="0" hangingPunct="0"/>
              <a:r>
                <a:rPr lang="zh-CN" altLang="en-US" sz="320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学习目标</a:t>
              </a:r>
            </a:p>
          </p:txBody>
        </p:sp>
      </p:grpSp>
    </p:spTree>
  </p:cSld>
  <p:clrMapOvr>
    <a:masterClrMapping/>
  </p:clrMapOvr>
  <p:transition>
    <p:random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文本框 1"/>
          <p:cNvSpPr txBox="1">
            <a:spLocks noChangeArrowheads="1"/>
          </p:cNvSpPr>
          <p:nvPr/>
        </p:nvSpPr>
        <p:spPr bwMode="auto">
          <a:xfrm>
            <a:off x="611560" y="1402779"/>
            <a:ext cx="80406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让世界了解中国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让中国了解世界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让我们传承历史文化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保护世界文化遗产。</a:t>
            </a:r>
          </a:p>
          <a:p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——后记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187960" y="136525"/>
            <a:ext cx="2346325" cy="649104"/>
            <a:chOff x="923" y="1552"/>
            <a:chExt cx="3695" cy="882"/>
          </a:xfrm>
        </p:grpSpPr>
        <p:pic>
          <p:nvPicPr>
            <p:cNvPr id="6" name="图片 5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7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研讨练习</a:t>
              </a:r>
            </a:p>
          </p:txBody>
        </p:sp>
      </p:grp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600075" y="1328738"/>
            <a:ext cx="7970838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题一：益阳物华天宝，人杰地灵，是颇负盛名的文化之乡，这里留存着关于三国历史的宝贵文化遗产。资水中学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班开展以“益阳三国文化”为专题的综合性实践活动，请你参加。</a:t>
            </a:r>
          </a:p>
        </p:txBody>
      </p:sp>
    </p:spTree>
  </p:cSld>
  <p:clrMapOvr>
    <a:masterClrMapping/>
  </p:clrMapOvr>
  <p:transition>
    <p:random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725" name="矩形 1"/>
          <p:cNvSpPr/>
          <p:nvPr/>
        </p:nvSpPr>
        <p:spPr>
          <a:xfrm>
            <a:off x="473075" y="461963"/>
            <a:ext cx="8393113" cy="4225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社会调查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在实地考察中，同学们发现许多三国遗迹没有得到有效保护，外地游客更不知道有这些名胜。请你就这一情况向益阳市人民政府提两条合理化建议。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________________________________________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________________________________________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________________________________________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________________________________________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84313" y="2452688"/>
            <a:ext cx="7088188" cy="10572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加大对益阳三国文化遗迹的保护力度，对已损坏的遗迹进行有效修复。</a:t>
            </a:r>
          </a:p>
        </p:txBody>
      </p:sp>
      <p:sp>
        <p:nvSpPr>
          <p:cNvPr id="5" name="矩形 4"/>
          <p:cNvSpPr/>
          <p:nvPr/>
        </p:nvSpPr>
        <p:spPr>
          <a:xfrm>
            <a:off x="1484313" y="3449638"/>
            <a:ext cx="7088188" cy="10572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加大对益阳“三国文化”的宣传力度，并以此为契机开发益阳旅游资源。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矩形 1"/>
          <p:cNvSpPr/>
          <p:nvPr/>
        </p:nvSpPr>
        <p:spPr>
          <a:xfrm>
            <a:off x="682625" y="627063"/>
            <a:ext cx="7813675" cy="4225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文艺汇演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班上排练了益阳花鼓戏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单刀赴会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，准备在全校师生会上汇报演出，请你以主持人的身份作一个简短的开场白。（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50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字左右）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_________________________________________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_________________________________________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_________________________________________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_________________________________________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2013" y="2622550"/>
            <a:ext cx="7262813" cy="21605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示例：尊敬的老师，亲爱的同学们，大家好！为了传承益阳民间艺术，弘扬“三国文化”，我们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班排练了益阳花鼓戏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单刀赴会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，欢迎大家批评指正，谢谢！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82943" y="960438"/>
            <a:ext cx="7929563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题二：（吉林中考改编）端午节是中华民族的传统节日，现已被联合国教科文组织认定为世界级“非物质文化遗产代表作”。今年端午节的时候，学校文学社举办征联活动。请根据所给的上联，对出下联。</a:t>
            </a:r>
          </a:p>
        </p:txBody>
      </p:sp>
    </p:spTree>
  </p:cSld>
  <p:clrMapOvr>
    <a:masterClrMapping/>
  </p:clrMapOvr>
  <p:transition>
    <p:random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矩形 4"/>
          <p:cNvSpPr/>
          <p:nvPr/>
        </p:nvSpPr>
        <p:spPr>
          <a:xfrm>
            <a:off x="2230438" y="4305300"/>
            <a:ext cx="5099050" cy="54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下联：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_________________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9699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100" y="319088"/>
            <a:ext cx="4495800" cy="319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矩形 2"/>
          <p:cNvSpPr/>
          <p:nvPr/>
        </p:nvSpPr>
        <p:spPr>
          <a:xfrm>
            <a:off x="2230438" y="3649663"/>
            <a:ext cx="4797425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上联：喜迎盛世龙舟竞渡</a:t>
            </a:r>
          </a:p>
        </p:txBody>
      </p:sp>
      <p:sp>
        <p:nvSpPr>
          <p:cNvPr id="4" name="矩形 3"/>
          <p:cNvSpPr/>
          <p:nvPr/>
        </p:nvSpPr>
        <p:spPr>
          <a:xfrm>
            <a:off x="3357563" y="4283075"/>
            <a:ext cx="4183063" cy="541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欢庆佳节粽叶飘香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11200" y="960438"/>
            <a:ext cx="772160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题三：（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2018·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湖南张家界中考改编）哭嫁是土家族聚居地独具特色的婚俗，哭嫁歌是国家级非物质文化遗产。请结合下面两则哭嫁歌，写一段介绍词向外来游客介绍哭嫁歌。（可从内容、语言、艺术特色等方面介绍）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矩形 1"/>
          <p:cNvSpPr/>
          <p:nvPr/>
        </p:nvSpPr>
        <p:spPr>
          <a:xfrm>
            <a:off x="900113" y="620713"/>
            <a:ext cx="3413125" cy="4225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同喝一口水井水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同踩岩板路一根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同村同寨十八年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同玩同耍长成人。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日同板凳坐啊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夜同油灯过</a:t>
            </a:r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织麻同麻篮啊，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磨坊同岩磨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747" name="矩形 2"/>
          <p:cNvSpPr/>
          <p:nvPr/>
        </p:nvSpPr>
        <p:spPr>
          <a:xfrm>
            <a:off x="4660900" y="620713"/>
            <a:ext cx="3868738" cy="4225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今日我要离娘走，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临行再帮娘啊梳把头。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曾记鬓发野花艳，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何时额头起了苦瓜皱？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摇篮还在耳边响，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娘为女儿熬白了头。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燕子齐毛离窝去，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衔泥何时得回头？</a:t>
            </a:r>
          </a:p>
        </p:txBody>
      </p:sp>
    </p:spTree>
  </p:cSld>
  <p:clrMapOvr>
    <a:masterClrMapping/>
  </p:clrMapOvr>
  <p:transition>
    <p:random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88975" y="935038"/>
            <a:ext cx="7766050" cy="358076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5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􀪋参考答案：哭嫁歌内容上很多是表达离别父母、同伴或亲人的难舍难分的深挚感情（第一首哭同伴，第二首哭父母）；篇幅短小，富有生活气息（叙述生活细节表达感情）；语言通俗，口语化；运用反复、对比、比喻等多种手法表现情感，艺术性较强。</a:t>
            </a:r>
          </a:p>
        </p:txBody>
      </p:sp>
    </p:spTree>
  </p:cSld>
  <p:clrMapOvr>
    <a:masterClrMapping/>
  </p:clrMapOvr>
  <p:transition>
    <p:random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>
            <p:custDataLst>
              <p:tags r:id="rId2"/>
            </p:custDataLst>
          </p:nvPr>
        </p:nvCxnSpPr>
        <p:spPr>
          <a:xfrm flipV="1">
            <a:off x="971550" y="3796030"/>
            <a:ext cx="8055610" cy="29845"/>
          </a:xfrm>
          <a:prstGeom prst="line">
            <a:avLst/>
          </a:prstGeom>
          <a:ln w="127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844165" y="2427605"/>
            <a:ext cx="3177540" cy="58102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</a:p>
        </p:txBody>
      </p:sp>
      <p:pic>
        <p:nvPicPr>
          <p:cNvPr id="3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344400" y="12001500"/>
            <a:ext cx="317500" cy="2413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>
    <p:random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文本框 99"/>
          <p:cNvSpPr txBox="1">
            <a:spLocks noChangeArrowheads="1"/>
          </p:cNvSpPr>
          <p:nvPr/>
        </p:nvSpPr>
        <p:spPr bwMode="auto">
          <a:xfrm>
            <a:off x="300422" y="1090354"/>
            <a:ext cx="8543156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全班同学分成若干小组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分别推荐和评选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出本组认同的“文化遗产候选项目”。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小组分工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避免重复。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比如有的负责物质文化遗产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有的负责非物质文化遗产。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自由推荐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。首先，阅读本次活动的“资料一”，了解文化遗产的定义和入选标准。其次，通过回忆、访问、资料搜索等形式，找出你身边符合条件的项目，参考本次活动的“资料二”，制作资料卡片。</a:t>
            </a: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小组讨论，组长负责收集各组员提交的卡片，召集组员讨论，选出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推荐人数最多、认同度最高的项目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作为本组“申遗”项目。</a:t>
            </a:r>
          </a:p>
        </p:txBody>
      </p:sp>
      <p:sp>
        <p:nvSpPr>
          <p:cNvPr id="10243" name="文本框 1"/>
          <p:cNvSpPr txBox="1">
            <a:spLocks noChangeArrowheads="1"/>
          </p:cNvSpPr>
          <p:nvPr/>
        </p:nvSpPr>
        <p:spPr bwMode="auto">
          <a:xfrm>
            <a:off x="2643436" y="568226"/>
            <a:ext cx="41154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一、文化遗产推荐与评选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20345" y="105410"/>
            <a:ext cx="2346325" cy="649104"/>
            <a:chOff x="923" y="1552"/>
            <a:chExt cx="3695" cy="882"/>
          </a:xfrm>
        </p:grpSpPr>
        <p:pic>
          <p:nvPicPr>
            <p:cNvPr id="6" name="图片 5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7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整体感知</a:t>
              </a:r>
            </a:p>
          </p:txBody>
        </p:sp>
      </p:grpSp>
    </p:spTree>
  </p:cSld>
  <p:clrMapOvr>
    <a:masterClrMapping/>
  </p:clrMapOvr>
  <p:transition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文本框 99"/>
          <p:cNvSpPr txBox="1">
            <a:spLocks noChangeArrowheads="1"/>
          </p:cNvSpPr>
          <p:nvPr/>
        </p:nvSpPr>
        <p:spPr bwMode="auto">
          <a:xfrm>
            <a:off x="406400" y="1139137"/>
            <a:ext cx="8235950" cy="373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如果有条件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最好利用周末时间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实地考察一下拟申报的项目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。并且给该项目</a:t>
            </a:r>
            <a:r>
              <a:rPr lang="zh-CN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制作调查图表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如果条件不允许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也可以</a:t>
            </a:r>
            <a:r>
              <a:rPr lang="zh-CN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通过阅读书籍、网络搜索、访问老人等方式获取资料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小组分工合作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撰写《优秀文化遗产申请报告》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。报告最好图文并茂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注意用诗情画意的语言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描述景观的独特魅力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用富有感染力的语言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引起大家的关注。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文本框 1"/>
          <p:cNvSpPr txBox="1">
            <a:spLocks noChangeArrowheads="1"/>
          </p:cNvSpPr>
          <p:nvPr/>
        </p:nvSpPr>
        <p:spPr bwMode="auto">
          <a:xfrm>
            <a:off x="376486" y="560859"/>
            <a:ext cx="621516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二、实地考察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收集资料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撰写申请报告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文本框 99"/>
          <p:cNvSpPr txBox="1">
            <a:spLocks noChangeArrowheads="1"/>
          </p:cNvSpPr>
          <p:nvPr/>
        </p:nvSpPr>
        <p:spPr bwMode="auto">
          <a:xfrm>
            <a:off x="330387" y="1131590"/>
            <a:ext cx="8540377" cy="361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各小组</a:t>
            </a:r>
            <a:r>
              <a:rPr lang="zh-CN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推举一位组员担任“申遗代表”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负责介绍小组推荐的项目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其他组员组成助威团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并参加答辩。</a:t>
            </a:r>
            <a:endParaRPr lang="en-US" altLang="zh-CN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每个小组推举一位组员担任评委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邀请语文老师或相关学科老师担任首席评委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共同</a:t>
            </a:r>
            <a:r>
              <a:rPr lang="zh-CN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组成评审委员会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。本小组答辩时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本组评委应该回避。</a:t>
            </a:r>
            <a:endParaRPr lang="en-US" altLang="zh-CN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学习委员负责组织答辩会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。首先需要会同各小组组长确定时间及流程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并拟出相关规则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其次要选定主持人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撰写主持词。</a:t>
            </a:r>
            <a:endParaRPr lang="zh-CN" altLang="en-US" sz="2600" b="1"/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376486" y="560859"/>
            <a:ext cx="386997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三</a:t>
            </a:r>
            <a:r>
              <a:rPr lang="zh-CN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班级召开模拟答辩会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文本框 99"/>
          <p:cNvSpPr txBox="1">
            <a:spLocks noChangeArrowheads="1"/>
          </p:cNvSpPr>
          <p:nvPr/>
        </p:nvSpPr>
        <p:spPr bwMode="auto">
          <a:xfrm>
            <a:off x="521333" y="1292225"/>
            <a:ext cx="8101334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模拟答辩会结束后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参考本次活动的“资料四”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以“我与文化遗产”为话题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自拟题目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写一篇作文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谈谈你对文化遗产保护的认识和思考。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4160" y="504190"/>
            <a:ext cx="2346325" cy="649104"/>
            <a:chOff x="923" y="1552"/>
            <a:chExt cx="3695" cy="882"/>
          </a:xfrm>
        </p:grpSpPr>
        <p:pic>
          <p:nvPicPr>
            <p:cNvPr id="6" name="图片 5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7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课后作业</a:t>
              </a:r>
            </a:p>
          </p:txBody>
        </p:sp>
      </p:grpSp>
    </p:spTree>
  </p:cSld>
  <p:clrMapOvr>
    <a:masterClrMapping/>
  </p:clrMapOvr>
  <p:transition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187960" y="136525"/>
            <a:ext cx="2346325" cy="649104"/>
            <a:chOff x="923" y="1552"/>
            <a:chExt cx="3695" cy="882"/>
          </a:xfrm>
        </p:grpSpPr>
        <p:pic>
          <p:nvPicPr>
            <p:cNvPr id="6" name="图片 5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7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活动事例</a:t>
              </a:r>
            </a:p>
          </p:txBody>
        </p:sp>
      </p:grpSp>
      <p:sp>
        <p:nvSpPr>
          <p:cNvPr id="9220" name="Text Box 2"/>
          <p:cNvSpPr txBox="1"/>
          <p:nvPr/>
        </p:nvSpPr>
        <p:spPr>
          <a:xfrm>
            <a:off x="446405" y="752158"/>
            <a:ext cx="8251825" cy="1201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“申遗”项目示例：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济南市济阳县非物质文化遗产候选项目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135380" y="2004695"/>
          <a:ext cx="7008814" cy="2701926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504407"/>
                <a:gridCol w="3504407"/>
              </a:tblGrid>
              <a:tr h="900642"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48" marR="91448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48" marR="91448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00642"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48" marR="91448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48" marR="91448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00642"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48" marR="91448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48" marR="91448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235" name="Text Box 2"/>
          <p:cNvSpPr txBox="1"/>
          <p:nvPr/>
        </p:nvSpPr>
        <p:spPr>
          <a:xfrm>
            <a:off x="1138555" y="2179320"/>
            <a:ext cx="360045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非物质文化遗产名称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6" name="Text Box 2"/>
          <p:cNvSpPr txBox="1"/>
          <p:nvPr/>
        </p:nvSpPr>
        <p:spPr>
          <a:xfrm>
            <a:off x="1152843" y="3068320"/>
            <a:ext cx="3470275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遗产类别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7" name="Text Box 2"/>
          <p:cNvSpPr txBox="1"/>
          <p:nvPr/>
        </p:nvSpPr>
        <p:spPr>
          <a:xfrm>
            <a:off x="1152843" y="3965258"/>
            <a:ext cx="3470275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所在地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8" name="Text Box 2"/>
          <p:cNvSpPr txBox="1"/>
          <p:nvPr/>
        </p:nvSpPr>
        <p:spPr>
          <a:xfrm>
            <a:off x="4638993" y="2170430"/>
            <a:ext cx="350520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济阳黑陶制作工艺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9" name="Text Box 2"/>
          <p:cNvSpPr txBox="1"/>
          <p:nvPr/>
        </p:nvSpPr>
        <p:spPr>
          <a:xfrm>
            <a:off x="4638993" y="3050540"/>
            <a:ext cx="350520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工艺类文化遗产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40" name="Text Box 2"/>
          <p:cNvSpPr txBox="1"/>
          <p:nvPr/>
        </p:nvSpPr>
        <p:spPr>
          <a:xfrm>
            <a:off x="4638993" y="3947478"/>
            <a:ext cx="3505200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山东省济南市济阳县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63563" y="895350"/>
          <a:ext cx="8228012" cy="3575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241"/>
                <a:gridCol w="7569771"/>
              </a:tblGrid>
              <a:tr h="3575050"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52" marR="91452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52" marR="91452" marT="45713" marB="457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250" name="矩形 1"/>
          <p:cNvSpPr/>
          <p:nvPr/>
        </p:nvSpPr>
        <p:spPr>
          <a:xfrm>
            <a:off x="546100" y="1793875"/>
            <a:ext cx="744538" cy="24272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遗产概述</a:t>
            </a:r>
          </a:p>
        </p:txBody>
      </p:sp>
      <p:sp>
        <p:nvSpPr>
          <p:cNvPr id="10251" name="矩形 2"/>
          <p:cNvSpPr/>
          <p:nvPr/>
        </p:nvSpPr>
        <p:spPr>
          <a:xfrm>
            <a:off x="1308100" y="973138"/>
            <a:ext cx="7551738" cy="345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黑陶是中华民族古老的文化遗产，其工艺在世界制陶历史上独具特色。济阳黑陶制作工艺既保留了传统手工制作工艺的精髓，又融合了现代艺术创意，使用科学配方，精选泥料，严格调制，运用独特的雕刻艺术手法，经过古法烧制而成。</a:t>
            </a:r>
          </a:p>
        </p:txBody>
      </p:sp>
    </p:spTree>
  </p:cSld>
  <p:clrMapOvr>
    <a:masterClrMapping/>
  </p:clrMapOvr>
  <p:transition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08013" y="996950"/>
          <a:ext cx="8226425" cy="3514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114"/>
                <a:gridCol w="7568311"/>
              </a:tblGrid>
              <a:tr h="3514725"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35" marR="91435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800"/>
                    </a:p>
                  </a:txBody>
                  <a:tcPr marL="91435" marR="91435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274" name="矩形 1"/>
          <p:cNvSpPr/>
          <p:nvPr/>
        </p:nvSpPr>
        <p:spPr>
          <a:xfrm>
            <a:off x="608013" y="1982788"/>
            <a:ext cx="744537" cy="24272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遗产概述</a:t>
            </a:r>
          </a:p>
        </p:txBody>
      </p:sp>
      <p:sp>
        <p:nvSpPr>
          <p:cNvPr id="11275" name="矩形 2"/>
          <p:cNvSpPr/>
          <p:nvPr/>
        </p:nvSpPr>
        <p:spPr>
          <a:xfrm>
            <a:off x="1493838" y="1057275"/>
            <a:ext cx="7218362" cy="345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它在艺术制作上既保持了古黑陶“黑、薄、光、细”的传统风格，又结合各个历史时期的艺术精华，造型典雅、稳重、精美、别致，无釉而乌黑发亮，突显高贵、典雅、古朴、神秘的特色。济阳黑陶工艺品久负盛名，远销世界各地。</a:t>
            </a:r>
          </a:p>
        </p:txBody>
      </p:sp>
    </p:spTree>
  </p:cSld>
  <p:clrMapOvr>
    <a:masterClrMapping/>
  </p:clrMapOvr>
  <p:transition>
    <p:random/>
  </p:transition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2dc1e42ffd0d0a8451"/>
  <p:tag name="KSO_WM_TEMPLATE_ASSEMBLE_XID" val="5f005b2dc1e42ffd0d0a8451"/>
  <p:tag name="KSO_WM_TEMPLATE_CATEGORY" val="diagram"/>
  <p:tag name="KSO_WM_TEMPLATE_INDEX" val="20209030"/>
  <p:tag name="KSO_WM_UNIT_BLOCK" val="0"/>
  <p:tag name="KSO_WM_UNIT_COMPATIBLE" val="0"/>
  <p:tag name="KSO_WM_UNIT_DEC_AREA_ID" val="cb428092e701423ca8848658d979063b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efd75d1a2574cd7bc72485304cfd4ac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903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0"/>
  <p:tag name="KSO_WM_UNIT_TYPE" val="i"/>
</p:tagLst>
</file>

<file path=ppt/tags/tag64.xml><?xml version="1.0" encoding="utf-8"?>
<p:tagLst xmlns:p="http://schemas.openxmlformats.org/presentationml/2006/main">
  <p:tag name="KSO_WM_ASSEMBLE_CHIP_INDEX" val="e5dafd4e73434c5bb900afa7ec8a88e6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005b2dc1e42ffd0d0a8451"/>
  <p:tag name="KSO_WM_TEMPLATE_ASSEMBLE_XID" val="5f005b2dc1e42ffd0d0a8451"/>
  <p:tag name="KSO_WM_TEMPLATE_CATEGORY" val="diagram"/>
  <p:tag name="KSO_WM_TEMPLATE_INDEX" val="20209030"/>
  <p:tag name="KSO_WM_UNIT_BLOCK" val="0"/>
  <p:tag name="KSO_WM_UNIT_COMPATIBLE" val="0"/>
  <p:tag name="KSO_WM_UNIT_DEC_AREA_ID" val="5efd75d1a2574cd7bc72485304cfd4ac"/>
  <p:tag name="KSO_WM_UNIT_DEFAULT_FONT" val="24;44;4"/>
  <p:tag name="KSO_WM_UNIT_DIAGRAM_ISNUMVISUAL" val="0"/>
  <p:tag name="KSO_WM_UNIT_DIAGRAM_ISREFERUNIT" val="0"/>
  <p:tag name="KSO_WM_UNIT_HIGHLIGHT" val="0"/>
  <p:tag name="KSO_WM_UNIT_ID" val="diagram2020903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7-04T18:34:23&quot;,&#10;    &quot;max&quot;: 0.49500000000001876,&#10;    &quot;parentMax&quot;: {&#10;        &quot;max&quot;: 0.25492125984250436&#10;    },&#10;    &quot;topChanged&quot;: 0.00086614173228838354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7"/>
</p:tagLst>
</file>

<file path=ppt/tags/tag65.xml><?xml version="1.0" encoding="utf-8"?>
<p:tagLst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2"/>
  <p:tag name="KSO_WM_SLIDE_ID" val="diagram2020903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4:23&quot;,&quot;maxSize&quot;:{&quot;size1&quot;:40},&quot;minSize&quot;:{&quot;size1&quot;:31.100000000000001},&quot;normalSize&quot;:{&quot;size1&quot;:37.962943520948762},&quot;subLayout&quot;:[{&quot;id&quot;:&quot;2020-07-04T18:34:23&quot;,&quot;margin&quot;:{&quot;bottom&quot;:0,&quot;left&quot;:5.5029997825622559,&quot;right&quot;:5.9270000457763672,&quot;top&quot;:3.809999942779541},&quot;type&quot;:0},{&quot;id&quot;:&quot;2020-07-04T18:34:23&quot;,&quot;margin&quot;:{&quot;bottom&quot;:3.3870000839233398,&quot;left&quot;:5.5029997825622559,&quot;right&quot;:5.9270000457763672,&quot;top&quot;:1.6929999589920044},&quot;type&quot;:0}],&quot;type&quot;:0}"/>
  <p:tag name="KSO_WM_SLIDE_POSITION" val="19*33"/>
  <p:tag name="KSO_WM_SLIDE_RATIO" val="1.777778"/>
  <p:tag name="KSO_WM_SLIDE_SIZE" val="914*473"/>
  <p:tag name="KSO_WM_SLIDE_SUBTYPE" val="picTxt"/>
  <p:tag name="KSO_WM_SLIDE_SUPPORT_FEATURE_TYPE" val="3"/>
  <p:tag name="KSO_WM_SLIDE_TYPE" val="text"/>
  <p:tag name="KSO_WM_SPECIAL_SOURCE" val="bdnull"/>
  <p:tag name="KSO_WM_TAG_VERSION" val="1.0"/>
  <p:tag name="KSO_WM_TEMPLATE_ASSEMBLE_GROUPID" val="5f005b2dc1e42ffd0d0a8451"/>
  <p:tag name="KSO_WM_TEMPLATE_ASSEMBLE_XID" val="5f005b2dc1e42ffd0d0a8451"/>
  <p:tag name="KSO_WM_TEMPLATE_CATEGORY" val="diagram"/>
  <p:tag name="KSO_WM_TEMPLATE_COLOR_TYPE" val="1"/>
  <p:tag name="KSO_WM_TEMPLATE_INDEX" val="20209030"/>
  <p:tag name="KSO_WM_TEMPLATE_MASTER_TYPE" val="0"/>
  <p:tag name="KSO_WM_TEMPLATE_SUBCATEGORY" val="21"/>
</p:tagLst>
</file>

<file path=ppt/tags/tag6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113</Paragraphs>
  <Slides>29</Slides>
  <Notes>28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38">
      <vt:lpstr>Arial</vt:lpstr>
      <vt:lpstr>微软雅黑</vt:lpstr>
      <vt:lpstr>Wingdings</vt:lpstr>
      <vt:lpstr>Calibri</vt:lpstr>
      <vt:lpstr>黑体</vt:lpstr>
      <vt:lpstr>华文新魏</vt:lpstr>
      <vt:lpstr>宋体</vt:lpstr>
      <vt:lpstr>楷体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2021-06-15T22:56:46.576</cp:lastPrinted>
  <dcterms:created xsi:type="dcterms:W3CDTF">2021-06-15T22:56:46Z</dcterms:created>
  <dcterms:modified xsi:type="dcterms:W3CDTF">2021-06-15T14:56:48Z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