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1"/>
  </p:notesMasterIdLst>
  <p:sldIdLst>
    <p:sldId id="287" r:id="rId4"/>
    <p:sldId id="320" r:id="rId5"/>
    <p:sldId id="288" r:id="rId6"/>
    <p:sldId id="299" r:id="rId7"/>
    <p:sldId id="300" r:id="rId8"/>
    <p:sldId id="259" r:id="rId9"/>
    <p:sldId id="290" r:id="rId10"/>
    <p:sldId id="291" r:id="rId12"/>
    <p:sldId id="289" r:id="rId13"/>
    <p:sldId id="260" r:id="rId14"/>
    <p:sldId id="296" r:id="rId15"/>
    <p:sldId id="292" r:id="rId16"/>
    <p:sldId id="293" r:id="rId17"/>
    <p:sldId id="314" r:id="rId18"/>
    <p:sldId id="315" r:id="rId19"/>
    <p:sldId id="295" r:id="rId20"/>
    <p:sldId id="262" r:id="rId21"/>
    <p:sldId id="303" r:id="rId22"/>
    <p:sldId id="316" r:id="rId23"/>
    <p:sldId id="313" r:id="rId24"/>
    <p:sldId id="312" r:id="rId25"/>
    <p:sldId id="317" r:id="rId26"/>
    <p:sldId id="309" r:id="rId27"/>
    <p:sldId id="258" r:id="rId28"/>
    <p:sldId id="301" r:id="rId29"/>
    <p:sldId id="318" r:id="rId30"/>
    <p:sldId id="319" r:id="rId31"/>
    <p:sldId id="308" r:id="rId32"/>
    <p:sldId id="323" r:id="rId33"/>
    <p:sldId id="322" r:id="rId34"/>
    <p:sldId id="324" r:id="rId35"/>
    <p:sldId id="328" r:id="rId36"/>
    <p:sldId id="329" r:id="rId37"/>
    <p:sldId id="325" r:id="rId38"/>
    <p:sldId id="326" r:id="rId39"/>
    <p:sldId id="327" r:id="rId40"/>
    <p:sldId id="304" r:id="rId41"/>
    <p:sldId id="330" r:id="rId42"/>
    <p:sldId id="331" r:id="rId43"/>
    <p:sldId id="305" r:id="rId44"/>
    <p:sldId id="306" r:id="rId45"/>
    <p:sldId id="307" r:id="rId46"/>
    <p:sldId id="298" r:id="rId47"/>
    <p:sldId id="321" r:id="rId48"/>
    <p:sldId id="332"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84" y="-108"/>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8B2A884-5B1A-4E56-8FFD-CDACA2E4F0E9}"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3470B6D-C1AD-49F8-A3A2-10F88FF7EE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B40F5AAA-BE82-49D3-9D26-E021457A71BD}" type="slidenum">
              <a:rPr lang="en-US" altLang="zh-CN" smtClean="0"/>
            </a:fld>
            <a:endParaRPr lang="en-US" altLang="zh-CN" smtClean="0"/>
          </a:p>
        </p:txBody>
      </p:sp>
      <p:sp>
        <p:nvSpPr>
          <p:cNvPr id="53251"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A4FEF104-01F2-4D09-AA56-55D96A16F191}" type="slidenum">
              <a:rPr lang="en-US" altLang="zh-CN" smtClean="0"/>
            </a:fld>
            <a:endParaRPr lang="en-US" altLang="zh-CN" smtClean="0"/>
          </a:p>
        </p:txBody>
      </p:sp>
      <p:sp>
        <p:nvSpPr>
          <p:cNvPr id="54275"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482C8936-5989-4525-A577-D19536A5741C}" type="slidenum">
              <a:rPr lang="en-US" altLang="zh-CN" smtClean="0"/>
            </a:fld>
            <a:endParaRPr lang="en-US" altLang="zh-CN" smtClean="0"/>
          </a:p>
        </p:txBody>
      </p:sp>
      <p:sp>
        <p:nvSpPr>
          <p:cNvPr id="5529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A9DEF584-FBE5-4CD5-ACEB-704FF66664A1}" type="slidenum">
              <a:rPr lang="en-US" altLang="zh-CN" smtClean="0"/>
            </a:fld>
            <a:endParaRPr lang="en-US" altLang="zh-CN" smtClean="0"/>
          </a:p>
        </p:txBody>
      </p:sp>
      <p:sp>
        <p:nvSpPr>
          <p:cNvPr id="56323"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1F3D1C94-ACFD-42EB-AAD0-9BAF49467C39}" type="slidenum">
              <a:rPr lang="en-US" altLang="zh-CN" smtClean="0"/>
            </a:fld>
            <a:endParaRPr lang="en-US" altLang="zh-CN" smtClean="0"/>
          </a:p>
        </p:txBody>
      </p:sp>
      <p:sp>
        <p:nvSpPr>
          <p:cNvPr id="5734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47F0BB8C-E1A6-41AE-A412-46A55B0AC4E5}" type="slidenum">
              <a:rPr lang="en-US" altLang="zh-CN" sz="1200">
                <a:latin typeface="Calibri" panose="020F0502020204030204" pitchFamily="34" charset="0"/>
              </a:rPr>
            </a:fld>
            <a:endParaRPr lang="en-US" altLang="zh-CN" sz="1200">
              <a:latin typeface="Calibri" panose="020F0502020204030204" pitchFamily="34" charset="0"/>
            </a:endParaRPr>
          </a:p>
        </p:txBody>
      </p:sp>
      <p:sp>
        <p:nvSpPr>
          <p:cNvPr id="57348" name="Rectangle 2"/>
          <p:cNvSpPr>
            <a:spLocks noRo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E8893B7F-F671-45B5-ABFF-4BA2BA90A7C0}" type="slidenum">
              <a:rPr lang="en-US" altLang="zh-CN" smtClean="0"/>
            </a:fld>
            <a:endParaRPr lang="en-US" altLang="zh-CN" smtClean="0"/>
          </a:p>
        </p:txBody>
      </p:sp>
      <p:sp>
        <p:nvSpPr>
          <p:cNvPr id="58371"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220E7C1C-AFFF-4B69-ABAF-65CF6ED8CBE2}" type="slidenum">
              <a:rPr lang="en-US" altLang="zh-CN" smtClean="0"/>
            </a:fld>
            <a:endParaRPr lang="en-US" altLang="zh-CN" smtClean="0"/>
          </a:p>
        </p:txBody>
      </p:sp>
      <p:sp>
        <p:nvSpPr>
          <p:cNvPr id="59395"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D380AF73-2897-42CF-8034-21F0FFDADCF7}" type="slidenum">
              <a:rPr lang="en-US" altLang="zh-CN" smtClean="0"/>
            </a:fld>
            <a:endParaRPr lang="en-US" altLang="zh-CN" smtClean="0"/>
          </a:p>
        </p:txBody>
      </p:sp>
      <p:sp>
        <p:nvSpPr>
          <p:cNvPr id="6041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9" name="标题 28"/>
          <p:cNvSpPr>
            <a:spLocks noGrp="1"/>
          </p:cNvSpPr>
          <p:nvPr>
            <p:ph type="ctrTitle"/>
          </p:nvPr>
        </p:nvSpPr>
        <p:spPr>
          <a:xfrm>
            <a:off x="381000" y="4853411"/>
            <a:ext cx="84582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5" name="日期占位符 15"/>
          <p:cNvSpPr>
            <a:spLocks noGrp="1"/>
          </p:cNvSpPr>
          <p:nvPr>
            <p:ph type="dt" sz="half" idx="10"/>
          </p:nvPr>
        </p:nvSpPr>
        <p:spPr/>
        <p:txBody>
          <a:bodyPr/>
          <a:lstStyle>
            <a:lvl1pPr>
              <a:defRPr/>
            </a:lvl1pPr>
          </a:lstStyle>
          <a:p>
            <a:pPr>
              <a:defRPr/>
            </a:pPr>
            <a:fld id="{F3EAC5AB-6A4C-4524-8979-0A31EE1125A1}" type="datetimeFigureOut">
              <a:rPr lang="zh-CN" altLang="en-US"/>
            </a:fld>
            <a:endParaRPr lang="zh-CN" altLang="en-US"/>
          </a:p>
        </p:txBody>
      </p:sp>
      <p:sp>
        <p:nvSpPr>
          <p:cNvPr id="6" name="页脚占位符 1"/>
          <p:cNvSpPr>
            <a:spLocks noGrp="1"/>
          </p:cNvSpPr>
          <p:nvPr>
            <p:ph type="ftr" sz="quarter" idx="11"/>
          </p:nvPr>
        </p:nvSpPr>
        <p:spPr/>
        <p:txBody>
          <a:bodyPr/>
          <a:lstStyle>
            <a:lvl1pPr>
              <a:defRPr/>
            </a:lvl1pPr>
          </a:lstStyle>
          <a:p>
            <a:pPr>
              <a:defRPr/>
            </a:pPr>
            <a:endParaRPr lang="zh-CN" altLang="en-US"/>
          </a:p>
        </p:txBody>
      </p:sp>
      <p:sp>
        <p:nvSpPr>
          <p:cNvPr id="7" name="灯片编号占位符 14"/>
          <p:cNvSpPr>
            <a:spLocks noGrp="1"/>
          </p:cNvSpPr>
          <p:nvPr>
            <p:ph type="sldNum" sz="quarter" idx="12"/>
          </p:nvPr>
        </p:nvSpPr>
        <p:spPr>
          <a:xfrm>
            <a:off x="8229600" y="6473825"/>
            <a:ext cx="758825" cy="247650"/>
          </a:xfrm>
        </p:spPr>
        <p:txBody>
          <a:bodyPr/>
          <a:lstStyle>
            <a:lvl1pPr>
              <a:defRPr/>
            </a:lvl1pPr>
          </a:lstStyle>
          <a:p>
            <a:pPr>
              <a:defRPr/>
            </a:pPr>
            <a:fld id="{70626A74-131B-4EC5-A2B7-C371E7152BC4}"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10"/>
          <p:cNvSpPr>
            <a:spLocks noGrp="1"/>
          </p:cNvSpPr>
          <p:nvPr>
            <p:ph type="dt" sz="half" idx="10"/>
          </p:nvPr>
        </p:nvSpPr>
        <p:spPr/>
        <p:txBody>
          <a:bodyPr/>
          <a:lstStyle>
            <a:lvl1pPr>
              <a:defRPr/>
            </a:lvl1pPr>
          </a:lstStyle>
          <a:p>
            <a:pPr>
              <a:defRPr/>
            </a:pPr>
            <a:fld id="{22EA2EA9-697F-4A8F-8D81-EA0E91F89008}" type="datetimeFigureOut">
              <a:rPr lang="zh-CN" altLang="en-US"/>
            </a:fld>
            <a:endParaRPr lang="zh-CN" altLang="en-US"/>
          </a:p>
        </p:txBody>
      </p:sp>
      <p:sp>
        <p:nvSpPr>
          <p:cNvPr id="5" name="页脚占位符 27"/>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B36A6A2C-87AA-450D-A2FA-3147615A50C1}"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10"/>
          <p:cNvSpPr>
            <a:spLocks noGrp="1"/>
          </p:cNvSpPr>
          <p:nvPr>
            <p:ph type="dt" sz="half" idx="10"/>
          </p:nvPr>
        </p:nvSpPr>
        <p:spPr/>
        <p:txBody>
          <a:bodyPr/>
          <a:lstStyle>
            <a:lvl1pPr>
              <a:defRPr/>
            </a:lvl1pPr>
          </a:lstStyle>
          <a:p>
            <a:pPr>
              <a:defRPr/>
            </a:pPr>
            <a:fld id="{1F454C12-0462-426E-AC0A-0BA6CE77E9B0}" type="datetimeFigureOut">
              <a:rPr lang="zh-CN" altLang="en-US"/>
            </a:fld>
            <a:endParaRPr lang="zh-CN" altLang="en-US"/>
          </a:p>
        </p:txBody>
      </p:sp>
      <p:sp>
        <p:nvSpPr>
          <p:cNvPr id="5" name="页脚占位符 27"/>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63493462-8905-42F6-96BF-D52F08373D0F}"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24"/>
          <p:cNvSpPr>
            <a:spLocks noGrp="1"/>
          </p:cNvSpPr>
          <p:nvPr>
            <p:ph type="dt" sz="half" idx="10"/>
          </p:nvPr>
        </p:nvSpPr>
        <p:spPr/>
        <p:txBody>
          <a:bodyPr/>
          <a:lstStyle>
            <a:lvl1pPr>
              <a:defRPr/>
            </a:lvl1pPr>
          </a:lstStyle>
          <a:p>
            <a:pPr>
              <a:defRPr/>
            </a:pPr>
            <a:fld id="{F91A95D8-CE1F-4245-BEBA-CE7F9016A7F1}" type="datetimeFigureOut">
              <a:rPr lang="zh-CN" altLang="en-US"/>
            </a:fld>
            <a:endParaRPr lang="zh-CN" altLang="en-US"/>
          </a:p>
        </p:txBody>
      </p:sp>
      <p:sp>
        <p:nvSpPr>
          <p:cNvPr id="5" name="页脚占位符 18"/>
          <p:cNvSpPr>
            <a:spLocks noGrp="1"/>
          </p:cNvSpPr>
          <p:nvPr>
            <p:ph type="ftr" sz="quarter" idx="11"/>
          </p:nvPr>
        </p:nvSpPr>
        <p:spPr>
          <a:xfrm>
            <a:off x="3581400" y="76200"/>
            <a:ext cx="2895600" cy="288925"/>
          </a:xfrm>
        </p:spPr>
        <p:txBody>
          <a:bodyPr/>
          <a:lstStyle>
            <a:lvl1pPr>
              <a:defRPr/>
            </a:lvl1pPr>
          </a:lstStyle>
          <a:p>
            <a:pPr>
              <a:defRPr/>
            </a:pPr>
            <a:endParaRPr lang="zh-CN" altLang="en-US"/>
          </a:p>
        </p:txBody>
      </p:sp>
      <p:sp>
        <p:nvSpPr>
          <p:cNvPr id="6" name="灯片编号占位符 15"/>
          <p:cNvSpPr>
            <a:spLocks noGrp="1"/>
          </p:cNvSpPr>
          <p:nvPr>
            <p:ph type="sldNum" sz="quarter" idx="12"/>
          </p:nvPr>
        </p:nvSpPr>
        <p:spPr>
          <a:xfrm>
            <a:off x="8229600" y="6473825"/>
            <a:ext cx="758825" cy="247650"/>
          </a:xfrm>
        </p:spPr>
        <p:txBody>
          <a:bodyPr/>
          <a:lstStyle>
            <a:lvl1pPr>
              <a:defRPr/>
            </a:lvl1pPr>
          </a:lstStyle>
          <a:p>
            <a:pPr>
              <a:defRPr/>
            </a:pPr>
            <a:fld id="{F5E4727F-916D-4412-A9C6-0C761F1B3CFE}"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dirty="0" smtClean="0"/>
              <a:t>单击此处编辑母版标题样式</a:t>
            </a:r>
            <a:endParaRPr lang="en-US" dirty="0"/>
          </a:p>
        </p:txBody>
      </p:sp>
      <p:sp>
        <p:nvSpPr>
          <p:cNvPr id="5" name="日期占位符 18"/>
          <p:cNvSpPr>
            <a:spLocks noGrp="1"/>
          </p:cNvSpPr>
          <p:nvPr>
            <p:ph type="dt" sz="half" idx="10"/>
          </p:nvPr>
        </p:nvSpPr>
        <p:spPr/>
        <p:txBody>
          <a:bodyPr/>
          <a:lstStyle>
            <a:lvl1pPr>
              <a:defRPr/>
            </a:lvl1pPr>
          </a:lstStyle>
          <a:p>
            <a:pPr>
              <a:defRPr/>
            </a:pPr>
            <a:fld id="{9D92CB35-3671-4B4A-AA29-966DBB5B799F}" type="datetimeFigureOut">
              <a:rPr lang="zh-CN" altLang="en-US"/>
            </a:fld>
            <a:endParaRPr lang="zh-CN" altLang="en-US"/>
          </a:p>
        </p:txBody>
      </p:sp>
      <p:sp>
        <p:nvSpPr>
          <p:cNvPr id="7" name="页脚占位符 10"/>
          <p:cNvSpPr>
            <a:spLocks noGrp="1"/>
          </p:cNvSpPr>
          <p:nvPr>
            <p:ph type="ftr" sz="quarter" idx="11"/>
          </p:nvPr>
        </p:nvSpPr>
        <p:spPr/>
        <p:txBody>
          <a:bodyPr/>
          <a:lstStyle>
            <a:lvl1pPr>
              <a:defRPr/>
            </a:lvl1pPr>
          </a:lstStyle>
          <a:p>
            <a:pPr>
              <a:defRPr/>
            </a:pPr>
            <a:endParaRPr lang="zh-CN" altLang="en-US"/>
          </a:p>
        </p:txBody>
      </p:sp>
      <p:sp>
        <p:nvSpPr>
          <p:cNvPr id="9" name="灯片编号占位符 15"/>
          <p:cNvSpPr>
            <a:spLocks noGrp="1"/>
          </p:cNvSpPr>
          <p:nvPr>
            <p:ph type="sldNum" sz="quarter" idx="12"/>
          </p:nvPr>
        </p:nvSpPr>
        <p:spPr/>
        <p:txBody>
          <a:bodyPr/>
          <a:lstStyle>
            <a:lvl1pPr>
              <a:defRPr/>
            </a:lvl1pPr>
          </a:lstStyle>
          <a:p>
            <a:pPr>
              <a:defRPr/>
            </a:pPr>
            <a:fld id="{BCE8749C-04C3-44DF-807D-2BBD0365F2EC}" type="slidenum">
              <a:rPr lang="zh-CN" altLang="en-US"/>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10"/>
          <p:cNvSpPr>
            <a:spLocks noGrp="1"/>
          </p:cNvSpPr>
          <p:nvPr>
            <p:ph type="dt" sz="half" idx="10"/>
          </p:nvPr>
        </p:nvSpPr>
        <p:spPr/>
        <p:txBody>
          <a:bodyPr/>
          <a:lstStyle>
            <a:lvl1pPr>
              <a:defRPr/>
            </a:lvl1pPr>
          </a:lstStyle>
          <a:p>
            <a:pPr>
              <a:defRPr/>
            </a:pPr>
            <a:fld id="{AB96C176-92E2-4D21-BC67-5BD53A8193F9}" type="datetimeFigureOut">
              <a:rPr lang="zh-CN" altLang="en-US"/>
            </a:fld>
            <a:endParaRPr lang="zh-CN" altLang="en-US"/>
          </a:p>
        </p:txBody>
      </p:sp>
      <p:sp>
        <p:nvSpPr>
          <p:cNvPr id="6" name="页脚占位符 27"/>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E6DD4AC5-65F4-4A21-8D54-AD62510E71D3}"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8" name="日期占位符 9"/>
          <p:cNvSpPr>
            <a:spLocks noGrp="1"/>
          </p:cNvSpPr>
          <p:nvPr>
            <p:ph type="dt" sz="half" idx="10"/>
          </p:nvPr>
        </p:nvSpPr>
        <p:spPr/>
        <p:txBody>
          <a:bodyPr/>
          <a:lstStyle>
            <a:lvl1pPr>
              <a:defRPr/>
            </a:lvl1pPr>
          </a:lstStyle>
          <a:p>
            <a:pPr>
              <a:defRPr/>
            </a:pPr>
            <a:fld id="{657CDC9D-4CDB-4022-97C0-D4C0C0EC3811}" type="datetimeFigureOut">
              <a:rPr lang="zh-CN" altLang="en-US"/>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a:xfrm>
            <a:off x="8229600" y="6477000"/>
            <a:ext cx="762000" cy="247650"/>
          </a:xfrm>
        </p:spPr>
        <p:txBody>
          <a:bodyPr/>
          <a:lstStyle>
            <a:lvl1pPr>
              <a:defRPr/>
            </a:lvl1pPr>
          </a:lstStyle>
          <a:p>
            <a:pPr>
              <a:defRPr/>
            </a:pPr>
            <a:fld id="{EECFD6CE-0D85-4037-B81C-892B5800C530}"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3" name="日期占位符 10"/>
          <p:cNvSpPr>
            <a:spLocks noGrp="1"/>
          </p:cNvSpPr>
          <p:nvPr>
            <p:ph type="dt" sz="half" idx="10"/>
          </p:nvPr>
        </p:nvSpPr>
        <p:spPr/>
        <p:txBody>
          <a:bodyPr/>
          <a:lstStyle>
            <a:lvl1pPr>
              <a:defRPr/>
            </a:lvl1pPr>
          </a:lstStyle>
          <a:p>
            <a:pPr>
              <a:defRPr/>
            </a:pPr>
            <a:fld id="{8566014D-5EB6-4BB3-86E5-A10D5ABDCF44}" type="datetimeFigureOut">
              <a:rPr lang="zh-CN" altLang="en-US"/>
            </a:fld>
            <a:endParaRPr lang="zh-CN" altLang="en-US"/>
          </a:p>
        </p:txBody>
      </p:sp>
      <p:sp>
        <p:nvSpPr>
          <p:cNvPr id="4" name="页脚占位符 27"/>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E7F1369E-9B85-4047-B4C1-9FCDA904C837}"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
          <p:cNvSpPr>
            <a:spLocks noGrp="1"/>
          </p:cNvSpPr>
          <p:nvPr>
            <p:ph type="dt" sz="half" idx="10"/>
          </p:nvPr>
        </p:nvSpPr>
        <p:spPr/>
        <p:txBody>
          <a:bodyPr/>
          <a:lstStyle>
            <a:lvl1pPr>
              <a:defRPr/>
            </a:lvl1pPr>
          </a:lstStyle>
          <a:p>
            <a:pPr>
              <a:defRPr/>
            </a:pPr>
            <a:fld id="{10486D19-06E4-4E59-A74A-34A452F7D197}" type="datetimeFigureOut">
              <a:rPr lang="zh-CN" altLang="en-US"/>
            </a:fld>
            <a:endParaRPr lang="zh-CN" altLang="en-US"/>
          </a:p>
        </p:txBody>
      </p:sp>
      <p:sp>
        <p:nvSpPr>
          <p:cNvPr id="3" name="页脚占位符 27"/>
          <p:cNvSpPr>
            <a:spLocks noGrp="1"/>
          </p:cNvSpPr>
          <p:nvPr>
            <p:ph type="ftr" sz="quarter" idx="11"/>
          </p:nvPr>
        </p:nvSpPr>
        <p:spPr/>
        <p:txBody>
          <a:bodyPr/>
          <a:lstStyle>
            <a:lvl1pPr>
              <a:defRPr/>
            </a:lvl1pPr>
          </a:lstStyle>
          <a:p>
            <a:pPr>
              <a:defRPr/>
            </a:pPr>
            <a:endParaRPr lang="zh-CN" altLang="en-US"/>
          </a:p>
        </p:txBody>
      </p:sp>
      <p:sp>
        <p:nvSpPr>
          <p:cNvPr id="4" name="灯片编号占位符 4"/>
          <p:cNvSpPr>
            <a:spLocks noGrp="1"/>
          </p:cNvSpPr>
          <p:nvPr>
            <p:ph type="sldNum" sz="quarter" idx="12"/>
          </p:nvPr>
        </p:nvSpPr>
        <p:spPr/>
        <p:txBody>
          <a:bodyPr/>
          <a:lstStyle>
            <a:lvl1pPr>
              <a:defRPr/>
            </a:lvl1pPr>
          </a:lstStyle>
          <a:p>
            <a:pPr>
              <a:defRPr/>
            </a:pPr>
            <a:fld id="{8E40D388-8A46-40BC-92A4-939C2F8EF9CA}"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endParaRPr lang="zh-CN" altLang="en-US" smtClean="0"/>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日期占位符 24"/>
          <p:cNvSpPr>
            <a:spLocks noGrp="1"/>
          </p:cNvSpPr>
          <p:nvPr>
            <p:ph type="dt" sz="half" idx="10"/>
          </p:nvPr>
        </p:nvSpPr>
        <p:spPr/>
        <p:txBody>
          <a:bodyPr/>
          <a:lstStyle>
            <a:lvl1pPr>
              <a:defRPr/>
            </a:lvl1pPr>
          </a:lstStyle>
          <a:p>
            <a:pPr>
              <a:defRPr/>
            </a:pPr>
            <a:fld id="{4B7A1AD3-0ED7-49BD-8BB6-584CD0BA3E6B}" type="datetimeFigureOut">
              <a:rPr lang="zh-CN" altLang="en-US"/>
            </a:fld>
            <a:endParaRPr lang="zh-CN" altLang="en-US"/>
          </a:p>
        </p:txBody>
      </p:sp>
      <p:sp>
        <p:nvSpPr>
          <p:cNvPr id="7" name="页脚占位符 28"/>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AB35A07E-AC2D-4ADA-9B59-0630FB6B482C}"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5" name="日期占位符 10"/>
          <p:cNvSpPr>
            <a:spLocks noGrp="1"/>
          </p:cNvSpPr>
          <p:nvPr>
            <p:ph type="dt" sz="half" idx="10"/>
          </p:nvPr>
        </p:nvSpPr>
        <p:spPr/>
        <p:txBody>
          <a:bodyPr/>
          <a:lstStyle>
            <a:lvl1pPr>
              <a:defRPr/>
            </a:lvl1pPr>
          </a:lstStyle>
          <a:p>
            <a:pPr>
              <a:defRPr/>
            </a:pPr>
            <a:fld id="{3B16CE0B-DF03-4773-93CE-7052C815E159}" type="datetimeFigureOut">
              <a:rPr lang="zh-CN" altLang="en-US"/>
            </a:fld>
            <a:endParaRPr lang="zh-CN" altLang="en-US"/>
          </a:p>
        </p:txBody>
      </p:sp>
      <p:sp>
        <p:nvSpPr>
          <p:cNvPr id="6" name="页脚占位符 27"/>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18AAAA3D-8549-490D-B952-B549D9C15161}"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email">
            <a:lum/>
          </a:blip>
          <a:srcRect/>
          <a:stretch>
            <a:fillRect/>
          </a:stretch>
        </a:blipFill>
        <a:effectLst/>
      </p:bgPr>
    </p:bg>
    <p:spTree>
      <p:nvGrpSpPr>
        <p:cNvPr id="1" name=""/>
        <p:cNvGrpSpPr/>
        <p:nvPr/>
      </p:nvGrpSpPr>
      <p:grpSpPr>
        <a:xfrm>
          <a:off x="0" y="0"/>
          <a:ext cx="0" cy="0"/>
          <a:chOff x="0" y="0"/>
          <a:chExt cx="0" cy="0"/>
        </a:xfrm>
      </p:grpSpPr>
      <p:sp>
        <p:nvSpPr>
          <p:cNvPr id="1029" name="文本占位符 7"/>
          <p:cNvSpPr>
            <a:spLocks noGrp="1"/>
          </p:cNvSpPr>
          <p:nvPr>
            <p:ph type="body" idx="1"/>
          </p:nvPr>
        </p:nvSpPr>
        <p:spPr bwMode="auto">
          <a:xfrm>
            <a:off x="304800" y="1554163"/>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ea typeface="+mn-ea"/>
              </a:defRPr>
            </a:lvl1pPr>
          </a:lstStyle>
          <a:p>
            <a:pPr>
              <a:defRPr/>
            </a:pPr>
            <a:fld id="{6392ECC8-ED1C-43E3-8CF2-CC6AB43853CA}" type="datetimeFigureOut">
              <a:rPr lang="zh-CN" altLang="en-US"/>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ea typeface="+mn-ea"/>
              </a:defRPr>
            </a:lvl1pPr>
          </a:lstStyle>
          <a:p>
            <a:pPr>
              <a:defRPr/>
            </a:pPr>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ea typeface="+mn-ea"/>
              </a:defRPr>
            </a:lvl1pPr>
          </a:lstStyle>
          <a:p>
            <a:pPr>
              <a:defRPr/>
            </a:pPr>
            <a:fld id="{F011C03F-2097-4B3D-93AD-5AB60A3FE7F2}" type="slidenum">
              <a:rPr lang="zh-CN" altLang="en-US"/>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lang="zh-CN" altLang="en-US" smtClean="0"/>
              <a:t>单击此处编辑母版标题样式</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itchFamily="49" charset="-122"/>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GIF"/><Relationship Id="rId1" Type="http://schemas.openxmlformats.org/officeDocument/2006/relationships/hyperlink" Target="http://www.haosc.com/ShowImg.asp?URL=SucaiImages/25/B/HaoSc25_1065_200525115329734.gif" TargetMode="Externa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xml"/><Relationship Id="rId2" Type="http://schemas.openxmlformats.org/officeDocument/2006/relationships/image" Target="../media/image18.GIF"/><Relationship Id="rId1" Type="http://schemas.openxmlformats.org/officeDocument/2006/relationships/hyperlink" Target="http://www.haosc.com/ShowImg.asp?URL=SucaiImages/25/B/HaoSc25_1066_200525115419360.GIF"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hyperlink" Target="http://image.baidu.com/i?ct=503316480&amp;z=0&amp;tn=baiduimagedetail&amp;word=%C0%CF%C8%CB%D3%EB%BA%A3&amp;in=24752&amp;cl=2&amp;cm=1&amp;sc=0&amp;lm=-1&amp;pn=184&amp;rn=1&amp;di=63725601&amp;ln=200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slide" Target="slide37.xml"/><Relationship Id="rId1" Type="http://schemas.openxmlformats.org/officeDocument/2006/relationships/slide" Target="slide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hyperlink" Target="http://www.wwsd.com.cn/book/booklist.asp?classid=133&amp;Page=5135"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8.xml"/><Relationship Id="rId1"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2.xml"/><Relationship Id="rId1" Type="http://schemas.openxmlformats.org/officeDocument/2006/relationships/slide" Target="slide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3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baike.baidu.com/view/27812.htm"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slide" Target="slide23.xml"/><Relationship Id="rId1" Type="http://schemas.openxmlformats.org/officeDocument/2006/relationships/image" Target="../media/image3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jieri/" TargetMode="External"/><Relationship Id="rId21" Type="http://schemas.openxmlformats.org/officeDocument/2006/relationships/notesSlide" Target="../notesSlides/notesSlide9.xml"/><Relationship Id="rId20" Type="http://schemas.openxmlformats.org/officeDocument/2006/relationships/slideLayout" Target="../slideLayouts/slideLayout13.xml"/><Relationship Id="rId2" Type="http://schemas.openxmlformats.org/officeDocument/2006/relationships/hyperlink" Target="http://www.1ppt.com/hangye/" TargetMode="External"/><Relationship Id="rId19" Type="http://schemas.openxmlformats.org/officeDocument/2006/relationships/image" Target="../media/image36.png"/><Relationship Id="rId18" Type="http://schemas.openxmlformats.org/officeDocument/2006/relationships/image" Target="../media/image35.png"/><Relationship Id="rId17" Type="http://schemas.openxmlformats.org/officeDocument/2006/relationships/image" Target="../media/image34.png"/><Relationship Id="rId16" Type="http://schemas.openxmlformats.org/officeDocument/2006/relationships/hyperlink" Target="http://www.1ppt.cn/" TargetMode="External"/><Relationship Id="rId15" Type="http://schemas.openxmlformats.org/officeDocument/2006/relationships/hyperlink" Target="http://www.1ppt.com/jiaoan/" TargetMode="External"/><Relationship Id="rId14" Type="http://schemas.openxmlformats.org/officeDocument/2006/relationships/hyperlink" Target="http://www.1ppt.com/shiti/" TargetMode="External"/><Relationship Id="rId13" Type="http://schemas.openxmlformats.org/officeDocument/2006/relationships/hyperlink" Target="http://www.1ppt.com/fanwen/" TargetMode="External"/><Relationship Id="rId12" Type="http://schemas.openxmlformats.org/officeDocument/2006/relationships/hyperlink" Target="http://www.1ppt.com/kejian/" TargetMode="External"/><Relationship Id="rId11" Type="http://schemas.openxmlformats.org/officeDocument/2006/relationships/hyperlink" Target="http://www.1ppt.com/ziliao/" TargetMode="External"/><Relationship Id="rId10" Type="http://schemas.openxmlformats.org/officeDocument/2006/relationships/hyperlink" Target="http://www.1ppt.com/excel/" TargetMode="External"/><Relationship Id="rId1" Type="http://schemas.openxmlformats.org/officeDocument/2006/relationships/hyperlink" Target="http://www.1ppt.com/moban/"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GIF"/><Relationship Id="rId2" Type="http://schemas.openxmlformats.org/officeDocument/2006/relationships/hyperlink" Target="file:///E:\&#35838;&#20214;\&#24517;&#20462;3\3&#32769;&#20154;&#19982;&#28023;\&#32769;&#20154;&#19982;&#28023;.mpg" TargetMode="Externa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24" name="Rectangle 16"/>
          <p:cNvSpPr>
            <a:spLocks noGrp="1" noChangeArrowheads="1"/>
          </p:cNvSpPr>
          <p:nvPr>
            <p:ph type="title"/>
          </p:nvPr>
        </p:nvSpPr>
        <p:spPr>
          <a:xfrm>
            <a:off x="1115616" y="1412776"/>
            <a:ext cx="7474024" cy="1384300"/>
          </a:xfrm>
        </p:spPr>
        <p:txBody>
          <a:bodyPr>
            <a:noAutofit/>
          </a:bodyPr>
          <a:lstStyle/>
          <a:p>
            <a:pPr eaLnBrk="1" fontAlgn="auto" hangingPunct="1">
              <a:spcAft>
                <a:spcPts val="0"/>
              </a:spcAft>
              <a:defRPr/>
            </a:pPr>
            <a:r>
              <a:rPr lang="zh-CN" altLang="en-US" sz="8800" b="1" dirty="0">
                <a:solidFill>
                  <a:srgbClr val="FF0000"/>
                </a:solidFill>
                <a:effectLst>
                  <a:outerShdw blurRad="38100" dist="38100" dir="2700000" algn="tl">
                    <a:srgbClr val="C0C0C0"/>
                  </a:outerShdw>
                </a:effectLst>
                <a:latin typeface="汉仪大宋简" pitchFamily="49" charset="-122"/>
                <a:ea typeface="汉仪大宋简" pitchFamily="49" charset="-122"/>
              </a:rPr>
              <a:t>老人与海</a:t>
            </a:r>
            <a:endParaRPr lang="zh-CN" altLang="en-US" sz="8800" b="1" dirty="0">
              <a:solidFill>
                <a:srgbClr val="FF0000"/>
              </a:solidFill>
              <a:effectLst>
                <a:outerShdw blurRad="38100" dist="38100" dir="2700000" algn="tl">
                  <a:srgbClr val="C0C0C0"/>
                </a:outerShdw>
              </a:effectLst>
              <a:latin typeface="汉仪大宋简" pitchFamily="49" charset="-122"/>
              <a:ea typeface="汉仪大宋简" pitchFamily="49" charset="-122"/>
            </a:endParaRPr>
          </a:p>
        </p:txBody>
      </p:sp>
      <p:sp>
        <p:nvSpPr>
          <p:cNvPr id="68625" name="Text Box 17"/>
          <p:cNvSpPr txBox="1">
            <a:spLocks noChangeArrowheads="1"/>
          </p:cNvSpPr>
          <p:nvPr/>
        </p:nvSpPr>
        <p:spPr bwMode="auto">
          <a:xfrm>
            <a:off x="4788024" y="3429000"/>
            <a:ext cx="2808288" cy="914400"/>
          </a:xfrm>
          <a:prstGeom prst="rect">
            <a:avLst/>
          </a:prstGeom>
          <a:noFill/>
          <a:ln w="9525">
            <a:noFill/>
            <a:miter lim="800000"/>
          </a:ln>
          <a:effectLst/>
        </p:spPr>
        <p:txBody>
          <a:bodyPr>
            <a:spAutoFit/>
          </a:bodyPr>
          <a:lstStyle/>
          <a:p>
            <a:pPr fontAlgn="auto">
              <a:spcBef>
                <a:spcPts val="0"/>
              </a:spcBef>
              <a:spcAft>
                <a:spcPts val="0"/>
              </a:spcAft>
              <a:defRPr/>
            </a:pPr>
            <a:r>
              <a:rPr lang="zh-CN" altLang="en-US" sz="5400" b="1" i="1" dirty="0">
                <a:solidFill>
                  <a:srgbClr val="33CC33"/>
                </a:solidFill>
                <a:effectLst>
                  <a:outerShdw blurRad="38100" dist="38100" dir="2700000" algn="tl">
                    <a:srgbClr val="C0C0C0"/>
                  </a:outerShdw>
                </a:effectLst>
                <a:latin typeface="+mn-lt"/>
                <a:ea typeface="+mn-ea"/>
              </a:rPr>
              <a:t>海明威</a:t>
            </a:r>
            <a:endParaRPr lang="zh-CN" altLang="en-US" sz="5400" b="1" i="1" dirty="0">
              <a:solidFill>
                <a:srgbClr val="33CC33"/>
              </a:solidFill>
              <a:effectLst>
                <a:outerShdw blurRad="38100" dist="38100" dir="2700000" algn="tl">
                  <a:srgbClr val="C0C0C0"/>
                </a:outerShd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24"/>
                                        </p:tgtEl>
                                        <p:attrNameLst>
                                          <p:attrName>style.visibility</p:attrName>
                                        </p:attrNameLst>
                                      </p:cBhvr>
                                      <p:to>
                                        <p:strVal val="visible"/>
                                      </p:to>
                                    </p:set>
                                    <p:animEffect transition="in" filter="checkerboard(across)">
                                      <p:cBhvr>
                                        <p:cTn id="7" dur="500"/>
                                        <p:tgtEl>
                                          <p:spTgt spid="6862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8625"/>
                                        </p:tgtEl>
                                        <p:attrNameLst>
                                          <p:attrName>style.visibility</p:attrName>
                                        </p:attrNameLst>
                                      </p:cBhvr>
                                      <p:to>
                                        <p:strVal val="visible"/>
                                      </p:to>
                                    </p:set>
                                    <p:animEffect transition="in" filter="box(in)">
                                      <p:cBhvr>
                                        <p:cTn id="12" dur="500"/>
                                        <p:tgtEl>
                                          <p:spTgt spid="68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4" grpId="0"/>
      <p:bldP spid="686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r>
              <a:rPr lang="zh-CN" altLang="en-US" b="1" dirty="0" smtClean="0"/>
              <a:t>鲭鲨</a:t>
            </a:r>
            <a:endParaRPr lang="zh-CN" altLang="en-US" b="1" dirty="0"/>
          </a:p>
        </p:txBody>
      </p:sp>
      <p:pic>
        <p:nvPicPr>
          <p:cNvPr id="48130" name="Picture 2" descr="http://image.wangchao.net.cn/baike/1262053917587.jpg"/>
          <p:cNvPicPr>
            <a:picLocks noChangeAspect="1" noChangeArrowheads="1"/>
          </p:cNvPicPr>
          <p:nvPr/>
        </p:nvPicPr>
        <p:blipFill>
          <a:blip r:embed="rId1" cstate="email"/>
          <a:srcRect/>
          <a:stretch>
            <a:fillRect/>
          </a:stretch>
        </p:blipFill>
        <p:spPr bwMode="auto">
          <a:xfrm>
            <a:off x="1928813" y="1143000"/>
            <a:ext cx="5181600" cy="521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428625" y="500063"/>
            <a:ext cx="110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chemeClr val="tx2"/>
                </a:solidFill>
                <a:latin typeface="Franklin Gothic Book" pitchFamily="34" charset="0"/>
                <a:ea typeface="华文楷体" pitchFamily="2" charset="-122"/>
              </a:rPr>
              <a:t>星鲨</a:t>
            </a:r>
            <a:endParaRPr lang="zh-CN" altLang="en-US" sz="3600" b="1">
              <a:solidFill>
                <a:schemeClr val="tx2"/>
              </a:solidFill>
              <a:latin typeface="Franklin Gothic Book" pitchFamily="34" charset="0"/>
              <a:ea typeface="华文楷体" pitchFamily="2" charset="-122"/>
            </a:endParaRPr>
          </a:p>
        </p:txBody>
      </p:sp>
      <p:pic>
        <p:nvPicPr>
          <p:cNvPr id="11" name="图片 10" descr="00.jpg"/>
          <p:cNvPicPr>
            <a:picLocks noChangeAspect="1"/>
          </p:cNvPicPr>
          <p:nvPr/>
        </p:nvPicPr>
        <p:blipFill>
          <a:blip r:embed="rId2"/>
          <a:srcRect/>
          <a:stretch>
            <a:fillRect/>
          </a:stretch>
        </p:blipFill>
        <p:spPr bwMode="auto">
          <a:xfrm>
            <a:off x="1928813" y="1143000"/>
            <a:ext cx="54292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a:spLocks noChangeArrowheads="1"/>
          </p:cNvSpPr>
          <p:nvPr/>
        </p:nvSpPr>
        <p:spPr bwMode="auto">
          <a:xfrm>
            <a:off x="357188" y="500063"/>
            <a:ext cx="1416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chemeClr val="tx2"/>
                </a:solidFill>
                <a:latin typeface="Franklin Gothic Book" pitchFamily="34" charset="0"/>
                <a:ea typeface="华文楷体" pitchFamily="2" charset="-122"/>
              </a:rPr>
              <a:t>犁头鲨</a:t>
            </a:r>
            <a:endParaRPr lang="zh-CN" altLang="en-US" sz="3200" b="1" dirty="0">
              <a:solidFill>
                <a:schemeClr val="tx2"/>
              </a:solidFill>
              <a:latin typeface="Franklin Gothic Book" pitchFamily="34" charset="0"/>
              <a:ea typeface="华文楷体" pitchFamily="2" charset="-122"/>
            </a:endParaRPr>
          </a:p>
        </p:txBody>
      </p:sp>
      <p:pic>
        <p:nvPicPr>
          <p:cNvPr id="14" name="图片 13" descr="000.jpg"/>
          <p:cNvPicPr>
            <a:picLocks noChangeAspect="1"/>
          </p:cNvPicPr>
          <p:nvPr/>
        </p:nvPicPr>
        <p:blipFill>
          <a:blip r:embed="rId3"/>
          <a:srcRect/>
          <a:stretch>
            <a:fillRect/>
          </a:stretch>
        </p:blipFill>
        <p:spPr bwMode="auto">
          <a:xfrm>
            <a:off x="1116013" y="1125538"/>
            <a:ext cx="6985000" cy="53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8130"/>
                                        </p:tgtEl>
                                        <p:attrNameLst>
                                          <p:attrName>style.visibility</p:attrName>
                                        </p:attrNameLst>
                                      </p:cBhvr>
                                      <p:to>
                                        <p:strVal val="visible"/>
                                      </p:to>
                                    </p:set>
                                    <p:animEffect transition="in" filter="blinds(horizontal)">
                                      <p:cBhvr>
                                        <p:cTn id="11" dur="2000"/>
                                        <p:tgtEl>
                                          <p:spTgt spid="48130"/>
                                        </p:tgtEl>
                                      </p:cBhvr>
                                    </p:animEffect>
                                  </p:childTnLst>
                                </p:cTn>
                              </p:par>
                            </p:childTnLst>
                          </p:cTn>
                        </p:par>
                        <p:par>
                          <p:cTn id="12" fill="hold">
                            <p:stCondLst>
                              <p:cond delay="2500"/>
                            </p:stCondLst>
                            <p:childTnLst>
                              <p:par>
                                <p:cTn id="13" presetID="2" presetClass="exit" presetSubtype="4" fill="hold" nodeType="afterEffect">
                                  <p:stCondLst>
                                    <p:cond delay="0"/>
                                  </p:stCondLst>
                                  <p:childTnLst>
                                    <p:anim calcmode="lin" valueType="num">
                                      <p:cBhvr additive="base">
                                        <p:cTn id="14" dur="500"/>
                                        <p:tgtEl>
                                          <p:spTgt spid="2"/>
                                        </p:tgtEl>
                                        <p:attrNameLst>
                                          <p:attrName>ppt_x</p:attrName>
                                        </p:attrNameLst>
                                      </p:cBhvr>
                                      <p:tavLst>
                                        <p:tav tm="0">
                                          <p:val>
                                            <p:strVal val="ppt_x"/>
                                          </p:val>
                                        </p:tav>
                                        <p:tav tm="100000">
                                          <p:val>
                                            <p:strVal val="ppt_x"/>
                                          </p:val>
                                        </p:tav>
                                      </p:tavLst>
                                    </p:anim>
                                    <p:anim calcmode="lin" valueType="num">
                                      <p:cBhvr additive="base">
                                        <p:cTn id="15" dur="500"/>
                                        <p:tgtEl>
                                          <p:spTgt spid="2"/>
                                        </p:tgtEl>
                                        <p:attrNameLst>
                                          <p:attrName>ppt_y</p:attrName>
                                        </p:attrNameLst>
                                      </p:cBhvr>
                                      <p:tavLst>
                                        <p:tav tm="0">
                                          <p:val>
                                            <p:strVal val="ppt_y"/>
                                          </p:val>
                                        </p:tav>
                                        <p:tav tm="100000">
                                          <p:val>
                                            <p:strVal val="1+ppt_h/2"/>
                                          </p:val>
                                        </p:tav>
                                      </p:tavLst>
                                    </p:anim>
                                    <p:set>
                                      <p:cBhvr>
                                        <p:cTn id="16" dur="1" fill="hold">
                                          <p:stCondLst>
                                            <p:cond delay="499"/>
                                          </p:stCondLst>
                                        </p:cTn>
                                        <p:tgtEl>
                                          <p:spTgt spid="2"/>
                                        </p:tgtEl>
                                        <p:attrNameLst>
                                          <p:attrName>style.visibility</p:attrName>
                                        </p:attrNameLst>
                                      </p:cBhvr>
                                      <p:to>
                                        <p:strVal val="hidden"/>
                                      </p:to>
                                    </p:set>
                                  </p:childTnLst>
                                </p:cTn>
                              </p:par>
                            </p:childTnLst>
                          </p:cTn>
                        </p:par>
                        <p:par>
                          <p:cTn id="17" fill="hold">
                            <p:stCondLst>
                              <p:cond delay="3000"/>
                            </p:stCondLst>
                            <p:childTnLst>
                              <p:par>
                                <p:cTn id="18" presetID="2" presetClass="exit" presetSubtype="4" fill="hold" nodeType="afterEffect">
                                  <p:stCondLst>
                                    <p:cond delay="0"/>
                                  </p:stCondLst>
                                  <p:childTnLst>
                                    <p:anim calcmode="lin" valueType="num">
                                      <p:cBhvr additive="base">
                                        <p:cTn id="19" dur="2000"/>
                                        <p:tgtEl>
                                          <p:spTgt spid="48130"/>
                                        </p:tgtEl>
                                        <p:attrNameLst>
                                          <p:attrName>ppt_x</p:attrName>
                                        </p:attrNameLst>
                                      </p:cBhvr>
                                      <p:tavLst>
                                        <p:tav tm="0">
                                          <p:val>
                                            <p:strVal val="ppt_x"/>
                                          </p:val>
                                        </p:tav>
                                        <p:tav tm="100000">
                                          <p:val>
                                            <p:strVal val="ppt_x"/>
                                          </p:val>
                                        </p:tav>
                                      </p:tavLst>
                                    </p:anim>
                                    <p:anim calcmode="lin" valueType="num">
                                      <p:cBhvr additive="base">
                                        <p:cTn id="20" dur="2000"/>
                                        <p:tgtEl>
                                          <p:spTgt spid="48130"/>
                                        </p:tgtEl>
                                        <p:attrNameLst>
                                          <p:attrName>ppt_y</p:attrName>
                                        </p:attrNameLst>
                                      </p:cBhvr>
                                      <p:tavLst>
                                        <p:tav tm="0">
                                          <p:val>
                                            <p:strVal val="ppt_y"/>
                                          </p:val>
                                        </p:tav>
                                        <p:tav tm="100000">
                                          <p:val>
                                            <p:strVal val="1+ppt_h/2"/>
                                          </p:val>
                                        </p:tav>
                                      </p:tavLst>
                                    </p:anim>
                                    <p:set>
                                      <p:cBhvr>
                                        <p:cTn id="21" dur="1" fill="hold">
                                          <p:stCondLst>
                                            <p:cond delay="1999"/>
                                          </p:stCondLst>
                                        </p:cTn>
                                        <p:tgtEl>
                                          <p:spTgt spid="48130"/>
                                        </p:tgtEl>
                                        <p:attrNameLst>
                                          <p:attrName>style.visibility</p:attrName>
                                        </p:attrNameLst>
                                      </p:cBhvr>
                                      <p:to>
                                        <p:strVal val="hidden"/>
                                      </p:to>
                                    </p:set>
                                  </p:childTnLst>
                                </p:cTn>
                              </p:par>
                            </p:childTnLst>
                          </p:cTn>
                        </p:par>
                        <p:par>
                          <p:cTn id="22" fill="hold">
                            <p:stCondLst>
                              <p:cond delay="5000"/>
                            </p:stCondLst>
                            <p:childTnLst>
                              <p:par>
                                <p:cTn id="23" presetID="3" presetClass="entr" presetSubtype="1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par>
                          <p:cTn id="26" fill="hold">
                            <p:stCondLst>
                              <p:cond delay="5500"/>
                            </p:stCondLst>
                            <p:childTnLst>
                              <p:par>
                                <p:cTn id="27" presetID="3" presetClass="entr" presetSubtype="1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2000"/>
                                        <p:tgtEl>
                                          <p:spTgt spid="11"/>
                                        </p:tgtEl>
                                      </p:cBhvr>
                                    </p:animEffect>
                                  </p:childTnLst>
                                </p:cTn>
                              </p:par>
                            </p:childTnLst>
                          </p:cTn>
                        </p:par>
                        <p:par>
                          <p:cTn id="30" fill="hold">
                            <p:stCondLst>
                              <p:cond delay="7500"/>
                            </p:stCondLst>
                            <p:childTnLst>
                              <p:par>
                                <p:cTn id="31" presetID="3" presetClass="exit" presetSubtype="10" fill="hold" grpId="1" nodeType="afterEffect">
                                  <p:stCondLst>
                                    <p:cond delay="0"/>
                                  </p:stCondLst>
                                  <p:childTnLst>
                                    <p:animEffect transition="out" filter="blinds(horizontal)">
                                      <p:cBhvr>
                                        <p:cTn id="32" dur="2000"/>
                                        <p:tgtEl>
                                          <p:spTgt spid="10"/>
                                        </p:tgtEl>
                                      </p:cBhvr>
                                    </p:animEffect>
                                    <p:set>
                                      <p:cBhvr>
                                        <p:cTn id="33" dur="1" fill="hold">
                                          <p:stCondLst>
                                            <p:cond delay="1999"/>
                                          </p:stCondLst>
                                        </p:cTn>
                                        <p:tgtEl>
                                          <p:spTgt spid="10"/>
                                        </p:tgtEl>
                                        <p:attrNameLst>
                                          <p:attrName>style.visibility</p:attrName>
                                        </p:attrNameLst>
                                      </p:cBhvr>
                                      <p:to>
                                        <p:strVal val="hidden"/>
                                      </p:to>
                                    </p:set>
                                  </p:childTnLst>
                                </p:cTn>
                              </p:par>
                            </p:childTnLst>
                          </p:cTn>
                        </p:par>
                        <p:par>
                          <p:cTn id="34" fill="hold">
                            <p:stCondLst>
                              <p:cond delay="9500"/>
                            </p:stCondLst>
                            <p:childTnLst>
                              <p:par>
                                <p:cTn id="35" presetID="5" presetClass="exit" presetSubtype="10" fill="hold" nodeType="afterEffect">
                                  <p:stCondLst>
                                    <p:cond delay="0"/>
                                  </p:stCondLst>
                                  <p:childTnLst>
                                    <p:animEffect transition="out" filter="checkerboard(across)">
                                      <p:cBhvr>
                                        <p:cTn id="36" dur="2000"/>
                                        <p:tgtEl>
                                          <p:spTgt spid="11"/>
                                        </p:tgtEl>
                                      </p:cBhvr>
                                    </p:animEffect>
                                    <p:set>
                                      <p:cBhvr>
                                        <p:cTn id="37" dur="1" fill="hold">
                                          <p:stCondLst>
                                            <p:cond delay="1999"/>
                                          </p:stCondLst>
                                        </p:cTn>
                                        <p:tgtEl>
                                          <p:spTgt spid="11"/>
                                        </p:tgtEl>
                                        <p:attrNameLst>
                                          <p:attrName>style.visibility</p:attrName>
                                        </p:attrNameLst>
                                      </p:cBhvr>
                                      <p:to>
                                        <p:strVal val="hidden"/>
                                      </p:to>
                                    </p:set>
                                  </p:childTnLst>
                                </p:cTn>
                              </p:par>
                            </p:childTnLst>
                          </p:cTn>
                        </p:par>
                        <p:par>
                          <p:cTn id="38" fill="hold">
                            <p:stCondLst>
                              <p:cond delay="11500"/>
                            </p:stCondLst>
                            <p:childTnLst>
                              <p:par>
                                <p:cTn id="39" presetID="3" presetClass="entr" presetSubtype="1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2000"/>
                                        <p:tgtEl>
                                          <p:spTgt spid="12"/>
                                        </p:tgtEl>
                                      </p:cBhvr>
                                    </p:animEffect>
                                  </p:childTnLst>
                                </p:cTn>
                              </p:par>
                            </p:childTnLst>
                          </p:cTn>
                        </p:par>
                        <p:par>
                          <p:cTn id="42" fill="hold">
                            <p:stCondLst>
                              <p:cond delay="13500"/>
                            </p:stCondLst>
                            <p:childTnLst>
                              <p:par>
                                <p:cTn id="43" presetID="3" presetClass="entr" presetSubtype="1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50825" y="1700213"/>
            <a:ext cx="7993063" cy="3529012"/>
          </a:xfrm>
          <a:solidFill>
            <a:srgbClr val="FFFFCC"/>
          </a:solidFill>
        </p:spPr>
        <p:txBody>
          <a:bodyPr/>
          <a:lstStyle/>
          <a:p>
            <a:pPr eaLnBrk="1" fontAlgn="auto" hangingPunct="1">
              <a:spcAft>
                <a:spcPts val="0"/>
              </a:spcAft>
              <a:defRPr/>
            </a:pPr>
            <a:r>
              <a:rPr lang="en-US" altLang="zh-CN" sz="4000" b="1" dirty="0">
                <a:solidFill>
                  <a:srgbClr val="6600FF"/>
                </a:solidFill>
              </a:rPr>
              <a:t>    </a:t>
            </a:r>
            <a:r>
              <a:rPr lang="zh-CN" altLang="en-US" sz="4000" dirty="0">
                <a:solidFill>
                  <a:srgbClr val="6600FF"/>
                </a:solidFill>
                <a:effectLst>
                  <a:outerShdw blurRad="38100" dist="38100" dir="2700000" algn="tl">
                    <a:srgbClr val="000000"/>
                  </a:outerShdw>
                </a:effectLst>
              </a:rPr>
              <a:t>我试图塑造一位真正的老人、一个真正的孩子、一片真正的大海、一条真正的鱼和真正的鲨鱼。如果我能将他们塑造得十分出色和真实，他们将意味着许多东西。</a:t>
            </a:r>
            <a:endParaRPr lang="zh-CN" altLang="en-US" sz="4000" dirty="0">
              <a:solidFill>
                <a:srgbClr val="6600FF"/>
              </a:solidFill>
              <a:effectLst>
                <a:outerShdw blurRad="38100" dist="38100" dir="2700000" algn="tl">
                  <a:srgbClr val="000000"/>
                </a:outerShdw>
              </a:effectLst>
            </a:endParaRPr>
          </a:p>
        </p:txBody>
      </p:sp>
      <p:pic>
        <p:nvPicPr>
          <p:cNvPr id="17411" name="Picture 6" descr="HaoSc25_1065_200525115329734">
            <a:hlinkClick r:id="rId1"/>
          </p:cNvPr>
          <p:cNvPicPr>
            <a:picLocks noChangeAspect="1" noChangeArrowheads="1" noCrop="1"/>
          </p:cNvPicPr>
          <p:nvPr/>
        </p:nvPicPr>
        <p:blipFill>
          <a:blip r:embed="rId2"/>
          <a:srcRect/>
          <a:stretch>
            <a:fillRect/>
          </a:stretch>
        </p:blipFill>
        <p:spPr bwMode="auto">
          <a:xfrm>
            <a:off x="7885113" y="4868863"/>
            <a:ext cx="6667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8"/>
          <p:cNvSpPr txBox="1">
            <a:spLocks noChangeArrowheads="1"/>
          </p:cNvSpPr>
          <p:nvPr/>
        </p:nvSpPr>
        <p:spPr bwMode="auto">
          <a:xfrm>
            <a:off x="468313" y="354013"/>
            <a:ext cx="46545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b="1" i="1" dirty="0">
                <a:solidFill>
                  <a:srgbClr val="006600"/>
                </a:solidFill>
                <a:latin typeface="Franklin Gothic Book" pitchFamily="34" charset="0"/>
                <a:ea typeface="隶书" pitchFamily="49" charset="-122"/>
              </a:rPr>
              <a:t>海明威</a:t>
            </a:r>
            <a:r>
              <a:rPr lang="en-US" altLang="zh-CN" sz="4400" b="1" i="1" dirty="0">
                <a:solidFill>
                  <a:srgbClr val="006600"/>
                </a:solidFill>
                <a:latin typeface="Franklin Gothic Book" pitchFamily="34" charset="0"/>
                <a:ea typeface="隶书" pitchFamily="49" charset="-122"/>
              </a:rPr>
              <a:t>《</a:t>
            </a:r>
            <a:r>
              <a:rPr lang="zh-CN" altLang="en-US" sz="4400" b="1" i="1" dirty="0">
                <a:solidFill>
                  <a:srgbClr val="006600"/>
                </a:solidFill>
                <a:latin typeface="Franklin Gothic Book" pitchFamily="34" charset="0"/>
                <a:ea typeface="隶书" pitchFamily="49" charset="-122"/>
              </a:rPr>
              <a:t>谈创作</a:t>
            </a:r>
            <a:r>
              <a:rPr lang="en-US" altLang="zh-CN" sz="4400" b="1" i="1" dirty="0">
                <a:solidFill>
                  <a:srgbClr val="006600"/>
                </a:solidFill>
                <a:latin typeface="Franklin Gothic Book" pitchFamily="34" charset="0"/>
                <a:ea typeface="隶书" pitchFamily="49" charset="-122"/>
              </a:rPr>
              <a:t>》</a:t>
            </a:r>
            <a:endParaRPr lang="en-US" altLang="zh-CN" sz="4400" b="1" i="1" dirty="0">
              <a:solidFill>
                <a:srgbClr val="006600"/>
              </a:solidFill>
              <a:latin typeface="Franklin Gothic Book" pitchFamily="34" charset="0"/>
              <a:ea typeface="隶书" pitchFamily="49" charset="-122"/>
            </a:endParaRPr>
          </a:p>
        </p:txBody>
      </p:sp>
    </p:spTree>
  </p:cSld>
  <p:clrMapOvr>
    <a:masterClrMapping/>
  </p:clrMapOvr>
  <p:transition>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900113" y="1844675"/>
            <a:ext cx="7345362"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latin typeface="Tahoma" panose="020B0604030504040204" pitchFamily="34" charset="0"/>
                <a:ea typeface="华文楷体" pitchFamily="2" charset="-122"/>
              </a:rPr>
              <a:t>           </a:t>
            </a:r>
            <a:r>
              <a:rPr lang="zh-CN" altLang="en-US" sz="3600" b="1" dirty="0">
                <a:solidFill>
                  <a:srgbClr val="CC00FF"/>
                </a:solidFill>
                <a:latin typeface="Tahoma" panose="020B0604030504040204" pitchFamily="34" charset="0"/>
                <a:ea typeface="华文楷体" pitchFamily="2" charset="-122"/>
              </a:rPr>
              <a:t>他始终抱着一个信念：捕到鱼，并顺利返回，他充满自信，虽没有达到目的，却战胜了自己。</a:t>
            </a:r>
            <a:endParaRPr lang="zh-CN" altLang="en-US" sz="3600" b="1" dirty="0">
              <a:solidFill>
                <a:srgbClr val="CC00FF"/>
              </a:solidFill>
              <a:latin typeface="Tahoma" panose="020B0604030504040204" pitchFamily="34" charset="0"/>
              <a:ea typeface="华文楷体" pitchFamily="2" charset="-122"/>
            </a:endParaRPr>
          </a:p>
        </p:txBody>
      </p:sp>
      <p:pic>
        <p:nvPicPr>
          <p:cNvPr id="18435" name="Picture 4" descr="HaoSc25_1066_200525115419360">
            <a:hlinkClick r:id="rId1"/>
          </p:cNvPr>
          <p:cNvPicPr>
            <a:picLocks noChangeAspect="1" noChangeArrowheads="1" noCrop="1"/>
          </p:cNvPicPr>
          <p:nvPr/>
        </p:nvPicPr>
        <p:blipFill>
          <a:blip r:embed="rId2"/>
          <a:srcRect/>
          <a:stretch>
            <a:fillRect/>
          </a:stretch>
        </p:blipFill>
        <p:spPr bwMode="auto">
          <a:xfrm>
            <a:off x="755650" y="260350"/>
            <a:ext cx="172878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403350" y="4005263"/>
            <a:ext cx="6929438" cy="1190625"/>
          </a:xfrm>
          <a:prstGeom prst="rect">
            <a:avLst/>
          </a:prstGeom>
        </p:spPr>
        <p:txBody>
          <a:bodyPr>
            <a:spAutoFit/>
          </a:bodyPr>
          <a:lstStyle/>
          <a:p>
            <a:pPr>
              <a:defRPr/>
            </a:pPr>
            <a:r>
              <a:rPr lang="zh-CN" altLang="en-US" sz="3600" b="1" dirty="0">
                <a:solidFill>
                  <a:srgbClr val="008000"/>
                </a:solidFill>
                <a:effectLst>
                  <a:outerShdw blurRad="38100" dist="38100" dir="2700000" algn="tl">
                    <a:srgbClr val="C0C0C0"/>
                  </a:outerShdw>
                </a:effectLst>
                <a:latin typeface="Franklin Gothic Book" pitchFamily="34" charset="0"/>
                <a:ea typeface="华文楷体" pitchFamily="2" charset="-122"/>
              </a:rPr>
              <a:t>   老人在精神的挣扎中体现了自我的人格尊严和魅力。</a:t>
            </a:r>
            <a:endParaRPr lang="zh-CN" altLang="en-US" sz="3600" dirty="0">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p:cTn id="7" dur="1000" fill="hold"/>
                                        <p:tgtEl>
                                          <p:spTgt spid="99330"/>
                                        </p:tgtEl>
                                        <p:attrNameLst>
                                          <p:attrName>ppt_w</p:attrName>
                                        </p:attrNameLst>
                                      </p:cBhvr>
                                      <p:tavLst>
                                        <p:tav tm="0">
                                          <p:val>
                                            <p:strVal val="#ppt_w*0.70"/>
                                          </p:val>
                                        </p:tav>
                                        <p:tav tm="100000">
                                          <p:val>
                                            <p:strVal val="#ppt_w"/>
                                          </p:val>
                                        </p:tav>
                                      </p:tavLst>
                                    </p:anim>
                                    <p:anim calcmode="lin" valueType="num">
                                      <p:cBhvr>
                                        <p:cTn id="8" dur="1000" fill="hold"/>
                                        <p:tgtEl>
                                          <p:spTgt spid="99330"/>
                                        </p:tgtEl>
                                        <p:attrNameLst>
                                          <p:attrName>ppt_h</p:attrName>
                                        </p:attrNameLst>
                                      </p:cBhvr>
                                      <p:tavLst>
                                        <p:tav tm="0">
                                          <p:val>
                                            <p:strVal val="#ppt_h"/>
                                          </p:val>
                                        </p:tav>
                                        <p:tav tm="100000">
                                          <p:val>
                                            <p:strVal val="#ppt_h"/>
                                          </p:val>
                                        </p:tav>
                                      </p:tavLst>
                                    </p:anim>
                                    <p:animEffect transition="in" filter="fade">
                                      <p:cBhvr>
                                        <p:cTn id="9" dur="1000"/>
                                        <p:tgtEl>
                                          <p:spTgt spid="99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3"/>
          <p:cNvSpPr>
            <a:spLocks noChangeArrowheads="1" noChangeShapeType="1" noTextEdit="1"/>
          </p:cNvSpPr>
          <p:nvPr/>
        </p:nvSpPr>
        <p:spPr bwMode="auto">
          <a:xfrm>
            <a:off x="539750" y="476250"/>
            <a:ext cx="5040313" cy="1223963"/>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zh-CN" altLang="en-US" sz="4400" kern="10" dirty="0">
                <a:ln w="9525">
                  <a:round/>
                </a:ln>
                <a:gradFill rotWithShape="1">
                  <a:gsLst>
                    <a:gs pos="0">
                      <a:srgbClr val="FFFFCC"/>
                    </a:gs>
                    <a:gs pos="100000">
                      <a:srgbClr val="FF9999"/>
                    </a:gs>
                  </a:gsLst>
                  <a:lin ang="5400000" scaled="1"/>
                </a:gradFill>
                <a:latin typeface="宋体" panose="02010600030101010101" pitchFamily="2" charset="-122"/>
                <a:ea typeface="宋体" panose="02010600030101010101" pitchFamily="2" charset="-122"/>
              </a:rPr>
              <a:t>桑地亚哥是一个怎样的老人：</a:t>
            </a:r>
            <a:endParaRPr lang="zh-CN" altLang="en-US" sz="4400" kern="10" dirty="0">
              <a:ln w="9525">
                <a:round/>
              </a:ln>
              <a:gradFill rotWithShape="1">
                <a:gsLst>
                  <a:gs pos="0">
                    <a:srgbClr val="FFFFCC"/>
                  </a:gs>
                  <a:gs pos="100000">
                    <a:srgbClr val="FF9999"/>
                  </a:gs>
                </a:gsLst>
                <a:lin ang="5400000" scaled="1"/>
              </a:gradFill>
              <a:latin typeface="宋体" panose="02010600030101010101" pitchFamily="2" charset="-122"/>
              <a:ea typeface="宋体" panose="02010600030101010101" pitchFamily="2" charset="-122"/>
            </a:endParaRPr>
          </a:p>
        </p:txBody>
      </p:sp>
      <p:sp>
        <p:nvSpPr>
          <p:cNvPr id="139268" name="Text Box 4"/>
          <p:cNvSpPr txBox="1">
            <a:spLocks noChangeArrowheads="1"/>
          </p:cNvSpPr>
          <p:nvPr/>
        </p:nvSpPr>
        <p:spPr bwMode="auto">
          <a:xfrm>
            <a:off x="1166813" y="1993900"/>
            <a:ext cx="7292975"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Franklin Gothic Book" pitchFamily="34" charset="0"/>
                <a:ea typeface="华文楷体" pitchFamily="2" charset="-122"/>
              </a:rPr>
              <a:t>    </a:t>
            </a:r>
            <a:r>
              <a:rPr lang="zh-CN" altLang="en-US" sz="3200" b="1" dirty="0">
                <a:latin typeface="Franklin Gothic Book" pitchFamily="34" charset="0"/>
                <a:ea typeface="华文楷体" pitchFamily="2" charset="-122"/>
              </a:rPr>
              <a:t>桑地亚哥是位身体强壮的老人，是位有旺盛的精力和惊人的毅力的老人，是位聪明的老人，是位有着丰富打鱼经验的老人，是位临危不乱的老人，是位勇敢的老人，是位坚强的老人，是位果断的老人，是位善良的老人，是位幽默的老人，是位乐观的老人，是位永不放弃的老人</a:t>
            </a:r>
            <a:r>
              <a:rPr lang="en-US" altLang="zh-CN" sz="3200" b="1" dirty="0">
                <a:latin typeface="Franklin Gothic Book" pitchFamily="34" charset="0"/>
                <a:ea typeface="华文楷体" pitchFamily="2" charset="-122"/>
              </a:rPr>
              <a:t>……</a:t>
            </a:r>
            <a:endParaRPr lang="en-US" altLang="zh-CN" sz="3200" b="1" dirty="0">
              <a:latin typeface="Franklin Gothic Book" pitchFamily="34" charset="0"/>
              <a:ea typeface="华文楷体"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9268">
                                            <p:txEl>
                                              <p:pRg st="0" end="0"/>
                                            </p:txEl>
                                          </p:spTgt>
                                        </p:tgtEl>
                                        <p:attrNameLst>
                                          <p:attrName>style.visibility</p:attrName>
                                        </p:attrNameLst>
                                      </p:cBhvr>
                                      <p:to>
                                        <p:strVal val="visible"/>
                                      </p:to>
                                    </p:set>
                                    <p:animEffect transition="in" filter="randombar(horizontal)">
                                      <p:cBhvr>
                                        <p:cTn id="7" dur="500"/>
                                        <p:tgtEl>
                                          <p:spTgt spid="1392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39268">
                                            <p:txEl>
                                              <p:pRg st="0" end="0"/>
                                            </p:txEl>
                                          </p:spTgt>
                                        </p:tgtEl>
                                      </p:cBhvr>
                                    </p:animEffect>
                                    <p:set>
                                      <p:cBhvr>
                                        <p:cTn id="12" dur="1" fill="hold">
                                          <p:stCondLst>
                                            <p:cond delay="499"/>
                                          </p:stCondLst>
                                        </p:cTn>
                                        <p:tgtEl>
                                          <p:spTgt spid="139268">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Rot="1" noChangeArrowheads="1"/>
          </p:cNvSpPr>
          <p:nvPr>
            <p:ph type="body" idx="1"/>
          </p:nvPr>
        </p:nvSpPr>
        <p:spPr>
          <a:xfrm>
            <a:off x="250825" y="500063"/>
            <a:ext cx="8575675" cy="5305425"/>
          </a:xfrm>
        </p:spPr>
        <p:txBody>
          <a:bodyPr/>
          <a:lstStyle/>
          <a:p>
            <a:pPr eaLnBrk="1" hangingPunct="1">
              <a:buFont typeface="Wingdings 2" panose="05020102010507070707" pitchFamily="18" charset="2"/>
              <a:buNone/>
            </a:pPr>
            <a:r>
              <a:rPr lang="zh-CN" altLang="en-US" sz="4000" b="1" dirty="0" smtClean="0">
                <a:solidFill>
                  <a:srgbClr val="FF0066"/>
                </a:solidFill>
                <a:latin typeface="华文行楷" pitchFamily="2" charset="-122"/>
                <a:ea typeface="华文行楷" pitchFamily="2" charset="-122"/>
              </a:rPr>
              <a:t>讨论探究：</a:t>
            </a:r>
            <a:endParaRPr lang="zh-CN" altLang="en-US" sz="4000" dirty="0" smtClean="0">
              <a:solidFill>
                <a:srgbClr val="FF0066"/>
              </a:solidFill>
              <a:latin typeface="华文行楷" pitchFamily="2" charset="-122"/>
              <a:ea typeface="华文行楷" pitchFamily="2" charset="-122"/>
            </a:endParaRPr>
          </a:p>
          <a:p>
            <a:pPr eaLnBrk="1" hangingPunct="1">
              <a:buFont typeface="Wingdings 2" panose="05020102010507070707" pitchFamily="18" charset="2"/>
              <a:buNone/>
            </a:pPr>
            <a:r>
              <a:rPr lang="en-US" altLang="zh-CN" dirty="0" smtClean="0">
                <a:solidFill>
                  <a:srgbClr val="0070C0"/>
                </a:solidFill>
                <a:latin typeface="华文行楷" pitchFamily="2" charset="-122"/>
                <a:ea typeface="华文行楷" pitchFamily="2" charset="-122"/>
              </a:rPr>
              <a:t>  </a:t>
            </a:r>
            <a:r>
              <a:rPr lang="zh-CN" altLang="en-US" b="1" dirty="0" smtClean="0">
                <a:solidFill>
                  <a:srgbClr val="0070C0"/>
                </a:solidFill>
                <a:latin typeface="华文行楷" pitchFamily="2" charset="-122"/>
                <a:ea typeface="华文行楷" pitchFamily="2" charset="-122"/>
              </a:rPr>
              <a:t>老人乐观和不屈不挠的精神无疑是值得肯定的，但是，面对注定的失败，如此不屈不挠有意义吗？从第一条鲨鱼的出现，老人就意识到保住马林鱼的希望十分渺茫。 后来老人拼得筋疲力尽，几近死亡，大马林鱼还是被吃得只剩下一副骨架。</a:t>
            </a:r>
            <a:r>
              <a:rPr lang="zh-CN" altLang="en-US" b="1" dirty="0" smtClean="0">
                <a:solidFill>
                  <a:srgbClr val="FF0066"/>
                </a:solidFill>
                <a:latin typeface="华文行楷" pitchFamily="2" charset="-122"/>
                <a:ea typeface="华文行楷" pitchFamily="2" charset="-122"/>
              </a:rPr>
              <a:t>老人这样做值得吗？他最后是失败？还是成功？</a:t>
            </a:r>
            <a:endParaRPr lang="zh-CN" altLang="en-US" b="1" dirty="0" smtClean="0">
              <a:solidFill>
                <a:srgbClr val="FF0066"/>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Rot="1" noChangeArrowheads="1"/>
          </p:cNvSpPr>
          <p:nvPr>
            <p:ph type="body" idx="1"/>
          </p:nvPr>
        </p:nvSpPr>
        <p:spPr>
          <a:xfrm>
            <a:off x="323850" y="1341438"/>
            <a:ext cx="8540750" cy="3886200"/>
          </a:xfrm>
        </p:spPr>
        <p:txBody>
          <a:bodyPr/>
          <a:lstStyle/>
          <a:p>
            <a:pPr eaLnBrk="1" hangingPunct="1">
              <a:buFont typeface="Wingdings 2" panose="05020102010507070707" pitchFamily="18" charset="2"/>
              <a:buNone/>
            </a:pPr>
            <a:r>
              <a:rPr lang="zh-CN" altLang="en-US" sz="4000" b="1" dirty="0" smtClean="0"/>
              <a:t>   第一句话：</a:t>
            </a:r>
            <a:r>
              <a:rPr lang="zh-CN" altLang="en-US" sz="4000" b="1" dirty="0" smtClean="0">
                <a:solidFill>
                  <a:srgbClr val="FF0000"/>
                </a:solidFill>
              </a:rPr>
              <a:t>过程远比结果重要</a:t>
            </a:r>
            <a:r>
              <a:rPr lang="zh-CN" altLang="en-US" sz="4000" b="1" dirty="0" smtClean="0"/>
              <a:t>。</a:t>
            </a:r>
            <a:r>
              <a:rPr lang="zh-CN" altLang="en-US" sz="4000" dirty="0" smtClean="0"/>
              <a:t> </a:t>
            </a:r>
            <a:endParaRPr lang="zh-CN" altLang="en-US" sz="4000" dirty="0" smtClean="0"/>
          </a:p>
        </p:txBody>
      </p:sp>
      <p:sp>
        <p:nvSpPr>
          <p:cNvPr id="21507" name="Rectangle 4"/>
          <p:cNvSpPr>
            <a:spLocks noChangeArrowheads="1"/>
          </p:cNvSpPr>
          <p:nvPr/>
        </p:nvSpPr>
        <p:spPr bwMode="auto">
          <a:xfrm>
            <a:off x="611188" y="2708275"/>
            <a:ext cx="792162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kumimoji="1" lang="zh-CN" altLang="en-US" sz="4000" b="1" dirty="0">
                <a:latin typeface="Franklin Gothic Book" pitchFamily="34" charset="0"/>
                <a:ea typeface="华文楷体" pitchFamily="2" charset="-122"/>
              </a:rPr>
              <a:t>第二句话：</a:t>
            </a:r>
            <a:r>
              <a:rPr kumimoji="1" lang="zh-CN" altLang="en-US" sz="4000" b="1" dirty="0">
                <a:solidFill>
                  <a:srgbClr val="FF0000"/>
                </a:solidFill>
                <a:latin typeface="Franklin Gothic Book" pitchFamily="34" charset="0"/>
                <a:ea typeface="华文楷体" pitchFamily="2" charset="-122"/>
              </a:rPr>
              <a:t>只要有百分之一的希望就要尽百分之百的努力 </a:t>
            </a:r>
            <a:r>
              <a:rPr kumimoji="1" lang="zh-CN" altLang="en-US" sz="4000" b="1" dirty="0">
                <a:latin typeface="Franklin Gothic Book" pitchFamily="34" charset="0"/>
                <a:ea typeface="华文楷体" pitchFamily="2" charset="-122"/>
              </a:rPr>
              <a:t>。</a:t>
            </a:r>
            <a:endParaRPr kumimoji="1" lang="zh-CN" altLang="en-US" sz="4000" b="1" dirty="0">
              <a:latin typeface="Franklin Gothic Book" pitchFamily="34" charset="0"/>
              <a:ea typeface="华文楷体" pitchFamily="2"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900113" y="1916113"/>
            <a:ext cx="74168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latin typeface="Tahoma" panose="020B0604030504040204" pitchFamily="34" charset="0"/>
                <a:ea typeface="华文楷体" pitchFamily="2" charset="-122"/>
              </a:rPr>
              <a:t>       </a:t>
            </a:r>
            <a:r>
              <a:rPr lang="zh-CN" altLang="en-US" sz="3200" b="1" dirty="0">
                <a:solidFill>
                  <a:schemeClr val="tx2"/>
                </a:solidFill>
                <a:latin typeface="Tahoma" panose="020B0604030504040204" pitchFamily="34" charset="0"/>
                <a:ea typeface="华文楷体" pitchFamily="2" charset="-122"/>
              </a:rPr>
              <a:t>通过这些情节，我们可以看出老人桑地亚哥</a:t>
            </a:r>
            <a:r>
              <a:rPr lang="zh-CN" altLang="en-US" sz="3200" b="1" dirty="0">
                <a:solidFill>
                  <a:srgbClr val="FF3300"/>
                </a:solidFill>
                <a:latin typeface="Tahoma" panose="020B0604030504040204" pitchFamily="34" charset="0"/>
                <a:ea typeface="华文楷体" pitchFamily="2" charset="-122"/>
              </a:rPr>
              <a:t>坚强、刚毅、勇敢、无畏</a:t>
            </a:r>
            <a:r>
              <a:rPr lang="zh-CN" altLang="en-US" sz="3200" b="1" dirty="0">
                <a:solidFill>
                  <a:schemeClr val="tx2"/>
                </a:solidFill>
                <a:latin typeface="Tahoma" panose="020B0604030504040204" pitchFamily="34" charset="0"/>
                <a:ea typeface="华文楷体" pitchFamily="2" charset="-122"/>
              </a:rPr>
              <a:t>地面对痛苦和死亡，我们还可以通过老人的内心独白发现老人在困难面前，</a:t>
            </a:r>
            <a:r>
              <a:rPr lang="zh-CN" altLang="en-US" sz="3200" b="1" dirty="0">
                <a:solidFill>
                  <a:srgbClr val="FF3300"/>
                </a:solidFill>
                <a:latin typeface="Tahoma" panose="020B0604030504040204" pitchFamily="34" charset="0"/>
                <a:ea typeface="华文楷体" pitchFamily="2" charset="-122"/>
              </a:rPr>
              <a:t>不胆怯、勇于挑战、自信、自强、决不屈服的硬汉子</a:t>
            </a:r>
            <a:r>
              <a:rPr lang="zh-CN" altLang="en-US" sz="3200" b="1" dirty="0">
                <a:solidFill>
                  <a:schemeClr val="tx2"/>
                </a:solidFill>
                <a:latin typeface="Tahoma" panose="020B0604030504040204" pitchFamily="34" charset="0"/>
                <a:ea typeface="华文楷体" pitchFamily="2" charset="-122"/>
              </a:rPr>
              <a:t>形象，在和鲨鱼的搏斗中，</a:t>
            </a:r>
            <a:r>
              <a:rPr lang="zh-CN" altLang="en-US" sz="3200" b="1" dirty="0">
                <a:solidFill>
                  <a:srgbClr val="FF3300"/>
                </a:solidFill>
                <a:latin typeface="Franklin Gothic Book" pitchFamily="34" charset="0"/>
                <a:ea typeface="华文楷体" pitchFamily="2" charset="-122"/>
              </a:rPr>
              <a:t>表现出了无与伦比的力量和勇气，不失人的尊严，是精神上的胜利者</a:t>
            </a:r>
            <a:r>
              <a:rPr lang="zh-CN" altLang="en-US" sz="3200" b="1" dirty="0">
                <a:solidFill>
                  <a:schemeClr val="tx2"/>
                </a:solidFill>
                <a:latin typeface="Tahoma" panose="020B0604030504040204" pitchFamily="34" charset="0"/>
                <a:ea typeface="华文楷体" pitchFamily="2" charset="-122"/>
              </a:rPr>
              <a:t>。</a:t>
            </a:r>
            <a:endParaRPr lang="zh-CN" altLang="en-US" sz="3200" b="1" dirty="0">
              <a:solidFill>
                <a:schemeClr val="tx2"/>
              </a:solidFill>
              <a:latin typeface="Tahoma" panose="020B0604030504040204" pitchFamily="34" charset="0"/>
              <a:ea typeface="华文楷体" pitchFamily="2" charset="-122"/>
            </a:endParaRPr>
          </a:p>
        </p:txBody>
      </p:sp>
      <p:sp>
        <p:nvSpPr>
          <p:cNvPr id="22531" name="WordArt 3"/>
          <p:cNvSpPr>
            <a:spLocks noChangeArrowheads="1" noChangeShapeType="1" noTextEdit="1"/>
          </p:cNvSpPr>
          <p:nvPr/>
        </p:nvSpPr>
        <p:spPr bwMode="auto">
          <a:xfrm>
            <a:off x="827088" y="549275"/>
            <a:ext cx="4752975" cy="10795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zh-CN" altLang="en-US" sz="4400" kern="10" dirty="0">
                <a:ln w="9525">
                  <a:round/>
                </a:ln>
                <a:gradFill rotWithShape="1">
                  <a:gsLst>
                    <a:gs pos="0">
                      <a:srgbClr val="FFFFCC"/>
                    </a:gs>
                    <a:gs pos="100000">
                      <a:srgbClr val="FF9999"/>
                    </a:gs>
                  </a:gsLst>
                  <a:lin ang="5400000" scaled="1"/>
                </a:gradFill>
                <a:latin typeface="宋体" panose="02010600030101010101" pitchFamily="2" charset="-122"/>
                <a:ea typeface="宋体" panose="02010600030101010101" pitchFamily="2" charset="-122"/>
              </a:rPr>
              <a:t>分析人物形象及主题：</a:t>
            </a:r>
            <a:endParaRPr lang="zh-CN" altLang="en-US" sz="4400" kern="10" dirty="0">
              <a:ln w="9525">
                <a:round/>
              </a:ln>
              <a:gradFill rotWithShape="1">
                <a:gsLst>
                  <a:gs pos="0">
                    <a:srgbClr val="FFFFCC"/>
                  </a:gs>
                  <a:gs pos="100000">
                    <a:srgbClr val="FF9999"/>
                  </a:gs>
                </a:gsLst>
                <a:lin ang="5400000" scaled="1"/>
              </a:gradFill>
              <a:latin typeface="宋体" panose="02010600030101010101" pitchFamily="2" charset="-122"/>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randombar(horizontal)">
                                      <p:cBhvr>
                                        <p:cTn id="7" dur="500"/>
                                        <p:tgtEl>
                                          <p:spTgt spid="154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r>
              <a:rPr lang="zh-CN" altLang="en-US" b="1" dirty="0" smtClean="0">
                <a:solidFill>
                  <a:srgbClr val="0070C0"/>
                </a:solidFill>
              </a:rPr>
              <a:t>内心独白有什么作用？</a:t>
            </a:r>
            <a:endParaRPr lang="zh-CN" altLang="en-US" b="1" dirty="0">
              <a:solidFill>
                <a:srgbClr val="0070C0"/>
              </a:solidFill>
            </a:endParaRPr>
          </a:p>
        </p:txBody>
      </p:sp>
      <p:sp>
        <p:nvSpPr>
          <p:cNvPr id="3" name="内容占位符 2"/>
          <p:cNvSpPr>
            <a:spLocks noGrp="1"/>
          </p:cNvSpPr>
          <p:nvPr>
            <p:ph idx="1"/>
          </p:nvPr>
        </p:nvSpPr>
        <p:spPr>
          <a:xfrm>
            <a:off x="214313" y="1143000"/>
            <a:ext cx="8686800" cy="4525963"/>
          </a:xfrm>
        </p:spPr>
        <p:txBody>
          <a:bodyPr/>
          <a:lstStyle/>
          <a:p>
            <a:pPr eaLnBrk="1" hangingPunct="1">
              <a:buFont typeface="Wingdings 2" panose="05020102010507070707" pitchFamily="18" charset="2"/>
              <a:buNone/>
            </a:pPr>
            <a:r>
              <a:rPr lang="en-US" altLang="zh-CN" b="1" dirty="0" smtClean="0">
                <a:solidFill>
                  <a:srgbClr val="FF0000"/>
                </a:solidFill>
                <a:latin typeface="Arial" panose="020B0604020202020204" pitchFamily="34" charset="0"/>
                <a:ea typeface="楷体_GB2312" panose="02010609030101010101" charset="-122"/>
              </a:rPr>
              <a:t>“</a:t>
            </a:r>
            <a:r>
              <a:rPr lang="zh-CN" altLang="en-US" b="1" dirty="0" smtClean="0">
                <a:solidFill>
                  <a:srgbClr val="FF0000"/>
                </a:solidFill>
                <a:latin typeface="楷体_GB2312" panose="02010609030101010101" charset="-122"/>
                <a:ea typeface="楷体_GB2312" panose="02010609030101010101" charset="-122"/>
              </a:rPr>
              <a:t>人不是为失败而生的，</a:t>
            </a:r>
            <a:r>
              <a:rPr lang="zh-CN" altLang="en-US" b="1" dirty="0" smtClean="0">
                <a:solidFill>
                  <a:srgbClr val="FF0000"/>
                </a:solidFill>
                <a:latin typeface="Arial" panose="020B0604020202020204" pitchFamily="34" charset="0"/>
                <a:ea typeface="楷体_GB2312" panose="02010609030101010101" charset="-122"/>
              </a:rPr>
              <a:t>”</a:t>
            </a:r>
            <a:r>
              <a:rPr lang="zh-CN" altLang="en-US" b="1" dirty="0" smtClean="0">
                <a:solidFill>
                  <a:srgbClr val="FF0000"/>
                </a:solidFill>
                <a:latin typeface="楷体_GB2312" panose="02010609030101010101" charset="-122"/>
                <a:ea typeface="楷体_GB2312" panose="02010609030101010101" charset="-122"/>
              </a:rPr>
              <a:t>他说。</a:t>
            </a:r>
            <a:r>
              <a:rPr lang="zh-CN" altLang="en-US" b="1" dirty="0" smtClean="0">
                <a:solidFill>
                  <a:srgbClr val="FF0000"/>
                </a:solidFill>
                <a:latin typeface="Arial" panose="020B0604020202020204" pitchFamily="34" charset="0"/>
                <a:ea typeface="楷体_GB2312" panose="02010609030101010101" charset="-122"/>
              </a:rPr>
              <a:t>“</a:t>
            </a:r>
            <a:r>
              <a:rPr lang="zh-CN" altLang="en-US" b="1" dirty="0" smtClean="0">
                <a:solidFill>
                  <a:srgbClr val="FF0000"/>
                </a:solidFill>
                <a:latin typeface="楷体_GB2312" panose="02010609030101010101" charset="-122"/>
                <a:ea typeface="楷体_GB2312" panose="02010609030101010101" charset="-122"/>
              </a:rPr>
              <a:t>一个人可以被毁灭，但不能被打败。</a:t>
            </a:r>
            <a:r>
              <a:rPr lang="zh-CN" altLang="en-US" b="1" dirty="0" smtClean="0">
                <a:solidFill>
                  <a:srgbClr val="FF0000"/>
                </a:solidFill>
                <a:latin typeface="Arial" panose="020B0604020202020204" pitchFamily="34" charset="0"/>
                <a:ea typeface="楷体_GB2312" panose="02010609030101010101" charset="-122"/>
              </a:rPr>
              <a:t>”</a:t>
            </a:r>
            <a:endParaRPr lang="zh-CN" altLang="en-US" dirty="0" smtClean="0">
              <a:solidFill>
                <a:srgbClr val="FF0000"/>
              </a:solidFill>
            </a:endParaRPr>
          </a:p>
        </p:txBody>
      </p:sp>
      <p:sp>
        <p:nvSpPr>
          <p:cNvPr id="4" name="TextBox 3"/>
          <p:cNvSpPr txBox="1">
            <a:spLocks noChangeArrowheads="1"/>
          </p:cNvSpPr>
          <p:nvPr/>
        </p:nvSpPr>
        <p:spPr bwMode="auto">
          <a:xfrm>
            <a:off x="428625" y="3429000"/>
            <a:ext cx="8143875"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B050"/>
                </a:solidFill>
                <a:latin typeface="华文行楷" pitchFamily="2" charset="-122"/>
                <a:ea typeface="华文行楷" pitchFamily="2" charset="-122"/>
              </a:rPr>
              <a:t>    通过自由联想的方式，真实的展现了老人的思想和感受。不仅深刻的揭示了主人公内心的自豪感、坚毅以及寻求帮助的孤独感，而且闪烁着深邃丰富的哲理光彩。也真实的显示了老人的内心世界和人生追求，把一个百折不弯的</a:t>
            </a:r>
            <a:r>
              <a:rPr lang="zh-CN" altLang="en-US" sz="2800" b="1" dirty="0">
                <a:solidFill>
                  <a:srgbClr val="FF3300"/>
                </a:solidFill>
                <a:latin typeface="华文行楷" pitchFamily="2" charset="-122"/>
                <a:ea typeface="华文行楷" pitchFamily="2" charset="-122"/>
              </a:rPr>
              <a:t>“硬汉”</a:t>
            </a:r>
            <a:r>
              <a:rPr lang="zh-CN" altLang="en-US" sz="2800" b="1" dirty="0">
                <a:solidFill>
                  <a:srgbClr val="00B050"/>
                </a:solidFill>
                <a:latin typeface="华文行楷" pitchFamily="2" charset="-122"/>
                <a:ea typeface="华文行楷" pitchFamily="2" charset="-122"/>
              </a:rPr>
              <a:t>形象展示在了读者面前。</a:t>
            </a:r>
            <a:endParaRPr lang="zh-CN" altLang="en-US" sz="2800" b="1" dirty="0">
              <a:solidFill>
                <a:srgbClr val="00B050"/>
              </a:solidFill>
              <a:latin typeface="华文行楷" pitchFamily="2" charset="-122"/>
              <a:ea typeface="华文行楷" pitchFamily="2" charset="-122"/>
            </a:endParaRPr>
          </a:p>
        </p:txBody>
      </p:sp>
      <p:sp>
        <p:nvSpPr>
          <p:cNvPr id="5" name="圆角矩形标注 4"/>
          <p:cNvSpPr/>
          <p:nvPr/>
        </p:nvSpPr>
        <p:spPr>
          <a:xfrm>
            <a:off x="1000125" y="2500313"/>
            <a:ext cx="1857375" cy="785812"/>
          </a:xfrm>
          <a:prstGeom prst="wedgeRoundRectCallout">
            <a:avLst>
              <a:gd name="adj1" fmla="val -13141"/>
              <a:gd name="adj2" fmla="val -874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schemeClr val="tx2"/>
                </a:solidFill>
              </a:rPr>
              <a:t>小说的核心精神</a:t>
            </a:r>
            <a:endParaRPr lang="zh-CN" altLang="en-US" sz="28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43042" y="1071546"/>
            <a:ext cx="8686800" cy="838200"/>
          </a:xfrm>
        </p:spPr>
        <p:txBody>
          <a:bodyPr/>
          <a:lstStyle/>
          <a:p>
            <a:pPr eaLnBrk="1" fontAlgn="auto" hangingPunct="1">
              <a:spcAft>
                <a:spcPts val="0"/>
              </a:spcAft>
              <a:defRPr/>
            </a:pPr>
            <a:r>
              <a:rPr lang="zh-CN" altLang="en-US" sz="4000" dirty="0" smtClean="0"/>
              <a:t>老人</a:t>
            </a:r>
            <a:endParaRPr lang="zh-CN" altLang="en-US" sz="4000" dirty="0"/>
          </a:p>
        </p:txBody>
      </p:sp>
      <p:sp>
        <p:nvSpPr>
          <p:cNvPr id="3" name="内容占位符 2"/>
          <p:cNvSpPr>
            <a:spLocks noGrp="1"/>
          </p:cNvSpPr>
          <p:nvPr>
            <p:ph idx="1"/>
          </p:nvPr>
        </p:nvSpPr>
        <p:spPr/>
        <p:txBody>
          <a:bodyPr/>
          <a:lstStyle/>
          <a:p>
            <a:pPr algn="ctr" eaLnBrk="1" hangingPunct="1">
              <a:buFont typeface="Wingdings 2" panose="05020102010507070707" pitchFamily="18" charset="2"/>
              <a:buNone/>
            </a:pPr>
            <a:endParaRPr lang="en-US" altLang="zh-CN" sz="4000" b="1" smtClean="0">
              <a:solidFill>
                <a:srgbClr val="FF0000"/>
              </a:solidFill>
            </a:endParaRPr>
          </a:p>
          <a:p>
            <a:pPr algn="ctr" eaLnBrk="1" hangingPunct="1">
              <a:buFont typeface="Wingdings 2" panose="05020102010507070707" pitchFamily="18" charset="2"/>
              <a:buNone/>
            </a:pPr>
            <a:r>
              <a:rPr lang="zh-CN" altLang="en-US" sz="4000" b="1" smtClean="0">
                <a:solidFill>
                  <a:srgbClr val="FF0000"/>
                </a:solidFill>
              </a:rPr>
              <a:t>     一个胜利的失败者</a:t>
            </a:r>
            <a:endParaRPr lang="en-US" altLang="zh-CN" sz="4000" b="1" smtClean="0">
              <a:solidFill>
                <a:srgbClr val="FF0000"/>
              </a:solidFill>
            </a:endParaRPr>
          </a:p>
          <a:p>
            <a:pPr algn="ctr" eaLnBrk="1" hangingPunct="1">
              <a:buFont typeface="Wingdings 2" panose="05020102010507070707" pitchFamily="18" charset="2"/>
              <a:buNone/>
            </a:pPr>
            <a:endParaRPr lang="en-US" altLang="zh-CN" sz="4000" b="1" smtClean="0">
              <a:solidFill>
                <a:srgbClr val="FF0000"/>
              </a:solidFill>
            </a:endParaRPr>
          </a:p>
          <a:p>
            <a:pPr algn="ctr" eaLnBrk="1" hangingPunct="1">
              <a:buFont typeface="Wingdings 2" panose="05020102010507070707" pitchFamily="18" charset="2"/>
              <a:buNone/>
            </a:pPr>
            <a:r>
              <a:rPr lang="zh-CN" altLang="en-US" sz="4000" b="1" smtClean="0">
                <a:solidFill>
                  <a:srgbClr val="FF0000"/>
                </a:solidFill>
              </a:rPr>
              <a:t>  一个失败的英雄</a:t>
            </a:r>
            <a:endParaRPr lang="zh-CN" altLang="en-US" sz="4000" b="1" smtClean="0">
              <a:solidFill>
                <a:srgbClr val="FF0000"/>
              </a:solidFill>
            </a:endParaRPr>
          </a:p>
        </p:txBody>
      </p:sp>
      <p:pic>
        <p:nvPicPr>
          <p:cNvPr id="24580" name="Picture 4" descr="u=2137267441,3600257464&amp;fm=3&amp;gp=1">
            <a:hlinkClick r:id="rId1"/>
          </p:cNvPr>
          <p:cNvPicPr>
            <a:picLocks noChangeAspect="1" noChangeArrowheads="1"/>
          </p:cNvPicPr>
          <p:nvPr/>
        </p:nvPicPr>
        <p:blipFill>
          <a:blip r:embed="rId2"/>
          <a:srcRect/>
          <a:stretch>
            <a:fillRect/>
          </a:stretch>
        </p:blipFill>
        <p:spPr bwMode="auto">
          <a:xfrm>
            <a:off x="0" y="2000250"/>
            <a:ext cx="2592388" cy="485775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右大括号 4"/>
          <p:cNvSpPr/>
          <p:nvPr/>
        </p:nvSpPr>
        <p:spPr>
          <a:xfrm>
            <a:off x="7000875" y="2786063"/>
            <a:ext cx="500063" cy="1571625"/>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dirty="0"/>
          </a:p>
        </p:txBody>
      </p:sp>
      <p:sp>
        <p:nvSpPr>
          <p:cNvPr id="6" name="TextBox 5"/>
          <p:cNvSpPr txBox="1">
            <a:spLocks noChangeArrowheads="1"/>
          </p:cNvSpPr>
          <p:nvPr/>
        </p:nvSpPr>
        <p:spPr bwMode="auto">
          <a:xfrm>
            <a:off x="7500938" y="1000125"/>
            <a:ext cx="862012"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a:solidFill>
                  <a:srgbClr val="FF3300"/>
                </a:solidFill>
                <a:latin typeface="Franklin Gothic Book" pitchFamily="34" charset="0"/>
                <a:ea typeface="华文楷体" pitchFamily="2" charset="-122"/>
              </a:rPr>
              <a:t>无与伦比的勇气</a:t>
            </a:r>
            <a:endParaRPr lang="zh-CN" altLang="en-US" sz="4400">
              <a:solidFill>
                <a:srgbClr val="FF3300"/>
              </a:solidFill>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descr="Rectangle: Click to edit Master text styles&#10;Second level&#10;Third level&#10;Fourth level&#10;Fifth level"/>
          <p:cNvSpPr>
            <a:spLocks noChangeArrowheads="1"/>
          </p:cNvSpPr>
          <p:nvPr>
            <p:ph type="body" idx="1"/>
          </p:nvPr>
        </p:nvSpPr>
        <p:spPr>
          <a:xfrm>
            <a:off x="250825" y="1125538"/>
            <a:ext cx="8686800" cy="4525962"/>
          </a:xfrm>
        </p:spPr>
        <p:txBody>
          <a:bodyPr/>
          <a:lstStyle/>
          <a:p>
            <a:pPr eaLnBrk="1" hangingPunct="1"/>
            <a:r>
              <a:rPr lang="zh-CN" altLang="en-US" sz="4000" smtClean="0">
                <a:latin typeface="华文行楷" pitchFamily="2" charset="-122"/>
                <a:ea typeface="华文行楷" pitchFamily="2" charset="-122"/>
              </a:rPr>
              <a:t>台湾作家李湃曾说过： </a:t>
            </a:r>
            <a:endParaRPr lang="zh-CN" altLang="en-US" sz="4000" smtClean="0">
              <a:latin typeface="华文行楷" pitchFamily="2" charset="-122"/>
              <a:ea typeface="华文行楷" pitchFamily="2" charset="-122"/>
            </a:endParaRPr>
          </a:p>
          <a:p>
            <a:pPr eaLnBrk="1" hangingPunct="1"/>
            <a:r>
              <a:rPr lang="zh-CN" altLang="en-US" sz="4000" smtClean="0">
                <a:latin typeface="华文行楷" pitchFamily="2" charset="-122"/>
                <a:ea typeface="华文行楷" pitchFamily="2" charset="-122"/>
              </a:rPr>
              <a:t>我在想，男人的骨子里缺少一点</a:t>
            </a:r>
            <a:r>
              <a:rPr lang="zh-CN" altLang="en-US" sz="4000" smtClean="0">
                <a:solidFill>
                  <a:srgbClr val="FF0000"/>
                </a:solidFill>
                <a:latin typeface="华文行楷" pitchFamily="2" charset="-122"/>
                <a:ea typeface="华文行楷" pitchFamily="2" charset="-122"/>
              </a:rPr>
              <a:t>什么</a:t>
            </a:r>
            <a:r>
              <a:rPr lang="zh-CN" altLang="en-US" sz="4000" smtClean="0">
                <a:latin typeface="华文行楷" pitchFamily="2" charset="-122"/>
                <a:ea typeface="华文行楷" pitchFamily="2" charset="-122"/>
              </a:rPr>
              <a:t>的时候，就自然会想到海明威。 </a:t>
            </a:r>
            <a:endParaRPr lang="zh-CN" altLang="en-US" sz="4000" smtClean="0">
              <a:latin typeface="华文行楷" pitchFamily="2" charset="-122"/>
              <a:ea typeface="华文行楷" pitchFamily="2" charset="-122"/>
            </a:endParaRPr>
          </a:p>
        </p:txBody>
      </p:sp>
      <p:sp>
        <p:nvSpPr>
          <p:cNvPr id="3" name="TextBox 2"/>
          <p:cNvSpPr txBox="1">
            <a:spLocks noChangeArrowheads="1"/>
          </p:cNvSpPr>
          <p:nvPr/>
        </p:nvSpPr>
        <p:spPr bwMode="auto">
          <a:xfrm>
            <a:off x="971550" y="3573463"/>
            <a:ext cx="5500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latin typeface="华文行楷" pitchFamily="2" charset="-122"/>
                <a:ea typeface="华文行楷" pitchFamily="2" charset="-122"/>
              </a:rPr>
              <a:t>“</a:t>
            </a:r>
            <a:r>
              <a:rPr lang="zh-CN" altLang="en-US" sz="4000" b="1">
                <a:solidFill>
                  <a:srgbClr val="FF0000"/>
                </a:solidFill>
                <a:latin typeface="华文行楷" pitchFamily="2" charset="-122"/>
                <a:ea typeface="华文行楷" pitchFamily="2" charset="-122"/>
              </a:rPr>
              <a:t>什么</a:t>
            </a:r>
            <a:r>
              <a:rPr lang="zh-CN" altLang="en-US" sz="4000">
                <a:latin typeface="华文行楷" pitchFamily="2" charset="-122"/>
                <a:ea typeface="华文行楷" pitchFamily="2" charset="-122"/>
              </a:rPr>
              <a:t>”</a:t>
            </a:r>
            <a:r>
              <a:rPr lang="zh-CN" altLang="en-US" sz="4000">
                <a:solidFill>
                  <a:schemeClr val="tx2"/>
                </a:solidFill>
                <a:latin typeface="华文行楷" pitchFamily="2" charset="-122"/>
                <a:ea typeface="华文行楷" pitchFamily="2" charset="-122"/>
              </a:rPr>
              <a:t>到底指什么？</a:t>
            </a:r>
            <a:endParaRPr lang="zh-CN" altLang="en-US" sz="4000">
              <a:solidFill>
                <a:schemeClr val="tx2"/>
              </a:solidFill>
              <a:latin typeface="华文行楷" pitchFamily="2" charset="-122"/>
              <a:ea typeface="华文行楷" pitchFamily="2" charset="-122"/>
            </a:endParaRPr>
          </a:p>
        </p:txBody>
      </p:sp>
      <p:sp>
        <p:nvSpPr>
          <p:cNvPr id="4" name="TextBox 3"/>
          <p:cNvSpPr txBox="1">
            <a:spLocks noChangeArrowheads="1"/>
          </p:cNvSpPr>
          <p:nvPr/>
        </p:nvSpPr>
        <p:spPr bwMode="auto">
          <a:xfrm>
            <a:off x="1476375" y="4652963"/>
            <a:ext cx="5072063"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Franklin Gothic Book" pitchFamily="34" charset="0"/>
              <a:ea typeface="华文楷体" pitchFamily="2" charset="-122"/>
            </a:endParaRPr>
          </a:p>
          <a:p>
            <a:pPr eaLnBrk="1" hangingPunct="1"/>
            <a:r>
              <a:rPr lang="zh-CN" altLang="en-US" sz="4400" b="1">
                <a:solidFill>
                  <a:srgbClr val="FF0000"/>
                </a:solidFill>
                <a:latin typeface="华文行楷" pitchFamily="2" charset="-122"/>
                <a:ea typeface="华文行楷" pitchFamily="2" charset="-122"/>
              </a:rPr>
              <a:t>勇气、、、、、、</a:t>
            </a:r>
            <a:endParaRPr lang="zh-CN" altLang="en-US" sz="4400" b="1">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2"/>
          <p:cNvSpPr>
            <a:spLocks noChangeArrowheads="1"/>
          </p:cNvSpPr>
          <p:nvPr/>
        </p:nvSpPr>
        <p:spPr bwMode="auto">
          <a:xfrm>
            <a:off x="457200" y="533400"/>
            <a:ext cx="2236788" cy="70802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4000" dirty="0">
                <a:solidFill>
                  <a:schemeClr val="bg1"/>
                </a:solidFill>
                <a:latin typeface="黑体" panose="02010600030101010101" pitchFamily="49" charset="-122"/>
                <a:ea typeface="黑体" panose="02010600030101010101" pitchFamily="49" charset="-122"/>
              </a:rPr>
              <a:t>导入新课</a:t>
            </a:r>
            <a:endParaRPr lang="zh-CN" altLang="en-US" sz="4000" dirty="0">
              <a:solidFill>
                <a:schemeClr val="bg1"/>
              </a:solidFill>
              <a:latin typeface="黑体" panose="02010600030101010101" pitchFamily="49" charset="-122"/>
              <a:ea typeface="黑体" panose="02010600030101010101" pitchFamily="49" charset="-122"/>
            </a:endParaRPr>
          </a:p>
        </p:txBody>
      </p:sp>
      <p:sp>
        <p:nvSpPr>
          <p:cNvPr id="8195" name="矩形 3"/>
          <p:cNvSpPr>
            <a:spLocks noChangeArrowheads="1"/>
          </p:cNvSpPr>
          <p:nvPr/>
        </p:nvSpPr>
        <p:spPr bwMode="auto">
          <a:xfrm>
            <a:off x="457200" y="1600200"/>
            <a:ext cx="82296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2800" dirty="0">
                <a:latin typeface="黑体" panose="02010600030101010101" pitchFamily="49" charset="-122"/>
                <a:ea typeface="黑体" panose="02010600030101010101" pitchFamily="49" charset="-122"/>
              </a:rPr>
              <a:t>    海明威曾经说过：“我总是试图根据冰山原理去写作。冰山显现出来的每一部分，八分之七是在水面以下的，你可省略去你所知道的任何东西，这只会使你的冰山深厚起来。这是并不显现出来的部分”。</a:t>
            </a:r>
            <a:endParaRPr lang="zh-CN" altLang="en-US" sz="2800" dirty="0">
              <a:latin typeface="黑体" panose="02010600030101010101" pitchFamily="49" charset="-122"/>
              <a:ea typeface="黑体" panose="02010600030101010101" pitchFamily="49" charset="-122"/>
            </a:endParaRPr>
          </a:p>
          <a:p>
            <a:pPr eaLnBrk="0" hangingPunct="0">
              <a:lnSpc>
                <a:spcPct val="120000"/>
              </a:lnSpc>
            </a:pPr>
            <a:r>
              <a:rPr lang="zh-CN" altLang="en-US" sz="2800" dirty="0">
                <a:latin typeface="黑体" panose="02010600030101010101" pitchFamily="49" charset="-122"/>
                <a:ea typeface="黑体" panose="02010600030101010101" pitchFamily="49" charset="-122"/>
              </a:rPr>
              <a:t>    那么没有显现出来的还有什么呢？</a:t>
            </a:r>
            <a:endParaRPr lang="zh-CN" altLang="en-US" sz="2800" dirty="0">
              <a:latin typeface="黑体" panose="02010600030101010101" pitchFamily="49" charset="-122"/>
              <a:ea typeface="黑体" panose="0201060003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28596" y="1071546"/>
            <a:ext cx="8229600" cy="1384300"/>
          </a:xfrm>
        </p:spPr>
        <p:txBody>
          <a:bodyPr/>
          <a:lstStyle/>
          <a:p>
            <a:pPr eaLnBrk="1" fontAlgn="auto" hangingPunct="1">
              <a:spcAft>
                <a:spcPts val="0"/>
              </a:spcAft>
              <a:defRPr/>
            </a:pPr>
            <a:r>
              <a:rPr lang="en-US" altLang="zh-CN" sz="4000" b="1" dirty="0">
                <a:solidFill>
                  <a:schemeClr val="hlink"/>
                </a:solidFill>
              </a:rPr>
              <a:t>《</a:t>
            </a:r>
            <a:r>
              <a:rPr lang="zh-CN" altLang="en-US" sz="4000" b="1" dirty="0">
                <a:solidFill>
                  <a:schemeClr val="hlink"/>
                </a:solidFill>
              </a:rPr>
              <a:t>老人与海</a:t>
            </a:r>
            <a:r>
              <a:rPr lang="en-US" altLang="zh-CN" sz="4000" b="1" dirty="0">
                <a:solidFill>
                  <a:schemeClr val="hlink"/>
                </a:solidFill>
              </a:rPr>
              <a:t>》</a:t>
            </a:r>
            <a:r>
              <a:rPr lang="zh-CN" altLang="en-US" sz="4000" b="1" dirty="0">
                <a:solidFill>
                  <a:schemeClr val="hlink"/>
                </a:solidFill>
              </a:rPr>
              <a:t>获</a:t>
            </a:r>
            <a:r>
              <a:rPr lang="en-US" altLang="zh-CN" sz="4000" b="1" dirty="0">
                <a:solidFill>
                  <a:schemeClr val="hlink"/>
                </a:solidFill>
              </a:rPr>
              <a:t>1954</a:t>
            </a:r>
            <a:r>
              <a:rPr lang="zh-CN" altLang="en-US" sz="4000" b="1" dirty="0">
                <a:solidFill>
                  <a:schemeClr val="hlink"/>
                </a:solidFill>
              </a:rPr>
              <a:t>年诺贝尔文学奖，授奖委员会的评价是：</a:t>
            </a:r>
            <a:endParaRPr lang="zh-CN" altLang="en-US" sz="4000" b="1" dirty="0">
              <a:solidFill>
                <a:schemeClr val="hlink"/>
              </a:solidFill>
            </a:endParaRPr>
          </a:p>
        </p:txBody>
      </p:sp>
      <p:sp>
        <p:nvSpPr>
          <p:cNvPr id="11267" name="Rectangle 3"/>
          <p:cNvSpPr>
            <a:spLocks noGrp="1" noChangeArrowheads="1"/>
          </p:cNvSpPr>
          <p:nvPr>
            <p:ph idx="4294967295"/>
          </p:nvPr>
        </p:nvSpPr>
        <p:spPr>
          <a:xfrm>
            <a:off x="754063" y="3000375"/>
            <a:ext cx="8389937" cy="4114800"/>
          </a:xfrm>
        </p:spPr>
        <p:txBody>
          <a:bodyPr/>
          <a:lstStyle/>
          <a:p>
            <a:pPr eaLnBrk="1" hangingPunct="1">
              <a:buFont typeface="Wingdings 2" panose="05020102010507070707" pitchFamily="18" charset="2"/>
              <a:buNone/>
            </a:pPr>
            <a:r>
              <a:rPr lang="zh-CN" altLang="en-US" sz="4800" b="1" smtClean="0">
                <a:solidFill>
                  <a:srgbClr val="FF0000"/>
                </a:solidFill>
              </a:rPr>
              <a:t>勇气</a:t>
            </a:r>
            <a:r>
              <a:rPr lang="zh-CN" altLang="en-US" sz="4000" b="1" smtClean="0"/>
              <a:t>是海明威的中心主题。</a:t>
            </a:r>
            <a:endParaRPr lang="zh-CN" altLang="en-US" sz="40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a:xfrm>
            <a:off x="2071670" y="-285776"/>
            <a:ext cx="8229600" cy="1384301"/>
          </a:xfrm>
        </p:spPr>
        <p:txBody>
          <a:bodyPr/>
          <a:lstStyle/>
          <a:p>
            <a:pPr eaLnBrk="1" fontAlgn="auto" hangingPunct="1">
              <a:spcAft>
                <a:spcPts val="0"/>
              </a:spcAft>
              <a:defRPr/>
            </a:pPr>
            <a:r>
              <a:rPr lang="en-US" altLang="zh-CN" b="1" dirty="0">
                <a:solidFill>
                  <a:srgbClr val="FF0000"/>
                </a:solidFill>
              </a:rPr>
              <a:t>                      《</a:t>
            </a:r>
            <a:r>
              <a:rPr lang="zh-CN" altLang="en-US" b="1" dirty="0">
                <a:solidFill>
                  <a:srgbClr val="FF0000"/>
                </a:solidFill>
              </a:rPr>
              <a:t>亮剑</a:t>
            </a:r>
            <a:r>
              <a:rPr lang="en-US" altLang="zh-CN" b="1" dirty="0">
                <a:solidFill>
                  <a:srgbClr val="FF0000"/>
                </a:solidFill>
              </a:rPr>
              <a:t>》</a:t>
            </a:r>
            <a:endParaRPr lang="en-US" altLang="zh-CN" b="1" dirty="0">
              <a:solidFill>
                <a:srgbClr val="FF0000"/>
              </a:solidFill>
            </a:endParaRPr>
          </a:p>
        </p:txBody>
      </p:sp>
      <p:sp>
        <p:nvSpPr>
          <p:cNvPr id="648195" name="Rectangle 3"/>
          <p:cNvSpPr>
            <a:spLocks noChangeArrowheads="1"/>
          </p:cNvSpPr>
          <p:nvPr/>
        </p:nvSpPr>
        <p:spPr bwMode="auto">
          <a:xfrm>
            <a:off x="4787900" y="1192213"/>
            <a:ext cx="4176713" cy="5453062"/>
          </a:xfrm>
          <a:prstGeom prst="rect">
            <a:avLst/>
          </a:prstGeom>
          <a:noFill/>
          <a:ln w="9525">
            <a:noFill/>
            <a:miter lim="800000"/>
          </a:ln>
          <a:effectLst/>
        </p:spPr>
        <p:txBody>
          <a:bodyPr anchor="ctr">
            <a:spAutoFit/>
          </a:bodyPr>
          <a:lstStyle/>
          <a:p>
            <a:pPr fontAlgn="auto">
              <a:spcBef>
                <a:spcPts val="0"/>
              </a:spcBef>
              <a:spcAft>
                <a:spcPts val="0"/>
              </a:spcAft>
              <a:defRPr/>
            </a:pPr>
            <a:r>
              <a:rPr lang="en-US" altLang="zh-CN" sz="3200" b="1" dirty="0">
                <a:effectLst>
                  <a:outerShdw blurRad="38100" dist="38100" dir="2700000" algn="tl">
                    <a:srgbClr val="C0C0C0"/>
                  </a:outerShdw>
                </a:effectLst>
                <a:latin typeface="Tahoma" panose="020B0604030504040204" pitchFamily="34" charset="0"/>
                <a:ea typeface="+mn-ea"/>
              </a:rPr>
              <a:t>       </a:t>
            </a:r>
            <a:r>
              <a:rPr lang="en-US" altLang="zh-CN" sz="3200" b="1" dirty="0">
                <a:effectLst>
                  <a:outerShdw blurRad="38100" dist="38100" dir="2700000" algn="tl">
                    <a:srgbClr val="C0C0C0"/>
                  </a:outerShdw>
                </a:effectLst>
                <a:latin typeface="Arial" panose="020B0604020202020204"/>
                <a:ea typeface="+mn-ea"/>
              </a:rPr>
              <a:t>“</a:t>
            </a:r>
            <a:r>
              <a:rPr lang="zh-CN" altLang="en-US" sz="3200" b="1" dirty="0">
                <a:effectLst>
                  <a:outerShdw blurRad="38100" dist="38100" dir="2700000" algn="tl">
                    <a:srgbClr val="C0C0C0"/>
                  </a:outerShdw>
                </a:effectLst>
                <a:latin typeface="Tahoma" panose="020B0604030504040204" pitchFamily="34" charset="0"/>
                <a:ea typeface="+mn-ea"/>
              </a:rPr>
              <a:t>明知是个死</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也要宝剑出鞘</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这叫亮剑</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没这个</a:t>
            </a:r>
            <a:r>
              <a:rPr lang="zh-CN" altLang="en-US" sz="3200" b="1" dirty="0">
                <a:solidFill>
                  <a:srgbClr val="FF3300"/>
                </a:solidFill>
                <a:effectLst>
                  <a:outerShdw blurRad="38100" dist="38100" dir="2700000" algn="tl">
                    <a:srgbClr val="C0C0C0"/>
                  </a:outerShdw>
                </a:effectLst>
                <a:latin typeface="Tahoma" panose="020B0604030504040204" pitchFamily="34" charset="0"/>
                <a:ea typeface="+mn-ea"/>
              </a:rPr>
              <a:t>勇气</a:t>
            </a:r>
            <a:r>
              <a:rPr lang="zh-CN" altLang="en-US" sz="3200" b="1" dirty="0">
                <a:effectLst>
                  <a:outerShdw blurRad="38100" dist="38100" dir="2700000" algn="tl">
                    <a:srgbClr val="C0C0C0"/>
                  </a:outerShdw>
                </a:effectLst>
                <a:latin typeface="Tahoma" panose="020B0604030504040204" pitchFamily="34" charset="0"/>
                <a:ea typeface="+mn-ea"/>
              </a:rPr>
              <a:t>你就别当剑客。倒在对手剑下算不上丢脸</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那叫虽败犹荣</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要是不敢亮剑，你以后就别在江湖上混啦。咱独立团不当孬种</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鬼子来一个小队，咱亮剑</a:t>
            </a:r>
            <a:r>
              <a:rPr lang="en-US" altLang="zh-CN" sz="3200" b="1" dirty="0">
                <a:effectLst>
                  <a:outerShdw blurRad="38100" dist="38100" dir="2700000" algn="tl">
                    <a:srgbClr val="C0C0C0"/>
                  </a:outerShdw>
                </a:effectLst>
                <a:latin typeface="Tahoma" panose="020B0604030504040204" pitchFamily="34" charset="0"/>
                <a:ea typeface="+mn-ea"/>
              </a:rPr>
              <a:t>,</a:t>
            </a:r>
            <a:r>
              <a:rPr lang="zh-CN" altLang="en-US" sz="3200" b="1" dirty="0">
                <a:effectLst>
                  <a:outerShdw blurRad="38100" dist="38100" dir="2700000" algn="tl">
                    <a:srgbClr val="C0C0C0"/>
                  </a:outerShdw>
                </a:effectLst>
                <a:latin typeface="Tahoma" panose="020B0604030504040204" pitchFamily="34" charset="0"/>
                <a:ea typeface="+mn-ea"/>
              </a:rPr>
              <a:t>来一个大队也照样亮剑。</a:t>
            </a:r>
            <a:r>
              <a:rPr lang="zh-CN" altLang="en-US" sz="3200" b="1" dirty="0">
                <a:effectLst>
                  <a:outerShdw blurRad="38100" dist="38100" dir="2700000" algn="tl">
                    <a:srgbClr val="C0C0C0"/>
                  </a:outerShdw>
                </a:effectLst>
                <a:latin typeface="Arial" panose="020B0604020202020204"/>
                <a:ea typeface="+mn-ea"/>
              </a:rPr>
              <a:t>”</a:t>
            </a:r>
            <a:r>
              <a:rPr lang="zh-CN" altLang="en-US" sz="3200" b="1" dirty="0">
                <a:effectLst>
                  <a:outerShdw blurRad="38100" dist="38100" dir="2700000" algn="tl">
                    <a:srgbClr val="C0C0C0"/>
                  </a:outerShdw>
                </a:effectLst>
                <a:latin typeface="Tahoma" panose="020B0604030504040204" pitchFamily="34" charset="0"/>
                <a:ea typeface="+mn-ea"/>
              </a:rPr>
              <a:t> </a:t>
            </a:r>
            <a:endParaRPr lang="zh-CN" altLang="en-US" sz="3200" b="1" dirty="0">
              <a:effectLst>
                <a:outerShdw blurRad="38100" dist="38100" dir="2700000" algn="tl">
                  <a:srgbClr val="C0C0C0"/>
                </a:outerShdw>
              </a:effectLst>
              <a:latin typeface="Tahoma" panose="020B0604030504040204" pitchFamily="34" charset="0"/>
              <a:ea typeface="+mn-ea"/>
            </a:endParaRPr>
          </a:p>
        </p:txBody>
      </p:sp>
      <p:pic>
        <p:nvPicPr>
          <p:cNvPr id="27652" name="Picture 8" descr="0bcb62d39ae07af5a8ec9a6e"/>
          <p:cNvPicPr>
            <a:picLocks noChangeAspect="1" noChangeArrowheads="1"/>
          </p:cNvPicPr>
          <p:nvPr/>
        </p:nvPicPr>
        <p:blipFill>
          <a:blip r:embed="rId1"/>
          <a:srcRect/>
          <a:stretch>
            <a:fillRect/>
          </a:stretch>
        </p:blipFill>
        <p:spPr bwMode="auto">
          <a:xfrm>
            <a:off x="0" y="0"/>
            <a:ext cx="464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8195"/>
                                        </p:tgtEl>
                                        <p:attrNameLst>
                                          <p:attrName>style.visibility</p:attrName>
                                        </p:attrNameLst>
                                      </p:cBhvr>
                                      <p:to>
                                        <p:strVal val="visible"/>
                                      </p:to>
                                    </p:set>
                                    <p:animEffect transition="in" filter="blinds(horizontal)">
                                      <p:cBhvr>
                                        <p:cTn id="7" dur="500"/>
                                        <p:tgtEl>
                                          <p:spTgt spid="64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Rot="1" noChangeArrowheads="1"/>
          </p:cNvSpPr>
          <p:nvPr>
            <p:ph type="body" idx="1"/>
          </p:nvPr>
        </p:nvSpPr>
        <p:spPr>
          <a:xfrm>
            <a:off x="250825" y="692150"/>
            <a:ext cx="8540750" cy="3886200"/>
          </a:xfrm>
        </p:spPr>
        <p:txBody>
          <a:bodyPr/>
          <a:lstStyle/>
          <a:p>
            <a:pPr eaLnBrk="1" hangingPunct="1">
              <a:buFont typeface="Wingdings 2" panose="05020102010507070707" pitchFamily="18" charset="2"/>
              <a:buNone/>
            </a:pPr>
            <a:r>
              <a:rPr lang="zh-CN" altLang="en-US" sz="3600" b="1" dirty="0" smtClean="0">
                <a:latin typeface="华文行楷" pitchFamily="2" charset="-122"/>
                <a:ea typeface="华文行楷" pitchFamily="2" charset="-122"/>
              </a:rPr>
              <a:t>我的感悟和启示： </a:t>
            </a:r>
            <a:endParaRPr lang="zh-CN" altLang="en-US" sz="3600" b="1" dirty="0" smtClean="0">
              <a:latin typeface="华文行楷" pitchFamily="2" charset="-122"/>
              <a:ea typeface="华文行楷" pitchFamily="2" charset="-122"/>
            </a:endParaRPr>
          </a:p>
        </p:txBody>
      </p:sp>
      <p:sp>
        <p:nvSpPr>
          <p:cNvPr id="685060" name="Text Box 4"/>
          <p:cNvSpPr txBox="1">
            <a:spLocks noChangeArrowheads="1"/>
          </p:cNvSpPr>
          <p:nvPr/>
        </p:nvSpPr>
        <p:spPr bwMode="auto">
          <a:xfrm>
            <a:off x="250825" y="1628775"/>
            <a:ext cx="8893175"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华文行楷" pitchFamily="2" charset="-122"/>
                <a:ea typeface="华文行楷" pitchFamily="2" charset="-122"/>
              </a:rPr>
              <a:t>     </a:t>
            </a:r>
            <a:r>
              <a:rPr lang="en-US" altLang="zh-CN" sz="3200" b="1" dirty="0">
                <a:solidFill>
                  <a:srgbClr val="FF0066"/>
                </a:solidFill>
                <a:latin typeface="华文行楷" pitchFamily="2" charset="-122"/>
                <a:ea typeface="华文行楷" pitchFamily="2" charset="-122"/>
              </a:rPr>
              <a:t>*</a:t>
            </a:r>
            <a:r>
              <a:rPr lang="zh-CN" altLang="en-US" sz="3200" b="1" dirty="0">
                <a:solidFill>
                  <a:srgbClr val="FF0066"/>
                </a:solidFill>
                <a:latin typeface="华文行楷" pitchFamily="2" charset="-122"/>
                <a:ea typeface="华文行楷" pitchFamily="2" charset="-122"/>
              </a:rPr>
              <a:t>一个人的成功并不在于他获得了什么，重要的是在这个过程中体现出来的勇敢、坚强、执着的精神。</a:t>
            </a:r>
            <a:br>
              <a:rPr lang="zh-CN" altLang="en-US" sz="3200" b="1" dirty="0">
                <a:solidFill>
                  <a:srgbClr val="FF0066"/>
                </a:solidFill>
                <a:latin typeface="华文行楷" pitchFamily="2" charset="-122"/>
                <a:ea typeface="华文行楷" pitchFamily="2" charset="-122"/>
              </a:rPr>
            </a:br>
            <a:r>
              <a:rPr lang="zh-CN" altLang="en-US" sz="3200" b="1" dirty="0">
                <a:solidFill>
                  <a:srgbClr val="FF0066"/>
                </a:solidFill>
                <a:latin typeface="华文行楷" pitchFamily="2" charset="-122"/>
                <a:ea typeface="华文行楷" pitchFamily="2" charset="-122"/>
              </a:rPr>
              <a:t>　　*试着把困难和挫折当做一顿难吃的早餐，咽一咽总会吞下去的。记住，难吃的背后意味着营养。 </a:t>
            </a:r>
            <a:endParaRPr lang="zh-CN" altLang="en-US" sz="3200" b="1" dirty="0">
              <a:solidFill>
                <a:srgbClr val="FF0066"/>
              </a:solidFill>
              <a:latin typeface="华文行楷" pitchFamily="2" charset="-122"/>
              <a:ea typeface="华文行楷" pitchFamily="2" charset="-122"/>
            </a:endParaRPr>
          </a:p>
          <a:p>
            <a:pPr eaLnBrk="1" hangingPunct="1"/>
            <a:r>
              <a:rPr lang="zh-CN" altLang="en-US" sz="3200" b="1" dirty="0">
                <a:solidFill>
                  <a:srgbClr val="FF0066"/>
                </a:solidFill>
                <a:latin typeface="华文行楷" pitchFamily="2" charset="-122"/>
                <a:ea typeface="华文行楷" pitchFamily="2" charset="-122"/>
              </a:rPr>
              <a:t>    *努力不一定会成功，但不努力一定不会成功。 </a:t>
            </a:r>
            <a:endParaRPr lang="zh-CN" altLang="en-US" sz="3200" b="1" dirty="0">
              <a:solidFill>
                <a:srgbClr val="FF0066"/>
              </a:solidFill>
              <a:latin typeface="华文行楷" pitchFamily="2" charset="-122"/>
              <a:ea typeface="华文行楷"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85060"/>
                                        </p:tgtEl>
                                        <p:attrNameLst>
                                          <p:attrName>style.visibility</p:attrName>
                                        </p:attrNameLst>
                                      </p:cBhvr>
                                      <p:to>
                                        <p:strVal val="visible"/>
                                      </p:to>
                                    </p:set>
                                    <p:animEffect transition="in" filter="barn(inHorizontal)">
                                      <p:cBhvr>
                                        <p:cTn id="7" dur="500"/>
                                        <p:tgtEl>
                                          <p:spTgt spid="68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50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 Box 2"/>
          <p:cNvSpPr txBox="1">
            <a:spLocks noChangeArrowheads="1"/>
          </p:cNvSpPr>
          <p:nvPr/>
        </p:nvSpPr>
        <p:spPr bwMode="auto">
          <a:xfrm>
            <a:off x="611188" y="2060575"/>
            <a:ext cx="7993062"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dirty="0">
                <a:latin typeface="Franklin Gothic Book" pitchFamily="34" charset="0"/>
                <a:ea typeface="华文楷体" pitchFamily="2" charset="-122"/>
              </a:rPr>
              <a:t>        </a:t>
            </a:r>
            <a:r>
              <a:rPr lang="zh-CN" altLang="en-US" sz="3600" b="1" dirty="0">
                <a:latin typeface="华文行楷" pitchFamily="2" charset="-122"/>
                <a:ea typeface="华文行楷" pitchFamily="2" charset="-122"/>
              </a:rPr>
              <a:t>当我们在自己的人生路上遇到前所未有的苦难的时候，让我们回想一下这个孤独的老人，想想那在大海上孤独地与强敌战斗的“硬汉”。这样，我们是不是就会发现其实有很多困难并没有想象中的那么不可战胜？</a:t>
            </a:r>
            <a:endParaRPr lang="zh-CN" altLang="en-US" sz="3600" b="1" dirty="0">
              <a:latin typeface="华文行楷" pitchFamily="2" charset="-122"/>
              <a:ea typeface="华文行楷" pitchFamily="2" charset="-122"/>
            </a:endParaRPr>
          </a:p>
        </p:txBody>
      </p:sp>
      <p:sp>
        <p:nvSpPr>
          <p:cNvPr id="29699" name="Text Box 3"/>
          <p:cNvSpPr txBox="1">
            <a:spLocks noChangeArrowheads="1"/>
          </p:cNvSpPr>
          <p:nvPr/>
        </p:nvSpPr>
        <p:spPr bwMode="auto">
          <a:xfrm>
            <a:off x="285750" y="785813"/>
            <a:ext cx="1119188" cy="1446212"/>
          </a:xfrm>
          <a:prstGeom prst="rect">
            <a:avLst/>
          </a:prstGeom>
          <a:noFill/>
          <a:ln w="57150" cmpd="thickThin">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b="1">
                <a:solidFill>
                  <a:srgbClr val="FF0000"/>
                </a:solidFill>
                <a:latin typeface="华文行楷" pitchFamily="2" charset="-122"/>
                <a:ea typeface="华文行楷" pitchFamily="2" charset="-122"/>
              </a:rPr>
              <a:t>寄语：</a:t>
            </a:r>
            <a:endParaRPr lang="zh-CN" altLang="en-US" sz="4400" b="1">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1554"/>
                                        </p:tgtEl>
                                        <p:attrNameLst>
                                          <p:attrName>style.visibility</p:attrName>
                                        </p:attrNameLst>
                                      </p:cBhvr>
                                      <p:to>
                                        <p:strVal val="visible"/>
                                      </p:to>
                                    </p:set>
                                    <p:animEffect transition="in" filter="diamond(in)">
                                      <p:cBhvr>
                                        <p:cTn id="7" dur="2000"/>
                                        <p:tgtEl>
                                          <p:spTgt spid="151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cic-ghc.com/upload/2009-08-18/12505704791146.jpg"/>
          <p:cNvPicPr>
            <a:picLocks noChangeAspect="1" noChangeArrowheads="1"/>
          </p:cNvPicPr>
          <p:nvPr/>
        </p:nvPicPr>
        <p:blipFill>
          <a:blip r:embed="rId1"/>
          <a:srcRect/>
          <a:stretch>
            <a:fillRect/>
          </a:stretch>
        </p:blipFill>
        <p:spPr bwMode="auto">
          <a:xfrm>
            <a:off x="-66675" y="-357188"/>
            <a:ext cx="9210675" cy="721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1612" y="273050"/>
            <a:ext cx="8686801" cy="838200"/>
          </a:xfrm>
        </p:spPr>
        <p:txBody>
          <a:bodyPr/>
          <a:lstStyle/>
          <a:p>
            <a:pPr eaLnBrk="1" fontAlgn="auto" hangingPunct="1">
              <a:spcAft>
                <a:spcPts val="0"/>
              </a:spcAft>
              <a:defRPr/>
            </a:pPr>
            <a:r>
              <a:rPr lang="zh-CN" altLang="en-US" b="1" dirty="0" smtClean="0">
                <a:solidFill>
                  <a:srgbClr val="0070C0"/>
                </a:solidFill>
              </a:rPr>
              <a:t>精彩语句：</a:t>
            </a:r>
            <a:endParaRPr lang="zh-CN" altLang="en-US" b="1" dirty="0">
              <a:solidFill>
                <a:srgbClr val="0070C0"/>
              </a:solidFill>
            </a:endParaRPr>
          </a:p>
        </p:txBody>
      </p:sp>
      <p:sp>
        <p:nvSpPr>
          <p:cNvPr id="3" name="内容占位符 2"/>
          <p:cNvSpPr>
            <a:spLocks noGrp="1"/>
          </p:cNvSpPr>
          <p:nvPr>
            <p:ph idx="1"/>
          </p:nvPr>
        </p:nvSpPr>
        <p:spPr>
          <a:xfrm>
            <a:off x="214313" y="1143000"/>
            <a:ext cx="8686800" cy="4525963"/>
          </a:xfrm>
        </p:spPr>
        <p:txBody>
          <a:bodyPr/>
          <a:lstStyle/>
          <a:p>
            <a:pPr eaLnBrk="1" hangingPunct="1"/>
            <a:r>
              <a:rPr lang="en-US" altLang="zh-CN" sz="2000" b="1" dirty="0" smtClean="0">
                <a:solidFill>
                  <a:srgbClr val="7030A0"/>
                </a:solidFill>
              </a:rPr>
              <a:t>  </a:t>
            </a:r>
            <a:r>
              <a:rPr lang="en-US" altLang="zh-CN" sz="2000" b="1" dirty="0" smtClean="0">
                <a:solidFill>
                  <a:srgbClr val="7030A0"/>
                </a:solidFill>
              </a:rPr>
              <a:t>1</a:t>
            </a:r>
            <a:r>
              <a:rPr lang="en-US" altLang="zh-CN" sz="2000" b="1" dirty="0" smtClean="0">
                <a:solidFill>
                  <a:srgbClr val="7030A0"/>
                </a:solidFill>
              </a:rPr>
              <a:t>.</a:t>
            </a:r>
            <a:r>
              <a:rPr lang="zh-CN" altLang="en-US" sz="2000" b="1" dirty="0" smtClean="0">
                <a:solidFill>
                  <a:srgbClr val="7030A0"/>
                </a:solidFill>
              </a:rPr>
              <a:t>每一天都是一个新的日子。走运当然是好。不过我情愿做到分毫不差。这样，运气来的时候，你就有所准备了。</a:t>
            </a:r>
            <a:r>
              <a:rPr lang="en-US" altLang="zh-CN" sz="2000" b="1" dirty="0" smtClean="0">
                <a:solidFill>
                  <a:srgbClr val="7030A0"/>
                </a:solidFill>
              </a:rPr>
              <a:t>(Every day is a new day. It is better to be lucky. But I would rather be exact. Then when luck comes you are ready.) </a:t>
            </a:r>
            <a:r>
              <a:rPr lang="zh-CN" altLang="en-US" sz="2000" b="1" dirty="0" smtClean="0">
                <a:solidFill>
                  <a:srgbClr val="7030A0"/>
                </a:solidFill>
              </a:rPr>
              <a:t>　　</a:t>
            </a:r>
            <a:endParaRPr lang="zh-CN" altLang="en-US" sz="2000" b="1" dirty="0" smtClean="0">
              <a:solidFill>
                <a:srgbClr val="7030A0"/>
              </a:solidFill>
            </a:endParaRPr>
          </a:p>
          <a:p>
            <a:pPr eaLnBrk="1" hangingPunct="1"/>
            <a:r>
              <a:rPr lang="en-US" altLang="zh-CN" sz="2000" b="1" dirty="0" smtClean="0">
                <a:solidFill>
                  <a:srgbClr val="7030A0"/>
                </a:solidFill>
              </a:rPr>
              <a:t> </a:t>
            </a:r>
            <a:r>
              <a:rPr lang="en-US" altLang="zh-CN" sz="2000" b="1" dirty="0" smtClean="0">
                <a:solidFill>
                  <a:srgbClr val="7030A0"/>
                </a:solidFill>
              </a:rPr>
              <a:t> 2</a:t>
            </a:r>
            <a:r>
              <a:rPr lang="en-US" altLang="zh-CN" sz="2000" b="1" dirty="0" smtClean="0">
                <a:solidFill>
                  <a:srgbClr val="7030A0"/>
                </a:solidFill>
              </a:rPr>
              <a:t>.</a:t>
            </a:r>
            <a:r>
              <a:rPr lang="zh-CN" altLang="en-US" sz="2000" b="1" dirty="0" smtClean="0">
                <a:solidFill>
                  <a:srgbClr val="7030A0"/>
                </a:solidFill>
              </a:rPr>
              <a:t>不过话得说回来，没有一桩事是容易的。</a:t>
            </a:r>
            <a:r>
              <a:rPr lang="en-US" altLang="zh-CN" sz="2000" b="1" dirty="0" smtClean="0">
                <a:solidFill>
                  <a:srgbClr val="7030A0"/>
                </a:solidFill>
              </a:rPr>
              <a:t>(But, then, nothing is easy.)</a:t>
            </a:r>
            <a:br>
              <a:rPr lang="en-US" altLang="zh-CN" sz="2000" b="1" dirty="0" smtClean="0">
                <a:solidFill>
                  <a:srgbClr val="7030A0"/>
                </a:solidFill>
              </a:rPr>
            </a:br>
            <a:r>
              <a:rPr lang="zh-CN" altLang="en-US" sz="2000" b="1" dirty="0" smtClean="0">
                <a:solidFill>
                  <a:srgbClr val="7030A0"/>
                </a:solidFill>
              </a:rPr>
              <a:t>　</a:t>
            </a:r>
            <a:r>
              <a:rPr lang="en-US" altLang="zh-CN" sz="2000" b="1" dirty="0" smtClean="0">
                <a:solidFill>
                  <a:srgbClr val="7030A0"/>
                </a:solidFill>
              </a:rPr>
              <a:t>3</a:t>
            </a:r>
            <a:r>
              <a:rPr lang="en-US" altLang="zh-CN" sz="2000" b="1" dirty="0" smtClean="0">
                <a:solidFill>
                  <a:srgbClr val="7030A0"/>
                </a:solidFill>
              </a:rPr>
              <a:t>.“</a:t>
            </a:r>
            <a:r>
              <a:rPr lang="zh-CN" altLang="en-US" sz="2000" b="1" dirty="0" smtClean="0">
                <a:solidFill>
                  <a:srgbClr val="7030A0"/>
                </a:solidFill>
              </a:rPr>
              <a:t>不过人不是为失败而生的，</a:t>
            </a:r>
            <a:r>
              <a:rPr lang="en-US" sz="2000" b="1" dirty="0" smtClean="0">
                <a:solidFill>
                  <a:srgbClr val="7030A0"/>
                </a:solidFill>
                <a:ea typeface="华文楷体" pitchFamily="2" charset="-122"/>
              </a:rPr>
              <a:t>”</a:t>
            </a:r>
            <a:r>
              <a:rPr lang="zh-CN" altLang="en-US" sz="2000" b="1" dirty="0" smtClean="0">
                <a:solidFill>
                  <a:srgbClr val="7030A0"/>
                </a:solidFill>
              </a:rPr>
              <a:t>他说</a:t>
            </a:r>
            <a:r>
              <a:rPr lang="en-US" altLang="zh-CN" sz="2000" b="1" dirty="0" smtClean="0">
                <a:solidFill>
                  <a:srgbClr val="7030A0"/>
                </a:solidFill>
              </a:rPr>
              <a:t>,“</a:t>
            </a:r>
            <a:r>
              <a:rPr lang="zh-CN" altLang="en-US" sz="2000" b="1" dirty="0" smtClean="0">
                <a:solidFill>
                  <a:srgbClr val="7030A0"/>
                </a:solidFill>
              </a:rPr>
              <a:t>一个人可以被毁灭，但不能被打败。</a:t>
            </a:r>
            <a:r>
              <a:rPr lang="en-US" sz="2000" b="1" dirty="0" smtClean="0">
                <a:solidFill>
                  <a:srgbClr val="7030A0"/>
                </a:solidFill>
                <a:ea typeface="华文楷体" pitchFamily="2" charset="-122"/>
              </a:rPr>
              <a:t>”</a:t>
            </a:r>
            <a:r>
              <a:rPr lang="zh-CN" altLang="en-US" sz="2000" b="1" dirty="0" smtClean="0">
                <a:solidFill>
                  <a:srgbClr val="7030A0"/>
                </a:solidFill>
              </a:rPr>
              <a:t>。（</a:t>
            </a:r>
            <a:r>
              <a:rPr lang="en-US" altLang="zh-CN" sz="2000" b="1" dirty="0" smtClean="0">
                <a:solidFill>
                  <a:srgbClr val="7030A0"/>
                </a:solidFill>
              </a:rPr>
              <a:t>But man is not made for defeat, a man can be destroyed but not defeated.</a:t>
            </a:r>
            <a:r>
              <a:rPr lang="zh-CN" altLang="en-US" sz="2000" b="1" dirty="0" smtClean="0">
                <a:solidFill>
                  <a:srgbClr val="7030A0"/>
                </a:solidFill>
              </a:rPr>
              <a:t>）</a:t>
            </a:r>
            <a:br>
              <a:rPr lang="en-US" sz="2000" b="1" dirty="0" smtClean="0">
                <a:solidFill>
                  <a:srgbClr val="7030A0"/>
                </a:solidFill>
                <a:ea typeface="华文楷体" pitchFamily="2" charset="-122"/>
              </a:rPr>
            </a:br>
            <a:r>
              <a:rPr lang="zh-CN" altLang="en-US" sz="2000" b="1" dirty="0" smtClean="0">
                <a:solidFill>
                  <a:srgbClr val="7030A0"/>
                </a:solidFill>
              </a:rPr>
              <a:t>　</a:t>
            </a:r>
            <a:r>
              <a:rPr lang="en-US" altLang="zh-CN" sz="2000" b="1" dirty="0" smtClean="0">
                <a:solidFill>
                  <a:srgbClr val="7030A0"/>
                </a:solidFill>
              </a:rPr>
              <a:t>4</a:t>
            </a:r>
            <a:r>
              <a:rPr lang="en-US" altLang="zh-CN" sz="2000" b="1" dirty="0" smtClean="0">
                <a:solidFill>
                  <a:srgbClr val="7030A0"/>
                </a:solidFill>
              </a:rPr>
              <a:t>.</a:t>
            </a:r>
            <a:r>
              <a:rPr lang="zh-CN" altLang="en-US" sz="2000" b="1" dirty="0" smtClean="0">
                <a:solidFill>
                  <a:srgbClr val="7030A0"/>
                </a:solidFill>
              </a:rPr>
              <a:t>现在不是去想缺少什么的时候，该想一想凭现有的东西你能做什么。。</a:t>
            </a:r>
            <a:r>
              <a:rPr lang="en-US" altLang="zh-CN" sz="2000" b="1" dirty="0" smtClean="0">
                <a:solidFill>
                  <a:srgbClr val="7030A0"/>
                </a:solidFill>
              </a:rPr>
              <a:t>(Now is no time to think of what you do not have. Think of what you can do with what there is.)</a:t>
            </a:r>
            <a:br>
              <a:rPr lang="en-US" altLang="zh-CN" sz="2000" b="1" dirty="0" smtClean="0">
                <a:solidFill>
                  <a:srgbClr val="7030A0"/>
                </a:solidFill>
              </a:rPr>
            </a:br>
            <a:r>
              <a:rPr lang="en-US" altLang="zh-CN" sz="2000" b="1" dirty="0" smtClean="0">
                <a:solidFill>
                  <a:srgbClr val="7030A0"/>
                </a:solidFill>
              </a:rPr>
              <a:t> </a:t>
            </a:r>
            <a:r>
              <a:rPr lang="en-US" altLang="zh-CN" sz="2000" b="1" dirty="0" smtClean="0">
                <a:solidFill>
                  <a:srgbClr val="7030A0"/>
                </a:solidFill>
              </a:rPr>
              <a:t> </a:t>
            </a:r>
            <a:r>
              <a:rPr lang="en-US" altLang="zh-CN" sz="2000" b="1" dirty="0" smtClean="0">
                <a:solidFill>
                  <a:srgbClr val="7030A0"/>
                </a:solidFill>
              </a:rPr>
              <a:t>5.</a:t>
            </a:r>
            <a:r>
              <a:rPr lang="zh-CN" altLang="en-US" sz="2000" b="1" dirty="0" smtClean="0">
                <a:solidFill>
                  <a:srgbClr val="7030A0"/>
                </a:solidFill>
              </a:rPr>
              <a:t>人不抱希望是很傻的。</a:t>
            </a:r>
            <a:r>
              <a:rPr lang="en-US" altLang="zh-CN" sz="2000" b="1" dirty="0" smtClean="0">
                <a:solidFill>
                  <a:srgbClr val="7030A0"/>
                </a:solidFill>
              </a:rPr>
              <a:t>( It is silly not to hope, he thought.)</a:t>
            </a:r>
            <a:endParaRPr lang="zh-CN" altLang="en-US" sz="2000" b="1" dirty="0" smtClean="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Rot="1" noChangeArrowheads="1"/>
          </p:cNvSpPr>
          <p:nvPr>
            <p:ph type="body" idx="1"/>
          </p:nvPr>
        </p:nvSpPr>
        <p:spPr/>
        <p:txBody>
          <a:bodyPr/>
          <a:lstStyle/>
          <a:p>
            <a:r>
              <a:rPr lang="zh-CN" altLang="en-US" sz="3600" smtClean="0">
                <a:solidFill>
                  <a:srgbClr val="CC3300"/>
                </a:solidFill>
                <a:latin typeface="黑体" panose="02010600030101010101" pitchFamily="49" charset="-122"/>
                <a:ea typeface="黑体" panose="02010600030101010101" pitchFamily="49" charset="-122"/>
              </a:rPr>
              <a:t>愿同学们铭记这些闪烁着人类智慧和勇气光芒的精彩语句，并把它们化作直面人生、战胜困难的精神力量！ </a:t>
            </a:r>
            <a:br>
              <a:rPr lang="zh-CN" altLang="en-US" sz="3600" smtClean="0">
                <a:solidFill>
                  <a:srgbClr val="CC3300"/>
                </a:solidFill>
                <a:latin typeface="黑体" panose="02010600030101010101" pitchFamily="49" charset="-122"/>
                <a:ea typeface="黑体" panose="02010600030101010101" pitchFamily="49" charset="-122"/>
              </a:rPr>
            </a:br>
            <a:r>
              <a:rPr lang="zh-CN" altLang="en-US" sz="3600" smtClean="0">
                <a:solidFill>
                  <a:srgbClr val="CC3300"/>
                </a:solidFill>
                <a:latin typeface="黑体" panose="02010600030101010101" pitchFamily="49" charset="-122"/>
                <a:ea typeface="黑体" panose="02010600030101010101" pitchFamily="49" charset="-122"/>
              </a:rPr>
              <a:t>　　</a:t>
            </a:r>
            <a:endParaRPr lang="zh-CN" altLang="en-US" sz="3600" smtClean="0">
              <a:solidFill>
                <a:srgbClr val="CC3300"/>
              </a:solidFill>
              <a:latin typeface="黑体" panose="02010600030101010101" pitchFamily="49" charset="-122"/>
              <a:ea typeface="黑体" panose="02010600030101010101" pitchFamily="49"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3" descr="老人与海"/>
          <p:cNvPicPr>
            <a:picLocks noChangeAspect="1" noChangeArrowheads="1"/>
          </p:cNvPicPr>
          <p:nvPr/>
        </p:nvPicPr>
        <p:blipFill>
          <a:blip r:embed="rId1"/>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214313" y="285750"/>
            <a:ext cx="762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latin typeface="华文新魏" pitchFamily="2" charset="-122"/>
                <a:ea typeface="华文新魏" pitchFamily="2" charset="-122"/>
              </a:rPr>
              <a:t>补充：</a:t>
            </a:r>
            <a:r>
              <a:rPr lang="en-US" altLang="zh-CN" sz="3200" b="1" dirty="0">
                <a:latin typeface="华文新魏" pitchFamily="2" charset="-122"/>
                <a:ea typeface="华文新魏" pitchFamily="2" charset="-122"/>
              </a:rPr>
              <a:t>《</a:t>
            </a:r>
            <a:r>
              <a:rPr lang="zh-CN" altLang="en-US" sz="3200" b="1" dirty="0">
                <a:latin typeface="华文新魏" pitchFamily="2" charset="-122"/>
                <a:ea typeface="华文新魏" pitchFamily="2" charset="-122"/>
              </a:rPr>
              <a:t>老人与海</a:t>
            </a:r>
            <a:r>
              <a:rPr lang="en-US" altLang="zh-CN" sz="3200" b="1" dirty="0">
                <a:latin typeface="华文新魏" pitchFamily="2" charset="-122"/>
                <a:ea typeface="华文新魏" pitchFamily="2" charset="-122"/>
              </a:rPr>
              <a:t>》</a:t>
            </a:r>
            <a:r>
              <a:rPr lang="zh-CN" altLang="en-US" sz="3200" b="1" dirty="0">
                <a:latin typeface="华文新魏" pitchFamily="2" charset="-122"/>
                <a:ea typeface="华文新魏" pitchFamily="2" charset="-122"/>
              </a:rPr>
              <a:t>的</a:t>
            </a:r>
            <a:r>
              <a:rPr lang="zh-CN" altLang="en-US" sz="3200" b="1" dirty="0">
                <a:latin typeface="华文新魏" pitchFamily="2" charset="-122"/>
                <a:ea typeface="华文新魏" pitchFamily="2" charset="-122"/>
                <a:hlinkClick r:id="rId1" action="ppaction://hlinksldjump"/>
              </a:rPr>
              <a:t>象征意义</a:t>
            </a:r>
            <a:r>
              <a:rPr lang="zh-CN" altLang="en-US" sz="3200" b="1" dirty="0">
                <a:latin typeface="华文新魏" pitchFamily="2" charset="-122"/>
                <a:ea typeface="华文新魏" pitchFamily="2" charset="-122"/>
              </a:rPr>
              <a:t> </a:t>
            </a:r>
            <a:endParaRPr lang="zh-CN" altLang="en-US" sz="3200" b="1" dirty="0">
              <a:latin typeface="华文新魏" pitchFamily="2" charset="-122"/>
              <a:ea typeface="华文新魏" pitchFamily="2" charset="-122"/>
            </a:endParaRPr>
          </a:p>
        </p:txBody>
      </p:sp>
      <p:sp>
        <p:nvSpPr>
          <p:cNvPr id="141316" name="Text Box 4"/>
          <p:cNvSpPr txBox="1">
            <a:spLocks noChangeArrowheads="1"/>
          </p:cNvSpPr>
          <p:nvPr/>
        </p:nvSpPr>
        <p:spPr bwMode="auto">
          <a:xfrm>
            <a:off x="285750" y="928688"/>
            <a:ext cx="8607425" cy="4401205"/>
          </a:xfrm>
          <a:prstGeom prst="rect">
            <a:avLst/>
          </a:prstGeom>
          <a:noFill/>
          <a:ln w="76200">
            <a:solidFill>
              <a:srgbClr val="660033"/>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Franklin Gothic Book" pitchFamily="34" charset="0"/>
                <a:ea typeface="华文楷体" pitchFamily="2" charset="-122"/>
              </a:rPr>
              <a:t>       </a:t>
            </a:r>
            <a:r>
              <a:rPr lang="zh-CN" altLang="en-US" sz="2800" b="1" dirty="0">
                <a:latin typeface="Franklin Gothic Book" pitchFamily="34" charset="0"/>
                <a:ea typeface="华文楷体" pitchFamily="2" charset="-122"/>
              </a:rPr>
              <a:t>这个的形象意义：这部小说是根据一位</a:t>
            </a:r>
            <a:r>
              <a:rPr lang="zh-CN" altLang="en-US" sz="2800" b="1" dirty="0">
                <a:latin typeface="Franklin Gothic Book" pitchFamily="34" charset="0"/>
                <a:ea typeface="华文楷体" pitchFamily="2" charset="-122"/>
                <a:hlinkClick r:id="rId2" action="ppaction://hlinksldjump"/>
              </a:rPr>
              <a:t>古巴渔夫</a:t>
            </a:r>
            <a:r>
              <a:rPr lang="zh-CN" altLang="en-US" sz="2800" b="1" dirty="0">
                <a:latin typeface="Franklin Gothic Book" pitchFamily="34" charset="0"/>
                <a:ea typeface="华文楷体" pitchFamily="2" charset="-122"/>
              </a:rPr>
              <a:t>的真实经历创作的</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以摄象机般的写实手法记录了圣地亚哥老人捕鱼的全过程</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塑造了一个在重压下仍然保持幽雅风度</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在精神上永远不可战胜的老人形象</a:t>
            </a:r>
            <a:r>
              <a:rPr lang="en-US" altLang="zh-CN" sz="2800" b="1" dirty="0">
                <a:latin typeface="Franklin Gothic Book" pitchFamily="34" charset="0"/>
                <a:ea typeface="华文楷体" pitchFamily="2" charset="-122"/>
              </a:rPr>
              <a:t>.</a:t>
            </a:r>
            <a:endParaRPr lang="en-US" altLang="zh-CN" sz="2800" b="1" dirty="0">
              <a:latin typeface="Franklin Gothic Book" pitchFamily="34" charset="0"/>
              <a:ea typeface="华文楷体" pitchFamily="2" charset="-122"/>
            </a:endParaRPr>
          </a:p>
          <a:p>
            <a:pPr eaLnBrk="1" hangingPunct="1"/>
            <a:r>
              <a:rPr lang="zh-CN" altLang="en-US" sz="2800" b="1" dirty="0">
                <a:latin typeface="Franklin Gothic Book" pitchFamily="34" charset="0"/>
                <a:ea typeface="华文楷体" pitchFamily="2" charset="-122"/>
              </a:rPr>
              <a:t>用</a:t>
            </a:r>
            <a:r>
              <a:rPr lang="zh-CN" altLang="en-US" sz="2800" b="1" dirty="0">
                <a:solidFill>
                  <a:srgbClr val="FF3300"/>
                </a:solidFill>
                <a:latin typeface="Franklin Gothic Book" pitchFamily="34" charset="0"/>
                <a:ea typeface="华文楷体" pitchFamily="2" charset="-122"/>
              </a:rPr>
              <a:t>马林鱼</a:t>
            </a:r>
            <a:r>
              <a:rPr lang="zh-CN" altLang="en-US" sz="2800" b="1" dirty="0">
                <a:latin typeface="Franklin Gothic Book" pitchFamily="34" charset="0"/>
                <a:ea typeface="华文楷体" pitchFamily="2" charset="-122"/>
              </a:rPr>
              <a:t>象征</a:t>
            </a:r>
            <a:r>
              <a:rPr lang="zh-CN" altLang="en-US" sz="2800" b="1" dirty="0">
                <a:solidFill>
                  <a:srgbClr val="FF3300"/>
                </a:solidFill>
                <a:latin typeface="Franklin Gothic Book" pitchFamily="34" charset="0"/>
                <a:ea typeface="华文楷体" pitchFamily="2" charset="-122"/>
              </a:rPr>
              <a:t>人生的理想</a:t>
            </a:r>
            <a:r>
              <a:rPr lang="en-US" altLang="zh-CN" sz="2800" b="1" dirty="0">
                <a:latin typeface="Franklin Gothic Book" pitchFamily="34" charset="0"/>
                <a:ea typeface="华文楷体" pitchFamily="2" charset="-122"/>
              </a:rPr>
              <a:t>,</a:t>
            </a:r>
            <a:endParaRPr lang="en-US" altLang="zh-CN" sz="2800" b="1" dirty="0">
              <a:latin typeface="Franklin Gothic Book" pitchFamily="34" charset="0"/>
              <a:ea typeface="华文楷体" pitchFamily="2" charset="-122"/>
            </a:endParaRPr>
          </a:p>
          <a:p>
            <a:pPr eaLnBrk="1" hangingPunct="1"/>
            <a:r>
              <a:rPr lang="zh-CN" altLang="en-US" sz="2800" b="1" dirty="0">
                <a:latin typeface="Franklin Gothic Book" pitchFamily="34" charset="0"/>
                <a:ea typeface="华文楷体" pitchFamily="2" charset="-122"/>
              </a:rPr>
              <a:t>用</a:t>
            </a:r>
            <a:r>
              <a:rPr lang="zh-CN" altLang="en-US" sz="2800" b="1" dirty="0">
                <a:solidFill>
                  <a:srgbClr val="FF3300"/>
                </a:solidFill>
                <a:latin typeface="Franklin Gothic Book" pitchFamily="34" charset="0"/>
                <a:ea typeface="华文楷体" pitchFamily="2" charset="-122"/>
              </a:rPr>
              <a:t>鲨鱼</a:t>
            </a:r>
            <a:r>
              <a:rPr lang="zh-CN" altLang="en-US" sz="2800" b="1" dirty="0">
                <a:latin typeface="Franklin Gothic Book" pitchFamily="34" charset="0"/>
                <a:ea typeface="华文楷体" pitchFamily="2" charset="-122"/>
              </a:rPr>
              <a:t>象征</a:t>
            </a:r>
            <a:r>
              <a:rPr lang="zh-CN" altLang="en-US" sz="2800" b="1" dirty="0">
                <a:solidFill>
                  <a:srgbClr val="FF3300"/>
                </a:solidFill>
                <a:latin typeface="Franklin Gothic Book" pitchFamily="34" charset="0"/>
                <a:ea typeface="华文楷体" pitchFamily="2" charset="-122"/>
              </a:rPr>
              <a:t>无法摆脱的悲剧命运</a:t>
            </a:r>
            <a:r>
              <a:rPr lang="en-US" altLang="zh-CN" sz="2800" b="1" dirty="0">
                <a:latin typeface="Franklin Gothic Book" pitchFamily="34" charset="0"/>
                <a:ea typeface="华文楷体" pitchFamily="2" charset="-122"/>
              </a:rPr>
              <a:t>,</a:t>
            </a:r>
            <a:endParaRPr lang="en-US" altLang="zh-CN" sz="2800" b="1" dirty="0">
              <a:latin typeface="Franklin Gothic Book" pitchFamily="34" charset="0"/>
              <a:ea typeface="华文楷体" pitchFamily="2" charset="-122"/>
            </a:endParaRPr>
          </a:p>
          <a:p>
            <a:pPr eaLnBrk="1" hangingPunct="1"/>
            <a:r>
              <a:rPr lang="zh-CN" altLang="en-US" sz="2800" b="1" dirty="0">
                <a:latin typeface="Franklin Gothic Book" pitchFamily="34" charset="0"/>
                <a:ea typeface="华文楷体" pitchFamily="2" charset="-122"/>
              </a:rPr>
              <a:t>用</a:t>
            </a:r>
            <a:r>
              <a:rPr lang="zh-CN" altLang="en-US" sz="2800" b="1" dirty="0">
                <a:solidFill>
                  <a:srgbClr val="FF3300"/>
                </a:solidFill>
                <a:latin typeface="Franklin Gothic Book" pitchFamily="34" charset="0"/>
                <a:ea typeface="华文楷体" pitchFamily="2" charset="-122"/>
              </a:rPr>
              <a:t>大海</a:t>
            </a:r>
            <a:r>
              <a:rPr lang="zh-CN" altLang="en-US" sz="2800" b="1" dirty="0">
                <a:latin typeface="Franklin Gothic Book" pitchFamily="34" charset="0"/>
                <a:ea typeface="华文楷体" pitchFamily="2" charset="-122"/>
              </a:rPr>
              <a:t>象征</a:t>
            </a:r>
            <a:r>
              <a:rPr lang="zh-CN" altLang="en-US" sz="2800" b="1" dirty="0">
                <a:solidFill>
                  <a:srgbClr val="FF3300"/>
                </a:solidFill>
                <a:latin typeface="Franklin Gothic Book" pitchFamily="34" charset="0"/>
                <a:ea typeface="华文楷体" pitchFamily="2" charset="-122"/>
              </a:rPr>
              <a:t>变化无常的人类社会</a:t>
            </a:r>
            <a:r>
              <a:rPr lang="zh-CN" altLang="en-US" sz="2800" b="1" dirty="0">
                <a:latin typeface="Franklin Gothic Book" pitchFamily="34" charset="0"/>
                <a:ea typeface="华文楷体" pitchFamily="2" charset="-122"/>
              </a:rPr>
              <a:t>，</a:t>
            </a:r>
            <a:endParaRPr lang="zh-CN" altLang="en-US" sz="2800" b="1" dirty="0">
              <a:latin typeface="Franklin Gothic Book" pitchFamily="34" charset="0"/>
              <a:ea typeface="华文楷体" pitchFamily="2" charset="-122"/>
            </a:endParaRPr>
          </a:p>
          <a:p>
            <a:pPr eaLnBrk="1" hangingPunct="1"/>
            <a:r>
              <a:rPr lang="zh-CN" altLang="en-US" sz="2800" b="1" dirty="0">
                <a:latin typeface="Franklin Gothic Book" pitchFamily="34" charset="0"/>
                <a:ea typeface="华文楷体" pitchFamily="2" charset="-122"/>
              </a:rPr>
              <a:t>而</a:t>
            </a:r>
            <a:r>
              <a:rPr lang="zh-CN" altLang="en-US" sz="2800" b="1" dirty="0">
                <a:solidFill>
                  <a:srgbClr val="FF3300"/>
                </a:solidFill>
                <a:latin typeface="Franklin Gothic Book" pitchFamily="34" charset="0"/>
                <a:ea typeface="华文楷体" pitchFamily="2" charset="-122"/>
              </a:rPr>
              <a:t>桑提亚哥</a:t>
            </a:r>
            <a:r>
              <a:rPr lang="zh-CN" altLang="en-US" sz="2800" b="1" dirty="0">
                <a:latin typeface="Franklin Gothic Book" pitchFamily="34" charset="0"/>
                <a:ea typeface="华文楷体" pitchFamily="2" charset="-122"/>
              </a:rPr>
              <a:t>则是人类中的勇于与强大势力搏斗的</a:t>
            </a:r>
            <a:r>
              <a:rPr lang="en-US" altLang="zh-CN" sz="2800" b="1" dirty="0">
                <a:latin typeface="Franklin Gothic Book" pitchFamily="34" charset="0"/>
                <a:ea typeface="华文楷体" pitchFamily="2" charset="-122"/>
              </a:rPr>
              <a:t>"</a:t>
            </a:r>
            <a:r>
              <a:rPr lang="zh-CN" altLang="en-US" sz="2800" b="1" dirty="0">
                <a:solidFill>
                  <a:srgbClr val="FF3300"/>
                </a:solidFill>
                <a:latin typeface="Franklin Gothic Book" pitchFamily="34" charset="0"/>
                <a:ea typeface="华文楷体" pitchFamily="2" charset="-122"/>
              </a:rPr>
              <a:t>硬汉子</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代表</a:t>
            </a:r>
            <a:r>
              <a:rPr lang="en-US" altLang="zh-CN" sz="2800" b="1" dirty="0">
                <a:latin typeface="Franklin Gothic Book" pitchFamily="34" charset="0"/>
                <a:ea typeface="华文楷体" pitchFamily="2" charset="-122"/>
              </a:rPr>
              <a:t>,</a:t>
            </a:r>
            <a:endParaRPr lang="en-US" altLang="zh-CN" sz="2800" b="1" dirty="0">
              <a:latin typeface="Franklin Gothic Book" pitchFamily="34" charset="0"/>
              <a:ea typeface="华文楷体" pitchFamily="2" charset="-122"/>
            </a:endParaRPr>
          </a:p>
          <a:p>
            <a:pPr eaLnBrk="1" hangingPunct="1"/>
            <a:r>
              <a:rPr lang="zh-CN" altLang="en-US" sz="2800" b="1" dirty="0">
                <a:latin typeface="Franklin Gothic Book" pitchFamily="34" charset="0"/>
                <a:ea typeface="华文楷体" pitchFamily="2" charset="-122"/>
              </a:rPr>
              <a:t>他那捕鱼的不幸</a:t>
            </a:r>
            <a:r>
              <a:rPr lang="zh-CN" altLang="en-US" sz="2800" b="1" dirty="0">
                <a:solidFill>
                  <a:srgbClr val="FF3300"/>
                </a:solidFill>
                <a:latin typeface="Franklin Gothic Book" pitchFamily="34" charset="0"/>
                <a:ea typeface="华文楷体" pitchFamily="2" charset="-122"/>
              </a:rPr>
              <a:t>遭遇</a:t>
            </a:r>
            <a:r>
              <a:rPr lang="zh-CN" altLang="en-US" sz="2800" b="1" dirty="0">
                <a:latin typeface="Franklin Gothic Book" pitchFamily="34" charset="0"/>
                <a:ea typeface="华文楷体" pitchFamily="2" charset="-122"/>
              </a:rPr>
              <a:t>象征</a:t>
            </a:r>
            <a:r>
              <a:rPr lang="zh-CN" altLang="en-US" sz="2800" b="1" dirty="0">
                <a:solidFill>
                  <a:srgbClr val="FF3300"/>
                </a:solidFill>
                <a:latin typeface="Franklin Gothic Book" pitchFamily="34" charset="0"/>
                <a:ea typeface="华文楷体" pitchFamily="2" charset="-122"/>
              </a:rPr>
              <a:t>人类总是与厄运不断抗争</a:t>
            </a:r>
            <a:r>
              <a:rPr lang="en-US" altLang="zh-CN" sz="2800" b="1" dirty="0" smtClean="0">
                <a:latin typeface="Franklin Gothic Book" pitchFamily="34" charset="0"/>
                <a:ea typeface="华文楷体" pitchFamily="2" charset="-122"/>
              </a:rPr>
              <a:t>.</a:t>
            </a:r>
            <a:endParaRPr lang="en-US" altLang="zh-CN" sz="2800" b="1" dirty="0">
              <a:latin typeface="宋体" panose="02010600030101010101"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1316"/>
                                        </p:tgtEl>
                                        <p:attrNameLst>
                                          <p:attrName>style.visibility</p:attrName>
                                        </p:attrNameLst>
                                      </p:cBhvr>
                                      <p:to>
                                        <p:strVal val="visible"/>
                                      </p:to>
                                    </p:set>
                                    <p:animEffect transition="in" filter="wedge">
                                      <p:cBhvr>
                                        <p:cTn id="7" dur="2000"/>
                                        <p:tgtEl>
                                          <p:spTgt spid="141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idx="4294967295"/>
          </p:nvPr>
        </p:nvSpPr>
        <p:spPr bwMode="auto">
          <a:xfrm>
            <a:off x="539750" y="620713"/>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lstStyle/>
          <a:p>
            <a:r>
              <a:rPr lang="zh-CN" altLang="en-US" sz="3200" b="1" cap="none" smtClean="0">
                <a:effectLst/>
              </a:rPr>
              <a:t>精神魅力</a:t>
            </a:r>
            <a:r>
              <a:rPr lang="en-US" altLang="zh-CN" sz="3200" b="1" cap="none" smtClean="0">
                <a:effectLst/>
              </a:rPr>
              <a:t>——</a:t>
            </a:r>
            <a:r>
              <a:rPr lang="zh-CN" altLang="en-US" sz="3200" b="1" cap="none" smtClean="0">
                <a:effectLst/>
              </a:rPr>
              <a:t>冰山下的八分之七</a:t>
            </a:r>
            <a:br>
              <a:rPr lang="zh-CN" altLang="en-US" sz="3200" b="1" cap="none" smtClean="0">
                <a:effectLst/>
              </a:rPr>
            </a:br>
            <a:endParaRPr lang="zh-CN" altLang="en-US" sz="3200" b="1" cap="none" smtClean="0">
              <a:effectLst/>
            </a:endParaRPr>
          </a:p>
        </p:txBody>
      </p:sp>
      <p:sp>
        <p:nvSpPr>
          <p:cNvPr id="70659" name="Rectangle 3"/>
          <p:cNvSpPr>
            <a:spLocks noGrp="1"/>
          </p:cNvSpPr>
          <p:nvPr>
            <p:ph type="body" idx="4294967295"/>
          </p:nvPr>
        </p:nvSpPr>
        <p:spPr>
          <a:xfrm>
            <a:off x="2292350" y="4319588"/>
            <a:ext cx="3279775" cy="965200"/>
          </a:xfrm>
        </p:spPr>
        <p:txBody>
          <a:bodyPr/>
          <a:lstStyle/>
          <a:p>
            <a:pPr>
              <a:buFont typeface="Wingdings 2" panose="05020102010507070707" pitchFamily="18" charset="2"/>
              <a:buNone/>
            </a:pPr>
            <a:r>
              <a:rPr lang="zh-CN" altLang="en-US" sz="5400" b="1" smtClean="0">
                <a:solidFill>
                  <a:srgbClr val="000099"/>
                </a:solidFill>
              </a:rPr>
              <a:t>人</a:t>
            </a:r>
            <a:r>
              <a:rPr lang="en-US" altLang="zh-CN" sz="5400" b="1" smtClean="0">
                <a:solidFill>
                  <a:srgbClr val="000099"/>
                </a:solidFill>
              </a:rPr>
              <a:t>—</a:t>
            </a:r>
            <a:r>
              <a:rPr lang="zh-CN" altLang="en-US" sz="5400" b="1" smtClean="0">
                <a:solidFill>
                  <a:srgbClr val="000099"/>
                </a:solidFill>
              </a:rPr>
              <a:t>自然</a:t>
            </a:r>
            <a:endParaRPr lang="zh-CN" altLang="en-US" sz="5400" b="1" smtClean="0">
              <a:solidFill>
                <a:srgbClr val="000099"/>
              </a:solidFill>
            </a:endParaRPr>
          </a:p>
        </p:txBody>
      </p:sp>
      <p:sp>
        <p:nvSpPr>
          <p:cNvPr id="70660" name="Text Box 4"/>
          <p:cNvSpPr txBox="1">
            <a:spLocks noChangeArrowheads="1"/>
          </p:cNvSpPr>
          <p:nvPr/>
        </p:nvSpPr>
        <p:spPr bwMode="auto">
          <a:xfrm>
            <a:off x="4284663" y="5661025"/>
            <a:ext cx="10795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rgbClr val="000099"/>
                </a:solidFill>
                <a:ea typeface="隶书" pitchFamily="49" charset="-122"/>
              </a:rPr>
              <a:t>强</a:t>
            </a:r>
            <a:endParaRPr lang="zh-CN" altLang="en-US" sz="4800" b="1">
              <a:solidFill>
                <a:srgbClr val="000099"/>
              </a:solidFill>
              <a:ea typeface="隶书" pitchFamily="49" charset="-122"/>
            </a:endParaRPr>
          </a:p>
        </p:txBody>
      </p:sp>
      <p:sp>
        <p:nvSpPr>
          <p:cNvPr id="70661" name="Text Box 5"/>
          <p:cNvSpPr txBox="1">
            <a:spLocks noChangeArrowheads="1"/>
          </p:cNvSpPr>
          <p:nvPr/>
        </p:nvSpPr>
        <p:spPr bwMode="auto">
          <a:xfrm>
            <a:off x="2555875" y="5661025"/>
            <a:ext cx="9366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rgbClr val="000099"/>
                </a:solidFill>
                <a:ea typeface="隶书" pitchFamily="49" charset="-122"/>
              </a:rPr>
              <a:t>弱</a:t>
            </a:r>
            <a:endParaRPr lang="zh-CN" altLang="en-US" sz="4800" b="1">
              <a:solidFill>
                <a:srgbClr val="000099"/>
              </a:solidFill>
              <a:ea typeface="隶书" pitchFamily="49" charset="-122"/>
            </a:endParaRPr>
          </a:p>
        </p:txBody>
      </p:sp>
      <p:sp>
        <p:nvSpPr>
          <p:cNvPr id="70662" name="AutoShape 6"/>
          <p:cNvSpPr>
            <a:spLocks noChangeArrowheads="1"/>
          </p:cNvSpPr>
          <p:nvPr/>
        </p:nvSpPr>
        <p:spPr bwMode="auto">
          <a:xfrm>
            <a:off x="3492500" y="6092825"/>
            <a:ext cx="433388" cy="215900"/>
          </a:xfrm>
          <a:prstGeom prst="leftRightArrow">
            <a:avLst>
              <a:gd name="adj1" fmla="val 50000"/>
              <a:gd name="adj2" fmla="val 40147"/>
            </a:avLst>
          </a:prstGeom>
          <a:solidFill>
            <a:schemeClr val="accent1"/>
          </a:solidFill>
          <a:ln w="9525">
            <a:solidFill>
              <a:schemeClr val="tx1"/>
            </a:solidFill>
            <a:miter lim="800000"/>
          </a:ln>
        </p:spPr>
        <p:txBody>
          <a:bodyPr wrap="none" anchor="ctr"/>
          <a:lstStyle/>
          <a:p>
            <a:endParaRPr lang="zh-CN" altLang="en-US"/>
          </a:p>
        </p:txBody>
      </p:sp>
      <p:sp>
        <p:nvSpPr>
          <p:cNvPr id="70663" name="Text Box 7"/>
          <p:cNvSpPr txBox="1">
            <a:spLocks noChangeArrowheads="1"/>
          </p:cNvSpPr>
          <p:nvPr/>
        </p:nvSpPr>
        <p:spPr bwMode="auto">
          <a:xfrm>
            <a:off x="7451725" y="2097088"/>
            <a:ext cx="1441450" cy="4760912"/>
          </a:xfrm>
          <a:prstGeom prst="rect">
            <a:avLst/>
          </a:prstGeom>
          <a:solidFill>
            <a:schemeClr val="bg2">
              <a:alpha val="8392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99"/>
                </a:solidFill>
                <a:latin typeface="方正舒体" pitchFamily="2" charset="-122"/>
                <a:ea typeface="方正舒体" pitchFamily="2" charset="-122"/>
              </a:rPr>
              <a:t>不幸 </a:t>
            </a:r>
            <a:endParaRPr lang="zh-CN" altLang="en-US" sz="3600" b="1">
              <a:solidFill>
                <a:srgbClr val="000099"/>
              </a:solidFill>
              <a:latin typeface="方正舒体" pitchFamily="2" charset="-122"/>
              <a:ea typeface="方正舒体" pitchFamily="2" charset="-122"/>
            </a:endParaRPr>
          </a:p>
          <a:p>
            <a:pPr eaLnBrk="1" hangingPunct="1">
              <a:spcBef>
                <a:spcPct val="50000"/>
              </a:spcBef>
            </a:pPr>
            <a:r>
              <a:rPr lang="zh-CN" altLang="en-US" sz="3600" b="1">
                <a:solidFill>
                  <a:srgbClr val="000099"/>
                </a:solidFill>
                <a:latin typeface="方正舒体" pitchFamily="2" charset="-122"/>
                <a:ea typeface="方正舒体" pitchFamily="2" charset="-122"/>
              </a:rPr>
              <a:t>厄运</a:t>
            </a:r>
            <a:endParaRPr lang="zh-CN" altLang="en-US" sz="3600" b="1">
              <a:solidFill>
                <a:srgbClr val="000099"/>
              </a:solidFill>
              <a:latin typeface="方正舒体" pitchFamily="2" charset="-122"/>
              <a:ea typeface="方正舒体" pitchFamily="2" charset="-122"/>
            </a:endParaRPr>
          </a:p>
          <a:p>
            <a:pPr eaLnBrk="1" hangingPunct="1">
              <a:spcBef>
                <a:spcPct val="50000"/>
              </a:spcBef>
            </a:pPr>
            <a:r>
              <a:rPr lang="zh-CN" altLang="en-US" sz="3600" b="1">
                <a:solidFill>
                  <a:srgbClr val="000099"/>
                </a:solidFill>
                <a:latin typeface="方正舒体" pitchFamily="2" charset="-122"/>
                <a:ea typeface="方正舒体" pitchFamily="2" charset="-122"/>
              </a:rPr>
              <a:t>困境</a:t>
            </a:r>
            <a:endParaRPr lang="zh-CN" altLang="en-US" sz="3600" b="1">
              <a:solidFill>
                <a:srgbClr val="000099"/>
              </a:solidFill>
              <a:latin typeface="方正舒体" pitchFamily="2" charset="-122"/>
              <a:ea typeface="方正舒体" pitchFamily="2" charset="-122"/>
            </a:endParaRPr>
          </a:p>
          <a:p>
            <a:pPr eaLnBrk="1" hangingPunct="1">
              <a:spcBef>
                <a:spcPct val="50000"/>
              </a:spcBef>
            </a:pPr>
            <a:r>
              <a:rPr lang="zh-CN" altLang="en-US" sz="3600" b="1">
                <a:solidFill>
                  <a:srgbClr val="000099"/>
                </a:solidFill>
                <a:latin typeface="方正舒体" pitchFamily="2" charset="-122"/>
                <a:ea typeface="方正舒体" pitchFamily="2" charset="-122"/>
              </a:rPr>
              <a:t>环境 </a:t>
            </a:r>
            <a:endParaRPr lang="zh-CN" altLang="en-US" sz="3600" b="1">
              <a:solidFill>
                <a:srgbClr val="000099"/>
              </a:solidFill>
              <a:latin typeface="方正舒体" pitchFamily="2" charset="-122"/>
              <a:ea typeface="方正舒体" pitchFamily="2" charset="-122"/>
            </a:endParaRPr>
          </a:p>
          <a:p>
            <a:pPr eaLnBrk="1" hangingPunct="1">
              <a:spcBef>
                <a:spcPct val="50000"/>
              </a:spcBef>
            </a:pPr>
            <a:r>
              <a:rPr lang="zh-CN" altLang="en-US" sz="3600" b="1">
                <a:solidFill>
                  <a:srgbClr val="000099"/>
                </a:solidFill>
                <a:latin typeface="方正舒体" pitchFamily="2" charset="-122"/>
                <a:ea typeface="方正舒体" pitchFamily="2" charset="-122"/>
              </a:rPr>
              <a:t>挑战</a:t>
            </a:r>
            <a:endParaRPr lang="zh-CN" altLang="en-US" sz="3600" b="1">
              <a:solidFill>
                <a:srgbClr val="000099"/>
              </a:solidFill>
              <a:latin typeface="方正舒体" pitchFamily="2" charset="-122"/>
              <a:ea typeface="方正舒体" pitchFamily="2" charset="-122"/>
            </a:endParaRPr>
          </a:p>
          <a:p>
            <a:pPr eaLnBrk="1" hangingPunct="1">
              <a:spcBef>
                <a:spcPct val="50000"/>
              </a:spcBef>
            </a:pPr>
            <a:r>
              <a:rPr lang="en-US" altLang="zh-CN" sz="3600" b="1">
                <a:solidFill>
                  <a:srgbClr val="000099"/>
                </a:solidFill>
                <a:ea typeface="方正舒体" pitchFamily="2" charset="-122"/>
              </a:rPr>
              <a:t>……</a:t>
            </a:r>
            <a:endParaRPr lang="en-US" altLang="zh-CN" sz="3600" b="1">
              <a:solidFill>
                <a:srgbClr val="000099"/>
              </a:solidFill>
              <a:latin typeface="方正舒体" pitchFamily="2" charset="-122"/>
              <a:ea typeface="方正舒体" pitchFamily="2" charset="-122"/>
            </a:endParaRPr>
          </a:p>
        </p:txBody>
      </p:sp>
      <p:sp>
        <p:nvSpPr>
          <p:cNvPr id="70664" name="PubOvalCallout"/>
          <p:cNvSpPr>
            <a:spLocks noEditPoints="1" noChangeArrowheads="1"/>
          </p:cNvSpPr>
          <p:nvPr/>
        </p:nvSpPr>
        <p:spPr bwMode="auto">
          <a:xfrm rot="-1838609">
            <a:off x="6227763" y="1484313"/>
            <a:ext cx="1727200" cy="1365250"/>
          </a:xfrm>
          <a:custGeom>
            <a:avLst/>
            <a:gdLst>
              <a:gd name="G0" fmla="+- 0 0 0"/>
              <a:gd name="G1" fmla="+- 10766 0 0"/>
              <a:gd name="T0" fmla="*/ 10800 w 21600"/>
              <a:gd name="T1" fmla="*/ 0 h 21600"/>
              <a:gd name="T2" fmla="*/ 0 w 21600"/>
              <a:gd name="T3" fmla="*/ 8105 h 21600"/>
              <a:gd name="T4" fmla="*/ 10766 w 21600"/>
              <a:gd name="T5" fmla="*/ 21600 h 21600"/>
              <a:gd name="T6" fmla="*/ 10800 w 21600"/>
              <a:gd name="T7" fmla="*/ 16210 h 21600"/>
              <a:gd name="T8" fmla="*/ 21600 w 21600"/>
              <a:gd name="T9" fmla="*/ 8105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0766"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close/>
              </a:path>
            </a:pathLst>
          </a:custGeom>
          <a:solidFill>
            <a:srgbClr val="CCCCFF"/>
          </a:solidFill>
          <a:ln w="9525">
            <a:solidFill>
              <a:srgbClr val="000000"/>
            </a:solidFill>
            <a:miter lim="800000"/>
          </a:ln>
          <a:effectLst>
            <a:outerShdw dist="107763" dir="2700000" algn="ctr" rotWithShape="0">
              <a:srgbClr val="808080"/>
            </a:outerShdw>
          </a:effectLst>
        </p:spPr>
        <p:txBody>
          <a:bodyPr/>
          <a:lstStyle/>
          <a:p>
            <a:pPr>
              <a:defRPr/>
            </a:pPr>
            <a:r>
              <a:rPr lang="zh-CN" altLang="en-US" sz="4000" b="1">
                <a:solidFill>
                  <a:srgbClr val="FF3300"/>
                </a:solidFill>
                <a:ea typeface="隶书" pitchFamily="49" charset="-122"/>
              </a:rPr>
              <a:t>鲨鱼</a:t>
            </a:r>
            <a:endParaRPr lang="zh-CN" altLang="en-US" sz="4000" b="1">
              <a:solidFill>
                <a:srgbClr val="FF3300"/>
              </a:solidFill>
              <a:ea typeface="隶书" pitchFamily="49" charset="-122"/>
            </a:endParaRPr>
          </a:p>
        </p:txBody>
      </p:sp>
      <p:sp>
        <p:nvSpPr>
          <p:cNvPr id="70665" name="Rectangle 9"/>
          <p:cNvSpPr>
            <a:spLocks noChangeArrowheads="1"/>
          </p:cNvSpPr>
          <p:nvPr/>
        </p:nvSpPr>
        <p:spPr bwMode="auto">
          <a:xfrm>
            <a:off x="395288" y="1916113"/>
            <a:ext cx="5040312" cy="1657350"/>
          </a:xfrm>
          <a:prstGeom prst="rect">
            <a:avLst/>
          </a:prstGeom>
          <a:solidFill>
            <a:schemeClr val="accent1"/>
          </a:solidFill>
          <a:ln w="9525">
            <a:solidFill>
              <a:schemeClr val="tx1"/>
            </a:solidFill>
            <a:miter lim="800000"/>
          </a:ln>
        </p:spPr>
        <p:txBody>
          <a:bodyPr wrap="none" anchor="ctr"/>
          <a:lstStyle/>
          <a:p>
            <a:pPr algn="ctr"/>
            <a:r>
              <a:rPr lang="zh-CN" altLang="en-US" sz="4000" b="1">
                <a:solidFill>
                  <a:schemeClr val="tx2"/>
                </a:solidFill>
              </a:rPr>
              <a:t>（</a:t>
            </a:r>
            <a:r>
              <a:rPr lang="zh-CN" altLang="en-US" sz="3600" b="1">
                <a:solidFill>
                  <a:schemeClr val="tx2"/>
                </a:solidFill>
              </a:rPr>
              <a:t>一）、人与自然的关系</a:t>
            </a:r>
            <a:endParaRPr lang="zh-CN" altLang="en-US" sz="3600" b="1">
              <a:solidFill>
                <a:schemeClr val="tx2"/>
              </a:solidFill>
            </a:endParaRPr>
          </a:p>
          <a:p>
            <a:pPr algn="ctr"/>
            <a:r>
              <a:rPr lang="en-US" altLang="zh-CN" sz="3600" b="1">
                <a:solidFill>
                  <a:schemeClr val="tx2"/>
                </a:solidFill>
              </a:rPr>
              <a:t>——</a:t>
            </a:r>
            <a:r>
              <a:rPr lang="zh-CN" altLang="en-US" sz="3600" b="1">
                <a:solidFill>
                  <a:schemeClr val="tx2"/>
                </a:solidFill>
              </a:rPr>
              <a:t>和谐</a:t>
            </a:r>
            <a:br>
              <a:rPr lang="zh-CN" altLang="en-US" sz="3600" b="1">
                <a:solidFill>
                  <a:schemeClr val="tx2"/>
                </a:solidFill>
              </a:rPr>
            </a:br>
            <a:endParaRPr lang="zh-CN" altLang="en-US" sz="36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Bottom)">
                                      <p:cBhvr>
                                        <p:cTn id="7" dur="500"/>
                                        <p:tgtEl>
                                          <p:spTgt spid="7065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0663">
                                            <p:txEl>
                                              <p:pRg st="0" end="0"/>
                                            </p:txEl>
                                          </p:spTgt>
                                        </p:tgtEl>
                                        <p:attrNameLst>
                                          <p:attrName>style.visibility</p:attrName>
                                        </p:attrNameLst>
                                      </p:cBhvr>
                                      <p:to>
                                        <p:strVal val="visible"/>
                                      </p:to>
                                    </p:set>
                                    <p:anim calcmode="lin" valueType="num">
                                      <p:cBhvr additive="base">
                                        <p:cTn id="12" dur="500" fill="hold"/>
                                        <p:tgtEl>
                                          <p:spTgt spid="7066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066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0663">
                                            <p:txEl>
                                              <p:pRg st="1" end="1"/>
                                            </p:txEl>
                                          </p:spTgt>
                                        </p:tgtEl>
                                        <p:attrNameLst>
                                          <p:attrName>style.visibility</p:attrName>
                                        </p:attrNameLst>
                                      </p:cBhvr>
                                      <p:to>
                                        <p:strVal val="visible"/>
                                      </p:to>
                                    </p:set>
                                    <p:anim calcmode="lin" valueType="num">
                                      <p:cBhvr additive="base">
                                        <p:cTn id="16" dur="500" fill="hold"/>
                                        <p:tgtEl>
                                          <p:spTgt spid="7066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066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0663">
                                            <p:txEl>
                                              <p:pRg st="2" end="2"/>
                                            </p:txEl>
                                          </p:spTgt>
                                        </p:tgtEl>
                                        <p:attrNameLst>
                                          <p:attrName>style.visibility</p:attrName>
                                        </p:attrNameLst>
                                      </p:cBhvr>
                                      <p:to>
                                        <p:strVal val="visible"/>
                                      </p:to>
                                    </p:set>
                                    <p:anim calcmode="lin" valueType="num">
                                      <p:cBhvr additive="base">
                                        <p:cTn id="20" dur="500" fill="hold"/>
                                        <p:tgtEl>
                                          <p:spTgt spid="7066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066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70663">
                                            <p:txEl>
                                              <p:pRg st="3" end="3"/>
                                            </p:txEl>
                                          </p:spTgt>
                                        </p:tgtEl>
                                        <p:attrNameLst>
                                          <p:attrName>style.visibility</p:attrName>
                                        </p:attrNameLst>
                                      </p:cBhvr>
                                      <p:to>
                                        <p:strVal val="visible"/>
                                      </p:to>
                                    </p:set>
                                    <p:anim calcmode="lin" valueType="num">
                                      <p:cBhvr additive="base">
                                        <p:cTn id="24" dur="500" fill="hold"/>
                                        <p:tgtEl>
                                          <p:spTgt spid="7066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066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0663">
                                            <p:txEl>
                                              <p:pRg st="4" end="4"/>
                                            </p:txEl>
                                          </p:spTgt>
                                        </p:tgtEl>
                                        <p:attrNameLst>
                                          <p:attrName>style.visibility</p:attrName>
                                        </p:attrNameLst>
                                      </p:cBhvr>
                                      <p:to>
                                        <p:strVal val="visible"/>
                                      </p:to>
                                    </p:set>
                                    <p:anim calcmode="lin" valueType="num">
                                      <p:cBhvr additive="base">
                                        <p:cTn id="28" dur="500" fill="hold"/>
                                        <p:tgtEl>
                                          <p:spTgt spid="7066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0663">
                                            <p:txEl>
                                              <p:pRg st="4" end="4"/>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70663">
                                            <p:txEl>
                                              <p:pRg st="5" end="5"/>
                                            </p:txEl>
                                          </p:spTgt>
                                        </p:tgtEl>
                                        <p:attrNameLst>
                                          <p:attrName>style.visibility</p:attrName>
                                        </p:attrNameLst>
                                      </p:cBhvr>
                                      <p:to>
                                        <p:strVal val="visible"/>
                                      </p:to>
                                    </p:set>
                                    <p:anim calcmode="lin" valueType="num">
                                      <p:cBhvr additive="base">
                                        <p:cTn id="32" dur="500" fill="hold"/>
                                        <p:tgtEl>
                                          <p:spTgt spid="7066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066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70659">
                                            <p:txEl>
                                              <p:pRg st="0" end="0"/>
                                            </p:txEl>
                                          </p:spTgt>
                                        </p:tgtEl>
                                        <p:attrNameLst>
                                          <p:attrName>style.visibility</p:attrName>
                                        </p:attrNameLst>
                                      </p:cBhvr>
                                      <p:to>
                                        <p:strVal val="visible"/>
                                      </p:to>
                                    </p:set>
                                    <p:animEffect transition="in" filter="checkerboard(across)">
                                      <p:cBhvr>
                                        <p:cTn id="38" dur="500"/>
                                        <p:tgtEl>
                                          <p:spTgt spid="7065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nodeType="clickEffect">
                                  <p:stCondLst>
                                    <p:cond delay="0"/>
                                  </p:stCondLst>
                                  <p:childTnLst>
                                    <p:set>
                                      <p:cBhvr>
                                        <p:cTn id="42" dur="1" fill="hold">
                                          <p:stCondLst>
                                            <p:cond delay="0"/>
                                          </p:stCondLst>
                                        </p:cTn>
                                        <p:tgtEl>
                                          <p:spTgt spid="70661">
                                            <p:txEl>
                                              <p:pRg st="0" end="0"/>
                                            </p:txEl>
                                          </p:spTgt>
                                        </p:tgtEl>
                                        <p:attrNameLst>
                                          <p:attrName>style.visibility</p:attrName>
                                        </p:attrNameLst>
                                      </p:cBhvr>
                                      <p:to>
                                        <p:strVal val="visible"/>
                                      </p:to>
                                    </p:set>
                                    <p:anim calcmode="lin" valueType="num">
                                      <p:cBhvr>
                                        <p:cTn id="43" dur="500" fill="hold"/>
                                        <p:tgtEl>
                                          <p:spTgt spid="7066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7066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nodeType="clickEffect">
                                  <p:stCondLst>
                                    <p:cond delay="0"/>
                                  </p:stCondLst>
                                  <p:childTnLst>
                                    <p:set>
                                      <p:cBhvr>
                                        <p:cTn id="48" dur="1" fill="hold">
                                          <p:stCondLst>
                                            <p:cond delay="0"/>
                                          </p:stCondLst>
                                        </p:cTn>
                                        <p:tgtEl>
                                          <p:spTgt spid="70660">
                                            <p:txEl>
                                              <p:pRg st="0" end="0"/>
                                            </p:txEl>
                                          </p:spTgt>
                                        </p:tgtEl>
                                        <p:attrNameLst>
                                          <p:attrName>style.visibility</p:attrName>
                                        </p:attrNameLst>
                                      </p:cBhvr>
                                      <p:to>
                                        <p:strVal val="visible"/>
                                      </p:to>
                                    </p:set>
                                    <p:anim calcmode="lin" valueType="num">
                                      <p:cBhvr>
                                        <p:cTn id="49" dur="500" fill="hold"/>
                                        <p:tgtEl>
                                          <p:spTgt spid="70660">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7066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0662"/>
                                        </p:tgtEl>
                                        <p:attrNameLst>
                                          <p:attrName>style.visibility</p:attrName>
                                        </p:attrNameLst>
                                      </p:cBhvr>
                                      <p:to>
                                        <p:strVal val="visible"/>
                                      </p:to>
                                    </p:set>
                                    <p:anim calcmode="lin" valueType="num">
                                      <p:cBhvr additive="base">
                                        <p:cTn id="55" dur="500" fill="hold"/>
                                        <p:tgtEl>
                                          <p:spTgt spid="70662"/>
                                        </p:tgtEl>
                                        <p:attrNameLst>
                                          <p:attrName>ppt_x</p:attrName>
                                        </p:attrNameLst>
                                      </p:cBhvr>
                                      <p:tavLst>
                                        <p:tav tm="0">
                                          <p:val>
                                            <p:strVal val="#ppt_x"/>
                                          </p:val>
                                        </p:tav>
                                        <p:tav tm="100000">
                                          <p:val>
                                            <p:strVal val="#ppt_x"/>
                                          </p:val>
                                        </p:tav>
                                      </p:tavLst>
                                    </p:anim>
                                    <p:anim calcmode="lin" valueType="num">
                                      <p:cBhvr additive="base">
                                        <p:cTn id="56" dur="500" fill="hold"/>
                                        <p:tgtEl>
                                          <p:spTgt spid="7066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nodeType="clickEffect">
                                  <p:stCondLst>
                                    <p:cond delay="0"/>
                                  </p:stCondLst>
                                  <p:childTnLst>
                                    <p:set>
                                      <p:cBhvr>
                                        <p:cTn id="60" dur="1" fill="hold">
                                          <p:stCondLst>
                                            <p:cond delay="0"/>
                                          </p:stCondLst>
                                        </p:cTn>
                                        <p:tgtEl>
                                          <p:spTgt spid="70665">
                                            <p:txEl>
                                              <p:pRg st="0" end="0"/>
                                            </p:txEl>
                                          </p:spTgt>
                                        </p:tgtEl>
                                        <p:attrNameLst>
                                          <p:attrName>style.visibility</p:attrName>
                                        </p:attrNameLst>
                                      </p:cBhvr>
                                      <p:to>
                                        <p:strVal val="visible"/>
                                      </p:to>
                                    </p:set>
                                    <p:anim calcmode="lin" valueType="num">
                                      <p:cBhvr>
                                        <p:cTn id="61" dur="1000" fill="hold"/>
                                        <p:tgtEl>
                                          <p:spTgt spid="70665">
                                            <p:txEl>
                                              <p:pRg st="0" end="0"/>
                                            </p:txEl>
                                          </p:spTgt>
                                        </p:tgtEl>
                                        <p:attrNameLst>
                                          <p:attrName>ppt_x</p:attrName>
                                        </p:attrNameLst>
                                      </p:cBhvr>
                                      <p:tavLst>
                                        <p:tav tm="0">
                                          <p:val>
                                            <p:strVal val="#ppt_x-.2"/>
                                          </p:val>
                                        </p:tav>
                                        <p:tav tm="100000">
                                          <p:val>
                                            <p:strVal val="#ppt_x"/>
                                          </p:val>
                                        </p:tav>
                                      </p:tavLst>
                                    </p:anim>
                                    <p:anim calcmode="lin" valueType="num">
                                      <p:cBhvr>
                                        <p:cTn id="62" dur="1000" fill="hold"/>
                                        <p:tgtEl>
                                          <p:spTgt spid="7066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0665">
                                            <p:txEl>
                                              <p:pRg st="0" end="0"/>
                                            </p:txEl>
                                          </p:spTgt>
                                        </p:tgtEl>
                                      </p:cBhvr>
                                    </p:animEffect>
                                  </p:childTnLst>
                                </p:cTn>
                              </p:par>
                              <p:par>
                                <p:cTn id="64" presetID="29" presetClass="entr" presetSubtype="0" fill="hold" nodeType="withEffect">
                                  <p:stCondLst>
                                    <p:cond delay="0"/>
                                  </p:stCondLst>
                                  <p:childTnLst>
                                    <p:set>
                                      <p:cBhvr>
                                        <p:cTn id="65" dur="1" fill="hold">
                                          <p:stCondLst>
                                            <p:cond delay="0"/>
                                          </p:stCondLst>
                                        </p:cTn>
                                        <p:tgtEl>
                                          <p:spTgt spid="70665">
                                            <p:txEl>
                                              <p:pRg st="1" end="1"/>
                                            </p:txEl>
                                          </p:spTgt>
                                        </p:tgtEl>
                                        <p:attrNameLst>
                                          <p:attrName>style.visibility</p:attrName>
                                        </p:attrNameLst>
                                      </p:cBhvr>
                                      <p:to>
                                        <p:strVal val="visible"/>
                                      </p:to>
                                    </p:set>
                                    <p:anim calcmode="lin" valueType="num">
                                      <p:cBhvr>
                                        <p:cTn id="66" dur="1000" fill="hold"/>
                                        <p:tgtEl>
                                          <p:spTgt spid="70665">
                                            <p:txEl>
                                              <p:pRg st="1" end="1"/>
                                            </p:txEl>
                                          </p:spTgt>
                                        </p:tgtEl>
                                        <p:attrNameLst>
                                          <p:attrName>ppt_x</p:attrName>
                                        </p:attrNameLst>
                                      </p:cBhvr>
                                      <p:tavLst>
                                        <p:tav tm="0">
                                          <p:val>
                                            <p:strVal val="#ppt_x-.2"/>
                                          </p:val>
                                        </p:tav>
                                        <p:tav tm="100000">
                                          <p:val>
                                            <p:strVal val="#ppt_x"/>
                                          </p:val>
                                        </p:tav>
                                      </p:tavLst>
                                    </p:anim>
                                    <p:anim calcmode="lin" valueType="num">
                                      <p:cBhvr>
                                        <p:cTn id="67" dur="1000" fill="hold"/>
                                        <p:tgtEl>
                                          <p:spTgt spid="7066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68" dur="1000"/>
                                        <p:tgtEl>
                                          <p:spTgt spid="706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P spid="7066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716463" y="765175"/>
            <a:ext cx="4243387" cy="5616575"/>
          </a:xfrm>
        </p:spPr>
        <p:txBody>
          <a:bodyPr/>
          <a:lstStyle/>
          <a:p>
            <a:pPr eaLnBrk="1" fontAlgn="auto" hangingPunct="1">
              <a:spcAft>
                <a:spcPts val="0"/>
              </a:spcAft>
              <a:defRPr/>
            </a:pPr>
            <a:br>
              <a:rPr lang="en-US" altLang="zh-CN"/>
            </a:br>
            <a:br>
              <a:rPr lang="en-US" altLang="zh-CN"/>
            </a:br>
            <a:endParaRPr lang="en-US" altLang="zh-CN"/>
          </a:p>
        </p:txBody>
      </p:sp>
      <p:sp>
        <p:nvSpPr>
          <p:cNvPr id="9219" name="Rectangle 7"/>
          <p:cNvSpPr>
            <a:spLocks noChangeArrowheads="1"/>
          </p:cNvSpPr>
          <p:nvPr/>
        </p:nvSpPr>
        <p:spPr bwMode="auto">
          <a:xfrm>
            <a:off x="5435600" y="6064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a:solidFill>
                <a:schemeClr val="tx2"/>
              </a:solidFill>
              <a:latin typeface="Franklin Gothic Book" pitchFamily="34" charset="0"/>
              <a:ea typeface="华文楷体" pitchFamily="2" charset="-122"/>
            </a:endParaRPr>
          </a:p>
        </p:txBody>
      </p:sp>
      <p:pic>
        <p:nvPicPr>
          <p:cNvPr id="9220" name="Picture 14" descr="196398">
            <a:hlinkClick r:id="rId1"/>
          </p:cNvPr>
          <p:cNvPicPr>
            <a:picLocks noChangeAspect="1" noChangeArrowheads="1"/>
          </p:cNvPicPr>
          <p:nvPr/>
        </p:nvPicPr>
        <p:blipFill>
          <a:blip r:embed="rId2" cstate="email"/>
          <a:srcRect/>
          <a:stretch>
            <a:fillRect/>
          </a:stretch>
        </p:blipFill>
        <p:spPr bwMode="auto">
          <a:xfrm>
            <a:off x="323850" y="404813"/>
            <a:ext cx="2376488" cy="3529012"/>
          </a:xfrm>
          <a:prstGeom prst="rect">
            <a:avLst/>
          </a:prstGeom>
          <a:noFill/>
          <a:ln w="57150" cmpd="thinThick">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063" name="Text Box 15"/>
          <p:cNvSpPr txBox="1">
            <a:spLocks noChangeArrowheads="1"/>
          </p:cNvSpPr>
          <p:nvPr/>
        </p:nvSpPr>
        <p:spPr bwMode="auto">
          <a:xfrm>
            <a:off x="2916238" y="373063"/>
            <a:ext cx="5988050" cy="5016500"/>
          </a:xfrm>
          <a:prstGeom prst="rect">
            <a:avLst/>
          </a:prstGeom>
          <a:noFill/>
          <a:ln w="57150" cmpd="thinThick">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dirty="0">
                <a:latin typeface="Franklin Gothic Book" pitchFamily="34" charset="0"/>
                <a:ea typeface="华文楷体" pitchFamily="2" charset="-122"/>
              </a:rPr>
              <a:t>   </a:t>
            </a:r>
            <a:r>
              <a:rPr lang="zh-CN" altLang="en-US" sz="2800" b="1" dirty="0">
                <a:latin typeface="Franklin Gothic Book" pitchFamily="34" charset="0"/>
                <a:ea typeface="华文楷体" pitchFamily="2" charset="-122"/>
              </a:rPr>
              <a:t>欧内斯特</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米勒尔</a:t>
            </a:r>
            <a:r>
              <a:rPr lang="en-US" altLang="zh-CN" sz="28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海明威（</a:t>
            </a:r>
            <a:r>
              <a:rPr lang="en-US" altLang="zh-CN" sz="2800" b="1" dirty="0">
                <a:latin typeface="Franklin Gothic Book" pitchFamily="34" charset="0"/>
                <a:ea typeface="华文楷体" pitchFamily="2" charset="-122"/>
              </a:rPr>
              <a:t>Ernest Hemingway 1899—1961</a:t>
            </a:r>
            <a:r>
              <a:rPr lang="zh-CN" altLang="en-US" sz="2800" b="1" dirty="0">
                <a:latin typeface="Franklin Gothic Book" pitchFamily="34" charset="0"/>
                <a:ea typeface="华文楷体" pitchFamily="2" charset="-122"/>
              </a:rPr>
              <a:t>），</a:t>
            </a:r>
            <a:r>
              <a:rPr lang="zh-CN" altLang="en-US" sz="3200" b="1" i="1" u="sng" dirty="0">
                <a:solidFill>
                  <a:srgbClr val="FF0000"/>
                </a:solidFill>
                <a:latin typeface="Franklin Gothic Book" pitchFamily="34" charset="0"/>
                <a:ea typeface="华文行楷" pitchFamily="2" charset="-122"/>
              </a:rPr>
              <a:t>美国小说家</a:t>
            </a:r>
            <a:r>
              <a:rPr lang="zh-CN" altLang="en-US" sz="3200" b="1" dirty="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他于</a:t>
            </a:r>
            <a:r>
              <a:rPr lang="en-US" altLang="zh-CN" sz="2800" b="1" dirty="0">
                <a:latin typeface="Franklin Gothic Book" pitchFamily="34" charset="0"/>
                <a:ea typeface="华文楷体" pitchFamily="2" charset="-122"/>
              </a:rPr>
              <a:t>1899</a:t>
            </a:r>
            <a:r>
              <a:rPr lang="zh-CN" altLang="en-US" sz="2800" b="1" dirty="0">
                <a:latin typeface="Franklin Gothic Book" pitchFamily="34" charset="0"/>
                <a:ea typeface="华文楷体" pitchFamily="2" charset="-122"/>
              </a:rPr>
              <a:t>年生于芝加哥附近的一个乡村医生家庭</a:t>
            </a:r>
            <a:r>
              <a:rPr lang="zh-CN" altLang="en-US" sz="3200" b="1" dirty="0">
                <a:latin typeface="Franklin Gothic Book" pitchFamily="34" charset="0"/>
                <a:ea typeface="华文楷体" pitchFamily="2" charset="-122"/>
              </a:rPr>
              <a:t>，排行老二。曾参加第一次世界大战，后担任驻欧洲记者，并以记者身份参加了第二次世界大战和西班牙内战。</a:t>
            </a:r>
            <a:r>
              <a:rPr lang="en-US" altLang="zh-CN" sz="3200" b="1" i="1" u="sng" dirty="0">
                <a:solidFill>
                  <a:srgbClr val="FF0000"/>
                </a:solidFill>
                <a:latin typeface="华文行楷" pitchFamily="2" charset="-122"/>
                <a:ea typeface="华文行楷" pitchFamily="2" charset="-122"/>
              </a:rPr>
              <a:t>1954</a:t>
            </a:r>
            <a:r>
              <a:rPr lang="zh-CN" altLang="en-US" sz="3200" b="1" i="1" u="sng" dirty="0">
                <a:solidFill>
                  <a:srgbClr val="FF0000"/>
                </a:solidFill>
                <a:latin typeface="华文行楷" pitchFamily="2" charset="-122"/>
                <a:ea typeface="华文行楷" pitchFamily="2" charset="-122"/>
              </a:rPr>
              <a:t>年获诺贝尔文学奖</a:t>
            </a:r>
            <a:r>
              <a:rPr lang="zh-CN" altLang="en-US" sz="3200" b="1" dirty="0">
                <a:latin typeface="Franklin Gothic Book" pitchFamily="34" charset="0"/>
                <a:ea typeface="华文楷体" pitchFamily="2" charset="-122"/>
              </a:rPr>
              <a:t>。晚年患多种疾病，精神抑郁，</a:t>
            </a:r>
            <a:r>
              <a:rPr lang="en-US" altLang="zh-CN" sz="3200" b="1" dirty="0">
                <a:latin typeface="Franklin Gothic Book" pitchFamily="34" charset="0"/>
                <a:ea typeface="华文楷体" pitchFamily="2" charset="-122"/>
              </a:rPr>
              <a:t>1961</a:t>
            </a:r>
            <a:r>
              <a:rPr lang="zh-CN" altLang="en-US" sz="3200" b="1" dirty="0">
                <a:latin typeface="Franklin Gothic Book" pitchFamily="34" charset="0"/>
                <a:ea typeface="华文楷体" pitchFamily="2" charset="-122"/>
              </a:rPr>
              <a:t>年自杀。</a:t>
            </a:r>
            <a:endParaRPr lang="zh-CN" altLang="en-US" sz="3200" b="1" dirty="0">
              <a:latin typeface="Franklin Gothic Book" pitchFamily="34" charset="0"/>
              <a:ea typeface="华文楷体" pitchFamily="2" charset="-122"/>
            </a:endParaRPr>
          </a:p>
        </p:txBody>
      </p:sp>
      <p:sp>
        <p:nvSpPr>
          <p:cNvPr id="9222" name="Text Box 16"/>
          <p:cNvSpPr txBox="1">
            <a:spLocks noChangeArrowheads="1"/>
          </p:cNvSpPr>
          <p:nvPr/>
        </p:nvSpPr>
        <p:spPr bwMode="auto">
          <a:xfrm>
            <a:off x="468313" y="5013325"/>
            <a:ext cx="20161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660033"/>
                </a:solidFill>
                <a:latin typeface="Franklin Gothic Book" pitchFamily="34" charset="0"/>
                <a:ea typeface="黑体" panose="02010600030101010101" pitchFamily="49" charset="-122"/>
              </a:rPr>
              <a:t>作者简介</a:t>
            </a:r>
            <a:endParaRPr lang="zh-CN" altLang="en-US" sz="3200" b="1" dirty="0">
              <a:solidFill>
                <a:srgbClr val="660033"/>
              </a:solidFill>
              <a:latin typeface="Franklin Gothic Book" pitchFamily="34" charset="0"/>
              <a:ea typeface="黑体" panose="02010600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3"/>
                                        </p:tgtEl>
                                        <p:attrNameLst>
                                          <p:attrName>style.visibility</p:attrName>
                                        </p:attrNameLst>
                                      </p:cBhvr>
                                      <p:to>
                                        <p:strVal val="visible"/>
                                      </p:to>
                                    </p:set>
                                    <p:animEffect transition="in" filter="blinds(horizontal)">
                                      <p:cBhvr>
                                        <p:cTn id="7"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p:cNvSpPr>
          <p:nvPr>
            <p:ph type="body" idx="4294967295"/>
          </p:nvPr>
        </p:nvSpPr>
        <p:spPr>
          <a:xfrm>
            <a:off x="457200" y="476250"/>
            <a:ext cx="8229600" cy="6121400"/>
          </a:xfrm>
        </p:spPr>
        <p:txBody>
          <a:bodyPr/>
          <a:lstStyle/>
          <a:p>
            <a:pPr>
              <a:lnSpc>
                <a:spcPct val="80000"/>
              </a:lnSpc>
            </a:pPr>
            <a:r>
              <a:rPr lang="zh-CN" altLang="en-US" sz="2400" b="1" dirty="0" smtClean="0"/>
              <a:t>他自己称大海为“</a:t>
            </a:r>
            <a:r>
              <a:rPr lang="en-US" altLang="zh-CN" sz="2400" b="1" dirty="0" err="1" smtClean="0">
                <a:solidFill>
                  <a:srgbClr val="000099"/>
                </a:solidFill>
              </a:rPr>
              <a:t>lamar</a:t>
            </a:r>
            <a:r>
              <a:rPr lang="en-US" altLang="zh-CN" sz="2400" b="1" dirty="0" smtClean="0"/>
              <a:t>”(</a:t>
            </a:r>
            <a:r>
              <a:rPr lang="zh-CN" altLang="en-US" sz="2400" b="1" dirty="0" smtClean="0"/>
              <a:t>阴性的海</a:t>
            </a:r>
            <a:r>
              <a:rPr lang="en-US" altLang="zh-CN" sz="2400" b="1" dirty="0" smtClean="0"/>
              <a:t>),</a:t>
            </a:r>
            <a:r>
              <a:rPr lang="zh-CN" altLang="en-US" sz="2400" b="1" dirty="0" smtClean="0"/>
              <a:t>仿佛称一个女人</a:t>
            </a:r>
            <a:r>
              <a:rPr lang="en-US" altLang="zh-CN" sz="2400" b="1" dirty="0" smtClean="0"/>
              <a:t>,</a:t>
            </a:r>
            <a:r>
              <a:rPr lang="zh-CN" altLang="en-US" sz="2400" b="1" dirty="0" smtClean="0"/>
              <a:t>是自己有时爱使使性子的女人。他认为自然是需与之和睦相处的伴侣。鲨鱼象征着邪恶势力</a:t>
            </a:r>
            <a:r>
              <a:rPr lang="en-US" altLang="zh-CN" sz="2400" b="1" dirty="0" smtClean="0"/>
              <a:t>,</a:t>
            </a:r>
            <a:r>
              <a:rPr lang="zh-CN" altLang="en-US" sz="2400" b="1" dirty="0" smtClean="0"/>
              <a:t>是阻碍老人获取光荣的势力</a:t>
            </a:r>
            <a:r>
              <a:rPr lang="en-US" altLang="zh-CN" sz="2400" b="1" dirty="0" smtClean="0"/>
              <a:t>,</a:t>
            </a:r>
            <a:r>
              <a:rPr lang="zh-CN" altLang="en-US" sz="2400" b="1" dirty="0" smtClean="0"/>
              <a:t>而不是帮手。然而那大鱼和鲨鱼都源自女人一样的自然</a:t>
            </a:r>
            <a:r>
              <a:rPr lang="en-US" altLang="zh-CN" sz="2400" b="1" dirty="0" smtClean="0"/>
              <a:t>———</a:t>
            </a:r>
            <a:r>
              <a:rPr lang="zh-CN" altLang="en-US" sz="2400" b="1" dirty="0" smtClean="0"/>
              <a:t>大海</a:t>
            </a:r>
            <a:r>
              <a:rPr lang="en-US" altLang="zh-CN" sz="2400" b="1" dirty="0" smtClean="0"/>
              <a:t>,</a:t>
            </a:r>
            <a:r>
              <a:rPr lang="zh-CN" altLang="en-US" sz="2400" b="1" dirty="0" smtClean="0"/>
              <a:t>这才是海明威对人与自然关系的</a:t>
            </a:r>
            <a:r>
              <a:rPr lang="zh-CN" altLang="en-US" sz="2400" b="1" dirty="0" smtClean="0">
                <a:solidFill>
                  <a:srgbClr val="000099"/>
                </a:solidFill>
              </a:rPr>
              <a:t>新感悟</a:t>
            </a:r>
            <a:r>
              <a:rPr lang="zh-CN" altLang="en-US" sz="2400" b="1" dirty="0" smtClean="0"/>
              <a:t>。</a:t>
            </a:r>
            <a:r>
              <a:rPr lang="zh-CN" altLang="en-US" sz="2400" dirty="0" smtClean="0"/>
              <a:t> </a:t>
            </a:r>
            <a:endParaRPr lang="zh-CN" altLang="en-US" sz="2400" b="1" dirty="0" smtClean="0"/>
          </a:p>
          <a:p>
            <a:pPr>
              <a:lnSpc>
                <a:spcPct val="80000"/>
              </a:lnSpc>
            </a:pPr>
            <a:r>
              <a:rPr lang="zh-CN" altLang="en-US" sz="2400" b="1" dirty="0" smtClean="0"/>
              <a:t>作品第一段的结尾</a:t>
            </a:r>
            <a:r>
              <a:rPr lang="en-US" altLang="zh-CN" sz="2400" b="1" dirty="0" smtClean="0"/>
              <a:t>:“</a:t>
            </a:r>
            <a:r>
              <a:rPr lang="zh-CN" altLang="en-US" sz="2400" b="1" dirty="0" smtClean="0"/>
              <a:t>那面帆上补缀了些面粉口袋</a:t>
            </a:r>
            <a:r>
              <a:rPr lang="en-US" altLang="zh-CN" sz="2400" b="1" dirty="0" smtClean="0"/>
              <a:t>,</a:t>
            </a:r>
            <a:r>
              <a:rPr lang="zh-CN" altLang="en-US" sz="2400" b="1" dirty="0" smtClean="0"/>
              <a:t>展开时</a:t>
            </a:r>
            <a:r>
              <a:rPr lang="en-US" altLang="zh-CN" sz="2400" b="1" dirty="0" smtClean="0"/>
              <a:t>,</a:t>
            </a:r>
            <a:r>
              <a:rPr lang="zh-CN" altLang="en-US" sz="2400" b="1" dirty="0" smtClean="0"/>
              <a:t>看去真象一面标志着</a:t>
            </a:r>
            <a:r>
              <a:rPr lang="zh-CN" altLang="en-US" sz="2400" b="1" dirty="0" smtClean="0">
                <a:solidFill>
                  <a:srgbClr val="000099"/>
                </a:solidFill>
              </a:rPr>
              <a:t>永恒失败</a:t>
            </a:r>
            <a:r>
              <a:rPr lang="zh-CN" altLang="en-US" sz="2400" b="1" dirty="0" smtClean="0"/>
              <a:t>的旗帜。”</a:t>
            </a:r>
            <a:r>
              <a:rPr lang="zh-CN" altLang="en-US" sz="2400" dirty="0" smtClean="0"/>
              <a:t> </a:t>
            </a:r>
            <a:endParaRPr lang="zh-CN" altLang="en-US" sz="2400" b="1" dirty="0" smtClean="0"/>
          </a:p>
          <a:p>
            <a:pPr>
              <a:lnSpc>
                <a:spcPct val="80000"/>
              </a:lnSpc>
            </a:pPr>
            <a:r>
              <a:rPr lang="zh-CN" altLang="en-US" sz="2400" b="1" dirty="0" smtClean="0"/>
              <a:t>在同这样一位伴侣般的女性共同为上帝的光荣而奋斗的前提下</a:t>
            </a:r>
            <a:r>
              <a:rPr lang="en-US" altLang="zh-CN" sz="2400" b="1" dirty="0" smtClean="0"/>
              <a:t>,</a:t>
            </a:r>
            <a:r>
              <a:rPr lang="zh-CN" altLang="en-US" sz="2400" b="1" dirty="0" smtClean="0"/>
              <a:t>怎么可能结果却是永恒的失败呢</a:t>
            </a:r>
            <a:r>
              <a:rPr lang="en-US" altLang="zh-CN" sz="2400" b="1" dirty="0" smtClean="0"/>
              <a:t>? </a:t>
            </a:r>
            <a:r>
              <a:rPr lang="zh-CN" altLang="en-US" sz="2400" b="1" dirty="0" smtClean="0"/>
              <a:t>作家用作品的逻辑演绎了失败的必然</a:t>
            </a:r>
            <a:r>
              <a:rPr lang="en-US" altLang="zh-CN" sz="2400" b="1" dirty="0" smtClean="0"/>
              <a:t>,</a:t>
            </a:r>
            <a:r>
              <a:rPr lang="zh-CN" altLang="en-US" sz="2400" b="1" dirty="0" smtClean="0"/>
              <a:t>我们则通过文化渠道发掘老人钓鱼的目的以及依凭的手段</a:t>
            </a:r>
            <a:r>
              <a:rPr lang="en-US" altLang="zh-CN" sz="2400" b="1" dirty="0" smtClean="0"/>
              <a:t>;</a:t>
            </a:r>
            <a:r>
              <a:rPr lang="zh-CN" altLang="en-US" sz="2400" b="1" dirty="0" smtClean="0"/>
              <a:t>渠道的尽头是光荣</a:t>
            </a:r>
            <a:r>
              <a:rPr lang="en-US" altLang="zh-CN" sz="2400" b="1" dirty="0" smtClean="0"/>
              <a:t>,</a:t>
            </a:r>
            <a:r>
              <a:rPr lang="zh-CN" altLang="en-US" sz="2400" b="1" dirty="0" smtClean="0"/>
              <a:t>但牺牲者</a:t>
            </a:r>
            <a:r>
              <a:rPr lang="en-US" altLang="zh-CN" sz="2400" b="1" dirty="0" smtClean="0"/>
              <a:t>(</a:t>
            </a:r>
            <a:r>
              <a:rPr lang="zh-CN" altLang="en-US" sz="2400" b="1" dirty="0" smtClean="0"/>
              <a:t>大鱼</a:t>
            </a:r>
            <a:r>
              <a:rPr lang="en-US" altLang="zh-CN" sz="2400" b="1" dirty="0" smtClean="0"/>
              <a:t>)</a:t>
            </a:r>
            <a:r>
              <a:rPr lang="zh-CN" altLang="en-US" sz="2400" b="1" dirty="0" smtClean="0"/>
              <a:t>再遭毁灭</a:t>
            </a:r>
            <a:r>
              <a:rPr lang="en-US" altLang="zh-CN" sz="2400" b="1" dirty="0" smtClean="0"/>
              <a:t>(</a:t>
            </a:r>
            <a:r>
              <a:rPr lang="zh-CN" altLang="en-US" sz="2400" b="1" dirty="0" smtClean="0"/>
              <a:t>被鲨鱼撕吞</a:t>
            </a:r>
            <a:r>
              <a:rPr lang="en-US" altLang="zh-CN" sz="2400" b="1" dirty="0" smtClean="0"/>
              <a:t>)</a:t>
            </a:r>
            <a:r>
              <a:rPr lang="zh-CN" altLang="en-US" sz="2400" b="1" dirty="0" smtClean="0"/>
              <a:t>。这使人想到古代宗教敬神的献祭牺牲</a:t>
            </a:r>
            <a:r>
              <a:rPr lang="en-US" altLang="zh-CN" sz="2400" b="1" dirty="0" smtClean="0"/>
              <a:t>:</a:t>
            </a:r>
            <a:r>
              <a:rPr lang="zh-CN" altLang="en-US" sz="2400" b="1" dirty="0" smtClean="0"/>
              <a:t>牺牲最终不是被焚毁就是祭司或献祭者吃掉</a:t>
            </a:r>
            <a:r>
              <a:rPr lang="en-US" altLang="zh-CN" sz="2400" b="1" dirty="0" smtClean="0"/>
              <a:t>,</a:t>
            </a:r>
            <a:r>
              <a:rPr lang="zh-CN" altLang="en-US" sz="2400" b="1" dirty="0" smtClean="0"/>
              <a:t>神要的只是</a:t>
            </a:r>
            <a:r>
              <a:rPr lang="zh-CN" altLang="en-US" sz="2400" b="1" dirty="0" smtClean="0">
                <a:solidFill>
                  <a:srgbClr val="000099"/>
                </a:solidFill>
              </a:rPr>
              <a:t>形式的荣耀</a:t>
            </a:r>
            <a:r>
              <a:rPr lang="zh-CN" altLang="en-US" sz="2400" b="1" dirty="0" smtClean="0"/>
              <a:t>。 </a:t>
            </a:r>
            <a:endParaRPr lang="zh-CN" altLang="en-US" sz="2400" b="1" dirty="0" smtClean="0"/>
          </a:p>
          <a:p>
            <a:pPr>
              <a:lnSpc>
                <a:spcPct val="80000"/>
              </a:lnSpc>
            </a:pPr>
            <a:r>
              <a:rPr lang="zh-CN" altLang="en-US" sz="2400" b="1" dirty="0" smtClean="0"/>
              <a:t>海明威感悟到的是“天定命运”说遮掩下的新的人与自然的关系</a:t>
            </a:r>
            <a:r>
              <a:rPr lang="en-US" altLang="zh-CN" sz="2400" b="1" dirty="0" smtClean="0"/>
              <a:t>:</a:t>
            </a:r>
            <a:r>
              <a:rPr lang="zh-CN" altLang="en-US" sz="2400" b="1" dirty="0" smtClean="0"/>
              <a:t>人只有放弃自身功利的考虑接受失败</a:t>
            </a:r>
            <a:r>
              <a:rPr lang="en-US" altLang="zh-CN" sz="2400" b="1" dirty="0" smtClean="0"/>
              <a:t>,</a:t>
            </a:r>
            <a:r>
              <a:rPr lang="zh-CN" altLang="en-US" sz="2400" b="1" dirty="0" smtClean="0"/>
              <a:t>才会有精神的高贵取胜</a:t>
            </a:r>
            <a:r>
              <a:rPr lang="en-US" altLang="zh-CN" sz="2400" b="1" dirty="0" smtClean="0"/>
              <a:t>(</a:t>
            </a:r>
            <a:r>
              <a:rPr lang="zh-CN" altLang="en-US" sz="2400" b="1" dirty="0" smtClean="0"/>
              <a:t>完成神圣使命的光荣</a:t>
            </a:r>
            <a:r>
              <a:rPr lang="en-US" altLang="zh-CN" sz="2400" b="1" dirty="0" smtClean="0"/>
              <a:t>),</a:t>
            </a:r>
            <a:r>
              <a:rPr lang="zh-CN" altLang="en-US" sz="2400" b="1" dirty="0" smtClean="0"/>
              <a:t>才有人与自然的真正</a:t>
            </a:r>
            <a:r>
              <a:rPr lang="zh-CN" altLang="en-US" sz="2400" b="1" dirty="0" smtClean="0">
                <a:solidFill>
                  <a:srgbClr val="000099"/>
                </a:solidFill>
              </a:rPr>
              <a:t>和谐</a:t>
            </a:r>
            <a:r>
              <a:rPr lang="zh-CN" altLang="en-US" sz="2400" b="1" dirty="0" smtClean="0"/>
              <a:t>。 </a:t>
            </a:r>
            <a:endParaRPr lang="zh-CN" altLang="en-US"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slide(fromBottom)">
                                      <p:cBhvr>
                                        <p:cTn id="7" dur="500"/>
                                        <p:tgtEl>
                                          <p:spTgt spid="696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9635">
                                            <p:txEl>
                                              <p:pRg st="1" end="1"/>
                                            </p:txEl>
                                          </p:spTgt>
                                        </p:tgtEl>
                                        <p:attrNameLst>
                                          <p:attrName>style.visibility</p:attrName>
                                        </p:attrNameLst>
                                      </p:cBhvr>
                                      <p:to>
                                        <p:strVal val="visible"/>
                                      </p:to>
                                    </p:set>
                                    <p:anim calcmode="lin" valueType="num">
                                      <p:cBhvr>
                                        <p:cTn id="12" dur="1000" fill="hold"/>
                                        <p:tgtEl>
                                          <p:spTgt spid="6963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963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9635">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9635">
                                            <p:txEl>
                                              <p:pRg st="2" end="2"/>
                                            </p:txEl>
                                          </p:spTgt>
                                        </p:tgtEl>
                                        <p:attrNameLst>
                                          <p:attrName>style.visibility</p:attrName>
                                        </p:attrNameLst>
                                      </p:cBhvr>
                                      <p:to>
                                        <p:strVal val="visible"/>
                                      </p:to>
                                    </p:set>
                                    <p:anim calcmode="lin" valueType="num">
                                      <p:cBhvr>
                                        <p:cTn id="17" dur="1000" fill="hold"/>
                                        <p:tgtEl>
                                          <p:spTgt spid="69635">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6963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9635">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9635">
                                            <p:txEl>
                                              <p:pRg st="3" end="3"/>
                                            </p:txEl>
                                          </p:spTgt>
                                        </p:tgtEl>
                                        <p:attrNameLst>
                                          <p:attrName>style.visibility</p:attrName>
                                        </p:attrNameLst>
                                      </p:cBhvr>
                                      <p:to>
                                        <p:strVal val="visible"/>
                                      </p:to>
                                    </p:set>
                                    <p:anim calcmode="lin" valueType="num">
                                      <p:cBhvr>
                                        <p:cTn id="22" dur="1000" fill="hold"/>
                                        <p:tgtEl>
                                          <p:spTgt spid="69635">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6963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696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lstStyle/>
          <a:p>
            <a:r>
              <a:rPr lang="zh-CN" altLang="en-US" cap="none" smtClean="0">
                <a:effectLst/>
              </a:rPr>
              <a:t>（二）、</a:t>
            </a:r>
            <a:r>
              <a:rPr lang="zh-CN" altLang="en-US" b="1" cap="none" smtClean="0">
                <a:effectLst/>
              </a:rPr>
              <a:t>对完美的追求</a:t>
            </a:r>
            <a:r>
              <a:rPr lang="en-US" altLang="zh-CN" b="1" cap="none" smtClean="0">
                <a:effectLst/>
              </a:rPr>
              <a:t>——</a:t>
            </a:r>
            <a:r>
              <a:rPr lang="zh-CN" altLang="en-US" b="1" cap="none" smtClean="0">
                <a:effectLst/>
              </a:rPr>
              <a:t>执着</a:t>
            </a:r>
            <a:endParaRPr lang="zh-CN" altLang="en-US" b="1" cap="none" smtClean="0">
              <a:effectLst/>
            </a:endParaRPr>
          </a:p>
        </p:txBody>
      </p:sp>
      <p:sp>
        <p:nvSpPr>
          <p:cNvPr id="71683" name="Rectangle 3"/>
          <p:cNvSpPr>
            <a:spLocks noGrp="1"/>
          </p:cNvSpPr>
          <p:nvPr>
            <p:ph type="body" idx="4294967295"/>
          </p:nvPr>
        </p:nvSpPr>
        <p:spPr/>
        <p:txBody>
          <a:bodyPr/>
          <a:lstStyle/>
          <a:p>
            <a:pPr>
              <a:lnSpc>
                <a:spcPct val="80000"/>
              </a:lnSpc>
            </a:pPr>
            <a:r>
              <a:rPr lang="zh-CN" altLang="en-US" sz="2400" b="1" smtClean="0"/>
              <a:t>老人打鱼与别的渔夫不同</a:t>
            </a:r>
            <a:r>
              <a:rPr lang="en-US" altLang="zh-CN" sz="2400" b="1" smtClean="0"/>
              <a:t>:</a:t>
            </a:r>
            <a:r>
              <a:rPr lang="zh-CN" altLang="en-US" sz="2400" b="1" smtClean="0"/>
              <a:t>他不同别人一道去小鱼多的浅海放下钓丝任随海流冲漂</a:t>
            </a:r>
            <a:r>
              <a:rPr lang="en-US" altLang="zh-CN" sz="2400" b="1" smtClean="0"/>
              <a:t>,</a:t>
            </a:r>
            <a:r>
              <a:rPr lang="zh-CN" altLang="en-US" sz="2400" b="1" smtClean="0"/>
              <a:t>每天带回很多鱼卖钱</a:t>
            </a:r>
            <a:r>
              <a:rPr lang="en-US" altLang="zh-CN" sz="2400" b="1" smtClean="0"/>
              <a:t>,</a:t>
            </a:r>
            <a:r>
              <a:rPr lang="zh-CN" altLang="en-US" sz="2400" b="1" smtClean="0"/>
              <a:t>而是专去那带渔民们称作</a:t>
            </a:r>
            <a:r>
              <a:rPr lang="en-US" altLang="zh-CN" sz="2400" b="1" smtClean="0"/>
              <a:t>Wells(</a:t>
            </a:r>
            <a:r>
              <a:rPr lang="zh-CN" altLang="en-US" sz="2400" b="1" smtClean="0"/>
              <a:t>深井</a:t>
            </a:r>
            <a:r>
              <a:rPr lang="en-US" altLang="zh-CN" sz="2400" b="1" smtClean="0"/>
              <a:t>)</a:t>
            </a:r>
            <a:r>
              <a:rPr lang="zh-CN" altLang="en-US" sz="2400" b="1" smtClean="0"/>
              <a:t>的海面</a:t>
            </a:r>
            <a:r>
              <a:rPr lang="zh-CN" altLang="en-US" sz="2400" b="1" smtClean="0">
                <a:solidFill>
                  <a:srgbClr val="000099"/>
                </a:solidFill>
              </a:rPr>
              <a:t>笔直地放下长长的钓丝耐心等候</a:t>
            </a:r>
            <a:r>
              <a:rPr lang="zh-CN" altLang="en-US" sz="2400" b="1" smtClean="0"/>
              <a:t>他希望的大家伙出现。他的选择就是“到那什么人也没有去过的地方把它找出来”并把它杀死。</a:t>
            </a:r>
            <a:r>
              <a:rPr lang="zh-CN" altLang="en-US" sz="2400" smtClean="0"/>
              <a:t> </a:t>
            </a:r>
            <a:endParaRPr lang="zh-CN" altLang="en-US" sz="2400" b="1" smtClean="0"/>
          </a:p>
          <a:p>
            <a:pPr>
              <a:lnSpc>
                <a:spcPct val="80000"/>
              </a:lnSpc>
            </a:pPr>
            <a:r>
              <a:rPr lang="zh-CN" altLang="en-US" sz="2400" b="1" smtClean="0"/>
              <a:t>老人执着的努力换来了徒劳的结局。小说结尾，老人在梦中仍旧“正梦着狮子”，这是他理想的寄托，是对完美的一种执着的追求</a:t>
            </a:r>
            <a:r>
              <a:rPr lang="zh-CN" altLang="en-US" sz="2400" b="1" smtClean="0">
                <a:solidFill>
                  <a:srgbClr val="000099"/>
                </a:solidFill>
              </a:rPr>
              <a:t>，“一个人可以被消灭，但不能够被打败”，</a:t>
            </a:r>
            <a:r>
              <a:rPr lang="zh-CN" altLang="en-US" sz="2400" b="1" smtClean="0"/>
              <a:t>肉体挫败，追求</a:t>
            </a:r>
            <a:r>
              <a:rPr lang="zh-CN" altLang="en-US" sz="2400" b="1" smtClean="0">
                <a:solidFill>
                  <a:srgbClr val="000099"/>
                </a:solidFill>
              </a:rPr>
              <a:t>完美</a:t>
            </a:r>
            <a:r>
              <a:rPr lang="zh-CN" altLang="en-US" sz="2400" b="1" smtClean="0"/>
              <a:t>的精神仍旧永恒。此刻，精神已经上升为一种图腾，是老人顶礼膜拜执着坚守的支柱，也是他继续前进的唯一动力。在</a:t>
            </a:r>
            <a:r>
              <a:rPr lang="en-US" altLang="zh-CN" sz="2400" b="1" smtClean="0"/>
              <a:t>《</a:t>
            </a:r>
            <a:r>
              <a:rPr lang="zh-CN" altLang="en-US" sz="2400" b="1" smtClean="0"/>
              <a:t>老人与海</a:t>
            </a:r>
            <a:r>
              <a:rPr lang="en-US" altLang="zh-CN" sz="2400" b="1" smtClean="0"/>
              <a:t>》</a:t>
            </a:r>
            <a:r>
              <a:rPr lang="zh-CN" altLang="en-US" sz="2400" b="1" smtClean="0"/>
              <a:t>中，大海指代着现实世界的某种神秘莫测。老人对客观的无法预测和无法把握没有泯灭他精神的坚守，在扮演弱势角色中做着无力却不懈的努力，决不放弃，追求着一种可望而不可及的完美。 </a:t>
            </a:r>
            <a:endParaRPr lang="zh-CN" altLang="en-US" sz="24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slide(fromBottom)">
                                      <p:cBhvr>
                                        <p:cTn id="7" dur="500"/>
                                        <p:tgtEl>
                                          <p:spTgt spid="7168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fade">
                                      <p:cBhvr>
                                        <p:cTn id="12" dur="2000"/>
                                        <p:tgtEl>
                                          <p:spTgt spid="71683">
                                            <p:txEl>
                                              <p:pRg st="0" end="0"/>
                                            </p:txEl>
                                          </p:spTgt>
                                        </p:tgtEl>
                                      </p:cBhvr>
                                    </p:animEffect>
                                    <p:anim calcmode="lin" valueType="num">
                                      <p:cBhvr>
                                        <p:cTn id="13" dur="2000" fill="hold"/>
                                        <p:tgtEl>
                                          <p:spTgt spid="71683">
                                            <p:txEl>
                                              <p:pRg st="0" end="0"/>
                                            </p:txEl>
                                          </p:spTgt>
                                        </p:tgtEl>
                                        <p:attrNameLst>
                                          <p:attrName>style.rotation</p:attrName>
                                        </p:attrNameLst>
                                      </p:cBhvr>
                                      <p:tavLst>
                                        <p:tav tm="0">
                                          <p:val>
                                            <p:fltVal val="720"/>
                                          </p:val>
                                        </p:tav>
                                        <p:tav tm="100000">
                                          <p:val>
                                            <p:fltVal val="0"/>
                                          </p:val>
                                        </p:tav>
                                      </p:tavLst>
                                    </p:anim>
                                    <p:anim calcmode="lin" valueType="num">
                                      <p:cBhvr>
                                        <p:cTn id="14" dur="2000" fill="hold"/>
                                        <p:tgtEl>
                                          <p:spTgt spid="71683">
                                            <p:txEl>
                                              <p:pRg st="0" end="0"/>
                                            </p:txEl>
                                          </p:spTgt>
                                        </p:tgtEl>
                                        <p:attrNameLst>
                                          <p:attrName>ppt_h</p:attrName>
                                        </p:attrNameLst>
                                      </p:cBhvr>
                                      <p:tavLst>
                                        <p:tav tm="0">
                                          <p:val>
                                            <p:fltVal val="0"/>
                                          </p:val>
                                        </p:tav>
                                        <p:tav tm="100000">
                                          <p:val>
                                            <p:strVal val="#ppt_h"/>
                                          </p:val>
                                        </p:tav>
                                      </p:tavLst>
                                    </p:anim>
                                    <p:anim calcmode="lin" valueType="num">
                                      <p:cBhvr>
                                        <p:cTn id="15" dur="2000" fill="hold"/>
                                        <p:tgtEl>
                                          <p:spTgt spid="7168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71683">
                                            <p:txEl>
                                              <p:pRg st="1" end="1"/>
                                            </p:txEl>
                                          </p:spTgt>
                                        </p:tgtEl>
                                        <p:attrNameLst>
                                          <p:attrName>style.visibility</p:attrName>
                                        </p:attrNameLst>
                                      </p:cBhvr>
                                      <p:to>
                                        <p:strVal val="visible"/>
                                      </p:to>
                                    </p:set>
                                    <p:animEffect transition="in" filter="fade">
                                      <p:cBhvr>
                                        <p:cTn id="20" dur="2000"/>
                                        <p:tgtEl>
                                          <p:spTgt spid="71683">
                                            <p:txEl>
                                              <p:pRg st="1" end="1"/>
                                            </p:txEl>
                                          </p:spTgt>
                                        </p:tgtEl>
                                      </p:cBhvr>
                                    </p:animEffect>
                                    <p:anim calcmode="lin" valueType="num">
                                      <p:cBhvr>
                                        <p:cTn id="21" dur="2000" fill="hold"/>
                                        <p:tgtEl>
                                          <p:spTgt spid="71683">
                                            <p:txEl>
                                              <p:pRg st="1" end="1"/>
                                            </p:txEl>
                                          </p:spTgt>
                                        </p:tgtEl>
                                        <p:attrNameLst>
                                          <p:attrName>style.rotation</p:attrName>
                                        </p:attrNameLst>
                                      </p:cBhvr>
                                      <p:tavLst>
                                        <p:tav tm="0">
                                          <p:val>
                                            <p:fltVal val="720"/>
                                          </p:val>
                                        </p:tav>
                                        <p:tav tm="100000">
                                          <p:val>
                                            <p:fltVal val="0"/>
                                          </p:val>
                                        </p:tav>
                                      </p:tavLst>
                                    </p:anim>
                                    <p:anim calcmode="lin" valueType="num">
                                      <p:cBhvr>
                                        <p:cTn id="22" dur="2000" fill="hold"/>
                                        <p:tgtEl>
                                          <p:spTgt spid="71683">
                                            <p:txEl>
                                              <p:pRg st="1" end="1"/>
                                            </p:txEl>
                                          </p:spTgt>
                                        </p:tgtEl>
                                        <p:attrNameLst>
                                          <p:attrName>ppt_h</p:attrName>
                                        </p:attrNameLst>
                                      </p:cBhvr>
                                      <p:tavLst>
                                        <p:tav tm="0">
                                          <p:val>
                                            <p:fltVal val="0"/>
                                          </p:val>
                                        </p:tav>
                                        <p:tav tm="100000">
                                          <p:val>
                                            <p:strVal val="#ppt_h"/>
                                          </p:val>
                                        </p:tav>
                                      </p:tavLst>
                                    </p:anim>
                                    <p:anim calcmode="lin" valueType="num">
                                      <p:cBhvr>
                                        <p:cTn id="23" dur="2000" fill="hold"/>
                                        <p:tgtEl>
                                          <p:spTgt spid="71683">
                                            <p:txEl>
                                              <p:pRg st="1" end="1"/>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lstStyle/>
          <a:p>
            <a:r>
              <a:rPr lang="zh-CN" altLang="en-US" b="1" cap="none" smtClean="0">
                <a:solidFill>
                  <a:srgbClr val="000099"/>
                </a:solidFill>
                <a:effectLst/>
              </a:rPr>
              <a:t>美国性格：个人英雄主义</a:t>
            </a:r>
            <a:endParaRPr lang="zh-CN" altLang="en-US" b="1" cap="none" smtClean="0">
              <a:solidFill>
                <a:srgbClr val="000099"/>
              </a:solidFill>
              <a:effectLst/>
            </a:endParaRPr>
          </a:p>
        </p:txBody>
      </p:sp>
      <p:pic>
        <p:nvPicPr>
          <p:cNvPr id="75779" name="Picture 3" descr="爱国者"/>
          <p:cNvPicPr>
            <a:picLocks noChangeAspect="1" noChangeArrowheads="1"/>
          </p:cNvPicPr>
          <p:nvPr/>
        </p:nvPicPr>
        <p:blipFill>
          <a:blip r:embed="rId1" cstate="email"/>
          <a:srcRect/>
          <a:stretch>
            <a:fillRect/>
          </a:stretch>
        </p:blipFill>
        <p:spPr bwMode="auto">
          <a:xfrm>
            <a:off x="0" y="2420938"/>
            <a:ext cx="2268538"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ext Box 4"/>
          <p:cNvSpPr txBox="1">
            <a:spLocks noChangeArrowheads="1"/>
          </p:cNvSpPr>
          <p:nvPr/>
        </p:nvSpPr>
        <p:spPr bwMode="auto">
          <a:xfrm>
            <a:off x="971550" y="4005263"/>
            <a:ext cx="6477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爱国者</a:t>
            </a:r>
            <a:endParaRPr lang="zh-CN" altLang="en-US" sz="2000" b="1">
              <a:solidFill>
                <a:schemeClr val="bg1"/>
              </a:solidFill>
            </a:endParaRPr>
          </a:p>
        </p:txBody>
      </p:sp>
      <p:pic>
        <p:nvPicPr>
          <p:cNvPr id="75781" name="Picture 5" descr="蝙蝠侠"/>
          <p:cNvPicPr>
            <a:picLocks noChangeAspect="1" noChangeArrowheads="1"/>
          </p:cNvPicPr>
          <p:nvPr/>
        </p:nvPicPr>
        <p:blipFill>
          <a:blip r:embed="rId2"/>
          <a:srcRect/>
          <a:stretch>
            <a:fillRect/>
          </a:stretch>
        </p:blipFill>
        <p:spPr bwMode="auto">
          <a:xfrm>
            <a:off x="2268538" y="2420938"/>
            <a:ext cx="2381250"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6" descr="空军一号"/>
          <p:cNvPicPr>
            <a:picLocks noChangeAspect="1" noChangeArrowheads="1"/>
          </p:cNvPicPr>
          <p:nvPr/>
        </p:nvPicPr>
        <p:blipFill>
          <a:blip r:embed="rId3" cstate="email"/>
          <a:srcRect/>
          <a:stretch>
            <a:fillRect/>
          </a:stretch>
        </p:blipFill>
        <p:spPr bwMode="auto">
          <a:xfrm>
            <a:off x="6588125" y="2420938"/>
            <a:ext cx="2555875"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3" name="Picture 7" descr="异形大战之铁血战士"/>
          <p:cNvPicPr>
            <a:picLocks noChangeAspect="1" noChangeArrowheads="1"/>
          </p:cNvPicPr>
          <p:nvPr/>
        </p:nvPicPr>
        <p:blipFill>
          <a:blip r:embed="rId4"/>
          <a:srcRect/>
          <a:stretch>
            <a:fillRect/>
          </a:stretch>
        </p:blipFill>
        <p:spPr bwMode="auto">
          <a:xfrm>
            <a:off x="4643438" y="2420938"/>
            <a:ext cx="2233612"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Text Box 8"/>
          <p:cNvSpPr txBox="1">
            <a:spLocks noChangeArrowheads="1"/>
          </p:cNvSpPr>
          <p:nvPr/>
        </p:nvSpPr>
        <p:spPr bwMode="auto">
          <a:xfrm>
            <a:off x="2916238" y="4724400"/>
            <a:ext cx="1225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蝙蝠侠</a:t>
            </a:r>
            <a:endParaRPr lang="zh-CN" altLang="en-US" sz="2000" b="1">
              <a:solidFill>
                <a:schemeClr val="bg1"/>
              </a:solidFill>
            </a:endParaRPr>
          </a:p>
        </p:txBody>
      </p:sp>
      <p:sp>
        <p:nvSpPr>
          <p:cNvPr id="38921" name="Text Box 9"/>
          <p:cNvSpPr txBox="1">
            <a:spLocks noChangeArrowheads="1"/>
          </p:cNvSpPr>
          <p:nvPr/>
        </p:nvSpPr>
        <p:spPr bwMode="auto">
          <a:xfrm>
            <a:off x="7451725" y="4437063"/>
            <a:ext cx="129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空军一号</a:t>
            </a:r>
            <a:endParaRPr lang="zh-CN" altLang="en-US" sz="2000" b="1">
              <a:solidFill>
                <a:schemeClr val="bg1"/>
              </a:solidFill>
            </a:endParaRPr>
          </a:p>
        </p:txBody>
      </p:sp>
      <p:sp>
        <p:nvSpPr>
          <p:cNvPr id="38922" name="Text Box 10"/>
          <p:cNvSpPr txBox="1">
            <a:spLocks noChangeArrowheads="1"/>
          </p:cNvSpPr>
          <p:nvPr/>
        </p:nvSpPr>
        <p:spPr bwMode="auto">
          <a:xfrm>
            <a:off x="5219700" y="5516563"/>
            <a:ext cx="1439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铁血战士</a:t>
            </a:r>
            <a:endParaRPr lang="zh-CN" altLang="en-US" sz="20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diamond(in)">
                                      <p:cBhvr>
                                        <p:cTn id="7" dur="500"/>
                                        <p:tgtEl>
                                          <p:spTgt spid="7577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5781"/>
                                        </p:tgtEl>
                                        <p:attrNameLst>
                                          <p:attrName>style.visibility</p:attrName>
                                        </p:attrNameLst>
                                      </p:cBhvr>
                                      <p:to>
                                        <p:strVal val="visible"/>
                                      </p:to>
                                    </p:set>
                                    <p:animEffect transition="in" filter="diamond(in)">
                                      <p:cBhvr>
                                        <p:cTn id="12" dur="500"/>
                                        <p:tgtEl>
                                          <p:spTgt spid="7578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5783"/>
                                        </p:tgtEl>
                                        <p:attrNameLst>
                                          <p:attrName>style.visibility</p:attrName>
                                        </p:attrNameLst>
                                      </p:cBhvr>
                                      <p:to>
                                        <p:strVal val="visible"/>
                                      </p:to>
                                    </p:set>
                                    <p:animEffect transition="in" filter="diamond(in)">
                                      <p:cBhvr>
                                        <p:cTn id="17" dur="500"/>
                                        <p:tgtEl>
                                          <p:spTgt spid="7578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5782"/>
                                        </p:tgtEl>
                                        <p:attrNameLst>
                                          <p:attrName>style.visibility</p:attrName>
                                        </p:attrNameLst>
                                      </p:cBhvr>
                                      <p:to>
                                        <p:strVal val="visible"/>
                                      </p:to>
                                    </p:set>
                                    <p:animEffect transition="in" filter="diamond(in)">
                                      <p:cBhvr>
                                        <p:cTn id="22" dur="500"/>
                                        <p:tgtEl>
                                          <p:spTgt spid="75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idx="4294967295"/>
          </p:nvPr>
        </p:nvSpPr>
        <p:spPr bwMode="auto">
          <a:xfrm>
            <a:off x="3492500" y="0"/>
            <a:ext cx="17272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0" compatLnSpc="1"/>
          <a:lstStyle/>
          <a:p>
            <a:r>
              <a:rPr lang="zh-CN" altLang="en-US" b="1" cap="none" smtClean="0">
                <a:solidFill>
                  <a:srgbClr val="000099"/>
                </a:solidFill>
                <a:effectLst/>
              </a:rPr>
              <a:t>美国精神：个人英雄主义</a:t>
            </a:r>
            <a:endParaRPr lang="zh-CN" altLang="en-US" b="1" cap="none" smtClean="0">
              <a:solidFill>
                <a:srgbClr val="000099"/>
              </a:solidFill>
              <a:effectLst/>
            </a:endParaRPr>
          </a:p>
        </p:txBody>
      </p:sp>
      <p:pic>
        <p:nvPicPr>
          <p:cNvPr id="76803" name="Picture 3" descr="x战警"/>
          <p:cNvPicPr>
            <a:picLocks noChangeAspect="1" noChangeArrowheads="1"/>
          </p:cNvPicPr>
          <p:nvPr/>
        </p:nvPicPr>
        <p:blipFill>
          <a:blip r:embed="rId1" cstate="email"/>
          <a:srcRect/>
          <a:stretch>
            <a:fillRect/>
          </a:stretch>
        </p:blipFill>
        <p:spPr bwMode="auto">
          <a:xfrm>
            <a:off x="0" y="0"/>
            <a:ext cx="34925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4" descr="超人"/>
          <p:cNvPicPr>
            <a:picLocks noChangeAspect="1" noChangeArrowheads="1"/>
          </p:cNvPicPr>
          <p:nvPr/>
        </p:nvPicPr>
        <p:blipFill>
          <a:blip r:embed="rId2" cstate="email"/>
          <a:srcRect/>
          <a:stretch>
            <a:fillRect/>
          </a:stretch>
        </p:blipFill>
        <p:spPr bwMode="auto">
          <a:xfrm>
            <a:off x="0" y="3357563"/>
            <a:ext cx="3492500"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5" descr="蜘蛛侠"/>
          <p:cNvPicPr>
            <a:picLocks noChangeAspect="1" noChangeArrowheads="1"/>
          </p:cNvPicPr>
          <p:nvPr/>
        </p:nvPicPr>
        <p:blipFill>
          <a:blip r:embed="rId3"/>
          <a:srcRect/>
          <a:stretch>
            <a:fillRect/>
          </a:stretch>
        </p:blipFill>
        <p:spPr bwMode="auto">
          <a:xfrm>
            <a:off x="5076825" y="3429000"/>
            <a:ext cx="40671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6" name="Picture 6" descr="我是传奇"/>
          <p:cNvPicPr>
            <a:picLocks noChangeAspect="1" noChangeArrowheads="1"/>
          </p:cNvPicPr>
          <p:nvPr/>
        </p:nvPicPr>
        <p:blipFill>
          <a:blip r:embed="rId4"/>
          <a:srcRect/>
          <a:stretch>
            <a:fillRect/>
          </a:stretch>
        </p:blipFill>
        <p:spPr bwMode="auto">
          <a:xfrm>
            <a:off x="5076825" y="0"/>
            <a:ext cx="4067175"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additive="base">
                                        <p:cTn id="7" dur="500" fill="hold"/>
                                        <p:tgtEl>
                                          <p:spTgt spid="76803"/>
                                        </p:tgtEl>
                                        <p:attrNameLst>
                                          <p:attrName>ppt_x</p:attrName>
                                        </p:attrNameLst>
                                      </p:cBhvr>
                                      <p:tavLst>
                                        <p:tav tm="0">
                                          <p:val>
                                            <p:strVal val="#ppt_x"/>
                                          </p:val>
                                        </p:tav>
                                        <p:tav tm="100000">
                                          <p:val>
                                            <p:strVal val="#ppt_x"/>
                                          </p:val>
                                        </p:tav>
                                      </p:tavLst>
                                    </p:anim>
                                    <p:anim calcmode="lin" valueType="num">
                                      <p:cBhvr additive="base">
                                        <p:cTn id="8" dur="500" fill="hold"/>
                                        <p:tgtEl>
                                          <p:spTgt spid="7680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6804"/>
                                        </p:tgtEl>
                                        <p:attrNameLst>
                                          <p:attrName>style.visibility</p:attrName>
                                        </p:attrNameLst>
                                      </p:cBhvr>
                                      <p:to>
                                        <p:strVal val="visible"/>
                                      </p:to>
                                    </p:set>
                                    <p:anim calcmode="lin" valueType="num">
                                      <p:cBhvr additive="base">
                                        <p:cTn id="13" dur="500" fill="hold"/>
                                        <p:tgtEl>
                                          <p:spTgt spid="76804"/>
                                        </p:tgtEl>
                                        <p:attrNameLst>
                                          <p:attrName>ppt_x</p:attrName>
                                        </p:attrNameLst>
                                      </p:cBhvr>
                                      <p:tavLst>
                                        <p:tav tm="0">
                                          <p:val>
                                            <p:strVal val="#ppt_x"/>
                                          </p:val>
                                        </p:tav>
                                        <p:tav tm="100000">
                                          <p:val>
                                            <p:strVal val="#ppt_x"/>
                                          </p:val>
                                        </p:tav>
                                      </p:tavLst>
                                    </p:anim>
                                    <p:anim calcmode="lin" valueType="num">
                                      <p:cBhvr additive="base">
                                        <p:cTn id="14"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76806"/>
                                        </p:tgtEl>
                                        <p:attrNameLst>
                                          <p:attrName>style.visibility</p:attrName>
                                        </p:attrNameLst>
                                      </p:cBhvr>
                                      <p:to>
                                        <p:strVal val="visible"/>
                                      </p:to>
                                    </p:set>
                                    <p:anim calcmode="lin" valueType="num">
                                      <p:cBhvr additive="base">
                                        <p:cTn id="19" dur="500" fill="hold"/>
                                        <p:tgtEl>
                                          <p:spTgt spid="76806"/>
                                        </p:tgtEl>
                                        <p:attrNameLst>
                                          <p:attrName>ppt_x</p:attrName>
                                        </p:attrNameLst>
                                      </p:cBhvr>
                                      <p:tavLst>
                                        <p:tav tm="0">
                                          <p:val>
                                            <p:strVal val="#ppt_x"/>
                                          </p:val>
                                        </p:tav>
                                        <p:tav tm="100000">
                                          <p:val>
                                            <p:strVal val="#ppt_x"/>
                                          </p:val>
                                        </p:tav>
                                      </p:tavLst>
                                    </p:anim>
                                    <p:anim calcmode="lin" valueType="num">
                                      <p:cBhvr additive="base">
                                        <p:cTn id="20" dur="500" fill="hold"/>
                                        <p:tgtEl>
                                          <p:spTgt spid="7680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6805"/>
                                        </p:tgtEl>
                                        <p:attrNameLst>
                                          <p:attrName>style.visibility</p:attrName>
                                        </p:attrNameLst>
                                      </p:cBhvr>
                                      <p:to>
                                        <p:strVal val="visible"/>
                                      </p:to>
                                    </p:set>
                                    <p:anim calcmode="lin" valueType="num">
                                      <p:cBhvr additive="base">
                                        <p:cTn id="25" dur="500" fill="hold"/>
                                        <p:tgtEl>
                                          <p:spTgt spid="76805"/>
                                        </p:tgtEl>
                                        <p:attrNameLst>
                                          <p:attrName>ppt_x</p:attrName>
                                        </p:attrNameLst>
                                      </p:cBhvr>
                                      <p:tavLst>
                                        <p:tav tm="0">
                                          <p:val>
                                            <p:strVal val="#ppt_x"/>
                                          </p:val>
                                        </p:tav>
                                        <p:tav tm="100000">
                                          <p:val>
                                            <p:strVal val="#ppt_x"/>
                                          </p:val>
                                        </p:tav>
                                      </p:tavLst>
                                    </p:anim>
                                    <p:anim calcmode="lin" valueType="num">
                                      <p:cBhvr additive="base">
                                        <p:cTn id="26"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lstStyle/>
          <a:p>
            <a:r>
              <a:rPr lang="zh-CN" altLang="en-US" sz="3200" cap="none" smtClean="0">
                <a:effectLst/>
              </a:rPr>
              <a:t>（三）、</a:t>
            </a:r>
            <a:r>
              <a:rPr lang="zh-CN" altLang="en-US" sz="3200" b="1" cap="none" smtClean="0">
                <a:effectLst/>
                <a:hlinkClick r:id="rId1" action="ppaction://hlinksldjump"/>
              </a:rPr>
              <a:t>美国精神的核心</a:t>
            </a:r>
            <a:r>
              <a:rPr lang="en-US" altLang="zh-CN" sz="3200" b="1" cap="none" smtClean="0">
                <a:effectLst/>
                <a:hlinkClick r:id="rId1" action="ppaction://hlinksldjump"/>
              </a:rPr>
              <a:t>——</a:t>
            </a:r>
            <a:r>
              <a:rPr lang="zh-CN" altLang="en-US" sz="3200" b="1" cap="none" smtClean="0">
                <a:effectLst/>
                <a:hlinkClick r:id="rId1" action="ppaction://hlinksldjump"/>
              </a:rPr>
              <a:t>个人主义</a:t>
            </a:r>
            <a:endParaRPr lang="zh-CN" altLang="en-US" sz="3200" b="1" cap="none" smtClean="0">
              <a:effectLst/>
            </a:endParaRPr>
          </a:p>
        </p:txBody>
      </p:sp>
      <p:sp>
        <p:nvSpPr>
          <p:cNvPr id="72707" name="Rectangle 3"/>
          <p:cNvSpPr>
            <a:spLocks noGrp="1"/>
          </p:cNvSpPr>
          <p:nvPr>
            <p:ph type="body" idx="4294967295"/>
          </p:nvPr>
        </p:nvSpPr>
        <p:spPr>
          <a:xfrm>
            <a:off x="468313" y="1628775"/>
            <a:ext cx="8229600" cy="4525963"/>
          </a:xfrm>
        </p:spPr>
        <p:txBody>
          <a:bodyPr/>
          <a:lstStyle/>
          <a:p>
            <a:pPr>
              <a:lnSpc>
                <a:spcPct val="90000"/>
              </a:lnSpc>
            </a:pPr>
            <a:r>
              <a:rPr lang="zh-CN" altLang="en-US" sz="2400" b="1" smtClean="0"/>
              <a:t>孤独的个人是美国传统价值</a:t>
            </a:r>
            <a:r>
              <a:rPr lang="en-US" altLang="zh-CN" sz="2400" b="1" smtClean="0"/>
              <a:t>—</a:t>
            </a:r>
            <a:r>
              <a:rPr lang="zh-CN" altLang="en-US" sz="2400" b="1" smtClean="0"/>
              <a:t>个人主义</a:t>
            </a:r>
            <a:r>
              <a:rPr lang="en-US" altLang="zh-CN" sz="2400" b="1" smtClean="0"/>
              <a:t>——</a:t>
            </a:r>
            <a:r>
              <a:rPr lang="zh-CN" altLang="en-US" sz="2400" b="1" smtClean="0"/>
              <a:t>的表征</a:t>
            </a:r>
            <a:r>
              <a:rPr lang="en-US" altLang="zh-CN" sz="2400" b="1" smtClean="0"/>
              <a:t>,</a:t>
            </a:r>
            <a:r>
              <a:rPr lang="zh-CN" altLang="en-US" sz="2400" b="1" smtClean="0"/>
              <a:t>而个人主义是</a:t>
            </a:r>
            <a:r>
              <a:rPr lang="zh-CN" altLang="en-US" sz="2400" b="1" smtClean="0">
                <a:hlinkClick r:id="rId2" action="ppaction://hlinksldjump"/>
              </a:rPr>
              <a:t>美国精神</a:t>
            </a:r>
            <a:r>
              <a:rPr lang="zh-CN" altLang="en-US" sz="2400" b="1" smtClean="0"/>
              <a:t>的核心内容的构成要件。</a:t>
            </a:r>
            <a:endParaRPr lang="zh-CN" altLang="en-US" sz="2400" b="1" smtClean="0"/>
          </a:p>
          <a:p>
            <a:pPr>
              <a:lnSpc>
                <a:spcPct val="90000"/>
              </a:lnSpc>
            </a:pPr>
            <a:r>
              <a:rPr lang="en-US" altLang="zh-CN" sz="2400" b="1" smtClean="0"/>
              <a:t>《</a:t>
            </a:r>
            <a:r>
              <a:rPr lang="zh-CN" altLang="en-US" sz="2400" b="1" smtClean="0"/>
              <a:t>心灵的习惯</a:t>
            </a:r>
            <a:r>
              <a:rPr lang="en-US" altLang="zh-CN" sz="2400" b="1" smtClean="0"/>
              <a:t>》</a:t>
            </a:r>
            <a:r>
              <a:rPr lang="zh-CN" altLang="en-US" sz="2400" b="1" smtClean="0"/>
              <a:t>一书我们大致可以得出这样的认识</a:t>
            </a:r>
            <a:r>
              <a:rPr lang="en-US" altLang="zh-CN" sz="2400" b="1" smtClean="0"/>
              <a:t>:</a:t>
            </a:r>
            <a:r>
              <a:rPr lang="zh-CN" altLang="en-US" sz="2400" b="1" smtClean="0"/>
              <a:t>美国精神实际上是由十分丰富的信仰系统、价值观念系统</a:t>
            </a:r>
            <a:r>
              <a:rPr lang="en-US" altLang="zh-CN" sz="2400" b="1" smtClean="0"/>
              <a:t>(</a:t>
            </a:r>
            <a:r>
              <a:rPr lang="zh-CN" altLang="en-US" sz="2400" b="1" smtClean="0"/>
              <a:t>其中包括个人主义价值取向</a:t>
            </a:r>
            <a:r>
              <a:rPr lang="en-US" altLang="zh-CN" sz="2400" b="1" smtClean="0"/>
              <a:t>)</a:t>
            </a:r>
            <a:r>
              <a:rPr lang="zh-CN" altLang="en-US" sz="2400" b="1" smtClean="0"/>
              <a:t>等所主导的思维行为模式在美国人的社会生活中表现出的某种具有宗教情结般倾向的情感特性。</a:t>
            </a:r>
            <a:r>
              <a:rPr lang="zh-CN" altLang="en-US" sz="2400" b="1" smtClean="0">
                <a:solidFill>
                  <a:srgbClr val="FF3300"/>
                </a:solidFill>
              </a:rPr>
              <a:t>个人主义者独立、自尊、负责、有进取心</a:t>
            </a:r>
            <a:r>
              <a:rPr lang="en-US" altLang="zh-CN" sz="2400" b="1" smtClean="0"/>
              <a:t>;</a:t>
            </a:r>
            <a:r>
              <a:rPr lang="zh-CN" altLang="en-US" sz="2400" b="1" smtClean="0"/>
              <a:t>有这样的个人主义者人群所组成的美国社会自然会受到持民主主义信念的托克维尔的赞颂。</a:t>
            </a:r>
            <a:endParaRPr lang="zh-CN" altLang="en-US" sz="2400" b="1" smtClean="0"/>
          </a:p>
          <a:p>
            <a:pPr>
              <a:lnSpc>
                <a:spcPct val="90000"/>
              </a:lnSpc>
            </a:pPr>
            <a:r>
              <a:rPr lang="zh-CN" altLang="en-US" sz="2400" b="1" smtClean="0"/>
              <a:t>不难看出</a:t>
            </a:r>
            <a:r>
              <a:rPr lang="en-US" altLang="zh-CN" sz="2400" b="1" smtClean="0"/>
              <a:t>,</a:t>
            </a:r>
            <a:r>
              <a:rPr lang="zh-CN" altLang="en-US" sz="2400" b="1" smtClean="0"/>
              <a:t>托氏的美国个人主义是对美国社会理想化的描绘</a:t>
            </a:r>
            <a:r>
              <a:rPr lang="en-US" altLang="zh-CN" sz="2400" b="1" smtClean="0"/>
              <a:t>;</a:t>
            </a:r>
            <a:r>
              <a:rPr lang="zh-CN" altLang="en-US" sz="2400" b="1" smtClean="0"/>
              <a:t>从海明威的“老人”身上</a:t>
            </a:r>
            <a:r>
              <a:rPr lang="en-US" altLang="zh-CN" sz="2400" b="1" smtClean="0"/>
              <a:t>,</a:t>
            </a:r>
            <a:r>
              <a:rPr lang="zh-CN" altLang="en-US" sz="2400" b="1" smtClean="0"/>
              <a:t>我们看到的正是这种个人主义的具象。 </a:t>
            </a:r>
            <a:endParaRPr lang="zh-CN" altLang="en-US" sz="24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slide(fromBottom)">
                                      <p:cBhvr>
                                        <p:cTn id="7" dur="5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72707">
                                            <p:txEl>
                                              <p:pRg st="0" end="0"/>
                                            </p:txEl>
                                          </p:spTgt>
                                        </p:tgtEl>
                                        <p:attrNameLst>
                                          <p:attrName>style.visibility</p:attrName>
                                        </p:attrNameLst>
                                      </p:cBhvr>
                                      <p:to>
                                        <p:strVal val="visible"/>
                                      </p:to>
                                    </p:set>
                                    <p:anim calcmode="lin" valueType="num">
                                      <p:cBhvr>
                                        <p:cTn id="12" dur="1000" fill="hold"/>
                                        <p:tgtEl>
                                          <p:spTgt spid="72707">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7270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2707">
                                            <p:txEl>
                                              <p:pRg st="0" end="0"/>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72707">
                                            <p:txEl>
                                              <p:pRg st="1" end="1"/>
                                            </p:txEl>
                                          </p:spTgt>
                                        </p:tgtEl>
                                        <p:attrNameLst>
                                          <p:attrName>style.visibility</p:attrName>
                                        </p:attrNameLst>
                                      </p:cBhvr>
                                      <p:to>
                                        <p:strVal val="visible"/>
                                      </p:to>
                                    </p:set>
                                    <p:anim calcmode="lin" valueType="num">
                                      <p:cBhvr>
                                        <p:cTn id="17" dur="1000" fill="hold"/>
                                        <p:tgtEl>
                                          <p:spTgt spid="72707">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7270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2707">
                                            <p:txEl>
                                              <p:pRg st="1" end="1"/>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72707">
                                            <p:txEl>
                                              <p:pRg st="2" end="2"/>
                                            </p:txEl>
                                          </p:spTgt>
                                        </p:tgtEl>
                                        <p:attrNameLst>
                                          <p:attrName>style.visibility</p:attrName>
                                        </p:attrNameLst>
                                      </p:cBhvr>
                                      <p:to>
                                        <p:strVal val="visible"/>
                                      </p:to>
                                    </p:set>
                                    <p:anim calcmode="lin" valueType="num">
                                      <p:cBhvr>
                                        <p:cTn id="22" dur="1000" fill="hold"/>
                                        <p:tgtEl>
                                          <p:spTgt spid="72707">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7270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2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lstStyle/>
          <a:p>
            <a:r>
              <a:rPr lang="zh-CN" altLang="en-US" sz="3200" b="1" cap="none" smtClean="0">
                <a:effectLst/>
              </a:rPr>
              <a:t>（四）、困境中人生的理性思索</a:t>
            </a:r>
            <a:r>
              <a:rPr lang="en-US" altLang="zh-CN" sz="3200" b="1" cap="none" smtClean="0">
                <a:effectLst/>
              </a:rPr>
              <a:t>——</a:t>
            </a:r>
            <a:r>
              <a:rPr lang="zh-CN" altLang="en-US" sz="3200" b="1" cap="none" smtClean="0">
                <a:effectLst/>
              </a:rPr>
              <a:t>信念</a:t>
            </a:r>
            <a:endParaRPr lang="zh-CN" altLang="en-US" sz="3200" b="1" cap="none" smtClean="0">
              <a:effectLst/>
            </a:endParaRPr>
          </a:p>
        </p:txBody>
      </p:sp>
      <p:sp>
        <p:nvSpPr>
          <p:cNvPr id="73731" name="Rectangle 3"/>
          <p:cNvSpPr>
            <a:spLocks noGrp="1"/>
          </p:cNvSpPr>
          <p:nvPr>
            <p:ph type="body" idx="4294967295"/>
          </p:nvPr>
        </p:nvSpPr>
        <p:spPr/>
        <p:txBody>
          <a:bodyPr/>
          <a:lstStyle/>
          <a:p>
            <a:r>
              <a:rPr lang="en-US" altLang="zh-CN" sz="3600" b="1" smtClean="0"/>
              <a:t>1</a:t>
            </a:r>
            <a:r>
              <a:rPr lang="zh-CN" altLang="en-US" sz="3600" b="1" smtClean="0"/>
              <a:t>、存在主义中的自由选择</a:t>
            </a:r>
            <a:r>
              <a:rPr lang="en-US" altLang="zh-CN" sz="3600" b="1" smtClean="0"/>
              <a:t>——</a:t>
            </a:r>
            <a:r>
              <a:rPr lang="zh-CN" altLang="en-US" sz="3600" b="1" smtClean="0"/>
              <a:t>直面命运</a:t>
            </a:r>
            <a:endParaRPr lang="zh-CN" altLang="en-US" sz="3600" b="1" smtClean="0"/>
          </a:p>
          <a:p>
            <a:r>
              <a:rPr lang="en-US" altLang="zh-CN" sz="3600" b="1" smtClean="0">
                <a:hlinkClick r:id="rId1" action="ppaction://hlinksldjump"/>
              </a:rPr>
              <a:t>2</a:t>
            </a:r>
            <a:r>
              <a:rPr lang="zh-CN" altLang="en-US" sz="3600" b="1" smtClean="0">
                <a:hlinkClick r:id="rId1" action="ppaction://hlinksldjump"/>
              </a:rPr>
              <a:t>、困境中的艰险斗争</a:t>
            </a:r>
            <a:r>
              <a:rPr lang="en-US" altLang="zh-CN" sz="3600" b="1" smtClean="0">
                <a:hlinkClick r:id="rId1" action="ppaction://hlinksldjump"/>
              </a:rPr>
              <a:t>——</a:t>
            </a:r>
            <a:r>
              <a:rPr lang="zh-CN" altLang="en-US" sz="3600" b="1" smtClean="0">
                <a:hlinkClick r:id="rId1" action="ppaction://hlinksldjump"/>
              </a:rPr>
              <a:t>勇于拼搏</a:t>
            </a:r>
            <a:endParaRPr lang="zh-CN" altLang="en-US" sz="3600" b="1" smtClean="0"/>
          </a:p>
          <a:p>
            <a:r>
              <a:rPr lang="en-US" altLang="zh-CN" sz="3600" b="1" smtClean="0">
                <a:hlinkClick r:id="rId2" action="ppaction://hlinksldjump"/>
              </a:rPr>
              <a:t>3</a:t>
            </a:r>
            <a:r>
              <a:rPr lang="zh-CN" altLang="en-US" sz="3600" b="1" smtClean="0">
                <a:hlinkClick r:id="rId2" action="ppaction://hlinksldjump"/>
              </a:rPr>
              <a:t>、抗拒命运的人生意义</a:t>
            </a:r>
            <a:r>
              <a:rPr lang="en-US" altLang="zh-CN" sz="3600" b="1" smtClean="0">
                <a:hlinkClick r:id="rId2" action="ppaction://hlinksldjump"/>
              </a:rPr>
              <a:t>——</a:t>
            </a:r>
            <a:r>
              <a:rPr lang="zh-CN" altLang="en-US" sz="3600" b="1" smtClean="0">
                <a:hlinkClick r:id="rId2" action="ppaction://hlinksldjump"/>
              </a:rPr>
              <a:t>维护尊严</a:t>
            </a:r>
            <a:endParaRPr lang="zh-CN" altLang="en-US" sz="36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slide(fromBottom)">
                                      <p:cBhvr>
                                        <p:cTn id="7" dur="500"/>
                                        <p:tgtEl>
                                          <p:spTgt spid="73730"/>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73731">
                                            <p:txEl>
                                              <p:pRg st="0" end="0"/>
                                            </p:txEl>
                                          </p:spTgt>
                                        </p:tgtEl>
                                        <p:attrNameLst>
                                          <p:attrName>style.visibility</p:attrName>
                                        </p:attrNameLst>
                                      </p:cBhvr>
                                      <p:to>
                                        <p:strVal val="visible"/>
                                      </p:to>
                                    </p:set>
                                    <p:anim calcmode="lin" valueType="num">
                                      <p:cBhvr>
                                        <p:cTn id="12" dur="1000" fill="hold"/>
                                        <p:tgtEl>
                                          <p:spTgt spid="73731">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7373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3731">
                                            <p:txEl>
                                              <p:pRg st="0" end="0"/>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73731">
                                            <p:txEl>
                                              <p:pRg st="1" end="1"/>
                                            </p:txEl>
                                          </p:spTgt>
                                        </p:tgtEl>
                                        <p:attrNameLst>
                                          <p:attrName>style.visibility</p:attrName>
                                        </p:attrNameLst>
                                      </p:cBhvr>
                                      <p:to>
                                        <p:strVal val="visible"/>
                                      </p:to>
                                    </p:set>
                                    <p:anim calcmode="lin" valueType="num">
                                      <p:cBhvr>
                                        <p:cTn id="17" dur="1000" fill="hold"/>
                                        <p:tgtEl>
                                          <p:spTgt spid="73731">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7373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3731">
                                            <p:txEl>
                                              <p:pRg st="1" end="1"/>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73731">
                                            <p:txEl>
                                              <p:pRg st="2" end="2"/>
                                            </p:txEl>
                                          </p:spTgt>
                                        </p:tgtEl>
                                        <p:attrNameLst>
                                          <p:attrName>style.visibility</p:attrName>
                                        </p:attrNameLst>
                                      </p:cBhvr>
                                      <p:to>
                                        <p:strVal val="visible"/>
                                      </p:to>
                                    </p:set>
                                    <p:anim calcmode="lin" valueType="num">
                                      <p:cBhvr>
                                        <p:cTn id="22" dur="1000" fill="hold"/>
                                        <p:tgtEl>
                                          <p:spTgt spid="73731">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7373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73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idx="4294967295"/>
          </p:nvPr>
        </p:nvSpPr>
        <p:spPr bwMode="auto">
          <a:xfrm>
            <a:off x="457200" y="188913"/>
            <a:ext cx="8229600" cy="576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normAutofit fontScale="90000"/>
          </a:bodyPr>
          <a:lstStyle/>
          <a:p>
            <a:r>
              <a:rPr lang="zh-CN" altLang="en-US" sz="3200" cap="none" smtClean="0">
                <a:effectLst/>
              </a:rPr>
              <a:t>维护尊严</a:t>
            </a:r>
            <a:endParaRPr lang="zh-CN" altLang="en-US" sz="3200" cap="none" smtClean="0">
              <a:effectLst/>
            </a:endParaRPr>
          </a:p>
        </p:txBody>
      </p:sp>
      <p:sp>
        <p:nvSpPr>
          <p:cNvPr id="74755" name="Rectangle 3"/>
          <p:cNvSpPr>
            <a:spLocks noGrp="1"/>
          </p:cNvSpPr>
          <p:nvPr>
            <p:ph type="body" idx="4294967295"/>
          </p:nvPr>
        </p:nvSpPr>
        <p:spPr>
          <a:xfrm>
            <a:off x="250825" y="836613"/>
            <a:ext cx="8686800" cy="5761037"/>
          </a:xfrm>
        </p:spPr>
        <p:txBody>
          <a:bodyPr/>
          <a:lstStyle/>
          <a:p>
            <a:pPr>
              <a:lnSpc>
                <a:spcPct val="80000"/>
              </a:lnSpc>
            </a:pPr>
            <a:r>
              <a:rPr lang="en-US" altLang="zh-CN" sz="2400" b="1" dirty="0" smtClean="0"/>
              <a:t>《</a:t>
            </a:r>
            <a:r>
              <a:rPr lang="zh-CN" altLang="en-US" sz="2400" b="1" dirty="0" smtClean="0"/>
              <a:t>老人与海</a:t>
            </a:r>
            <a:r>
              <a:rPr lang="en-US" altLang="zh-CN" sz="2400" b="1" dirty="0" smtClean="0"/>
              <a:t>》</a:t>
            </a:r>
            <a:r>
              <a:rPr lang="zh-CN" altLang="en-US" sz="2400" b="1" dirty="0" smtClean="0"/>
              <a:t>曾以</a:t>
            </a:r>
            <a:r>
              <a:rPr lang="en-US" altLang="zh-CN" sz="2400" b="1" dirty="0" smtClean="0"/>
              <a:t>《</a:t>
            </a:r>
            <a:r>
              <a:rPr lang="zh-CN" altLang="en-US" sz="2400" b="1" dirty="0" smtClean="0"/>
              <a:t>人的尊严</a:t>
            </a:r>
            <a:r>
              <a:rPr lang="en-US" altLang="zh-CN" sz="2400" b="1" dirty="0" smtClean="0"/>
              <a:t>》</a:t>
            </a:r>
            <a:r>
              <a:rPr lang="zh-CN" altLang="en-US" sz="2400" b="1" dirty="0" smtClean="0"/>
              <a:t>为题。</a:t>
            </a:r>
            <a:endParaRPr lang="zh-CN" altLang="en-US" sz="2400" b="1" dirty="0" smtClean="0"/>
          </a:p>
          <a:p>
            <a:pPr>
              <a:lnSpc>
                <a:spcPct val="80000"/>
              </a:lnSpc>
            </a:pPr>
            <a:r>
              <a:rPr lang="zh-CN" altLang="en-US" sz="2400" b="1" dirty="0" smtClean="0"/>
              <a:t>自尊：“你打死他，是顾着自尊心，是因为你当了个打鱼的。”他为自己是一个打鱼的而感到自豪，因为耶稣十二门徒之一“圣彼得罗是个打鱼的，大球星狄马吉欧的爸爸也是。”当他看见大马林鱼“比我的船还长两英尺”，激动地连连说：“它是一条大鱼，我得叫它服了我，他想。我决不能让它知道它有多大力气，也不能让它知道它逃跑起来会叫我多狼狈。”大马林鱼是他的猎获物，可在他看来，这大鱼就是他的朋友，与自己对抗“够格这么做”，与这样的大鱼搏斗“谁弄死谁，我不再呼”，重要的是要保持一个人应有的尊严。 </a:t>
            </a:r>
            <a:endParaRPr lang="zh-CN" altLang="en-US" sz="2400" b="1" dirty="0" smtClean="0"/>
          </a:p>
          <a:p>
            <a:pPr>
              <a:lnSpc>
                <a:spcPct val="80000"/>
              </a:lnSpc>
            </a:pPr>
            <a:r>
              <a:rPr lang="zh-CN" altLang="en-US" sz="2400" b="1" dirty="0" smtClean="0"/>
              <a:t>尊重他人：体谅曼诺林</a:t>
            </a:r>
            <a:endParaRPr lang="zh-CN" altLang="en-US" sz="2400" b="1" dirty="0" smtClean="0"/>
          </a:p>
          <a:p>
            <a:pPr>
              <a:lnSpc>
                <a:spcPct val="80000"/>
              </a:lnSpc>
            </a:pPr>
            <a:r>
              <a:rPr lang="zh-CN" altLang="en-US" sz="2400" b="1" dirty="0" smtClean="0"/>
              <a:t>尊重万物：万事万物“都是咱们的弟兄”，爱自己又尊重别的生物的博大胸怀，并为自然界的万事万物的“相亲相爱”所感动。他记得他曾经钩到了一条雌性的枪鱼，看见雄性枪鱼不肯离去的情态难受极了，还求鱼包涵。他与马林鱼斗智、斗勇，最后战胜马林鱼除了要“卖个好价钱”，本性上也是为了保持个人的尊严，不输给对方：“我也得让它瞧瞧我是个什么样的人。</a:t>
            </a:r>
            <a:r>
              <a:rPr lang="en-US" altLang="zh-CN" sz="2400" b="1" dirty="0" smtClean="0"/>
              <a:t>……</a:t>
            </a:r>
            <a:r>
              <a:rPr lang="zh-CN" altLang="en-US" sz="2400" b="1" dirty="0" smtClean="0"/>
              <a:t>让它把我想得比我现在更威风”。 </a:t>
            </a:r>
            <a:endParaRPr lang="zh-CN" altLang="en-US" sz="2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slide(fromBottom)">
                                      <p:cBhvr>
                                        <p:cTn id="7" dur="500"/>
                                        <p:tgtEl>
                                          <p:spTgt spid="7475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74755">
                                            <p:txEl>
                                              <p:pRg st="0" end="0"/>
                                            </p:txEl>
                                          </p:spTgt>
                                        </p:tgtEl>
                                        <p:attrNameLst>
                                          <p:attrName>style.visibility</p:attrName>
                                        </p:attrNameLst>
                                      </p:cBhvr>
                                      <p:to>
                                        <p:strVal val="visible"/>
                                      </p:to>
                                    </p:set>
                                    <p:anim calcmode="lin" valueType="num">
                                      <p:cBhvr>
                                        <p:cTn id="12" dur="1000" fill="hold"/>
                                        <p:tgtEl>
                                          <p:spTgt spid="74755">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7475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475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4755">
                                            <p:txEl>
                                              <p:pRg st="1" end="1"/>
                                            </p:txEl>
                                          </p:spTgt>
                                        </p:tgtEl>
                                        <p:attrNameLst>
                                          <p:attrName>style.visibility</p:attrName>
                                        </p:attrNameLst>
                                      </p:cBhvr>
                                      <p:to>
                                        <p:strVal val="visible"/>
                                      </p:to>
                                    </p:set>
                                    <p:animEffect transition="in" filter="circle(in)">
                                      <p:cBhvr>
                                        <p:cTn id="19" dur="2000"/>
                                        <p:tgtEl>
                                          <p:spTgt spid="74755">
                                            <p:txEl>
                                              <p:pRg st="1" end="1"/>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74755">
                                            <p:txEl>
                                              <p:pRg st="2" end="2"/>
                                            </p:txEl>
                                          </p:spTgt>
                                        </p:tgtEl>
                                        <p:attrNameLst>
                                          <p:attrName>style.visibility</p:attrName>
                                        </p:attrNameLst>
                                      </p:cBhvr>
                                      <p:to>
                                        <p:strVal val="visible"/>
                                      </p:to>
                                    </p:set>
                                    <p:animEffect transition="in" filter="circle(in)">
                                      <p:cBhvr>
                                        <p:cTn id="22" dur="2000"/>
                                        <p:tgtEl>
                                          <p:spTgt spid="74755">
                                            <p:txEl>
                                              <p:pRg st="2" end="2"/>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74755">
                                            <p:txEl>
                                              <p:pRg st="3" end="3"/>
                                            </p:txEl>
                                          </p:spTgt>
                                        </p:tgtEl>
                                        <p:attrNameLst>
                                          <p:attrName>style.visibility</p:attrName>
                                        </p:attrNameLst>
                                      </p:cBhvr>
                                      <p:to>
                                        <p:strVal val="visible"/>
                                      </p:to>
                                    </p:set>
                                    <p:animEffect transition="in" filter="circle(in)">
                                      <p:cBhvr>
                                        <p:cTn id="25" dur="2000"/>
                                        <p:tgtEl>
                                          <p:spTgt spid="74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04800" y="152400"/>
            <a:ext cx="1963738" cy="636588"/>
          </a:xfrm>
          <a:prstGeom prst="rect">
            <a:avLst/>
          </a:prstGeom>
          <a:noFill/>
          <a:ln w="57150" cmpd="thinThick">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660033"/>
                </a:solidFill>
                <a:latin typeface="Franklin Gothic Book" pitchFamily="34" charset="0"/>
                <a:ea typeface="黑体" panose="02010600030101010101" pitchFamily="49" charset="-122"/>
              </a:rPr>
              <a:t>作品地位</a:t>
            </a:r>
            <a:endParaRPr lang="zh-CN" altLang="en-US" sz="3200" b="1" dirty="0">
              <a:solidFill>
                <a:srgbClr val="660033"/>
              </a:solidFill>
              <a:latin typeface="Franklin Gothic Book" pitchFamily="34" charset="0"/>
              <a:ea typeface="黑体" panose="02010600030101010101" pitchFamily="49" charset="-122"/>
            </a:endParaRPr>
          </a:p>
        </p:txBody>
      </p:sp>
      <p:sp>
        <p:nvSpPr>
          <p:cNvPr id="44035" name="Text Box 3"/>
          <p:cNvSpPr txBox="1">
            <a:spLocks noChangeArrowheads="1"/>
          </p:cNvSpPr>
          <p:nvPr/>
        </p:nvSpPr>
        <p:spPr bwMode="auto">
          <a:xfrm>
            <a:off x="304800" y="1066800"/>
            <a:ext cx="83820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dirty="0">
                <a:latin typeface="Franklin Gothic Book" pitchFamily="34" charset="0"/>
                <a:ea typeface="华文楷体" pitchFamily="2" charset="-122"/>
              </a:rPr>
              <a:t>      </a:t>
            </a:r>
            <a:r>
              <a:rPr lang="en-US" altLang="zh-CN" sz="3200" b="1" dirty="0">
                <a:latin typeface="Franklin Gothic Book" pitchFamily="34" charset="0"/>
                <a:ea typeface="华文楷体" pitchFamily="2" charset="-122"/>
              </a:rPr>
              <a:t>1952</a:t>
            </a:r>
            <a:r>
              <a:rPr lang="zh-CN" altLang="en-US" sz="3200" b="1" dirty="0">
                <a:latin typeface="Franklin Gothic Book" pitchFamily="34" charset="0"/>
                <a:ea typeface="华文楷体" pitchFamily="2" charset="-122"/>
              </a:rPr>
              <a:t>年海明威的中篇小说</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老人与海</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出版，仅仅４８小时就售出</a:t>
            </a:r>
            <a:r>
              <a:rPr lang="en-US" altLang="zh-CN" sz="3200" b="1" dirty="0">
                <a:latin typeface="Franklin Gothic Book" pitchFamily="34" charset="0"/>
                <a:ea typeface="华文楷体" pitchFamily="2" charset="-122"/>
              </a:rPr>
              <a:t>530</a:t>
            </a:r>
            <a:r>
              <a:rPr lang="zh-CN" altLang="en-US" sz="3200" b="1" dirty="0">
                <a:latin typeface="Franklin Gothic Book" pitchFamily="34" charset="0"/>
                <a:ea typeface="华文楷体" pitchFamily="2" charset="-122"/>
              </a:rPr>
              <a:t>万册，当年获得了</a:t>
            </a:r>
            <a:r>
              <a:rPr lang="zh-CN" altLang="en-US" sz="3200" b="1" i="1" u="sng" dirty="0">
                <a:solidFill>
                  <a:srgbClr val="FF0000"/>
                </a:solidFill>
                <a:latin typeface="Franklin Gothic Book" pitchFamily="34" charset="0"/>
                <a:ea typeface="华文行楷" pitchFamily="2" charset="-122"/>
              </a:rPr>
              <a:t>普利策</a:t>
            </a:r>
            <a:r>
              <a:rPr lang="zh-CN" altLang="en-US" sz="3200" b="1" dirty="0">
                <a:latin typeface="Franklin Gothic Book" pitchFamily="34" charset="0"/>
                <a:ea typeface="华文楷体" pitchFamily="2" charset="-122"/>
              </a:rPr>
              <a:t>文学奖。</a:t>
            </a:r>
            <a:r>
              <a:rPr lang="en-US" altLang="zh-CN" sz="3200" b="1" dirty="0">
                <a:latin typeface="Franklin Gothic Book" pitchFamily="34" charset="0"/>
                <a:ea typeface="华文楷体" pitchFamily="2" charset="-122"/>
              </a:rPr>
              <a:t>1954</a:t>
            </a:r>
            <a:r>
              <a:rPr lang="zh-CN" altLang="en-US" sz="3200" b="1" dirty="0">
                <a:latin typeface="Franklin Gothic Book" pitchFamily="34" charset="0"/>
                <a:ea typeface="华文楷体" pitchFamily="2" charset="-122"/>
              </a:rPr>
              <a:t>年，海明威因为“</a:t>
            </a:r>
            <a:r>
              <a:rPr lang="zh-CN" altLang="en-US" sz="3200" b="1" i="1" u="sng" dirty="0">
                <a:solidFill>
                  <a:srgbClr val="0033CC"/>
                </a:solidFill>
                <a:latin typeface="Franklin Gothic Book" pitchFamily="34" charset="0"/>
                <a:ea typeface="华文行楷" pitchFamily="2" charset="-122"/>
              </a:rPr>
              <a:t>精通于叙事艺术，突出地表现在他的近著</a:t>
            </a:r>
            <a:r>
              <a:rPr lang="en-US" altLang="zh-CN" sz="3200" b="1" i="1" u="sng" dirty="0">
                <a:solidFill>
                  <a:srgbClr val="0033CC"/>
                </a:solidFill>
                <a:latin typeface="Franklin Gothic Book" pitchFamily="34" charset="0"/>
                <a:ea typeface="华文行楷" pitchFamily="2" charset="-122"/>
              </a:rPr>
              <a:t>《</a:t>
            </a:r>
            <a:r>
              <a:rPr lang="zh-CN" altLang="en-US" sz="3200" b="1" i="1" u="sng" dirty="0">
                <a:solidFill>
                  <a:srgbClr val="0033CC"/>
                </a:solidFill>
                <a:latin typeface="Franklin Gothic Book" pitchFamily="34" charset="0"/>
                <a:ea typeface="华文行楷" pitchFamily="2" charset="-122"/>
              </a:rPr>
              <a:t>老人与海</a:t>
            </a:r>
            <a:r>
              <a:rPr lang="en-US" altLang="zh-CN" sz="3200" b="1" i="1" u="sng" dirty="0">
                <a:solidFill>
                  <a:srgbClr val="0033CC"/>
                </a:solidFill>
                <a:latin typeface="Franklin Gothic Book" pitchFamily="34" charset="0"/>
                <a:ea typeface="华文行楷" pitchFamily="2" charset="-122"/>
              </a:rPr>
              <a:t>》</a:t>
            </a:r>
            <a:r>
              <a:rPr lang="zh-CN" altLang="en-US" sz="3200" b="1" i="1" u="sng" dirty="0">
                <a:solidFill>
                  <a:srgbClr val="0033CC"/>
                </a:solidFill>
                <a:latin typeface="Franklin Gothic Book" pitchFamily="34" charset="0"/>
                <a:ea typeface="华文行楷" pitchFamily="2" charset="-122"/>
              </a:rPr>
              <a:t>之中；同时也因为他在当代风格中所发挥的影响</a:t>
            </a:r>
            <a:r>
              <a:rPr lang="zh-CN" altLang="en-US" sz="3200" b="1" dirty="0">
                <a:latin typeface="Franklin Gothic Book" pitchFamily="34" charset="0"/>
                <a:ea typeface="华文楷体" pitchFamily="2" charset="-122"/>
              </a:rPr>
              <a:t>”而获得</a:t>
            </a:r>
            <a:r>
              <a:rPr lang="zh-CN" altLang="en-US" sz="3200" b="1" dirty="0">
                <a:solidFill>
                  <a:srgbClr val="FF0000"/>
                </a:solidFill>
                <a:latin typeface="Franklin Gothic Book" pitchFamily="34" charset="0"/>
                <a:ea typeface="华文楷体" pitchFamily="2" charset="-122"/>
              </a:rPr>
              <a:t>诺贝尔文学奖</a:t>
            </a:r>
            <a:r>
              <a:rPr lang="zh-CN" altLang="en-US" sz="3200" b="1" dirty="0">
                <a:latin typeface="Franklin Gothic Book" pitchFamily="34" charset="0"/>
                <a:ea typeface="华文楷体" pitchFamily="2" charset="-122"/>
              </a:rPr>
              <a:t>。</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老人与海</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是海明威全部创作中的瑰宝，是美国历史上里程碑式的３２本书之一，也是世界文学宝库中的珍品。</a:t>
            </a:r>
            <a:endParaRPr lang="zh-CN" altLang="en-US" sz="3200" b="1" dirty="0">
              <a:latin typeface="Franklin Gothic Book" pitchFamily="34" charset="0"/>
              <a:ea typeface="华文楷体" pitchFamily="2" charset="-122"/>
            </a:endParaRPr>
          </a:p>
        </p:txBody>
      </p:sp>
      <p:sp>
        <p:nvSpPr>
          <p:cNvPr id="75780" name="Text Box 4"/>
          <p:cNvSpPr txBox="1">
            <a:spLocks noChangeArrowheads="1"/>
          </p:cNvSpPr>
          <p:nvPr/>
        </p:nvSpPr>
        <p:spPr bwMode="auto">
          <a:xfrm>
            <a:off x="1692275" y="5445125"/>
            <a:ext cx="7086600" cy="1022350"/>
          </a:xfrm>
          <a:prstGeom prst="rect">
            <a:avLst/>
          </a:prstGeom>
          <a:noFill/>
          <a:ln w="76200">
            <a:solidFill>
              <a:schemeClr val="hlink"/>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Franklin Gothic Book" pitchFamily="34" charset="0"/>
                <a:ea typeface="华文楷体" pitchFamily="2" charset="-122"/>
              </a:rPr>
              <a:t>    每一句话和每一段落，都要尽量写得简洁。”这是海明威写作的信条之一。 </a:t>
            </a:r>
            <a:endParaRPr lang="zh-CN" altLang="en-US" sz="2800" b="1" dirty="0">
              <a:solidFill>
                <a:srgbClr val="FF0000"/>
              </a:solidFill>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checkerboard(across)">
                                      <p:cBhvr>
                                        <p:cTn id="7"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idx="4294967295"/>
          </p:nvPr>
        </p:nvSpPr>
        <p:spPr bwMode="auto">
          <a:xfrm>
            <a:off x="4067175" y="260350"/>
            <a:ext cx="792163" cy="4233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0" compatLnSpc="1"/>
          <a:lstStyle/>
          <a:p>
            <a:r>
              <a:rPr lang="zh-CN" altLang="en-US" sz="2800" b="1" cap="none" smtClean="0">
                <a:solidFill>
                  <a:srgbClr val="000099"/>
                </a:solidFill>
                <a:effectLst/>
              </a:rPr>
              <a:t>国民灵魂塑造大师</a:t>
            </a:r>
            <a:endParaRPr lang="zh-CN" altLang="en-US" sz="2800" b="1" cap="none" smtClean="0">
              <a:solidFill>
                <a:srgbClr val="000099"/>
              </a:solidFill>
              <a:effectLst/>
            </a:endParaRPr>
          </a:p>
        </p:txBody>
      </p:sp>
      <p:sp>
        <p:nvSpPr>
          <p:cNvPr id="77827" name="Rectangle 3"/>
          <p:cNvSpPr>
            <a:spLocks noGrp="1"/>
          </p:cNvSpPr>
          <p:nvPr>
            <p:ph type="body" sz="half" idx="4294967295"/>
          </p:nvPr>
        </p:nvSpPr>
        <p:spPr>
          <a:xfrm>
            <a:off x="179388" y="2205038"/>
            <a:ext cx="4038600" cy="4060825"/>
          </a:xfrm>
        </p:spPr>
        <p:txBody>
          <a:bodyPr/>
          <a:lstStyle/>
          <a:p>
            <a:r>
              <a:rPr lang="zh-CN" altLang="en-US" b="1" smtClean="0">
                <a:solidFill>
                  <a:srgbClr val="000099"/>
                </a:solidFill>
                <a:ea typeface="楷体_GB2312" panose="02010609030101010101" charset="-122"/>
              </a:rPr>
              <a:t>海明威</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顽强坚韧、自尊自强富有探索开拓精神的硬汉</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画出优点，影响国民</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无意而为之</a:t>
            </a:r>
            <a:endParaRPr lang="zh-CN" altLang="en-US" b="1" smtClean="0">
              <a:solidFill>
                <a:srgbClr val="000099"/>
              </a:solidFill>
              <a:ea typeface="楷体_GB2312" panose="02010609030101010101" charset="-122"/>
            </a:endParaRPr>
          </a:p>
          <a:p>
            <a:endParaRPr lang="zh-CN" altLang="en-US" sz="2800" smtClean="0">
              <a:solidFill>
                <a:srgbClr val="000099"/>
              </a:solidFill>
            </a:endParaRPr>
          </a:p>
          <a:p>
            <a:endParaRPr lang="zh-CN" altLang="en-US" sz="2800" smtClean="0"/>
          </a:p>
        </p:txBody>
      </p:sp>
      <p:sp>
        <p:nvSpPr>
          <p:cNvPr id="77828" name="Rectangle 4"/>
          <p:cNvSpPr>
            <a:spLocks noGrp="1"/>
          </p:cNvSpPr>
          <p:nvPr>
            <p:ph type="body" sz="half" idx="4294967295"/>
          </p:nvPr>
        </p:nvSpPr>
        <p:spPr>
          <a:xfrm>
            <a:off x="4859338" y="2276475"/>
            <a:ext cx="4284662" cy="3916363"/>
          </a:xfrm>
        </p:spPr>
        <p:txBody>
          <a:bodyPr/>
          <a:lstStyle/>
          <a:p>
            <a:r>
              <a:rPr lang="zh-CN" altLang="en-US" b="1" smtClean="0">
                <a:solidFill>
                  <a:srgbClr val="000099"/>
                </a:solidFill>
                <a:ea typeface="楷体_GB2312" panose="02010609030101010101" charset="-122"/>
              </a:rPr>
              <a:t>鲁迅</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懦弱卑琐、封闭保守又自高自大的懦夫</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画出缺陷，改造国民</a:t>
            </a:r>
            <a:endParaRPr lang="zh-CN" altLang="en-US" b="1" smtClean="0">
              <a:solidFill>
                <a:srgbClr val="000099"/>
              </a:solidFill>
              <a:ea typeface="楷体_GB2312" panose="02010609030101010101" charset="-122"/>
            </a:endParaRPr>
          </a:p>
          <a:p>
            <a:r>
              <a:rPr lang="zh-CN" altLang="en-US" b="1" smtClean="0">
                <a:solidFill>
                  <a:srgbClr val="000099"/>
                </a:solidFill>
                <a:ea typeface="楷体_GB2312" panose="02010609030101010101" charset="-122"/>
              </a:rPr>
              <a:t>有意而不为</a:t>
            </a:r>
            <a:endParaRPr lang="zh-CN" altLang="en-US" b="1" smtClean="0">
              <a:solidFill>
                <a:srgbClr val="000099"/>
              </a:solidFill>
              <a:ea typeface="楷体_GB2312" panose="02010609030101010101" charset="-122"/>
            </a:endParaRPr>
          </a:p>
        </p:txBody>
      </p:sp>
      <p:pic>
        <p:nvPicPr>
          <p:cNvPr id="45061" name="Picture 5" descr="海明威"/>
          <p:cNvPicPr>
            <a:picLocks noChangeAspect="1" noChangeArrowheads="1"/>
          </p:cNvPicPr>
          <p:nvPr/>
        </p:nvPicPr>
        <p:blipFill>
          <a:blip r:embed="rId1" cstate="email"/>
          <a:srcRect/>
          <a:stretch>
            <a:fillRect/>
          </a:stretch>
        </p:blipFill>
        <p:spPr bwMode="auto">
          <a:xfrm>
            <a:off x="1908175" y="0"/>
            <a:ext cx="1870075"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descr="鲁迅"/>
          <p:cNvPicPr>
            <a:picLocks noChangeAspect="1" noChangeArrowheads="1"/>
          </p:cNvPicPr>
          <p:nvPr/>
        </p:nvPicPr>
        <p:blipFill>
          <a:blip r:embed="rId2" cstate="email"/>
          <a:srcRect/>
          <a:stretch>
            <a:fillRect/>
          </a:stretch>
        </p:blipFill>
        <p:spPr bwMode="auto">
          <a:xfrm>
            <a:off x="6516688" y="0"/>
            <a:ext cx="1998662"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 calcmode="lin" valueType="num">
                                      <p:cBhvr additive="base">
                                        <p:cTn id="7" dur="500" fill="hold"/>
                                        <p:tgtEl>
                                          <p:spTgt spid="778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828">
                                            <p:txEl>
                                              <p:pRg st="1" end="1"/>
                                            </p:txEl>
                                          </p:spTgt>
                                        </p:tgtEl>
                                        <p:attrNameLst>
                                          <p:attrName>style.visibility</p:attrName>
                                        </p:attrNameLst>
                                      </p:cBhvr>
                                      <p:to>
                                        <p:strVal val="visible"/>
                                      </p:to>
                                    </p:set>
                                    <p:anim calcmode="lin" valueType="num">
                                      <p:cBhvr additive="base">
                                        <p:cTn id="13" dur="500" fill="hold"/>
                                        <p:tgtEl>
                                          <p:spTgt spid="7782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2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7827">
                                            <p:txEl>
                                              <p:pRg st="2" end="2"/>
                                            </p:txEl>
                                          </p:spTgt>
                                        </p:tgtEl>
                                        <p:attrNameLst>
                                          <p:attrName>style.visibility</p:attrName>
                                        </p:attrNameLst>
                                      </p:cBhvr>
                                      <p:to>
                                        <p:strVal val="visible"/>
                                      </p:to>
                                    </p:set>
                                    <p:anim calcmode="lin" valueType="num">
                                      <p:cBhvr additive="base">
                                        <p:cTn id="19" dur="500" fill="hold"/>
                                        <p:tgtEl>
                                          <p:spTgt spid="778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8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7828">
                                            <p:txEl>
                                              <p:pRg st="2" end="2"/>
                                            </p:txEl>
                                          </p:spTgt>
                                        </p:tgtEl>
                                        <p:attrNameLst>
                                          <p:attrName>style.visibility</p:attrName>
                                        </p:attrNameLst>
                                      </p:cBhvr>
                                      <p:to>
                                        <p:strVal val="visible"/>
                                      </p:to>
                                    </p:set>
                                    <p:anim calcmode="lin" valueType="num">
                                      <p:cBhvr additive="base">
                                        <p:cTn id="25" dur="500" fill="hold"/>
                                        <p:tgtEl>
                                          <p:spTgt spid="7782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82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7827">
                                            <p:txEl>
                                              <p:pRg st="3" end="3"/>
                                            </p:txEl>
                                          </p:spTgt>
                                        </p:tgtEl>
                                        <p:attrNameLst>
                                          <p:attrName>style.visibility</p:attrName>
                                        </p:attrNameLst>
                                      </p:cBhvr>
                                      <p:to>
                                        <p:strVal val="visible"/>
                                      </p:to>
                                    </p:set>
                                    <p:anim calcmode="lin" valueType="num">
                                      <p:cBhvr additive="base">
                                        <p:cTn id="31" dur="500" fill="hold"/>
                                        <p:tgtEl>
                                          <p:spTgt spid="7782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78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7828">
                                            <p:txEl>
                                              <p:pRg st="3" end="3"/>
                                            </p:txEl>
                                          </p:spTgt>
                                        </p:tgtEl>
                                        <p:attrNameLst>
                                          <p:attrName>style.visibility</p:attrName>
                                        </p:attrNameLst>
                                      </p:cBhvr>
                                      <p:to>
                                        <p:strVal val="visible"/>
                                      </p:to>
                                    </p:set>
                                    <p:anim calcmode="lin" valueType="num">
                                      <p:cBhvr additive="base">
                                        <p:cTn id="37" dur="500" fill="hold"/>
                                        <p:tgtEl>
                                          <p:spTgt spid="7782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782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body" idx="4294967295"/>
          </p:nvPr>
        </p:nvSpPr>
        <p:spPr/>
        <p:txBody>
          <a:bodyPr/>
          <a:lstStyle/>
          <a:p>
            <a:pPr>
              <a:buFont typeface="Wingdings 2" panose="05020102010507070707" pitchFamily="18" charset="2"/>
              <a:buNone/>
            </a:pPr>
            <a:r>
              <a:rPr lang="zh-CN" altLang="en-US" sz="5400" b="1" dirty="0" smtClean="0">
                <a:solidFill>
                  <a:srgbClr val="000099"/>
                </a:solidFill>
              </a:rPr>
              <a:t>  大师已然作古，</a:t>
            </a:r>
            <a:endParaRPr lang="zh-CN" altLang="en-US" sz="5400" b="1" dirty="0" smtClean="0">
              <a:solidFill>
                <a:srgbClr val="000099"/>
              </a:solidFill>
            </a:endParaRPr>
          </a:p>
          <a:p>
            <a:pPr>
              <a:buFont typeface="Wingdings 2" panose="05020102010507070707" pitchFamily="18" charset="2"/>
              <a:buNone/>
            </a:pPr>
            <a:r>
              <a:rPr lang="zh-CN" altLang="en-US" sz="5400" b="1" dirty="0" smtClean="0">
                <a:solidFill>
                  <a:srgbClr val="000099"/>
                </a:solidFill>
              </a:rPr>
              <a:t>  留给我们的却是久久的</a:t>
            </a:r>
            <a:endParaRPr lang="zh-CN" altLang="en-US" sz="5400" b="1" dirty="0" smtClean="0">
              <a:solidFill>
                <a:srgbClr val="000099"/>
              </a:solidFill>
            </a:endParaRPr>
          </a:p>
          <a:p>
            <a:pPr>
              <a:buFont typeface="Wingdings 2" panose="05020102010507070707" pitchFamily="18" charset="2"/>
              <a:buNone/>
            </a:pPr>
            <a:r>
              <a:rPr lang="zh-CN" altLang="en-US" sz="5400" b="1" dirty="0" smtClean="0">
                <a:solidFill>
                  <a:srgbClr val="000099"/>
                </a:solidFill>
              </a:rPr>
              <a:t>  沉思</a:t>
            </a:r>
            <a:r>
              <a:rPr lang="en-US" altLang="zh-CN" sz="5400" b="1" dirty="0" smtClean="0">
                <a:solidFill>
                  <a:srgbClr val="000099"/>
                </a:solidFill>
              </a:rPr>
              <a:t>…… </a:t>
            </a:r>
            <a:endParaRPr lang="en-US" altLang="zh-CN" sz="5400" b="1" dirty="0" smtClean="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78850">
                                            <p:txEl>
                                              <p:pRg st="0" end="0"/>
                                            </p:txEl>
                                          </p:spTgt>
                                        </p:tgtEl>
                                        <p:attrNameLst>
                                          <p:attrName>style.visibility</p:attrName>
                                        </p:attrNameLst>
                                      </p:cBhvr>
                                      <p:to>
                                        <p:strVal val="visible"/>
                                      </p:to>
                                    </p:set>
                                    <p:animEffect transition="in" filter="fade">
                                      <p:cBhvr>
                                        <p:cTn id="7" dur="1000"/>
                                        <p:tgtEl>
                                          <p:spTgt spid="78850">
                                            <p:txEl>
                                              <p:pRg st="0" end="0"/>
                                            </p:txEl>
                                          </p:spTgt>
                                        </p:tgtEl>
                                      </p:cBhvr>
                                    </p:animEffect>
                                    <p:anim calcmode="lin" valueType="num">
                                      <p:cBhvr>
                                        <p:cTn id="8" dur="1000" fill="hold"/>
                                        <p:tgtEl>
                                          <p:spTgt spid="78850">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8850">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78850">
                                            <p:txEl>
                                              <p:pRg st="1" end="1"/>
                                            </p:txEl>
                                          </p:spTgt>
                                        </p:tgtEl>
                                        <p:attrNameLst>
                                          <p:attrName>style.visibility</p:attrName>
                                        </p:attrNameLst>
                                      </p:cBhvr>
                                      <p:to>
                                        <p:strVal val="visible"/>
                                      </p:to>
                                    </p:set>
                                    <p:animEffect transition="in" filter="fade">
                                      <p:cBhvr>
                                        <p:cTn id="12" dur="1000"/>
                                        <p:tgtEl>
                                          <p:spTgt spid="78850">
                                            <p:txEl>
                                              <p:pRg st="1" end="1"/>
                                            </p:txEl>
                                          </p:spTgt>
                                        </p:tgtEl>
                                      </p:cBhvr>
                                    </p:animEffect>
                                    <p:anim calcmode="lin" valueType="num">
                                      <p:cBhvr>
                                        <p:cTn id="13" dur="1000" fill="hold"/>
                                        <p:tgtEl>
                                          <p:spTgt spid="78850">
                                            <p:txEl>
                                              <p:pRg st="1" end="1"/>
                                            </p:txEl>
                                          </p:spTgt>
                                        </p:tgtEl>
                                        <p:attrNameLst>
                                          <p:attrName>ppt_x</p:attrName>
                                        </p:attrNameLst>
                                      </p:cBhvr>
                                      <p:tavLst>
                                        <p:tav tm="0">
                                          <p:val>
                                            <p:strVal val="#ppt_x-.1"/>
                                          </p:val>
                                        </p:tav>
                                        <p:tav tm="100000">
                                          <p:val>
                                            <p:strVal val="#ppt_x"/>
                                          </p:val>
                                        </p:tav>
                                      </p:tavLst>
                                    </p:anim>
                                    <p:anim calcmode="lin" valueType="num">
                                      <p:cBhvr>
                                        <p:cTn id="14" dur="1000" fill="hold"/>
                                        <p:tgtEl>
                                          <p:spTgt spid="78850">
                                            <p:txEl>
                                              <p:pRg st="1" end="1"/>
                                            </p:txEl>
                                          </p:spTgt>
                                        </p:tgtEl>
                                        <p:attrNameLst>
                                          <p:attrName>ppt_y</p:attrName>
                                        </p:attrNameLst>
                                      </p:cBhvr>
                                      <p:tavLst>
                                        <p:tav tm="0">
                                          <p:val>
                                            <p:strVal val="#ppt_y"/>
                                          </p:val>
                                        </p:tav>
                                        <p:tav tm="100000">
                                          <p:val>
                                            <p:strVal val="#ppt_y"/>
                                          </p:val>
                                        </p:tav>
                                      </p:tavLst>
                                    </p:anim>
                                  </p:childTnLst>
                                </p:cTn>
                              </p:par>
                              <p:par>
                                <p:cTn id="15" presetID="40" presetClass="entr" presetSubtype="0" fill="hold" nodeType="withEffect">
                                  <p:stCondLst>
                                    <p:cond delay="0"/>
                                  </p:stCondLst>
                                  <p:iterate type="lt">
                                    <p:tmPct val="10000"/>
                                  </p:iterate>
                                  <p:childTnLst>
                                    <p:set>
                                      <p:cBhvr>
                                        <p:cTn id="16" dur="1" fill="hold">
                                          <p:stCondLst>
                                            <p:cond delay="0"/>
                                          </p:stCondLst>
                                        </p:cTn>
                                        <p:tgtEl>
                                          <p:spTgt spid="78850">
                                            <p:txEl>
                                              <p:pRg st="2" end="2"/>
                                            </p:txEl>
                                          </p:spTgt>
                                        </p:tgtEl>
                                        <p:attrNameLst>
                                          <p:attrName>style.visibility</p:attrName>
                                        </p:attrNameLst>
                                      </p:cBhvr>
                                      <p:to>
                                        <p:strVal val="visible"/>
                                      </p:to>
                                    </p:set>
                                    <p:animEffect transition="in" filter="fade">
                                      <p:cBhvr>
                                        <p:cTn id="17" dur="1000"/>
                                        <p:tgtEl>
                                          <p:spTgt spid="78850">
                                            <p:txEl>
                                              <p:pRg st="2" end="2"/>
                                            </p:txEl>
                                          </p:spTgt>
                                        </p:tgtEl>
                                      </p:cBhvr>
                                    </p:animEffect>
                                    <p:anim calcmode="lin" valueType="num">
                                      <p:cBhvr>
                                        <p:cTn id="18" dur="1000" fill="hold"/>
                                        <p:tgtEl>
                                          <p:spTgt spid="78850">
                                            <p:txEl>
                                              <p:pRg st="2" end="2"/>
                                            </p:txEl>
                                          </p:spTgt>
                                        </p:tgtEl>
                                        <p:attrNameLst>
                                          <p:attrName>ppt_x</p:attrName>
                                        </p:attrNameLst>
                                      </p:cBhvr>
                                      <p:tavLst>
                                        <p:tav tm="0">
                                          <p:val>
                                            <p:strVal val="#ppt_x-.1"/>
                                          </p:val>
                                        </p:tav>
                                        <p:tav tm="100000">
                                          <p:val>
                                            <p:strVal val="#ppt_x"/>
                                          </p:val>
                                        </p:tav>
                                      </p:tavLst>
                                    </p:anim>
                                    <p:anim calcmode="lin" valueType="num">
                                      <p:cBhvr>
                                        <p:cTn id="19" dur="1000" fill="hold"/>
                                        <p:tgtEl>
                                          <p:spTgt spid="7885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Hemimgway in Spanish Civil War"/>
          <p:cNvPicPr>
            <a:picLocks noChangeAspect="1" noChangeArrowheads="1"/>
          </p:cNvPicPr>
          <p:nvPr/>
        </p:nvPicPr>
        <p:blipFill>
          <a:blip r:embed="rId1"/>
          <a:srcRect/>
          <a:stretch>
            <a:fillRect/>
          </a:stretch>
        </p:blipFill>
        <p:spPr bwMode="auto">
          <a:xfrm>
            <a:off x="4572000" y="476250"/>
            <a:ext cx="3268663"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79" name="Picture 3" descr="Hemingway with marlin catch"/>
          <p:cNvPicPr>
            <a:picLocks noChangeAspect="1" noChangeArrowheads="1"/>
          </p:cNvPicPr>
          <p:nvPr/>
        </p:nvPicPr>
        <p:blipFill>
          <a:blip r:embed="rId2"/>
          <a:srcRect/>
          <a:stretch>
            <a:fillRect/>
          </a:stretch>
        </p:blipFill>
        <p:spPr bwMode="auto">
          <a:xfrm>
            <a:off x="4572000" y="3716338"/>
            <a:ext cx="3257550"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Picture 4" descr="海明威高中畢業照"/>
          <p:cNvPicPr>
            <a:picLocks noChangeAspect="1" noChangeArrowheads="1"/>
          </p:cNvPicPr>
          <p:nvPr/>
        </p:nvPicPr>
        <p:blipFill>
          <a:blip r:embed="rId3"/>
          <a:srcRect/>
          <a:stretch>
            <a:fillRect/>
          </a:stretch>
        </p:blipFill>
        <p:spPr bwMode="auto">
          <a:xfrm>
            <a:off x="755650" y="765175"/>
            <a:ext cx="284956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1" name="Text Box 5"/>
          <p:cNvSpPr txBox="1">
            <a:spLocks noChangeArrowheads="1"/>
          </p:cNvSpPr>
          <p:nvPr/>
        </p:nvSpPr>
        <p:spPr bwMode="auto">
          <a:xfrm>
            <a:off x="1116013" y="4797425"/>
            <a:ext cx="2376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tx2"/>
                </a:solidFill>
                <a:latin typeface="Franklin Gothic Book" pitchFamily="34" charset="0"/>
                <a:ea typeface="华文楷体" pitchFamily="2" charset="-122"/>
              </a:rPr>
              <a:t>青年时代的海明威</a:t>
            </a:r>
            <a:endParaRPr lang="zh-CN" altLang="en-US" b="1">
              <a:solidFill>
                <a:schemeClr val="tx2"/>
              </a:solidFill>
              <a:latin typeface="Franklin Gothic Book" pitchFamily="34" charset="0"/>
              <a:ea typeface="华文楷体" pitchFamily="2" charset="-122"/>
            </a:endParaRPr>
          </a:p>
        </p:txBody>
      </p:sp>
      <p:sp>
        <p:nvSpPr>
          <p:cNvPr id="101382" name="Text Box 6"/>
          <p:cNvSpPr txBox="1">
            <a:spLocks noChangeArrowheads="1"/>
          </p:cNvSpPr>
          <p:nvPr/>
        </p:nvSpPr>
        <p:spPr bwMode="auto">
          <a:xfrm>
            <a:off x="5219700" y="3068638"/>
            <a:ext cx="2303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tx2"/>
                </a:solidFill>
                <a:latin typeface="Franklin Gothic Book" pitchFamily="34" charset="0"/>
                <a:ea typeface="华文楷体" pitchFamily="2" charset="-122"/>
              </a:rPr>
              <a:t>参战的海明威</a:t>
            </a:r>
            <a:endParaRPr lang="zh-CN" altLang="en-US" b="1">
              <a:solidFill>
                <a:schemeClr val="tx2"/>
              </a:solidFill>
              <a:latin typeface="Franklin Gothic Book" pitchFamily="34" charset="0"/>
              <a:ea typeface="华文楷体" pitchFamily="2" charset="-122"/>
            </a:endParaRPr>
          </a:p>
        </p:txBody>
      </p:sp>
      <p:sp>
        <p:nvSpPr>
          <p:cNvPr id="101383" name="Text Box 7"/>
          <p:cNvSpPr txBox="1">
            <a:spLocks noChangeArrowheads="1"/>
          </p:cNvSpPr>
          <p:nvPr/>
        </p:nvSpPr>
        <p:spPr bwMode="auto">
          <a:xfrm>
            <a:off x="5435600" y="6308725"/>
            <a:ext cx="13350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tx2"/>
                </a:solidFill>
                <a:latin typeface="Franklin Gothic Book" pitchFamily="34" charset="0"/>
                <a:ea typeface="华文楷体" pitchFamily="2" charset="-122"/>
              </a:rPr>
              <a:t>捕获马林鱼</a:t>
            </a:r>
            <a:endParaRPr lang="zh-CN" altLang="en-US" b="1">
              <a:solidFill>
                <a:schemeClr val="tx2"/>
              </a:solidFill>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1380"/>
                                        </p:tgtEl>
                                        <p:attrNameLst>
                                          <p:attrName>style.visibility</p:attrName>
                                        </p:attrNameLst>
                                      </p:cBhvr>
                                      <p:to>
                                        <p:strVal val="visible"/>
                                      </p:to>
                                    </p:set>
                                    <p:anim calcmode="lin" valueType="num">
                                      <p:cBhvr>
                                        <p:cTn id="7" dur="500" fill="hold"/>
                                        <p:tgtEl>
                                          <p:spTgt spid="101380"/>
                                        </p:tgtEl>
                                        <p:attrNameLst>
                                          <p:attrName>ppt_w</p:attrName>
                                        </p:attrNameLst>
                                      </p:cBhvr>
                                      <p:tavLst>
                                        <p:tav tm="0">
                                          <p:val>
                                            <p:fltVal val="0"/>
                                          </p:val>
                                        </p:tav>
                                        <p:tav tm="100000">
                                          <p:val>
                                            <p:strVal val="#ppt_w"/>
                                          </p:val>
                                        </p:tav>
                                      </p:tavLst>
                                    </p:anim>
                                    <p:anim calcmode="lin" valueType="num">
                                      <p:cBhvr>
                                        <p:cTn id="8" dur="500" fill="hold"/>
                                        <p:tgtEl>
                                          <p:spTgt spid="10138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01381"/>
                                        </p:tgtEl>
                                        <p:attrNameLst>
                                          <p:attrName>style.visibility</p:attrName>
                                        </p:attrNameLst>
                                      </p:cBhvr>
                                      <p:to>
                                        <p:strVal val="visible"/>
                                      </p:to>
                                    </p:set>
                                    <p:anim calcmode="lin" valueType="num">
                                      <p:cBhvr>
                                        <p:cTn id="13" dur="1000" fill="hold"/>
                                        <p:tgtEl>
                                          <p:spTgt spid="101381"/>
                                        </p:tgtEl>
                                        <p:attrNameLst>
                                          <p:attrName>ppt_w</p:attrName>
                                        </p:attrNameLst>
                                      </p:cBhvr>
                                      <p:tavLst>
                                        <p:tav tm="0">
                                          <p:val>
                                            <p:strVal val="#ppt_w*0.70"/>
                                          </p:val>
                                        </p:tav>
                                        <p:tav tm="100000">
                                          <p:val>
                                            <p:strVal val="#ppt_w"/>
                                          </p:val>
                                        </p:tav>
                                      </p:tavLst>
                                    </p:anim>
                                    <p:anim calcmode="lin" valueType="num">
                                      <p:cBhvr>
                                        <p:cTn id="14" dur="1000" fill="hold"/>
                                        <p:tgtEl>
                                          <p:spTgt spid="101381"/>
                                        </p:tgtEl>
                                        <p:attrNameLst>
                                          <p:attrName>ppt_h</p:attrName>
                                        </p:attrNameLst>
                                      </p:cBhvr>
                                      <p:tavLst>
                                        <p:tav tm="0">
                                          <p:val>
                                            <p:strVal val="#ppt_h"/>
                                          </p:val>
                                        </p:tav>
                                        <p:tav tm="100000">
                                          <p:val>
                                            <p:strVal val="#ppt_h"/>
                                          </p:val>
                                        </p:tav>
                                      </p:tavLst>
                                    </p:anim>
                                    <p:animEffect transition="in" filter="fade">
                                      <p:cBhvr>
                                        <p:cTn id="15" dur="1000"/>
                                        <p:tgtEl>
                                          <p:spTgt spid="101381"/>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36" fill="hold" nodeType="clickEffect">
                                  <p:stCondLst>
                                    <p:cond delay="0"/>
                                  </p:stCondLst>
                                  <p:childTnLst>
                                    <p:set>
                                      <p:cBhvr>
                                        <p:cTn id="19" dur="1" fill="hold">
                                          <p:stCondLst>
                                            <p:cond delay="0"/>
                                          </p:stCondLst>
                                        </p:cTn>
                                        <p:tgtEl>
                                          <p:spTgt spid="101378"/>
                                        </p:tgtEl>
                                        <p:attrNameLst>
                                          <p:attrName>style.visibility</p:attrName>
                                        </p:attrNameLst>
                                      </p:cBhvr>
                                      <p:to>
                                        <p:strVal val="visible"/>
                                      </p:to>
                                    </p:set>
                                    <p:anim calcmode="lin" valueType="num">
                                      <p:cBhvr>
                                        <p:cTn id="20" dur="500" fill="hold"/>
                                        <p:tgtEl>
                                          <p:spTgt spid="101378"/>
                                        </p:tgtEl>
                                        <p:attrNameLst>
                                          <p:attrName>ppt_w</p:attrName>
                                        </p:attrNameLst>
                                      </p:cBhvr>
                                      <p:tavLst>
                                        <p:tav tm="0">
                                          <p:val>
                                            <p:strVal val="(6*min(max(#ppt_w*#ppt_h,.3),1)-7.4)/-.7*#ppt_w"/>
                                          </p:val>
                                        </p:tav>
                                        <p:tav tm="100000">
                                          <p:val>
                                            <p:strVal val="#ppt_w"/>
                                          </p:val>
                                        </p:tav>
                                      </p:tavLst>
                                    </p:anim>
                                    <p:anim calcmode="lin" valueType="num">
                                      <p:cBhvr>
                                        <p:cTn id="21" dur="500" fill="hold"/>
                                        <p:tgtEl>
                                          <p:spTgt spid="101378"/>
                                        </p:tgtEl>
                                        <p:attrNameLst>
                                          <p:attrName>ppt_h</p:attrName>
                                        </p:attrNameLst>
                                      </p:cBhvr>
                                      <p:tavLst>
                                        <p:tav tm="0">
                                          <p:val>
                                            <p:strVal val="(6*min(max(#ppt_w*#ppt_h,.3),1)-7.4)/-.7*#ppt_h"/>
                                          </p:val>
                                        </p:tav>
                                        <p:tav tm="100000">
                                          <p:val>
                                            <p:strVal val="#ppt_h"/>
                                          </p:val>
                                        </p:tav>
                                      </p:tavLst>
                                    </p:anim>
                                    <p:anim calcmode="lin" valueType="num">
                                      <p:cBhvr>
                                        <p:cTn id="22" dur="500" fill="hold"/>
                                        <p:tgtEl>
                                          <p:spTgt spid="101378"/>
                                        </p:tgtEl>
                                        <p:attrNameLst>
                                          <p:attrName>ppt_x</p:attrName>
                                        </p:attrNameLst>
                                      </p:cBhvr>
                                      <p:tavLst>
                                        <p:tav tm="0">
                                          <p:val>
                                            <p:fltVal val="0.5"/>
                                          </p:val>
                                        </p:tav>
                                        <p:tav tm="100000">
                                          <p:val>
                                            <p:strVal val="#ppt_x"/>
                                          </p:val>
                                        </p:tav>
                                      </p:tavLst>
                                    </p:anim>
                                    <p:anim calcmode="lin" valueType="num">
                                      <p:cBhvr>
                                        <p:cTn id="23" dur="500" fill="hold"/>
                                        <p:tgtEl>
                                          <p:spTgt spid="101378"/>
                                        </p:tgtEl>
                                        <p:attrNameLst>
                                          <p:attrName>ppt_y</p:attrName>
                                        </p:attrNameLst>
                                      </p:cBhvr>
                                      <p:tavLst>
                                        <p:tav tm="0">
                                          <p:val>
                                            <p:strVal val="1+(6*min(max(#ppt_w*#ppt_h,.3),1)-7.4)/-.7*#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01382"/>
                                        </p:tgtEl>
                                        <p:attrNameLst>
                                          <p:attrName>style.visibility</p:attrName>
                                        </p:attrNameLst>
                                      </p:cBhvr>
                                      <p:to>
                                        <p:strVal val="visible"/>
                                      </p:to>
                                    </p:set>
                                    <p:anim calcmode="lin" valueType="num">
                                      <p:cBhvr>
                                        <p:cTn id="28" dur="1000" fill="hold"/>
                                        <p:tgtEl>
                                          <p:spTgt spid="101382"/>
                                        </p:tgtEl>
                                        <p:attrNameLst>
                                          <p:attrName>ppt_w</p:attrName>
                                        </p:attrNameLst>
                                      </p:cBhvr>
                                      <p:tavLst>
                                        <p:tav tm="0">
                                          <p:val>
                                            <p:strVal val="#ppt_w*0.70"/>
                                          </p:val>
                                        </p:tav>
                                        <p:tav tm="100000">
                                          <p:val>
                                            <p:strVal val="#ppt_w"/>
                                          </p:val>
                                        </p:tav>
                                      </p:tavLst>
                                    </p:anim>
                                    <p:anim calcmode="lin" valueType="num">
                                      <p:cBhvr>
                                        <p:cTn id="29" dur="1000" fill="hold"/>
                                        <p:tgtEl>
                                          <p:spTgt spid="101382"/>
                                        </p:tgtEl>
                                        <p:attrNameLst>
                                          <p:attrName>ppt_h</p:attrName>
                                        </p:attrNameLst>
                                      </p:cBhvr>
                                      <p:tavLst>
                                        <p:tav tm="0">
                                          <p:val>
                                            <p:strVal val="#ppt_h"/>
                                          </p:val>
                                        </p:tav>
                                        <p:tav tm="100000">
                                          <p:val>
                                            <p:strVal val="#ppt_h"/>
                                          </p:val>
                                        </p:tav>
                                      </p:tavLst>
                                    </p:anim>
                                    <p:animEffect transition="in" filter="fade">
                                      <p:cBhvr>
                                        <p:cTn id="30" dur="1000"/>
                                        <p:tgtEl>
                                          <p:spTgt spid="10138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01379"/>
                                        </p:tgtEl>
                                        <p:attrNameLst>
                                          <p:attrName>style.visibility</p:attrName>
                                        </p:attrNameLst>
                                      </p:cBhvr>
                                      <p:to>
                                        <p:strVal val="visible"/>
                                      </p:to>
                                    </p:set>
                                    <p:anim calcmode="lin" valueType="num">
                                      <p:cBhvr additive="base">
                                        <p:cTn id="35" dur="500" fill="hold"/>
                                        <p:tgtEl>
                                          <p:spTgt spid="101379"/>
                                        </p:tgtEl>
                                        <p:attrNameLst>
                                          <p:attrName>ppt_x</p:attrName>
                                        </p:attrNameLst>
                                      </p:cBhvr>
                                      <p:tavLst>
                                        <p:tav tm="0">
                                          <p:val>
                                            <p:strVal val="0-#ppt_w/2"/>
                                          </p:val>
                                        </p:tav>
                                        <p:tav tm="100000">
                                          <p:val>
                                            <p:strVal val="#ppt_x"/>
                                          </p:val>
                                        </p:tav>
                                      </p:tavLst>
                                    </p:anim>
                                    <p:anim calcmode="lin" valueType="num">
                                      <p:cBhvr additive="base">
                                        <p:cTn id="36" dur="500" fill="hold"/>
                                        <p:tgtEl>
                                          <p:spTgt spid="10137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01383"/>
                                        </p:tgtEl>
                                        <p:attrNameLst>
                                          <p:attrName>style.visibility</p:attrName>
                                        </p:attrNameLst>
                                      </p:cBhvr>
                                      <p:to>
                                        <p:strVal val="visible"/>
                                      </p:to>
                                    </p:set>
                                    <p:anim calcmode="lin" valueType="num">
                                      <p:cBhvr>
                                        <p:cTn id="41" dur="1000" fill="hold"/>
                                        <p:tgtEl>
                                          <p:spTgt spid="101383"/>
                                        </p:tgtEl>
                                        <p:attrNameLst>
                                          <p:attrName>ppt_w</p:attrName>
                                        </p:attrNameLst>
                                      </p:cBhvr>
                                      <p:tavLst>
                                        <p:tav tm="0">
                                          <p:val>
                                            <p:strVal val="#ppt_w*0.70"/>
                                          </p:val>
                                        </p:tav>
                                        <p:tav tm="100000">
                                          <p:val>
                                            <p:strVal val="#ppt_w"/>
                                          </p:val>
                                        </p:tav>
                                      </p:tavLst>
                                    </p:anim>
                                    <p:anim calcmode="lin" valueType="num">
                                      <p:cBhvr>
                                        <p:cTn id="42" dur="1000" fill="hold"/>
                                        <p:tgtEl>
                                          <p:spTgt spid="101383"/>
                                        </p:tgtEl>
                                        <p:attrNameLst>
                                          <p:attrName>ppt_h</p:attrName>
                                        </p:attrNameLst>
                                      </p:cBhvr>
                                      <p:tavLst>
                                        <p:tav tm="0">
                                          <p:val>
                                            <p:strVal val="#ppt_h"/>
                                          </p:val>
                                        </p:tav>
                                        <p:tav tm="100000">
                                          <p:val>
                                            <p:strVal val="#ppt_h"/>
                                          </p:val>
                                        </p:tav>
                                      </p:tavLst>
                                    </p:anim>
                                    <p:animEffect transition="in" filter="fade">
                                      <p:cBhvr>
                                        <p:cTn id="43" dur="1000"/>
                                        <p:tgtEl>
                                          <p:spTgt spid="101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P spid="101382" grpId="0"/>
      <p:bldP spid="10138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228600" y="228600"/>
            <a:ext cx="3657600" cy="1003300"/>
          </a:xfrm>
          <a:prstGeom prst="rect">
            <a:avLst/>
          </a:prstGeom>
          <a:noFill/>
          <a:ln w="57150" cmpd="thinThick">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660033"/>
                </a:solidFill>
                <a:latin typeface="Franklin Gothic Book" pitchFamily="34" charset="0"/>
                <a:ea typeface="黑体" panose="02010600030101010101" pitchFamily="49" charset="-122"/>
              </a:rPr>
              <a:t>中外学人对海明威的评价及纪念文章选读</a:t>
            </a:r>
            <a:endParaRPr lang="zh-CN" altLang="en-US" sz="2800" b="1" dirty="0">
              <a:solidFill>
                <a:srgbClr val="660033"/>
              </a:solidFill>
              <a:latin typeface="Franklin Gothic Book" pitchFamily="34" charset="0"/>
              <a:ea typeface="黑体" panose="02010600030101010101" pitchFamily="49" charset="-122"/>
            </a:endParaRPr>
          </a:p>
        </p:txBody>
      </p:sp>
      <p:sp>
        <p:nvSpPr>
          <p:cNvPr id="47107" name="Text Box 3"/>
          <p:cNvSpPr txBox="1">
            <a:spLocks noChangeArrowheads="1"/>
          </p:cNvSpPr>
          <p:nvPr/>
        </p:nvSpPr>
        <p:spPr bwMode="auto">
          <a:xfrm>
            <a:off x="381000" y="1447800"/>
            <a:ext cx="8077200" cy="3754874"/>
          </a:xfrm>
          <a:prstGeom prst="rect">
            <a:avLst/>
          </a:prstGeom>
          <a:noFill/>
          <a:ln w="76200">
            <a:solidFill>
              <a:schemeClr val="hlink"/>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Franklin Gothic Book" pitchFamily="34" charset="0"/>
                <a:ea typeface="华文楷体" pitchFamily="2" charset="-122"/>
              </a:rPr>
              <a:t>    </a:t>
            </a:r>
            <a:r>
              <a:rPr lang="en-US" altLang="zh-CN" sz="3000" b="1" dirty="0">
                <a:latin typeface="Franklin Gothic Book" pitchFamily="34" charset="0"/>
                <a:ea typeface="华文楷体" pitchFamily="2" charset="-122"/>
              </a:rPr>
              <a:t>《</a:t>
            </a:r>
            <a:r>
              <a:rPr lang="zh-CN" altLang="en-US" sz="3000" b="1" dirty="0">
                <a:latin typeface="Franklin Gothic Book" pitchFamily="34" charset="0"/>
                <a:ea typeface="华文楷体" pitchFamily="2" charset="-122"/>
              </a:rPr>
              <a:t>老人与海</a:t>
            </a:r>
            <a:r>
              <a:rPr lang="en-US" altLang="zh-CN" sz="3000" b="1" dirty="0">
                <a:latin typeface="Franklin Gothic Book" pitchFamily="34" charset="0"/>
                <a:ea typeface="华文楷体" pitchFamily="2" charset="-122"/>
              </a:rPr>
              <a:t>》</a:t>
            </a:r>
            <a:r>
              <a:rPr lang="zh-CN" altLang="en-US" sz="3000" b="1" dirty="0">
                <a:latin typeface="Franklin Gothic Book" pitchFamily="34" charset="0"/>
                <a:ea typeface="华文楷体" pitchFamily="2" charset="-122"/>
              </a:rPr>
              <a:t>是一首田园诗，大海就是大海，不是拜伦式的，不是麦尔维尔式的，好比</a:t>
            </a:r>
            <a:r>
              <a:rPr lang="zh-CN" altLang="en-US" sz="3000" b="1" dirty="0">
                <a:latin typeface="Franklin Gothic Book" pitchFamily="34" charset="0"/>
                <a:ea typeface="华文楷体" pitchFamily="2" charset="-122"/>
                <a:hlinkClick r:id="rId1"/>
              </a:rPr>
              <a:t>荷马</a:t>
            </a:r>
            <a:r>
              <a:rPr lang="zh-CN" altLang="en-US" sz="3000" b="1" dirty="0">
                <a:latin typeface="Franklin Gothic Book" pitchFamily="34" charset="0"/>
                <a:ea typeface="华文楷体" pitchFamily="2" charset="-122"/>
              </a:rPr>
              <a:t>的手笔；行文又沉着又动人，犹如荷马的诗。真正的艺术家既不象征化，也不寓言化</a:t>
            </a:r>
            <a:r>
              <a:rPr lang="en-US" altLang="zh-CN" sz="3000" b="1" dirty="0">
                <a:latin typeface="Franklin Gothic Book" pitchFamily="34" charset="0"/>
                <a:ea typeface="华文楷体" pitchFamily="2" charset="-122"/>
              </a:rPr>
              <a:t>--</a:t>
            </a:r>
            <a:r>
              <a:rPr lang="zh-CN" altLang="en-US" sz="3000" b="1" dirty="0">
                <a:latin typeface="Franklin Gothic Book" pitchFamily="34" charset="0"/>
                <a:ea typeface="华文楷体" pitchFamily="2" charset="-122"/>
              </a:rPr>
              <a:t>海明威是一位真正的艺术家</a:t>
            </a:r>
            <a:r>
              <a:rPr lang="en-US" altLang="zh-CN" sz="3000" b="1" dirty="0">
                <a:latin typeface="Franklin Gothic Book" pitchFamily="34" charset="0"/>
                <a:ea typeface="华文楷体" pitchFamily="2" charset="-122"/>
              </a:rPr>
              <a:t>--</a:t>
            </a:r>
            <a:r>
              <a:rPr lang="zh-CN" altLang="en-US" sz="3000" b="1" dirty="0">
                <a:latin typeface="Franklin Gothic Book" pitchFamily="34" charset="0"/>
                <a:ea typeface="华文楷体" pitchFamily="2" charset="-122"/>
              </a:rPr>
              <a:t>但是任何一部真正的艺术品都能散发出象征和寓言的意味，这一部短小但并不渺小的杰作也是如此。 </a:t>
            </a:r>
            <a:br>
              <a:rPr lang="zh-CN" altLang="en-US" sz="3000" b="1" dirty="0">
                <a:latin typeface="Franklin Gothic Book" pitchFamily="34" charset="0"/>
                <a:ea typeface="华文楷体" pitchFamily="2" charset="-122"/>
              </a:rPr>
            </a:br>
            <a:r>
              <a:rPr lang="zh-CN" altLang="en-US" sz="2800" b="1" dirty="0">
                <a:latin typeface="Franklin Gothic Book" pitchFamily="34" charset="0"/>
                <a:ea typeface="华文楷体" pitchFamily="2" charset="-122"/>
              </a:rPr>
              <a:t>                </a:t>
            </a:r>
            <a:r>
              <a:rPr lang="en-US" altLang="zh-CN" sz="2800" b="1" dirty="0" smtClean="0">
                <a:latin typeface="Franklin Gothic Book" pitchFamily="34" charset="0"/>
                <a:ea typeface="华文楷体" pitchFamily="2" charset="-122"/>
              </a:rPr>
              <a:t>--</a:t>
            </a:r>
            <a:r>
              <a:rPr lang="zh-CN" altLang="en-US" sz="2800" b="1" dirty="0">
                <a:latin typeface="Franklin Gothic Book" pitchFamily="34" charset="0"/>
                <a:ea typeface="华文楷体" pitchFamily="2" charset="-122"/>
              </a:rPr>
              <a:t>美国艺术史家 　　贝瑞孙   </a:t>
            </a:r>
            <a:endParaRPr lang="zh-CN" altLang="en-US" sz="2800" b="1" dirty="0">
              <a:latin typeface="Franklin Gothic Book" pitchFamily="34" charset="0"/>
              <a:ea typeface="华文楷体" pitchFamily="2" charset="-122"/>
            </a:endParaRPr>
          </a:p>
        </p:txBody>
      </p:sp>
      <p:sp>
        <p:nvSpPr>
          <p:cNvPr id="77828" name="Text Box 4"/>
          <p:cNvSpPr txBox="1">
            <a:spLocks noChangeArrowheads="1"/>
          </p:cNvSpPr>
          <p:nvPr/>
        </p:nvSpPr>
        <p:spPr bwMode="auto">
          <a:xfrm>
            <a:off x="1447800" y="914400"/>
            <a:ext cx="7086600" cy="2236788"/>
          </a:xfrm>
          <a:prstGeom prst="rect">
            <a:avLst/>
          </a:prstGeom>
          <a:solidFill>
            <a:schemeClr val="bg1"/>
          </a:solidFill>
          <a:ln w="9525">
            <a:solidFill>
              <a:schemeClr val="hlink"/>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Franklin Gothic Book" pitchFamily="34" charset="0"/>
                <a:ea typeface="华文楷体" pitchFamily="2" charset="-122"/>
              </a:rPr>
              <a:t>麦尔维尔的作品大多以海洋和海岛生活为内容，以描写奇异的海上历险和海岛风土人情来反映社会现实、表明思想态度。他的小说往往流露出对现代西方文明的憎恨、对下层人民的同情和对正义的人道主义的追求。 </a:t>
            </a:r>
            <a:endParaRPr lang="zh-CN" altLang="en-US" sz="2800" b="1" dirty="0">
              <a:solidFill>
                <a:srgbClr val="FF0000"/>
              </a:solidFill>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diamond(in)">
                                      <p:cBhvr>
                                        <p:cTn id="7" dur="20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250825" y="1268413"/>
            <a:ext cx="8534400" cy="4419600"/>
          </a:xfrm>
          <a:prstGeom prst="rect">
            <a:avLst/>
          </a:prstGeom>
          <a:noFill/>
          <a:ln w="57150" cmpd="thinThick">
            <a:solidFill>
              <a:schemeClr val="tx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Franklin Gothic Book" pitchFamily="34" charset="0"/>
                <a:ea typeface="华文楷体" pitchFamily="2" charset="-122"/>
              </a:rPr>
              <a:t>　　</a:t>
            </a:r>
            <a:r>
              <a:rPr lang="zh-CN" altLang="en-US" sz="2800" b="1">
                <a:latin typeface="黑体" panose="02010600030101010101" pitchFamily="49" charset="-122"/>
                <a:ea typeface="黑体" panose="02010600030101010101" pitchFamily="49" charset="-122"/>
              </a:rPr>
              <a:t>人可以失败，但不可以被击败，外在的肉体可以接受折磨，但是内在的意志却是神圣不可侵犯的，这是</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老人与海</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一再强调的论点。真正的大师都是用最简单的语言来表达最深刻的道理，真正的好作品都是用生命的历练做题材，</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老人与海</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所刻画出来的正是海明威的一辈子最好的画像，正如海明威所说，</a:t>
            </a:r>
            <a:r>
              <a:rPr lang="zh-CN" altLang="en-US" sz="2800" b="1">
                <a:ea typeface="黑体" panose="02010600030101010101" pitchFamily="49" charset="-122"/>
              </a:rPr>
              <a:t>“</a:t>
            </a:r>
            <a:r>
              <a:rPr lang="zh-CN" altLang="en-US" sz="2800" b="1">
                <a:latin typeface="黑体" panose="02010600030101010101" pitchFamily="49" charset="-122"/>
                <a:ea typeface="黑体" panose="02010600030101010101" pitchFamily="49" charset="-122"/>
              </a:rPr>
              <a:t>我一直读过２００多遍，每读一次，我就多一份收获，好像我最后得到了我这一生辛苦工作所欲得到的东西</a:t>
            </a:r>
            <a:r>
              <a:rPr lang="zh-CN" altLang="en-US" sz="2800" b="1">
                <a:ea typeface="黑体" panose="02010600030101010101" pitchFamily="49" charset="-122"/>
              </a:rPr>
              <a:t>”</a:t>
            </a:r>
            <a:r>
              <a:rPr lang="zh-CN" altLang="en-US" sz="2800" b="1">
                <a:latin typeface="黑体" panose="02010600030101010101" pitchFamily="49" charset="-122"/>
                <a:ea typeface="黑体" panose="02010600030101010101" pitchFamily="49" charset="-122"/>
              </a:rPr>
              <a:t>。 </a:t>
            </a:r>
            <a:br>
              <a:rPr lang="zh-CN" altLang="en-US" sz="2800" b="1">
                <a:latin typeface="黑体" panose="02010600030101010101" pitchFamily="49" charset="-122"/>
                <a:ea typeface="黑体" panose="02010600030101010101" pitchFamily="49" charset="-122"/>
              </a:rPr>
            </a:br>
            <a:r>
              <a:rPr lang="zh-CN" altLang="en-US" sz="2800" b="1">
                <a:latin typeface="Franklin Gothic Book" pitchFamily="34" charset="0"/>
                <a:ea typeface="华文楷体" pitchFamily="2" charset="-122"/>
              </a:rPr>
              <a:t>                                                    </a:t>
            </a:r>
            <a:r>
              <a:rPr lang="en-US" altLang="zh-CN" sz="2800" b="1">
                <a:latin typeface="Franklin Gothic Book" pitchFamily="34" charset="0"/>
                <a:ea typeface="华文楷体" pitchFamily="2" charset="-122"/>
              </a:rPr>
              <a:t>--</a:t>
            </a:r>
            <a:r>
              <a:rPr lang="zh-CN" altLang="en-US" sz="2800" b="1">
                <a:latin typeface="Franklin Gothic Book" pitchFamily="34" charset="0"/>
                <a:ea typeface="华文楷体" pitchFamily="2" charset="-122"/>
              </a:rPr>
              <a:t>台湾学者 陈人孝   </a:t>
            </a:r>
            <a:endParaRPr lang="zh-CN" altLang="en-US" sz="2800">
              <a:latin typeface="Franklin Gothic Book" pitchFamily="34" charset="0"/>
              <a:ea typeface="华文楷体"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838200" y="1447800"/>
            <a:ext cx="7694240" cy="3539430"/>
          </a:xfrm>
          <a:prstGeom prst="rect">
            <a:avLst/>
          </a:prstGeom>
          <a:noFill/>
          <a:ln w="57150" cmpd="thinThick">
            <a:solidFill>
              <a:schemeClr val="tx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Franklin Gothic Book" pitchFamily="34" charset="0"/>
                <a:ea typeface="华文楷体" pitchFamily="2" charset="-122"/>
              </a:rPr>
              <a:t>　　</a:t>
            </a:r>
            <a:r>
              <a:rPr lang="zh-CN" altLang="en-US" sz="3200" b="1" dirty="0">
                <a:latin typeface="Franklin Gothic Book" pitchFamily="34" charset="0"/>
                <a:ea typeface="华文楷体" pitchFamily="2" charset="-122"/>
              </a:rPr>
              <a:t>海明威的作品把叙事的准确性与简洁性统一起来，但是主题却异常深刻地印在读者的脑海里。</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老人与海</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是中国读者中阅读最多的诺贝尔获奖作品，是海明威的经典之作。 </a:t>
            </a:r>
            <a:br>
              <a:rPr lang="zh-CN" altLang="en-US" sz="3200" b="1" dirty="0">
                <a:latin typeface="Franklin Gothic Book" pitchFamily="34" charset="0"/>
                <a:ea typeface="华文楷体" pitchFamily="2" charset="-122"/>
              </a:rPr>
            </a:br>
            <a:r>
              <a:rPr lang="zh-CN" altLang="en-US" sz="3200" b="1" dirty="0">
                <a:latin typeface="Franklin Gothic Book" pitchFamily="34" charset="0"/>
                <a:ea typeface="华文楷体" pitchFamily="2" charset="-122"/>
              </a:rPr>
              <a:t>                                   </a:t>
            </a:r>
            <a:r>
              <a:rPr lang="en-US" altLang="zh-CN" sz="3200" b="1" dirty="0">
                <a:latin typeface="Franklin Gothic Book" pitchFamily="34" charset="0"/>
                <a:ea typeface="华文楷体" pitchFamily="2" charset="-122"/>
              </a:rPr>
              <a:t>--</a:t>
            </a:r>
            <a:r>
              <a:rPr lang="zh-CN" altLang="en-US" sz="3200" b="1" dirty="0">
                <a:latin typeface="Franklin Gothic Book" pitchFamily="34" charset="0"/>
                <a:ea typeface="华文楷体" pitchFamily="2" charset="-122"/>
              </a:rPr>
              <a:t>青年作家 李  湃   </a:t>
            </a:r>
            <a:endParaRPr lang="zh-CN" altLang="en-US" sz="3200" b="1" dirty="0">
              <a:latin typeface="Franklin Gothic Book" pitchFamily="34" charset="0"/>
              <a:ea typeface="华文楷体"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1588" y="20574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endParaRPr lang="zh-CN" altLang="en-US">
              <a:latin typeface="Franklin Gothic Book" pitchFamily="34" charset="0"/>
              <a:ea typeface="华文楷体" pitchFamily="2" charset="-122"/>
            </a:endParaRPr>
          </a:p>
        </p:txBody>
      </p:sp>
      <p:pic>
        <p:nvPicPr>
          <p:cNvPr id="145411" name="Picture 3" descr="2_28-3-326_2002011593310"/>
          <p:cNvPicPr>
            <a:picLocks noChangeAspect="1" noChangeArrowheads="1"/>
          </p:cNvPicPr>
          <p:nvPr/>
        </p:nvPicPr>
        <p:blipFill>
          <a:blip r:embed="rId1"/>
          <a:srcRect/>
          <a:stretch>
            <a:fillRect/>
          </a:stretch>
        </p:blipFill>
        <p:spPr bwMode="auto">
          <a:xfrm>
            <a:off x="250825" y="549275"/>
            <a:ext cx="3097213" cy="5113338"/>
          </a:xfrm>
          <a:prstGeom prst="rect">
            <a:avLst/>
          </a:prstGeom>
          <a:noFill/>
          <a:ln w="57150" cmpd="thickThin">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5412" name="Text Box 4"/>
          <p:cNvSpPr txBox="1">
            <a:spLocks noChangeArrowheads="1"/>
          </p:cNvSpPr>
          <p:nvPr/>
        </p:nvSpPr>
        <p:spPr bwMode="auto">
          <a:xfrm>
            <a:off x="4284663" y="404813"/>
            <a:ext cx="331152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solidFill>
                  <a:srgbClr val="3100DE"/>
                </a:solidFill>
                <a:latin typeface="Times New Roman" panose="02020603050405020304" pitchFamily="18" charset="0"/>
                <a:ea typeface="华文楷体" pitchFamily="2" charset="-122"/>
              </a:rPr>
              <a:t>《</a:t>
            </a:r>
            <a:r>
              <a:rPr kumimoji="1" lang="zh-CN" altLang="en-US" sz="2800" b="1">
                <a:solidFill>
                  <a:srgbClr val="3100DE"/>
                </a:solidFill>
                <a:latin typeface="Times New Roman" panose="02020603050405020304" pitchFamily="18" charset="0"/>
                <a:ea typeface="华文楷体" pitchFamily="2" charset="-122"/>
              </a:rPr>
              <a:t>老人与海</a:t>
            </a:r>
            <a:r>
              <a:rPr kumimoji="1" lang="en-US" altLang="zh-CN" sz="2800" b="1">
                <a:solidFill>
                  <a:srgbClr val="3100DE"/>
                </a:solidFill>
                <a:latin typeface="Times New Roman" panose="02020603050405020304" pitchFamily="18" charset="0"/>
                <a:ea typeface="华文楷体" pitchFamily="2" charset="-122"/>
              </a:rPr>
              <a:t>》</a:t>
            </a:r>
            <a:r>
              <a:rPr kumimoji="1" lang="zh-CN" altLang="en-US" sz="2800" b="1">
                <a:solidFill>
                  <a:srgbClr val="3100DE"/>
                </a:solidFill>
                <a:latin typeface="Times New Roman" panose="02020603050405020304" pitchFamily="18" charset="0"/>
                <a:ea typeface="华文楷体" pitchFamily="2" charset="-122"/>
                <a:hlinkClick r:id="rId2" action="ppaction://hlinksldjump"/>
              </a:rPr>
              <a:t>原型</a:t>
            </a:r>
            <a:r>
              <a:rPr kumimoji="1" lang="zh-CN" altLang="en-US" sz="2800" b="1">
                <a:solidFill>
                  <a:srgbClr val="3100DE"/>
                </a:solidFill>
                <a:latin typeface="Times New Roman" panose="02020603050405020304" pitchFamily="18" charset="0"/>
                <a:ea typeface="华文楷体" pitchFamily="2" charset="-122"/>
              </a:rPr>
              <a:t>人物佛恩特斯</a:t>
            </a:r>
            <a:endParaRPr kumimoji="1" lang="zh-CN" altLang="en-US" sz="2800" b="1">
              <a:solidFill>
                <a:srgbClr val="3100DE"/>
              </a:solidFill>
              <a:latin typeface="Times New Roman" panose="02020603050405020304" pitchFamily="18" charset="0"/>
              <a:ea typeface="华文楷体" pitchFamily="2" charset="-122"/>
            </a:endParaRPr>
          </a:p>
          <a:p>
            <a:pPr eaLnBrk="1" hangingPunct="1">
              <a:spcBef>
                <a:spcPct val="50000"/>
              </a:spcBef>
            </a:pPr>
            <a:endParaRPr kumimoji="1" lang="en-US" altLang="zh-CN" sz="2800" b="1">
              <a:solidFill>
                <a:srgbClr val="3100DE"/>
              </a:solidFill>
              <a:latin typeface="Times New Roman" panose="02020603050405020304" pitchFamily="18" charset="0"/>
              <a:ea typeface="华文楷体" pitchFamily="2" charset="-122"/>
            </a:endParaRPr>
          </a:p>
        </p:txBody>
      </p:sp>
      <p:sp>
        <p:nvSpPr>
          <p:cNvPr id="145413" name="Text Box 5"/>
          <p:cNvSpPr txBox="1">
            <a:spLocks noChangeArrowheads="1"/>
          </p:cNvSpPr>
          <p:nvPr/>
        </p:nvSpPr>
        <p:spPr bwMode="auto">
          <a:xfrm>
            <a:off x="3635375" y="2133600"/>
            <a:ext cx="4897438"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400" dirty="0">
                <a:latin typeface="Times New Roman" panose="02020603050405020304" pitchFamily="18" charset="0"/>
                <a:ea typeface="华文楷体" pitchFamily="2" charset="-122"/>
              </a:rPr>
              <a:t>        </a:t>
            </a:r>
            <a:r>
              <a:rPr kumimoji="1" lang="zh-CN" altLang="en-US" sz="2800" b="1" dirty="0">
                <a:latin typeface="Times New Roman" panose="02020603050405020304" pitchFamily="18" charset="0"/>
                <a:ea typeface="华文楷体" pitchFamily="2" charset="-122"/>
              </a:rPr>
              <a:t>海明威经典小说</a:t>
            </a:r>
            <a:r>
              <a:rPr kumimoji="1" lang="en-US" altLang="zh-CN" sz="2800" b="1" dirty="0">
                <a:latin typeface="Times New Roman" panose="02020603050405020304" pitchFamily="18" charset="0"/>
                <a:ea typeface="华文楷体" pitchFamily="2" charset="-122"/>
              </a:rPr>
              <a:t>《</a:t>
            </a:r>
            <a:r>
              <a:rPr kumimoji="1" lang="zh-CN" altLang="en-US" sz="2800" b="1" dirty="0">
                <a:latin typeface="Times New Roman" panose="02020603050405020304" pitchFamily="18" charset="0"/>
                <a:ea typeface="华文楷体" pitchFamily="2" charset="-122"/>
              </a:rPr>
              <a:t>老人与海</a:t>
            </a:r>
            <a:r>
              <a:rPr kumimoji="1" lang="en-US" altLang="zh-CN" sz="2800" b="1" dirty="0">
                <a:latin typeface="Times New Roman" panose="02020603050405020304" pitchFamily="18" charset="0"/>
                <a:ea typeface="华文楷体" pitchFamily="2" charset="-122"/>
              </a:rPr>
              <a:t>》(The old man and the sea)</a:t>
            </a:r>
            <a:r>
              <a:rPr kumimoji="1" lang="zh-CN" altLang="en-US" sz="2800" b="1" dirty="0">
                <a:latin typeface="Times New Roman" panose="02020603050405020304" pitchFamily="18" charset="0"/>
                <a:ea typeface="华文楷体" pitchFamily="2" charset="-122"/>
              </a:rPr>
              <a:t>一书中的主人翁</a:t>
            </a:r>
            <a:r>
              <a:rPr kumimoji="1" lang="en-US" altLang="zh-CN" sz="2800" b="1" dirty="0">
                <a:latin typeface="Times New Roman" panose="02020603050405020304" pitchFamily="18" charset="0"/>
                <a:ea typeface="华文楷体" pitchFamily="2" charset="-122"/>
              </a:rPr>
              <a:t>Santiago</a:t>
            </a:r>
            <a:r>
              <a:rPr kumimoji="1" lang="zh-CN" altLang="en-US" sz="2800" b="1" dirty="0">
                <a:latin typeface="Times New Roman" panose="02020603050405020304" pitchFamily="18" charset="0"/>
                <a:ea typeface="华文楷体" pitchFamily="2" charset="-122"/>
              </a:rPr>
              <a:t>， 据说灵感即是得自好友佛恩特斯。佛恩特斯被认为是书中主角“老人”，以</a:t>
            </a:r>
            <a:r>
              <a:rPr kumimoji="1" lang="en-US" altLang="zh-CN" sz="2800" b="1" dirty="0">
                <a:latin typeface="Times New Roman" panose="02020603050405020304" pitchFamily="18" charset="0"/>
                <a:ea typeface="华文楷体" pitchFamily="2" charset="-122"/>
              </a:rPr>
              <a:t>104</a:t>
            </a:r>
            <a:r>
              <a:rPr kumimoji="1" lang="zh-CN" altLang="en-US" sz="2800" b="1" dirty="0">
                <a:latin typeface="Times New Roman" panose="02020603050405020304" pitchFamily="18" charset="0"/>
                <a:ea typeface="华文楷体" pitchFamily="2" charset="-122"/>
              </a:rPr>
              <a:t>岁高龄辞世。</a:t>
            </a:r>
            <a:endParaRPr kumimoji="1" lang="zh-CN" altLang="en-US" sz="2800" b="1" dirty="0">
              <a:latin typeface="Times New Roman" panose="02020603050405020304" pitchFamily="18"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145411"/>
                                        </p:tgtEl>
                                        <p:attrNameLst>
                                          <p:attrName>style.visibility</p:attrName>
                                        </p:attrNameLst>
                                      </p:cBhvr>
                                      <p:to>
                                        <p:strVal val="visible"/>
                                      </p:to>
                                    </p:set>
                                    <p:anim calcmode="lin" valueType="num">
                                      <p:cBhvr>
                                        <p:cTn id="7" dur="500" fill="hold"/>
                                        <p:tgtEl>
                                          <p:spTgt spid="145411"/>
                                        </p:tgtEl>
                                        <p:attrNameLst>
                                          <p:attrName>ppt_w</p:attrName>
                                        </p:attrNameLst>
                                      </p:cBhvr>
                                      <p:tavLst>
                                        <p:tav tm="0">
                                          <p:val>
                                            <p:fltVal val="0"/>
                                          </p:val>
                                        </p:tav>
                                        <p:tav tm="100000">
                                          <p:val>
                                            <p:strVal val="#ppt_w"/>
                                          </p:val>
                                        </p:tav>
                                      </p:tavLst>
                                    </p:anim>
                                    <p:anim calcmode="lin" valueType="num">
                                      <p:cBhvr>
                                        <p:cTn id="8" dur="500" fill="hold"/>
                                        <p:tgtEl>
                                          <p:spTgt spid="145411"/>
                                        </p:tgtEl>
                                        <p:attrNameLst>
                                          <p:attrName>ppt_h</p:attrName>
                                        </p:attrNameLst>
                                      </p:cBhvr>
                                      <p:tavLst>
                                        <p:tav tm="0">
                                          <p:val>
                                            <p:fltVal val="0"/>
                                          </p:val>
                                        </p:tav>
                                        <p:tav tm="100000">
                                          <p:val>
                                            <p:strVal val="#ppt_h"/>
                                          </p:val>
                                        </p:tav>
                                      </p:tavLst>
                                    </p:anim>
                                    <p:anim calcmode="lin" valueType="num">
                                      <p:cBhvr>
                                        <p:cTn id="9" dur="500" fill="hold"/>
                                        <p:tgtEl>
                                          <p:spTgt spid="145411"/>
                                        </p:tgtEl>
                                        <p:attrNameLst>
                                          <p:attrName>ppt_x</p:attrName>
                                        </p:attrNameLst>
                                      </p:cBhvr>
                                      <p:tavLst>
                                        <p:tav tm="0">
                                          <p:val>
                                            <p:fltVal val="0.5"/>
                                          </p:val>
                                        </p:tav>
                                        <p:tav tm="100000">
                                          <p:val>
                                            <p:strVal val="#ppt_x"/>
                                          </p:val>
                                        </p:tav>
                                      </p:tavLst>
                                    </p:anim>
                                    <p:anim calcmode="lin" valueType="num">
                                      <p:cBhvr>
                                        <p:cTn id="10" dur="500" fill="hold"/>
                                        <p:tgtEl>
                                          <p:spTgt spid="145411"/>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5412"/>
                                        </p:tgtEl>
                                        <p:attrNameLst>
                                          <p:attrName>style.visibility</p:attrName>
                                        </p:attrNameLst>
                                      </p:cBhvr>
                                      <p:to>
                                        <p:strVal val="visible"/>
                                      </p:to>
                                    </p:set>
                                    <p:animEffect transition="in" filter="blinds(horizontal)">
                                      <p:cBhvr>
                                        <p:cTn id="15" dur="500"/>
                                        <p:tgtEl>
                                          <p:spTgt spid="1454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grpId="0" nodeType="clickEffect">
                                  <p:stCondLst>
                                    <p:cond delay="0"/>
                                  </p:stCondLst>
                                  <p:childTnLst>
                                    <p:set>
                                      <p:cBhvr>
                                        <p:cTn id="19" dur="1" fill="hold">
                                          <p:stCondLst>
                                            <p:cond delay="0"/>
                                          </p:stCondLst>
                                        </p:cTn>
                                        <p:tgtEl>
                                          <p:spTgt spid="145413"/>
                                        </p:tgtEl>
                                        <p:attrNameLst>
                                          <p:attrName>style.visibility</p:attrName>
                                        </p:attrNameLst>
                                      </p:cBhvr>
                                      <p:to>
                                        <p:strVal val="visible"/>
                                      </p:to>
                                    </p:set>
                                    <p:animEffect transition="in" filter="barn(outHorizontal)">
                                      <p:cBhvr>
                                        <p:cTn id="20" dur="500"/>
                                        <p:tgtEl>
                                          <p:spTgt spid="145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autoUpdateAnimBg="0"/>
      <p:bldP spid="145413"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idx="4294967295"/>
          </p:nvPr>
        </p:nvSpPr>
        <p:spPr bwMode="auto">
          <a:xfrm>
            <a:off x="304800" y="457200"/>
            <a:ext cx="8686800" cy="517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normAutofit fontScale="90000"/>
          </a:bodyPr>
          <a:lstStyle/>
          <a:p>
            <a:br>
              <a:rPr lang="zh-CN" altLang="en-US" sz="3200" cap="none" dirty="0" smtClean="0">
                <a:effectLst/>
              </a:rPr>
            </a:br>
            <a:r>
              <a:rPr lang="zh-CN" altLang="en-US" sz="3200" b="1" cap="none" dirty="0" smtClean="0">
                <a:effectLst/>
              </a:rPr>
              <a:t>后继者</a:t>
            </a:r>
            <a:endParaRPr lang="zh-CN" altLang="en-US" sz="3200" b="1" cap="none" dirty="0" smtClean="0">
              <a:effectLst/>
            </a:endParaRPr>
          </a:p>
        </p:txBody>
      </p:sp>
      <p:sp>
        <p:nvSpPr>
          <p:cNvPr id="68611" name="Rectangle 3"/>
          <p:cNvSpPr>
            <a:spLocks noGrp="1"/>
          </p:cNvSpPr>
          <p:nvPr>
            <p:ph type="body" idx="4294967295"/>
          </p:nvPr>
        </p:nvSpPr>
        <p:spPr/>
        <p:txBody>
          <a:bodyPr/>
          <a:lstStyle/>
          <a:p>
            <a:r>
              <a:rPr lang="zh-CN" altLang="en-US" sz="2800" b="1" dirty="0" smtClean="0"/>
              <a:t>    小说结尾处</a:t>
            </a:r>
            <a:r>
              <a:rPr lang="en-US" altLang="zh-CN" sz="2800" b="1" dirty="0" smtClean="0"/>
              <a:t>,</a:t>
            </a:r>
            <a:r>
              <a:rPr lang="zh-CN" altLang="en-US" sz="2800" b="1" dirty="0" smtClean="0"/>
              <a:t>孩子又重新回到了老人的身边</a:t>
            </a:r>
            <a:r>
              <a:rPr lang="en-US" altLang="zh-CN" sz="2800" b="1" dirty="0" smtClean="0"/>
              <a:t>,</a:t>
            </a:r>
            <a:r>
              <a:rPr lang="zh-CN" altLang="en-US" sz="2800" b="1" dirty="0" smtClean="0"/>
              <a:t>他们准备再次出海</a:t>
            </a:r>
            <a:r>
              <a:rPr lang="en-US" altLang="zh-CN" sz="2800" b="1" dirty="0" smtClean="0"/>
              <a:t>,</a:t>
            </a:r>
            <a:r>
              <a:rPr lang="zh-CN" altLang="en-US" sz="2800" b="1" dirty="0" smtClean="0"/>
              <a:t>孩子也将继续跟随着老人学习更多的“本领”</a:t>
            </a:r>
            <a:r>
              <a:rPr lang="en-US" altLang="zh-CN" sz="2800" b="1" dirty="0" smtClean="0"/>
              <a:t>,</a:t>
            </a:r>
            <a:r>
              <a:rPr lang="zh-CN" altLang="en-US" sz="2800" b="1" dirty="0" smtClean="0"/>
              <a:t>以应付海上更多危险的境况。此刻</a:t>
            </a:r>
            <a:r>
              <a:rPr lang="en-US" altLang="zh-CN" sz="2800" b="1" dirty="0" smtClean="0"/>
              <a:t>,</a:t>
            </a:r>
            <a:r>
              <a:rPr lang="zh-CN" altLang="en-US" sz="2800" b="1" dirty="0" smtClean="0"/>
              <a:t>我们分明看见越来越拉长的海平面上</a:t>
            </a:r>
            <a:r>
              <a:rPr lang="en-US" altLang="zh-CN" sz="2800" b="1" dirty="0" smtClean="0"/>
              <a:t>,</a:t>
            </a:r>
            <a:r>
              <a:rPr lang="zh-CN" altLang="en-US" sz="2800" b="1" dirty="0" smtClean="0"/>
              <a:t>一老一少驾着一艘小船渐渐驶向远方</a:t>
            </a:r>
            <a:r>
              <a:rPr lang="en-US" altLang="zh-CN" sz="2800" b="1" dirty="0" smtClean="0"/>
              <a:t>,</a:t>
            </a:r>
            <a:r>
              <a:rPr lang="zh-CN" altLang="en-US" sz="2800" b="1" dirty="0" smtClean="0"/>
              <a:t>朝阳的光芒缓缓地弥漫在整个蓝色的洋面上</a:t>
            </a:r>
            <a:r>
              <a:rPr lang="en-US" altLang="zh-CN" sz="2800" b="1" dirty="0" smtClean="0"/>
              <a:t>……</a:t>
            </a:r>
            <a:r>
              <a:rPr lang="zh-CN" altLang="en-US" sz="2800" b="1" dirty="0" smtClean="0"/>
              <a:t>曼诺林此刻就像是一个初升的太阳</a:t>
            </a:r>
            <a:r>
              <a:rPr lang="en-US" altLang="zh-CN" sz="2800" b="1" dirty="0" smtClean="0"/>
              <a:t>,</a:t>
            </a:r>
            <a:r>
              <a:rPr lang="zh-CN" altLang="en-US" sz="2800" b="1" dirty="0" smtClean="0"/>
              <a:t>给人们以无限的希望。老人在时间面前终究会败下阵来</a:t>
            </a:r>
            <a:r>
              <a:rPr lang="en-US" altLang="zh-CN" sz="2800" b="1" dirty="0" smtClean="0"/>
              <a:t>,</a:t>
            </a:r>
            <a:r>
              <a:rPr lang="zh-CN" altLang="en-US" sz="2800" b="1" dirty="0" smtClean="0"/>
              <a:t>但是他的精神是可以繁衍、可以传递的</a:t>
            </a:r>
            <a:r>
              <a:rPr lang="en-US" altLang="zh-CN" sz="2800" b="1" dirty="0" smtClean="0"/>
              <a:t>,</a:t>
            </a:r>
            <a:r>
              <a:rPr lang="zh-CN" altLang="en-US" sz="2800" b="1" dirty="0" smtClean="0"/>
              <a:t>我们也可以想象若干年后孩子也一定会成为像老人那样永不服输、不断追求活着意义的人。 </a:t>
            </a:r>
            <a:endParaRPr lang="zh-CN" altLang="en-US"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slide(fromBottom)">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8611">
                                            <p:txEl>
                                              <p:pRg st="0" end="0"/>
                                            </p:txEl>
                                          </p:spTgt>
                                        </p:tgtEl>
                                        <p:attrNameLst>
                                          <p:attrName>style.visibility</p:attrName>
                                        </p:attrNameLst>
                                      </p:cBhvr>
                                      <p:to>
                                        <p:strVal val="visible"/>
                                      </p:to>
                                    </p:set>
                                    <p:anim calcmode="lin" valueType="num">
                                      <p:cBhvr>
                                        <p:cTn id="12" dur="1000" fill="hold"/>
                                        <p:tgtEl>
                                          <p:spTgt spid="68611">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686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ln>
        </p:spPr>
        <p:txBody>
          <a:bodyPr wrap="none" anchor="ctr"/>
          <a:lstStyle/>
          <a:p>
            <a:pPr fontAlgn="auto">
              <a:spcBef>
                <a:spcPts val="0"/>
              </a:spcBef>
              <a:spcAft>
                <a:spcPts val="0"/>
              </a:spcAft>
              <a:defRPr/>
            </a:pPr>
            <a:endParaRPr lang="zh-CN" altLang="en-US" kern="0" dirty="0">
              <a:solidFill>
                <a:srgbClr val="005397"/>
              </a:solidFill>
              <a:latin typeface="Arial" panose="020B0604020202020204"/>
              <a:ea typeface="微软雅黑"/>
            </a:endParaRPr>
          </a:p>
        </p:txBody>
      </p:sp>
      <p:pic>
        <p:nvPicPr>
          <p:cNvPr id="10" name="图片 9"/>
          <p:cNvPicPr>
            <a:picLocks noChangeAspect="1"/>
          </p:cNvPicPr>
          <p:nvPr/>
        </p:nvPicPr>
        <p:blipFill>
          <a:blip r:embed="rId17"/>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anose="05000000000000000000" pitchFamily="2" charset="2"/>
              <a:buNone/>
              <a:defRPr/>
            </a:pPr>
            <a:r>
              <a:rPr lang="zh-CN" altLang="en-US" sz="2000" b="1" kern="0" dirty="0">
                <a:solidFill>
                  <a:prstClr val="white"/>
                </a:solidFill>
                <a:latin typeface="微软雅黑" panose="020B0503020204020204" pitchFamily="34" charset="-122"/>
                <a:ea typeface="微软雅黑" panose="020B0503020204020204" pitchFamily="34" charset="-122"/>
              </a:rPr>
              <a:t>可以在下列情况使用</a:t>
            </a:r>
            <a:endParaRPr lang="zh-CN" altLang="en-US" sz="1200" kern="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5B8CC1"/>
              </a:buClr>
              <a:buFont typeface="Wingdings" panose="05000000000000000000" pitchFamily="2" charset="2"/>
              <a:buChar char="n"/>
              <a:defRPr/>
            </a:pPr>
            <a:r>
              <a:rPr lang="zh-CN" altLang="en-US" sz="1200" kern="0" dirty="0">
                <a:solidFill>
                  <a:prstClr val="white"/>
                </a:solidFill>
                <a:latin typeface="微软雅黑" panose="020B0503020204020204" pitchFamily="34" charset="-122"/>
                <a:ea typeface="微软雅黑" panose="020B0503020204020204" pitchFamily="34" charset="-122"/>
              </a:rPr>
              <a:t>不限次数的用于您个人</a:t>
            </a:r>
            <a:r>
              <a:rPr lang="en-US" altLang="zh-CN" sz="1200" kern="0" dirty="0">
                <a:solidFill>
                  <a:prstClr val="white"/>
                </a:solidFill>
                <a:latin typeface="微软雅黑" panose="020B0503020204020204" pitchFamily="34" charset="-122"/>
                <a:ea typeface="微软雅黑" panose="020B0503020204020204" pitchFamily="34" charset="-122"/>
              </a:rPr>
              <a:t>/</a:t>
            </a:r>
            <a:r>
              <a:rPr lang="zh-CN" altLang="en-US" sz="1200" kern="0" dirty="0">
                <a:solidFill>
                  <a:prstClr val="white"/>
                </a:solidFill>
                <a:latin typeface="微软雅黑" panose="020B0503020204020204" pitchFamily="34" charset="-122"/>
                <a:ea typeface="微软雅黑" panose="020B0503020204020204" pitchFamily="34" charset="-122"/>
              </a:rPr>
              <a:t>公司、企业的商业演示。</a:t>
            </a:r>
            <a:endParaRPr lang="zh-CN" altLang="en-US" sz="1200" kern="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5B8CC1"/>
              </a:buClr>
              <a:buFont typeface="Wingdings" panose="05000000000000000000" pitchFamily="2" charset="2"/>
              <a:buChar char="n"/>
              <a:defRPr/>
            </a:pPr>
            <a:r>
              <a:rPr lang="zh-CN" altLang="en-US" sz="1200" kern="0" dirty="0">
                <a:solidFill>
                  <a:prstClr val="white"/>
                </a:solidFill>
                <a:latin typeface="微软雅黑" panose="020B0503020204020204" pitchFamily="34" charset="-122"/>
                <a:ea typeface="微软雅黑" panose="020B0503020204020204" pitchFamily="34" charset="-122"/>
              </a:rPr>
              <a:t>拷贝模板中的内容用于其它幻灯片母版中使用。</a:t>
            </a:r>
            <a:endParaRPr lang="zh-CN" altLang="en-US" sz="1200" kern="0" dirty="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anose="05000000000000000000" pitchFamily="2" charset="2"/>
              <a:buNone/>
              <a:defRPr/>
            </a:pPr>
            <a:r>
              <a:rPr lang="zh-CN" altLang="en-US" sz="2000" b="1" kern="0" dirty="0">
                <a:solidFill>
                  <a:prstClr val="white"/>
                </a:solidFill>
                <a:latin typeface="微软雅黑" panose="020B0503020204020204" pitchFamily="34" charset="-122"/>
                <a:ea typeface="微软雅黑" panose="020B0503020204020204" pitchFamily="34" charset="-122"/>
              </a:rPr>
              <a:t>不可以在以下情况使用</a:t>
            </a:r>
            <a:endParaRPr lang="zh-CN" altLang="en-US" sz="1050" b="1" kern="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5B8CC1"/>
              </a:buClr>
              <a:buFont typeface="Wingdings" panose="05000000000000000000" pitchFamily="2" charset="2"/>
              <a:buChar char="n"/>
              <a:defRPr/>
            </a:pPr>
            <a:r>
              <a:rPr lang="zh-CN" altLang="en-US" sz="1200" kern="0" dirty="0">
                <a:solidFill>
                  <a:prstClr val="white"/>
                </a:solidFill>
                <a:latin typeface="微软雅黑" panose="020B0503020204020204" pitchFamily="34" charset="-122"/>
                <a:ea typeface="微软雅黑" panose="020B0503020204020204" pitchFamily="34" charset="-122"/>
              </a:rPr>
              <a:t>用于任何形式的在线付费下载。</a:t>
            </a:r>
            <a:endParaRPr lang="zh-CN" altLang="en-US" sz="1200" kern="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5B8CC1"/>
              </a:buClr>
              <a:buFont typeface="Wingdings" panose="05000000000000000000" pitchFamily="2" charset="2"/>
              <a:buChar char="n"/>
              <a:defRPr/>
            </a:pPr>
            <a:r>
              <a:rPr lang="zh-CN" altLang="en-US" sz="1200" kern="0" dirty="0">
                <a:solidFill>
                  <a:prstClr val="white"/>
                </a:solidFill>
                <a:latin typeface="微软雅黑" panose="020B0503020204020204" pitchFamily="34" charset="-122"/>
                <a:ea typeface="微软雅黑" panose="020B0503020204020204" pitchFamily="34" charset="-122"/>
              </a:rPr>
              <a:t>收集整理我们发布的免费资源后，刻录光碟销售。</a:t>
            </a:r>
            <a:endParaRPr lang="zh-CN" altLang="en-GB" sz="1200" kern="0" dirty="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18"/>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Ernest Hemingway receiving the Nobel Prize"/>
          <p:cNvPicPr>
            <a:picLocks noChangeAspect="1" noChangeArrowheads="1"/>
          </p:cNvPicPr>
          <p:nvPr/>
        </p:nvPicPr>
        <p:blipFill>
          <a:blip r:embed="rId1"/>
          <a:srcRect/>
          <a:stretch>
            <a:fillRect/>
          </a:stretch>
        </p:blipFill>
        <p:spPr bwMode="auto">
          <a:xfrm>
            <a:off x="5508625" y="2708275"/>
            <a:ext cx="282892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3" name="Picture 3" descr="Hemingway at writing desk"/>
          <p:cNvPicPr>
            <a:picLocks noChangeAspect="1" noChangeArrowheads="1"/>
          </p:cNvPicPr>
          <p:nvPr/>
        </p:nvPicPr>
        <p:blipFill>
          <a:blip r:embed="rId2"/>
          <a:srcRect/>
          <a:stretch>
            <a:fillRect/>
          </a:stretch>
        </p:blipFill>
        <p:spPr bwMode="auto">
          <a:xfrm>
            <a:off x="684213" y="404813"/>
            <a:ext cx="38100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Text Box 4"/>
          <p:cNvSpPr txBox="1">
            <a:spLocks noChangeArrowheads="1"/>
          </p:cNvSpPr>
          <p:nvPr/>
        </p:nvSpPr>
        <p:spPr bwMode="auto">
          <a:xfrm>
            <a:off x="1476375" y="4941888"/>
            <a:ext cx="2520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tx2"/>
                </a:solidFill>
                <a:latin typeface="Franklin Gothic Book" pitchFamily="34" charset="0"/>
                <a:ea typeface="华文楷体" pitchFamily="2" charset="-122"/>
              </a:rPr>
              <a:t>写作时的海明威</a:t>
            </a:r>
            <a:endParaRPr lang="zh-CN" altLang="en-US" sz="2000" b="1">
              <a:solidFill>
                <a:schemeClr val="tx2"/>
              </a:solidFill>
              <a:latin typeface="Franklin Gothic Book" pitchFamily="34" charset="0"/>
              <a:ea typeface="华文楷体" pitchFamily="2" charset="-122"/>
            </a:endParaRPr>
          </a:p>
        </p:txBody>
      </p:sp>
      <p:sp>
        <p:nvSpPr>
          <p:cNvPr id="102405" name="Text Box 5"/>
          <p:cNvSpPr txBox="1">
            <a:spLocks noChangeArrowheads="1"/>
          </p:cNvSpPr>
          <p:nvPr/>
        </p:nvSpPr>
        <p:spPr bwMode="auto">
          <a:xfrm>
            <a:off x="6084888" y="1916113"/>
            <a:ext cx="2181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tx2"/>
                </a:solidFill>
                <a:latin typeface="Franklin Gothic Book" pitchFamily="34" charset="0"/>
                <a:ea typeface="华文楷体" pitchFamily="2" charset="-122"/>
              </a:rPr>
              <a:t>获诺贝尔奖时</a:t>
            </a:r>
            <a:endParaRPr lang="zh-CN" altLang="en-US" sz="2000" b="1">
              <a:solidFill>
                <a:schemeClr val="tx2"/>
              </a:solidFill>
              <a:latin typeface="Franklin Gothic Book" pitchFamily="34"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nodeType="clickEffect">
                                  <p:stCondLst>
                                    <p:cond delay="0"/>
                                  </p:stCondLst>
                                  <p:childTnLst>
                                    <p:set>
                                      <p:cBhvr>
                                        <p:cTn id="6" dur="1" fill="hold">
                                          <p:stCondLst>
                                            <p:cond delay="0"/>
                                          </p:stCondLst>
                                        </p:cTn>
                                        <p:tgtEl>
                                          <p:spTgt spid="102403"/>
                                        </p:tgtEl>
                                        <p:attrNameLst>
                                          <p:attrName>style.visibility</p:attrName>
                                        </p:attrNameLst>
                                      </p:cBhvr>
                                      <p:to>
                                        <p:strVal val="visible"/>
                                      </p:to>
                                    </p:set>
                                    <p:anim calcmode="lin" valueType="num">
                                      <p:cBhvr>
                                        <p:cTn id="7" dur="500" fill="hold"/>
                                        <p:tgtEl>
                                          <p:spTgt spid="102403"/>
                                        </p:tgtEl>
                                        <p:attrNameLst>
                                          <p:attrName>ppt_w</p:attrName>
                                        </p:attrNameLst>
                                      </p:cBhvr>
                                      <p:tavLst>
                                        <p:tav tm="0">
                                          <p:val>
                                            <p:strVal val="4/3*#ppt_w"/>
                                          </p:val>
                                        </p:tav>
                                        <p:tav tm="100000">
                                          <p:val>
                                            <p:strVal val="#ppt_w"/>
                                          </p:val>
                                        </p:tav>
                                      </p:tavLst>
                                    </p:anim>
                                    <p:anim calcmode="lin" valueType="num">
                                      <p:cBhvr>
                                        <p:cTn id="8" dur="500" fill="hold"/>
                                        <p:tgtEl>
                                          <p:spTgt spid="102403"/>
                                        </p:tgtEl>
                                        <p:attrNameLst>
                                          <p:attrName>ppt_h</p:attrName>
                                        </p:attrNameLst>
                                      </p:cBhvr>
                                      <p:tavLst>
                                        <p:tav tm="0">
                                          <p:val>
                                            <p:strVal val="4/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02404"/>
                                        </p:tgtEl>
                                        <p:attrNameLst>
                                          <p:attrName>style.visibility</p:attrName>
                                        </p:attrNameLst>
                                      </p:cBhvr>
                                      <p:to>
                                        <p:strVal val="visible"/>
                                      </p:to>
                                    </p:set>
                                    <p:anim calcmode="lin" valueType="num">
                                      <p:cBhvr>
                                        <p:cTn id="13" dur="1000" fill="hold"/>
                                        <p:tgtEl>
                                          <p:spTgt spid="102404"/>
                                        </p:tgtEl>
                                        <p:attrNameLst>
                                          <p:attrName>ppt_w</p:attrName>
                                        </p:attrNameLst>
                                      </p:cBhvr>
                                      <p:tavLst>
                                        <p:tav tm="0">
                                          <p:val>
                                            <p:strVal val="#ppt_w*0.70"/>
                                          </p:val>
                                        </p:tav>
                                        <p:tav tm="100000">
                                          <p:val>
                                            <p:strVal val="#ppt_w"/>
                                          </p:val>
                                        </p:tav>
                                      </p:tavLst>
                                    </p:anim>
                                    <p:anim calcmode="lin" valueType="num">
                                      <p:cBhvr>
                                        <p:cTn id="14" dur="1000" fill="hold"/>
                                        <p:tgtEl>
                                          <p:spTgt spid="102404"/>
                                        </p:tgtEl>
                                        <p:attrNameLst>
                                          <p:attrName>ppt_h</p:attrName>
                                        </p:attrNameLst>
                                      </p:cBhvr>
                                      <p:tavLst>
                                        <p:tav tm="0">
                                          <p:val>
                                            <p:strVal val="#ppt_h"/>
                                          </p:val>
                                        </p:tav>
                                        <p:tav tm="100000">
                                          <p:val>
                                            <p:strVal val="#ppt_h"/>
                                          </p:val>
                                        </p:tav>
                                      </p:tavLst>
                                    </p:anim>
                                    <p:animEffect transition="in" filter="fade">
                                      <p:cBhvr>
                                        <p:cTn id="15" dur="1000"/>
                                        <p:tgtEl>
                                          <p:spTgt spid="10240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2402"/>
                                        </p:tgtEl>
                                        <p:attrNameLst>
                                          <p:attrName>style.visibility</p:attrName>
                                        </p:attrNameLst>
                                      </p:cBhvr>
                                      <p:to>
                                        <p:strVal val="visible"/>
                                      </p:to>
                                    </p:set>
                                    <p:animEffect transition="in" filter="blinds(horizontal)">
                                      <p:cBhvr>
                                        <p:cTn id="20" dur="500"/>
                                        <p:tgtEl>
                                          <p:spTgt spid="102402"/>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02405"/>
                                        </p:tgtEl>
                                        <p:attrNameLst>
                                          <p:attrName>style.visibility</p:attrName>
                                        </p:attrNameLst>
                                      </p:cBhvr>
                                      <p:to>
                                        <p:strVal val="visible"/>
                                      </p:to>
                                    </p:set>
                                    <p:anim calcmode="lin" valueType="num">
                                      <p:cBhvr>
                                        <p:cTn id="25" dur="1000" fill="hold"/>
                                        <p:tgtEl>
                                          <p:spTgt spid="102405"/>
                                        </p:tgtEl>
                                        <p:attrNameLst>
                                          <p:attrName>ppt_w</p:attrName>
                                        </p:attrNameLst>
                                      </p:cBhvr>
                                      <p:tavLst>
                                        <p:tav tm="0">
                                          <p:val>
                                            <p:strVal val="#ppt_w*0.70"/>
                                          </p:val>
                                        </p:tav>
                                        <p:tav tm="100000">
                                          <p:val>
                                            <p:strVal val="#ppt_w"/>
                                          </p:val>
                                        </p:tav>
                                      </p:tavLst>
                                    </p:anim>
                                    <p:anim calcmode="lin" valueType="num">
                                      <p:cBhvr>
                                        <p:cTn id="26" dur="1000" fill="hold"/>
                                        <p:tgtEl>
                                          <p:spTgt spid="102405"/>
                                        </p:tgtEl>
                                        <p:attrNameLst>
                                          <p:attrName>ppt_h</p:attrName>
                                        </p:attrNameLst>
                                      </p:cBhvr>
                                      <p:tavLst>
                                        <p:tav tm="0">
                                          <p:val>
                                            <p:strVal val="#ppt_h"/>
                                          </p:val>
                                        </p:tav>
                                        <p:tav tm="100000">
                                          <p:val>
                                            <p:strVal val="#ppt_h"/>
                                          </p:val>
                                        </p:tav>
                                      </p:tavLst>
                                    </p:anim>
                                    <p:animEffect transition="in" filter="fade">
                                      <p:cBhvr>
                                        <p:cTn id="27" dur="1000"/>
                                        <p:tgtEl>
                                          <p:spTgt spid="102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news.xinhuanet.com/world/2005-07/27/xinsrc_432070227080181226901.jpg"/>
          <p:cNvPicPr>
            <a:picLocks noChangeAspect="1" noChangeArrowheads="1"/>
          </p:cNvPicPr>
          <p:nvPr/>
        </p:nvPicPr>
        <p:blipFill>
          <a:blip r:embed="rId1"/>
          <a:srcRect/>
          <a:stretch>
            <a:fillRect/>
          </a:stretch>
        </p:blipFill>
        <p:spPr bwMode="auto">
          <a:xfrm>
            <a:off x="6588224" y="2754860"/>
            <a:ext cx="2700338"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Box 5"/>
          <p:cNvSpPr txBox="1">
            <a:spLocks noChangeArrowheads="1"/>
          </p:cNvSpPr>
          <p:nvPr/>
        </p:nvSpPr>
        <p:spPr bwMode="auto">
          <a:xfrm>
            <a:off x="6643688" y="0"/>
            <a:ext cx="1169987"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3300"/>
                </a:solidFill>
                <a:latin typeface="Franklin Gothic Book" pitchFamily="34" charset="0"/>
                <a:ea typeface="华文楷体" pitchFamily="2" charset="-122"/>
              </a:rPr>
              <a:t>海明威主要作品</a:t>
            </a:r>
            <a:r>
              <a:rPr lang="en-US" altLang="zh-CN" sz="3200" b="1">
                <a:solidFill>
                  <a:srgbClr val="FF3300"/>
                </a:solidFill>
                <a:latin typeface="Franklin Gothic Book" pitchFamily="34" charset="0"/>
                <a:ea typeface="华文楷体" pitchFamily="2" charset="-122"/>
              </a:rPr>
              <a:t>:</a:t>
            </a:r>
            <a:endParaRPr lang="zh-CN" altLang="en-US" sz="3200" b="1">
              <a:solidFill>
                <a:srgbClr val="FF3300"/>
              </a:solidFill>
              <a:latin typeface="Franklin Gothic Book" pitchFamily="34" charset="0"/>
              <a:ea typeface="华文楷体" pitchFamily="2" charset="-122"/>
            </a:endParaRPr>
          </a:p>
        </p:txBody>
      </p:sp>
      <p:sp>
        <p:nvSpPr>
          <p:cNvPr id="27651" name="Rectangle 3"/>
          <p:cNvSpPr>
            <a:spLocks noChangeArrowheads="1"/>
          </p:cNvSpPr>
          <p:nvPr/>
        </p:nvSpPr>
        <p:spPr bwMode="auto">
          <a:xfrm>
            <a:off x="0" y="0"/>
            <a:ext cx="7310438"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zh-CN" sz="2400" b="1" dirty="0">
                <a:latin typeface="华文楷体" pitchFamily="2" charset="-122"/>
                <a:ea typeface="华文楷体" pitchFamily="2" charset="-122"/>
                <a:cs typeface="Times New Roman" panose="02020603050405020304" pitchFamily="18" charset="0"/>
              </a:rPr>
              <a:t>《</a:t>
            </a:r>
            <a:r>
              <a:rPr lang="zh-CN" altLang="en-US" sz="2400" b="1" dirty="0">
                <a:solidFill>
                  <a:srgbClr val="FF0000"/>
                </a:solidFill>
                <a:latin typeface="华文楷体" pitchFamily="2" charset="-122"/>
                <a:ea typeface="华文楷体" pitchFamily="2" charset="-122"/>
                <a:cs typeface="Times New Roman" panose="02020603050405020304" pitchFamily="18" charset="0"/>
              </a:rPr>
              <a:t>太阳照常升起</a:t>
            </a:r>
            <a:r>
              <a:rPr lang="en-US" altLang="zh-CN" sz="2400" b="1" dirty="0">
                <a:latin typeface="华文楷体" pitchFamily="2" charset="-122"/>
                <a:ea typeface="华文楷体" pitchFamily="2" charset="-122"/>
                <a:cs typeface="Times New Roman" panose="02020603050405020304" pitchFamily="18" charset="0"/>
              </a:rPr>
              <a:t>》</a:t>
            </a:r>
            <a:r>
              <a:rPr lang="en-US" altLang="zh-CN" sz="2400" b="1" dirty="0">
                <a:latin typeface="华文楷体" pitchFamily="2" charset="-122"/>
                <a:ea typeface="华文楷体" pitchFamily="2" charset="-122"/>
                <a:cs typeface="Arial" panose="020B0604020202020204" pitchFamily="34" charset="0"/>
              </a:rPr>
              <a:t>(The Sun Also Rises)</a:t>
            </a:r>
            <a:endParaRPr lang="en-US" altLang="zh-CN" sz="2400" b="1" dirty="0">
              <a:latin typeface="华文楷体" pitchFamily="2" charset="-122"/>
              <a:ea typeface="华文楷体" pitchFamily="2" charset="-122"/>
              <a:cs typeface="Arial" panose="020B0604020202020204" pitchFamily="34" charset="0"/>
            </a:endParaRPr>
          </a:p>
          <a:p>
            <a:pPr eaLnBrk="0" hangingPunct="0"/>
            <a:r>
              <a:rPr lang="en-US" altLang="zh-CN" sz="2400" b="1" dirty="0">
                <a:latin typeface="华文楷体" pitchFamily="2" charset="-122"/>
                <a:ea typeface="华文楷体" pitchFamily="2" charset="-122"/>
                <a:cs typeface="Arial" panose="020B0604020202020204" pitchFamily="34" charset="0"/>
              </a:rPr>
              <a:t>《</a:t>
            </a:r>
            <a:r>
              <a:rPr lang="zh-CN" altLang="en-US" sz="2400" b="1" dirty="0">
                <a:solidFill>
                  <a:srgbClr val="FF0000"/>
                </a:solidFill>
                <a:latin typeface="华文楷体" pitchFamily="2" charset="-122"/>
                <a:ea typeface="华文楷体" pitchFamily="2" charset="-122"/>
                <a:cs typeface="Arial" panose="020B0604020202020204" pitchFamily="34" charset="0"/>
              </a:rPr>
              <a:t>永别了，武器</a:t>
            </a:r>
            <a:r>
              <a:rPr lang="en-US" altLang="zh-CN" sz="2400" b="1" dirty="0">
                <a:latin typeface="华文楷体" pitchFamily="2" charset="-122"/>
                <a:ea typeface="华文楷体" pitchFamily="2" charset="-122"/>
                <a:cs typeface="Arial" panose="020B0604020202020204" pitchFamily="34" charset="0"/>
              </a:rPr>
              <a:t>》</a:t>
            </a:r>
            <a:r>
              <a:rPr lang="en-US" altLang="zh-CN" sz="2400" b="1" dirty="0">
                <a:latin typeface="华文楷体" pitchFamily="2" charset="-122"/>
                <a:ea typeface="华文楷体" pitchFamily="2" charset="-122"/>
              </a:rPr>
              <a:t>(A Farewell to Arms)</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第五纵队</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西班牙大地</a:t>
            </a:r>
            <a:r>
              <a:rPr lang="en-US" altLang="zh-CN" sz="2400" b="1" dirty="0">
                <a:latin typeface="华文楷体" pitchFamily="2" charset="-122"/>
                <a:ea typeface="华文楷体" pitchFamily="2" charset="-122"/>
              </a:rPr>
              <a:t>》(The fifth columns, Spain the earth)</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曙光示真</a:t>
            </a:r>
            <a:r>
              <a:rPr lang="en-US" altLang="zh-CN" sz="2400" b="1" dirty="0">
                <a:latin typeface="华文楷体" pitchFamily="2" charset="-122"/>
                <a:ea typeface="华文楷体" pitchFamily="2" charset="-122"/>
              </a:rPr>
              <a:t>》(True at First Light)</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不固定的圣节</a:t>
            </a:r>
            <a:r>
              <a:rPr lang="en-US" altLang="zh-CN" sz="2400" b="1" dirty="0">
                <a:latin typeface="华文楷体" pitchFamily="2" charset="-122"/>
                <a:ea typeface="华文楷体" pitchFamily="2" charset="-122"/>
              </a:rPr>
              <a:t>》(A Moveable Feast)</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过河入林</a:t>
            </a:r>
            <a:r>
              <a:rPr lang="en-US" altLang="zh-CN" sz="2400" b="1" dirty="0">
                <a:latin typeface="华文楷体" pitchFamily="2" charset="-122"/>
                <a:ea typeface="华文楷体" pitchFamily="2" charset="-122"/>
              </a:rPr>
              <a:t>》(Across the River and into the Trees)</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丧钟为谁而鸣</a:t>
            </a:r>
            <a:r>
              <a:rPr lang="en-US" altLang="zh-CN" sz="2400" b="1" dirty="0">
                <a:latin typeface="华文楷体" pitchFamily="2" charset="-122"/>
                <a:ea typeface="华文楷体" pitchFamily="2" charset="-122"/>
              </a:rPr>
              <a:t>》(For Whom the Bell Tolls)</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危险的夏天</a:t>
            </a:r>
            <a:r>
              <a:rPr lang="en-US" altLang="zh-CN" sz="2400" b="1" dirty="0">
                <a:latin typeface="华文楷体" pitchFamily="2" charset="-122"/>
                <a:ea typeface="华文楷体" pitchFamily="2" charset="-122"/>
              </a:rPr>
              <a:t>》(Dangerous summer)</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老人与海</a:t>
            </a:r>
            <a:r>
              <a:rPr lang="en-US" altLang="zh-CN" sz="2400" b="1" dirty="0">
                <a:latin typeface="华文楷体" pitchFamily="2" charset="-122"/>
                <a:ea typeface="华文楷体" pitchFamily="2" charset="-122"/>
              </a:rPr>
              <a:t>》(The Old Man and the Sea)</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伊甸园</a:t>
            </a:r>
            <a:r>
              <a:rPr lang="en-US" altLang="zh-CN" sz="2400" b="1" dirty="0">
                <a:latin typeface="华文楷体" pitchFamily="2" charset="-122"/>
                <a:ea typeface="华文楷体" pitchFamily="2" charset="-122"/>
              </a:rPr>
              <a:t>》(The Garden of Eden)</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死在午后</a:t>
            </a:r>
            <a:r>
              <a:rPr lang="en-US" altLang="zh-CN" sz="2400" b="1" dirty="0">
                <a:latin typeface="华文楷体" pitchFamily="2" charset="-122"/>
                <a:ea typeface="华文楷体" pitchFamily="2" charset="-122"/>
              </a:rPr>
              <a:t>》(Die in the afternoon   )</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岛在湾流中</a:t>
            </a:r>
            <a:r>
              <a:rPr lang="en-US" altLang="zh-CN" sz="2400" b="1" dirty="0">
                <a:latin typeface="华文楷体" pitchFamily="2" charset="-122"/>
                <a:ea typeface="华文楷体" pitchFamily="2" charset="-122"/>
              </a:rPr>
              <a:t>》(Island in the Gulf Stream)</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有钱人和没钱人</a:t>
            </a:r>
            <a:r>
              <a:rPr lang="en-US" altLang="zh-CN" sz="2400" b="1" dirty="0">
                <a:latin typeface="华文楷体" pitchFamily="2" charset="-122"/>
                <a:ea typeface="华文楷体" pitchFamily="2" charset="-122"/>
              </a:rPr>
              <a:t>》(A Rich man and no money)</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乞力马扎罗的雪</a:t>
            </a:r>
            <a:r>
              <a:rPr lang="en-US" altLang="zh-CN" sz="2400" b="1" dirty="0">
                <a:latin typeface="华文楷体" pitchFamily="2" charset="-122"/>
                <a:ea typeface="华文楷体" pitchFamily="2" charset="-122"/>
              </a:rPr>
              <a:t>》(The Snows of Kilimanjaro)</a:t>
            </a:r>
            <a:endParaRPr lang="en-US" altLang="zh-CN" sz="2400" b="1" dirty="0">
              <a:latin typeface="华文楷体" pitchFamily="2" charset="-122"/>
              <a:ea typeface="华文楷体" pitchFamily="2" charset="-122"/>
            </a:endParaRPr>
          </a:p>
          <a:p>
            <a:pPr eaLnBrk="0" hangingPunct="0"/>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一条好汉</a:t>
            </a:r>
            <a:r>
              <a:rPr lang="en-US" altLang="zh-CN" sz="2400" b="1" dirty="0">
                <a:latin typeface="华文楷体" pitchFamily="2" charset="-122"/>
                <a:ea typeface="华文楷体" pitchFamily="2" charset="-122"/>
              </a:rPr>
              <a:t>》(A Man of the World)</a:t>
            </a:r>
            <a:r>
              <a:rPr lang="zh-CN" altLang="en-US" sz="2400" dirty="0">
                <a:latin typeface="华文楷体" pitchFamily="2" charset="-122"/>
                <a:ea typeface="华文楷体" pitchFamily="2" charset="-122"/>
              </a:rPr>
              <a:t>　 </a:t>
            </a:r>
            <a:endParaRPr lang="zh-CN" altLang="en-US" sz="2400"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anim calcmode="lin" valueType="num">
                                      <p:cBhvr additive="base">
                                        <p:cTn id="11"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765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anim calcmode="lin" valueType="num">
                                      <p:cBhvr additive="base">
                                        <p:cTn id="15"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765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anim calcmode="lin" valueType="num">
                                      <p:cBhvr additive="base">
                                        <p:cTn id="19"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 calcmode="lin" valueType="num">
                                      <p:cBhvr additive="base">
                                        <p:cTn id="23"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65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anim calcmode="lin" valueType="num">
                                      <p:cBhvr additive="base">
                                        <p:cTn id="2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65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651">
                                            <p:txEl>
                                              <p:pRg st="6" end="6"/>
                                            </p:txEl>
                                          </p:spTgt>
                                        </p:tgtEl>
                                        <p:attrNameLst>
                                          <p:attrName>style.visibility</p:attrName>
                                        </p:attrNameLst>
                                      </p:cBhvr>
                                      <p:to>
                                        <p:strVal val="visible"/>
                                      </p:to>
                                    </p:set>
                                    <p:anim calcmode="lin" valueType="num">
                                      <p:cBhvr additive="base">
                                        <p:cTn id="31" dur="500" fill="hold"/>
                                        <p:tgtEl>
                                          <p:spTgt spid="2765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7651">
                                            <p:txEl>
                                              <p:pRg st="7" end="7"/>
                                            </p:txEl>
                                          </p:spTgt>
                                        </p:tgtEl>
                                        <p:attrNameLst>
                                          <p:attrName>style.visibility</p:attrName>
                                        </p:attrNameLst>
                                      </p:cBhvr>
                                      <p:to>
                                        <p:strVal val="visible"/>
                                      </p:to>
                                    </p:set>
                                    <p:anim calcmode="lin" valueType="num">
                                      <p:cBhvr additive="base">
                                        <p:cTn id="35"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7651">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7651">
                                            <p:txEl>
                                              <p:pRg st="8" end="8"/>
                                            </p:txEl>
                                          </p:spTgt>
                                        </p:tgtEl>
                                        <p:attrNameLst>
                                          <p:attrName>style.visibility</p:attrName>
                                        </p:attrNameLst>
                                      </p:cBhvr>
                                      <p:to>
                                        <p:strVal val="visible"/>
                                      </p:to>
                                    </p:set>
                                    <p:anim calcmode="lin" valueType="num">
                                      <p:cBhvr additive="base">
                                        <p:cTn id="39" dur="500" fill="hold"/>
                                        <p:tgtEl>
                                          <p:spTgt spid="27651">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7651">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7651">
                                            <p:txEl>
                                              <p:pRg st="9" end="9"/>
                                            </p:txEl>
                                          </p:spTgt>
                                        </p:tgtEl>
                                        <p:attrNameLst>
                                          <p:attrName>style.visibility</p:attrName>
                                        </p:attrNameLst>
                                      </p:cBhvr>
                                      <p:to>
                                        <p:strVal val="visible"/>
                                      </p:to>
                                    </p:set>
                                    <p:anim calcmode="lin" valueType="num">
                                      <p:cBhvr additive="base">
                                        <p:cTn id="43" dur="500" fill="hold"/>
                                        <p:tgtEl>
                                          <p:spTgt spid="27651">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7651">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7651">
                                            <p:txEl>
                                              <p:pRg st="10" end="10"/>
                                            </p:txEl>
                                          </p:spTgt>
                                        </p:tgtEl>
                                        <p:attrNameLst>
                                          <p:attrName>style.visibility</p:attrName>
                                        </p:attrNameLst>
                                      </p:cBhvr>
                                      <p:to>
                                        <p:strVal val="visible"/>
                                      </p:to>
                                    </p:set>
                                    <p:anim calcmode="lin" valueType="num">
                                      <p:cBhvr additive="base">
                                        <p:cTn id="47" dur="500" fill="hold"/>
                                        <p:tgtEl>
                                          <p:spTgt spid="27651">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7651">
                                            <p:txEl>
                                              <p:pRg st="10" end="1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7651">
                                            <p:txEl>
                                              <p:pRg st="11" end="11"/>
                                            </p:txEl>
                                          </p:spTgt>
                                        </p:tgtEl>
                                        <p:attrNameLst>
                                          <p:attrName>style.visibility</p:attrName>
                                        </p:attrNameLst>
                                      </p:cBhvr>
                                      <p:to>
                                        <p:strVal val="visible"/>
                                      </p:to>
                                    </p:set>
                                    <p:anim calcmode="lin" valueType="num">
                                      <p:cBhvr additive="base">
                                        <p:cTn id="51" dur="500" fill="hold"/>
                                        <p:tgtEl>
                                          <p:spTgt spid="27651">
                                            <p:txEl>
                                              <p:pRg st="11" end="1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7651">
                                            <p:txEl>
                                              <p:pRg st="11" end="11"/>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7651">
                                            <p:txEl>
                                              <p:pRg st="12" end="12"/>
                                            </p:txEl>
                                          </p:spTgt>
                                        </p:tgtEl>
                                        <p:attrNameLst>
                                          <p:attrName>style.visibility</p:attrName>
                                        </p:attrNameLst>
                                      </p:cBhvr>
                                      <p:to>
                                        <p:strVal val="visible"/>
                                      </p:to>
                                    </p:set>
                                    <p:anim calcmode="lin" valueType="num">
                                      <p:cBhvr additive="base">
                                        <p:cTn id="55" dur="500" fill="hold"/>
                                        <p:tgtEl>
                                          <p:spTgt spid="27651">
                                            <p:txEl>
                                              <p:pRg st="12" end="1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7651">
                                            <p:txEl>
                                              <p:pRg st="12" end="12"/>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7651">
                                            <p:txEl>
                                              <p:pRg st="13" end="13"/>
                                            </p:txEl>
                                          </p:spTgt>
                                        </p:tgtEl>
                                        <p:attrNameLst>
                                          <p:attrName>style.visibility</p:attrName>
                                        </p:attrNameLst>
                                      </p:cBhvr>
                                      <p:to>
                                        <p:strVal val="visible"/>
                                      </p:to>
                                    </p:set>
                                    <p:anim calcmode="lin" valueType="num">
                                      <p:cBhvr additive="base">
                                        <p:cTn id="59" dur="500" fill="hold"/>
                                        <p:tgtEl>
                                          <p:spTgt spid="27651">
                                            <p:txEl>
                                              <p:pRg st="13" end="13"/>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7651">
                                            <p:txEl>
                                              <p:pRg st="13" end="13"/>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7651">
                                            <p:txEl>
                                              <p:pRg st="14" end="14"/>
                                            </p:txEl>
                                          </p:spTgt>
                                        </p:tgtEl>
                                        <p:attrNameLst>
                                          <p:attrName>style.visibility</p:attrName>
                                        </p:attrNameLst>
                                      </p:cBhvr>
                                      <p:to>
                                        <p:strVal val="visible"/>
                                      </p:to>
                                    </p:set>
                                    <p:anim calcmode="lin" valueType="num">
                                      <p:cBhvr additive="base">
                                        <p:cTn id="63" dur="500" fill="hold"/>
                                        <p:tgtEl>
                                          <p:spTgt spid="27651">
                                            <p:txEl>
                                              <p:pRg st="14" end="1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7651">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图片1"/>
          <p:cNvPicPr>
            <a:picLocks noChangeAspect="1" noChangeArrowheads="1"/>
          </p:cNvPicPr>
          <p:nvPr/>
        </p:nvPicPr>
        <p:blipFill>
          <a:blip r:embed="rId1"/>
          <a:srcRect/>
          <a:stretch>
            <a:fillRect/>
          </a:stretch>
        </p:blipFill>
        <p:spPr bwMode="auto">
          <a:xfrm>
            <a:off x="0" y="0"/>
            <a:ext cx="9324975"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Rectangle 3"/>
          <p:cNvSpPr>
            <a:spLocks noChangeArrowheads="1"/>
          </p:cNvSpPr>
          <p:nvPr/>
        </p:nvSpPr>
        <p:spPr bwMode="auto">
          <a:xfrm>
            <a:off x="468313" y="476250"/>
            <a:ext cx="8229600" cy="1139825"/>
          </a:xfrm>
          <a:prstGeom prst="rect">
            <a:avLst/>
          </a:prstGeom>
          <a:noFill/>
          <a:ln w="9525">
            <a:noFill/>
            <a:miter lim="800000"/>
          </a:ln>
          <a:effectLst/>
        </p:spPr>
        <p:txBody>
          <a:bodyPr/>
          <a:lstStyle/>
          <a:p>
            <a:pPr algn="ctr" fontAlgn="auto">
              <a:spcBef>
                <a:spcPts val="0"/>
              </a:spcBef>
              <a:spcAft>
                <a:spcPts val="0"/>
              </a:spcAft>
              <a:defRPr/>
            </a:pPr>
            <a:r>
              <a:rPr lang="zh-TW" altLang="en-US" sz="4000" dirty="0">
                <a:solidFill>
                  <a:schemeClr val="tx2"/>
                </a:solidFill>
                <a:effectLst>
                  <a:outerShdw blurRad="38100" dist="38100" dir="2700000" algn="tl">
                    <a:srgbClr val="C0C0C0"/>
                  </a:outerShdw>
                </a:effectLst>
                <a:latin typeface="华文行楷" pitchFamily="2" charset="-122"/>
                <a:ea typeface="华文行楷" pitchFamily="2" charset="-122"/>
              </a:rPr>
              <a:t>老人</a:t>
            </a:r>
            <a:r>
              <a:rPr lang="zh-CN" altLang="en-US" sz="4000" dirty="0">
                <a:solidFill>
                  <a:schemeClr val="tx2"/>
                </a:solidFill>
                <a:effectLst>
                  <a:outerShdw blurRad="38100" dist="38100" dir="2700000" algn="tl">
                    <a:srgbClr val="C0C0C0"/>
                  </a:outerShdw>
                </a:effectLst>
                <a:latin typeface="华文行楷" pitchFamily="2" charset="-122"/>
                <a:ea typeface="华文行楷" pitchFamily="2" charset="-122"/>
              </a:rPr>
              <a:t>与</a:t>
            </a:r>
            <a:r>
              <a:rPr lang="zh-TW" altLang="en-US" sz="4000" dirty="0">
                <a:solidFill>
                  <a:schemeClr val="tx2"/>
                </a:solidFill>
                <a:effectLst>
                  <a:outerShdw blurRad="38100" dist="38100" dir="2700000" algn="tl">
                    <a:srgbClr val="C0C0C0"/>
                  </a:outerShdw>
                </a:effectLst>
                <a:latin typeface="华文行楷" pitchFamily="2" charset="-122"/>
                <a:ea typeface="华文行楷" pitchFamily="2" charset="-122"/>
              </a:rPr>
              <a:t>海</a:t>
            </a:r>
            <a:br>
              <a:rPr lang="zh-TW" altLang="en-US" sz="4000" dirty="0">
                <a:solidFill>
                  <a:schemeClr val="tx2"/>
                </a:solidFill>
                <a:effectLst>
                  <a:outerShdw blurRad="38100" dist="38100" dir="2700000" algn="tl">
                    <a:srgbClr val="C0C0C0"/>
                  </a:outerShdw>
                </a:effectLst>
                <a:latin typeface="华文行楷" pitchFamily="2" charset="-122"/>
                <a:ea typeface="华文行楷" pitchFamily="2" charset="-122"/>
              </a:rPr>
            </a:br>
            <a:endParaRPr lang="en-US" altLang="zh-TW" sz="4000" dirty="0">
              <a:solidFill>
                <a:schemeClr val="tx2"/>
              </a:solidFill>
              <a:effectLst>
                <a:outerShdw blurRad="38100" dist="38100" dir="2700000" algn="tl">
                  <a:srgbClr val="C0C0C0"/>
                </a:outerShdw>
              </a:effectLst>
              <a:latin typeface="华文行楷" pitchFamily="2" charset="-122"/>
              <a:ea typeface="华文行楷" pitchFamily="2" charset="-122"/>
            </a:endParaRPr>
          </a:p>
        </p:txBody>
      </p:sp>
      <p:sp>
        <p:nvSpPr>
          <p:cNvPr id="87044" name="Rectangle 4"/>
          <p:cNvSpPr>
            <a:spLocks noChangeArrowheads="1"/>
          </p:cNvSpPr>
          <p:nvPr/>
        </p:nvSpPr>
        <p:spPr bwMode="auto">
          <a:xfrm>
            <a:off x="685800" y="22098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TW" altLang="en-US" sz="2800">
                <a:latin typeface="Franklin Gothic Book" pitchFamily="34" charset="0"/>
                <a:ea typeface="Microsoft JhengHei" pitchFamily="34" charset="-120"/>
              </a:rPr>
              <a:t>  	</a:t>
            </a:r>
            <a:r>
              <a:rPr lang="zh-TW" altLang="zh-CN" sz="2800">
                <a:latin typeface="Franklin Gothic Book" pitchFamily="34" charset="0"/>
                <a:ea typeface="Microsoft JhengHei" pitchFamily="34" charset="-120"/>
              </a:rPr>
              <a:t> </a:t>
            </a:r>
            <a:r>
              <a:rPr lang="zh-TW" altLang="en-US" sz="2800">
                <a:latin typeface="Franklin Gothic Book" pitchFamily="34" charset="0"/>
                <a:ea typeface="Microsoft JhengHei" pitchFamily="34" charset="-120"/>
              </a:rPr>
              <a:t> </a:t>
            </a:r>
            <a:r>
              <a:rPr lang="zh-CN" altLang="en-US" sz="3600" b="1">
                <a:latin typeface="Franklin Gothic Book" pitchFamily="34" charset="0"/>
                <a:ea typeface="幼圆" pitchFamily="49" charset="-122"/>
              </a:rPr>
              <a:t>古巴老渔民</a:t>
            </a:r>
            <a:r>
              <a:rPr lang="zh-CN" altLang="en-US" sz="3600" b="1">
                <a:solidFill>
                  <a:srgbClr val="FF3300"/>
                </a:solidFill>
                <a:latin typeface="Franklin Gothic Book" pitchFamily="34" charset="0"/>
                <a:ea typeface="幼圆" pitchFamily="49" charset="-122"/>
              </a:rPr>
              <a:t>桑地亚哥</a:t>
            </a:r>
            <a:r>
              <a:rPr lang="zh-CN" altLang="en-US" sz="3600" b="1">
                <a:latin typeface="Franklin Gothic Book" pitchFamily="34" charset="0"/>
                <a:ea typeface="幼圆" pitchFamily="49" charset="-122"/>
              </a:rPr>
              <a:t>已经八十四天没有捕到鱼了。这一天碰上了好运气，他捕到了一条特大的马林鱼，他把六盘绳子拧在一起拖鱼都险些把绳子绷断。正当老人高兴地返航时却遇到了鲨鱼的来袭</a:t>
            </a:r>
            <a:r>
              <a:rPr lang="en-US" altLang="zh-CN" sz="3600" b="1">
                <a:latin typeface="Franklin Gothic Book" pitchFamily="34" charset="0"/>
                <a:ea typeface="幼圆" pitchFamily="49" charset="-122"/>
              </a:rPr>
              <a:t>······</a:t>
            </a:r>
            <a:endParaRPr lang="en-US" altLang="zh-TW" sz="3600" b="1">
              <a:latin typeface="Franklin Gothic Book" pitchFamily="34" charset="0"/>
              <a:ea typeface="幼圆" pitchFamily="49" charset="-122"/>
            </a:endParaRPr>
          </a:p>
        </p:txBody>
      </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1000" fill="hold"/>
                                        <p:tgtEl>
                                          <p:spTgt spid="87043"/>
                                        </p:tgtEl>
                                        <p:attrNameLst>
                                          <p:attrName>ppt_x</p:attrName>
                                        </p:attrNameLst>
                                      </p:cBhvr>
                                      <p:tavLst>
                                        <p:tav tm="0">
                                          <p:val>
                                            <p:strVal val="#ppt_x"/>
                                          </p:val>
                                        </p:tav>
                                        <p:tav tm="100000">
                                          <p:val>
                                            <p:strVal val="#ppt_x"/>
                                          </p:val>
                                        </p:tav>
                                      </p:tavLst>
                                    </p:anim>
                                    <p:anim calcmode="lin" valueType="num">
                                      <p:cBhvr additive="base">
                                        <p:cTn id="8" dur="1000" fill="hold"/>
                                        <p:tgtEl>
                                          <p:spTgt spid="870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7044">
                                            <p:txEl>
                                              <p:pRg st="0" end="0"/>
                                            </p:txEl>
                                          </p:spTgt>
                                        </p:tgtEl>
                                        <p:attrNameLst>
                                          <p:attrName>style.visibility</p:attrName>
                                        </p:attrNameLst>
                                      </p:cBhvr>
                                      <p:to>
                                        <p:strVal val="visible"/>
                                      </p:to>
                                    </p:set>
                                    <p:animEffect transition="in" filter="diamond(in)">
                                      <p:cBhvr>
                                        <p:cTn id="13" dur="2000"/>
                                        <p:tgtEl>
                                          <p:spTgt spid="870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oldman2s"/>
          <p:cNvPicPr>
            <a:picLocks noChangeAspect="1" noChangeArrowheads="1"/>
          </p:cNvPicPr>
          <p:nvPr/>
        </p:nvPicPr>
        <p:blipFill>
          <a:blip r:embed="rId1"/>
          <a:srcRect/>
          <a:stretch>
            <a:fillRect/>
          </a:stretch>
        </p:blipFill>
        <p:spPr bwMode="auto">
          <a:xfrm>
            <a:off x="0" y="0"/>
            <a:ext cx="922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WordArt 6"/>
          <p:cNvSpPr>
            <a:spLocks noChangeArrowheads="1" noChangeShapeType="1" noTextEdit="1"/>
          </p:cNvSpPr>
          <p:nvPr/>
        </p:nvSpPr>
        <p:spPr bwMode="auto">
          <a:xfrm rot="5400000">
            <a:off x="-1676400" y="2438400"/>
            <a:ext cx="6172200" cy="1600200"/>
          </a:xfrm>
          <a:prstGeom prst="rect">
            <a:avLst/>
          </a:prstGeom>
        </p:spPr>
        <p:txBody>
          <a:bodyPr vert="eaVert" wrap="none" fromWordArt="1">
            <a:prstTxWarp prst="textPlain">
              <a:avLst>
                <a:gd name="adj" fmla="val 51463"/>
              </a:avLst>
            </a:prstTxWarp>
            <a:scene3d>
              <a:camera prst="legacyPerspectiveFront">
                <a:rot lat="20639999" lon="20699999" rev="0"/>
              </a:camera>
              <a:lightRig rig="legacyNormal3" dir="l"/>
            </a:scene3d>
            <a:sp3d extrusionH="201600" prstMaterial="legacyPlastic">
              <a:extrusionClr>
                <a:srgbClr val="FF9966"/>
              </a:extrusionClr>
            </a:sp3d>
          </a:bodyPr>
          <a:lstStyle/>
          <a:p>
            <a:pPr algn="ctr" fontAlgn="auto">
              <a:spcBef>
                <a:spcPts val="0"/>
              </a:spcBef>
              <a:spcAft>
                <a:spcPts val="0"/>
              </a:spcAft>
              <a:defRPr/>
            </a:pPr>
            <a:r>
              <a:rPr lang="zh-CN" altLang="en-US" sz="6000" b="1" kern="10">
                <a:ln w="9525" cap="sq">
                  <a:round/>
                  <a:headEnd type="none" w="sm" len="sm"/>
                  <a:tailEnd type="none" w="sm" len="sm"/>
                </a:ln>
                <a:solidFill>
                  <a:srgbClr val="CC0000"/>
                </a:solidFill>
                <a:latin typeface="华文行楷"/>
                <a:ea typeface="华文行楷"/>
              </a:rPr>
              <a:t>欣赏</a:t>
            </a:r>
            <a:r>
              <a:rPr lang="en-US" altLang="zh-CN" sz="6000" b="1" kern="10">
                <a:ln w="9525" cap="sq">
                  <a:round/>
                  <a:headEnd type="none" w="sm" len="sm"/>
                  <a:tailEnd type="none" w="sm" len="sm"/>
                </a:ln>
                <a:solidFill>
                  <a:srgbClr val="CC0000"/>
                </a:solidFill>
                <a:latin typeface="华文行楷"/>
                <a:ea typeface="华文行楷"/>
              </a:rPr>
              <a:t>《</a:t>
            </a:r>
            <a:r>
              <a:rPr lang="zh-CN" altLang="en-US" sz="6000" b="1" kern="10">
                <a:ln w="9525" cap="sq">
                  <a:round/>
                  <a:headEnd type="none" w="sm" len="sm"/>
                  <a:tailEnd type="none" w="sm" len="sm"/>
                </a:ln>
                <a:solidFill>
                  <a:srgbClr val="CC0000"/>
                </a:solidFill>
                <a:latin typeface="华文行楷"/>
                <a:ea typeface="华文行楷"/>
              </a:rPr>
              <a:t>老人与海</a:t>
            </a:r>
            <a:r>
              <a:rPr lang="en-US" altLang="zh-CN" sz="6000" b="1" kern="10">
                <a:ln w="9525" cap="sq">
                  <a:round/>
                  <a:headEnd type="none" w="sm" len="sm"/>
                  <a:tailEnd type="none" w="sm" len="sm"/>
                </a:ln>
                <a:solidFill>
                  <a:srgbClr val="CC0000"/>
                </a:solidFill>
                <a:latin typeface="华文行楷"/>
                <a:ea typeface="华文行楷"/>
              </a:rPr>
              <a:t>》</a:t>
            </a:r>
            <a:endParaRPr lang="zh-CN" altLang="en-US" sz="6000" b="1" kern="10">
              <a:ln w="9525" cap="sq">
                <a:round/>
                <a:headEnd type="none" w="sm" len="sm"/>
                <a:tailEnd type="none" w="sm" len="sm"/>
              </a:ln>
              <a:solidFill>
                <a:srgbClr val="CC0000"/>
              </a:solidFill>
              <a:latin typeface="华文行楷"/>
              <a:ea typeface="华文行楷"/>
            </a:endParaRPr>
          </a:p>
        </p:txBody>
      </p:sp>
      <p:pic>
        <p:nvPicPr>
          <p:cNvPr id="14340" name="Picture 13" descr="13">
            <a:hlinkClick r:id="rId2" action="ppaction://hlinkfile"/>
          </p:cNvPr>
          <p:cNvPicPr>
            <a:picLocks noChangeAspect="1" noChangeArrowheads="1" noCrop="1"/>
          </p:cNvPicPr>
          <p:nvPr/>
        </p:nvPicPr>
        <p:blipFill>
          <a:blip r:embed="rId3"/>
          <a:srcRect/>
          <a:stretch>
            <a:fillRect/>
          </a:stretch>
        </p:blipFill>
        <p:spPr bwMode="auto">
          <a:xfrm>
            <a:off x="6948488" y="765175"/>
            <a:ext cx="12192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8134"/>
                                        </p:tgtEl>
                                        <p:attrNameLst>
                                          <p:attrName>style.visibility</p:attrName>
                                        </p:attrNameLst>
                                      </p:cBhvr>
                                      <p:to>
                                        <p:strVal val="visible"/>
                                      </p:to>
                                    </p:set>
                                    <p:anim calcmode="lin" valueType="num">
                                      <p:cBhvr>
                                        <p:cTn id="7" dur="1000" fill="hold"/>
                                        <p:tgtEl>
                                          <p:spTgt spid="48134"/>
                                        </p:tgtEl>
                                        <p:attrNameLst>
                                          <p:attrName>ppt_w</p:attrName>
                                        </p:attrNameLst>
                                      </p:cBhvr>
                                      <p:tavLst>
                                        <p:tav tm="0" fmla="#ppt_w*sin(2.5*pi*$)">
                                          <p:val>
                                            <p:fltVal val="0"/>
                                          </p:val>
                                        </p:tav>
                                        <p:tav tm="100000">
                                          <p:val>
                                            <p:fltVal val="1"/>
                                          </p:val>
                                        </p:tav>
                                      </p:tavLst>
                                    </p:anim>
                                    <p:anim calcmode="lin" valueType="num">
                                      <p:cBhvr>
                                        <p:cTn id="8" dur="1000" fill="hold"/>
                                        <p:tgtEl>
                                          <p:spTgt spid="481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468313" y="188913"/>
            <a:ext cx="70659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Franklin Gothic Book" pitchFamily="34" charset="0"/>
                <a:ea typeface="华文楷体" pitchFamily="2" charset="-122"/>
              </a:rPr>
              <a:t>请大家快速阅读课文，填写下表。</a:t>
            </a:r>
            <a:endParaRPr lang="zh-CN" altLang="en-US" sz="3600" b="1">
              <a:latin typeface="Franklin Gothic Book" pitchFamily="34" charset="0"/>
              <a:ea typeface="华文楷体" pitchFamily="2" charset="-122"/>
            </a:endParaRPr>
          </a:p>
        </p:txBody>
      </p:sp>
      <p:graphicFrame>
        <p:nvGraphicFramePr>
          <p:cNvPr id="69727" name="Group 95"/>
          <p:cNvGraphicFramePr>
            <a:graphicFrameLocks noGrp="1"/>
          </p:cNvGraphicFramePr>
          <p:nvPr/>
        </p:nvGraphicFramePr>
        <p:xfrm>
          <a:off x="539750" y="908050"/>
          <a:ext cx="7920038" cy="5616576"/>
        </p:xfrm>
        <a:graphic>
          <a:graphicData uri="http://schemas.openxmlformats.org/drawingml/2006/table">
            <a:tbl>
              <a:tblPr/>
              <a:tblGrid>
                <a:gridCol w="1236663"/>
                <a:gridCol w="1319212"/>
                <a:gridCol w="1341438"/>
                <a:gridCol w="1341437"/>
                <a:gridCol w="1339850"/>
                <a:gridCol w="1341438"/>
              </a:tblGrid>
              <a:tr h="10477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rPr>
                        <a:t>第一次</a:t>
                      </a:r>
                      <a:endPar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rPr>
                        <a:t>第二次</a:t>
                      </a:r>
                      <a:endPar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rPr>
                        <a:t>第三次</a:t>
                      </a:r>
                      <a:endPar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rPr>
                        <a:t>第四次</a:t>
                      </a:r>
                      <a:endPar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rPr>
                        <a:t>第五次</a:t>
                      </a:r>
                      <a:endParaRPr kumimoji="0" lang="zh-CN" altLang="en-US" sz="2800" b="1" i="0" u="none" strike="noStrike" cap="none" normalizeH="0" baseline="0" smtClean="0">
                        <a:ln>
                          <a:noFill/>
                        </a:ln>
                        <a:solidFill>
                          <a:schemeClr val="hlink"/>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6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Comic Sans MS" panose="030F0702030302020204" pitchFamily="66" charset="0"/>
                          <a:ea typeface="宋体" panose="02010600030101010101" pitchFamily="2" charset="-122"/>
                        </a:rPr>
                        <a:t>攻 击者</a:t>
                      </a:r>
                      <a:endPar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683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Comic Sans MS" panose="030F0702030302020204" pitchFamily="66" charset="0"/>
                          <a:ea typeface="宋体" panose="02010600030101010101" pitchFamily="2" charset="-122"/>
                        </a:rPr>
                        <a:t>数 量</a:t>
                      </a:r>
                      <a:endPar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913">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rPr>
                        <a:t>作 战工 具</a:t>
                      </a:r>
                      <a:endParaRPr kumimoji="0" lang="zh-CN" altLang="en-US" sz="3200" b="1" i="0" u="none" strike="noStrike" cap="none" normalizeH="0" baseline="0" smtClean="0">
                        <a:ln>
                          <a:noFill/>
                        </a:ln>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572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rPr>
                        <a:t>结 局</a:t>
                      </a:r>
                      <a:endParaRPr kumimoji="0" lang="zh-CN" altLang="en-US" sz="3200" b="1" i="0" u="none" strike="noStrike" cap="none" normalizeH="0" baseline="0" smtClean="0">
                        <a:ln>
                          <a:noFill/>
                        </a:ln>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Comic Sans MS" panose="030F07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407" name="Text Box 69"/>
          <p:cNvSpPr txBox="1">
            <a:spLocks noChangeArrowheads="1"/>
          </p:cNvSpPr>
          <p:nvPr/>
        </p:nvSpPr>
        <p:spPr bwMode="auto">
          <a:xfrm>
            <a:off x="5416550" y="673100"/>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000">
              <a:latin typeface="Franklin Gothic Book" pitchFamily="34" charset="0"/>
              <a:ea typeface="华文楷体" pitchFamily="2" charset="-122"/>
            </a:endParaRPr>
          </a:p>
        </p:txBody>
      </p:sp>
      <p:sp>
        <p:nvSpPr>
          <p:cNvPr id="69702" name="Rectangle 70"/>
          <p:cNvSpPr>
            <a:spLocks noChangeArrowheads="1"/>
          </p:cNvSpPr>
          <p:nvPr/>
        </p:nvSpPr>
        <p:spPr bwMode="auto">
          <a:xfrm>
            <a:off x="1908175" y="2205038"/>
            <a:ext cx="15843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CC0099"/>
                </a:solidFill>
                <a:latin typeface="Franklin Gothic Book" pitchFamily="34" charset="0"/>
                <a:ea typeface="华文楷体" pitchFamily="2" charset="-122"/>
              </a:rPr>
              <a:t>鲭鲨</a:t>
            </a:r>
            <a:endParaRPr lang="zh-CN" altLang="en-US" sz="2800" b="1">
              <a:solidFill>
                <a:srgbClr val="CC0099"/>
              </a:solidFill>
              <a:latin typeface="Franklin Gothic Book" pitchFamily="34" charset="0"/>
              <a:ea typeface="华文楷体" pitchFamily="2" charset="-122"/>
            </a:endParaRPr>
          </a:p>
        </p:txBody>
      </p:sp>
      <p:sp>
        <p:nvSpPr>
          <p:cNvPr id="69703" name="Text Box 71"/>
          <p:cNvSpPr txBox="1">
            <a:spLocks noChangeArrowheads="1"/>
          </p:cNvSpPr>
          <p:nvPr/>
        </p:nvSpPr>
        <p:spPr bwMode="auto">
          <a:xfrm>
            <a:off x="3276600" y="2205038"/>
            <a:ext cx="1295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星鲨</a:t>
            </a:r>
            <a:endParaRPr lang="zh-CN" altLang="en-US" sz="2800" b="1">
              <a:solidFill>
                <a:srgbClr val="CC0099"/>
              </a:solidFill>
              <a:latin typeface="Franklin Gothic Book" pitchFamily="34" charset="0"/>
              <a:ea typeface="华文楷体" pitchFamily="2" charset="-122"/>
            </a:endParaRPr>
          </a:p>
        </p:txBody>
      </p:sp>
      <p:sp>
        <p:nvSpPr>
          <p:cNvPr id="69704" name="Rectangle 72"/>
          <p:cNvSpPr>
            <a:spLocks noChangeArrowheads="1"/>
          </p:cNvSpPr>
          <p:nvPr/>
        </p:nvSpPr>
        <p:spPr bwMode="auto">
          <a:xfrm>
            <a:off x="1908175" y="3284538"/>
            <a:ext cx="1295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CC0099"/>
                </a:solidFill>
                <a:latin typeface="Franklin Gothic Book" pitchFamily="34" charset="0"/>
                <a:ea typeface="华文楷体" pitchFamily="2" charset="-122"/>
              </a:rPr>
              <a:t>一条</a:t>
            </a:r>
            <a:endParaRPr lang="zh-CN" altLang="en-US" sz="2800" b="1">
              <a:solidFill>
                <a:srgbClr val="CC0099"/>
              </a:solidFill>
              <a:latin typeface="Franklin Gothic Book" pitchFamily="34" charset="0"/>
              <a:ea typeface="华文楷体" pitchFamily="2" charset="-122"/>
            </a:endParaRPr>
          </a:p>
        </p:txBody>
      </p:sp>
      <p:sp>
        <p:nvSpPr>
          <p:cNvPr id="69705" name="Text Box 73"/>
          <p:cNvSpPr txBox="1">
            <a:spLocks noChangeArrowheads="1"/>
          </p:cNvSpPr>
          <p:nvPr/>
        </p:nvSpPr>
        <p:spPr bwMode="auto">
          <a:xfrm>
            <a:off x="1908175" y="4365625"/>
            <a:ext cx="14398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鱼叉</a:t>
            </a:r>
            <a:endParaRPr lang="zh-CN" altLang="en-US" sz="2800" b="1">
              <a:solidFill>
                <a:srgbClr val="CC0099"/>
              </a:solidFill>
              <a:latin typeface="Franklin Gothic Book" pitchFamily="34" charset="0"/>
              <a:ea typeface="华文楷体" pitchFamily="2" charset="-122"/>
            </a:endParaRPr>
          </a:p>
        </p:txBody>
      </p:sp>
      <p:sp>
        <p:nvSpPr>
          <p:cNvPr id="69706" name="Rectangle 74"/>
          <p:cNvSpPr>
            <a:spLocks noChangeArrowheads="1"/>
          </p:cNvSpPr>
          <p:nvPr/>
        </p:nvSpPr>
        <p:spPr bwMode="auto">
          <a:xfrm>
            <a:off x="1835150" y="5157788"/>
            <a:ext cx="1368425" cy="1311275"/>
          </a:xfrm>
          <a:prstGeom prst="rect">
            <a:avLst/>
          </a:prstGeom>
          <a:noFill/>
          <a:ln w="9525">
            <a:noFill/>
            <a:miter lim="800000"/>
          </a:ln>
          <a:effectLst/>
        </p:spPr>
        <p:txBody>
          <a:bodyPr>
            <a:spAutoFit/>
          </a:bodyPr>
          <a:lstStyle/>
          <a:p>
            <a:pPr fontAlgn="auto">
              <a:spcBef>
                <a:spcPct val="20000"/>
              </a:spcBef>
              <a:spcAft>
                <a:spcPts val="0"/>
              </a:spcAft>
              <a:defRPr/>
            </a:pPr>
            <a:r>
              <a:rPr lang="zh-CN" altLang="en-US" sz="2000" b="1">
                <a:solidFill>
                  <a:srgbClr val="CC0099"/>
                </a:solidFill>
                <a:effectLst>
                  <a:outerShdw blurRad="38100" dist="38100" dir="2700000" algn="tl">
                    <a:srgbClr val="C0C0C0"/>
                  </a:outerShdw>
                </a:effectLst>
                <a:latin typeface="+mn-lt"/>
                <a:ea typeface="+mn-ea"/>
              </a:rPr>
              <a:t>杀死鲭鲨，大鱼被吃掉四十磅</a:t>
            </a:r>
            <a:endParaRPr lang="zh-CN" altLang="en-US" sz="2000" b="1">
              <a:solidFill>
                <a:srgbClr val="CC0099"/>
              </a:solidFill>
              <a:effectLst>
                <a:outerShdw blurRad="38100" dist="38100" dir="2700000" algn="tl">
                  <a:srgbClr val="C0C0C0"/>
                </a:outerShdw>
              </a:effectLst>
              <a:latin typeface="+mn-lt"/>
              <a:ea typeface="+mn-ea"/>
            </a:endParaRPr>
          </a:p>
        </p:txBody>
      </p:sp>
      <p:sp>
        <p:nvSpPr>
          <p:cNvPr id="69708" name="Rectangle 76"/>
          <p:cNvSpPr>
            <a:spLocks noChangeArrowheads="1"/>
          </p:cNvSpPr>
          <p:nvPr/>
        </p:nvSpPr>
        <p:spPr bwMode="auto">
          <a:xfrm>
            <a:off x="3276600" y="3284538"/>
            <a:ext cx="1295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CC0099"/>
                </a:solidFill>
                <a:latin typeface="Franklin Gothic Book" pitchFamily="34" charset="0"/>
                <a:ea typeface="华文楷体" pitchFamily="2" charset="-122"/>
              </a:rPr>
              <a:t>两条</a:t>
            </a:r>
            <a:endParaRPr lang="zh-CN" altLang="en-US" sz="2800" b="1">
              <a:solidFill>
                <a:srgbClr val="CC0099"/>
              </a:solidFill>
              <a:latin typeface="Franklin Gothic Book" pitchFamily="34" charset="0"/>
              <a:ea typeface="华文楷体" pitchFamily="2" charset="-122"/>
            </a:endParaRPr>
          </a:p>
        </p:txBody>
      </p:sp>
      <p:sp>
        <p:nvSpPr>
          <p:cNvPr id="69709" name="Rectangle 77"/>
          <p:cNvSpPr>
            <a:spLocks noChangeArrowheads="1"/>
          </p:cNvSpPr>
          <p:nvPr/>
        </p:nvSpPr>
        <p:spPr bwMode="auto">
          <a:xfrm>
            <a:off x="3203575" y="4221163"/>
            <a:ext cx="11525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CC0099"/>
                </a:solidFill>
                <a:latin typeface="Franklin Gothic Book" pitchFamily="34" charset="0"/>
                <a:ea typeface="华文楷体" pitchFamily="2" charset="-122"/>
              </a:rPr>
              <a:t>绑着刀子的桨</a:t>
            </a:r>
            <a:endParaRPr lang="zh-CN" altLang="en-US" sz="2400" b="1">
              <a:solidFill>
                <a:srgbClr val="CC0099"/>
              </a:solidFill>
              <a:latin typeface="Franklin Gothic Book" pitchFamily="34" charset="0"/>
              <a:ea typeface="华文楷体" pitchFamily="2" charset="-122"/>
            </a:endParaRPr>
          </a:p>
        </p:txBody>
      </p:sp>
      <p:sp>
        <p:nvSpPr>
          <p:cNvPr id="69711" name="Rectangle 79"/>
          <p:cNvSpPr>
            <a:spLocks noChangeArrowheads="1"/>
          </p:cNvSpPr>
          <p:nvPr/>
        </p:nvSpPr>
        <p:spPr bwMode="auto">
          <a:xfrm>
            <a:off x="3132138" y="5157788"/>
            <a:ext cx="1439862" cy="1311275"/>
          </a:xfrm>
          <a:prstGeom prst="rect">
            <a:avLst/>
          </a:prstGeom>
          <a:noFill/>
          <a:ln w="9525">
            <a:noFill/>
            <a:miter lim="800000"/>
          </a:ln>
          <a:effectLst/>
        </p:spPr>
        <p:txBody>
          <a:bodyPr>
            <a:spAutoFit/>
          </a:bodyPr>
          <a:lstStyle/>
          <a:p>
            <a:pPr fontAlgn="auto">
              <a:spcBef>
                <a:spcPts val="0"/>
              </a:spcBef>
              <a:spcAft>
                <a:spcPts val="0"/>
              </a:spcAft>
              <a:defRPr/>
            </a:pPr>
            <a:r>
              <a:rPr lang="zh-CN" altLang="en-US" sz="2000" b="1">
                <a:solidFill>
                  <a:srgbClr val="CC0099"/>
                </a:solidFill>
                <a:effectLst>
                  <a:outerShdw blurRad="38100" dist="38100" dir="2700000" algn="tl">
                    <a:srgbClr val="C0C0C0"/>
                  </a:outerShdw>
                </a:effectLst>
                <a:latin typeface="+mn-lt"/>
                <a:ea typeface="+mn-ea"/>
              </a:rPr>
              <a:t>杀死两条星鲨，大鱼被吃掉四分之一</a:t>
            </a:r>
            <a:endParaRPr lang="zh-CN" altLang="en-US" sz="2000">
              <a:effectLst>
                <a:outerShdw blurRad="38100" dist="38100" dir="2700000" algn="tl">
                  <a:srgbClr val="C0C0C0"/>
                </a:outerShdw>
              </a:effectLst>
              <a:latin typeface="+mn-lt"/>
              <a:ea typeface="+mn-ea"/>
            </a:endParaRPr>
          </a:p>
        </p:txBody>
      </p:sp>
      <p:sp>
        <p:nvSpPr>
          <p:cNvPr id="69712" name="Rectangle 80"/>
          <p:cNvSpPr>
            <a:spLocks noChangeArrowheads="1"/>
          </p:cNvSpPr>
          <p:nvPr/>
        </p:nvSpPr>
        <p:spPr bwMode="auto">
          <a:xfrm>
            <a:off x="4427538" y="2205038"/>
            <a:ext cx="18002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zh-CN" altLang="en-US" sz="2800" b="1">
                <a:solidFill>
                  <a:srgbClr val="CC0099"/>
                </a:solidFill>
                <a:latin typeface="Franklin Gothic Book" pitchFamily="34" charset="0"/>
                <a:ea typeface="华文楷体" pitchFamily="2" charset="-122"/>
              </a:rPr>
              <a:t>犁头鲨</a:t>
            </a:r>
            <a:endParaRPr lang="zh-CN" altLang="en-US" sz="2800" b="1">
              <a:solidFill>
                <a:srgbClr val="CC0099"/>
              </a:solidFill>
              <a:latin typeface="Franklin Gothic Book" pitchFamily="34" charset="0"/>
              <a:ea typeface="华文楷体" pitchFamily="2" charset="-122"/>
            </a:endParaRPr>
          </a:p>
        </p:txBody>
      </p:sp>
      <p:sp>
        <p:nvSpPr>
          <p:cNvPr id="69713" name="Rectangle 81"/>
          <p:cNvSpPr>
            <a:spLocks noChangeArrowheads="1"/>
          </p:cNvSpPr>
          <p:nvPr/>
        </p:nvSpPr>
        <p:spPr bwMode="auto">
          <a:xfrm>
            <a:off x="4572000" y="3284538"/>
            <a:ext cx="11525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zh-CN" altLang="en-US" sz="2800" b="1">
                <a:solidFill>
                  <a:srgbClr val="CC0099"/>
                </a:solidFill>
                <a:latin typeface="Franklin Gothic Book" pitchFamily="34" charset="0"/>
                <a:ea typeface="华文楷体" pitchFamily="2" charset="-122"/>
              </a:rPr>
              <a:t>一条</a:t>
            </a:r>
            <a:endParaRPr lang="zh-CN" altLang="en-US" sz="2800" b="1">
              <a:solidFill>
                <a:srgbClr val="CC0099"/>
              </a:solidFill>
              <a:latin typeface="Franklin Gothic Book" pitchFamily="34" charset="0"/>
              <a:ea typeface="华文楷体" pitchFamily="2" charset="-122"/>
            </a:endParaRPr>
          </a:p>
        </p:txBody>
      </p:sp>
      <p:sp>
        <p:nvSpPr>
          <p:cNvPr id="69716" name="Rectangle 84"/>
          <p:cNvSpPr>
            <a:spLocks noChangeArrowheads="1"/>
          </p:cNvSpPr>
          <p:nvPr/>
        </p:nvSpPr>
        <p:spPr bwMode="auto">
          <a:xfrm>
            <a:off x="4572000" y="4221163"/>
            <a:ext cx="13684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CC0099"/>
                </a:solidFill>
                <a:latin typeface="Franklin Gothic Book" pitchFamily="34" charset="0"/>
                <a:ea typeface="华文楷体" pitchFamily="2" charset="-122"/>
              </a:rPr>
              <a:t>绑着刀子的桨</a:t>
            </a:r>
            <a:endParaRPr lang="zh-CN" altLang="en-US" sz="2400" b="1">
              <a:solidFill>
                <a:srgbClr val="CC0099"/>
              </a:solidFill>
              <a:latin typeface="Franklin Gothic Book" pitchFamily="34" charset="0"/>
              <a:ea typeface="华文楷体" pitchFamily="2" charset="-122"/>
            </a:endParaRPr>
          </a:p>
        </p:txBody>
      </p:sp>
      <p:sp>
        <p:nvSpPr>
          <p:cNvPr id="69717" name="Text Box 85"/>
          <p:cNvSpPr txBox="1">
            <a:spLocks noChangeArrowheads="1"/>
          </p:cNvSpPr>
          <p:nvPr/>
        </p:nvSpPr>
        <p:spPr bwMode="auto">
          <a:xfrm>
            <a:off x="4427538" y="5157788"/>
            <a:ext cx="1439862" cy="1187450"/>
          </a:xfrm>
          <a:prstGeom prst="rect">
            <a:avLst/>
          </a:prstGeom>
          <a:noFill/>
          <a:ln w="9525">
            <a:noFill/>
            <a:miter lim="800000"/>
          </a:ln>
          <a:effectLst/>
        </p:spPr>
        <p:txBody>
          <a:bodyPr>
            <a:spAutoFit/>
          </a:bodyPr>
          <a:lstStyle/>
          <a:p>
            <a:pPr fontAlgn="auto">
              <a:spcBef>
                <a:spcPts val="0"/>
              </a:spcBef>
              <a:spcAft>
                <a:spcPts val="0"/>
              </a:spcAft>
              <a:defRPr/>
            </a:pPr>
            <a:r>
              <a:rPr lang="zh-CN" altLang="en-US" sz="2400" b="1">
                <a:solidFill>
                  <a:srgbClr val="CC0099"/>
                </a:solidFill>
                <a:effectLst>
                  <a:outerShdw blurRad="38100" dist="38100" dir="2700000" algn="tl">
                    <a:srgbClr val="C0C0C0"/>
                  </a:outerShdw>
                </a:effectLst>
                <a:latin typeface="+mn-lt"/>
                <a:ea typeface="+mn-ea"/>
              </a:rPr>
              <a:t>杀死犁头鲨，刀子被折断</a:t>
            </a:r>
            <a:endParaRPr lang="zh-CN" altLang="en-US" sz="2400" b="1">
              <a:solidFill>
                <a:srgbClr val="CC0099"/>
              </a:solidFill>
              <a:effectLst>
                <a:outerShdw blurRad="38100" dist="38100" dir="2700000" algn="tl">
                  <a:srgbClr val="C0C0C0"/>
                </a:outerShdw>
              </a:effectLst>
              <a:latin typeface="+mn-lt"/>
              <a:ea typeface="+mn-ea"/>
            </a:endParaRPr>
          </a:p>
        </p:txBody>
      </p:sp>
      <p:sp>
        <p:nvSpPr>
          <p:cNvPr id="69718" name="Text Box 86"/>
          <p:cNvSpPr txBox="1">
            <a:spLocks noChangeArrowheads="1"/>
          </p:cNvSpPr>
          <p:nvPr/>
        </p:nvSpPr>
        <p:spPr bwMode="auto">
          <a:xfrm>
            <a:off x="5940425" y="2205038"/>
            <a:ext cx="12239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星鲨</a:t>
            </a:r>
            <a:endParaRPr lang="zh-CN" altLang="en-US" sz="2800" b="1">
              <a:solidFill>
                <a:srgbClr val="CC0099"/>
              </a:solidFill>
              <a:latin typeface="Franklin Gothic Book" pitchFamily="34" charset="0"/>
              <a:ea typeface="华文楷体" pitchFamily="2" charset="-122"/>
            </a:endParaRPr>
          </a:p>
        </p:txBody>
      </p:sp>
      <p:sp>
        <p:nvSpPr>
          <p:cNvPr id="69719" name="Text Box 87"/>
          <p:cNvSpPr txBox="1">
            <a:spLocks noChangeArrowheads="1"/>
          </p:cNvSpPr>
          <p:nvPr/>
        </p:nvSpPr>
        <p:spPr bwMode="auto">
          <a:xfrm>
            <a:off x="5940425" y="3213100"/>
            <a:ext cx="1223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两条</a:t>
            </a:r>
            <a:endParaRPr lang="zh-CN" altLang="en-US" sz="2800" b="1">
              <a:solidFill>
                <a:srgbClr val="CC0099"/>
              </a:solidFill>
              <a:latin typeface="Franklin Gothic Book" pitchFamily="34" charset="0"/>
              <a:ea typeface="华文楷体" pitchFamily="2" charset="-122"/>
            </a:endParaRPr>
          </a:p>
        </p:txBody>
      </p:sp>
      <p:sp>
        <p:nvSpPr>
          <p:cNvPr id="69720" name="Text Box 88"/>
          <p:cNvSpPr txBox="1">
            <a:spLocks noChangeArrowheads="1"/>
          </p:cNvSpPr>
          <p:nvPr/>
        </p:nvSpPr>
        <p:spPr bwMode="auto">
          <a:xfrm>
            <a:off x="5940425" y="4365625"/>
            <a:ext cx="1223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短棍</a:t>
            </a:r>
            <a:endParaRPr lang="zh-CN" altLang="en-US" sz="2800" b="1">
              <a:solidFill>
                <a:srgbClr val="CC0099"/>
              </a:solidFill>
              <a:latin typeface="Franklin Gothic Book" pitchFamily="34" charset="0"/>
              <a:ea typeface="华文楷体" pitchFamily="2" charset="-122"/>
            </a:endParaRPr>
          </a:p>
        </p:txBody>
      </p:sp>
      <p:sp>
        <p:nvSpPr>
          <p:cNvPr id="69721" name="Text Box 89"/>
          <p:cNvSpPr txBox="1">
            <a:spLocks noChangeArrowheads="1"/>
          </p:cNvSpPr>
          <p:nvPr/>
        </p:nvSpPr>
        <p:spPr bwMode="auto">
          <a:xfrm>
            <a:off x="5724525" y="5157788"/>
            <a:ext cx="1512888" cy="1311275"/>
          </a:xfrm>
          <a:prstGeom prst="rect">
            <a:avLst/>
          </a:prstGeom>
          <a:noFill/>
          <a:ln w="9525">
            <a:noFill/>
            <a:miter lim="800000"/>
          </a:ln>
          <a:effectLst/>
        </p:spPr>
        <p:txBody>
          <a:bodyPr>
            <a:spAutoFit/>
          </a:bodyPr>
          <a:lstStyle/>
          <a:p>
            <a:pPr fontAlgn="auto">
              <a:spcBef>
                <a:spcPts val="0"/>
              </a:spcBef>
              <a:spcAft>
                <a:spcPts val="0"/>
              </a:spcAft>
              <a:defRPr/>
            </a:pPr>
            <a:r>
              <a:rPr lang="zh-CN" altLang="en-US" sz="2000" b="1">
                <a:solidFill>
                  <a:srgbClr val="CC0099"/>
                </a:solidFill>
                <a:effectLst>
                  <a:outerShdw blurRad="38100" dist="38100" dir="2700000" algn="tl">
                    <a:srgbClr val="C0C0C0"/>
                  </a:outerShdw>
                </a:effectLst>
                <a:latin typeface="+mn-lt"/>
                <a:ea typeface="+mn-ea"/>
              </a:rPr>
              <a:t>两条星鲨受重伤，大鱼的半个身子都被咬烂了</a:t>
            </a:r>
            <a:endParaRPr lang="zh-CN" altLang="en-US" sz="2000" b="1">
              <a:solidFill>
                <a:srgbClr val="CC0099"/>
              </a:solidFill>
              <a:effectLst>
                <a:outerShdw blurRad="38100" dist="38100" dir="2700000" algn="tl">
                  <a:srgbClr val="C0C0C0"/>
                </a:outerShdw>
              </a:effectLst>
              <a:latin typeface="+mn-lt"/>
              <a:ea typeface="+mn-ea"/>
            </a:endParaRPr>
          </a:p>
        </p:txBody>
      </p:sp>
      <p:sp>
        <p:nvSpPr>
          <p:cNvPr id="69722" name="Text Box 90"/>
          <p:cNvSpPr txBox="1">
            <a:spLocks noChangeArrowheads="1"/>
          </p:cNvSpPr>
          <p:nvPr/>
        </p:nvSpPr>
        <p:spPr bwMode="auto">
          <a:xfrm>
            <a:off x="7308850" y="2205038"/>
            <a:ext cx="11509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鲨鱼</a:t>
            </a:r>
            <a:endParaRPr lang="zh-CN" altLang="en-US" sz="2800" b="1">
              <a:solidFill>
                <a:srgbClr val="CC0099"/>
              </a:solidFill>
              <a:latin typeface="Franklin Gothic Book" pitchFamily="34" charset="0"/>
              <a:ea typeface="华文楷体" pitchFamily="2" charset="-122"/>
            </a:endParaRPr>
          </a:p>
        </p:txBody>
      </p:sp>
      <p:sp>
        <p:nvSpPr>
          <p:cNvPr id="69723" name="Text Box 91"/>
          <p:cNvSpPr txBox="1">
            <a:spLocks noChangeArrowheads="1"/>
          </p:cNvSpPr>
          <p:nvPr/>
        </p:nvSpPr>
        <p:spPr bwMode="auto">
          <a:xfrm>
            <a:off x="7308850" y="3068638"/>
            <a:ext cx="10080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成群结队</a:t>
            </a:r>
            <a:endParaRPr lang="zh-CN" altLang="en-US" sz="2800" b="1">
              <a:solidFill>
                <a:srgbClr val="CC0099"/>
              </a:solidFill>
              <a:latin typeface="Franklin Gothic Book" pitchFamily="34" charset="0"/>
              <a:ea typeface="华文楷体" pitchFamily="2" charset="-122"/>
            </a:endParaRPr>
          </a:p>
        </p:txBody>
      </p:sp>
      <p:sp>
        <p:nvSpPr>
          <p:cNvPr id="69724" name="Text Box 92"/>
          <p:cNvSpPr txBox="1">
            <a:spLocks noChangeArrowheads="1"/>
          </p:cNvSpPr>
          <p:nvPr/>
        </p:nvSpPr>
        <p:spPr bwMode="auto">
          <a:xfrm>
            <a:off x="7308850" y="4149725"/>
            <a:ext cx="1295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CC0099"/>
                </a:solidFill>
                <a:latin typeface="Franklin Gothic Book" pitchFamily="34" charset="0"/>
                <a:ea typeface="华文楷体" pitchFamily="2" charset="-122"/>
              </a:rPr>
              <a:t>短棍</a:t>
            </a:r>
            <a:endParaRPr lang="zh-CN" altLang="en-US" sz="2800" b="1">
              <a:solidFill>
                <a:srgbClr val="CC0099"/>
              </a:solidFill>
              <a:latin typeface="Franklin Gothic Book" pitchFamily="34" charset="0"/>
              <a:ea typeface="华文楷体" pitchFamily="2" charset="-122"/>
            </a:endParaRPr>
          </a:p>
          <a:p>
            <a:pPr eaLnBrk="1" hangingPunct="1"/>
            <a:r>
              <a:rPr lang="zh-CN" altLang="en-US" sz="2800" b="1">
                <a:solidFill>
                  <a:srgbClr val="CC0099"/>
                </a:solidFill>
                <a:latin typeface="Franklin Gothic Book" pitchFamily="34" charset="0"/>
                <a:ea typeface="华文楷体" pitchFamily="2" charset="-122"/>
              </a:rPr>
              <a:t>舵把</a:t>
            </a:r>
            <a:endParaRPr lang="zh-CN" altLang="en-US" sz="2800" b="1">
              <a:solidFill>
                <a:srgbClr val="CC0099"/>
              </a:solidFill>
              <a:latin typeface="Franklin Gothic Book" pitchFamily="34" charset="0"/>
              <a:ea typeface="华文楷体" pitchFamily="2" charset="-122"/>
            </a:endParaRPr>
          </a:p>
        </p:txBody>
      </p:sp>
      <p:sp>
        <p:nvSpPr>
          <p:cNvPr id="69725" name="Text Box 93"/>
          <p:cNvSpPr txBox="1">
            <a:spLocks noChangeArrowheads="1"/>
          </p:cNvSpPr>
          <p:nvPr/>
        </p:nvSpPr>
        <p:spPr bwMode="auto">
          <a:xfrm>
            <a:off x="7164388" y="5157788"/>
            <a:ext cx="1223962" cy="1311275"/>
          </a:xfrm>
          <a:prstGeom prst="rect">
            <a:avLst/>
          </a:prstGeom>
          <a:noFill/>
          <a:ln w="9525">
            <a:noFill/>
            <a:miter lim="800000"/>
          </a:ln>
          <a:effectLst/>
        </p:spPr>
        <p:txBody>
          <a:bodyPr>
            <a:spAutoFit/>
          </a:bodyPr>
          <a:lstStyle/>
          <a:p>
            <a:pPr fontAlgn="auto">
              <a:spcBef>
                <a:spcPts val="0"/>
              </a:spcBef>
              <a:spcAft>
                <a:spcPts val="0"/>
              </a:spcAft>
              <a:defRPr/>
            </a:pPr>
            <a:r>
              <a:rPr lang="zh-CN" altLang="en-US" sz="2000" b="1">
                <a:solidFill>
                  <a:srgbClr val="CC0099"/>
                </a:solidFill>
                <a:effectLst>
                  <a:outerShdw blurRad="38100" dist="38100" dir="2700000" algn="tl">
                    <a:srgbClr val="C0C0C0"/>
                  </a:outerShdw>
                </a:effectLst>
                <a:latin typeface="+mn-lt"/>
                <a:ea typeface="+mn-ea"/>
              </a:rPr>
              <a:t>老人被打败了，大鱼只剩下残骸。</a:t>
            </a:r>
            <a:endParaRPr lang="zh-CN" altLang="en-US" sz="2000" b="1">
              <a:solidFill>
                <a:srgbClr val="CC0099"/>
              </a:solidFill>
              <a:effectLst>
                <a:outerShdw blurRad="38100" dist="38100" dir="2700000" algn="tl">
                  <a:srgbClr val="C0C0C0"/>
                </a:outerShd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7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7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9705"/>
                                        </p:tgtEl>
                                        <p:attrNameLst>
                                          <p:attrName>style.visibility</p:attrName>
                                        </p:attrNameLst>
                                      </p:cBhvr>
                                      <p:to>
                                        <p:strVal val="visible"/>
                                      </p:to>
                                    </p:set>
                                    <p:anim calcmode="lin" valueType="num">
                                      <p:cBhvr additive="base">
                                        <p:cTn id="15" dur="500" fill="hold"/>
                                        <p:tgtEl>
                                          <p:spTgt spid="69705"/>
                                        </p:tgtEl>
                                        <p:attrNameLst>
                                          <p:attrName>ppt_x</p:attrName>
                                        </p:attrNameLst>
                                      </p:cBhvr>
                                      <p:tavLst>
                                        <p:tav tm="0">
                                          <p:val>
                                            <p:strVal val="0-#ppt_w/2"/>
                                          </p:val>
                                        </p:tav>
                                        <p:tav tm="100000">
                                          <p:val>
                                            <p:strVal val="#ppt_x"/>
                                          </p:val>
                                        </p:tav>
                                      </p:tavLst>
                                    </p:anim>
                                    <p:anim calcmode="lin" valueType="num">
                                      <p:cBhvr additive="base">
                                        <p:cTn id="16" dur="500" fill="hold"/>
                                        <p:tgtEl>
                                          <p:spTgt spid="6970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9706"/>
                                        </p:tgtEl>
                                        <p:attrNameLst>
                                          <p:attrName>style.visibility</p:attrName>
                                        </p:attrNameLst>
                                      </p:cBhvr>
                                      <p:to>
                                        <p:strVal val="visible"/>
                                      </p:to>
                                    </p:set>
                                    <p:animEffect transition="in" filter="blinds(horizontal)">
                                      <p:cBhvr>
                                        <p:cTn id="21" dur="500"/>
                                        <p:tgtEl>
                                          <p:spTgt spid="6970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69703"/>
                                        </p:tgtEl>
                                        <p:attrNameLst>
                                          <p:attrName>style.visibility</p:attrName>
                                        </p:attrNameLst>
                                      </p:cBhvr>
                                      <p:to>
                                        <p:strVal val="visible"/>
                                      </p:to>
                                    </p:set>
                                    <p:animEffect transition="in" filter="blinds(horizontal)">
                                      <p:cBhvr>
                                        <p:cTn id="26" dur="500"/>
                                        <p:tgtEl>
                                          <p:spTgt spid="6970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9708"/>
                                        </p:tgtEl>
                                        <p:attrNameLst>
                                          <p:attrName>style.visibility</p:attrName>
                                        </p:attrNameLst>
                                      </p:cBhvr>
                                      <p:to>
                                        <p:strVal val="visible"/>
                                      </p:to>
                                    </p:set>
                                    <p:animEffect transition="in" filter="blinds(horizontal)">
                                      <p:cBhvr>
                                        <p:cTn id="31" dur="500"/>
                                        <p:tgtEl>
                                          <p:spTgt spid="6970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9709"/>
                                        </p:tgtEl>
                                        <p:attrNameLst>
                                          <p:attrName>style.visibility</p:attrName>
                                        </p:attrNameLst>
                                      </p:cBhvr>
                                      <p:to>
                                        <p:strVal val="visible"/>
                                      </p:to>
                                    </p:set>
                                    <p:animEffect transition="in" filter="blinds(horizontal)">
                                      <p:cBhvr>
                                        <p:cTn id="36" dur="500"/>
                                        <p:tgtEl>
                                          <p:spTgt spid="6970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9711"/>
                                        </p:tgtEl>
                                        <p:attrNameLst>
                                          <p:attrName>style.visibility</p:attrName>
                                        </p:attrNameLst>
                                      </p:cBhvr>
                                      <p:to>
                                        <p:strVal val="visible"/>
                                      </p:to>
                                    </p:set>
                                    <p:animEffect transition="in" filter="blinds(horizontal)">
                                      <p:cBhvr>
                                        <p:cTn id="41" dur="500"/>
                                        <p:tgtEl>
                                          <p:spTgt spid="69711"/>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69712"/>
                                        </p:tgtEl>
                                        <p:attrNameLst>
                                          <p:attrName>style.visibility</p:attrName>
                                        </p:attrNameLst>
                                      </p:cBhvr>
                                      <p:to>
                                        <p:strVal val="visible"/>
                                      </p:to>
                                    </p:set>
                                    <p:animEffect transition="in" filter="box(in)">
                                      <p:cBhvr>
                                        <p:cTn id="46" dur="500"/>
                                        <p:tgtEl>
                                          <p:spTgt spid="69712"/>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69713"/>
                                        </p:tgtEl>
                                        <p:attrNameLst>
                                          <p:attrName>style.visibility</p:attrName>
                                        </p:attrNameLst>
                                      </p:cBhvr>
                                      <p:to>
                                        <p:strVal val="visible"/>
                                      </p:to>
                                    </p:set>
                                    <p:animEffect transition="in" filter="box(in)">
                                      <p:cBhvr>
                                        <p:cTn id="51" dur="500"/>
                                        <p:tgtEl>
                                          <p:spTgt spid="69713"/>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69716"/>
                                        </p:tgtEl>
                                        <p:attrNameLst>
                                          <p:attrName>style.visibility</p:attrName>
                                        </p:attrNameLst>
                                      </p:cBhvr>
                                      <p:to>
                                        <p:strVal val="visible"/>
                                      </p:to>
                                    </p:set>
                                    <p:animEffect transition="in" filter="box(in)">
                                      <p:cBhvr>
                                        <p:cTn id="56" dur="500"/>
                                        <p:tgtEl>
                                          <p:spTgt spid="69716"/>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nodeType="clickEffect">
                                  <p:stCondLst>
                                    <p:cond delay="0"/>
                                  </p:stCondLst>
                                  <p:childTnLst>
                                    <p:set>
                                      <p:cBhvr>
                                        <p:cTn id="60" dur="1" fill="hold">
                                          <p:stCondLst>
                                            <p:cond delay="0"/>
                                          </p:stCondLst>
                                        </p:cTn>
                                        <p:tgtEl>
                                          <p:spTgt spid="69717">
                                            <p:txEl>
                                              <p:pRg st="0" end="0"/>
                                            </p:txEl>
                                          </p:spTgt>
                                        </p:tgtEl>
                                        <p:attrNameLst>
                                          <p:attrName>style.visibility</p:attrName>
                                        </p:attrNameLst>
                                      </p:cBhvr>
                                      <p:to>
                                        <p:strVal val="visible"/>
                                      </p:to>
                                    </p:set>
                                    <p:animEffect transition="in" filter="box(in)">
                                      <p:cBhvr>
                                        <p:cTn id="61" dur="500"/>
                                        <p:tgtEl>
                                          <p:spTgt spid="69717">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nodeType="clickEffect">
                                  <p:stCondLst>
                                    <p:cond delay="0"/>
                                  </p:stCondLst>
                                  <p:childTnLst>
                                    <p:set>
                                      <p:cBhvr>
                                        <p:cTn id="65" dur="1" fill="hold">
                                          <p:stCondLst>
                                            <p:cond delay="0"/>
                                          </p:stCondLst>
                                        </p:cTn>
                                        <p:tgtEl>
                                          <p:spTgt spid="69718">
                                            <p:txEl>
                                              <p:pRg st="0" end="0"/>
                                            </p:txEl>
                                          </p:spTgt>
                                        </p:tgtEl>
                                        <p:attrNameLst>
                                          <p:attrName>style.visibility</p:attrName>
                                        </p:attrNameLst>
                                      </p:cBhvr>
                                      <p:to>
                                        <p:strVal val="visible"/>
                                      </p:to>
                                    </p:set>
                                    <p:animEffect transition="in" filter="diamond(in)">
                                      <p:cBhvr>
                                        <p:cTn id="66" dur="2000"/>
                                        <p:tgtEl>
                                          <p:spTgt spid="69718">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69719"/>
                                        </p:tgtEl>
                                        <p:attrNameLst>
                                          <p:attrName>style.visibility</p:attrName>
                                        </p:attrNameLst>
                                      </p:cBhvr>
                                      <p:to>
                                        <p:strVal val="visible"/>
                                      </p:to>
                                    </p:set>
                                    <p:animEffect transition="in" filter="diamond(in)">
                                      <p:cBhvr>
                                        <p:cTn id="71" dur="2000"/>
                                        <p:tgtEl>
                                          <p:spTgt spid="69719"/>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69720"/>
                                        </p:tgtEl>
                                        <p:attrNameLst>
                                          <p:attrName>style.visibility</p:attrName>
                                        </p:attrNameLst>
                                      </p:cBhvr>
                                      <p:to>
                                        <p:strVal val="visible"/>
                                      </p:to>
                                    </p:set>
                                    <p:animEffect transition="in" filter="diamond(in)">
                                      <p:cBhvr>
                                        <p:cTn id="76" dur="2000"/>
                                        <p:tgtEl>
                                          <p:spTgt spid="69720"/>
                                        </p:tgtEl>
                                      </p:cBhvr>
                                    </p:animEffect>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69721"/>
                                        </p:tgtEl>
                                        <p:attrNameLst>
                                          <p:attrName>style.visibility</p:attrName>
                                        </p:attrNameLst>
                                      </p:cBhvr>
                                      <p:to>
                                        <p:strVal val="visible"/>
                                      </p:to>
                                    </p:set>
                                    <p:animEffect transition="in" filter="diamond(in)">
                                      <p:cBhvr>
                                        <p:cTn id="81" dur="2000"/>
                                        <p:tgtEl>
                                          <p:spTgt spid="69721"/>
                                        </p:tgtEl>
                                      </p:cBhvr>
                                    </p:animEffect>
                                  </p:childTnLst>
                                </p:cTn>
                              </p:par>
                            </p:childTnLst>
                          </p:cTn>
                        </p:par>
                      </p:childTnLst>
                    </p:cTn>
                  </p:par>
                  <p:par>
                    <p:cTn id="82" fill="hold">
                      <p:stCondLst>
                        <p:cond delay="indefinite"/>
                      </p:stCondLst>
                      <p:childTnLst>
                        <p:par>
                          <p:cTn id="83" fill="hold">
                            <p:stCondLst>
                              <p:cond delay="0"/>
                            </p:stCondLst>
                            <p:childTnLst>
                              <p:par>
                                <p:cTn id="84" presetID="5" presetClass="entr" presetSubtype="10" fill="hold" grpId="0" nodeType="clickEffect">
                                  <p:stCondLst>
                                    <p:cond delay="0"/>
                                  </p:stCondLst>
                                  <p:childTnLst>
                                    <p:set>
                                      <p:cBhvr>
                                        <p:cTn id="85" dur="1" fill="hold">
                                          <p:stCondLst>
                                            <p:cond delay="0"/>
                                          </p:stCondLst>
                                        </p:cTn>
                                        <p:tgtEl>
                                          <p:spTgt spid="69722"/>
                                        </p:tgtEl>
                                        <p:attrNameLst>
                                          <p:attrName>style.visibility</p:attrName>
                                        </p:attrNameLst>
                                      </p:cBhvr>
                                      <p:to>
                                        <p:strVal val="visible"/>
                                      </p:to>
                                    </p:set>
                                    <p:animEffect transition="in" filter="checkerboard(across)">
                                      <p:cBhvr>
                                        <p:cTn id="86" dur="500"/>
                                        <p:tgtEl>
                                          <p:spTgt spid="69722"/>
                                        </p:tgtEl>
                                      </p:cBhvr>
                                    </p:animEffect>
                                  </p:childTnLst>
                                </p:cTn>
                              </p:par>
                            </p:childTnLst>
                          </p:cTn>
                        </p:par>
                      </p:childTnLst>
                    </p:cTn>
                  </p:par>
                  <p:par>
                    <p:cTn id="87" fill="hold">
                      <p:stCondLst>
                        <p:cond delay="indefinite"/>
                      </p:stCondLst>
                      <p:childTnLst>
                        <p:par>
                          <p:cTn id="88" fill="hold">
                            <p:stCondLst>
                              <p:cond delay="0"/>
                            </p:stCondLst>
                            <p:childTnLst>
                              <p:par>
                                <p:cTn id="89" presetID="5" presetClass="entr" presetSubtype="10" fill="hold" nodeType="clickEffect">
                                  <p:stCondLst>
                                    <p:cond delay="0"/>
                                  </p:stCondLst>
                                  <p:childTnLst>
                                    <p:set>
                                      <p:cBhvr>
                                        <p:cTn id="90" dur="1" fill="hold">
                                          <p:stCondLst>
                                            <p:cond delay="0"/>
                                          </p:stCondLst>
                                        </p:cTn>
                                        <p:tgtEl>
                                          <p:spTgt spid="69723">
                                            <p:txEl>
                                              <p:pRg st="0" end="0"/>
                                            </p:txEl>
                                          </p:spTgt>
                                        </p:tgtEl>
                                        <p:attrNameLst>
                                          <p:attrName>style.visibility</p:attrName>
                                        </p:attrNameLst>
                                      </p:cBhvr>
                                      <p:to>
                                        <p:strVal val="visible"/>
                                      </p:to>
                                    </p:set>
                                    <p:animEffect transition="in" filter="checkerboard(across)">
                                      <p:cBhvr>
                                        <p:cTn id="91" dur="500"/>
                                        <p:tgtEl>
                                          <p:spTgt spid="69723">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nodeType="clickEffect">
                                  <p:stCondLst>
                                    <p:cond delay="0"/>
                                  </p:stCondLst>
                                  <p:childTnLst>
                                    <p:set>
                                      <p:cBhvr>
                                        <p:cTn id="95" dur="1" fill="hold">
                                          <p:stCondLst>
                                            <p:cond delay="0"/>
                                          </p:stCondLst>
                                        </p:cTn>
                                        <p:tgtEl>
                                          <p:spTgt spid="69724">
                                            <p:txEl>
                                              <p:pRg st="0" end="0"/>
                                            </p:txEl>
                                          </p:spTgt>
                                        </p:tgtEl>
                                        <p:attrNameLst>
                                          <p:attrName>style.visibility</p:attrName>
                                        </p:attrNameLst>
                                      </p:cBhvr>
                                      <p:to>
                                        <p:strVal val="visible"/>
                                      </p:to>
                                    </p:set>
                                    <p:animEffect transition="in" filter="checkerboard(across)">
                                      <p:cBhvr>
                                        <p:cTn id="96" dur="500"/>
                                        <p:tgtEl>
                                          <p:spTgt spid="69724">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5" presetClass="entr" presetSubtype="10" fill="hold" nodeType="clickEffect">
                                  <p:stCondLst>
                                    <p:cond delay="0"/>
                                  </p:stCondLst>
                                  <p:childTnLst>
                                    <p:set>
                                      <p:cBhvr>
                                        <p:cTn id="100" dur="1" fill="hold">
                                          <p:stCondLst>
                                            <p:cond delay="0"/>
                                          </p:stCondLst>
                                        </p:cTn>
                                        <p:tgtEl>
                                          <p:spTgt spid="69724">
                                            <p:txEl>
                                              <p:pRg st="1" end="1"/>
                                            </p:txEl>
                                          </p:spTgt>
                                        </p:tgtEl>
                                        <p:attrNameLst>
                                          <p:attrName>style.visibility</p:attrName>
                                        </p:attrNameLst>
                                      </p:cBhvr>
                                      <p:to>
                                        <p:strVal val="visible"/>
                                      </p:to>
                                    </p:set>
                                    <p:animEffect transition="in" filter="checkerboard(across)">
                                      <p:cBhvr>
                                        <p:cTn id="101" dur="500"/>
                                        <p:tgtEl>
                                          <p:spTgt spid="69724">
                                            <p:txEl>
                                              <p:pRg st="1" end="1"/>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5" presetClass="entr" presetSubtype="10" fill="hold" grpId="0" nodeType="clickEffect">
                                  <p:stCondLst>
                                    <p:cond delay="0"/>
                                  </p:stCondLst>
                                  <p:childTnLst>
                                    <p:set>
                                      <p:cBhvr>
                                        <p:cTn id="105" dur="1" fill="hold">
                                          <p:stCondLst>
                                            <p:cond delay="0"/>
                                          </p:stCondLst>
                                        </p:cTn>
                                        <p:tgtEl>
                                          <p:spTgt spid="69725"/>
                                        </p:tgtEl>
                                        <p:attrNameLst>
                                          <p:attrName>style.visibility</p:attrName>
                                        </p:attrNameLst>
                                      </p:cBhvr>
                                      <p:to>
                                        <p:strVal val="visible"/>
                                      </p:to>
                                    </p:set>
                                    <p:animEffect transition="in" filter="checkerboard(across)">
                                      <p:cBhvr>
                                        <p:cTn id="106" dur="500"/>
                                        <p:tgtEl>
                                          <p:spTgt spid="69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702" grpId="0"/>
      <p:bldP spid="69703" grpId="0"/>
      <p:bldP spid="69704" grpId="0"/>
      <p:bldP spid="69705" grpId="0"/>
      <p:bldP spid="69706" grpId="0"/>
      <p:bldP spid="69708" grpId="0"/>
      <p:bldP spid="69709" grpId="0"/>
      <p:bldP spid="69711" grpId="0"/>
      <p:bldP spid="69712" grpId="0"/>
      <p:bldP spid="69713" grpId="0"/>
      <p:bldP spid="69716" grpId="0"/>
      <p:bldP spid="69719" grpId="0"/>
      <p:bldP spid="69720" grpId="0"/>
      <p:bldP spid="69721" grpId="0"/>
      <p:bldP spid="69722" grpId="0"/>
      <p:bldP spid="6972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第一PPT模板网-WWW.1PPT.COM">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0</TotalTime>
  <Words>6933</Words>
  <Application>WPS 演示</Application>
  <PresentationFormat>全屏显示(4:3)</PresentationFormat>
  <Paragraphs>316</Paragraphs>
  <Slides>45</Slides>
  <Notes>9</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45</vt:i4>
      </vt:variant>
    </vt:vector>
  </HeadingPairs>
  <TitlesOfParts>
    <vt:vector size="75" baseType="lpstr">
      <vt:lpstr>Arial</vt:lpstr>
      <vt:lpstr>宋体</vt:lpstr>
      <vt:lpstr>Wingdings</vt:lpstr>
      <vt:lpstr>Franklin Gothic Medium</vt:lpstr>
      <vt:lpstr>隶书</vt:lpstr>
      <vt:lpstr>Wingdings 2</vt:lpstr>
      <vt:lpstr>Wingdings 2</vt:lpstr>
      <vt:lpstr>Calibri</vt:lpstr>
      <vt:lpstr>汉仪大宋简</vt:lpstr>
      <vt:lpstr>微软雅黑</vt:lpstr>
      <vt:lpstr>黑体</vt:lpstr>
      <vt:lpstr>Franklin Gothic Book</vt:lpstr>
      <vt:lpstr>华文楷体</vt:lpstr>
      <vt:lpstr>华文行楷</vt:lpstr>
      <vt:lpstr>Times New Roman</vt:lpstr>
      <vt:lpstr>Microsoft JhengHei</vt:lpstr>
      <vt:lpstr>幼圆</vt:lpstr>
      <vt:lpstr>华文行楷</vt:lpstr>
      <vt:lpstr>Comic Sans MS</vt:lpstr>
      <vt:lpstr>楷体_GB2312</vt:lpstr>
      <vt:lpstr>Arial Unicode MS</vt:lpstr>
      <vt:lpstr>Tahoma</vt:lpstr>
      <vt:lpstr>Calibri</vt:lpstr>
      <vt:lpstr>Arial</vt:lpstr>
      <vt:lpstr>华文新魏</vt:lpstr>
      <vt:lpstr>方正舒体</vt:lpstr>
      <vt:lpstr>微软雅黑</vt:lpstr>
      <vt:lpstr>MingLiU</vt:lpstr>
      <vt:lpstr>第一PPT模板网-WWW.1PPT.COM</vt:lpstr>
      <vt:lpstr>Office 主题</vt:lpstr>
      <vt:lpstr>老人与海</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鲭鲨</vt:lpstr>
      <vt:lpstr>    我试图塑造一位真正的老人、一个真正的孩子、一片真正的大海、一条真正的鱼和真正的鲨鱼。如果我能将他们塑造得十分出色和真实，他们将意味着许多东西。</vt:lpstr>
      <vt:lpstr>PowerPoint 演示文稿</vt:lpstr>
      <vt:lpstr>PowerPoint 演示文稿</vt:lpstr>
      <vt:lpstr>PowerPoint 演示文稿</vt:lpstr>
      <vt:lpstr>PowerPoint 演示文稿</vt:lpstr>
      <vt:lpstr>PowerPoint 演示文稿</vt:lpstr>
      <vt:lpstr>内心独白有什么作用？</vt:lpstr>
      <vt:lpstr>老人</vt:lpstr>
      <vt:lpstr>PowerPoint 演示文稿</vt:lpstr>
      <vt:lpstr>《老人与海》获1954年诺贝尔文学奖，授奖委员会的评价是：</vt:lpstr>
      <vt:lpstr>                      《亮剑》</vt:lpstr>
      <vt:lpstr>PowerPoint 演示文稿</vt:lpstr>
      <vt:lpstr>PowerPoint 演示文稿</vt:lpstr>
      <vt:lpstr>PowerPoint 演示文稿</vt:lpstr>
      <vt:lpstr>精彩语句：</vt:lpstr>
      <vt:lpstr>PowerPoint 演示文稿</vt:lpstr>
      <vt:lpstr>PowerPoint 演示文稿</vt:lpstr>
      <vt:lpstr>PowerPoint 演示文稿</vt:lpstr>
      <vt:lpstr>精神魅力——冰山下的八分之七 </vt:lpstr>
      <vt:lpstr>PowerPoint 演示文稿</vt:lpstr>
      <vt:lpstr>（二）、对完美的追求——执着</vt:lpstr>
      <vt:lpstr>美国性格：个人英雄主义</vt:lpstr>
      <vt:lpstr>美国精神：个人英雄主义</vt:lpstr>
      <vt:lpstr>（三）、美国精神的核心——个人主义</vt:lpstr>
      <vt:lpstr>（四）、困境中人生的理性思索——信念</vt:lpstr>
      <vt:lpstr>维护尊严</vt:lpstr>
      <vt:lpstr>PowerPoint 演示文稿</vt:lpstr>
      <vt:lpstr>国民灵魂塑造大师</vt:lpstr>
      <vt:lpstr>PowerPoint 演示文稿</vt:lpstr>
      <vt:lpstr>PowerPoint 演示文稿</vt:lpstr>
      <vt:lpstr>PowerPoint 演示文稿</vt:lpstr>
      <vt:lpstr>PowerPoint 演示文稿</vt:lpstr>
      <vt:lpstr>PowerPoint 演示文稿</vt:lpstr>
      <vt:lpstr> 后继者</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鹤渚野老</cp:lastModifiedBy>
  <cp:revision>95</cp:revision>
  <dcterms:created xsi:type="dcterms:W3CDTF">2020-04-08T02:28:00Z</dcterms:created>
  <dcterms:modified xsi:type="dcterms:W3CDTF">2020-04-09T01:27:51Z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