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Default Extension="vml" ContentType="application/vnd.openxmlformats-officedocument.vmlDrawing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35" r:id="rId2"/>
    <p:sldId id="316" r:id="rId3"/>
    <p:sldId id="308" r:id="rId4"/>
    <p:sldId id="384" r:id="rId5"/>
    <p:sldId id="315" r:id="rId6"/>
    <p:sldId id="321" r:id="rId7"/>
    <p:sldId id="324" r:id="rId8"/>
    <p:sldId id="323" r:id="rId9"/>
    <p:sldId id="329" r:id="rId10"/>
    <p:sldId id="334" r:id="rId11"/>
    <p:sldId id="333" r:id="rId12"/>
    <p:sldId id="332" r:id="rId13"/>
    <p:sldId id="331" r:id="rId14"/>
    <p:sldId id="382" r:id="rId15"/>
    <p:sldId id="379" r:id="rId16"/>
    <p:sldId id="330" r:id="rId17"/>
    <p:sldId id="319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81" r:id="rId26"/>
    <p:sldId id="343" r:id="rId27"/>
    <p:sldId id="344" r:id="rId28"/>
    <p:sldId id="383" r:id="rId29"/>
    <p:sldId id="345" r:id="rId30"/>
    <p:sldId id="346" r:id="rId31"/>
    <p:sldId id="347" r:id="rId32"/>
    <p:sldId id="348" r:id="rId33"/>
    <p:sldId id="349" r:id="rId34"/>
    <p:sldId id="350" r:id="rId35"/>
    <p:sldId id="351" r:id="rId36"/>
    <p:sldId id="352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1952" autoAdjust="0"/>
  </p:normalViewPr>
  <p:slideViewPr>
    <p:cSldViewPr>
      <p:cViewPr varScale="1">
        <p:scale>
          <a:sx n="68" d="100"/>
          <a:sy n="68" d="100"/>
        </p:scale>
        <p:origin x="-91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ED4F0C3-FFFE-49EE-8747-78D9A968FDF4}" type="datetimeFigureOut">
              <a:rPr lang="zh-CN" altLang="en-US"/>
              <a:pPr>
                <a:defRPr/>
              </a:pPr>
              <a:t>2016/10/30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3D5AF66-4206-43D5-B1E3-3AD1E71A4B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6" r:id="rId3"/>
    <p:sldLayoutId id="2147483655" r:id="rId4"/>
    <p:sldLayoutId id="2147483654" r:id="rId5"/>
    <p:sldLayoutId id="2147483653" r:id="rId6"/>
    <p:sldLayoutId id="2147483652" r:id="rId7"/>
    <p:sldLayoutId id="2147483651" r:id="rId8"/>
    <p:sldLayoutId id="2147483650" r:id="rId9"/>
    <p:sldLayoutId id="2147483649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ul.beelink.com.cn/20060531/2087769.shtml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ul.beelink.com.cn/20060531/2087769.shtml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hm200605311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916832"/>
            <a:ext cx="6550125" cy="3672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03575" y="476250"/>
            <a:ext cx="30067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济南的冬天</a:t>
            </a:r>
            <a:endParaRPr lang="zh-CN" altLang="en-US" sz="4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227763" y="1700213"/>
            <a:ext cx="90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老舍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95738" y="5589588"/>
            <a:ext cx="14827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精读感悟</a:t>
            </a: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39750" y="1049338"/>
            <a:ext cx="8196263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0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作者是怎样写出阳光朗照下的小山的特别可爱的</a:t>
            </a:r>
            <a:r>
              <a:rPr lang="en-US" altLang="zh-CN" sz="20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en-US" altLang="zh-CN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(1)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拟人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手法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一个老城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有山有水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全在天底下晒着阳光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暖和安适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地睡着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只等春风来把它们唤醒。用“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晒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睡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醒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一连串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动词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烘托舒适温暖的环境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比喻、拟人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手法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这一圈小山在冬天特别可爱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好像是把济南放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在一个小摇篮里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它们安静不动地低声地说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用“小摇篮”比喻小山围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城的地理环境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用“看护者”比喻四周的小山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加上温存体贴的抚慰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这一圈小山的“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特别可爱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从人们的感受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面上含笑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一看那些小山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心中便觉得有了着落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有了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依靠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人们的幻想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不仅描绘笑容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更突出其心理活动。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</a:p>
        </p:txBody>
      </p:sp>
      <p:sp>
        <p:nvSpPr>
          <p:cNvPr id="9" name="对角圆角矩形 8"/>
          <p:cNvSpPr/>
          <p:nvPr/>
        </p:nvSpPr>
        <p:spPr>
          <a:xfrm>
            <a:off x="395288" y="1052513"/>
            <a:ext cx="8424862" cy="57626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395288" y="1989138"/>
            <a:ext cx="8424862" cy="4176712"/>
          </a:xfrm>
          <a:prstGeom prst="wedgeRoundRectCallout">
            <a:avLst>
              <a:gd name="adj1" fmla="val -3033"/>
              <a:gd name="adj2" fmla="val -54852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6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368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68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368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368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精读感悟</a:t>
            </a: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11188" y="366713"/>
            <a:ext cx="8066087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1.“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最妙的是下点小雪呀。”雪后山景“妙”在何处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妙在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雪光、雪色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山上的矮松越发的青黑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树尖上顶着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一髻儿白花”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松的翠与雪的白相映生色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山尖全白了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给蓝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天镶上一道银边”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如洗的蓝天与似银的雪相映生辉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一道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儿白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一道儿暗黄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给山们穿上一件带水纹的花衣”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白雪与暗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黄的草色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组成彩色的美景。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妙在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雪态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这件花衣好像被风儿吹动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叫你希望看见一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点更美的山的肌肤”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以动写静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写出动人的形态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那点薄雪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好像忽然害了羞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微微露出点粉色”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把薄雪比喻成害羞的少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女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写出雪的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情态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4584" name="矩形 8"/>
          <p:cNvSpPr>
            <a:spLocks noChangeArrowheads="1"/>
          </p:cNvSpPr>
          <p:nvPr/>
        </p:nvSpPr>
        <p:spPr bwMode="auto">
          <a:xfrm>
            <a:off x="3924300" y="260350"/>
            <a:ext cx="4054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薄雪覆盖下的山景。</a:t>
            </a:r>
          </a:p>
        </p:txBody>
      </p:sp>
      <p:sp>
        <p:nvSpPr>
          <p:cNvPr id="10" name="对角圆角矩形 9"/>
          <p:cNvSpPr/>
          <p:nvPr/>
        </p:nvSpPr>
        <p:spPr>
          <a:xfrm>
            <a:off x="323850" y="836613"/>
            <a:ext cx="8569325" cy="5400675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精读感悟</a:t>
            </a: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68313" y="1104900"/>
            <a:ext cx="824865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这段文字用什么修辞手法写雪后的山景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把“山上的矮松”比喻成“日本看护妇”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把“一道儿白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一道儿暗黄”的草比喻成山的“带水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纹的花衣”。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拟人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给山们穿上一件带水纹的花衣”“那点薄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雪好像忽然害了羞”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运用比喻、拟人手法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写出雪动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人的情态。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95288" y="1844675"/>
            <a:ext cx="8353425" cy="3960813"/>
          </a:xfrm>
          <a:prstGeom prst="wedgeRoundRectCallout">
            <a:avLst>
              <a:gd name="adj1" fmla="val -6237"/>
              <a:gd name="adj2" fmla="val -5232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8914" name="Picture 2" descr="C:\Users\Administrator\Desktop\QQ截图201606120447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5013176"/>
            <a:ext cx="3324225" cy="136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38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精读感悟</a:t>
            </a: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95288" y="1092200"/>
            <a:ext cx="842168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文章是按怎样的顺序描写雪后的山景的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按照空间顺序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从山上、山尖至山坡、山腰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有层次地写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出秀美的山景。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自由朗读第五自然段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想想这一段是怎样写城外的远山的。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用城内的“狭窄”映衬城外的“宽敞”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用两个“卧”字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传神、形象地照应了上文“暖和安适地睡着”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用“唐代的名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手画的”小水墨画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比喻城外的远山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三笔两笔就勾画出济南冬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天城外远山的特点。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95288" y="1700213"/>
            <a:ext cx="8064500" cy="1152525"/>
          </a:xfrm>
          <a:prstGeom prst="wedgeRoundRectCallout">
            <a:avLst>
              <a:gd name="adj1" fmla="val -3196"/>
              <a:gd name="adj2" fmla="val -5544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323850" y="3429000"/>
            <a:ext cx="8424863" cy="2160588"/>
          </a:xfrm>
          <a:prstGeom prst="wedgeRoundRectCallout">
            <a:avLst>
              <a:gd name="adj1" fmla="val -4704"/>
              <a:gd name="adj2" fmla="val -5790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9938" name="Picture 2" descr="C:\Users\Administrator\Desktop\QQ截图2016061204453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5013176"/>
            <a:ext cx="3371850" cy="1296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99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255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板书设计</a:t>
            </a:r>
          </a:p>
        </p:txBody>
      </p:sp>
      <p:sp>
        <p:nvSpPr>
          <p:cNvPr id="5325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3257" name="TextBox 8"/>
          <p:cNvSpPr txBox="1">
            <a:spLocks noChangeArrowheads="1"/>
          </p:cNvSpPr>
          <p:nvPr/>
        </p:nvSpPr>
        <p:spPr bwMode="auto">
          <a:xfrm>
            <a:off x="1187450" y="1557338"/>
            <a:ext cx="5132388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特点：温晴（宝地）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———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对比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阳光下的小山：温情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———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拟人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山：小雪后的小山：秀气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———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比喻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 城外远山：淡雅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水：温暖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81000" y="2133600"/>
            <a:ext cx="4921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冬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5066" name="矩形 9"/>
          <p:cNvSpPr>
            <a:spLocks noChangeArrowheads="1"/>
          </p:cNvSpPr>
          <p:nvPr/>
        </p:nvSpPr>
        <p:spPr bwMode="auto">
          <a:xfrm>
            <a:off x="6732588" y="1916113"/>
            <a:ext cx="9350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冬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r>
              <a:rPr lang="zh-CN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r>
              <a:rPr lang="zh-CN" altLang="en-US" sz="24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r>
              <a:rPr lang="zh-CN" altLang="en-US" sz="24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</a:t>
            </a:r>
            <a:endParaRPr lang="zh-CN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116013" y="1773238"/>
            <a:ext cx="46037" cy="2592387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 flipH="1">
            <a:off x="6588125" y="1628775"/>
            <a:ext cx="71438" cy="252095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45066" grpId="0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06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探究问题</a:t>
            </a:r>
          </a:p>
        </p:txBody>
      </p:sp>
      <p:sp>
        <p:nvSpPr>
          <p:cNvPr id="27655" name="Rectangle 1"/>
          <p:cNvSpPr>
            <a:spLocks noChangeArrowheads="1"/>
          </p:cNvSpPr>
          <p:nvPr/>
        </p:nvSpPr>
        <p:spPr bwMode="auto">
          <a:xfrm>
            <a:off x="539750" y="1125538"/>
            <a:ext cx="84248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课文以“这就是冬天的济南”做结束语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有何妙处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656" name="Rectangle 3"/>
          <p:cNvSpPr>
            <a:spLocks noChangeArrowheads="1"/>
          </p:cNvSpPr>
          <p:nvPr/>
        </p:nvSpPr>
        <p:spPr bwMode="auto">
          <a:xfrm>
            <a:off x="468313" y="2420938"/>
            <a:ext cx="820737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b="1">
                <a:solidFill>
                  <a:srgbClr val="0000CC"/>
                </a:solidFill>
              </a:rPr>
              <a:t>       既和开头“济南真得算个宝地”相呼应，又点明题旨，抒发了作者对“冬天的济南”的喜爱、赞美之情，给人留下无尽的回味。</a:t>
            </a:r>
            <a:r>
              <a:rPr lang="zh-CN" altLang="en-US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拓展延伸</a:t>
            </a: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39750" y="1146175"/>
            <a:ext cx="8424863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作者说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在北中国的冬天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而能有温晴的天气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济南真得算个宝地。”根据你的亲身感受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家乡的冬天有什么特点呢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请以“家乡的冬天”为题目写一篇小作文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文体不限。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方法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先在小组内向大家说说家乡的冬天的样子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借鉴课文的某些写法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将家乡冬天最有特点的景物写出来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字数不限。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方法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由小组向大家说说家乡的冬天的样子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再借鉴课文的某些写法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将家乡冬天最有特点的景物写出来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字数不限。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</a:p>
        </p:txBody>
      </p:sp>
      <p:sp>
        <p:nvSpPr>
          <p:cNvPr id="9" name="对角圆角矩形 8"/>
          <p:cNvSpPr/>
          <p:nvPr/>
        </p:nvSpPr>
        <p:spPr>
          <a:xfrm>
            <a:off x="395288" y="981075"/>
            <a:ext cx="8497887" cy="453548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布置作业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27088" y="1196975"/>
            <a:ext cx="7572375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摘抄文中的精彩语句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积累语言材料。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文章本是有情物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济南“慈善”的冬天让人倍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感亲切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得益于先生朴实亲切的文风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犹如与读者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促膝谈心一般。找出文中能体现作者对济南的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冬天情真意挚的语句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对于一个在北平住惯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的人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像我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既写出个人的独特感受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又显得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语意恳切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为全文“一锤定音”。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539750" y="1052513"/>
            <a:ext cx="8208963" cy="4968875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hm200605311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916832"/>
            <a:ext cx="6550125" cy="3672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03575" y="476250"/>
            <a:ext cx="30067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济南的冬天</a:t>
            </a:r>
            <a:endParaRPr lang="zh-CN" altLang="en-US" sz="4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227763" y="1700213"/>
            <a:ext cx="90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老舍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95738" y="5589588"/>
            <a:ext cx="14827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检查作业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68313" y="1052513"/>
            <a:ext cx="8345487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0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学生对本文的语言特点有一个初步认识。</a:t>
            </a:r>
            <a:endParaRPr lang="en-US" altLang="zh-CN" sz="2000" b="1">
              <a:solidFill>
                <a:srgbClr val="FF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体现老舍亲切文笔的语句举要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en-US" altLang="zh-CN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(1)“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请闭上眼睛想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这是不是个理想的境界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循循善诱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一点没有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强加于人的语势。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(2)“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真的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济南的人们在冬天是面上含笑的。”这是真情流露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唯恐读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者不信的口气。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(3)“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最妙的是下点小雪呀。看吧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以情动人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令人如同身临其境。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(4)“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就是下小雪吧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济南是受不住大雪的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那些小山太秀气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由于对济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对娇媚得似乎弱不胜衣的小山充满着热爱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这里简直是用一种祈求的口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吻了。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(5)“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这是张小水墨画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也许是唐代的名手画的吧。”又是思索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又是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猜测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又是同读者的商讨。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(6)“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看吧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由澄清的河水慢慢往上看吧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最后步入俊秀深邃的意境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也没有忘记忠实的读者。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323850" y="981075"/>
            <a:ext cx="8424863" cy="50323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323850" y="1628775"/>
            <a:ext cx="8424863" cy="4176713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36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36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536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36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36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536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36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36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536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激趣导入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1188" y="1052513"/>
            <a:ext cx="4392612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在朱自清先生的《春》中欣赏了春天那一幅幅动人的春景图后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今天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我们要步入老舍先生的《济南的冬天》去领略冬日的景色。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说起冬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尤其是北中国的寒冬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我们脑海中浮现的多是朔风怒号、冰封雪飘、天寒地冻的萧条画面。但在老舍先生的这篇文章中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我们不仅感受不到这些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反而感到暖暖的春意。那么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称为“宝地”的济南的冬天确如作者诗情画意所渲染的那样吗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65" name="Picture 1" descr="C:\Users\Administrator\Desktop\QQ截图2016061009573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365625"/>
            <a:ext cx="262731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867400" y="692150"/>
            <a:ext cx="2233613" cy="2089150"/>
          </a:xfrm>
          <a:prstGeom prst="cloudCallout">
            <a:avLst>
              <a:gd name="adj1" fmla="val -11789"/>
              <a:gd name="adj2" fmla="val 10230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266" name="Picture 2" descr="C:\Users\Administrator\Desktop\花边21\9348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1196975"/>
            <a:ext cx="159067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研读课文</a:t>
            </a: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39750" y="890588"/>
            <a:ext cx="8210550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朗读第六自然段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想想这一段写济南冬天的水有什</a:t>
            </a:r>
            <a:endParaRPr lang="en-US" altLang="zh-CN" sz="2800" b="1">
              <a:solidFill>
                <a:srgbClr val="FF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么特点。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(1)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水的绿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作者描写绿萍的绿、水藻的绿、水面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柳影的绿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衬托出水绿。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由水的绿联想到绿的精神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联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想到春意盎然的生机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900">
                <a:solidFill>
                  <a:srgbClr val="000000"/>
                </a:solidFill>
                <a:latin typeface="宋体" charset="-122"/>
                <a:ea typeface="微软雅黑" pitchFamily="34" charset="-122"/>
                <a:cs typeface="Times New Roman" pitchFamily="18" charset="0"/>
              </a:rPr>
              <a:t>　　       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水的清亮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作者描写澄清的河水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自上而下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全是那么清亮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那么蓝汪汪的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整个的是块空灵的蓝水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晶”。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39750" y="2205038"/>
            <a:ext cx="8280400" cy="3960812"/>
          </a:xfrm>
          <a:prstGeom prst="wedgeRoundRectCallout">
            <a:avLst>
              <a:gd name="adj1" fmla="val -5632"/>
              <a:gd name="adj2" fmla="val -52942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Picture 126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5545138"/>
            <a:ext cx="3851275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43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研读课文</a:t>
            </a: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55650" y="822325"/>
            <a:ext cx="7924800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这段文字运用什么修辞手法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作用怎样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①拟人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水藻真绿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把终年贮蓄的绿色全拿出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来了。”“就凭这些绿的精神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水也不忍得冻上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况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且那些长枝的垂柳还要在水里照个影儿呢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水的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绿、暖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的特征，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充满春意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　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②比喻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整个的是块空灵的蓝水晶”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突出水的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清亮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的特征。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539750" y="1125538"/>
            <a:ext cx="8135938" cy="790575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539750" y="2276475"/>
            <a:ext cx="8208963" cy="360045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精段研习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95288" y="1073150"/>
            <a:ext cx="845502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齐读第四自然段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就如下内容品析研讨。请同学们自由选择进行答题。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全段的中心句是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最妙的是下点小雪呀。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全段写“小雪”之美妙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主要通过其他的景物进行烘托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这些景物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矮松、山尖、草色、阳光。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文中的动词用得好。如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树尖用“顶”（位置、形状）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山尖用“镶”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山坡用“穿”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山腰用“露”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几个字各得其所。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文中的色彩词用得好。如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青黑、白、蓝、银、暗黄、微黄、粉色。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文中是通过什么方法化静为动的呢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主要技巧是运用了比喻、拟人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的手法。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323850" y="981075"/>
            <a:ext cx="8280400" cy="475138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Picture 122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4941888"/>
            <a:ext cx="41687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86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精段研习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68313" y="1035050"/>
            <a:ext cx="8385175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朗读指导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这一段不仅要读好描写部分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而且要读好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首尾两句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其中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最、呀、就、吧、太”是充分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凝聚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了作者情感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这里老舍先生又给我们描绘了一幅美好的图画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雪霁初晴图。下面我们再次朗诵体味这一段。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济南城山美水也美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它素有泉城的美称。所谓“家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家泉水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户户垂柳”“一城山色半城湖”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就是对济南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的写照。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250825" y="1052513"/>
            <a:ext cx="8642350" cy="5113337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揣摩语句</a:t>
            </a: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900113" y="1268413"/>
            <a:ext cx="7467600" cy="389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1.“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济南的冬天是没有风声的”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去掉“声”字</a:t>
            </a:r>
            <a:endParaRPr lang="en-US" altLang="zh-CN" sz="2800" b="1">
              <a:solidFill>
                <a:srgbClr val="FF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可以吗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不可以。“没有风声”不是没有风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济南的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冬天只是没有那种令人战栗的呼啸北风而已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果去掉“声”就说成了“没有风”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那是不切合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实际情况的。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539750" y="1052513"/>
            <a:ext cx="7920038" cy="439261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Picture 51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508500"/>
            <a:ext cx="3529013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揣摩语句</a:t>
            </a:r>
          </a:p>
        </p:txBody>
      </p:sp>
      <p:sp>
        <p:nvSpPr>
          <p:cNvPr id="56328" name="Rectangle 1"/>
          <p:cNvSpPr>
            <a:spLocks noChangeArrowheads="1"/>
          </p:cNvSpPr>
          <p:nvPr/>
        </p:nvSpPr>
        <p:spPr bwMode="auto">
          <a:xfrm>
            <a:off x="684213" y="1125538"/>
            <a:ext cx="7775575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2.“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那水呢，不但不结冰，倒反在绿萍上冒着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点热气”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去掉“点”字可以吗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不可以。“冒着点热气”写出了济南的冬天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的水的温暖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如果去掉“点”就变成了“冒着热气”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那是热，不切合实际情况。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539750" y="1052513"/>
            <a:ext cx="7920038" cy="338455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Picture 51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508500"/>
            <a:ext cx="3529013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6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揣摩语句</a:t>
            </a: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68313" y="1176338"/>
            <a:ext cx="84296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3.“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山坡上卧着些小村庄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小村庄的房顶上卧着点雪。</a:t>
            </a:r>
            <a:endParaRPr lang="en-US" altLang="zh-CN" sz="2800" b="1">
              <a:solidFill>
                <a:srgbClr val="FF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”这里为什么用“卧”字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和文章什么地方相呼应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(1)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用“卧”字传神地写出了村庄和雪的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情态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达了一种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安适平静的气氛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与文章相谐调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有一字传神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之效。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和前文“一个老城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有山有水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全在天底下晒着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阳光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暖和安适地睡着”相呼应。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250825" y="1052513"/>
            <a:ext cx="8497888" cy="4897437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6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79388" y="3175"/>
            <a:ext cx="8605837" cy="649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4.</a:t>
            </a:r>
            <a:r>
              <a:rPr lang="zh-CN" altLang="en-US" sz="20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比较下面几组语句的优劣</a:t>
            </a:r>
            <a:r>
              <a:rPr lang="en-US" altLang="zh-CN" sz="20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说说好在哪儿。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甲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这一圈小山在冬天特别可爱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好像是把济南放在一个小摇篮里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安静不动地低声地说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你们放心吧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这儿准保暖和。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乙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这一圈小山围着济南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使济南在冬天也特别暖和。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甲句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运用了比喻、拟人的修辞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把山写得小巧秀丽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充满温情。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甲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等到快日落的时候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微黄的阳光斜射在山腰上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那点薄雪好像忽然害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了羞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微微露出点粉色。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乙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快日落时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阳光斜射在山腰上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薄雪露了点粉色。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甲句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运用拟人的手法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把薄雪写得情态可掬。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甲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天儿越晴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水藻越绿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就凭这些绿的精神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水也不忍得冻上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况且那些长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枝的垂柳还要在水里照个影儿呢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lang="en-US" altLang="zh-CN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乙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天儿越晴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水藻越绿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水也不结冰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垂柳的长枝倒映在水中。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甲句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运用拟人的修辞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使水有了灵气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表现了济南冬天的无限生机和在冬天</a:t>
            </a:r>
            <a:endParaRPr lang="en-US" altLang="zh-CN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孕育着的朦胧春意。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8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8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378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378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3788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279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板书设计</a:t>
            </a: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563938" y="9080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济南的冬天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84213" y="1628775"/>
            <a:ext cx="3876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济南冬天的总特点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温晴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084888" y="270827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宝地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11188" y="3789363"/>
            <a:ext cx="914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）景物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11188" y="6022975"/>
            <a:ext cx="3871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水色　暖、绿、清、亮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39750" y="4941888"/>
            <a:ext cx="800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山景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258888" y="2060575"/>
            <a:ext cx="4170362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与北平相比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无风声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与伦敦相比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无重雾（响晴）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与热带相比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无毒日（温晴）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92275" y="4292600"/>
            <a:ext cx="3286125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阳光朗照下的山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温暖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薄雪覆盖下的山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秀气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城外的远山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淡雅</a:t>
            </a:r>
          </a:p>
        </p:txBody>
      </p:sp>
      <p:sp>
        <p:nvSpPr>
          <p:cNvPr id="14" name="右大括号 13"/>
          <p:cNvSpPr/>
          <p:nvPr/>
        </p:nvSpPr>
        <p:spPr>
          <a:xfrm>
            <a:off x="5435600" y="2349500"/>
            <a:ext cx="288925" cy="1295400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 flipH="1">
            <a:off x="1331913" y="4508500"/>
            <a:ext cx="287337" cy="1296988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3074" grpId="0"/>
      <p:bldP spid="9" grpId="0"/>
      <p:bldP spid="3075" grpId="0"/>
      <p:bldP spid="3076" grpId="0"/>
      <p:bldP spid="11" grpId="0"/>
      <p:bldP spid="13" grpId="0"/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9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对比赏析</a:t>
            </a:r>
          </a:p>
        </p:txBody>
      </p:sp>
      <p:sp>
        <p:nvSpPr>
          <p:cNvPr id="39943" name="Rectangle 1"/>
          <p:cNvSpPr>
            <a:spLocks noChangeArrowheads="1"/>
          </p:cNvSpPr>
          <p:nvPr/>
        </p:nvSpPr>
        <p:spPr bwMode="auto">
          <a:xfrm>
            <a:off x="539750" y="1265238"/>
            <a:ext cx="8208963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思考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济南的冬天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在写法上与朱自清先生的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有哪些相同的地方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你更喜欢哪一篇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说出理由。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zh-CN" altLang="en-US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提示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两篇散文都通过几幅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具体生动的画面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表现特征。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一文运用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比喻、拟人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等修辞手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法描绘了春草、春花、春风、春雨、迎春等五幅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画面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体现了春的“新、美、力”的特点。而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南的冬天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同样运用了比喻、拟人的手法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描绘了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阳光下的济南全景、雪后的小山、澄清的水等画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图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表现了济南冬天“温晴”的特点。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395288" y="981075"/>
            <a:ext cx="8280400" cy="1368425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468313" y="2565400"/>
            <a:ext cx="8280400" cy="324008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9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99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99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99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99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99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99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作者简介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827088" y="1290638"/>
            <a:ext cx="7337425" cy="3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老舍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(1899—1966),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现代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著名作家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人民艺术家。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原名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舒庆春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舍予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满族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北京市人。老舍是一位多产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的现实主义作家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新中国成立后写了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多部剧本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被誉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为文艺队伍中的劳动模范。代表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作品有长篇小说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骆驼祥子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四世同堂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戏剧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龙须沟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茶馆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611188" y="1196975"/>
            <a:ext cx="7993062" cy="3960813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" name="Picture 27" descr="laosh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3357563"/>
            <a:ext cx="2376487" cy="2090737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拓展延伸</a:t>
            </a: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95288" y="836613"/>
            <a:ext cx="8539162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阅读朱自清先生的</a:t>
            </a:r>
            <a:r>
              <a:rPr lang="zh-CN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冬天</a:t>
            </a:r>
            <a:r>
              <a:rPr lang="zh-CN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回答问题。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 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冬　天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说起冬天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忽然想到豆腐。是一“小洋锅”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铝锅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白煮豆腐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热腾腾的。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水滚着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像好些鱼眼睛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一小块一小块豆腐养在里面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嫩而滑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仿佛反穿的白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狐大衣。锅在“洋炉子”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煤油不打气炉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和炉子都熏得乌黑乌黑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越显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出豆腐的白。这是晚上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屋子老了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虽点着“洋灯”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也还是阴暗。围着桌子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坐的是父亲跟我们哥儿三个。“洋炉子”太高了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父亲得常常站起来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微微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地仰着脸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觑着眼睛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从氤氲的热气里伸进筷子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夹起豆腐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一一地放在我们的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酱油碟里。我们有时也自己动手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但炉子实在太高了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总还是坐享其成的多。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这并不是吃饭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只是玩儿。父亲说晚上冷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吃了大家暖和些。我们都喜欢这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种白水豆腐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一上桌就眼巴巴望着那锅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等着那热气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等着热气里从父亲筷子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上掉下来的豆腐。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99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9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9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399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9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9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99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9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9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399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9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9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399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9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9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399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拓展延伸</a:t>
            </a: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611188" y="908050"/>
            <a:ext cx="8283575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又是冬天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记得是阴历十一月十六晚上。跟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君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君在西湖里坐小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划子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,S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君刚到杭州教书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事先来信说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我们要游西湖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不管它是冬天。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”那晚月色真好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现在想起来还像照在身上。本来前一晚是“月当头”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也许十一月的月亮真有些特别罢。那时九点多了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湖上似乎只有我们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一只划子。有点风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月光照着软软的水波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当间那一溜儿反光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像新砑的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银子。湖上的山只剩了淡淡的影子。山下偶尔有一两星灯火。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君口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占两句诗道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数星灯火认渔村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淡墨轻描远黛痕。”我们都不大说话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只有均匀的桨声。我渐渐地快睡着了。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君“喂”了一下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才抬起眼皮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看见他在微笑。船夫问要不要上净寺去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是阿弥陀佛生日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那边蛮热闹的。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到了寺里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殿上灯烛辉煌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满是佛婆念佛的声音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好像醒了一场梦。这已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是十多年前的事了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,S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君还常常通着信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,P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君听说转变了好几次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前年是在一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个特税局里收特税了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以后便没有消息。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拓展延伸</a:t>
            </a: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611188" y="908050"/>
            <a:ext cx="7843837" cy="471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在台州过了一个冬天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一家四口子。台州是个山城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可以说在一个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大谷里。只有一条二里长的大街。别的路上白天简直不大见人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晚上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一片漆黑。偶尔人家窗户里透出一点灯光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还有走路的拿着的火把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那是少极了。我们住在山脚下。有的是山上松林里的风声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跟天上一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只两只的鸟影。夏末到那里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春初便走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却好像老在过着冬天似的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可是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即便真冬天也并不冷。我们住在楼上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书房临着大路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路上有人说话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以清清楚楚地听见。但因为走路的人太少了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间或有点说话的声音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起来还只当远风送来的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想不到就在窗外。我们是外路人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除上学校去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之外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常只在家里坐着。妻也惯了那寂寞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只和我们爷儿们守着。外边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虽老是冬天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家里却老是春天。有一回我上街去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回来的时候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楼下厨房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的大方窗开着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并排地挨着他们母子三人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三张脸都带着天真微笑地向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着我。似乎台州空空的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只有我们四人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天地空空的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也只有我们四人。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那时是民国十年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妻刚从家里出来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满自在。现在她死了快四年了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我却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还老记着她微笑的影子。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/>
            <a:r>
              <a:rPr lang="zh-CN" altLang="en-US" sz="900">
                <a:solidFill>
                  <a:srgbClr val="000000"/>
                </a:solidFill>
                <a:latin typeface="宋体" charset="-122"/>
                <a:ea typeface="微软雅黑" pitchFamily="34" charset="-122"/>
                <a:cs typeface="Times New Roman" pitchFamily="18" charset="0"/>
              </a:rPr>
              <a:t>　　     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无论怎么冷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大风大雪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想到这些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我心上总是温暖的。</a:t>
            </a:r>
            <a:endParaRPr lang="zh-CN" altLang="en-US" sz="20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6659563" y="5589588"/>
            <a:ext cx="1492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1933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4198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拓展延伸</a:t>
            </a:r>
          </a:p>
        </p:txBody>
      </p:sp>
      <p:sp>
        <p:nvSpPr>
          <p:cNvPr id="46087" name="Rectangle 1"/>
          <p:cNvSpPr>
            <a:spLocks noChangeArrowheads="1"/>
          </p:cNvSpPr>
          <p:nvPr/>
        </p:nvSpPr>
        <p:spPr bwMode="auto">
          <a:xfrm>
            <a:off x="611188" y="1125538"/>
            <a:ext cx="78327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这篇文章写了几个冬天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是分别通过什么事情写冬天的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</a:p>
          <a:p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通读全文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可以感受到作者笔下的冬天是怎样的冬天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是通过哪些语句感受到的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从原文中找出至少三个句子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827088" y="1628775"/>
            <a:ext cx="7593012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三个冬天。　第一个冬天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童年时与父亲、兄弟围着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小洋锅吃白水豆腐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第二个冬天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与朋友夜游西湖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第三个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冬天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与妻儿在台州。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55650" y="4724400"/>
            <a:ext cx="7561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是一些温暖的、洋溢着亲情和友情的冬天。例句略。</a:t>
            </a:r>
            <a:endParaRPr lang="zh-CN" altLang="en-US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55650" y="1700213"/>
            <a:ext cx="7632700" cy="1584325"/>
          </a:xfrm>
          <a:prstGeom prst="wedgeRoundRectCallout">
            <a:avLst>
              <a:gd name="adj1" fmla="val -2786"/>
              <a:gd name="adj2" fmla="val -5893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611188" y="4581525"/>
            <a:ext cx="7705725" cy="1079500"/>
          </a:xfrm>
          <a:prstGeom prst="wedgeRoundRectCallout">
            <a:avLst>
              <a:gd name="adj1" fmla="val -7732"/>
              <a:gd name="adj2" fmla="val -6393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1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拓展延伸</a:t>
            </a:r>
          </a:p>
        </p:txBody>
      </p:sp>
      <p:sp>
        <p:nvSpPr>
          <p:cNvPr id="47111" name="Rectangle 1"/>
          <p:cNvSpPr>
            <a:spLocks noChangeArrowheads="1"/>
          </p:cNvSpPr>
          <p:nvPr/>
        </p:nvSpPr>
        <p:spPr bwMode="auto">
          <a:xfrm>
            <a:off x="468313" y="836613"/>
            <a:ext cx="8670925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为什么不说豆腐煮在锅里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而要说“养”在锅里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读“我们都喜欢这种白水豆腐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一上桌就眼巴巴望着那锅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着那热气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等着热气里从父亲筷子上掉下来的豆腐”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回答问题。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①“我们都喜欢这种白水豆腐”的原因是</a:t>
            </a:r>
            <a:r>
              <a:rPr lang="zh-CN" altLang="en-US" sz="2400" b="1" u="sng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</a:t>
            </a:r>
            <a:endParaRPr lang="en-US" altLang="zh-CN" sz="2400" b="1" u="sng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u="sng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不超过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个字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 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作者连用两个“等着”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这在表达上的好处是</a:t>
            </a:r>
            <a:r>
              <a:rPr lang="zh-CN" altLang="en-US" sz="2400" b="1" u="sng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</a:t>
            </a:r>
            <a:endParaRPr lang="en-US" altLang="zh-CN" sz="2400" b="1" u="sng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u="sng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                        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不超过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个字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 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900113" y="3573463"/>
            <a:ext cx="772636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                  这不是吃饭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只是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玩儿</a:t>
            </a:r>
          </a:p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1188" y="4652963"/>
            <a:ext cx="83534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                            能充分表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现“我”急切盼望的情     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1188" y="1484313"/>
            <a:ext cx="8064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“煮”在锅里的豆腐是“死”的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只是一种食品。“养”在锅里的豆腐则是“活”的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是一种有生命的、能给人带来快乐的“生物”。</a:t>
            </a:r>
            <a:endParaRPr lang="zh-CN" altLang="en-US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39750" y="1484313"/>
            <a:ext cx="8135938" cy="1152525"/>
          </a:xfrm>
          <a:prstGeom prst="wedgeRoundRectCallout">
            <a:avLst>
              <a:gd name="adj1" fmla="val -7730"/>
              <a:gd name="adj2" fmla="val -5931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2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25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拓展延伸</a:t>
            </a:r>
          </a:p>
        </p:txBody>
      </p:sp>
      <p:sp>
        <p:nvSpPr>
          <p:cNvPr id="43026" name="Rectangle 1"/>
          <p:cNvSpPr>
            <a:spLocks noChangeArrowheads="1"/>
          </p:cNvSpPr>
          <p:nvPr/>
        </p:nvSpPr>
        <p:spPr bwMode="auto">
          <a:xfrm>
            <a:off x="684213" y="1268413"/>
            <a:ext cx="7689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作者为了突出表现文章的主旨而在选材上有精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心的安排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请就此作一点分析。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55650" y="2852738"/>
            <a:ext cx="7704138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作者精心选取与冬天的寒冷形成强烈反差的热闹、温馨的几件事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来描写他心中如春天般的冬天。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55650" y="2708275"/>
            <a:ext cx="7777163" cy="2089150"/>
          </a:xfrm>
          <a:prstGeom prst="wedgeRoundRectCallout">
            <a:avLst>
              <a:gd name="adj1" fmla="val -2334"/>
              <a:gd name="adj2" fmla="val -59523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45058" name="Object 11"/>
          <p:cNvGraphicFramePr>
            <a:graphicFrameLocks noChangeAspect="1"/>
          </p:cNvGraphicFramePr>
          <p:nvPr/>
        </p:nvGraphicFramePr>
        <p:xfrm>
          <a:off x="4211638" y="4221163"/>
          <a:ext cx="4105275" cy="1601787"/>
        </p:xfrm>
        <a:graphic>
          <a:graphicData uri="http://schemas.openxmlformats.org/presentationml/2006/ole">
            <p:oleObj spid="_x0000_s43019" r:id="rId4" imgW="5715798" imgH="4077269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18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布置作业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27088" y="1773238"/>
            <a:ext cx="7489825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请你仔细观察你家乡冬天的景物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借鉴课文中的某些写法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将家乡的美写出来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自拟题目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>
                <a:latin typeface="微软雅黑" pitchFamily="34" charset="-122"/>
                <a:ea typeface="微软雅黑" pitchFamily="34" charset="-122"/>
              </a:rPr>
              <a:t>字数不限。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539750" y="1557338"/>
            <a:ext cx="7993063" cy="3240087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097" name="Picture 1" descr="C:\Users\Administrator\Desktop\花边21\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716338"/>
            <a:ext cx="3960812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303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文题背景</a:t>
            </a:r>
          </a:p>
        </p:txBody>
      </p:sp>
      <p:sp>
        <p:nvSpPr>
          <p:cNvPr id="55304" name="Rectangle 1"/>
          <p:cNvSpPr>
            <a:spLocks noChangeArrowheads="1"/>
          </p:cNvSpPr>
          <p:nvPr/>
        </p:nvSpPr>
        <p:spPr bwMode="auto">
          <a:xfrm>
            <a:off x="5003800" y="260350"/>
            <a:ext cx="2339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文题解说</a:t>
            </a:r>
            <a:r>
              <a:rPr lang="zh-CN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116013" y="1484313"/>
            <a:ext cx="7142162" cy="260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文章以“济南的冬天”为题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表明所写的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是济南这个特定环境的冬天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不同于其他地方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的冬天。题目蕴含着作者对“冬天”这个特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定时令里的济南的总的观感和赞美之情。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755650" y="1484313"/>
            <a:ext cx="7993063" cy="2808287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9218" name="Picture 2" descr="C:\Users\Administrator\Desktop\QQ截图201606120445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05064"/>
            <a:ext cx="3314700" cy="21979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文题背景</a:t>
            </a: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5003800" y="260350"/>
            <a:ext cx="2339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创作背景</a:t>
            </a:r>
            <a:r>
              <a:rPr lang="zh-CN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755650" y="1125538"/>
            <a:ext cx="7635875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老舍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1924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年只身应聘去英国伦敦东方学院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教中文。他身居异国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饱尝了寄人篱下的孤独之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苦。直到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1930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年春才由新加坡转回到上海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同年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夏应邀到山东济南齐鲁大学任文学院副教授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编辑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齐鲁月刊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。由于这样的经历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老舍回到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祖国后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看到祖国的大好河山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便抑制不住强烈的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爱国之情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写下了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济南的冬天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这篇文章。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611188" y="1125538"/>
            <a:ext cx="8064500" cy="4535487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整体感知</a:t>
            </a:r>
          </a:p>
        </p:txBody>
      </p:sp>
      <p:sp>
        <p:nvSpPr>
          <p:cNvPr id="18439" name="Rectangle 1"/>
          <p:cNvSpPr>
            <a:spLocks noChangeArrowheads="1"/>
          </p:cNvSpPr>
          <p:nvPr/>
        </p:nvSpPr>
        <p:spPr bwMode="auto">
          <a:xfrm>
            <a:off x="433388" y="1052513"/>
            <a:ext cx="871061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注音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镶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水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藻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贮蓄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发髻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澄清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着落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看护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71550" y="1773238"/>
            <a:ext cx="1168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</a:t>
            </a:r>
            <a:r>
              <a:rPr lang="en-US" altLang="zh-CN" b="1">
                <a:solidFill>
                  <a:srgbClr val="FF0000"/>
                </a:solidFill>
                <a:latin typeface="宋体" charset="-122"/>
                <a:ea typeface="微软雅黑" pitchFamily="34" charset="-122"/>
                <a:cs typeface="Times New Roman" pitchFamily="18" charset="0"/>
              </a:rPr>
              <a:t>ā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851275" y="1844675"/>
            <a:ext cx="779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  <a:ea typeface="微软雅黑" pitchFamily="34" charset="-122"/>
                <a:cs typeface="Times New Roman" pitchFamily="18" charset="0"/>
              </a:rPr>
              <a:t>ǎ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516688" y="1844675"/>
            <a:ext cx="1406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zhù </a:t>
            </a:r>
            <a:r>
              <a:rPr lang="en-US" altLang="zh-CN" b="1">
                <a:solidFill>
                  <a:srgbClr val="FF0000"/>
                </a:solidFill>
                <a:cs typeface="Times New Roman" pitchFamily="18" charset="0"/>
              </a:rPr>
              <a:t>xù</a:t>
            </a:r>
            <a:endParaRPr lang="zh-CN" altLang="en-US" b="1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403350" y="2492375"/>
            <a:ext cx="396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jì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203575" y="2492375"/>
            <a:ext cx="1271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chéng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867400" y="2492375"/>
            <a:ext cx="1060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zhuó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207375" y="2492375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  <a:ea typeface="微软雅黑" pitchFamily="34" charset="-122"/>
                <a:cs typeface="Times New Roman" pitchFamily="18" charset="0"/>
              </a:rPr>
              <a:t>ā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68313" y="3068638"/>
            <a:ext cx="13176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释义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响晴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贮蓄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空灵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03350" y="3933825"/>
            <a:ext cx="2949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天空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晴朗无云。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" name="矩形 10"/>
          <p:cNvSpPr>
            <a:spLocks noChangeArrowheads="1"/>
          </p:cNvSpPr>
          <p:nvPr/>
        </p:nvSpPr>
        <p:spPr bwMode="auto">
          <a:xfrm>
            <a:off x="1403350" y="4508500"/>
            <a:ext cx="2063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存放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储藏。</a:t>
            </a:r>
            <a:endParaRPr lang="zh-CN" altLang="en-US" sz="280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1331913" y="5013325"/>
            <a:ext cx="30289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灵活而不可捉摸。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9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6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整体感知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11188" y="763588"/>
            <a:ext cx="7866062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快速默读课文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体味流畅朗读中的语气、语调所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传达出的文章的内容与风采。依阅读提示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思考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济南的冬天独具一格的风貌是什么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温晴。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文中选取了哪些具有代表性的景物来描写济南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的冬天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分别突出了这些景物的什么特点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山、水。</a:t>
            </a:r>
          </a:p>
        </p:txBody>
      </p:sp>
      <p:sp>
        <p:nvSpPr>
          <p:cNvPr id="9" name="椭圆形标注 8"/>
          <p:cNvSpPr/>
          <p:nvPr/>
        </p:nvSpPr>
        <p:spPr>
          <a:xfrm>
            <a:off x="1619250" y="2852738"/>
            <a:ext cx="1873250" cy="647700"/>
          </a:xfrm>
          <a:prstGeom prst="wedgeEllipseCallout">
            <a:avLst>
              <a:gd name="adj1" fmla="val 35171"/>
              <a:gd name="adj2" fmla="val -69189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形标注 9"/>
          <p:cNvSpPr/>
          <p:nvPr/>
        </p:nvSpPr>
        <p:spPr>
          <a:xfrm>
            <a:off x="1547813" y="4652963"/>
            <a:ext cx="1871662" cy="720725"/>
          </a:xfrm>
          <a:prstGeom prst="wedgeEllipseCallout">
            <a:avLst>
              <a:gd name="adj1" fmla="val 44288"/>
              <a:gd name="adj2" fmla="val -6110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感知文章</a:t>
            </a: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611188" y="876300"/>
            <a:ext cx="79375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速读第一自然段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理解济南的冬天有哪些特点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作者是通</a:t>
            </a:r>
            <a:endParaRPr lang="en-US" altLang="zh-CN" sz="2400" b="1">
              <a:solidFill>
                <a:srgbClr val="FF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过什么方法来写出济南冬天的特点的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对比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温晴。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文中哪一个词写出了济南的冬天独具一格的风貌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温晴。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补充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统观全文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可以看出“温晴”“宝地”两词是贯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串全文的主线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温晴”偏重特点</a:t>
            </a:r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宝地”偏重感觉。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课文顺着济南的冬天是“温晴”的这一主线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具体从哪两</a:t>
            </a:r>
            <a:endParaRPr lang="en-US" altLang="zh-CN" sz="2400" b="1">
              <a:solidFill>
                <a:srgbClr val="FF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个方面来描述冬天的</a:t>
            </a:r>
            <a:r>
              <a:rPr lang="en-US" altLang="zh-CN" sz="24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山景和水色。</a:t>
            </a:r>
            <a:endParaRPr lang="zh-CN" altLang="en-US" sz="24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1187450" y="2060575"/>
            <a:ext cx="2232025" cy="504825"/>
          </a:xfrm>
          <a:prstGeom prst="wedgeEllipseCallout">
            <a:avLst>
              <a:gd name="adj1" fmla="val 51262"/>
              <a:gd name="adj2" fmla="val -68114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611188" y="3213100"/>
            <a:ext cx="7848600" cy="1584325"/>
          </a:xfrm>
          <a:prstGeom prst="wedgeRoundRectCallout">
            <a:avLst>
              <a:gd name="adj1" fmla="val 5251"/>
              <a:gd name="adj2" fmla="val -5602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形标注 10"/>
          <p:cNvSpPr/>
          <p:nvPr/>
        </p:nvSpPr>
        <p:spPr>
          <a:xfrm>
            <a:off x="827088" y="5949950"/>
            <a:ext cx="2305050" cy="574675"/>
          </a:xfrm>
          <a:prstGeom prst="wedgeEllipseCallout">
            <a:avLst>
              <a:gd name="adj1" fmla="val 34194"/>
              <a:gd name="adj2" fmla="val -72952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6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6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296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精读感悟</a:t>
            </a: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68313" y="1014413"/>
            <a:ext cx="8148637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阳光朗照下的山景。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文章是怎样转入写阳光朗照下的山景的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用过渡句“设若单单是有阳光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那也算不了出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奇”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转到写冬天的山。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济南的这些小山有什么地理特征</a:t>
            </a:r>
            <a:r>
              <a:rPr lang="en-US" altLang="zh-CN" sz="28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小山整个把济南围了个圈儿</a:t>
            </a:r>
            <a:r>
              <a:rPr lang="en-US" alt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只有北边缺着点口</a:t>
            </a:r>
            <a:endParaRPr lang="en-US" altLang="zh-CN" sz="2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儿。写出济南小山围城的地理环境。</a:t>
            </a:r>
            <a:endParaRPr lang="zh-CN" altLang="en-US" sz="2800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68313" y="2492375"/>
            <a:ext cx="8135937" cy="1152525"/>
          </a:xfrm>
          <a:prstGeom prst="wedgeRoundRectCallout">
            <a:avLst>
              <a:gd name="adj1" fmla="val -2853"/>
              <a:gd name="adj2" fmla="val -59195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468313" y="4292600"/>
            <a:ext cx="8207375" cy="1439863"/>
          </a:xfrm>
          <a:prstGeom prst="wedgeRoundRectCallout">
            <a:avLst>
              <a:gd name="adj1" fmla="val -2416"/>
              <a:gd name="adj2" fmla="val -5432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36"/>
  <p:tag name="MH_LIBRARY" val="GRAPHIC"/>
  <p:tag name="MH_ORDER" val="Freeform 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1769</TotalTime>
  <Words>5035</Words>
  <Application>Microsoft Office PowerPoint</Application>
  <PresentationFormat>全屏显示(4:3)</PresentationFormat>
  <Paragraphs>337</Paragraphs>
  <Slides>36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36</vt:i4>
      </vt:variant>
    </vt:vector>
  </HeadingPairs>
  <TitlesOfParts>
    <vt:vector size="42" baseType="lpstr">
      <vt:lpstr>Arial</vt:lpstr>
      <vt:lpstr>宋体</vt:lpstr>
      <vt:lpstr>Calibri</vt:lpstr>
      <vt:lpstr>微软雅黑</vt:lpstr>
      <vt:lpstr>Times New Roman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96</cp:revision>
  <dcterms:created xsi:type="dcterms:W3CDTF">2015-11-21T07:20:00Z</dcterms:created>
  <dcterms:modified xsi:type="dcterms:W3CDTF">2016-10-30T10:40:52Z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