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32" r:id="rId5"/>
    <p:sldMasterId id="2147483744" r:id="rId6"/>
    <p:sldMasterId id="2147483768" r:id="rId7"/>
    <p:sldMasterId id="2147483780" r:id="rId8"/>
  </p:sldMasterIdLst>
  <p:sldIdLst>
    <p:sldId id="258" r:id="rId9"/>
    <p:sldId id="257" r:id="rId10"/>
    <p:sldId id="259" r:id="rId11"/>
    <p:sldId id="266" r:id="rId12"/>
    <p:sldId id="267" r:id="rId13"/>
    <p:sldId id="263" r:id="rId14"/>
    <p:sldId id="264" r:id="rId15"/>
    <p:sldId id="274" r:id="rId16"/>
    <p:sldId id="277" r:id="rId17"/>
    <p:sldId id="271" r:id="rId18"/>
    <p:sldId id="272" r:id="rId19"/>
    <p:sldId id="273" r:id="rId20"/>
    <p:sldId id="275" r:id="rId21"/>
    <p:sldId id="278" r:id="rId22"/>
    <p:sldId id="279" r:id="rId23"/>
    <p:sldId id="283" r:id="rId24"/>
    <p:sldId id="284" r:id="rId25"/>
    <p:sldId id="285" r:id="rId26"/>
    <p:sldId id="276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BC5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/>
              <a:t>单击此处可编辑母版副标题样式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20958-584B-45F8-B5FC-E9819BB4C0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7799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CE11A-B892-4CFD-A2D9-88307CB4DE8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815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8AEA8-DEDF-4176-9863-41F0D747C4D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591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6246D-A662-443B-813E-1E0C2A42570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3265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4591B-4ED4-45E4-BECE-D0CD29599B6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969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51AE-05BD-44E3-9B0F-596BE6E09C6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0095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E0761-7B35-4615-9765-9EA8835F837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6624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5B848-8476-4410-B70B-845789BC4B8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333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54FA5-787B-4F30-9A3A-175161B9E29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202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F8B32-A238-48B8-ABC8-856C66311F4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818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15830C-195B-4060-B17F-0F40D58D01A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99365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6A214-EA04-4CED-AB31-4D2A686E0C4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9774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D386DD-FFC3-44D1-AFD5-C1B57461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8606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708EB-7C83-484B-9D57-2101E2489B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60662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35AB0-558B-4773-B6D3-EEB1BCE446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235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CA691-D280-47ED-93D1-8967C6D0AC8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8923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A4E10-89B4-434E-8860-FF81F94B750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75972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FB35B-5FC2-4B03-8B89-2BAA464727F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2819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 latinLnBrk="0">
              <a:defRPr lang="zh-CN" sz="4000" b="1" cap="all"/>
            </a:lvl1pPr>
          </a:lstStyle>
          <a:p>
            <a:r>
              <a:rPr lang="zh-CN"/>
              <a:t>单击此处可编辑母版标题样式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latinLnBrk="0">
              <a:buNone/>
              <a:defRPr lang="zh-CN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4F9DE-7717-4750-A984-EBB98BF7F76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8232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EB41B-B05B-4009-A974-EA39CD4D38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87563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CC455-0535-43A9-9162-14CDF0E813C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69174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7DACB-6A08-4E19-AF6D-E7594C9EC8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172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20958-584B-45F8-B5FC-E9819BB4C0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3444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CE11A-B892-4CFD-A2D9-88307CB4DE8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01177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8AEA8-DEDF-4176-9863-41F0D747C4D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14389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6246D-A662-443B-813E-1E0C2A42570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3717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4591B-4ED4-45E4-BECE-D0CD29599B6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0519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51AE-05BD-44E3-9B0F-596BE6E09C6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6832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zh-CN" sz="2800"/>
            </a:lvl1pPr>
            <a:lvl2pPr latinLnBrk="0">
              <a:defRPr lang="zh-CN" sz="2400"/>
            </a:lvl2pPr>
            <a:lvl3pPr latinLnBrk="0">
              <a:defRPr lang="zh-CN" sz="2000"/>
            </a:lvl3pPr>
            <a:lvl4pPr latinLnBrk="0">
              <a:defRPr lang="zh-CN" sz="1800"/>
            </a:lvl4pPr>
            <a:lvl5pPr latinLnBrk="0">
              <a:defRPr lang="zh-CN" sz="18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zh-CN" sz="2800"/>
            </a:lvl1pPr>
            <a:lvl2pPr latinLnBrk="0">
              <a:defRPr lang="zh-CN" sz="2400"/>
            </a:lvl2pPr>
            <a:lvl3pPr latinLnBrk="0">
              <a:defRPr lang="zh-CN" sz="2000"/>
            </a:lvl3pPr>
            <a:lvl4pPr latinLnBrk="0">
              <a:defRPr lang="zh-CN" sz="1800"/>
            </a:lvl4pPr>
            <a:lvl5pPr latinLnBrk="0">
              <a:defRPr lang="zh-CN" sz="18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E0761-7B35-4615-9765-9EA8835F837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00323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5B848-8476-4410-B70B-845789BC4B8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5934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54FA5-787B-4F30-9A3A-175161B9E29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39131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F8B32-A238-48B8-ABC8-856C66311F4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36380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15830C-195B-4060-B17F-0F40D58D01A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7519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6A214-EA04-4CED-AB31-4D2A686E0C4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115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D386DD-FFC3-44D1-AFD5-C1B57461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4509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708EB-7C83-484B-9D57-2101E2489B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36890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35AB0-558B-4773-B6D3-EEB1BCE446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95619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CA691-D280-47ED-93D1-8967C6D0AC8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3628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zh-CN"/>
            </a:lvl1pPr>
          </a:lstStyle>
          <a:p>
            <a:r>
              <a:rPr lang="zh-CN"/>
              <a:t>单击此处可编辑母版标题样式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latinLnBrk="0">
              <a:buNone/>
              <a:defRPr lang="zh-CN" sz="24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latinLnBrk="0">
              <a:buNone/>
              <a:defRPr lang="zh-CN" sz="24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A4E10-89B4-434E-8860-FF81F94B750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9338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FB35B-5FC2-4B03-8B89-2BAA464727F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5679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4F9DE-7717-4750-A984-EBB98BF7F76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2453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EB41B-B05B-4009-A974-EA39CD4D38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4601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CC455-0535-43A9-9162-14CDF0E813C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88799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7DACB-6A08-4E19-AF6D-E7594C9EC8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0156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6A214-EA04-4CED-AB31-4D2A686E0C4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80188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D386DD-FFC3-44D1-AFD5-C1B57461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80695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708EB-7C83-484B-9D57-2101E2489B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0506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35AB0-558B-4773-B6D3-EEB1BCE446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8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CA691-D280-47ED-93D1-8967C6D0AC8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5441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A4E10-89B4-434E-8860-FF81F94B750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91907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FB35B-5FC2-4B03-8B89-2BAA464727F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47743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4F9DE-7717-4750-A984-EBB98BF7F76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34508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EB41B-B05B-4009-A974-EA39CD4D38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345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CC455-0535-43A9-9162-14CDF0E813C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88736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7DACB-6A08-4E19-AF6D-E7594C9EC8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4986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6A214-EA04-4CED-AB31-4D2A686E0C4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792517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D386DD-FFC3-44D1-AFD5-C1B57461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34306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708EB-7C83-484B-9D57-2101E2489B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985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35AB0-558B-4773-B6D3-EEB1BCE446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02164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CA691-D280-47ED-93D1-8967C6D0AC8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81425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A4E10-89B4-434E-8860-FF81F94B750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93626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FB35B-5FC2-4B03-8B89-2BAA464727F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35844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4F9DE-7717-4750-A984-EBB98BF7F76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6052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EB41B-B05B-4009-A974-EA39CD4D38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42927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CC455-0535-43A9-9162-14CDF0E813C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2803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7DACB-6A08-4E19-AF6D-E7594C9EC8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28267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6A214-EA04-4CED-AB31-4D2A686E0C4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81021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D386DD-FFC3-44D1-AFD5-C1B5746126A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2578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zh-CN" sz="2000" b="1"/>
            </a:lvl1pPr>
          </a:lstStyle>
          <a:p>
            <a:r>
              <a:rPr lang="zh-CN"/>
              <a:t>单击此处可编辑母版标题样式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zh-CN" sz="3200"/>
            </a:lvl1pPr>
            <a:lvl2pPr latinLnBrk="0">
              <a:defRPr lang="zh-CN" sz="2800"/>
            </a:lvl2pPr>
            <a:lvl3pPr latinLnBrk="0">
              <a:defRPr lang="zh-CN" sz="2400"/>
            </a:lvl3pPr>
            <a:lvl4pPr latinLnBrk="0">
              <a:defRPr lang="zh-CN" sz="2000"/>
            </a:lvl4pPr>
            <a:lvl5pPr latinLnBrk="0">
              <a:defRPr lang="zh-CN" sz="2000"/>
            </a:lvl5pPr>
            <a:lvl6pPr latinLnBrk="0">
              <a:defRPr lang="zh-CN" sz="2000"/>
            </a:lvl6pPr>
            <a:lvl7pPr latinLnBrk="0">
              <a:defRPr lang="zh-CN" sz="2000"/>
            </a:lvl7pPr>
            <a:lvl8pPr latinLnBrk="0">
              <a:defRPr lang="zh-CN" sz="2000"/>
            </a:lvl8pPr>
            <a:lvl9pPr latinLnBrk="0">
              <a:defRPr lang="zh-CN" sz="20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708EB-7C83-484B-9D57-2101E2489B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28251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35AB0-558B-4773-B6D3-EEB1BCE446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764158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CA691-D280-47ED-93D1-8967C6D0AC8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70170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A4E10-89B4-434E-8860-FF81F94B750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00969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FB35B-5FC2-4B03-8B89-2BAA464727F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8054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4F9DE-7717-4750-A984-EBB98BF7F76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16026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EB41B-B05B-4009-A974-EA39CD4D38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307582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CC455-0535-43A9-9162-14CDF0E813C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991284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7DACB-6A08-4E19-AF6D-E7594C9EC8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554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zh-CN" sz="2000" b="1"/>
            </a:lvl1pPr>
          </a:lstStyle>
          <a:p>
            <a:r>
              <a:rPr lang="zh-CN"/>
              <a:t>单击此处可编辑母版标题样式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zh-CN" sz="32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endParaRPr lang="zh-C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/>
              <a:pPr/>
              <a:t>9/18/2006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矩形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35875" name="矩形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35876" name="矩形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u="none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35877" name="矩形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u="none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35878" name="矩形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u="none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4717B40-7A9B-412A-81DF-3E2076D73103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93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矩形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矩形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矩形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矩形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CF047D-A633-438E-A5A1-C2A01DD5F670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912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矩形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35875" name="矩形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35876" name="矩形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u="none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35877" name="矩形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u="none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35878" name="矩形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u="none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4717B40-7A9B-412A-81DF-3E2076D73103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433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矩形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矩形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矩形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矩形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CF047D-A633-438E-A5A1-C2A01DD5F670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560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矩形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矩形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矩形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矩形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CF047D-A633-438E-A5A1-C2A01DD5F670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558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矩形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矩形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矩形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矩形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CF047D-A633-438E-A5A1-C2A01DD5F670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8605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矩形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矩形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矩形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矩形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CF047D-A633-438E-A5A1-C2A01DD5F670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7474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紫藤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4101" name="文本框 5"/>
          <p:cNvSpPr txBox="1">
            <a:spLocks noChangeArrowheads="1"/>
          </p:cNvSpPr>
          <p:nvPr/>
        </p:nvSpPr>
        <p:spPr bwMode="auto">
          <a:xfrm>
            <a:off x="5105400" y="4419600"/>
            <a:ext cx="2819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800" smtClean="0">
                <a:solidFill>
                  <a:srgbClr val="A200A2"/>
                </a:solidFill>
                <a:ea typeface="隶书" pitchFamily="49" charset="-122"/>
              </a:rPr>
              <a:t>——</a:t>
            </a:r>
            <a:r>
              <a:rPr kumimoji="1" altLang="en-US" sz="4800" smtClean="0">
                <a:solidFill>
                  <a:srgbClr val="A200A2"/>
                </a:solidFill>
                <a:ea typeface="隶书" pitchFamily="49" charset="-122"/>
              </a:rPr>
              <a:t>宗璞</a:t>
            </a:r>
          </a:p>
        </p:txBody>
      </p:sp>
      <p:sp>
        <p:nvSpPr>
          <p:cNvPr id="4105" name="艺术字 9"/>
          <p:cNvSpPr>
            <a:spLocks noChangeArrowheads="1" noChangeShapeType="1" noTextEdit="1"/>
          </p:cNvSpPr>
          <p:nvPr/>
        </p:nvSpPr>
        <p:spPr bwMode="auto">
          <a:xfrm>
            <a:off x="1752600" y="2057400"/>
            <a:ext cx="62484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3600" b="1" kern="10" smtClean="0">
                <a:ln w="19050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  <a:ea typeface="华文新魏"/>
              </a:rPr>
              <a:t>紫藤萝瀑布</a:t>
            </a:r>
          </a:p>
        </p:txBody>
      </p:sp>
    </p:spTree>
    <p:extLst>
      <p:ext uri="{BB962C8B-B14F-4D97-AF65-F5344CB8AC3E}">
        <p14:creationId xmlns:p14="http://schemas.microsoft.com/office/powerpoint/2010/main" xmlns="" val="366188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uild="p" autoUpdateAnimBg="0" advAuto="0"/>
      <p:bldP spid="410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紫藤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2600" y="2895600"/>
            <a:ext cx="64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dirty="0" smtClean="0"/>
              <a:t>美读——整体感知</a:t>
            </a:r>
            <a:endParaRPr lang="zh-CN" altLang="en-US" sz="60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0" y="4495800"/>
            <a:ext cx="5181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</a:rPr>
              <a:t>自由地大声地比较快地朗读，感受文章的内容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188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紫藤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2600" y="2895600"/>
            <a:ext cx="64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dirty="0" smtClean="0"/>
              <a:t>美读——重点语段</a:t>
            </a:r>
            <a:endParaRPr lang="zh-CN" altLang="en-US" sz="60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4495800"/>
            <a:ext cx="7086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C00000"/>
                </a:solidFill>
              </a:rPr>
              <a:t>请同学们以赞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美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的语调，朗读课文的第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2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段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zh-CN" altLang="zh-CN" sz="2800" b="1" dirty="0" smtClean="0">
                <a:solidFill>
                  <a:srgbClr val="C00000"/>
                </a:solidFill>
              </a:rPr>
              <a:t>请同学们用喜爱的语调，朗读课文第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6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段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zh-CN" altLang="zh-CN" sz="2800" b="1" dirty="0" smtClean="0">
                <a:solidFill>
                  <a:srgbClr val="C00000"/>
                </a:solidFill>
              </a:rPr>
              <a:t>请大家用感叹的语调，朗读课文第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10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段</a:t>
            </a:r>
          </a:p>
        </p:txBody>
      </p:sp>
    </p:spTree>
    <p:extLst>
      <p:ext uri="{BB962C8B-B14F-4D97-AF65-F5344CB8AC3E}">
        <p14:creationId xmlns:p14="http://schemas.microsoft.com/office/powerpoint/2010/main" xmlns="" val="366188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紫藤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2600" y="2895600"/>
            <a:ext cx="64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dirty="0" smtClean="0"/>
              <a:t>美读——全情演绎</a:t>
            </a:r>
            <a:endParaRPr lang="zh-CN" altLang="en-US" sz="60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46482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</a:rPr>
              <a:t>自由选择一段，深情地朗读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18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紫藤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4106" name="矩形 10"/>
          <p:cNvSpPr>
            <a:spLocks noGrp="1" noChangeArrowheads="1"/>
          </p:cNvSpPr>
          <p:nvPr>
            <p:ph type="title" idx="4294967295"/>
          </p:nvPr>
        </p:nvSpPr>
        <p:spPr>
          <a:xfrm flipH="1">
            <a:off x="0" y="0"/>
            <a:ext cx="685800" cy="381000"/>
          </a:xfrm>
        </p:spPr>
        <p:txBody>
          <a:bodyPr/>
          <a:lstStyle/>
          <a:p>
            <a:r>
              <a:rPr lang="zh-CN" altLang="en-US" sz="800"/>
              <a:t>题目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2667000"/>
            <a:ext cx="6781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6000" b="1" dirty="0" smtClean="0"/>
              <a:t>第二阶：</a:t>
            </a:r>
            <a:endParaRPr lang="en-US" altLang="zh-CN" sz="6000" b="1" dirty="0" smtClean="0"/>
          </a:p>
          <a:p>
            <a:pPr algn="ctr"/>
            <a:r>
              <a:rPr lang="zh-CN" altLang="zh-CN" sz="6000" b="1" dirty="0" smtClean="0"/>
              <a:t>发现文章的美</a:t>
            </a:r>
            <a:endParaRPr lang="zh-CN" altLang="en-US" sz="60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18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1"/>
          <p:cNvSpPr>
            <a:spLocks noChangeArrowheads="1"/>
          </p:cNvSpPr>
          <p:nvPr/>
        </p:nvSpPr>
        <p:spPr bwMode="auto">
          <a:xfrm>
            <a:off x="304800" y="533195"/>
            <a:ext cx="822960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latin typeface="Arial" pitchFamily="34" charset="0"/>
                <a:ea typeface="宋体" pitchFamily="2" charset="-122"/>
              </a:rPr>
              <a:t>一、文章的结构（立意之美）</a:t>
            </a:r>
            <a:endParaRPr lang="en-US" altLang="zh-CN" sz="3600" b="1" dirty="0" smtClean="0">
              <a:latin typeface="Arial" pitchFamily="34" charset="0"/>
              <a:ea typeface="宋体" pitchFamily="2" charset="-122"/>
            </a:endParaRPr>
          </a:p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 dirty="0" smtClean="0">
              <a:latin typeface="Arial" pitchFamily="34" charset="0"/>
              <a:ea typeface="宋体" pitchFamily="2" charset="-122"/>
            </a:endParaRPr>
          </a:p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Arial" pitchFamily="34" charset="0"/>
                <a:ea typeface="宋体" pitchFamily="2" charset="-122"/>
              </a:rPr>
              <a:t>开头：</a:t>
            </a:r>
            <a:r>
              <a:rPr lang="zh-CN" altLang="en-US" sz="2800" dirty="0" smtClean="0">
                <a:latin typeface="Arial" pitchFamily="34" charset="0"/>
                <a:ea typeface="宋体" pitchFamily="2" charset="-122"/>
              </a:rPr>
              <a:t>“我不由地停住了脚步”，问题切入，为 什么？</a:t>
            </a:r>
            <a:endParaRPr lang="en-US" altLang="zh-CN" sz="2800" dirty="0" smtClean="0">
              <a:latin typeface="Arial" pitchFamily="34" charset="0"/>
              <a:ea typeface="宋体" pitchFamily="2" charset="-122"/>
            </a:endParaRPr>
          </a:p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Arial" pitchFamily="34" charset="0"/>
                <a:ea typeface="宋体" pitchFamily="2" charset="-122"/>
              </a:rPr>
              <a:t>           赏花      繁花似锦</a:t>
            </a:r>
            <a:endParaRPr lang="en-US" altLang="zh-CN" sz="2800" dirty="0" smtClean="0">
              <a:latin typeface="Arial" pitchFamily="34" charset="0"/>
              <a:ea typeface="宋体" pitchFamily="2" charset="-122"/>
            </a:endParaRPr>
          </a:p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Arial" pitchFamily="34" charset="0"/>
                <a:ea typeface="宋体" pitchFamily="2" charset="-122"/>
              </a:rPr>
              <a:t>正文</a:t>
            </a:r>
            <a:r>
              <a:rPr lang="zh-CN" altLang="en-US" sz="2800" dirty="0" smtClean="0">
                <a:latin typeface="Arial" pitchFamily="34" charset="0"/>
                <a:ea typeface="宋体" pitchFamily="2" charset="-122"/>
              </a:rPr>
              <a:t>：忆花      思绪万千</a:t>
            </a:r>
            <a:endParaRPr lang="en-US" altLang="zh-CN" sz="2800" dirty="0" smtClean="0">
              <a:latin typeface="Arial" pitchFamily="34" charset="0"/>
              <a:ea typeface="宋体" pitchFamily="2" charset="-122"/>
            </a:endParaRPr>
          </a:p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Arial" pitchFamily="34" charset="0"/>
                <a:ea typeface="宋体" pitchFamily="2" charset="-122"/>
              </a:rPr>
              <a:t>           悟花      生命长河无止境，人也应像这盛开 的紫藤花一样，以饱满的生命力，投入生命长河中。</a:t>
            </a:r>
            <a:endParaRPr lang="en-US" altLang="zh-CN" sz="2800" dirty="0" smtClean="0">
              <a:latin typeface="Arial" pitchFamily="34" charset="0"/>
              <a:ea typeface="宋体" pitchFamily="2" charset="-122"/>
            </a:endParaRPr>
          </a:p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endParaRPr lang="en-US" altLang="zh-CN" sz="2800" dirty="0" smtClean="0">
              <a:latin typeface="Arial" pitchFamily="34" charset="0"/>
              <a:ea typeface="宋体" pitchFamily="2" charset="-122"/>
            </a:endParaRPr>
          </a:p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Arial" pitchFamily="34" charset="0"/>
                <a:ea typeface="宋体" pitchFamily="2" charset="-122"/>
              </a:rPr>
              <a:t>结尾：</a:t>
            </a:r>
            <a:r>
              <a:rPr lang="zh-CN" altLang="en-US" sz="2800" dirty="0" smtClean="0">
                <a:latin typeface="Arial" pitchFamily="34" charset="0"/>
                <a:ea typeface="宋体" pitchFamily="2" charset="-122"/>
              </a:rPr>
              <a:t>“我不觉加快了脚步”，与开头对比呼应，想想为什么？</a:t>
            </a:r>
            <a:endParaRPr lang="en-US" altLang="zh-CN" sz="2800" dirty="0" smtClean="0">
              <a:latin typeface="Arial" pitchFamily="34" charset="0"/>
              <a:ea typeface="宋体" pitchFamily="2" charset="-122"/>
            </a:endParaRPr>
          </a:p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endParaRPr kumimoji="0" lang="zh-CN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右箭头 3"/>
          <p:cNvSpPr/>
          <p:nvPr/>
        </p:nvSpPr>
        <p:spPr bwMode="auto">
          <a:xfrm>
            <a:off x="2514600" y="2438400"/>
            <a:ext cx="978408" cy="484632"/>
          </a:xfrm>
          <a:prstGeom prst="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000" b="1" i="0" u="sng" strike="noStrike" cap="none" normalizeH="0" baseline="0" dirty="0" smtClean="0">
              <a:ln>
                <a:noFill/>
              </a:ln>
              <a:solidFill>
                <a:srgbClr val="990099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5" name="右箭头 4"/>
          <p:cNvSpPr/>
          <p:nvPr/>
        </p:nvSpPr>
        <p:spPr bwMode="auto">
          <a:xfrm>
            <a:off x="2514600" y="2514600"/>
            <a:ext cx="533400" cy="15240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000" b="1" i="0" u="sng" strike="noStrike" cap="none" normalizeH="0" baseline="0" smtClean="0">
              <a:ln>
                <a:noFill/>
              </a:ln>
              <a:solidFill>
                <a:srgbClr val="990099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6" name="右箭头 5"/>
          <p:cNvSpPr/>
          <p:nvPr/>
        </p:nvSpPr>
        <p:spPr bwMode="auto">
          <a:xfrm>
            <a:off x="2514600" y="2971800"/>
            <a:ext cx="533400" cy="15240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000" b="1" i="0" u="sng" strike="noStrike" cap="none" normalizeH="0" baseline="0" smtClean="0">
              <a:ln>
                <a:noFill/>
              </a:ln>
              <a:solidFill>
                <a:srgbClr val="990099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7" name="右箭头 6"/>
          <p:cNvSpPr/>
          <p:nvPr/>
        </p:nvSpPr>
        <p:spPr bwMode="auto">
          <a:xfrm>
            <a:off x="2514600" y="3352800"/>
            <a:ext cx="533400" cy="15240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000" b="1" i="0" u="sng" strike="noStrike" cap="none" normalizeH="0" baseline="0" smtClean="0">
              <a:ln>
                <a:noFill/>
              </a:ln>
              <a:solidFill>
                <a:srgbClr val="990099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8" name="左大括号 7"/>
          <p:cNvSpPr/>
          <p:nvPr/>
        </p:nvSpPr>
        <p:spPr bwMode="auto">
          <a:xfrm>
            <a:off x="1600200" y="2514600"/>
            <a:ext cx="152400" cy="1015663"/>
          </a:xfrm>
          <a:prstGeom prst="leftBrace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6000" b="1" i="0" u="sng" strike="noStrike" cap="none" normalizeH="0" baseline="0" smtClean="0">
              <a:ln>
                <a:noFill/>
              </a:ln>
              <a:solidFill>
                <a:srgbClr val="990099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"/>
            <a:ext cx="7086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二、文章的语言赏析（花之美）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zh-CN" altLang="en-US" sz="2400" b="1" dirty="0" smtClean="0"/>
              <a:t>拟人</a:t>
            </a:r>
            <a:r>
              <a:rPr lang="en-US" altLang="zh-CN" sz="2400" b="1" dirty="0" smtClean="0"/>
              <a:t>——</a:t>
            </a:r>
          </a:p>
          <a:p>
            <a:r>
              <a:rPr lang="zh-CN" altLang="en-US" dirty="0" smtClean="0">
                <a:solidFill>
                  <a:srgbClr val="00B0F0"/>
                </a:solidFill>
              </a:rPr>
              <a:t>“只是深深浅浅的紫，仿佛在流动，在欢笑，在不停地生长。”</a:t>
            </a:r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“仔细看时，才知道那是每一朵紫花中的最浅淡的部分，在和阳光互相挑逗。”</a:t>
            </a:r>
            <a:r>
              <a:rPr lang="zh-CN" altLang="en-US" dirty="0" smtClean="0">
                <a:solidFill>
                  <a:srgbClr val="92D050"/>
                </a:solidFill>
              </a:rPr>
              <a:t>“‘我在开花！’它们在笑。”</a:t>
            </a:r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“</a:t>
            </a:r>
            <a:r>
              <a:rPr lang="zh-CN" altLang="en-US" dirty="0" smtClean="0">
                <a:solidFill>
                  <a:srgbClr val="E6BC54"/>
                </a:solidFill>
              </a:rPr>
              <a:t>‘我在开花！’它们在嚷嚷。”</a:t>
            </a:r>
            <a:endParaRPr lang="en-US" altLang="zh-CN" dirty="0" smtClean="0">
              <a:solidFill>
                <a:srgbClr val="E6BC54"/>
              </a:solidFill>
            </a:endParaRPr>
          </a:p>
          <a:p>
            <a:endParaRPr lang="en-US" altLang="zh-CN" dirty="0" smtClean="0">
              <a:solidFill>
                <a:srgbClr val="E6BC54"/>
              </a:solidFill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/>
              <a:t>比喻</a:t>
            </a:r>
            <a:r>
              <a:rPr lang="en-US" altLang="zh-CN" sz="2400" b="1" dirty="0" smtClean="0"/>
              <a:t>——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b="1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b="1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我</a:t>
            </a:r>
            <a:r>
              <a:rPr lang="zh-CN" altLang="zh-CN" b="1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从未见过这样盛的藤萝，只见一片辉煌的淡紫色，像一条瀑布，从空中垂下。”</a:t>
            </a:r>
            <a:endParaRPr lang="en-US" altLang="zh-CN" b="1" dirty="0" smtClean="0">
              <a:solidFill>
                <a:srgbClr val="C00000"/>
              </a:solidFill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b="1" dirty="0" smtClean="0">
                <a:solidFill>
                  <a:srgbClr val="7030A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“紫色的大条幅上，泛着点点银光，就像迸溅的水花。”</a:t>
            </a:r>
            <a:endParaRPr lang="en-US" altLang="zh-CN" b="1" dirty="0" smtClean="0">
              <a:solidFill>
                <a:srgbClr val="7030A0"/>
              </a:solidFill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b="1" dirty="0" smtClean="0">
                <a:solidFill>
                  <a:srgbClr val="00B05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“每一穗花都是上面的盛开，下面的待放。颜色便上浅下深，好像那紫色沉淀下来了。沉淀在最嫩最小的花苞里。每一朵盛开的花就像是一个小小的张满了的帆，帆下带着尖底的舱，船舱鼓鼓的；又像一个忍俊不禁的笑容。” 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371600"/>
            <a:ext cx="6934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/>
              <a:t>通感</a:t>
            </a:r>
            <a:r>
              <a:rPr lang="en-US" altLang="zh-CN" sz="2400" b="1" dirty="0" smtClean="0"/>
              <a:t>——</a:t>
            </a:r>
          </a:p>
          <a:p>
            <a:pPr lvl="0"/>
            <a:r>
              <a:rPr lang="zh-CN" altLang="zh-CN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“还有淡淡的芳香，香气似乎也是淡紫色的，梦幻一般轻轻地笼罩着我。” </a:t>
            </a:r>
            <a:endParaRPr lang="en-US" altLang="zh-CN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lvl="0"/>
            <a:endParaRPr lang="en-US" altLang="zh-CN" b="1" dirty="0" smtClean="0"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lvl="0"/>
            <a:r>
              <a:rPr lang="zh-CN" altLang="en-US" sz="2400" b="1" dirty="0" smtClean="0"/>
              <a:t>象征</a:t>
            </a:r>
            <a:r>
              <a:rPr lang="en-US" altLang="zh-CN" sz="2400" b="1" dirty="0" smtClean="0"/>
              <a:t>——</a:t>
            </a:r>
          </a:p>
          <a:p>
            <a:pPr lvl="0"/>
            <a:r>
              <a:rPr lang="zh-CN" altLang="zh-CN" b="1" dirty="0" smtClean="0">
                <a:solidFill>
                  <a:srgbClr val="0070C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“我抚摸了一下那小小的紫色的花舱，那里装满生命的酒酿，它张满了帆，在这闪光的花的河流上航行。</a:t>
            </a:r>
            <a:r>
              <a:rPr lang="zh-CN" altLang="zh-CN" b="1" dirty="0" smtClean="0">
                <a:solidFill>
                  <a:srgbClr val="0070C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”</a:t>
            </a:r>
            <a:endParaRPr lang="en-US" altLang="zh-CN" b="1" dirty="0" smtClean="0">
              <a:solidFill>
                <a:srgbClr val="0070C0"/>
              </a:solidFill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lvl="0"/>
            <a:endParaRPr lang="en-US" altLang="zh-CN" b="1" dirty="0" smtClean="0"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r>
              <a:rPr lang="zh-CN" altLang="en-US" sz="2400" b="1" dirty="0" smtClean="0"/>
              <a:t>物我交融</a:t>
            </a:r>
            <a:r>
              <a:rPr lang="en-US" altLang="zh-CN" sz="2400" b="1" dirty="0" smtClean="0"/>
              <a:t>——</a:t>
            </a:r>
          </a:p>
          <a:p>
            <a:r>
              <a:rPr lang="zh-CN" altLang="zh-CN" b="1" dirty="0" smtClean="0">
                <a:solidFill>
                  <a:srgbClr val="00206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“我觉得这一条紫藤萝瀑布不只在我眼前，也在我心上缓缓流过。</a:t>
            </a:r>
            <a:r>
              <a:rPr lang="zh-CN" altLang="zh-CN" b="1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”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914400"/>
            <a:ext cx="78486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三、文章难点语句分析（情感之美）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、“</a:t>
            </a:r>
            <a:r>
              <a:rPr lang="zh-CN" altLang="en-US" sz="2400" u="sng" dirty="0" smtClean="0">
                <a:solidFill>
                  <a:srgbClr val="7030A0"/>
                </a:solidFill>
              </a:rPr>
              <a:t>原先的悲痛和焦虑化为宁静和喜悦</a:t>
            </a:r>
            <a:r>
              <a:rPr lang="zh-CN" altLang="en-US" sz="2400" dirty="0" smtClean="0"/>
              <a:t>”如何理解？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2</a:t>
            </a:r>
            <a:r>
              <a:rPr lang="zh-CN" altLang="en-US" sz="2400" dirty="0" smtClean="0"/>
              <a:t>、“</a:t>
            </a:r>
            <a:r>
              <a:rPr lang="zh-CN" altLang="en-US" sz="2400" u="sng" dirty="0" smtClean="0">
                <a:solidFill>
                  <a:srgbClr val="7030A0"/>
                </a:solidFill>
              </a:rPr>
              <a:t>流着流着，它带走了这些时一直压在我心上的焦虑和悲痛，那是关于生死谜、手足情的</a:t>
            </a:r>
            <a:r>
              <a:rPr lang="zh-CN" altLang="en-US" sz="2400" dirty="0" smtClean="0"/>
              <a:t>”如何理解？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3</a:t>
            </a:r>
            <a:r>
              <a:rPr lang="zh-CN" altLang="en-US" sz="2400" dirty="0" smtClean="0"/>
              <a:t>、“</a:t>
            </a:r>
            <a:r>
              <a:rPr lang="zh-CN" altLang="en-US" sz="2400" u="sng" dirty="0" smtClean="0">
                <a:solidFill>
                  <a:srgbClr val="7030A0"/>
                </a:solidFill>
              </a:rPr>
              <a:t>园中别的紫藤花架也都拆掉，改种了果树。那时的说法是，花和生活腐化有什么必然关系</a:t>
            </a:r>
            <a:r>
              <a:rPr lang="zh-CN" altLang="en-US" sz="2400" dirty="0" smtClean="0"/>
              <a:t>”如何理解？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pPr lvl="0"/>
            <a:r>
              <a:rPr lang="en-US" altLang="zh-CN" sz="2400" dirty="0" smtClean="0"/>
              <a:t>4</a:t>
            </a:r>
            <a:r>
              <a:rPr lang="zh-CN" altLang="en-US" sz="2400" dirty="0" smtClean="0"/>
              <a:t>、“</a:t>
            </a:r>
            <a:r>
              <a:rPr lang="zh-CN" altLang="zh-CN" sz="2400" u="sng" dirty="0" smtClean="0">
                <a:solidFill>
                  <a:srgbClr val="7030A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我</a:t>
            </a:r>
            <a:r>
              <a:rPr lang="zh-CN" altLang="zh-CN" sz="2400" u="sng" dirty="0" smtClean="0">
                <a:solidFill>
                  <a:srgbClr val="7030A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抚摸了一下那小小的紫色的花舱，那里装满生命的酒酿，它张满了帆，在这闪光的花的河流上航行</a:t>
            </a:r>
            <a:r>
              <a:rPr lang="zh-CN" altLang="zh-CN" sz="2400" u="sng" dirty="0" smtClean="0">
                <a:solidFill>
                  <a:srgbClr val="7030A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。</a:t>
            </a:r>
            <a:r>
              <a:rPr lang="zh-CN" altLang="en-US" sz="2400" u="sng" dirty="0" smtClean="0">
                <a:solidFill>
                  <a:srgbClr val="7030A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它是万花中的一朵，也正是一朵一朵花，组成了万花灿烂的流动的瀑布</a:t>
            </a:r>
            <a:r>
              <a:rPr lang="zh-CN" altLang="zh-CN" sz="24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如何理解象征意义？</a:t>
            </a:r>
            <a:endParaRPr lang="en-US" altLang="zh-CN" sz="2400" dirty="0" smtClean="0"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04800"/>
            <a:ext cx="76962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背景材料：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2400" dirty="0" smtClean="0"/>
              <a:t>1966-1976</a:t>
            </a:r>
            <a:r>
              <a:rPr lang="zh-CN" altLang="en-US" sz="2400" dirty="0" smtClean="0"/>
              <a:t>年，是十年浩劫，即“文化大革命”。破“四旧”（旧思想、旧文化、旧风俗、旧习惯），打击“走资派”。</a:t>
            </a:r>
            <a:r>
              <a:rPr lang="en-US" altLang="zh-CN" sz="2400" dirty="0" smtClean="0"/>
              <a:t>1976</a:t>
            </a:r>
            <a:r>
              <a:rPr lang="zh-CN" altLang="en-US" sz="2400" dirty="0" smtClean="0"/>
              <a:t>年，粉碎“四人帮”，拨乱反正，开创了社会主义现代化建设的新时期，神州大地重又勃发生机，欣欣向荣。联系这样的历史背景，就会明白，紫藤萝的命运，从花儿稀落到毁掉，到如今的繁花似锦，正是十几年来整个国家命运的写照和象征。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1982</a:t>
            </a:r>
            <a:r>
              <a:rPr lang="zh-CN" altLang="en-US" sz="2400" dirty="0" smtClean="0"/>
              <a:t>年，小宗璞三岁的弟弟身患绝症，生命垂危，作为姐姐焦虑悲痛。面对紫藤萝，“我浸在这繁密的花朵的光辉中，别的一切暂时都不存在，有的只是精神的宁静和生的喜悦”。由此可以明白，“各种各样的不幸”，也包括死亡。如何理解“生命的长河无止境”？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紫藤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4106" name="矩形 10"/>
          <p:cNvSpPr>
            <a:spLocks noGrp="1" noChangeArrowheads="1"/>
          </p:cNvSpPr>
          <p:nvPr>
            <p:ph type="title" idx="4294967295"/>
          </p:nvPr>
        </p:nvSpPr>
        <p:spPr>
          <a:xfrm flipH="1">
            <a:off x="0" y="0"/>
            <a:ext cx="685800" cy="381000"/>
          </a:xfrm>
        </p:spPr>
        <p:txBody>
          <a:bodyPr/>
          <a:lstStyle/>
          <a:p>
            <a:r>
              <a:rPr lang="zh-CN" altLang="en-US" sz="800"/>
              <a:t>题目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47800" y="1828800"/>
            <a:ext cx="67818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作业：</a:t>
            </a:r>
            <a:endParaRPr lang="en-US" altLang="zh-CN" sz="6000" dirty="0" smtClean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en-US" altLang="zh-CN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、请搜集至少</a:t>
            </a:r>
            <a:r>
              <a:rPr lang="en-US" altLang="zh-CN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种赋予花木某种象征意义的诗句；</a:t>
            </a:r>
            <a:endParaRPr lang="en-US" altLang="zh-CN" sz="2800" dirty="0" smtClean="0">
              <a:solidFill>
                <a:srgbClr val="00B05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、请写出至少</a:t>
            </a:r>
            <a:r>
              <a:rPr lang="en-US" altLang="zh-CN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种常用的象征组合，如灯塔</a:t>
            </a:r>
            <a:r>
              <a:rPr lang="en-US" altLang="zh-CN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8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象征指引前行的希望。</a:t>
            </a:r>
            <a:endParaRPr lang="en-US" altLang="zh-CN" sz="2800" dirty="0" smtClean="0">
              <a:solidFill>
                <a:srgbClr val="00B050"/>
              </a:solidFill>
              <a:latin typeface="宋体" pitchFamily="2" charset="-122"/>
              <a:ea typeface="宋体" pitchFamily="2" charset="-122"/>
            </a:endParaRPr>
          </a:p>
          <a:p>
            <a:endParaRPr lang="en-US" altLang="zh-CN" sz="2800" dirty="0" smtClean="0">
              <a:solidFill>
                <a:srgbClr val="00B05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800" dirty="0" smtClean="0">
                <a:latin typeface="隶书" pitchFamily="49" charset="-122"/>
                <a:ea typeface="隶书" pitchFamily="49" charset="-122"/>
              </a:rPr>
              <a:t>（课代表在下次上课之前将大家搜集的结果收上来，按组收集，统一整理后以专栏形式展出。看看哪个小组搜集的诗句和组合越多越好！）</a:t>
            </a:r>
            <a:endParaRPr lang="zh-CN" altLang="en-US" sz="2800" dirty="0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18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图片 2" descr="瀑布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57200"/>
            <a:ext cx="9144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218115" name="矩形 3"/>
          <p:cNvSpPr>
            <a:spLocks noChangeArrowheads="1"/>
          </p:cNvSpPr>
          <p:nvPr/>
        </p:nvSpPr>
        <p:spPr bwMode="auto">
          <a:xfrm>
            <a:off x="425450" y="838200"/>
            <a:ext cx="38417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9600" smtClean="0">
                <a:solidFill>
                  <a:srgbClr val="FF33CC"/>
                </a:solidFill>
                <a:latin typeface="Times New Roman" pitchFamily="18" charset="0"/>
                <a:ea typeface="华文新魏" pitchFamily="2" charset="-122"/>
              </a:rPr>
              <a:t>紫藤萝</a:t>
            </a:r>
          </a:p>
        </p:txBody>
      </p:sp>
      <p:sp>
        <p:nvSpPr>
          <p:cNvPr id="218116" name="艺术字 4"/>
          <p:cNvSpPr>
            <a:spLocks noChangeArrowheads="1" noChangeShapeType="1" noTextEdit="1"/>
          </p:cNvSpPr>
          <p:nvPr/>
        </p:nvSpPr>
        <p:spPr bwMode="auto">
          <a:xfrm>
            <a:off x="762000" y="3352800"/>
            <a:ext cx="7467600" cy="18161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altLang="en-US" sz="6000" b="1" u="sng" kern="10" dirty="0" err="1" smtClean="0">
                <a:solidFill>
                  <a:srgbClr val="FF99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华文新魏"/>
                <a:ea typeface="华文新魏"/>
              </a:rPr>
              <a:t>是瀑布吗</a:t>
            </a:r>
            <a:r>
              <a:rPr altLang="en-US" sz="6000" b="1" u="sng" kern="10" dirty="0" smtClean="0">
                <a:solidFill>
                  <a:srgbClr val="FF99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华文新魏"/>
                <a:ea typeface="华文新魏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xmlns="" val="673719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8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5" grpId="0" autoUpdateAnimBg="0"/>
      <p:bldP spid="2181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图片 2" descr="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053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028"/>
          <p:cNvSpPr>
            <a:spLocks noGrp="1" noChangeArrowheads="1"/>
          </p:cNvSpPr>
          <p:nvPr>
            <p:ph type="title" idx="4294967295"/>
          </p:nvPr>
        </p:nvSpPr>
        <p:spPr>
          <a:xfrm flipH="1" flipV="1">
            <a:off x="381000" y="381000"/>
            <a:ext cx="304800" cy="228600"/>
          </a:xfrm>
        </p:spPr>
        <p:txBody>
          <a:bodyPr/>
          <a:lstStyle/>
          <a:p>
            <a:r>
              <a:rPr lang="zh-CN" altLang="en-US" sz="800"/>
              <a:t>图花树</a:t>
            </a:r>
          </a:p>
        </p:txBody>
      </p:sp>
      <p:pic>
        <p:nvPicPr>
          <p:cNvPr id="33798" name="图片 1030" descr="45787534461536065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85800" y="-76200"/>
            <a:ext cx="9829800" cy="737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812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32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9155" name="图片 3" descr="紫藤萝瀑布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矩形 4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381000"/>
            <a:ext cx="1066800" cy="152400"/>
          </a:xfrm>
        </p:spPr>
        <p:txBody>
          <a:bodyPr/>
          <a:lstStyle/>
          <a:p>
            <a:r>
              <a:rPr lang="zh-CN" altLang="en-US" sz="800"/>
              <a:t>图花朵</a:t>
            </a:r>
          </a:p>
        </p:txBody>
      </p:sp>
    </p:spTree>
    <p:extLst>
      <p:ext uri="{BB962C8B-B14F-4D97-AF65-F5344CB8AC3E}">
        <p14:creationId xmlns:p14="http://schemas.microsoft.com/office/powerpoint/2010/main" xmlns="" val="269793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A7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"/>
          <p:cNvSpPr>
            <a:spLocks noGrp="1" noChangeArrowheads="1"/>
          </p:cNvSpPr>
          <p:nvPr>
            <p:ph type="title"/>
          </p:nvPr>
        </p:nvSpPr>
        <p:spPr>
          <a:xfrm>
            <a:off x="468313" y="-1395413"/>
            <a:ext cx="8229600" cy="1143000"/>
          </a:xfrm>
        </p:spPr>
        <p:txBody>
          <a:bodyPr/>
          <a:lstStyle/>
          <a:p>
            <a:r>
              <a:rPr lang="zh-CN" altLang="en-US"/>
              <a:t>生字</a:t>
            </a:r>
          </a:p>
        </p:txBody>
      </p:sp>
      <p:pic>
        <p:nvPicPr>
          <p:cNvPr id="25615" name="图片 15" descr="2009490131418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100584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25616" name="文本框 16"/>
          <p:cNvSpPr txBox="1">
            <a:spLocks noChangeArrowheads="1"/>
          </p:cNvSpPr>
          <p:nvPr/>
        </p:nvSpPr>
        <p:spPr bwMode="auto">
          <a:xfrm>
            <a:off x="539750" y="549275"/>
            <a:ext cx="46640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3200" b="1" smtClean="0">
                <a:solidFill>
                  <a:srgbClr val="000000"/>
                </a:solidFill>
                <a:latin typeface="Arial" charset="0"/>
                <a:ea typeface="华文中宋" pitchFamily="2" charset="-122"/>
              </a:rPr>
              <a:t>读准下面红色字的字音。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3200" b="1" smtClean="0">
              <a:solidFill>
                <a:srgbClr val="000000"/>
              </a:solidFill>
              <a:latin typeface="Arial" charset="0"/>
              <a:ea typeface="华文中宋" pitchFamily="2" charset="-122"/>
            </a:endParaRPr>
          </a:p>
        </p:txBody>
      </p:sp>
      <p:sp>
        <p:nvSpPr>
          <p:cNvPr id="25617" name="矩形 17"/>
          <p:cNvSpPr>
            <a:spLocks noChangeArrowheads="1"/>
          </p:cNvSpPr>
          <p:nvPr/>
        </p:nvSpPr>
        <p:spPr bwMode="auto">
          <a:xfrm>
            <a:off x="914400" y="1371600"/>
            <a:ext cx="8077200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32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迸</a:t>
            </a: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溅      （       ）         枯</a:t>
            </a:r>
            <a:r>
              <a:rPr kumimoji="1" altLang="en-US" sz="32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槐</a:t>
            </a: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        ） </a:t>
            </a:r>
            <a:endParaRPr kumimoji="1" altLang="en-US" sz="3200" b="1" smtClean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altLang="en-US" sz="3200" b="1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忍俊不</a:t>
            </a:r>
            <a:r>
              <a:rPr kumimoji="1" altLang="en-US" sz="32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禁</a:t>
            </a: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       ）         </a:t>
            </a:r>
            <a:r>
              <a:rPr kumimoji="1" altLang="en-US" sz="32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伶仃</a:t>
            </a: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            ） </a:t>
            </a:r>
            <a:endParaRPr kumimoji="1" altLang="en-US" sz="3200" b="1" smtClean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altLang="en-US" sz="3200" b="1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仙露</a:t>
            </a:r>
            <a:r>
              <a:rPr kumimoji="1" altLang="en-US" sz="32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琼</a:t>
            </a: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浆（       ）         </a:t>
            </a:r>
            <a:r>
              <a:rPr kumimoji="1" altLang="en-US" sz="32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伫</a:t>
            </a: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立 （        ）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altLang="en-US" sz="3200" b="1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盘</a:t>
            </a:r>
            <a:r>
              <a:rPr kumimoji="1" altLang="en-US" sz="32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虬</a:t>
            </a: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卧龙（       ）          酒</a:t>
            </a:r>
            <a:r>
              <a:rPr kumimoji="1" altLang="en-US" sz="32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酿</a:t>
            </a:r>
            <a:r>
              <a:rPr kumimoji="1" altLang="en-US" sz="32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        ） </a:t>
            </a:r>
            <a:endParaRPr kumimoji="1" altLang="en-US" sz="3200" b="1" smtClean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altLang="en-US" sz="3200" b="1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z="3200" b="1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5618" name="矩形 18"/>
          <p:cNvSpPr>
            <a:spLocks noChangeArrowheads="1"/>
          </p:cNvSpPr>
          <p:nvPr/>
        </p:nvSpPr>
        <p:spPr bwMode="auto">
          <a:xfrm>
            <a:off x="2895600" y="1371600"/>
            <a:ext cx="1085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FF0000"/>
                </a:solidFill>
                <a:latin typeface="Arial" charset="0"/>
              </a:rPr>
              <a:t>bèng</a:t>
            </a:r>
          </a:p>
        </p:txBody>
      </p:sp>
      <p:sp>
        <p:nvSpPr>
          <p:cNvPr id="25619" name="矩形 19"/>
          <p:cNvSpPr>
            <a:spLocks noChangeArrowheads="1"/>
          </p:cNvSpPr>
          <p:nvPr/>
        </p:nvSpPr>
        <p:spPr bwMode="auto">
          <a:xfrm>
            <a:off x="3124200" y="22860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jīn</a:t>
            </a:r>
          </a:p>
        </p:txBody>
      </p:sp>
      <p:sp>
        <p:nvSpPr>
          <p:cNvPr id="25620" name="矩形 20"/>
          <p:cNvSpPr>
            <a:spLocks noChangeArrowheads="1"/>
          </p:cNvSpPr>
          <p:nvPr/>
        </p:nvSpPr>
        <p:spPr bwMode="auto">
          <a:xfrm>
            <a:off x="2895600" y="3276600"/>
            <a:ext cx="11763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FF0000"/>
                </a:solidFill>
                <a:latin typeface="Arial" charset="0"/>
              </a:rPr>
              <a:t>qióng</a:t>
            </a:r>
          </a:p>
        </p:txBody>
      </p:sp>
      <p:sp>
        <p:nvSpPr>
          <p:cNvPr id="25621" name="矩形 21"/>
          <p:cNvSpPr>
            <a:spLocks noChangeArrowheads="1"/>
          </p:cNvSpPr>
          <p:nvPr/>
        </p:nvSpPr>
        <p:spPr bwMode="auto">
          <a:xfrm>
            <a:off x="3084513" y="4267200"/>
            <a:ext cx="725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FF0000"/>
                </a:solidFill>
                <a:latin typeface="Arial" charset="0"/>
              </a:rPr>
              <a:t>qiú</a:t>
            </a:r>
          </a:p>
        </p:txBody>
      </p:sp>
      <p:sp>
        <p:nvSpPr>
          <p:cNvPr id="25622" name="文本框 22"/>
          <p:cNvSpPr txBox="1">
            <a:spLocks noChangeArrowheads="1"/>
          </p:cNvSpPr>
          <p:nvPr/>
        </p:nvSpPr>
        <p:spPr bwMode="auto">
          <a:xfrm>
            <a:off x="7010400" y="33528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FF0000"/>
                </a:solidFill>
                <a:latin typeface="Arial" charset="0"/>
              </a:rPr>
              <a:t>zhù</a:t>
            </a:r>
          </a:p>
        </p:txBody>
      </p:sp>
      <p:sp>
        <p:nvSpPr>
          <p:cNvPr id="25623" name="文本框 23"/>
          <p:cNvSpPr txBox="1">
            <a:spLocks noChangeArrowheads="1"/>
          </p:cNvSpPr>
          <p:nvPr/>
        </p:nvSpPr>
        <p:spPr bwMode="auto">
          <a:xfrm>
            <a:off x="6705600" y="1371600"/>
            <a:ext cx="99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FF0000"/>
                </a:solidFill>
                <a:latin typeface="Arial" charset="0"/>
              </a:rPr>
              <a:t>huái</a:t>
            </a:r>
          </a:p>
        </p:txBody>
      </p:sp>
      <p:sp>
        <p:nvSpPr>
          <p:cNvPr id="25624" name="文本框 24"/>
          <p:cNvSpPr txBox="1">
            <a:spLocks noChangeArrowheads="1"/>
          </p:cNvSpPr>
          <p:nvPr/>
        </p:nvSpPr>
        <p:spPr bwMode="auto">
          <a:xfrm>
            <a:off x="6629400" y="2362200"/>
            <a:ext cx="2057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FF0000"/>
                </a:solidFill>
                <a:latin typeface="Arial" charset="0"/>
              </a:rPr>
              <a:t>líng dīng</a:t>
            </a:r>
          </a:p>
        </p:txBody>
      </p:sp>
      <p:sp>
        <p:nvSpPr>
          <p:cNvPr id="25625" name="文本框 25"/>
          <p:cNvSpPr txBox="1">
            <a:spLocks noChangeArrowheads="1"/>
          </p:cNvSpPr>
          <p:nvPr/>
        </p:nvSpPr>
        <p:spPr bwMode="auto">
          <a:xfrm>
            <a:off x="6858000" y="42672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FF0000"/>
                </a:solidFill>
                <a:latin typeface="Arial" charset="0"/>
              </a:rPr>
              <a:t>niàng</a:t>
            </a:r>
          </a:p>
        </p:txBody>
      </p:sp>
    </p:spTree>
    <p:extLst>
      <p:ext uri="{BB962C8B-B14F-4D97-AF65-F5344CB8AC3E}">
        <p14:creationId xmlns:p14="http://schemas.microsoft.com/office/powerpoint/2010/main" xmlns="" val="50919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8" grpId="0" autoUpdateAnimBg="0"/>
      <p:bldP spid="25619" grpId="0" autoUpdateAnimBg="0"/>
      <p:bldP spid="25620" grpId="0" autoUpdateAnimBg="0"/>
      <p:bldP spid="25621" grpId="0" autoUpdateAnimBg="0"/>
      <p:bldP spid="25622" grpId="0" autoUpdateAnimBg="0"/>
      <p:bldP spid="25623" grpId="0" autoUpdateAnimBg="0"/>
      <p:bldP spid="25624" grpId="0" autoUpdateAnimBg="0"/>
      <p:bldP spid="2562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20094209346018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43011" name="文本框 3"/>
          <p:cNvSpPr txBox="1">
            <a:spLocks noChangeArrowheads="1"/>
          </p:cNvSpPr>
          <p:nvPr/>
        </p:nvSpPr>
        <p:spPr bwMode="auto">
          <a:xfrm>
            <a:off x="762000" y="885825"/>
            <a:ext cx="7696200" cy="417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3600" b="1" dirty="0" err="1" smtClean="0">
                <a:solidFill>
                  <a:srgbClr val="000000"/>
                </a:solidFill>
              </a:rPr>
              <a:t>词语解释</a:t>
            </a:r>
            <a:endParaRPr kumimoji="1" altLang="en-US" sz="3600" b="1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altLang="en-US" sz="3600" b="1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2800" b="1" dirty="0" err="1" smtClean="0">
                <a:solidFill>
                  <a:srgbClr val="000000"/>
                </a:solidFill>
              </a:rPr>
              <a:t>迸溅</a:t>
            </a:r>
            <a:r>
              <a:rPr kumimoji="1" altLang="en-US" sz="2800" b="1" dirty="0" smtClean="0">
                <a:solidFill>
                  <a:srgbClr val="000000"/>
                </a:solidFill>
              </a:rPr>
              <a:t>：</a:t>
            </a:r>
            <a:r>
              <a:rPr kumimoji="1" lang="en-US" altLang="zh-CN" sz="2800" b="1" dirty="0" smtClean="0">
                <a:solidFill>
                  <a:srgbClr val="000000"/>
                </a:solidFill>
              </a:rPr>
              <a:t>________________________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z="2800" b="1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2800" b="1" dirty="0" err="1" smtClean="0">
                <a:solidFill>
                  <a:srgbClr val="000000"/>
                </a:solidFill>
              </a:rPr>
              <a:t>笼罩</a:t>
            </a:r>
            <a:r>
              <a:rPr kumimoji="1" altLang="en-US" sz="2800" b="1" dirty="0" smtClean="0">
                <a:solidFill>
                  <a:srgbClr val="000000"/>
                </a:solidFill>
              </a:rPr>
              <a:t>：</a:t>
            </a:r>
            <a:r>
              <a:rPr kumimoji="1" lang="en-US" altLang="zh-CN" sz="2800" b="1" dirty="0" smtClean="0">
                <a:solidFill>
                  <a:srgbClr val="000000"/>
                </a:solidFill>
              </a:rPr>
              <a:t>________________________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z="2800" b="1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2800" b="1" dirty="0" err="1" smtClean="0">
                <a:solidFill>
                  <a:srgbClr val="000000"/>
                </a:solidFill>
              </a:rPr>
              <a:t>盘虬卧龙</a:t>
            </a:r>
            <a:r>
              <a:rPr kumimoji="1" altLang="en-US" sz="2800" b="1" dirty="0" smtClean="0">
                <a:solidFill>
                  <a:srgbClr val="000000"/>
                </a:solidFill>
              </a:rPr>
              <a:t>：</a:t>
            </a:r>
            <a:r>
              <a:rPr kumimoji="1" lang="en-US" altLang="zh-CN" sz="2800" b="1" dirty="0" smtClean="0">
                <a:solidFill>
                  <a:srgbClr val="000000"/>
                </a:solidFill>
              </a:rPr>
              <a:t>____________________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z="2800" b="1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2800" b="1" dirty="0" err="1" smtClean="0">
                <a:solidFill>
                  <a:srgbClr val="000000"/>
                </a:solidFill>
              </a:rPr>
              <a:t>仙露琼浆</a:t>
            </a:r>
            <a:r>
              <a:rPr kumimoji="1" altLang="en-US" sz="2800" b="1" dirty="0" smtClean="0">
                <a:solidFill>
                  <a:srgbClr val="000000"/>
                </a:solidFill>
              </a:rPr>
              <a:t>：</a:t>
            </a:r>
            <a:r>
              <a:rPr kumimoji="1" lang="en-US" altLang="zh-CN" sz="2800" b="1" dirty="0" smtClean="0">
                <a:solidFill>
                  <a:srgbClr val="000000"/>
                </a:solidFill>
              </a:rPr>
              <a:t>____________________</a:t>
            </a:r>
          </a:p>
        </p:txBody>
      </p:sp>
      <p:sp>
        <p:nvSpPr>
          <p:cNvPr id="43012" name="文本框 4"/>
          <p:cNvSpPr txBox="1">
            <a:spLocks noChangeArrowheads="1"/>
          </p:cNvSpPr>
          <p:nvPr/>
        </p:nvSpPr>
        <p:spPr bwMode="auto">
          <a:xfrm>
            <a:off x="1812925" y="2041525"/>
            <a:ext cx="2216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2000" dirty="0" err="1" smtClean="0">
                <a:solidFill>
                  <a:srgbClr val="0000FF"/>
                </a:solidFill>
              </a:rPr>
              <a:t>向四处溅出或喷射</a:t>
            </a:r>
            <a:endParaRPr kumimoji="1" altLang="en-US" sz="2000" dirty="0" smtClean="0">
              <a:solidFill>
                <a:srgbClr val="0000FF"/>
              </a:solidFill>
            </a:endParaRPr>
          </a:p>
        </p:txBody>
      </p:sp>
      <p:sp>
        <p:nvSpPr>
          <p:cNvPr id="43013" name="文本框 5"/>
          <p:cNvSpPr txBox="1">
            <a:spLocks noChangeArrowheads="1"/>
          </p:cNvSpPr>
          <p:nvPr/>
        </p:nvSpPr>
        <p:spPr bwMode="auto">
          <a:xfrm>
            <a:off x="1889125" y="2892425"/>
            <a:ext cx="2470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2000" smtClean="0">
                <a:solidFill>
                  <a:srgbClr val="0000FF"/>
                </a:solidFill>
              </a:rPr>
              <a:t>像笼子似的罩在上面</a:t>
            </a:r>
          </a:p>
        </p:txBody>
      </p:sp>
      <p:sp>
        <p:nvSpPr>
          <p:cNvPr id="43014" name="文本框 6"/>
          <p:cNvSpPr txBox="1">
            <a:spLocks noChangeArrowheads="1"/>
          </p:cNvSpPr>
          <p:nvPr/>
        </p:nvSpPr>
        <p:spPr bwMode="auto">
          <a:xfrm>
            <a:off x="2574925" y="3730625"/>
            <a:ext cx="297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2000" smtClean="0">
                <a:solidFill>
                  <a:srgbClr val="0000FF"/>
                </a:solidFill>
              </a:rPr>
              <a:t>盘曲的枝条犹如躺卧的龙</a:t>
            </a:r>
          </a:p>
        </p:txBody>
      </p:sp>
      <p:sp>
        <p:nvSpPr>
          <p:cNvPr id="43015" name="文本框 7"/>
          <p:cNvSpPr txBox="1">
            <a:spLocks noChangeArrowheads="1"/>
          </p:cNvSpPr>
          <p:nvPr/>
        </p:nvSpPr>
        <p:spPr bwMode="auto">
          <a:xfrm>
            <a:off x="2574925" y="4586288"/>
            <a:ext cx="4445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altLang="en-US" sz="2000" smtClean="0">
                <a:solidFill>
                  <a:srgbClr val="0000FF"/>
                </a:solidFill>
              </a:rPr>
              <a:t>神仙饮用的液汁 </a:t>
            </a:r>
            <a:r>
              <a:rPr kumimoji="1" lang="en-US" altLang="zh-CN" sz="2000" smtClean="0">
                <a:solidFill>
                  <a:srgbClr val="0000FF"/>
                </a:solidFill>
              </a:rPr>
              <a:t>/ </a:t>
            </a:r>
            <a:r>
              <a:rPr kumimoji="1" altLang="en-US" sz="2000" smtClean="0">
                <a:solidFill>
                  <a:srgbClr val="0000FF"/>
                </a:solidFill>
              </a:rPr>
              <a:t>文中形容花蕊的物质</a:t>
            </a:r>
          </a:p>
        </p:txBody>
      </p:sp>
    </p:spTree>
    <p:extLst>
      <p:ext uri="{BB962C8B-B14F-4D97-AF65-F5344CB8AC3E}">
        <p14:creationId xmlns:p14="http://schemas.microsoft.com/office/powerpoint/2010/main" xmlns="" val="289534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  <p:bldP spid="43013" grpId="0" build="p" autoUpdateAnimBg="0"/>
      <p:bldP spid="43014" grpId="0" build="p" autoUpdateAnimBg="0"/>
      <p:bldP spid="4301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紫藤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4106" name="矩形 10"/>
          <p:cNvSpPr>
            <a:spLocks noGrp="1" noChangeArrowheads="1"/>
          </p:cNvSpPr>
          <p:nvPr>
            <p:ph type="title" idx="4294967295"/>
          </p:nvPr>
        </p:nvSpPr>
        <p:spPr>
          <a:xfrm flipH="1">
            <a:off x="0" y="0"/>
            <a:ext cx="685800" cy="381000"/>
          </a:xfrm>
        </p:spPr>
        <p:txBody>
          <a:bodyPr/>
          <a:lstStyle/>
          <a:p>
            <a:r>
              <a:rPr lang="zh-CN" altLang="en-US" sz="800"/>
              <a:t>题目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2667000"/>
            <a:ext cx="6781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6000" b="1" dirty="0" smtClean="0"/>
              <a:t>第一阶：</a:t>
            </a:r>
            <a:endParaRPr lang="en-US" altLang="zh-CN" sz="6000" b="1" dirty="0" smtClean="0"/>
          </a:p>
          <a:p>
            <a:pPr algn="ctr"/>
            <a:r>
              <a:rPr lang="zh-CN" altLang="zh-CN" sz="6000" b="1" dirty="0" smtClean="0"/>
              <a:t>读出文章的美</a:t>
            </a:r>
            <a:endParaRPr lang="zh-CN" altLang="en-US" sz="60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18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矩形 2"/>
          <p:cNvSpPr>
            <a:spLocks noGrp="1" noChangeArrowheads="1"/>
          </p:cNvSpPr>
          <p:nvPr>
            <p:ph type="body" idx="1"/>
          </p:nvPr>
        </p:nvSpPr>
        <p:spPr>
          <a:xfrm>
            <a:off x="684213" y="1125538"/>
            <a:ext cx="8135937" cy="547211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朗读指导：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800" dirty="0" smtClean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读准字音</a:t>
            </a:r>
            <a:endParaRPr lang="en-US" altLang="zh-CN" sz="4800" dirty="0" smtClean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800" dirty="0" smtClean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长</a:t>
            </a:r>
            <a:r>
              <a:rPr lang="zh-CN" altLang="en-US" sz="4800" dirty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句的停顿要</a:t>
            </a:r>
            <a:r>
              <a:rPr lang="zh-CN" altLang="en-US" sz="4800" dirty="0" smtClean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得当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800" dirty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朗读的节奏要缓急</a:t>
            </a:r>
            <a:r>
              <a:rPr lang="zh-CN" altLang="en-US" sz="4800" dirty="0" smtClean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适当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800" dirty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注意朗读的语气、</a:t>
            </a:r>
            <a:r>
              <a:rPr lang="zh-CN" altLang="en-US" sz="4800" dirty="0" smtClean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语调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800" dirty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注意句子的</a:t>
            </a:r>
            <a:r>
              <a:rPr lang="zh-CN" altLang="en-US" sz="4800" dirty="0" smtClean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重音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800" dirty="0" smtClean="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注意感情</a:t>
            </a:r>
            <a:endParaRPr lang="zh-CN" altLang="en-US" sz="4800" dirty="0">
              <a:solidFill>
                <a:srgbClr val="660033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461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000" b="1" i="0" u="sng" strike="noStrike" cap="none" normalizeH="0" baseline="0" smtClean="0">
            <a:ln>
              <a:noFill/>
            </a:ln>
            <a:solidFill>
              <a:srgbClr val="990099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000" b="1" i="0" u="sng" strike="noStrike" cap="none" normalizeH="0" baseline="0" smtClean="0">
            <a:ln>
              <a:noFill/>
            </a:ln>
            <a:solidFill>
              <a:srgbClr val="990099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000" b="1" i="0" u="sng" strike="noStrike" cap="none" normalizeH="0" baseline="0" smtClean="0">
            <a:ln>
              <a:noFill/>
            </a:ln>
            <a:solidFill>
              <a:srgbClr val="990099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000" b="1" i="0" u="sng" strike="noStrike" cap="none" normalizeH="0" baseline="0" smtClean="0">
            <a:ln>
              <a:noFill/>
            </a:ln>
            <a:solidFill>
              <a:srgbClr val="990099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958</Words>
  <Application>Microsoft Office PowerPoint</Application>
  <PresentationFormat>全屏显示(4:3)</PresentationFormat>
  <Paragraphs>102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Office Theme</vt:lpstr>
      <vt:lpstr>1_默认设计模板</vt:lpstr>
      <vt:lpstr>2_默认设计模板</vt:lpstr>
      <vt:lpstr>默认设计模板</vt:lpstr>
      <vt:lpstr>4_默认设计模板</vt:lpstr>
      <vt:lpstr>5_默认设计模板</vt:lpstr>
      <vt:lpstr>7_默认设计模板</vt:lpstr>
      <vt:lpstr>8_默认设计模板</vt:lpstr>
      <vt:lpstr>幻灯片 1</vt:lpstr>
      <vt:lpstr>幻灯片 2</vt:lpstr>
      <vt:lpstr>幻灯片 3</vt:lpstr>
      <vt:lpstr>图花树</vt:lpstr>
      <vt:lpstr>图花朵</vt:lpstr>
      <vt:lpstr>生字</vt:lpstr>
      <vt:lpstr>幻灯片 7</vt:lpstr>
      <vt:lpstr>题目</vt:lpstr>
      <vt:lpstr>幻灯片 9</vt:lpstr>
      <vt:lpstr>幻灯片 10</vt:lpstr>
      <vt:lpstr>幻灯片 11</vt:lpstr>
      <vt:lpstr>幻灯片 12</vt:lpstr>
      <vt:lpstr>题目</vt:lpstr>
      <vt:lpstr>幻灯片 14</vt:lpstr>
      <vt:lpstr>幻灯片 15</vt:lpstr>
      <vt:lpstr>幻灯片 16</vt:lpstr>
      <vt:lpstr>幻灯片 17</vt:lpstr>
      <vt:lpstr>幻灯片 18</vt:lpstr>
      <vt:lpstr>题目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huihui</cp:lastModifiedBy>
  <cp:revision>44</cp:revision>
  <dcterms:created xsi:type="dcterms:W3CDTF">2006-08-16T00:00:00Z</dcterms:created>
  <dcterms:modified xsi:type="dcterms:W3CDTF">2011-09-12T14:49:24Z</dcterms:modified>
</cp:coreProperties>
</file>