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8" r:id="rId4"/>
    <p:sldId id="664" r:id="rId5"/>
    <p:sldId id="422" r:id="rId6"/>
    <p:sldId id="654" r:id="rId7"/>
    <p:sldId id="629" r:id="rId8"/>
    <p:sldId id="806" r:id="rId9"/>
    <p:sldId id="807" r:id="rId10"/>
    <p:sldId id="808" r:id="rId11"/>
    <p:sldId id="792" r:id="rId12"/>
    <p:sldId id="794" r:id="rId13"/>
    <p:sldId id="809" r:id="rId14"/>
    <p:sldId id="810" r:id="rId15"/>
    <p:sldId id="811" r:id="rId16"/>
    <p:sldId id="812" r:id="rId17"/>
    <p:sldId id="800" r:id="rId18"/>
    <p:sldId id="801" r:id="rId19"/>
    <p:sldId id="802" r:id="rId20"/>
    <p:sldId id="803" r:id="rId21"/>
    <p:sldId id="784" r:id="rId22"/>
    <p:sldId id="785" r:id="rId23"/>
    <p:sldId id="786" r:id="rId24"/>
    <p:sldId id="787" r:id="rId25"/>
    <p:sldId id="805" r:id="rId26"/>
    <p:sldId id="813" r:id="rId27"/>
    <p:sldId id="814" r:id="rId28"/>
    <p:sldId id="815" r:id="rId29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1"/>
    <p:restoredTop sz="50000"/>
  </p:normalViewPr>
  <p:slideViewPr>
    <p:cSldViewPr showGuides="1">
      <p:cViewPr varScale="1">
        <p:scale>
          <a:sx n="99" d="100"/>
          <a:sy n="99" d="100"/>
        </p:scale>
        <p:origin x="72" y="144"/>
      </p:cViewPr>
      <p:guideLst>
        <p:guide orient="horz" pos="15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63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D8ECFD-3F80-4919-9AB0-89F7072A0AA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1697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FF1497-759F-4642-84B9-EF3C09EE9D4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856731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5151438"/>
          </a:xfrm>
          <a:prstGeom prst="rect">
            <a:avLst/>
          </a:prstGeom>
          <a:solidFill>
            <a:srgbClr val="C8E4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307975"/>
            <a:ext cx="91440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49"/>
          <p:cNvSpPr txBox="1">
            <a:spLocks noChangeArrowheads="1"/>
          </p:cNvSpPr>
          <p:nvPr/>
        </p:nvSpPr>
        <p:spPr bwMode="auto">
          <a:xfrm>
            <a:off x="684213" y="569913"/>
            <a:ext cx="77882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第</a:t>
            </a:r>
            <a:r>
              <a:rPr kumimoji="0" lang="en-US" altLang="zh-CN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4</a:t>
            </a: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单元  写作</a:t>
            </a:r>
            <a:endParaRPr kumimoji="0" lang="zh-CN" altLang="en-US" sz="5200" b="1" i="0" u="none" strike="noStrike" kern="1200" cap="none" spc="0" normalizeH="0" baseline="0" noProof="0">
              <a:ln>
                <a:noFill/>
              </a:ln>
              <a:solidFill>
                <a:srgbClr val="271864"/>
              </a:solidFill>
              <a:effectLst/>
              <a:uLnTx/>
              <a:uFillTx/>
              <a:latin typeface="+mj-ea"/>
              <a:ea typeface="+mj-ea"/>
              <a:cs typeface="Kaiti SC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403350" y="1492250"/>
            <a:ext cx="6337300" cy="0"/>
          </a:xfrm>
          <a:prstGeom prst="line">
            <a:avLst/>
          </a:prstGeom>
          <a:ln w="41275">
            <a:solidFill>
              <a:srgbClr val="00A8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6" name="Picture 16" descr="C:\Users\Administrator\Desktop\20130806221109_BjuMu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276350"/>
            <a:ext cx="8067675" cy="320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2490788" y="2459038"/>
            <a:ext cx="4522788" cy="10144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学习缩写</a:t>
            </a:r>
            <a:endParaRPr kumimoji="0" lang="zh-CN" altLang="zh-CN" sz="6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977900" y="842963"/>
            <a:ext cx="7194550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4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故乡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缩写</a:t>
            </a:r>
          </a:p>
          <a:p>
            <a:pPr marL="0" marR="0" lvl="0" indent="5334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深冬，我冒了严寒回到相隔二千余里，阔别了二十余年的故乡。我回来是专为告别故乡的，所以本就没有什么好心情。</a:t>
            </a:r>
          </a:p>
          <a:p>
            <a:pPr marL="0" marR="0" lvl="0" indent="5334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第二日清晨，我到了家门口。母亲出来迎接我，身后跟着八岁的侄儿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宏儿。到屋里后，母亲满脸笑容，和我坐着谈家事。说着说着，我们就提到了闰土。</a:t>
            </a:r>
          </a:p>
        </p:txBody>
      </p:sp>
      <p:pic>
        <p:nvPicPr>
          <p:cNvPr id="1638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优秀例文</a:t>
            </a:r>
            <a:endParaRPr lang="zh-CN" altLang="en-US" sz="17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/>
          <p:nvPr/>
        </p:nvSpPr>
        <p:spPr>
          <a:xfrm>
            <a:off x="395288" y="555625"/>
            <a:ext cx="8358187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提到闰土，我的脑海里突然就闪出一幅月下刺猹的图画来。我认识那个刺猹英雄少年闰土时，也不过十多岁。他和我年岁差不多。那一年，他的父亲带他到我家来帮忙，他告诉我很多有趣的新鲜事，带给我无穷的乐趣。至今，我们有很多年没有相见了。</a:t>
            </a:r>
          </a:p>
          <a:p>
            <a:pPr indent="533400" algn="just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说着，屋外有人来了，母亲出去照看，我就和宏儿聊天。突然，我听到一声尖利的怪声，接着进来一个陌生女人。母亲跟进来介绍说，她就是以前开豆腐店的“豆腐西施”杨二嫂。杨二嫂愤愤地指责了我一通，还将我母亲的一副手套塞在裤腰里拿走了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99"/>
          <p:cNvSpPr txBox="1"/>
          <p:nvPr/>
        </p:nvSpPr>
        <p:spPr>
          <a:xfrm>
            <a:off x="468313" y="725488"/>
            <a:ext cx="8058150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午后，闰土来了。但是他的外貌已经有了很大的变化，不是我记忆中活泼的闰土了。我很兴奋，叫他“闰土哥”，可是闰土却恭敬地叫我“老爷”，我似乎打了一个寒噤，我知道我们之间已经隔了一层可悲的厚障壁了。</a:t>
            </a:r>
          </a:p>
          <a:p>
            <a:pPr indent="53340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我问他的景况，他只是摇着头，说生活非常艰难，随后便默默地吸烟了。我和母亲都叹息他的景况：多子，饥荒，苛税， 兵，匪，官，绅，都苦得他像一个木偶人了。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99"/>
          <p:cNvSpPr txBox="1"/>
          <p:nvPr/>
        </p:nvSpPr>
        <p:spPr>
          <a:xfrm>
            <a:off x="900113" y="725488"/>
            <a:ext cx="7272337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又过了几天，我要回去了。闰土带着五岁的女儿来送我，但我们一直很忙，始终没有谈天的工夫。我终于上船离开了故乡，老屋里的东西，也都一扫而空了。</a:t>
            </a:r>
          </a:p>
          <a:p>
            <a:pPr indent="53340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我在船上看见故乡的山水也都渐渐远离了我，我只觉得气闷，又觉得非常悲哀。我想：我竟与闰土隔绝到这地步了，但我希望我们的后辈不要像我们一样产生隔阂，他们应该有新的生活，为我们所未经生活过的。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99"/>
          <p:cNvSpPr txBox="1"/>
          <p:nvPr/>
        </p:nvSpPr>
        <p:spPr>
          <a:xfrm>
            <a:off x="977900" y="1095375"/>
            <a:ext cx="719455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我在朦胧中，眼前展开一片海边沙地，上面深蓝的天空中挂着一轮金黄的圆月。我想：希望是本无所谓有，无所谓无的。这正如地上的路；其实地上本没有路，走的人多了，也便成了路。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757238" y="1270000"/>
            <a:ext cx="7127875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631825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从学过的议论性文章里选择一篇，进行缩写。</a:t>
            </a:r>
          </a:p>
          <a:p>
            <a:pPr marL="631825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: </a:t>
            </a:r>
            <a:endParaRPr kumimoji="0" lang="en-US" altLang="zh-CN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31825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突出原文的论点，包括主论点和分论点。</a:t>
            </a:r>
          </a:p>
          <a:p>
            <a:pPr marL="631825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用简洁的语言，将文章的论证过程概括清楚。</a:t>
            </a:r>
          </a:p>
          <a:p>
            <a:pPr marL="1078230" marR="0" lvl="0" indent="-4464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可以适当保留关键性的论据，但要删减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其中的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叙述或介绍性成分。</a:t>
            </a:r>
            <a:endParaRPr kumimoji="0" lang="zh-CN" altLang="en-US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7" name="矩形 1"/>
          <p:cNvSpPr/>
          <p:nvPr/>
        </p:nvSpPr>
        <p:spPr>
          <a:xfrm>
            <a:off x="757238" y="627063"/>
            <a:ext cx="439102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写作实践二：缩写议论性文章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94804" y="1804888"/>
            <a:ext cx="973138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99"/>
          <p:cNvSpPr txBox="1"/>
          <p:nvPr/>
        </p:nvSpPr>
        <p:spPr>
          <a:xfrm>
            <a:off x="755650" y="987425"/>
            <a:ext cx="7637463" cy="364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ctr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敬业与乐业</a:t>
            </a:r>
            <a:r>
              <a:rPr lang="en-US" altLang="zh-CN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缩写</a:t>
            </a:r>
          </a:p>
          <a:p>
            <a:pPr indent="53848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我确信“敬业乐业”四个字，是人类生活的不二法门。先有业，才有可敬、可乐的主体。人人都要有正当的职业，人人都要不断地劳作。</a:t>
            </a:r>
          </a:p>
          <a:p>
            <a:pPr indent="53848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对于自己现有的职业应采取何种态度？第一要敬业。凡做一件事，便忠于一件事，将全副精力集中到这事上头，一点不旁骛，便是敬。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1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922338" y="796925"/>
            <a:ext cx="7250113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凡职业没有不是神圣的，所以凡职业没有不是可敬的。凡做一件事，便要把这件事看作我的生命。第二要乐业。不要叹气“做工好苦”，苦乐全在主观的心。人生能从自己的职业中领略出趣味，生活才有价值。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34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敬业即是责任心，乐业即是趣味。我深信人类合理的生活总该如此，我盼望诸君和我一同受用！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99"/>
          <p:cNvSpPr txBox="1"/>
          <p:nvPr/>
        </p:nvSpPr>
        <p:spPr>
          <a:xfrm>
            <a:off x="755650" y="1384300"/>
            <a:ext cx="7343775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班上计划编一本“班级读书档案”，邀请每位同学用缩写的方式介绍自己最喜欢的一本书。就此写一篇作文。题目自拟。不少于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600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</a:p>
        </p:txBody>
      </p:sp>
      <p:sp>
        <p:nvSpPr>
          <p:cNvPr id="24579" name="矩形 1"/>
          <p:cNvSpPr/>
          <p:nvPr/>
        </p:nvSpPr>
        <p:spPr>
          <a:xfrm>
            <a:off x="684213" y="741363"/>
            <a:ext cx="4319587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写作实践三：介绍书籍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860425" y="598488"/>
            <a:ext cx="1071563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: 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92510" y="640516"/>
            <a:ext cx="973138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5" name="文本框 99"/>
          <p:cNvSpPr txBox="1"/>
          <p:nvPr/>
        </p:nvSpPr>
        <p:spPr>
          <a:xfrm>
            <a:off x="700088" y="1231900"/>
            <a:ext cx="76327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要提供图书的基础信息，简要说明这本书的基本情况，如书名、作者、出版社、出版年月等。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文章主体部分呈现这本书的主要内容。整本书的篇幅一般较长，内容丰富，需要拟写比较详细的缩写提纲。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可以单设一段，说说你对这本书的评价和推荐它的理由。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   下面以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水浒传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为推荐对象来进行写作。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100"/>
          <p:cNvSpPr txBox="1">
            <a:spLocks noChangeArrowheads="1"/>
          </p:cNvSpPr>
          <p:nvPr/>
        </p:nvSpPr>
        <p:spPr bwMode="auto">
          <a:xfrm>
            <a:off x="1042988" y="771525"/>
            <a:ext cx="7058025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总体目标：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学会缩写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文章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具体目标： 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掌握缩写的基本方法与技能，提高概括与表达能力。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激发对缩写的热情，针对不同的文体，各有侧重地进行缩写训练。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关注生活，留意身边各种形式的缩写，从课堂走向生活，解决生活中的实际问题。</a:t>
            </a: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写作目标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 txBox="1"/>
          <p:nvPr/>
        </p:nvSpPr>
        <p:spPr>
          <a:xfrm>
            <a:off x="495300" y="987425"/>
            <a:ext cx="8048625" cy="364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文章分三部分</a:t>
            </a: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: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第一部分从总体上介绍书名、作者、书的主要内容、阅读的意义等；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第二部分是文章的重点，可按事情发展的顺序进行缩写，由九纹龙史进开始，引出鲁智深、林冲、晁盖、宋江等英雄好汉，再写接受招安后，众英雄的下场；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第三部分从总体上介绍对这本书的评价和推荐理由。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8" name="矩形 2"/>
          <p:cNvSpPr/>
          <p:nvPr/>
        </p:nvSpPr>
        <p:spPr>
          <a:xfrm>
            <a:off x="533400" y="439738"/>
            <a:ext cx="14160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写作提纲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8794" y="482464"/>
            <a:ext cx="1420316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99"/>
          <p:cNvSpPr txBox="1">
            <a:spLocks noChangeArrowheads="1"/>
          </p:cNvSpPr>
          <p:nvPr/>
        </p:nvSpPr>
        <p:spPr bwMode="auto">
          <a:xfrm>
            <a:off x="342900" y="627063"/>
            <a:ext cx="8415338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向你推荐名著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水浒传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水浒传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的作者是施耐庵，这是一部著名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的描写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农民起义的长篇小说，全书描写北宋末年以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宋江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为首的一百零八位英雄在山东梁山泊聚义的故事。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九纹龙史进因结识少华山头领神机军师朱武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人，被官府抓捕。出于无奈，史进焚毁了自己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的庄园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，投奔外乡，得遇鲁达、李忠。三人在酒楼饮酒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，得知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当地恶霸镇关西郑屠欺凌金氏父女。鲁达三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拳打死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镇关西，逃到五台山出家，被赐法名“智深”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250825" y="473075"/>
            <a:ext cx="8513763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53848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鲁智深偶然结识东京八十万禁军教头林冲，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两人甚为投机。当朝权臣高太尉之子高衙内，觊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觎林妻貌美，设计陷害林冲，将他发配沧州，并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企图在途中杀掉林冲。幸得鲁智深一路暗中护送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林冲才化险为夷。林冲发配沧州后，在忍无可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忍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的情况下手刃仇人，上了梁山。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8480" algn="just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晁盖得悉杨志押送生辰纲上京，便和吴用设计同三阮兄弟等共计七人，在黄泥冈劫了生辰纲，投奔梁山。杨志丢了生辰纲，不能回去交差，就与鲁智深会合，占了二龙山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867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511175"/>
            <a:ext cx="2247900" cy="285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312738" y="508000"/>
            <a:ext cx="8393113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郓城宋江，因杀了自己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的外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室阎婆惜，逃奔小旋风柴进庄上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，得以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结识武松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。后武松于景阳冈上打死猛虎而成名，又因为兄报仇，杀死西门庆和潘金莲，被发配孟州，结识施恩，醉打蒋门 神，怒杀张都监全家，亦辗转投二龙山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安身。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宋江一日喝酒结识李逵、戴宗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，后因题“反诗”，被判处死刑，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梁山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弟兄劫法场救出，终于上了梁山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97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2066925"/>
            <a:ext cx="3270250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334963" y="555625"/>
            <a:ext cx="841375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随后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，经过三打祝家庄，出兵救柴进，梁山声势甚大。接着又连续打退高太尉三路进剿，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桃花山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、二龙山和白虎山三山会合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，同归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水泊。而后，晁盖不幸中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箭身亡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，卢俊义经历诸多曲折也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上了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梁山，义军大破曾头市，又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打退了朝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廷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几次进攻，其中好些统兵将领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亦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参加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了梁山聚义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。最后，总共拥有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一百零八个头领，排定了“三十六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天罡，七十二地煞”的座次。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2100263"/>
            <a:ext cx="3743325" cy="250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1"/>
          <p:cNvSpPr txBox="1"/>
          <p:nvPr/>
        </p:nvSpPr>
        <p:spPr>
          <a:xfrm>
            <a:off x="334963" y="584200"/>
            <a:ext cx="8269287" cy="4075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 eaLnBrk="0" hangingPunct="0">
              <a:lnSpc>
                <a:spcPct val="15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面对梁山义军越战越勇的形势，朝廷改变策略，派人安抚。于是，在宋江等人妥协思想的指导下，梁山全体接受招安。统治者命令梁山好汉前去征辽，几经征战，始得凯旋；接着又奉命至江南征讨方腊。结果，方腊被打败了，义军也伤亡惨重，一百零八条好汉折损大半。统治者眼见梁山义军势孤力单，便在封官赏爵后不久，对宋江等人下了毒手：宋江、卢俊义被分别用药酒、水银毒死，李逵又被宋江临死时拉去陪葬，吴用、花荣也在蓼儿洼自缢身亡。一场轰轰烈烈的农民起义，就这样被扼杀了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"/>
          <p:cNvSpPr txBox="1"/>
          <p:nvPr/>
        </p:nvSpPr>
        <p:spPr>
          <a:xfrm>
            <a:off x="766763" y="1203325"/>
            <a:ext cx="7405687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我之所以向大家推荐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，是因为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是一部有审美价值和社会意义的中国优秀长篇小说，也是中国历史上最早用白话文写成的章回体小说之一。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277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50500" y="11506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>
    <p:blinds dir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3460750" y="557213"/>
            <a:ext cx="2173288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知识讲解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8" name="直线连接符 24"/>
          <p:cNvCxnSpPr/>
          <p:nvPr/>
        </p:nvCxnSpPr>
        <p:spPr>
          <a:xfrm>
            <a:off x="2987675" y="773113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24"/>
          <p:cNvCxnSpPr/>
          <p:nvPr/>
        </p:nvCxnSpPr>
        <p:spPr>
          <a:xfrm>
            <a:off x="5302250" y="773113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00"/>
          <p:cNvSpPr txBox="1">
            <a:spLocks noChangeArrowheads="1"/>
          </p:cNvSpPr>
          <p:nvPr/>
        </p:nvSpPr>
        <p:spPr bwMode="auto">
          <a:xfrm>
            <a:off x="909638" y="1106488"/>
            <a:ext cx="726281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缩写的概念</a:t>
            </a:r>
          </a:p>
          <a:p>
            <a:pPr marL="0" marR="0" lvl="0" indent="6223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缩写就是在保持中心思想和主要内容不变的前提下，压缩字数、篇幅，把一篇长文章变成短文章。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00"/>
          <p:cNvSpPr txBox="1"/>
          <p:nvPr/>
        </p:nvSpPr>
        <p:spPr>
          <a:xfrm>
            <a:off x="395288" y="1036638"/>
            <a:ext cx="8147050" cy="3551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ctr">
              <a:lnSpc>
                <a:spcPct val="13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如何缩写呢？</a:t>
            </a:r>
          </a:p>
          <a:p>
            <a:pPr indent="622300" algn="just">
              <a:lnSpc>
                <a:spcPct val="13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尊重原作，在把握原文的基础上进行缩写。缩写前要把握原文的主要内容，那么如何把握呢？（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 可从文章题目入手。如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敬业与乐业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，观题目即知这篇文章的主旨是阐述敬业、乐业的。再如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我的叔叔于勒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，一读题目，我们就会知道这篇文章是围绕着“叔叔于勒”这个人物来展开情节的，因此在缩写时分别要紧紧围绕“敬业与乐业”和“叔叔于勒”来进行，保证缩写后的文字与原文在核心内容上一致。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460750" y="530225"/>
            <a:ext cx="2335213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写作方法点拨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24"/>
          <p:cNvCxnSpPr/>
          <p:nvPr/>
        </p:nvCxnSpPr>
        <p:spPr>
          <a:xfrm>
            <a:off x="262731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24"/>
          <p:cNvCxnSpPr/>
          <p:nvPr/>
        </p:nvCxnSpPr>
        <p:spPr>
          <a:xfrm>
            <a:off x="579596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100"/>
          <p:cNvSpPr txBox="1"/>
          <p:nvPr/>
        </p:nvSpPr>
        <p:spPr>
          <a:xfrm>
            <a:off x="900113" y="739775"/>
            <a:ext cx="7272337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 其次，可着眼于重复出现的词语、语句或抒发情感、发表议论的词语和语句，归纳文章主题。如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白杨礼赞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中，反复出现词语“不平凡”和“我赞美白杨树”“我要高声赞美白杨树”等抒情语句，我们从中不难领会文章的中心思想，即对白杨树品格的高度赞美。（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）还可以通过对行文思路的把握来归纳主旨。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框 100"/>
          <p:cNvSpPr txBox="1"/>
          <p:nvPr/>
        </p:nvSpPr>
        <p:spPr>
          <a:xfrm>
            <a:off x="323850" y="504825"/>
            <a:ext cx="8351838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31825" algn="just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保留主干，去其枝叶，确定取舍详略。安排详略是缩写的重要一环。根据不同的文体，在筛选材料时，也应各有侧重。（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 叙事性文章，这类文章的主干就是主要人物和主要情节，因此，要抓住主要人物和主要情节，删去次要人物和次要情节。如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我的叔叔于勒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，全文出现许多人物，根据小说主旨和思路，我们能明确“我”“菲利普夫妇”“于勒”是主要人物，主要情节为“盼于勒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赞于勒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遇于勒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躲于勒”，因此，其他次要人物如姐姐、姐夫、船长，次要情节如于勒去美洲的原因等则可删去或略写。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100"/>
          <p:cNvSpPr txBox="1"/>
          <p:nvPr/>
        </p:nvSpPr>
        <p:spPr>
          <a:xfrm>
            <a:off x="971550" y="1020763"/>
            <a:ext cx="7200900" cy="2630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）说明性文章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旨在说明事物特征或阐明事理，所以缩写时可提取说明对象及其特征的材料，其他内容可省略，但要适当保留解释性和描述性的内容。（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 议论性文章，要提取中心论点、分论点、主要论据，次要的引文和事例可删去。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100"/>
          <p:cNvSpPr txBox="1"/>
          <p:nvPr/>
        </p:nvSpPr>
        <p:spPr>
          <a:xfrm>
            <a:off x="468313" y="731838"/>
            <a:ext cx="8135937" cy="356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31825" algn="just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缩写要做到语言流畅、文意通达。首先，要做到简洁凝练，语言就必须有高度的概括性，所以，在缩写时，要把具体的描述性文字转变为叙述性文字，少用修饰性、限制性的语句。其次，为使缩写语言准确生动，我们可以在深刻理解原文主旨的基础上有所发挥，也可以直接引用那些经典的、精彩的原文语句或词语。如缩写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故乡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时，不妨直接引用“圆规”“银项圈的小英雄”来形容杨二嫂与少年闰土，这些词语既高度凝练又生动形象。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99"/>
          <p:cNvSpPr txBox="1"/>
          <p:nvPr/>
        </p:nvSpPr>
        <p:spPr>
          <a:xfrm>
            <a:off x="539750" y="1096963"/>
            <a:ext cx="8064500" cy="318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从学过的小说里选择一篇，尝试缩写。</a:t>
            </a:r>
            <a:endParaRPr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6223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: </a:t>
            </a:r>
            <a:endParaRPr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6223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抓住主要人物和主要情节，列出缩写提纲。</a:t>
            </a:r>
          </a:p>
          <a:p>
            <a:pPr indent="6223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概括要准确，线索要清晰，结构要完整。</a:t>
            </a:r>
          </a:p>
          <a:p>
            <a:pPr indent="6223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语言要简明、通顺；不需要做评论或补充解释。</a:t>
            </a:r>
          </a:p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下面我们以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故乡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为缩写对象，来看看缩写的效果。</a:t>
            </a:r>
            <a:endParaRPr altLang="en-US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"/>
          <p:cNvSpPr/>
          <p:nvPr/>
        </p:nvSpPr>
        <p:spPr>
          <a:xfrm>
            <a:off x="539750" y="555625"/>
            <a:ext cx="48958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写作实践一：缩写小说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5616" y="1641571"/>
            <a:ext cx="971550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106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微软雅黑</vt:lpstr>
      <vt:lpstr>Wingdings</vt:lpstr>
      <vt:lpstr>宋体</vt:lpstr>
      <vt:lpstr>Calibri</vt:lpstr>
      <vt:lpstr>Kaiti SC</vt:lpstr>
      <vt:lpstr>华文行楷</vt:lpstr>
      <vt:lpstr>黑体</vt:lpstr>
      <vt:lpstr>楷体</vt:lpstr>
      <vt:lpstr>华文新魏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2021-06-12T17:33:12.919</cp:lastPrinted>
  <dcterms:created xsi:type="dcterms:W3CDTF">2021-06-12T17:33:12Z</dcterms:created>
  <dcterms:modified xsi:type="dcterms:W3CDTF">2021-06-12T09:33:14Z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