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3" r:id="rId3"/>
    <p:sldId id="266" r:id="rId4"/>
    <p:sldId id="267" r:id="rId5"/>
    <p:sldId id="265" r:id="rId6"/>
    <p:sldId id="262" r:id="rId7"/>
    <p:sldId id="263" r:id="rId8"/>
    <p:sldId id="264" r:id="rId9"/>
    <p:sldId id="260" r:id="rId10"/>
    <p:sldId id="268" r:id="rId11"/>
    <p:sldId id="278" r:id="rId12"/>
    <p:sldId id="293" r:id="rId13"/>
    <p:sldId id="284" r:id="rId14"/>
    <p:sldId id="285" r:id="rId15"/>
    <p:sldId id="277" r:id="rId16"/>
    <p:sldId id="280" r:id="rId17"/>
    <p:sldId id="281" r:id="rId18"/>
    <p:sldId id="270" r:id="rId19"/>
    <p:sldId id="282" r:id="rId20"/>
    <p:sldId id="304" r:id="rId21"/>
    <p:sldId id="305" r:id="rId22"/>
    <p:sldId id="28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image" Target="../media/image9.jpeg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8" Type="http://schemas.openxmlformats.org/officeDocument/2006/relationships/slideLayout" Target="../slideLayouts/slideLayout7.xml"/><Relationship Id="rId17" Type="http://schemas.openxmlformats.org/officeDocument/2006/relationships/image" Target="../media/image18.jpeg"/><Relationship Id="rId16" Type="http://schemas.openxmlformats.org/officeDocument/2006/relationships/image" Target="../media/image17.jpeg"/><Relationship Id="rId15" Type="http://schemas.openxmlformats.org/officeDocument/2006/relationships/image" Target="../media/image16.jpeg"/><Relationship Id="rId14" Type="http://schemas.openxmlformats.org/officeDocument/2006/relationships/image" Target="../media/image15.jpeg"/><Relationship Id="rId13" Type="http://schemas.openxmlformats.org/officeDocument/2006/relationships/image" Target="../media/image14.jpeg"/><Relationship Id="rId12" Type="http://schemas.openxmlformats.org/officeDocument/2006/relationships/image" Target="../media/image13.jpeg"/><Relationship Id="rId11" Type="http://schemas.openxmlformats.org/officeDocument/2006/relationships/image" Target="../media/image12.jpeg"/><Relationship Id="rId10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24.png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92513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" y="1332230"/>
            <a:ext cx="12045315" cy="5497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2515" name="文本框 192514"/>
          <p:cNvSpPr txBox="1"/>
          <p:nvPr/>
        </p:nvSpPr>
        <p:spPr>
          <a:xfrm>
            <a:off x="1856740" y="164465"/>
            <a:ext cx="8940165" cy="1168400"/>
          </a:xfrm>
          <a:prstGeom prst="rect">
            <a:avLst/>
          </a:prstGeom>
          <a:solidFill>
            <a:srgbClr val="C0C0C0">
              <a:alpha val="78000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600" b="0" dirty="0">
                <a:solidFill>
                  <a:srgbClr val="FF0066"/>
                </a:solidFill>
                <a:latin typeface="Arial" panose="020B0604020202020204" pitchFamily="34" charset="0"/>
                <a:ea typeface="华文隶书" pitchFamily="2" charset="-122"/>
              </a:rPr>
              <a:t>曾经仙境似的圆明园</a:t>
            </a:r>
            <a:endParaRPr lang="zh-CN" altLang="en-US" sz="6600" b="0" dirty="0">
              <a:solidFill>
                <a:srgbClr val="FF0066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50529"/>
          <p:cNvSpPr>
            <a:spLocks noGrp="1" noRot="1"/>
          </p:cNvSpPr>
          <p:nvPr>
            <p:ph type="ctrTitle"/>
          </p:nvPr>
        </p:nvSpPr>
        <p:spPr/>
        <p:txBody>
          <a:bodyPr anchor="ctr"/>
          <a:p>
            <a:pPr defTabSz="914400">
              <a:buNone/>
            </a:pPr>
            <a:r>
              <a:rPr lang="zh-CN" altLang="en-US" sz="4800" kern="1200" baseline="0" dirty="0">
                <a:solidFill>
                  <a:srgbClr val="0000FF"/>
                </a:solidFill>
                <a:latin typeface="Arial" panose="020B0604020202020204" pitchFamily="34" charset="0"/>
                <a:ea typeface="华文隶书" pitchFamily="2" charset="-122"/>
                <a:cs typeface="+mj-cs"/>
              </a:rPr>
              <a:t>就英法联军远征中国给巴特勒上尉的信</a:t>
            </a:r>
            <a:endParaRPr lang="zh-CN" altLang="en-US" sz="4800" kern="1200" baseline="0" dirty="0">
              <a:solidFill>
                <a:srgbClr val="0000FF"/>
              </a:solidFill>
              <a:latin typeface="Arial" panose="020B0604020202020204" pitchFamily="34" charset="0"/>
              <a:ea typeface="华文隶书" pitchFamily="2" charset="-122"/>
              <a:cs typeface="+mj-cs"/>
            </a:endParaRPr>
          </a:p>
        </p:txBody>
      </p:sp>
      <p:sp>
        <p:nvSpPr>
          <p:cNvPr id="3074" name="副标题 150530"/>
          <p:cNvSpPr>
            <a:spLocks noGrp="1" noRot="1"/>
          </p:cNvSpPr>
          <p:nvPr>
            <p:ph type="subTitle" idx="1"/>
          </p:nvPr>
        </p:nvSpPr>
        <p:spPr/>
        <p:txBody>
          <a:bodyPr anchor="t"/>
          <a:p>
            <a:pPr defTabSz="914400">
              <a:buFont typeface="Wingdings" panose="05000000000000000000" pitchFamily="2" charset="2"/>
              <a:buNone/>
            </a:pPr>
            <a:r>
              <a:rPr lang="en-US" altLang="zh-CN" kern="1200" baseline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</a:t>
            </a:r>
            <a:r>
              <a:rPr lang="en-US" altLang="zh-CN" kern="1200" baseline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kern="1200" baseline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雨果</a:t>
            </a:r>
            <a:endParaRPr lang="zh-CN" altLang="en-US" kern="1200" baseline="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200705" descr="雨果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3700" y="304800"/>
            <a:ext cx="461010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0707" name="文本框 200706"/>
          <p:cNvSpPr txBox="1"/>
          <p:nvPr/>
        </p:nvSpPr>
        <p:spPr>
          <a:xfrm>
            <a:off x="1676400" y="287338"/>
            <a:ext cx="5029200" cy="6400800"/>
          </a:xfrm>
          <a:prstGeom prst="rect">
            <a:avLst/>
          </a:prstGeom>
          <a:solidFill>
            <a:srgbClr val="C0C0C0">
              <a:alpha val="77000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雨果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1802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1885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6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世纪前期积极</a:t>
            </a:r>
            <a:r>
              <a:rPr lang="zh-CN" altLang="en-US" sz="3600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浪漫主义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文学运动的领袖，法国文学史上卓越的资产阶级民主作家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贯穿他一生活动和创作的主导思想是</a:t>
            </a:r>
            <a:r>
              <a:rPr lang="zh-CN" altLang="en-US" sz="3600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人道主义、反对暴力、以爱制“恶”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。代表作是：</a:t>
            </a:r>
            <a:r>
              <a:rPr lang="en-US" altLang="zh-CN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巴黎圣母院</a:t>
            </a:r>
            <a:r>
              <a:rPr lang="en-US" altLang="zh-CN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悲惨世界</a:t>
            </a:r>
            <a:r>
              <a:rPr lang="en-US" altLang="zh-CN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九三年</a:t>
            </a:r>
            <a:r>
              <a:rPr lang="en-US" altLang="zh-CN" sz="36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等长篇小说</a:t>
            </a:r>
            <a:r>
              <a:rPr lang="en-US" altLang="zh-CN" sz="36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60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0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54625"/>
          <p:cNvSpPr/>
          <p:nvPr/>
        </p:nvSpPr>
        <p:spPr>
          <a:xfrm>
            <a:off x="1752600" y="685800"/>
            <a:ext cx="6096000" cy="110648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4800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这些字，你都认识吗？</a:t>
            </a:r>
            <a:endParaRPr lang="zh-CN" altLang="en-US" sz="4800"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华文新魏" charset="0"/>
              <a:ea typeface="华文新魏" charset="0"/>
            </a:endParaRPr>
          </a:p>
        </p:txBody>
      </p:sp>
      <p:sp>
        <p:nvSpPr>
          <p:cNvPr id="154627" name="矩形 154626"/>
          <p:cNvSpPr/>
          <p:nvPr/>
        </p:nvSpPr>
        <p:spPr>
          <a:xfrm>
            <a:off x="2135188" y="2349500"/>
            <a:ext cx="7993062" cy="3313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惊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骇　　瞥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箱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箧　　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制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裁　　赃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晨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曦　　给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予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洗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劫　　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野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蛮　　琉璃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珐琅　　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朱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鹭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28" name="文本框 154627"/>
          <p:cNvSpPr txBox="1"/>
          <p:nvPr/>
        </p:nvSpPr>
        <p:spPr>
          <a:xfrm>
            <a:off x="2474913" y="2198688"/>
            <a:ext cx="7251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ài</a:t>
            </a:r>
            <a:endParaRPr lang="en-US" altLang="zh-CN" sz="3200" b="1">
              <a:solidFill>
                <a:srgbClr val="FC0C0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4629" name="文本框 154628"/>
          <p:cNvSpPr txBox="1"/>
          <p:nvPr/>
        </p:nvSpPr>
        <p:spPr>
          <a:xfrm>
            <a:off x="3843338" y="2276475"/>
            <a:ext cx="88423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pi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ē</a:t>
            </a:r>
            <a:endParaRPr lang="en-US" altLang="en-US" sz="3200" b="1">
              <a:solidFill>
                <a:srgbClr val="FC0C0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4630" name="文本框 154629"/>
          <p:cNvSpPr txBox="1"/>
          <p:nvPr/>
        </p:nvSpPr>
        <p:spPr>
          <a:xfrm>
            <a:off x="5735638" y="2271713"/>
            <a:ext cx="70231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qi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è</a:t>
            </a:r>
            <a:endParaRPr lang="en-US" altLang="en-US" sz="3200" b="1">
              <a:solidFill>
                <a:srgbClr val="FC0C0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4631" name="文本框 154630"/>
          <p:cNvSpPr txBox="1"/>
          <p:nvPr/>
        </p:nvSpPr>
        <p:spPr>
          <a:xfrm>
            <a:off x="7391400" y="2205038"/>
            <a:ext cx="67945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endParaRPr lang="en-US" altLang="zh-CN" sz="3200" b="1">
              <a:solidFill>
                <a:srgbClr val="FC0C0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32" name="文本框 154631"/>
          <p:cNvSpPr txBox="1"/>
          <p:nvPr/>
        </p:nvSpPr>
        <p:spPr>
          <a:xfrm>
            <a:off x="8524875" y="2205038"/>
            <a:ext cx="117157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āng</a:t>
            </a:r>
            <a:endParaRPr lang="en-US" altLang="zh-CN" sz="3200" b="1">
              <a:solidFill>
                <a:srgbClr val="FC0C0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33" name="文本框 154632"/>
          <p:cNvSpPr txBox="1"/>
          <p:nvPr/>
        </p:nvSpPr>
        <p:spPr>
          <a:xfrm>
            <a:off x="2495550" y="3284538"/>
            <a:ext cx="10096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ī</a:t>
            </a:r>
            <a:endParaRPr lang="en-US" altLang="en-US" sz="3200" b="1">
              <a:solidFill>
                <a:srgbClr val="FC0C0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4634" name="文本框 154633"/>
          <p:cNvSpPr txBox="1"/>
          <p:nvPr/>
        </p:nvSpPr>
        <p:spPr>
          <a:xfrm>
            <a:off x="3863975" y="3213100"/>
            <a:ext cx="8604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jǐ</a:t>
            </a:r>
            <a:endParaRPr lang="en-US" altLang="en-US" sz="3200" b="1">
              <a:solidFill>
                <a:srgbClr val="FC0C0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4635" name="文本框 154634"/>
          <p:cNvSpPr txBox="1"/>
          <p:nvPr/>
        </p:nvSpPr>
        <p:spPr>
          <a:xfrm>
            <a:off x="5716588" y="3278188"/>
            <a:ext cx="61150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ji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endParaRPr lang="en-US" altLang="en-US" sz="3200" b="1">
              <a:solidFill>
                <a:srgbClr val="FC0C0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4636" name="文本框 154635"/>
          <p:cNvSpPr txBox="1"/>
          <p:nvPr/>
        </p:nvSpPr>
        <p:spPr>
          <a:xfrm>
            <a:off x="7443788" y="3278188"/>
            <a:ext cx="95059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án</a:t>
            </a:r>
            <a:endParaRPr lang="en-US" altLang="zh-CN" sz="3200" b="1">
              <a:solidFill>
                <a:srgbClr val="FC0C0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4637" name="文本框 154636"/>
          <p:cNvSpPr txBox="1"/>
          <p:nvPr/>
        </p:nvSpPr>
        <p:spPr>
          <a:xfrm>
            <a:off x="8596313" y="3278188"/>
            <a:ext cx="106426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l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endParaRPr lang="en-US" altLang="en-US" sz="3200" b="1">
              <a:solidFill>
                <a:srgbClr val="FC0C0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4638" name="文本框 154637"/>
          <p:cNvSpPr txBox="1"/>
          <p:nvPr/>
        </p:nvSpPr>
        <p:spPr>
          <a:xfrm>
            <a:off x="2116138" y="4143375"/>
            <a:ext cx="147002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3200" b="1" dirty="0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l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áng</a:t>
            </a:r>
            <a:endParaRPr lang="en-US" altLang="en-US" sz="3200" b="1">
              <a:solidFill>
                <a:srgbClr val="FC0C0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4639" name="文本框 154638"/>
          <p:cNvSpPr txBox="1"/>
          <p:nvPr/>
        </p:nvSpPr>
        <p:spPr>
          <a:xfrm>
            <a:off x="4224338" y="4122738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3200" b="1" dirty="0" err="1">
                <a:solidFill>
                  <a:srgbClr val="FC0C0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ù</a:t>
            </a:r>
            <a:endParaRPr lang="en-US" altLang="zh-CN" sz="3200" b="1">
              <a:solidFill>
                <a:srgbClr val="FC0C0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63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463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4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4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4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4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/>
      <p:bldP spid="154628" grpId="0"/>
      <p:bldP spid="154629" grpId="0"/>
      <p:bldP spid="154631" grpId="0"/>
      <p:bldP spid="154632" grpId="0"/>
      <p:bldP spid="154633" grpId="0"/>
      <p:bldP spid="154634" grpId="0"/>
      <p:bldP spid="154635" grpId="0"/>
      <p:bldP spid="154636" grpId="0"/>
      <p:bldP spid="154637" grpId="0"/>
      <p:bldP spid="154638" grpId="0"/>
      <p:bldP spid="1546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55649"/>
          <p:cNvSpPr/>
          <p:nvPr/>
        </p:nvSpPr>
        <p:spPr>
          <a:xfrm>
            <a:off x="1828800" y="228600"/>
            <a:ext cx="6096000" cy="1143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4800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这些词语，你都理解吗？</a:t>
            </a:r>
            <a:endParaRPr lang="zh-CN" altLang="en-US" sz="4800"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华文新魏" charset="0"/>
              <a:ea typeface="华文新魏" charset="0"/>
            </a:endParaRPr>
          </a:p>
        </p:txBody>
      </p:sp>
      <p:sp>
        <p:nvSpPr>
          <p:cNvPr id="155651" name="矩形 155650"/>
          <p:cNvSpPr/>
          <p:nvPr/>
        </p:nvSpPr>
        <p:spPr>
          <a:xfrm>
            <a:off x="1992313" y="1700213"/>
            <a:ext cx="2160587" cy="4608512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赃物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箱箧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劫掠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荡然无存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富丽堂皇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丰功伟绩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惊骇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琉璃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珐琅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5652" name="矩形 155651"/>
          <p:cNvSpPr/>
          <p:nvPr/>
        </p:nvSpPr>
        <p:spPr>
          <a:xfrm>
            <a:off x="3352800" y="1447800"/>
            <a:ext cx="5472113" cy="790575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靠非法手段得到的钱财等物品。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5653" name="矩形 155652"/>
          <p:cNvSpPr/>
          <p:nvPr/>
        </p:nvSpPr>
        <p:spPr>
          <a:xfrm>
            <a:off x="3505200" y="1981200"/>
            <a:ext cx="914400" cy="5762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箱子。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5654" name="矩形 155653"/>
          <p:cNvSpPr/>
          <p:nvPr/>
        </p:nvSpPr>
        <p:spPr>
          <a:xfrm>
            <a:off x="4224338" y="2924175"/>
            <a:ext cx="2376487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干干净净，一点都没用。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6" name="文本框 155654"/>
          <p:cNvSpPr txBox="1"/>
          <p:nvPr/>
        </p:nvSpPr>
        <p:spPr>
          <a:xfrm>
            <a:off x="4151313" y="4292600"/>
            <a:ext cx="56356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5656" name="文本框 155655"/>
          <p:cNvSpPr txBox="1"/>
          <p:nvPr/>
        </p:nvSpPr>
        <p:spPr>
          <a:xfrm>
            <a:off x="3429000" y="2514600"/>
            <a:ext cx="178816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劫持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抢走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8" name="文本框 155656"/>
          <p:cNvSpPr txBox="1"/>
          <p:nvPr/>
        </p:nvSpPr>
        <p:spPr>
          <a:xfrm>
            <a:off x="4367213" y="5300663"/>
            <a:ext cx="3098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9" name="文本框 155657"/>
          <p:cNvSpPr txBox="1"/>
          <p:nvPr/>
        </p:nvSpPr>
        <p:spPr>
          <a:xfrm>
            <a:off x="4367213" y="5300663"/>
            <a:ext cx="3098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5659" name="文本框 155658"/>
          <p:cNvSpPr txBox="1"/>
          <p:nvPr/>
        </p:nvSpPr>
        <p:spPr>
          <a:xfrm>
            <a:off x="3810000" y="4419600"/>
            <a:ext cx="293751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短时间地大略看看。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5660" name="文本框 155659"/>
          <p:cNvSpPr txBox="1"/>
          <p:nvPr/>
        </p:nvSpPr>
        <p:spPr>
          <a:xfrm>
            <a:off x="3810000" y="4953000"/>
            <a:ext cx="17894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害怕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恐惧。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5661" name="文本框 155660"/>
          <p:cNvSpPr txBox="1"/>
          <p:nvPr/>
        </p:nvSpPr>
        <p:spPr>
          <a:xfrm>
            <a:off x="4191000" y="3581400"/>
            <a:ext cx="35496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形容建筑十分富丽华贵。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5662" name="文本框 155661"/>
          <p:cNvSpPr txBox="1"/>
          <p:nvPr/>
        </p:nvSpPr>
        <p:spPr>
          <a:xfrm>
            <a:off x="4114800" y="4038600"/>
            <a:ext cx="36258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丰硕的功劳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伟大的成绩。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5663" name="文本框 155662"/>
          <p:cNvSpPr txBox="1"/>
          <p:nvPr/>
        </p:nvSpPr>
        <p:spPr>
          <a:xfrm>
            <a:off x="3657600" y="5486400"/>
            <a:ext cx="538607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用铝和钠的硅酸化合物烧制成的釉料。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5" name="文本框 155663"/>
          <p:cNvSpPr txBox="1"/>
          <p:nvPr/>
        </p:nvSpPr>
        <p:spPr>
          <a:xfrm>
            <a:off x="4295775" y="5805488"/>
            <a:ext cx="3098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5665" name="文本框 155664"/>
          <p:cNvSpPr txBox="1"/>
          <p:nvPr/>
        </p:nvSpPr>
        <p:spPr>
          <a:xfrm>
            <a:off x="3581400" y="5943600"/>
            <a:ext cx="569214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用石英、长石、硝石和碳酸钠等加上铅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和锡的氧化物而烧制成的像彩釉的物质。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5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5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5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5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5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5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566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566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566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5">
                                            <p:txEl>
                                              <p:charRg st="1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5665">
                                            <p:txEl>
                                              <p:charRg st="18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5665">
                                            <p:txEl>
                                              <p:charRg st="1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5665">
                                            <p:txEl>
                                              <p:charRg st="1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/>
      <p:bldP spid="155652" grpId="0"/>
      <p:bldP spid="155653" grpId="0"/>
      <p:bldP spid="155654" grpId="0"/>
      <p:bldP spid="155656" grpId="0"/>
      <p:bldP spid="155659" grpId="0"/>
      <p:bldP spid="155660" grpId="0"/>
      <p:bldP spid="155661" grpId="0"/>
      <p:bldP spid="155662" grpId="0"/>
      <p:bldP spid="1556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76803"/>
          <p:cNvSpPr txBox="1"/>
          <p:nvPr/>
        </p:nvSpPr>
        <p:spPr>
          <a:xfrm>
            <a:off x="943610" y="482600"/>
            <a:ext cx="10373995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一、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快速默读课文，整体感知，梳理结构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1919288" y="1916113"/>
            <a:ext cx="8497887" cy="1432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信的正文写了哪些内容？可以分为几部分？分别写了什么？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文本框 76805"/>
          <p:cNvSpPr txBox="1"/>
          <p:nvPr/>
        </p:nvSpPr>
        <p:spPr>
          <a:xfrm>
            <a:off x="3771900" y="6242050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76803"/>
          <p:cNvSpPr txBox="1"/>
          <p:nvPr/>
        </p:nvSpPr>
        <p:spPr>
          <a:xfrm>
            <a:off x="1180465" y="1149350"/>
            <a:ext cx="983107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二、就英法联军远征中国这件事，雨果是什么立场和态度？表达了作者什么样的思想感情？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1288415" y="3550920"/>
            <a:ext cx="964882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中国被掠夺，中国人谴责、控诉是很自然的事情，而雨果作为一个法国人这样说，表现了他怎样的胸怀和品格？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文本框 76805"/>
          <p:cNvSpPr txBox="1"/>
          <p:nvPr/>
        </p:nvSpPr>
        <p:spPr>
          <a:xfrm>
            <a:off x="3771900" y="6242050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6435" y="448945"/>
            <a:ext cx="10841990" cy="2773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三、合作交流，解读探究 </a:t>
            </a:r>
            <a:endParaRPr lang="zh-CN" altLang="en-US" sz="44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en-US" altLang="zh-CN" sz="4400" b="1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zh-CN" altLang="en-US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自读</a:t>
            </a:r>
            <a:r>
              <a:rPr lang="en-US" altLang="zh-CN" sz="4400" b="1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zh-CN" altLang="en-US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段，找出雨果评价圆明园的句子并对自己感受最深的句子进行鉴赏品味。</a:t>
            </a:r>
            <a:endParaRPr lang="zh-CN" altLang="en-US" sz="44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76803"/>
          <p:cNvSpPr txBox="1"/>
          <p:nvPr/>
        </p:nvSpPr>
        <p:spPr>
          <a:xfrm>
            <a:off x="723265" y="233045"/>
            <a:ext cx="1031176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雨果是怎样评价圆明园的？这段文字包含了作者什么样的思想感情？</a:t>
            </a:r>
            <a:endParaRPr lang="zh-CN" altLang="en-US" sz="3600" b="1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869315" y="1599565"/>
            <a:ext cx="10697845" cy="2895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  <a:ea typeface="华文新魏" pitchFamily="2" charset="-122"/>
              </a:rPr>
              <a:t>先总体评价，称圆明园是“世界奇迹”。接着将之与巴特农神庙比较，指出圆明园的艺术性质和成就；然后，具体讲述园中之物，依次说了建筑材料、陈设、装饰、园林景观；最后，讲圆明园是属于全人类的亚洲文明杰作。</a:t>
            </a:r>
            <a:endParaRPr lang="zh-CN" altLang="en-US" sz="3600" b="1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0243" name="文本框 76805"/>
          <p:cNvSpPr txBox="1"/>
          <p:nvPr/>
        </p:nvSpPr>
        <p:spPr>
          <a:xfrm>
            <a:off x="3771900" y="6242050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869315" y="4687570"/>
            <a:ext cx="1049909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华文新魏" pitchFamily="2" charset="-122"/>
              </a:rPr>
              <a:t>这段文字可以看出雨果对东方艺术、亚洲文明的尊重，对中华民族的尊重和赞美，表现了雨果的博大胸怀和对全人类文化成果的热爱。</a:t>
            </a:r>
            <a:endParaRPr lang="zh-CN" altLang="en-US" sz="3200" b="1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  <p:bldP spid="768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31620" y="913130"/>
            <a:ext cx="879475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（二）自读</a:t>
            </a:r>
            <a:r>
              <a:rPr lang="en-US" altLang="zh-CN" sz="4000" b="0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4-10</a:t>
            </a:r>
            <a:r>
              <a:rPr lang="zh-CN" altLang="en-US" sz="4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段，找出雨果讽刺侵略者的句子并对自己感受最深的句子进行鉴赏品味。</a:t>
            </a:r>
            <a:endParaRPr lang="zh-CN" altLang="en-US" sz="40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65537"/>
          <p:cNvSpPr txBox="1"/>
          <p:nvPr/>
        </p:nvSpPr>
        <p:spPr>
          <a:xfrm>
            <a:off x="506095" y="3716655"/>
            <a:ext cx="10928985" cy="1920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运用了一系列的</a:t>
            </a:r>
            <a:r>
              <a:rPr lang="zh-CN" altLang="en-US" sz="40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反语</a:t>
            </a:r>
            <a:r>
              <a:rPr lang="zh-CN" altLang="en-US" sz="4000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来形容强盗心理，如“体面”、“出色”、“光荣”、“赞誉”等词语，具有极其辛辣和尖锐的嘲讽意味。</a:t>
            </a:r>
            <a:endParaRPr lang="zh-CN" altLang="en-US" sz="4000" dirty="0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0" name="文本框 65538"/>
          <p:cNvSpPr txBox="1"/>
          <p:nvPr/>
        </p:nvSpPr>
        <p:spPr>
          <a:xfrm>
            <a:off x="657860" y="333375"/>
            <a:ext cx="10983595" cy="2773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反语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：故意使用与本来意思相反的词语或句子来表达本意，这种修辞方法就叫反语，也称“倒反”、“反话”。多用在揭露，批判，讽刺等方面。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0547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333375"/>
            <a:ext cx="2241550" cy="126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图片 10547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844675"/>
            <a:ext cx="1268413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105475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404813"/>
            <a:ext cx="1554163" cy="2338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05476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2819400"/>
            <a:ext cx="1820863" cy="127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05477" descr="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1752600"/>
            <a:ext cx="884238" cy="100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105478" descr="qzhyb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9150" y="2819400"/>
            <a:ext cx="208915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105479" descr="qzhyb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7575" y="4149725"/>
            <a:ext cx="2520950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105480" descr="qzhy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4000" y="4149725"/>
            <a:ext cx="3132138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图片 105481" descr="qzhyb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19963" y="4149725"/>
            <a:ext cx="1149350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图片 105482" descr="qzhyb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43925" y="4149725"/>
            <a:ext cx="1103313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图片 105483" descr="qzhyb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96450" y="4149725"/>
            <a:ext cx="844550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4" name="图片 105484" descr="qtlq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32850" y="404813"/>
            <a:ext cx="1450975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5" name="图片 105485" descr="qtlq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19738" y="404813"/>
            <a:ext cx="1577975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6" name="图片 105486" descr="qtlq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48525" y="404813"/>
            <a:ext cx="1404938" cy="1903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图片 105487" descr="qtlq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832850" y="2349500"/>
            <a:ext cx="1446213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8" name="图片 105488" descr="qtlq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248525" y="2349500"/>
            <a:ext cx="1441450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9" name="图片 105489" descr="qtlq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519738" y="2349500"/>
            <a:ext cx="1512887" cy="1655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0" name="矩形 105490"/>
          <p:cNvSpPr/>
          <p:nvPr/>
        </p:nvSpPr>
        <p:spPr>
          <a:xfrm>
            <a:off x="1524000" y="5972175"/>
            <a:ext cx="9144000" cy="883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圆明园还是一座珍宝馆，里面藏有名人字画、秘府典籍、钟鼎宝器、金银珠宝和稀世文物，集中了古代文化的精华。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4" name="文本框 46083"/>
          <p:cNvSpPr txBox="1"/>
          <p:nvPr/>
        </p:nvSpPr>
        <p:spPr>
          <a:xfrm>
            <a:off x="368935" y="290195"/>
            <a:ext cx="11386185" cy="1227455"/>
          </a:xfrm>
          <a:prstGeom prst="rect">
            <a:avLst/>
          </a:prstGeom>
          <a:solidFill>
            <a:srgbClr val="C0C0C0">
              <a:alpha val="75999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隶书" pitchFamily="2" charset="-122"/>
                <a:ea typeface="华文隶书" pitchFamily="2" charset="-122"/>
                <a:cs typeface="+mn-ea"/>
              </a:rPr>
              <a:t>雨果谴责英法联军的强盗行为为什么用了反语</a:t>
            </a:r>
            <a:r>
              <a:rPr lang="en-US" altLang="zh-CN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隶书" pitchFamily="2" charset="-122"/>
                <a:ea typeface="华文隶书" pitchFamily="2" charset="-122"/>
                <a:cs typeface="+mn-ea"/>
              </a:rPr>
              <a:t>?</a:t>
            </a:r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隶书" pitchFamily="2" charset="-122"/>
                <a:ea typeface="华文隶书" pitchFamily="2" charset="-122"/>
                <a:cs typeface="+mn-ea"/>
              </a:rPr>
              <a:t>使用反语有什么作用</a:t>
            </a:r>
            <a:r>
              <a:rPr lang="en-US" altLang="zh-CN" sz="36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隶书" pitchFamily="2" charset="-122"/>
                <a:ea typeface="华文隶书" pitchFamily="2" charset="-122"/>
                <a:cs typeface="+mn-ea"/>
              </a:rPr>
              <a:t>?</a:t>
            </a:r>
            <a:endParaRPr lang="en-US" altLang="zh-CN" sz="3600" b="1" strike="noStrike" noProof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1746" name="文本框 46084"/>
          <p:cNvSpPr txBox="1"/>
          <p:nvPr/>
        </p:nvSpPr>
        <p:spPr>
          <a:xfrm>
            <a:off x="196215" y="1684655"/>
            <a:ext cx="11678285" cy="4968240"/>
          </a:xfrm>
          <a:prstGeom prst="rect">
            <a:avLst/>
          </a:prstGeom>
          <a:solidFill>
            <a:srgbClr val="99CCFF">
              <a:alpha val="31000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巴特勒上尉恬不知耻地认为，这次远征是体面的，出色的，光荣的，他们期待的是雨果对此次胜利的赞誉。雨果在愤激之下，</a:t>
            </a:r>
            <a:r>
              <a:rPr lang="zh-CN" altLang="en-US" sz="4000" u="sng" dirty="0">
                <a:latin typeface="华文楷体" pitchFamily="2" charset="-122"/>
                <a:ea typeface="华文楷体" pitchFamily="2" charset="-122"/>
              </a:rPr>
              <a:t>用反语活画出强盗的丑态</a:t>
            </a:r>
            <a:r>
              <a:rPr lang="en-US" altLang="zh-CN" sz="4000" u="sng" dirty="0">
                <a:latin typeface="华文楷体" pitchFamily="2" charset="-122"/>
                <a:ea typeface="华文楷体" pitchFamily="2" charset="-122"/>
              </a:rPr>
              <a:t>--</a:t>
            </a:r>
            <a:r>
              <a:rPr lang="zh-CN" altLang="en-US" sz="4000" u="sng" dirty="0">
                <a:latin typeface="华文楷体" pitchFamily="2" charset="-122"/>
                <a:ea typeface="华文楷体" pitchFamily="2" charset="-122"/>
              </a:rPr>
              <a:t>讽刺侵略者的卑劣行径。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如“漂亮”、“丰功伟绩”、“收获巨大”、“文明”、“野蛮”等等反语正是强盗的口吻，有辛辣的讽刺意味。最后将自己对远征中国的强盗行为的严厉谴责说成“全部赞誉”，有</a:t>
            </a:r>
            <a:r>
              <a:rPr lang="zh-CN" altLang="en-US" sz="4000" u="sng" dirty="0">
                <a:latin typeface="华文楷体" pitchFamily="2" charset="-122"/>
                <a:ea typeface="华文楷体" pitchFamily="2" charset="-122"/>
              </a:rPr>
              <a:t>极其尖锐的嘲讽意味</a:t>
            </a:r>
            <a:r>
              <a:rPr lang="en-US" altLang="zh-CN" sz="4000" u="sng">
                <a:latin typeface="华文楷体" pitchFamily="2" charset="-122"/>
                <a:ea typeface="华文楷体" pitchFamily="2" charset="-122"/>
              </a:rPr>
              <a:t>.</a:t>
            </a:r>
            <a:endParaRPr lang="en-US" altLang="zh-CN" sz="4000" u="sng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52855" y="782320"/>
            <a:ext cx="9128125" cy="252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四、拓展延伸，探究升华    中国当年被侵略被掠夺的根本原因是什么？一个多世纪以来，中国有了什么觉悟和进步？</a:t>
            </a:r>
            <a:endParaRPr lang="zh-CN" altLang="en-US" sz="40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3414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488" y="25400"/>
            <a:ext cx="51054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134146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6975" y="0"/>
            <a:ext cx="4427538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34147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429000"/>
            <a:ext cx="5003800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34148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438" y="3200400"/>
            <a:ext cx="4595812" cy="3236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9220"/>
          <p:cNvSpPr/>
          <p:nvPr/>
        </p:nvSpPr>
        <p:spPr>
          <a:xfrm>
            <a:off x="-3025775" y="3245327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2" name="文本框 9222"/>
          <p:cNvSpPr txBox="1"/>
          <p:nvPr/>
        </p:nvSpPr>
        <p:spPr>
          <a:xfrm>
            <a:off x="8689975" y="1052513"/>
            <a:ext cx="457200" cy="45370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文本框 9226"/>
          <p:cNvSpPr txBox="1"/>
          <p:nvPr/>
        </p:nvSpPr>
        <p:spPr>
          <a:xfrm>
            <a:off x="2279650" y="1157288"/>
            <a:ext cx="8208963" cy="4358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遗 憾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的 是，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1860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年 英 法 联 军 和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1900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年 八 国 联 军 两 次 洗 劫 圆 明 园， 园 中 的 建 筑 被 烧 毁， 文 物 被 劫 掠， 奇 迹 和 神 话 般 的 圆 明 园 变 成 一 片 废 墟 ， 只 剩 断 垣 残 壁 ， 供 人 凭 吊 。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5" name="组合 138241"/>
          <p:cNvGrpSpPr/>
          <p:nvPr/>
        </p:nvGrpSpPr>
        <p:grpSpPr>
          <a:xfrm>
            <a:off x="2492375" y="1784350"/>
            <a:ext cx="7207250" cy="2292350"/>
            <a:chOff x="0" y="0"/>
            <a:chExt cx="4540" cy="1444"/>
          </a:xfrm>
        </p:grpSpPr>
        <p:sp>
          <p:nvSpPr>
            <p:cNvPr id="16386" name="矩形 138242"/>
            <p:cNvSpPr/>
            <p:nvPr/>
          </p:nvSpPr>
          <p:spPr>
            <a:xfrm>
              <a:off x="0" y="0"/>
              <a:ext cx="454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7" name="矩形 138243"/>
            <p:cNvSpPr/>
            <p:nvPr/>
          </p:nvSpPr>
          <p:spPr>
            <a:xfrm>
              <a:off x="0" y="113"/>
              <a:ext cx="4236" cy="13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 algn="ctr">
                <a:buClr>
                  <a:srgbClr val="000000"/>
                </a:buClr>
              </a:pPr>
              <a:r>
                <a:rPr lang="en-US" altLang="zh-CN" sz="10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193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 </a:t>
              </a:r>
              <a:r>
                <a:rPr lang="en-US" altLang="zh-CN" sz="1000" dirty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</a:r>
              <a:endParaRPr lang="en-US" altLang="zh-CN" sz="1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 eaLnBrk="0" hangingPunct="0">
                <a:buClr>
                  <a:srgbClr val="000000"/>
                </a:buClr>
              </a:pPr>
              <a:endParaRPr lang="en-US" altLang="zh-CN" sz="10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6388" name="图片 138244" descr="whzlt1018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12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138245"/>
          <p:cNvSpPr txBox="1"/>
          <p:nvPr/>
        </p:nvSpPr>
        <p:spPr>
          <a:xfrm>
            <a:off x="1524000" y="5911850"/>
            <a:ext cx="9144000" cy="94488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圆明园琉璃塔（当时唯一一座铜鎏金覆钟锦罐式的琉璃塔，也是圆明园最高的一座塔。现已毁）琉璃塔旧址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89" name="对象 47111"/>
          <p:cNvGraphicFramePr/>
          <p:nvPr/>
        </p:nvGraphicFramePr>
        <p:xfrm>
          <a:off x="2209800" y="1400175"/>
          <a:ext cx="7772400" cy="469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210300" imgH="3752850" progId="Paint.Picture">
                  <p:embed/>
                </p:oleObj>
              </mc:Choice>
              <mc:Fallback>
                <p:oleObj name="" r:id="rId1" imgW="6210300" imgH="37528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09800" y="1400175"/>
                        <a:ext cx="7772400" cy="469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0" name="标题 47105"/>
          <p:cNvSpPr>
            <a:spLocks noGrp="1"/>
          </p:cNvSpPr>
          <p:nvPr>
            <p:ph type="title"/>
          </p:nvPr>
        </p:nvSpPr>
        <p:spPr>
          <a:xfrm>
            <a:off x="3276600" y="506413"/>
            <a:ext cx="5699125" cy="762000"/>
          </a:xfrm>
        </p:spPr>
        <p:txBody>
          <a:bodyPr anchor="ctr"/>
          <a:p>
            <a:r>
              <a:rPr lang="zh-CN" altLang="en-US" sz="3600" dirty="0"/>
              <a:t>大水法——东方最大的喷泉</a:t>
            </a:r>
            <a:endParaRPr lang="zh-CN" altLang="en-US" sz="3600" dirty="0"/>
          </a:p>
        </p:txBody>
      </p:sp>
      <p:sp>
        <p:nvSpPr>
          <p:cNvPr id="12291" name="文本占位符 47106"/>
          <p:cNvSpPr>
            <a:spLocks noGrp="1"/>
          </p:cNvSpPr>
          <p:nvPr>
            <p:ph idx="1"/>
          </p:nvPr>
        </p:nvSpPr>
        <p:spPr>
          <a:xfrm>
            <a:off x="1981200" y="5791200"/>
            <a:ext cx="8229600" cy="334963"/>
          </a:xfrm>
        </p:spPr>
        <p:txBody>
          <a:bodyPr anchor="t">
            <a:normAutofit fontScale="40000"/>
          </a:bodyPr>
          <a:p>
            <a:pPr>
              <a:lnSpc>
                <a:spcPct val="90000"/>
              </a:lnSpc>
            </a:pPr>
            <a:endParaRPr lang="zh-CN" altLang="en-US" sz="3600" dirty="0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  <p:sp>
        <p:nvSpPr>
          <p:cNvPr id="12292" name="右箭头 47107">
            <a:hlinkClick r:id="" action="ppaction://hlinkshowjump?jump=nextslide"/>
          </p:cNvPr>
          <p:cNvSpPr/>
          <p:nvPr/>
        </p:nvSpPr>
        <p:spPr>
          <a:xfrm>
            <a:off x="8235950" y="6416675"/>
            <a:ext cx="381000" cy="365125"/>
          </a:xfrm>
          <a:prstGeom prst="rightArrow">
            <a:avLst>
              <a:gd name="adj1" fmla="val 50000"/>
              <a:gd name="adj2" fmla="val 26077"/>
            </a:avLst>
          </a:prstGeom>
          <a:solidFill>
            <a:srgbClr val="DDDDDD"/>
          </a:solidFill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3" name="左箭头 47108">
            <a:hlinkClick r:id="" action="ppaction://hlinkshowjump?jump=previousslide"/>
          </p:cNvPr>
          <p:cNvSpPr/>
          <p:nvPr/>
        </p:nvSpPr>
        <p:spPr>
          <a:xfrm>
            <a:off x="6711950" y="6416675"/>
            <a:ext cx="381000" cy="365125"/>
          </a:xfrm>
          <a:prstGeom prst="leftArrow">
            <a:avLst>
              <a:gd name="adj1" fmla="val 50000"/>
              <a:gd name="adj2" fmla="val 26077"/>
            </a:avLst>
          </a:prstGeom>
          <a:solidFill>
            <a:srgbClr val="DDDDDD"/>
          </a:solidFill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4" name="上箭头 47109">
            <a:hlinkClick r:id="" action="ppaction://hlinkshowjump?jump=firstslide"/>
          </p:cNvPr>
          <p:cNvSpPr/>
          <p:nvPr/>
        </p:nvSpPr>
        <p:spPr>
          <a:xfrm>
            <a:off x="743585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3" name="圆角矩形标注 47112"/>
          <p:cNvSpPr/>
          <p:nvPr/>
        </p:nvSpPr>
        <p:spPr>
          <a:xfrm>
            <a:off x="7315200" y="1752600"/>
            <a:ext cx="2362200" cy="838200"/>
          </a:xfrm>
          <a:prstGeom prst="wedgeRoundRectCallout">
            <a:avLst>
              <a:gd name="adj1" fmla="val -52958"/>
              <a:gd name="adj2" fmla="val 129546"/>
              <a:gd name="adj3" fmla="val 16667"/>
            </a:avLst>
          </a:prstGeom>
          <a:solidFill>
            <a:srgbClr val="CCFFFF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algn="ctr"/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残存部分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7120" name="椭圆 47119"/>
          <p:cNvSpPr/>
          <p:nvPr/>
        </p:nvSpPr>
        <p:spPr>
          <a:xfrm>
            <a:off x="4343400" y="3124200"/>
            <a:ext cx="3429000" cy="1447800"/>
          </a:xfrm>
          <a:prstGeom prst="ellipse">
            <a:avLst/>
          </a:prstGeom>
          <a:noFill/>
          <a:ln w="5715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3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7171" descr="ls002000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矩形 7172"/>
          <p:cNvSpPr/>
          <p:nvPr/>
        </p:nvSpPr>
        <p:spPr>
          <a:xfrm>
            <a:off x="5664200" y="5300663"/>
            <a:ext cx="374491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圆明园大水法遗迹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9266" name="图片 139265" descr="圆明园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47244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9267" name="图片 139266" descr="圆明园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0"/>
            <a:ext cx="44196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9268" name="内容占位符 139267" descr="圆明园18"/>
          <p:cNvPicPr>
            <a:picLocks noGrp="1" noRot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24000" y="3276600"/>
            <a:ext cx="4724400" cy="3581400"/>
          </a:xfrm>
        </p:spPr>
      </p:pic>
      <p:pic>
        <p:nvPicPr>
          <p:cNvPr id="139269" name="图片 139268" descr="圆明园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3276600"/>
            <a:ext cx="4419600" cy="358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9270" name="标题 139269"/>
          <p:cNvSpPr>
            <a:spLocks noGrp="1" noRot="1"/>
          </p:cNvSpPr>
          <p:nvPr>
            <p:ph type="title"/>
          </p:nvPr>
        </p:nvSpPr>
        <p:spPr>
          <a:xfrm>
            <a:off x="1828800" y="3124200"/>
            <a:ext cx="8839200" cy="762000"/>
          </a:xfrm>
        </p:spPr>
        <p:txBody>
          <a:bodyPr anchor="ctr">
            <a:normAutofit fontScale="90000"/>
          </a:bodyPr>
          <a:p>
            <a:r>
              <a:rPr lang="zh-CN" altLang="en-US" sz="8000" b="1" i="1" dirty="0">
                <a:solidFill>
                  <a:srgbClr val="FF3300"/>
                </a:solidFill>
                <a:ea typeface="隶书" pitchFamily="49" charset="-122"/>
              </a:rPr>
              <a:t>能抢的都抢了，</a:t>
            </a:r>
            <a:br>
              <a:rPr lang="zh-CN" altLang="en-US" sz="8000" b="1" i="1" dirty="0">
                <a:solidFill>
                  <a:srgbClr val="FF3300"/>
                </a:solidFill>
                <a:ea typeface="隶书" pitchFamily="49" charset="-122"/>
              </a:rPr>
            </a:br>
            <a:r>
              <a:rPr lang="zh-CN" altLang="en-US" sz="8000" b="1" i="1" dirty="0">
                <a:solidFill>
                  <a:srgbClr val="FF3300"/>
                </a:solidFill>
                <a:ea typeface="隶书" pitchFamily="49" charset="-122"/>
              </a:rPr>
              <a:t>能烧的都烧了，</a:t>
            </a:r>
            <a:br>
              <a:rPr lang="zh-CN" altLang="en-US" sz="8000" b="1" i="1" dirty="0">
                <a:solidFill>
                  <a:srgbClr val="FF3300"/>
                </a:solidFill>
                <a:ea typeface="隶书" pitchFamily="49" charset="-122"/>
              </a:rPr>
            </a:br>
            <a:r>
              <a:rPr lang="zh-CN" altLang="en-US" sz="8000" b="1" i="1" dirty="0">
                <a:solidFill>
                  <a:srgbClr val="FF3300"/>
                </a:solidFill>
                <a:ea typeface="隶书" pitchFamily="49" charset="-122"/>
              </a:rPr>
              <a:t>就剩下这些石头了！</a:t>
            </a:r>
            <a:endParaRPr lang="zh-CN" altLang="en-US" sz="8000" b="1" i="1">
              <a:solidFill>
                <a:srgbClr val="FF3300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44387"/>
          <p:cNvSpPr txBox="1"/>
          <p:nvPr/>
        </p:nvSpPr>
        <p:spPr>
          <a:xfrm>
            <a:off x="1550670" y="1557655"/>
            <a:ext cx="9244330" cy="2773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无耻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的是，巴特勒上尉认为他们的远征是体面的，出色的，他们想利用雨果的显赫声望，为他所谓的“胜利”捧场，期待的是雨果的赞誉。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1802</Words>
  <Application>WPS 演示</Application>
  <PresentationFormat>宽屏</PresentationFormat>
  <Paragraphs>125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华文隶书</vt:lpstr>
      <vt:lpstr>Times New Roman</vt:lpstr>
      <vt:lpstr>楷体_GB2312</vt:lpstr>
      <vt:lpstr>隶书</vt:lpstr>
      <vt:lpstr>华文新魏</vt:lpstr>
      <vt:lpstr>华文新魏</vt:lpstr>
      <vt:lpstr>华文楷体</vt:lpstr>
      <vt:lpstr>微软雅黑</vt:lpstr>
      <vt:lpstr>Courier New</vt:lpstr>
      <vt:lpstr>Calibri Light</vt:lpstr>
      <vt:lpstr>Calibri</vt:lpstr>
      <vt:lpstr>Office 主题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大水法——东方最大的喷泉</vt:lpstr>
      <vt:lpstr>PowerPoint 演示文稿</vt:lpstr>
      <vt:lpstr>能抢的都抢了， 能烧的都烧了， 就剩下这些石头了！</vt:lpstr>
      <vt:lpstr>PowerPoint 演示文稿</vt:lpstr>
      <vt:lpstr>就英法联军远征中国给巴特勒上尉的信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2016-09-12T02:43:00Z</dcterms:created>
  <dcterms:modified xsi:type="dcterms:W3CDTF">2016-09-12T06:21:01Z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2052-10.1.0.5864</vt:lpwstr>
  </property>
</Properties>
</file>