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8" r:id="rId20"/>
    <p:sldId id="279" r:id="rId21"/>
    <p:sldId id="283" r:id="rId22"/>
    <p:sldId id="285" r:id="rId23"/>
    <p:sldId id="284" r:id="rId24"/>
    <p:sldId id="280" r:id="rId25"/>
    <p:sldId id="277" r:id="rId26"/>
    <p:sldId id="281" r:id="rId27"/>
    <p:sldId id="282" r:id="rId28"/>
    <p:sldId id="286" r:id="rId29"/>
    <p:sldId id="287" r:id="rId30"/>
    <p:sldId id="288" r:id="rId31"/>
    <p:sldId id="270" r:id="rId32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008311-756F-48F4-A988-9FCF3414BB12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D45EF-DDE7-4722-962D-95BEB897117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BC346-70EB-4066-A0E6-E6AEAE6417D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0A50-A28C-46F8-BC7D-C5A59BBAF1C1}" type="datetimeFigureOut">
              <a:rPr lang="zh-CN" altLang="en-US" smtClean="0"/>
              <a:t>2020/8/5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2E2BD-FC7B-43DF-B0EC-5E232522E9F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5.png" /><Relationship Id="rId4" Type="http://schemas.openxmlformats.org/officeDocument/2006/relationships/image" Target="../media/image1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png" /><Relationship Id="rId6" Type="http://schemas.openxmlformats.org/officeDocument/2006/relationships/image" Target="../media/image2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4.png" /><Relationship Id="rId4" Type="http://schemas.openxmlformats.org/officeDocument/2006/relationships/image" Target="../media/image25.png" /><Relationship Id="rId5" Type="http://schemas.openxmlformats.org/officeDocument/2006/relationships/image" Target="../media/image2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27.png" /><Relationship Id="rId4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8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29.png" /><Relationship Id="rId4" Type="http://schemas.openxmlformats.org/officeDocument/2006/relationships/image" Target="../media/image3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3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32.png" /><Relationship Id="rId4" Type="http://schemas.openxmlformats.org/officeDocument/2006/relationships/image" Target="../media/image2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3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6.png" /><Relationship Id="rId6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3.png" /><Relationship Id="rId4" Type="http://schemas.openxmlformats.org/officeDocument/2006/relationships/image" Target="../media/image1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5.png" /><Relationship Id="rId4" Type="http://schemas.openxmlformats.org/officeDocument/2006/relationships/image" Target="../media/image16.jpeg" /><Relationship Id="rId5" Type="http://schemas.openxmlformats.org/officeDocument/2006/relationships/image" Target="../media/image1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1285860"/>
            <a:ext cx="9144000" cy="3357586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2357430"/>
            <a:ext cx="82153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语文阅读指导课</a:t>
            </a:r>
            <a:endParaRPr lang="en-US" altLang="zh-CN" sz="6000" b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60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                  </a:t>
            </a:r>
            <a:r>
              <a:rPr lang="zh-CN" altLang="en-US" sz="6000" b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之批注阅读法</a:t>
            </a:r>
            <a:endParaRPr lang="zh-CN" altLang="en-US" sz="60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" name="Picture 8" descr="ppt宝藏_www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876800"/>
            <a:ext cx="1981200" cy="1981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410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282" y="214290"/>
            <a:ext cx="1001316" cy="121444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图片 4" descr="tim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500043"/>
            <a:ext cx="8143932" cy="63579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批注阅读法的示例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786182" y="1643050"/>
            <a:ext cx="4929166" cy="26432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三国演义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》</a:t>
            </a:r>
          </a:p>
          <a:p>
            <a: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董卓曰：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楷体_GB2312" pitchFamily="49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我今将汝赐与吕布，何如？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楷体_GB2312" pitchFamily="49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貂蝉大惊，哭曰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楷体_GB2312" pitchFamily="49" charset="-122"/>
                <a:cs typeface="+mn-cs"/>
              </a:rPr>
              <a:t>……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毛宗岗批注：惊是真惊，哭是假哭。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】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  <p:pic>
        <p:nvPicPr>
          <p:cNvPr id="6" name="Picture 9" descr="美女跳舞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7158" y="1428736"/>
            <a:ext cx="3000396" cy="52482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15" descr="栏杆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214422"/>
            <a:ext cx="3781425" cy="564357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批注阅读法的示例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143240" y="1714488"/>
            <a:ext cx="5786478" cy="4267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  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水浒传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》</a:t>
            </a:r>
          </a:p>
          <a:p>
            <a:pPr marL="742950" marR="0" lvl="1" indent="-285750" algn="l" defTabSz="914400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（武松）一步步上那冈子来；回头看这日色时，渐渐地坠下去了。</a:t>
            </a:r>
          </a:p>
          <a:p>
            <a:pPr marL="742950" marR="0" lvl="1" indent="-285750" algn="l" defTabSz="914400" rtl="0" eaLnBrk="1" fontAlgn="auto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金圣叹批注：骇人之景。我当此时，便没虎来，也要大哭。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】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500042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批注阅读法的示例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40" y="1714488"/>
            <a:ext cx="5714984" cy="666374"/>
          </a:xfrm>
        </p:spPr>
        <p:txBody>
          <a:bodyPr>
            <a:normAutofit/>
          </a:bodyPr>
          <a:lstStyle/>
          <a:p>
            <a:r>
              <a:rPr lang="en-US" altLang="zh-CN" sz="3200" b="1">
                <a:ea typeface="楷体_GB2312" pitchFamily="49" charset="-122"/>
              </a:rPr>
              <a:t>《</a:t>
            </a:r>
            <a:r>
              <a:rPr lang="zh-CN" altLang="en-US" sz="3200" b="1">
                <a:ea typeface="楷体_GB2312" pitchFamily="49" charset="-122"/>
              </a:rPr>
              <a:t>古文观止 </a:t>
            </a:r>
            <a:r>
              <a:rPr lang="en-US" altLang="zh-CN" sz="3200" b="1">
                <a:latin typeface="Arial"/>
                <a:ea typeface="楷体_GB2312" pitchFamily="49" charset="-122"/>
              </a:rPr>
              <a:t>·</a:t>
            </a:r>
            <a:r>
              <a:rPr lang="en-US" altLang="zh-CN" sz="3200" b="1">
                <a:ea typeface="楷体_GB2312" pitchFamily="49" charset="-122"/>
              </a:rPr>
              <a:t> </a:t>
            </a:r>
            <a:r>
              <a:rPr lang="zh-CN" altLang="en-US" sz="3200" b="1">
                <a:ea typeface="楷体_GB2312" pitchFamily="49" charset="-122"/>
              </a:rPr>
              <a:t>郑伯克段于鄢</a:t>
            </a:r>
            <a:r>
              <a:rPr lang="en-US" altLang="zh-CN" sz="3200" b="1">
                <a:ea typeface="楷体_GB2312" pitchFamily="49" charset="-122"/>
              </a:rPr>
              <a:t>》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071802" y="2786058"/>
            <a:ext cx="6072198" cy="233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庄公寤生，惊姜氏，故名曰寤生，遂恶之。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一遂字，写尽妇人任性情况。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】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  <p:pic>
        <p:nvPicPr>
          <p:cNvPr id="8" name="Picture 11" descr="20100511101053262_副本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410200"/>
            <a:ext cx="9144000" cy="1447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59" descr="锐普论坛实用商务PPT图片-中国传统 (50)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57224" y="4929198"/>
            <a:ext cx="1219200" cy="8921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60" descr="ppt宝藏_www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285852" y="1785926"/>
            <a:ext cx="1295400" cy="1295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" name="Picture 61" descr="本本 (7)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0" y="3071810"/>
            <a:ext cx="1828800" cy="18288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批注阅读法的示例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71472" y="1428736"/>
            <a:ext cx="4572032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青山横北郭，白水绕东城。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送别之景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】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此地一为别，孤蓬万里征。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送别之事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浮云游子意，落日故人情。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游子之心，故人之情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挥手自兹去，萧萧班马鸣。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马鸣之声，别离之情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】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" name="Picture 14" descr="ppt宝藏_www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rot="1674031">
            <a:off x="6097609" y="1955765"/>
            <a:ext cx="2590800" cy="2590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Picture 16" descr="本本 (104)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rot="19958684">
            <a:off x="7086600" y="4191000"/>
            <a:ext cx="2057400" cy="2057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14" descr="ppt宝藏_www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215074" y="5105400"/>
            <a:ext cx="1752600" cy="1752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批注阅读法的方式及分类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Rectangle 3"/>
          <p:cNvSpPr txBox="1">
            <a:spLocks noRot="1" noChangeArrowheads="1"/>
          </p:cNvSpPr>
          <p:nvPr/>
        </p:nvSpPr>
        <p:spPr>
          <a:xfrm>
            <a:off x="0" y="1500174"/>
            <a:ext cx="8929718" cy="44291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1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、批注位置：天头（即眉批）、地脚（即尾批）、行间（即夹批、里批）、旁空 （即旁批）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1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1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、批注形式</a:t>
            </a:r>
            <a:endParaRPr kumimoji="1" lang="en-US" altLang="zh-CN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（</a:t>
            </a:r>
            <a:r>
              <a:rPr kumimoji="1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）符号批注。就是学生对自己认为重要的、应注意的字、词、句、段用各种符号加以标记。如：用“</a:t>
            </a:r>
            <a:r>
              <a:rPr kumimoji="1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O”</a:t>
            </a: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圈出重点字，用“△△△”标出关键词，用“～～～”划出重点句，用“</a:t>
            </a:r>
            <a:r>
              <a:rPr kumimoji="1" lang="zh-CN" altLang="en-US" sz="280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？”表示质疑等。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（</a:t>
            </a:r>
            <a:r>
              <a:rPr kumimoji="1" lang="en-US" altLang="zh-CN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</a:t>
            </a: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）文字批注。即学生用文字形式把自己的看法、感想、疑问、评论、启迪甚至联想，简明扼要地写在书中空白处，这种批注具有内容具体、表达明确的特点。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1" lang="zh-CN" altLang="en-US" sz="28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1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1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28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214290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28604"/>
            <a:ext cx="428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批注阅读法的位置分类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285860"/>
            <a:ext cx="89297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眉批：</a:t>
            </a:r>
            <a:r>
              <a:rPr lang="zh-CN" altLang="en-US" sz="3200" smtClean="0">
                <a:latin typeface="微软雅黑" pitchFamily="34" charset="-122"/>
                <a:ea typeface="微软雅黑" pitchFamily="34" charset="-122"/>
              </a:rPr>
              <a:t>也叫首批。指批注在开头。适用于课题（文章为什么要起这个题目？这个题目有什么好处？</a:t>
            </a:r>
            <a:r>
              <a:rPr lang="en-US" altLang="zh-CN" sz="320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200" smtClean="0">
                <a:latin typeface="微软雅黑" pitchFamily="34" charset="-122"/>
                <a:ea typeface="微软雅黑" pitchFamily="34" charset="-122"/>
              </a:rPr>
              <a:t>）、作者生平、作品背景、体裁、主要内容等方面的批注，能有效地调动阅读期待，促使学生主动积极地阅读课文</a:t>
            </a:r>
            <a:r>
              <a:rPr kumimoji="1" lang="zh-CN" altLang="en-US" sz="3200" smtClean="0"/>
              <a:t>。 </a:t>
            </a:r>
            <a:endParaRPr lang="zh-CN" altLang="en-US" sz="32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857628"/>
            <a:ext cx="88582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latin typeface="微软雅黑" pitchFamily="34" charset="-122"/>
                <a:ea typeface="微软雅黑" pitchFamily="34" charset="-122"/>
              </a:rPr>
              <a:t>旁批：也叫侧批。</a:t>
            </a:r>
            <a:r>
              <a:rPr kumimoji="1" lang="zh-CN" altLang="en-US" sz="3200" b="1" smtClean="0">
                <a:solidFill>
                  <a:srgbClr val="C00000"/>
                </a:solidFill>
              </a:rPr>
              <a:t>批注的内容写在课文段落的旁边留白处，一般针对段落内容、层次结构、表达方法、写作特点或段落中的精彩语句作批注，多则洋洋洒洒上千字，少则寥寥数语三两句，甚至一个“好”字，一个“妙” 亦可，真正体现“言为心声” </a:t>
            </a:r>
            <a:r>
              <a:rPr lang="zh-CN" altLang="en-US" sz="320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endParaRPr lang="zh-CN" altLang="en-US"/>
          </a:p>
        </p:txBody>
      </p:sp>
      <p:pic>
        <p:nvPicPr>
          <p:cNvPr id="8" name="Picture 18" descr="荷花 19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86050" y="5964237"/>
            <a:ext cx="1371600" cy="89376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20" descr="荷花 9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572132" y="2285992"/>
            <a:ext cx="2686050" cy="24860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1571612"/>
            <a:ext cx="857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里批：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批注的内容写在字里行间，即文字之间空白处，一般是针对课文中的字、词、句及标点作圈点勾画或简略的文字点评。</a:t>
            </a:r>
            <a:endParaRPr lang="zh-CN" altLang="en-US" sz="28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批注阅读法的位置分类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357562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总批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：又叫尾批，就是在课文的篇末写下的批注。一般是针对课文的主要内容、语言特色、篇章结构、思想情感等进行归纳、评议、补充和深化的批注。</a:t>
            </a:r>
          </a:p>
        </p:txBody>
      </p:sp>
      <p:pic>
        <p:nvPicPr>
          <p:cNvPr id="7" name="Picture 17" descr="4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15272" y="2643182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Picture 28" descr="4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28728" y="5214950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29" descr="4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358082" y="5643578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30" descr="4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643306" y="2714620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批注阅读法的文字分类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Rectangle 4"/>
          <p:cNvSpPr txBox="1">
            <a:spLocks noRot="1" noChangeArrowheads="1"/>
          </p:cNvSpPr>
          <p:nvPr/>
        </p:nvSpPr>
        <p:spPr>
          <a:xfrm>
            <a:off x="2643174" y="1285860"/>
            <a:ext cx="3643338" cy="307183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、识记批注。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b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、质疑批注。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、感悟批注。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d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、联想批注。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e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、归纳批注。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f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、求异批注。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en-US" altLang="zh-CN" sz="360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0" descr="ppt宝藏_www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81800" y="2071678"/>
            <a:ext cx="2362200" cy="3571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19" descr="栏杆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-228600" y="6173788"/>
            <a:ext cx="9372600" cy="6842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" name="Picture 20" descr="1_210011_3_副本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5078413"/>
            <a:ext cx="2514600" cy="17795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" name="Picture 31" descr="荷花 9_副本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-214346" y="2143116"/>
            <a:ext cx="2686050" cy="24860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43275" y="1071546"/>
            <a:ext cx="5800725" cy="578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285728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500042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批注阅读法的文字分类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71612"/>
            <a:ext cx="59302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1"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、识记批注。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主要是有关识记字词方面的内容。如划出课文中的生字词，给生字列出形近字或分析易错部件、释词义、标段序及分析标点符号用法等，是预习课文时应达到的常规要求。</a:t>
            </a:r>
            <a:endParaRPr kumimoji="1" lang="en-US" altLang="zh-CN" sz="280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4071942"/>
            <a:ext cx="58578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生字词的批注</a:t>
            </a:r>
            <a:r>
              <a:rPr kumimoji="1" lang="en-US" altLang="zh-CN" sz="2800" smtClean="0">
                <a:latin typeface="微软雅黑" pitchFamily="34" charset="-122"/>
                <a:ea typeface="微软雅黑" pitchFamily="34" charset="-122"/>
              </a:rPr>
              <a:t>:(1)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读课文给生字注音</a:t>
            </a:r>
            <a:r>
              <a:rPr kumimoji="1" lang="en-US" altLang="zh-CN" sz="2800" smtClean="0">
                <a:latin typeface="微软雅黑" pitchFamily="34" charset="-122"/>
                <a:ea typeface="微软雅黑" pitchFamily="34" charset="-122"/>
              </a:rPr>
              <a:t>.(2)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用着重符号标记多音字 前后鼻音 易混字型  难点字义</a:t>
            </a:r>
            <a:r>
              <a:rPr kumimoji="1" lang="en-US" altLang="zh-CN" sz="2800" smtClean="0">
                <a:latin typeface="微软雅黑" pitchFamily="34" charset="-122"/>
                <a:ea typeface="微软雅黑" pitchFamily="34" charset="-122"/>
              </a:rPr>
              <a:t>(3)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圈出词语</a:t>
            </a:r>
            <a:r>
              <a:rPr kumimoji="1" lang="en-US" altLang="zh-CN" sz="2800" smtClean="0">
                <a:latin typeface="微软雅黑" pitchFamily="34" charset="-122"/>
                <a:ea typeface="微软雅黑" pitchFamily="34" charset="-122"/>
              </a:rPr>
              <a:t>.a 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用问号标出不理解的难点词语</a:t>
            </a:r>
            <a:r>
              <a:rPr kumimoji="1" lang="en-US" altLang="zh-CN" sz="2800" smtClean="0">
                <a:latin typeface="微软雅黑" pitchFamily="34" charset="-122"/>
                <a:ea typeface="微软雅黑" pitchFamily="34" charset="-122"/>
              </a:rPr>
              <a:t>.b 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标出感情色彩相近或相反的词。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5720" y="4071942"/>
            <a:ext cx="2003425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357166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28662" y="1857364"/>
            <a:ext cx="78486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ea typeface="幼圆" pitchFamily="49" charset="-122"/>
              </a:rPr>
              <a:t>        大多数</a:t>
            </a:r>
            <a:r>
              <a:rPr lang="zh-CN" altLang="en-US" sz="2400" b="1">
                <a:ea typeface="幼圆" pitchFamily="49" charset="-122"/>
              </a:rPr>
              <a:t>家长反映，孩子读书水过地皮湿，只是看热闹，读过之后没有印象，孩子读书没用。于是，家长并不重视阅读 。    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14348" y="3429000"/>
            <a:ext cx="8001056" cy="26161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/>
              <a:t>     </a:t>
            </a:r>
            <a:r>
              <a:rPr lang="zh-CN" altLang="en-US" sz="2400" b="1"/>
              <a:t>教师反映学生读书囫囵吞枣，不求甚解，于是阅读教学课堂上老师总是事无巨细，分析来分析去，就怕漏掉了什么，就怕学生不明白</a:t>
            </a:r>
            <a:r>
              <a:rPr lang="zh-CN" altLang="en-US" b="1"/>
              <a:t>（记下来，背上），</a:t>
            </a:r>
            <a:r>
              <a:rPr lang="zh-CN" altLang="en-US" sz="2400" b="1"/>
              <a:t>课堂成了一言堂，</a:t>
            </a:r>
          </a:p>
          <a:p>
            <a:r>
              <a:rPr lang="zh-CN" altLang="en-US" sz="2800" b="1"/>
              <a:t>                         </a:t>
            </a:r>
          </a:p>
          <a:p>
            <a:r>
              <a:rPr lang="zh-CN" altLang="en-US" sz="2800" b="1"/>
              <a:t>                      </a:t>
            </a:r>
            <a:r>
              <a:rPr lang="zh-CN" altLang="en-US" sz="2800" b="1">
                <a:solidFill>
                  <a:srgbClr val="CC0000"/>
                </a:solidFill>
              </a:rPr>
              <a:t>走耳不走心</a:t>
            </a:r>
            <a:r>
              <a:rPr lang="zh-CN" altLang="en-US" sz="2800" b="1"/>
              <a:t>。</a:t>
            </a:r>
          </a:p>
          <a:p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1357290" y="500042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我们的阅读状况：</a:t>
            </a:r>
          </a:p>
        </p:txBody>
      </p:sp>
      <p:pic>
        <p:nvPicPr>
          <p:cNvPr id="8" name="Picture 30" descr="本本 (83)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72396" y="0"/>
            <a:ext cx="1571604" cy="17144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批注阅读法的文字分类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3000372"/>
            <a:ext cx="7715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kumimoji="1" lang="zh-CN" altLang="en-US" sz="28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感悟批注</a:t>
            </a:r>
            <a:r>
              <a:rPr kumimoji="1" lang="zh-CN" altLang="en-US" sz="280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批注的内容是学生在读书过程中得到启迪、受到教育而有所收获的课文内容或语言文字。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4500570"/>
            <a:ext cx="8286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smtClean="0"/>
              <a:t>d</a:t>
            </a:r>
            <a:r>
              <a:rPr kumimoji="1" lang="zh-CN" altLang="en-US" sz="2800" smtClean="0"/>
              <a:t>、</a:t>
            </a:r>
            <a:r>
              <a:rPr kumimoji="1" lang="zh-CN" altLang="en-US" sz="28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联想批注</a:t>
            </a:r>
            <a:r>
              <a:rPr kumimoji="1"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即写下由文章而联想到的文外知识。</a:t>
            </a:r>
          </a:p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一首诗、一个人或者一件事。让阅读者能够由此及彼的将知识迁移、拓展到文外。这种阅读方法有助于知识的迁移、信息的归类整合。</a:t>
            </a:r>
            <a:endParaRPr kumimoji="1" lang="zh-CN" altLang="en-US" sz="2800" smtClean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14348" y="1428736"/>
            <a:ext cx="7500990" cy="1508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smtClean="0">
                <a:ea typeface="宋体" pitchFamily="2" charset="-122"/>
              </a:rPr>
              <a:t>b</a:t>
            </a:r>
            <a:r>
              <a:rPr lang="zh-CN" altLang="en-US" sz="3600" b="1" smtClean="0">
                <a:ea typeface="宋体" pitchFamily="2" charset="-122"/>
              </a:rPr>
              <a:t>、</a:t>
            </a:r>
            <a:r>
              <a:rPr lang="zh-CN" altLang="en-US" sz="3200" b="1" smtClean="0">
                <a:solidFill>
                  <a:srgbClr val="C00000"/>
                </a:solidFill>
                <a:ea typeface="宋体" pitchFamily="2" charset="-122"/>
              </a:rPr>
              <a:t>质疑批注</a:t>
            </a:r>
            <a:r>
              <a:rPr lang="zh-CN" altLang="en-US" sz="3600" b="1" smtClean="0">
                <a:solidFill>
                  <a:srgbClr val="C00000"/>
                </a:solidFill>
                <a:ea typeface="宋体" pitchFamily="2" charset="-122"/>
              </a:rPr>
              <a:t>。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对文本的一种思考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一种挑战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一种探索，即带着问题去读，把不理解或难以理解的地方用相关符号画出。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批注阅读法的文字分类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71612"/>
            <a:ext cx="835824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e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归纳式批注（提要式批注）</a:t>
            </a:r>
            <a:endParaRPr lang="en-US" altLang="zh-CN" sz="280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文章结构、思路进行归纳，对文章的总体、段落意思进行概括。 注重对文章整体把握，起到提纲挈领的作用。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429000"/>
            <a:ext cx="85011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山不在高，有仙则名。水不在深，有龙则灵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，（以山水引起陋室）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斯是陋室，惟吾德馨。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（有吾德之馨香，可以忘室之陋）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苔痕上阶绿，草色入帘青。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（室中景）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谈笑有鸿儒，往来无白丁。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（室中人）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可以调素琴，阅金经。无丝竹之乱耳，无案赎之劳形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  <a:r>
              <a:rPr lang="en-US" altLang="zh-CN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室中事）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南阳诸葛庐，西蜀子云亭。 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（引证陋室）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孔子云：何陋之有？ </a:t>
            </a:r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（应德馨结）</a:t>
            </a:r>
            <a:endParaRPr lang="zh-CN" altLang="en-US" sz="28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4143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批注阅读法的文字分类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571612"/>
            <a:ext cx="821537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smtClean="0">
                <a:solidFill>
                  <a:srgbClr val="C00000"/>
                </a:solidFill>
              </a:rPr>
              <a:t>f</a:t>
            </a:r>
            <a:r>
              <a:rPr kumimoji="1" lang="zh-CN" altLang="en-US" sz="2800" smtClean="0">
                <a:solidFill>
                  <a:srgbClr val="C00000"/>
                </a:solidFill>
              </a:rPr>
              <a:t>、</a:t>
            </a:r>
            <a:r>
              <a:rPr kumimoji="1"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求异批注</a:t>
            </a:r>
            <a:r>
              <a:rPr kumimoji="1" lang="zh-CN" altLang="en-US" sz="2800" smtClean="0"/>
              <a:t>。</a:t>
            </a:r>
            <a:r>
              <a:rPr kumimoji="1"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对课题或文中的一些内容、写法提出创造性的意见，尝试修正的批注 。</a:t>
            </a:r>
            <a:endParaRPr kumimoji="1"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kumimoji="1" lang="en-US" altLang="zh-CN" sz="2800" smtClean="0">
              <a:latin typeface="黑体" pitchFamily="49" charset="-122"/>
              <a:ea typeface="黑体" pitchFamily="49" charset="-122"/>
            </a:endParaRPr>
          </a:p>
          <a:p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如：</a:t>
            </a:r>
            <a:r>
              <a:rPr kumimoji="1" lang="en-US" altLang="zh-CN" sz="2800" smtClean="0"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地震中的父与子</a:t>
            </a:r>
            <a:r>
              <a:rPr kumimoji="1" lang="en-US" altLang="zh-CN" sz="2800" smtClean="0"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之后，有学生批注：“假如改写一下课文的结局，父亲挖了</a:t>
            </a:r>
            <a:r>
              <a:rPr kumimoji="1" lang="en-US" altLang="zh-CN" sz="2800" smtClean="0">
                <a:latin typeface="黑体" pitchFamily="49" charset="-122"/>
                <a:ea typeface="黑体" pitchFamily="49" charset="-122"/>
              </a:rPr>
              <a:t>32</a:t>
            </a:r>
            <a:r>
              <a:rPr kumimoji="1" lang="zh-CN" altLang="en-US" sz="2800" smtClean="0">
                <a:latin typeface="黑体" pitchFamily="49" charset="-122"/>
                <a:ea typeface="黑体" pitchFamily="49" charset="-122"/>
              </a:rPr>
              <a:t>小时之后，救出的并非活生生的儿子和他的一大帮同学，而是血迹斑斑，惨不忍睹的儿子的尸体，父亲对儿子信守的那一份承诺还会有意义吗？”即属此例。求异批注是质疑批注的升华，是学生的一种再创造，是最能体现学生主动创造精神的一种深层次的批注。</a:t>
            </a: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其他的文字分类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7161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点评式批注：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即对文章内容或语言等各个角度写出自</a:t>
            </a:r>
          </a:p>
          <a:p>
            <a:pPr algn="ctr"/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己或褒或贬的评价。这是个性化阅读的独特之处。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714620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赏析式批注：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选取自己喜欢的文段、句子或词语写出</a:t>
            </a:r>
          </a:p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赏析类文字。主要用于批注文学作品。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5214950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补充式批注：</a:t>
            </a:r>
          </a:p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仿写式批注：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714752"/>
            <a:ext cx="8786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解释式批注：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对文中重点词句通过联系上下文或查阅工具书进行解释。，比如文中引用的文言文或者古诗词部分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357818" y="4714884"/>
            <a:ext cx="3143272" cy="214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批注阅读法的符号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428736"/>
            <a:ext cx="8929718" cy="4530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～～～”浪线（也叫曲线）划在文章精辟和重要的语句下面。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“○○○○”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圈，标在文章的难词或者精彩词语下面。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“——”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直线，标在文章中需要着重领会加深记忆、理解的语句下面。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？”疑问号，用在有疑问的语句末尾。</a:t>
            </a:r>
          </a:p>
          <a:p>
            <a:pPr marL="342900" lvl="0" indent="-342900">
              <a:lnSpc>
                <a:spcPct val="90000"/>
              </a:lnSpc>
              <a:spcBef>
                <a:spcPct val="0"/>
              </a:spcBef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·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“=====”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（双横线）或者</a:t>
            </a:r>
            <a:r>
              <a:rPr lang="zh-CN" altLang="en-US" sz="2400" b="1" smtClean="0"/>
              <a:t>三角号</a:t>
            </a:r>
            <a:r>
              <a:rPr lang="zh-CN" altLang="en-US" sz="2400" b="1" smtClean="0">
                <a:solidFill>
                  <a:srgbClr val="FF0000"/>
                </a:solidFill>
              </a:rPr>
              <a:t>“△△△”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，用来标出特别重要的语句，或者关键词。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 smtClean="0"/>
              <a:t>//</a:t>
            </a:r>
            <a:r>
              <a:rPr lang="zh-CN" altLang="en-US" sz="2400" b="1" smtClean="0"/>
              <a:t>、</a:t>
            </a:r>
            <a:r>
              <a:rPr lang="en-US" altLang="zh-CN" sz="2400" b="1" smtClean="0"/>
              <a:t>/</a:t>
            </a:r>
            <a:r>
              <a:rPr lang="zh-CN" altLang="en-US" sz="2400" b="1" smtClean="0"/>
              <a:t>　　分开号，用来划分段落与层次。</a:t>
            </a:r>
            <a:endParaRPr lang="en-US" altLang="zh-CN" sz="2400" b="1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altLang="zh-CN" sz="2400" b="1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smtClean="0"/>
              <a:t>数字序号</a:t>
            </a:r>
            <a:r>
              <a:rPr lang="zh-CN" altLang="en-US" sz="2400" b="1" smtClean="0">
                <a:solidFill>
                  <a:srgbClr val="FF0000"/>
                </a:solidFill>
              </a:rPr>
              <a:t>“①②③④”，</a:t>
            </a:r>
            <a:r>
              <a:rPr lang="zh-CN" altLang="en-US" sz="2400" b="1" smtClean="0"/>
              <a:t>可以用来标示自然段的序号，便于查找内容。</a:t>
            </a:r>
            <a:endParaRPr lang="en-US" altLang="zh-CN" sz="2400" b="1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smtClean="0">
                <a:solidFill>
                  <a:srgbClr val="FF0000"/>
                </a:solidFill>
              </a:rPr>
              <a:t>“！”</a:t>
            </a:r>
            <a:r>
              <a:rPr lang="zh-CN" altLang="en-US" sz="2400" b="1" smtClean="0"/>
              <a:t>有感叹、惊奇的语句旁写出读后的感受。</a:t>
            </a:r>
            <a:endParaRPr lang="en-US" altLang="zh-CN" sz="2400" b="1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en-US" sz="2400" b="1" smtClean="0"/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80088" y="357166"/>
            <a:ext cx="3363912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500298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28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785918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29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928662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" name="Picture 30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14282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" name="Picture 17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500694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4" name="Picture 28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14678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" name="Picture 29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00496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" name="Picture 30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86314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" name="Picture 17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451850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8" name="Picture 28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715272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" name="Picture 29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072330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" name="Picture 30" descr="4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286512" y="6162675"/>
            <a:ext cx="692150" cy="6953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批注阅读法的意义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785786" y="2214554"/>
            <a:ext cx="7543800" cy="2057400"/>
            <a:chExt cx="7242" cy="346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7242" cy="346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chemeClr val="accent5">
                  <a:lumMod val="50000"/>
                </a:schemeClr>
              </a:solidFill>
              <a:miter lim="800000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Group 5"/>
            <p:cNvGrpSpPr/>
            <p:nvPr/>
          </p:nvGrpSpPr>
          <p:grpSpPr>
            <a:xfrm>
              <a:off x="0" y="0"/>
              <a:ext cx="7242" cy="346"/>
              <a:chExt cx="7242" cy="346"/>
            </a:xfrm>
          </p:grpSpPr>
          <p:sp>
            <p:nvSpPr>
              <p:cNvPr id="9" name="Rectangle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2" cy="346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accent5">
                    <a:lumMod val="50000"/>
                  </a:schemeClr>
                </a:solidFill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 sz="4000" b="1">
                    <a:ea typeface="Arial"/>
                    <a:cs typeface="Arial"/>
                  </a:rPr>
                  <a:t>　　古人云：“读文无批注，即偶能窥其微妙，日后终至茫然，故评注不可已也。”</a:t>
                </a:r>
                <a:endParaRPr lang="zh-CN" altLang="en-US" sz="4000" b="1">
                  <a:ea typeface="宋体" pitchFamily="2" charset="-122"/>
                </a:endParaRPr>
              </a:p>
              <a:p>
                <a:pPr eaLnBrk="0" hangingPunct="0"/>
                <a:endParaRPr lang="en-US" altLang="zh-CN" sz="4000" b="1">
                  <a:ea typeface="宋体" pitchFamily="2" charset="-122"/>
                </a:endParaRPr>
              </a:p>
            </p:txBody>
          </p:sp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42" cy="346"/>
              </a:xfrm>
              <a:prstGeom prst="rect">
                <a:avLst/>
              </a:prstGeom>
              <a:noFill/>
              <a:ln w="25400">
                <a:solidFill>
                  <a:schemeClr val="accent5">
                    <a:lumMod val="50000"/>
                  </a:schemeClr>
                </a:solidFill>
                <a:miter lim="800000"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2" name="Picture 27" descr="20085182253193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96000" y="3810000"/>
            <a:ext cx="3048000" cy="304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13" name="Picture 29" descr="20085182253193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3810000"/>
            <a:ext cx="3048000" cy="304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pic>
        <p:nvPicPr>
          <p:cNvPr id="14" name="Picture 31" descr="20085182253193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124200" y="3810000"/>
            <a:ext cx="3048000" cy="304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批注阅读法的实操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00174"/>
            <a:ext cx="7000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阅读</a:t>
            </a:r>
            <a:r>
              <a:rPr lang="en-US" altLang="zh-CN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行道树</a:t>
            </a:r>
            <a:r>
              <a:rPr lang="en-US" altLang="zh-CN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一文，按照要求进行批注。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2285992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、请将你认为辞采优美的句子用“</a:t>
            </a:r>
            <a:r>
              <a:rPr lang="zh-CN" altLang="en-US" sz="2800" b="1" u="wavy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  ”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在文章中现出来；</a:t>
            </a:r>
          </a:p>
          <a:p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、请将你认为理解困难的词语用“。。。。。。”在文章中画出来。</a:t>
            </a:r>
          </a:p>
          <a:p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、请将你认为需要着重领会，加深记忆、理解的句子用“</a:t>
            </a:r>
            <a:r>
              <a:rPr lang="zh-CN" altLang="en-US" sz="2800" b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　”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画出来。</a:t>
            </a:r>
          </a:p>
          <a:p>
            <a:r>
              <a:rPr 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、请将你认为有疑问的地方用“？”批在该语句的旁边。</a:t>
            </a:r>
          </a:p>
          <a:p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批注阅读法实操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500174"/>
            <a:ext cx="84296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眉批：</a:t>
            </a:r>
            <a:r>
              <a:rPr lang="zh-CN" altLang="en-US" b="1" u="sng" smtClean="0"/>
              <a:t>  </a:t>
            </a:r>
            <a:r>
              <a:rPr lang="en-US" b="1" u="sng" smtClean="0"/>
              <a:t>                                                                                   </a:t>
            </a:r>
            <a:endParaRPr lang="zh-CN" altLang="en-US" b="1" smtClean="0"/>
          </a:p>
          <a:p>
            <a:r>
              <a:rPr lang="en-US" b="1" u="sng" smtClean="0"/>
              <a:t> </a:t>
            </a:r>
            <a:endParaRPr lang="zh-CN" altLang="en-US" b="1"/>
          </a:p>
        </p:txBody>
      </p:sp>
      <p:cxnSp>
        <p:nvCxnSpPr>
          <p:cNvPr id="8" name="直接连接符 7"/>
          <p:cNvCxnSpPr/>
          <p:nvPr/>
        </p:nvCxnSpPr>
        <p:spPr>
          <a:xfrm>
            <a:off x="1500166" y="1857364"/>
            <a:ext cx="46434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0" y="2285992"/>
            <a:ext cx="51435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/>
              <a:t>行道树</a:t>
            </a:r>
            <a:endParaRPr lang="en-US" altLang="zh-CN" sz="2400" b="1" smtClean="0"/>
          </a:p>
          <a:p>
            <a:pPr algn="ctr"/>
            <a:r>
              <a:rPr lang="en-US" altLang="zh-CN" sz="2400" b="1" smtClean="0"/>
              <a:t>——</a:t>
            </a:r>
            <a:r>
              <a:rPr lang="zh-CN" altLang="en-US" sz="2400" b="1" smtClean="0"/>
              <a:t>张晓风</a:t>
            </a:r>
            <a:endParaRPr lang="en-US" altLang="zh-CN" sz="2400" b="1" smtClean="0"/>
          </a:p>
          <a:p>
            <a:r>
              <a:rPr lang="zh-CN" altLang="en-US" sz="2400" b="1" smtClean="0"/>
              <a:t>         我们是一列树，立在城市的飞尘里。许多朋友都说我们是不该站在这里的，这一点，其实我们知道得比谁还都清楚。我们的家在山上，在不见天日的原始森林里。而我们居然站在这儿，站在这双线道的马路边，这无疑是一种堕落。我们的同伴都在吸露，都在玩凉凉的云。而我们呢？我们唯一的装饰，正如你所见的，是一身抖不落的烟尘。</a:t>
            </a:r>
            <a:endParaRPr lang="zh-CN" altLang="en-US" sz="2400" b="1"/>
          </a:p>
        </p:txBody>
      </p:sp>
      <p:sp>
        <p:nvSpPr>
          <p:cNvPr id="19" name="TextBox 18"/>
          <p:cNvSpPr txBox="1"/>
          <p:nvPr/>
        </p:nvSpPr>
        <p:spPr>
          <a:xfrm>
            <a:off x="5500694" y="257174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旁批：</a:t>
            </a:r>
            <a:r>
              <a:rPr lang="zh-CN" altLang="en-US" b="1" u="sng" smtClean="0"/>
              <a:t>　　　　　　　　　　　　　　　　　　　　　　　</a:t>
            </a:r>
            <a:endParaRPr lang="zh-CN" altLang="en-US" b="1"/>
          </a:p>
        </p:txBody>
      </p:sp>
      <p:cxnSp>
        <p:nvCxnSpPr>
          <p:cNvPr id="20" name="直接连接符 19"/>
          <p:cNvCxnSpPr/>
          <p:nvPr/>
        </p:nvCxnSpPr>
        <p:spPr>
          <a:xfrm>
            <a:off x="5929322" y="3714752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72198" y="5286388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000760" y="428625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00760" y="4786322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072198" y="592933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500166" y="1285860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行道树</a:t>
            </a:r>
            <a:r>
              <a:rPr lang="en-US" altLang="zh-CN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是作者张晓风所著的一篇白话散文，出自</a:t>
            </a:r>
            <a:r>
              <a:rPr lang="en-US" altLang="zh-CN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张晓风自选集</a:t>
            </a:r>
            <a:r>
              <a:rPr lang="en-US" altLang="zh-CN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r>
              <a:rPr lang="zh-CN" altLang="en-US" b="1" baseline="300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作者将目光投注到平凡而普通的物象</a:t>
            </a:r>
            <a:r>
              <a:rPr lang="en-US" altLang="zh-CN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</a:t>
            </a:r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行道树的身上，赋予它以人的生命、人的思想、人的情感，用平实而富有感情的语言，道尽了作为奉献者的行道树真实而坦诚的心路历程。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42910" y="3429000"/>
            <a:ext cx="43577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500826" y="2428868"/>
            <a:ext cx="2000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、小说用第一人称叙述，读起来亲切自然</a:t>
            </a:r>
            <a:r>
              <a:rPr lang="en-US" altLang="zh-CN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</a:p>
          <a:p>
            <a:r>
              <a:rPr lang="en-US" altLang="zh-CN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、象征，同时将行道树拟人化，生动形象</a:t>
            </a:r>
            <a:endParaRPr lang="zh-CN" altLang="en-US" sz="2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14282" y="6357958"/>
            <a:ext cx="4786346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500298" y="5929330"/>
            <a:ext cx="242889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2357422" y="5573728"/>
            <a:ext cx="2714644" cy="698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214282" y="5929330"/>
            <a:ext cx="2143140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572132" y="5643578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、对比，更加突出行道树的品格</a:t>
            </a:r>
            <a:endParaRPr lang="en-US" altLang="zh-CN" sz="20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29256" y="4357694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、“堕落”在这里指它们远离了森林，远离了它们的伙伴，立在城市的飞尘里，生活条件和自身形象是大大跌落了。 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142976" y="5572140"/>
            <a:ext cx="928694" cy="1588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47" grpId="0"/>
      <p:bldP spid="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285728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50004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批注阅读法的示例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285860"/>
            <a:ext cx="464343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        是的，我们的命运被安排定了，在这个充满车辆与烟囱的城市里，我们的存在只是一种悲凉的点缀。但你们尽可以节省下你们的同情心，因为，这种命运事实上也是我们自己的选择的，否则我们不必在春天勤生绿叶，不必在夏日献出浓荫。神圣的事业总是痛苦的，但是，也唯有这种痛苦能把深沉给予我们。</a:t>
            </a: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4929190" y="142873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旁批：</a:t>
            </a:r>
            <a:r>
              <a:rPr lang="zh-CN" altLang="en-US" b="1" u="sng" smtClean="0"/>
              <a:t>　　　　　　　　　　　　　　　　　　　　　　</a:t>
            </a:r>
            <a:endParaRPr lang="zh-CN" altLang="en-US" b="1"/>
          </a:p>
        </p:txBody>
      </p:sp>
      <p:cxnSp>
        <p:nvCxnSpPr>
          <p:cNvPr id="8" name="直接连接符 7"/>
          <p:cNvCxnSpPr/>
          <p:nvPr/>
        </p:nvCxnSpPr>
        <p:spPr>
          <a:xfrm>
            <a:off x="5572132" y="214311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72132" y="257174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43570" y="307181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43570" y="357187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72132" y="400050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72132" y="450057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43570" y="557214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72132" y="507207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786182" y="5143512"/>
            <a:ext cx="92869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85720" y="5572140"/>
            <a:ext cx="4500594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57158" y="6000768"/>
            <a:ext cx="4500594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85720" y="6500834"/>
            <a:ext cx="142876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786050" y="3071810"/>
            <a:ext cx="92869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929322" y="1142984"/>
            <a:ext cx="3000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指衬托、装饰。主要表示加以装饰，使事物变得更加好看。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4876" y="2143116"/>
            <a:ext cx="4214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因为车辆、烟卤不断地制造烟尘，污染城市环境，城市居民早已麻木不仁，早已习惯于污浊了，他们并不珍惜清新，但树木的感觉是非常鲜明的，在他们看来，城市充满烟实在令人悲凉，一行绿树只是点缀，改变不了悲凉的局面。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14876" y="3995678"/>
            <a:ext cx="42148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社会需要、人们需要的事业就是神圣的事业。居民需要新鲜的空气，行人需要绿阴，城市需要迎接太阳，从事神圣事业的人甘愿自我牺牲，像行道树放弃原始森林的优越条件一样，放弃了他们可以享受的幸福，放弃了可以得到的欢乐。但当你为神圣的事业承受痛苦。为人们的幸福牺牲个人幸福时，别人的幸福会使你幸福，这种幸福是深沉的幸福。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64291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批注阅读法的示例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595021"/>
            <a:ext cx="42862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       当夜来的时候，整个城市都是繁弦急管，都是红灯绿酒。而我们在寂静里，我们在黑暗里，我们在不被了解的孤独里。但我们苦熬着把牙龈咬得酸疼，直等到朝霞的旗冉冉升起，我们就站成一列致敬。无论如何，我们这城市总得有一些人迎接太阳！如果别人都不迎接，我们就负责把光明迎来。</a:t>
            </a:r>
            <a:endParaRPr lang="zh-CN" altLang="en-US" sz="2800" b="1"/>
          </a:p>
        </p:txBody>
      </p:sp>
      <p:sp>
        <p:nvSpPr>
          <p:cNvPr id="7" name="TextBox 6"/>
          <p:cNvSpPr txBox="1"/>
          <p:nvPr/>
        </p:nvSpPr>
        <p:spPr>
          <a:xfrm>
            <a:off x="4929190" y="142873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旁批：</a:t>
            </a:r>
            <a:r>
              <a:rPr lang="zh-CN" altLang="en-US" b="1" u="sng" smtClean="0"/>
              <a:t>　　　　　　　　　　　　　　　　　　　　　　</a:t>
            </a:r>
            <a:endParaRPr lang="zh-CN" altLang="en-US" b="1"/>
          </a:p>
        </p:txBody>
      </p:sp>
      <p:cxnSp>
        <p:nvCxnSpPr>
          <p:cNvPr id="8" name="直接连接符 7"/>
          <p:cNvCxnSpPr/>
          <p:nvPr/>
        </p:nvCxnSpPr>
        <p:spPr>
          <a:xfrm>
            <a:off x="5572132" y="214311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72132" y="257174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43570" y="307181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43570" y="357187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72132" y="400050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72132" y="450057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43570" y="557214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72132" y="507207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143108" y="2928934"/>
            <a:ext cx="207170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57158" y="3357562"/>
            <a:ext cx="4000528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7158" y="3786190"/>
            <a:ext cx="3500462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86380" y="1928802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对比，突出行道树的品格</a:t>
            </a:r>
            <a:endParaRPr lang="en-US" altLang="zh-CN" sz="20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排比，突出气势，强调行道树精神的笃定</a:t>
            </a:r>
            <a:endParaRPr lang="zh-CN" altLang="en-US" sz="2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14942" y="3500438"/>
            <a:ext cx="357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行道树为他人而放弃安逸生活，甘愿承受痛苦，无怨无悔，不求回报地为社会做贡献，他们是无私奉献者的化身。</a:t>
            </a:r>
            <a:endParaRPr lang="zh-CN" altLang="en-US" sz="2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28662" y="1785926"/>
            <a:ext cx="535785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考试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阅读理解题目失分多；</a:t>
            </a: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     语言积累不够，表达能力差。        </a:t>
            </a:r>
          </a:p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             （课堂上不愿意发言）；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57290" y="3857628"/>
            <a:ext cx="4565687" cy="946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孩子阅读能力差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 </a:t>
            </a:r>
            <a:endParaRPr lang="en-US" altLang="zh-CN" sz="2800" b="1">
              <a:solidFill>
                <a:srgbClr val="CC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             不爱读书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57148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后果：</a:t>
            </a:r>
          </a:p>
        </p:txBody>
      </p:sp>
      <p:pic>
        <p:nvPicPr>
          <p:cNvPr id="8" name="Picture 479" descr="ppt宝藏_www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62600"/>
            <a:ext cx="1295400" cy="1295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Picture 25" descr="中国风 (1)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750050" y="4114800"/>
            <a:ext cx="2393950" cy="27432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Picture 8" descr="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643042" y="5572140"/>
            <a:ext cx="5029200" cy="228601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428736"/>
            <a:ext cx="492922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        这时，或许有一个早起的孩子走过来，贪婪地呼吸著鲜洁的空气，这就是我们最自豪的时刻了。是的，或许所有的人早已习惯于污浊了，但我们仍然固执地制造着不被珍惜的清新。立在城市的飞尘里，</a:t>
            </a:r>
            <a:endParaRPr lang="en-US" altLang="zh-CN" sz="2800" b="1" smtClean="0"/>
          </a:p>
          <a:p>
            <a:r>
              <a:rPr lang="zh-CN" altLang="en-US" sz="2800" b="1" smtClean="0"/>
              <a:t>我们是一列忧愁而又快乐的树。</a:t>
            </a:r>
            <a:endParaRPr lang="zh-CN" altLang="en-US" sz="2800" b="1"/>
          </a:p>
        </p:txBody>
      </p:sp>
      <p:sp>
        <p:nvSpPr>
          <p:cNvPr id="6" name="TextBox 5"/>
          <p:cNvSpPr txBox="1"/>
          <p:nvPr/>
        </p:nvSpPr>
        <p:spPr>
          <a:xfrm>
            <a:off x="5143504" y="142873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</a:rPr>
              <a:t>旁批：</a:t>
            </a:r>
            <a:r>
              <a:rPr lang="zh-CN" altLang="en-US" b="1" u="sng" smtClean="0"/>
              <a:t>　　　　　　　　　　　　　　　　　　　　　　</a:t>
            </a:r>
            <a:endParaRPr lang="zh-CN" altLang="en-US" b="1"/>
          </a:p>
        </p:txBody>
      </p:sp>
      <p:cxnSp>
        <p:nvCxnSpPr>
          <p:cNvPr id="7" name="直接连接符 6"/>
          <p:cNvCxnSpPr/>
          <p:nvPr/>
        </p:nvCxnSpPr>
        <p:spPr>
          <a:xfrm>
            <a:off x="5572132" y="214311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72132" y="257174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43570" y="307181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43570" y="357187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72132" y="4000504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72132" y="450057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500166" y="6072206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571604" y="5572140"/>
            <a:ext cx="27860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0" y="514351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尾批：</a:t>
            </a:r>
            <a:r>
              <a:rPr lang="zh-CN" altLang="en-US" b="1" u="sng" smtClean="0"/>
              <a:t>　　　　　　　　　　　　　　　　　　　　　　</a:t>
            </a:r>
            <a:endParaRPr lang="zh-CN" altLang="en-US" b="1"/>
          </a:p>
        </p:txBody>
      </p:sp>
      <p:cxnSp>
        <p:nvCxnSpPr>
          <p:cNvPr id="18" name="直接连接符 17"/>
          <p:cNvCxnSpPr/>
          <p:nvPr/>
        </p:nvCxnSpPr>
        <p:spPr>
          <a:xfrm>
            <a:off x="428596" y="4927610"/>
            <a:ext cx="4500594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286348" y="2000240"/>
            <a:ext cx="38576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或许所有的人都早已习惯于污独了，但我们仍然固执地制造不被珍惜的清新。污独严重损害了市民的健康，遗憾的是，人们竟然习惯了、麻木不仁了，不想办法治理污染了。行道树尽管尽力制造清新，但毕竟力量有限，改变不了大局，它们为城市污染而优愁。为市民健康而忧愁，快乐的是它们从事了能为人们带来幸福的神圣事业。</a:t>
            </a:r>
            <a:endParaRPr lang="zh-CN" altLang="en-US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8662" y="4857760"/>
            <a:ext cx="82153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主旨</a:t>
            </a:r>
          </a:p>
          <a:p>
            <a:r>
              <a:rPr lang="zh-CN" altLang="en-US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因为社会需要、人们需要，行道树把自己立在城市飞尘里的苦熬当成了神圣的事业，他们并非不知晓自己的痛苦：离开自己的故土与同伴，离开肥沃的土壤与清新的空气，只落得满身烟尘；虽然立身繁华的都市，但都市的灯红酒绿却又将他们抛弃，让他们年复一年、日复一日地忍受着孤单、寂寞。尽管这样，他们依然在苦苦支撑，因为他们拥有这样的信念──我愿意为他人付出，我愿意默默奉献，我痛苦，但我无怨无悔，因为我的成就感和幸福感是那样的深沉！</a:t>
            </a:r>
            <a:endParaRPr lang="zh-CN" altLang="en-US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909300" y="12166600"/>
            <a:ext cx="393700" cy="355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00034" y="1643050"/>
            <a:ext cx="7920038" cy="1877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ea typeface="幼圆" pitchFamily="49" charset="-122"/>
              </a:rPr>
              <a:t>       </a:t>
            </a:r>
            <a:r>
              <a:rPr lang="zh-CN" altLang="en-US" sz="2800" b="1">
                <a:ea typeface="幼圆" pitchFamily="49" charset="-122"/>
              </a:rPr>
              <a:t>新课标指出：“阅读是学生个性化的行为，不能以教师的分析来代替学生的阅读实践。阅读教学的重点是培养学生具体</a:t>
            </a:r>
            <a:r>
              <a:rPr lang="zh-CN" altLang="en-US" sz="2800" b="1">
                <a:solidFill>
                  <a:srgbClr val="CC0000"/>
                </a:solidFill>
              </a:rPr>
              <a:t>感受、理解、欣赏、评价</a:t>
            </a:r>
            <a:r>
              <a:rPr lang="zh-CN" altLang="en-US" sz="2800" b="1">
                <a:ea typeface="幼圆" pitchFamily="49" charset="-122"/>
              </a:rPr>
              <a:t>的能力。</a:t>
            </a:r>
            <a:r>
              <a:rPr lang="zh-CN" altLang="en-US" sz="2800" b="1" smtClean="0">
                <a:ea typeface="幼圆" pitchFamily="49" charset="-122"/>
              </a:rPr>
              <a:t>”</a:t>
            </a:r>
            <a:endParaRPr lang="zh-CN" altLang="en-US" sz="2800" b="1">
              <a:ea typeface="幼圆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3786190"/>
            <a:ext cx="72866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+mn-ea"/>
              </a:rPr>
              <a:t>    阅读过程实际上是一个</a:t>
            </a:r>
            <a:r>
              <a:rPr lang="zh-CN" altLang="en-US" sz="2800" b="1" smtClean="0">
                <a:solidFill>
                  <a:srgbClr val="CC0000"/>
                </a:solidFill>
                <a:latin typeface="+mn-ea"/>
              </a:rPr>
              <a:t>心理</a:t>
            </a:r>
            <a:r>
              <a:rPr lang="zh-CN" altLang="en-US" sz="2800" b="1" smtClean="0">
                <a:latin typeface="+mn-ea"/>
              </a:rPr>
              <a:t>过程</a:t>
            </a:r>
            <a:r>
              <a:rPr lang="en-US" altLang="zh-CN" sz="2800" b="1" smtClean="0">
                <a:latin typeface="+mn-ea"/>
              </a:rPr>
              <a:t>,</a:t>
            </a:r>
            <a:r>
              <a:rPr lang="zh-CN" altLang="en-US" sz="2800" b="1" smtClean="0">
                <a:latin typeface="+mn-ea"/>
              </a:rPr>
              <a:t>作为一种学习行为</a:t>
            </a:r>
            <a:r>
              <a:rPr lang="en-US" altLang="zh-CN" sz="2800" b="1" smtClean="0">
                <a:latin typeface="+mn-ea"/>
              </a:rPr>
              <a:t>,</a:t>
            </a:r>
            <a:r>
              <a:rPr lang="zh-CN" altLang="en-US" sz="2800" b="1" smtClean="0">
                <a:latin typeface="+mn-ea"/>
              </a:rPr>
              <a:t>它的结果体现为阅读者内部的</a:t>
            </a:r>
            <a:r>
              <a:rPr lang="zh-CN" altLang="en-US" sz="2800" b="1" smtClean="0">
                <a:solidFill>
                  <a:srgbClr val="CC0000"/>
                </a:solidFill>
                <a:latin typeface="+mn-ea"/>
              </a:rPr>
              <a:t>心理</a:t>
            </a:r>
            <a:r>
              <a:rPr lang="zh-CN" altLang="en-US" sz="2800" b="1" smtClean="0">
                <a:latin typeface="+mn-ea"/>
              </a:rPr>
              <a:t>变化。外显的视觉行为是阅读的一个必要的阶段</a:t>
            </a:r>
            <a:r>
              <a:rPr lang="en-US" altLang="zh-CN" sz="2800" b="1" smtClean="0">
                <a:latin typeface="+mn-ea"/>
              </a:rPr>
              <a:t>,</a:t>
            </a:r>
            <a:r>
              <a:rPr lang="zh-CN" altLang="en-US" sz="2800" b="1" smtClean="0">
                <a:latin typeface="+mn-ea"/>
              </a:rPr>
              <a:t>却不是实质性的阶段</a:t>
            </a:r>
            <a:r>
              <a:rPr lang="en-US" altLang="zh-CN" sz="2800" b="1" smtClean="0">
                <a:latin typeface="+mn-ea"/>
              </a:rPr>
              <a:t>,</a:t>
            </a:r>
            <a:r>
              <a:rPr lang="zh-CN" altLang="en-US" sz="2800" b="1" smtClean="0">
                <a:latin typeface="+mn-ea"/>
              </a:rPr>
              <a:t>阅读的实质性阶段是在</a:t>
            </a:r>
            <a:r>
              <a:rPr lang="zh-CN" altLang="en-US" sz="2800" b="1" smtClean="0">
                <a:solidFill>
                  <a:srgbClr val="CC0000"/>
                </a:solidFill>
                <a:latin typeface="+mn-ea"/>
              </a:rPr>
              <a:t>心理</a:t>
            </a:r>
            <a:r>
              <a:rPr lang="zh-CN" altLang="en-US" sz="2800" b="1" smtClean="0">
                <a:latin typeface="+mn-ea"/>
              </a:rPr>
              <a:t>。</a:t>
            </a:r>
            <a:endParaRPr lang="zh-CN" altLang="en-US" sz="2800">
              <a:latin typeface="+mn-ea"/>
            </a:endParaRPr>
          </a:p>
        </p:txBody>
      </p:sp>
      <p:pic>
        <p:nvPicPr>
          <p:cNvPr id="7" name="Picture 31" descr="荷花 9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72198" y="2357430"/>
            <a:ext cx="2686050" cy="24860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15" descr="栏杆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1214422"/>
            <a:ext cx="3138515" cy="542926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571480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批注阅读法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1428736"/>
            <a:ext cx="4429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批注：</a:t>
            </a:r>
            <a:r>
              <a:rPr lang="en-US" altLang="zh-CN" sz="28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现代汉语词典</a:t>
            </a:r>
            <a:r>
              <a:rPr lang="en-US" altLang="zh-CN" sz="28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sz="280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2800" b="1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）加批语和注解；</a:t>
            </a:r>
          </a:p>
          <a:p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）指批评和注解的文字。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0430" y="3214686"/>
            <a:ext cx="5143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“注”是指通过圈点、勾划来标明文章的重点、难点和疑点</a:t>
            </a:r>
            <a:r>
              <a:rPr lang="zh-CN" altLang="en-US" sz="2800" smtClean="0"/>
              <a:t>，或查字典、或找参考书，弄清词义，指明出处，写在空白处 </a:t>
            </a:r>
            <a:r>
              <a:rPr lang="zh-CN" altLang="en-US" sz="2800" b="1" smtClean="0"/>
              <a:t>；“批”是对有感悟处进行评点，写下自己的主观感受（个性）。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285728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4282" y="1571612"/>
            <a:ext cx="8716992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在语文教学领域，批注式阅读可以是这样的：</a:t>
            </a:r>
          </a:p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批注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式阅读是指学生在自主阅读时，对文章的语言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进行感知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，对文章的内容、层次、思想感情、表现手法、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语言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特色、精彩片段、重点语句，在思考、分析、比较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归纳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的基础上，用线条、符号或简洁的文字加以标注的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读书方法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2976" y="500042"/>
            <a:ext cx="3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itchFamily="49" charset="-122"/>
              </a:rPr>
              <a:t>什么是批注式阅读？</a:t>
            </a:r>
          </a:p>
        </p:txBody>
      </p:sp>
      <p:pic>
        <p:nvPicPr>
          <p:cNvPr id="7" name="Picture 6" descr="上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6092825"/>
            <a:ext cx="9199563" cy="7651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Picture 20" descr="ppt宝藏_www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086600" y="4495800"/>
            <a:ext cx="2362200" cy="2362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64291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接下来你将学到：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1928802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、批注阅读法的示例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428868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、批注阅读法的方式及分类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3071810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、批注阅读法的意义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4612" y="3571876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、批注阅读法的符号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4143380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、批注阅读法的实操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19" descr="栏杆_副本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228600" y="6173788"/>
            <a:ext cx="9372600" cy="6842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" name="Picture 20" descr="1_210011_3_副本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078413"/>
            <a:ext cx="2514600" cy="17795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4" name="Picture 31" descr="荷花 9_副本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962400" y="4371975"/>
            <a:ext cx="2686050" cy="24860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" name="Picture 22" descr="图片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85800" y="2057400"/>
            <a:ext cx="1409700" cy="19240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Picture 29" descr="200851822531930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96000" y="4286256"/>
            <a:ext cx="3048000" cy="304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00166" y="571480"/>
            <a:ext cx="3500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批注阅读法的示例</a:t>
            </a:r>
            <a:endParaRPr lang="zh-CN" altLang="en-US" sz="3200">
              <a:solidFill>
                <a:schemeClr val="bg1"/>
              </a:solidFill>
            </a:endParaRPr>
          </a:p>
        </p:txBody>
      </p:sp>
      <p:pic>
        <p:nvPicPr>
          <p:cNvPr id="7" name="Picture 4" descr="PD_939072_L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357422" y="428604"/>
            <a:ext cx="3898900" cy="6165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0" y="428604"/>
            <a:ext cx="9144000" cy="765161"/>
          </a:xfrm>
          <a:prstGeom prst="rect">
            <a:avLst/>
          </a:prstGeom>
          <a:solidFill>
            <a:srgbClr val="047D8A">
              <a:alpha val="85098"/>
            </a:srgbClr>
          </a:solidFill>
          <a:ln>
            <a:noFill/>
          </a:ln>
          <a:effectLst>
            <a:outerShdw blurRad="203200" dist="152400" dir="5400000" algn="t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410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282" y="214290"/>
            <a:ext cx="1001316" cy="121444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5" name="图片 4" descr="timg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833431" cy="6858000"/>
          </a:xfrm>
          <a:prstGeom prst="rect">
            <a:avLst/>
          </a:prstGeom>
        </p:spPr>
      </p:pic>
      <p:pic>
        <p:nvPicPr>
          <p:cNvPr id="6" name="图片 5" descr="timg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684178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xt256.com</Company>
  <PresentationFormat>On-screen Show (4:3)</PresentationFormat>
  <Paragraphs>143</Paragraphs>
  <Slides>30</Slides>
  <Notes>30</Notes>
  <TotalTime>666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1">
      <vt:lpstr>Arial</vt:lpstr>
      <vt:lpstr>Calibri</vt:lpstr>
      <vt:lpstr>华文新魏</vt:lpstr>
      <vt:lpstr>幼圆</vt:lpstr>
      <vt:lpstr>微软雅黑</vt:lpstr>
      <vt:lpstr>宋体</vt:lpstr>
      <vt:lpstr>楷体</vt:lpstr>
      <vt:lpstr>楷体_GB2312</vt:lpstr>
      <vt:lpstr>Wingdings</vt:lpstr>
      <vt:lpstr>黑体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《古文观止 · 郑伯克段于鄢》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幻灯片 1</dc:title>
  <dc:creator>xt256.com</dc:creator>
  <cp:lastModifiedBy>xt256.com</cp:lastModifiedBy>
  <cp:revision>362</cp:revision>
  <dcterms:created xsi:type="dcterms:W3CDTF">2020-05-24T02:00:29Z</dcterms:created>
  <dcterms:modified xsi:type="dcterms:W3CDTF">2020-08-05T10:45:23Z</dcterms:modified>
</cp:coreProperties>
</file>