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80" r:id="rId3"/>
    <p:sldId id="682" r:id="rId4"/>
    <p:sldId id="694" r:id="rId5"/>
    <p:sldId id="686" r:id="rId6"/>
    <p:sldId id="706" r:id="rId7"/>
    <p:sldId id="729" r:id="rId8"/>
    <p:sldId id="730" r:id="rId9"/>
    <p:sldId id="731" r:id="rId10"/>
    <p:sldId id="732" r:id="rId11"/>
    <p:sldId id="723" r:id="rId12"/>
    <p:sldId id="733" r:id="rId13"/>
    <p:sldId id="734" r:id="rId14"/>
    <p:sldId id="724" r:id="rId15"/>
    <p:sldId id="725" r:id="rId16"/>
    <p:sldId id="735" r:id="rId17"/>
    <p:sldId id="736" r:id="rId18"/>
    <p:sldId id="737" r:id="rId19"/>
    <p:sldId id="726" r:id="rId20"/>
    <p:sldId id="738" r:id="rId21"/>
    <p:sldId id="739" r:id="rId22"/>
    <p:sldId id="727" r:id="rId23"/>
    <p:sldId id="740" r:id="rId24"/>
    <p:sldId id="741" r:id="rId25"/>
    <p:sldId id="742" r:id="rId26"/>
    <p:sldId id="684" r:id="rId27"/>
  </p:sldIdLst>
  <p:sldSz cx="12190412" cy="6858000"/>
  <p:notesSz cx="6858000" cy="9144000"/>
  <p:custDataLst>
    <p:tags r:id="rId28"/>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sz="2800" b="0" i="0" u="none" baseline="0">
        <a:solidFill>
          <a:srgbClr val="FF0000"/>
        </a:solidFill>
        <a:effectLst/>
        <a:latin typeface="Times New Roman" pitchFamily="18" charset="0"/>
        <a:ea typeface="华文细黑"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4931" autoAdjust="0"/>
    <p:restoredTop sz="95197" autoAdjust="0"/>
  </p:normalViewPr>
  <p:slideViewPr>
    <p:cSldViewPr>
      <p:cViewPr varScale="1">
        <p:scale>
          <a:sx n="74" d="100"/>
          <a:sy n="74" d="100"/>
        </p:scale>
        <p:origin x="0" y="0"/>
      </p:cViewPr>
    </p:cSldViewPr>
  </p:slideViewPr>
  <p:notesViewPr>
    <p:cSldViewPr>
      <p:cViewPr varScale="1">
        <p:scale>
          <a:sx n="59" d="100"/>
          <a:sy n="59"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4.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defRPr sz="1200" smtClean="0">
                <a:solidFill>
                  <a:schemeClr val="tx1"/>
                </a:solidFill>
                <a:latin typeface="Arial" pitchFamily="34" charset="0"/>
                <a:ea typeface="宋体"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200" smtClean="0">
                <a:solidFill>
                  <a:schemeClr val="tx1"/>
                </a:solidFill>
                <a:latin typeface="Arial" pitchFamily="34" charset="0"/>
                <a:ea typeface="宋体" pitchFamily="2" charset="-122"/>
                <a:cs typeface="+mn-cs"/>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052" name="Rectangle 4"/>
          <p:cNvSpPr>
            <a:spLocks noRot="1"/>
          </p:cNvSpPr>
          <p:nvPr>
            <p:ph type="sldImg" idx="2"/>
          </p:nvPr>
        </p:nvSpPr>
        <p:spPr>
          <a:xfrm>
            <a:off x="381000" y="685800"/>
            <a:ext cx="6096000" cy="3429000"/>
          </a:xfrm>
          <a:prstGeom prst="rect">
            <a:avLst/>
          </a:prstGeom>
          <a:noFill/>
          <a:ln>
            <a:noFill/>
            <a:miter lim="800000"/>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defRPr sz="1200" smtClean="0">
                <a:solidFill>
                  <a:schemeClr val="tx1"/>
                </a:solidFill>
                <a:latin typeface="Arial" pitchFamily="34" charset="0"/>
                <a:ea typeface="宋体"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Arial" pitchFamily="34" charset="0"/>
                <a:ea typeface="宋体"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A9AC1EA-4449-4EF0-9712-0575DFF53E34}" type="slidenum">
              <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200" b="0" i="0" u="none" strike="noStrike" kern="1200" cap="none" spc="0" normalizeH="0" baseline="0" noProof="0" smtClean="0">
              <a:ln>
                <a:noFill/>
              </a:ln>
              <a:solidFill>
                <a:schemeClr val="tx1"/>
              </a:solidFill>
              <a:effectLst/>
              <a:uLnTx/>
              <a:uFillTx/>
              <a:latin typeface="Arial" pitchFamily="34" charset="0"/>
              <a:ea typeface="宋体" pitchFamily="2" charset="-122"/>
              <a:cs typeface="Times New Roman" panose="02020603050405020304" pitchFamily="18" charset="0"/>
            </a:endParaRPr>
          </a:p>
        </p:txBody>
      </p:sp>
    </p:spTree>
  </p:cSld>
  <p:clrMap bg1="lt1" tx1="dk1" bg2="lt2" tx2="dk2" accent1="accent1" accent2="accent2" accent3="accent3" accent4="accent4" accent5="accent5" accent6="accent6" hlink="hlink" folHlink="folHlink"/>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9039225" y="188913"/>
            <a:ext cx="2944813" cy="12287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04788" y="188913"/>
            <a:ext cx="8682037" cy="1228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04788" y="188913"/>
            <a:ext cx="5813425" cy="647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88913"/>
            <a:ext cx="5813425" cy="647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prstTxWarp prst="textNoShape">
              <a:avLst/>
            </a:prstTxWarp>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just" defTabSz="914400" rtl="0" eaLnBrk="0" fontAlgn="base" latinLnBrk="0" hangingPunct="0">
              <a:lnSpc>
                <a:spcPct val="130000"/>
              </a:lnSpc>
              <a:spcBef>
                <a:spcPct val="20000"/>
              </a:spcBef>
              <a:spcAft>
                <a:spcPct val="0"/>
              </a:spcAft>
              <a:buClr>
                <a:schemeClr val="accent1"/>
              </a:buClr>
              <a:buSzTx/>
              <a:buFont typeface="Wingdings" pitchFamily="2" charset="2"/>
              <a:buNone/>
              <a:defRPr/>
            </a:pPr>
            <a:endParaRPr kumimoji="0" lang="zh-CN" altLang="en-US" sz="3200" b="1" i="0" u="none" strike="noStrike" kern="0" cap="none" spc="0" normalizeH="0" baseline="0" noProof="0" smtClean="0">
              <a:ln>
                <a:noFill/>
              </a:ln>
              <a:solidFill>
                <a:srgbClr val="000000"/>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p:sp>
        <p:nvSpPr>
          <p:cNvPr id="1026" name="Rectangle 3"/>
          <p:cNvSpPr/>
          <p:nvPr>
            <p:ph type="body" idx="1"/>
          </p:nvPr>
        </p:nvSpPr>
        <p:spPr>
          <a:xfrm>
            <a:off x="204788" y="188913"/>
            <a:ext cx="11779250" cy="6477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lvl="0"/>
            <a:r>
              <a:t>单击此处编辑母版文本样式</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xStyles>
    <p:titleStyle>
      <a:lvl1pPr marL="0" indent="0" algn="ctr" defTabSz="914400" rtl="0" eaLnBrk="0" fontAlgn="base" hangingPunct="0">
        <a:lnSpc>
          <a:spcPct val="100000"/>
        </a:lnSpc>
        <a:spcBef>
          <a:spcPct val="0"/>
        </a:spcBef>
        <a:spcAft>
          <a:spcPct val="0"/>
        </a:spcAft>
        <a:buClrTx/>
        <a:buSzTx/>
        <a:buFontTx/>
        <a:buNone/>
        <a:defRPr kumimoji="0" sz="2800" b="1" i="0" u="none" baseline="0">
          <a:solidFill>
            <a:srgbClr val="CC0000"/>
          </a:solidFill>
          <a:effectLst/>
          <a:latin typeface="方正小标宋简体" pitchFamily="65" charset="-122"/>
          <a:ea typeface="方正小标宋简体" pitchFamily="65" charset="-122"/>
          <a:cs typeface="+mj-cs"/>
        </a:defRPr>
      </a:lvl1pPr>
    </p:titleStyle>
    <p:body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sz="2800" b="1" i="0" u="none" baseline="0">
          <a:solidFill>
            <a:srgbClr val="000000"/>
          </a:solidFill>
          <a:effectLst/>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sz="2400" b="0" i="0" u="none" baseline="0">
          <a:solidFill>
            <a:srgbClr val="000000"/>
          </a:solidFill>
          <a:effectLst/>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sz="2400" b="0" i="0" u="none" baseline="0">
          <a:solidFill>
            <a:srgbClr val="000000"/>
          </a:solidFill>
          <a:effectLst/>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sz="2400" b="0" i="0" u="none" baseline="0">
          <a:solidFill>
            <a:srgbClr val="000000"/>
          </a:solidFill>
          <a:effectLst/>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sz="2400" b="0" i="0" u="none" baseline="0">
          <a:solidFill>
            <a:srgbClr val="000000"/>
          </a:solidFill>
          <a:effectLst/>
          <a:latin typeface="+mn-lt"/>
          <a:ea typeface="+mn-ea"/>
        </a:defRPr>
      </a:lvl5pPr>
      <a:lvl6pPr marL="2865438" indent="-228600" algn="just" rtl="0" fontAlgn="base" hangingPunct="0">
        <a:lnSpc>
          <a:spcPct val="145000"/>
        </a:lnSpc>
        <a:spcBef>
          <a:spcPct val="20000"/>
        </a:spcBef>
        <a:spcAft>
          <a:spcPct val="0"/>
        </a:spcAft>
        <a:defRPr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sz="2400">
          <a:solidFill>
            <a:srgbClr val="000000"/>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tags" Target="../tags/tag1.xml" /><Relationship Id="rId8"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7.png" /><Relationship Id="rId8" Type="http://schemas.openxmlformats.org/officeDocument/2006/relationships/tags" Target="../tags/tag3.xml" /><Relationship Id="rId9"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图片 7"/>
          <p:cNvPicPr>
            <a:picLocks noChangeAspect="1"/>
          </p:cNvPicPr>
          <p:nvPr/>
        </p:nvPicPr>
        <p:blipFill>
          <a:blip r:embed="rId2"/>
          <a:stretch>
            <a:fillRect/>
          </a:stretch>
        </p:blipFill>
        <p:spPr>
          <a:xfrm>
            <a:off x="0" y="0"/>
            <a:ext cx="12192000" cy="6858000"/>
          </a:xfrm>
          <a:prstGeom prst="rect">
            <a:avLst/>
          </a:prstGeom>
          <a:noFill/>
          <a:ln>
            <a:noFill/>
            <a:miter lim="800000"/>
          </a:ln>
        </p:spPr>
      </p:pic>
      <p:grpSp>
        <p:nvGrpSpPr>
          <p:cNvPr id="3075" name="Group 43"/>
          <p:cNvGrpSpPr/>
          <p:nvPr/>
        </p:nvGrpSpPr>
        <p:grpSpPr>
          <a:xfrm>
            <a:off x="0" y="3787775"/>
            <a:ext cx="12234863" cy="3113088"/>
            <a:chOff x="0" y="2386"/>
            <a:chExt cx="7707" cy="1961"/>
          </a:xfrm>
        </p:grpSpPr>
        <p:pic>
          <p:nvPicPr>
            <p:cNvPr id="3078" name="图片 2"/>
            <p:cNvPicPr>
              <a:picLocks noChangeAspect="1"/>
            </p:cNvPicPr>
            <p:nvPr/>
          </p:nvPicPr>
          <p:blipFill>
            <a:blip r:embed="rId3"/>
            <a:srcRect l="15589" t="70239"/>
            <a:stretch>
              <a:fillRect/>
            </a:stretch>
          </p:blipFill>
          <p:spPr>
            <a:xfrm>
              <a:off x="1432" y="3517"/>
              <a:ext cx="6248" cy="803"/>
            </a:xfrm>
            <a:prstGeom prst="rect">
              <a:avLst/>
            </a:prstGeom>
            <a:noFill/>
            <a:ln>
              <a:noFill/>
              <a:miter lim="800000"/>
            </a:ln>
          </p:spPr>
        </p:pic>
        <p:pic>
          <p:nvPicPr>
            <p:cNvPr id="3079" name="图片 3"/>
            <p:cNvPicPr>
              <a:picLocks noChangeAspect="1"/>
            </p:cNvPicPr>
            <p:nvPr/>
          </p:nvPicPr>
          <p:blipFill>
            <a:blip r:embed="rId4"/>
            <a:srcRect r="28345"/>
            <a:stretch>
              <a:fillRect/>
            </a:stretch>
          </p:blipFill>
          <p:spPr>
            <a:xfrm>
              <a:off x="0" y="2386"/>
              <a:ext cx="2960" cy="1506"/>
            </a:xfrm>
            <a:prstGeom prst="rect">
              <a:avLst/>
            </a:prstGeom>
            <a:noFill/>
            <a:ln>
              <a:noFill/>
              <a:miter lim="800000"/>
            </a:ln>
          </p:spPr>
        </p:pic>
        <p:pic>
          <p:nvPicPr>
            <p:cNvPr id="3080" name="图片 4"/>
            <p:cNvPicPr>
              <a:picLocks noChangeAspect="1"/>
            </p:cNvPicPr>
            <p:nvPr/>
          </p:nvPicPr>
          <p:blipFill>
            <a:blip r:embed="rId5"/>
            <a:srcRect r="39191"/>
            <a:stretch>
              <a:fillRect/>
            </a:stretch>
          </p:blipFill>
          <p:spPr>
            <a:xfrm>
              <a:off x="0" y="2460"/>
              <a:ext cx="3024" cy="1813"/>
            </a:xfrm>
            <a:prstGeom prst="rect">
              <a:avLst/>
            </a:prstGeom>
            <a:noFill/>
            <a:ln>
              <a:noFill/>
              <a:miter lim="800000"/>
            </a:ln>
          </p:spPr>
        </p:pic>
        <p:pic>
          <p:nvPicPr>
            <p:cNvPr id="3081" name="图片 5"/>
            <p:cNvPicPr>
              <a:picLocks noChangeAspect="1"/>
            </p:cNvPicPr>
            <p:nvPr/>
          </p:nvPicPr>
          <p:blipFill>
            <a:blip r:embed="rId6"/>
            <a:srcRect l="50355" t="31618"/>
            <a:stretch>
              <a:fillRect/>
            </a:stretch>
          </p:blipFill>
          <p:spPr>
            <a:xfrm>
              <a:off x="4419" y="2696"/>
              <a:ext cx="3288" cy="1651"/>
            </a:xfrm>
            <a:prstGeom prst="rect">
              <a:avLst/>
            </a:prstGeom>
            <a:noFill/>
            <a:ln>
              <a:noFill/>
              <a:miter lim="800000"/>
            </a:ln>
          </p:spPr>
        </p:pic>
      </p:grpSp>
      <p:sp>
        <p:nvSpPr>
          <p:cNvPr id="3076" name="PA_文本框 15"/>
          <p:cNvSpPr/>
          <p:nvPr>
            <p:custDataLst>
              <p:tags r:id="rId7"/>
            </p:custDataLst>
          </p:nvPr>
        </p:nvSpPr>
        <p:spPr>
          <a:xfrm>
            <a:off x="1371600" y="2257425"/>
            <a:ext cx="9434513" cy="730250"/>
          </a:xfrm>
          <a:prstGeom prst="rect">
            <a:avLst/>
          </a:prstGeom>
          <a:noFill/>
          <a:ln>
            <a:noFill/>
            <a:miter lim="800000"/>
          </a:ln>
        </p:spPr>
        <p:txBody>
          <a:bodyPr lIns="121896" tIns="60947" rIns="121896" bIns="60947">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0"/>
              </a:spcBef>
              <a:buClrTx/>
              <a:buFontTx/>
              <a:buNone/>
            </a:pPr>
            <a:r>
              <a:rPr lang="zh-CN" altLang="en-US" sz="4000">
                <a:ea typeface="微软雅黑" pitchFamily="34" charset="-122"/>
              </a:rPr>
              <a:t>　新教材 </a:t>
            </a:r>
            <a:r>
              <a:rPr lang="en-US" altLang="zh-CN" sz="4000">
                <a:ea typeface="微软雅黑" pitchFamily="34" charset="-122"/>
              </a:rPr>
              <a:t>• </a:t>
            </a:r>
            <a:r>
              <a:rPr lang="zh-CN" altLang="en-US" sz="4000">
                <a:ea typeface="微软雅黑" pitchFamily="34" charset="-122"/>
              </a:rPr>
              <a:t>语文　必修（上册）</a:t>
            </a:r>
            <a:endParaRPr lang="zh-CN" altLang="en-US" sz="4000">
              <a:ea typeface="微软雅黑" pitchFamily="34" charset="-122"/>
            </a:endParaRPr>
          </a:p>
        </p:txBody>
      </p:sp>
      <p:sp>
        <p:nvSpPr>
          <p:cNvPr id="3077" name="PA_文本框 15"/>
          <p:cNvSpPr/>
          <p:nvPr>
            <p:custDataLst>
              <p:tags r:id="rId8"/>
            </p:custDataLst>
          </p:nvPr>
        </p:nvSpPr>
        <p:spPr>
          <a:xfrm>
            <a:off x="1406525" y="3127375"/>
            <a:ext cx="9434513" cy="1339850"/>
          </a:xfrm>
          <a:prstGeom prst="rect">
            <a:avLst/>
          </a:prstGeom>
          <a:noFill/>
          <a:ln>
            <a:noFill/>
            <a:miter lim="800000"/>
          </a:ln>
        </p:spPr>
        <p:txBody>
          <a:bodyPr lIns="121896" tIns="60947" rIns="121896" bIns="60947">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0"/>
              </a:spcBef>
              <a:buClrTx/>
              <a:buFontTx/>
              <a:buNone/>
            </a:pPr>
            <a:r>
              <a:rPr lang="zh-CN" altLang="zh-CN" sz="4000">
                <a:ea typeface="微软雅黑" pitchFamily="34" charset="-122"/>
              </a:rPr>
              <a:t>第七单元　自然情怀——文学阅读与写作(三)</a:t>
            </a:r>
            <a:endParaRPr lang="en-US" altLang="zh-CN" sz="4000">
              <a:ea typeface="微软雅黑" pitchFamily="34" charset="-122"/>
            </a:endParaRPr>
          </a:p>
        </p:txBody>
      </p:sp>
    </p:spTree>
  </p:cSld>
  <p:clrMapOvr>
    <a:masterClrMapping/>
  </p:clrMapOvr>
  <p:transition>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p:nvPr>
            <p:ph type="body" idx="1"/>
          </p:nvPr>
        </p:nvSpPr>
        <p:spPr>
          <a:xfrm>
            <a:off x="204788" y="1584325"/>
            <a:ext cx="11779250" cy="3127375"/>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学习任务二</a:t>
            </a:r>
            <a:r>
              <a:rPr lang="zh-CN" altLang="en-US">
                <a:ea typeface="Times New Roman" pitchFamily="18" charset="0"/>
              </a:rPr>
              <a:t>  </a:t>
            </a:r>
            <a:r>
              <a:rPr lang="zh-CN" altLang="en-US">
                <a:latin typeface="华文细黑" pitchFamily="2" charset="-122"/>
                <a:ea typeface="Times New Roman" pitchFamily="18" charset="0"/>
              </a:rPr>
              <a:t>悟境</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研究探讨赤壁和泰山所承载的文人的精神境界与文化情结</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活动</a:t>
            </a:r>
            <a:r>
              <a:rPr lang="en-US" altLang="zh-CN">
                <a:ea typeface="Times New Roman" pitchFamily="18" charset="0"/>
              </a:rPr>
              <a:t>1</a:t>
            </a:r>
            <a:r>
              <a:rPr lang="zh-CN" altLang="en-US">
                <a:latin typeface="华文细黑" pitchFamily="2" charset="-122"/>
                <a:ea typeface="Times New Roman" pitchFamily="18" charset="0"/>
              </a:rPr>
              <a:t>：梳理</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赤壁赋</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中作者的情感变化脉络</a:t>
            </a:r>
            <a:r>
              <a:rPr lang="zh-CN" altLang="en-US">
                <a:ea typeface="宋体" pitchFamily="2" charset="-122"/>
              </a:rPr>
              <a:t>，</a:t>
            </a:r>
            <a:r>
              <a:rPr lang="zh-CN" altLang="en-US">
                <a:latin typeface="华文细黑" pitchFamily="2" charset="-122"/>
                <a:ea typeface="Times New Roman" pitchFamily="18" charset="0"/>
              </a:rPr>
              <a:t>分析文中的景与情是怎样完美融合的</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答：</a:t>
            </a:r>
            <a:r>
              <a:rPr lang="en-US" altLang="zh-CN">
                <a:ea typeface="Times New Roman" pitchFamily="18" charset="0"/>
              </a:rPr>
              <a:t>__________________________________________________</a:t>
            </a:r>
            <a:endParaRPr lang="zh-CN" altLang="en-US">
              <a:ea typeface="Times New Roman" pitchFamily="18" charset="0"/>
            </a:endParaRPr>
          </a:p>
        </p:txBody>
      </p:sp>
    </p:spTree>
  </p:cSld>
  <p:clrMapOvr>
    <a:masterClrMapping/>
  </p:clrMapOvr>
  <p:transition>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p:nvPr/>
        </p:nvSpPr>
        <p:spPr>
          <a:xfrm>
            <a:off x="204788" y="796925"/>
            <a:ext cx="11779250" cy="50927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赤壁赋</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的情感起伏变化脉络非常清晰：先写清风明月之美</a:t>
            </a:r>
            <a:r>
              <a:rPr lang="zh-CN" altLang="en-US">
                <a:ea typeface="宋体" pitchFamily="2" charset="-122"/>
              </a:rPr>
              <a:t>，</a:t>
            </a:r>
            <a:r>
              <a:rPr lang="zh-CN" altLang="en-US">
                <a:latin typeface="华文细黑" pitchFamily="2" charset="-122"/>
                <a:ea typeface="Times New Roman" pitchFamily="18" charset="0"/>
              </a:rPr>
              <a:t>表现出玩赏之乐；再通过主客问答的形式</a:t>
            </a:r>
            <a:r>
              <a:rPr lang="zh-CN" altLang="en-US">
                <a:ea typeface="宋体" pitchFamily="2" charset="-122"/>
              </a:rPr>
              <a:t>，</a:t>
            </a:r>
            <a:r>
              <a:rPr lang="zh-CN" altLang="en-US">
                <a:latin typeface="华文细黑" pitchFamily="2" charset="-122"/>
                <a:ea typeface="Times New Roman" pitchFamily="18" charset="0"/>
              </a:rPr>
              <a:t>写历史人物的兴亡和现实中的苦闷与悲伤；继而对</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变与不变</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的辩证哲理进行阐释</a:t>
            </a:r>
            <a:r>
              <a:rPr lang="zh-CN" altLang="en-US">
                <a:ea typeface="宋体" pitchFamily="2" charset="-122"/>
              </a:rPr>
              <a:t>，</a:t>
            </a:r>
            <a:r>
              <a:rPr lang="zh-CN" altLang="en-US">
                <a:latin typeface="华文细黑" pitchFamily="2" charset="-122"/>
                <a:ea typeface="Times New Roman" pitchFamily="18" charset="0"/>
              </a:rPr>
              <a:t>以此寻求精神上的解脱</a:t>
            </a:r>
            <a:r>
              <a:rPr lang="zh-CN" altLang="en-US">
                <a:ea typeface="宋体" pitchFamily="2" charset="-122"/>
              </a:rPr>
              <a:t>，</a:t>
            </a:r>
            <a:r>
              <a:rPr lang="zh-CN" altLang="en-US">
                <a:latin typeface="华文细黑" pitchFamily="2" charset="-122"/>
                <a:ea typeface="Times New Roman" pitchFamily="18" charset="0"/>
              </a:rPr>
              <a:t>最后归于旷达乐观</a:t>
            </a:r>
            <a:r>
              <a:rPr lang="zh-CN" altLang="en-US">
                <a:ea typeface="宋体" pitchFamily="2" charset="-122"/>
              </a:rPr>
              <a:t>。</a:t>
            </a:r>
            <a:r>
              <a:rPr lang="zh-CN" altLang="en-US">
                <a:latin typeface="华文细黑" pitchFamily="2" charset="-122"/>
                <a:ea typeface="Times New Roman" pitchFamily="18" charset="0"/>
              </a:rPr>
              <a:t>展示出作者的豁达胸襟和乐观态度</a:t>
            </a:r>
            <a:r>
              <a:rPr lang="zh-CN" altLang="en-US">
                <a:ea typeface="宋体" pitchFamily="2" charset="-122"/>
              </a:rPr>
              <a:t>。</a:t>
            </a:r>
            <a:r>
              <a:rPr lang="zh-CN" altLang="en-US">
                <a:latin typeface="华文细黑" pitchFamily="2" charset="-122"/>
                <a:ea typeface="Times New Roman" pitchFamily="18" charset="0"/>
              </a:rPr>
              <a:t>其中</a:t>
            </a:r>
            <a:r>
              <a:rPr lang="zh-CN" altLang="en-US">
                <a:ea typeface="宋体" pitchFamily="2" charset="-122"/>
              </a:rPr>
              <a:t>，</a:t>
            </a:r>
            <a:r>
              <a:rPr lang="zh-CN" altLang="en-US">
                <a:latin typeface="华文细黑" pitchFamily="2" charset="-122"/>
                <a:ea typeface="Times New Roman" pitchFamily="18" charset="0"/>
              </a:rPr>
              <a:t>主客对话所表现的忧伤与喜乐</a:t>
            </a:r>
            <a:r>
              <a:rPr lang="zh-CN" altLang="en-US">
                <a:ea typeface="宋体" pitchFamily="2" charset="-122"/>
              </a:rPr>
              <a:t>，</a:t>
            </a:r>
            <a:r>
              <a:rPr lang="zh-CN" altLang="en-US">
                <a:latin typeface="华文细黑" pitchFamily="2" charset="-122"/>
                <a:ea typeface="Times New Roman" pitchFamily="18" charset="0"/>
              </a:rPr>
              <a:t>都是作者内心矛盾和复杂感情的真实反映</a:t>
            </a:r>
            <a:r>
              <a:rPr lang="zh-CN" altLang="en-US">
                <a:ea typeface="宋体" pitchFamily="2" charset="-122"/>
              </a:rPr>
              <a:t>。</a:t>
            </a:r>
            <a:r>
              <a:rPr lang="zh-CN" altLang="en-US">
                <a:latin typeface="华文细黑" pitchFamily="2" charset="-122"/>
                <a:ea typeface="Times New Roman" pitchFamily="18" charset="0"/>
              </a:rPr>
              <a:t>作者在</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哀吾生之须臾</a:t>
            </a:r>
            <a:r>
              <a:rPr lang="zh-CN" altLang="en-US">
                <a:ea typeface="宋体" pitchFamily="2" charset="-122"/>
              </a:rPr>
              <a:t>，</a:t>
            </a:r>
            <a:r>
              <a:rPr lang="zh-CN" altLang="en-US">
                <a:latin typeface="华文细黑" pitchFamily="2" charset="-122"/>
                <a:ea typeface="Times New Roman" pitchFamily="18" charset="0"/>
              </a:rPr>
              <a:t>羡长江之无穷</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中流露了人生无常的消极情绪</a:t>
            </a:r>
            <a:r>
              <a:rPr lang="zh-CN" altLang="en-US">
                <a:ea typeface="宋体" pitchFamily="2" charset="-122"/>
              </a:rPr>
              <a:t>，</a:t>
            </a:r>
            <a:r>
              <a:rPr lang="zh-CN" altLang="en-US">
                <a:latin typeface="华文细黑" pitchFamily="2" charset="-122"/>
                <a:ea typeface="Times New Roman" pitchFamily="18" charset="0"/>
              </a:rPr>
              <a:t>但他并不沉沦于个人愁怀</a:t>
            </a:r>
            <a:r>
              <a:rPr lang="zh-CN" altLang="en-US">
                <a:ea typeface="宋体" pitchFamily="2" charset="-122"/>
              </a:rPr>
              <a:t>，</a:t>
            </a:r>
            <a:r>
              <a:rPr lang="zh-CN" altLang="en-US">
                <a:latin typeface="华文细黑" pitchFamily="2" charset="-122"/>
                <a:ea typeface="Times New Roman" pitchFamily="18" charset="0"/>
              </a:rPr>
              <a:t>而是主动丢开思想包袱</a:t>
            </a:r>
            <a:r>
              <a:rPr lang="zh-CN" altLang="en-US">
                <a:ea typeface="宋体" pitchFamily="2" charset="-122"/>
              </a:rPr>
              <a:t>，</a:t>
            </a:r>
            <a:r>
              <a:rPr lang="zh-CN" altLang="en-US">
                <a:latin typeface="华文细黑" pitchFamily="2" charset="-122"/>
                <a:ea typeface="Times New Roman" pitchFamily="18" charset="0"/>
              </a:rPr>
              <a:t>以江水明月作比</a:t>
            </a:r>
            <a:r>
              <a:rPr lang="zh-CN" altLang="en-US">
                <a:ea typeface="宋体" pitchFamily="2" charset="-122"/>
              </a:rPr>
              <a:t>，</a:t>
            </a:r>
            <a:r>
              <a:rPr lang="zh-CN" altLang="en-US">
                <a:latin typeface="华文细黑" pitchFamily="2" charset="-122"/>
                <a:ea typeface="Times New Roman" pitchFamily="18" charset="0"/>
              </a:rPr>
              <a:t>从庄子的哲学中寻找人生之路</a:t>
            </a:r>
            <a:r>
              <a:rPr lang="zh-CN" altLang="en-US">
                <a:ea typeface="宋体" pitchFamily="2" charset="-122"/>
              </a:rPr>
              <a:t>，</a:t>
            </a:r>
            <a:r>
              <a:rPr lang="zh-CN" altLang="en-US">
                <a:latin typeface="华文细黑" pitchFamily="2" charset="-122"/>
                <a:ea typeface="Times New Roman" pitchFamily="18" charset="0"/>
              </a:rPr>
              <a:t>表现出一种洒脱</a:t>
            </a:r>
            <a:r>
              <a:rPr lang="zh-CN" altLang="en-US">
                <a:ea typeface="宋体" pitchFamily="2" charset="-122"/>
              </a:rPr>
              <a:t>、</a:t>
            </a:r>
            <a:r>
              <a:rPr lang="zh-CN" altLang="en-US">
                <a:latin typeface="华文细黑" pitchFamily="2" charset="-122"/>
                <a:ea typeface="Times New Roman" pitchFamily="18" charset="0"/>
              </a:rPr>
              <a:t>豪迈的气度</a:t>
            </a:r>
            <a:r>
              <a:rPr lang="zh-CN" altLang="en-US">
                <a:ea typeface="宋体" pitchFamily="2" charset="-122"/>
              </a:rPr>
              <a:t>，</a:t>
            </a:r>
            <a:r>
              <a:rPr lang="zh-CN" altLang="en-US">
                <a:latin typeface="华文细黑" pitchFamily="2" charset="-122"/>
                <a:ea typeface="Times New Roman" pitchFamily="18" charset="0"/>
              </a:rPr>
              <a:t>使文章具有了积极进取</a:t>
            </a:r>
            <a:r>
              <a:rPr lang="zh-CN" altLang="en-US">
                <a:ea typeface="宋体" pitchFamily="2" charset="-122"/>
              </a:rPr>
              <a:t>、</a:t>
            </a:r>
            <a:r>
              <a:rPr lang="zh-CN" altLang="en-US">
                <a:latin typeface="华文细黑" pitchFamily="2" charset="-122"/>
                <a:ea typeface="Times New Roman" pitchFamily="18" charset="0"/>
              </a:rPr>
              <a:t>达观超然的感情色彩</a:t>
            </a:r>
            <a:r>
              <a:rPr lang="zh-CN" altLang="en-US">
                <a:ea typeface="宋体" pitchFamily="2" charset="-122"/>
              </a:rPr>
              <a:t>。</a:t>
            </a:r>
            <a:endParaRPr lang="zh-CN" altLang="en-US">
              <a:ea typeface="宋体" pitchFamily="2" charset="-122"/>
            </a:endParaRPr>
          </a:p>
        </p:txBody>
      </p:sp>
      <p:grpSp>
        <p:nvGrpSpPr>
          <p:cNvPr id="13315" name="Group 3"/>
          <p:cNvGrpSpPr/>
          <p:nvPr/>
        </p:nvGrpSpPr>
        <p:grpSpPr>
          <a:xfrm>
            <a:off x="10487025" y="6394450"/>
            <a:ext cx="1644650" cy="431800"/>
            <a:chOff x="7101" y="4028"/>
            <a:chExt cx="541" cy="272"/>
          </a:xfrm>
        </p:grpSpPr>
        <p:pic>
          <p:nvPicPr>
            <p:cNvPr id="13316"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3317"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5"/>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childTnLst>
              </p:cTn>
              <p:nextCondLst>
                <p:cond evt="onClick" delay="0">
                  <p:tgtEl>
                    <p:spTgt spid="13315"/>
                  </p:tgtEl>
                </p:cond>
              </p:nextCondLst>
            </p:seq>
          </p:childTnLst>
        </p:cTn>
      </p:par>
    </p:tnLst>
    <p:bldLst>
      <p:bldP spid="133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p:cNvSpPr/>
          <p:nvPr>
            <p:ph type="body" idx="1"/>
          </p:nvPr>
        </p:nvSpPr>
        <p:spPr>
          <a:xfrm>
            <a:off x="204788" y="965200"/>
            <a:ext cx="11779250" cy="1844675"/>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活动</a:t>
            </a:r>
            <a:r>
              <a:rPr lang="en-US" altLang="zh-CN">
                <a:ea typeface="Times New Roman" pitchFamily="18" charset="0"/>
              </a:rPr>
              <a:t>2</a:t>
            </a:r>
            <a:r>
              <a:rPr lang="zh-CN" altLang="en-US">
                <a:latin typeface="华文细黑" pitchFamily="2" charset="-122"/>
                <a:ea typeface="Times New Roman" pitchFamily="18" charset="0"/>
              </a:rPr>
              <a:t>：</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为何详细叙述描写登山的过程以及沿途的自然和人文景观？表现了作者怎样的精神境界？</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答：</a:t>
            </a:r>
            <a:r>
              <a:rPr lang="en-US" altLang="zh-CN">
                <a:ea typeface="Times New Roman" pitchFamily="18" charset="0"/>
              </a:rPr>
              <a:t>__________________________________________________</a:t>
            </a:r>
            <a:endParaRPr lang="zh-CN" altLang="en-US">
              <a:ea typeface="Times New Roman" pitchFamily="18" charset="0"/>
            </a:endParaRPr>
          </a:p>
        </p:txBody>
      </p:sp>
      <p:sp>
        <p:nvSpPr>
          <p:cNvPr id="14339" name="Rectangle 3"/>
          <p:cNvSpPr/>
          <p:nvPr/>
        </p:nvSpPr>
        <p:spPr>
          <a:xfrm>
            <a:off x="204788" y="2765425"/>
            <a:ext cx="11779250" cy="28702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写登山的艰难和登上山巅之后所见的雄浑开阔</a:t>
            </a:r>
            <a:r>
              <a:rPr lang="zh-CN" altLang="en-US">
                <a:ea typeface="宋体" pitchFamily="2" charset="-122"/>
              </a:rPr>
              <a:t>，</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道中迷雾冰滑</a:t>
            </a:r>
            <a:r>
              <a:rPr lang="zh-CN" altLang="en-US">
                <a:ea typeface="宋体" pitchFamily="2" charset="-122"/>
              </a:rPr>
              <a:t>，</a:t>
            </a:r>
            <a:r>
              <a:rPr lang="zh-CN" altLang="en-US">
                <a:latin typeface="华文细黑" pitchFamily="2" charset="-122"/>
                <a:ea typeface="Times New Roman" pitchFamily="18" charset="0"/>
              </a:rPr>
              <a:t>磴几不可登</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目的是为了突出泰山的高峻</a:t>
            </a:r>
            <a:r>
              <a:rPr lang="zh-CN" altLang="en-US">
                <a:ea typeface="宋体" pitchFamily="2" charset="-122"/>
              </a:rPr>
              <a:t>。</a:t>
            </a:r>
            <a:r>
              <a:rPr lang="zh-CN" altLang="en-US">
                <a:latin typeface="华文细黑" pitchFamily="2" charset="-122"/>
                <a:ea typeface="Times New Roman" pitchFamily="18" charset="0"/>
              </a:rPr>
              <a:t>介绍沿途的自然和人文景观</a:t>
            </a:r>
            <a:r>
              <a:rPr lang="zh-CN" altLang="en-US">
                <a:ea typeface="宋体" pitchFamily="2" charset="-122"/>
              </a:rPr>
              <a:t>，</a:t>
            </a:r>
            <a:r>
              <a:rPr lang="zh-CN" altLang="en-US">
                <a:latin typeface="华文细黑" pitchFamily="2" charset="-122"/>
                <a:ea typeface="Times New Roman" pitchFamily="18" charset="0"/>
              </a:rPr>
              <a:t>均为泰山的名胜古迹</a:t>
            </a:r>
            <a:r>
              <a:rPr lang="zh-CN" altLang="en-US">
                <a:ea typeface="宋体" pitchFamily="2" charset="-122"/>
              </a:rPr>
              <a:t>，</a:t>
            </a:r>
            <a:r>
              <a:rPr lang="zh-CN" altLang="en-US">
                <a:latin typeface="华文细黑" pitchFamily="2" charset="-122"/>
                <a:ea typeface="Times New Roman" pitchFamily="18" charset="0"/>
              </a:rPr>
              <a:t>有些远古石刻的字迹已经模糊或缺失</a:t>
            </a:r>
            <a:r>
              <a:rPr lang="zh-CN" altLang="en-US">
                <a:ea typeface="宋体" pitchFamily="2" charset="-122"/>
              </a:rPr>
              <a:t>，</a:t>
            </a:r>
            <a:r>
              <a:rPr lang="zh-CN" altLang="en-US">
                <a:latin typeface="华文细黑" pitchFamily="2" charset="-122"/>
                <a:ea typeface="Times New Roman" pitchFamily="18" charset="0"/>
              </a:rPr>
              <a:t>表现的是泰山的古老风貌</a:t>
            </a:r>
            <a:r>
              <a:rPr lang="zh-CN" altLang="en-US">
                <a:ea typeface="宋体" pitchFamily="2" charset="-122"/>
              </a:rPr>
              <a:t>。</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再现了泰山的高峻壮美和古老文化</a:t>
            </a:r>
            <a:r>
              <a:rPr lang="zh-CN" altLang="en-US">
                <a:ea typeface="宋体" pitchFamily="2" charset="-122"/>
              </a:rPr>
              <a:t>，</a:t>
            </a:r>
            <a:r>
              <a:rPr lang="zh-CN" altLang="en-US">
                <a:latin typeface="华文细黑" pitchFamily="2" charset="-122"/>
                <a:ea typeface="Times New Roman" pitchFamily="18" charset="0"/>
              </a:rPr>
              <a:t>彰显了作者热爱祖国</a:t>
            </a:r>
            <a:r>
              <a:rPr lang="zh-CN" altLang="en-US">
                <a:ea typeface="宋体" pitchFamily="2" charset="-122"/>
              </a:rPr>
              <a:t>、</a:t>
            </a:r>
            <a:r>
              <a:rPr lang="zh-CN" altLang="en-US">
                <a:latin typeface="华文细黑" pitchFamily="2" charset="-122"/>
                <a:ea typeface="Times New Roman" pitchFamily="18" charset="0"/>
              </a:rPr>
              <a:t>热爱名山大川的精神境界</a:t>
            </a:r>
            <a:r>
              <a:rPr lang="zh-CN" altLang="en-US">
                <a:ea typeface="宋体" pitchFamily="2" charset="-122"/>
              </a:rPr>
              <a:t>。</a:t>
            </a:r>
            <a:endParaRPr lang="zh-CN" altLang="en-US">
              <a:ea typeface="宋体" pitchFamily="2" charset="-122"/>
            </a:endParaRPr>
          </a:p>
        </p:txBody>
      </p:sp>
      <p:grpSp>
        <p:nvGrpSpPr>
          <p:cNvPr id="14340" name="Group 4"/>
          <p:cNvGrpSpPr/>
          <p:nvPr/>
        </p:nvGrpSpPr>
        <p:grpSpPr>
          <a:xfrm>
            <a:off x="10487025" y="6394450"/>
            <a:ext cx="1644650" cy="431800"/>
            <a:chOff x="7101" y="4028"/>
            <a:chExt cx="541" cy="272"/>
          </a:xfrm>
        </p:grpSpPr>
        <p:pic>
          <p:nvPicPr>
            <p:cNvPr id="14341" name="Picture 5"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4342" name="Text Box 6"/>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4340"/>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childTnLst>
              </p:cTn>
              <p:nextCondLst>
                <p:cond evt="onClick" delay="0">
                  <p:tgtEl>
                    <p:spTgt spid="14340"/>
                  </p:tgtEl>
                </p:cond>
              </p:nextCondLst>
            </p:seq>
          </p:childTnLst>
        </p:cTn>
      </p:par>
    </p:tnLst>
    <p:bldLst>
      <p:bldP spid="1433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p:nvPr>
            <p:ph type="body" idx="1"/>
          </p:nvPr>
        </p:nvSpPr>
        <p:spPr>
          <a:xfrm>
            <a:off x="204788" y="527050"/>
            <a:ext cx="11779250" cy="543560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algn="ctr" eaLnBrk="1">
              <a:buNone/>
            </a:pPr>
            <a:r>
              <a:rPr lang="zh-CN" altLang="en-US">
                <a:latin typeface="华文细黑" pitchFamily="2" charset="-122"/>
                <a:ea typeface="Times New Roman" pitchFamily="18" charset="0"/>
              </a:rPr>
              <a:t>第</a:t>
            </a:r>
            <a:r>
              <a:rPr lang="en-US" altLang="zh-CN">
                <a:ea typeface="Times New Roman" pitchFamily="18" charset="0"/>
              </a:rPr>
              <a:t>2</a:t>
            </a:r>
            <a:r>
              <a:rPr lang="zh-CN" altLang="en-US">
                <a:latin typeface="华文细黑" pitchFamily="2" charset="-122"/>
                <a:ea typeface="Times New Roman" pitchFamily="18" charset="0"/>
              </a:rPr>
              <a:t>课时</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学习任务三</a:t>
            </a:r>
            <a:r>
              <a:rPr lang="zh-CN" altLang="en-US">
                <a:ea typeface="Times New Roman" pitchFamily="18" charset="0"/>
              </a:rPr>
              <a:t>  </a:t>
            </a:r>
            <a:r>
              <a:rPr lang="zh-CN" altLang="en-US">
                <a:latin typeface="华文细黑" pitchFamily="2" charset="-122"/>
                <a:ea typeface="Times New Roman" pitchFamily="18" charset="0"/>
              </a:rPr>
              <a:t>赋体游记</a:t>
            </a:r>
            <a:r>
              <a:rPr lang="zh-CN" altLang="en-US">
                <a:ea typeface="宋体" pitchFamily="2" charset="-122"/>
              </a:rPr>
              <a:t>，</a:t>
            </a:r>
            <a:r>
              <a:rPr lang="zh-CN" altLang="en-US">
                <a:latin typeface="华文细黑" pitchFamily="2" charset="-122"/>
                <a:ea typeface="Times New Roman" pitchFamily="18" charset="0"/>
              </a:rPr>
              <a:t>各臻其妙</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研究性学习不仅要研究文章的内容</a:t>
            </a:r>
            <a:r>
              <a:rPr lang="zh-CN" altLang="en-US">
                <a:ea typeface="宋体" pitchFamily="2" charset="-122"/>
              </a:rPr>
              <a:t>，</a:t>
            </a:r>
            <a:r>
              <a:rPr lang="zh-CN" altLang="en-US">
                <a:latin typeface="华文细黑" pitchFamily="2" charset="-122"/>
                <a:ea typeface="Times New Roman" pitchFamily="18" charset="0"/>
              </a:rPr>
              <a:t>还要关注文章的表达</a:t>
            </a:r>
            <a:r>
              <a:rPr lang="zh-CN" altLang="en-US">
                <a:ea typeface="宋体" pitchFamily="2" charset="-122"/>
              </a:rPr>
              <a:t>。</a:t>
            </a:r>
            <a:r>
              <a:rPr lang="zh-CN" altLang="en-US">
                <a:latin typeface="华文细黑" pitchFamily="2" charset="-122"/>
                <a:ea typeface="Times New Roman" pitchFamily="18" charset="0"/>
              </a:rPr>
              <a:t>查阅资料</a:t>
            </a:r>
            <a:r>
              <a:rPr lang="zh-CN" altLang="en-US">
                <a:ea typeface="宋体" pitchFamily="2" charset="-122"/>
              </a:rPr>
              <a:t>，</a:t>
            </a:r>
            <a:r>
              <a:rPr lang="zh-CN" altLang="en-US">
                <a:latin typeface="华文细黑" pitchFamily="2" charset="-122"/>
                <a:ea typeface="Times New Roman" pitchFamily="18" charset="0"/>
              </a:rPr>
              <a:t>研究赋体和游记文章在表达上的特色</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活动</a:t>
            </a:r>
            <a:r>
              <a:rPr lang="en-US" altLang="zh-CN">
                <a:ea typeface="Times New Roman" pitchFamily="18" charset="0"/>
              </a:rPr>
              <a:t>1</a:t>
            </a:r>
            <a:r>
              <a:rPr lang="zh-CN" altLang="en-US">
                <a:latin typeface="华文细黑" pitchFamily="2" charset="-122"/>
                <a:ea typeface="Times New Roman" pitchFamily="18" charset="0"/>
              </a:rPr>
              <a:t>：</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赤壁赋</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写景充满了诗情画意</a:t>
            </a:r>
            <a:r>
              <a:rPr lang="zh-CN" altLang="en-US">
                <a:ea typeface="宋体" pitchFamily="2" charset="-122"/>
              </a:rPr>
              <a:t>，</a:t>
            </a:r>
            <a:r>
              <a:rPr lang="zh-CN" altLang="en-US">
                <a:latin typeface="华文细黑" pitchFamily="2" charset="-122"/>
                <a:ea typeface="Times New Roman" pitchFamily="18" charset="0"/>
              </a:rPr>
              <a:t>且采用了赋体文章经常用的</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主客问答</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的说理方式</a:t>
            </a:r>
            <a:r>
              <a:rPr lang="zh-CN" altLang="en-US">
                <a:ea typeface="宋体" pitchFamily="2" charset="-122"/>
              </a:rPr>
              <a:t>，</a:t>
            </a:r>
            <a:r>
              <a:rPr lang="zh-CN" altLang="en-US">
                <a:latin typeface="华文细黑" pitchFamily="2" charset="-122"/>
                <a:ea typeface="Times New Roman" pitchFamily="18" charset="0"/>
              </a:rPr>
              <a:t>这其实是苏轼内心世界中两个自我的辩论</a:t>
            </a:r>
            <a:r>
              <a:rPr lang="zh-CN" altLang="en-US">
                <a:ea typeface="宋体" pitchFamily="2" charset="-122"/>
              </a:rPr>
              <a:t>，</a:t>
            </a:r>
            <a:r>
              <a:rPr lang="zh-CN" altLang="en-US">
                <a:latin typeface="华文细黑" pitchFamily="2" charset="-122"/>
                <a:ea typeface="Times New Roman" pitchFamily="18" charset="0"/>
              </a:rPr>
              <a:t>也是儒家与道家思想的对话</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请从文中找出几处体现儒家与道家思想的语句</a:t>
            </a:r>
            <a:r>
              <a:rPr lang="zh-CN" altLang="en-US">
                <a:ea typeface="宋体" pitchFamily="2" charset="-122"/>
              </a:rPr>
              <a:t>，</a:t>
            </a:r>
            <a:r>
              <a:rPr lang="zh-CN" altLang="en-US">
                <a:latin typeface="华文细黑" pitchFamily="2" charset="-122"/>
                <a:ea typeface="Times New Roman" pitchFamily="18" charset="0"/>
              </a:rPr>
              <a:t>并体会苏轼的复杂情思以及人与</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自然</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的关系</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p:nvPr>
            <p:ph type="body" idx="1"/>
          </p:nvPr>
        </p:nvSpPr>
        <p:spPr>
          <a:xfrm>
            <a:off x="204788" y="414338"/>
            <a:ext cx="11779250" cy="368300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en-US" altLang="zh-CN">
                <a:ea typeface="MingLiU_HKSCS" pitchFamily="18" charset="-120"/>
              </a:rPr>
              <a:t>[</a:t>
            </a:r>
            <a:r>
              <a:rPr lang="zh-CN" altLang="en-US">
                <a:latin typeface="华文细黑" pitchFamily="2" charset="-122"/>
                <a:ea typeface="MingLiU_HKSCS" pitchFamily="18" charset="-120"/>
              </a:rPr>
              <a:t>学习提示</a:t>
            </a:r>
            <a:r>
              <a:rPr lang="en-US" altLang="zh-CN">
                <a:ea typeface="MingLiU_HKSCS" pitchFamily="18" charset="-120"/>
              </a:rPr>
              <a:t>]</a:t>
            </a:r>
            <a:endParaRPr lang="en-US" altLang="zh-CN">
              <a:ea typeface="MingLiU_HKSCS" pitchFamily="18" charset="-120"/>
            </a:endParaRPr>
          </a:p>
          <a:p>
            <a:pPr marL="0" lvl="0" indent="719138" eaLnBrk="1">
              <a:buNone/>
            </a:pPr>
            <a:r>
              <a:rPr lang="en-US" altLang="zh-CN">
                <a:ea typeface="MingLiU_HKSCS" pitchFamily="18" charset="-120"/>
              </a:rPr>
              <a:t>(1)</a:t>
            </a:r>
            <a:r>
              <a:rPr lang="zh-CN" altLang="en-US">
                <a:latin typeface="华文细黑" pitchFamily="2" charset="-122"/>
                <a:ea typeface="MingLiU_HKSCS" pitchFamily="18" charset="-120"/>
              </a:rPr>
              <a:t>儒家：核心为</a:t>
            </a:r>
            <a:r>
              <a:rPr lang="zh-CN" altLang="en-US">
                <a:latin typeface="宋体" pitchFamily="2" charset="-122"/>
                <a:ea typeface="MingLiU_HKSCS" pitchFamily="18" charset="-120"/>
              </a:rPr>
              <a:t>“</a:t>
            </a:r>
            <a:r>
              <a:rPr lang="zh-CN" altLang="en-US">
                <a:latin typeface="华文细黑" pitchFamily="2" charset="-122"/>
                <a:ea typeface="MingLiU_HKSCS" pitchFamily="18" charset="-120"/>
              </a:rPr>
              <a:t>入世</a:t>
            </a:r>
            <a:r>
              <a:rPr lang="zh-CN" altLang="en-US">
                <a:latin typeface="宋体" pitchFamily="2" charset="-122"/>
                <a:ea typeface="MingLiU_HKSCS" pitchFamily="18" charset="-120"/>
              </a:rPr>
              <a:t>”</a:t>
            </a:r>
            <a:r>
              <a:rPr lang="zh-CN" altLang="en-US">
                <a:ea typeface="MingLiU_HKSCS" pitchFamily="18" charset="-120"/>
              </a:rPr>
              <a:t> </a:t>
            </a:r>
            <a:r>
              <a:rPr lang="en-US" altLang="zh-CN">
                <a:latin typeface="Courier New" pitchFamily="49" charset="0"/>
                <a:ea typeface="MingLiU_HKSCS" pitchFamily="18" charset="-120"/>
              </a:rPr>
              <a:t>——</a:t>
            </a:r>
            <a:r>
              <a:rPr lang="zh-CN" altLang="en-US">
                <a:latin typeface="华文细黑" pitchFamily="2" charset="-122"/>
                <a:ea typeface="MingLiU_HKSCS" pitchFamily="18" charset="-120"/>
              </a:rPr>
              <a:t>入世为官济天下</a:t>
            </a:r>
            <a:r>
              <a:rPr lang="zh-CN" altLang="en-US">
                <a:ea typeface="宋体" pitchFamily="2" charset="-122"/>
              </a:rPr>
              <a:t>，</a:t>
            </a:r>
            <a:r>
              <a:rPr lang="zh-CN" altLang="en-US">
                <a:latin typeface="华文细黑" pitchFamily="2" charset="-122"/>
                <a:ea typeface="宋体" pitchFamily="2" charset="-122"/>
              </a:rPr>
              <a:t>得志则悦于以天下为己任</a:t>
            </a:r>
            <a:r>
              <a:rPr lang="zh-CN" altLang="en-US">
                <a:ea typeface="宋体" pitchFamily="2" charset="-122"/>
              </a:rPr>
              <a:t>，</a:t>
            </a:r>
            <a:r>
              <a:rPr lang="zh-CN" altLang="en-US">
                <a:latin typeface="华文细黑" pitchFamily="2" charset="-122"/>
                <a:ea typeface="Times New Roman" pitchFamily="18" charset="0"/>
              </a:rPr>
              <a:t>怀才不遇则苦闷不平或独善其身</a:t>
            </a:r>
            <a:r>
              <a:rPr lang="zh-CN" altLang="en-US">
                <a:ea typeface="宋体" pitchFamily="2" charset="-122"/>
              </a:rPr>
              <a:t>。</a:t>
            </a:r>
            <a:endParaRPr lang="zh-CN" altLang="en-US">
              <a:ea typeface="Times New Roman" pitchFamily="18" charset="0"/>
            </a:endParaRPr>
          </a:p>
          <a:p>
            <a:pPr marL="0" lvl="0" indent="719138" eaLnBrk="1">
              <a:buNone/>
            </a:pPr>
            <a:r>
              <a:rPr lang="en-US" altLang="zh-CN">
                <a:ea typeface="Times New Roman" pitchFamily="18" charset="0"/>
              </a:rPr>
              <a:t>(2)</a:t>
            </a:r>
            <a:r>
              <a:rPr lang="zh-CN" altLang="en-US">
                <a:latin typeface="华文细黑" pitchFamily="2" charset="-122"/>
                <a:ea typeface="Times New Roman" pitchFamily="18" charset="0"/>
              </a:rPr>
              <a:t>道家：核心为</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出世</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即顺其自然</a:t>
            </a:r>
            <a:r>
              <a:rPr lang="zh-CN" altLang="en-US">
                <a:ea typeface="宋体" pitchFamily="2" charset="-122"/>
              </a:rPr>
              <a:t>、</a:t>
            </a:r>
            <a:r>
              <a:rPr lang="zh-CN" altLang="en-US">
                <a:latin typeface="华文细黑" pitchFamily="2" charset="-122"/>
                <a:ea typeface="Times New Roman" pitchFamily="18" charset="0"/>
              </a:rPr>
              <a:t>无为不争</a:t>
            </a:r>
            <a:r>
              <a:rPr lang="zh-CN" altLang="en-US">
                <a:ea typeface="宋体" pitchFamily="2" charset="-122"/>
              </a:rPr>
              <a:t>、</a:t>
            </a:r>
            <a:r>
              <a:rPr lang="zh-CN" altLang="en-US">
                <a:latin typeface="华文细黑" pitchFamily="2" charset="-122"/>
                <a:ea typeface="Times New Roman" pitchFamily="18" charset="0"/>
              </a:rPr>
              <a:t>超然物外</a:t>
            </a:r>
            <a:r>
              <a:rPr lang="zh-CN" altLang="en-US">
                <a:ea typeface="宋体" pitchFamily="2" charset="-122"/>
              </a:rPr>
              <a:t>、</a:t>
            </a:r>
            <a:r>
              <a:rPr lang="zh-CN" altLang="en-US">
                <a:latin typeface="华文细黑" pitchFamily="2" charset="-122"/>
                <a:ea typeface="Times New Roman" pitchFamily="18" charset="0"/>
              </a:rPr>
              <a:t>看淡一切</a:t>
            </a:r>
            <a:r>
              <a:rPr lang="zh-CN" altLang="en-US">
                <a:ea typeface="宋体" pitchFamily="2" charset="-122"/>
              </a:rPr>
              <a:t>、</a:t>
            </a:r>
            <a:r>
              <a:rPr lang="zh-CN" altLang="en-US">
                <a:latin typeface="华文细黑" pitchFamily="2" charset="-122"/>
                <a:ea typeface="Times New Roman" pitchFamily="18" charset="0"/>
              </a:rPr>
              <a:t>平和处世</a:t>
            </a:r>
            <a:r>
              <a:rPr lang="en-US" altLang="zh-CN">
                <a:ea typeface="Times New Roman" pitchFamily="18" charset="0"/>
              </a:rPr>
              <a:t>(</a:t>
            </a:r>
            <a:r>
              <a:rPr lang="zh-CN" altLang="en-US">
                <a:latin typeface="华文细黑" pitchFamily="2" charset="-122"/>
                <a:ea typeface="Times New Roman" pitchFamily="18" charset="0"/>
              </a:rPr>
              <a:t>从内在讲</a:t>
            </a:r>
            <a:r>
              <a:rPr lang="en-US" altLang="zh-CN">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浪迹山林</a:t>
            </a:r>
            <a:r>
              <a:rPr lang="zh-CN" altLang="en-US">
                <a:ea typeface="宋体" pitchFamily="2" charset="-122"/>
              </a:rPr>
              <a:t>、</a:t>
            </a:r>
            <a:r>
              <a:rPr lang="zh-CN" altLang="en-US">
                <a:latin typeface="华文细黑" pitchFamily="2" charset="-122"/>
                <a:ea typeface="Times New Roman" pitchFamily="18" charset="0"/>
              </a:rPr>
              <a:t>潜隐人世</a:t>
            </a:r>
            <a:r>
              <a:rPr lang="en-US" altLang="zh-CN">
                <a:ea typeface="Times New Roman" pitchFamily="18" charset="0"/>
              </a:rPr>
              <a:t>(</a:t>
            </a:r>
            <a:r>
              <a:rPr lang="zh-CN" altLang="en-US">
                <a:latin typeface="华文细黑" pitchFamily="2" charset="-122"/>
                <a:ea typeface="Times New Roman" pitchFamily="18" charset="0"/>
              </a:rPr>
              <a:t>从外在讲</a:t>
            </a:r>
            <a:r>
              <a:rPr lang="en-US" altLang="zh-CN">
                <a:ea typeface="Times New Roman" pitchFamily="18" charset="0"/>
              </a:rPr>
              <a:t>)</a:t>
            </a:r>
            <a:r>
              <a:rPr lang="zh-CN" altLang="en-US">
                <a:ea typeface="宋体" pitchFamily="2" charset="-122"/>
              </a:rPr>
              <a:t>。</a:t>
            </a:r>
            <a:endParaRPr lang="zh-CN" altLang="en-US">
              <a:latin typeface="华文细黑" pitchFamily="2" charset="-122"/>
              <a:ea typeface="Times New Roman" pitchFamily="18" charset="0"/>
            </a:endParaRPr>
          </a:p>
          <a:p>
            <a:pPr marL="0" lvl="0" indent="719138" algn="ctr" eaLnBrk="1">
              <a:buNone/>
            </a:pPr>
            <a:r>
              <a:rPr lang="zh-CN" altLang="en-US">
                <a:latin typeface="华文细黑" pitchFamily="2" charset="-122"/>
                <a:ea typeface="Times New Roman" pitchFamily="18" charset="0"/>
              </a:rPr>
              <a:t>任务单</a:t>
            </a:r>
            <a:endParaRPr lang="zh-CN" altLang="en-US">
              <a:latin typeface="华文细黑" pitchFamily="2" charset="-122"/>
              <a:ea typeface="Times New Roman" pitchFamily="18" charset="0"/>
            </a:endParaRPr>
          </a:p>
        </p:txBody>
      </p:sp>
      <p:graphicFrame>
        <p:nvGraphicFramePr>
          <p:cNvPr id="16387" name="Group 62"/>
          <p:cNvGraphicFramePr>
            <a:graphicFrameLocks noGrp="1"/>
          </p:cNvGraphicFramePr>
          <p:nvPr/>
        </p:nvGraphicFramePr>
        <p:xfrm>
          <a:off x="404812" y="4248150"/>
          <a:ext cx="11353799" cy="1938504"/>
        </p:xfrm>
        <a:graphic>
          <a:graphicData uri="http://schemas.openxmlformats.org/drawingml/2006/table">
            <a:tbl>
              <a:tblPr/>
              <a:tblGrid>
                <a:gridCol w="4346575"/>
                <a:gridCol w="3503612"/>
                <a:gridCol w="3503612"/>
              </a:tblGrid>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赤壁赋</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语句</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情思</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儒家思想</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道家思想</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p:nvPr/>
        </p:nvSpPr>
        <p:spPr>
          <a:xfrm>
            <a:off x="204788" y="844550"/>
            <a:ext cx="11779250" cy="6477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r>
              <a:rPr lang="en-US" altLang="zh-CN">
                <a:ea typeface="Times New Roman" pitchFamily="18" charset="0"/>
              </a:rPr>
              <a:t>(</a:t>
            </a:r>
            <a:r>
              <a:rPr lang="zh-CN" altLang="en-US">
                <a:latin typeface="华文细黑" pitchFamily="2" charset="-122"/>
                <a:ea typeface="Times New Roman" pitchFamily="18" charset="0"/>
              </a:rPr>
              <a:t>示例</a:t>
            </a:r>
            <a:r>
              <a:rPr lang="en-US" altLang="zh-CN">
                <a:ea typeface="Times New Roman" pitchFamily="18" charset="0"/>
              </a:rPr>
              <a:t>)</a:t>
            </a:r>
            <a:endParaRPr lang="zh-CN" altLang="en-US">
              <a:ea typeface="Times New Roman" pitchFamily="18" charset="0"/>
            </a:endParaRPr>
          </a:p>
        </p:txBody>
      </p:sp>
      <p:grpSp>
        <p:nvGrpSpPr>
          <p:cNvPr id="17411" name="Group 3"/>
          <p:cNvGrpSpPr/>
          <p:nvPr/>
        </p:nvGrpSpPr>
        <p:grpSpPr>
          <a:xfrm>
            <a:off x="10487025" y="6394450"/>
            <a:ext cx="1644650" cy="431800"/>
            <a:chOff x="7101" y="4028"/>
            <a:chExt cx="541" cy="272"/>
          </a:xfrm>
        </p:grpSpPr>
        <p:pic>
          <p:nvPicPr>
            <p:cNvPr id="17430"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7431"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graphicFrame>
        <p:nvGraphicFramePr>
          <p:cNvPr id="17412" name="Group 66"/>
          <p:cNvGraphicFramePr>
            <a:graphicFrameLocks noGrp="1"/>
          </p:cNvGraphicFramePr>
          <p:nvPr/>
        </p:nvGraphicFramePr>
        <p:xfrm>
          <a:off x="261938" y="1679575"/>
          <a:ext cx="11666538" cy="4157730"/>
        </p:xfrm>
        <a:graphic>
          <a:graphicData uri="http://schemas.openxmlformats.org/drawingml/2006/table">
            <a:tbl>
              <a:tblPr/>
              <a:tblGrid>
                <a:gridCol w="2087562"/>
                <a:gridCol w="4725988"/>
                <a:gridCol w="4852988"/>
              </a:tblGrid>
              <a:tr h="646112">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赤壁赋</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语句</a:t>
                      </a:r>
                      <a:endParaRPr lang="zh-CN" altLang="en-US" sz="1800">
                        <a:solidFill>
                          <a:schemeClr val="tx1"/>
                        </a:solidFill>
                        <a:latin typeface="Arial" pitchFamily="34" charset="0"/>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情思</a:t>
                      </a:r>
                      <a:endParaRPr lang="zh-CN" altLang="en-US" sz="1800">
                        <a:solidFill>
                          <a:schemeClr val="tx1"/>
                        </a:solidFill>
                        <a:latin typeface="Arial" pitchFamily="34" charset="0"/>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755775">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儒家思想</a:t>
                      </a:r>
                      <a:endParaRPr lang="zh-CN" altLang="en-US" sz="1800">
                        <a:solidFill>
                          <a:schemeClr val="tx1"/>
                        </a:solidFill>
                        <a:latin typeface="Arial" pitchFamily="34" charset="0"/>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30000"/>
                        </a:lnSpc>
                        <a:tabLst>
                          <a:tab pos="2971800"/>
                        </a:tabLst>
                      </a:pPr>
                      <a:r>
                        <a:rPr lang="zh-CN" altLang="en-US" b="1">
                          <a:solidFill>
                            <a:schemeClr val="tx1"/>
                          </a:solidFill>
                          <a:latin typeface="华文细黑" pitchFamily="2" charset="-122"/>
                        </a:rPr>
                        <a:t>渺渺兮予怀</a:t>
                      </a:r>
                      <a:r>
                        <a:rPr lang="zh-CN" altLang="en-US" b="1">
                          <a:solidFill>
                            <a:schemeClr val="tx1"/>
                          </a:solidFill>
                          <a:ea typeface="宋体" pitchFamily="2" charset="-122"/>
                        </a:rPr>
                        <a:t>，</a:t>
                      </a:r>
                      <a:r>
                        <a:rPr lang="zh-CN" altLang="en-US" b="1">
                          <a:solidFill>
                            <a:schemeClr val="tx1"/>
                          </a:solidFill>
                          <a:latin typeface="华文细黑" pitchFamily="2" charset="-122"/>
                        </a:rPr>
                        <a:t>望美人兮天一方</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30000"/>
                        </a:lnSpc>
                        <a:tabLst>
                          <a:tab pos="2971800"/>
                        </a:tabLst>
                      </a:pPr>
                      <a:r>
                        <a:rPr lang="zh-CN" altLang="en-US" b="1">
                          <a:solidFill>
                            <a:schemeClr val="tx1"/>
                          </a:solidFill>
                          <a:latin typeface="华文细黑" pitchFamily="2" charset="-122"/>
                        </a:rPr>
                        <a:t>以美人比君</a:t>
                      </a:r>
                      <a:r>
                        <a:rPr lang="zh-CN" altLang="en-US" b="1">
                          <a:solidFill>
                            <a:schemeClr val="tx1"/>
                          </a:solidFill>
                          <a:ea typeface="宋体" pitchFamily="2" charset="-122"/>
                        </a:rPr>
                        <a:t>，</a:t>
                      </a:r>
                      <a:r>
                        <a:rPr lang="zh-CN" altLang="en-US" b="1">
                          <a:solidFill>
                            <a:schemeClr val="tx1"/>
                          </a:solidFill>
                          <a:latin typeface="华文细黑" pitchFamily="2" charset="-122"/>
                        </a:rPr>
                        <a:t>可见忠君之殷切；情怀悠远</a:t>
                      </a:r>
                      <a:r>
                        <a:rPr lang="zh-CN" altLang="en-US" b="1">
                          <a:solidFill>
                            <a:schemeClr val="tx1"/>
                          </a:solidFill>
                          <a:ea typeface="宋体" pitchFamily="2" charset="-122"/>
                        </a:rPr>
                        <a:t>，</a:t>
                      </a:r>
                      <a:r>
                        <a:rPr lang="zh-CN" altLang="en-US" b="1">
                          <a:solidFill>
                            <a:schemeClr val="tx1"/>
                          </a:solidFill>
                          <a:latin typeface="华文细黑" pitchFamily="2" charset="-122"/>
                        </a:rPr>
                        <a:t>思为世用</a:t>
                      </a:r>
                      <a:r>
                        <a:rPr lang="zh-CN" altLang="en-US" b="1">
                          <a:solidFill>
                            <a:schemeClr val="tx1"/>
                          </a:solidFill>
                          <a:ea typeface="宋体" pitchFamily="2" charset="-122"/>
                        </a:rPr>
                        <a:t>，</a:t>
                      </a:r>
                      <a:r>
                        <a:rPr lang="zh-CN" altLang="en-US" b="1">
                          <a:solidFill>
                            <a:schemeClr val="tx1"/>
                          </a:solidFill>
                          <a:latin typeface="华文细黑" pitchFamily="2" charset="-122"/>
                        </a:rPr>
                        <a:t>建功立业</a:t>
                      </a:r>
                      <a:r>
                        <a:rPr lang="zh-CN" altLang="en-US" b="1">
                          <a:solidFill>
                            <a:schemeClr val="tx1"/>
                          </a:solidFill>
                          <a:ea typeface="宋体" pitchFamily="2" charset="-122"/>
                        </a:rPr>
                        <a:t>，</a:t>
                      </a:r>
                      <a:r>
                        <a:rPr lang="zh-CN" altLang="en-US" b="1">
                          <a:solidFill>
                            <a:schemeClr val="tx1"/>
                          </a:solidFill>
                          <a:latin typeface="华文细黑" pitchFamily="2" charset="-122"/>
                        </a:rPr>
                        <a:t>成就人生</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755775">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道家思想</a:t>
                      </a:r>
                      <a:endParaRPr lang="zh-CN" altLang="en-US" sz="1800">
                        <a:solidFill>
                          <a:schemeClr val="tx1"/>
                        </a:solidFill>
                        <a:latin typeface="Arial" pitchFamily="34" charset="0"/>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30000"/>
                        </a:lnSpc>
                        <a:tabLst>
                          <a:tab pos="2971800"/>
                        </a:tabLst>
                      </a:pPr>
                      <a:r>
                        <a:rPr lang="zh-CN" altLang="en-US" b="1">
                          <a:solidFill>
                            <a:schemeClr val="tx1"/>
                          </a:solidFill>
                          <a:latin typeface="华文细黑" pitchFamily="2" charset="-122"/>
                        </a:rPr>
                        <a:t>浩浩乎如冯虚御风</a:t>
                      </a:r>
                      <a:r>
                        <a:rPr lang="zh-CN" altLang="en-US" b="1">
                          <a:solidFill>
                            <a:schemeClr val="tx1"/>
                          </a:solidFill>
                          <a:ea typeface="宋体" pitchFamily="2" charset="-122"/>
                        </a:rPr>
                        <a:t>，</a:t>
                      </a:r>
                      <a:r>
                        <a:rPr lang="zh-CN" altLang="en-US" b="1">
                          <a:solidFill>
                            <a:schemeClr val="tx1"/>
                          </a:solidFill>
                          <a:latin typeface="华文细黑" pitchFamily="2" charset="-122"/>
                        </a:rPr>
                        <a:t>而不知其所止；飘飘乎如遗世独立</a:t>
                      </a:r>
                      <a:r>
                        <a:rPr lang="zh-CN" altLang="en-US" b="1">
                          <a:solidFill>
                            <a:schemeClr val="tx1"/>
                          </a:solidFill>
                          <a:ea typeface="宋体" pitchFamily="2" charset="-122"/>
                        </a:rPr>
                        <a:t>，</a:t>
                      </a:r>
                      <a:r>
                        <a:rPr lang="zh-CN" altLang="en-US" b="1">
                          <a:solidFill>
                            <a:schemeClr val="tx1"/>
                          </a:solidFill>
                          <a:latin typeface="华文细黑" pitchFamily="2" charset="-122"/>
                        </a:rPr>
                        <a:t>羽化而登仙</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2" bIns="45722"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30000"/>
                        </a:lnSpc>
                        <a:tabLst>
                          <a:tab pos="2971800"/>
                        </a:tabLst>
                      </a:pPr>
                      <a:r>
                        <a:rPr lang="zh-CN" altLang="en-US" b="1">
                          <a:solidFill>
                            <a:schemeClr val="tx1"/>
                          </a:solidFill>
                          <a:latin typeface="华文细黑" pitchFamily="2" charset="-122"/>
                        </a:rPr>
                        <a:t>渴望冯虚御风</a:t>
                      </a:r>
                      <a:r>
                        <a:rPr lang="zh-CN" altLang="en-US" b="1">
                          <a:solidFill>
                            <a:schemeClr val="tx1"/>
                          </a:solidFill>
                          <a:ea typeface="宋体" pitchFamily="2" charset="-122"/>
                        </a:rPr>
                        <a:t>，</a:t>
                      </a:r>
                      <a:r>
                        <a:rPr lang="zh-CN" altLang="en-US" b="1">
                          <a:solidFill>
                            <a:schemeClr val="tx1"/>
                          </a:solidFill>
                          <a:latin typeface="华文细黑" pitchFamily="2" charset="-122"/>
                        </a:rPr>
                        <a:t>超尘出世</a:t>
                      </a:r>
                      <a:r>
                        <a:rPr lang="zh-CN" altLang="en-US" b="1">
                          <a:solidFill>
                            <a:schemeClr val="tx1"/>
                          </a:solidFill>
                          <a:ea typeface="宋体" pitchFamily="2" charset="-122"/>
                        </a:rPr>
                        <a:t>，</a:t>
                      </a:r>
                      <a:r>
                        <a:rPr lang="zh-CN" altLang="en-US" b="1">
                          <a:solidFill>
                            <a:schemeClr val="tx1"/>
                          </a:solidFill>
                          <a:latin typeface="华文细黑" pitchFamily="2" charset="-122"/>
                        </a:rPr>
                        <a:t>顺应自然</a:t>
                      </a:r>
                      <a:r>
                        <a:rPr lang="zh-CN" altLang="en-US" b="1">
                          <a:solidFill>
                            <a:schemeClr val="tx1"/>
                          </a:solidFill>
                          <a:ea typeface="宋体" pitchFamily="2" charset="-122"/>
                        </a:rPr>
                        <a:t>，</a:t>
                      </a:r>
                      <a:r>
                        <a:rPr lang="zh-CN" altLang="en-US" b="1">
                          <a:solidFill>
                            <a:schemeClr val="tx1"/>
                          </a:solidFill>
                          <a:latin typeface="华文细黑" pitchFamily="2" charset="-122"/>
                        </a:rPr>
                        <a:t>获得精神的超脱</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marT="45722" marB="45722"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7411"/>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par>
                                <p:cTn id="8" presetID="3" presetClass="entr" presetSubtype="10" fill="hold" nodeType="withEffect">
                                  <p:stCondLst>
                                    <p:cond delay="0"/>
                                  </p:stCondLst>
                                  <p:childTnLst>
                                    <p:set>
                                      <p:cBhvr>
                                        <p:cTn id="9" dur="1" fill="hold">
                                          <p:stCondLst>
                                            <p:cond delay="0"/>
                                          </p:stCondLst>
                                        </p:cTn>
                                        <p:tgtEl>
                                          <p:spTgt spid="17412"/>
                                        </p:tgtEl>
                                        <p:attrNameLst>
                                          <p:attrName>style.visibility</p:attrName>
                                        </p:attrNameLst>
                                      </p:cBhvr>
                                      <p:to>
                                        <p:strVal val="visible"/>
                                      </p:to>
                                    </p:set>
                                    <p:animEffect transition="in" filter="blinds(horizontal)">
                                      <p:cBhvr>
                                        <p:cTn id="10" dur="500"/>
                                        <p:tgtEl>
                                          <p:spTgt spid="17412"/>
                                        </p:tgtEl>
                                      </p:cBhvr>
                                    </p:animEffect>
                                  </p:childTnLst>
                                </p:cTn>
                              </p:par>
                            </p:childTnLst>
                          </p:cTn>
                        </p:par>
                      </p:childTnLst>
                    </p:cTn>
                  </p:par>
                </p:childTnLst>
              </p:cTn>
              <p:nextCondLst>
                <p:cond evt="onClick" delay="0">
                  <p:tgtEl>
                    <p:spTgt spid="17411"/>
                  </p:tgtEl>
                </p:cond>
              </p:nextCondLst>
            </p:seq>
          </p:childTnLst>
        </p:cTn>
      </p:par>
    </p:tnLst>
    <p:bldLst>
      <p:bldP spid="174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p:nvPr>
            <p:ph type="body" idx="1"/>
          </p:nvPr>
        </p:nvSpPr>
        <p:spPr>
          <a:xfrm>
            <a:off x="204788" y="638175"/>
            <a:ext cx="11779250" cy="1844675"/>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活动</a:t>
            </a:r>
            <a:r>
              <a:rPr lang="en-US" altLang="zh-CN">
                <a:ea typeface="Times New Roman" pitchFamily="18" charset="0"/>
              </a:rPr>
              <a:t>2</a:t>
            </a:r>
            <a:r>
              <a:rPr lang="zh-CN" altLang="en-US">
                <a:latin typeface="华文细黑" pitchFamily="2" charset="-122"/>
                <a:ea typeface="Times New Roman" pitchFamily="18" charset="0"/>
              </a:rPr>
              <a:t>：桐城派文章有</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重学问和考据</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的特色</a:t>
            </a:r>
            <a:r>
              <a:rPr lang="zh-CN" altLang="en-US">
                <a:ea typeface="宋体" pitchFamily="2" charset="-122"/>
              </a:rPr>
              <a:t>，</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是一篇学者游记</a:t>
            </a:r>
            <a:r>
              <a:rPr lang="zh-CN" altLang="en-US">
                <a:ea typeface="宋体" pitchFamily="2" charset="-122"/>
              </a:rPr>
              <a:t>，</a:t>
            </a:r>
            <a:r>
              <a:rPr lang="zh-CN" altLang="en-US">
                <a:latin typeface="华文细黑" pitchFamily="2" charset="-122"/>
                <a:ea typeface="Times New Roman" pitchFamily="18" charset="0"/>
              </a:rPr>
              <a:t>请找出文中的考证文字</a:t>
            </a:r>
            <a:r>
              <a:rPr lang="zh-CN" altLang="en-US">
                <a:ea typeface="宋体" pitchFamily="2" charset="-122"/>
              </a:rPr>
              <a:t>，</a:t>
            </a:r>
            <a:r>
              <a:rPr lang="zh-CN" altLang="en-US">
                <a:latin typeface="华文细黑" pitchFamily="2" charset="-122"/>
                <a:ea typeface="Times New Roman" pitchFamily="18" charset="0"/>
              </a:rPr>
              <a:t>并分析其作用</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答：</a:t>
            </a:r>
            <a:r>
              <a:rPr lang="en-US" altLang="zh-CN">
                <a:ea typeface="Times New Roman" pitchFamily="18" charset="0"/>
              </a:rPr>
              <a:t>__________________________________________________</a:t>
            </a:r>
            <a:endParaRPr lang="zh-CN" altLang="en-US">
              <a:ea typeface="Times New Roman" pitchFamily="18" charset="0"/>
            </a:endParaRPr>
          </a:p>
        </p:txBody>
      </p:sp>
      <p:sp>
        <p:nvSpPr>
          <p:cNvPr id="18435" name="Rectangle 3"/>
          <p:cNvSpPr/>
          <p:nvPr/>
        </p:nvSpPr>
        <p:spPr>
          <a:xfrm>
            <a:off x="204788" y="2451100"/>
            <a:ext cx="11779250" cy="3425825"/>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中的考证文字有：</a:t>
            </a:r>
            <a:r>
              <a:rPr lang="en-US" altLang="zh-CN">
                <a:ea typeface="Times New Roman" pitchFamily="18" charset="0"/>
              </a:rPr>
              <a:t>(1)</a:t>
            </a:r>
            <a:r>
              <a:rPr lang="zh-CN" altLang="en-US">
                <a:latin typeface="华文细黑" pitchFamily="2" charset="-122"/>
                <a:ea typeface="Times New Roman" pitchFamily="18" charset="0"/>
              </a:rPr>
              <a:t>当其南北分者</a:t>
            </a:r>
            <a:r>
              <a:rPr lang="zh-CN" altLang="en-US">
                <a:ea typeface="宋体" pitchFamily="2" charset="-122"/>
              </a:rPr>
              <a:t>，</a:t>
            </a:r>
            <a:r>
              <a:rPr lang="zh-CN" altLang="en-US">
                <a:latin typeface="华文细黑" pitchFamily="2" charset="-122"/>
                <a:ea typeface="Times New Roman" pitchFamily="18" charset="0"/>
              </a:rPr>
              <a:t>古长城也</a:t>
            </a:r>
            <a:r>
              <a:rPr lang="zh-CN" altLang="en-US">
                <a:ea typeface="宋体" pitchFamily="2" charset="-122"/>
              </a:rPr>
              <a:t>。</a:t>
            </a:r>
            <a:r>
              <a:rPr lang="zh-CN" altLang="en-US">
                <a:latin typeface="华文细黑" pitchFamily="2" charset="-122"/>
                <a:ea typeface="Times New Roman" pitchFamily="18" charset="0"/>
              </a:rPr>
              <a:t>最高日观峰</a:t>
            </a:r>
            <a:r>
              <a:rPr lang="zh-CN" altLang="en-US">
                <a:ea typeface="宋体" pitchFamily="2" charset="-122"/>
              </a:rPr>
              <a:t>，</a:t>
            </a:r>
            <a:r>
              <a:rPr lang="zh-CN" altLang="en-US">
                <a:latin typeface="华文细黑" pitchFamily="2" charset="-122"/>
                <a:ea typeface="Times New Roman" pitchFamily="18" charset="0"/>
              </a:rPr>
              <a:t>在长城南十五里</a:t>
            </a:r>
            <a:r>
              <a:rPr lang="zh-CN" altLang="en-US">
                <a:ea typeface="宋体" pitchFamily="2" charset="-122"/>
              </a:rPr>
              <a:t>。</a:t>
            </a:r>
            <a:r>
              <a:rPr lang="en-US" altLang="zh-CN">
                <a:ea typeface="Times New Roman" pitchFamily="18" charset="0"/>
              </a:rPr>
              <a:t>(2)</a:t>
            </a:r>
            <a:r>
              <a:rPr lang="zh-CN" altLang="en-US">
                <a:latin typeface="华文细黑" pitchFamily="2" charset="-122"/>
                <a:ea typeface="Times New Roman" pitchFamily="18" charset="0"/>
              </a:rPr>
              <a:t>四十五里</a:t>
            </a:r>
            <a:r>
              <a:rPr lang="zh-CN" altLang="en-US">
                <a:ea typeface="宋体" pitchFamily="2" charset="-122"/>
              </a:rPr>
              <a:t>，</a:t>
            </a:r>
            <a:r>
              <a:rPr lang="zh-CN" altLang="en-US">
                <a:latin typeface="华文细黑" pitchFamily="2" charset="-122"/>
                <a:ea typeface="Times New Roman" pitchFamily="18" charset="0"/>
              </a:rPr>
              <a:t>道皆砌石为磴</a:t>
            </a:r>
            <a:r>
              <a:rPr lang="zh-CN" altLang="en-US">
                <a:ea typeface="宋体" pitchFamily="2" charset="-122"/>
              </a:rPr>
              <a:t>，</a:t>
            </a:r>
            <a:r>
              <a:rPr lang="zh-CN" altLang="en-US">
                <a:latin typeface="华文细黑" pitchFamily="2" charset="-122"/>
                <a:ea typeface="Times New Roman" pitchFamily="18" charset="0"/>
              </a:rPr>
              <a:t>其级七千有余</a:t>
            </a:r>
            <a:r>
              <a:rPr lang="zh-CN" altLang="en-US">
                <a:ea typeface="宋体" pitchFamily="2" charset="-122"/>
              </a:rPr>
              <a:t>。</a:t>
            </a:r>
            <a:r>
              <a:rPr lang="zh-CN" altLang="en-US">
                <a:latin typeface="华文细黑" pitchFamily="2" charset="-122"/>
                <a:ea typeface="Times New Roman" pitchFamily="18" charset="0"/>
              </a:rPr>
              <a:t>泰山正南面有三谷</a:t>
            </a:r>
            <a:r>
              <a:rPr lang="zh-CN" altLang="en-US">
                <a:ea typeface="宋体" pitchFamily="2" charset="-122"/>
              </a:rPr>
              <a:t>。</a:t>
            </a:r>
            <a:r>
              <a:rPr lang="zh-CN" altLang="en-US">
                <a:latin typeface="华文细黑" pitchFamily="2" charset="-122"/>
                <a:ea typeface="Times New Roman" pitchFamily="18" charset="0"/>
              </a:rPr>
              <a:t>中谷绕泰安城下</a:t>
            </a:r>
            <a:r>
              <a:rPr lang="zh-CN" altLang="en-US">
                <a:ea typeface="宋体" pitchFamily="2" charset="-122"/>
              </a:rPr>
              <a:t>，</a:t>
            </a:r>
            <a:r>
              <a:rPr lang="zh-CN" altLang="en-US">
                <a:latin typeface="华文细黑" pitchFamily="2" charset="-122"/>
                <a:ea typeface="Times New Roman" pitchFamily="18" charset="0"/>
              </a:rPr>
              <a:t>郦道元所谓环水也</a:t>
            </a:r>
            <a:r>
              <a:rPr lang="zh-CN" altLang="en-US">
                <a:ea typeface="宋体" pitchFamily="2" charset="-122"/>
              </a:rPr>
              <a:t>。</a:t>
            </a:r>
            <a:r>
              <a:rPr lang="en-US" altLang="zh-CN">
                <a:ea typeface="Times New Roman" pitchFamily="18" charset="0"/>
              </a:rPr>
              <a:t>(3)</a:t>
            </a:r>
            <a:r>
              <a:rPr lang="zh-CN" altLang="en-US">
                <a:latin typeface="华文细黑" pitchFamily="2" charset="-122"/>
                <a:ea typeface="Times New Roman" pitchFamily="18" charset="0"/>
              </a:rPr>
              <a:t>亭西有岱祠</a:t>
            </a:r>
            <a:r>
              <a:rPr lang="zh-CN" altLang="en-US">
                <a:ea typeface="宋体" pitchFamily="2" charset="-122"/>
              </a:rPr>
              <a:t>，</a:t>
            </a:r>
            <a:r>
              <a:rPr lang="zh-CN" altLang="en-US">
                <a:latin typeface="华文细黑" pitchFamily="2" charset="-122"/>
                <a:ea typeface="Times New Roman" pitchFamily="18" charset="0"/>
              </a:rPr>
              <a:t>又有碧霞元君祠</a:t>
            </a:r>
            <a:r>
              <a:rPr lang="zh-CN" altLang="en-US">
                <a:ea typeface="宋体" pitchFamily="2" charset="-122"/>
              </a:rPr>
              <a:t>。</a:t>
            </a:r>
            <a:r>
              <a:rPr lang="zh-CN" altLang="en-US">
                <a:latin typeface="华文细黑" pitchFamily="2" charset="-122"/>
                <a:ea typeface="Times New Roman" pitchFamily="18" charset="0"/>
              </a:rPr>
              <a:t>皇帝行宫在碧霞元君祠东</a:t>
            </a:r>
            <a:r>
              <a:rPr lang="zh-CN" altLang="en-US">
                <a:ea typeface="宋体" pitchFamily="2" charset="-122"/>
              </a:rPr>
              <a:t>。</a:t>
            </a:r>
            <a:r>
              <a:rPr lang="en-US" altLang="zh-CN">
                <a:ea typeface="Times New Roman" pitchFamily="18" charset="0"/>
              </a:rPr>
              <a:t>(4)</a:t>
            </a:r>
            <a:r>
              <a:rPr lang="zh-CN" altLang="en-US">
                <a:latin typeface="华文细黑" pitchFamily="2" charset="-122"/>
                <a:ea typeface="Times New Roman" pitchFamily="18" charset="0"/>
              </a:rPr>
              <a:t>山多石</a:t>
            </a:r>
            <a:r>
              <a:rPr lang="zh-CN" altLang="en-US">
                <a:ea typeface="宋体" pitchFamily="2" charset="-122"/>
              </a:rPr>
              <a:t>，</a:t>
            </a:r>
            <a:r>
              <a:rPr lang="zh-CN" altLang="en-US">
                <a:latin typeface="华文细黑" pitchFamily="2" charset="-122"/>
                <a:ea typeface="Times New Roman" pitchFamily="18" charset="0"/>
              </a:rPr>
              <a:t>少土</a:t>
            </a:r>
            <a:r>
              <a:rPr lang="zh-CN" altLang="en-US">
                <a:ea typeface="宋体" pitchFamily="2" charset="-122"/>
              </a:rPr>
              <a:t>。</a:t>
            </a:r>
            <a:r>
              <a:rPr lang="zh-CN" altLang="en-US">
                <a:latin typeface="华文细黑" pitchFamily="2" charset="-122"/>
                <a:ea typeface="Times New Roman" pitchFamily="18" charset="0"/>
              </a:rPr>
              <a:t>石苍黑色</a:t>
            </a:r>
            <a:r>
              <a:rPr lang="zh-CN" altLang="en-US">
                <a:ea typeface="宋体" pitchFamily="2" charset="-122"/>
              </a:rPr>
              <a:t>，</a:t>
            </a:r>
            <a:r>
              <a:rPr lang="zh-CN" altLang="en-US">
                <a:latin typeface="华文细黑" pitchFamily="2" charset="-122"/>
                <a:ea typeface="Times New Roman" pitchFamily="18" charset="0"/>
              </a:rPr>
              <a:t>多平方</a:t>
            </a:r>
            <a:r>
              <a:rPr lang="zh-CN" altLang="en-US">
                <a:ea typeface="宋体" pitchFamily="2" charset="-122"/>
              </a:rPr>
              <a:t>，</a:t>
            </a:r>
            <a:r>
              <a:rPr lang="zh-CN" altLang="en-US">
                <a:latin typeface="华文细黑" pitchFamily="2" charset="-122"/>
                <a:ea typeface="Times New Roman" pitchFamily="18" charset="0"/>
              </a:rPr>
              <a:t>少圜</a:t>
            </a:r>
            <a:r>
              <a:rPr lang="zh-CN" altLang="en-US">
                <a:ea typeface="宋体" pitchFamily="2" charset="-122"/>
              </a:rPr>
              <a:t>。</a:t>
            </a:r>
            <a:r>
              <a:rPr lang="zh-CN" altLang="en-US">
                <a:latin typeface="华文细黑" pitchFamily="2" charset="-122"/>
                <a:ea typeface="Times New Roman" pitchFamily="18" charset="0"/>
              </a:rPr>
              <a:t>少杂树</a:t>
            </a:r>
            <a:r>
              <a:rPr lang="zh-CN" altLang="en-US">
                <a:ea typeface="宋体" pitchFamily="2" charset="-122"/>
              </a:rPr>
              <a:t>，</a:t>
            </a:r>
            <a:r>
              <a:rPr lang="zh-CN" altLang="en-US">
                <a:latin typeface="华文细黑" pitchFamily="2" charset="-122"/>
                <a:ea typeface="Times New Roman" pitchFamily="18" charset="0"/>
              </a:rPr>
              <a:t>多松</a:t>
            </a:r>
            <a:r>
              <a:rPr lang="zh-CN" altLang="en-US">
                <a:ea typeface="宋体" pitchFamily="2" charset="-122"/>
              </a:rPr>
              <a:t>，</a:t>
            </a:r>
            <a:r>
              <a:rPr lang="zh-CN" altLang="en-US">
                <a:latin typeface="华文细黑" pitchFamily="2" charset="-122"/>
                <a:ea typeface="Times New Roman" pitchFamily="18" charset="0"/>
              </a:rPr>
              <a:t>生石罅</a:t>
            </a:r>
            <a:r>
              <a:rPr lang="zh-CN" altLang="en-US">
                <a:ea typeface="宋体" pitchFamily="2" charset="-122"/>
              </a:rPr>
              <a:t>，</a:t>
            </a:r>
            <a:r>
              <a:rPr lang="zh-CN" altLang="en-US">
                <a:latin typeface="华文细黑" pitchFamily="2" charset="-122"/>
                <a:ea typeface="Times New Roman" pitchFamily="18" charset="0"/>
              </a:rPr>
              <a:t>皆平顶</a:t>
            </a:r>
            <a:r>
              <a:rPr lang="zh-CN" altLang="en-US">
                <a:ea typeface="宋体" pitchFamily="2" charset="-122"/>
              </a:rPr>
              <a:t>。</a:t>
            </a:r>
            <a:r>
              <a:rPr lang="zh-CN" altLang="en-US">
                <a:latin typeface="华文细黑" pitchFamily="2" charset="-122"/>
                <a:ea typeface="Times New Roman" pitchFamily="18" charset="0"/>
              </a:rPr>
              <a:t>冰雪</a:t>
            </a:r>
            <a:r>
              <a:rPr lang="zh-CN" altLang="en-US">
                <a:ea typeface="宋体" pitchFamily="2" charset="-122"/>
              </a:rPr>
              <a:t>，</a:t>
            </a:r>
            <a:r>
              <a:rPr lang="zh-CN" altLang="en-US">
                <a:latin typeface="华文细黑" pitchFamily="2" charset="-122"/>
                <a:ea typeface="Times New Roman" pitchFamily="18" charset="0"/>
              </a:rPr>
              <a:t>无瀑水</a:t>
            </a:r>
            <a:r>
              <a:rPr lang="zh-CN" altLang="en-US">
                <a:ea typeface="宋体" pitchFamily="2" charset="-122"/>
              </a:rPr>
              <a:t>，</a:t>
            </a:r>
            <a:r>
              <a:rPr lang="zh-CN" altLang="en-US">
                <a:latin typeface="华文细黑" pitchFamily="2" charset="-122"/>
                <a:ea typeface="Times New Roman" pitchFamily="18" charset="0"/>
              </a:rPr>
              <a:t>无鸟兽音迹</a:t>
            </a:r>
            <a:r>
              <a:rPr lang="zh-CN" altLang="en-US">
                <a:ea typeface="宋体" pitchFamily="2" charset="-122"/>
              </a:rPr>
              <a:t>。</a:t>
            </a:r>
            <a:endParaRPr lang="zh-CN" altLang="en-US">
              <a:ea typeface="宋体" pitchFamily="2" charset="-122"/>
            </a:endParaRPr>
          </a:p>
        </p:txBody>
      </p:sp>
      <p:grpSp>
        <p:nvGrpSpPr>
          <p:cNvPr id="18436" name="Group 4"/>
          <p:cNvGrpSpPr/>
          <p:nvPr/>
        </p:nvGrpSpPr>
        <p:grpSpPr>
          <a:xfrm>
            <a:off x="10487025" y="6394450"/>
            <a:ext cx="1644650" cy="431800"/>
            <a:chOff x="7101" y="4028"/>
            <a:chExt cx="541" cy="272"/>
          </a:xfrm>
        </p:grpSpPr>
        <p:pic>
          <p:nvPicPr>
            <p:cNvPr id="18437" name="Picture 5"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8438" name="Text Box 6"/>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8436"/>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childTnLst>
              </p:cTn>
              <p:nextCondLst>
                <p:cond evt="onClick" delay="0">
                  <p:tgtEl>
                    <p:spTgt spid="18436"/>
                  </p:tgtEl>
                </p:cond>
              </p:nextCondLst>
            </p:seq>
          </p:childTnLst>
        </p:cTn>
      </p:par>
    </p:tnLst>
    <p:bldLst>
      <p:bldP spid="1843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p:nvPr/>
        </p:nvSpPr>
        <p:spPr>
          <a:xfrm>
            <a:off x="204788" y="2060575"/>
            <a:ext cx="11779250" cy="2314575"/>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中的考证文字</a:t>
            </a:r>
            <a:r>
              <a:rPr lang="zh-CN" altLang="en-US">
                <a:ea typeface="宋体" pitchFamily="2" charset="-122"/>
              </a:rPr>
              <a:t>，</a:t>
            </a:r>
            <a:r>
              <a:rPr lang="zh-CN" altLang="en-US">
                <a:latin typeface="华文细黑" pitchFamily="2" charset="-122"/>
                <a:ea typeface="Times New Roman" pitchFamily="18" charset="0"/>
              </a:rPr>
              <a:t>充分表现了姚鼐</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重学问和考据</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的治学精神和文章风格</a:t>
            </a:r>
            <a:r>
              <a:rPr lang="zh-CN" altLang="en-US">
                <a:ea typeface="宋体" pitchFamily="2" charset="-122"/>
              </a:rPr>
              <a:t>。</a:t>
            </a:r>
            <a:r>
              <a:rPr lang="zh-CN" altLang="en-US">
                <a:latin typeface="华文细黑" pitchFamily="2" charset="-122"/>
                <a:ea typeface="Times New Roman" pitchFamily="18" charset="0"/>
              </a:rPr>
              <a:t>姚鼐是桐城派的集大成者</a:t>
            </a:r>
            <a:r>
              <a:rPr lang="zh-CN" altLang="en-US">
                <a:ea typeface="宋体" pitchFamily="2" charset="-122"/>
              </a:rPr>
              <a:t>，</a:t>
            </a:r>
            <a:r>
              <a:rPr lang="zh-CN" altLang="en-US">
                <a:latin typeface="华文细黑" pitchFamily="2" charset="-122"/>
                <a:ea typeface="Times New Roman" pitchFamily="18" charset="0"/>
              </a:rPr>
              <a:t>做学问和写文章一贯提倡</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义理</a:t>
            </a:r>
            <a:r>
              <a:rPr lang="zh-CN" altLang="en-US">
                <a:latin typeface="宋体" pitchFamily="2" charset="-122"/>
                <a:ea typeface="Times New Roman" pitchFamily="18" charset="0"/>
              </a:rPr>
              <a:t>”</a:t>
            </a:r>
            <a:r>
              <a:rPr lang="en-US" altLang="zh-CN">
                <a:ea typeface="Times New Roman" pitchFamily="18" charset="0"/>
              </a:rPr>
              <a:t>(</a:t>
            </a:r>
            <a:r>
              <a:rPr lang="zh-CN" altLang="en-US">
                <a:latin typeface="华文细黑" pitchFamily="2" charset="-122"/>
                <a:ea typeface="Times New Roman" pitchFamily="18" charset="0"/>
              </a:rPr>
              <a:t>内容合理</a:t>
            </a:r>
            <a:r>
              <a:rPr lang="en-US" altLang="zh-CN">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考据</a:t>
            </a:r>
            <a:r>
              <a:rPr lang="en-US" altLang="zh-CN">
                <a:ea typeface="Times New Roman" pitchFamily="18" charset="0"/>
              </a:rPr>
              <a:t>(</a:t>
            </a:r>
            <a:r>
              <a:rPr lang="zh-CN" altLang="en-US">
                <a:latin typeface="华文细黑" pitchFamily="2" charset="-122"/>
                <a:ea typeface="Times New Roman" pitchFamily="18" charset="0"/>
              </a:rPr>
              <a:t>材料确切</a:t>
            </a:r>
            <a:r>
              <a:rPr lang="en-US" altLang="zh-CN">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词章</a:t>
            </a:r>
            <a:r>
              <a:rPr lang="en-US" altLang="zh-CN">
                <a:ea typeface="Times New Roman" pitchFamily="18" charset="0"/>
              </a:rPr>
              <a:t>(</a:t>
            </a:r>
            <a:r>
              <a:rPr lang="zh-CN" altLang="en-US">
                <a:latin typeface="华文细黑" pitchFamily="2" charset="-122"/>
                <a:ea typeface="Times New Roman" pitchFamily="18" charset="0"/>
              </a:rPr>
              <a:t>文词雅洁</a:t>
            </a:r>
            <a:r>
              <a:rPr lang="en-US" altLang="zh-CN">
                <a:ea typeface="Times New Roman" pitchFamily="18" charset="0"/>
              </a:rPr>
              <a:t>)</a:t>
            </a:r>
            <a:r>
              <a:rPr lang="zh-CN" altLang="en-US">
                <a:latin typeface="华文细黑" pitchFamily="2" charset="-122"/>
                <a:ea typeface="Times New Roman" pitchFamily="18" charset="0"/>
              </a:rPr>
              <a:t>的统一</a:t>
            </a:r>
            <a:r>
              <a:rPr lang="zh-CN" altLang="en-US">
                <a:ea typeface="宋体" pitchFamily="2" charset="-122"/>
              </a:rPr>
              <a:t>，</a:t>
            </a:r>
            <a:r>
              <a:rPr lang="zh-CN" altLang="en-US">
                <a:latin typeface="华文细黑" pitchFamily="2" charset="-122"/>
                <a:ea typeface="Times New Roman" pitchFamily="18" charset="0"/>
              </a:rPr>
              <a:t>三者不可偏废</a:t>
            </a:r>
            <a:r>
              <a:rPr lang="zh-CN" altLang="en-US">
                <a:ea typeface="宋体" pitchFamily="2" charset="-122"/>
              </a:rPr>
              <a:t>。</a:t>
            </a:r>
            <a:endParaRPr lang="zh-CN" altLang="en-US">
              <a:ea typeface="宋体" pitchFamily="2" charset="-122"/>
            </a:endParaRPr>
          </a:p>
        </p:txBody>
      </p:sp>
      <p:grpSp>
        <p:nvGrpSpPr>
          <p:cNvPr id="19459" name="Group 3"/>
          <p:cNvGrpSpPr/>
          <p:nvPr/>
        </p:nvGrpSpPr>
        <p:grpSpPr>
          <a:xfrm>
            <a:off x="10487025" y="6394450"/>
            <a:ext cx="1644650" cy="431800"/>
            <a:chOff x="7101" y="4028"/>
            <a:chExt cx="541" cy="272"/>
          </a:xfrm>
        </p:grpSpPr>
        <p:pic>
          <p:nvPicPr>
            <p:cNvPr id="19460"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9461"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945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childTnLst>
              </p:cTn>
              <p:nextCondLst>
                <p:cond evt="onClick" delay="0">
                  <p:tgtEl>
                    <p:spTgt spid="19459"/>
                  </p:tgtEl>
                </p:cond>
              </p:nextCondLst>
            </p:seq>
          </p:childTnLst>
        </p:cTn>
      </p:par>
    </p:tnLst>
    <p:bldLst>
      <p:bldP spid="1945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Rectangle 2"/>
          <p:cNvSpPr/>
          <p:nvPr>
            <p:ph type="body" idx="1"/>
          </p:nvPr>
        </p:nvSpPr>
        <p:spPr>
          <a:xfrm>
            <a:off x="204788" y="819150"/>
            <a:ext cx="11779250" cy="4879975"/>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algn="ctr" eaLnBrk="1">
              <a:buNone/>
            </a:pPr>
            <a:r>
              <a:rPr lang="zh-CN" altLang="en-US">
                <a:latin typeface="华文细黑" pitchFamily="2" charset="-122"/>
                <a:ea typeface="Times New Roman" pitchFamily="18" charset="0"/>
              </a:rPr>
              <a:t>第</a:t>
            </a:r>
            <a:r>
              <a:rPr lang="en-US" altLang="zh-CN">
                <a:ea typeface="Times New Roman" pitchFamily="18" charset="0"/>
              </a:rPr>
              <a:t>3</a:t>
            </a:r>
            <a:r>
              <a:rPr lang="zh-CN" altLang="en-US">
                <a:latin typeface="华文细黑" pitchFamily="2" charset="-122"/>
                <a:ea typeface="Times New Roman" pitchFamily="18" charset="0"/>
              </a:rPr>
              <a:t>课时</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学习任务四</a:t>
            </a:r>
            <a:r>
              <a:rPr lang="zh-CN" altLang="en-US">
                <a:ea typeface="Times New Roman" pitchFamily="18" charset="0"/>
              </a:rPr>
              <a:t>  </a:t>
            </a:r>
            <a:r>
              <a:rPr lang="zh-CN" altLang="en-US">
                <a:latin typeface="华文细黑" pitchFamily="2" charset="-122"/>
                <a:ea typeface="Times New Roman" pitchFamily="18" charset="0"/>
              </a:rPr>
              <a:t>登高览胜</a:t>
            </a:r>
            <a:r>
              <a:rPr lang="zh-CN" altLang="en-US">
                <a:ea typeface="宋体" pitchFamily="2" charset="-122"/>
              </a:rPr>
              <a:t>，</a:t>
            </a:r>
            <a:r>
              <a:rPr lang="zh-CN" altLang="en-US">
                <a:latin typeface="华文细黑" pitchFamily="2" charset="-122"/>
                <a:ea typeface="Times New Roman" pitchFamily="18" charset="0"/>
              </a:rPr>
              <a:t>探寻文化</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文学社社刊拟开辟专栏</a:t>
            </a:r>
            <a:r>
              <a:rPr lang="zh-CN" altLang="en-US">
                <a:ea typeface="宋体" pitchFamily="2" charset="-122"/>
              </a:rPr>
              <a:t>，</a:t>
            </a:r>
            <a:r>
              <a:rPr lang="zh-CN" altLang="en-US">
                <a:latin typeface="华文细黑" pitchFamily="2" charset="-122"/>
                <a:ea typeface="Times New Roman" pitchFamily="18" charset="0"/>
              </a:rPr>
              <a:t>刊发一组有关赤壁</a:t>
            </a:r>
            <a:r>
              <a:rPr lang="zh-CN" altLang="en-US">
                <a:ea typeface="宋体" pitchFamily="2" charset="-122"/>
              </a:rPr>
              <a:t>、</a:t>
            </a:r>
            <a:r>
              <a:rPr lang="zh-CN" altLang="en-US">
                <a:latin typeface="华文细黑" pitchFamily="2" charset="-122"/>
                <a:ea typeface="Times New Roman" pitchFamily="18" charset="0"/>
              </a:rPr>
              <a:t>泰山文化研究的文章</a:t>
            </a:r>
            <a:r>
              <a:rPr lang="zh-CN" altLang="en-US">
                <a:ea typeface="宋体" pitchFamily="2" charset="-122"/>
              </a:rPr>
              <a:t>，</a:t>
            </a:r>
            <a:r>
              <a:rPr lang="zh-CN" altLang="en-US">
                <a:latin typeface="华文细黑" pitchFamily="2" charset="-122"/>
                <a:ea typeface="Times New Roman" pitchFamily="18" charset="0"/>
              </a:rPr>
              <a:t>并将本次研究性活动的成果结集成册</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活动：请借助多媒体</a:t>
            </a:r>
            <a:r>
              <a:rPr lang="zh-CN" altLang="en-US">
                <a:ea typeface="宋体" pitchFamily="2" charset="-122"/>
              </a:rPr>
              <a:t>，</a:t>
            </a:r>
            <a:r>
              <a:rPr lang="zh-CN" altLang="en-US">
                <a:latin typeface="华文细黑" pitchFamily="2" charset="-122"/>
                <a:ea typeface="Times New Roman" pitchFamily="18" charset="0"/>
              </a:rPr>
              <a:t>搜集一些写赤壁和泰山的诗文</a:t>
            </a:r>
            <a:r>
              <a:rPr lang="zh-CN" altLang="en-US">
                <a:ea typeface="宋体" pitchFamily="2" charset="-122"/>
              </a:rPr>
              <a:t>，</a:t>
            </a:r>
            <a:r>
              <a:rPr lang="zh-CN" altLang="en-US">
                <a:latin typeface="华文细黑" pitchFamily="2" charset="-122"/>
                <a:ea typeface="Times New Roman" pitchFamily="18" charset="0"/>
              </a:rPr>
              <a:t>探讨历代文人寄托在赤壁和泰山上的不同情思</a:t>
            </a:r>
            <a:r>
              <a:rPr lang="zh-CN" altLang="en-US">
                <a:ea typeface="宋体" pitchFamily="2" charset="-122"/>
              </a:rPr>
              <a:t>，</a:t>
            </a:r>
            <a:r>
              <a:rPr lang="zh-CN" altLang="en-US">
                <a:latin typeface="华文细黑" pitchFamily="2" charset="-122"/>
                <a:ea typeface="Times New Roman" pitchFamily="18" charset="0"/>
              </a:rPr>
              <a:t>并探究其背后蕴含的文化意义</a:t>
            </a:r>
            <a:r>
              <a:rPr lang="zh-CN" altLang="en-US">
                <a:ea typeface="宋体" pitchFamily="2" charset="-122"/>
              </a:rPr>
              <a:t>，</a:t>
            </a:r>
            <a:r>
              <a:rPr lang="zh-CN" altLang="en-US">
                <a:latin typeface="华文细黑" pitchFamily="2" charset="-122"/>
                <a:ea typeface="Times New Roman" pitchFamily="18" charset="0"/>
              </a:rPr>
              <a:t>完成一篇文化小论文</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答：</a:t>
            </a:r>
            <a:r>
              <a:rPr lang="en-US" altLang="zh-CN">
                <a:ea typeface="Times New Roman" pitchFamily="18" charset="0"/>
              </a:rPr>
              <a:t>__________________________________________________</a:t>
            </a:r>
            <a:endParaRPr lang="zh-CN" altLang="en-US">
              <a:ea typeface="Times New Roman" pitchFamily="18" charset="0"/>
            </a:endParaRPr>
          </a:p>
        </p:txBody>
      </p:sp>
    </p:spTree>
  </p:cSld>
  <p:clrMapOvr>
    <a:masterClrMapping/>
  </p:clrMapOvr>
  <p:transition>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Rectangle 2"/>
          <p:cNvSpPr/>
          <p:nvPr/>
        </p:nvSpPr>
        <p:spPr>
          <a:xfrm>
            <a:off x="204788" y="463550"/>
            <a:ext cx="11779250" cy="57785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r>
              <a:rPr lang="en-US" altLang="zh-CN">
                <a:ea typeface="Times New Roman" pitchFamily="18" charset="0"/>
              </a:rPr>
              <a:t>(</a:t>
            </a:r>
            <a:r>
              <a:rPr lang="zh-CN" altLang="en-US">
                <a:latin typeface="华文细黑" pitchFamily="2" charset="-122"/>
                <a:ea typeface="Times New Roman" pitchFamily="18" charset="0"/>
              </a:rPr>
              <a:t>一</a:t>
            </a:r>
            <a:r>
              <a:rPr lang="en-US" altLang="zh-CN">
                <a:ea typeface="Times New Roman" pitchFamily="18" charset="0"/>
              </a:rPr>
              <a:t>)</a:t>
            </a:r>
            <a:r>
              <a:rPr lang="zh-CN" altLang="en-US">
                <a:latin typeface="华文细黑" pitchFamily="2" charset="-122"/>
                <a:ea typeface="Times New Roman" pitchFamily="18" charset="0"/>
              </a:rPr>
              <a:t>赤壁</a:t>
            </a:r>
            <a:r>
              <a:rPr lang="zh-CN" altLang="en-US">
                <a:ea typeface="宋体" pitchFamily="2" charset="-122"/>
              </a:rPr>
              <a:t>、</a:t>
            </a:r>
            <a:r>
              <a:rPr lang="zh-CN" altLang="en-US">
                <a:latin typeface="华文细黑" pitchFamily="2" charset="-122"/>
                <a:ea typeface="Times New Roman" pitchFamily="18" charset="0"/>
              </a:rPr>
              <a:t>泰山诗文</a:t>
            </a:r>
            <a:endParaRPr lang="zh-CN" altLang="en-US">
              <a:latin typeface="宋体" pitchFamily="2" charset="-122"/>
              <a:ea typeface="Times New Roman" pitchFamily="18" charset="0"/>
            </a:endParaRPr>
          </a:p>
          <a:p>
            <a:pPr marL="0" lvl="0" indent="719138" eaLnBrk="1">
              <a:buNone/>
            </a:pP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写赤壁的诗文有：</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李白</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赤壁歌送别</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杜牧</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苏轼</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念奴娇</a:t>
            </a:r>
            <a:r>
              <a:rPr lang="en-US" altLang="zh-CN">
                <a:latin typeface="Courier New" pitchFamily="49" charset="0"/>
                <a:ea typeface="Times New Roman" pitchFamily="18" charset="0"/>
              </a:rPr>
              <a:t>·</a:t>
            </a:r>
            <a:r>
              <a:rPr lang="zh-CN" altLang="en-US">
                <a:latin typeface="华文细黑" pitchFamily="2" charset="-122"/>
                <a:ea typeface="Times New Roman" pitchFamily="18" charset="0"/>
              </a:rPr>
              <a:t>赤壁怀古</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后赤壁赋</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苏辙</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赤壁怀古</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文天祥</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读赤壁赋前后二首</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何景明</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题苏子瞻游赤壁图</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袁枚</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a:t>
            </a:r>
            <a:r>
              <a:rPr lang="en-US" altLang="zh-CN">
                <a:latin typeface="华文细黑" pitchFamily="2" charset="-122"/>
                <a:ea typeface="Times New Roman" pitchFamily="18" charset="0"/>
              </a:rPr>
              <a:t>》</a:t>
            </a:r>
            <a:endParaRPr lang="zh-CN" altLang="en-US">
              <a:latin typeface="华文细黑" pitchFamily="2" charset="-122"/>
              <a:ea typeface="Times New Roman" pitchFamily="18" charset="0"/>
            </a:endParaRPr>
          </a:p>
        </p:txBody>
      </p:sp>
      <p:grpSp>
        <p:nvGrpSpPr>
          <p:cNvPr id="21507" name="Group 3"/>
          <p:cNvGrpSpPr/>
          <p:nvPr/>
        </p:nvGrpSpPr>
        <p:grpSpPr>
          <a:xfrm>
            <a:off x="10487025" y="6394450"/>
            <a:ext cx="1644650" cy="431800"/>
            <a:chOff x="7101" y="4028"/>
            <a:chExt cx="541" cy="272"/>
          </a:xfrm>
        </p:grpSpPr>
        <p:pic>
          <p:nvPicPr>
            <p:cNvPr id="21508"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21509"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1507"/>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linds(horizontal)">
                                      <p:cBhvr>
                                        <p:cTn id="7" dur="500"/>
                                        <p:tgtEl>
                                          <p:spTgt spid="21506"/>
                                        </p:tgtEl>
                                      </p:cBhvr>
                                    </p:animEffect>
                                  </p:childTnLst>
                                </p:cTn>
                              </p:par>
                            </p:childTnLst>
                          </p:cTn>
                        </p:par>
                      </p:childTnLst>
                    </p:cTn>
                  </p:par>
                </p:childTnLst>
              </p:cTn>
              <p:nextCondLst>
                <p:cond evt="onClick" delay="0">
                  <p:tgtEl>
                    <p:spTgt spid="21507"/>
                  </p:tgtEl>
                </p:cond>
              </p:nextCondLst>
            </p:seq>
          </p:childTnLst>
        </p:cTn>
      </p:par>
    </p:tnLst>
    <p:bldLst>
      <p:bldP spid="2150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文本框 18"/>
          <p:cNvSpPr/>
          <p:nvPr/>
        </p:nvSpPr>
        <p:spPr>
          <a:xfrm>
            <a:off x="4178300" y="2978150"/>
            <a:ext cx="7677150" cy="701675"/>
          </a:xfrm>
          <a:prstGeom prst="rect">
            <a:avLst/>
          </a:prstGeom>
          <a:noFill/>
          <a:ln>
            <a:noFill/>
            <a:miter lim="800000"/>
          </a:ln>
        </p:spPr>
        <p:txBody>
          <a:bodyPr lIns="91431" tIns="45716" rIns="91431" bIns="45716" anchor="ctr"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0"/>
              </a:spcBef>
              <a:buClrTx/>
              <a:buFontTx/>
              <a:buNone/>
            </a:pPr>
            <a:r>
              <a:rPr lang="zh-CN" altLang="zh-CN" sz="4000">
                <a:solidFill>
                  <a:srgbClr val="404040"/>
                </a:solidFill>
                <a:ea typeface="微软雅黑" pitchFamily="34" charset="-122"/>
              </a:rPr>
              <a:t>第16课　赤壁赋　*登泰山记</a:t>
            </a:r>
            <a:endParaRPr lang="en-US" altLang="zh-CN" sz="4000">
              <a:solidFill>
                <a:srgbClr val="404040"/>
              </a:solidFill>
              <a:ea typeface="微软雅黑" pitchFamily="34" charset="-122"/>
            </a:endParaRPr>
          </a:p>
        </p:txBody>
      </p:sp>
    </p:spTree>
  </p:cSld>
  <p:clrMapOvr>
    <a:masterClrMapping/>
  </p:clrMapOvr>
  <p:transition>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2"/>
          <p:cNvSpPr/>
          <p:nvPr/>
        </p:nvSpPr>
        <p:spPr>
          <a:xfrm>
            <a:off x="204788" y="404813"/>
            <a:ext cx="11779250" cy="57785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写泰山的诗文有：</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谢灵运</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泰山吟</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陆机</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泰山吟</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李白</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游泰山六首</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送范山人归泰山</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杜甫</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望岳</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梅尧臣</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登泰山日观峰</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苏辙</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游泰山四首</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张养浩</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姚鼐</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岁除日与子颍登日观观日出作歌</a:t>
            </a:r>
            <a:r>
              <a:rPr lang="en-US" altLang="zh-CN">
                <a:latin typeface="华文细黑" pitchFamily="2" charset="-122"/>
                <a:ea typeface="Times New Roman" pitchFamily="18" charset="0"/>
              </a:rPr>
              <a:t>》</a:t>
            </a:r>
            <a:endParaRPr lang="zh-CN" altLang="en-US">
              <a:latin typeface="华文细黑" pitchFamily="2" charset="-122"/>
              <a:ea typeface="Times New Roman" pitchFamily="18" charset="0"/>
            </a:endParaRPr>
          </a:p>
        </p:txBody>
      </p:sp>
      <p:grpSp>
        <p:nvGrpSpPr>
          <p:cNvPr id="22531" name="Group 3"/>
          <p:cNvGrpSpPr/>
          <p:nvPr/>
        </p:nvGrpSpPr>
        <p:grpSpPr>
          <a:xfrm>
            <a:off x="10487025" y="6394450"/>
            <a:ext cx="1644650" cy="431800"/>
            <a:chOff x="7101" y="4028"/>
            <a:chExt cx="541" cy="272"/>
          </a:xfrm>
        </p:grpSpPr>
        <p:pic>
          <p:nvPicPr>
            <p:cNvPr id="22532"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22533"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2531"/>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childTnLst>
              </p:cTn>
              <p:nextCondLst>
                <p:cond evt="onClick" delay="0">
                  <p:tgtEl>
                    <p:spTgt spid="22531"/>
                  </p:tgtEl>
                </p:cond>
              </p:nextCondLst>
            </p:seq>
          </p:childTnLst>
        </p:cTn>
      </p:par>
    </p:tnLst>
    <p:bldLst>
      <p:bldP spid="2253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2"/>
          <p:cNvSpPr/>
          <p:nvPr>
            <p:ph type="body" idx="1"/>
          </p:nvPr>
        </p:nvSpPr>
        <p:spPr>
          <a:xfrm>
            <a:off x="204788" y="185738"/>
            <a:ext cx="11779250" cy="645795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lnSpc>
                <a:spcPct val="110000"/>
              </a:lnSpc>
              <a:buNone/>
            </a:pPr>
            <a:r>
              <a:rPr lang="en-US" altLang="zh-CN">
                <a:ea typeface="Times New Roman" pitchFamily="18" charset="0"/>
              </a:rPr>
              <a:t>(</a:t>
            </a:r>
            <a:r>
              <a:rPr lang="zh-CN" altLang="en-US">
                <a:latin typeface="华文细黑" pitchFamily="2" charset="-122"/>
                <a:ea typeface="Times New Roman" pitchFamily="18" charset="0"/>
              </a:rPr>
              <a:t>二</a:t>
            </a:r>
            <a:r>
              <a:rPr lang="en-US" altLang="zh-CN">
                <a:ea typeface="Times New Roman" pitchFamily="18" charset="0"/>
              </a:rPr>
              <a:t>)</a:t>
            </a:r>
            <a:r>
              <a:rPr lang="zh-CN" altLang="en-US">
                <a:latin typeface="华文细黑" pitchFamily="2" charset="-122"/>
                <a:ea typeface="Times New Roman" pitchFamily="18" charset="0"/>
              </a:rPr>
              <a:t>文化小论文</a:t>
            </a:r>
            <a:endParaRPr lang="zh-CN" altLang="en-US">
              <a:latin typeface="华文细黑" pitchFamily="2" charset="-122"/>
              <a:ea typeface="Times New Roman" pitchFamily="18" charset="0"/>
            </a:endParaRPr>
          </a:p>
          <a:p>
            <a:pPr marL="0" lvl="0" indent="719138" algn="ctr" eaLnBrk="1">
              <a:lnSpc>
                <a:spcPct val="110000"/>
              </a:lnSpc>
              <a:buNone/>
            </a:pPr>
            <a:r>
              <a:rPr lang="zh-CN" altLang="en-US">
                <a:latin typeface="华文细黑" pitchFamily="2" charset="-122"/>
                <a:ea typeface="Times New Roman" pitchFamily="18" charset="0"/>
              </a:rPr>
              <a:t>中国古代文人的赤壁情结</a:t>
            </a:r>
            <a:r>
              <a:rPr lang="en-US" altLang="zh-CN">
                <a:ea typeface="Times New Roman" pitchFamily="18" charset="0"/>
              </a:rPr>
              <a:t>(</a:t>
            </a:r>
            <a:r>
              <a:rPr lang="zh-CN" altLang="en-US">
                <a:latin typeface="华文细黑" pitchFamily="2" charset="-122"/>
                <a:ea typeface="Times New Roman" pitchFamily="18" charset="0"/>
              </a:rPr>
              <a:t>节选</a:t>
            </a:r>
            <a:r>
              <a:rPr lang="en-US" altLang="zh-CN">
                <a:ea typeface="Times New Roman" pitchFamily="18" charset="0"/>
              </a:rPr>
              <a:t>)</a:t>
            </a:r>
            <a:endParaRPr lang="en-US" altLang="zh-CN">
              <a:latin typeface="华文细黑" pitchFamily="2" charset="-122"/>
              <a:ea typeface="Times New Roman" pitchFamily="18" charset="0"/>
            </a:endParaRPr>
          </a:p>
          <a:p>
            <a:pPr marL="0" lvl="0" indent="719138" algn="ctr" eaLnBrk="1">
              <a:lnSpc>
                <a:spcPct val="110000"/>
              </a:lnSpc>
              <a:buNone/>
            </a:pPr>
            <a:r>
              <a:rPr lang="zh-CN" altLang="en-US">
                <a:latin typeface="华文细黑" pitchFamily="2" charset="-122"/>
                <a:ea typeface="Times New Roman" pitchFamily="18" charset="0"/>
              </a:rPr>
              <a:t>文</a:t>
            </a:r>
            <a:r>
              <a:rPr lang="en-US" altLang="zh-CN">
                <a:ea typeface="Times New Roman" pitchFamily="18" charset="0"/>
              </a:rPr>
              <a:t>/</a:t>
            </a:r>
            <a:r>
              <a:rPr lang="zh-CN" altLang="en-US">
                <a:latin typeface="华文细黑" pitchFamily="2" charset="-122"/>
                <a:ea typeface="Times New Roman" pitchFamily="18" charset="0"/>
              </a:rPr>
              <a:t>刘磊</a:t>
            </a:r>
            <a:endParaRPr lang="zh-CN" altLang="en-US">
              <a:latin typeface="华文细黑" pitchFamily="2" charset="-122"/>
              <a:ea typeface="Times New Roman" pitchFamily="18" charset="0"/>
            </a:endParaRPr>
          </a:p>
          <a:p>
            <a:pPr marL="0" lvl="0" indent="719138" eaLnBrk="1">
              <a:lnSpc>
                <a:spcPct val="110000"/>
              </a:lnSpc>
              <a:buNone/>
            </a:pPr>
            <a:r>
              <a:rPr lang="zh-CN" altLang="en-US">
                <a:latin typeface="华文细黑" pitchFamily="2" charset="-122"/>
                <a:ea typeface="Times New Roman" pitchFamily="18" charset="0"/>
              </a:rPr>
              <a:t>在苏轼以后的中国文学史上</a:t>
            </a:r>
            <a:r>
              <a:rPr lang="zh-CN" altLang="en-US">
                <a:ea typeface="宋体" pitchFamily="2" charset="-122"/>
              </a:rPr>
              <a:t>，</a:t>
            </a:r>
            <a:r>
              <a:rPr lang="zh-CN" altLang="en-US">
                <a:latin typeface="华文细黑" pitchFamily="2" charset="-122"/>
                <a:ea typeface="Times New Roman" pitchFamily="18" charset="0"/>
              </a:rPr>
              <a:t>传统文人不断追慕苏轼</a:t>
            </a:r>
            <a:r>
              <a:rPr lang="zh-CN" altLang="en-US">
                <a:ea typeface="宋体" pitchFamily="2" charset="-122"/>
              </a:rPr>
              <a:t>、</a:t>
            </a:r>
            <a:r>
              <a:rPr lang="zh-CN" altLang="en-US">
                <a:latin typeface="华文细黑" pitchFamily="2" charset="-122"/>
                <a:ea typeface="Times New Roman" pitchFamily="18" charset="0"/>
              </a:rPr>
              <a:t>崇拜苏轼</a:t>
            </a:r>
            <a:r>
              <a:rPr lang="zh-CN" altLang="en-US">
                <a:ea typeface="宋体" pitchFamily="2" charset="-122"/>
              </a:rPr>
              <a:t>，</a:t>
            </a:r>
            <a:r>
              <a:rPr lang="zh-CN" altLang="en-US">
                <a:latin typeface="华文细黑" pitchFamily="2" charset="-122"/>
                <a:ea typeface="Times New Roman" pitchFamily="18" charset="0"/>
              </a:rPr>
              <a:t>成为一种有趣味且有意味的文化现象</a:t>
            </a:r>
            <a:r>
              <a:rPr lang="zh-CN" altLang="en-US">
                <a:ea typeface="宋体" pitchFamily="2" charset="-122"/>
              </a:rPr>
              <a:t>，</a:t>
            </a:r>
            <a:r>
              <a:rPr lang="zh-CN" altLang="en-US">
                <a:latin typeface="华文细黑" pitchFamily="2" charset="-122"/>
                <a:ea typeface="Times New Roman" pitchFamily="18" charset="0"/>
              </a:rPr>
              <a:t>而其中</a:t>
            </a:r>
            <a:r>
              <a:rPr lang="zh-CN" altLang="en-US">
                <a:ea typeface="宋体" pitchFamily="2" charset="-122"/>
              </a:rPr>
              <a:t>，</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黄州赤壁</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成为崇拜苏轼现象中一个绕不过的节点</a:t>
            </a:r>
            <a:r>
              <a:rPr lang="zh-CN" altLang="en-US">
                <a:ea typeface="宋体" pitchFamily="2" charset="-122"/>
              </a:rPr>
              <a:t>。</a:t>
            </a:r>
            <a:r>
              <a:rPr lang="zh-CN" altLang="en-US">
                <a:latin typeface="华文细黑" pitchFamily="2" charset="-122"/>
                <a:ea typeface="Times New Roman" pitchFamily="18" charset="0"/>
              </a:rPr>
              <a:t>清雍正</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湖广通志</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卷一一八记载：</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江汉间言赤壁者五</a:t>
            </a:r>
            <a:r>
              <a:rPr lang="zh-CN" altLang="en-US">
                <a:ea typeface="宋体" pitchFamily="2" charset="-122"/>
              </a:rPr>
              <a:t>，</a:t>
            </a:r>
            <a:r>
              <a:rPr lang="zh-CN" altLang="en-US">
                <a:latin typeface="华文细黑" pitchFamily="2" charset="-122"/>
                <a:ea typeface="Times New Roman" pitchFamily="18" charset="0"/>
              </a:rPr>
              <a:t>汉阳</a:t>
            </a:r>
            <a:r>
              <a:rPr lang="zh-CN" altLang="en-US">
                <a:ea typeface="宋体" pitchFamily="2" charset="-122"/>
              </a:rPr>
              <a:t>、</a:t>
            </a:r>
            <a:r>
              <a:rPr lang="zh-CN" altLang="en-US">
                <a:latin typeface="华文细黑" pitchFamily="2" charset="-122"/>
                <a:ea typeface="Times New Roman" pitchFamily="18" charset="0"/>
              </a:rPr>
              <a:t>汉川</a:t>
            </a:r>
            <a:r>
              <a:rPr lang="zh-CN" altLang="en-US">
                <a:ea typeface="宋体" pitchFamily="2" charset="-122"/>
              </a:rPr>
              <a:t>、</a:t>
            </a:r>
            <a:r>
              <a:rPr lang="zh-CN" altLang="en-US">
                <a:latin typeface="华文细黑" pitchFamily="2" charset="-122"/>
                <a:ea typeface="Times New Roman" pitchFamily="18" charset="0"/>
              </a:rPr>
              <a:t>黄州</a:t>
            </a:r>
            <a:r>
              <a:rPr lang="zh-CN" altLang="en-US">
                <a:ea typeface="宋体" pitchFamily="2" charset="-122"/>
              </a:rPr>
              <a:t>、</a:t>
            </a:r>
            <a:r>
              <a:rPr lang="zh-CN" altLang="en-US">
                <a:latin typeface="华文细黑" pitchFamily="2" charset="-122"/>
                <a:ea typeface="Times New Roman" pitchFamily="18" charset="0"/>
              </a:rPr>
              <a:t>嘉鱼</a:t>
            </a:r>
            <a:r>
              <a:rPr lang="zh-CN" altLang="en-US">
                <a:ea typeface="宋体" pitchFamily="2" charset="-122"/>
              </a:rPr>
              <a:t>、</a:t>
            </a:r>
            <a:r>
              <a:rPr lang="zh-CN" altLang="en-US">
                <a:latin typeface="华文细黑" pitchFamily="2" charset="-122"/>
                <a:ea typeface="Times New Roman" pitchFamily="18" charset="0"/>
              </a:rPr>
              <a:t>江夏</a:t>
            </a:r>
            <a:r>
              <a:rPr lang="zh-CN" altLang="en-US">
                <a:ea typeface="宋体" pitchFamily="2" charset="-122"/>
              </a:rPr>
              <a:t>。</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也就是说</a:t>
            </a:r>
            <a:r>
              <a:rPr lang="zh-CN" altLang="en-US">
                <a:ea typeface="宋体" pitchFamily="2" charset="-122"/>
              </a:rPr>
              <a:t>，</a:t>
            </a:r>
            <a:r>
              <a:rPr lang="zh-CN" altLang="en-US">
                <a:latin typeface="华文细黑" pitchFamily="2" charset="-122"/>
                <a:ea typeface="Times New Roman" pitchFamily="18" charset="0"/>
              </a:rPr>
              <a:t>长江流域湖北段称</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赤壁</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的地方至少有五处</a:t>
            </a:r>
            <a:r>
              <a:rPr lang="zh-CN" altLang="en-US">
                <a:ea typeface="宋体" pitchFamily="2" charset="-122"/>
              </a:rPr>
              <a:t>，</a:t>
            </a:r>
            <a:r>
              <a:rPr lang="zh-CN" altLang="en-US">
                <a:latin typeface="华文细黑" pitchFamily="2" charset="-122"/>
                <a:ea typeface="Times New Roman" pitchFamily="18" charset="0"/>
              </a:rPr>
              <a:t>黄州赤壁因苏轼被贬黄州而闻名天下</a:t>
            </a:r>
            <a:r>
              <a:rPr lang="zh-CN" altLang="en-US">
                <a:ea typeface="宋体" pitchFamily="2" charset="-122"/>
              </a:rPr>
              <a:t>，</a:t>
            </a:r>
            <a:r>
              <a:rPr lang="zh-CN" altLang="en-US">
                <a:latin typeface="华文细黑" pitchFamily="2" charset="-122"/>
                <a:ea typeface="Times New Roman" pitchFamily="18" charset="0"/>
              </a:rPr>
              <a:t>后人为了与赤壁之战的发生地</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武赤壁</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蒲圻赤壁</a:t>
            </a:r>
            <a:r>
              <a:rPr lang="en-US" altLang="zh-CN">
                <a:ea typeface="Times New Roman" pitchFamily="18" charset="0"/>
              </a:rPr>
              <a:t>(</a:t>
            </a:r>
            <a:r>
              <a:rPr lang="zh-CN" altLang="en-US">
                <a:latin typeface="华文细黑" pitchFamily="2" charset="-122"/>
                <a:ea typeface="Times New Roman" pitchFamily="18" charset="0"/>
              </a:rPr>
              <a:t>即</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湖广通志</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中的</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嘉鱼赤壁</a:t>
            </a:r>
            <a:r>
              <a:rPr lang="zh-CN" altLang="en-US">
                <a:latin typeface="宋体" pitchFamily="2" charset="-122"/>
                <a:ea typeface="Times New Roman" pitchFamily="18" charset="0"/>
              </a:rPr>
              <a:t>”</a:t>
            </a:r>
            <a:r>
              <a:rPr lang="en-US" altLang="zh-CN">
                <a:ea typeface="Times New Roman" pitchFamily="18" charset="0"/>
              </a:rPr>
              <a:t>)</a:t>
            </a:r>
            <a:r>
              <a:rPr lang="zh-CN" altLang="en-US">
                <a:latin typeface="华文细黑" pitchFamily="2" charset="-122"/>
                <a:ea typeface="Times New Roman" pitchFamily="18" charset="0"/>
              </a:rPr>
              <a:t>区分</a:t>
            </a:r>
            <a:r>
              <a:rPr lang="zh-CN" altLang="en-US">
                <a:ea typeface="宋体" pitchFamily="2" charset="-122"/>
              </a:rPr>
              <a:t>，</a:t>
            </a:r>
            <a:r>
              <a:rPr lang="zh-CN" altLang="en-US">
                <a:latin typeface="华文细黑" pitchFamily="2" charset="-122"/>
                <a:ea typeface="Times New Roman" pitchFamily="18" charset="0"/>
              </a:rPr>
              <a:t>亦称之为</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文赤壁</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东坡赤壁</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有研究者认为</a:t>
            </a:r>
            <a:r>
              <a:rPr lang="zh-CN" altLang="en-US">
                <a:ea typeface="宋体" pitchFamily="2" charset="-122"/>
              </a:rPr>
              <a:t>，</a:t>
            </a:r>
            <a:r>
              <a:rPr lang="zh-CN" altLang="en-US">
                <a:latin typeface="华文细黑" pitchFamily="2" charset="-122"/>
                <a:ea typeface="Times New Roman" pitchFamily="18" charset="0"/>
              </a:rPr>
              <a:t>从宋代到近代</a:t>
            </a:r>
            <a:r>
              <a:rPr lang="zh-CN" altLang="en-US">
                <a:ea typeface="宋体" pitchFamily="2" charset="-122"/>
              </a:rPr>
              <a:t>，</a:t>
            </a:r>
            <a:r>
              <a:rPr lang="zh-CN" altLang="en-US">
                <a:latin typeface="华文细黑" pitchFamily="2" charset="-122"/>
                <a:ea typeface="Times New Roman" pitchFamily="18" charset="0"/>
              </a:rPr>
              <a:t>吟咏赤壁的诗词共计一千余首</a:t>
            </a:r>
            <a:r>
              <a:rPr lang="zh-CN" altLang="en-US">
                <a:ea typeface="宋体" pitchFamily="2" charset="-122"/>
              </a:rPr>
              <a:t>，</a:t>
            </a:r>
            <a:r>
              <a:rPr lang="zh-CN" altLang="en-US">
                <a:latin typeface="华文细黑" pitchFamily="2" charset="-122"/>
                <a:ea typeface="Times New Roman" pitchFamily="18" charset="0"/>
              </a:rPr>
              <a:t>苏轼以后吟咏赤壁的作品</a:t>
            </a:r>
            <a:r>
              <a:rPr lang="zh-CN" altLang="en-US">
                <a:ea typeface="宋体" pitchFamily="2" charset="-122"/>
              </a:rPr>
              <a:t>，</a:t>
            </a:r>
            <a:r>
              <a:rPr lang="zh-CN" altLang="en-US">
                <a:latin typeface="华文细黑" pitchFamily="2" charset="-122"/>
                <a:ea typeface="Times New Roman" pitchFamily="18" charset="0"/>
              </a:rPr>
              <a:t>一般都是吟咏黄州赤壁的</a:t>
            </a:r>
            <a:r>
              <a:rPr lang="zh-CN" altLang="en-US">
                <a:ea typeface="宋体" pitchFamily="2" charset="-122"/>
              </a:rPr>
              <a:t>。</a:t>
            </a:r>
            <a:r>
              <a:rPr lang="zh-CN" altLang="en-US">
                <a:latin typeface="华文细黑" pitchFamily="2" charset="-122"/>
                <a:ea typeface="Times New Roman" pitchFamily="18" charset="0"/>
              </a:rPr>
              <a:t>吟咏黄州赤壁的作品创作数量之多</a:t>
            </a:r>
            <a:r>
              <a:rPr lang="zh-CN" altLang="en-US">
                <a:ea typeface="宋体" pitchFamily="2" charset="-122"/>
              </a:rPr>
              <a:t>，</a:t>
            </a:r>
            <a:r>
              <a:rPr lang="zh-CN" altLang="en-US">
                <a:latin typeface="华文细黑" pitchFamily="2" charset="-122"/>
                <a:ea typeface="Times New Roman" pitchFamily="18" charset="0"/>
              </a:rPr>
              <a:t>思想内容之丰</a:t>
            </a:r>
            <a:r>
              <a:rPr lang="zh-CN" altLang="en-US">
                <a:ea typeface="宋体" pitchFamily="2" charset="-122"/>
              </a:rPr>
              <a:t>，</a:t>
            </a:r>
            <a:r>
              <a:rPr lang="zh-CN" altLang="en-US">
                <a:latin typeface="华文细黑" pitchFamily="2" charset="-122"/>
                <a:ea typeface="Times New Roman" pitchFamily="18" charset="0"/>
              </a:rPr>
              <a:t>持续时间之久</a:t>
            </a:r>
            <a:r>
              <a:rPr lang="zh-CN" altLang="en-US">
                <a:ea typeface="宋体" pitchFamily="2" charset="-122"/>
              </a:rPr>
              <a:t>，</a:t>
            </a:r>
            <a:r>
              <a:rPr lang="zh-CN" altLang="en-US">
                <a:latin typeface="华文细黑" pitchFamily="2" charset="-122"/>
                <a:ea typeface="Times New Roman" pitchFamily="18" charset="0"/>
              </a:rPr>
              <a:t>都充分体现出苏轼对后代文人的深远影响</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p:nvPr>
            <p:ph type="body" idx="1"/>
          </p:nvPr>
        </p:nvSpPr>
        <p:spPr>
          <a:xfrm>
            <a:off x="204788" y="1000125"/>
            <a:ext cx="11779250" cy="462280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根据中西学者对</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情结</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的表述</a:t>
            </a:r>
            <a:r>
              <a:rPr lang="zh-CN" altLang="en-US">
                <a:ea typeface="宋体" pitchFamily="2" charset="-122"/>
              </a:rPr>
              <a:t>，</a:t>
            </a:r>
            <a:r>
              <a:rPr lang="zh-CN" altLang="en-US">
                <a:latin typeface="华文细黑" pitchFamily="2" charset="-122"/>
                <a:ea typeface="Times New Roman" pitchFamily="18" charset="0"/>
              </a:rPr>
              <a:t>我们认为</a:t>
            </a:r>
            <a:r>
              <a:rPr lang="zh-CN" altLang="en-US">
                <a:ea typeface="宋体" pitchFamily="2" charset="-122"/>
              </a:rPr>
              <a:t>，</a:t>
            </a:r>
            <a:r>
              <a:rPr lang="zh-CN" altLang="en-US">
                <a:latin typeface="华文细黑" pitchFamily="2" charset="-122"/>
                <a:ea typeface="Times New Roman" pitchFamily="18" charset="0"/>
              </a:rPr>
              <a:t>后苏轼时代中国古代文人的</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赤壁情结</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又可以细化为赤壁风景礼赞</a:t>
            </a:r>
            <a:r>
              <a:rPr lang="zh-CN" altLang="en-US">
                <a:ea typeface="宋体" pitchFamily="2" charset="-122"/>
              </a:rPr>
              <a:t>、</a:t>
            </a:r>
            <a:r>
              <a:rPr lang="zh-CN" altLang="en-US">
                <a:latin typeface="华文细黑" pitchFamily="2" charset="-122"/>
                <a:ea typeface="Times New Roman" pitchFamily="18" charset="0"/>
              </a:rPr>
              <a:t>三国英雄崇拜</a:t>
            </a:r>
            <a:r>
              <a:rPr lang="zh-CN" altLang="en-US">
                <a:ea typeface="宋体" pitchFamily="2" charset="-122"/>
              </a:rPr>
              <a:t>、</a:t>
            </a:r>
            <a:r>
              <a:rPr lang="zh-CN" altLang="en-US">
                <a:latin typeface="华文细黑" pitchFamily="2" charset="-122"/>
                <a:ea typeface="Times New Roman" pitchFamily="18" charset="0"/>
              </a:rPr>
              <a:t>坡仙景仰三个具体情结</a:t>
            </a:r>
            <a:r>
              <a:rPr lang="zh-CN" altLang="en-US">
                <a:ea typeface="宋体" pitchFamily="2" charset="-122"/>
              </a:rPr>
              <a:t>，</a:t>
            </a:r>
            <a:r>
              <a:rPr lang="zh-CN" altLang="en-US">
                <a:latin typeface="华文细黑" pitchFamily="2" charset="-122"/>
                <a:ea typeface="Times New Roman" pitchFamily="18" charset="0"/>
              </a:rPr>
              <a:t>这些情结容纳了寄情山水</a:t>
            </a:r>
            <a:r>
              <a:rPr lang="zh-CN" altLang="en-US">
                <a:ea typeface="宋体" pitchFamily="2" charset="-122"/>
              </a:rPr>
              <a:t>、</a:t>
            </a:r>
            <a:r>
              <a:rPr lang="zh-CN" altLang="en-US">
                <a:latin typeface="华文细黑" pitchFamily="2" charset="-122"/>
                <a:ea typeface="Times New Roman" pitchFamily="18" charset="0"/>
              </a:rPr>
              <a:t>建功立业</a:t>
            </a:r>
            <a:r>
              <a:rPr lang="zh-CN" altLang="en-US">
                <a:ea typeface="宋体" pitchFamily="2" charset="-122"/>
              </a:rPr>
              <a:t>、</a:t>
            </a:r>
            <a:r>
              <a:rPr lang="zh-CN" altLang="en-US">
                <a:latin typeface="华文细黑" pitchFamily="2" charset="-122"/>
                <a:ea typeface="Times New Roman" pitchFamily="18" charset="0"/>
              </a:rPr>
              <a:t>适时归隐</a:t>
            </a:r>
            <a:r>
              <a:rPr lang="zh-CN" altLang="en-US">
                <a:ea typeface="宋体" pitchFamily="2" charset="-122"/>
              </a:rPr>
              <a:t>、</a:t>
            </a:r>
            <a:r>
              <a:rPr lang="zh-CN" altLang="en-US">
                <a:latin typeface="华文细黑" pitchFamily="2" charset="-122"/>
                <a:ea typeface="Times New Roman" pitchFamily="18" charset="0"/>
              </a:rPr>
              <a:t>全身而退</a:t>
            </a:r>
            <a:r>
              <a:rPr lang="zh-CN" altLang="en-US">
                <a:ea typeface="宋体" pitchFamily="2" charset="-122"/>
              </a:rPr>
              <a:t>、</a:t>
            </a:r>
            <a:r>
              <a:rPr lang="zh-CN" altLang="en-US">
                <a:latin typeface="华文细黑" pitchFamily="2" charset="-122"/>
                <a:ea typeface="Times New Roman" pitchFamily="18" charset="0"/>
              </a:rPr>
              <a:t>哀叹英雄等儒道交织的思想</a:t>
            </a:r>
            <a:r>
              <a:rPr lang="zh-CN" altLang="en-US">
                <a:ea typeface="宋体" pitchFamily="2" charset="-122"/>
              </a:rPr>
              <a:t>，</a:t>
            </a:r>
            <a:r>
              <a:rPr lang="zh-CN" altLang="en-US">
                <a:latin typeface="华文细黑" pitchFamily="2" charset="-122"/>
                <a:ea typeface="Times New Roman" pitchFamily="18" charset="0"/>
              </a:rPr>
              <a:t>是中国传统文人在封建制度条件下不断受到前代文化影响与思想因袭而生成的</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集体无意识</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结晶</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黄州赤壁</a:t>
            </a:r>
            <a:r>
              <a:rPr lang="zh-CN" altLang="en-US">
                <a:ea typeface="宋体" pitchFamily="2" charset="-122"/>
              </a:rPr>
              <a:t>，</a:t>
            </a:r>
            <a:r>
              <a:rPr lang="zh-CN" altLang="en-US">
                <a:latin typeface="华文细黑" pitchFamily="2" charset="-122"/>
                <a:ea typeface="Times New Roman" pitchFamily="18" charset="0"/>
              </a:rPr>
              <a:t>因其景色奇丽</a:t>
            </a:r>
            <a:r>
              <a:rPr lang="zh-CN" altLang="en-US">
                <a:ea typeface="宋体" pitchFamily="2" charset="-122"/>
              </a:rPr>
              <a:t>，</a:t>
            </a:r>
            <a:r>
              <a:rPr lang="zh-CN" altLang="en-US">
                <a:latin typeface="华文细黑" pitchFamily="2" charset="-122"/>
                <a:ea typeface="Times New Roman" pitchFamily="18" charset="0"/>
              </a:rPr>
              <a:t>被苏轼及其后时代的许多文人咏叹</a:t>
            </a:r>
            <a:r>
              <a:rPr lang="zh-CN" altLang="en-US">
                <a:ea typeface="宋体" pitchFamily="2" charset="-122"/>
              </a:rPr>
              <a:t>。</a:t>
            </a:r>
            <a:r>
              <a:rPr lang="zh-CN" altLang="en-US">
                <a:latin typeface="华文细黑" pitchFamily="2" charset="-122"/>
                <a:ea typeface="Times New Roman" pitchFamily="18" charset="0"/>
              </a:rPr>
              <a:t>关于黄州赤壁景色的奇丽</a:t>
            </a:r>
            <a:r>
              <a:rPr lang="zh-CN" altLang="en-US">
                <a:ea typeface="宋体" pitchFamily="2" charset="-122"/>
              </a:rPr>
              <a:t>，</a:t>
            </a:r>
            <a:r>
              <a:rPr lang="zh-CN" altLang="en-US">
                <a:latin typeface="华文细黑" pitchFamily="2" charset="-122"/>
                <a:ea typeface="Times New Roman" pitchFamily="18" charset="0"/>
              </a:rPr>
              <a:t>联系历代诗作</a:t>
            </a:r>
            <a:r>
              <a:rPr lang="zh-CN" altLang="en-US">
                <a:ea typeface="宋体" pitchFamily="2" charset="-122"/>
              </a:rPr>
              <a:t>，</a:t>
            </a:r>
            <a:r>
              <a:rPr lang="zh-CN" altLang="en-US">
                <a:latin typeface="华文细黑" pitchFamily="2" charset="-122"/>
                <a:ea typeface="Times New Roman" pitchFamily="18" charset="0"/>
              </a:rPr>
              <a:t>我们认为黄州赤壁之奇</a:t>
            </a:r>
            <a:r>
              <a:rPr lang="zh-CN" altLang="en-US">
                <a:ea typeface="宋体" pitchFamily="2" charset="-122"/>
              </a:rPr>
              <a:t>，</a:t>
            </a:r>
            <a:r>
              <a:rPr lang="zh-CN" altLang="en-US">
                <a:latin typeface="华文细黑" pitchFamily="2" charset="-122"/>
                <a:ea typeface="Times New Roman" pitchFamily="18" charset="0"/>
              </a:rPr>
              <a:t>在其色</a:t>
            </a:r>
            <a:r>
              <a:rPr lang="zh-CN" altLang="en-US">
                <a:ea typeface="宋体" pitchFamily="2" charset="-122"/>
              </a:rPr>
              <a:t>、</a:t>
            </a:r>
            <a:r>
              <a:rPr lang="zh-CN" altLang="en-US">
                <a:latin typeface="华文细黑" pitchFamily="2" charset="-122"/>
                <a:ea typeface="Times New Roman" pitchFamily="18" charset="0"/>
              </a:rPr>
              <a:t>其高</a:t>
            </a:r>
            <a:r>
              <a:rPr lang="zh-CN" altLang="en-US">
                <a:ea typeface="宋体" pitchFamily="2" charset="-122"/>
              </a:rPr>
              <a:t>、</a:t>
            </a:r>
            <a:r>
              <a:rPr lang="zh-CN" altLang="en-US">
                <a:latin typeface="华文细黑" pitchFamily="2" charset="-122"/>
                <a:ea typeface="Times New Roman" pitchFamily="18" charset="0"/>
              </a:rPr>
              <a:t>其变</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p:nvPr>
            <p:ph type="body" idx="1"/>
          </p:nvPr>
        </p:nvSpPr>
        <p:spPr>
          <a:xfrm>
            <a:off x="204788" y="660400"/>
            <a:ext cx="11779250" cy="5178425"/>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赤壁之奇</a:t>
            </a:r>
            <a:r>
              <a:rPr lang="zh-CN" altLang="en-US">
                <a:ea typeface="宋体" pitchFamily="2" charset="-122"/>
              </a:rPr>
              <a:t>，</a:t>
            </a:r>
            <a:r>
              <a:rPr lang="zh-CN" altLang="en-US">
                <a:latin typeface="华文细黑" pitchFamily="2" charset="-122"/>
                <a:ea typeface="Times New Roman" pitchFamily="18" charset="0"/>
              </a:rPr>
              <a:t>奇在其色</a:t>
            </a:r>
            <a:r>
              <a:rPr lang="zh-CN" altLang="en-US">
                <a:ea typeface="宋体" pitchFamily="2" charset="-122"/>
              </a:rPr>
              <a:t>。</a:t>
            </a:r>
            <a:r>
              <a:rPr lang="zh-CN" altLang="en-US">
                <a:latin typeface="华文细黑" pitchFamily="2" charset="-122"/>
                <a:ea typeface="Times New Roman" pitchFamily="18" charset="0"/>
              </a:rPr>
              <a:t>黄州赤壁本来叫</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赤鼻矶</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这座小山的山崖是红色的</a:t>
            </a:r>
            <a:r>
              <a:rPr lang="zh-CN" altLang="en-US">
                <a:ea typeface="宋体" pitchFamily="2" charset="-122"/>
              </a:rPr>
              <a:t>，</a:t>
            </a:r>
            <a:r>
              <a:rPr lang="zh-CN" altLang="en-US">
                <a:latin typeface="华文细黑" pitchFamily="2" charset="-122"/>
                <a:ea typeface="Times New Roman" pitchFamily="18" charset="0"/>
              </a:rPr>
              <a:t>就像一只红色的鼻子伸到江里</a:t>
            </a:r>
            <a:r>
              <a:rPr lang="zh-CN" altLang="en-US">
                <a:ea typeface="宋体" pitchFamily="2" charset="-122"/>
              </a:rPr>
              <a:t>，</a:t>
            </a:r>
            <a:r>
              <a:rPr lang="zh-CN" altLang="en-US">
                <a:latin typeface="华文细黑" pitchFamily="2" charset="-122"/>
                <a:ea typeface="Times New Roman" pitchFamily="18" charset="0"/>
              </a:rPr>
              <a:t>所以当地人叫它</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赤鼻矶</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黄州赤壁的这种颜色也是诗人们关注的对象</a:t>
            </a:r>
            <a:r>
              <a:rPr lang="zh-CN" altLang="en-US">
                <a:ea typeface="宋体" pitchFamily="2" charset="-122"/>
              </a:rPr>
              <a:t>，</a:t>
            </a:r>
            <a:r>
              <a:rPr lang="zh-CN" altLang="en-US">
                <a:latin typeface="华文细黑" pitchFamily="2" charset="-122"/>
                <a:ea typeface="Times New Roman" pitchFamily="18" charset="0"/>
              </a:rPr>
              <a:t>如南宋辛弃疾词作</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霜天晓角</a:t>
            </a:r>
            <a:r>
              <a:rPr lang="en-US" altLang="zh-CN">
                <a:latin typeface="Courier New" pitchFamily="49" charset="0"/>
                <a:ea typeface="Times New Roman" pitchFamily="18" charset="0"/>
              </a:rPr>
              <a:t>·</a:t>
            </a:r>
            <a:r>
              <a:rPr lang="zh-CN" altLang="en-US">
                <a:latin typeface="华文细黑" pitchFamily="2" charset="-122"/>
                <a:ea typeface="Times New Roman" pitchFamily="18" charset="0"/>
              </a:rPr>
              <a:t>赤壁</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望中矶岸赤</a:t>
            </a:r>
            <a:r>
              <a:rPr lang="zh-CN" altLang="en-US">
                <a:ea typeface="宋体" pitchFamily="2" charset="-122"/>
              </a:rPr>
              <a:t>，</a:t>
            </a:r>
            <a:r>
              <a:rPr lang="zh-CN" altLang="en-US">
                <a:latin typeface="华文细黑" pitchFamily="2" charset="-122"/>
                <a:ea typeface="Times New Roman" pitchFamily="18" charset="0"/>
              </a:rPr>
              <a:t>直下江涛白</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明代王世贞</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游赤壁二首</a:t>
            </a:r>
            <a:r>
              <a:rPr lang="en-US" altLang="zh-CN">
                <a:latin typeface="华文细黑" pitchFamily="2" charset="-122"/>
                <a:ea typeface="Times New Roman" pitchFamily="18" charset="0"/>
              </a:rPr>
              <a:t>》</a:t>
            </a:r>
            <a:r>
              <a:rPr lang="en-US" altLang="zh-CN">
                <a:ea typeface="Times New Roman" pitchFamily="18" charset="0"/>
              </a:rPr>
              <a:t>(</a:t>
            </a:r>
            <a:r>
              <a:rPr lang="zh-CN" altLang="en-US">
                <a:latin typeface="华文细黑" pitchFamily="2" charset="-122"/>
                <a:ea typeface="Times New Roman" pitchFamily="18" charset="0"/>
              </a:rPr>
              <a:t>其一</a:t>
            </a:r>
            <a:r>
              <a:rPr lang="en-US" altLang="zh-CN">
                <a:ea typeface="Times New Roman" pitchFamily="18" charset="0"/>
              </a:rPr>
              <a:t>)</a:t>
            </a:r>
            <a:r>
              <a:rPr lang="zh-CN" altLang="en-US">
                <a:latin typeface="华文细黑" pitchFamily="2" charset="-122"/>
                <a:ea typeface="Times New Roman" pitchFamily="18" charset="0"/>
              </a:rPr>
              <a:t>中</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战血至今高壁色</a:t>
            </a:r>
            <a:r>
              <a:rPr lang="zh-CN" altLang="en-US">
                <a:ea typeface="宋体" pitchFamily="2" charset="-122"/>
              </a:rPr>
              <a:t>，</a:t>
            </a:r>
            <a:r>
              <a:rPr lang="zh-CN" altLang="en-US">
                <a:latin typeface="华文细黑" pitchFamily="2" charset="-122"/>
                <a:ea typeface="Times New Roman" pitchFamily="18" charset="0"/>
              </a:rPr>
              <a:t>词源终古大江声</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等</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赤壁之奇</a:t>
            </a:r>
            <a:r>
              <a:rPr lang="zh-CN" altLang="en-US">
                <a:ea typeface="宋体" pitchFamily="2" charset="-122"/>
              </a:rPr>
              <a:t>，</a:t>
            </a:r>
            <a:r>
              <a:rPr lang="zh-CN" altLang="en-US">
                <a:latin typeface="华文细黑" pitchFamily="2" charset="-122"/>
                <a:ea typeface="Times New Roman" pitchFamily="18" charset="0"/>
              </a:rPr>
              <a:t>奇在其高</a:t>
            </a:r>
            <a:r>
              <a:rPr lang="zh-CN" altLang="en-US">
                <a:ea typeface="宋体" pitchFamily="2" charset="-122"/>
              </a:rPr>
              <a:t>。</a:t>
            </a:r>
            <a:r>
              <a:rPr lang="zh-CN" altLang="en-US">
                <a:latin typeface="华文细黑" pitchFamily="2" charset="-122"/>
                <a:ea typeface="Times New Roman" pitchFamily="18" charset="0"/>
              </a:rPr>
              <a:t>黄州赤壁</a:t>
            </a:r>
            <a:r>
              <a:rPr lang="zh-CN" altLang="en-US">
                <a:ea typeface="宋体" pitchFamily="2" charset="-122"/>
              </a:rPr>
              <a:t>，</a:t>
            </a:r>
            <a:r>
              <a:rPr lang="zh-CN" altLang="en-US">
                <a:latin typeface="华文细黑" pitchFamily="2" charset="-122"/>
                <a:ea typeface="Times New Roman" pitchFamily="18" charset="0"/>
              </a:rPr>
              <a:t>突兀高耸</a:t>
            </a:r>
            <a:r>
              <a:rPr lang="zh-CN" altLang="en-US">
                <a:ea typeface="宋体" pitchFamily="2" charset="-122"/>
              </a:rPr>
              <a:t>，</a:t>
            </a:r>
            <a:r>
              <a:rPr lang="zh-CN" altLang="en-US">
                <a:latin typeface="华文细黑" pitchFamily="2" charset="-122"/>
                <a:ea typeface="Times New Roman" pitchFamily="18" charset="0"/>
              </a:rPr>
              <a:t>宛若石脚插水</a:t>
            </a:r>
            <a:r>
              <a:rPr lang="zh-CN" altLang="en-US">
                <a:ea typeface="宋体" pitchFamily="2" charset="-122"/>
              </a:rPr>
              <a:t>，</a:t>
            </a:r>
            <a:r>
              <a:rPr lang="zh-CN" altLang="en-US">
                <a:latin typeface="华文细黑" pitchFamily="2" charset="-122"/>
                <a:ea typeface="Times New Roman" pitchFamily="18" charset="0"/>
              </a:rPr>
              <a:t>又似一拳伸云</a:t>
            </a:r>
            <a:r>
              <a:rPr lang="zh-CN" altLang="en-US">
                <a:ea typeface="宋体" pitchFamily="2" charset="-122"/>
              </a:rPr>
              <a:t>。</a:t>
            </a:r>
            <a:r>
              <a:rPr lang="zh-CN" altLang="en-US">
                <a:latin typeface="华文细黑" pitchFamily="2" charset="-122"/>
                <a:ea typeface="Times New Roman" pitchFamily="18" charset="0"/>
              </a:rPr>
              <a:t>故而黄州赤壁</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乱石穿空</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之高境亦成为后人咏叹的一个方面</a:t>
            </a:r>
            <a:r>
              <a:rPr lang="zh-CN" altLang="en-US">
                <a:ea typeface="宋体" pitchFamily="2" charset="-122"/>
              </a:rPr>
              <a:t>。</a:t>
            </a:r>
            <a:r>
              <a:rPr lang="zh-CN" altLang="en-US">
                <a:latin typeface="华文细黑" pitchFamily="2" charset="-122"/>
                <a:ea typeface="Times New Roman" pitchFamily="18" charset="0"/>
              </a:rPr>
              <a:t>清代汪引芝</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赤壁八景</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中</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二赋堂</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诗首联即言：</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赤壁山横万仞堂</a:t>
            </a:r>
            <a:r>
              <a:rPr lang="zh-CN" altLang="en-US">
                <a:ea typeface="宋体" pitchFamily="2" charset="-122"/>
              </a:rPr>
              <a:t>，</a:t>
            </a:r>
            <a:r>
              <a:rPr lang="zh-CN" altLang="en-US">
                <a:latin typeface="华文细黑" pitchFamily="2" charset="-122"/>
                <a:ea typeface="Times New Roman" pitchFamily="18" charset="0"/>
              </a:rPr>
              <a:t>为披云汉绘天章</a:t>
            </a:r>
            <a:r>
              <a:rPr lang="zh-CN" altLang="en-US">
                <a:ea typeface="宋体" pitchFamily="2" charset="-122"/>
              </a:rPr>
              <a:t>。</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盛赞了黄州赤壁之高</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p:nvPr>
            <p:ph type="body" idx="1"/>
          </p:nvPr>
        </p:nvSpPr>
        <p:spPr>
          <a:xfrm>
            <a:off x="204788" y="2420938"/>
            <a:ext cx="11779250" cy="175895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latin typeface="华文细黑" pitchFamily="2" charset="-122"/>
                <a:ea typeface="Times New Roman" pitchFamily="18" charset="0"/>
              </a:rPr>
              <a:t>赤壁之奇</a:t>
            </a:r>
            <a:r>
              <a:rPr lang="zh-CN" altLang="en-US">
                <a:ea typeface="宋体" pitchFamily="2" charset="-122"/>
              </a:rPr>
              <a:t>，</a:t>
            </a:r>
            <a:r>
              <a:rPr lang="zh-CN" altLang="en-US">
                <a:latin typeface="华文细黑" pitchFamily="2" charset="-122"/>
                <a:ea typeface="Times New Roman" pitchFamily="18" charset="0"/>
              </a:rPr>
              <a:t>奇在其变</a:t>
            </a:r>
            <a:r>
              <a:rPr lang="zh-CN" altLang="en-US">
                <a:ea typeface="宋体" pitchFamily="2" charset="-122"/>
              </a:rPr>
              <a:t>。</a:t>
            </a:r>
            <a:r>
              <a:rPr lang="zh-CN" altLang="en-US">
                <a:latin typeface="华文细黑" pitchFamily="2" charset="-122"/>
                <a:ea typeface="Times New Roman" pitchFamily="18" charset="0"/>
              </a:rPr>
              <a:t>高耸赤壁</a:t>
            </a:r>
            <a:r>
              <a:rPr lang="zh-CN" altLang="en-US">
                <a:ea typeface="宋体" pitchFamily="2" charset="-122"/>
              </a:rPr>
              <a:t>，</a:t>
            </a:r>
            <a:r>
              <a:rPr lang="zh-CN" altLang="en-US">
                <a:latin typeface="华文细黑" pitchFamily="2" charset="-122"/>
                <a:ea typeface="Times New Roman" pitchFamily="18" charset="0"/>
              </a:rPr>
              <a:t>与大江相表里</a:t>
            </a:r>
            <a:r>
              <a:rPr lang="zh-CN" altLang="en-US">
                <a:ea typeface="宋体" pitchFamily="2" charset="-122"/>
              </a:rPr>
              <a:t>，</a:t>
            </a:r>
            <a:r>
              <a:rPr lang="zh-CN" altLang="en-US">
                <a:latin typeface="华文细黑" pitchFamily="2" charset="-122"/>
                <a:ea typeface="Times New Roman" pitchFamily="18" charset="0"/>
              </a:rPr>
              <a:t>与云雾相映衬</a:t>
            </a:r>
            <a:r>
              <a:rPr lang="zh-CN" altLang="en-US">
                <a:ea typeface="宋体" pitchFamily="2" charset="-122"/>
              </a:rPr>
              <a:t>，</a:t>
            </a:r>
            <a:r>
              <a:rPr lang="zh-CN" altLang="en-US">
                <a:latin typeface="华文细黑" pitchFamily="2" charset="-122"/>
                <a:ea typeface="Times New Roman" pitchFamily="18" charset="0"/>
              </a:rPr>
              <a:t>使得此地</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朝晖夕阴</a:t>
            </a:r>
            <a:r>
              <a:rPr lang="zh-CN" altLang="en-US">
                <a:ea typeface="宋体" pitchFamily="2" charset="-122"/>
              </a:rPr>
              <a:t>，</a:t>
            </a:r>
            <a:r>
              <a:rPr lang="zh-CN" altLang="en-US">
                <a:latin typeface="华文细黑" pitchFamily="2" charset="-122"/>
                <a:ea typeface="Times New Roman" pitchFamily="18" charset="0"/>
              </a:rPr>
              <a:t>气象万千</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南宋戴复古</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黄州栖霞楼即景</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写出了气象恢宏</a:t>
            </a:r>
            <a:r>
              <a:rPr lang="zh-CN" altLang="en-US">
                <a:ea typeface="宋体" pitchFamily="2" charset="-122"/>
              </a:rPr>
              <a:t>、</a:t>
            </a:r>
            <a:r>
              <a:rPr lang="zh-CN" altLang="en-US">
                <a:latin typeface="华文细黑" pitchFamily="2" charset="-122"/>
                <a:ea typeface="Times New Roman" pitchFamily="18" charset="0"/>
              </a:rPr>
              <a:t>变化多端的赤壁景色</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650" name="Group 8"/>
          <p:cNvGrpSpPr/>
          <p:nvPr/>
        </p:nvGrpSpPr>
        <p:grpSpPr>
          <a:xfrm>
            <a:off x="0" y="0"/>
            <a:ext cx="12234863" cy="6900863"/>
            <a:chExt cx="7707" cy="4347"/>
          </a:xfrm>
        </p:grpSpPr>
        <p:pic>
          <p:nvPicPr>
            <p:cNvPr id="27652" name="图片 7"/>
            <p:cNvPicPr>
              <a:picLocks noChangeAspect="1"/>
            </p:cNvPicPr>
            <p:nvPr/>
          </p:nvPicPr>
          <p:blipFill>
            <a:blip r:embed="rId2"/>
            <a:stretch>
              <a:fillRect/>
            </a:stretch>
          </p:blipFill>
          <p:spPr>
            <a:xfrm>
              <a:off x="0" y="0"/>
              <a:ext cx="7680" cy="4320"/>
            </a:xfrm>
            <a:prstGeom prst="rect">
              <a:avLst/>
            </a:prstGeom>
            <a:noFill/>
            <a:ln>
              <a:noFill/>
              <a:miter lim="800000"/>
            </a:ln>
          </p:spPr>
        </p:pic>
        <p:pic>
          <p:nvPicPr>
            <p:cNvPr id="27653" name="图片 2"/>
            <p:cNvPicPr>
              <a:picLocks noChangeAspect="1"/>
            </p:cNvPicPr>
            <p:nvPr/>
          </p:nvPicPr>
          <p:blipFill>
            <a:blip r:embed="rId3"/>
            <a:srcRect l="15589" t="70239"/>
            <a:stretch>
              <a:fillRect/>
            </a:stretch>
          </p:blipFill>
          <p:spPr>
            <a:xfrm>
              <a:off x="1432" y="3517"/>
              <a:ext cx="6248" cy="803"/>
            </a:xfrm>
            <a:prstGeom prst="rect">
              <a:avLst/>
            </a:prstGeom>
            <a:noFill/>
            <a:ln>
              <a:noFill/>
              <a:miter lim="800000"/>
            </a:ln>
          </p:spPr>
        </p:pic>
        <p:pic>
          <p:nvPicPr>
            <p:cNvPr id="27654" name="图片 3"/>
            <p:cNvPicPr>
              <a:picLocks noChangeAspect="1"/>
            </p:cNvPicPr>
            <p:nvPr/>
          </p:nvPicPr>
          <p:blipFill>
            <a:blip r:embed="rId4"/>
            <a:srcRect r="28345"/>
            <a:stretch>
              <a:fillRect/>
            </a:stretch>
          </p:blipFill>
          <p:spPr>
            <a:xfrm>
              <a:off x="0" y="2386"/>
              <a:ext cx="2960" cy="1506"/>
            </a:xfrm>
            <a:prstGeom prst="rect">
              <a:avLst/>
            </a:prstGeom>
            <a:noFill/>
            <a:ln>
              <a:noFill/>
              <a:miter lim="800000"/>
            </a:ln>
          </p:spPr>
        </p:pic>
        <p:pic>
          <p:nvPicPr>
            <p:cNvPr id="27655" name="图片 4"/>
            <p:cNvPicPr>
              <a:picLocks noChangeAspect="1"/>
            </p:cNvPicPr>
            <p:nvPr/>
          </p:nvPicPr>
          <p:blipFill>
            <a:blip r:embed="rId5"/>
            <a:srcRect r="39191"/>
            <a:stretch>
              <a:fillRect/>
            </a:stretch>
          </p:blipFill>
          <p:spPr>
            <a:xfrm>
              <a:off x="0" y="2460"/>
              <a:ext cx="3024" cy="1813"/>
            </a:xfrm>
            <a:prstGeom prst="rect">
              <a:avLst/>
            </a:prstGeom>
            <a:noFill/>
            <a:ln>
              <a:noFill/>
              <a:miter lim="800000"/>
            </a:ln>
          </p:spPr>
        </p:pic>
        <p:pic>
          <p:nvPicPr>
            <p:cNvPr id="27656" name="图片 5"/>
            <p:cNvPicPr>
              <a:picLocks noChangeAspect="1"/>
            </p:cNvPicPr>
            <p:nvPr/>
          </p:nvPicPr>
          <p:blipFill>
            <a:blip r:embed="rId6"/>
            <a:srcRect l="50355" t="31618"/>
            <a:stretch>
              <a:fillRect/>
            </a:stretch>
          </p:blipFill>
          <p:spPr>
            <a:xfrm>
              <a:off x="4419" y="2696"/>
              <a:ext cx="3288" cy="1651"/>
            </a:xfrm>
            <a:prstGeom prst="rect">
              <a:avLst/>
            </a:prstGeom>
            <a:noFill/>
            <a:ln>
              <a:noFill/>
              <a:miter lim="800000"/>
            </a:ln>
          </p:spPr>
        </p:pic>
        <p:pic>
          <p:nvPicPr>
            <p:cNvPr id="27657" name="图片 6"/>
            <p:cNvPicPr>
              <a:picLocks noChangeAspect="1"/>
            </p:cNvPicPr>
            <p:nvPr/>
          </p:nvPicPr>
          <p:blipFill>
            <a:blip r:embed="rId7"/>
            <a:srcRect r="80702" b="72648"/>
            <a:stretch>
              <a:fillRect/>
            </a:stretch>
          </p:blipFill>
          <p:spPr>
            <a:xfrm>
              <a:off x="242" y="0"/>
              <a:ext cx="1020" cy="1933"/>
            </a:xfrm>
            <a:prstGeom prst="rect">
              <a:avLst/>
            </a:prstGeom>
            <a:noFill/>
            <a:ln>
              <a:noFill/>
              <a:miter lim="800000"/>
            </a:ln>
          </p:spPr>
        </p:pic>
      </p:grpSp>
      <p:sp>
        <p:nvSpPr>
          <p:cNvPr id="27651" name="PA_文本框 15"/>
          <p:cNvSpPr/>
          <p:nvPr>
            <p:custDataLst>
              <p:tags r:id="rId8"/>
            </p:custDataLst>
          </p:nvPr>
        </p:nvSpPr>
        <p:spPr>
          <a:xfrm>
            <a:off x="2133600" y="2973388"/>
            <a:ext cx="7985125" cy="790575"/>
          </a:xfrm>
          <a:prstGeom prst="rect">
            <a:avLst/>
          </a:prstGeom>
          <a:noFill/>
          <a:ln>
            <a:noFill/>
            <a:miter lim="800000"/>
          </a:ln>
        </p:spPr>
        <p:txBody>
          <a:bodyPr lIns="121896" tIns="60947" rIns="121896" bIns="60947">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0"/>
              </a:spcBef>
              <a:buClrTx/>
              <a:buFontTx/>
              <a:buNone/>
            </a:pPr>
            <a:r>
              <a:rPr lang="zh-CN" altLang="en-US" sz="4400">
                <a:latin typeface="微软雅黑" panose="020b0503020204020204" pitchFamily="34" charset="-122"/>
                <a:ea typeface="微软雅黑" pitchFamily="34" charset="-122"/>
              </a:rPr>
              <a:t>本课结束</a:t>
            </a:r>
            <a:endParaRPr lang="zh-CN" altLang="en-US" sz="4400">
              <a:latin typeface="微软雅黑" panose="020b0503020204020204" pitchFamily="34" charset="-122"/>
              <a:ea typeface="微软雅黑" pitchFamily="34" charset="-122"/>
            </a:endParaRPr>
          </a:p>
        </p:txBody>
      </p:sp>
      <p:pic>
        <p:nvPicPr>
          <p:cNvPr id="27658" name="New picture"/>
          <p:cNvPicPr/>
          <p:nvPr/>
        </p:nvPicPr>
        <p:blipFill>
          <a:blip r:embed="rId9"/>
          <a:stretch>
            <a:fillRect/>
          </a:stretch>
        </p:blipFill>
        <p:spPr>
          <a:xfrm>
            <a:off x="12115800" y="10160000"/>
            <a:ext cx="355600" cy="266700"/>
          </a:xfrm>
          <a:prstGeom prst="cube">
            <a:avLst/>
          </a:prstGeom>
        </p:spPr>
      </p:pic>
    </p:spTree>
  </p:cSld>
  <p:clrMapOvr>
    <a:masterClrMapping/>
  </p:clrMapOvr>
  <p:transition>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13"/>
          <p:cNvSpPr/>
          <p:nvPr>
            <p:ph type="body" idx="1"/>
          </p:nvPr>
        </p:nvSpPr>
        <p:spPr>
          <a:xfrm>
            <a:off x="204788" y="138113"/>
            <a:ext cx="11779250" cy="654685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素养目标</a:t>
            </a:r>
            <a:r>
              <a:rPr lang="en-US" altLang="zh-CN">
                <a:latin typeface="华文细黑" pitchFamily="2" charset="-122"/>
                <a:ea typeface="Times New Roman" pitchFamily="18" charset="0"/>
              </a:rPr>
              <a:t>】</a:t>
            </a:r>
            <a:endParaRPr lang="en-US" altLang="zh-CN">
              <a:ea typeface="Times New Roman" pitchFamily="18" charset="0"/>
            </a:endParaRPr>
          </a:p>
          <a:p>
            <a:pPr marL="0" lvl="0" indent="719138" eaLnBrk="1">
              <a:buNone/>
            </a:pPr>
            <a:r>
              <a:rPr lang="en-US" altLang="zh-CN">
                <a:ea typeface="Times New Roman" pitchFamily="18" charset="0"/>
              </a:rPr>
              <a:t>1</a:t>
            </a:r>
            <a:r>
              <a:rPr lang="zh-CN" altLang="en-US">
                <a:ea typeface="宋体" pitchFamily="2" charset="-122"/>
              </a:rPr>
              <a:t>．</a:t>
            </a:r>
            <a:r>
              <a:rPr lang="zh-CN" altLang="en-US">
                <a:latin typeface="华文细黑" pitchFamily="2" charset="-122"/>
                <a:ea typeface="Times New Roman" pitchFamily="18" charset="0"/>
              </a:rPr>
              <a:t>体会两篇古代写景抒情名篇中景情理交融的特点</a:t>
            </a:r>
            <a:r>
              <a:rPr lang="zh-CN" altLang="en-US">
                <a:ea typeface="宋体" pitchFamily="2" charset="-122"/>
              </a:rPr>
              <a:t>，</a:t>
            </a:r>
            <a:r>
              <a:rPr lang="zh-CN" altLang="en-US">
                <a:latin typeface="华文细黑" pitchFamily="2" charset="-122"/>
                <a:ea typeface="Times New Roman" pitchFamily="18" charset="0"/>
              </a:rPr>
              <a:t>感受作者的精神境界</a:t>
            </a:r>
            <a:r>
              <a:rPr lang="zh-CN" altLang="en-US">
                <a:ea typeface="宋体" pitchFamily="2" charset="-122"/>
              </a:rPr>
              <a:t>。</a:t>
            </a:r>
            <a:endParaRPr lang="zh-CN" altLang="en-US">
              <a:ea typeface="Times New Roman" pitchFamily="18" charset="0"/>
            </a:endParaRPr>
          </a:p>
          <a:p>
            <a:pPr marL="0" lvl="0" indent="719138" eaLnBrk="1">
              <a:buNone/>
            </a:pPr>
            <a:r>
              <a:rPr lang="en-US" altLang="zh-CN">
                <a:ea typeface="Times New Roman" pitchFamily="18" charset="0"/>
              </a:rPr>
              <a:t>2</a:t>
            </a:r>
            <a:r>
              <a:rPr lang="zh-CN" altLang="en-US">
                <a:ea typeface="宋体" pitchFamily="2" charset="-122"/>
              </a:rPr>
              <a:t>．</a:t>
            </a:r>
            <a:r>
              <a:rPr lang="zh-CN" altLang="en-US">
                <a:latin typeface="华文细黑" pitchFamily="2" charset="-122"/>
                <a:ea typeface="Times New Roman" pitchFamily="18" charset="0"/>
              </a:rPr>
              <a:t>探讨历代文人寄托在赤壁与泰山上的不同情思</a:t>
            </a:r>
            <a:r>
              <a:rPr lang="zh-CN" altLang="en-US">
                <a:ea typeface="宋体" pitchFamily="2" charset="-122"/>
              </a:rPr>
              <a:t>，</a:t>
            </a:r>
            <a:r>
              <a:rPr lang="zh-CN" altLang="en-US">
                <a:latin typeface="华文细黑" pitchFamily="2" charset="-122"/>
                <a:ea typeface="Times New Roman" pitchFamily="18" charset="0"/>
              </a:rPr>
              <a:t>探究其背后蕴含的文化意义</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情境任务</a:t>
            </a:r>
            <a:r>
              <a:rPr lang="en-US" altLang="zh-CN">
                <a:latin typeface="华文细黑" pitchFamily="2" charset="-122"/>
                <a:ea typeface="Times New Roman" pitchFamily="18" charset="0"/>
              </a:rPr>
              <a:t>】</a:t>
            </a:r>
            <a:endParaRPr lang="en-US" altLang="zh-CN">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探寻文化视域中的</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自然</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世界读书日临近</a:t>
            </a:r>
            <a:r>
              <a:rPr lang="zh-CN" altLang="en-US">
                <a:ea typeface="宋体" pitchFamily="2" charset="-122"/>
              </a:rPr>
              <a:t>，</a:t>
            </a:r>
            <a:r>
              <a:rPr lang="zh-CN" altLang="en-US">
                <a:latin typeface="华文细黑" pitchFamily="2" charset="-122"/>
                <a:ea typeface="Times New Roman" pitchFamily="18" charset="0"/>
              </a:rPr>
              <a:t>学校清泉文学社发起了一个以</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登高览胜</a:t>
            </a:r>
            <a:r>
              <a:rPr lang="zh-CN" altLang="en-US">
                <a:ea typeface="宋体" pitchFamily="2" charset="-122"/>
              </a:rPr>
              <a:t>，</a:t>
            </a:r>
            <a:r>
              <a:rPr lang="zh-CN" altLang="en-US">
                <a:latin typeface="华文细黑" pitchFamily="2" charset="-122"/>
                <a:ea typeface="Times New Roman" pitchFamily="18" charset="0"/>
              </a:rPr>
              <a:t>文化寻根</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为主题的研究性学习活动</a:t>
            </a:r>
            <a:r>
              <a:rPr lang="zh-CN" altLang="en-US">
                <a:ea typeface="宋体" pitchFamily="2" charset="-122"/>
              </a:rPr>
              <a:t>，</a:t>
            </a:r>
            <a:r>
              <a:rPr lang="zh-CN" altLang="en-US">
                <a:latin typeface="华文细黑" pitchFamily="2" charset="-122"/>
                <a:ea typeface="Times New Roman" pitchFamily="18" charset="0"/>
              </a:rPr>
              <a:t>并准备刊发一期文化专刊</a:t>
            </a:r>
            <a:r>
              <a:rPr lang="zh-CN" altLang="en-US">
                <a:ea typeface="宋体" pitchFamily="2" charset="-122"/>
              </a:rPr>
              <a:t>。</a:t>
            </a:r>
            <a:r>
              <a:rPr lang="zh-CN" altLang="en-US">
                <a:latin typeface="华文细黑" pitchFamily="2" charset="-122"/>
                <a:ea typeface="Times New Roman" pitchFamily="18" charset="0"/>
              </a:rPr>
              <a:t>研究性学习的内容为</a:t>
            </a: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中国文人的赤壁</a:t>
            </a:r>
            <a:r>
              <a:rPr lang="zh-CN" altLang="en-US">
                <a:ea typeface="宋体" pitchFamily="2" charset="-122"/>
              </a:rPr>
              <a:t>、</a:t>
            </a:r>
            <a:r>
              <a:rPr lang="zh-CN" altLang="en-US">
                <a:latin typeface="华文细黑" pitchFamily="2" charset="-122"/>
                <a:ea typeface="Times New Roman" pitchFamily="18" charset="0"/>
              </a:rPr>
              <a:t>泰山情结</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活动内容主要有三项：一是品读赤壁水月与泰山景观；二是感悟作者的精神境界；三是探寻赤壁与泰山的文化意义</a:t>
            </a:r>
            <a:r>
              <a:rPr lang="zh-CN" altLang="en-US">
                <a:ea typeface="宋体" pitchFamily="2" charset="-122"/>
              </a:rPr>
              <a:t>。</a:t>
            </a:r>
            <a:endParaRPr lang="zh-CN" altLang="en-US">
              <a:ea typeface="宋体" pitchFamily="2" charset="-122"/>
            </a:endParaRPr>
          </a:p>
        </p:txBody>
      </p:sp>
    </p:spTree>
  </p:cSld>
  <p:clrMapOvr>
    <a:masterClrMapping/>
  </p:clrMapOvr>
  <p:transition>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p:nvPr>
            <p:ph type="body" idx="1"/>
          </p:nvPr>
        </p:nvSpPr>
        <p:spPr>
          <a:xfrm>
            <a:off x="204788" y="1298575"/>
            <a:ext cx="11779250" cy="479425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algn="ctr" eaLnBrk="1">
              <a:buNone/>
            </a:pPr>
            <a:r>
              <a:rPr lang="zh-CN" altLang="en-US">
                <a:latin typeface="华文细黑" pitchFamily="2" charset="-122"/>
                <a:ea typeface="Times New Roman" pitchFamily="18" charset="0"/>
              </a:rPr>
              <a:t>第</a:t>
            </a:r>
            <a:r>
              <a:rPr lang="en-US" altLang="zh-CN">
                <a:ea typeface="Times New Roman" pitchFamily="18" charset="0"/>
              </a:rPr>
              <a:t>1</a:t>
            </a:r>
            <a:r>
              <a:rPr lang="zh-CN" altLang="en-US">
                <a:latin typeface="华文细黑" pitchFamily="2" charset="-122"/>
                <a:ea typeface="Times New Roman" pitchFamily="18" charset="0"/>
              </a:rPr>
              <a:t>课时</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学习任务一</a:t>
            </a:r>
            <a:r>
              <a:rPr lang="zh-CN" altLang="en-US">
                <a:ea typeface="Times New Roman" pitchFamily="18" charset="0"/>
              </a:rPr>
              <a:t>  </a:t>
            </a:r>
            <a:r>
              <a:rPr lang="zh-CN" altLang="en-US">
                <a:latin typeface="华文细黑" pitchFamily="2" charset="-122"/>
                <a:ea typeface="Times New Roman" pitchFamily="18" charset="0"/>
              </a:rPr>
              <a:t>品景</a:t>
            </a:r>
            <a:endParaRPr lang="zh-CN" altLang="en-US">
              <a:latin typeface="宋体" pitchFamily="2" charset="-122"/>
              <a:ea typeface="Times New Roman" pitchFamily="18" charset="0"/>
            </a:endParaRPr>
          </a:p>
          <a:p>
            <a:pPr marL="0" lvl="0" indent="719138" eaLnBrk="1">
              <a:buNone/>
            </a:pPr>
            <a:r>
              <a:rPr lang="zh-CN" altLang="en-US">
                <a:latin typeface="宋体" pitchFamily="2" charset="-122"/>
                <a:ea typeface="Times New Roman" pitchFamily="18" charset="0"/>
              </a:rPr>
              <a:t>“</a:t>
            </a:r>
            <a:r>
              <a:rPr lang="zh-CN" altLang="en-US">
                <a:latin typeface="华文细黑" pitchFamily="2" charset="-122"/>
                <a:ea typeface="Times New Roman" pitchFamily="18" charset="0"/>
              </a:rPr>
              <a:t>仁者乐山</a:t>
            </a:r>
            <a:r>
              <a:rPr lang="zh-CN" altLang="en-US">
                <a:ea typeface="宋体" pitchFamily="2" charset="-122"/>
              </a:rPr>
              <a:t>，</a:t>
            </a:r>
            <a:r>
              <a:rPr lang="zh-CN" altLang="en-US">
                <a:latin typeface="华文细黑" pitchFamily="2" charset="-122"/>
                <a:ea typeface="Times New Roman" pitchFamily="18" charset="0"/>
              </a:rPr>
              <a:t>智者乐水</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是中国文化传统</a:t>
            </a:r>
            <a:r>
              <a:rPr lang="zh-CN" altLang="en-US">
                <a:ea typeface="宋体" pitchFamily="2" charset="-122"/>
              </a:rPr>
              <a:t>，</a:t>
            </a:r>
            <a:r>
              <a:rPr lang="zh-CN" altLang="en-US">
                <a:latin typeface="华文细黑" pitchFamily="2" charset="-122"/>
                <a:ea typeface="Times New Roman" pitchFamily="18" charset="0"/>
              </a:rPr>
              <a:t>而赤壁水月与泰山景观无疑是文人乐于吟咏的对象</a:t>
            </a:r>
            <a:r>
              <a:rPr lang="zh-CN" altLang="en-US">
                <a:ea typeface="宋体" pitchFamily="2" charset="-122"/>
              </a:rPr>
              <a:t>。</a:t>
            </a:r>
            <a:endParaRPr lang="zh-CN" altLang="en-US">
              <a:latin typeface="华文细黑" pitchFamily="2" charset="-122"/>
              <a:ea typeface="Times New Roman" pitchFamily="18" charset="0"/>
            </a:endParaRPr>
          </a:p>
          <a:p>
            <a:pPr marL="0" lvl="0" indent="719138" eaLnBrk="1">
              <a:buNone/>
            </a:pPr>
            <a:r>
              <a:rPr lang="zh-CN" altLang="en-US">
                <a:latin typeface="华文细黑" pitchFamily="2" charset="-122"/>
                <a:ea typeface="Times New Roman" pitchFamily="18" charset="0"/>
              </a:rPr>
              <a:t>活动：</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赤壁赋</a:t>
            </a:r>
            <a:r>
              <a:rPr lang="en-US" altLang="zh-CN">
                <a:latin typeface="华文细黑" pitchFamily="2" charset="-122"/>
                <a:ea typeface="Times New Roman" pitchFamily="18" charset="0"/>
              </a:rPr>
              <a:t>》</a:t>
            </a:r>
            <a:r>
              <a:rPr lang="en-US" altLang="zh-CN">
                <a:latin typeface="宋体" pitchFamily="2" charset="-122"/>
                <a:ea typeface="Times New Roman" pitchFamily="18" charset="0"/>
              </a:rPr>
              <a:t>“</a:t>
            </a:r>
            <a:r>
              <a:rPr lang="zh-CN" altLang="en-US">
                <a:latin typeface="华文细黑" pitchFamily="2" charset="-122"/>
                <a:ea typeface="Times New Roman" pitchFamily="18" charset="0"/>
              </a:rPr>
              <a:t>以江山风月作为风骨</a:t>
            </a:r>
            <a:r>
              <a:rPr lang="zh-CN" altLang="en-US">
                <a:latin typeface="宋体" pitchFamily="2" charset="-122"/>
                <a:ea typeface="Times New Roman" pitchFamily="18" charset="0"/>
              </a:rPr>
              <a:t>”</a:t>
            </a:r>
            <a:r>
              <a:rPr lang="zh-CN" altLang="en-US">
                <a:ea typeface="宋体" pitchFamily="2" charset="-122"/>
              </a:rPr>
              <a:t>，</a:t>
            </a:r>
            <a:r>
              <a:rPr lang="zh-CN" altLang="en-US">
                <a:latin typeface="华文细黑" pitchFamily="2" charset="-122"/>
                <a:ea typeface="Times New Roman" pitchFamily="18" charset="0"/>
              </a:rPr>
              <a:t>富有层次地写了赤壁所见</a:t>
            </a:r>
            <a:r>
              <a:rPr lang="zh-CN" altLang="en-US">
                <a:ea typeface="宋体" pitchFamily="2" charset="-122"/>
              </a:rPr>
              <a:t>、</a:t>
            </a:r>
            <a:r>
              <a:rPr lang="zh-CN" altLang="en-US">
                <a:latin typeface="华文细黑" pitchFamily="2" charset="-122"/>
                <a:ea typeface="Times New Roman" pitchFamily="18" charset="0"/>
              </a:rPr>
              <a:t>历史之中</a:t>
            </a:r>
            <a:r>
              <a:rPr lang="zh-CN" altLang="en-US">
                <a:ea typeface="宋体" pitchFamily="2" charset="-122"/>
              </a:rPr>
              <a:t>、</a:t>
            </a:r>
            <a:r>
              <a:rPr lang="zh-CN" altLang="en-US">
                <a:latin typeface="华文细黑" pitchFamily="2" charset="-122"/>
                <a:ea typeface="Times New Roman" pitchFamily="18" charset="0"/>
              </a:rPr>
              <a:t>哲理感悟的江月；</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登泰山记</a:t>
            </a:r>
            <a:r>
              <a:rPr lang="en-US" altLang="zh-CN">
                <a:latin typeface="华文细黑" pitchFamily="2" charset="-122"/>
                <a:ea typeface="Times New Roman" pitchFamily="18" charset="0"/>
              </a:rPr>
              <a:t>》</a:t>
            </a:r>
            <a:r>
              <a:rPr lang="zh-CN" altLang="en-US">
                <a:latin typeface="华文细黑" pitchFamily="2" charset="-122"/>
                <a:ea typeface="Times New Roman" pitchFamily="18" charset="0"/>
              </a:rPr>
              <a:t>按时间顺序先写登临景象</a:t>
            </a:r>
            <a:r>
              <a:rPr lang="zh-CN" altLang="en-US">
                <a:ea typeface="宋体" pitchFamily="2" charset="-122"/>
              </a:rPr>
              <a:t>，</a:t>
            </a:r>
            <a:r>
              <a:rPr lang="zh-CN" altLang="en-US">
                <a:latin typeface="华文细黑" pitchFamily="2" charset="-122"/>
                <a:ea typeface="Times New Roman" pitchFamily="18" charset="0"/>
              </a:rPr>
              <a:t>后浓墨重彩写日出景观</a:t>
            </a:r>
            <a:r>
              <a:rPr lang="zh-CN" altLang="en-US">
                <a:ea typeface="宋体" pitchFamily="2" charset="-122"/>
              </a:rPr>
              <a:t>，</a:t>
            </a:r>
            <a:r>
              <a:rPr lang="zh-CN" altLang="en-US">
                <a:latin typeface="华文细黑" pitchFamily="2" charset="-122"/>
                <a:ea typeface="Times New Roman" pitchFamily="18" charset="0"/>
              </a:rPr>
              <a:t>之后写沿途的自然和人文景观</a:t>
            </a:r>
            <a:r>
              <a:rPr lang="zh-CN" altLang="en-US">
                <a:ea typeface="宋体" pitchFamily="2" charset="-122"/>
              </a:rPr>
              <a:t>。</a:t>
            </a:r>
            <a:r>
              <a:rPr lang="zh-CN" altLang="en-US">
                <a:latin typeface="华文细黑" pitchFamily="2" charset="-122"/>
                <a:ea typeface="Times New Roman" pitchFamily="18" charset="0"/>
              </a:rPr>
              <a:t>试从文中找出相关的重点语句</a:t>
            </a:r>
            <a:r>
              <a:rPr lang="zh-CN" altLang="en-US">
                <a:ea typeface="宋体" pitchFamily="2" charset="-122"/>
              </a:rPr>
              <a:t>，</a:t>
            </a:r>
            <a:r>
              <a:rPr lang="zh-CN" altLang="en-US">
                <a:latin typeface="华文细黑" pitchFamily="2" charset="-122"/>
                <a:ea typeface="Times New Roman" pitchFamily="18" charset="0"/>
              </a:rPr>
              <a:t>并概括景物各自的特点</a:t>
            </a:r>
            <a:r>
              <a:rPr lang="zh-CN" altLang="en-US">
                <a:ea typeface="宋体" pitchFamily="2" charset="-122"/>
              </a:rPr>
              <a:t>。</a:t>
            </a:r>
            <a:endParaRPr lang="zh-CN" altLang="en-US">
              <a:ea typeface="宋体" pitchFamily="2" charset="-122"/>
            </a:endParaRPr>
          </a:p>
        </p:txBody>
      </p:sp>
      <p:sp>
        <p:nvSpPr>
          <p:cNvPr id="6147" name="矩形 8"/>
          <p:cNvSpPr>
            <a:spLocks noChangeArrowheads="1"/>
          </p:cNvSpPr>
          <p:nvPr/>
        </p:nvSpPr>
        <p:spPr bwMode="auto">
          <a:xfrm>
            <a:off x="609600" y="195263"/>
            <a:ext cx="11106150" cy="584200"/>
          </a:xfrm>
          <a:prstGeom prst="rect">
            <a:avLst/>
          </a:prstGeom>
          <a:solidFill>
            <a:srgbClr val="EAE8ED"/>
          </a:solidFill>
          <a:ln w="12700" algn="ctr">
            <a:noFill/>
            <a:miter lim="800000"/>
          </a:ln>
        </p:spPr>
        <p:txBody>
          <a:bodyPr lIns="91431" tIns="45716" rIns="91431" bIns="45716"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8" name="标题 5"/>
          <p:cNvSpPr/>
          <p:nvPr/>
        </p:nvSpPr>
        <p:spPr>
          <a:xfrm>
            <a:off x="838200" y="306388"/>
            <a:ext cx="10514013" cy="381000"/>
          </a:xfrm>
          <a:prstGeom prst="rect">
            <a:avLst/>
          </a:prstGeom>
          <a:noFill/>
          <a:ln>
            <a:noFill/>
            <a:miter lim="800000"/>
          </a:ln>
        </p:spPr>
        <p:txBody>
          <a:bodyPr lIns="108845" tIns="54422" rIns="108845" bIns="54422" anchor="ctr" anchorCtr="0">
            <a:no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0"/>
              </a:spcBef>
              <a:buClrTx/>
              <a:buFontTx/>
              <a:buNone/>
            </a:pPr>
            <a:r>
              <a:rPr lang="zh-CN" altLang="en-US" sz="3000">
                <a:solidFill>
                  <a:schemeClr val="tx1"/>
                </a:solidFill>
                <a:ea typeface="微软雅黑" pitchFamily="34" charset="-122"/>
              </a:rPr>
              <a:t>课时任务与活动</a:t>
            </a:r>
            <a:endParaRPr lang="en-US" altLang="zh-CN" sz="3000">
              <a:solidFill>
                <a:schemeClr val="tx1"/>
              </a:solidFill>
              <a:ea typeface="微软雅黑" pitchFamily="34" charset="-122"/>
            </a:endParaRPr>
          </a:p>
        </p:txBody>
      </p:sp>
    </p:spTree>
  </p:cSld>
  <p:clrMapOvr>
    <a:masterClrMapping/>
  </p:clrMapOvr>
  <p:transition>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11"/>
          <p:cNvSpPr/>
          <p:nvPr>
            <p:ph type="body" idx="1"/>
          </p:nvPr>
        </p:nvSpPr>
        <p:spPr>
          <a:xfrm>
            <a:off x="204788" y="214313"/>
            <a:ext cx="11779250" cy="3854450"/>
          </a:xfrm>
          <a:noFill/>
          <a:ln>
            <a:miter lim="800000"/>
          </a:ln>
        </p:spPr>
        <p:txBody>
          <a:bodyPr vert="horz" wrap="square" lIns="91440" tIns="45720" rIns="91440" bIns="45720" anchor="t" anchorCtr="0">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algn="ctr" eaLnBrk="1">
              <a:buNone/>
            </a:pPr>
            <a:r>
              <a:rPr lang="zh-CN" altLang="en-US">
                <a:latin typeface="华文细黑" pitchFamily="2" charset="-122"/>
                <a:ea typeface="Times New Roman" pitchFamily="18" charset="0"/>
              </a:rPr>
              <a:t>任务单</a:t>
            </a:r>
            <a:r>
              <a:rPr lang="en-US" altLang="zh-CN">
                <a:ea typeface="Times New Roman" pitchFamily="18" charset="0"/>
              </a:rPr>
              <a:t>1</a:t>
            </a:r>
            <a:endParaRPr lang="en-US" altLang="zh-CN">
              <a:ea typeface="Times New Roman" pitchFamily="18" charset="0"/>
            </a:endParaRPr>
          </a:p>
          <a:p>
            <a:pPr marL="0" lvl="0" indent="719138" algn="ctr" eaLnBrk="1">
              <a:buNone/>
            </a:pPr>
            <a:endParaRPr lang="zh-CN" altLang="en-US">
              <a:ea typeface="Times New Roman" pitchFamily="18" charset="0"/>
            </a:endParaRPr>
          </a:p>
          <a:p>
            <a:pPr marL="0" lvl="0" indent="719138" algn="ctr" eaLnBrk="1">
              <a:buNone/>
            </a:pPr>
            <a:endParaRPr lang="zh-CN" altLang="en-US">
              <a:ea typeface="Times New Roman" pitchFamily="18" charset="0"/>
            </a:endParaRPr>
          </a:p>
          <a:p>
            <a:pPr marL="0" lvl="0" indent="719138" algn="ctr" eaLnBrk="1">
              <a:buNone/>
            </a:pPr>
            <a:endParaRPr lang="zh-CN" altLang="en-US">
              <a:ea typeface="Times New Roman" pitchFamily="18" charset="0"/>
            </a:endParaRPr>
          </a:p>
          <a:p>
            <a:pPr marL="0" lvl="0" indent="719138" algn="ctr" eaLnBrk="1">
              <a:buNone/>
            </a:pPr>
            <a:endParaRPr lang="zh-CN" altLang="en-US">
              <a:latin typeface="华文细黑" pitchFamily="2" charset="-122"/>
              <a:ea typeface="Times New Roman" pitchFamily="18" charset="0"/>
            </a:endParaRPr>
          </a:p>
          <a:p>
            <a:pPr marL="0" lvl="0" indent="719138" algn="ctr" eaLnBrk="1">
              <a:buNone/>
            </a:pPr>
            <a:r>
              <a:rPr lang="zh-CN" altLang="en-US">
                <a:latin typeface="华文细黑" pitchFamily="2" charset="-122"/>
                <a:ea typeface="Times New Roman" pitchFamily="18" charset="0"/>
              </a:rPr>
              <a:t>任务单</a:t>
            </a:r>
            <a:r>
              <a:rPr lang="en-US" altLang="zh-CN">
                <a:ea typeface="Times New Roman" pitchFamily="18" charset="0"/>
              </a:rPr>
              <a:t>2</a:t>
            </a:r>
            <a:endParaRPr lang="zh-CN" altLang="en-US">
              <a:ea typeface="Times New Roman" pitchFamily="18" charset="0"/>
            </a:endParaRPr>
          </a:p>
        </p:txBody>
      </p:sp>
      <p:graphicFrame>
        <p:nvGraphicFramePr>
          <p:cNvPr id="7171" name="Group 90"/>
          <p:cNvGraphicFramePr>
            <a:graphicFrameLocks noGrp="1"/>
          </p:cNvGraphicFramePr>
          <p:nvPr/>
        </p:nvGraphicFramePr>
        <p:xfrm>
          <a:off x="249238" y="1216025"/>
          <a:ext cx="11712574" cy="1938504"/>
        </p:xfrm>
        <a:graphic>
          <a:graphicData uri="http://schemas.openxmlformats.org/drawingml/2006/table">
            <a:tbl>
              <a:tblPr/>
              <a:tblGrid>
                <a:gridCol w="2478088"/>
                <a:gridCol w="3078162"/>
                <a:gridCol w="3078162"/>
                <a:gridCol w="3078162"/>
              </a:tblGrid>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赤壁赋</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赤壁之水月</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历史之水月</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哲理之水月</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重点语句</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各自特点</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graphicFrame>
        <p:nvGraphicFramePr>
          <p:cNvPr id="7193" name="Group 173"/>
          <p:cNvGraphicFramePr>
            <a:graphicFrameLocks noGrp="1"/>
          </p:cNvGraphicFramePr>
          <p:nvPr/>
        </p:nvGraphicFramePr>
        <p:xfrm>
          <a:off x="261938" y="4337050"/>
          <a:ext cx="11666538" cy="1938504"/>
        </p:xfrm>
        <a:graphic>
          <a:graphicData uri="http://schemas.openxmlformats.org/drawingml/2006/table">
            <a:tbl>
              <a:tblPr/>
              <a:tblGrid>
                <a:gridCol w="2741612"/>
                <a:gridCol w="2395538"/>
                <a:gridCol w="2395538"/>
                <a:gridCol w="4133850"/>
              </a:tblGrid>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登泰山记</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登泰山经过</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观日出景象</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沿途自然与人文景观</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重点语句</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646112">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各自特点</a:t>
                      </a:r>
                      <a:endParaRPr lang="zh-CN" altLang="en-US" sz="1800">
                        <a:solidFill>
                          <a:schemeClr val="tx1"/>
                        </a:solidFill>
                        <a:latin typeface="Arial" pitchFamily="34" charset="0"/>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6" bIns="45716"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719138" lvl="0" indent="0" algn="just" eaLnBrk="1">
                        <a:lnSpc>
                          <a:spcPct val="130000"/>
                        </a:lnSpc>
                        <a:spcBef>
                          <a:spcPct val="20000"/>
                        </a:spcBef>
                        <a:buClr>
                          <a:schemeClr val="accent1"/>
                        </a:buClr>
                        <a:buFont typeface="Wingdings" pitchFamily="2" charset="2"/>
                      </a:pPr>
                      <a:endParaRPr lang="zh-CN" altLang="en-US" sz="2400" b="1">
                        <a:solidFill>
                          <a:srgbClr val="000000"/>
                        </a:solidFill>
                      </a:endParaRPr>
                    </a:p>
                  </a:txBody>
                  <a:tcPr marT="45716" marB="45716"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p:nvPr/>
        </p:nvSpPr>
        <p:spPr>
          <a:xfrm>
            <a:off x="204788" y="90488"/>
            <a:ext cx="11779250" cy="128905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eaLnBrk="1">
              <a:buNone/>
            </a:pPr>
            <a:r>
              <a:rPr lang="zh-CN" altLang="en-US">
                <a:solidFill>
                  <a:srgbClr val="FF0000"/>
                </a:solidFill>
                <a:latin typeface="华文细黑" pitchFamily="2" charset="-122"/>
                <a:ea typeface="Times New Roman" pitchFamily="18" charset="0"/>
              </a:rPr>
              <a:t>参考答案　</a:t>
            </a:r>
            <a:endParaRPr lang="zh-CN" altLang="en-US">
              <a:latin typeface="华文细黑" pitchFamily="2" charset="-122"/>
              <a:ea typeface="Times New Roman" pitchFamily="18" charset="0"/>
            </a:endParaRPr>
          </a:p>
          <a:p>
            <a:pPr marL="0" lvl="0" indent="719138" algn="ctr" eaLnBrk="1">
              <a:buNone/>
            </a:pPr>
            <a:r>
              <a:rPr lang="zh-CN" altLang="en-US">
                <a:latin typeface="华文细黑" pitchFamily="2" charset="-122"/>
                <a:ea typeface="Times New Roman" pitchFamily="18" charset="0"/>
              </a:rPr>
              <a:t>任务单</a:t>
            </a:r>
            <a:r>
              <a:rPr lang="en-US" altLang="zh-CN">
                <a:ea typeface="Times New Roman" pitchFamily="18" charset="0"/>
              </a:rPr>
              <a:t>1</a:t>
            </a:r>
            <a:endParaRPr lang="zh-CN" altLang="en-US">
              <a:ea typeface="Times New Roman" pitchFamily="18" charset="0"/>
            </a:endParaRPr>
          </a:p>
        </p:txBody>
      </p:sp>
      <p:grpSp>
        <p:nvGrpSpPr>
          <p:cNvPr id="8195" name="Group 3"/>
          <p:cNvGrpSpPr/>
          <p:nvPr/>
        </p:nvGrpSpPr>
        <p:grpSpPr>
          <a:xfrm>
            <a:off x="10487025" y="6394450"/>
            <a:ext cx="1644650" cy="431800"/>
            <a:chOff x="7101" y="4028"/>
            <a:chExt cx="541" cy="272"/>
          </a:xfrm>
        </p:grpSpPr>
        <p:pic>
          <p:nvPicPr>
            <p:cNvPr id="8213"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8214"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graphicFrame>
        <p:nvGraphicFramePr>
          <p:cNvPr id="8196" name="Group 64"/>
          <p:cNvGraphicFramePr>
            <a:graphicFrameLocks noGrp="1"/>
          </p:cNvGraphicFramePr>
          <p:nvPr/>
        </p:nvGraphicFramePr>
        <p:xfrm>
          <a:off x="241300" y="1433512"/>
          <a:ext cx="11712575" cy="4876800"/>
        </p:xfrm>
        <a:graphic>
          <a:graphicData uri="http://schemas.openxmlformats.org/drawingml/2006/table">
            <a:tbl>
              <a:tblPr/>
              <a:tblGrid>
                <a:gridCol w="1965325"/>
                <a:gridCol w="3600450"/>
                <a:gridCol w="2897188"/>
                <a:gridCol w="3249612"/>
              </a:tblGrid>
              <a:tr h="374650">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赤壁赋</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赤壁之水月</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历史之水月</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哲理之水月</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373188">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重点语句</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清风徐来</a:t>
                      </a:r>
                      <a:r>
                        <a:rPr lang="zh-CN" altLang="en-US" b="1">
                          <a:solidFill>
                            <a:schemeClr val="tx1"/>
                          </a:solidFill>
                          <a:ea typeface="宋体" pitchFamily="2" charset="-122"/>
                        </a:rPr>
                        <a:t>，</a:t>
                      </a:r>
                      <a:r>
                        <a:rPr lang="zh-CN" altLang="en-US" b="1">
                          <a:solidFill>
                            <a:schemeClr val="tx1"/>
                          </a:solidFill>
                          <a:latin typeface="华文细黑" pitchFamily="2" charset="-122"/>
                        </a:rPr>
                        <a:t>水波不兴</a:t>
                      </a:r>
                      <a:r>
                        <a:rPr lang="zh-CN" altLang="en-US" b="1">
                          <a:solidFill>
                            <a:schemeClr val="tx1"/>
                          </a:solidFill>
                          <a:ea typeface="宋体" pitchFamily="2" charset="-122"/>
                        </a:rPr>
                        <a:t>。</a:t>
                      </a:r>
                      <a:endParaRPr lang="zh-CN" altLang="en-US" sz="1000">
                        <a:solidFill>
                          <a:schemeClr val="tx1"/>
                        </a:solidFill>
                      </a:endParaRPr>
                    </a:p>
                    <a:p>
                      <a:pPr marL="0" lvl="0" indent="0" eaLnBrk="1" hangingPunct="1">
                        <a:lnSpc>
                          <a:spcPct val="110000"/>
                        </a:lnSpc>
                        <a:tabLst>
                          <a:tab pos="2971800"/>
                        </a:tabLst>
                      </a:pPr>
                      <a:r>
                        <a:rPr lang="zh-CN" altLang="en-US" b="1">
                          <a:solidFill>
                            <a:schemeClr val="tx1"/>
                          </a:solidFill>
                          <a:latin typeface="华文细黑" pitchFamily="2" charset="-122"/>
                        </a:rPr>
                        <a:t>月出于东山之上</a:t>
                      </a:r>
                      <a:r>
                        <a:rPr lang="zh-CN" altLang="en-US" b="1">
                          <a:solidFill>
                            <a:schemeClr val="tx1"/>
                          </a:solidFill>
                          <a:ea typeface="宋体" pitchFamily="2" charset="-122"/>
                        </a:rPr>
                        <a:t>，</a:t>
                      </a:r>
                      <a:r>
                        <a:rPr lang="zh-CN" altLang="en-US" b="1">
                          <a:solidFill>
                            <a:schemeClr val="tx1"/>
                          </a:solidFill>
                          <a:latin typeface="华文细黑" pitchFamily="2" charset="-122"/>
                        </a:rPr>
                        <a:t>徘徊于斗牛之间</a:t>
                      </a:r>
                      <a:r>
                        <a:rPr lang="zh-CN" altLang="en-US" b="1">
                          <a:solidFill>
                            <a:schemeClr val="tx1"/>
                          </a:solidFill>
                          <a:ea typeface="宋体" pitchFamily="2" charset="-122"/>
                        </a:rPr>
                        <a:t>。</a:t>
                      </a:r>
                      <a:r>
                        <a:rPr lang="zh-CN" altLang="en-US" b="1">
                          <a:solidFill>
                            <a:schemeClr val="tx1"/>
                          </a:solidFill>
                          <a:latin typeface="华文细黑" pitchFamily="2" charset="-122"/>
                        </a:rPr>
                        <a:t>白露横江</a:t>
                      </a:r>
                      <a:r>
                        <a:rPr lang="zh-CN" altLang="en-US" b="1">
                          <a:solidFill>
                            <a:schemeClr val="tx1"/>
                          </a:solidFill>
                          <a:ea typeface="宋体" pitchFamily="2" charset="-122"/>
                        </a:rPr>
                        <a:t>，</a:t>
                      </a:r>
                      <a:r>
                        <a:rPr lang="zh-CN" altLang="en-US" b="1">
                          <a:solidFill>
                            <a:schemeClr val="tx1"/>
                          </a:solidFill>
                          <a:latin typeface="华文细黑" pitchFamily="2" charset="-122"/>
                        </a:rPr>
                        <a:t>水光接天</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浩浩乎如冯虚御风</a:t>
                      </a:r>
                      <a:r>
                        <a:rPr lang="zh-CN" altLang="en-US" b="1">
                          <a:solidFill>
                            <a:schemeClr val="tx1"/>
                          </a:solidFill>
                          <a:ea typeface="宋体" pitchFamily="2" charset="-122"/>
                        </a:rPr>
                        <a:t>，</a:t>
                      </a:r>
                      <a:r>
                        <a:rPr lang="zh-CN" altLang="en-US" b="1">
                          <a:solidFill>
                            <a:schemeClr val="tx1"/>
                          </a:solidFill>
                          <a:latin typeface="华文细黑" pitchFamily="2" charset="-122"/>
                        </a:rPr>
                        <a:t>而不知其所止；飘飘乎如遗世独立</a:t>
                      </a:r>
                      <a:r>
                        <a:rPr lang="zh-CN" altLang="en-US" b="1">
                          <a:solidFill>
                            <a:schemeClr val="tx1"/>
                          </a:solidFill>
                          <a:ea typeface="宋体" pitchFamily="2" charset="-122"/>
                        </a:rPr>
                        <a:t>，</a:t>
                      </a:r>
                      <a:r>
                        <a:rPr lang="zh-CN" altLang="en-US" b="1">
                          <a:solidFill>
                            <a:schemeClr val="tx1"/>
                          </a:solidFill>
                          <a:latin typeface="华文细黑" pitchFamily="2" charset="-122"/>
                        </a:rPr>
                        <a:t>羽化而登仙</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月明星稀</a:t>
                      </a:r>
                      <a:r>
                        <a:rPr lang="zh-CN" altLang="en-US" b="1">
                          <a:solidFill>
                            <a:schemeClr val="tx1"/>
                          </a:solidFill>
                          <a:ea typeface="宋体" pitchFamily="2" charset="-122"/>
                        </a:rPr>
                        <a:t>，</a:t>
                      </a:r>
                      <a:r>
                        <a:rPr lang="zh-CN" altLang="en-US" b="1">
                          <a:solidFill>
                            <a:schemeClr val="tx1"/>
                          </a:solidFill>
                          <a:latin typeface="华文细黑" pitchFamily="2" charset="-122"/>
                        </a:rPr>
                        <a:t>乌鹊南飞</a:t>
                      </a:r>
                      <a:r>
                        <a:rPr lang="zh-CN" altLang="en-US" b="1">
                          <a:solidFill>
                            <a:schemeClr val="tx1"/>
                          </a:solidFill>
                          <a:ea typeface="宋体" pitchFamily="2" charset="-122"/>
                        </a:rPr>
                        <a:t>。</a:t>
                      </a:r>
                      <a:endParaRPr lang="zh-CN" altLang="en-US" sz="1000">
                        <a:solidFill>
                          <a:schemeClr val="tx1"/>
                        </a:solidFill>
                      </a:endParaRPr>
                    </a:p>
                    <a:p>
                      <a:pPr marL="0" lvl="0" indent="0" eaLnBrk="1" hangingPunct="1">
                        <a:lnSpc>
                          <a:spcPct val="110000"/>
                        </a:lnSpc>
                        <a:tabLst>
                          <a:tab pos="2971800"/>
                        </a:tabLst>
                      </a:pPr>
                      <a:r>
                        <a:rPr lang="zh-CN" altLang="en-US" b="1">
                          <a:solidFill>
                            <a:schemeClr val="tx1"/>
                          </a:solidFill>
                          <a:latin typeface="华文细黑" pitchFamily="2" charset="-122"/>
                        </a:rPr>
                        <a:t>舳舻千里</a:t>
                      </a:r>
                      <a:r>
                        <a:rPr lang="zh-CN" altLang="en-US" b="1">
                          <a:solidFill>
                            <a:schemeClr val="tx1"/>
                          </a:solidFill>
                          <a:ea typeface="宋体" pitchFamily="2" charset="-122"/>
                        </a:rPr>
                        <a:t>，</a:t>
                      </a:r>
                      <a:r>
                        <a:rPr lang="zh-CN" altLang="en-US" b="1">
                          <a:solidFill>
                            <a:schemeClr val="tx1"/>
                          </a:solidFill>
                          <a:latin typeface="华文细黑" pitchFamily="2" charset="-122"/>
                        </a:rPr>
                        <a:t>旌旗蔽空</a:t>
                      </a:r>
                      <a:r>
                        <a:rPr lang="zh-CN" altLang="en-US" b="1">
                          <a:solidFill>
                            <a:schemeClr val="tx1"/>
                          </a:solidFill>
                          <a:ea typeface="宋体" pitchFamily="2" charset="-122"/>
                        </a:rPr>
                        <a:t>，</a:t>
                      </a:r>
                      <a:r>
                        <a:rPr lang="zh-CN" altLang="en-US" b="1">
                          <a:solidFill>
                            <a:schemeClr val="tx1"/>
                          </a:solidFill>
                          <a:latin typeface="华文细黑" pitchFamily="2" charset="-122"/>
                        </a:rPr>
                        <a:t>酾酒临江</a:t>
                      </a:r>
                      <a:r>
                        <a:rPr lang="zh-CN" altLang="en-US" b="1">
                          <a:solidFill>
                            <a:schemeClr val="tx1"/>
                          </a:solidFill>
                          <a:ea typeface="宋体" pitchFamily="2" charset="-122"/>
                        </a:rPr>
                        <a:t>，</a:t>
                      </a:r>
                      <a:r>
                        <a:rPr lang="zh-CN" altLang="en-US" b="1">
                          <a:solidFill>
                            <a:schemeClr val="tx1"/>
                          </a:solidFill>
                          <a:latin typeface="华文细黑" pitchFamily="2" charset="-122"/>
                        </a:rPr>
                        <a:t>横槊赋诗</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寄蜉蝣于天地</a:t>
                      </a:r>
                      <a:r>
                        <a:rPr lang="zh-CN" altLang="en-US" b="1">
                          <a:solidFill>
                            <a:schemeClr val="tx1"/>
                          </a:solidFill>
                          <a:ea typeface="宋体" pitchFamily="2" charset="-122"/>
                        </a:rPr>
                        <a:t>，</a:t>
                      </a:r>
                      <a:r>
                        <a:rPr lang="zh-CN" altLang="en-US" b="1">
                          <a:solidFill>
                            <a:schemeClr val="tx1"/>
                          </a:solidFill>
                          <a:latin typeface="华文细黑" pitchFamily="2" charset="-122"/>
                        </a:rPr>
                        <a:t>渺沧海之一粟</a:t>
                      </a:r>
                      <a:r>
                        <a:rPr lang="zh-CN" altLang="en-US" b="1">
                          <a:solidFill>
                            <a:schemeClr val="tx1"/>
                          </a:solidFill>
                          <a:ea typeface="宋体" pitchFamily="2" charset="-122"/>
                        </a:rPr>
                        <a:t>。</a:t>
                      </a:r>
                      <a:r>
                        <a:rPr lang="zh-CN" altLang="en-US" b="1">
                          <a:solidFill>
                            <a:schemeClr val="tx1"/>
                          </a:solidFill>
                          <a:latin typeface="华文细黑" pitchFamily="2" charset="-122"/>
                        </a:rPr>
                        <a:t>哀吾生之须臾</a:t>
                      </a:r>
                      <a:r>
                        <a:rPr lang="zh-CN" altLang="en-US" b="1">
                          <a:solidFill>
                            <a:schemeClr val="tx1"/>
                          </a:solidFill>
                          <a:ea typeface="宋体" pitchFamily="2" charset="-122"/>
                        </a:rPr>
                        <a:t>，</a:t>
                      </a:r>
                      <a:r>
                        <a:rPr lang="zh-CN" altLang="en-US" b="1">
                          <a:solidFill>
                            <a:schemeClr val="tx1"/>
                          </a:solidFill>
                          <a:latin typeface="华文细黑" pitchFamily="2" charset="-122"/>
                        </a:rPr>
                        <a:t>羡长江之无穷</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逝者如斯</a:t>
                      </a:r>
                      <a:r>
                        <a:rPr lang="zh-CN" altLang="en-US" b="1">
                          <a:solidFill>
                            <a:schemeClr val="tx1"/>
                          </a:solidFill>
                          <a:ea typeface="宋体" pitchFamily="2" charset="-122"/>
                        </a:rPr>
                        <a:t>，</a:t>
                      </a:r>
                      <a:r>
                        <a:rPr lang="zh-CN" altLang="en-US" b="1">
                          <a:solidFill>
                            <a:schemeClr val="tx1"/>
                          </a:solidFill>
                          <a:latin typeface="华文细黑" pitchFamily="2" charset="-122"/>
                        </a:rPr>
                        <a:t>而未尝往也；盈虚者如彼</a:t>
                      </a:r>
                      <a:r>
                        <a:rPr lang="zh-CN" altLang="en-US" b="1">
                          <a:solidFill>
                            <a:schemeClr val="tx1"/>
                          </a:solidFill>
                          <a:ea typeface="宋体" pitchFamily="2" charset="-122"/>
                        </a:rPr>
                        <a:t>，</a:t>
                      </a:r>
                      <a:r>
                        <a:rPr lang="zh-CN" altLang="en-US" b="1">
                          <a:solidFill>
                            <a:schemeClr val="tx1"/>
                          </a:solidFill>
                          <a:latin typeface="华文细黑" pitchFamily="2" charset="-122"/>
                        </a:rPr>
                        <a:t>而卒莫消长也</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惟江上之清风</a:t>
                      </a:r>
                      <a:r>
                        <a:rPr lang="zh-CN" altLang="en-US" b="1">
                          <a:solidFill>
                            <a:schemeClr val="tx1"/>
                          </a:solidFill>
                          <a:ea typeface="宋体" pitchFamily="2" charset="-122"/>
                        </a:rPr>
                        <a:t>，</a:t>
                      </a:r>
                      <a:r>
                        <a:rPr lang="zh-CN" altLang="en-US" b="1">
                          <a:solidFill>
                            <a:schemeClr val="tx1"/>
                          </a:solidFill>
                          <a:latin typeface="华文细黑" pitchFamily="2" charset="-122"/>
                        </a:rPr>
                        <a:t>与山间之明月</a:t>
                      </a:r>
                      <a:r>
                        <a:rPr lang="zh-CN" altLang="en-US" b="1">
                          <a:solidFill>
                            <a:schemeClr val="tx1"/>
                          </a:solidFill>
                          <a:ea typeface="宋体" pitchFamily="2" charset="-122"/>
                        </a:rPr>
                        <a:t>，</a:t>
                      </a:r>
                      <a:r>
                        <a:rPr lang="zh-CN" altLang="en-US" b="1">
                          <a:solidFill>
                            <a:schemeClr val="tx1"/>
                          </a:solidFill>
                          <a:latin typeface="华文细黑" pitchFamily="2" charset="-122"/>
                        </a:rPr>
                        <a:t>耳得之而为声</a:t>
                      </a:r>
                      <a:r>
                        <a:rPr lang="zh-CN" altLang="en-US" b="1">
                          <a:solidFill>
                            <a:schemeClr val="tx1"/>
                          </a:solidFill>
                          <a:ea typeface="宋体" pitchFamily="2" charset="-122"/>
                        </a:rPr>
                        <a:t>，</a:t>
                      </a:r>
                      <a:r>
                        <a:rPr lang="zh-CN" altLang="en-US" b="1">
                          <a:solidFill>
                            <a:schemeClr val="tx1"/>
                          </a:solidFill>
                          <a:latin typeface="华文细黑" pitchFamily="2" charset="-122"/>
                        </a:rPr>
                        <a:t>目遇之而成色</a:t>
                      </a:r>
                      <a:r>
                        <a:rPr lang="zh-CN" altLang="en-US" b="1">
                          <a:solidFill>
                            <a:schemeClr val="tx1"/>
                          </a:solidFill>
                          <a:ea typeface="宋体" pitchFamily="2" charset="-122"/>
                        </a:rPr>
                        <a:t>，</a:t>
                      </a:r>
                      <a:r>
                        <a:rPr lang="zh-CN" altLang="en-US" b="1">
                          <a:solidFill>
                            <a:schemeClr val="tx1"/>
                          </a:solidFill>
                          <a:latin typeface="华文细黑" pitchFamily="2" charset="-122"/>
                        </a:rPr>
                        <a:t>取之无禁</a:t>
                      </a:r>
                      <a:r>
                        <a:rPr lang="zh-CN" altLang="en-US" b="1">
                          <a:solidFill>
                            <a:schemeClr val="tx1"/>
                          </a:solidFill>
                          <a:ea typeface="宋体" pitchFamily="2" charset="-122"/>
                        </a:rPr>
                        <a:t>，</a:t>
                      </a:r>
                      <a:r>
                        <a:rPr lang="zh-CN" altLang="en-US" b="1">
                          <a:solidFill>
                            <a:schemeClr val="tx1"/>
                          </a:solidFill>
                          <a:latin typeface="华文细黑" pitchFamily="2" charset="-122"/>
                        </a:rPr>
                        <a:t>用之不竭</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8195"/>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par>
                                <p:cTn id="8" presetID="3" presetClass="entr" presetSubtype="10"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blinds(horizontal)">
                                      <p:cBhvr>
                                        <p:cTn id="10" dur="500"/>
                                        <p:tgtEl>
                                          <p:spTgt spid="8196"/>
                                        </p:tgtEl>
                                      </p:cBhvr>
                                    </p:animEffect>
                                  </p:childTnLst>
                                </p:cTn>
                              </p:par>
                            </p:childTnLst>
                          </p:cTn>
                        </p:par>
                      </p:childTnLst>
                    </p:cTn>
                  </p:par>
                </p:childTnLst>
              </p:cTn>
              <p:nextCondLst>
                <p:cond evt="onClick" delay="0">
                  <p:tgtEl>
                    <p:spTgt spid="8195"/>
                  </p:tgtEl>
                </p:cond>
              </p:nextCondLst>
            </p:seq>
          </p:childTnLst>
        </p:cTn>
      </p:par>
    </p:tnLst>
    <p:bldLst>
      <p:bldP spid="819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218" name="Group 3"/>
          <p:cNvGrpSpPr/>
          <p:nvPr/>
        </p:nvGrpSpPr>
        <p:grpSpPr>
          <a:xfrm>
            <a:off x="10487025" y="6394450"/>
            <a:ext cx="1644650" cy="431800"/>
            <a:chOff x="7101" y="4028"/>
            <a:chExt cx="541" cy="272"/>
          </a:xfrm>
        </p:grpSpPr>
        <p:pic>
          <p:nvPicPr>
            <p:cNvPr id="9236"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9237"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graphicFrame>
        <p:nvGraphicFramePr>
          <p:cNvPr id="9219" name="Group 58"/>
          <p:cNvGraphicFramePr>
            <a:graphicFrameLocks noGrp="1"/>
          </p:cNvGraphicFramePr>
          <p:nvPr/>
        </p:nvGraphicFramePr>
        <p:xfrm>
          <a:off x="296862" y="1773238"/>
          <a:ext cx="11568113" cy="2956520"/>
        </p:xfrm>
        <a:graphic>
          <a:graphicData uri="http://schemas.openxmlformats.org/drawingml/2006/table">
            <a:tbl>
              <a:tblPr/>
              <a:tblGrid>
                <a:gridCol w="2590800"/>
                <a:gridCol w="2559050"/>
                <a:gridCol w="3209925"/>
                <a:gridCol w="3208338"/>
              </a:tblGrid>
              <a:tr h="646112">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赤壁赋</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赤壁之水月</a:t>
                      </a:r>
                      <a:endParaRPr lang="zh-CN" altLang="en-US" sz="1800">
                        <a:solidFill>
                          <a:schemeClr val="tx1"/>
                        </a:solidFill>
                        <a:latin typeface="Arial" pitchFamily="34" charset="0"/>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历史之水月</a:t>
                      </a:r>
                      <a:endParaRPr lang="zh-CN" altLang="en-US" sz="1800">
                        <a:solidFill>
                          <a:schemeClr val="tx1"/>
                        </a:solidFill>
                        <a:latin typeface="Arial" pitchFamily="34" charset="0"/>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哲理之水月</a:t>
                      </a:r>
                      <a:endParaRPr lang="zh-CN" altLang="en-US" sz="1800">
                        <a:solidFill>
                          <a:schemeClr val="tx1"/>
                        </a:solidFill>
                        <a:latin typeface="Arial" pitchFamily="34" charset="0"/>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2309812">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各自特点</a:t>
                      </a:r>
                      <a:endParaRPr lang="zh-CN" altLang="en-US" sz="1800">
                        <a:solidFill>
                          <a:schemeClr val="tx1"/>
                        </a:solidFill>
                        <a:latin typeface="Arial" pitchFamily="34" charset="0"/>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月光皎洁</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白雾横江</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江水浩淼</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心神荡漾</a:t>
                      </a:r>
                      <a:endParaRPr lang="zh-CN" altLang="en-US" sz="1800">
                        <a:solidFill>
                          <a:schemeClr val="tx1"/>
                        </a:solidFill>
                        <a:latin typeface="Arial" pitchFamily="34" charset="0"/>
                        <a:ea typeface="宋体" pitchFamily="2" charset="-122"/>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江河明月永恒</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人生短促无常</a:t>
                      </a:r>
                      <a:endParaRPr lang="zh-CN" altLang="en-US" sz="1800">
                        <a:solidFill>
                          <a:schemeClr val="tx1"/>
                        </a:solidFill>
                        <a:latin typeface="Arial" pitchFamily="34" charset="0"/>
                        <a:ea typeface="宋体" pitchFamily="2" charset="-122"/>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10" bIns="45710"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江水不息</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风月长存</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豁达超脱</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随缘自适</a:t>
                      </a:r>
                      <a:endParaRPr lang="zh-CN" altLang="en-US" sz="1800">
                        <a:solidFill>
                          <a:schemeClr val="tx1"/>
                        </a:solidFill>
                        <a:latin typeface="Arial" pitchFamily="34" charset="0"/>
                        <a:ea typeface="宋体" pitchFamily="2" charset="-122"/>
                      </a:endParaRPr>
                    </a:p>
                  </a:txBody>
                  <a:tcPr marT="45710" marB="4571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9218"/>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linds(horizontal)">
                                      <p:cBhvr>
                                        <p:cTn id="7" dur="500"/>
                                        <p:tgtEl>
                                          <p:spTgt spid="9219"/>
                                        </p:tgtEl>
                                      </p:cBhvr>
                                    </p:animEffect>
                                  </p:childTnLst>
                                </p:cTn>
                              </p:par>
                            </p:childTnLst>
                          </p:cTn>
                        </p:par>
                      </p:childTnLst>
                    </p:cTn>
                  </p:par>
                </p:childTnLst>
              </p:cTn>
              <p:nextCondLst>
                <p:cond evt="onClick" delay="0">
                  <p:tgtEl>
                    <p:spTgt spid="9218"/>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p:nvPr/>
        </p:nvSpPr>
        <p:spPr>
          <a:xfrm>
            <a:off x="204788" y="90488"/>
            <a:ext cx="11779250" cy="647700"/>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719138" algn="ctr" eaLnBrk="1">
              <a:buNone/>
            </a:pPr>
            <a:r>
              <a:rPr lang="zh-CN" altLang="en-US">
                <a:latin typeface="华文细黑" pitchFamily="2" charset="-122"/>
                <a:ea typeface="Times New Roman" pitchFamily="18" charset="0"/>
              </a:rPr>
              <a:t>任务单</a:t>
            </a:r>
            <a:r>
              <a:rPr lang="en-US" altLang="zh-CN">
                <a:ea typeface="Times New Roman" pitchFamily="18" charset="0"/>
              </a:rPr>
              <a:t>2</a:t>
            </a:r>
            <a:endParaRPr lang="zh-CN" altLang="en-US">
              <a:ea typeface="Times New Roman" pitchFamily="18" charset="0"/>
            </a:endParaRPr>
          </a:p>
        </p:txBody>
      </p:sp>
      <p:grpSp>
        <p:nvGrpSpPr>
          <p:cNvPr id="10243" name="Group 3"/>
          <p:cNvGrpSpPr/>
          <p:nvPr/>
        </p:nvGrpSpPr>
        <p:grpSpPr>
          <a:xfrm>
            <a:off x="10487025" y="6394450"/>
            <a:ext cx="1644650" cy="431800"/>
            <a:chOff x="7101" y="4028"/>
            <a:chExt cx="541" cy="272"/>
          </a:xfrm>
        </p:grpSpPr>
        <p:pic>
          <p:nvPicPr>
            <p:cNvPr id="10261"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0262"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graphicFrame>
        <p:nvGraphicFramePr>
          <p:cNvPr id="10244" name="Group 62"/>
          <p:cNvGraphicFramePr>
            <a:graphicFrameLocks noGrp="1"/>
          </p:cNvGraphicFramePr>
          <p:nvPr/>
        </p:nvGraphicFramePr>
        <p:xfrm>
          <a:off x="157162" y="841375"/>
          <a:ext cx="11855451" cy="5346192"/>
        </p:xfrm>
        <a:graphic>
          <a:graphicData uri="http://schemas.openxmlformats.org/drawingml/2006/table">
            <a:tbl>
              <a:tblPr/>
              <a:tblGrid>
                <a:gridCol w="1976438"/>
                <a:gridCol w="3168650"/>
                <a:gridCol w="3240088"/>
                <a:gridCol w="3470275"/>
              </a:tblGrid>
              <a:tr h="519112">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登泰山记</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登泰山经过</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观日出景象</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沿途自然与人文景观</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800225">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10000"/>
                        </a:lnSpc>
                        <a:tabLst>
                          <a:tab pos="2971800"/>
                        </a:tabLst>
                      </a:pPr>
                      <a:r>
                        <a:rPr lang="zh-CN" altLang="en-US" b="1">
                          <a:solidFill>
                            <a:schemeClr val="tx1"/>
                          </a:solidFill>
                          <a:latin typeface="华文细黑" pitchFamily="2" charset="-122"/>
                        </a:rPr>
                        <a:t>重点语句</a:t>
                      </a:r>
                      <a:endParaRPr lang="zh-CN" altLang="en-US" sz="1800">
                        <a:solidFill>
                          <a:schemeClr val="tx1"/>
                        </a:solidFill>
                        <a:latin typeface="Arial" pitchFamily="34" charset="0"/>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自京师乘风雪</a:t>
                      </a:r>
                      <a:r>
                        <a:rPr lang="zh-CN" altLang="en-US" b="1">
                          <a:solidFill>
                            <a:schemeClr val="tx1"/>
                          </a:solidFill>
                          <a:ea typeface="宋体" pitchFamily="2" charset="-122"/>
                        </a:rPr>
                        <a:t>，</a:t>
                      </a:r>
                      <a:r>
                        <a:rPr lang="zh-CN" altLang="en-US" b="1">
                          <a:solidFill>
                            <a:schemeClr val="tx1"/>
                          </a:solidFill>
                          <a:latin typeface="华文细黑" pitchFamily="2" charset="-122"/>
                        </a:rPr>
                        <a:t>历齐河</a:t>
                      </a:r>
                      <a:r>
                        <a:rPr lang="zh-CN" altLang="en-US" b="1">
                          <a:solidFill>
                            <a:schemeClr val="tx1"/>
                          </a:solidFill>
                          <a:ea typeface="宋体" pitchFamily="2" charset="-122"/>
                        </a:rPr>
                        <a:t>、</a:t>
                      </a:r>
                      <a:r>
                        <a:rPr lang="zh-CN" altLang="en-US" b="1">
                          <a:solidFill>
                            <a:schemeClr val="tx1"/>
                          </a:solidFill>
                          <a:latin typeface="华文细黑" pitchFamily="2" charset="-122"/>
                        </a:rPr>
                        <a:t>长清</a:t>
                      </a:r>
                      <a:r>
                        <a:rPr lang="zh-CN" altLang="en-US" b="1">
                          <a:solidFill>
                            <a:schemeClr val="tx1"/>
                          </a:solidFill>
                          <a:ea typeface="宋体" pitchFamily="2" charset="-122"/>
                        </a:rPr>
                        <a:t>，</a:t>
                      </a:r>
                      <a:r>
                        <a:rPr lang="zh-CN" altLang="en-US" b="1">
                          <a:solidFill>
                            <a:schemeClr val="tx1"/>
                          </a:solidFill>
                          <a:latin typeface="华文细黑" pitchFamily="2" charset="-122"/>
                        </a:rPr>
                        <a:t>穿泰山西北谷</a:t>
                      </a:r>
                      <a:r>
                        <a:rPr lang="zh-CN" altLang="en-US" b="1">
                          <a:solidFill>
                            <a:schemeClr val="tx1"/>
                          </a:solidFill>
                          <a:ea typeface="宋体" pitchFamily="2" charset="-122"/>
                        </a:rPr>
                        <a:t>，</a:t>
                      </a:r>
                      <a:r>
                        <a:rPr lang="zh-CN" altLang="en-US" b="1">
                          <a:solidFill>
                            <a:schemeClr val="tx1"/>
                          </a:solidFill>
                          <a:latin typeface="华文细黑" pitchFamily="2" charset="-122"/>
                        </a:rPr>
                        <a:t>越长城之限</a:t>
                      </a:r>
                      <a:r>
                        <a:rPr lang="zh-CN" altLang="en-US" b="1">
                          <a:solidFill>
                            <a:schemeClr val="tx1"/>
                          </a:solidFill>
                          <a:ea typeface="宋体" pitchFamily="2" charset="-122"/>
                        </a:rPr>
                        <a:t>，</a:t>
                      </a:r>
                      <a:r>
                        <a:rPr lang="zh-CN" altLang="en-US" b="1">
                          <a:solidFill>
                            <a:schemeClr val="tx1"/>
                          </a:solidFill>
                          <a:latin typeface="华文细黑" pitchFamily="2" charset="-122"/>
                        </a:rPr>
                        <a:t>至于泰安</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余始循以入</a:t>
                      </a:r>
                      <a:r>
                        <a:rPr lang="zh-CN" altLang="en-US" b="1">
                          <a:solidFill>
                            <a:schemeClr val="tx1"/>
                          </a:solidFill>
                          <a:ea typeface="宋体" pitchFamily="2" charset="-122"/>
                        </a:rPr>
                        <a:t>，</a:t>
                      </a:r>
                      <a:r>
                        <a:rPr lang="zh-CN" altLang="en-US" b="1">
                          <a:solidFill>
                            <a:schemeClr val="tx1"/>
                          </a:solidFill>
                          <a:latin typeface="华文细黑" pitchFamily="2" charset="-122"/>
                        </a:rPr>
                        <a:t>道少半</a:t>
                      </a:r>
                      <a:r>
                        <a:rPr lang="zh-CN" altLang="en-US" b="1">
                          <a:solidFill>
                            <a:schemeClr val="tx1"/>
                          </a:solidFill>
                          <a:ea typeface="宋体" pitchFamily="2" charset="-122"/>
                        </a:rPr>
                        <a:t>，</a:t>
                      </a:r>
                      <a:r>
                        <a:rPr lang="zh-CN" altLang="en-US" b="1">
                          <a:solidFill>
                            <a:schemeClr val="tx1"/>
                          </a:solidFill>
                          <a:latin typeface="华文细黑" pitchFamily="2" charset="-122"/>
                        </a:rPr>
                        <a:t>越中岭</a:t>
                      </a:r>
                      <a:r>
                        <a:rPr lang="zh-CN" altLang="en-US" b="1">
                          <a:solidFill>
                            <a:schemeClr val="tx1"/>
                          </a:solidFill>
                          <a:ea typeface="宋体" pitchFamily="2" charset="-122"/>
                        </a:rPr>
                        <a:t>，</a:t>
                      </a:r>
                      <a:r>
                        <a:rPr lang="zh-CN" altLang="en-US" b="1">
                          <a:solidFill>
                            <a:schemeClr val="tx1"/>
                          </a:solidFill>
                          <a:latin typeface="华文细黑" pitchFamily="2" charset="-122"/>
                        </a:rPr>
                        <a:t>复循西谷</a:t>
                      </a:r>
                      <a:r>
                        <a:rPr lang="zh-CN" altLang="en-US" b="1">
                          <a:solidFill>
                            <a:schemeClr val="tx1"/>
                          </a:solidFill>
                          <a:ea typeface="宋体" pitchFamily="2" charset="-122"/>
                        </a:rPr>
                        <a:t>，</a:t>
                      </a:r>
                      <a:r>
                        <a:rPr lang="zh-CN" altLang="en-US" b="1">
                          <a:solidFill>
                            <a:schemeClr val="tx1"/>
                          </a:solidFill>
                          <a:latin typeface="华文细黑" pitchFamily="2" charset="-122"/>
                        </a:rPr>
                        <a:t>遂至其巅</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道中迷雾冰滑</a:t>
                      </a:r>
                      <a:r>
                        <a:rPr lang="zh-CN" altLang="en-US" b="1">
                          <a:solidFill>
                            <a:schemeClr val="tx1"/>
                          </a:solidFill>
                          <a:ea typeface="宋体" pitchFamily="2" charset="-122"/>
                        </a:rPr>
                        <a:t>，</a:t>
                      </a:r>
                      <a:r>
                        <a:rPr lang="zh-CN" altLang="en-US" b="1">
                          <a:solidFill>
                            <a:schemeClr val="tx1"/>
                          </a:solidFill>
                          <a:latin typeface="华文细黑" pitchFamily="2" charset="-122"/>
                        </a:rPr>
                        <a:t>磴几不可登</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稍见云中白若樗蒱数十立者</a:t>
                      </a:r>
                      <a:r>
                        <a:rPr lang="zh-CN" altLang="en-US" b="1">
                          <a:solidFill>
                            <a:schemeClr val="tx1"/>
                          </a:solidFill>
                          <a:ea typeface="宋体" pitchFamily="2" charset="-122"/>
                        </a:rPr>
                        <a:t>，</a:t>
                      </a:r>
                      <a:r>
                        <a:rPr lang="zh-CN" altLang="en-US" b="1">
                          <a:solidFill>
                            <a:schemeClr val="tx1"/>
                          </a:solidFill>
                          <a:latin typeface="华文细黑" pitchFamily="2" charset="-122"/>
                        </a:rPr>
                        <a:t>山也</a:t>
                      </a:r>
                      <a:r>
                        <a:rPr lang="zh-CN" altLang="en-US" b="1">
                          <a:solidFill>
                            <a:schemeClr val="tx1"/>
                          </a:solidFill>
                          <a:ea typeface="宋体" pitchFamily="2" charset="-122"/>
                        </a:rPr>
                        <a:t>。</a:t>
                      </a:r>
                      <a:r>
                        <a:rPr lang="zh-CN" altLang="en-US" b="1">
                          <a:solidFill>
                            <a:schemeClr val="tx1"/>
                          </a:solidFill>
                          <a:latin typeface="华文细黑" pitchFamily="2" charset="-122"/>
                        </a:rPr>
                        <a:t>极天云一线异色</a:t>
                      </a:r>
                      <a:r>
                        <a:rPr lang="zh-CN" altLang="en-US" b="1">
                          <a:solidFill>
                            <a:schemeClr val="tx1"/>
                          </a:solidFill>
                          <a:ea typeface="宋体" pitchFamily="2" charset="-122"/>
                        </a:rPr>
                        <a:t>，</a:t>
                      </a:r>
                      <a:r>
                        <a:rPr lang="zh-CN" altLang="en-US" b="1">
                          <a:solidFill>
                            <a:schemeClr val="tx1"/>
                          </a:solidFill>
                          <a:latin typeface="华文细黑" pitchFamily="2" charset="-122"/>
                        </a:rPr>
                        <a:t>须臾成五采</a:t>
                      </a:r>
                      <a:r>
                        <a:rPr lang="zh-CN" altLang="en-US" b="1">
                          <a:solidFill>
                            <a:schemeClr val="tx1"/>
                          </a:solidFill>
                          <a:ea typeface="宋体" pitchFamily="2" charset="-122"/>
                        </a:rPr>
                        <a:t>。</a:t>
                      </a:r>
                      <a:r>
                        <a:rPr lang="zh-CN" altLang="en-US" b="1">
                          <a:solidFill>
                            <a:schemeClr val="tx1"/>
                          </a:solidFill>
                          <a:latin typeface="华文细黑" pitchFamily="2" charset="-122"/>
                        </a:rPr>
                        <a:t>日上</a:t>
                      </a:r>
                      <a:r>
                        <a:rPr lang="zh-CN" altLang="en-US" b="1">
                          <a:solidFill>
                            <a:schemeClr val="tx1"/>
                          </a:solidFill>
                          <a:ea typeface="宋体" pitchFamily="2" charset="-122"/>
                        </a:rPr>
                        <a:t>，</a:t>
                      </a:r>
                      <a:r>
                        <a:rPr lang="zh-CN" altLang="en-US" b="1">
                          <a:solidFill>
                            <a:schemeClr val="tx1"/>
                          </a:solidFill>
                          <a:latin typeface="华文细黑" pitchFamily="2" charset="-122"/>
                        </a:rPr>
                        <a:t>正赤如丹</a:t>
                      </a:r>
                      <a:r>
                        <a:rPr lang="zh-CN" altLang="en-US" b="1">
                          <a:solidFill>
                            <a:schemeClr val="tx1"/>
                          </a:solidFill>
                          <a:ea typeface="宋体" pitchFamily="2" charset="-122"/>
                        </a:rPr>
                        <a:t>，</a:t>
                      </a:r>
                      <a:r>
                        <a:rPr lang="zh-CN" altLang="en-US" b="1">
                          <a:solidFill>
                            <a:schemeClr val="tx1"/>
                          </a:solidFill>
                          <a:latin typeface="华文细黑" pitchFamily="2" charset="-122"/>
                        </a:rPr>
                        <a:t>下有红光动摇承之</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回视日观以西峰</a:t>
                      </a:r>
                      <a:r>
                        <a:rPr lang="zh-CN" altLang="en-US" b="1">
                          <a:solidFill>
                            <a:schemeClr val="tx1"/>
                          </a:solidFill>
                          <a:ea typeface="宋体" pitchFamily="2" charset="-122"/>
                        </a:rPr>
                        <a:t>，</a:t>
                      </a:r>
                      <a:r>
                        <a:rPr lang="zh-CN" altLang="en-US" b="1">
                          <a:solidFill>
                            <a:schemeClr val="tx1"/>
                          </a:solidFill>
                          <a:latin typeface="华文细黑" pitchFamily="2" charset="-122"/>
                        </a:rPr>
                        <a:t>或得日或否</a:t>
                      </a:r>
                      <a:r>
                        <a:rPr lang="zh-CN" altLang="en-US" b="1">
                          <a:solidFill>
                            <a:schemeClr val="tx1"/>
                          </a:solidFill>
                          <a:ea typeface="宋体" pitchFamily="2" charset="-122"/>
                        </a:rPr>
                        <a:t>，</a:t>
                      </a:r>
                      <a:r>
                        <a:rPr lang="zh-CN" altLang="en-US" b="1">
                          <a:solidFill>
                            <a:schemeClr val="tx1"/>
                          </a:solidFill>
                          <a:latin typeface="华文细黑" pitchFamily="2" charset="-122"/>
                        </a:rPr>
                        <a:t>绛皓驳色</a:t>
                      </a:r>
                      <a:r>
                        <a:rPr lang="zh-CN" altLang="en-US" b="1">
                          <a:solidFill>
                            <a:schemeClr val="tx1"/>
                          </a:solidFill>
                          <a:ea typeface="宋体" pitchFamily="2" charset="-122"/>
                        </a:rPr>
                        <a:t>，</a:t>
                      </a:r>
                      <a:r>
                        <a:rPr lang="zh-CN" altLang="en-US" b="1">
                          <a:solidFill>
                            <a:schemeClr val="tx1"/>
                          </a:solidFill>
                          <a:latin typeface="华文细黑" pitchFamily="2" charset="-122"/>
                        </a:rPr>
                        <a:t>而皆若偻</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eaLnBrk="1" hangingPunct="1">
                        <a:lnSpc>
                          <a:spcPct val="110000"/>
                        </a:lnSpc>
                        <a:tabLst>
                          <a:tab pos="2971800"/>
                        </a:tabLst>
                      </a:pPr>
                      <a:r>
                        <a:rPr lang="zh-CN" altLang="en-US" b="1">
                          <a:solidFill>
                            <a:schemeClr val="tx1"/>
                          </a:solidFill>
                          <a:latin typeface="华文细黑" pitchFamily="2" charset="-122"/>
                        </a:rPr>
                        <a:t>亭西有岱祠</a:t>
                      </a:r>
                      <a:r>
                        <a:rPr lang="zh-CN" altLang="en-US" b="1">
                          <a:solidFill>
                            <a:schemeClr val="tx1"/>
                          </a:solidFill>
                          <a:ea typeface="宋体" pitchFamily="2" charset="-122"/>
                        </a:rPr>
                        <a:t>，</a:t>
                      </a:r>
                      <a:r>
                        <a:rPr lang="zh-CN" altLang="en-US" b="1">
                          <a:solidFill>
                            <a:schemeClr val="tx1"/>
                          </a:solidFill>
                          <a:latin typeface="华文细黑" pitchFamily="2" charset="-122"/>
                        </a:rPr>
                        <a:t>又有碧霞元君祠</a:t>
                      </a:r>
                      <a:r>
                        <a:rPr lang="zh-CN" altLang="en-US" b="1">
                          <a:solidFill>
                            <a:schemeClr val="tx1"/>
                          </a:solidFill>
                          <a:ea typeface="宋体" pitchFamily="2" charset="-122"/>
                        </a:rPr>
                        <a:t>。</a:t>
                      </a:r>
                      <a:r>
                        <a:rPr lang="zh-CN" altLang="en-US" b="1">
                          <a:solidFill>
                            <a:schemeClr val="tx1"/>
                          </a:solidFill>
                          <a:latin typeface="华文细黑" pitchFamily="2" charset="-122"/>
                        </a:rPr>
                        <a:t>皇帝行宫在碧霞元君祠东</a:t>
                      </a:r>
                      <a:r>
                        <a:rPr lang="zh-CN" altLang="en-US" b="1">
                          <a:solidFill>
                            <a:schemeClr val="tx1"/>
                          </a:solidFill>
                          <a:ea typeface="宋体" pitchFamily="2" charset="-122"/>
                        </a:rPr>
                        <a:t>。</a:t>
                      </a:r>
                      <a:endParaRPr lang="zh-CN" altLang="en-US" sz="1000">
                        <a:solidFill>
                          <a:schemeClr val="tx1"/>
                        </a:solidFill>
                      </a:endParaRPr>
                    </a:p>
                    <a:p>
                      <a:pPr marL="0" lvl="0" indent="0" eaLnBrk="1" hangingPunct="1">
                        <a:lnSpc>
                          <a:spcPct val="110000"/>
                        </a:lnSpc>
                        <a:tabLst>
                          <a:tab pos="2971800"/>
                        </a:tabLst>
                      </a:pPr>
                      <a:r>
                        <a:rPr lang="zh-CN" altLang="en-US" b="1">
                          <a:solidFill>
                            <a:schemeClr val="tx1"/>
                          </a:solidFill>
                          <a:latin typeface="华文细黑" pitchFamily="2" charset="-122"/>
                        </a:rPr>
                        <a:t>山多石</a:t>
                      </a:r>
                      <a:r>
                        <a:rPr lang="zh-CN" altLang="en-US" b="1">
                          <a:solidFill>
                            <a:schemeClr val="tx1"/>
                          </a:solidFill>
                          <a:ea typeface="宋体" pitchFamily="2" charset="-122"/>
                        </a:rPr>
                        <a:t>，</a:t>
                      </a:r>
                      <a:r>
                        <a:rPr lang="zh-CN" altLang="en-US" b="1">
                          <a:solidFill>
                            <a:schemeClr val="tx1"/>
                          </a:solidFill>
                          <a:latin typeface="华文细黑" pitchFamily="2" charset="-122"/>
                        </a:rPr>
                        <a:t>少土</a:t>
                      </a:r>
                      <a:r>
                        <a:rPr lang="zh-CN" altLang="en-US" b="1">
                          <a:solidFill>
                            <a:schemeClr val="tx1"/>
                          </a:solidFill>
                          <a:ea typeface="宋体" pitchFamily="2" charset="-122"/>
                        </a:rPr>
                        <a:t>。</a:t>
                      </a:r>
                      <a:endParaRPr lang="zh-CN" altLang="en-US" sz="1000">
                        <a:solidFill>
                          <a:schemeClr val="tx1"/>
                        </a:solidFill>
                        <a:ea typeface="宋体" pitchFamily="2" charset="-122"/>
                      </a:endParaRPr>
                    </a:p>
                    <a:p>
                      <a:pPr marL="0" lvl="0" indent="0" eaLnBrk="1" hangingPunct="1">
                        <a:lnSpc>
                          <a:spcPct val="110000"/>
                        </a:lnSpc>
                        <a:tabLst>
                          <a:tab pos="2971800"/>
                        </a:tabLst>
                      </a:pPr>
                      <a:r>
                        <a:rPr lang="zh-CN" altLang="en-US" b="1">
                          <a:solidFill>
                            <a:schemeClr val="tx1"/>
                          </a:solidFill>
                          <a:latin typeface="华文细黑" pitchFamily="2" charset="-122"/>
                        </a:rPr>
                        <a:t>石苍黑色</a:t>
                      </a:r>
                      <a:r>
                        <a:rPr lang="zh-CN" altLang="en-US" b="1">
                          <a:solidFill>
                            <a:schemeClr val="tx1"/>
                          </a:solidFill>
                          <a:ea typeface="宋体" pitchFamily="2" charset="-122"/>
                        </a:rPr>
                        <a:t>，</a:t>
                      </a:r>
                      <a:r>
                        <a:rPr lang="zh-CN" altLang="en-US" b="1">
                          <a:solidFill>
                            <a:schemeClr val="tx1"/>
                          </a:solidFill>
                          <a:latin typeface="华文细黑" pitchFamily="2" charset="-122"/>
                        </a:rPr>
                        <a:t>多平方</a:t>
                      </a:r>
                      <a:r>
                        <a:rPr lang="zh-CN" altLang="en-US" b="1">
                          <a:solidFill>
                            <a:schemeClr val="tx1"/>
                          </a:solidFill>
                          <a:ea typeface="宋体" pitchFamily="2" charset="-122"/>
                        </a:rPr>
                        <a:t>，</a:t>
                      </a:r>
                      <a:r>
                        <a:rPr lang="zh-CN" altLang="en-US" b="1">
                          <a:solidFill>
                            <a:schemeClr val="tx1"/>
                          </a:solidFill>
                          <a:latin typeface="华文细黑" pitchFamily="2" charset="-122"/>
                        </a:rPr>
                        <a:t>少圜</a:t>
                      </a:r>
                      <a:r>
                        <a:rPr lang="zh-CN" altLang="en-US" b="1">
                          <a:solidFill>
                            <a:schemeClr val="tx1"/>
                          </a:solidFill>
                          <a:ea typeface="宋体" pitchFamily="2" charset="-122"/>
                        </a:rPr>
                        <a:t>。</a:t>
                      </a:r>
                      <a:r>
                        <a:rPr lang="zh-CN" altLang="en-US" b="1">
                          <a:solidFill>
                            <a:schemeClr val="tx1"/>
                          </a:solidFill>
                          <a:latin typeface="华文细黑" pitchFamily="2" charset="-122"/>
                        </a:rPr>
                        <a:t>少杂树</a:t>
                      </a:r>
                      <a:r>
                        <a:rPr lang="zh-CN" altLang="en-US" b="1">
                          <a:solidFill>
                            <a:schemeClr val="tx1"/>
                          </a:solidFill>
                          <a:ea typeface="宋体" pitchFamily="2" charset="-122"/>
                        </a:rPr>
                        <a:t>，</a:t>
                      </a:r>
                      <a:r>
                        <a:rPr lang="zh-CN" altLang="en-US" b="1">
                          <a:solidFill>
                            <a:schemeClr val="tx1"/>
                          </a:solidFill>
                          <a:latin typeface="华文细黑" pitchFamily="2" charset="-122"/>
                        </a:rPr>
                        <a:t>多松</a:t>
                      </a:r>
                      <a:r>
                        <a:rPr lang="zh-CN" altLang="en-US" b="1">
                          <a:solidFill>
                            <a:schemeClr val="tx1"/>
                          </a:solidFill>
                          <a:ea typeface="宋体" pitchFamily="2" charset="-122"/>
                        </a:rPr>
                        <a:t>，</a:t>
                      </a:r>
                      <a:r>
                        <a:rPr lang="zh-CN" altLang="en-US" b="1">
                          <a:solidFill>
                            <a:schemeClr val="tx1"/>
                          </a:solidFill>
                          <a:latin typeface="华文细黑" pitchFamily="2" charset="-122"/>
                        </a:rPr>
                        <a:t>生石罅</a:t>
                      </a:r>
                      <a:r>
                        <a:rPr lang="zh-CN" altLang="en-US" b="1">
                          <a:solidFill>
                            <a:schemeClr val="tx1"/>
                          </a:solidFill>
                          <a:ea typeface="宋体" pitchFamily="2" charset="-122"/>
                        </a:rPr>
                        <a:t>，</a:t>
                      </a:r>
                      <a:r>
                        <a:rPr lang="zh-CN" altLang="en-US" b="1">
                          <a:solidFill>
                            <a:schemeClr val="tx1"/>
                          </a:solidFill>
                          <a:latin typeface="华文细黑" pitchFamily="2" charset="-122"/>
                        </a:rPr>
                        <a:t>皆平顶</a:t>
                      </a:r>
                      <a:r>
                        <a:rPr lang="zh-CN" altLang="en-US" b="1">
                          <a:solidFill>
                            <a:schemeClr val="tx1"/>
                          </a:solidFill>
                          <a:ea typeface="宋体" pitchFamily="2" charset="-122"/>
                        </a:rPr>
                        <a:t>。</a:t>
                      </a:r>
                      <a:r>
                        <a:rPr lang="zh-CN" altLang="en-US" b="1">
                          <a:solidFill>
                            <a:schemeClr val="tx1"/>
                          </a:solidFill>
                          <a:latin typeface="华文细黑" pitchFamily="2" charset="-122"/>
                        </a:rPr>
                        <a:t>冰雪</a:t>
                      </a:r>
                      <a:r>
                        <a:rPr lang="zh-CN" altLang="en-US" b="1">
                          <a:solidFill>
                            <a:schemeClr val="tx1"/>
                          </a:solidFill>
                          <a:ea typeface="宋体" pitchFamily="2" charset="-122"/>
                        </a:rPr>
                        <a:t>，</a:t>
                      </a:r>
                      <a:r>
                        <a:rPr lang="zh-CN" altLang="en-US" b="1">
                          <a:solidFill>
                            <a:schemeClr val="tx1"/>
                          </a:solidFill>
                          <a:latin typeface="华文细黑" pitchFamily="2" charset="-122"/>
                        </a:rPr>
                        <a:t>无瀑水</a:t>
                      </a:r>
                      <a:r>
                        <a:rPr lang="zh-CN" altLang="en-US" b="1">
                          <a:solidFill>
                            <a:schemeClr val="tx1"/>
                          </a:solidFill>
                          <a:ea typeface="宋体" pitchFamily="2" charset="-122"/>
                        </a:rPr>
                        <a:t>，</a:t>
                      </a:r>
                      <a:r>
                        <a:rPr lang="zh-CN" altLang="en-US" b="1">
                          <a:solidFill>
                            <a:schemeClr val="tx1"/>
                          </a:solidFill>
                          <a:latin typeface="华文细黑" pitchFamily="2" charset="-122"/>
                        </a:rPr>
                        <a:t>无鸟兽音迹</a:t>
                      </a:r>
                      <a:r>
                        <a:rPr lang="zh-CN" altLang="en-US" b="1">
                          <a:solidFill>
                            <a:schemeClr val="tx1"/>
                          </a:solidFill>
                          <a:ea typeface="宋体" pitchFamily="2" charset="-122"/>
                        </a:rPr>
                        <a:t>。</a:t>
                      </a:r>
                      <a:endParaRPr lang="zh-CN" altLang="en-US" sz="1800">
                        <a:solidFill>
                          <a:schemeClr val="tx1"/>
                        </a:solidFill>
                        <a:latin typeface="Arial" pitchFamily="34" charset="0"/>
                        <a:ea typeface="宋体" pitchFamily="2" charset="-122"/>
                      </a:endParaRPr>
                    </a:p>
                  </a:txBody>
                  <a:tcPr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0243"/>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par>
                                <p:cTn id="8" presetID="3" presetClass="entr" presetSubtype="10"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blinds(horizontal)">
                                      <p:cBhvr>
                                        <p:cTn id="10" dur="500"/>
                                        <p:tgtEl>
                                          <p:spTgt spid="10244"/>
                                        </p:tgtEl>
                                      </p:cBhvr>
                                    </p:animEffect>
                                  </p:childTnLst>
                                </p:cTn>
                              </p:par>
                            </p:childTnLst>
                          </p:cTn>
                        </p:par>
                      </p:childTnLst>
                    </p:cTn>
                  </p:par>
                </p:childTnLst>
              </p:cTn>
              <p:nextCondLst>
                <p:cond evt="onClick" delay="0">
                  <p:tgtEl>
                    <p:spTgt spid="10243"/>
                  </p:tgtEl>
                </p:cond>
              </p:nextCondLst>
            </p:seq>
          </p:childTnLst>
        </p:cTn>
      </p:par>
    </p:tnLst>
    <p:bldLst>
      <p:bldP spid="1024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266" name="Group 3"/>
          <p:cNvGrpSpPr/>
          <p:nvPr/>
        </p:nvGrpSpPr>
        <p:grpSpPr>
          <a:xfrm>
            <a:off x="10487025" y="6394450"/>
            <a:ext cx="1644650" cy="431800"/>
            <a:chOff x="7101" y="4028"/>
            <a:chExt cx="541" cy="272"/>
          </a:xfrm>
        </p:grpSpPr>
        <p:pic>
          <p:nvPicPr>
            <p:cNvPr id="11284" name="Picture 4" descr="未标题-1"/>
            <p:cNvPicPr>
              <a:picLocks noChangeAspect="1"/>
            </p:cNvPicPr>
            <p:nvPr/>
          </p:nvPicPr>
          <p:blipFill>
            <a:blip r:embed="rId2"/>
            <a:stretch>
              <a:fillRect/>
            </a:stretch>
          </p:blipFill>
          <p:spPr>
            <a:xfrm>
              <a:off x="7125" y="4028"/>
              <a:ext cx="517" cy="272"/>
            </a:xfrm>
            <a:prstGeom prst="rect">
              <a:avLst/>
            </a:prstGeom>
            <a:noFill/>
            <a:ln>
              <a:noFill/>
              <a:miter lim="800000"/>
            </a:ln>
          </p:spPr>
        </p:pic>
        <p:sp>
          <p:nvSpPr>
            <p:cNvPr id="11285" name="Text Box 5"/>
            <p:cNvSpPr/>
            <p:nvPr/>
          </p:nvSpPr>
          <p:spPr>
            <a:xfrm>
              <a:off x="7101" y="4055"/>
              <a:ext cx="472" cy="231"/>
            </a:xfrm>
            <a:prstGeom prst="rect">
              <a:avLst/>
            </a:prstGeom>
            <a:noFill/>
            <a:ln>
              <a:noFill/>
              <a:miter lim="800000"/>
            </a:ln>
          </p:spPr>
          <p:txBody>
            <a:bodyPr>
              <a:spAutoFit/>
            </a:bodyPr>
            <a:lstStyle>
              <a:lvl1pPr marL="342900" indent="376238" algn="just" defTabSz="914400" rtl="0" eaLnBrk="0" fontAlgn="base" hangingPunct="0">
                <a:lnSpc>
                  <a:spcPct val="130000"/>
                </a:lnSpc>
                <a:spcBef>
                  <a:spcPct val="20000"/>
                </a:spcBef>
                <a:spcAft>
                  <a:spcPct val="0"/>
                </a:spcAft>
                <a:buClr>
                  <a:schemeClr val="accent1"/>
                </a:buClr>
                <a:buSzTx/>
                <a:buFont typeface="Wingdings" pitchFamily="2" charset="2"/>
                <a:buChar char="•"/>
                <a:defRPr kumimoji="0" lang="en-US" altLang="en-US" sz="2800" b="1" i="0" u="none" baseline="0">
                  <a:solidFill>
                    <a:srgbClr val="000000"/>
                  </a:solidFill>
                  <a:latin typeface="+mn-lt"/>
                  <a:ea typeface="+mn-ea"/>
                  <a:cs typeface="+mn-cs"/>
                </a:defRPr>
              </a:lvl1pPr>
              <a:lvl2pPr marL="1184275" indent="-285750" algn="just" defTabSz="914400" rtl="0" eaLnBrk="0" fontAlgn="base" hangingPunct="0">
                <a:lnSpc>
                  <a:spcPct val="145000"/>
                </a:lnSpc>
                <a:spcBef>
                  <a:spcPct val="20000"/>
                </a:spcBef>
                <a:spcAft>
                  <a:spcPct val="0"/>
                </a:spcAft>
                <a:buClr>
                  <a:schemeClr val="tx2"/>
                </a:buClr>
                <a:buSzTx/>
                <a:buFont typeface="Wingdings" pitchFamily="2" charset="2"/>
                <a:buChar char="–"/>
                <a:defRPr kumimoji="0" lang="en-US" altLang="en-US" sz="2400" b="0" i="0" u="none" baseline="0">
                  <a:solidFill>
                    <a:srgbClr val="000000"/>
                  </a:solidFill>
                  <a:latin typeface="+mn-lt"/>
                  <a:ea typeface="+mn-ea"/>
                </a:defRPr>
              </a:lvl2pPr>
              <a:lvl3pPr marL="1592263" indent="-228600" algn="just" defTabSz="914400" rtl="0" eaLnBrk="0" fontAlgn="base" hangingPunct="0">
                <a:lnSpc>
                  <a:spcPct val="145000"/>
                </a:lnSpc>
                <a:spcBef>
                  <a:spcPct val="20000"/>
                </a:spcBef>
                <a:spcAft>
                  <a:spcPct val="0"/>
                </a:spcAft>
                <a:buClr>
                  <a:schemeClr val="tx1"/>
                </a:buClr>
                <a:buSzTx/>
                <a:buFontTx/>
                <a:buChar char="•"/>
                <a:defRPr kumimoji="0" lang="en-US" altLang="en-US" sz="2400" b="0" i="0" u="none" baseline="0">
                  <a:solidFill>
                    <a:srgbClr val="000000"/>
                  </a:solidFill>
                  <a:latin typeface="+mn-lt"/>
                  <a:ea typeface="+mn-ea"/>
                </a:defRPr>
              </a:lvl3pPr>
              <a:lvl4pPr marL="2000250"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4pPr>
              <a:lvl5pPr marL="2408238" indent="-228600" algn="just" defTabSz="914400" rtl="0" eaLnBrk="0" fontAlgn="base" hangingPunct="0">
                <a:lnSpc>
                  <a:spcPct val="145000"/>
                </a:lnSpc>
                <a:spcBef>
                  <a:spcPct val="20000"/>
                </a:spcBef>
                <a:spcAft>
                  <a:spcPct val="0"/>
                </a:spcAft>
                <a:buClrTx/>
                <a:buSzTx/>
                <a:buFontTx/>
                <a:buChar char="»"/>
                <a:defRPr kumimoji="0" lang="en-US" altLang="en-US" sz="2400" b="0" i="0" u="none" baseline="0">
                  <a:solidFill>
                    <a:srgbClr val="000000"/>
                  </a:solidFill>
                  <a:latin typeface="+mn-lt"/>
                  <a:ea typeface="+mn-ea"/>
                </a:defRPr>
              </a:lvl5pPr>
              <a:lvl6pPr marL="2865438" indent="-228600" algn="just" rtl="0" fontAlgn="base" hangingPunct="0">
                <a:lnSpc>
                  <a:spcPct val="145000"/>
                </a:lnSpc>
                <a:spcBef>
                  <a:spcPct val="20000"/>
                </a:spcBef>
                <a:spcAft>
                  <a:spcPct val="0"/>
                </a:spcAft>
                <a:defRPr lang="en-US" altLang="en-US" sz="2400">
                  <a:solidFill>
                    <a:srgbClr val="000000"/>
                  </a:solidFill>
                  <a:latin typeface="+mn-lt"/>
                  <a:ea typeface="+mn-ea"/>
                </a:defRPr>
              </a:lvl6pPr>
              <a:lvl7pPr marL="3322638" indent="-228600" algn="just" rtl="0" fontAlgn="base" hangingPunct="0">
                <a:lnSpc>
                  <a:spcPct val="145000"/>
                </a:lnSpc>
                <a:spcBef>
                  <a:spcPct val="20000"/>
                </a:spcBef>
                <a:spcAft>
                  <a:spcPct val="0"/>
                </a:spcAft>
                <a:defRPr lang="en-US" altLang="en-US" sz="2400">
                  <a:solidFill>
                    <a:srgbClr val="000000"/>
                  </a:solidFill>
                  <a:latin typeface="+mn-lt"/>
                  <a:ea typeface="+mn-ea"/>
                </a:defRPr>
              </a:lvl7pPr>
              <a:lvl8pPr marL="3779838" indent="-228600" algn="just" rtl="0" fontAlgn="base" hangingPunct="0">
                <a:lnSpc>
                  <a:spcPct val="145000"/>
                </a:lnSpc>
                <a:spcBef>
                  <a:spcPct val="20000"/>
                </a:spcBef>
                <a:spcAft>
                  <a:spcPct val="0"/>
                </a:spcAft>
                <a:defRPr lang="en-US" altLang="en-US" sz="2400">
                  <a:solidFill>
                    <a:srgbClr val="000000"/>
                  </a:solidFill>
                  <a:latin typeface="+mn-lt"/>
                  <a:ea typeface="+mn-ea"/>
                </a:defRPr>
              </a:lvl8pPr>
              <a:lvl9pPr marL="4237038" indent="-228600" algn="just" rtl="0" fontAlgn="base" hangingPunct="0">
                <a:lnSpc>
                  <a:spcPct val="145000"/>
                </a:lnSpc>
                <a:spcBef>
                  <a:spcPct val="20000"/>
                </a:spcBef>
                <a:spcAft>
                  <a:spcPct val="0"/>
                </a:spcAft>
                <a:defRPr lang="en-US" altLang="en-US" sz="2400">
                  <a:solidFill>
                    <a:srgbClr val="000000"/>
                  </a:solidFill>
                  <a:latin typeface="+mn-lt"/>
                  <a:ea typeface="+mn-ea"/>
                </a:defRPr>
              </a:lvl9pPr>
            </a:lstStyle>
            <a:p>
              <a:pPr marL="0" lvl="0" indent="0" algn="ctr" eaLnBrk="1" hangingPunct="1">
                <a:lnSpc>
                  <a:spcPct val="100000"/>
                </a:lnSpc>
                <a:spcBef>
                  <a:spcPct val="50000"/>
                </a:spcBef>
                <a:buClrTx/>
                <a:buFontTx/>
                <a:buNone/>
              </a:pPr>
              <a:r>
                <a:rPr lang="zh-CN" altLang="en-US" sz="1800">
                  <a:solidFill>
                    <a:schemeClr val="tx1"/>
                  </a:solidFill>
                  <a:ea typeface="黑体" pitchFamily="49" charset="-122"/>
                </a:rPr>
                <a:t>参考答案</a:t>
              </a:r>
              <a:endParaRPr lang="zh-CN" altLang="en-US" sz="1800">
                <a:solidFill>
                  <a:schemeClr val="tx1"/>
                </a:solidFill>
                <a:ea typeface="黑体" pitchFamily="49" charset="-122"/>
              </a:endParaRPr>
            </a:p>
          </p:txBody>
        </p:sp>
      </p:grpSp>
      <p:graphicFrame>
        <p:nvGraphicFramePr>
          <p:cNvPr id="11267" name="Group 60"/>
          <p:cNvGraphicFramePr>
            <a:graphicFrameLocks noGrp="1"/>
          </p:cNvGraphicFramePr>
          <p:nvPr/>
        </p:nvGraphicFramePr>
        <p:xfrm>
          <a:off x="228600" y="1916112"/>
          <a:ext cx="11712576" cy="2401953"/>
        </p:xfrm>
        <a:graphic>
          <a:graphicData uri="http://schemas.openxmlformats.org/drawingml/2006/table">
            <a:tbl>
              <a:tblPr/>
              <a:tblGrid>
                <a:gridCol w="2697162"/>
                <a:gridCol w="2586038"/>
                <a:gridCol w="2598738"/>
                <a:gridCol w="3830638"/>
              </a:tblGrid>
              <a:tr h="646112">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en-US" altLang="zh-CN" b="1">
                          <a:solidFill>
                            <a:schemeClr val="tx1"/>
                          </a:solidFill>
                          <a:latin typeface="华文细黑" pitchFamily="2" charset="-122"/>
                        </a:rPr>
                        <a:t>《</a:t>
                      </a:r>
                      <a:r>
                        <a:rPr lang="zh-CN" altLang="en-US" b="1">
                          <a:solidFill>
                            <a:schemeClr val="tx1"/>
                          </a:solidFill>
                          <a:latin typeface="华文细黑" pitchFamily="2" charset="-122"/>
                        </a:rPr>
                        <a:t>登泰山记</a:t>
                      </a:r>
                      <a:r>
                        <a:rPr lang="en-US" altLang="zh-CN" b="1">
                          <a:solidFill>
                            <a:schemeClr val="tx1"/>
                          </a:solidFill>
                          <a:latin typeface="华文细黑" pitchFamily="2" charset="-122"/>
                        </a:rPr>
                        <a:t>》</a:t>
                      </a:r>
                      <a:endParaRPr lang="en-US" altLang="zh-CN" sz="1800">
                        <a:solidFill>
                          <a:schemeClr val="tx1"/>
                        </a:solidFill>
                        <a:latin typeface="Arial" pitchFamily="34" charset="0"/>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登泰山经过</a:t>
                      </a:r>
                      <a:endParaRPr lang="zh-CN" altLang="en-US" sz="1800">
                        <a:solidFill>
                          <a:schemeClr val="tx1"/>
                        </a:solidFill>
                        <a:latin typeface="Arial" pitchFamily="34" charset="0"/>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观日出景象</a:t>
                      </a:r>
                      <a:endParaRPr lang="zh-CN" altLang="en-US" sz="1800">
                        <a:solidFill>
                          <a:schemeClr val="tx1"/>
                        </a:solidFill>
                        <a:latin typeface="Arial" pitchFamily="34" charset="0"/>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沿途自然与人文景观</a:t>
                      </a:r>
                      <a:endParaRPr lang="zh-CN" altLang="en-US" sz="1800">
                        <a:solidFill>
                          <a:schemeClr val="tx1"/>
                        </a:solidFill>
                        <a:latin typeface="Arial" pitchFamily="34" charset="0"/>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r h="1755775">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各自特点</a:t>
                      </a:r>
                      <a:endParaRPr lang="zh-CN" altLang="en-US" sz="1800">
                        <a:solidFill>
                          <a:schemeClr val="tx1"/>
                        </a:solidFill>
                        <a:latin typeface="Arial" pitchFamily="34" charset="0"/>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山势高峻</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旅程漫长</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登山艰难</a:t>
                      </a:r>
                      <a:endParaRPr lang="zh-CN" altLang="en-US" sz="1800">
                        <a:solidFill>
                          <a:schemeClr val="tx1"/>
                        </a:solidFill>
                        <a:latin typeface="Arial" pitchFamily="34" charset="0"/>
                        <a:ea typeface="宋体" pitchFamily="2" charset="-122"/>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云雾弥漫</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缤纷绚烂</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气势磅礴</a:t>
                      </a:r>
                      <a:endParaRPr lang="zh-CN" altLang="en-US" sz="1800">
                        <a:solidFill>
                          <a:schemeClr val="tx1"/>
                        </a:solidFill>
                        <a:latin typeface="Arial" pitchFamily="34" charset="0"/>
                        <a:ea typeface="宋体" pitchFamily="2" charset="-122"/>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tIns="45721" bIns="45721" anchor="ctr" anchorCtr="0">
                      <a:no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2800" b="0" i="0" u="none" baseline="0">
                          <a:solidFill>
                            <a:srgbClr val="FF0000"/>
                          </a:solidFill>
                          <a:effectLst/>
                          <a:latin typeface="Times New Roman" pitchFamily="18" charset="0"/>
                          <a:ea typeface="华文细黑" pitchFamily="2" charset="-122"/>
                        </a:defRPr>
                      </a:lvl5pPr>
                    </a:lstStyle>
                    <a:p>
                      <a:pPr marL="0" lvl="0" indent="0" algn="ctr" eaLnBrk="1" hangingPunct="1">
                        <a:lnSpc>
                          <a:spcPct val="130000"/>
                        </a:lnSpc>
                        <a:tabLst>
                          <a:tab pos="2971800"/>
                        </a:tabLst>
                      </a:pPr>
                      <a:r>
                        <a:rPr lang="zh-CN" altLang="en-US" b="1">
                          <a:solidFill>
                            <a:schemeClr val="tx1"/>
                          </a:solidFill>
                          <a:latin typeface="华文细黑" pitchFamily="2" charset="-122"/>
                        </a:rPr>
                        <a:t>山石峻峭</a:t>
                      </a:r>
                      <a:endParaRPr lang="zh-CN" altLang="en-US" sz="1000">
                        <a:solidFill>
                          <a:schemeClr val="tx1"/>
                        </a:solidFill>
                      </a:endParaRPr>
                    </a:p>
                    <a:p>
                      <a:pPr marL="0" lvl="0" indent="0" algn="ctr">
                        <a:lnSpc>
                          <a:spcPct val="130000"/>
                        </a:lnSpc>
                        <a:tabLst>
                          <a:tab pos="2971800"/>
                        </a:tabLst>
                      </a:pPr>
                      <a:r>
                        <a:rPr lang="zh-CN" altLang="en-US" b="1">
                          <a:solidFill>
                            <a:schemeClr val="tx1"/>
                          </a:solidFill>
                          <a:latin typeface="华文细黑" pitchFamily="2" charset="-122"/>
                        </a:rPr>
                        <a:t>树木奇特</a:t>
                      </a:r>
                      <a:endParaRPr lang="zh-CN" altLang="en-US" sz="1000">
                        <a:solidFill>
                          <a:schemeClr val="tx1"/>
                        </a:solidFill>
                        <a:ea typeface="宋体" pitchFamily="2" charset="-122"/>
                      </a:endParaRPr>
                    </a:p>
                    <a:p>
                      <a:pPr marL="0" lvl="0" indent="0" algn="ctr">
                        <a:lnSpc>
                          <a:spcPct val="130000"/>
                        </a:lnSpc>
                        <a:tabLst>
                          <a:tab pos="2971800"/>
                        </a:tabLst>
                      </a:pPr>
                      <a:r>
                        <a:rPr lang="zh-CN" altLang="en-US" b="1">
                          <a:solidFill>
                            <a:schemeClr val="tx1"/>
                          </a:solidFill>
                          <a:latin typeface="华文细黑" pitchFamily="2" charset="-122"/>
                        </a:rPr>
                        <a:t>安静肃穆</a:t>
                      </a:r>
                      <a:endParaRPr lang="zh-CN" altLang="en-US" sz="1800">
                        <a:solidFill>
                          <a:schemeClr val="tx1"/>
                        </a:solidFill>
                        <a:latin typeface="Arial" pitchFamily="34" charset="0"/>
                        <a:ea typeface="宋体" pitchFamily="2" charset="-122"/>
                      </a:endParaRPr>
                    </a:p>
                  </a:txBody>
                  <a:tcPr marT="45721" marB="45721"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r>
            </a:tbl>
          </a:graphicData>
        </a:graphic>
      </p:graphicFrame>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1266"/>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linds(horizontal)">
                                      <p:cBhvr>
                                        <p:cTn id="7" dur="500"/>
                                        <p:tgtEl>
                                          <p:spTgt spid="11267"/>
                                        </p:tgtEl>
                                      </p:cBhvr>
                                    </p:animEffect>
                                  </p:childTnLst>
                                </p:cTn>
                              </p:par>
                            </p:childTnLst>
                          </p:cTn>
                        </p:par>
                      </p:childTnLst>
                    </p:cTn>
                  </p:par>
                </p:childTnLst>
              </p:cTn>
              <p:nextCondLst>
                <p:cond evt="onClick" delay="0">
                  <p:tgtEl>
                    <p:spTgt spid="11266"/>
                  </p:tgtEl>
                </p:cond>
              </p:nextCondLst>
            </p:seq>
          </p:childTnLst>
        </p:cTn>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
  <a:themeElements>
    <a:clrScheme name=",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fontScheme name=",">
      <a:majorFont>
        <a:latin typeface="方正小标宋简体"/>
        <a:ea typeface="方正小标宋简体"/>
        <a:cs typeface="Arial"/>
      </a:majorFont>
      <a:minorFont>
        <a:latin typeface="Times New Roman"/>
        <a:ea typeface="华文细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rgbClr val="FF0000"/>
            </a:solidFill>
            <a:effectLst/>
            <a:latin typeface="Times New Roman" pitchFamily="18" charset="0"/>
            <a:ea typeface="华文细黑"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rgbClr val="FF0000"/>
            </a:solidFill>
            <a:effectLst/>
            <a:latin typeface="Times New Roman" pitchFamily="18" charset="0"/>
            <a:ea typeface="华文细黑" pitchFamily="2" charset="-122"/>
            <a:cs typeface="Times New Roman" pitchFamily="18" charset="0"/>
          </a:defRPr>
        </a:defPPr>
      </a:lstStyle>
    </a:lnDef>
  </a:objectDefaults>
  <a:extraClrSchemeLst>
    <a:extraClrScheme>
      <a:clrScheme name=",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84</Paragraphs>
  <Slides>25</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25</vt:i4>
      </vt:variant>
    </vt:vector>
  </HeadingPairs>
  <TitlesOfParts>
    <vt:vector baseType="lpstr" size="37">
      <vt:lpstr>Arial</vt:lpstr>
      <vt:lpstr>方正小标宋简体</vt:lpstr>
      <vt:lpstr>Times New Roman</vt:lpstr>
      <vt:lpstr>华文细黑</vt:lpstr>
      <vt:lpstr>Wingdings</vt:lpstr>
      <vt:lpstr>宋体</vt:lpstr>
      <vt:lpstr>Calibri</vt:lpstr>
      <vt:lpstr>微软雅黑</vt:lpstr>
      <vt:lpstr>黑体</vt:lpstr>
      <vt:lpstr>MingLiU_HKSCS</vt:lpstr>
      <vt:lpstr>Courier New</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2022-02-11T13:49:23.064</cp:lastPrinted>
  <dcterms:created xsi:type="dcterms:W3CDTF">2022-02-11T13:49:23Z</dcterms:created>
  <dcterms:modified xsi:type="dcterms:W3CDTF">2022-02-11T05:49:23Z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