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8" r:id="rId2"/>
    <p:sldId id="256" r:id="rId3"/>
    <p:sldId id="257" r:id="rId4"/>
    <p:sldId id="264" r:id="rId5"/>
    <p:sldId id="265" r:id="rId6"/>
    <p:sldId id="287" r:id="rId7"/>
    <p:sldId id="260" r:id="rId8"/>
    <p:sldId id="261" r:id="rId9"/>
    <p:sldId id="305" r:id="rId10"/>
    <p:sldId id="303" r:id="rId11"/>
    <p:sldId id="262" r:id="rId12"/>
    <p:sldId id="306" r:id="rId13"/>
    <p:sldId id="263" r:id="rId14"/>
    <p:sldId id="286" r:id="rId15"/>
    <p:sldId id="307" r:id="rId16"/>
    <p:sldId id="280" r:id="rId17"/>
    <p:sldId id="277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4" r:id="rId33"/>
    <p:sldId id="304" r:id="rId34"/>
    <p:sldId id="342" r:id="rId35"/>
  </p:sldIdLst>
  <p:sldSz cx="9144000" cy="6858000" type="screen4x3"/>
  <p:notesSz cx="6858000" cy="9144000"/>
  <p:custShowLst>
    <p:custShow name="自定义放映 1" id="0">
      <p:sldLst/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E0E0E"/>
    <a:srgbClr val="1903B9"/>
    <a:srgbClr val="E7295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098" y="-204"/>
      </p:cViewPr>
      <p:guideLst>
        <p:guide orient="horz" pos="2148"/>
        <p:guide pos="2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H:\&#32654;&#23186;&#35843;&#26597;&#25253;&#36947;&#27888;&#22269;&#28023;&#20135;&#19994;&#20351;&#29992;&#22900;&#38582;&#21171;&#24037;&#40657;&#24149;&#65306;&#25296;&#39575;%20&#22900;&#24441;%20&#34384;&#24453;&#8212;&#8212;&#29616;&#20195;&#22900;&#38582;&#29983;&#23384;&#35760;%20&#19978;&#28023;&#26089;&#26216;%20160421_&#26631;&#28165;.flv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Secret%20Garden%20-%20Song%20from%20a%20Secret%20Garden.mp3" TargetMode="Externa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动作按钮: 影片 5">
            <a:hlinkClick r:id="rId3" action="ppaction://hlinkfile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Movie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6"/>
          <p:cNvSpPr txBox="1"/>
          <p:nvPr/>
        </p:nvSpPr>
        <p:spPr>
          <a:xfrm>
            <a:off x="1285852" y="4443249"/>
            <a:ext cx="6572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动作、语言</a:t>
            </a:r>
            <a:r>
              <a:rPr lang="zh-CN" altLang="en-US" sz="3600" b="1" dirty="0" smtClean="0">
                <a:solidFill>
                  <a:srgbClr val="1903B9"/>
                </a:solidFill>
              </a:rPr>
              <a:t>描写。包身工境况凄惨，老板娘冷血无情。</a:t>
            </a:r>
            <a:endParaRPr lang="zh-CN" altLang="en-US" sz="3600" b="1" dirty="0">
              <a:solidFill>
                <a:srgbClr val="1903B9"/>
              </a:solidFill>
            </a:endParaRPr>
          </a:p>
        </p:txBody>
      </p:sp>
      <p:sp>
        <p:nvSpPr>
          <p:cNvPr id="10" name="动作按钮: 后退或前一项 9">
            <a:hlinkClick r:id="rId3" action="ppaction://hlinksldjump" highlightClick="1"/>
          </p:cNvPr>
          <p:cNvSpPr/>
          <p:nvPr/>
        </p:nvSpPr>
        <p:spPr>
          <a:xfrm>
            <a:off x="7500958" y="6357934"/>
            <a:ext cx="857224" cy="500066"/>
          </a:xfrm>
          <a:prstGeom prst="actionButtonBackPrevious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动作按钮: 前进或下一项 10">
            <a:hlinkClick r:id="" action="ppaction://hlinkshowjump?jump=previousslide" highlightClick="1"/>
          </p:cNvPr>
          <p:cNvSpPr/>
          <p:nvPr/>
        </p:nvSpPr>
        <p:spPr>
          <a:xfrm>
            <a:off x="8358214" y="6357958"/>
            <a:ext cx="785786" cy="500042"/>
          </a:xfrm>
          <a:prstGeom prst="actionButtonForwardNex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57158" y="675388"/>
            <a:ext cx="8429684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 </a:t>
            </a:r>
            <a:r>
              <a:rPr lang="zh-CN" altLang="en-US" sz="3200" b="1" dirty="0" smtClean="0"/>
              <a:t>洋铅桶空了，轮不到盛第一碗的人们还捧着一只空碗，于是老板娘拿起铅桶到锅子里去刮一下锅焦、残粥，再到自来水龙头边去冲一些清水，用她那双才在梳头的油手搅拌一下，气哄哄地放在这些廉价的、不需要更多维持费的“机器”们面前。</a:t>
            </a:r>
            <a:br>
              <a:rPr lang="zh-CN" altLang="en-US" sz="3200" b="1" dirty="0" smtClean="0"/>
            </a:br>
            <a:r>
              <a:rPr lang="zh-CN" altLang="en-US" sz="3200" b="1" dirty="0" smtClean="0"/>
              <a:t>　　“死懒！躺着死不起来，活该！”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线形标注 1 7"/>
          <p:cNvSpPr/>
          <p:nvPr/>
        </p:nvSpPr>
        <p:spPr>
          <a:xfrm>
            <a:off x="2285984" y="357166"/>
            <a:ext cx="1500198" cy="785794"/>
          </a:xfrm>
          <a:prstGeom prst="borderCallout1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E72952"/>
                </a:solidFill>
              </a:rPr>
              <a:t>一尺≈</a:t>
            </a:r>
            <a:r>
              <a:rPr lang="en-US" altLang="zh-CN" sz="2400" b="1" dirty="0" smtClean="0">
                <a:solidFill>
                  <a:srgbClr val="E72952"/>
                </a:solidFill>
              </a:rPr>
              <a:t>33.3</a:t>
            </a:r>
            <a:r>
              <a:rPr lang="zh-CN" altLang="en-US" sz="2400" b="1" dirty="0" smtClean="0">
                <a:solidFill>
                  <a:srgbClr val="E72952"/>
                </a:solidFill>
              </a:rPr>
              <a:t>厘米</a:t>
            </a:r>
            <a:endParaRPr lang="zh-CN" altLang="en-US" sz="2400" b="1" dirty="0">
              <a:solidFill>
                <a:srgbClr val="E7295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1214422"/>
            <a:ext cx="85725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   </a:t>
            </a:r>
            <a:r>
              <a:rPr lang="zh-CN" altLang="en-US" sz="2800" b="1" dirty="0" smtClean="0"/>
              <a:t>七尺阔、十二尺深的工房楼下，横七竖八地躺满了十六七个 “猪猡”。跟着这种有威势的喊声，在充满了汗臭、粪臭和湿气的空气里面，她们很快地就像被搅动了的蜂窝一般骚动起来。打呵欠，叹气，寻衣服，穿错了别人的鞋子，胡乱地踏在别人身上，叫喊，在离开别人头部不到一尺的马桶上很响地小便。成年期女孩所共有的害羞的感觉，在这些被叫做“猪猡”的生物中间，已经很迟钝了。半裸体地起来开门，拎着裤子争夺马桶，将身体稍稍背转一下就会公然地在男人面前换衣服。</a:t>
            </a:r>
          </a:p>
        </p:txBody>
      </p:sp>
      <p:sp>
        <p:nvSpPr>
          <p:cNvPr id="2" name="动作按钮: 结束 1">
            <a:hlinkClick r:id="" action="ppaction://hlinkshowjump?jump=nextslide"/>
          </p:cNvPr>
          <p:cNvSpPr/>
          <p:nvPr/>
        </p:nvSpPr>
        <p:spPr>
          <a:xfrm>
            <a:off x="7500958" y="6348100"/>
            <a:ext cx="857256" cy="509900"/>
          </a:xfrm>
          <a:prstGeom prst="actionButtonEnd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动作按钮: 结束 2">
            <a:hlinkClick r:id="rId3" action="ppaction://hlinksldjump"/>
          </p:cNvPr>
          <p:cNvSpPr/>
          <p:nvPr/>
        </p:nvSpPr>
        <p:spPr>
          <a:xfrm>
            <a:off x="8358214" y="6357958"/>
            <a:ext cx="785786" cy="500042"/>
          </a:xfrm>
          <a:prstGeom prst="actionButtonEnd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571480"/>
            <a:ext cx="78581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</a:rPr>
              <a:t>         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打呵欠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叹气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寻衣服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穿错了别人的鞋子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胡乱地踏在别人身上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叫喊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在离开别人头部不到一尺的马桶上很响地小便。</a:t>
            </a:r>
            <a:endParaRPr lang="zh-CN" alt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3200001"/>
            <a:ext cx="814393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        </a:t>
            </a:r>
            <a:r>
              <a:rPr lang="zh-CN" altLang="en-US" sz="2800" b="1" dirty="0" smtClean="0"/>
              <a:t>她们起床时候仍打着呵欠，在长长地叹了口气之后，便开始在房间里寻找自己昨天换下的衣服，因为人比较多，有时候会不小心穿错别人的鞋子，或者踩在别人身上，大家都急急忙忙叫喊着，甚至还在距离别人头部不到一尺的马桶上很响地小便，全然不顾另一个人的感受</a:t>
            </a:r>
            <a:r>
              <a:rPr lang="zh-CN" altLang="en-US" sz="3200" b="1" dirty="0" smtClean="0"/>
              <a:t>。</a:t>
            </a:r>
            <a:endParaRPr lang="zh-CN" altLang="en-US" sz="3200" b="1" dirty="0"/>
          </a:p>
        </p:txBody>
      </p:sp>
      <p:sp>
        <p:nvSpPr>
          <p:cNvPr id="7" name="上下箭头 6"/>
          <p:cNvSpPr/>
          <p:nvPr/>
        </p:nvSpPr>
        <p:spPr>
          <a:xfrm>
            <a:off x="2143108" y="1857364"/>
            <a:ext cx="857256" cy="1428760"/>
          </a:xfrm>
          <a:prstGeom prst="upDown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线形标注 2(带强调线) 8"/>
          <p:cNvSpPr/>
          <p:nvPr/>
        </p:nvSpPr>
        <p:spPr>
          <a:xfrm>
            <a:off x="4143372" y="2000240"/>
            <a:ext cx="2928958" cy="1000132"/>
          </a:xfrm>
          <a:prstGeom prst="accentCallout2">
            <a:avLst>
              <a:gd name="adj1" fmla="val 21903"/>
              <a:gd name="adj2" fmla="val -259"/>
              <a:gd name="adj3" fmla="val 25055"/>
              <a:gd name="adj4" fmla="val -18820"/>
              <a:gd name="adj5" fmla="val 62846"/>
              <a:gd name="adj6" fmla="val -4445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</a:rPr>
              <a:t>用短语描写她们起床的场景，有何妙处？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动作按钮: 开始 7">
            <a:hlinkClick r:id="" action="ppaction://hlinkshowjump?jump=previousslide"/>
          </p:cNvPr>
          <p:cNvSpPr/>
          <p:nvPr/>
        </p:nvSpPr>
        <p:spPr>
          <a:xfrm>
            <a:off x="4500245" y="5445125"/>
            <a:ext cx="2016125" cy="1296035"/>
          </a:xfrm>
          <a:prstGeom prst="actionButtonBeginning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动作按钮: 开始 9">
            <a:hlinkClick r:id="" action="ppaction://hlinkshowjump?jump=previousslide" highlightClick="1"/>
          </p:cNvPr>
          <p:cNvSpPr/>
          <p:nvPr/>
        </p:nvSpPr>
        <p:spPr>
          <a:xfrm>
            <a:off x="8215338" y="6286520"/>
            <a:ext cx="928662" cy="571480"/>
          </a:xfrm>
          <a:prstGeom prst="actionButtonBeginning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357422" y="57148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,</a:t>
            </a:r>
            <a:r>
              <a:rPr lang="en-US" altLang="zh-CN" sz="2800" dirty="0" smtClean="0">
                <a:latin typeface="+mn-ea"/>
              </a:rPr>
              <a:t>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57554" y="548326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,</a:t>
            </a:r>
            <a:r>
              <a:rPr lang="en-US" altLang="zh-CN" sz="2800" dirty="0" smtClean="0">
                <a:latin typeface="+mn-ea"/>
              </a:rPr>
              <a:t>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3438" y="571480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,</a:t>
            </a:r>
            <a:r>
              <a:rPr lang="en-US" altLang="zh-CN" sz="2800" dirty="0" smtClean="0">
                <a:latin typeface="+mn-ea"/>
              </a:rPr>
              <a:t>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86710" y="548326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,</a:t>
            </a:r>
            <a:r>
              <a:rPr lang="en-US" altLang="zh-CN" sz="2800" dirty="0" smtClean="0">
                <a:latin typeface="+mn-ea"/>
              </a:rPr>
              <a:t>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7620" y="976954"/>
            <a:ext cx="50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,</a:t>
            </a:r>
            <a:r>
              <a:rPr lang="en-US" altLang="zh-CN" sz="2800" dirty="0" smtClean="0">
                <a:latin typeface="+mn-ea"/>
              </a:rPr>
              <a:t>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9190" y="100010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,</a:t>
            </a:r>
            <a:r>
              <a:rPr lang="en-US" altLang="zh-CN" sz="2800" dirty="0" smtClean="0">
                <a:latin typeface="+mn-ea"/>
              </a:rPr>
              <a:t> </a:t>
            </a:r>
            <a:endParaRPr lang="zh-CN" altLang="en-US" sz="2800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2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2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2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2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2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22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 animBg="1"/>
      <p:bldP spid="11" grpId="0"/>
      <p:bldP spid="11" grpId="2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889702"/>
            <a:ext cx="82153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         厂家除了在工房周围造一条围墙，门房里置一个请愿警，门外钉一块“工房重地，闲人莫入”的木牌，使这些乡下小姑娘和外界隔绝之外，将管理权完全交给了带工老板。这样，早晨五点钟由打杂的或者老板把她们送进工厂，晚上六点钟接领回来，她们就永远没有和外头人接触的机会。</a:t>
            </a:r>
            <a:endParaRPr lang="zh-CN" altLang="en-US" sz="3200" b="1" dirty="0"/>
          </a:p>
        </p:txBody>
      </p:sp>
      <p:sp>
        <p:nvSpPr>
          <p:cNvPr id="6" name="动作按钮: 后退或前一项 5">
            <a:hlinkClick r:id="rId3" action="ppaction://hlinksldjump" highlightClick="1"/>
          </p:cNvPr>
          <p:cNvSpPr/>
          <p:nvPr/>
        </p:nvSpPr>
        <p:spPr>
          <a:xfrm>
            <a:off x="0" y="5833745"/>
            <a:ext cx="1363980" cy="1024255"/>
          </a:xfrm>
          <a:prstGeom prst="actionButtonBackPreviou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动作按钮: 前进或下一项 8">
            <a:hlinkClick r:id="rId4" action="ppaction://hlinksldjump" highlightClick="1"/>
          </p:cNvPr>
          <p:cNvSpPr/>
          <p:nvPr/>
        </p:nvSpPr>
        <p:spPr>
          <a:xfrm>
            <a:off x="7701280" y="5833745"/>
            <a:ext cx="1442720" cy="1024255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8548" name="Line 4"/>
          <p:cNvSpPr>
            <a:spLocks noChangeShapeType="1"/>
          </p:cNvSpPr>
          <p:nvPr/>
        </p:nvSpPr>
        <p:spPr bwMode="auto">
          <a:xfrm flipV="1">
            <a:off x="3749675" y="2305050"/>
            <a:ext cx="381000" cy="38100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8549" name="Line 5"/>
          <p:cNvSpPr>
            <a:spLocks noChangeShapeType="1"/>
          </p:cNvSpPr>
          <p:nvPr/>
        </p:nvSpPr>
        <p:spPr bwMode="auto">
          <a:xfrm>
            <a:off x="3673475" y="4940300"/>
            <a:ext cx="457200" cy="30480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8550" name="Line 6"/>
          <p:cNvSpPr>
            <a:spLocks noChangeShapeType="1"/>
          </p:cNvSpPr>
          <p:nvPr/>
        </p:nvSpPr>
        <p:spPr bwMode="auto">
          <a:xfrm>
            <a:off x="4130675" y="2305050"/>
            <a:ext cx="609600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8551" name="Line 7"/>
          <p:cNvSpPr>
            <a:spLocks noChangeShapeType="1"/>
          </p:cNvSpPr>
          <p:nvPr/>
        </p:nvSpPr>
        <p:spPr bwMode="auto">
          <a:xfrm>
            <a:off x="4130675" y="5245100"/>
            <a:ext cx="609600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8552" name="Line 8"/>
          <p:cNvSpPr>
            <a:spLocks noChangeShapeType="1"/>
          </p:cNvSpPr>
          <p:nvPr/>
        </p:nvSpPr>
        <p:spPr bwMode="auto">
          <a:xfrm flipV="1">
            <a:off x="4054475" y="3360738"/>
            <a:ext cx="685800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8553" name="Line 9"/>
          <p:cNvSpPr>
            <a:spLocks noChangeShapeType="1"/>
          </p:cNvSpPr>
          <p:nvPr/>
        </p:nvSpPr>
        <p:spPr bwMode="auto">
          <a:xfrm flipV="1">
            <a:off x="4054475" y="4359275"/>
            <a:ext cx="685800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8554" name="Oval 10"/>
          <p:cNvSpPr>
            <a:spLocks noChangeArrowheads="1"/>
          </p:cNvSpPr>
          <p:nvPr/>
        </p:nvSpPr>
        <p:spPr bwMode="gray">
          <a:xfrm>
            <a:off x="1676400" y="2425700"/>
            <a:ext cx="2673350" cy="267176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8555" name="Oval 11"/>
          <p:cNvSpPr>
            <a:spLocks noChangeArrowheads="1"/>
          </p:cNvSpPr>
          <p:nvPr/>
        </p:nvSpPr>
        <p:spPr bwMode="gray">
          <a:xfrm>
            <a:off x="1862138" y="2625725"/>
            <a:ext cx="2319337" cy="23225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08556" name="Oval 12"/>
          <p:cNvSpPr>
            <a:spLocks noChangeArrowheads="1"/>
          </p:cNvSpPr>
          <p:nvPr/>
        </p:nvSpPr>
        <p:spPr bwMode="gray">
          <a:xfrm>
            <a:off x="1873250" y="2638425"/>
            <a:ext cx="2319338" cy="2320925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08557" name="Oval 13"/>
          <p:cNvSpPr>
            <a:spLocks noChangeArrowheads="1"/>
          </p:cNvSpPr>
          <p:nvPr/>
        </p:nvSpPr>
        <p:spPr bwMode="gray">
          <a:xfrm>
            <a:off x="1976438" y="2743200"/>
            <a:ext cx="2090737" cy="2089150"/>
          </a:xfrm>
          <a:prstGeom prst="ellipse">
            <a:avLst/>
          </a:prstGeom>
          <a:solidFill>
            <a:srgbClr val="000000"/>
          </a:solidFill>
          <a:ln w="38100" algn="ctr">
            <a:noFill/>
            <a:rou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08558" name="Oval 14"/>
          <p:cNvSpPr>
            <a:spLocks noChangeArrowheads="1"/>
          </p:cNvSpPr>
          <p:nvPr/>
        </p:nvSpPr>
        <p:spPr bwMode="gray">
          <a:xfrm>
            <a:off x="2009775" y="2776538"/>
            <a:ext cx="2025650" cy="2027237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08559" name="Oval 15"/>
          <p:cNvSpPr>
            <a:spLocks noChangeArrowheads="1"/>
          </p:cNvSpPr>
          <p:nvPr/>
        </p:nvSpPr>
        <p:spPr bwMode="gray">
          <a:xfrm>
            <a:off x="2035175" y="2787650"/>
            <a:ext cx="1978025" cy="1978025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08560" name="Oval 16"/>
          <p:cNvSpPr>
            <a:spLocks noChangeArrowheads="1"/>
          </p:cNvSpPr>
          <p:nvPr/>
        </p:nvSpPr>
        <p:spPr bwMode="gray">
          <a:xfrm>
            <a:off x="2057400" y="2806700"/>
            <a:ext cx="1879600" cy="18478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08561" name="AutoShape 17"/>
          <p:cNvSpPr>
            <a:spLocks noChangeArrowheads="1"/>
          </p:cNvSpPr>
          <p:nvPr/>
        </p:nvSpPr>
        <p:spPr bwMode="gray">
          <a:xfrm>
            <a:off x="4800600" y="1981200"/>
            <a:ext cx="3276600" cy="6635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62" name="Rectangle 18"/>
          <p:cNvSpPr>
            <a:spLocks noChangeArrowheads="1"/>
          </p:cNvSpPr>
          <p:nvPr/>
        </p:nvSpPr>
        <p:spPr bwMode="auto">
          <a:xfrm>
            <a:off x="5580062" y="2071678"/>
            <a:ext cx="206377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1903B9"/>
                </a:solidFill>
              </a:rPr>
              <a:t>衣衫褴褛</a:t>
            </a:r>
            <a:endParaRPr lang="zh-CN" altLang="en-US" sz="3600" b="1" dirty="0">
              <a:solidFill>
                <a:srgbClr val="1903B9"/>
              </a:solidFill>
            </a:endParaRPr>
          </a:p>
        </p:txBody>
      </p:sp>
      <p:sp>
        <p:nvSpPr>
          <p:cNvPr id="108563" name="AutoShape 19"/>
          <p:cNvSpPr>
            <a:spLocks noChangeArrowheads="1"/>
          </p:cNvSpPr>
          <p:nvPr/>
        </p:nvSpPr>
        <p:spPr bwMode="gray">
          <a:xfrm>
            <a:off x="4733925" y="3035300"/>
            <a:ext cx="3343275" cy="6477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64" name="Rectangle 20"/>
          <p:cNvSpPr>
            <a:spLocks noChangeArrowheads="1"/>
          </p:cNvSpPr>
          <p:nvPr/>
        </p:nvSpPr>
        <p:spPr bwMode="auto">
          <a:xfrm>
            <a:off x="5572132" y="3143248"/>
            <a:ext cx="203773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1903B9"/>
                </a:solidFill>
              </a:rPr>
              <a:t>食不果腹</a:t>
            </a:r>
            <a:endParaRPr lang="zh-CN" altLang="en-US" sz="3600" b="1" dirty="0">
              <a:solidFill>
                <a:srgbClr val="1903B9"/>
              </a:solidFill>
            </a:endParaRPr>
          </a:p>
        </p:txBody>
      </p:sp>
      <p:sp>
        <p:nvSpPr>
          <p:cNvPr id="108565" name="Oval 21"/>
          <p:cNvSpPr>
            <a:spLocks noChangeArrowheads="1"/>
          </p:cNvSpPr>
          <p:nvPr/>
        </p:nvSpPr>
        <p:spPr bwMode="gray">
          <a:xfrm>
            <a:off x="4645025" y="2193925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66" name="Oval 22"/>
          <p:cNvSpPr>
            <a:spLocks noChangeArrowheads="1"/>
          </p:cNvSpPr>
          <p:nvPr/>
        </p:nvSpPr>
        <p:spPr bwMode="gray">
          <a:xfrm>
            <a:off x="4657725" y="3238500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67" name="AutoShape 23"/>
          <p:cNvSpPr>
            <a:spLocks noChangeArrowheads="1"/>
          </p:cNvSpPr>
          <p:nvPr/>
        </p:nvSpPr>
        <p:spPr bwMode="gray">
          <a:xfrm>
            <a:off x="4733925" y="4025900"/>
            <a:ext cx="3343275" cy="6080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69" name="Oval 25"/>
          <p:cNvSpPr>
            <a:spLocks noChangeArrowheads="1"/>
          </p:cNvSpPr>
          <p:nvPr/>
        </p:nvSpPr>
        <p:spPr bwMode="gray">
          <a:xfrm>
            <a:off x="4645025" y="4241800"/>
            <a:ext cx="228600" cy="228600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70" name="AutoShape 26"/>
          <p:cNvSpPr>
            <a:spLocks noChangeArrowheads="1"/>
          </p:cNvSpPr>
          <p:nvPr/>
        </p:nvSpPr>
        <p:spPr bwMode="gray">
          <a:xfrm>
            <a:off x="4714876" y="5000636"/>
            <a:ext cx="3343275" cy="6064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71" name="Rectangle 27"/>
          <p:cNvSpPr>
            <a:spLocks noChangeArrowheads="1"/>
          </p:cNvSpPr>
          <p:nvPr/>
        </p:nvSpPr>
        <p:spPr bwMode="auto">
          <a:xfrm>
            <a:off x="5572132" y="5072074"/>
            <a:ext cx="2071702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1903B9"/>
                </a:solidFill>
              </a:rPr>
              <a:t>与世隔绝</a:t>
            </a:r>
            <a:endParaRPr lang="zh-CN" altLang="en-US" sz="3600" b="1" dirty="0">
              <a:solidFill>
                <a:srgbClr val="1903B9"/>
              </a:solidFill>
            </a:endParaRPr>
          </a:p>
        </p:txBody>
      </p:sp>
      <p:sp>
        <p:nvSpPr>
          <p:cNvPr id="108572" name="Oval 28"/>
          <p:cNvSpPr>
            <a:spLocks noChangeArrowheads="1"/>
          </p:cNvSpPr>
          <p:nvPr/>
        </p:nvSpPr>
        <p:spPr bwMode="gray">
          <a:xfrm>
            <a:off x="4657725" y="5116513"/>
            <a:ext cx="228600" cy="228600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573" name="Text Box 29"/>
          <p:cNvSpPr txBox="1">
            <a:spLocks noChangeArrowheads="1"/>
          </p:cNvSpPr>
          <p:nvPr/>
        </p:nvSpPr>
        <p:spPr bwMode="auto">
          <a:xfrm>
            <a:off x="1941509" y="3000372"/>
            <a:ext cx="2130425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5400" b="1" dirty="0" smtClean="0">
                <a:solidFill>
                  <a:srgbClr val="FF0000"/>
                </a:solidFill>
              </a:rPr>
              <a:t>包身工</a:t>
            </a:r>
            <a:endParaRPr lang="en-US" altLang="zh-CN" sz="5400" b="1" dirty="0" smtClean="0">
              <a:solidFill>
                <a:srgbClr val="FF0000"/>
              </a:solidFill>
            </a:endParaRPr>
          </a:p>
        </p:txBody>
      </p:sp>
      <p:sp>
        <p:nvSpPr>
          <p:cNvPr id="108576" name="Rectangle 32"/>
          <p:cNvSpPr>
            <a:spLocks noChangeArrowheads="1"/>
          </p:cNvSpPr>
          <p:nvPr/>
        </p:nvSpPr>
        <p:spPr bwMode="auto">
          <a:xfrm>
            <a:off x="5580063" y="4071942"/>
            <a:ext cx="203773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1903B9"/>
                </a:solidFill>
              </a:rPr>
              <a:t>拥挤凌乱</a:t>
            </a:r>
            <a:endParaRPr lang="zh-CN" altLang="en-US" sz="3600" b="1" dirty="0">
              <a:solidFill>
                <a:srgbClr val="1903B9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57158" y="428604"/>
            <a:ext cx="79296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   </a:t>
            </a:r>
            <a:r>
              <a:rPr lang="zh-CN" altLang="en-US" sz="4000" b="1" dirty="0" smtClean="0"/>
              <a:t>请大家用四个词语分别概括包身工这四个方面的生活状况</a:t>
            </a:r>
            <a:r>
              <a:rPr lang="zh-CN" altLang="en-US" sz="3200" b="1" dirty="0" smtClean="0"/>
              <a:t>。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6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2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0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6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2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4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5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36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0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1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2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6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7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8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2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3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4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5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8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 animBg="1"/>
      <p:bldP spid="108549" grpId="0" animBg="1"/>
      <p:bldP spid="108550" grpId="0" animBg="1"/>
      <p:bldP spid="108551" grpId="0" animBg="1"/>
      <p:bldP spid="108552" grpId="0" animBg="1"/>
      <p:bldP spid="108553" grpId="0" animBg="1"/>
      <p:bldP spid="108554" grpId="0" animBg="1"/>
      <p:bldP spid="108555" grpId="0" animBg="1"/>
      <p:bldP spid="108556" grpId="0" animBg="1"/>
      <p:bldP spid="108557" grpId="0" animBg="1"/>
      <p:bldP spid="108558" grpId="0" animBg="1"/>
      <p:bldP spid="108559" grpId="0" animBg="1"/>
      <p:bldP spid="108560" grpId="0" animBg="1"/>
      <p:bldP spid="108561" grpId="0" animBg="1"/>
      <p:bldP spid="108562" grpId="0"/>
      <p:bldP spid="108563" grpId="0" animBg="1"/>
      <p:bldP spid="108564" grpId="0"/>
      <p:bldP spid="108565" grpId="0" animBg="1"/>
      <p:bldP spid="108566" grpId="0" animBg="1"/>
      <p:bldP spid="108567" grpId="0" animBg="1"/>
      <p:bldP spid="108569" grpId="0" animBg="1"/>
      <p:bldP spid="108570" grpId="0" animBg="1"/>
      <p:bldP spid="108571" grpId="0"/>
      <p:bldP spid="108572" grpId="0" animBg="1"/>
      <p:bldP spid="108573" grpId="0"/>
      <p:bldP spid="10857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H:\ppt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1507514"/>
            <a:ext cx="77153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思考：</a:t>
            </a:r>
            <a:r>
              <a:rPr lang="zh-CN" altLang="en-US" sz="3600" b="1" dirty="0" smtClean="0"/>
              <a:t>作者为什么不直接用这</a:t>
            </a:r>
            <a:r>
              <a:rPr lang="zh-CN" altLang="en-US" sz="3600" b="1" smtClean="0"/>
              <a:t>四</a:t>
            </a:r>
            <a:r>
              <a:rPr lang="zh-CN" altLang="en-US" sz="3600" b="1" smtClean="0"/>
              <a:t>个词语</a:t>
            </a:r>
            <a:r>
              <a:rPr lang="zh-CN" altLang="en-US" sz="3600" b="1" dirty="0" smtClean="0"/>
              <a:t>来概述包身工的生活状况，而是选择浓墨重彩地去刻画描述？这样处理的好处是什么？</a:t>
            </a:r>
            <a:endParaRPr lang="zh-CN" altLang="en-US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00948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走进作者</a:t>
            </a:r>
            <a:endParaRPr lang="zh-CN" altLang="en-US" sz="6000" b="1" dirty="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3" descr="夏衍(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298"/>
            <a:ext cx="3714744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143372" y="1928802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214810" y="1357298"/>
            <a:ext cx="364333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夏衍</a:t>
            </a:r>
            <a:endParaRPr lang="en-US" altLang="zh-CN" sz="4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  <a:latin typeface="+mn-ea"/>
              </a:rPr>
              <a:t>（</a:t>
            </a:r>
            <a:r>
              <a:rPr lang="en-US" altLang="zh-CN" sz="3200" b="1" dirty="0" smtClean="0">
                <a:solidFill>
                  <a:srgbClr val="000000"/>
                </a:solidFill>
                <a:latin typeface="+mn-ea"/>
              </a:rPr>
              <a:t>1900-1995</a:t>
            </a:r>
            <a:r>
              <a:rPr lang="zh-CN" altLang="en-US" sz="3200" b="1" dirty="0" smtClean="0">
                <a:solidFill>
                  <a:srgbClr val="000000"/>
                </a:solidFill>
                <a:latin typeface="+mn-ea"/>
              </a:rPr>
              <a:t>），原名沈端先，浙江杭县人。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现代剧作家，</a:t>
            </a:r>
            <a:r>
              <a:rPr lang="zh-CN" altLang="en-US" sz="3200" b="1" dirty="0" smtClean="0">
                <a:solidFill>
                  <a:srgbClr val="000000"/>
                </a:solidFill>
                <a:latin typeface="+mn-ea"/>
              </a:rPr>
              <a:t>杰出的新闻记者、政论家，主要进行话剧创作和电影创作。</a:t>
            </a:r>
            <a:r>
              <a:rPr kumimoji="1" lang="zh-CN" altLang="en-US" sz="3200" b="1" dirty="0" smtClean="0">
                <a:latin typeface="+mn-ea"/>
              </a:rPr>
              <a:t>此笔名从发表</a:t>
            </a:r>
            <a:r>
              <a:rPr kumimoji="1" lang="en-US" altLang="zh-CN" sz="3200" b="1" dirty="0" smtClean="0">
                <a:latin typeface="+mn-ea"/>
              </a:rPr>
              <a:t>《</a:t>
            </a:r>
            <a:r>
              <a:rPr kumimoji="1" lang="zh-CN" altLang="en-US" sz="3200" b="1" dirty="0" smtClean="0">
                <a:latin typeface="+mn-ea"/>
              </a:rPr>
              <a:t>包身工</a:t>
            </a:r>
            <a:r>
              <a:rPr kumimoji="1" lang="en-US" altLang="zh-CN" sz="3200" b="1" dirty="0" smtClean="0">
                <a:latin typeface="+mn-ea"/>
              </a:rPr>
              <a:t>》</a:t>
            </a:r>
            <a:r>
              <a:rPr kumimoji="1" lang="zh-CN" altLang="en-US" sz="3200" b="1" dirty="0" smtClean="0">
                <a:latin typeface="+mn-ea"/>
              </a:rPr>
              <a:t>起用。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7329510" cy="1143000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FF0066"/>
                </a:solidFill>
                <a:latin typeface="+mj-ea"/>
              </a:rPr>
              <a:t>文体知识</a:t>
            </a:r>
            <a:endParaRPr lang="zh-CN" altLang="en-US" sz="5400" dirty="0">
              <a:latin typeface="+mj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1928802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8749" y="1630031"/>
            <a:ext cx="80010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None/>
            </a:pPr>
            <a:r>
              <a:rPr lang="zh-CN" altLang="en-US" sz="3200" b="1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b="1" smtClean="0">
                <a:solidFill>
                  <a:srgbClr val="1903B9"/>
                </a:solidFill>
                <a:latin typeface="+mn-ea"/>
              </a:rPr>
              <a:t>报</a:t>
            </a:r>
            <a:r>
              <a:rPr lang="zh-CN" altLang="en-US" sz="3200" b="1" dirty="0" smtClean="0">
                <a:solidFill>
                  <a:srgbClr val="1903B9"/>
                </a:solidFill>
                <a:latin typeface="+mn-ea"/>
              </a:rPr>
              <a:t>告文学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是一种兼有</a:t>
            </a:r>
            <a:r>
              <a:rPr lang="zh-CN" altLang="en-US" sz="3200" b="1" dirty="0" smtClean="0">
                <a:solidFill>
                  <a:srgbClr val="1903B9"/>
                </a:solidFill>
                <a:latin typeface="+mn-ea"/>
              </a:rPr>
              <a:t>新闻性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和</a:t>
            </a:r>
            <a:r>
              <a:rPr lang="zh-CN" altLang="en-US" sz="3200" b="1" dirty="0" smtClean="0">
                <a:solidFill>
                  <a:srgbClr val="1903B9"/>
                </a:solidFill>
                <a:latin typeface="+mn-ea"/>
              </a:rPr>
              <a:t>文学性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的文体，是文艺通讯，特写，速写等的总称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可以写人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,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写事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, 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写问题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en-US" sz="3200" b="1" dirty="0" smtClean="0">
                <a:latin typeface="+mn-ea"/>
              </a:rPr>
              <a:t>被誉为文学创作中的</a:t>
            </a:r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轻骑兵</a:t>
            </a:r>
            <a:r>
              <a:rPr lang="zh-CN" altLang="en-US" sz="3200" b="1" dirty="0" smtClean="0">
                <a:latin typeface="+mn-ea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+mn-ea"/>
            </a:endParaRPr>
          </a:p>
          <a:p>
            <a:pPr>
              <a:buFontTx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    报告：题材    选择真人真事新闻题材，迅速及时反映生活。</a:t>
            </a:r>
          </a:p>
          <a:p>
            <a:pPr>
              <a:buFontTx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    文学：表达    采用某些文学的表现手法形象生动。</a:t>
            </a:r>
          </a:p>
          <a:p>
            <a:pPr>
              <a:buFontTx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en-US" sz="3200" b="1" dirty="0" smtClean="0">
                <a:latin typeface="+mn-ea"/>
              </a:rPr>
              <a:t>                                </a:t>
            </a:r>
            <a:endParaRPr lang="zh-CN" altLang="en-US" sz="32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1529822720e0cf33432269d0a46f21fbf09aa8b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0" y="371475"/>
            <a:ext cx="9144000" cy="611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ecret Garden - Song from a Secret Garde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:\宁乡一中\衣\001HmEKVgy6EMRebTOw00&amp;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500174"/>
            <a:ext cx="9122261" cy="4071966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0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H:\t018b40c163ce0f8de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525126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/>
        </p:nvSpPr>
        <p:spPr>
          <a:xfrm>
            <a:off x="5286380" y="857232"/>
            <a:ext cx="385762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包身工</a:t>
            </a:r>
            <a:endParaRPr lang="zh-CN" altLang="en-US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57950" y="2643182"/>
            <a:ext cx="18618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夏衍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43570" y="5214950"/>
            <a:ext cx="371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            </a:t>
            </a:r>
            <a:r>
              <a:rPr lang="zh-CN" altLang="en-US" sz="2800" b="1" dirty="0" smtClean="0"/>
              <a:t>郴州市一中  </a:t>
            </a:r>
            <a:endParaRPr lang="en-US" altLang="zh-CN" sz="2800" b="1" dirty="0" smtClean="0"/>
          </a:p>
          <a:p>
            <a:r>
              <a:rPr lang="zh-CN" altLang="en-US" sz="2400" b="1" dirty="0" smtClean="0"/>
              <a:t>                                  罗丹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f64cb77772d3892d1ee24475ee88c892_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642918"/>
            <a:ext cx="9144001" cy="5414963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c4e2e4ea3f39b5c79dfd25eebe7463fc_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000108"/>
            <a:ext cx="9144001" cy="4786313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宁乡一中\食\e1b3c93d70cf3bc71d924931d900baa1cf112a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Administrator\Desktop\0b0bcb1349540923e7a98a649458d109b2de4926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5475047">
            <a:off x="1324208" y="1139807"/>
            <a:ext cx="6009924" cy="4549412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2125edf8db1cb1371c3d509db54564e93584bb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122488" y="0"/>
            <a:ext cx="48990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:\宁乡一中\住\QQ图片201611211455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0"/>
            <a:ext cx="514551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e53268b2-7e3b-43b2-8ff0-c224b87e38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28670"/>
            <a:ext cx="9140689" cy="464347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 advTm="5000">
        <p:zoom/>
      </p:transition>
    </mc:Choice>
    <mc:Fallback>
      <p:transition advTm="5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0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宁乡一中\住\012ea4c27d1ed21ba4998585ab6eddc450da3f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0"/>
            <a:ext cx="514118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:\宁乡一中\行\85f578f0f736afc371dc692abb19ebc4b54512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6867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:\宁乡一中\行\32358c5494eef01f72f9ec64e7fe9925be317d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24107">
            <a:off x="1304333" y="391106"/>
            <a:ext cx="6091247" cy="6091247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28596" y="428604"/>
            <a:ext cx="31921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学习目标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85720" y="1272392"/>
            <a:ext cx="8572560" cy="45364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、掌握报告文学的体裁特点、语言特点及运用方式，培养语言构建与运用的素养。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、把握文章从 “衣、食、住、行”四个方面选材，选取典型事例表现主题的写法，培养思维发展与提升的素养。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、了解包身工生活状态及产生原因，珍惜目前来之不易的幸福生活。</a:t>
            </a:r>
            <a:endParaRPr kumimoji="0" lang="zh-CN" altLang="en-US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199f89f373adac9337d960ae824dafc1_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9366"/>
            <a:ext cx="9144000" cy="513926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 advTm="5000">
        <p:zoom/>
      </p:transition>
    </mc:Choice>
    <mc:Fallback>
      <p:transition advTm="5000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:\宁乡一中\行\4547fc039245d688fe6290abacc27d1ed31b24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33307">
            <a:off x="2945696" y="302759"/>
            <a:ext cx="3512558" cy="6260004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dc63779af0fab44351a90a65d19adea7_r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78259">
            <a:off x="871878" y="701866"/>
            <a:ext cx="7283401" cy="5457115"/>
          </a:xfrm>
          <a:prstGeom prst="rect">
            <a:avLst/>
          </a:prstGeom>
          <a:noFill/>
        </p:spPr>
      </p:pic>
    </p:spTree>
  </p:cSld>
  <p:clrMapOvr>
    <a:masterClrMapping/>
  </p:clrMapOvr>
  <p:transition advTm="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1671285"/>
            <a:ext cx="82868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4500"/>
              </a:lnSpc>
            </a:pPr>
            <a:r>
              <a:rPr lang="zh-CN" altLang="en-US" sz="4400" dirty="0" smtClean="0">
                <a:solidFill>
                  <a:prstClr val="black"/>
                </a:solidFill>
              </a:rPr>
              <a:t>         </a:t>
            </a:r>
            <a:r>
              <a:rPr lang="zh-CN" altLang="en-US" sz="4400" b="1" dirty="0" smtClean="0">
                <a:solidFill>
                  <a:prstClr val="black"/>
                </a:solidFill>
              </a:rPr>
              <a:t>试以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“看到我们</a:t>
            </a:r>
            <a:r>
              <a:rPr lang="zh-CN" altLang="en-US" sz="4400" b="1" u="sng" dirty="0" smtClean="0">
                <a:solidFill>
                  <a:srgbClr val="FF0000"/>
                </a:solidFill>
              </a:rPr>
              <a:t>                  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，想到包身工</a:t>
            </a:r>
            <a:r>
              <a:rPr lang="zh-CN" altLang="en-US" sz="4400" b="1" u="sng" dirty="0" smtClean="0">
                <a:solidFill>
                  <a:srgbClr val="FF0000"/>
                </a:solidFill>
              </a:rPr>
              <a:t>                       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，我感到</a:t>
            </a:r>
            <a:r>
              <a:rPr lang="zh-CN" altLang="en-US" sz="4400" b="1" u="sng" dirty="0" smtClean="0">
                <a:solidFill>
                  <a:srgbClr val="FF0000"/>
                </a:solidFill>
              </a:rPr>
              <a:t>               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。”</a:t>
            </a:r>
            <a:r>
              <a:rPr lang="zh-CN" altLang="en-US" sz="4400" b="1" dirty="0" smtClean="0">
                <a:solidFill>
                  <a:prstClr val="black"/>
                </a:solidFill>
              </a:rPr>
              <a:t>为句式，说说内心的触动。</a:t>
            </a:r>
            <a:endParaRPr lang="zh-CN" altLang="en-US" sz="4400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3" name="Group 18"/>
          <p:cNvGrpSpPr/>
          <p:nvPr/>
        </p:nvGrpSpPr>
        <p:grpSpPr bwMode="auto">
          <a:xfrm>
            <a:off x="1116013" y="1557338"/>
            <a:ext cx="7272337" cy="4175125"/>
            <a:chOff x="567" y="-254"/>
            <a:chExt cx="4581" cy="2630"/>
          </a:xfrm>
        </p:grpSpPr>
        <p:pic>
          <p:nvPicPr>
            <p:cNvPr id="4" name="Picture 16" descr="背景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30" y="-254"/>
              <a:ext cx="3900" cy="2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567" y="-244"/>
              <a:ext cx="4581" cy="2610"/>
            </a:xfrm>
            <a:prstGeom prst="rect">
              <a:avLst/>
            </a:prstGeom>
            <a:solidFill>
              <a:srgbClr val="FFC000">
                <a:alpha val="32156"/>
              </a:srgbClr>
            </a:solidFill>
            <a:ln w="9525" algn="ctr">
              <a:noFill/>
              <a:round/>
            </a:ln>
          </p:spPr>
          <p:txBody>
            <a:bodyPr/>
            <a:lstStyle/>
            <a:p>
              <a:pPr eaLnBrk="1" hangingPunct="1">
                <a:spcBef>
                  <a:spcPct val="0"/>
                </a:spcBef>
              </a:pPr>
              <a:endParaRPr lang="zh-CN" altLang="en-US" sz="1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</a:pPr>
              <a:endParaRPr lang="zh-CN" altLang="en-US" sz="1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</a:pPr>
              <a:endParaRPr lang="zh-CN" altLang="en-US" sz="1800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</a:pPr>
              <a:r>
                <a:rPr lang="zh-CN" altLang="en-US" sz="3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“包身工”这篇课文承载了作者怎样的情感？文章的主题是什么？结合写作背景和文章内容分析。</a:t>
              </a:r>
              <a:endPara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34"/>
          <p:cNvGrpSpPr/>
          <p:nvPr/>
        </p:nvGrpSpPr>
        <p:grpSpPr bwMode="auto">
          <a:xfrm>
            <a:off x="3848100" y="1578293"/>
            <a:ext cx="914400" cy="4138612"/>
            <a:chOff x="720" y="1119"/>
            <a:chExt cx="576" cy="2044"/>
          </a:xfrm>
        </p:grpSpPr>
        <p:grpSp>
          <p:nvGrpSpPr>
            <p:cNvPr id="7" name="Group 10"/>
            <p:cNvGrpSpPr/>
            <p:nvPr/>
          </p:nvGrpSpPr>
          <p:grpSpPr bwMode="auto">
            <a:xfrm>
              <a:off x="720" y="1121"/>
              <a:ext cx="336" cy="2042"/>
              <a:chOff x="960" y="1582"/>
              <a:chExt cx="336" cy="2042"/>
            </a:xfrm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auto">
              <a:xfrm flipV="1">
                <a:off x="960" y="1582"/>
                <a:ext cx="336" cy="2039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767676"/>
                  </a:gs>
                </a:gsLst>
                <a:lin ang="0" scaled="1"/>
              </a:gra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r" eaLnBrk="1" hangingPunct="1">
                  <a:spcBef>
                    <a:spcPct val="0"/>
                  </a:spcBef>
                  <a:defRPr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Rectangle 4"/>
              <p:cNvSpPr>
                <a:spLocks noChangeArrowheads="1"/>
              </p:cNvSpPr>
              <p:nvPr/>
            </p:nvSpPr>
            <p:spPr bwMode="auto">
              <a:xfrm flipH="1" flipV="1">
                <a:off x="1104" y="1585"/>
                <a:ext cx="192" cy="2039"/>
              </a:xfrm>
              <a:prstGeom prst="rect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767676"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</a:ln>
            </p:spPr>
            <p:txBody>
              <a:bodyPr rot="10800000" wrap="none" anchor="ctr"/>
              <a:lstStyle/>
              <a:p>
                <a:pPr algn="r" eaLnBrk="1" hangingPunct="1">
                  <a:spcBef>
                    <a:spcPct val="0"/>
                  </a:spcBef>
                  <a:defRPr/>
                </a:pPr>
                <a:endParaRPr lang="zh-CN" altLang="en-US" sz="18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Rectangle 25"/>
            <p:cNvSpPr>
              <a:spLocks noChangeArrowheads="1"/>
            </p:cNvSpPr>
            <p:nvPr/>
          </p:nvSpPr>
          <p:spPr bwMode="auto">
            <a:xfrm flipH="1" flipV="1">
              <a:off x="1056" y="1119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3B3B3B">
                    <a:alpha val="0"/>
                  </a:srgb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rot="10800000" wrap="none" anchor="ctr"/>
            <a:lstStyle/>
            <a:p>
              <a:pPr algn="r" eaLnBrk="1" hangingPunct="1">
                <a:spcBef>
                  <a:spcPct val="0"/>
                </a:spcBef>
                <a:defRPr/>
              </a:pP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33"/>
          <p:cNvGrpSpPr/>
          <p:nvPr/>
        </p:nvGrpSpPr>
        <p:grpSpPr bwMode="auto">
          <a:xfrm>
            <a:off x="4538345" y="1569403"/>
            <a:ext cx="890588" cy="4138612"/>
            <a:chOff x="4800" y="1121"/>
            <a:chExt cx="561" cy="2042"/>
          </a:xfrm>
        </p:grpSpPr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 flipH="1" flipV="1">
              <a:off x="5025" y="1121"/>
              <a:ext cx="336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rot="10800000" wrap="none" anchor="ctr"/>
            <a:lstStyle/>
            <a:p>
              <a:pPr algn="r" eaLnBrk="1" hangingPunct="1">
                <a:spcBef>
                  <a:spcPct val="0"/>
                </a:spcBef>
                <a:defRPr/>
              </a:pP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 flipV="1">
              <a:off x="5025" y="1123"/>
              <a:ext cx="192" cy="20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767676">
                    <a:alpha val="0"/>
                  </a:srgbClr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rot="10800000" wrap="none" anchor="ctr"/>
            <a:lstStyle/>
            <a:p>
              <a:pPr algn="r" eaLnBrk="1" hangingPunct="1">
                <a:spcBef>
                  <a:spcPct val="0"/>
                </a:spcBef>
                <a:defRPr/>
              </a:pP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Rectangle 26"/>
            <p:cNvSpPr>
              <a:spLocks noChangeArrowheads="1"/>
            </p:cNvSpPr>
            <p:nvPr/>
          </p:nvSpPr>
          <p:spPr bwMode="auto">
            <a:xfrm flipV="1">
              <a:off x="4800" y="1122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3B3B3B">
                    <a:alpha val="0"/>
                  </a:srgb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</a:ln>
          </p:spPr>
          <p:txBody>
            <a:bodyPr rot="10800000" wrap="none" anchor="ctr"/>
            <a:lstStyle/>
            <a:p>
              <a:pPr algn="r" eaLnBrk="1" hangingPunct="1">
                <a:spcBef>
                  <a:spcPct val="0"/>
                </a:spcBef>
                <a:defRPr/>
              </a:pPr>
              <a:endParaRPr lang="zh-CN" altLang="en-US" sz="1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000364" y="428604"/>
            <a:ext cx="3049306" cy="9144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课后探究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02483 0.00046 L -0.35816 0.00046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11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0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2222E-6 -1.96532E-6 L 0.375 -1.96532E-6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pt\图片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1358265" y="428625"/>
            <a:ext cx="6214110" cy="10972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6600" b="1" i="1" cap="all" spc="0" dirty="0" smtClean="0"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什么是包身工？</a:t>
            </a:r>
            <a:endParaRPr lang="zh-CN" altLang="en-US" sz="6600" b="1" i="1" cap="all" spc="0" dirty="0"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5" name="Group 46"/>
          <p:cNvGraphicFramePr>
            <a:graphicFrameLocks noGrp="1"/>
          </p:cNvGraphicFramePr>
          <p:nvPr/>
        </p:nvGraphicFramePr>
        <p:xfrm>
          <a:off x="857224" y="1785926"/>
          <a:ext cx="7715304" cy="4321979"/>
        </p:xfrm>
        <a:graphic>
          <a:graphicData uri="http://schemas.openxmlformats.org/drawingml/2006/table">
            <a:tbl>
              <a:tblPr/>
              <a:tblGrid>
                <a:gridCol w="7715304"/>
              </a:tblGrid>
              <a:tr h="8175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903B9"/>
                          </a:solidFill>
                          <a:effectLst/>
                          <a:latin typeface="+mj-ea"/>
                          <a:ea typeface="+mj-ea"/>
                        </a:rPr>
                        <a:t>包身工信息档案卡片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8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年龄：                  性别：        绰号：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8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所处时代：                    劳动地点：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5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defRPr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工作性质：                    出身来历：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08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“被包”原因：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遭遇：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57356" y="2643182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E72952"/>
                </a:solidFill>
              </a:rPr>
              <a:t>十五六岁</a:t>
            </a:r>
            <a:endParaRPr lang="zh-CN" altLang="en-US" sz="2400" b="1" dirty="0">
              <a:solidFill>
                <a:srgbClr val="E7295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2643182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E72952"/>
                </a:solidFill>
              </a:rPr>
              <a:t>女</a:t>
            </a:r>
            <a:endParaRPr lang="zh-CN" altLang="en-US" sz="2400" b="1" dirty="0">
              <a:solidFill>
                <a:srgbClr val="E72952"/>
              </a:solidFill>
            </a:endParaRPr>
          </a:p>
        </p:txBody>
      </p:sp>
      <p:sp>
        <p:nvSpPr>
          <p:cNvPr id="8" name="Text Box 31"/>
          <p:cNvSpPr txBox="1">
            <a:spLocks noChangeArrowheads="1"/>
          </p:cNvSpPr>
          <p:nvPr/>
        </p:nvSpPr>
        <p:spPr bwMode="auto">
          <a:xfrm>
            <a:off x="6358255" y="2529840"/>
            <a:ext cx="2072005" cy="8229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E7295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芦柴棒、猪猡</a:t>
            </a:r>
            <a:r>
              <a:rPr lang="zh-CN" altLang="en-US" sz="2400" b="1" dirty="0" smtClean="0">
                <a:solidFill>
                  <a:srgbClr val="E7295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、机器、娼妓</a:t>
            </a:r>
            <a:r>
              <a:rPr lang="zh-CN" altLang="en-US" sz="2400" b="1" dirty="0">
                <a:solidFill>
                  <a:srgbClr val="E7295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</a:p>
        </p:txBody>
      </p:sp>
      <p:sp>
        <p:nvSpPr>
          <p:cNvPr id="9" name="Text Box 32"/>
          <p:cNvSpPr txBox="1">
            <a:spLocks noChangeArrowheads="1"/>
          </p:cNvSpPr>
          <p:nvPr/>
        </p:nvSpPr>
        <p:spPr bwMode="auto">
          <a:xfrm>
            <a:off x="6072198" y="3286124"/>
            <a:ext cx="228601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E7295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上海东洋纱厂</a:t>
            </a:r>
          </a:p>
        </p:txBody>
      </p:sp>
      <p:sp>
        <p:nvSpPr>
          <p:cNvPr id="10" name="Text Box 45"/>
          <p:cNvSpPr txBox="1">
            <a:spLocks noChangeArrowheads="1"/>
          </p:cNvSpPr>
          <p:nvPr/>
        </p:nvSpPr>
        <p:spPr bwMode="auto">
          <a:xfrm>
            <a:off x="6259548" y="4000504"/>
            <a:ext cx="202722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E7295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贫苦农村</a:t>
            </a:r>
            <a:r>
              <a:rPr lang="zh-CN" altLang="en-US" sz="2400" b="1" dirty="0" smtClean="0">
                <a:solidFill>
                  <a:srgbClr val="E7295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少女 </a:t>
            </a:r>
            <a:endParaRPr lang="zh-CN" altLang="en-US" sz="2400" b="1" dirty="0">
              <a:solidFill>
                <a:srgbClr val="E7295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68" y="4643446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E7295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被诱骗而签订了包身契</a:t>
            </a:r>
            <a:endParaRPr lang="zh-CN" altLang="en-US" sz="2400" b="1" dirty="0">
              <a:solidFill>
                <a:srgbClr val="E7295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5984" y="5286388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E7295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命运极其悲惨</a:t>
            </a:r>
            <a:endParaRPr lang="zh-CN" altLang="en-US" sz="2400" b="1" dirty="0">
              <a:solidFill>
                <a:srgbClr val="E7295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71736" y="3169507"/>
            <a:ext cx="2000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E72952"/>
                </a:solidFill>
              </a:rPr>
              <a:t>二十世纪三十年代</a:t>
            </a:r>
            <a:endParaRPr lang="zh-CN" altLang="en-US" sz="2400" b="1" dirty="0">
              <a:solidFill>
                <a:srgbClr val="E7295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3174" y="4071942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E72952"/>
                </a:solidFill>
              </a:rPr>
              <a:t>工人</a:t>
            </a:r>
            <a:endParaRPr lang="zh-CN" altLang="en-US" sz="2400" b="1" dirty="0">
              <a:solidFill>
                <a:srgbClr val="E72952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785794"/>
            <a:ext cx="807249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99"/>
                </a:solidFill>
                <a:latin typeface="+mn-ea"/>
              </a:rPr>
              <a:t>     </a:t>
            </a:r>
            <a:r>
              <a:rPr lang="zh-CN" altLang="en-US" sz="4000" b="1" dirty="0" smtClean="0">
                <a:solidFill>
                  <a:srgbClr val="FF0000"/>
                </a:solidFill>
                <a:latin typeface="+mn-ea"/>
              </a:rPr>
              <a:t>包身工</a:t>
            </a:r>
            <a:r>
              <a:rPr lang="zh-CN" altLang="en-US" sz="3600" b="1" dirty="0" smtClean="0">
                <a:latin typeface="+mn-ea"/>
              </a:rPr>
              <a:t>是指二十世纪三十年代（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时间</a:t>
            </a:r>
            <a:r>
              <a:rPr lang="zh-CN" altLang="en-US" sz="3600" b="1" dirty="0" smtClean="0">
                <a:latin typeface="+mn-ea"/>
              </a:rPr>
              <a:t>）在上海的东洋纱厂等外国工厂里（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地点</a:t>
            </a:r>
            <a:r>
              <a:rPr lang="zh-CN" altLang="en-US" sz="3600" b="1" dirty="0" smtClean="0">
                <a:latin typeface="+mn-ea"/>
              </a:rPr>
              <a:t>）为外国人做事的一些女工（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性质</a:t>
            </a:r>
            <a:r>
              <a:rPr lang="zh-CN" altLang="en-US" sz="3600" b="1" dirty="0" smtClean="0">
                <a:latin typeface="+mn-ea"/>
              </a:rPr>
              <a:t>）。她们原本是一些贫穷困苦、无路可走的农村女孩（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来历</a:t>
            </a:r>
            <a:r>
              <a:rPr lang="zh-CN" altLang="en-US" sz="3600" b="1" dirty="0" smtClean="0">
                <a:latin typeface="+mn-ea"/>
              </a:rPr>
              <a:t>），因为被诱骗而签订了包身契（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原因</a:t>
            </a:r>
            <a:r>
              <a:rPr lang="zh-CN" altLang="en-US" sz="3600" b="1" dirty="0" smtClean="0">
                <a:latin typeface="+mn-ea"/>
              </a:rPr>
              <a:t>），失去自由，劳无所得，沦为赚钱的机器（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本质</a:t>
            </a:r>
            <a:r>
              <a:rPr lang="zh-CN" altLang="en-US" sz="3600" b="1" dirty="0" smtClean="0">
                <a:latin typeface="+mn-ea"/>
              </a:rPr>
              <a:t>），命运极其悲惨</a:t>
            </a:r>
            <a:r>
              <a:rPr lang="en-US" altLang="zh-CN" sz="3600" b="1" dirty="0" smtClean="0">
                <a:latin typeface="+mn-ea"/>
              </a:rPr>
              <a:t>(</a:t>
            </a:r>
            <a:r>
              <a:rPr lang="zh-CN" altLang="en-US" sz="3600" b="1" dirty="0" smtClean="0">
                <a:solidFill>
                  <a:srgbClr val="000099"/>
                </a:solidFill>
                <a:latin typeface="+mn-ea"/>
              </a:rPr>
              <a:t>遭遇</a:t>
            </a:r>
            <a:r>
              <a:rPr lang="zh-CN" altLang="en-US" sz="3600" b="1" dirty="0" smtClean="0">
                <a:latin typeface="+mn-ea"/>
              </a:rPr>
              <a:t>）。  </a:t>
            </a:r>
            <a:r>
              <a:rPr lang="zh-CN" altLang="en-US" sz="3600" b="1" dirty="0" smtClean="0">
                <a:latin typeface="方正隶书简体" pitchFamily="2" charset="-122"/>
                <a:ea typeface="方正隶书简体" pitchFamily="2" charset="-122"/>
              </a:rPr>
              <a:t/>
            </a:r>
            <a:br>
              <a:rPr lang="zh-CN" altLang="en-US" sz="3600" b="1" dirty="0" smtClean="0">
                <a:latin typeface="方正隶书简体" pitchFamily="2" charset="-122"/>
                <a:ea typeface="方正隶书简体" pitchFamily="2" charset="-122"/>
              </a:rPr>
            </a:br>
            <a:endParaRPr lang="zh-CN" altLang="en-US" sz="3600" b="1" dirty="0">
              <a:latin typeface="方正隶书简体" pitchFamily="2" charset="-122"/>
              <a:ea typeface="方正隶书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Group 3"/>
          <p:cNvGrpSpPr/>
          <p:nvPr/>
        </p:nvGrpSpPr>
        <p:grpSpPr bwMode="auto">
          <a:xfrm>
            <a:off x="3428992" y="1000108"/>
            <a:ext cx="2362200" cy="2438400"/>
            <a:chOff x="4071" y="1584"/>
            <a:chExt cx="1092" cy="1097"/>
          </a:xfrm>
          <a:effectLst>
            <a:glow rad="1397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91140" name="Oval 4"/>
            <p:cNvSpPr>
              <a:spLocks noChangeArrowheads="1"/>
            </p:cNvSpPr>
            <p:nvPr/>
          </p:nvSpPr>
          <p:spPr bwMode="gray">
            <a:xfrm>
              <a:off x="4071" y="1584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gamma/>
                    <a:tint val="0"/>
                    <a:invGamma/>
                  </a:srgbClr>
                </a:gs>
                <a:gs pos="50000">
                  <a:srgbClr val="D8755A"/>
                </a:gs>
                <a:gs pos="100000">
                  <a:srgbClr val="D8755A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41" name="Oval 5"/>
            <p:cNvSpPr>
              <a:spLocks noChangeArrowheads="1"/>
            </p:cNvSpPr>
            <p:nvPr/>
          </p:nvSpPr>
          <p:spPr bwMode="gray">
            <a:xfrm>
              <a:off x="4073" y="1593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alpha val="32001"/>
                  </a:srgbClr>
                </a:gs>
                <a:gs pos="100000">
                  <a:srgbClr val="D8755A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42" name="Oval 6"/>
            <p:cNvSpPr>
              <a:spLocks noChangeArrowheads="1"/>
            </p:cNvSpPr>
            <p:nvPr/>
          </p:nvSpPr>
          <p:spPr bwMode="gray">
            <a:xfrm>
              <a:off x="4131" y="1655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gamma/>
                    <a:shade val="54118"/>
                    <a:invGamma/>
                  </a:srgbClr>
                </a:gs>
                <a:gs pos="50000">
                  <a:srgbClr val="D8755A"/>
                </a:gs>
                <a:gs pos="100000">
                  <a:srgbClr val="D8755A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43" name="Oval 7"/>
            <p:cNvSpPr>
              <a:spLocks noChangeArrowheads="1"/>
            </p:cNvSpPr>
            <p:nvPr/>
          </p:nvSpPr>
          <p:spPr bwMode="gray">
            <a:xfrm>
              <a:off x="4128" y="1650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gamma/>
                    <a:shade val="63529"/>
                    <a:invGamma/>
                  </a:srgbClr>
                </a:gs>
                <a:gs pos="100000">
                  <a:srgbClr val="D8755A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44" name="Oval 8"/>
            <p:cNvSpPr>
              <a:spLocks noChangeArrowheads="1"/>
            </p:cNvSpPr>
            <p:nvPr/>
          </p:nvSpPr>
          <p:spPr bwMode="gray">
            <a:xfrm>
              <a:off x="4178" y="1703"/>
              <a:ext cx="852" cy="850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3" name="Group 9"/>
            <p:cNvGrpSpPr/>
            <p:nvPr/>
          </p:nvGrpSpPr>
          <p:grpSpPr bwMode="auto">
            <a:xfrm>
              <a:off x="4197" y="1716"/>
              <a:ext cx="826" cy="825"/>
              <a:chOff x="4166" y="1706"/>
              <a:chExt cx="1252" cy="1252"/>
            </a:xfrm>
          </p:grpSpPr>
          <p:sp>
            <p:nvSpPr>
              <p:cNvPr id="91146" name="Oval 1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1147" name="Oval 1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1148" name="Oval 1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1149" name="Oval 1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14"/>
          <p:cNvGrpSpPr/>
          <p:nvPr/>
        </p:nvGrpSpPr>
        <p:grpSpPr bwMode="auto">
          <a:xfrm>
            <a:off x="2714612" y="2214554"/>
            <a:ext cx="3724276" cy="1828800"/>
            <a:chOff x="1680" y="1824"/>
            <a:chExt cx="2256" cy="1152"/>
          </a:xfrm>
        </p:grpSpPr>
        <p:sp>
          <p:nvSpPr>
            <p:cNvPr id="91151" name="AutoShape 15"/>
            <p:cNvSpPr>
              <a:spLocks noChangeArrowheads="1"/>
            </p:cNvSpPr>
            <p:nvPr/>
          </p:nvSpPr>
          <p:spPr bwMode="gray">
            <a:xfrm rot="10800000">
              <a:off x="3552" y="1824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52" name="AutoShape 16"/>
            <p:cNvSpPr>
              <a:spLocks noChangeArrowheads="1"/>
            </p:cNvSpPr>
            <p:nvPr/>
          </p:nvSpPr>
          <p:spPr bwMode="gray">
            <a:xfrm rot="-25285140">
              <a:off x="2112" y="2640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53" name="AutoShape 17"/>
            <p:cNvSpPr>
              <a:spLocks noChangeArrowheads="1"/>
            </p:cNvSpPr>
            <p:nvPr/>
          </p:nvSpPr>
          <p:spPr bwMode="gray">
            <a:xfrm>
              <a:off x="1680" y="1824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154" name="AutoShape 18"/>
            <p:cNvSpPr>
              <a:spLocks noChangeArrowheads="1"/>
            </p:cNvSpPr>
            <p:nvPr/>
          </p:nvSpPr>
          <p:spPr bwMode="gray">
            <a:xfrm rot="-29384550">
              <a:off x="3120" y="2640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1155" name="Text Box 19"/>
          <p:cNvSpPr txBox="1">
            <a:spLocks noChangeArrowheads="1"/>
          </p:cNvSpPr>
          <p:nvPr/>
        </p:nvSpPr>
        <p:spPr bwMode="gray">
          <a:xfrm>
            <a:off x="3714744" y="1571612"/>
            <a:ext cx="1679250" cy="14465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宋体" panose="02010600030101010101" pitchFamily="2" charset="-122"/>
              </a:rPr>
              <a:t>包身工</a:t>
            </a:r>
            <a:endParaRPr lang="en-US" altLang="zh-CN" sz="4400" b="1" dirty="0">
              <a:solidFill>
                <a:schemeClr val="tx1">
                  <a:lumMod val="85000"/>
                  <a:lumOff val="15000"/>
                </a:schemeClr>
              </a:solidFill>
              <a:ea typeface="宋体" panose="02010600030101010101" pitchFamily="2" charset="-122"/>
            </a:endParaRPr>
          </a:p>
        </p:txBody>
      </p:sp>
      <p:grpSp>
        <p:nvGrpSpPr>
          <p:cNvPr id="5" name="Group 20"/>
          <p:cNvGrpSpPr/>
          <p:nvPr/>
        </p:nvGrpSpPr>
        <p:grpSpPr bwMode="auto">
          <a:xfrm>
            <a:off x="6643702" y="1857364"/>
            <a:ext cx="1500198" cy="1500198"/>
            <a:chOff x="2789" y="1625"/>
            <a:chExt cx="907" cy="907"/>
          </a:xfrm>
          <a:effectLst>
            <a:glow rad="101600">
              <a:schemeClr val="accent4">
                <a:satMod val="175000"/>
                <a:alpha val="40000"/>
              </a:schemeClr>
            </a:glow>
          </a:effectLst>
        </p:grpSpPr>
        <p:sp>
          <p:nvSpPr>
            <p:cNvPr id="91157" name="Oval 21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tint val="0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58" name="Oval 22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83A6A7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59" name="Oval 23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54118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60" name="Oval 24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63529"/>
                    <a:invGamma/>
                  </a:srgbClr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61" name="Oval 25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6" name="Group 26"/>
            <p:cNvGrpSpPr/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91163" name="Oval 27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1164" name="Oval 28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1165" name="Oval 29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1166" name="Oval 30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1167" name="Text Box 31"/>
          <p:cNvSpPr txBox="1">
            <a:spLocks noChangeArrowheads="1"/>
          </p:cNvSpPr>
          <p:nvPr/>
        </p:nvSpPr>
        <p:spPr bwMode="gray">
          <a:xfrm>
            <a:off x="7000892" y="2214554"/>
            <a:ext cx="699230" cy="70788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40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住</a:t>
            </a:r>
            <a:endParaRPr lang="en-US" altLang="zh-CN" sz="40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7" name="Group 32"/>
          <p:cNvGrpSpPr/>
          <p:nvPr/>
        </p:nvGrpSpPr>
        <p:grpSpPr bwMode="auto">
          <a:xfrm>
            <a:off x="5429256" y="4071942"/>
            <a:ext cx="1444625" cy="1500198"/>
            <a:chOff x="864" y="1680"/>
            <a:chExt cx="910" cy="960"/>
          </a:xfrm>
          <a:effectLst>
            <a:glow rad="101600">
              <a:schemeClr val="accent2">
                <a:satMod val="175000"/>
                <a:alpha val="40000"/>
              </a:schemeClr>
            </a:glow>
          </a:effectLst>
        </p:grpSpPr>
        <p:sp>
          <p:nvSpPr>
            <p:cNvPr id="91169" name="Oval 33"/>
            <p:cNvSpPr>
              <a:spLocks noChangeArrowheads="1"/>
            </p:cNvSpPr>
            <p:nvPr/>
          </p:nvSpPr>
          <p:spPr bwMode="gray">
            <a:xfrm>
              <a:off x="864" y="1680"/>
              <a:ext cx="910" cy="960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gamma/>
                    <a:tint val="0"/>
                    <a:invGamma/>
                  </a:srgbClr>
                </a:gs>
                <a:gs pos="50000">
                  <a:srgbClr val="FF6699"/>
                </a:gs>
                <a:gs pos="100000">
                  <a:srgbClr val="FF6699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70" name="Oval 34"/>
            <p:cNvSpPr>
              <a:spLocks noChangeArrowheads="1"/>
            </p:cNvSpPr>
            <p:nvPr/>
          </p:nvSpPr>
          <p:spPr bwMode="gray">
            <a:xfrm>
              <a:off x="864" y="1680"/>
              <a:ext cx="910" cy="960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alpha val="32001"/>
                  </a:srgbClr>
                </a:gs>
                <a:gs pos="100000">
                  <a:srgbClr val="FF6699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71" name="Oval 35"/>
            <p:cNvSpPr>
              <a:spLocks noChangeArrowheads="1"/>
            </p:cNvSpPr>
            <p:nvPr/>
          </p:nvSpPr>
          <p:spPr bwMode="gray">
            <a:xfrm>
              <a:off x="923" y="1742"/>
              <a:ext cx="792" cy="836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gamma/>
                    <a:shade val="54118"/>
                    <a:invGamma/>
                  </a:srgbClr>
                </a:gs>
                <a:gs pos="50000">
                  <a:srgbClr val="FF6699"/>
                </a:gs>
                <a:gs pos="100000">
                  <a:srgbClr val="FF6699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72" name="Oval 36"/>
            <p:cNvSpPr>
              <a:spLocks noChangeArrowheads="1"/>
            </p:cNvSpPr>
            <p:nvPr/>
          </p:nvSpPr>
          <p:spPr bwMode="gray">
            <a:xfrm>
              <a:off x="912" y="1728"/>
              <a:ext cx="791" cy="836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gamma/>
                    <a:shade val="63529"/>
                    <a:invGamma/>
                  </a:srgbClr>
                </a:gs>
                <a:gs pos="100000">
                  <a:srgbClr val="FF6699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73" name="Oval 37"/>
            <p:cNvSpPr>
              <a:spLocks noChangeArrowheads="1"/>
            </p:cNvSpPr>
            <p:nvPr/>
          </p:nvSpPr>
          <p:spPr bwMode="gray">
            <a:xfrm>
              <a:off x="966" y="1785"/>
              <a:ext cx="712" cy="75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74" name="Oval 38"/>
            <p:cNvSpPr>
              <a:spLocks noChangeArrowheads="1"/>
            </p:cNvSpPr>
            <p:nvPr/>
          </p:nvSpPr>
          <p:spPr bwMode="gray">
            <a:xfrm>
              <a:off x="960" y="1776"/>
              <a:ext cx="689" cy="727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75" name="Oval 39"/>
            <p:cNvSpPr>
              <a:spLocks noChangeArrowheads="1"/>
            </p:cNvSpPr>
            <p:nvPr/>
          </p:nvSpPr>
          <p:spPr bwMode="gray">
            <a:xfrm>
              <a:off x="986" y="1801"/>
              <a:ext cx="673" cy="709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76" name="Oval 40"/>
            <p:cNvSpPr>
              <a:spLocks noChangeArrowheads="1"/>
            </p:cNvSpPr>
            <p:nvPr/>
          </p:nvSpPr>
          <p:spPr bwMode="gray">
            <a:xfrm>
              <a:off x="994" y="1808"/>
              <a:ext cx="640" cy="66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77" name="Oval 41"/>
            <p:cNvSpPr>
              <a:spLocks noChangeArrowheads="1"/>
            </p:cNvSpPr>
            <p:nvPr/>
          </p:nvSpPr>
          <p:spPr bwMode="gray">
            <a:xfrm>
              <a:off x="1031" y="1827"/>
              <a:ext cx="569" cy="538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78" name="Text Box 42"/>
            <p:cNvSpPr txBox="1">
              <a:spLocks noChangeArrowheads="1"/>
            </p:cNvSpPr>
            <p:nvPr/>
          </p:nvSpPr>
          <p:spPr bwMode="gray">
            <a:xfrm>
              <a:off x="1089" y="1909"/>
              <a:ext cx="440" cy="453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4000" b="1" dirty="0" smtClean="0">
                  <a:solidFill>
                    <a:srgbClr val="FF0000"/>
                  </a:solidFill>
                  <a:ea typeface="宋体" panose="02010600030101010101" pitchFamily="2" charset="-122"/>
                </a:rPr>
                <a:t>行</a:t>
              </a:r>
              <a:endParaRPr lang="en-US" altLang="zh-CN" sz="4000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8" name="Group 43"/>
          <p:cNvGrpSpPr/>
          <p:nvPr/>
        </p:nvGrpSpPr>
        <p:grpSpPr bwMode="auto">
          <a:xfrm>
            <a:off x="1142976" y="1785926"/>
            <a:ext cx="1446213" cy="1524000"/>
            <a:chOff x="884" y="2523"/>
            <a:chExt cx="862" cy="862"/>
          </a:xfrm>
          <a:effectLst>
            <a:glow rad="101600">
              <a:schemeClr val="accent3">
                <a:satMod val="175000"/>
                <a:alpha val="40000"/>
              </a:schemeClr>
            </a:glow>
          </a:effectLst>
        </p:grpSpPr>
        <p:sp>
          <p:nvSpPr>
            <p:cNvPr id="91180" name="Oval 44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tint val="0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81" name="Oval 45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2001"/>
                  </a:srgbClr>
                </a:gs>
                <a:gs pos="100000">
                  <a:srgbClr val="00CC66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82" name="Oval 46"/>
            <p:cNvSpPr>
              <a:spLocks noChangeArrowheads="1"/>
            </p:cNvSpPr>
            <p:nvPr/>
          </p:nvSpPr>
          <p:spPr bwMode="gray">
            <a:xfrm>
              <a:off x="940" y="2579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54118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83" name="Oval 47"/>
            <p:cNvSpPr>
              <a:spLocks noChangeArrowheads="1"/>
            </p:cNvSpPr>
            <p:nvPr/>
          </p:nvSpPr>
          <p:spPr bwMode="gray">
            <a:xfrm>
              <a:off x="941" y="2579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63529"/>
                    <a:invGamma/>
                  </a:srgbClr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84" name="Oval 48"/>
            <p:cNvSpPr>
              <a:spLocks noChangeArrowheads="1"/>
            </p:cNvSpPr>
            <p:nvPr/>
          </p:nvSpPr>
          <p:spPr bwMode="gray">
            <a:xfrm>
              <a:off x="981" y="2617"/>
              <a:ext cx="674" cy="674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1185" name="Oval 49"/>
            <p:cNvSpPr>
              <a:spLocks noChangeArrowheads="1"/>
            </p:cNvSpPr>
            <p:nvPr/>
          </p:nvSpPr>
          <p:spPr bwMode="gray">
            <a:xfrm>
              <a:off x="992" y="2628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86" name="Oval 50"/>
            <p:cNvSpPr>
              <a:spLocks noChangeArrowheads="1"/>
            </p:cNvSpPr>
            <p:nvPr/>
          </p:nvSpPr>
          <p:spPr bwMode="gray">
            <a:xfrm>
              <a:off x="1000" y="2632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87" name="Oval 51"/>
            <p:cNvSpPr>
              <a:spLocks noChangeArrowheads="1"/>
            </p:cNvSpPr>
            <p:nvPr/>
          </p:nvSpPr>
          <p:spPr bwMode="gray">
            <a:xfrm>
              <a:off x="1007" y="2638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91188" name="Oval 52"/>
            <p:cNvSpPr>
              <a:spLocks noChangeArrowheads="1"/>
            </p:cNvSpPr>
            <p:nvPr/>
          </p:nvSpPr>
          <p:spPr bwMode="gray">
            <a:xfrm>
              <a:off x="1042" y="2655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91189" name="Text Box 53"/>
          <p:cNvSpPr txBox="1">
            <a:spLocks noChangeArrowheads="1"/>
          </p:cNvSpPr>
          <p:nvPr/>
        </p:nvSpPr>
        <p:spPr bwMode="gray">
          <a:xfrm>
            <a:off x="1500166" y="2221048"/>
            <a:ext cx="629996" cy="70788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40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食</a:t>
            </a:r>
            <a:endParaRPr lang="en-US" altLang="zh-CN" sz="40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9" name="Group 54"/>
          <p:cNvGrpSpPr/>
          <p:nvPr/>
        </p:nvGrpSpPr>
        <p:grpSpPr bwMode="auto">
          <a:xfrm>
            <a:off x="2357422" y="4071942"/>
            <a:ext cx="1439862" cy="1439863"/>
            <a:chOff x="1685" y="3125"/>
            <a:chExt cx="907" cy="907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</p:grpSpPr>
        <p:grpSp>
          <p:nvGrpSpPr>
            <p:cNvPr id="10" name="Group 55"/>
            <p:cNvGrpSpPr/>
            <p:nvPr/>
          </p:nvGrpSpPr>
          <p:grpSpPr bwMode="auto">
            <a:xfrm>
              <a:off x="1685" y="3125"/>
              <a:ext cx="907" cy="907"/>
              <a:chOff x="2832" y="1728"/>
              <a:chExt cx="907" cy="907"/>
            </a:xfrm>
          </p:grpSpPr>
          <p:sp>
            <p:nvSpPr>
              <p:cNvPr id="91192" name="Oval 56"/>
              <p:cNvSpPr>
                <a:spLocks noChangeArrowheads="1"/>
              </p:cNvSpPr>
              <p:nvPr/>
            </p:nvSpPr>
            <p:spPr bwMode="gray">
              <a:xfrm>
                <a:off x="2832" y="1728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gamma/>
                      <a:tint val="0"/>
                      <a:invGamma/>
                    </a:srgbClr>
                  </a:gs>
                  <a:gs pos="50000">
                    <a:srgbClr val="3965E1"/>
                  </a:gs>
                  <a:gs pos="100000">
                    <a:srgbClr val="3965E1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1193" name="Oval 57"/>
              <p:cNvSpPr>
                <a:spLocks noChangeArrowheads="1"/>
              </p:cNvSpPr>
              <p:nvPr/>
            </p:nvSpPr>
            <p:spPr bwMode="gray">
              <a:xfrm>
                <a:off x="2832" y="1728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alpha val="32001"/>
                    </a:srgbClr>
                  </a:gs>
                  <a:gs pos="100000">
                    <a:srgbClr val="3965E1">
                      <a:gamma/>
                      <a:shade val="0"/>
                      <a:invGamma/>
                      <a:alpha val="89999"/>
                    </a:srgb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1194" name="Oval 58"/>
              <p:cNvSpPr>
                <a:spLocks noChangeArrowheads="1"/>
              </p:cNvSpPr>
              <p:nvPr/>
            </p:nvSpPr>
            <p:spPr bwMode="gray">
              <a:xfrm>
                <a:off x="2889" y="1788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gamma/>
                      <a:shade val="54118"/>
                      <a:invGamma/>
                    </a:srgbClr>
                  </a:gs>
                  <a:gs pos="50000">
                    <a:srgbClr val="3965E1"/>
                  </a:gs>
                  <a:gs pos="100000">
                    <a:srgbClr val="3965E1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1195" name="Oval 59"/>
              <p:cNvSpPr>
                <a:spLocks noChangeArrowheads="1"/>
              </p:cNvSpPr>
              <p:nvPr/>
            </p:nvSpPr>
            <p:spPr bwMode="gray">
              <a:xfrm>
                <a:off x="2889" y="1794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gamma/>
                      <a:shade val="66667"/>
                      <a:invGamma/>
                    </a:srgbClr>
                  </a:gs>
                  <a:gs pos="100000">
                    <a:srgbClr val="3965E1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91196" name="Oval 60"/>
              <p:cNvSpPr>
                <a:spLocks noChangeArrowheads="1"/>
              </p:cNvSpPr>
              <p:nvPr/>
            </p:nvSpPr>
            <p:spPr bwMode="gray">
              <a:xfrm>
                <a:off x="2928" y="1833"/>
                <a:ext cx="709" cy="709"/>
              </a:xfrm>
              <a:prstGeom prst="ellipse">
                <a:avLst/>
              </a:prstGeom>
              <a:gradFill rotWithShape="1">
                <a:gsLst>
                  <a:gs pos="0">
                    <a:srgbClr val="3965E1"/>
                  </a:gs>
                  <a:gs pos="100000">
                    <a:srgbClr val="3965E1">
                      <a:gamma/>
                      <a:shade val="5882"/>
                      <a:invGamma/>
                    </a:srgbClr>
                  </a:gs>
                </a:gsLst>
                <a:lin ang="54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1" name="Group 61"/>
              <p:cNvGrpSpPr/>
              <p:nvPr/>
            </p:nvGrpSpPr>
            <p:grpSpPr bwMode="auto">
              <a:xfrm>
                <a:off x="2946" y="1842"/>
                <a:ext cx="687" cy="688"/>
                <a:chOff x="4166" y="1706"/>
                <a:chExt cx="1252" cy="1252"/>
              </a:xfrm>
            </p:grpSpPr>
            <p:sp>
              <p:nvSpPr>
                <p:cNvPr id="91198" name="Oval 62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1199" name="Oval 63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1200" name="Oval 64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1201" name="Oval 65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1202" name="Text Box 66"/>
            <p:cNvSpPr txBox="1">
              <a:spLocks noChangeArrowheads="1"/>
            </p:cNvSpPr>
            <p:nvPr/>
          </p:nvSpPr>
          <p:spPr bwMode="gray">
            <a:xfrm>
              <a:off x="1910" y="3350"/>
              <a:ext cx="468" cy="44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zh-CN" altLang="en-US" sz="4000" b="1" dirty="0" smtClean="0">
                  <a:solidFill>
                    <a:srgbClr val="FF0000"/>
                  </a:solidFill>
                  <a:ea typeface="宋体" panose="02010600030101010101" pitchFamily="2" charset="-122"/>
                </a:rPr>
                <a:t>衣</a:t>
              </a:r>
              <a:endParaRPr lang="en-US" altLang="zh-CN" sz="4000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70" name="动作按钮: 前进或下一项 69">
            <a:hlinkClick r:id="rId3" action="ppaction://hlinksldjump" highlightClick="1"/>
          </p:cNvPr>
          <p:cNvSpPr/>
          <p:nvPr/>
        </p:nvSpPr>
        <p:spPr>
          <a:xfrm>
            <a:off x="5429256" y="4000504"/>
            <a:ext cx="1571636" cy="1571636"/>
          </a:xfrm>
          <a:prstGeom prst="actionButtonForwardNex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动作按钮: 结束 73">
            <a:hlinkClick r:id="rId4" action="ppaction://hlinksldjump" highlightClick="1"/>
          </p:cNvPr>
          <p:cNvSpPr/>
          <p:nvPr/>
        </p:nvSpPr>
        <p:spPr>
          <a:xfrm>
            <a:off x="2357422" y="4000504"/>
            <a:ext cx="1643074" cy="1714512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动作按钮: 结束 77">
            <a:hlinkClick r:id="rId3" action="ppaction://hlinksldjump" highlightClick="1"/>
          </p:cNvPr>
          <p:cNvSpPr/>
          <p:nvPr/>
        </p:nvSpPr>
        <p:spPr>
          <a:xfrm>
            <a:off x="5357818" y="3929066"/>
            <a:ext cx="1643074" cy="1714512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动作按钮: 结束 78">
            <a:hlinkClick r:id="rId5" action="ppaction://hlinksldjump" highlightClick="1"/>
          </p:cNvPr>
          <p:cNvSpPr/>
          <p:nvPr/>
        </p:nvSpPr>
        <p:spPr>
          <a:xfrm>
            <a:off x="6572264" y="1643050"/>
            <a:ext cx="1714512" cy="1857388"/>
          </a:xfrm>
          <a:prstGeom prst="actionButtonEn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pt\图片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cap="rnd" cmpd="dbl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57158" y="642918"/>
            <a:ext cx="8358246" cy="3997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                    </a:t>
            </a:r>
            <a:r>
              <a:rPr lang="zh-CN" altLang="en-US" sz="3200" b="1" dirty="0" smtClean="0"/>
              <a:t>的衣服多少地整洁一点，很多穿着旗袍，黄色或者淡蓝的橡皮鞋子，十七八岁的小姑娘们有时爱搽些粉，甚至也有人烫过头发。             就没有这种福气了。她们没有例外地穿着短衣，上面是褪色和油脏了的湖绿乃至莲青的短衫，下面是玄色或者条纹的裤子，长头发，很多还梳着辫子，破脏的粗布鞋，缠过未放大的脚，走路也就有点蹒跚的样子。</a:t>
            </a:r>
            <a:endParaRPr lang="zh-CN" altLang="en-US" sz="3200" b="1" dirty="0"/>
          </a:p>
        </p:txBody>
      </p:sp>
      <p:sp>
        <p:nvSpPr>
          <p:cNvPr id="6" name="动作按钮: 后退或前一项 5">
            <a:hlinkClick r:id="rId4" action="ppaction://hlinksldjump" highlightClick="1"/>
          </p:cNvPr>
          <p:cNvSpPr/>
          <p:nvPr/>
        </p:nvSpPr>
        <p:spPr>
          <a:xfrm>
            <a:off x="0" y="5709920"/>
            <a:ext cx="1635125" cy="1148715"/>
          </a:xfrm>
          <a:prstGeom prst="actionButtonBackPreviou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7554" y="4786322"/>
            <a:ext cx="207170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对比</a:t>
            </a:r>
            <a:endParaRPr lang="zh-CN" altLang="en-US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4115" y="642620"/>
            <a:ext cx="21342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sym typeface="+mn-ea"/>
              </a:rPr>
              <a:t>外头工人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29385" y="2103755"/>
            <a:ext cx="16230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ym typeface="+mn-ea"/>
              </a:rPr>
              <a:t>包身工</a:t>
            </a:r>
            <a:endParaRPr lang="zh-CN" altLang="en-US" b="1" dirty="0"/>
          </a:p>
        </p:txBody>
      </p:sp>
      <p:sp>
        <p:nvSpPr>
          <p:cNvPr id="10" name="动作按钮: 结束 9">
            <a:hlinkClick r:id="rId5" action="ppaction://hlinksldjump" highlightClick="1"/>
          </p:cNvPr>
          <p:cNvSpPr/>
          <p:nvPr/>
        </p:nvSpPr>
        <p:spPr>
          <a:xfrm>
            <a:off x="7429520" y="6215082"/>
            <a:ext cx="857256" cy="642918"/>
          </a:xfrm>
          <a:prstGeom prst="actionButtonEnd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动作按钮: 结束 10">
            <a:hlinkClick r:id="rId6" action="ppaction://hlinksldjump" highlightClick="1"/>
          </p:cNvPr>
          <p:cNvSpPr/>
          <p:nvPr/>
        </p:nvSpPr>
        <p:spPr>
          <a:xfrm>
            <a:off x="8286744" y="6215082"/>
            <a:ext cx="857256" cy="642918"/>
          </a:xfrm>
          <a:prstGeom prst="actionButtonEnd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18B8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build="allAtOnce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" y="0"/>
            <a:ext cx="9144000" cy="6858000"/>
          </a:xfrm>
          <a:prstGeom prst="rect">
            <a:avLst/>
          </a:prstGeom>
          <a:noFill/>
        </p:spPr>
      </p:pic>
      <p:sp>
        <p:nvSpPr>
          <p:cNvPr id="8" name="动作按钮: 前进或下一项 7">
            <a:hlinkClick r:id="rId3" action="ppaction://hlinksldjump" highlightClick="1"/>
          </p:cNvPr>
          <p:cNvSpPr/>
          <p:nvPr/>
        </p:nvSpPr>
        <p:spPr>
          <a:xfrm>
            <a:off x="8209337" y="6286520"/>
            <a:ext cx="934695" cy="571480"/>
          </a:xfrm>
          <a:prstGeom prst="actionButtonForwardNex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5720" y="803017"/>
            <a:ext cx="84296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         粥菜？是不可能有的。有几个“慈祥”的老板到小菜场去收集一些莴苣的菜叶，用盐一浸，这就是她们难得的佳肴。</a:t>
            </a:r>
            <a:endParaRPr lang="zh-CN" altLang="en-US" sz="3600" b="1" dirty="0"/>
          </a:p>
        </p:txBody>
      </p:sp>
      <p:sp>
        <p:nvSpPr>
          <p:cNvPr id="11" name="云形标注 10"/>
          <p:cNvSpPr/>
          <p:nvPr/>
        </p:nvSpPr>
        <p:spPr>
          <a:xfrm>
            <a:off x="215265" y="3000055"/>
            <a:ext cx="2643206" cy="1643074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E72952"/>
                </a:solidFill>
              </a:rPr>
              <a:t>使用反语有何作用？</a:t>
            </a:r>
            <a:endParaRPr lang="zh-CN" altLang="en-US" sz="2800" b="1" dirty="0">
              <a:solidFill>
                <a:srgbClr val="E7295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71704" y="3429000"/>
            <a:ext cx="6215138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</a:t>
            </a:r>
            <a:r>
              <a:rPr lang="zh-CN" altLang="en-US" sz="3600" b="1" dirty="0" smtClean="0">
                <a:solidFill>
                  <a:srgbClr val="1903B9"/>
                </a:solidFill>
              </a:rPr>
              <a:t>有几个恶毒的老板到小菜场去收集一些莴苣的菜叶，用盐一浸，这就是她们平时很难吃到的东西了。</a:t>
            </a:r>
          </a:p>
        </p:txBody>
      </p:sp>
      <p:sp>
        <p:nvSpPr>
          <p:cNvPr id="7" name="动作按钮: 前进或下一项 6">
            <a:hlinkClick r:id="rId4" action="ppaction://hlinksldjump" highlightClick="1"/>
          </p:cNvPr>
          <p:cNvSpPr/>
          <p:nvPr/>
        </p:nvSpPr>
        <p:spPr>
          <a:xfrm>
            <a:off x="7286644" y="6286520"/>
            <a:ext cx="934695" cy="571480"/>
          </a:xfrm>
          <a:prstGeom prst="actionButtonForwardNex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:\ppt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14546" y="3918900"/>
            <a:ext cx="47863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1903B9"/>
                </a:solidFill>
              </a:rPr>
              <a:t>饥不择食的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惶急！</a:t>
            </a:r>
            <a:endParaRPr lang="en-US" altLang="zh-CN" sz="4000" b="1" dirty="0" smtClean="0">
              <a:solidFill>
                <a:srgbClr val="1903B9"/>
              </a:solidFill>
            </a:endParaRPr>
          </a:p>
          <a:p>
            <a:r>
              <a:rPr lang="zh-CN" altLang="en-US" sz="4000" b="1" dirty="0" smtClean="0">
                <a:solidFill>
                  <a:srgbClr val="1903B9"/>
                </a:solidFill>
              </a:rPr>
              <a:t>人多粥少的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惶恐！</a:t>
            </a:r>
            <a:endParaRPr lang="en-US" altLang="zh-CN" sz="4000" b="1" dirty="0" smtClean="0">
              <a:solidFill>
                <a:srgbClr val="1903B9"/>
              </a:solidFill>
            </a:endParaRPr>
          </a:p>
          <a:p>
            <a:r>
              <a:rPr lang="zh-CN" altLang="en-US" sz="4000" b="1" dirty="0" smtClean="0">
                <a:solidFill>
                  <a:srgbClr val="1903B9"/>
                </a:solidFill>
              </a:rPr>
              <a:t>食不果腹的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辛酸！</a:t>
            </a:r>
            <a:endParaRPr lang="en-US" altLang="zh-CN" sz="4000" b="1" dirty="0" smtClean="0">
              <a:solidFill>
                <a:srgbClr val="1903B9"/>
              </a:solidFill>
            </a:endParaRPr>
          </a:p>
          <a:p>
            <a:endParaRPr lang="zh-CN" altLang="en-US" sz="4000" b="1" dirty="0">
              <a:solidFill>
                <a:srgbClr val="1903B9"/>
              </a:solidFill>
            </a:endParaRPr>
          </a:p>
        </p:txBody>
      </p:sp>
      <p:sp>
        <p:nvSpPr>
          <p:cNvPr id="11" name="动作按钮: 后退或前一项 10">
            <a:hlinkClick r:id="rId3" action="ppaction://hlinksldjump" highlightClick="1"/>
          </p:cNvPr>
          <p:cNvSpPr/>
          <p:nvPr/>
        </p:nvSpPr>
        <p:spPr>
          <a:xfrm>
            <a:off x="7358082" y="6286520"/>
            <a:ext cx="928694" cy="571480"/>
          </a:xfrm>
          <a:prstGeom prst="actionButtonBackPrevious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876" y="874455"/>
            <a:ext cx="89297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　     </a:t>
            </a:r>
            <a:r>
              <a:rPr lang="zh-CN" altLang="en-US" sz="3200" b="1" dirty="0" smtClean="0"/>
              <a:t>只有两条板凳，</a:t>
            </a:r>
            <a:r>
              <a:rPr lang="en-US" altLang="zh-CN" sz="3200" b="1" dirty="0" smtClean="0"/>
              <a:t>——</a:t>
            </a:r>
            <a:r>
              <a:rPr lang="zh-CN" altLang="en-US" sz="3200" b="1" dirty="0" smtClean="0"/>
              <a:t>其实，即使有更多的板凳，这屋子里面也没有同时容纳三十个人吃粥的地方。她们一窝蜂地抢一般地盛了一碗，歪着头用舌头舔着淋漓在碗边外的粥汁，就四散地蹲伏或者站立在路上和门口。</a:t>
            </a:r>
            <a:endParaRPr lang="zh-CN" altLang="en-US" sz="2800" b="1" dirty="0"/>
          </a:p>
        </p:txBody>
      </p:sp>
      <p:sp>
        <p:nvSpPr>
          <p:cNvPr id="7" name="动作按钮: 前进或下一项 6">
            <a:hlinkClick r:id="rId4" action="ppaction://hlinksldjump" highlightClick="1"/>
          </p:cNvPr>
          <p:cNvSpPr/>
          <p:nvPr/>
        </p:nvSpPr>
        <p:spPr>
          <a:xfrm>
            <a:off x="8286776" y="6286520"/>
            <a:ext cx="857224" cy="571480"/>
          </a:xfrm>
          <a:prstGeom prst="actionButtonForwardNext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7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1.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1115</Words>
  <Application>Microsoft Office PowerPoint</Application>
  <PresentationFormat>全屏显示(4:3)</PresentationFormat>
  <Paragraphs>76</Paragraphs>
  <Slides>34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  <vt:variant>
        <vt:lpstr>自定义放映</vt:lpstr>
      </vt:variant>
      <vt:variant>
        <vt:i4>1</vt:i4>
      </vt:variant>
    </vt:vector>
  </HeadingPairs>
  <TitlesOfParts>
    <vt:vector size="3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走进作者</vt:lpstr>
      <vt:lpstr>文体知识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自定义放映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349</cp:revision>
  <dcterms:created xsi:type="dcterms:W3CDTF">2016-10-16T03:07:00Z</dcterms:created>
  <dcterms:modified xsi:type="dcterms:W3CDTF">2016-12-01T05:55:38Z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2052-10.1.0.6030</vt:lpwstr>
  </property>
</Properties>
</file>