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</p:sldIdLst>
  <p:sldSz cx="9144000" cy="6858000" type="screen4x3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tags" Target="tags/tag63.xml" /><Relationship Id="rId57" Type="http://schemas.openxmlformats.org/officeDocument/2006/relationships/presProps" Target="presProps.xml" /><Relationship Id="rId58" Type="http://schemas.openxmlformats.org/officeDocument/2006/relationships/viewProps" Target="viewProps.xml" /><Relationship Id="rId59" Type="http://schemas.openxmlformats.org/officeDocument/2006/relationships/theme" Target="theme/theme1.xml" /><Relationship Id="rId6" Type="http://schemas.openxmlformats.org/officeDocument/2006/relationships/slide" Target="slides/slide4.xml" /><Relationship Id="rId60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Relationship Id="rId2" Type="http://schemas.openxmlformats.org/officeDocument/2006/relationships/image" Target="../media/image4.emf" /><Relationship Id="rId3" Type="http://schemas.openxmlformats.org/officeDocument/2006/relationships/image" Target="../media/image5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7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FC01EFDD-91F8-495A-91D7-EB018522F674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FFC5C579-5EAB-4D4D-A688-CF27E536ED03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defPPr/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/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3923928" y="-27384"/>
            <a:ext cx="1999352" cy="880109"/>
            <a:chOff x="11613" y="1584001"/>
            <a:chExt cx="1677992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677992" cy="733424"/>
            </a:xfrm>
            <a:prstGeom prst="rect">
              <a:avLst/>
            </a:prstGeom>
          </p:spPr>
        </p:pic>
        <p:sp>
          <p:nvSpPr>
            <p:cNvPr id="12" name="TextBox 8">
              <a:hlinkClick action="ppaction://noaction"/>
            </p:cNvPr>
            <p:cNvSpPr txBox="1"/>
            <p:nvPr userDrawn="1"/>
          </p:nvSpPr>
          <p:spPr>
            <a:xfrm>
              <a:off x="192915" y="1807573"/>
              <a:ext cx="1274278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/>
            </a:lstStyle>
            <a:p>
              <a:pPr/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/>
            </a:lstStyle>
            <a:p>
              <a:pPr/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action="ppaction://noaction"/>
            </p:cNvPr>
            <p:cNvSpPr txBox="1"/>
            <p:nvPr userDrawn="1"/>
          </p:nvSpPr>
          <p:spPr>
            <a:xfrm>
              <a:off x="60351" y="2460637"/>
              <a:ext cx="128901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/>
            </a:lstStyle>
            <a:p>
              <a:pPr/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9EFD9D74-47D9-4702-A33C-335B63B48DBF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FABC47A4-756D-490B-A52F-7D9E2C9FC05F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defPPr/>
            <a:lvl1pPr>
              <a:defRPr baseline="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defPPr/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tags" Target="../tags/tag57.xml" /><Relationship Id="rId62" Type="http://schemas.openxmlformats.org/officeDocument/2006/relationships/tags" Target="../tags/tag58.xml" /><Relationship Id="rId63" Type="http://schemas.openxmlformats.org/officeDocument/2006/relationships/tags" Target="../tags/tag59.xml" /><Relationship Id="rId64" Type="http://schemas.openxmlformats.org/officeDocument/2006/relationships/tags" Target="../tags/tag60.xml" /><Relationship Id="rId65" Type="http://schemas.openxmlformats.org/officeDocument/2006/relationships/tags" Target="../tags/tag61.xml" /><Relationship Id="rId66" Type="http://schemas.openxmlformats.org/officeDocument/2006/relationships/tags" Target="../tags/tag62.xml" /><Relationship Id="rId67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2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3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5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0</a:t>
            </a:fld>
            <a:endParaRPr lang="zh-CN" altLang="en-US"/>
          </a:p>
        </p:txBody>
      </p:sp>
    </p:spTree>
    <p:custDataLst>
      <p:tags r:id="rId6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7.docx" TargetMode="Internal" /><Relationship Id="rId7" Type="http://schemas.openxmlformats.org/officeDocument/2006/relationships/image" Target="../media/image9.emf" /><Relationship Id="rId8" Type="http://schemas.openxmlformats.org/officeDocument/2006/relationships/slide" Target="slide11.xml" TargetMode="Internal" /><Relationship Id="rId9" Type="http://schemas.openxmlformats.org/officeDocument/2006/relationships/vmlDrawing" Target="../drawings/vmlDrawing5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8.docx" TargetMode="Internal" /><Relationship Id="rId7" Type="http://schemas.openxmlformats.org/officeDocument/2006/relationships/image" Target="../media/image10.emf" /><Relationship Id="rId8" Type="http://schemas.openxmlformats.org/officeDocument/2006/relationships/slide" Target="slide11.xml" TargetMode="Internal" /><Relationship Id="rId9" Type="http://schemas.openxmlformats.org/officeDocument/2006/relationships/vmlDrawing" Target="../drawings/vmlDrawing6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6.png" /><Relationship Id="rId8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20.png" /><Relationship Id="rId8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2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2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Relationship Id="rId7" Type="http://schemas.openxmlformats.org/officeDocument/2006/relationships/image" Target="../media/image2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Relationship Id="rId7" Type="http://schemas.openxmlformats.org/officeDocument/2006/relationships/image" Target="../media/image25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image" Target="../media/image2.jpeg" /><Relationship Id="rId7" Type="http://schemas.openxmlformats.org/officeDocument/2006/relationships/slide" Target="slide11.xml" TargetMode="In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5.xml" TargetMode="Internal" /><Relationship Id="rId5" Type="http://schemas.openxmlformats.org/officeDocument/2006/relationships/slide" Target="slide32.xml" TargetMode="Internal" /><Relationship Id="rId6" Type="http://schemas.openxmlformats.org/officeDocument/2006/relationships/slide" Target="slide35.xml" TargetMode="Interna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Relationship Id="rId6" Type="http://schemas.openxmlformats.org/officeDocument/2006/relationships/package" Target="../embeddings/Document9.docx" TargetMode="Internal" /><Relationship Id="rId7" Type="http://schemas.openxmlformats.org/officeDocument/2006/relationships/image" Target="../media/image26.emf" /><Relationship Id="rId8" Type="http://schemas.openxmlformats.org/officeDocument/2006/relationships/vmlDrawing" Target="../drawings/vmlDrawing7.v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Relationship Id="rId6" Type="http://schemas.openxmlformats.org/officeDocument/2006/relationships/package" Target="../embeddings/Document10.docx" TargetMode="Internal" /><Relationship Id="rId7" Type="http://schemas.openxmlformats.org/officeDocument/2006/relationships/image" Target="../media/image27.emf" /><Relationship Id="rId8" Type="http://schemas.openxmlformats.org/officeDocument/2006/relationships/vmlDrawing" Target="../drawings/vmlDrawing8.v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slide" Target="slide11.xml" TargetMode="In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8.xml" TargetMode="Internal" /><Relationship Id="rId3" Type="http://schemas.openxmlformats.org/officeDocument/2006/relationships/slide" Target="slide39.xml" TargetMode="Internal" /><Relationship Id="rId4" Type="http://schemas.openxmlformats.org/officeDocument/2006/relationships/slide" Target="slide41.xml" TargetMode="Internal" /><Relationship Id="rId5" Type="http://schemas.openxmlformats.org/officeDocument/2006/relationships/slide" Target="slide42.xml" TargetMode="Internal" /><Relationship Id="rId6" Type="http://schemas.openxmlformats.org/officeDocument/2006/relationships/image" Target="../media/image2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10" Type="http://schemas.openxmlformats.org/officeDocument/2006/relationships/slide" Target="slide11.xml" TargetMode="Internal" /><Relationship Id="rId11" Type="http://schemas.openxmlformats.org/officeDocument/2006/relationships/package" Target="../embeddings/Document3.docx" TargetMode="Internal" /><Relationship Id="rId12" Type="http://schemas.openxmlformats.org/officeDocument/2006/relationships/image" Target="../media/image5.emf" /><Relationship Id="rId13" Type="http://schemas.openxmlformats.org/officeDocument/2006/relationships/vmlDrawing" Target="../drawings/vmlDrawing1.v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1.docx" TargetMode="Internal" /><Relationship Id="rId7" Type="http://schemas.openxmlformats.org/officeDocument/2006/relationships/image" Target="../media/image3.emf" /><Relationship Id="rId8" Type="http://schemas.openxmlformats.org/officeDocument/2006/relationships/package" Target="../embeddings/Document2.docx" TargetMode="Internal" /><Relationship Id="rId9" Type="http://schemas.openxmlformats.org/officeDocument/2006/relationships/image" Target="../media/image4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4.docx" TargetMode="Internal" /><Relationship Id="rId7" Type="http://schemas.openxmlformats.org/officeDocument/2006/relationships/image" Target="../media/image6.emf" /><Relationship Id="rId8" Type="http://schemas.openxmlformats.org/officeDocument/2006/relationships/slide" Target="slide11.xml" TargetMode="Internal" /><Relationship Id="rId9" Type="http://schemas.openxmlformats.org/officeDocument/2006/relationships/vmlDrawing" Target="../drawings/vmlDrawing2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5.docx" TargetMode="Internal" /><Relationship Id="rId7" Type="http://schemas.openxmlformats.org/officeDocument/2006/relationships/image" Target="../media/image7.emf" /><Relationship Id="rId8" Type="http://schemas.openxmlformats.org/officeDocument/2006/relationships/slide" Target="slide11.xml" TargetMode="Internal" /><Relationship Id="rId9" Type="http://schemas.openxmlformats.org/officeDocument/2006/relationships/vmlDrawing" Target="../drawings/vmlDrawing3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6.docx" TargetMode="Internal" /><Relationship Id="rId7" Type="http://schemas.openxmlformats.org/officeDocument/2006/relationships/image" Target="../media/image8.emf" /><Relationship Id="rId8" Type="http://schemas.openxmlformats.org/officeDocument/2006/relationships/slide" Target="slide11.xml" TargetMode="Internal" /><Relationship Id="rId9" Type="http://schemas.openxmlformats.org/officeDocument/2006/relationships/vmlDrawing" Target="../drawings/vmlDrawing4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en-US" altLang="zh-CN"/>
              <a:t>6</a:t>
            </a:r>
            <a:r>
              <a:rPr lang="zh-CN" altLang="en-US"/>
              <a:t>　*兼爱</a:t>
            </a:r>
            <a:endParaRPr lang="zh-CN" altLang="zh-CN"/>
          </a:p>
        </p:txBody>
      </p:sp>
    </p:spTree>
  </p:cSld>
  <p:clrMapOvr>
    <a:masterClrMapping/>
  </p:clrMapOvr>
  <p:transition spd="slow">
    <p:strips dir="l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2460750"/>
          <a:ext cx="8128000" cy="21905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6" imgW="3841750" imgH="1036320" progId="Word.Document.12">
                  <p:embed/>
                </p:oleObj>
              </mc:Choice>
              <mc:Fallback>
                <p:oleObj name="文档" r:id="rId6" imgW="3841750" imgH="10363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60750"/>
                        <a:ext cx="8128000" cy="2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9813" y="2812101"/>
            <a:ext cx="2923008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5689" y="3255204"/>
            <a:ext cx="2056949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9246" y="3715263"/>
            <a:ext cx="2657280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7521" y="4173773"/>
            <a:ext cx="2056949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0" y="1195651"/>
          <a:ext cx="8128000" cy="364971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文档" r:id="rId6" imgW="3841750" imgH="1725295" progId="Word.Document.12">
                  <p:embed/>
                </p:oleObj>
              </mc:Choice>
              <mc:Fallback>
                <p:oleObj name="文档" r:id="rId6" imgW="3841750" imgH="172529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1195651"/>
                        <a:ext cx="8128000" cy="36497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91847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一是指品德最高尚、智慧最高超的人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二专指孔子。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古代官职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位于卿之下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士之上。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0463" y="1988840"/>
            <a:ext cx="1151397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06233" y="1990831"/>
            <a:ext cx="1151397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82369" y="2823593"/>
            <a:ext cx="1407123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0893" y="2753598"/>
            <a:ext cx="561294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82369" y="3636255"/>
            <a:ext cx="1407123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2297" y="3636255"/>
            <a:ext cx="1702619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60907" y="4456973"/>
            <a:ext cx="1407123" cy="3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74481" y="4389731"/>
            <a:ext cx="561294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70016" y="1125460"/>
            <a:ext cx="1910080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indent="6096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爱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520" y="1659405"/>
            <a:ext cx="7946281" cy="4255159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60" y="1988840"/>
            <a:ext cx="8152610" cy="3096344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839" y="1628800"/>
            <a:ext cx="8166487" cy="418385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8" y="1700808"/>
            <a:ext cx="8066487" cy="4249083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558" y="1556792"/>
            <a:ext cx="8329551" cy="4292529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7607" y="1772816"/>
            <a:ext cx="8068952" cy="4216903"/>
            <a:chOff x="-184584" y="2205190"/>
            <a:chExt cx="9385155" cy="490476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56572" y="2205190"/>
              <a:ext cx="9257143" cy="244761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84584" y="4652809"/>
              <a:ext cx="9333333" cy="245714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ut thruBlk="1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075" y="1916832"/>
            <a:ext cx="8209345" cy="3190203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831" y="1700808"/>
            <a:ext cx="8410503" cy="4336269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学习目标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能够运用所学的实词、虚词及句式方面的知识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去阅读浅易的文言文。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的思想内涵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进一步思考其对现代社会的意义。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3528" y="1844824"/>
            <a:ext cx="8361199" cy="4448739"/>
            <a:chOff x="-99430" y="1538524"/>
            <a:chExt cx="9342857" cy="497104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33" y="1538524"/>
              <a:ext cx="9133333" cy="378095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99430" y="5157192"/>
              <a:ext cx="9342857" cy="135238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ut thruBlk="1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446" y="1700808"/>
            <a:ext cx="8387273" cy="4464610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832" y="1628800"/>
            <a:ext cx="8517004" cy="450384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562" y="2420888"/>
            <a:ext cx="8257543" cy="2279690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A14.eps" descr="id:214749151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76594" y="1844824"/>
            <a:ext cx="7810977" cy="3600400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本课阐述了墨子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天下兼相爱则治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的思想主张。文章从探究世乱的根源入手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从反面证明了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乱何自起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起不相爱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的症结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然后对症下药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从正面指出治乱的灵丹妙药是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并具体阐述了什么是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和实施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的社会效果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从正面证明了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最后告诫人们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兼相爱则治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交相恶则乱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理解文章内容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广泛地、全部地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跳出自爱的狭小圈子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广泛地、全部地爱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不分亲疏厚薄地互相关爱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指的是一种不分尊卑贵贱、平等无差别的爱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是全体的、无差等的爱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与孔子所谓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的主张有所不同。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文章第一段是如何说理的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第一段先用比喻论证法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提出要治理好天下混乱的状况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就要知道发生混乱的原因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就像医生要知道病人的病根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才能对症下药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把病治好一样。作者用形象、易懂的比喻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治天下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必知乱之所自起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以此来引起下文。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墨子说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不可不察乱之所自起。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那么他是如何分析产生这种混乱的原因的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墨子从彼此两方面进行分析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君自爱不爱臣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臣自爱不爱君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父自爱不爱子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子自爱不爱父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兄自爱不爱弟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弟自爱不爱兄。这种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亏他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都是由于不相爱引起的。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虽至天下之为盗贼者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即使是小偷、强盗也是这样的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偷盗别人的家来使自己家得利。以至于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大夫各爱其家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不爱异家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故乱异家以利其家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诸侯各爱其国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不爱异国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故攻异国以利其国。天下之乱物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具此而已矣。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天下的混乱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全部都在这里了。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损人利己是天下混乱的总根源。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1277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既然墨子认为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当察乱何自起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起不相爱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那么他提出了怎样的方法来解决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本文又是如何论证的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是治理社会混乱的良方。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若使天下兼相爱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爱人若爱其身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犹有不孝者乎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如果让天下人都彼此相爱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爱别人就像爱自己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还会有不孝顺的人吗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用反问句来作肯定的回答。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视父兄与君若其身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恶施不孝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犹有不慈者乎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臣子对君王父兄孝顺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君王父兄还会有不慈爱的人吗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视人若己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爱人若爱其身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就不会出现君不惠、臣不忠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父不慈、子不孝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兄不友、弟不恭的情况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也就不会出现国与国相攻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家与家相乱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甚至连小偷强盗也会没有了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像这样天下就能得到治理。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故子墨子曰不可以不劝爱人者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所以墨子说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不能不劝人彼此相爱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就是这个道理。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把握思想观点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的思想可谓是墨子为当时的乱世开出的灵丹妙药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它对当时的社会有效吗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由于墨家是站在弱势群体的角度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客观地反映了身处贫困与战乱的人们的愿望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因而它成为战国时期一大学派。但是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的学说在封建等级社会难以施行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且墨子所处的时代正值春秋末战国初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是奴隶社会向封建社会过渡的时期。此时所出现的社会动乱并不是墨子所简单朴素理解的各方不兼爱、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交相恶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而是社会生产力的发展所引起的。因此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墨子的这种兼爱的思想从根本上来说是一种理想主义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是不可能实现的。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468—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春秋战国之际思想家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墨家学派创始人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有《墨子》一书传世。墨子出身平民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善于制作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相传他的木工技术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与鲁班齐名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初受孔子影响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后嫌儒家的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过于烦琐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创建了与儒家相对立的墨家学派。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A13.eps" descr="id:214749146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275856" y="3091312"/>
            <a:ext cx="1728192" cy="2296082"/>
          </a:xfrm>
          <a:prstGeom prst="rect">
            <a:avLst/>
          </a:prstGeom>
        </p:spPr>
      </p:pic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59559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孟子的仁爱和墨子的兼爱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究竟有什么区别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儒家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的核心价值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人与人之间要有贵贱尊卑之分。《孟子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尽心上》中说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君子之于物也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爱之而弗仁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于民也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仁之而弗亲。亲亲而仁民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仁民而爱物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对于万物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只需要爱惜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但不需要用仁德对待。对于老百姓呢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只需要仁德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但不需要亲爱。所以孟子的仁爱是有等级的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有先后次序的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并不是平等无差别的爱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的核心价值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倡导博爱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人与人之间没有贵贱尊卑之分。墨子直接把别人的国家看成自己的国家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把别人的亲人看成自己的亲人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把别人看成自己。爱自己多少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就要爱别人多少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爱自己父母多少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就要爱别人父母多少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一视同仁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一律平等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分毫不差。这就是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。墨子的兼爱实际上倡导四海之内皆兄弟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相互关爱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团结互助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没有怨恨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这也正是我们人类所追求的理想社会。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赏析艺术特色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《兼爱》一文在说理和语言方面有什么特点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在说理方面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逻辑严密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论辩一气呵成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富有说服力。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有很强的逻辑性。文章开头提出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圣人以治天下为事者也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必知乱之所自起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接着分析出现这种状况的原因是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起不相爱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接着又提出解决这一问题的方案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故天下兼相爱则治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交相恶则乱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。文章中每一段的开头句都是一个小的分论点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但段与段中间又环环相扣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一气呵成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逻辑严谨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结构富有层次感。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层层推理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正反对比。本文善于运用具体事例论证道理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由小及大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层层推理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正反对照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通俗易懂。行文中作者抓住事物的内在联系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揭示其相互间的利害关系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如君臣、父子、大夫和诸侯之间的爱与不爱的关系及其正反不同的结果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通过结果的对比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由浅入深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一层一层地深入下去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使要表达的意思清清楚楚。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在语言方面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文风质朴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不重文采。就近取譬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至为浅近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重在以理服人。没有铺陈扬厉的气势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也没有辞藻华丽的语句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读起来更没有佶屈聱牙之感。在《兼爱》整篇文章之中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字里行间都散发着一种浅白朴实的文气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让我们在赞叹墨子论辩色彩的同时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也感受到了他清新质朴的文风。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通过学习本文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我们初步了解了墨子的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那么继承墨子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对于我们当今现代社会有怎样的现实意义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205705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思想与构建和谐社会的目标宗旨是相一致的。墨子的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思想不是局限于社会的等级身份范围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而是充盈着现代意义上人道主义的博爱精神。以兼相爱治理天下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让耳聪目明的人都互相帮助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身强体壮的人都互相帮忙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具有道德学问的人都互相教诲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使年老而没有妻子儿女的人得以颐养天年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年幼弱小没有父母的儿童有所依靠而长大成人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使饥者都得食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寒者都得衣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劳者都得息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乱者都得治。这样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所有天下的祸害、抢夺、怨恨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都可以不发生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这是由于相爱的缘故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所以仁者称赞它。因此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墨子的上述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思想与构建社会主义和谐社会的要求是不相矛盾的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在一定意义上说是完全一致的。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6084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思想对于维护社会稳定具有借鉴作用。墨子说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凡天下祸篡怨恨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其所以起者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以不相爱生也。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是社会公德。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夫爱人者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人必从而爱之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人必从而利之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是统一的。再者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消除社会罪恶产生的基本方法是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以兼相爱、交相利之法易之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。维护社会和谐稳定的基本措施就是力倡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若使天下兼相爱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国与国不相攻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家与家不相乱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盗贼无有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君臣父子皆能孝慈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若此则天下治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继承墨子的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弘扬墨子身体力行的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促进社会和谐。墨子和墨家学派提出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作为治世理想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而且墨家从墨子到其弟子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都亲身参加生产劳动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为他人利益而不爱惜自身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奔走四方解人急难。墨子的这种思想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就像我们今天所说的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从我做起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从现在做起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他那种身体力行的精神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也确实给了我们很大的感召力。如能弘扬墨子所倡导的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并能尽我所能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那么对消除人际关系中的矛盾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化解民事纠纷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在全社会形成团结互助、平等友爱、扶贫济困的风气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以及促进社会和谐是有很大益处的。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正反对比论证方法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墨子善于抓住事物的内在联系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从正反两个角度进行论证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如君臣、父子、大夫和诸侯之间的爱与不爱的关系及其正反不同的结果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通过结果的对比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由浅入深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一层一层地深入下去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使要表达的意思清清楚楚。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正反对比法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是将两种性质截然相反或有差异的事物进行比较。这种方法有两种情况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横比。将发生在同一时期、同一区域的两种性质截然相反的或者有差异的事物进行比较。通过这样的对比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对错误的或者坏的事物予以否定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对正确或者好的事物进行肯定。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纵比。将同一事物在不同的时间、地点的不同情况进行比较。今昔进行对比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往往能给人深刻的印象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产生强烈的效果。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看人不可求全责备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运用正反对比法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字左右的议论性文段。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52596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看人不可求全责备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看待一个人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我们不能只看到其自身的不足而忽视他的特长。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西汉的汉文帝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明知贾谊是难得的人才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却不重用他。后人李商隐叹曰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不问苍生问鬼神。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原来汉文帝向贾谊请教的不是治国大计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而是些鬼神之说。贾谊难怪无言以对。而汉文帝却因此弃贤臣不用。呜呼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求全责备误人竟至于此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历史上也有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不以一眚而掩大德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的秦穆公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七擒七纵孟获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而让其自治边境的诸葛亮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有宽容忠臣直谏失礼的唐太宗。林肯更幽默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当他起用格兰特为司令时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有人说格兰特贪杯误事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林肯笑言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那我就以香槟相送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格兰特有贪杯的缺点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但林肯看中他的是出色的军事才能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后来北军的胜利证明了林肯的正确选择。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02667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文言文翻译题的综合性较强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涉及文言知识点多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是考查学生文言文阅读能力的重要手段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属必考题。文言文翻译题集中考查了实词、虚词、词类活用、特殊句式、古代文化常识等多方面的知识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是高考文言文阅读的重点和难点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/>
              <a:t>文言文翻译题</a:t>
            </a:r>
            <a:endParaRPr lang="zh-CN" altLang="zh-CN" sz="2200"/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19640" y="1988180"/>
            <a:ext cx="2672080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indent="8128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文言文翻译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是中国社会的大转型时期。旧的政治、经济以及社会伦理秩序渐趋瓦解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而新的政治、经济秩序和社会伦理秩序尚未完全建立起来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一切都处于变革之中。当时的社会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到处充满着大国攻小国、强凌弱、众暴寡、贵傲贱的不合理现象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甚至出现了下层人民被迫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易子而食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的惨剧。就是在这样一个动荡不安的时代里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墨子这位伟大的人道主义者、和平的倡导者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目睹了当时社会的种种不合理现象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首先提出了为广大平民着想的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思想主张。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找准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处着眼点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明确考查点在哪里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文言文翻译和很多题目一样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也是按得分点赋分的。文言翻译语句的赋分点主要体现在实词、虚词、特殊句式上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找准了这三点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也就抓住了翻译题的命题点和基本的得分点。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着眼点一　实词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思考是否为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种特殊实词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作为采分点的实词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以动词居多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其次是形容词和名词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重点还是常用实词。把关键实词翻译到位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并且把句中的通假字、古今异义词、偏义复词、活用词语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名词用作状语、形容词用作动词、意动用法、使动用法等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和多义词进行准确理解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在译文中正确地体现出来。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着眼点二　虚词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思考译或不译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作为采分点的虚词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主要指文言语句中的副词、连词、介词。关键虚词的翻译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要仔细辨明词性及意义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能译则译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不需要译出的切不可强行译出。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着眼点三　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思考是否有特殊句式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文言句式在翻译题目中是重要的得分点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翻译时审出译句中的特殊句式是关键。重点把握容易被忽略的省略句、宾语前置句和固定句式等。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十二章》和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年全国卷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文言文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乃短贾生曰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洛阳之人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年少初学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专欲擅权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纷乱诸事。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贾生数上疏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言诸侯或连数郡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非古之制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可稍削之。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47296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于是说贾谊坏话道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洛阳之人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年轻学浅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一味想独揽权力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使事情变得复杂混乱。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贾生屡次上奏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说诸侯封地有的接连数郡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不合古代制度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可以逐渐削减其封地。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本题考查理解并翻译文中的句子的能力。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指出别人的短处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说别人的坏话。专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一味。擅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独揽。纷乱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变得复杂混乱。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屡次。或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代人或事物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可译为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逐渐。削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削减。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4848860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阅读下面的文言文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1560" y="1767358"/>
          <a:ext cx="8128000" cy="456214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name="文档" r:id="rId6" imgW="3841750" imgH="2155825" progId="Word.Document.12">
                  <p:embed/>
                </p:oleObj>
              </mc:Choice>
              <mc:Fallback>
                <p:oleObj name="文档" r:id="rId6" imgW="3841750" imgH="21558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1767358"/>
                        <a:ext cx="8128000" cy="4562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503034"/>
          <a:ext cx="8128000" cy="410593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name="文档" r:id="rId6" imgW="3841750" imgH="1941195" progId="Word.Document.12">
                  <p:embed/>
                </p:oleObj>
              </mc:Choice>
              <mc:Fallback>
                <p:oleObj name="文档" r:id="rId6" imgW="3841750" imgH="194119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03034"/>
                        <a:ext cx="8128000" cy="4105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下列对文中画波浪线部分的断句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苑吏有持茶券至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为钱三百万者以杨戬旨意迫取甚急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执礼一阅知其妄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欲白之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长贰疑不敢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乃独列上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苑吏有持茶券至为钱三百万者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以杨戬旨意迫取甚急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执礼一阅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知其妄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欲白之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长贰疑不敢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乃独列上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苑吏有持茶券至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为钱三百万者以杨戬旨意迫取甚急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执礼一阅知其妄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欲白之长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贰疑不敢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乃独列上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苑吏有持茶券至为钱三百万者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以杨戬旨意迫取甚急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执礼一阅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知其妄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欲白之长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贰疑不敢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乃独列上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首先应结合上下文语境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大体理解所断语句的意思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然后再抓住一些外在标志逐项排除。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为定语后置句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苑吏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其间不能断开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后停顿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在文中意为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比部长官副长官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中间不能断开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下列对文中加点词语的相关内容的解说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古代官署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吏、户、礼、兵、刑、工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管理全国土地、赋税及户籍等事宜。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指皇帝、后妃等居住的地方。宫禁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因宫中禁卫森严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臣下不得任意出入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故作此称。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本义是指古代皇后的寝宫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所以后世用六宫代指皇后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如同后世用中宫代指皇后一样。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士人和庶民。泛指百姓。古时将人的社会地位简单可分为四种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公、卿、士、庶。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的概念至唐代已非专指皇后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而泛指后妃了。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梅执礼不媚权贵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守正不阿。有人把他推荐给宰相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但他不去拜谒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在任中书舍人、给事中时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他驳回了孟昌龄、张佑等人的不合理请求。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梅执礼与天下同忧乐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关心百姓。在王黼摆设酒宴向人炫耀自己的园池妓妾时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他认为国家有难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不应歌舞宴乐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他因滁州盐赋过重请示朝廷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朝廷下诏命减少了滁州盐赋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滁州人民很感激他。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梅执礼忠于职守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精于治理。他主张宫内财务由相关部门管理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有位小黄门取钱用的加标记的封缄上没有盖玺印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他上奏审查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诏命责罚了主管夫人和黄门。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梅执礼不畏金人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舍生取义。帝都失守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金人以天子为人质勒索金帛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他为百姓考虑没有答应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最后被恼羞成怒的金人杀害。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根据文意可知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诏命责罚了管理印玺的夫人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而杖打了那位黄门。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墨家学派约产生于战国时期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创始人为墨翟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是诸子百家之一。墨家学派有前后期之分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前期思想主要涉及社会政治、伦理及认识论问题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关注现世战乱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后期墨家在逻辑学方面有重要贡献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开始向科学研究领域靠拢。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墨家学派的主要思想主张是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人与人之间平等地相爱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反对侵略战争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推崇节约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反对铺张浪费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因为墨家思想独有的政治属性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兼之西汉汉武帝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罢黜百家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独尊儒术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墨家不断遭到打压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并逐渐失去了存身的现实基础。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郡不能当苏、杭一邑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而食盐乃倍粟数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民何以堪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天子蒙尘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臣民皆愿致死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虽肝脑不计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于金缯何有哉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这里还比不上苏、杭一个县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但食盐赋税却比粟粮赋税多数倍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百姓怎么能承受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天子蒙受诟辱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臣民都甘愿竭尽全力效死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就是肝脑涂地也在所不辞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可是哪里有金帛啊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直译为主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意译为辅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实词要字字落实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注意文言句式的翻译。第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句的关键词及翻译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承受。第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句的关键词及翻译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蒙受诟辱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竭尽全力效死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在所不辞。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字和胜。大司成强渊明觉得他这个人很贤能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就向宰相进言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推举他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宰相因为从来没有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见过面而感到遗憾。梅执礼听说了这件事后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因为别人的言论而得到的东西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也一定会因为别人的言论而失去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我只要追求通过我自身的完美而有所收获就够了。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他始终不去拜谒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宰相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。他历任军器、鸿胪丞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比部员外郎。有位拿着高达三百万钱的茶券的宫苑官吏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声称是奉杨戬的旨意要急需领取。梅执礼一看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就知道是假的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想揭发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比部长官副长官犹豫不敢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就独自上奏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果然是欺诈。他被提拔为中书舍人、给事中。孟昌龄住在郓邑时把房屋抵押给别人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应当赎回而不肯付赎金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却请求下诏书强取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内侍张佑督查修葺太庙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弄虚作假求取奖赏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这些都因梅执礼的驳奏而没有实行。梅执礼升任礼部侍郎。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平素与王黼友好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王黼曾经在自己的宅第里摆设酒宴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炫耀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自己园池大、妓妾多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有骄傲的神情。梅执礼说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公作为宰相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应当与天下同忧乐。现今方腊祸害吴地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疮痍满目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现在哪里是歌舞宴乐的时候呢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梅执礼退下后又用诗劝诫他。王黼恼羞成怒。第二年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梅执礼调职滁州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当时盐赋出现亏额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滁州也苦于强行征派税物。梅执礼说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这里还比不上苏、杭一个县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但食盐赋税却比粟粮赋税多数倍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百姓怎么能承受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梅执礼请示朝廷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诏命减少二十万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滁州人民都感谢他的仁德。钦宗即位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梅执礼改任户部。正值战争兴起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征调不足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梅执礼请求把宫内的钱拨给有关部门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凡是六宫的供给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全部经过度支才能下发。曾有位小黄门手持宫中的批件来到户部取钱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但加标记的封缄上面没有盖玺印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觉察到有过错后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又回去重新盖章。梅执礼上奏审查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诏命责罚管理印玺的夫人而杖打那位黄门。金人围困京都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梅执礼劝皇帝亲自征伐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而请求太上帝后、皇后、太子都出京避难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当权的大臣加以阻止。到失守时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人用天子作为人质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索取数百上千万的金钱和布匹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和议已签订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只要如数满足我们所要求的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就奉送天子还京。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梅执礼与同事同情百姓的财力已经贫乏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相互商量说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金人的欲望没有限度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就是铜铁也不能给。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而心里怀着过去的嫌怨的宦官告诉金帅说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城中有七百万户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所搜取的还不到百分之一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只许百姓用金银换取粟麦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百姓应当有愿意出钱的。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后来果然是这样。敌方首领大怒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斥责梅执礼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梅执礼回答道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天子蒙受诟辱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臣民都甘愿竭尽全力效死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就是肝脑涂地也在所不辞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可是哪里有金帛啊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只见房屋空虚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百姓逃亡保命。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敌方首领更加愤怒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把他的副官带上来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各打了一百杖。梅执礼还为他们请命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不久被遣送还京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将到门口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金人把他喊下马来打死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并砍下他的头悬挂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时间正是靖康二年二月。这一天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天空白昼昏暗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士人和普通百姓都流泪叹息。死时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梅执礼年龄为四十九岁。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0693400" y="10579100"/>
            <a:ext cx="469900" cy="368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9512" y="1196752"/>
            <a:ext cx="2045335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55576" y="1695350"/>
          <a:ext cx="8128000" cy="1956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6" imgW="3984625" imgH="960120" progId="Word.Document.12">
                  <p:embed/>
                </p:oleObj>
              </mc:Choice>
              <mc:Fallback>
                <p:oleObj name="文档" r:id="rId6" imgW="3984625" imgH="9601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576" y="1695350"/>
                        <a:ext cx="8128000" cy="195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99592" y="3248559"/>
          <a:ext cx="8128000" cy="200600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8" imgW="3841750" imgH="949325" progId="Word.Document.12">
                  <p:embed/>
                </p:oleObj>
              </mc:Choice>
              <mc:Fallback>
                <p:oleObj name="文档" r:id="rId8" imgW="3841750" imgH="9493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592" y="3248559"/>
                        <a:ext cx="8128000" cy="2006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hlinkClick r:id="rId10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7787" y="3980269"/>
            <a:ext cx="288032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49729" y="3972832"/>
            <a:ext cx="561294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3617" y="4804950"/>
            <a:ext cx="288032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65559" y="4797513"/>
            <a:ext cx="561294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95536" y="5383423"/>
          <a:ext cx="8086725" cy="1023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11" imgW="6196330" imgH="795020" progId="Word.Document.12">
                  <p:embed/>
                </p:oleObj>
              </mc:Choice>
              <mc:Fallback>
                <p:oleObj name="文档" r:id="rId11" imgW="6196330" imgH="7950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5536" y="5383423"/>
                        <a:ext cx="8086725" cy="1023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996336" y="5885001"/>
            <a:ext cx="288032" cy="403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9512" y="1340768"/>
            <a:ext cx="2045335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-108520" y="1839366"/>
          <a:ext cx="8128000" cy="404219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6" imgW="3841750" imgH="1912620" progId="Word.Document.12">
                  <p:embed/>
                </p:oleObj>
              </mc:Choice>
              <mc:Fallback>
                <p:oleObj name="文档" r:id="rId6" imgW="3841750" imgH="19126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08520" y="1839366"/>
                        <a:ext cx="8128000" cy="4042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215869"/>
          <a:ext cx="8128000" cy="26802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6" imgW="3841750" imgH="1267460" progId="Word.Document.12">
                  <p:embed/>
                </p:oleObj>
              </mc:Choice>
              <mc:Fallback>
                <p:oleObj name="文档" r:id="rId6" imgW="3841750" imgH="12674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15869"/>
                        <a:ext cx="8128000" cy="268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558384"/>
          <a:ext cx="8128000" cy="399523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6" imgW="3841750" imgH="1889760" progId="Word.Document.12">
                  <p:embed/>
                </p:oleObj>
              </mc:Choice>
              <mc:Fallback>
                <p:oleObj name="文档" r:id="rId6" imgW="3841750" imgH="18897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58384"/>
                        <a:ext cx="8128000" cy="3995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5856638" y="84160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346</Paragraphs>
  <Slides>53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baseType="lpstr" size="65">
      <vt:lpstr>Arial</vt:lpstr>
      <vt:lpstr>微软雅黑</vt:lpstr>
      <vt:lpstr>Wingdings</vt:lpstr>
      <vt:lpstr>黑体</vt:lpstr>
      <vt:lpstr>Calibri</vt:lpstr>
      <vt:lpstr>Times New Roman</vt:lpstr>
      <vt:lpstr>NEU-BZ-S92</vt:lpstr>
      <vt:lpstr>方正书宋_GBK</vt:lpstr>
      <vt:lpstr>楷体</vt:lpstr>
      <vt:lpstr>方正宋黑_GBK</vt:lpstr>
      <vt:lpstr>宋体</vt:lpstr>
      <vt:lpstr>自定义设计方案</vt:lpstr>
      <vt:lpstr>6　*兼爱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2020-09-14T09:23:09Z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