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60" r:id="rId3"/>
    <p:sldId id="293" r:id="rId4"/>
    <p:sldId id="265" r:id="rId5"/>
    <p:sldId id="267" r:id="rId6"/>
    <p:sldId id="269" r:id="rId7"/>
    <p:sldId id="294" r:id="rId8"/>
    <p:sldId id="306" r:id="rId9"/>
    <p:sldId id="290" r:id="rId10"/>
    <p:sldId id="295" r:id="rId11"/>
    <p:sldId id="296" r:id="rId12"/>
    <p:sldId id="297" r:id="rId13"/>
    <p:sldId id="310" r:id="rId14"/>
    <p:sldId id="298" r:id="rId15"/>
    <p:sldId id="299" r:id="rId16"/>
    <p:sldId id="300" r:id="rId17"/>
    <p:sldId id="309" r:id="rId18"/>
    <p:sldId id="302" r:id="rId19"/>
    <p:sldId id="301" r:id="rId20"/>
    <p:sldId id="307" r:id="rId21"/>
    <p:sldId id="308" r:id="rId22"/>
    <p:sldId id="303" r:id="rId23"/>
    <p:sldId id="304" r:id="rId24"/>
    <p:sldId id="292" r:id="rId25"/>
    <p:sldId id="305" r:id="rId26"/>
    <p:sldId id="289" r:id="rId27"/>
  </p:sldIdLst>
  <p:sldSz cx="12192000" cy="685800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userDrawn="1">
          <p15:clr>
            <a:srgbClr val="A4A3A4"/>
          </p15:clr>
        </p15:guide>
        <p15:guide id="2" pos="4815" userDrawn="1">
          <p15:clr>
            <a:srgbClr val="A4A3A4"/>
          </p15:clr>
        </p15:guide>
        <p15:guide id="3" pos="3454"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77" autoAdjust="0"/>
    <p:restoredTop sz="95317" autoAdjust="0"/>
  </p:normalViewPr>
  <p:slideViewPr>
    <p:cSldViewPr snapToGrid="0" showGuides="1">
      <p:cViewPr varScale="1">
        <p:scale>
          <a:sx n="58" d="100"/>
          <a:sy n="58" d="100"/>
        </p:scale>
        <p:origin x="62" y="326"/>
      </p:cViewPr>
      <p:guideLst>
        <p:guide orient="horz" pos="2092"/>
        <p:guide pos="4815"/>
        <p:guide pos="3454"/>
      </p:guideLst>
    </p:cSldViewPr>
  </p:slideViewPr>
  <p:notesTextViewPr>
    <p:cViewPr>
      <p:scale>
        <a:sx n="300" d="100"/>
        <a:sy n="300" d="100"/>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3.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微软雅黑" panose="020b0503020204020204" pitchFamily="34"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smtClean="0">
                <a:latin typeface="+mn-lt"/>
                <a:ea typeface="微软雅黑" panose="020b0503020204020204" pitchFamily="34" charset="-122"/>
              </a:defRPr>
            </a:lvl1pPr>
          </a:lstStyle>
          <a:p>
            <a:pPr>
              <a:defRPr/>
            </a:pPr>
            <a:fld id="{4C976ED8-A2F8-44B2-9E9B-484DCC3D921D}" type="datetimeFigureOut">
              <a:rPr lang="zh-CN" altLang="en-US" smtClean="0"/>
              <a:pPr>
                <a:defRPr/>
              </a:pPr>
              <a:t>2023/3/20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ea typeface="微软雅黑" panose="020b0503020204020204" pitchFamily="34" charset="-122"/>
              </a:defRPr>
            </a:lvl1pPr>
          </a:lstStyle>
          <a:p>
            <a:fld id="{167FA93C-29B1-4199-89B1-C9D8A0C7888C}" type="slidenum">
              <a:rPr lang="zh-CN" altLang="en-US" smtClean="0"/>
              <a:t>‹#›</a:t>
            </a:fld>
            <a:endParaRPr lang="zh-CN" altLang="en-US"/>
          </a:p>
        </p:txBody>
      </p:sp>
    </p:spTree>
    <p:extLst>
      <p:ext uri="{BB962C8B-B14F-4D97-AF65-F5344CB8AC3E}">
        <p14:creationId xmlns:p14="http://schemas.microsoft.com/office/powerpoint/2010/main" val="375757060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fontAlgn="base">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fontAlgn="base">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fontAlgn="base">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fontAlgn="base">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a:t>
            </a:fld>
            <a:endParaRPr lang="zh-CN" altLang="en-US">
              <a:latin typeface="Calibri" pitchFamily="34" charset="0"/>
            </a:endParaRPr>
          </a:p>
        </p:txBody>
      </p:sp>
    </p:spTree>
    <p:extLst>
      <p:ext uri="{BB962C8B-B14F-4D97-AF65-F5344CB8AC3E}">
        <p14:creationId xmlns:p14="http://schemas.microsoft.com/office/powerpoint/2010/main" val="258531602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10</a:t>
            </a:fld>
            <a:endParaRPr lang="zh-CN" altLang="en-US">
              <a:latin typeface="Calibri" pitchFamily="34" charset="0"/>
            </a:endParaRPr>
          </a:p>
        </p:txBody>
      </p:sp>
    </p:spTree>
    <p:extLst>
      <p:ext uri="{BB962C8B-B14F-4D97-AF65-F5344CB8AC3E}">
        <p14:creationId xmlns:p14="http://schemas.microsoft.com/office/powerpoint/2010/main" val="3853496611"/>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11</a:t>
            </a:fld>
            <a:endParaRPr lang="zh-CN" altLang="en-US">
              <a:latin typeface="Calibri" pitchFamily="34" charset="0"/>
            </a:endParaRPr>
          </a:p>
        </p:txBody>
      </p:sp>
    </p:spTree>
    <p:extLst>
      <p:ext uri="{BB962C8B-B14F-4D97-AF65-F5344CB8AC3E}">
        <p14:creationId xmlns:p14="http://schemas.microsoft.com/office/powerpoint/2010/main" val="215849523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12</a:t>
            </a:fld>
            <a:endParaRPr lang="zh-CN" altLang="en-US">
              <a:latin typeface="Calibri" pitchFamily="34" charset="0"/>
            </a:endParaRPr>
          </a:p>
        </p:txBody>
      </p:sp>
    </p:spTree>
    <p:extLst>
      <p:ext uri="{BB962C8B-B14F-4D97-AF65-F5344CB8AC3E}">
        <p14:creationId xmlns:p14="http://schemas.microsoft.com/office/powerpoint/2010/main" val="281048751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13</a:t>
            </a:fld>
            <a:endParaRPr lang="zh-CN" altLang="en-US">
              <a:latin typeface="Calibri" pitchFamily="34" charset="0"/>
            </a:endParaRPr>
          </a:p>
        </p:txBody>
      </p:sp>
    </p:spTree>
    <p:extLst>
      <p:ext uri="{BB962C8B-B14F-4D97-AF65-F5344CB8AC3E}">
        <p14:creationId xmlns:p14="http://schemas.microsoft.com/office/powerpoint/2010/main" val="78187451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14</a:t>
            </a:fld>
            <a:endParaRPr lang="zh-CN" altLang="en-US">
              <a:latin typeface="Calibri" pitchFamily="34" charset="0"/>
            </a:endParaRPr>
          </a:p>
        </p:txBody>
      </p:sp>
    </p:spTree>
    <p:extLst>
      <p:ext uri="{BB962C8B-B14F-4D97-AF65-F5344CB8AC3E}">
        <p14:creationId xmlns:p14="http://schemas.microsoft.com/office/powerpoint/2010/main" val="149899629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15</a:t>
            </a:fld>
            <a:endParaRPr lang="zh-CN" altLang="en-US">
              <a:latin typeface="Calibri" pitchFamily="34" charset="0"/>
            </a:endParaRPr>
          </a:p>
        </p:txBody>
      </p:sp>
    </p:spTree>
    <p:extLst>
      <p:ext uri="{BB962C8B-B14F-4D97-AF65-F5344CB8AC3E}">
        <p14:creationId xmlns:p14="http://schemas.microsoft.com/office/powerpoint/2010/main" val="88481386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16</a:t>
            </a:fld>
            <a:endParaRPr lang="zh-CN" altLang="en-US">
              <a:latin typeface="Calibri" pitchFamily="34" charset="0"/>
            </a:endParaRPr>
          </a:p>
        </p:txBody>
      </p:sp>
    </p:spTree>
    <p:extLst>
      <p:ext uri="{BB962C8B-B14F-4D97-AF65-F5344CB8AC3E}">
        <p14:creationId xmlns:p14="http://schemas.microsoft.com/office/powerpoint/2010/main" val="273678442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17</a:t>
            </a:fld>
            <a:endParaRPr lang="zh-CN" altLang="en-US">
              <a:latin typeface="Calibri" pitchFamily="34" charset="0"/>
            </a:endParaRPr>
          </a:p>
        </p:txBody>
      </p:sp>
    </p:spTree>
    <p:extLst>
      <p:ext uri="{BB962C8B-B14F-4D97-AF65-F5344CB8AC3E}">
        <p14:creationId xmlns:p14="http://schemas.microsoft.com/office/powerpoint/2010/main" val="248017085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18</a:t>
            </a:fld>
            <a:endParaRPr lang="zh-CN" altLang="en-US">
              <a:latin typeface="Calibri" pitchFamily="34" charset="0"/>
            </a:endParaRPr>
          </a:p>
        </p:txBody>
      </p:sp>
    </p:spTree>
    <p:extLst>
      <p:ext uri="{BB962C8B-B14F-4D97-AF65-F5344CB8AC3E}">
        <p14:creationId xmlns:p14="http://schemas.microsoft.com/office/powerpoint/2010/main" val="3812371926"/>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19</a:t>
            </a:fld>
            <a:endParaRPr lang="zh-CN" altLang="en-US">
              <a:latin typeface="Calibri" pitchFamily="34" charset="0"/>
            </a:endParaRPr>
          </a:p>
        </p:txBody>
      </p:sp>
    </p:spTree>
    <p:extLst>
      <p:ext uri="{BB962C8B-B14F-4D97-AF65-F5344CB8AC3E}">
        <p14:creationId xmlns:p14="http://schemas.microsoft.com/office/powerpoint/2010/main" val="122033671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a:t>
            </a:fld>
            <a:endParaRPr lang="zh-CN" altLang="en-US">
              <a:latin typeface="Calibri" pitchFamily="34" charset="0"/>
            </a:endParaRPr>
          </a:p>
        </p:txBody>
      </p:sp>
    </p:spTree>
    <p:extLst>
      <p:ext uri="{BB962C8B-B14F-4D97-AF65-F5344CB8AC3E}">
        <p14:creationId xmlns:p14="http://schemas.microsoft.com/office/powerpoint/2010/main" val="1724327160"/>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20</a:t>
            </a:fld>
            <a:endParaRPr lang="zh-CN" altLang="en-US">
              <a:latin typeface="Calibri" pitchFamily="34" charset="0"/>
            </a:endParaRPr>
          </a:p>
        </p:txBody>
      </p:sp>
    </p:spTree>
    <p:extLst>
      <p:ext uri="{BB962C8B-B14F-4D97-AF65-F5344CB8AC3E}">
        <p14:creationId xmlns:p14="http://schemas.microsoft.com/office/powerpoint/2010/main" val="152416467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21</a:t>
            </a:fld>
            <a:endParaRPr lang="zh-CN" altLang="en-US">
              <a:latin typeface="Calibri" pitchFamily="34" charset="0"/>
            </a:endParaRPr>
          </a:p>
        </p:txBody>
      </p:sp>
    </p:spTree>
    <p:extLst>
      <p:ext uri="{BB962C8B-B14F-4D97-AF65-F5344CB8AC3E}">
        <p14:creationId xmlns:p14="http://schemas.microsoft.com/office/powerpoint/2010/main" val="948834963"/>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22</a:t>
            </a:fld>
            <a:endParaRPr lang="zh-CN" altLang="en-US">
              <a:latin typeface="Calibri" pitchFamily="34" charset="0"/>
            </a:endParaRPr>
          </a:p>
        </p:txBody>
      </p:sp>
    </p:spTree>
    <p:extLst>
      <p:ext uri="{BB962C8B-B14F-4D97-AF65-F5344CB8AC3E}">
        <p14:creationId xmlns:p14="http://schemas.microsoft.com/office/powerpoint/2010/main" val="168995525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575AF166-D0FE-40B3-9ED7-1C524B3E0E47}" type="slidenum">
              <a:rPr lang="zh-CN" altLang="en-US">
                <a:latin typeface="Calibri" pitchFamily="34" charset="0"/>
              </a:rPr>
              <a:t>23</a:t>
            </a:fld>
            <a:endParaRPr lang="zh-CN" altLang="en-US">
              <a:latin typeface="Calibri" pitchFamily="34" charset="0"/>
            </a:endParaRPr>
          </a:p>
        </p:txBody>
      </p:sp>
    </p:spTree>
    <p:extLst>
      <p:ext uri="{BB962C8B-B14F-4D97-AF65-F5344CB8AC3E}">
        <p14:creationId xmlns:p14="http://schemas.microsoft.com/office/powerpoint/2010/main" val="2825023378"/>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24</a:t>
            </a:fld>
            <a:endParaRPr lang="zh-CN" altLang="en-US">
              <a:latin typeface="Calibri" pitchFamily="34" charset="0"/>
            </a:endParaRPr>
          </a:p>
        </p:txBody>
      </p:sp>
    </p:spTree>
    <p:extLst>
      <p:ext uri="{BB962C8B-B14F-4D97-AF65-F5344CB8AC3E}">
        <p14:creationId xmlns:p14="http://schemas.microsoft.com/office/powerpoint/2010/main" val="352951455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z="40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25</a:t>
            </a:fld>
            <a:endParaRPr lang="zh-CN" altLang="en-US">
              <a:latin typeface="Calibri" pitchFamily="34" charset="0"/>
            </a:endParaRPr>
          </a:p>
        </p:txBody>
      </p:sp>
    </p:spTree>
    <p:extLst>
      <p:ext uri="{BB962C8B-B14F-4D97-AF65-F5344CB8AC3E}">
        <p14:creationId xmlns:p14="http://schemas.microsoft.com/office/powerpoint/2010/main" val="214848879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575AF166-D0FE-40B3-9ED7-1C524B3E0E47}" type="slidenum">
              <a:rPr lang="zh-CN" altLang="en-US">
                <a:latin typeface="Calibri" pitchFamily="34" charset="0"/>
              </a:rPr>
              <a:t>3</a:t>
            </a:fld>
            <a:endParaRPr lang="zh-CN" altLang="en-US">
              <a:latin typeface="Calibri" pitchFamily="34" charset="0"/>
            </a:endParaRPr>
          </a:p>
        </p:txBody>
      </p:sp>
    </p:spTree>
    <p:extLst>
      <p:ext uri="{BB962C8B-B14F-4D97-AF65-F5344CB8AC3E}">
        <p14:creationId xmlns:p14="http://schemas.microsoft.com/office/powerpoint/2010/main" val="82913758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575AF166-D0FE-40B3-9ED7-1C524B3E0E47}" type="slidenum">
              <a:rPr lang="zh-CN" altLang="en-US">
                <a:latin typeface="Calibri" pitchFamily="34" charset="0"/>
              </a:rPr>
              <a:t>4</a:t>
            </a:fld>
            <a:endParaRPr lang="zh-CN" altLang="en-US">
              <a:latin typeface="Calibri" pitchFamily="34" charset="0"/>
            </a:endParaRPr>
          </a:p>
        </p:txBody>
      </p:sp>
    </p:spTree>
    <p:extLst>
      <p:ext uri="{BB962C8B-B14F-4D97-AF65-F5344CB8AC3E}">
        <p14:creationId xmlns:p14="http://schemas.microsoft.com/office/powerpoint/2010/main" val="12895579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5</a:t>
            </a:fld>
            <a:endParaRPr lang="zh-CN" altLang="en-US">
              <a:latin typeface="Calibri" pitchFamily="34" charset="0"/>
            </a:endParaRPr>
          </a:p>
        </p:txBody>
      </p:sp>
    </p:spTree>
    <p:extLst>
      <p:ext uri="{BB962C8B-B14F-4D97-AF65-F5344CB8AC3E}">
        <p14:creationId xmlns:p14="http://schemas.microsoft.com/office/powerpoint/2010/main" val="114334695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6</a:t>
            </a:fld>
            <a:endParaRPr lang="zh-CN" altLang="en-US">
              <a:latin typeface="Calibri" pitchFamily="34" charset="0"/>
            </a:endParaRPr>
          </a:p>
        </p:txBody>
      </p:sp>
    </p:spTree>
    <p:extLst>
      <p:ext uri="{BB962C8B-B14F-4D97-AF65-F5344CB8AC3E}">
        <p14:creationId xmlns:p14="http://schemas.microsoft.com/office/powerpoint/2010/main" val="14254792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7</a:t>
            </a:fld>
            <a:endParaRPr lang="zh-CN" altLang="en-US">
              <a:latin typeface="Calibri" pitchFamily="34" charset="0"/>
            </a:endParaRPr>
          </a:p>
        </p:txBody>
      </p:sp>
    </p:spTree>
    <p:extLst>
      <p:ext uri="{BB962C8B-B14F-4D97-AF65-F5344CB8AC3E}">
        <p14:creationId xmlns:p14="http://schemas.microsoft.com/office/powerpoint/2010/main" val="48636485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575AF166-D0FE-40B3-9ED7-1C524B3E0E47}" type="slidenum">
              <a:rPr lang="zh-CN" altLang="en-US">
                <a:latin typeface="Calibri" pitchFamily="34" charset="0"/>
              </a:rPr>
              <a:t>8</a:t>
            </a:fld>
            <a:endParaRPr lang="zh-CN" altLang="en-US">
              <a:latin typeface="Calibri" pitchFamily="34" charset="0"/>
            </a:endParaRPr>
          </a:p>
        </p:txBody>
      </p:sp>
    </p:spTree>
    <p:extLst>
      <p:ext uri="{BB962C8B-B14F-4D97-AF65-F5344CB8AC3E}">
        <p14:creationId xmlns:p14="http://schemas.microsoft.com/office/powerpoint/2010/main" val="1102173267"/>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itchFamily="34" charset="0"/>
              </a:rPr>
              <a:t>9</a:t>
            </a:fld>
            <a:endParaRPr lang="zh-CN" altLang="en-US">
              <a:latin typeface="Calibri" pitchFamily="34" charset="0"/>
            </a:endParaRPr>
          </a:p>
        </p:txBody>
      </p:sp>
    </p:spTree>
    <p:extLst>
      <p:ext uri="{BB962C8B-B14F-4D97-AF65-F5344CB8AC3E}">
        <p14:creationId xmlns:p14="http://schemas.microsoft.com/office/powerpoint/2010/main" val="188625416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B501654-C328-4D7F-8379-14C1805D0D0D}" type="datetimeFigureOut">
              <a:rPr lang="zh-CN" altLang="en-US"/>
              <a:pPr>
                <a:defRPr/>
              </a:pPr>
              <a:t>2023/3/20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4421DB7-F3D9-48CB-8617-87E748E92883}" type="slidenum">
              <a:rPr lang="zh-CN" altLang="en-US"/>
              <a:t>‹#›</a:t>
            </a:fld>
            <a:endParaRPr lang="zh-CN" altLang="en-US"/>
          </a:p>
        </p:txBody>
      </p:sp>
    </p:spTree>
    <p:extLst>
      <p:ext uri="{BB962C8B-B14F-4D97-AF65-F5344CB8AC3E}">
        <p14:creationId xmlns:p14="http://schemas.microsoft.com/office/powerpoint/2010/main" val="197876937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D132489-02C9-4B03-8508-CE0419D7D36C}" type="datetimeFigureOut">
              <a:rPr lang="zh-CN" altLang="en-US"/>
              <a:pPr>
                <a:defRPr/>
              </a:pPr>
              <a:t>2023/3/20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F3826D8-9AD3-419B-A4E6-CC8E8BEDD67B}" type="slidenum">
              <a:rPr lang="zh-CN" altLang="en-US"/>
              <a:t>‹#›</a:t>
            </a:fld>
            <a:endParaRPr lang="zh-CN" altLang="en-US"/>
          </a:p>
        </p:txBody>
      </p:sp>
    </p:spTree>
    <p:extLst>
      <p:ext uri="{BB962C8B-B14F-4D97-AF65-F5344CB8AC3E}">
        <p14:creationId xmlns:p14="http://schemas.microsoft.com/office/powerpoint/2010/main" val="33684107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9B4E0AC-1760-453B-913D-8414A7E3B035}" type="datetimeFigureOut">
              <a:rPr lang="zh-CN" altLang="en-US"/>
              <a:pPr>
                <a:defRPr/>
              </a:pPr>
              <a:t>2023/3/20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7A3F0D1-4657-4B7B-8EC0-DFDEE341E13E}" type="slidenum">
              <a:rPr lang="zh-CN" altLang="en-US"/>
              <a:t>‹#›</a:t>
            </a:fld>
            <a:endParaRPr lang="zh-CN" altLang="en-US"/>
          </a:p>
        </p:txBody>
      </p:sp>
    </p:spTree>
    <p:extLst>
      <p:ext uri="{BB962C8B-B14F-4D97-AF65-F5344CB8AC3E}">
        <p14:creationId xmlns:p14="http://schemas.microsoft.com/office/powerpoint/2010/main" val="424388100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5C3B258-F792-467C-8952-6564F7F7A64C}" type="datetimeFigureOut">
              <a:rPr lang="zh-CN" altLang="en-US"/>
              <a:pPr>
                <a:defRPr/>
              </a:pPr>
              <a:t>2023/3/20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232BDC5-71A1-4D20-8EF0-8F919F29C0C1}" type="slidenum">
              <a:rPr lang="zh-CN" altLang="en-US"/>
              <a:t>‹#›</a:t>
            </a:fld>
            <a:endParaRPr lang="zh-CN" altLang="en-US"/>
          </a:p>
        </p:txBody>
      </p:sp>
    </p:spTree>
    <p:extLst>
      <p:ext uri="{BB962C8B-B14F-4D97-AF65-F5344CB8AC3E}">
        <p14:creationId xmlns:p14="http://schemas.microsoft.com/office/powerpoint/2010/main" val="1180962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8BE8ED0-4CC8-41FB-A813-AF3EE990F4EA}" type="datetimeFigureOut">
              <a:rPr lang="zh-CN" altLang="en-US"/>
              <a:pPr>
                <a:defRPr/>
              </a:pPr>
              <a:t>2023/3/20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8AE3268-E185-4A0B-A5A9-CD634315B018}" type="slidenum">
              <a:rPr lang="zh-CN" altLang="en-US"/>
              <a:t>‹#›</a:t>
            </a:fld>
            <a:endParaRPr lang="zh-CN" altLang="en-US"/>
          </a:p>
        </p:txBody>
      </p:sp>
    </p:spTree>
    <p:extLst>
      <p:ext uri="{BB962C8B-B14F-4D97-AF65-F5344CB8AC3E}">
        <p14:creationId xmlns:p14="http://schemas.microsoft.com/office/powerpoint/2010/main" val="1501709501"/>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E95B230-0B8A-4324-8096-B0A755B49C08}" type="datetimeFigureOut">
              <a:rPr lang="zh-CN" altLang="en-US"/>
              <a:pPr>
                <a:defRPr/>
              </a:pPr>
              <a:t>2023/3/20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5C879A5-D176-4ABC-9E08-BE7D148649D6}" type="slidenum">
              <a:rPr lang="zh-CN" altLang="en-US"/>
              <a:t>‹#›</a:t>
            </a:fld>
            <a:endParaRPr lang="zh-CN" altLang="en-US"/>
          </a:p>
        </p:txBody>
      </p:sp>
      <p:sp>
        <p:nvSpPr>
          <p:cNvPr id="9" name="矩形 8"/>
          <p:cNvSpPr/>
          <p:nvPr userDrawn="1"/>
        </p:nvSpPr>
        <p:spPr>
          <a:xfrm>
            <a:off x="8325228" y="6545425"/>
            <a:ext cx="775136" cy="246221"/>
          </a:xfrm>
          <a:prstGeom prst="rect">
            <a:avLst/>
          </a:prstGeom>
        </p:spPr>
        <p:txBody>
          <a:bodyPr wrap="square">
            <a:spAutoFit/>
          </a:bodyPr>
          <a:lstStyle/>
          <a:p>
            <a:pPr fontAlgn="auto">
              <a:spcBef>
                <a:spcPct val="0"/>
              </a:spcBef>
              <a:spcAft>
                <a:spcPct val="0"/>
              </a:spcAft>
            </a:pPr>
            <a:r>
              <a:rPr lang="en-US" altLang="zh-CN" sz="100">
                <a:solidFill>
                  <a:prstClr val="white"/>
                </a:solidFill>
                <a:latin typeface="Calibri"/>
                <a:ea typeface="宋体"/>
              </a:rPr>
              <a:t>PPT</a:t>
            </a:r>
            <a:r>
              <a:rPr lang="zh-CN" altLang="en-US" sz="100">
                <a:solidFill>
                  <a:prstClr val="white"/>
                </a:solidFill>
                <a:latin typeface="Calibri"/>
                <a:ea typeface="宋体"/>
              </a:rPr>
              <a:t>模板下载：</a:t>
            </a:r>
            <a:r>
              <a:rPr lang="en-US" altLang="zh-CN" sz="100">
                <a:solidFill>
                  <a:prstClr val="white"/>
                </a:solidFill>
                <a:latin typeface="Calibri"/>
                <a:ea typeface="宋体"/>
              </a:rPr>
              <a:t>www.1ppt.com/moban/     </a:t>
            </a:r>
            <a:r>
              <a:rPr lang="zh-CN" altLang="en-US" sz="100">
                <a:solidFill>
                  <a:prstClr val="white"/>
                </a:solidFill>
                <a:latin typeface="Calibri"/>
                <a:ea typeface="宋体"/>
              </a:rPr>
              <a:t>行业</a:t>
            </a:r>
            <a:r>
              <a:rPr lang="en-US" altLang="zh-CN" sz="100">
                <a:solidFill>
                  <a:prstClr val="white"/>
                </a:solidFill>
                <a:latin typeface="Calibri"/>
                <a:ea typeface="宋体"/>
              </a:rPr>
              <a:t>PPT</a:t>
            </a:r>
            <a:r>
              <a:rPr lang="zh-CN" altLang="en-US" sz="100">
                <a:solidFill>
                  <a:prstClr val="white"/>
                </a:solidFill>
                <a:latin typeface="Calibri"/>
                <a:ea typeface="宋体"/>
              </a:rPr>
              <a:t>模板：</a:t>
            </a:r>
            <a:r>
              <a:rPr lang="en-US" altLang="zh-CN" sz="100">
                <a:solidFill>
                  <a:prstClr val="white"/>
                </a:solidFill>
                <a:latin typeface="Calibri"/>
                <a:ea typeface="宋体"/>
              </a:rPr>
              <a:t>www.1ppt.com/hangye/ </a:t>
            </a:r>
          </a:p>
          <a:p>
            <a:pPr fontAlgn="auto">
              <a:spcBef>
                <a:spcPct val="0"/>
              </a:spcBef>
              <a:spcAft>
                <a:spcPct val="0"/>
              </a:spcAft>
            </a:pPr>
            <a:r>
              <a:rPr lang="zh-CN" altLang="en-US" sz="100">
                <a:solidFill>
                  <a:prstClr val="white"/>
                </a:solidFill>
                <a:latin typeface="Calibri"/>
                <a:ea typeface="宋体"/>
              </a:rPr>
              <a:t>节日</a:t>
            </a:r>
            <a:r>
              <a:rPr lang="en-US" altLang="zh-CN" sz="100">
                <a:solidFill>
                  <a:prstClr val="white"/>
                </a:solidFill>
                <a:latin typeface="Calibri"/>
                <a:ea typeface="宋体"/>
              </a:rPr>
              <a:t>PPT</a:t>
            </a:r>
            <a:r>
              <a:rPr lang="zh-CN" altLang="en-US" sz="100">
                <a:solidFill>
                  <a:prstClr val="white"/>
                </a:solidFill>
                <a:latin typeface="Calibri"/>
                <a:ea typeface="宋体"/>
              </a:rPr>
              <a:t>模板：</a:t>
            </a:r>
            <a:r>
              <a:rPr lang="en-US" altLang="zh-CN" sz="100">
                <a:solidFill>
                  <a:prstClr val="white"/>
                </a:solidFill>
                <a:latin typeface="Calibri"/>
                <a:ea typeface="宋体"/>
              </a:rPr>
              <a:t>www.1ppt.com/jieri/           PPT</a:t>
            </a:r>
            <a:r>
              <a:rPr lang="zh-CN" altLang="en-US" sz="100">
                <a:solidFill>
                  <a:prstClr val="white"/>
                </a:solidFill>
                <a:latin typeface="Calibri"/>
                <a:ea typeface="宋体"/>
              </a:rPr>
              <a:t>素材下载：</a:t>
            </a:r>
            <a:r>
              <a:rPr lang="en-US" altLang="zh-CN" sz="100">
                <a:solidFill>
                  <a:prstClr val="white"/>
                </a:solidFill>
                <a:latin typeface="Calibri"/>
                <a:ea typeface="宋体"/>
              </a:rPr>
              <a:t>www.1ppt.com/sucai/</a:t>
            </a:r>
          </a:p>
          <a:p>
            <a:pPr fontAlgn="auto">
              <a:spcBef>
                <a:spcPct val="0"/>
              </a:spcBef>
              <a:spcAft>
                <a:spcPct val="0"/>
              </a:spcAft>
            </a:pPr>
            <a:r>
              <a:rPr lang="en-US" altLang="zh-CN" sz="100">
                <a:solidFill>
                  <a:prstClr val="white"/>
                </a:solidFill>
                <a:latin typeface="Calibri"/>
                <a:ea typeface="宋体"/>
              </a:rPr>
              <a:t>PPT</a:t>
            </a:r>
            <a:r>
              <a:rPr lang="zh-CN" altLang="en-US" sz="100">
                <a:solidFill>
                  <a:prstClr val="white"/>
                </a:solidFill>
                <a:latin typeface="Calibri"/>
                <a:ea typeface="宋体"/>
              </a:rPr>
              <a:t>背景图片：</a:t>
            </a:r>
            <a:r>
              <a:rPr lang="en-US" altLang="zh-CN" sz="100">
                <a:solidFill>
                  <a:prstClr val="white"/>
                </a:solidFill>
                <a:latin typeface="Calibri"/>
                <a:ea typeface="宋体"/>
              </a:rPr>
              <a:t>www.1ppt.com/beijing/      PPT</a:t>
            </a:r>
            <a:r>
              <a:rPr lang="zh-CN" altLang="en-US" sz="100">
                <a:solidFill>
                  <a:prstClr val="white"/>
                </a:solidFill>
                <a:latin typeface="Calibri"/>
                <a:ea typeface="宋体"/>
              </a:rPr>
              <a:t>图表下载：</a:t>
            </a:r>
            <a:r>
              <a:rPr lang="en-US" altLang="zh-CN" sz="100">
                <a:solidFill>
                  <a:prstClr val="white"/>
                </a:solidFill>
                <a:latin typeface="Calibri"/>
                <a:ea typeface="宋体"/>
              </a:rPr>
              <a:t>www.1ppt.com/tubiao/      </a:t>
            </a:r>
          </a:p>
          <a:p>
            <a:pPr fontAlgn="auto">
              <a:spcBef>
                <a:spcPct val="0"/>
              </a:spcBef>
              <a:spcAft>
                <a:spcPct val="0"/>
              </a:spcAft>
            </a:pPr>
            <a:r>
              <a:rPr lang="zh-CN" altLang="en-US" sz="100">
                <a:solidFill>
                  <a:prstClr val="white"/>
                </a:solidFill>
                <a:latin typeface="Calibri"/>
                <a:ea typeface="宋体"/>
              </a:rPr>
              <a:t>优秀</a:t>
            </a:r>
            <a:r>
              <a:rPr lang="en-US" altLang="zh-CN" sz="100">
                <a:solidFill>
                  <a:prstClr val="white"/>
                </a:solidFill>
                <a:latin typeface="Calibri"/>
                <a:ea typeface="宋体"/>
              </a:rPr>
              <a:t>PPT</a:t>
            </a:r>
            <a:r>
              <a:rPr lang="zh-CN" altLang="en-US" sz="100">
                <a:solidFill>
                  <a:prstClr val="white"/>
                </a:solidFill>
                <a:latin typeface="Calibri"/>
                <a:ea typeface="宋体"/>
              </a:rPr>
              <a:t>下载：</a:t>
            </a:r>
            <a:r>
              <a:rPr lang="en-US" altLang="zh-CN" sz="100">
                <a:solidFill>
                  <a:prstClr val="white"/>
                </a:solidFill>
                <a:latin typeface="Calibri"/>
                <a:ea typeface="宋体"/>
              </a:rPr>
              <a:t>www.1ppt.com/xiazai/        PPT</a:t>
            </a:r>
            <a:r>
              <a:rPr lang="zh-CN" altLang="en-US" sz="100">
                <a:solidFill>
                  <a:prstClr val="white"/>
                </a:solidFill>
                <a:latin typeface="Calibri"/>
                <a:ea typeface="宋体"/>
              </a:rPr>
              <a:t>教程： </a:t>
            </a:r>
            <a:r>
              <a:rPr lang="en-US" altLang="zh-CN" sz="100">
                <a:solidFill>
                  <a:prstClr val="white"/>
                </a:solidFill>
                <a:latin typeface="Calibri"/>
                <a:ea typeface="宋体"/>
              </a:rPr>
              <a:t>www.1ppt.com/powerpoint/      </a:t>
            </a:r>
          </a:p>
          <a:p>
            <a:pPr fontAlgn="auto">
              <a:spcBef>
                <a:spcPct val="0"/>
              </a:spcBef>
              <a:spcAft>
                <a:spcPct val="0"/>
              </a:spcAft>
            </a:pPr>
            <a:r>
              <a:rPr lang="en-US" altLang="zh-CN" sz="100">
                <a:solidFill>
                  <a:prstClr val="white"/>
                </a:solidFill>
                <a:latin typeface="Calibri"/>
                <a:ea typeface="宋体"/>
              </a:rPr>
              <a:t>Word</a:t>
            </a:r>
            <a:r>
              <a:rPr lang="zh-CN" altLang="en-US" sz="100">
                <a:solidFill>
                  <a:prstClr val="white"/>
                </a:solidFill>
                <a:latin typeface="Calibri"/>
                <a:ea typeface="宋体"/>
              </a:rPr>
              <a:t>教程： </a:t>
            </a:r>
            <a:r>
              <a:rPr lang="en-US" altLang="zh-CN" sz="100">
                <a:solidFill>
                  <a:prstClr val="white"/>
                </a:solidFill>
                <a:latin typeface="Calibri"/>
                <a:ea typeface="宋体"/>
              </a:rPr>
              <a:t>www.1ppt.com/word/              Excel</a:t>
            </a:r>
            <a:r>
              <a:rPr lang="zh-CN" altLang="en-US" sz="100">
                <a:solidFill>
                  <a:prstClr val="white"/>
                </a:solidFill>
                <a:latin typeface="Calibri"/>
                <a:ea typeface="宋体"/>
              </a:rPr>
              <a:t>教程：</a:t>
            </a:r>
            <a:r>
              <a:rPr lang="en-US" altLang="zh-CN" sz="100">
                <a:solidFill>
                  <a:prstClr val="white"/>
                </a:solidFill>
                <a:latin typeface="Calibri"/>
                <a:ea typeface="宋体"/>
              </a:rPr>
              <a:t>www.1ppt.com/excel/  </a:t>
            </a:r>
          </a:p>
          <a:p>
            <a:pPr fontAlgn="auto">
              <a:spcBef>
                <a:spcPct val="0"/>
              </a:spcBef>
              <a:spcAft>
                <a:spcPct val="0"/>
              </a:spcAft>
            </a:pPr>
            <a:r>
              <a:rPr lang="zh-CN" altLang="en-US" sz="100">
                <a:solidFill>
                  <a:prstClr val="white"/>
                </a:solidFill>
                <a:latin typeface="Calibri"/>
                <a:ea typeface="宋体"/>
              </a:rPr>
              <a:t>资料下载：</a:t>
            </a:r>
            <a:r>
              <a:rPr lang="en-US" altLang="zh-CN" sz="100">
                <a:solidFill>
                  <a:prstClr val="white"/>
                </a:solidFill>
                <a:latin typeface="Calibri"/>
                <a:ea typeface="宋体"/>
              </a:rPr>
              <a:t>www.1ppt.com/ziliao/                PPT</a:t>
            </a:r>
            <a:r>
              <a:rPr lang="zh-CN" altLang="en-US" sz="100">
                <a:solidFill>
                  <a:prstClr val="white"/>
                </a:solidFill>
                <a:latin typeface="Calibri"/>
                <a:ea typeface="宋体"/>
              </a:rPr>
              <a:t>课件下载：</a:t>
            </a:r>
            <a:r>
              <a:rPr lang="en-US" altLang="zh-CN" sz="100">
                <a:solidFill>
                  <a:prstClr val="white"/>
                </a:solidFill>
                <a:latin typeface="Calibri"/>
                <a:ea typeface="宋体"/>
              </a:rPr>
              <a:t>www.1ppt.com/kejian/ </a:t>
            </a:r>
          </a:p>
          <a:p>
            <a:pPr fontAlgn="auto">
              <a:spcBef>
                <a:spcPct val="0"/>
              </a:spcBef>
              <a:spcAft>
                <a:spcPct val="0"/>
              </a:spcAft>
            </a:pPr>
            <a:r>
              <a:rPr lang="zh-CN" altLang="en-US" sz="100">
                <a:solidFill>
                  <a:prstClr val="white"/>
                </a:solidFill>
                <a:latin typeface="Calibri"/>
                <a:ea typeface="宋体"/>
              </a:rPr>
              <a:t>范文下载：</a:t>
            </a:r>
            <a:r>
              <a:rPr lang="en-US" altLang="zh-CN" sz="100">
                <a:solidFill>
                  <a:prstClr val="white"/>
                </a:solidFill>
                <a:latin typeface="Calibri"/>
                <a:ea typeface="宋体"/>
              </a:rPr>
              <a:t>www.1ppt.com/fanwen/             </a:t>
            </a:r>
            <a:r>
              <a:rPr lang="zh-CN" altLang="en-US" sz="100">
                <a:solidFill>
                  <a:prstClr val="white"/>
                </a:solidFill>
                <a:latin typeface="Calibri"/>
                <a:ea typeface="宋体"/>
              </a:rPr>
              <a:t>试卷下载：</a:t>
            </a:r>
            <a:r>
              <a:rPr lang="en-US" altLang="zh-CN" sz="100">
                <a:solidFill>
                  <a:prstClr val="white"/>
                </a:solidFill>
                <a:latin typeface="Calibri"/>
                <a:ea typeface="宋体"/>
              </a:rPr>
              <a:t>www.1ppt.com/shiti/  </a:t>
            </a:r>
          </a:p>
          <a:p>
            <a:pPr fontAlgn="auto">
              <a:spcBef>
                <a:spcPct val="0"/>
              </a:spcBef>
              <a:spcAft>
                <a:spcPct val="0"/>
              </a:spcAft>
            </a:pPr>
            <a:r>
              <a:rPr lang="zh-CN" altLang="en-US" sz="100">
                <a:solidFill>
                  <a:prstClr val="white"/>
                </a:solidFill>
                <a:latin typeface="Calibri"/>
                <a:ea typeface="宋体"/>
              </a:rPr>
              <a:t>教案下载：</a:t>
            </a:r>
            <a:r>
              <a:rPr lang="en-US" altLang="zh-CN" sz="100">
                <a:solidFill>
                  <a:prstClr val="white"/>
                </a:solidFill>
                <a:latin typeface="Calibri"/>
                <a:ea typeface="宋体"/>
              </a:rPr>
              <a:t>www.1ppt.com/jiaoan/        </a:t>
            </a:r>
          </a:p>
          <a:p>
            <a:pPr fontAlgn="auto">
              <a:spcBef>
                <a:spcPct val="0"/>
              </a:spcBef>
              <a:spcAft>
                <a:spcPct val="0"/>
              </a:spcAft>
            </a:pPr>
            <a:r>
              <a:rPr lang="zh-CN" altLang="en-US" sz="100">
                <a:solidFill>
                  <a:prstClr val="white"/>
                </a:solidFill>
                <a:latin typeface="Calibri"/>
                <a:ea typeface="宋体"/>
              </a:rPr>
              <a:t>字体下载：</a:t>
            </a:r>
            <a:r>
              <a:rPr lang="en-US" altLang="zh-CN" sz="100">
                <a:solidFill>
                  <a:prstClr val="white"/>
                </a:solidFill>
                <a:latin typeface="Calibri"/>
                <a:ea typeface="宋体"/>
              </a:rPr>
              <a:t>www.1ppt.com/ziti/</a:t>
            </a:r>
          </a:p>
          <a:p>
            <a:pPr fontAlgn="auto">
              <a:spcBef>
                <a:spcPct val="0"/>
              </a:spcBef>
              <a:spcAft>
                <a:spcPct val="0"/>
              </a:spcAft>
            </a:pPr>
            <a:r>
              <a:rPr lang="en-US" altLang="zh-CN" sz="100">
                <a:solidFill>
                  <a:prstClr val="white"/>
                </a:solidFill>
                <a:latin typeface="Calibri"/>
                <a:ea typeface="宋体"/>
              </a:rPr>
              <a:t> </a:t>
            </a:r>
            <a:endParaRPr lang="zh-CN" altLang="en-US" sz="100">
              <a:solidFill>
                <a:prstClr val="white"/>
              </a:solidFill>
              <a:latin typeface="Calibri"/>
              <a:ea typeface="宋体"/>
            </a:endParaRPr>
          </a:p>
        </p:txBody>
      </p:sp>
    </p:spTree>
    <p:extLst>
      <p:ext uri="{BB962C8B-B14F-4D97-AF65-F5344CB8AC3E}">
        <p14:creationId xmlns:p14="http://schemas.microsoft.com/office/powerpoint/2010/main" val="172874878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DF3C78F-01F3-4EBB-8C19-5282C12060D8}" type="datetimeFigureOut">
              <a:rPr lang="zh-CN" altLang="en-US"/>
              <a:pPr>
                <a:defRPr/>
              </a:pPr>
              <a:t>2023/3/20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74A41306-BA03-4BCE-9FF0-80456018BC56}" type="slidenum">
              <a:rPr lang="zh-CN" altLang="en-US"/>
              <a:t>‹#›</a:t>
            </a:fld>
            <a:endParaRPr lang="zh-CN" altLang="en-US"/>
          </a:p>
        </p:txBody>
      </p:sp>
    </p:spTree>
    <p:extLst>
      <p:ext uri="{BB962C8B-B14F-4D97-AF65-F5344CB8AC3E}">
        <p14:creationId xmlns:p14="http://schemas.microsoft.com/office/powerpoint/2010/main" val="374495926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EA828795-3798-49B7-99EE-351E9F40A0C4}" type="datetimeFigureOut">
              <a:rPr lang="zh-CN" altLang="en-US"/>
              <a:pPr>
                <a:defRPr/>
              </a:pPr>
              <a:t>2023/3/20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6D707729-9787-46F8-B085-CA1F955117C8}" type="slidenum">
              <a:rPr lang="zh-CN" altLang="en-US"/>
              <a:t>‹#›</a:t>
            </a:fld>
            <a:endParaRPr lang="zh-CN" altLang="en-US"/>
          </a:p>
        </p:txBody>
      </p:sp>
    </p:spTree>
    <p:extLst>
      <p:ext uri="{BB962C8B-B14F-4D97-AF65-F5344CB8AC3E}">
        <p14:creationId xmlns:p14="http://schemas.microsoft.com/office/powerpoint/2010/main" val="93697186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DDF77328-FDBE-4128-A06A-0E4EBD2AD1E0}" type="datetimeFigureOut">
              <a:rPr lang="zh-CN" altLang="en-US"/>
              <a:pPr>
                <a:defRPr/>
              </a:pPr>
              <a:t>2023/3/20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5F54854-6997-4642-95D0-70E8C6EE6C37}" type="slidenum">
              <a:rPr lang="zh-CN" altLang="en-US"/>
              <a:t>‹#›</a:t>
            </a:fld>
            <a:endParaRPr lang="zh-CN" altLang="en-US"/>
          </a:p>
        </p:txBody>
      </p:sp>
    </p:spTree>
    <p:extLst>
      <p:ext uri="{BB962C8B-B14F-4D97-AF65-F5344CB8AC3E}">
        <p14:creationId xmlns:p14="http://schemas.microsoft.com/office/powerpoint/2010/main" val="395129782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38BD367-96EF-42E6-B24E-CA1E7E032EF0}" type="datetimeFigureOut">
              <a:rPr lang="zh-CN" altLang="en-US"/>
              <a:pPr>
                <a:defRPr/>
              </a:pPr>
              <a:t>2023/3/20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18B825A-7E81-44C3-B3B9-3CE7C7317BE7}" type="slidenum">
              <a:rPr lang="zh-CN" altLang="en-US"/>
              <a:t>‹#›</a:t>
            </a:fld>
            <a:endParaRPr lang="zh-CN" altLang="en-US"/>
          </a:p>
        </p:txBody>
      </p:sp>
    </p:spTree>
    <p:extLst>
      <p:ext uri="{BB962C8B-B14F-4D97-AF65-F5344CB8AC3E}">
        <p14:creationId xmlns:p14="http://schemas.microsoft.com/office/powerpoint/2010/main" val="2582575793"/>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C4923F-5CC1-47A1-8CDC-A5AB7535644B}" type="datetimeFigureOut">
              <a:rPr lang="zh-CN" altLang="en-US"/>
              <a:pPr>
                <a:defRPr/>
              </a:pPr>
              <a:t>2023/3/20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5A47B71-0CCF-4F19-BDED-D37F0E2613A7}" type="slidenum">
              <a:rPr lang="zh-CN" altLang="en-US"/>
              <a:t>‹#›</a:t>
            </a:fld>
            <a:endParaRPr lang="zh-CN" altLang="en-US"/>
          </a:p>
        </p:txBody>
      </p:sp>
    </p:spTree>
    <p:extLst>
      <p:ext uri="{BB962C8B-B14F-4D97-AF65-F5344CB8AC3E}">
        <p14:creationId xmlns:p14="http://schemas.microsoft.com/office/powerpoint/2010/main" val="364980746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CEE8DB8C-8B3F-437E-8616-505C52744BCD}" type="datetimeFigureOut">
              <a:rPr lang="zh-CN" altLang="en-US"/>
              <a:pPr>
                <a:defRPr/>
              </a:pPr>
              <a:t>2023/3/20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微软雅黑" panose="020b0503020204020204" pitchFamily="34" charset="-122"/>
                <a:ea typeface="微软雅黑" panose="020b0503020204020204" pitchFamily="34" charset="-122"/>
              </a:defRPr>
            </a:lvl1pPr>
          </a:lstStyle>
          <a:p>
            <a:fld id="{780C1C8B-0847-42AA-878D-865D1C9E5090}" type="slidenum">
              <a:rPr lang="zh-CN" altLang="en-US"/>
              <a:t>‹#›</a:t>
            </a:fld>
            <a:endParaRPr lang="zh-CN" altLang="en-US"/>
          </a:p>
        </p:txBody>
      </p:sp>
      <p:pic>
        <p:nvPicPr>
          <p:cNvPr id="1028"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0.xml" /><Relationship Id="rId3" Type="http://schemas.openxmlformats.org/officeDocument/2006/relationships/notesSlide" Target="../notesSlides/notesSlide10.xml" /><Relationship Id="rId4"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1.xml" /><Relationship Id="rId3" Type="http://schemas.openxmlformats.org/officeDocument/2006/relationships/notesSlide" Target="../notesSlides/notesSlide11.xml" /><Relationship Id="rId4"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2.xml" /><Relationship Id="rId3" Type="http://schemas.openxmlformats.org/officeDocument/2006/relationships/notesSlide" Target="../notesSlides/notesSlide12.xml" /><Relationship Id="rId4" Type="http://schemas.openxmlformats.org/officeDocument/2006/relationships/image" Target="../media/image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3.xml" /><Relationship Id="rId3" Type="http://schemas.openxmlformats.org/officeDocument/2006/relationships/notesSlide" Target="../notesSlides/notesSlide13.xml" /><Relationship Id="rId4"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4.xml" /><Relationship Id="rId3" Type="http://schemas.openxmlformats.org/officeDocument/2006/relationships/notesSlide" Target="../notesSlides/notesSlide14.xml" /><Relationship Id="rId4"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5.xml" /><Relationship Id="rId3" Type="http://schemas.openxmlformats.org/officeDocument/2006/relationships/notesSlide" Target="../notesSlides/notesSlide15.xml" /><Relationship Id="rId4"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6.xml" /><Relationship Id="rId3" Type="http://schemas.openxmlformats.org/officeDocument/2006/relationships/notesSlide" Target="../notesSlides/notesSlide16.xml" /><Relationship Id="rId4"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7.xml" /><Relationship Id="rId3" Type="http://schemas.openxmlformats.org/officeDocument/2006/relationships/notesSlide" Target="../notesSlides/notesSlide17.xml" /><Relationship Id="rId4" Type="http://schemas.openxmlformats.org/officeDocument/2006/relationships/image" Target="../media/image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8.xml" /><Relationship Id="rId3" Type="http://schemas.openxmlformats.org/officeDocument/2006/relationships/notesSlide" Target="../notesSlides/notesSlide18.xml" /><Relationship Id="rId4"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9.xml" /><Relationship Id="rId3" Type="http://schemas.openxmlformats.org/officeDocument/2006/relationships/notesSlide" Target="../notesSlides/notesSlide19.xml" /><Relationship Id="rId4"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0.xml" /><Relationship Id="rId3" Type="http://schemas.openxmlformats.org/officeDocument/2006/relationships/notesSlide" Target="../notesSlides/notesSlide20.xml" /><Relationship Id="rId4"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1.xml" /><Relationship Id="rId3" Type="http://schemas.openxmlformats.org/officeDocument/2006/relationships/notesSlide" Target="../notesSlides/notesSlide21.xml" /><Relationship Id="rId4" Type="http://schemas.openxmlformats.org/officeDocument/2006/relationships/image" Target="../media/image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2.xml" /><Relationship Id="rId3" Type="http://schemas.openxmlformats.org/officeDocument/2006/relationships/notesSlide" Target="../notesSlides/notesSlide22.xml" /><Relationship Id="rId4" Type="http://schemas.openxmlformats.org/officeDocument/2006/relationships/image" Target="../media/image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23.xml" /><Relationship Id="rId3" Type="http://schemas.openxmlformats.org/officeDocument/2006/relationships/notesSlide" Target="../notesSlides/notesSlide23.xml" /><Relationship Id="rId4" Type="http://schemas.openxmlformats.org/officeDocument/2006/relationships/image" Target="../media/image2.png" /><Relationship Id="rId5" Type="http://schemas.openxmlformats.org/officeDocument/2006/relationships/tags" Target="../tags/tag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4.xml" /><Relationship Id="rId3" Type="http://schemas.openxmlformats.org/officeDocument/2006/relationships/notesSlide" Target="../notesSlides/notesSlide24.xml" /><Relationship Id="rId4" Type="http://schemas.openxmlformats.org/officeDocument/2006/relationships/image" Target="../media/image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5.xml" /><Relationship Id="rId3" Type="http://schemas.openxmlformats.org/officeDocument/2006/relationships/image" Target="../media/image2.png" /><Relationship Id="rId4"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2" Type="http://schemas.openxmlformats.org/officeDocument/2006/relationships/themeOverride" Target="../theme/themeOverride3.xml" /><Relationship Id="rId3" Type="http://schemas.openxmlformats.org/officeDocument/2006/relationships/notesSlide" Target="../notesSlides/notesSlide3.xml" /><Relationship Id="rId4" Type="http://schemas.openxmlformats.org/officeDocument/2006/relationships/image" Target="../media/image2.png" /><Relationship Id="rId5" Type="http://schemas.openxmlformats.org/officeDocument/2006/relationships/tags" Target="../tags/tag1.xml" /><Relationship Id="rId6" Type="http://schemas.openxmlformats.org/officeDocument/2006/relationships/tags" Target="../tags/tag2.xml" /><Relationship Id="rId7" Type="http://schemas.openxmlformats.org/officeDocument/2006/relationships/tags" Target="../tags/tag3.xml" /><Relationship Id="rId8" Type="http://schemas.openxmlformats.org/officeDocument/2006/relationships/tags" Target="../tags/tag4.xml" /><Relationship Id="rId9" Type="http://schemas.openxmlformats.org/officeDocument/2006/relationships/tags" Target="../tags/tag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4.xml" /><Relationship Id="rId3" Type="http://schemas.openxmlformats.org/officeDocument/2006/relationships/notesSlide" Target="../notesSlides/notesSlide4.xml" /><Relationship Id="rId4" Type="http://schemas.openxmlformats.org/officeDocument/2006/relationships/image" Target="../media/image2.png" /><Relationship Id="rId5" Type="http://schemas.openxmlformats.org/officeDocument/2006/relationships/tags" Target="../tags/tag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5.xml" /><Relationship Id="rId3" Type="http://schemas.openxmlformats.org/officeDocument/2006/relationships/notesSlide" Target="../notesSlides/notesSlide5.xml" /><Relationship Id="rId4" Type="http://schemas.openxmlformats.org/officeDocument/2006/relationships/image" Target="../media/image2.png" /><Relationship Id="rId5"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6.xml" /><Relationship Id="rId3" Type="http://schemas.openxmlformats.org/officeDocument/2006/relationships/notesSlide" Target="../notesSlides/notesSlide6.xml" /><Relationship Id="rId4"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7.xml" /><Relationship Id="rId3" Type="http://schemas.openxmlformats.org/officeDocument/2006/relationships/notesSlide" Target="../notesSlides/notesSlide7.xml" /><Relationship Id="rId4"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8.xml" /><Relationship Id="rId3" Type="http://schemas.openxmlformats.org/officeDocument/2006/relationships/notesSlide" Target="../notesSlides/notesSlide8.xml" /><Relationship Id="rId4" Type="http://schemas.openxmlformats.org/officeDocument/2006/relationships/image" Target="../media/image2.png" /><Relationship Id="rId5" Type="http://schemas.openxmlformats.org/officeDocument/2006/relationships/tags" Target="../tags/tag1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9.xml" /><Relationship Id="rId3" Type="http://schemas.openxmlformats.org/officeDocument/2006/relationships/notesSlide" Target="../notesSlides/notesSlide9.xml" /><Relationship Id="rId4"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3" name="文本框 2"/>
          <p:cNvSpPr txBox="1"/>
          <p:nvPr/>
        </p:nvSpPr>
        <p:spPr>
          <a:xfrm>
            <a:off x="3961228" y="2725927"/>
            <a:ext cx="2646878" cy="830997"/>
          </a:xfrm>
          <a:prstGeom prst="rect">
            <a:avLst/>
          </a:prstGeom>
          <a:noFill/>
        </p:spPr>
        <p:txBody>
          <a:bodyPr wrap="none">
            <a:spAutoFit/>
          </a:bodyPr>
          <a:lstStyle/>
          <a:p>
            <a:pPr fontAlgn="auto">
              <a:spcBef>
                <a:spcPct val="0"/>
              </a:spcBef>
              <a:spcAft>
                <a:spcPct val="0"/>
              </a:spcAft>
              <a:defRPr/>
            </a:pPr>
            <a:r>
              <a:rPr lang="zh-CN" altLang="en-US" sz="4800">
                <a:solidFill>
                  <a:schemeClr val="accent6">
                    <a:lumMod val="50000"/>
                  </a:schemeClr>
                </a:solidFill>
                <a:latin typeface="华文行楷" panose="02010800040101010101" pitchFamily="2" charset="-122"/>
                <a:ea typeface="华文行楷" panose="02010800040101010101" pitchFamily="2" charset="-122"/>
              </a:rPr>
              <a:t>树和天空</a:t>
            </a:r>
          </a:p>
        </p:txBody>
      </p:sp>
      <p:grpSp>
        <p:nvGrpSpPr>
          <p:cNvPr id="6" name="组合 54"/>
          <p:cNvGrpSpPr/>
          <p:nvPr/>
        </p:nvGrpSpPr>
        <p:grpSpPr>
          <a:xfrm>
            <a:off x="6022164" y="5903160"/>
            <a:ext cx="226800" cy="720000"/>
            <a:chOff x="6205521" y="5132079"/>
            <a:chExt cx="259851" cy="856655"/>
          </a:xfrm>
          <a:solidFill>
            <a:schemeClr val="accent6">
              <a:lumMod val="50000"/>
            </a:schemeClr>
          </a:solidFill>
        </p:grpSpPr>
        <p:sp>
          <p:nvSpPr>
            <p:cNvPr id="7" name="L 形 6"/>
            <p:cNvSpPr/>
            <p:nvPr/>
          </p:nvSpPr>
          <p:spPr>
            <a:xfrm rot="18924076">
              <a:off x="6206392" y="5132079"/>
              <a:ext cx="253801" cy="254814"/>
            </a:xfrm>
            <a:prstGeom prst="corner">
              <a:avLst>
                <a:gd name="adj1" fmla="val 19465"/>
                <a:gd name="adj2" fmla="val 205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9" name="L 形 8"/>
            <p:cNvSpPr/>
            <p:nvPr/>
          </p:nvSpPr>
          <p:spPr>
            <a:xfrm rot="18924076">
              <a:off x="6205617" y="5399928"/>
              <a:ext cx="259186" cy="254814"/>
            </a:xfrm>
            <a:prstGeom prst="corner">
              <a:avLst>
                <a:gd name="adj1" fmla="val 19465"/>
                <a:gd name="adj2" fmla="val 205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0" name="L 形 9"/>
            <p:cNvSpPr/>
            <p:nvPr/>
          </p:nvSpPr>
          <p:spPr>
            <a:xfrm rot="18924076">
              <a:off x="6205521" y="5733920"/>
              <a:ext cx="259851" cy="254814"/>
            </a:xfrm>
            <a:prstGeom prst="corner">
              <a:avLst>
                <a:gd name="adj1" fmla="val 19465"/>
                <a:gd name="adj2" fmla="val 213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8" name="等腰三角形 7"/>
          <p:cNvSpPr/>
          <p:nvPr/>
        </p:nvSpPr>
        <p:spPr>
          <a:xfrm rot="3259845">
            <a:off x="9952811" y="1690174"/>
            <a:ext cx="939800" cy="76835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13" name="直接连接符 12"/>
          <p:cNvCxnSpPr/>
          <p:nvPr/>
        </p:nvCxnSpPr>
        <p:spPr>
          <a:xfrm rot="10800000">
            <a:off x="1885036" y="2344705"/>
            <a:ext cx="6799262" cy="39687"/>
          </a:xfrm>
          <a:prstGeom prst="line">
            <a:avLst/>
          </a:prstGeom>
          <a:ln>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19459844">
            <a:off x="643277" y="2899889"/>
            <a:ext cx="1209600" cy="120939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任意多边形 17"/>
          <p:cNvSpPr/>
          <p:nvPr/>
        </p:nvSpPr>
        <p:spPr>
          <a:xfrm rot="3259845">
            <a:off x="909251" y="5843198"/>
            <a:ext cx="471487" cy="47160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bg1">
              <a:lumMod val="75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2" name="任意多边形 21"/>
          <p:cNvSpPr/>
          <p:nvPr/>
        </p:nvSpPr>
        <p:spPr>
          <a:xfrm rot="3259845">
            <a:off x="10859221" y="2978980"/>
            <a:ext cx="504000" cy="503265"/>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46" name="直接连接符 45"/>
          <p:cNvCxnSpPr/>
          <p:nvPr/>
        </p:nvCxnSpPr>
        <p:spPr>
          <a:xfrm>
            <a:off x="4447340" y="3996201"/>
            <a:ext cx="5354637" cy="30162"/>
          </a:xfrm>
          <a:prstGeom prst="line">
            <a:avLst/>
          </a:prstGeom>
          <a:ln>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944139" y="739417"/>
            <a:ext cx="5650569" cy="4122403"/>
            <a:chOff x="3072990" y="984084"/>
            <a:chExt cx="5651364" cy="4121380"/>
          </a:xfrm>
        </p:grpSpPr>
        <p:sp>
          <p:nvSpPr>
            <p:cNvPr id="180" name="矩形 179"/>
            <p:cNvSpPr/>
            <p:nvPr/>
          </p:nvSpPr>
          <p:spPr>
            <a:xfrm rot="1197552">
              <a:off x="3636008" y="1275143"/>
              <a:ext cx="824516" cy="823708"/>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1" name="矩形 180"/>
            <p:cNvSpPr/>
            <p:nvPr/>
          </p:nvSpPr>
          <p:spPr>
            <a:xfrm rot="8972468">
              <a:off x="3072990" y="984084"/>
              <a:ext cx="403282" cy="4031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2" name="矩形 181"/>
            <p:cNvSpPr/>
            <p:nvPr/>
          </p:nvSpPr>
          <p:spPr>
            <a:xfrm rot="8972468">
              <a:off x="8238286" y="4619810"/>
              <a:ext cx="486068" cy="485654"/>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grpSp>
        <p:nvGrpSpPr>
          <p:cNvPr id="14" name="组合 13"/>
          <p:cNvGrpSpPr/>
          <p:nvPr/>
        </p:nvGrpSpPr>
        <p:grpSpPr>
          <a:xfrm>
            <a:off x="1269822" y="1268687"/>
            <a:ext cx="8747303" cy="4247261"/>
            <a:chOff x="1597639" y="1406397"/>
            <a:chExt cx="8746801" cy="4246077"/>
          </a:xfrm>
        </p:grpSpPr>
        <p:sp>
          <p:nvSpPr>
            <p:cNvPr id="183" name="任意多边形 182"/>
            <p:cNvSpPr/>
            <p:nvPr/>
          </p:nvSpPr>
          <p:spPr>
            <a:xfrm rot="20711972">
              <a:off x="1597639" y="1406397"/>
              <a:ext cx="381519" cy="39159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4" name="等腰三角形 183"/>
            <p:cNvSpPr/>
            <p:nvPr/>
          </p:nvSpPr>
          <p:spPr>
            <a:xfrm rot="20678024">
              <a:off x="9577722" y="4987496"/>
              <a:ext cx="766718" cy="664978"/>
            </a:xfrm>
            <a:prstGeom prst="triangle">
              <a:avLst/>
            </a:prstGeom>
            <a:solidFill>
              <a:schemeClr val="accent5">
                <a:lumMod val="7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5" name="任意多边形 184"/>
            <p:cNvSpPr/>
            <p:nvPr/>
          </p:nvSpPr>
          <p:spPr>
            <a:xfrm rot="3259845">
              <a:off x="3104775" y="4464012"/>
              <a:ext cx="395177" cy="395977"/>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5">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8" y="-2399"/>
            <a:ext cx="3984625" cy="154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2399"/>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0" name="矩形 59"/>
          <p:cNvSpPr/>
          <p:nvPr/>
        </p:nvSpPr>
        <p:spPr bwMode="auto">
          <a:xfrm rot="9252532">
            <a:off x="10996251" y="5562179"/>
            <a:ext cx="486000" cy="48577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1+#ppt_w/2"/>
                                          </p:val>
                                        </p:tav>
                                        <p:tav tm="100000">
                                          <p:val>
                                            <p:strVal val="#ppt_x"/>
                                          </p:val>
                                        </p:tav>
                                      </p:tavLst>
                                    </p:anim>
                                    <p:anim calcmode="lin" valueType="num">
                                      <p:cBhvr additive="base">
                                        <p:cTn id="13" dur="500" fill="hold"/>
                                        <p:tgtEl>
                                          <p:spTgt spid="60"/>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1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1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2" presetClass="entr" presetSubtype="2"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right)">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nodeType="afterGroup">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500"/>
                            </p:stCondLst>
                            <p:childTnLst>
                              <p:par>
                                <p:cTn id="42" presetID="22" presetClass="entr" presetSubtype="4"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nodeType="afterGroup">
                            <p:stCondLst>
                              <p:cond delay="4000"/>
                            </p:stCondLst>
                            <p:childTnLst>
                              <p:par>
                                <p:cTn id="46" presetID="22" presetClass="entr" presetSubtype="4"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nodeType="afterGroup">
                            <p:stCondLst>
                              <p:cond delay="4500"/>
                            </p:stCondLst>
                            <p:childTnLst>
                              <p:par>
                                <p:cTn id="50" presetID="22" presetClass="entr" presetSubtype="1"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500"/>
                                        <p:tgtEl>
                                          <p:spTgt spid="6"/>
                                        </p:tgtEl>
                                      </p:cBhvr>
                                    </p:animEffect>
                                  </p:childTnLst>
                                </p:cTn>
                              </p:par>
                            </p:childTnLst>
                          </p:cTn>
                        </p:par>
                        <p:par>
                          <p:cTn id="53" fill="hold" nodeType="afterGroup">
                            <p:stCondLst>
                              <p:cond delay="5000"/>
                            </p:stCondLst>
                            <p:childTnLst>
                              <p:par>
                                <p:cTn id="54" presetID="26" presetClass="emph" presetSubtype="0" repeatCount="indefinite" fill="hold" nodeType="afterEffect">
                                  <p:stCondLst>
                                    <p:cond delay="0"/>
                                  </p:stCondLst>
                                  <p:childTnLst>
                                    <p:animEffect transition="out" filter="fade">
                                      <p:cBhvr>
                                        <p:cTn id="55" dur="750" tmFilter="0, 0; .2, .5; .8, .5; 1, 0"/>
                                        <p:tgtEl>
                                          <p:spTgt spid="6"/>
                                        </p:tgtEl>
                                      </p:cBhvr>
                                    </p:animEffect>
                                    <p:animScale>
                                      <p:cBhvr>
                                        <p:cTn id="56" dur="375"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6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1292085" y="1393341"/>
            <a:ext cx="9607825" cy="4624343"/>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树与天空</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一棵树在雨中走动，匆匆走过</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我们身旁，在这片倾洒着的灰色中，</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这棵树有急事。它从雨中汲取生命</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犹如果园里黑色的山雀。</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雨歇了，树停住了脚步。</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它挺拔的躯体在晴朗的夜晚里闪现，</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和我们一样，它在等待着那瞬间</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当雪花在天空中绽放。</a:t>
            </a:r>
          </a:p>
        </p:txBody>
      </p:sp>
    </p:spTree>
    <p:extLst>
      <p:ext uri="{BB962C8B-B14F-4D97-AF65-F5344CB8AC3E}">
        <p14:creationId xmlns:p14="http://schemas.microsoft.com/office/powerpoint/2010/main" val="71958965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772833" y="780509"/>
            <a:ext cx="10343319" cy="4381841"/>
          </a:xfrm>
          <a:prstGeom prst="rect">
            <a:avLst/>
          </a:prstGeom>
          <a:noFill/>
        </p:spPr>
        <p:txBody>
          <a:bodyPr wrap="square" lIns="0" tIns="0" rIns="0" bIns="0" rtlCol="0">
            <a:spAutoFit/>
          </a:bodyPr>
          <a:lstStyle/>
          <a:p>
            <a:pPr>
              <a:lnSpc>
                <a:spcPct val="120000"/>
              </a:lnSpc>
            </a:pPr>
            <a:r>
              <a:rPr lang="zh-CN" altLang="en-US" sz="4800">
                <a:solidFill>
                  <a:schemeClr val="tx1">
                    <a:lumMod val="75000"/>
                    <a:lumOff val="25000"/>
                  </a:schemeClr>
                </a:solidFill>
                <a:latin typeface="华文新魏" panose="02010800040101010101" pitchFamily="2" charset="-122"/>
                <a:ea typeface="华文新魏" panose="02010800040101010101" pitchFamily="2" charset="-122"/>
              </a:rPr>
              <a:t>树在这里被作为生命主体，取得了超越于人的自觉和主动性。虽同处雨中，但是“走动”、“有急事”、“汲取生命”、“停住脚步”和“等待”的却首先是树而不是人。</a:t>
            </a:r>
          </a:p>
        </p:txBody>
      </p:sp>
    </p:spTree>
    <p:extLst>
      <p:ext uri="{BB962C8B-B14F-4D97-AF65-F5344CB8AC3E}">
        <p14:creationId xmlns:p14="http://schemas.microsoft.com/office/powerpoint/2010/main" val="113860673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772833" y="780509"/>
            <a:ext cx="10343319" cy="4103046"/>
          </a:xfrm>
          <a:prstGeom prst="rect">
            <a:avLst/>
          </a:prstGeom>
          <a:noFill/>
        </p:spPr>
        <p:txBody>
          <a:bodyPr wrap="square" lIns="0" tIns="0" rIns="0" bIns="0" rtlCol="0">
            <a:spAutoFit/>
          </a:bodyPr>
          <a:lstStyle/>
          <a:p>
            <a:pPr>
              <a:lnSpc>
                <a:spcPct val="120000"/>
              </a:lnSpc>
            </a:pPr>
            <a:r>
              <a:rPr lang="zh-CN" altLang="en-US" sz="3200">
                <a:solidFill>
                  <a:schemeClr val="tx1">
                    <a:lumMod val="75000"/>
                    <a:lumOff val="25000"/>
                  </a:schemeClr>
                </a:solidFill>
                <a:latin typeface="华文新魏" panose="02010800040101010101" pitchFamily="2" charset="-122"/>
                <a:ea typeface="华文新魏" panose="02010800040101010101" pitchFamily="2" charset="-122"/>
              </a:rPr>
              <a:t>而“我”（如果可以这样推测诗人的话）则更是仅仅作为“我们”的一个代言人而已，仅仅是目睹了自然生命律动的一个记录员。（然而这里并不是要走向另一个极端去重树轻人，只是因为自然只以其存在表示自己，而人还有使用文字的能力）树在这里有行动（“走”）、有计划（“有急事”）、有对生命自觉自为的争取与充盈。甚至还有着它的宗教般的静观和对于未来一种唯美的期待。</a:t>
            </a:r>
          </a:p>
        </p:txBody>
      </p:sp>
    </p:spTree>
    <p:extLst>
      <p:ext uri="{BB962C8B-B14F-4D97-AF65-F5344CB8AC3E}">
        <p14:creationId xmlns:p14="http://schemas.microsoft.com/office/powerpoint/2010/main" val="267814931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801687" y="1814638"/>
            <a:ext cx="10343319" cy="3073149"/>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这首诗中的“雪花”具有怎样的象征意义？</a:t>
            </a:r>
          </a:p>
          <a:p>
            <a:pPr>
              <a:lnSpc>
                <a:spcPct val="120000"/>
              </a:lnSpc>
            </a:pPr>
            <a:endParaRPr lang="zh-CN" altLang="en-US"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雪花”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p>
        </p:txBody>
      </p:sp>
    </p:spTree>
    <p:extLst>
      <p:ext uri="{BB962C8B-B14F-4D97-AF65-F5344CB8AC3E}">
        <p14:creationId xmlns:p14="http://schemas.microsoft.com/office/powerpoint/2010/main" val="208426130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24338" y="928664"/>
            <a:ext cx="10631558" cy="5141407"/>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这首诗中的“天空”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有怎样的象征义</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p>
          <a:p>
            <a:pPr>
              <a:lnSpc>
                <a:spcPct val="120000"/>
              </a:lnSpc>
            </a:pPr>
            <a:endParaRPr lang="en-US" altLang="zh-CN"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天空”是“树”</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自然生物</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和“我们”</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人类</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存在共同的家</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代表着自然界。所有生物既在“天空”下积极地承受它的所有赐予和挑战</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同时又对天空怀抱着最虔诚的爱、敬畏以及等待。</a:t>
            </a:r>
          </a:p>
          <a:p>
            <a:pPr>
              <a:lnSpc>
                <a:spcPct val="120000"/>
              </a:lnSpc>
            </a:pPr>
            <a:endParaRPr lang="zh-CN" altLang="en-US"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这首诗中的“我们”</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有怎样的象征义</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p>
          <a:p>
            <a:pPr>
              <a:lnSpc>
                <a:spcPct val="120000"/>
              </a:lnSpc>
            </a:pPr>
            <a:endParaRPr lang="en-US" altLang="zh-CN"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我们”在这里代表人类与自然等存在</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我们”既是自然的旁观者和见证者</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也是自然的参与者和存在者</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我们”相互关爱与扶持着。</a:t>
            </a:r>
          </a:p>
        </p:txBody>
      </p:sp>
    </p:spTree>
    <p:extLst>
      <p:ext uri="{BB962C8B-B14F-4D97-AF65-F5344CB8AC3E}">
        <p14:creationId xmlns:p14="http://schemas.microsoft.com/office/powerpoint/2010/main" val="59427296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50843" y="1518026"/>
            <a:ext cx="10631558" cy="3590214"/>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诗人以旁观者的身份来写树和大自然，有什么好处？</a:t>
            </a:r>
          </a:p>
          <a:p>
            <a:pPr>
              <a:lnSpc>
                <a:spcPct val="120000"/>
              </a:lnSpc>
            </a:pPr>
            <a:endParaRPr lang="zh-CN" altLang="en-US"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诗人以旁观者的身份来写书和大自然，角度新颖，使诗人与树的视角发生转移，树的走动其实是诗人在树林中走动。树如同无言的智者，把诗人瞬间的感受表达了出来。诗人感受到了人生的匆忙，雨过天晴，树林静谧，这优美的情景，又让诗人的内心更加宁静，焕发出对美好生活的期待。</a:t>
            </a:r>
          </a:p>
        </p:txBody>
      </p:sp>
    </p:spTree>
    <p:extLst>
      <p:ext uri="{BB962C8B-B14F-4D97-AF65-F5344CB8AC3E}">
        <p14:creationId xmlns:p14="http://schemas.microsoft.com/office/powerpoint/2010/main" val="409883979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25401" y="152402"/>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88900" y="157309"/>
            <a:ext cx="12039599" cy="5280741"/>
          </a:xfrm>
          <a:prstGeom prst="rect">
            <a:avLst/>
          </a:prstGeom>
          <a:noFill/>
        </p:spPr>
        <p:txBody>
          <a:bodyPr wrap="square" lIns="0" tIns="0" rIns="0" bIns="0" rtlCol="0">
            <a:spAutoFit/>
          </a:bodyPr>
          <a:lstStyle/>
          <a:p>
            <a:pPr>
              <a:lnSpc>
                <a:spcPct val="120000"/>
              </a:lnSpc>
            </a:pPr>
            <a:r>
              <a:rPr lang="zh-CN" altLang="en-US" sz="3600">
                <a:solidFill>
                  <a:schemeClr val="tx1">
                    <a:lumMod val="75000"/>
                    <a:lumOff val="25000"/>
                  </a:schemeClr>
                </a:solidFill>
                <a:latin typeface="华文新魏" panose="02010800040101010101" pitchFamily="2" charset="-122"/>
                <a:ea typeface="华文新魏" panose="02010800040101010101" pitchFamily="2" charset="-122"/>
              </a:rPr>
              <a:t>同时，在树的自由意志里，还融会着宇宙间一种互相谐和与默契的情怀与品质。阳光或者雨露，阴晴还是雨雪，物类间并没有相互冲突的必然理由。因为即便在“灰色”中也依然可以“汲取生命”，而那“园里黑色的山雀”，更是一个关于生命的积极乐观又欢愉的精灵。真正健全的生命懂得享受自然的每一种赐予。于是在“晴朗的夜晚”才有了它们更为“挺拔”的身姿。而支撑这一切的，除了对宇宙规律的默认，更多的应该还是对那个雪花绽开的瞬间最为坚执的等待！</a:t>
            </a:r>
          </a:p>
        </p:txBody>
      </p:sp>
    </p:spTree>
    <p:extLst>
      <p:ext uri="{BB962C8B-B14F-4D97-AF65-F5344CB8AC3E}">
        <p14:creationId xmlns:p14="http://schemas.microsoft.com/office/powerpoint/2010/main" val="308125033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25401" y="152402"/>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88900" y="157309"/>
            <a:ext cx="12039599" cy="5658472"/>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雪花”在这里有着丰富的蕴涵。作为冬天的象征，它不可避免地预示着寒冷，然而“严寒尤有傲霜枝”，它又恰恰提供了强力意志最充分的突显。承续前文，它又是万物对宇宙规律一次充满自信的认可与迎取。如果可以，我还希望它会是人类对生命暂歇的期许。宇宙自有它的动静，自然也有着它四时的更替，而永远忙忙碌碌的人们，是否也应该有一个停下脚步、静观夜空的瞬间？</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就像一个农人在辛苦的劳作中也会偶尔抬起头来，欣赏那飘着白云、飞着鸟群的天空，于是知道自己的辛勤并不惘然与孤独。而从审美的维度，“雪花”更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p>
        </p:txBody>
      </p:sp>
    </p:spTree>
    <p:extLst>
      <p:ext uri="{BB962C8B-B14F-4D97-AF65-F5344CB8AC3E}">
        <p14:creationId xmlns:p14="http://schemas.microsoft.com/office/powerpoint/2010/main" val="72452370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50843" y="1518026"/>
            <a:ext cx="10631558" cy="4624343"/>
          </a:xfrm>
          <a:prstGeom prst="rect">
            <a:avLst/>
          </a:prstGeom>
          <a:noFill/>
        </p:spPr>
        <p:txBody>
          <a:bodyPr wrap="square" lIns="0" tIns="0" rIns="0" bIns="0" rtlCol="0">
            <a:spAutoFit/>
          </a:bodyPr>
          <a:lstStyle/>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总体来看，这首诗的前后两节有着层次与境界上的相承与递进。前者主动，后者主静。前者充溢着生命的搏击与律动，启示着自然间一种积极向上的活力。而当“雨歇了”，世界便进入一种行动后的安宁、强力后的静谧。那曾因为争取而匆匆走过的躯体，也终于有了夜空下神圣而静穆的“挺拔”闪现。这是只有在“行到水穷处”之后，才会拥有的“坐看云起时”的坦然境地。虽然那“挺拔”的姿势只是一次“闪现”，虽然“等待”的只是一个“瞬间”，但是存在的意义不就是在那无休止的搏动中一次又一次地追逐那一层高过一层的瞬间化境么？！</a:t>
            </a:r>
          </a:p>
        </p:txBody>
      </p:sp>
    </p:spTree>
    <p:extLst>
      <p:ext uri="{BB962C8B-B14F-4D97-AF65-F5344CB8AC3E}">
        <p14:creationId xmlns:p14="http://schemas.microsoft.com/office/powerpoint/2010/main" val="249250978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50843" y="1111245"/>
            <a:ext cx="10631558" cy="5293309"/>
          </a:xfrm>
          <a:prstGeom prst="rect">
            <a:avLst/>
          </a:prstGeom>
          <a:noFill/>
        </p:spPr>
        <p:txBody>
          <a:bodyPr wrap="square" lIns="0" tIns="0" rIns="0" bIns="0" rtlCol="0">
            <a:spAutoFit/>
          </a:bodyPr>
          <a:lstStyle/>
          <a:p>
            <a:pPr>
              <a:lnSpc>
                <a:spcPct val="120000"/>
              </a:lnSpc>
            </a:pP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最后要回头再来看一眼诗题。“树与天空”，这里同样充满了隐喻。诗人选择“树”作为观照对象，除了事实的触发，恐怕更多的还在于树本身所具有的特性，包括树丰富的生态和文化蕴含。作为生物，树是立足于大地同时又指向天空的最隆重和充分的表示。它对生命应有的在地下的深度以及永无止境的向上的高度都作了最为坚实而高贵的展览和诠释。于是，树连接了大地与天空，此岸与彼岸，现世与终极</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是树，让我们看清了自身的位置和应有的走向。</a:t>
            </a:r>
          </a:p>
          <a:p>
            <a:pPr>
              <a:lnSpc>
                <a:spcPct val="120000"/>
              </a:lnSpc>
            </a:pP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但是为现实所拘郁和蒙蔽的人类，却在漫长的文明进程中越来越遗忘了这种启示。他们埋头于对土地的耕耘与掘进，却渐渐忽略了头顶上还有着的那片令人震撼和心悸的星空。所以诗人要为树提供一个天空</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一个既是用来伸展同时也是用来抚慰的天空。在那里，正散布着有关生命的全部隐喻。比如对未知的渴望，比如对神秘的保留与欣赏，比如行路中的驻足、静观与默想，比如对宇宙一声纯粹而又唯美的惊叹！</a:t>
            </a:r>
          </a:p>
        </p:txBody>
      </p:sp>
    </p:spTree>
    <p:extLst>
      <p:ext uri="{BB962C8B-B14F-4D97-AF65-F5344CB8AC3E}">
        <p14:creationId xmlns:p14="http://schemas.microsoft.com/office/powerpoint/2010/main" val="398694371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本课目标</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1615706" y="2112664"/>
            <a:ext cx="8350988" cy="1748171"/>
          </a:xfrm>
          <a:prstGeom prst="rect">
            <a:avLst/>
          </a:prstGeom>
          <a:noFill/>
        </p:spPr>
        <p:txBody>
          <a:bodyPr wrap="square" lIns="0" tIns="0" rIns="0" bIns="0" rtlCol="0">
            <a:spAutoFit/>
          </a:bodyPr>
          <a:lstStyle/>
          <a:p>
            <a:pPr>
              <a:lnSpc>
                <a:spcPct val="120000"/>
              </a:lnSpc>
            </a:pPr>
            <a:r>
              <a:rPr lang="en-US" altLang="zh-CN" sz="3200">
                <a:solidFill>
                  <a:schemeClr val="tx1">
                    <a:lumMod val="75000"/>
                    <a:lumOff val="25000"/>
                  </a:schemeClr>
                </a:solidFill>
                <a:latin typeface="华文行楷" panose="02010800040101010101" pitchFamily="2" charset="-122"/>
                <a:ea typeface="华文行楷" panose="02010800040101010101" pitchFamily="2" charset="-122"/>
              </a:rPr>
              <a:t>1. </a:t>
            </a:r>
            <a:r>
              <a:rPr lang="zh-CN" altLang="en-US" sz="3200">
                <a:solidFill>
                  <a:schemeClr val="tx1">
                    <a:lumMod val="75000"/>
                    <a:lumOff val="25000"/>
                  </a:schemeClr>
                </a:solidFill>
                <a:latin typeface="华文行楷" panose="02010800040101010101" pitchFamily="2" charset="-122"/>
                <a:ea typeface="华文行楷" panose="02010800040101010101" pitchFamily="2" charset="-122"/>
              </a:rPr>
              <a:t>理清文章脉络，理清思路及基础知识</a:t>
            </a:r>
          </a:p>
          <a:p>
            <a:pPr>
              <a:lnSpc>
                <a:spcPct val="120000"/>
              </a:lnSpc>
            </a:pPr>
            <a:r>
              <a:rPr lang="en-US" altLang="zh-CN" sz="3200">
                <a:solidFill>
                  <a:schemeClr val="tx1">
                    <a:lumMod val="75000"/>
                    <a:lumOff val="25000"/>
                  </a:schemeClr>
                </a:solidFill>
                <a:latin typeface="华文行楷" panose="02010800040101010101" pitchFamily="2" charset="-122"/>
                <a:ea typeface="华文行楷" panose="02010800040101010101" pitchFamily="2" charset="-122"/>
              </a:rPr>
              <a:t>2. </a:t>
            </a:r>
            <a:r>
              <a:rPr lang="zh-CN" altLang="en-US" sz="3200">
                <a:solidFill>
                  <a:schemeClr val="tx1">
                    <a:lumMod val="75000"/>
                    <a:lumOff val="25000"/>
                  </a:schemeClr>
                </a:solidFill>
                <a:latin typeface="华文行楷" panose="02010800040101010101" pitchFamily="2" charset="-122"/>
                <a:ea typeface="华文行楷" panose="02010800040101010101" pitchFamily="2" charset="-122"/>
              </a:rPr>
              <a:t>理解文中重要概念和句子的含义</a:t>
            </a:r>
          </a:p>
          <a:p>
            <a:pPr>
              <a:lnSpc>
                <a:spcPct val="120000"/>
              </a:lnSpc>
            </a:pPr>
            <a:r>
              <a:rPr lang="en-US" altLang="zh-CN" sz="3200">
                <a:solidFill>
                  <a:schemeClr val="tx1">
                    <a:lumMod val="75000"/>
                    <a:lumOff val="25000"/>
                  </a:schemeClr>
                </a:solidFill>
                <a:latin typeface="华文行楷" panose="02010800040101010101" pitchFamily="2" charset="-122"/>
                <a:ea typeface="华文行楷" panose="02010800040101010101" pitchFamily="2" charset="-122"/>
              </a:rPr>
              <a:t>3. </a:t>
            </a:r>
            <a:r>
              <a:rPr lang="zh-CN" altLang="en-US" sz="3200">
                <a:solidFill>
                  <a:schemeClr val="tx1">
                    <a:lumMod val="75000"/>
                    <a:lumOff val="25000"/>
                  </a:schemeClr>
                </a:solidFill>
                <a:latin typeface="华文行楷" panose="02010800040101010101" pitchFamily="2" charset="-122"/>
                <a:ea typeface="华文行楷" panose="02010800040101010101" pitchFamily="2" charset="-122"/>
              </a:rPr>
              <a:t>深刻理解文章内涵</a:t>
            </a:r>
          </a:p>
        </p:txBody>
      </p:sp>
    </p:spTree>
    <p:extLst>
      <p:ext uri="{BB962C8B-B14F-4D97-AF65-F5344CB8AC3E}">
        <p14:creationId xmlns:p14="http://schemas.microsoft.com/office/powerpoint/2010/main" val="104435932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50843" y="1111245"/>
            <a:ext cx="10631558" cy="4615944"/>
          </a:xfrm>
          <a:prstGeom prst="rect">
            <a:avLst/>
          </a:prstGeom>
          <a:noFill/>
        </p:spPr>
        <p:txBody>
          <a:bodyPr wrap="square" lIns="0" tIns="0" rIns="0" bIns="0" rtlCol="0">
            <a:spAutoFit/>
          </a:bodyPr>
          <a:lstStyle/>
          <a:p>
            <a:pPr>
              <a:lnSpc>
                <a:spcPct val="120000"/>
              </a:lnSpc>
            </a:pPr>
            <a:r>
              <a:rPr lang="zh-CN" altLang="en-US" sz="3600">
                <a:solidFill>
                  <a:schemeClr val="tx1">
                    <a:lumMod val="75000"/>
                    <a:lumOff val="25000"/>
                  </a:schemeClr>
                </a:solidFill>
                <a:latin typeface="华文新魏" panose="02010800040101010101" pitchFamily="2" charset="-122"/>
                <a:ea typeface="华文新魏" panose="02010800040101010101" pitchFamily="2" charset="-122"/>
              </a:rPr>
              <a:t>最后要回头再来看一眼诗题。“树与天空”，这里同样充满了隐喻。诗人选择“树”作为观照对象，除了事实的触发，恐怕更多的还在于树本身所具有的特性，包括树丰富的生态和文化蕴含。作为生物，树是立足于大地同时又指向天空的最隆重和充分的表示。它对生命应有的在地下的深度以及永无止境的向上的高度都作了最为坚实而高贵的展览和诠释。</a:t>
            </a:r>
          </a:p>
        </p:txBody>
      </p:sp>
    </p:spTree>
    <p:extLst>
      <p:ext uri="{BB962C8B-B14F-4D97-AF65-F5344CB8AC3E}">
        <p14:creationId xmlns:p14="http://schemas.microsoft.com/office/powerpoint/2010/main" val="139727482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950843" y="1111245"/>
            <a:ext cx="10631558" cy="5284908"/>
          </a:xfrm>
          <a:prstGeom prst="rect">
            <a:avLst/>
          </a:prstGeom>
          <a:noFill/>
        </p:spPr>
        <p:txBody>
          <a:bodyPr wrap="square" lIns="0" tIns="0" rIns="0" bIns="0" rtlCol="0">
            <a:spAutoFit/>
          </a:bodyPr>
          <a:lstStyle/>
          <a:p>
            <a:pPr>
              <a:lnSpc>
                <a:spcPct val="120000"/>
              </a:lnSpc>
            </a:pPr>
            <a:r>
              <a:rPr lang="zh-CN" altLang="en-US" sz="3200">
                <a:solidFill>
                  <a:schemeClr val="tx1">
                    <a:lumMod val="75000"/>
                    <a:lumOff val="25000"/>
                  </a:schemeClr>
                </a:solidFill>
                <a:latin typeface="华文新魏" panose="02010800040101010101" pitchFamily="2" charset="-122"/>
                <a:ea typeface="华文新魏" panose="02010800040101010101" pitchFamily="2" charset="-122"/>
              </a:rPr>
              <a:t>于是，树连接了大地与天空，此岸与彼岸，现世与终极</a:t>
            </a:r>
            <a:r>
              <a:rPr lang="en-US" altLang="zh-CN" sz="32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3200">
                <a:solidFill>
                  <a:schemeClr val="tx1">
                    <a:lumMod val="75000"/>
                    <a:lumOff val="25000"/>
                  </a:schemeClr>
                </a:solidFill>
                <a:latin typeface="华文新魏" panose="02010800040101010101" pitchFamily="2" charset="-122"/>
                <a:ea typeface="华文新魏" panose="02010800040101010101" pitchFamily="2" charset="-122"/>
              </a:rPr>
              <a:t>是树，让我们看清了自身的位置和应有的走向。</a:t>
            </a:r>
          </a:p>
          <a:p>
            <a:pPr>
              <a:lnSpc>
                <a:spcPct val="120000"/>
              </a:lnSpc>
            </a:pPr>
            <a:r>
              <a:rPr lang="zh-CN" altLang="en-US" sz="3200">
                <a:solidFill>
                  <a:schemeClr val="tx1">
                    <a:lumMod val="75000"/>
                    <a:lumOff val="25000"/>
                  </a:schemeClr>
                </a:solidFill>
                <a:latin typeface="华文新魏" panose="02010800040101010101" pitchFamily="2" charset="-122"/>
                <a:ea typeface="华文新魏" panose="02010800040101010101" pitchFamily="2" charset="-122"/>
              </a:rPr>
              <a:t>但是为现实所拘郁和蒙蔽的人类，却在漫长的文明进程中越来越遗忘了这种启示。他们埋头于对土地的耕耘与掘进，却渐渐忽略了头顶上还有着的那片令人震撼和心悸的星空。所以诗人要为树提供一个天空</a:t>
            </a:r>
            <a:r>
              <a:rPr lang="en-US" altLang="zh-CN" sz="32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3200">
                <a:solidFill>
                  <a:schemeClr val="tx1">
                    <a:lumMod val="75000"/>
                    <a:lumOff val="25000"/>
                  </a:schemeClr>
                </a:solidFill>
                <a:latin typeface="华文新魏" panose="02010800040101010101" pitchFamily="2" charset="-122"/>
                <a:ea typeface="华文新魏" panose="02010800040101010101" pitchFamily="2" charset="-122"/>
              </a:rPr>
              <a:t>一个既是用来伸展同时也是用来抚慰的天空。在那里，正散布着有关生命的全部隐喻。比如对未知的渴望，比如对神秘的保留与欣赏，比如行路中的驻足、静观与默想，比如对宇宙一声纯粹而又唯美的惊叹！</a:t>
            </a:r>
          </a:p>
        </p:txBody>
      </p:sp>
    </p:spTree>
    <p:extLst>
      <p:ext uri="{BB962C8B-B14F-4D97-AF65-F5344CB8AC3E}">
        <p14:creationId xmlns:p14="http://schemas.microsoft.com/office/powerpoint/2010/main" val="133236386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801687" y="1814638"/>
            <a:ext cx="10343319" cy="2556084"/>
          </a:xfrm>
          <a:prstGeom prst="rect">
            <a:avLst/>
          </a:prstGeom>
          <a:noFill/>
        </p:spPr>
        <p:txBody>
          <a:bodyPr wrap="square" lIns="0" tIns="0" rIns="0" bIns="0" rtlCol="0">
            <a:spAutoFit/>
          </a:bodyPr>
          <a:lstStyle/>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主旨：主要探讨自我与周围世界的关系。诗歌中</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树和天空”的关系</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寓示着存在</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人与自然</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与无限、与永恒的关系。诗歌通过对树和雨的描写，构成了朦胧、优美的意境，表达了作者对生命的生生不息、人与自然的关系、生命的奇迹等多层次的思考，给读者以启迪。</a:t>
            </a:r>
          </a:p>
        </p:txBody>
      </p:sp>
    </p:spTree>
    <p:extLst>
      <p:ext uri="{BB962C8B-B14F-4D97-AF65-F5344CB8AC3E}">
        <p14:creationId xmlns:p14="http://schemas.microsoft.com/office/powerpoint/2010/main" val="144534937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 name="矩形 143"/>
          <p:cNvSpPr/>
          <p:nvPr/>
        </p:nvSpPr>
        <p:spPr>
          <a:xfrm>
            <a:off x="4040189" y="-6350"/>
            <a:ext cx="4098924" cy="687069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3" name="矩形 142"/>
          <p:cNvSpPr/>
          <p:nvPr/>
        </p:nvSpPr>
        <p:spPr>
          <a:xfrm>
            <a:off x="-7939" y="0"/>
            <a:ext cx="4052889"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5" name="矩形 144"/>
          <p:cNvSpPr/>
          <p:nvPr/>
        </p:nvSpPr>
        <p:spPr>
          <a:xfrm>
            <a:off x="8139113" y="0"/>
            <a:ext cx="409257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6" name="矩形 145"/>
          <p:cNvSpPr/>
          <p:nvPr/>
        </p:nvSpPr>
        <p:spPr>
          <a:xfrm>
            <a:off x="4763" y="1"/>
            <a:ext cx="4040188"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7" name="矩形 146"/>
          <p:cNvSpPr/>
          <p:nvPr/>
        </p:nvSpPr>
        <p:spPr>
          <a:xfrm>
            <a:off x="4040188" y="-6349"/>
            <a:ext cx="4111625" cy="1611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8" name="矩形 147"/>
          <p:cNvSpPr/>
          <p:nvPr/>
        </p:nvSpPr>
        <p:spPr>
          <a:xfrm>
            <a:off x="8143875" y="1"/>
            <a:ext cx="4048125" cy="154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57" name="图片 56"/>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12700" y="154801"/>
            <a:ext cx="12244388" cy="6547625"/>
          </a:xfrm>
          <a:prstGeom prst="rect">
            <a:avLst/>
          </a:prstGeom>
        </p:spPr>
      </p:pic>
      <p:sp>
        <p:nvSpPr>
          <p:cNvPr id="64" name="矩形 63"/>
          <p:cNvSpPr/>
          <p:nvPr/>
        </p:nvSpPr>
        <p:spPr>
          <a:xfrm>
            <a:off x="-12701" y="6702425"/>
            <a:ext cx="4057333" cy="154793"/>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5" name="矩形 64"/>
          <p:cNvSpPr/>
          <p:nvPr/>
        </p:nvSpPr>
        <p:spPr>
          <a:xfrm>
            <a:off x="4044950" y="6702425"/>
            <a:ext cx="4098925" cy="16827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6" name="矩形 65"/>
          <p:cNvSpPr/>
          <p:nvPr/>
        </p:nvSpPr>
        <p:spPr>
          <a:xfrm>
            <a:off x="8144193" y="6702425"/>
            <a:ext cx="4079874"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7" name="文本框 16"/>
          <p:cNvSpPr txBox="1"/>
          <p:nvPr/>
        </p:nvSpPr>
        <p:spPr>
          <a:xfrm>
            <a:off x="4755382" y="2416299"/>
            <a:ext cx="2646878" cy="830997"/>
          </a:xfrm>
          <a:prstGeom prst="rect">
            <a:avLst/>
          </a:prstGeom>
          <a:noFill/>
        </p:spPr>
        <p:txBody>
          <a:bodyPr wrap="none">
            <a:spAutoFit/>
          </a:bodyPr>
          <a:lstStyle/>
          <a:p>
            <a:pPr fontAlgn="auto">
              <a:spcBef>
                <a:spcPct val="0"/>
              </a:spcBef>
              <a:spcAft>
                <a:spcPct val="0"/>
              </a:spcAft>
              <a:defRPr/>
            </a:pPr>
            <a:r>
              <a:rPr lang="zh-CN" altLang="en-US" sz="4800">
                <a:solidFill>
                  <a:schemeClr val="accent6">
                    <a:lumMod val="50000"/>
                  </a:schemeClr>
                </a:solidFill>
                <a:latin typeface="华文行楷" panose="02010800040101010101" pitchFamily="2" charset="-122"/>
                <a:ea typeface="华文行楷" panose="02010800040101010101" pitchFamily="2" charset="-122"/>
              </a:rPr>
              <a:t>归纳总结</a:t>
            </a:r>
          </a:p>
        </p:txBody>
      </p:sp>
      <p:cxnSp>
        <p:nvCxnSpPr>
          <p:cNvPr id="19" name="PA_直接连接符 18"/>
          <p:cNvCxnSpPr/>
          <p:nvPr>
            <p:custDataLst>
              <p:tags r:id="rId5"/>
            </p:custDataLst>
          </p:nvPr>
        </p:nvCxnSpPr>
        <p:spPr>
          <a:xfrm flipH="1" flipV="1">
            <a:off x="1881188" y="2084564"/>
            <a:ext cx="5172755" cy="47043"/>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2838" y="3632377"/>
            <a:ext cx="5354637" cy="30162"/>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任意多边形 53"/>
          <p:cNvSpPr/>
          <p:nvPr/>
        </p:nvSpPr>
        <p:spPr>
          <a:xfrm rot="3259845">
            <a:off x="10052739" y="3448023"/>
            <a:ext cx="379682" cy="655599"/>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7" name="任意多边形 54"/>
          <p:cNvSpPr/>
          <p:nvPr/>
        </p:nvSpPr>
        <p:spPr>
          <a:xfrm rot="5050286">
            <a:off x="10419938" y="1398579"/>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nvGrpSpPr>
          <p:cNvPr id="7" name="组合 6"/>
          <p:cNvGrpSpPr/>
          <p:nvPr/>
        </p:nvGrpSpPr>
        <p:grpSpPr>
          <a:xfrm>
            <a:off x="2517828" y="2416299"/>
            <a:ext cx="864000" cy="864000"/>
            <a:chOff x="2517828" y="1926040"/>
            <a:chExt cx="864000" cy="864000"/>
          </a:xfrm>
        </p:grpSpPr>
        <p:sp>
          <p:nvSpPr>
            <p:cNvPr id="25" name="矩形 24"/>
            <p:cNvSpPr/>
            <p:nvPr/>
          </p:nvSpPr>
          <p:spPr>
            <a:xfrm rot="5400000">
              <a:off x="2517828" y="1926040"/>
              <a:ext cx="864000" cy="8640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 name="文本框 5"/>
            <p:cNvSpPr txBox="1"/>
            <p:nvPr/>
          </p:nvSpPr>
          <p:spPr>
            <a:xfrm>
              <a:off x="2545525" y="2004097"/>
              <a:ext cx="808607" cy="707886"/>
            </a:xfrm>
            <a:prstGeom prst="rect">
              <a:avLst/>
            </a:prstGeom>
            <a:noFill/>
          </p:spPr>
          <p:txBody>
            <a:bodyPr wrap="square" rtlCol="0">
              <a:spAutoFit/>
            </a:bodyPr>
            <a:lstStyle/>
            <a:p>
              <a:r>
                <a:rPr lang="en-US" altLang="zh-CN" sz="4000">
                  <a:solidFill>
                    <a:schemeClr val="accent6">
                      <a:lumMod val="50000"/>
                    </a:schemeClr>
                  </a:solidFill>
                  <a:latin typeface="华文行楷" panose="02010800040101010101" pitchFamily="2" charset="-122"/>
                  <a:ea typeface="华文行楷" panose="02010800040101010101" pitchFamily="2" charset="-122"/>
                </a:rPr>
                <a:t>03</a:t>
              </a:r>
              <a:endParaRPr lang="zh-CN" altLang="en-US" sz="4000">
                <a:solidFill>
                  <a:schemeClr val="accent6">
                    <a:lumMod val="50000"/>
                  </a:schemeClr>
                </a:solidFill>
                <a:latin typeface="华文行楷" panose="02010800040101010101" pitchFamily="2" charset="-122"/>
                <a:ea typeface="华文行楷" panose="02010800040101010101" pitchFamily="2" charset="-122"/>
              </a:endParaRPr>
            </a:p>
          </p:txBody>
        </p:sp>
      </p:grpSp>
      <p:sp>
        <p:nvSpPr>
          <p:cNvPr id="30" name="任意多边形 54"/>
          <p:cNvSpPr/>
          <p:nvPr/>
        </p:nvSpPr>
        <p:spPr>
          <a:xfrm rot="20313340">
            <a:off x="1376723" y="2964926"/>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extLst>
      <p:ext uri="{BB962C8B-B14F-4D97-AF65-F5344CB8AC3E}">
        <p14:creationId xmlns:p14="http://schemas.microsoft.com/office/powerpoint/2010/main" val="187613901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 calcmode="lin" valueType="num">
                                      <p:cBhvr additive="base">
                                        <p:cTn id="12" dur="500" fill="hold"/>
                                        <p:tgtEl>
                                          <p:spTgt spid="144"/>
                                        </p:tgtEl>
                                        <p:attrNameLst>
                                          <p:attrName>ppt_x</p:attrName>
                                        </p:attrNameLst>
                                      </p:cBhvr>
                                      <p:tavLst>
                                        <p:tav tm="0">
                                          <p:val>
                                            <p:strVal val="#ppt_x"/>
                                          </p:val>
                                        </p:tav>
                                        <p:tav tm="100000">
                                          <p:val>
                                            <p:strVal val="#ppt_x"/>
                                          </p:val>
                                        </p:tav>
                                      </p:tavLst>
                                    </p:anim>
                                    <p:anim calcmode="lin" valueType="num">
                                      <p:cBhvr additive="base">
                                        <p:cTn id="13" dur="500" fill="hold"/>
                                        <p:tgtEl>
                                          <p:spTgt spid="144"/>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45"/>
                                        </p:tgtEl>
                                        <p:attrNameLst>
                                          <p:attrName>style.visibility</p:attrName>
                                        </p:attrNameLst>
                                      </p:cBhvr>
                                      <p:to>
                                        <p:strVal val="visible"/>
                                      </p:to>
                                    </p:set>
                                    <p:anim calcmode="lin" valueType="num">
                                      <p:cBhvr additive="base">
                                        <p:cTn id="17" dur="500" fill="hold"/>
                                        <p:tgtEl>
                                          <p:spTgt spid="145"/>
                                        </p:tgtEl>
                                        <p:attrNameLst>
                                          <p:attrName>ppt_x</p:attrName>
                                        </p:attrNameLst>
                                      </p:cBhvr>
                                      <p:tavLst>
                                        <p:tav tm="0">
                                          <p:val>
                                            <p:strVal val="#ppt_x"/>
                                          </p:val>
                                        </p:tav>
                                        <p:tav tm="100000">
                                          <p:val>
                                            <p:strVal val="#ppt_x"/>
                                          </p:val>
                                        </p:tav>
                                      </p:tavLst>
                                    </p:anim>
                                    <p:anim calcmode="lin" valueType="num">
                                      <p:cBhvr additive="base">
                                        <p:cTn id="18" dur="500" fill="hold"/>
                                        <p:tgtEl>
                                          <p:spTgt spid="14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48"/>
                                        </p:tgtEl>
                                        <p:attrNameLst>
                                          <p:attrName>style.visibility</p:attrName>
                                        </p:attrNameLst>
                                      </p:cBhvr>
                                      <p:to>
                                        <p:strVal val="visible"/>
                                      </p:to>
                                    </p:set>
                                  </p:childTnLst>
                                </p:cTn>
                              </p:par>
                              <p:par>
                                <p:cTn id="22" presetID="22" presetClass="exit" presetSubtype="1" fill="hold" grpId="1" nodeType="withEffect">
                                  <p:stCondLst>
                                    <p:cond delay="0"/>
                                  </p:stCondLst>
                                  <p:childTnLst>
                                    <p:animEffect transition="out" filter="wipe(up)">
                                      <p:cBhvr>
                                        <p:cTn id="23" dur="500"/>
                                        <p:tgtEl>
                                          <p:spTgt spid="145"/>
                                        </p:tgtEl>
                                      </p:cBhvr>
                                    </p:animEffect>
                                    <p:set>
                                      <p:cBhvr>
                                        <p:cTn id="24" dur="1" fill="hold">
                                          <p:stCondLst>
                                            <p:cond delay="499"/>
                                          </p:stCondLst>
                                        </p:cTn>
                                        <p:tgtEl>
                                          <p:spTgt spid="145"/>
                                        </p:tgtEl>
                                        <p:attrNameLst>
                                          <p:attrName>style.visibility</p:attrName>
                                        </p:attrNameLst>
                                      </p:cBhvr>
                                      <p:to>
                                        <p:strVal val="hidden"/>
                                      </p:to>
                                    </p:set>
                                  </p:childTnLst>
                                </p:cTn>
                              </p:par>
                            </p:childTnLst>
                          </p:cTn>
                        </p:par>
                        <p:par>
                          <p:cTn id="25" fill="hold" nodeType="afterGroup">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147"/>
                                        </p:tgtEl>
                                        <p:attrNameLst>
                                          <p:attrName>style.visibility</p:attrName>
                                        </p:attrNameLst>
                                      </p:cBhvr>
                                      <p:to>
                                        <p:strVal val="visible"/>
                                      </p:to>
                                    </p:set>
                                  </p:childTnLst>
                                </p:cTn>
                              </p:par>
                            </p:childTnLst>
                          </p:cTn>
                        </p:par>
                        <p:par>
                          <p:cTn id="28" fill="hold" nodeType="afterGroup">
                            <p:stCondLst>
                              <p:cond delay="2001"/>
                            </p:stCondLst>
                            <p:childTnLst>
                              <p:par>
                                <p:cTn id="29" presetID="22" presetClass="exit" presetSubtype="1" fill="hold" grpId="1" nodeType="afterEffect">
                                  <p:stCondLst>
                                    <p:cond delay="0"/>
                                  </p:stCondLst>
                                  <p:childTnLst>
                                    <p:animEffect transition="out" filter="wipe(up)">
                                      <p:cBhvr>
                                        <p:cTn id="30" dur="500"/>
                                        <p:tgtEl>
                                          <p:spTgt spid="144"/>
                                        </p:tgtEl>
                                      </p:cBhvr>
                                    </p:animEffect>
                                    <p:set>
                                      <p:cBhvr>
                                        <p:cTn id="31" dur="1" fill="hold">
                                          <p:stCondLst>
                                            <p:cond delay="499"/>
                                          </p:stCondLst>
                                        </p:cTn>
                                        <p:tgtEl>
                                          <p:spTgt spid="144"/>
                                        </p:tgtEl>
                                        <p:attrNameLst>
                                          <p:attrName>style.visibility</p:attrName>
                                        </p:attrNameLst>
                                      </p:cBhvr>
                                      <p:to>
                                        <p:strVal val="hidden"/>
                                      </p:to>
                                    </p:set>
                                  </p:childTnLst>
                                </p:cTn>
                              </p:par>
                            </p:childTnLst>
                          </p:cTn>
                        </p:par>
                        <p:par>
                          <p:cTn id="32" fill="hold" nodeType="afterGroup">
                            <p:stCondLst>
                              <p:cond delay="2501"/>
                            </p:stCondLst>
                            <p:childTnLst>
                              <p:par>
                                <p:cTn id="33" presetID="1"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childTnLst>
                                </p:cTn>
                              </p:par>
                            </p:childTnLst>
                          </p:cTn>
                        </p:par>
                        <p:par>
                          <p:cTn id="35" fill="hold" nodeType="afterGroup">
                            <p:stCondLst>
                              <p:cond delay="2502"/>
                            </p:stCondLst>
                            <p:childTnLst>
                              <p:par>
                                <p:cTn id="36" presetID="22" presetClass="exit" presetSubtype="1" fill="hold" grpId="1" nodeType="afterEffect">
                                  <p:stCondLst>
                                    <p:cond delay="0"/>
                                  </p:stCondLst>
                                  <p:childTnLst>
                                    <p:animEffect transition="out" filter="wipe(up)">
                                      <p:cBhvr>
                                        <p:cTn id="37" dur="500"/>
                                        <p:tgtEl>
                                          <p:spTgt spid="143"/>
                                        </p:tgtEl>
                                      </p:cBhvr>
                                    </p:animEffect>
                                    <p:set>
                                      <p:cBhvr>
                                        <p:cTn id="38" dur="1" fill="hold">
                                          <p:stCondLst>
                                            <p:cond delay="499"/>
                                          </p:stCondLst>
                                        </p:cTn>
                                        <p:tgtEl>
                                          <p:spTgt spid="143"/>
                                        </p:tgtEl>
                                        <p:attrNameLst>
                                          <p:attrName>style.visibility</p:attrName>
                                        </p:attrNameLst>
                                      </p:cBhvr>
                                      <p:to>
                                        <p:strVal val="hidden"/>
                                      </p:to>
                                    </p:set>
                                  </p:childTnLst>
                                </p:cTn>
                              </p:par>
                            </p:childTnLst>
                          </p:cTn>
                        </p:par>
                        <p:par>
                          <p:cTn id="39" fill="hold" nodeType="afterGroup">
                            <p:stCondLst>
                              <p:cond delay="3002"/>
                            </p:stCondLst>
                            <p:childTnLst>
                              <p:par>
                                <p:cTn id="40" presetID="2" presetClass="entr" presetSubtype="4"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502"/>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 presetClass="entr" presetSubtype="12"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0-#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002"/>
                            </p:stCondLst>
                            <p:childTnLst>
                              <p:par>
                                <p:cTn id="60" presetID="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4502"/>
                            </p:stCondLst>
                            <p:childTnLst>
                              <p:par>
                                <p:cTn id="65" presetID="2" presetClass="entr" presetSubtype="2"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4" grpId="1"/>
      <p:bldP spid="143" grpId="0"/>
      <p:bldP spid="143" grpId="1"/>
      <p:bldP spid="145" grpId="0"/>
      <p:bldP spid="145" grpId="1"/>
      <p:bldP spid="146" grpId="0"/>
      <p:bldP spid="147" grpId="0"/>
      <p:bldP spid="148" grpId="0"/>
      <p:bldP spid="1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801687" y="1814638"/>
            <a:ext cx="10343319" cy="2556084"/>
          </a:xfrm>
          <a:prstGeom prst="rect">
            <a:avLst/>
          </a:prstGeom>
          <a:noFill/>
        </p:spPr>
        <p:txBody>
          <a:bodyPr wrap="square" lIns="0" tIns="0" rIns="0" bIns="0" rtlCol="0">
            <a:spAutoFit/>
          </a:bodyPr>
          <a:lstStyle/>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主旨：主要探讨自我与周围世界的关系。诗歌中</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树和天空”的关系</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寓示着存在</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人与自然</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与无限、与永恒的关系。诗歌通过对树和雨的描写，构成了朦胧、优美的意境，表达了作者对生命的生生不息、人与自然的关系、生命的奇迹等多层次的思考，给读者以启迪。</a:t>
            </a:r>
          </a:p>
        </p:txBody>
      </p:sp>
    </p:spTree>
    <p:extLst>
      <p:ext uri="{BB962C8B-B14F-4D97-AF65-F5344CB8AC3E}">
        <p14:creationId xmlns:p14="http://schemas.microsoft.com/office/powerpoint/2010/main" val="174921325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extLst>
              <a:ext uri="{28A0092B-C50C-407E-A947-70E740481C1C}">
                <a14:useLocalDpi xmlns:a14="http://schemas.microsoft.com/office/drawing/2010/main"/>
              </a:ext>
            </a:extLst>
          </a:blip>
          <a:srcRect t="2054" b="3954"/>
          <a:stretch>
            <a:fillRect/>
          </a:stretch>
        </p:blipFill>
        <p:spPr>
          <a:xfrm>
            <a:off x="0" y="75585"/>
            <a:ext cx="12192000" cy="6858001"/>
          </a:xfrm>
          <a:prstGeom prst="rect">
            <a:avLst/>
          </a:prstGeom>
        </p:spPr>
      </p:pic>
      <p:sp>
        <p:nvSpPr>
          <p:cNvPr id="3" name="文本框 2"/>
          <p:cNvSpPr txBox="1"/>
          <p:nvPr/>
        </p:nvSpPr>
        <p:spPr>
          <a:xfrm>
            <a:off x="3746639" y="2467143"/>
            <a:ext cx="4698723" cy="1446550"/>
          </a:xfrm>
          <a:prstGeom prst="rect">
            <a:avLst/>
          </a:prstGeom>
          <a:noFill/>
        </p:spPr>
        <p:txBody>
          <a:bodyPr wrap="none">
            <a:spAutoFit/>
          </a:bodyPr>
          <a:lstStyle/>
          <a:p>
            <a:pPr algn="ctr" fontAlgn="auto">
              <a:spcBef>
                <a:spcPct val="0"/>
              </a:spcBef>
              <a:spcAft>
                <a:spcPct val="0"/>
              </a:spcAft>
              <a:defRPr/>
            </a:pPr>
            <a:r>
              <a:rPr lang="zh-CN" altLang="en-US" sz="8800">
                <a:solidFill>
                  <a:schemeClr val="accent6">
                    <a:lumMod val="50000"/>
                  </a:schemeClr>
                </a:solidFill>
                <a:latin typeface="华文行楷" panose="02010800040101010101" pitchFamily="2" charset="-122"/>
                <a:ea typeface="华文行楷" panose="02010800040101010101" pitchFamily="2" charset="-122"/>
              </a:rPr>
              <a:t>感谢聆听</a:t>
            </a:r>
          </a:p>
        </p:txBody>
      </p:sp>
      <p:grpSp>
        <p:nvGrpSpPr>
          <p:cNvPr id="6" name="组合 54"/>
          <p:cNvGrpSpPr/>
          <p:nvPr/>
        </p:nvGrpSpPr>
        <p:grpSpPr>
          <a:xfrm>
            <a:off x="5972713" y="5560493"/>
            <a:ext cx="226800" cy="720000"/>
            <a:chOff x="6205521" y="5132079"/>
            <a:chExt cx="259851" cy="856655"/>
          </a:xfrm>
          <a:solidFill>
            <a:schemeClr val="accent6">
              <a:lumMod val="50000"/>
            </a:schemeClr>
          </a:solidFill>
        </p:grpSpPr>
        <p:sp>
          <p:nvSpPr>
            <p:cNvPr id="7" name="L 形 6"/>
            <p:cNvSpPr/>
            <p:nvPr/>
          </p:nvSpPr>
          <p:spPr>
            <a:xfrm rot="18924076">
              <a:off x="6206392" y="5132079"/>
              <a:ext cx="253801" cy="254814"/>
            </a:xfrm>
            <a:prstGeom prst="corner">
              <a:avLst>
                <a:gd name="adj1" fmla="val 19465"/>
                <a:gd name="adj2" fmla="val 205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9" name="L 形 8"/>
            <p:cNvSpPr/>
            <p:nvPr/>
          </p:nvSpPr>
          <p:spPr>
            <a:xfrm rot="18924076">
              <a:off x="6205617" y="5399928"/>
              <a:ext cx="259186" cy="254814"/>
            </a:xfrm>
            <a:prstGeom prst="corner">
              <a:avLst>
                <a:gd name="adj1" fmla="val 19465"/>
                <a:gd name="adj2" fmla="val 205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0" name="L 形 9"/>
            <p:cNvSpPr/>
            <p:nvPr/>
          </p:nvSpPr>
          <p:spPr>
            <a:xfrm rot="18924076">
              <a:off x="6205521" y="5733920"/>
              <a:ext cx="259851" cy="254814"/>
            </a:xfrm>
            <a:prstGeom prst="corner">
              <a:avLst>
                <a:gd name="adj1" fmla="val 19465"/>
                <a:gd name="adj2" fmla="val 213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8" name="等腰三角形 7"/>
          <p:cNvSpPr/>
          <p:nvPr/>
        </p:nvSpPr>
        <p:spPr>
          <a:xfrm rot="3259845">
            <a:off x="9952811" y="1690174"/>
            <a:ext cx="939800" cy="76835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13" name="直接连接符 12"/>
          <p:cNvCxnSpPr/>
          <p:nvPr/>
        </p:nvCxnSpPr>
        <p:spPr>
          <a:xfrm rot="10800000">
            <a:off x="1885036" y="2344705"/>
            <a:ext cx="6799262" cy="39687"/>
          </a:xfrm>
          <a:prstGeom prst="line">
            <a:avLst/>
          </a:prstGeom>
          <a:ln>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19459844">
            <a:off x="643277" y="2899889"/>
            <a:ext cx="1209600" cy="120939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任意多边形 17"/>
          <p:cNvSpPr/>
          <p:nvPr/>
        </p:nvSpPr>
        <p:spPr>
          <a:xfrm rot="3259845">
            <a:off x="909251" y="5843198"/>
            <a:ext cx="471487" cy="47160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bg1">
              <a:lumMod val="75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2" name="任意多边形 21"/>
          <p:cNvSpPr/>
          <p:nvPr/>
        </p:nvSpPr>
        <p:spPr>
          <a:xfrm rot="3259845">
            <a:off x="10859221" y="2978980"/>
            <a:ext cx="504000" cy="503265"/>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46" name="直接连接符 45"/>
          <p:cNvCxnSpPr/>
          <p:nvPr/>
        </p:nvCxnSpPr>
        <p:spPr>
          <a:xfrm>
            <a:off x="4447340" y="3996201"/>
            <a:ext cx="5354637" cy="30162"/>
          </a:xfrm>
          <a:prstGeom prst="line">
            <a:avLst/>
          </a:prstGeom>
          <a:ln>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944139" y="739417"/>
            <a:ext cx="5650569" cy="4122403"/>
            <a:chOff x="3072990" y="984084"/>
            <a:chExt cx="5651364" cy="4121380"/>
          </a:xfrm>
        </p:grpSpPr>
        <p:sp>
          <p:nvSpPr>
            <p:cNvPr id="180" name="矩形 179"/>
            <p:cNvSpPr/>
            <p:nvPr/>
          </p:nvSpPr>
          <p:spPr>
            <a:xfrm rot="1197552">
              <a:off x="3636008" y="1275143"/>
              <a:ext cx="824516" cy="823708"/>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1" name="矩形 180"/>
            <p:cNvSpPr/>
            <p:nvPr/>
          </p:nvSpPr>
          <p:spPr>
            <a:xfrm rot="8972468">
              <a:off x="3072990" y="984084"/>
              <a:ext cx="403282" cy="4031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2" name="矩形 181"/>
            <p:cNvSpPr/>
            <p:nvPr/>
          </p:nvSpPr>
          <p:spPr>
            <a:xfrm rot="8972468">
              <a:off x="8238286" y="4619810"/>
              <a:ext cx="486068" cy="485654"/>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grpSp>
        <p:nvGrpSpPr>
          <p:cNvPr id="14" name="组合 13"/>
          <p:cNvGrpSpPr/>
          <p:nvPr/>
        </p:nvGrpSpPr>
        <p:grpSpPr>
          <a:xfrm>
            <a:off x="1269822" y="1268687"/>
            <a:ext cx="8747303" cy="4247261"/>
            <a:chOff x="1597639" y="1406397"/>
            <a:chExt cx="8746801" cy="4246077"/>
          </a:xfrm>
        </p:grpSpPr>
        <p:sp>
          <p:nvSpPr>
            <p:cNvPr id="183" name="任意多边形 182"/>
            <p:cNvSpPr/>
            <p:nvPr/>
          </p:nvSpPr>
          <p:spPr>
            <a:xfrm rot="20711972">
              <a:off x="1597639" y="1406397"/>
              <a:ext cx="381519" cy="39159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4" name="等腰三角形 183"/>
            <p:cNvSpPr/>
            <p:nvPr/>
          </p:nvSpPr>
          <p:spPr>
            <a:xfrm rot="20678024">
              <a:off x="9577722" y="4987496"/>
              <a:ext cx="766718" cy="664978"/>
            </a:xfrm>
            <a:prstGeom prst="triangle">
              <a:avLst/>
            </a:prstGeom>
            <a:solidFill>
              <a:schemeClr val="accent5">
                <a:lumMod val="7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5" name="任意多边形 184"/>
            <p:cNvSpPr/>
            <p:nvPr/>
          </p:nvSpPr>
          <p:spPr>
            <a:xfrm rot="3259845">
              <a:off x="3104775" y="4464012"/>
              <a:ext cx="395177" cy="395977"/>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5">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8" y="-2399"/>
            <a:ext cx="3984625" cy="154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2399"/>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0" name="矩形 59"/>
          <p:cNvSpPr/>
          <p:nvPr/>
        </p:nvSpPr>
        <p:spPr bwMode="auto">
          <a:xfrm rot="9252532">
            <a:off x="10996251" y="5562179"/>
            <a:ext cx="486000" cy="48577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190" name="New picture"/>
          <p:cNvPicPr/>
          <p:nvPr/>
        </p:nvPicPr>
        <p:blipFill>
          <a:blip r:embed="rId4"/>
          <a:stretch>
            <a:fillRect/>
          </a:stretch>
        </p:blipFill>
        <p:spPr>
          <a:xfrm>
            <a:off x="10464800" y="11201400"/>
            <a:ext cx="342900" cy="254000"/>
          </a:xfrm>
          <a:prstGeom prst="cube">
            <a:avLst/>
          </a:prstGeom>
        </p:spPr>
      </p:pic>
    </p:spTree>
    <p:extLst>
      <p:ext uri="{BB962C8B-B14F-4D97-AF65-F5344CB8AC3E}">
        <p14:creationId xmlns:p14="http://schemas.microsoft.com/office/powerpoint/2010/main" val="70184013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childTnLst>
                          </p:cTn>
                        </p:par>
                        <p:par>
                          <p:cTn id="17" fill="hold" nodeType="afterGroup">
                            <p:stCondLst>
                              <p:cond delay="1000"/>
                            </p:stCondLst>
                            <p:childTnLst>
                              <p:par>
                                <p:cTn id="18" presetID="2" presetClass="entr" presetSubtype="12"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2" presetClass="entr" presetSubtype="12"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000"/>
                            </p:stCondLst>
                            <p:childTnLst>
                              <p:par>
                                <p:cTn id="28" presetID="2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22" presetClass="entr" presetSubtype="8"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childTnLst>
                          </p:cTn>
                        </p:par>
                        <p:par>
                          <p:cTn id="34" fill="hold" nodeType="afterGroup">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000"/>
                            </p:stCondLst>
                            <p:childTnLst>
                              <p:par>
                                <p:cTn id="40" presetID="22" presetClass="entr" presetSubtype="4"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par>
                          <p:cTn id="43" fill="hold" nodeType="afterGroup">
                            <p:stCondLst>
                              <p:cond delay="3500"/>
                            </p:stCondLst>
                            <p:childTnLst>
                              <p:par>
                                <p:cTn id="44" presetID="2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par>
                          <p:cTn id="47" fill="hold" nodeType="afterGroup">
                            <p:stCondLst>
                              <p:cond delay="4000"/>
                            </p:stCondLst>
                            <p:childTnLst>
                              <p:par>
                                <p:cTn id="48" presetID="22" presetClass="entr" presetSubtype="1"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up)">
                                      <p:cBhvr>
                                        <p:cTn id="50" dur="500"/>
                                        <p:tgtEl>
                                          <p:spTgt spid="6"/>
                                        </p:tgtEl>
                                      </p:cBhvr>
                                    </p:animEffect>
                                  </p:childTnLst>
                                </p:cTn>
                              </p:par>
                            </p:childTnLst>
                          </p:cTn>
                        </p:par>
                        <p:par>
                          <p:cTn id="51" fill="hold" nodeType="afterGroup">
                            <p:stCondLst>
                              <p:cond delay="4500"/>
                            </p:stCondLst>
                            <p:childTnLst>
                              <p:par>
                                <p:cTn id="52" presetID="26" presetClass="emph" presetSubtype="0" repeatCount="indefinite" fill="hold" nodeType="afterEffect">
                                  <p:stCondLst>
                                    <p:cond delay="0"/>
                                  </p:stCondLst>
                                  <p:childTnLst>
                                    <p:animEffect transition="out" filter="fade">
                                      <p:cBhvr>
                                        <p:cTn id="53" dur="750" tmFilter="0, 0; .2, .5; .8, .5; 1, 0"/>
                                        <p:tgtEl>
                                          <p:spTgt spid="6"/>
                                        </p:tgtEl>
                                      </p:cBhvr>
                                    </p:animEffect>
                                    <p:animScale>
                                      <p:cBhvr>
                                        <p:cTn id="54" dur="375"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6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 name="矩形 143"/>
          <p:cNvSpPr/>
          <p:nvPr/>
        </p:nvSpPr>
        <p:spPr>
          <a:xfrm>
            <a:off x="4040188" y="0"/>
            <a:ext cx="410845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3" name="矩形 142"/>
          <p:cNvSpPr/>
          <p:nvPr/>
        </p:nvSpPr>
        <p:spPr>
          <a:xfrm>
            <a:off x="-7938" y="0"/>
            <a:ext cx="4048126"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5" name="矩形 144"/>
          <p:cNvSpPr/>
          <p:nvPr/>
        </p:nvSpPr>
        <p:spPr>
          <a:xfrm>
            <a:off x="8148638" y="0"/>
            <a:ext cx="405797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6" name="矩形 145"/>
          <p:cNvSpPr/>
          <p:nvPr/>
        </p:nvSpPr>
        <p:spPr>
          <a:xfrm>
            <a:off x="-47631" y="1"/>
            <a:ext cx="4092582" cy="15298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7" name="矩形 146"/>
          <p:cNvSpPr/>
          <p:nvPr/>
        </p:nvSpPr>
        <p:spPr>
          <a:xfrm>
            <a:off x="4040188" y="-6349"/>
            <a:ext cx="4111625" cy="1611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8" name="矩形 147"/>
          <p:cNvSpPr/>
          <p:nvPr/>
        </p:nvSpPr>
        <p:spPr>
          <a:xfrm>
            <a:off x="8143875" y="0"/>
            <a:ext cx="4094162" cy="1548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57" name="图片 56"/>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20640" y="154802"/>
            <a:ext cx="12200257" cy="6547622"/>
          </a:xfrm>
          <a:prstGeom prst="rect">
            <a:avLst/>
          </a:prstGeom>
        </p:spPr>
      </p:pic>
      <p:sp>
        <p:nvSpPr>
          <p:cNvPr id="524" name="文本框 523"/>
          <p:cNvSpPr txBox="1">
            <a:spLocks noChangeArrowheads="1"/>
          </p:cNvSpPr>
          <p:nvPr/>
        </p:nvSpPr>
        <p:spPr bwMode="auto">
          <a:xfrm>
            <a:off x="1687699" y="2986781"/>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4000">
                <a:solidFill>
                  <a:schemeClr val="accent6">
                    <a:lumMod val="50000"/>
                  </a:schemeClr>
                </a:solidFill>
                <a:latin typeface="华文行楷" panose="02010800040101010101" pitchFamily="2" charset="-122"/>
                <a:ea typeface="华文行楷" panose="02010800040101010101" pitchFamily="2" charset="-122"/>
              </a:rPr>
              <a:t>目录</a:t>
            </a:r>
          </a:p>
        </p:txBody>
      </p:sp>
      <p:sp>
        <p:nvSpPr>
          <p:cNvPr id="64" name="矩形 63"/>
          <p:cNvSpPr/>
          <p:nvPr/>
        </p:nvSpPr>
        <p:spPr>
          <a:xfrm>
            <a:off x="-20640" y="6703208"/>
            <a:ext cx="4060827" cy="15479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6" name="矩形 65"/>
          <p:cNvSpPr/>
          <p:nvPr/>
        </p:nvSpPr>
        <p:spPr>
          <a:xfrm>
            <a:off x="8139113" y="6702425"/>
            <a:ext cx="4084956"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2" name="文本框 11"/>
          <p:cNvSpPr txBox="1"/>
          <p:nvPr/>
        </p:nvSpPr>
        <p:spPr>
          <a:xfrm>
            <a:off x="4686736" y="1473747"/>
            <a:ext cx="768011" cy="646331"/>
          </a:xfrm>
          <a:prstGeom prst="rect">
            <a:avLst/>
          </a:prstGeom>
          <a:noFill/>
        </p:spPr>
        <p:txBody>
          <a:bodyPr wrap="square" rtlCol="0">
            <a:spAutoFit/>
          </a:bodyPr>
          <a:lstStyle/>
          <a:p>
            <a:r>
              <a:rPr lang="en-US" altLang="zh-CN" sz="3600">
                <a:solidFill>
                  <a:schemeClr val="accent6">
                    <a:lumMod val="50000"/>
                  </a:schemeClr>
                </a:solidFill>
                <a:latin typeface="华文行楷" panose="02010800040101010101" pitchFamily="2" charset="-122"/>
                <a:ea typeface="华文行楷" panose="02010800040101010101" pitchFamily="2" charset="-122"/>
              </a:rPr>
              <a:t>01</a:t>
            </a:r>
            <a:endParaRPr lang="zh-CN" altLang="en-US" sz="3600">
              <a:solidFill>
                <a:schemeClr val="accent6">
                  <a:lumMod val="50000"/>
                </a:schemeClr>
              </a:solidFill>
              <a:latin typeface="华文行楷" panose="02010800040101010101" pitchFamily="2" charset="-122"/>
              <a:ea typeface="华文行楷" panose="02010800040101010101" pitchFamily="2" charset="-122"/>
            </a:endParaRPr>
          </a:p>
        </p:txBody>
      </p:sp>
      <p:sp>
        <p:nvSpPr>
          <p:cNvPr id="45" name="文本框 44"/>
          <p:cNvSpPr txBox="1"/>
          <p:nvPr/>
        </p:nvSpPr>
        <p:spPr>
          <a:xfrm>
            <a:off x="5712866" y="1509903"/>
            <a:ext cx="4739103" cy="584775"/>
          </a:xfrm>
          <a:prstGeom prst="rect">
            <a:avLst/>
          </a:prstGeom>
          <a:noFill/>
        </p:spPr>
        <p:txBody>
          <a:bodyPr wrap="square" rtlCol="0">
            <a:spAutoFit/>
          </a:body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背景介绍</a:t>
            </a:r>
          </a:p>
        </p:txBody>
      </p:sp>
      <p:grpSp>
        <p:nvGrpSpPr>
          <p:cNvPr id="14" name="PA_组合 13"/>
          <p:cNvGrpSpPr/>
          <p:nvPr>
            <p:custDataLst>
              <p:tags r:id="rId5"/>
            </p:custDataLst>
          </p:nvPr>
        </p:nvGrpSpPr>
        <p:grpSpPr>
          <a:xfrm>
            <a:off x="-1935269" y="1480516"/>
            <a:ext cx="3790609" cy="3790609"/>
            <a:chOff x="-1920755" y="1480516"/>
            <a:chExt cx="3790609" cy="3790609"/>
          </a:xfrm>
        </p:grpSpPr>
        <p:sp>
          <p:nvSpPr>
            <p:cNvPr id="13" name="任意多边形: 形状 12"/>
            <p:cNvSpPr/>
            <p:nvPr/>
          </p:nvSpPr>
          <p:spPr>
            <a:xfrm>
              <a:off x="-1920755" y="1480516"/>
              <a:ext cx="3790609" cy="3790609"/>
            </a:xfrm>
            <a:custGeom>
              <a:rect l="0" t="0" r="0" b="0"/>
              <a:pathLst>
                <a:path w="3790609" h="3790609">
                  <a:moveTo>
                    <a:pt x="0" y="0"/>
                  </a:moveTo>
                  <a:lnTo>
                    <a:pt x="3790608" y="0"/>
                  </a:lnTo>
                  <a:lnTo>
                    <a:pt x="3790608" y="3790608"/>
                  </a:lnTo>
                  <a:lnTo>
                    <a:pt x="0" y="3790608"/>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PA_Freeform: Shape 41"/>
            <p:cNvSpPr/>
            <p:nvPr>
              <p:custDataLst>
                <p:tags r:id="rId6"/>
              </p:custDataLst>
            </p:nvPr>
          </p:nvSpPr>
          <p:spPr bwMode="auto">
            <a:xfrm rot="5400000">
              <a:off x="9646" y="1480516"/>
              <a:ext cx="1860208" cy="1860208"/>
            </a:xfrm>
            <a:custGeom>
              <a:gdLst>
                <a:gd name="connsiteX0" fmla="*/ 2304256 w 2304256"/>
                <a:gd name="connsiteY0" fmla="*/ 0 h 2304256"/>
                <a:gd name="connsiteX1" fmla="*/ 2304256 w 2304256"/>
                <a:gd name="connsiteY1" fmla="*/ 2304256 h 2304256"/>
                <a:gd name="connsiteX2" fmla="*/ 2304255 w 2304256"/>
                <a:gd name="connsiteY2" fmla="*/ 2304256 h 2304256"/>
                <a:gd name="connsiteX3" fmla="*/ 0 w 2304256"/>
                <a:gd name="connsiteY3" fmla="*/ 1 h 2304256"/>
                <a:gd name="connsiteX4" fmla="*/ 0 w 2304256"/>
                <a:gd name="connsiteY4" fmla="*/ 0 h 2304256"/>
                <a:gd name="connsiteX5" fmla="*/ 2304256 w 2304256"/>
                <a:gd name="connsiteY5" fmla="*/ 0 h 230425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4256" h="2304256">
                  <a:moveTo>
                    <a:pt x="2304256" y="0"/>
                  </a:moveTo>
                  <a:lnTo>
                    <a:pt x="2304256" y="2304256"/>
                  </a:lnTo>
                  <a:lnTo>
                    <a:pt x="2304255" y="2304256"/>
                  </a:lnTo>
                  <a:lnTo>
                    <a:pt x="0" y="1"/>
                  </a:lnTo>
                  <a:lnTo>
                    <a:pt x="0" y="0"/>
                  </a:lnTo>
                  <a:lnTo>
                    <a:pt x="2304256" y="0"/>
                  </a:lnTo>
                  <a:close/>
                </a:path>
              </a:pathLst>
            </a:custGeom>
            <a:solidFill>
              <a:schemeClr val="accent6">
                <a:lumMod val="50000"/>
              </a:schemeClr>
            </a:solidFill>
            <a:ln w="19050">
              <a:noFill/>
              <a:round/>
            </a:ln>
          </p:spPr>
          <p:txBody>
            <a:bodyPr anchor="ctr"/>
            <a:lstStyle/>
            <a:p>
              <a:pPr algn="ctr"/>
              <a:endParaRPr>
                <a:ea typeface="微软雅黑" panose="020b0503020204020204" pitchFamily="34" charset="-122"/>
              </a:endParaRPr>
            </a:p>
          </p:txBody>
        </p:sp>
      </p:grpSp>
      <p:grpSp>
        <p:nvGrpSpPr>
          <p:cNvPr id="19" name="PA_组合 18"/>
          <p:cNvGrpSpPr/>
          <p:nvPr>
            <p:custDataLst>
              <p:tags r:id="rId7"/>
            </p:custDataLst>
          </p:nvPr>
        </p:nvGrpSpPr>
        <p:grpSpPr>
          <a:xfrm>
            <a:off x="-3784436" y="-408781"/>
            <a:ext cx="7473610" cy="7499010"/>
            <a:chOff x="-3759201" y="-393077"/>
            <a:chExt cx="7473610" cy="7499010"/>
          </a:xfrm>
        </p:grpSpPr>
        <p:grpSp>
          <p:nvGrpSpPr>
            <p:cNvPr id="17" name="PA_组合 16"/>
            <p:cNvGrpSpPr/>
            <p:nvPr>
              <p:custDataLst>
                <p:tags r:id="rId8"/>
              </p:custDataLst>
            </p:nvPr>
          </p:nvGrpSpPr>
          <p:grpSpPr>
            <a:xfrm>
              <a:off x="-14514" y="3340724"/>
              <a:ext cx="3728923" cy="3765209"/>
              <a:chOff x="-14514" y="3340724"/>
              <a:chExt cx="3728923" cy="3765209"/>
            </a:xfrm>
          </p:grpSpPr>
          <p:sp>
            <p:nvSpPr>
              <p:cNvPr id="15" name="任意多边形: 形状 14"/>
              <p:cNvSpPr/>
              <p:nvPr/>
            </p:nvSpPr>
            <p:spPr>
              <a:xfrm>
                <a:off x="0" y="3340724"/>
                <a:ext cx="3714409" cy="3765209"/>
              </a:xfrm>
              <a:custGeom>
                <a:rect l="0" t="0" r="0" b="0"/>
                <a:pathLst>
                  <a:path w="3714409" h="3765209">
                    <a:moveTo>
                      <a:pt x="0" y="0"/>
                    </a:moveTo>
                    <a:lnTo>
                      <a:pt x="3714408" y="0"/>
                    </a:lnTo>
                    <a:lnTo>
                      <a:pt x="3714408" y="3765208"/>
                    </a:lnTo>
                    <a:lnTo>
                      <a:pt x="0" y="3765208"/>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PA_Freeform: Shape 42"/>
              <p:cNvSpPr/>
              <p:nvPr>
                <p:custDataLst>
                  <p:tags r:id="rId9"/>
                </p:custDataLst>
              </p:nvPr>
            </p:nvSpPr>
            <p:spPr bwMode="auto">
              <a:xfrm rot="10800000">
                <a:off x="-14514" y="3340724"/>
                <a:ext cx="1860208" cy="1860208"/>
              </a:xfrm>
              <a:custGeom>
                <a:gdLst>
                  <a:gd name="connsiteX0" fmla="*/ 0 w 2304255"/>
                  <a:gd name="connsiteY0" fmla="*/ 0 h 2304255"/>
                  <a:gd name="connsiteX1" fmla="*/ 2304255 w 2304255"/>
                  <a:gd name="connsiteY1" fmla="*/ 2304255 h 2304255"/>
                  <a:gd name="connsiteX2" fmla="*/ 0 w 2304255"/>
                  <a:gd name="connsiteY2" fmla="*/ 2304255 h 2304255"/>
                  <a:gd name="connsiteX3" fmla="*/ 0 w 2304255"/>
                  <a:gd name="connsiteY3" fmla="*/ 0 h 2304255"/>
                </a:gdLst>
                <a:cxnLst>
                  <a:cxn ang="0">
                    <a:pos x="connsiteX0" y="connsiteY0"/>
                  </a:cxn>
                  <a:cxn ang="0">
                    <a:pos x="connsiteX1" y="connsiteY1"/>
                  </a:cxn>
                  <a:cxn ang="0">
                    <a:pos x="connsiteX2" y="connsiteY2"/>
                  </a:cxn>
                  <a:cxn ang="0">
                    <a:pos x="connsiteX3" y="connsiteY3"/>
                  </a:cxn>
                </a:cxnLst>
                <a:rect l="l" t="t" r="r" b="b"/>
                <a:pathLst>
                  <a:path w="2304255" h="2304255">
                    <a:moveTo>
                      <a:pt x="0" y="0"/>
                    </a:moveTo>
                    <a:lnTo>
                      <a:pt x="2304255" y="2304255"/>
                    </a:lnTo>
                    <a:lnTo>
                      <a:pt x="0" y="2304255"/>
                    </a:lnTo>
                    <a:lnTo>
                      <a:pt x="0" y="0"/>
                    </a:lnTo>
                    <a:close/>
                  </a:path>
                </a:pathLst>
              </a:custGeom>
              <a:solidFill>
                <a:schemeClr val="accent6">
                  <a:lumMod val="50000"/>
                </a:schemeClr>
              </a:solidFill>
              <a:ln w="19050">
                <a:noFill/>
                <a:round/>
              </a:ln>
            </p:spPr>
            <p:txBody>
              <a:bodyPr anchor="ctr"/>
              <a:lstStyle/>
              <a:p>
                <a:pPr algn="ctr"/>
                <a:endParaRPr>
                  <a:ea typeface="微软雅黑" panose="020b0503020204020204" pitchFamily="34" charset="-122"/>
                </a:endParaRPr>
              </a:p>
            </p:txBody>
          </p:sp>
        </p:grpSp>
        <p:sp>
          <p:nvSpPr>
            <p:cNvPr id="18" name="任意多边形: 形状 17"/>
            <p:cNvSpPr/>
            <p:nvPr/>
          </p:nvSpPr>
          <p:spPr>
            <a:xfrm>
              <a:off x="-3759201" y="-393077"/>
              <a:ext cx="7473610" cy="7499010"/>
            </a:xfrm>
            <a:custGeom>
              <a:rect l="0" t="0" r="0" b="0"/>
              <a:pathLst>
                <a:path w="7473610" h="7499010">
                  <a:moveTo>
                    <a:pt x="0" y="0"/>
                  </a:moveTo>
                  <a:lnTo>
                    <a:pt x="7473609" y="0"/>
                  </a:lnTo>
                  <a:lnTo>
                    <a:pt x="7473609" y="7499009"/>
                  </a:lnTo>
                  <a:lnTo>
                    <a:pt x="0" y="749900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PA_组合 30"/>
          <p:cNvGrpSpPr/>
          <p:nvPr>
            <p:custDataLst>
              <p:tags r:id="rId10"/>
            </p:custDataLst>
          </p:nvPr>
        </p:nvGrpSpPr>
        <p:grpSpPr>
          <a:xfrm>
            <a:off x="-2491734" y="1990794"/>
            <a:ext cx="5363030" cy="2670630"/>
            <a:chOff x="-2491734" y="1990794"/>
            <a:chExt cx="5363030" cy="2670630"/>
          </a:xfrm>
        </p:grpSpPr>
        <p:sp>
          <p:nvSpPr>
            <p:cNvPr id="26" name="任意多边形: 形状 25"/>
            <p:cNvSpPr/>
            <p:nvPr/>
          </p:nvSpPr>
          <p:spPr>
            <a:xfrm>
              <a:off x="-2491734" y="1990794"/>
              <a:ext cx="5363030" cy="2670630"/>
            </a:xfrm>
            <a:custGeom>
              <a:rect l="0" t="0" r="0" b="0"/>
              <a:pathLst>
                <a:path w="5363030" h="2670630">
                  <a:moveTo>
                    <a:pt x="0" y="0"/>
                  </a:moveTo>
                  <a:lnTo>
                    <a:pt x="5363029" y="0"/>
                  </a:lnTo>
                  <a:lnTo>
                    <a:pt x="5363029" y="2670629"/>
                  </a:lnTo>
                  <a:lnTo>
                    <a:pt x="0" y="267062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PA_菱形 7"/>
            <p:cNvSpPr/>
            <p:nvPr>
              <p:custDataLst>
                <p:tags r:id="rId11"/>
              </p:custDataLst>
            </p:nvPr>
          </p:nvSpPr>
          <p:spPr>
            <a:xfrm>
              <a:off x="200667" y="1990794"/>
              <a:ext cx="2670629" cy="2670629"/>
            </a:xfrm>
            <a:prstGeom prst="diamond">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任意多边形: 形状 31"/>
          <p:cNvSpPr/>
          <p:nvPr/>
        </p:nvSpPr>
        <p:spPr>
          <a:xfrm>
            <a:off x="-2147483680" y="911801"/>
            <a:ext cx="2147483680" cy="1739390"/>
          </a:xfrm>
          <a:custGeom>
            <a:rect l="0" t="0" r="0" b="0"/>
            <a:pathLst>
              <a:path w="2147483647" h="1739388">
                <a:moveTo>
                  <a:pt x="2147483647" y="0"/>
                </a:moveTo>
                <a:lnTo>
                  <a:pt x="0" y="0"/>
                </a:lnTo>
                <a:lnTo>
                  <a:pt x="0" y="1739389"/>
                </a:lnTo>
                <a:lnTo>
                  <a:pt x="2147483647" y="173938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p:cNvSpPr/>
          <p:nvPr/>
        </p:nvSpPr>
        <p:spPr>
          <a:xfrm>
            <a:off x="-2147483680" y="911801"/>
            <a:ext cx="2147483680" cy="1739390"/>
          </a:xfrm>
          <a:custGeom>
            <a:rect l="0" t="0" r="0" b="0"/>
            <a:pathLst>
              <a:path w="2147483647" h="1739388">
                <a:moveTo>
                  <a:pt x="2147483647" y="0"/>
                </a:moveTo>
                <a:lnTo>
                  <a:pt x="0" y="0"/>
                </a:lnTo>
                <a:lnTo>
                  <a:pt x="0" y="1739389"/>
                </a:lnTo>
                <a:lnTo>
                  <a:pt x="2147483647" y="173938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p:cNvSpPr/>
          <p:nvPr/>
        </p:nvSpPr>
        <p:spPr>
          <a:xfrm>
            <a:off x="-2147483680" y="911801"/>
            <a:ext cx="2147483680" cy="1739390"/>
          </a:xfrm>
          <a:custGeom>
            <a:rect l="0" t="0" r="0" b="0"/>
            <a:pathLst>
              <a:path w="2147483647" h="1739388">
                <a:moveTo>
                  <a:pt x="2147483647" y="0"/>
                </a:moveTo>
                <a:lnTo>
                  <a:pt x="0" y="0"/>
                </a:lnTo>
                <a:lnTo>
                  <a:pt x="0" y="1739389"/>
                </a:lnTo>
                <a:lnTo>
                  <a:pt x="2147483647" y="173938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任意多边形: 形状 43"/>
          <p:cNvSpPr/>
          <p:nvPr/>
        </p:nvSpPr>
        <p:spPr>
          <a:xfrm>
            <a:off x="-2147483680" y="911801"/>
            <a:ext cx="2147483680" cy="1739390"/>
          </a:xfrm>
          <a:custGeom>
            <a:rect l="0" t="0" r="0" b="0"/>
            <a:pathLst>
              <a:path w="2147483647" h="1739388">
                <a:moveTo>
                  <a:pt x="2147483647" y="0"/>
                </a:moveTo>
                <a:lnTo>
                  <a:pt x="0" y="0"/>
                </a:lnTo>
                <a:lnTo>
                  <a:pt x="0" y="1739389"/>
                </a:lnTo>
                <a:lnTo>
                  <a:pt x="2147483647" y="173938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8" name="PA_组合 47"/>
          <p:cNvGrpSpPr/>
          <p:nvPr>
            <p:custDataLst>
              <p:tags r:id="rId12"/>
            </p:custDataLst>
          </p:nvPr>
        </p:nvGrpSpPr>
        <p:grpSpPr>
          <a:xfrm>
            <a:off x="5492815" y="1454697"/>
            <a:ext cx="36001" cy="1333801"/>
            <a:chOff x="5492815" y="948815"/>
            <a:chExt cx="36001" cy="1333801"/>
          </a:xfrm>
        </p:grpSpPr>
        <p:sp>
          <p:nvSpPr>
            <p:cNvPr id="46" name="PA_矩形 45"/>
            <p:cNvSpPr/>
            <p:nvPr>
              <p:custDataLst>
                <p:tags r:id="rId13"/>
              </p:custDataLst>
            </p:nvPr>
          </p:nvSpPr>
          <p:spPr>
            <a:xfrm>
              <a:off x="5492816" y="948815"/>
              <a:ext cx="360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任意多边形: 形状 46"/>
            <p:cNvSpPr/>
            <p:nvPr/>
          </p:nvSpPr>
          <p:spPr>
            <a:xfrm>
              <a:off x="5492815" y="948815"/>
              <a:ext cx="36001" cy="1333801"/>
            </a:xfrm>
            <a:custGeom>
              <a:rect l="0" t="0" r="0" b="0"/>
              <a:pathLst>
                <a:path w="36001" h="1333801">
                  <a:moveTo>
                    <a:pt x="0" y="0"/>
                  </a:moveTo>
                  <a:lnTo>
                    <a:pt x="36000" y="0"/>
                  </a:lnTo>
                  <a:lnTo>
                    <a:pt x="36000" y="1333800"/>
                  </a:lnTo>
                  <a:lnTo>
                    <a:pt x="0" y="133380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2" name="文本框 61"/>
          <p:cNvSpPr txBox="1"/>
          <p:nvPr/>
        </p:nvSpPr>
        <p:spPr>
          <a:xfrm>
            <a:off x="4686736" y="2479875"/>
            <a:ext cx="768011" cy="646331"/>
          </a:xfrm>
          <a:prstGeom prst="rect">
            <a:avLst/>
          </a:prstGeom>
          <a:noFill/>
        </p:spPr>
        <p:txBody>
          <a:bodyPr wrap="square" rtlCol="0">
            <a:spAutoFit/>
          </a:bodyPr>
          <a:lstStyle/>
          <a:p>
            <a:r>
              <a:rPr lang="en-US" altLang="zh-CN" sz="3600">
                <a:solidFill>
                  <a:schemeClr val="accent6">
                    <a:lumMod val="50000"/>
                  </a:schemeClr>
                </a:solidFill>
                <a:latin typeface="华文行楷" panose="02010800040101010101" pitchFamily="2" charset="-122"/>
                <a:ea typeface="华文行楷" panose="02010800040101010101" pitchFamily="2" charset="-122"/>
              </a:rPr>
              <a:t>02</a:t>
            </a:r>
            <a:endParaRPr lang="zh-CN" altLang="en-US" sz="3600">
              <a:solidFill>
                <a:schemeClr val="accent6">
                  <a:lumMod val="50000"/>
                </a:schemeClr>
              </a:solidFill>
              <a:latin typeface="华文行楷" panose="02010800040101010101" pitchFamily="2" charset="-122"/>
              <a:ea typeface="华文行楷" panose="02010800040101010101" pitchFamily="2" charset="-122"/>
            </a:endParaRPr>
          </a:p>
        </p:txBody>
      </p:sp>
      <p:sp>
        <p:nvSpPr>
          <p:cNvPr id="63" name="文本框 62"/>
          <p:cNvSpPr txBox="1"/>
          <p:nvPr/>
        </p:nvSpPr>
        <p:spPr>
          <a:xfrm>
            <a:off x="5712866" y="2516031"/>
            <a:ext cx="4739103" cy="584775"/>
          </a:xfrm>
          <a:prstGeom prst="rect">
            <a:avLst/>
          </a:prstGeom>
          <a:noFill/>
        </p:spPr>
        <p:txBody>
          <a:bodyPr wrap="square" rtlCol="0">
            <a:spAutoFit/>
          </a:body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67" name="文本框 66"/>
          <p:cNvSpPr txBox="1"/>
          <p:nvPr/>
        </p:nvSpPr>
        <p:spPr>
          <a:xfrm>
            <a:off x="4686736" y="3492038"/>
            <a:ext cx="768011" cy="646331"/>
          </a:xfrm>
          <a:prstGeom prst="rect">
            <a:avLst/>
          </a:prstGeom>
          <a:noFill/>
        </p:spPr>
        <p:txBody>
          <a:bodyPr wrap="square" rtlCol="0">
            <a:spAutoFit/>
          </a:bodyPr>
          <a:lstStyle/>
          <a:p>
            <a:r>
              <a:rPr lang="en-US" altLang="zh-CN" sz="3600">
                <a:solidFill>
                  <a:schemeClr val="accent6">
                    <a:lumMod val="50000"/>
                  </a:schemeClr>
                </a:solidFill>
                <a:latin typeface="华文行楷" panose="02010800040101010101" pitchFamily="2" charset="-122"/>
                <a:ea typeface="华文行楷" panose="02010800040101010101" pitchFamily="2" charset="-122"/>
              </a:rPr>
              <a:t>03</a:t>
            </a:r>
            <a:endParaRPr lang="zh-CN" altLang="en-US" sz="3600">
              <a:solidFill>
                <a:schemeClr val="accent6">
                  <a:lumMod val="50000"/>
                </a:schemeClr>
              </a:solidFill>
              <a:latin typeface="华文行楷" panose="02010800040101010101" pitchFamily="2" charset="-122"/>
              <a:ea typeface="华文行楷" panose="02010800040101010101" pitchFamily="2" charset="-122"/>
            </a:endParaRPr>
          </a:p>
        </p:txBody>
      </p:sp>
      <p:sp>
        <p:nvSpPr>
          <p:cNvPr id="68" name="文本框 67"/>
          <p:cNvSpPr txBox="1"/>
          <p:nvPr/>
        </p:nvSpPr>
        <p:spPr>
          <a:xfrm>
            <a:off x="5712866" y="3528194"/>
            <a:ext cx="4739103" cy="584775"/>
          </a:xfrm>
          <a:prstGeom prst="rect">
            <a:avLst/>
          </a:prstGeom>
          <a:noFill/>
        </p:spPr>
        <p:txBody>
          <a:bodyPr wrap="square" rtlCol="0">
            <a:spAutoFit/>
          </a:body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归纳总结</a:t>
            </a:r>
          </a:p>
        </p:txBody>
      </p:sp>
      <p:sp>
        <p:nvSpPr>
          <p:cNvPr id="65" name="矩形 64"/>
          <p:cNvSpPr/>
          <p:nvPr/>
        </p:nvSpPr>
        <p:spPr>
          <a:xfrm>
            <a:off x="4040187" y="6703207"/>
            <a:ext cx="4108451" cy="15479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 calcmode="lin" valueType="num">
                                      <p:cBhvr additive="base">
                                        <p:cTn id="12" dur="500" fill="hold"/>
                                        <p:tgtEl>
                                          <p:spTgt spid="144"/>
                                        </p:tgtEl>
                                        <p:attrNameLst>
                                          <p:attrName>ppt_x</p:attrName>
                                        </p:attrNameLst>
                                      </p:cBhvr>
                                      <p:tavLst>
                                        <p:tav tm="0">
                                          <p:val>
                                            <p:strVal val="#ppt_x"/>
                                          </p:val>
                                        </p:tav>
                                        <p:tav tm="100000">
                                          <p:val>
                                            <p:strVal val="#ppt_x"/>
                                          </p:val>
                                        </p:tav>
                                      </p:tavLst>
                                    </p:anim>
                                    <p:anim calcmode="lin" valueType="num">
                                      <p:cBhvr additive="base">
                                        <p:cTn id="13" dur="500" fill="hold"/>
                                        <p:tgtEl>
                                          <p:spTgt spid="144"/>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45"/>
                                        </p:tgtEl>
                                        <p:attrNameLst>
                                          <p:attrName>style.visibility</p:attrName>
                                        </p:attrNameLst>
                                      </p:cBhvr>
                                      <p:to>
                                        <p:strVal val="visible"/>
                                      </p:to>
                                    </p:set>
                                    <p:anim calcmode="lin" valueType="num">
                                      <p:cBhvr additive="base">
                                        <p:cTn id="17" dur="500" fill="hold"/>
                                        <p:tgtEl>
                                          <p:spTgt spid="145"/>
                                        </p:tgtEl>
                                        <p:attrNameLst>
                                          <p:attrName>ppt_x</p:attrName>
                                        </p:attrNameLst>
                                      </p:cBhvr>
                                      <p:tavLst>
                                        <p:tav tm="0">
                                          <p:val>
                                            <p:strVal val="#ppt_x"/>
                                          </p:val>
                                        </p:tav>
                                        <p:tav tm="100000">
                                          <p:val>
                                            <p:strVal val="#ppt_x"/>
                                          </p:val>
                                        </p:tav>
                                      </p:tavLst>
                                    </p:anim>
                                    <p:anim calcmode="lin" valueType="num">
                                      <p:cBhvr additive="base">
                                        <p:cTn id="18" dur="500" fill="hold"/>
                                        <p:tgtEl>
                                          <p:spTgt spid="14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4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childTnLst>
                                </p:cTn>
                              </p:par>
                              <p:par>
                                <p:cTn id="24" presetID="22" presetClass="exit" presetSubtype="1" fill="hold" grpId="1" nodeType="withEffect">
                                  <p:stCondLst>
                                    <p:cond delay="0"/>
                                  </p:stCondLst>
                                  <p:childTnLst>
                                    <p:animEffect transition="out" filter="wipe(up)">
                                      <p:cBhvr>
                                        <p:cTn id="25" dur="500"/>
                                        <p:tgtEl>
                                          <p:spTgt spid="145"/>
                                        </p:tgtEl>
                                      </p:cBhvr>
                                    </p:animEffect>
                                    <p:set>
                                      <p:cBhvr>
                                        <p:cTn id="26" dur="1" fill="hold">
                                          <p:stCondLst>
                                            <p:cond delay="499"/>
                                          </p:stCondLst>
                                        </p:cTn>
                                        <p:tgtEl>
                                          <p:spTgt spid="145"/>
                                        </p:tgtEl>
                                        <p:attrNameLst>
                                          <p:attrName>style.visibility</p:attrName>
                                        </p:attrNameLst>
                                      </p:cBhvr>
                                      <p:to>
                                        <p:strVal val="hidden"/>
                                      </p:to>
                                    </p:set>
                                  </p:childTnLst>
                                </p:cTn>
                              </p:par>
                            </p:childTnLst>
                          </p:cTn>
                        </p:par>
                        <p:par>
                          <p:cTn id="27" fill="hold" nodeType="afterGroup">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14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childTnLst>
                                </p:cTn>
                              </p:par>
                            </p:childTnLst>
                          </p:cTn>
                        </p:par>
                        <p:par>
                          <p:cTn id="32" fill="hold" nodeType="afterGroup">
                            <p:stCondLst>
                              <p:cond delay="2001"/>
                            </p:stCondLst>
                            <p:childTnLst>
                              <p:par>
                                <p:cTn id="33" presetID="22" presetClass="exit" presetSubtype="1" fill="hold" grpId="1" nodeType="afterEffect">
                                  <p:stCondLst>
                                    <p:cond delay="0"/>
                                  </p:stCondLst>
                                  <p:childTnLst>
                                    <p:animEffect transition="out" filter="wipe(up)">
                                      <p:cBhvr>
                                        <p:cTn id="34" dur="500"/>
                                        <p:tgtEl>
                                          <p:spTgt spid="144"/>
                                        </p:tgtEl>
                                      </p:cBhvr>
                                    </p:animEffect>
                                    <p:set>
                                      <p:cBhvr>
                                        <p:cTn id="35" dur="1" fill="hold">
                                          <p:stCondLst>
                                            <p:cond delay="499"/>
                                          </p:stCondLst>
                                        </p:cTn>
                                        <p:tgtEl>
                                          <p:spTgt spid="144"/>
                                        </p:tgtEl>
                                        <p:attrNameLst>
                                          <p:attrName>style.visibility</p:attrName>
                                        </p:attrNameLst>
                                      </p:cBhvr>
                                      <p:to>
                                        <p:strVal val="hidden"/>
                                      </p:to>
                                    </p:set>
                                  </p:childTnLst>
                                </p:cTn>
                              </p:par>
                            </p:childTnLst>
                          </p:cTn>
                        </p:par>
                        <p:par>
                          <p:cTn id="36" fill="hold" nodeType="afterGroup">
                            <p:stCondLst>
                              <p:cond delay="2501"/>
                            </p:stCondLst>
                            <p:childTnLst>
                              <p:par>
                                <p:cTn id="37" presetID="1" presetClass="entr" presetSubtype="0" fill="hold" grpId="0" nodeType="afterEffect">
                                  <p:stCondLst>
                                    <p:cond delay="0"/>
                                  </p:stCondLst>
                                  <p:childTnLst>
                                    <p:set>
                                      <p:cBhvr>
                                        <p:cTn id="38" dur="1" fill="hold">
                                          <p:stCondLst>
                                            <p:cond delay="0"/>
                                          </p:stCondLst>
                                        </p:cTn>
                                        <p:tgtEl>
                                          <p:spTgt spid="14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childTnLst>
                          </p:cTn>
                        </p:par>
                        <p:par>
                          <p:cTn id="41" fill="hold" nodeType="afterGroup">
                            <p:stCondLst>
                              <p:cond delay="2502"/>
                            </p:stCondLst>
                            <p:childTnLst>
                              <p:par>
                                <p:cTn id="42" presetID="22" presetClass="exit" presetSubtype="1" fill="hold" grpId="1" nodeType="afterEffect">
                                  <p:stCondLst>
                                    <p:cond delay="0"/>
                                  </p:stCondLst>
                                  <p:childTnLst>
                                    <p:animEffect transition="out" filter="wipe(up)">
                                      <p:cBhvr>
                                        <p:cTn id="43" dur="500"/>
                                        <p:tgtEl>
                                          <p:spTgt spid="143"/>
                                        </p:tgtEl>
                                      </p:cBhvr>
                                    </p:animEffect>
                                    <p:set>
                                      <p:cBhvr>
                                        <p:cTn id="44" dur="1" fill="hold">
                                          <p:stCondLst>
                                            <p:cond delay="499"/>
                                          </p:stCondLst>
                                        </p:cTn>
                                        <p:tgtEl>
                                          <p:spTgt spid="143"/>
                                        </p:tgtEl>
                                        <p:attrNameLst>
                                          <p:attrName>style.visibility</p:attrName>
                                        </p:attrNameLst>
                                      </p:cBhvr>
                                      <p:to>
                                        <p:strVal val="hidden"/>
                                      </p:to>
                                    </p:set>
                                  </p:childTnLst>
                                </p:cTn>
                              </p:par>
                            </p:childTnLst>
                          </p:cTn>
                        </p:par>
                        <p:par>
                          <p:cTn id="45" fill="hold" nodeType="afterGroup">
                            <p:stCondLst>
                              <p:cond delay="3002"/>
                            </p:stCondLst>
                            <p:childTnLst>
                              <p:par>
                                <p:cTn id="46" presetID="2" presetClass="entr" presetSubtype="4"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ppt_x"/>
                                          </p:val>
                                        </p:tav>
                                        <p:tav tm="100000">
                                          <p:val>
                                            <p:strVal val="#ppt_x"/>
                                          </p:val>
                                        </p:tav>
                                      </p:tavLst>
                                    </p:anim>
                                    <p:anim calcmode="lin" valueType="num">
                                      <p:cBhvr additive="base">
                                        <p:cTn id="49" dur="500" fill="hold"/>
                                        <p:tgtEl>
                                          <p:spTgt spid="57"/>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3502"/>
                            </p:stCondLst>
                            <p:childTnLst>
                              <p:par>
                                <p:cTn id="51" presetID="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0-#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002"/>
                            </p:stCondLst>
                            <p:childTnLst>
                              <p:par>
                                <p:cTn id="60" presetID="8" presetClass="emph" presetSubtype="0" fill="hold" nodeType="afterEffect">
                                  <p:stCondLst>
                                    <p:cond delay="0"/>
                                  </p:stCondLst>
                                  <p:childTnLst>
                                    <p:animRot by="-2700000">
                                      <p:cBhvr>
                                        <p:cTn id="61" dur="750" fill="hold"/>
                                        <p:tgtEl>
                                          <p:spTgt spid="14"/>
                                        </p:tgtEl>
                                        <p:attrNameLst>
                                          <p:attrName>r</p:attrName>
                                        </p:attrNameLst>
                                      </p:cBhvr>
                                    </p:animRot>
                                  </p:childTnLst>
                                </p:cTn>
                              </p:par>
                              <p:par>
                                <p:cTn id="62" presetID="8" presetClass="emph" presetSubtype="0" fill="hold" nodeType="withEffect">
                                  <p:stCondLst>
                                    <p:cond delay="0"/>
                                  </p:stCondLst>
                                  <p:childTnLst>
                                    <p:animRot by="2700000">
                                      <p:cBhvr>
                                        <p:cTn id="63" dur="750" fill="hold"/>
                                        <p:tgtEl>
                                          <p:spTgt spid="19"/>
                                        </p:tgtEl>
                                        <p:attrNameLst>
                                          <p:attrName>r</p:attrName>
                                        </p:attrNameLst>
                                      </p:cBhvr>
                                    </p:animRot>
                                  </p:childTnLst>
                                </p:cTn>
                              </p:par>
                              <p:par>
                                <p:cTn id="64" presetID="8" presetClass="entr" presetSubtype="32" fill="hold" nodeType="withEffect">
                                  <p:stCondLst>
                                    <p:cond delay="250"/>
                                  </p:stCondLst>
                                  <p:childTnLst>
                                    <p:set>
                                      <p:cBhvr>
                                        <p:cTn id="65" dur="1" fill="hold">
                                          <p:stCondLst>
                                            <p:cond delay="0"/>
                                          </p:stCondLst>
                                        </p:cTn>
                                        <p:tgtEl>
                                          <p:spTgt spid="31"/>
                                        </p:tgtEl>
                                        <p:attrNameLst>
                                          <p:attrName>style.visibility</p:attrName>
                                        </p:attrNameLst>
                                      </p:cBhvr>
                                      <p:to>
                                        <p:strVal val="visible"/>
                                      </p:to>
                                    </p:set>
                                    <p:animEffect transition="in" filter="diamond(out)">
                                      <p:cBhvr>
                                        <p:cTn id="66" dur="750"/>
                                        <p:tgtEl>
                                          <p:spTgt spid="31"/>
                                        </p:tgtEl>
                                      </p:cBhvr>
                                    </p:animEffect>
                                  </p:childTnLst>
                                </p:cTn>
                              </p:par>
                            </p:childTnLst>
                          </p:cTn>
                        </p:par>
                        <p:par>
                          <p:cTn id="67" fill="hold" nodeType="afterGroup">
                            <p:stCondLst>
                              <p:cond delay="5002"/>
                            </p:stCondLst>
                            <p:childTnLst>
                              <p:par>
                                <p:cTn id="68" presetID="38" presetClass="entr" presetSubtype="0" accel="50000" fill="hold" grpId="0" nodeType="afterEffect">
                                  <p:stCondLst>
                                    <p:cond delay="0"/>
                                  </p:stCondLst>
                                  <p:iterate type="lt">
                                    <p:tmPct val="50000"/>
                                  </p:iterate>
                                  <p:childTnLst>
                                    <p:set>
                                      <p:cBhvr>
                                        <p:cTn id="69" dur="1" fill="hold">
                                          <p:stCondLst>
                                            <p:cond delay="0"/>
                                          </p:stCondLst>
                                        </p:cTn>
                                        <p:tgtEl>
                                          <p:spTgt spid="524"/>
                                        </p:tgtEl>
                                        <p:attrNameLst>
                                          <p:attrName>style.visibility</p:attrName>
                                        </p:attrNameLst>
                                      </p:cBhvr>
                                      <p:to>
                                        <p:strVal val="visible"/>
                                      </p:to>
                                    </p:set>
                                    <p:set>
                                      <p:cBhvr>
                                        <p:cTn id="70" dur="341" fill="hold">
                                          <p:stCondLst>
                                            <p:cond delay="0"/>
                                          </p:stCondLst>
                                        </p:cTn>
                                        <p:tgtEl>
                                          <p:spTgt spid="524"/>
                                        </p:tgtEl>
                                        <p:attrNameLst>
                                          <p:attrName>style.rotation</p:attrName>
                                        </p:attrNameLst>
                                      </p:cBhvr>
                                      <p:to>
                                        <p:strVal val="-45.0"/>
                                      </p:to>
                                    </p:set>
                                    <p:anim calcmode="lin" valueType="num">
                                      <p:cBhvr>
                                        <p:cTn id="71" dur="341" fill="hold">
                                          <p:stCondLst>
                                            <p:cond delay="341"/>
                                          </p:stCondLst>
                                        </p:cTn>
                                        <p:tgtEl>
                                          <p:spTgt spid="524"/>
                                        </p:tgtEl>
                                        <p:attrNameLst>
                                          <p:attrName>style.rotation</p:attrName>
                                        </p:attrNameLst>
                                      </p:cBhvr>
                                      <p:tavLst>
                                        <p:tav tm="0">
                                          <p:val>
                                            <p:fltVal val="-45"/>
                                          </p:val>
                                        </p:tav>
                                        <p:tav tm="69900">
                                          <p:val>
                                            <p:fltVal val="45"/>
                                          </p:val>
                                        </p:tav>
                                        <p:tav tm="100000">
                                          <p:val>
                                            <p:fltVal val="0"/>
                                          </p:val>
                                        </p:tav>
                                      </p:tavLst>
                                    </p:anim>
                                    <p:anim calcmode="lin" valueType="num">
                                      <p:cBhvr>
                                        <p:cTn id="72" dur="341" fill="hold">
                                          <p:stCondLst>
                                            <p:cond delay="0"/>
                                          </p:stCondLst>
                                        </p:cTn>
                                        <p:tgtEl>
                                          <p:spTgt spid="524"/>
                                        </p:tgtEl>
                                        <p:attrNameLst>
                                          <p:attrName>ppt_y</p:attrName>
                                        </p:attrNameLst>
                                      </p:cBhvr>
                                      <p:tavLst>
                                        <p:tav tm="0">
                                          <p:val>
                                            <p:strVal val="#ppt_y-1"/>
                                          </p:val>
                                        </p:tav>
                                        <p:tav tm="100000">
                                          <p:val>
                                            <p:strVal val="#ppt_y-(0.354*#ppt_w-0.172*#ppt_h)"/>
                                          </p:val>
                                        </p:tav>
                                      </p:tavLst>
                                    </p:anim>
                                    <p:anim calcmode="lin" valueType="num">
                                      <p:cBhvr>
                                        <p:cTn id="73" dur="117" decel="50000" autoRev="1" fill="hold">
                                          <p:stCondLst>
                                            <p:cond delay="341"/>
                                          </p:stCondLst>
                                        </p:cTn>
                                        <p:tgtEl>
                                          <p:spTgt spid="524"/>
                                        </p:tgtEl>
                                        <p:attrNameLst>
                                          <p:attrName>ppt_y</p:attrName>
                                        </p:attrNameLst>
                                      </p:cBhvr>
                                      <p:tavLst>
                                        <p:tav tm="0">
                                          <p:val>
                                            <p:strVal val="#ppt_y-(0.354*#ppt_w-0.172*#ppt_h)"/>
                                          </p:val>
                                        </p:tav>
                                        <p:tav tm="100000">
                                          <p:val>
                                            <p:strVal val="#ppt_y-(0.354*#ppt_w-0.172*#ppt_h)-#ppt_h/2"/>
                                          </p:val>
                                        </p:tav>
                                      </p:tavLst>
                                    </p:anim>
                                    <p:anim calcmode="lin" valueType="num">
                                      <p:cBhvr>
                                        <p:cTn id="74" dur="102" fill="hold">
                                          <p:stCondLst>
                                            <p:cond delay="648"/>
                                          </p:stCondLst>
                                        </p:cTn>
                                        <p:tgtEl>
                                          <p:spTgt spid="524"/>
                                        </p:tgtEl>
                                        <p:attrNameLst>
                                          <p:attrName>ppt_y</p:attrName>
                                        </p:attrNameLst>
                                      </p:cBhvr>
                                      <p:tavLst>
                                        <p:tav tm="0">
                                          <p:val>
                                            <p:strVal val="#ppt_y-(0.354*#ppt_w-0.172*#ppt_h)"/>
                                          </p:val>
                                        </p:tav>
                                        <p:tav tm="100000">
                                          <p:val>
                                            <p:strVal val="#ppt_y"/>
                                          </p:val>
                                        </p:tav>
                                      </p:tavLst>
                                    </p:anim>
                                  </p:childTnLst>
                                </p:cTn>
                              </p:par>
                            </p:childTnLst>
                          </p:cTn>
                        </p:par>
                        <p:par>
                          <p:cTn id="75" fill="hold" nodeType="afterGroup">
                            <p:stCondLst>
                              <p:cond delay="5752"/>
                            </p:stCondLst>
                            <p:childTnLst>
                              <p:par>
                                <p:cTn id="76" presetID="52" presetClass="entr" presetSubtype="0" fill="hold" nodeType="afterEffect">
                                  <p:stCondLst>
                                    <p:cond delay="0"/>
                                  </p:stCondLst>
                                  <p:childTnLst>
                                    <p:set>
                                      <p:cBhvr>
                                        <p:cTn id="77" dur="1" fill="hold">
                                          <p:stCondLst>
                                            <p:cond delay="0"/>
                                          </p:stCondLst>
                                        </p:cTn>
                                        <p:tgtEl>
                                          <p:spTgt spid="48"/>
                                        </p:tgtEl>
                                        <p:attrNameLst>
                                          <p:attrName>style.visibility</p:attrName>
                                        </p:attrNameLst>
                                      </p:cBhvr>
                                      <p:to>
                                        <p:strVal val="visible"/>
                                      </p:to>
                                    </p:set>
                                    <p:animScale>
                                      <p:cBhvr>
                                        <p:cTn id="78" dur="75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79" dur="750" decel="50000" fill="hold">
                                          <p:stCondLst>
                                            <p:cond delay="0"/>
                                          </p:stCondLst>
                                        </p:cTn>
                                        <p:tgtEl>
                                          <p:spTgt spid="48"/>
                                        </p:tgtEl>
                                        <p:attrNameLst>
                                          <p:attrName>ppt_x</p:attrName>
                                          <p:attrName>ppt_y</p:attrName>
                                        </p:attrNameLst>
                                      </p:cBhvr>
                                    </p:animMotion>
                                    <p:animEffect transition="in" filter="fade">
                                      <p:cBhvr>
                                        <p:cTn id="80" dur="750"/>
                                        <p:tgtEl>
                                          <p:spTgt spid="48"/>
                                        </p:tgtEl>
                                      </p:cBhvr>
                                    </p:animEffect>
                                  </p:childTnLst>
                                </p:cTn>
                              </p:par>
                            </p:childTnLst>
                          </p:cTn>
                        </p:par>
                        <p:par>
                          <p:cTn id="81" fill="hold" nodeType="afterGroup">
                            <p:stCondLst>
                              <p:cond delay="6502"/>
                            </p:stCondLst>
                            <p:childTnLst>
                              <p:par>
                                <p:cTn id="82" presetID="8" presetClass="emph" presetSubtype="0" fill="hold" nodeType="afterEffect">
                                  <p:stCondLst>
                                    <p:cond delay="250"/>
                                  </p:stCondLst>
                                  <p:childTnLst>
                                    <p:animRot by="-5400000">
                                      <p:cBhvr>
                                        <p:cTn id="83" dur="250" fill="hold"/>
                                        <p:tgtEl>
                                          <p:spTgt spid="48"/>
                                        </p:tgtEl>
                                        <p:attrNameLst>
                                          <p:attrName>r</p:attrName>
                                        </p:attrNameLst>
                                      </p:cBhvr>
                                    </p:animRot>
                                  </p:childTnLst>
                                </p:cTn>
                              </p:par>
                            </p:childTnLst>
                          </p:cTn>
                        </p:par>
                        <p:par>
                          <p:cTn id="84" fill="hold" nodeType="afterGroup">
                            <p:stCondLst>
                              <p:cond delay="7002"/>
                            </p:stCondLst>
                            <p:childTnLst>
                              <p:par>
                                <p:cTn id="85" presetID="2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childTnLst>
                          </p:cTn>
                        </p:par>
                        <p:par>
                          <p:cTn id="88" fill="hold" nodeType="afterGroup">
                            <p:stCondLst>
                              <p:cond delay="7502"/>
                            </p:stCondLst>
                            <p:childTnLst>
                              <p:par>
                                <p:cTn id="89" presetID="8" presetClass="emph" presetSubtype="0" fill="hold" nodeType="afterEffect">
                                  <p:stCondLst>
                                    <p:cond delay="0"/>
                                  </p:stCondLst>
                                  <p:childTnLst>
                                    <p:animRot by="5400000">
                                      <p:cBhvr>
                                        <p:cTn id="90" dur="250" fill="hold"/>
                                        <p:tgtEl>
                                          <p:spTgt spid="48"/>
                                        </p:tgtEl>
                                        <p:attrNameLst>
                                          <p:attrName>r</p:attrName>
                                        </p:attrNameLst>
                                      </p:cBhvr>
                                    </p:animRot>
                                  </p:childTnLst>
                                </p:cTn>
                              </p:par>
                            </p:childTnLst>
                          </p:cTn>
                        </p:par>
                        <p:par>
                          <p:cTn id="91" fill="hold" nodeType="afterGroup">
                            <p:stCondLst>
                              <p:cond delay="7752"/>
                            </p:stCondLst>
                            <p:childTnLst>
                              <p:par>
                                <p:cTn id="92" presetID="8" presetClass="emph" presetSubtype="0" fill="hold" nodeType="afterEffect">
                                  <p:stCondLst>
                                    <p:cond delay="250"/>
                                  </p:stCondLst>
                                  <p:childTnLst>
                                    <p:animRot by="5400000">
                                      <p:cBhvr>
                                        <p:cTn id="93" dur="250" fill="hold"/>
                                        <p:tgtEl>
                                          <p:spTgt spid="48"/>
                                        </p:tgtEl>
                                        <p:attrNameLst>
                                          <p:attrName>r</p:attrName>
                                        </p:attrNameLst>
                                      </p:cBhvr>
                                    </p:animRot>
                                  </p:childTnLst>
                                </p:cTn>
                              </p:par>
                            </p:childTnLst>
                          </p:cTn>
                        </p:par>
                        <p:par>
                          <p:cTn id="94" fill="hold" nodeType="afterGroup">
                            <p:stCondLst>
                              <p:cond delay="8252"/>
                            </p:stCondLst>
                            <p:childTnLst>
                              <p:par>
                                <p:cTn id="95" presetID="22" presetClass="entr" presetSubtype="8" fill="hold" grpId="0"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wipe(left)">
                                      <p:cBhvr>
                                        <p:cTn id="97" dur="500"/>
                                        <p:tgtEl>
                                          <p:spTgt spid="45"/>
                                        </p:tgtEl>
                                      </p:cBhvr>
                                    </p:animEffect>
                                  </p:childTnLst>
                                </p:cTn>
                              </p:par>
                            </p:childTnLst>
                          </p:cTn>
                        </p:par>
                        <p:par>
                          <p:cTn id="98" fill="hold" nodeType="afterGroup">
                            <p:stCondLst>
                              <p:cond delay="8752"/>
                            </p:stCondLst>
                            <p:childTnLst>
                              <p:par>
                                <p:cTn id="99" presetID="8" presetClass="emph" presetSubtype="0" fill="hold" nodeType="afterEffect">
                                  <p:stCondLst>
                                    <p:cond delay="0"/>
                                  </p:stCondLst>
                                  <p:childTnLst>
                                    <p:animRot by="-5400000">
                                      <p:cBhvr>
                                        <p:cTn id="100" dur="250" fill="hold"/>
                                        <p:tgtEl>
                                          <p:spTgt spid="48"/>
                                        </p:tgtEl>
                                        <p:attrNameLst>
                                          <p:attrName>r</p:attrName>
                                        </p:attrNameLst>
                                      </p:cBhvr>
                                    </p:animRot>
                                  </p:childTnLst>
                                </p:cTn>
                              </p:par>
                            </p:childTnLst>
                          </p:cTn>
                        </p:par>
                        <p:par>
                          <p:cTn id="101" fill="hold" nodeType="afterGroup">
                            <p:stCondLst>
                              <p:cond delay="9002"/>
                            </p:stCondLst>
                            <p:childTnLst>
                              <p:par>
                                <p:cTn id="102" presetID="42" presetClass="path" presetSubtype="0" accel="50000" decel="50000" fill="hold" nodeType="afterEffect">
                                  <p:stCondLst>
                                    <p:cond delay="0"/>
                                  </p:stCondLst>
                                  <p:childTnLst>
                                    <p:animMotion origin="layout" path="M -3.125E-06 7.40741E-07 L -3.125E-06 0.14653" pathEditMode="relative" rAng="0" ptsTypes="AA">
                                      <p:cBhvr>
                                        <p:cTn id="103" dur="250" fill="hold"/>
                                        <p:tgtEl>
                                          <p:spTgt spid="48"/>
                                        </p:tgtEl>
                                        <p:attrNameLst>
                                          <p:attrName>ppt_x</p:attrName>
                                          <p:attrName>ppt_y</p:attrName>
                                        </p:attrNameLst>
                                      </p:cBhvr>
                                      <p:rCtr x="0" y="7315"/>
                                    </p:animMotion>
                                  </p:childTnLst>
                                </p:cTn>
                              </p:par>
                            </p:childTnLst>
                          </p:cTn>
                        </p:par>
                        <p:par>
                          <p:cTn id="104" fill="hold" nodeType="afterGroup">
                            <p:stCondLst>
                              <p:cond delay="9252"/>
                            </p:stCondLst>
                            <p:childTnLst>
                              <p:par>
                                <p:cTn id="105" presetID="8" presetClass="emph" presetSubtype="0" fill="hold" nodeType="afterEffect">
                                  <p:stCondLst>
                                    <p:cond delay="250"/>
                                  </p:stCondLst>
                                  <p:childTnLst>
                                    <p:animRot by="-5400000">
                                      <p:cBhvr>
                                        <p:cTn id="106" dur="250" fill="hold"/>
                                        <p:tgtEl>
                                          <p:spTgt spid="48"/>
                                        </p:tgtEl>
                                        <p:attrNameLst>
                                          <p:attrName>r</p:attrName>
                                        </p:attrNameLst>
                                      </p:cBhvr>
                                    </p:animRot>
                                  </p:childTnLst>
                                </p:cTn>
                              </p:par>
                            </p:childTnLst>
                          </p:cTn>
                        </p:par>
                        <p:par>
                          <p:cTn id="107" fill="hold" nodeType="afterGroup">
                            <p:stCondLst>
                              <p:cond delay="9752"/>
                            </p:stCondLst>
                            <p:childTnLst>
                              <p:par>
                                <p:cTn id="108" presetID="22" presetClass="entr" presetSubtype="4" fill="hold" grpId="0" nodeType="after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wipe(down)">
                                      <p:cBhvr>
                                        <p:cTn id="110" dur="500"/>
                                        <p:tgtEl>
                                          <p:spTgt spid="62"/>
                                        </p:tgtEl>
                                      </p:cBhvr>
                                    </p:animEffect>
                                  </p:childTnLst>
                                </p:cTn>
                              </p:par>
                            </p:childTnLst>
                          </p:cTn>
                        </p:par>
                        <p:par>
                          <p:cTn id="111" fill="hold" nodeType="afterGroup">
                            <p:stCondLst>
                              <p:cond delay="10252"/>
                            </p:stCondLst>
                            <p:childTnLst>
                              <p:par>
                                <p:cTn id="112" presetID="8" presetClass="emph" presetSubtype="0" fill="hold" nodeType="afterEffect">
                                  <p:stCondLst>
                                    <p:cond delay="0"/>
                                  </p:stCondLst>
                                  <p:childTnLst>
                                    <p:animRot by="5400000">
                                      <p:cBhvr>
                                        <p:cTn id="113" dur="250" fill="hold"/>
                                        <p:tgtEl>
                                          <p:spTgt spid="48"/>
                                        </p:tgtEl>
                                        <p:attrNameLst>
                                          <p:attrName>r</p:attrName>
                                        </p:attrNameLst>
                                      </p:cBhvr>
                                    </p:animRot>
                                  </p:childTnLst>
                                </p:cTn>
                              </p:par>
                            </p:childTnLst>
                          </p:cTn>
                        </p:par>
                        <p:par>
                          <p:cTn id="114" fill="hold" nodeType="afterGroup">
                            <p:stCondLst>
                              <p:cond delay="10502"/>
                            </p:stCondLst>
                            <p:childTnLst>
                              <p:par>
                                <p:cTn id="115" presetID="8" presetClass="emph" presetSubtype="0" fill="hold" nodeType="afterEffect">
                                  <p:stCondLst>
                                    <p:cond delay="250"/>
                                  </p:stCondLst>
                                  <p:childTnLst>
                                    <p:animRot by="5400000">
                                      <p:cBhvr>
                                        <p:cTn id="116" dur="250" fill="hold"/>
                                        <p:tgtEl>
                                          <p:spTgt spid="48"/>
                                        </p:tgtEl>
                                        <p:attrNameLst>
                                          <p:attrName>r</p:attrName>
                                        </p:attrNameLst>
                                      </p:cBhvr>
                                    </p:animRot>
                                  </p:childTnLst>
                                </p:cTn>
                              </p:par>
                            </p:childTnLst>
                          </p:cTn>
                        </p:par>
                        <p:par>
                          <p:cTn id="117" fill="hold" nodeType="afterGroup">
                            <p:stCondLst>
                              <p:cond delay="11002"/>
                            </p:stCondLst>
                            <p:childTnLst>
                              <p:par>
                                <p:cTn id="118" presetID="22" presetClass="entr" presetSubtype="8" fill="hold" grpId="0" nodeType="afterEffect">
                                  <p:stCondLst>
                                    <p:cond delay="0"/>
                                  </p:stCondLst>
                                  <p:childTnLst>
                                    <p:set>
                                      <p:cBhvr>
                                        <p:cTn id="119" dur="1" fill="hold">
                                          <p:stCondLst>
                                            <p:cond delay="0"/>
                                          </p:stCondLst>
                                        </p:cTn>
                                        <p:tgtEl>
                                          <p:spTgt spid="63"/>
                                        </p:tgtEl>
                                        <p:attrNameLst>
                                          <p:attrName>style.visibility</p:attrName>
                                        </p:attrNameLst>
                                      </p:cBhvr>
                                      <p:to>
                                        <p:strVal val="visible"/>
                                      </p:to>
                                    </p:set>
                                    <p:animEffect transition="in" filter="wipe(left)">
                                      <p:cBhvr>
                                        <p:cTn id="120" dur="500"/>
                                        <p:tgtEl>
                                          <p:spTgt spid="63"/>
                                        </p:tgtEl>
                                      </p:cBhvr>
                                    </p:animEffect>
                                  </p:childTnLst>
                                </p:cTn>
                              </p:par>
                            </p:childTnLst>
                          </p:cTn>
                        </p:par>
                        <p:par>
                          <p:cTn id="121" fill="hold" nodeType="afterGroup">
                            <p:stCondLst>
                              <p:cond delay="11502"/>
                            </p:stCondLst>
                            <p:childTnLst>
                              <p:par>
                                <p:cTn id="122" presetID="8" presetClass="emph" presetSubtype="0" fill="hold" nodeType="afterEffect">
                                  <p:stCondLst>
                                    <p:cond delay="250"/>
                                  </p:stCondLst>
                                  <p:childTnLst>
                                    <p:animRot by="-5400000">
                                      <p:cBhvr>
                                        <p:cTn id="123" dur="250" fill="hold"/>
                                        <p:tgtEl>
                                          <p:spTgt spid="48"/>
                                        </p:tgtEl>
                                        <p:attrNameLst>
                                          <p:attrName>r</p:attrName>
                                        </p:attrNameLst>
                                      </p:cBhvr>
                                    </p:animRot>
                                  </p:childTnLst>
                                </p:cTn>
                              </p:par>
                            </p:childTnLst>
                          </p:cTn>
                        </p:par>
                        <p:par>
                          <p:cTn id="124" fill="hold" nodeType="afterGroup">
                            <p:stCondLst>
                              <p:cond delay="12002"/>
                            </p:stCondLst>
                            <p:childTnLst>
                              <p:par>
                                <p:cTn id="125" presetID="42" presetClass="path" presetSubtype="0" accel="50000" decel="50000" fill="hold" nodeType="afterEffect">
                                  <p:stCondLst>
                                    <p:cond delay="0"/>
                                  </p:stCondLst>
                                  <p:childTnLst>
                                    <p:animMotion origin="layout" path="M -3.125E-06 0.14653 L -3.125E-06 0.29398" pathEditMode="relative" rAng="0" ptsTypes="AA">
                                      <p:cBhvr>
                                        <p:cTn id="126" dur="250" fill="hold"/>
                                        <p:tgtEl>
                                          <p:spTgt spid="48"/>
                                        </p:tgtEl>
                                        <p:attrNameLst>
                                          <p:attrName>ppt_x</p:attrName>
                                          <p:attrName>ppt_y</p:attrName>
                                        </p:attrNameLst>
                                      </p:cBhvr>
                                      <p:rCtr x="0" y="7361"/>
                                    </p:animMotion>
                                  </p:childTnLst>
                                </p:cTn>
                              </p:par>
                            </p:childTnLst>
                          </p:cTn>
                        </p:par>
                        <p:par>
                          <p:cTn id="127" fill="hold" nodeType="afterGroup">
                            <p:stCondLst>
                              <p:cond delay="12252"/>
                            </p:stCondLst>
                            <p:childTnLst>
                              <p:par>
                                <p:cTn id="128" presetID="8" presetClass="emph" presetSubtype="0" fill="hold" nodeType="afterEffect">
                                  <p:stCondLst>
                                    <p:cond delay="250"/>
                                  </p:stCondLst>
                                  <p:childTnLst>
                                    <p:animRot by="-5400000">
                                      <p:cBhvr>
                                        <p:cTn id="129" dur="250" fill="hold"/>
                                        <p:tgtEl>
                                          <p:spTgt spid="48"/>
                                        </p:tgtEl>
                                        <p:attrNameLst>
                                          <p:attrName>r</p:attrName>
                                        </p:attrNameLst>
                                      </p:cBhvr>
                                    </p:animRot>
                                  </p:childTnLst>
                                </p:cTn>
                              </p:par>
                            </p:childTnLst>
                          </p:cTn>
                        </p:par>
                        <p:par>
                          <p:cTn id="130" fill="hold" nodeType="afterGroup">
                            <p:stCondLst>
                              <p:cond delay="12752"/>
                            </p:stCondLst>
                            <p:childTnLst>
                              <p:par>
                                <p:cTn id="131" presetID="22" presetClass="entr" presetSubtype="4" fill="hold" grpId="0" nodeType="afterEffect">
                                  <p:stCondLst>
                                    <p:cond delay="0"/>
                                  </p:stCondLst>
                                  <p:childTnLst>
                                    <p:set>
                                      <p:cBhvr>
                                        <p:cTn id="132" dur="1" fill="hold">
                                          <p:stCondLst>
                                            <p:cond delay="0"/>
                                          </p:stCondLst>
                                        </p:cTn>
                                        <p:tgtEl>
                                          <p:spTgt spid="67"/>
                                        </p:tgtEl>
                                        <p:attrNameLst>
                                          <p:attrName>style.visibility</p:attrName>
                                        </p:attrNameLst>
                                      </p:cBhvr>
                                      <p:to>
                                        <p:strVal val="visible"/>
                                      </p:to>
                                    </p:set>
                                    <p:animEffect transition="in" filter="wipe(down)">
                                      <p:cBhvr>
                                        <p:cTn id="133" dur="500"/>
                                        <p:tgtEl>
                                          <p:spTgt spid="67"/>
                                        </p:tgtEl>
                                      </p:cBhvr>
                                    </p:animEffect>
                                  </p:childTnLst>
                                </p:cTn>
                              </p:par>
                            </p:childTnLst>
                          </p:cTn>
                        </p:par>
                        <p:par>
                          <p:cTn id="134" fill="hold" nodeType="afterGroup">
                            <p:stCondLst>
                              <p:cond delay="13252"/>
                            </p:stCondLst>
                            <p:childTnLst>
                              <p:par>
                                <p:cTn id="135" presetID="8" presetClass="emph" presetSubtype="0" fill="hold" nodeType="afterEffect">
                                  <p:stCondLst>
                                    <p:cond delay="0"/>
                                  </p:stCondLst>
                                  <p:childTnLst>
                                    <p:animRot by="5400000">
                                      <p:cBhvr>
                                        <p:cTn id="136" dur="250" fill="hold"/>
                                        <p:tgtEl>
                                          <p:spTgt spid="48"/>
                                        </p:tgtEl>
                                        <p:attrNameLst>
                                          <p:attrName>r</p:attrName>
                                        </p:attrNameLst>
                                      </p:cBhvr>
                                    </p:animRot>
                                  </p:childTnLst>
                                </p:cTn>
                              </p:par>
                            </p:childTnLst>
                          </p:cTn>
                        </p:par>
                        <p:par>
                          <p:cTn id="137" fill="hold" nodeType="afterGroup">
                            <p:stCondLst>
                              <p:cond delay="13502"/>
                            </p:stCondLst>
                            <p:childTnLst>
                              <p:par>
                                <p:cTn id="138" presetID="8" presetClass="emph" presetSubtype="0" fill="hold" nodeType="afterEffect">
                                  <p:stCondLst>
                                    <p:cond delay="250"/>
                                  </p:stCondLst>
                                  <p:childTnLst>
                                    <p:animRot by="5400000">
                                      <p:cBhvr>
                                        <p:cTn id="139" dur="250" fill="hold"/>
                                        <p:tgtEl>
                                          <p:spTgt spid="48"/>
                                        </p:tgtEl>
                                        <p:attrNameLst>
                                          <p:attrName>r</p:attrName>
                                        </p:attrNameLst>
                                      </p:cBhvr>
                                    </p:animRot>
                                  </p:childTnLst>
                                </p:cTn>
                              </p:par>
                            </p:childTnLst>
                          </p:cTn>
                        </p:par>
                        <p:par>
                          <p:cTn id="140" fill="hold" nodeType="afterGroup">
                            <p:stCondLst>
                              <p:cond delay="14002"/>
                            </p:stCondLst>
                            <p:childTnLst>
                              <p:par>
                                <p:cTn id="141" presetID="22" presetClass="entr" presetSubtype="8" fill="hold" grpId="0" nodeType="afterEffect">
                                  <p:stCondLst>
                                    <p:cond delay="0"/>
                                  </p:stCondLst>
                                  <p:childTnLst>
                                    <p:set>
                                      <p:cBhvr>
                                        <p:cTn id="142" dur="1" fill="hold">
                                          <p:stCondLst>
                                            <p:cond delay="0"/>
                                          </p:stCondLst>
                                        </p:cTn>
                                        <p:tgtEl>
                                          <p:spTgt spid="68"/>
                                        </p:tgtEl>
                                        <p:attrNameLst>
                                          <p:attrName>style.visibility</p:attrName>
                                        </p:attrNameLst>
                                      </p:cBhvr>
                                      <p:to>
                                        <p:strVal val="visible"/>
                                      </p:to>
                                    </p:set>
                                    <p:animEffect transition="in" filter="wipe(left)">
                                      <p:cBhvr>
                                        <p:cTn id="143" dur="500"/>
                                        <p:tgtEl>
                                          <p:spTgt spid="68"/>
                                        </p:tgtEl>
                                      </p:cBhvr>
                                    </p:animEffect>
                                  </p:childTnLst>
                                </p:cTn>
                              </p:par>
                            </p:childTnLst>
                          </p:cTn>
                        </p:par>
                        <p:par>
                          <p:cTn id="144" fill="hold" nodeType="afterGroup">
                            <p:stCondLst>
                              <p:cond delay="14502"/>
                            </p:stCondLst>
                            <p:childTnLst>
                              <p:par>
                                <p:cTn id="145" presetID="8" presetClass="emph" presetSubtype="0" fill="hold" nodeType="afterEffect">
                                  <p:stCondLst>
                                    <p:cond delay="0"/>
                                  </p:stCondLst>
                                  <p:childTnLst>
                                    <p:animRot by="-5400000">
                                      <p:cBhvr>
                                        <p:cTn id="146" dur="250" fill="hold"/>
                                        <p:tgtEl>
                                          <p:spTgt spid="48"/>
                                        </p:tgtEl>
                                        <p:attrNameLst>
                                          <p:attrName>r</p:attrName>
                                        </p:attrNameLst>
                                      </p:cBhvr>
                                    </p:animRot>
                                  </p:childTnLst>
                                </p:cTn>
                              </p:par>
                            </p:childTnLst>
                          </p:cTn>
                        </p:par>
                        <p:par>
                          <p:cTn id="147" fill="hold" nodeType="afterGroup">
                            <p:stCondLst>
                              <p:cond delay="14752"/>
                            </p:stCondLst>
                            <p:childTnLst>
                              <p:par>
                                <p:cTn id="148" presetID="42" presetClass="path" presetSubtype="0" accel="50000" decel="50000" fill="hold" nodeType="afterEffect">
                                  <p:stCondLst>
                                    <p:cond delay="0"/>
                                  </p:stCondLst>
                                  <p:childTnLst>
                                    <p:animMotion origin="layout" path="M -3.125E-06 0.44676 L -3.125E-06 0.29398" pathEditMode="relative" rAng="0" ptsTypes="AA">
                                      <p:cBhvr>
                                        <p:cTn id="149" dur="250" spd="-100000" fill="hold"/>
                                        <p:tgtEl>
                                          <p:spTgt spid="48"/>
                                        </p:tgtEl>
                                        <p:attrNameLst>
                                          <p:attrName>ppt_x</p:attrName>
                                          <p:attrName>ppt_y</p:attrName>
                                        </p:attrNameLst>
                                      </p:cBhvr>
                                      <p:rCtr x="0" y="-7639"/>
                                    </p:animMotion>
                                  </p:childTnLst>
                                </p:cTn>
                              </p:par>
                            </p:childTnLst>
                          </p:cTn>
                        </p:par>
                        <p:par>
                          <p:cTn id="150" fill="hold" nodeType="afterGroup">
                            <p:stCondLst>
                              <p:cond delay="15002"/>
                            </p:stCondLst>
                            <p:childTnLst>
                              <p:par>
                                <p:cTn id="151" presetID="8" presetClass="emph" presetSubtype="0" fill="hold" nodeType="afterEffect">
                                  <p:stCondLst>
                                    <p:cond delay="250"/>
                                  </p:stCondLst>
                                  <p:childTnLst>
                                    <p:animRot by="-5400000">
                                      <p:cBhvr>
                                        <p:cTn id="152" dur="250" fill="hold"/>
                                        <p:tgtEl>
                                          <p:spTgt spid="48"/>
                                        </p:tgtEl>
                                        <p:attrNameLst>
                                          <p:attrName>r</p:attrName>
                                        </p:attrNameLst>
                                      </p:cBhvr>
                                    </p:animRot>
                                  </p:childTnLst>
                                </p:cTn>
                              </p:par>
                            </p:childTnLst>
                          </p:cTn>
                        </p:par>
                        <p:par>
                          <p:cTn id="153" fill="hold" nodeType="afterGroup">
                            <p:stCondLst>
                              <p:cond delay="15502"/>
                            </p:stCondLst>
                            <p:childTnLst>
                              <p:par>
                                <p:cTn id="154" presetID="8" presetClass="emph" presetSubtype="0" fill="hold" nodeType="afterEffect">
                                  <p:stCondLst>
                                    <p:cond delay="0"/>
                                  </p:stCondLst>
                                  <p:childTnLst>
                                    <p:animRot by="5400000">
                                      <p:cBhvr>
                                        <p:cTn id="155" dur="250" fill="hold"/>
                                        <p:tgtEl>
                                          <p:spTgt spid="48"/>
                                        </p:tgtEl>
                                        <p:attrNameLst>
                                          <p:attrName>r</p:attrName>
                                        </p:attrNameLst>
                                      </p:cBhvr>
                                    </p:animRot>
                                  </p:childTnLst>
                                </p:cTn>
                              </p:par>
                            </p:childTnLst>
                          </p:cTn>
                        </p:par>
                        <p:par>
                          <p:cTn id="156" fill="hold" nodeType="afterGroup">
                            <p:stCondLst>
                              <p:cond delay="15752"/>
                            </p:stCondLst>
                            <p:childTnLst>
                              <p:par>
                                <p:cTn id="157" presetID="8" presetClass="emph" presetSubtype="0" fill="hold" nodeType="afterEffect">
                                  <p:stCondLst>
                                    <p:cond delay="250"/>
                                  </p:stCondLst>
                                  <p:childTnLst>
                                    <p:animRot by="5400000">
                                      <p:cBhvr>
                                        <p:cTn id="158" dur="250" fill="hold"/>
                                        <p:tgtEl>
                                          <p:spTgt spid="48"/>
                                        </p:tgtEl>
                                        <p:attrNameLst>
                                          <p:attrName>r</p:attrName>
                                        </p:attrNameLst>
                                      </p:cBhvr>
                                    </p:animRot>
                                  </p:childTnLst>
                                </p:cTn>
                              </p:par>
                            </p:childTnLst>
                          </p:cTn>
                        </p:par>
                        <p:par>
                          <p:cTn id="159" fill="hold" nodeType="afterGroup">
                            <p:stCondLst>
                              <p:cond delay="16252"/>
                            </p:stCondLst>
                            <p:childTnLst>
                              <p:par>
                                <p:cTn id="160" presetID="8" presetClass="emph" presetSubtype="0" fill="hold" nodeType="afterEffect">
                                  <p:stCondLst>
                                    <p:cond delay="0"/>
                                  </p:stCondLst>
                                  <p:childTnLst>
                                    <p:animRot by="-5400000">
                                      <p:cBhvr>
                                        <p:cTn id="161" dur="250" fill="hold"/>
                                        <p:tgtEl>
                                          <p:spTgt spid="48"/>
                                        </p:tgtEl>
                                        <p:attrNameLst>
                                          <p:attrName>r</p:attrName>
                                        </p:attrNameLst>
                                      </p:cBhvr>
                                    </p:animRot>
                                  </p:childTnLst>
                                </p:cTn>
                              </p:par>
                            </p:childTnLst>
                          </p:cTn>
                        </p:par>
                        <p:par>
                          <p:cTn id="162" fill="hold" nodeType="afterGroup">
                            <p:stCondLst>
                              <p:cond delay="16502"/>
                            </p:stCondLst>
                            <p:childTnLst>
                              <p:par>
                                <p:cTn id="163" presetID="2" presetClass="exit" presetSubtype="4" fill="hold" nodeType="afterEffect">
                                  <p:stCondLst>
                                    <p:cond delay="0"/>
                                  </p:stCondLst>
                                  <p:childTnLst>
                                    <p:anim calcmode="lin" valueType="num">
                                      <p:cBhvr additive="base">
                                        <p:cTn id="164" dur="500"/>
                                        <p:tgtEl>
                                          <p:spTgt spid="48"/>
                                        </p:tgtEl>
                                        <p:attrNameLst>
                                          <p:attrName>ppt_x</p:attrName>
                                        </p:attrNameLst>
                                      </p:cBhvr>
                                      <p:tavLst>
                                        <p:tav tm="0">
                                          <p:val>
                                            <p:strVal val="ppt_x"/>
                                          </p:val>
                                        </p:tav>
                                        <p:tav tm="100000">
                                          <p:val>
                                            <p:strVal val="ppt_x"/>
                                          </p:val>
                                        </p:tav>
                                      </p:tavLst>
                                    </p:anim>
                                    <p:anim calcmode="lin" valueType="num">
                                      <p:cBhvr additive="base">
                                        <p:cTn id="165" dur="500"/>
                                        <p:tgtEl>
                                          <p:spTgt spid="48"/>
                                        </p:tgtEl>
                                        <p:attrNameLst>
                                          <p:attrName>ppt_y</p:attrName>
                                        </p:attrNameLst>
                                      </p:cBhvr>
                                      <p:tavLst>
                                        <p:tav tm="0">
                                          <p:val>
                                            <p:strVal val="ppt_y"/>
                                          </p:val>
                                        </p:tav>
                                        <p:tav tm="100000">
                                          <p:val>
                                            <p:strVal val="1+ppt_h/2"/>
                                          </p:val>
                                        </p:tav>
                                      </p:tavLst>
                                    </p:anim>
                                    <p:set>
                                      <p:cBhvr>
                                        <p:cTn id="166" dur="1" fill="hold">
                                          <p:stCondLst>
                                            <p:cond delay="499"/>
                                          </p:stCondLst>
                                        </p:cTn>
                                        <p:tgtEl>
                                          <p:spTgt spid="48"/>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475"/>
                                        <p:tgtEl>
                                          <p:spTgt spid="48"/>
                                        </p:tgtEl>
                                      </p:cBhvr>
                                    </p:animEffect>
                                    <p:set>
                                      <p:cBhvr>
                                        <p:cTn id="169" dur="1" fill="hold">
                                          <p:stCondLst>
                                            <p:cond delay="474"/>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4" grpId="1"/>
      <p:bldP spid="143" grpId="0"/>
      <p:bldP spid="143" grpId="1"/>
      <p:bldP spid="145" grpId="0"/>
      <p:bldP spid="145" grpId="1"/>
      <p:bldP spid="146" grpId="0"/>
      <p:bldP spid="147" grpId="0"/>
      <p:bldP spid="148" grpId="0"/>
      <p:bldP spid="524" grpId="0"/>
      <p:bldP spid="64" grpId="0"/>
      <p:bldP spid="66" grpId="0"/>
      <p:bldP spid="12" grpId="0"/>
      <p:bldP spid="45" grpId="0"/>
      <p:bldP spid="62" grpId="0"/>
      <p:bldP spid="63" grpId="0"/>
      <p:bldP spid="67" grpId="0"/>
      <p:bldP spid="68" grpId="0"/>
      <p:bldP spid="6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 name="矩形 143"/>
          <p:cNvSpPr/>
          <p:nvPr/>
        </p:nvSpPr>
        <p:spPr>
          <a:xfrm>
            <a:off x="4040189" y="-6350"/>
            <a:ext cx="4098924" cy="687069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3" name="矩形 142"/>
          <p:cNvSpPr/>
          <p:nvPr/>
        </p:nvSpPr>
        <p:spPr>
          <a:xfrm>
            <a:off x="-7939" y="0"/>
            <a:ext cx="4052889"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5" name="矩形 144"/>
          <p:cNvSpPr/>
          <p:nvPr/>
        </p:nvSpPr>
        <p:spPr>
          <a:xfrm>
            <a:off x="8139113" y="0"/>
            <a:ext cx="409257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6" name="矩形 145"/>
          <p:cNvSpPr/>
          <p:nvPr/>
        </p:nvSpPr>
        <p:spPr>
          <a:xfrm>
            <a:off x="4763" y="1"/>
            <a:ext cx="4040188"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7" name="矩形 146"/>
          <p:cNvSpPr/>
          <p:nvPr/>
        </p:nvSpPr>
        <p:spPr>
          <a:xfrm>
            <a:off x="4040188" y="-6349"/>
            <a:ext cx="4111625" cy="1611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8" name="矩形 147"/>
          <p:cNvSpPr/>
          <p:nvPr/>
        </p:nvSpPr>
        <p:spPr>
          <a:xfrm>
            <a:off x="8143875" y="1"/>
            <a:ext cx="4048125" cy="154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57" name="图片 56"/>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12700" y="154801"/>
            <a:ext cx="12244388" cy="6547625"/>
          </a:xfrm>
          <a:prstGeom prst="rect">
            <a:avLst/>
          </a:prstGeom>
        </p:spPr>
      </p:pic>
      <p:sp>
        <p:nvSpPr>
          <p:cNvPr id="64" name="矩形 63"/>
          <p:cNvSpPr/>
          <p:nvPr/>
        </p:nvSpPr>
        <p:spPr>
          <a:xfrm>
            <a:off x="-12701" y="6702425"/>
            <a:ext cx="4057333" cy="154793"/>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5" name="矩形 64"/>
          <p:cNvSpPr/>
          <p:nvPr/>
        </p:nvSpPr>
        <p:spPr>
          <a:xfrm>
            <a:off x="4044950" y="6702425"/>
            <a:ext cx="4098925" cy="16827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6" name="矩形 65"/>
          <p:cNvSpPr/>
          <p:nvPr/>
        </p:nvSpPr>
        <p:spPr>
          <a:xfrm>
            <a:off x="8144193" y="6702425"/>
            <a:ext cx="4079874"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7" name="文本框 16"/>
          <p:cNvSpPr txBox="1"/>
          <p:nvPr/>
        </p:nvSpPr>
        <p:spPr>
          <a:xfrm>
            <a:off x="4755382" y="2416299"/>
            <a:ext cx="2646878" cy="830997"/>
          </a:xfrm>
          <a:prstGeom prst="rect">
            <a:avLst/>
          </a:prstGeom>
          <a:noFill/>
        </p:spPr>
        <p:txBody>
          <a:bodyPr wrap="none">
            <a:spAutoFit/>
          </a:bodyPr>
          <a:lstStyle/>
          <a:p>
            <a:pPr fontAlgn="auto">
              <a:spcBef>
                <a:spcPct val="0"/>
              </a:spcBef>
              <a:spcAft>
                <a:spcPct val="0"/>
              </a:spcAft>
              <a:defRPr/>
            </a:pPr>
            <a:r>
              <a:rPr lang="zh-CN" altLang="en-US" sz="4800">
                <a:solidFill>
                  <a:schemeClr val="accent6">
                    <a:lumMod val="50000"/>
                  </a:schemeClr>
                </a:solidFill>
                <a:latin typeface="华文行楷" panose="02010800040101010101" pitchFamily="2" charset="-122"/>
                <a:ea typeface="华文行楷" panose="02010800040101010101" pitchFamily="2" charset="-122"/>
              </a:rPr>
              <a:t>背景介绍</a:t>
            </a:r>
          </a:p>
        </p:txBody>
      </p:sp>
      <p:cxnSp>
        <p:nvCxnSpPr>
          <p:cNvPr id="19" name="PA_直接连接符 18"/>
          <p:cNvCxnSpPr/>
          <p:nvPr>
            <p:custDataLst>
              <p:tags r:id="rId5"/>
            </p:custDataLst>
          </p:nvPr>
        </p:nvCxnSpPr>
        <p:spPr>
          <a:xfrm flipH="1" flipV="1">
            <a:off x="1881188" y="2084564"/>
            <a:ext cx="5172755" cy="47043"/>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2838" y="3632377"/>
            <a:ext cx="5354637" cy="30162"/>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任意多边形 53"/>
          <p:cNvSpPr/>
          <p:nvPr/>
        </p:nvSpPr>
        <p:spPr>
          <a:xfrm rot="3259845">
            <a:off x="10052739" y="3448023"/>
            <a:ext cx="379682" cy="655599"/>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7" name="任意多边形 54"/>
          <p:cNvSpPr/>
          <p:nvPr/>
        </p:nvSpPr>
        <p:spPr>
          <a:xfrm rot="5050286">
            <a:off x="10419938" y="1398579"/>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nvGrpSpPr>
          <p:cNvPr id="7" name="组合 6"/>
          <p:cNvGrpSpPr/>
          <p:nvPr/>
        </p:nvGrpSpPr>
        <p:grpSpPr>
          <a:xfrm>
            <a:off x="2517828" y="2416299"/>
            <a:ext cx="864000" cy="864000"/>
            <a:chOff x="2517828" y="1926040"/>
            <a:chExt cx="864000" cy="864000"/>
          </a:xfrm>
        </p:grpSpPr>
        <p:sp>
          <p:nvSpPr>
            <p:cNvPr id="25" name="矩形 24"/>
            <p:cNvSpPr/>
            <p:nvPr/>
          </p:nvSpPr>
          <p:spPr>
            <a:xfrm rot="5400000">
              <a:off x="2517828" y="1926040"/>
              <a:ext cx="864000" cy="8640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 name="文本框 5"/>
            <p:cNvSpPr txBox="1"/>
            <p:nvPr/>
          </p:nvSpPr>
          <p:spPr>
            <a:xfrm>
              <a:off x="2545525" y="2004097"/>
              <a:ext cx="808607" cy="707886"/>
            </a:xfrm>
            <a:prstGeom prst="rect">
              <a:avLst/>
            </a:prstGeom>
            <a:noFill/>
          </p:spPr>
          <p:txBody>
            <a:bodyPr wrap="square" rtlCol="0">
              <a:spAutoFit/>
            </a:bodyPr>
            <a:lstStyle/>
            <a:p>
              <a:r>
                <a:rPr lang="en-US" altLang="zh-CN" sz="4000">
                  <a:solidFill>
                    <a:schemeClr val="accent6">
                      <a:lumMod val="50000"/>
                    </a:schemeClr>
                  </a:solidFill>
                  <a:latin typeface="华文行楷" panose="02010800040101010101" pitchFamily="2" charset="-122"/>
                  <a:ea typeface="华文行楷" panose="02010800040101010101" pitchFamily="2" charset="-122"/>
                </a:rPr>
                <a:t>01</a:t>
              </a:r>
              <a:endParaRPr lang="zh-CN" altLang="en-US" sz="4000">
                <a:solidFill>
                  <a:schemeClr val="accent6">
                    <a:lumMod val="50000"/>
                  </a:schemeClr>
                </a:solidFill>
                <a:latin typeface="华文行楷" panose="02010800040101010101" pitchFamily="2" charset="-122"/>
                <a:ea typeface="华文行楷" panose="02010800040101010101" pitchFamily="2" charset="-122"/>
              </a:endParaRPr>
            </a:p>
          </p:txBody>
        </p:sp>
      </p:grpSp>
      <p:sp>
        <p:nvSpPr>
          <p:cNvPr id="30" name="任意多边形 54"/>
          <p:cNvSpPr/>
          <p:nvPr/>
        </p:nvSpPr>
        <p:spPr>
          <a:xfrm rot="20313340">
            <a:off x="1376723" y="2964926"/>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extLst>
      <p:ext uri="{BB962C8B-B14F-4D97-AF65-F5344CB8AC3E}">
        <p14:creationId xmlns:p14="http://schemas.microsoft.com/office/powerpoint/2010/main" val="139781602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 calcmode="lin" valueType="num">
                                      <p:cBhvr additive="base">
                                        <p:cTn id="12" dur="500" fill="hold"/>
                                        <p:tgtEl>
                                          <p:spTgt spid="144"/>
                                        </p:tgtEl>
                                        <p:attrNameLst>
                                          <p:attrName>ppt_x</p:attrName>
                                        </p:attrNameLst>
                                      </p:cBhvr>
                                      <p:tavLst>
                                        <p:tav tm="0">
                                          <p:val>
                                            <p:strVal val="#ppt_x"/>
                                          </p:val>
                                        </p:tav>
                                        <p:tav tm="100000">
                                          <p:val>
                                            <p:strVal val="#ppt_x"/>
                                          </p:val>
                                        </p:tav>
                                      </p:tavLst>
                                    </p:anim>
                                    <p:anim calcmode="lin" valueType="num">
                                      <p:cBhvr additive="base">
                                        <p:cTn id="13" dur="500" fill="hold"/>
                                        <p:tgtEl>
                                          <p:spTgt spid="144"/>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45"/>
                                        </p:tgtEl>
                                        <p:attrNameLst>
                                          <p:attrName>style.visibility</p:attrName>
                                        </p:attrNameLst>
                                      </p:cBhvr>
                                      <p:to>
                                        <p:strVal val="visible"/>
                                      </p:to>
                                    </p:set>
                                    <p:anim calcmode="lin" valueType="num">
                                      <p:cBhvr additive="base">
                                        <p:cTn id="17" dur="500" fill="hold"/>
                                        <p:tgtEl>
                                          <p:spTgt spid="145"/>
                                        </p:tgtEl>
                                        <p:attrNameLst>
                                          <p:attrName>ppt_x</p:attrName>
                                        </p:attrNameLst>
                                      </p:cBhvr>
                                      <p:tavLst>
                                        <p:tav tm="0">
                                          <p:val>
                                            <p:strVal val="#ppt_x"/>
                                          </p:val>
                                        </p:tav>
                                        <p:tav tm="100000">
                                          <p:val>
                                            <p:strVal val="#ppt_x"/>
                                          </p:val>
                                        </p:tav>
                                      </p:tavLst>
                                    </p:anim>
                                    <p:anim calcmode="lin" valueType="num">
                                      <p:cBhvr additive="base">
                                        <p:cTn id="18" dur="500" fill="hold"/>
                                        <p:tgtEl>
                                          <p:spTgt spid="14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48"/>
                                        </p:tgtEl>
                                        <p:attrNameLst>
                                          <p:attrName>style.visibility</p:attrName>
                                        </p:attrNameLst>
                                      </p:cBhvr>
                                      <p:to>
                                        <p:strVal val="visible"/>
                                      </p:to>
                                    </p:set>
                                  </p:childTnLst>
                                </p:cTn>
                              </p:par>
                              <p:par>
                                <p:cTn id="22" presetID="22" presetClass="exit" presetSubtype="1" fill="hold" grpId="1" nodeType="withEffect">
                                  <p:stCondLst>
                                    <p:cond delay="0"/>
                                  </p:stCondLst>
                                  <p:childTnLst>
                                    <p:animEffect transition="out" filter="wipe(up)">
                                      <p:cBhvr>
                                        <p:cTn id="23" dur="500"/>
                                        <p:tgtEl>
                                          <p:spTgt spid="145"/>
                                        </p:tgtEl>
                                      </p:cBhvr>
                                    </p:animEffect>
                                    <p:set>
                                      <p:cBhvr>
                                        <p:cTn id="24" dur="1" fill="hold">
                                          <p:stCondLst>
                                            <p:cond delay="499"/>
                                          </p:stCondLst>
                                        </p:cTn>
                                        <p:tgtEl>
                                          <p:spTgt spid="145"/>
                                        </p:tgtEl>
                                        <p:attrNameLst>
                                          <p:attrName>style.visibility</p:attrName>
                                        </p:attrNameLst>
                                      </p:cBhvr>
                                      <p:to>
                                        <p:strVal val="hidden"/>
                                      </p:to>
                                    </p:set>
                                  </p:childTnLst>
                                </p:cTn>
                              </p:par>
                            </p:childTnLst>
                          </p:cTn>
                        </p:par>
                        <p:par>
                          <p:cTn id="25" fill="hold" nodeType="afterGroup">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147"/>
                                        </p:tgtEl>
                                        <p:attrNameLst>
                                          <p:attrName>style.visibility</p:attrName>
                                        </p:attrNameLst>
                                      </p:cBhvr>
                                      <p:to>
                                        <p:strVal val="visible"/>
                                      </p:to>
                                    </p:set>
                                  </p:childTnLst>
                                </p:cTn>
                              </p:par>
                            </p:childTnLst>
                          </p:cTn>
                        </p:par>
                        <p:par>
                          <p:cTn id="28" fill="hold" nodeType="afterGroup">
                            <p:stCondLst>
                              <p:cond delay="2001"/>
                            </p:stCondLst>
                            <p:childTnLst>
                              <p:par>
                                <p:cTn id="29" presetID="22" presetClass="exit" presetSubtype="1" fill="hold" grpId="1" nodeType="afterEffect">
                                  <p:stCondLst>
                                    <p:cond delay="0"/>
                                  </p:stCondLst>
                                  <p:childTnLst>
                                    <p:animEffect transition="out" filter="wipe(up)">
                                      <p:cBhvr>
                                        <p:cTn id="30" dur="500"/>
                                        <p:tgtEl>
                                          <p:spTgt spid="144"/>
                                        </p:tgtEl>
                                      </p:cBhvr>
                                    </p:animEffect>
                                    <p:set>
                                      <p:cBhvr>
                                        <p:cTn id="31" dur="1" fill="hold">
                                          <p:stCondLst>
                                            <p:cond delay="499"/>
                                          </p:stCondLst>
                                        </p:cTn>
                                        <p:tgtEl>
                                          <p:spTgt spid="144"/>
                                        </p:tgtEl>
                                        <p:attrNameLst>
                                          <p:attrName>style.visibility</p:attrName>
                                        </p:attrNameLst>
                                      </p:cBhvr>
                                      <p:to>
                                        <p:strVal val="hidden"/>
                                      </p:to>
                                    </p:set>
                                  </p:childTnLst>
                                </p:cTn>
                              </p:par>
                            </p:childTnLst>
                          </p:cTn>
                        </p:par>
                        <p:par>
                          <p:cTn id="32" fill="hold" nodeType="afterGroup">
                            <p:stCondLst>
                              <p:cond delay="2501"/>
                            </p:stCondLst>
                            <p:childTnLst>
                              <p:par>
                                <p:cTn id="33" presetID="1"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childTnLst>
                                </p:cTn>
                              </p:par>
                            </p:childTnLst>
                          </p:cTn>
                        </p:par>
                        <p:par>
                          <p:cTn id="35" fill="hold" nodeType="afterGroup">
                            <p:stCondLst>
                              <p:cond delay="2502"/>
                            </p:stCondLst>
                            <p:childTnLst>
                              <p:par>
                                <p:cTn id="36" presetID="22" presetClass="exit" presetSubtype="1" fill="hold" grpId="1" nodeType="afterEffect">
                                  <p:stCondLst>
                                    <p:cond delay="0"/>
                                  </p:stCondLst>
                                  <p:childTnLst>
                                    <p:animEffect transition="out" filter="wipe(up)">
                                      <p:cBhvr>
                                        <p:cTn id="37" dur="500"/>
                                        <p:tgtEl>
                                          <p:spTgt spid="143"/>
                                        </p:tgtEl>
                                      </p:cBhvr>
                                    </p:animEffect>
                                    <p:set>
                                      <p:cBhvr>
                                        <p:cTn id="38" dur="1" fill="hold">
                                          <p:stCondLst>
                                            <p:cond delay="499"/>
                                          </p:stCondLst>
                                        </p:cTn>
                                        <p:tgtEl>
                                          <p:spTgt spid="143"/>
                                        </p:tgtEl>
                                        <p:attrNameLst>
                                          <p:attrName>style.visibility</p:attrName>
                                        </p:attrNameLst>
                                      </p:cBhvr>
                                      <p:to>
                                        <p:strVal val="hidden"/>
                                      </p:to>
                                    </p:set>
                                  </p:childTnLst>
                                </p:cTn>
                              </p:par>
                            </p:childTnLst>
                          </p:cTn>
                        </p:par>
                        <p:par>
                          <p:cTn id="39" fill="hold" nodeType="afterGroup">
                            <p:stCondLst>
                              <p:cond delay="3002"/>
                            </p:stCondLst>
                            <p:childTnLst>
                              <p:par>
                                <p:cTn id="40" presetID="2" presetClass="entr" presetSubtype="4"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502"/>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 presetClass="entr" presetSubtype="12"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0-#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002"/>
                            </p:stCondLst>
                            <p:childTnLst>
                              <p:par>
                                <p:cTn id="60" presetID="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4502"/>
                            </p:stCondLst>
                            <p:childTnLst>
                              <p:par>
                                <p:cTn id="65" presetID="2" presetClass="entr" presetSubtype="2"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4" grpId="1"/>
      <p:bldP spid="143" grpId="0"/>
      <p:bldP spid="143" grpId="1"/>
      <p:bldP spid="145" grpId="0"/>
      <p:bldP spid="145" grpId="1"/>
      <p:bldP spid="146" grpId="0"/>
      <p:bldP spid="147" grpId="0"/>
      <p:bldP spid="148" grpId="0"/>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背景介绍</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5337112" y="1225543"/>
            <a:ext cx="6377809" cy="4406912"/>
          </a:xfrm>
          <a:prstGeom prst="rect">
            <a:avLst/>
          </a:prstGeom>
          <a:noFill/>
        </p:spPr>
        <p:txBody>
          <a:bodyPr wrap="square" lIns="0" tIns="0" rIns="0" bIns="0" rtlCol="0">
            <a:spAutoFit/>
          </a:bodyPr>
          <a:lstStyle/>
          <a:p>
            <a:pPr>
              <a:lnSpc>
                <a:spcPct val="120000"/>
              </a:lnSpc>
            </a:pP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托马斯</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特朗斯特罗姆（</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Tomas Tranströmer</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1931</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4</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月</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15</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日</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—2015</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3</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月</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26</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日），又名托马斯</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特兰斯特勒默，瑞典诗人、心理学家。</a:t>
            </a:r>
            <a:endParaRPr lang="en-US" altLang="zh-CN" sz="24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1931</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4</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月</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15</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日，出生于斯德哥尔摩。</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1949</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年，在杂志</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当月桂树生长之时</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上发表第一首诗发表。</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1954</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年，发表</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《17</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首诗</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 </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1962</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年，发表诗集</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半完成的天空</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1978</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年，发表诗集</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真实障碍</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1989</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年，发表诗集</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为死者和生者</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2011</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10</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月</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6</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日，获诺贝尔文学奖。 </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2015</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年</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3</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月</a:t>
            </a:r>
            <a:r>
              <a:rPr lang="en-US" altLang="zh-CN" sz="2400">
                <a:solidFill>
                  <a:schemeClr val="tx1">
                    <a:lumMod val="75000"/>
                    <a:lumOff val="25000"/>
                  </a:schemeClr>
                </a:solidFill>
                <a:latin typeface="华文新魏" panose="02010800040101010101" pitchFamily="2" charset="-122"/>
                <a:ea typeface="华文新魏" panose="02010800040101010101" pitchFamily="2" charset="-122"/>
              </a:rPr>
              <a:t>26</a:t>
            </a:r>
            <a:r>
              <a:rPr lang="zh-CN" altLang="en-US" sz="2400">
                <a:solidFill>
                  <a:schemeClr val="tx1">
                    <a:lumMod val="75000"/>
                    <a:lumOff val="25000"/>
                  </a:schemeClr>
                </a:solidFill>
                <a:latin typeface="华文新魏" panose="02010800040101010101" pitchFamily="2" charset="-122"/>
                <a:ea typeface="华文新魏" panose="02010800040101010101" pitchFamily="2" charset="-122"/>
              </a:rPr>
              <a:t>日，因中风去世。</a:t>
            </a:r>
          </a:p>
        </p:txBody>
      </p:sp>
      <p:pic>
        <p:nvPicPr>
          <p:cNvPr id="2" name="图片 1">
            <a:extLst>
              <a:ext uri="{FF2B5EF4-FFF2-40B4-BE49-F238E27FC236}">
                <a16:creationId xmlns:a16="http://schemas.microsoft.com/office/drawing/2014/main" id="{4AE86D37-92A7-B63B-92D3-DC408E0B2F49}"/>
              </a:ext>
            </a:extLst>
          </p:cNvPr>
          <p:cNvPicPr>
            <a:picLocks noChangeAspect="1"/>
          </p:cNvPicPr>
          <p:nvPr/>
        </p:nvPicPr>
        <p:blipFill>
          <a:blip r:embed="rId5"/>
          <a:stretch>
            <a:fillRect/>
          </a:stretch>
        </p:blipFill>
        <p:spPr>
          <a:xfrm>
            <a:off x="772806" y="1222372"/>
            <a:ext cx="3791501" cy="4406912"/>
          </a:xfrm>
          <a:prstGeom prst="rect">
            <a:avLst/>
          </a:prstGeom>
        </p:spPr>
      </p:pic>
    </p:spTree>
    <p:extLst>
      <p:ext uri="{BB962C8B-B14F-4D97-AF65-F5344CB8AC3E}">
        <p14:creationId xmlns:p14="http://schemas.microsoft.com/office/powerpoint/2010/main" val="176796553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背景介绍</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1292085" y="1393341"/>
            <a:ext cx="9607825" cy="4624343"/>
          </a:xfrm>
          <a:prstGeom prst="rect">
            <a:avLst/>
          </a:prstGeom>
          <a:noFill/>
        </p:spPr>
        <p:txBody>
          <a:bodyPr wrap="square" lIns="0" tIns="0" rIns="0" bIns="0" rtlCol="0">
            <a:spAutoFit/>
          </a:bodyPr>
          <a:lstStyle/>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树与天空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是一首诗歌，特朗斯特罗默的这首诗歌主要探讨自我与周围世界的关系，死亡、历史和自然是作品中常见的主题。他善于运用意象、隐喻来表现内心世界，其诗新颖、敏锐、坚实。世界时刻在变，时间永在流逝，或许只有空间，才多少表示着存在的永恒。所以“树与天空”的关系，也就寓示着存在（人与自然）与无限、与永恒的关系。“我们”（在这里代表人类与自然等存在）相互关爱与扶持着，既在“天空”下积极地承受它的所有赐予和挑战，同时又对天空怀抱着最虔诚的爱、敬畏以及等待。就像“天空”，是存在共同的家。</a:t>
            </a:r>
          </a:p>
        </p:txBody>
      </p:sp>
    </p:spTree>
    <p:extLst>
      <p:ext uri="{BB962C8B-B14F-4D97-AF65-F5344CB8AC3E}">
        <p14:creationId xmlns:p14="http://schemas.microsoft.com/office/powerpoint/2010/main" val="220784526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背景介绍</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1292085" y="1393341"/>
            <a:ext cx="9607825" cy="4624343"/>
          </a:xfrm>
          <a:prstGeom prst="rect">
            <a:avLst/>
          </a:prstGeom>
          <a:noFill/>
        </p:spPr>
        <p:txBody>
          <a:bodyPr wrap="square" lIns="0" tIns="0" rIns="0" bIns="0" rtlCol="0">
            <a:spAutoFit/>
          </a:bodyPr>
          <a:lstStyle/>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以“树与天空”之间的关系，隐喻自我与周围世界的关系；存在（人与自然）与无限、与永恒的关系等多重主题解读。</a:t>
            </a:r>
            <a:endParaRPr lang="zh-CN" altLang="en-US"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特朗斯特罗姆说：“一首诗是我让它醒着的梦。”</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想象奇特，读者能通过意象组合解读出多方面的意蕴，但又很难读解，不好把握。</a:t>
            </a:r>
          </a:p>
          <a:p>
            <a:pPr>
              <a:lnSpc>
                <a:spcPct val="120000"/>
              </a:lnSpc>
            </a:pP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可本诗却留给读者丰富的想象和思考空间，这恰构成了它的魅力所在。通过</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树和天空</a:t>
            </a: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800">
                <a:solidFill>
                  <a:schemeClr val="tx1">
                    <a:lumMod val="75000"/>
                    <a:lumOff val="25000"/>
                  </a:schemeClr>
                </a:solidFill>
                <a:latin typeface="华文新魏" panose="02010800040101010101" pitchFamily="2" charset="-122"/>
                <a:ea typeface="华文新魏" panose="02010800040101010101" pitchFamily="2" charset="-122"/>
              </a:rPr>
              <a:t>主要意象解读，我们可以初步认识这位诗人独特的诗艺，也由此增进对现代诗歌的了解。</a:t>
            </a:r>
          </a:p>
        </p:txBody>
      </p:sp>
    </p:spTree>
    <p:extLst>
      <p:ext uri="{BB962C8B-B14F-4D97-AF65-F5344CB8AC3E}">
        <p14:creationId xmlns:p14="http://schemas.microsoft.com/office/powerpoint/2010/main" val="419681135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 name="矩形 143"/>
          <p:cNvSpPr/>
          <p:nvPr/>
        </p:nvSpPr>
        <p:spPr>
          <a:xfrm>
            <a:off x="4040189" y="-6350"/>
            <a:ext cx="4098924" cy="687069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3" name="矩形 142"/>
          <p:cNvSpPr/>
          <p:nvPr/>
        </p:nvSpPr>
        <p:spPr>
          <a:xfrm>
            <a:off x="-7939" y="0"/>
            <a:ext cx="4052889"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5" name="矩形 144"/>
          <p:cNvSpPr/>
          <p:nvPr/>
        </p:nvSpPr>
        <p:spPr>
          <a:xfrm>
            <a:off x="8139113" y="0"/>
            <a:ext cx="409257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6" name="矩形 145"/>
          <p:cNvSpPr/>
          <p:nvPr/>
        </p:nvSpPr>
        <p:spPr>
          <a:xfrm>
            <a:off x="4763" y="1"/>
            <a:ext cx="4040188"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7" name="矩形 146"/>
          <p:cNvSpPr/>
          <p:nvPr/>
        </p:nvSpPr>
        <p:spPr>
          <a:xfrm>
            <a:off x="4040188" y="-6349"/>
            <a:ext cx="4111625" cy="1611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8" name="矩形 147"/>
          <p:cNvSpPr/>
          <p:nvPr/>
        </p:nvSpPr>
        <p:spPr>
          <a:xfrm>
            <a:off x="8143875" y="1"/>
            <a:ext cx="4048125" cy="154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57" name="图片 56"/>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12700" y="154801"/>
            <a:ext cx="12244388" cy="6547625"/>
          </a:xfrm>
          <a:prstGeom prst="rect">
            <a:avLst/>
          </a:prstGeom>
        </p:spPr>
      </p:pic>
      <p:sp>
        <p:nvSpPr>
          <p:cNvPr id="64" name="矩形 63"/>
          <p:cNvSpPr/>
          <p:nvPr/>
        </p:nvSpPr>
        <p:spPr>
          <a:xfrm>
            <a:off x="-12701" y="6702425"/>
            <a:ext cx="4057333" cy="154793"/>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5" name="矩形 64"/>
          <p:cNvSpPr/>
          <p:nvPr/>
        </p:nvSpPr>
        <p:spPr>
          <a:xfrm>
            <a:off x="4044950" y="6702425"/>
            <a:ext cx="4098925" cy="16827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6" name="矩形 65"/>
          <p:cNvSpPr/>
          <p:nvPr/>
        </p:nvSpPr>
        <p:spPr>
          <a:xfrm>
            <a:off x="8144193" y="6702425"/>
            <a:ext cx="4079874"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7" name="文本框 16"/>
          <p:cNvSpPr txBox="1"/>
          <p:nvPr/>
        </p:nvSpPr>
        <p:spPr>
          <a:xfrm>
            <a:off x="4755382" y="2416299"/>
            <a:ext cx="2646878" cy="830997"/>
          </a:xfrm>
          <a:prstGeom prst="rect">
            <a:avLst/>
          </a:prstGeom>
          <a:noFill/>
        </p:spPr>
        <p:txBody>
          <a:bodyPr wrap="none">
            <a:spAutoFit/>
          </a:bodyPr>
          <a:lstStyle/>
          <a:p>
            <a:pPr fontAlgn="auto">
              <a:spcBef>
                <a:spcPct val="0"/>
              </a:spcBef>
              <a:spcAft>
                <a:spcPct val="0"/>
              </a:spcAft>
              <a:defRPr/>
            </a:pPr>
            <a:r>
              <a:rPr lang="zh-CN" altLang="en-US" sz="4800">
                <a:solidFill>
                  <a:schemeClr val="accent6">
                    <a:lumMod val="50000"/>
                  </a:schemeClr>
                </a:solidFill>
                <a:latin typeface="华文行楷" panose="02010800040101010101" pitchFamily="2" charset="-122"/>
                <a:ea typeface="华文行楷" panose="02010800040101010101" pitchFamily="2" charset="-122"/>
              </a:rPr>
              <a:t>文本梳理</a:t>
            </a:r>
          </a:p>
        </p:txBody>
      </p:sp>
      <p:cxnSp>
        <p:nvCxnSpPr>
          <p:cNvPr id="19" name="PA_直接连接符 18"/>
          <p:cNvCxnSpPr/>
          <p:nvPr>
            <p:custDataLst>
              <p:tags r:id="rId5"/>
            </p:custDataLst>
          </p:nvPr>
        </p:nvCxnSpPr>
        <p:spPr>
          <a:xfrm flipH="1" flipV="1">
            <a:off x="1881188" y="2084564"/>
            <a:ext cx="5172755" cy="47043"/>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2838" y="3632377"/>
            <a:ext cx="5354637" cy="30162"/>
          </a:xfrm>
          <a:prstGeom prst="line">
            <a:avLst/>
          </a:prstGeom>
          <a:ln>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任意多边形 53"/>
          <p:cNvSpPr/>
          <p:nvPr/>
        </p:nvSpPr>
        <p:spPr>
          <a:xfrm rot="3259845">
            <a:off x="10052739" y="3448023"/>
            <a:ext cx="379682" cy="655599"/>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7" name="任意多边形 54"/>
          <p:cNvSpPr/>
          <p:nvPr/>
        </p:nvSpPr>
        <p:spPr>
          <a:xfrm rot="5050286">
            <a:off x="10419938" y="1398579"/>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nvGrpSpPr>
          <p:cNvPr id="7" name="组合 6"/>
          <p:cNvGrpSpPr/>
          <p:nvPr/>
        </p:nvGrpSpPr>
        <p:grpSpPr>
          <a:xfrm>
            <a:off x="2517828" y="2416299"/>
            <a:ext cx="864000" cy="864000"/>
            <a:chOff x="2517828" y="1926040"/>
            <a:chExt cx="864000" cy="864000"/>
          </a:xfrm>
        </p:grpSpPr>
        <p:sp>
          <p:nvSpPr>
            <p:cNvPr id="25" name="矩形 24"/>
            <p:cNvSpPr/>
            <p:nvPr/>
          </p:nvSpPr>
          <p:spPr>
            <a:xfrm rot="5400000">
              <a:off x="2517828" y="1926040"/>
              <a:ext cx="864000" cy="8640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 name="文本框 5"/>
            <p:cNvSpPr txBox="1"/>
            <p:nvPr/>
          </p:nvSpPr>
          <p:spPr>
            <a:xfrm>
              <a:off x="2545525" y="2004097"/>
              <a:ext cx="808607" cy="707886"/>
            </a:xfrm>
            <a:prstGeom prst="rect">
              <a:avLst/>
            </a:prstGeom>
            <a:noFill/>
          </p:spPr>
          <p:txBody>
            <a:bodyPr wrap="square" rtlCol="0">
              <a:spAutoFit/>
            </a:bodyPr>
            <a:lstStyle/>
            <a:p>
              <a:r>
                <a:rPr lang="en-US" altLang="zh-CN" sz="4000">
                  <a:solidFill>
                    <a:schemeClr val="accent6">
                      <a:lumMod val="50000"/>
                    </a:schemeClr>
                  </a:solidFill>
                  <a:latin typeface="华文行楷" panose="02010800040101010101" pitchFamily="2" charset="-122"/>
                  <a:ea typeface="华文行楷" panose="02010800040101010101" pitchFamily="2" charset="-122"/>
                </a:rPr>
                <a:t>02</a:t>
              </a:r>
              <a:endParaRPr lang="zh-CN" altLang="en-US" sz="4000">
                <a:solidFill>
                  <a:schemeClr val="accent6">
                    <a:lumMod val="50000"/>
                  </a:schemeClr>
                </a:solidFill>
                <a:latin typeface="华文行楷" panose="02010800040101010101" pitchFamily="2" charset="-122"/>
                <a:ea typeface="华文行楷" panose="02010800040101010101" pitchFamily="2" charset="-122"/>
              </a:endParaRPr>
            </a:p>
          </p:txBody>
        </p:sp>
      </p:grpSp>
      <p:sp>
        <p:nvSpPr>
          <p:cNvPr id="30" name="任意多边形 54"/>
          <p:cNvSpPr/>
          <p:nvPr/>
        </p:nvSpPr>
        <p:spPr>
          <a:xfrm rot="20313340">
            <a:off x="1376723" y="2964926"/>
            <a:ext cx="649287" cy="1060450"/>
          </a:xfrm>
          <a:custGeom>
            <a:gdLst>
              <a:gd name="connsiteX0" fmla="*/ 0 w 470364"/>
              <a:gd name="connsiteY0" fmla="*/ 769750 h 769750"/>
              <a:gd name="connsiteX1" fmla="*/ 0 w 470364"/>
              <a:gd name="connsiteY1" fmla="*/ 3 h 769750"/>
              <a:gd name="connsiteX2" fmla="*/ 1 w 470364"/>
              <a:gd name="connsiteY2" fmla="*/ 0 h 769750"/>
              <a:gd name="connsiteX3" fmla="*/ 470364 w 470364"/>
              <a:gd name="connsiteY3" fmla="*/ 769750 h 769750"/>
            </a:gdLst>
            <a:cxnLst>
              <a:cxn ang="0">
                <a:pos x="connsiteX0" y="connsiteY0"/>
              </a:cxn>
              <a:cxn ang="0">
                <a:pos x="connsiteX1" y="connsiteY1"/>
              </a:cxn>
              <a:cxn ang="0">
                <a:pos x="connsiteX2" y="connsiteY2"/>
              </a:cxn>
              <a:cxn ang="0">
                <a:pos x="connsiteX3" y="connsiteY3"/>
              </a:cxn>
            </a:cxnLst>
            <a:rect l="l" t="t" r="r" b="b"/>
            <a:pathLst>
              <a:path w="470364" h="769750">
                <a:moveTo>
                  <a:pt x="0" y="769750"/>
                </a:moveTo>
                <a:lnTo>
                  <a:pt x="0" y="3"/>
                </a:lnTo>
                <a:lnTo>
                  <a:pt x="1" y="0"/>
                </a:lnTo>
                <a:lnTo>
                  <a:pt x="470364" y="769750"/>
                </a:lnTo>
                <a:close/>
              </a:path>
            </a:pathLst>
          </a:cu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extLst>
      <p:ext uri="{BB962C8B-B14F-4D97-AF65-F5344CB8AC3E}">
        <p14:creationId xmlns:p14="http://schemas.microsoft.com/office/powerpoint/2010/main" val="277794148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 calcmode="lin" valueType="num">
                                      <p:cBhvr additive="base">
                                        <p:cTn id="12" dur="500" fill="hold"/>
                                        <p:tgtEl>
                                          <p:spTgt spid="144"/>
                                        </p:tgtEl>
                                        <p:attrNameLst>
                                          <p:attrName>ppt_x</p:attrName>
                                        </p:attrNameLst>
                                      </p:cBhvr>
                                      <p:tavLst>
                                        <p:tav tm="0">
                                          <p:val>
                                            <p:strVal val="#ppt_x"/>
                                          </p:val>
                                        </p:tav>
                                        <p:tav tm="100000">
                                          <p:val>
                                            <p:strVal val="#ppt_x"/>
                                          </p:val>
                                        </p:tav>
                                      </p:tavLst>
                                    </p:anim>
                                    <p:anim calcmode="lin" valueType="num">
                                      <p:cBhvr additive="base">
                                        <p:cTn id="13" dur="500" fill="hold"/>
                                        <p:tgtEl>
                                          <p:spTgt spid="144"/>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45"/>
                                        </p:tgtEl>
                                        <p:attrNameLst>
                                          <p:attrName>style.visibility</p:attrName>
                                        </p:attrNameLst>
                                      </p:cBhvr>
                                      <p:to>
                                        <p:strVal val="visible"/>
                                      </p:to>
                                    </p:set>
                                    <p:anim calcmode="lin" valueType="num">
                                      <p:cBhvr additive="base">
                                        <p:cTn id="17" dur="500" fill="hold"/>
                                        <p:tgtEl>
                                          <p:spTgt spid="145"/>
                                        </p:tgtEl>
                                        <p:attrNameLst>
                                          <p:attrName>ppt_x</p:attrName>
                                        </p:attrNameLst>
                                      </p:cBhvr>
                                      <p:tavLst>
                                        <p:tav tm="0">
                                          <p:val>
                                            <p:strVal val="#ppt_x"/>
                                          </p:val>
                                        </p:tav>
                                        <p:tav tm="100000">
                                          <p:val>
                                            <p:strVal val="#ppt_x"/>
                                          </p:val>
                                        </p:tav>
                                      </p:tavLst>
                                    </p:anim>
                                    <p:anim calcmode="lin" valueType="num">
                                      <p:cBhvr additive="base">
                                        <p:cTn id="18" dur="500" fill="hold"/>
                                        <p:tgtEl>
                                          <p:spTgt spid="14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48"/>
                                        </p:tgtEl>
                                        <p:attrNameLst>
                                          <p:attrName>style.visibility</p:attrName>
                                        </p:attrNameLst>
                                      </p:cBhvr>
                                      <p:to>
                                        <p:strVal val="visible"/>
                                      </p:to>
                                    </p:set>
                                  </p:childTnLst>
                                </p:cTn>
                              </p:par>
                              <p:par>
                                <p:cTn id="22" presetID="22" presetClass="exit" presetSubtype="1" fill="hold" grpId="1" nodeType="withEffect">
                                  <p:stCondLst>
                                    <p:cond delay="0"/>
                                  </p:stCondLst>
                                  <p:childTnLst>
                                    <p:animEffect transition="out" filter="wipe(up)">
                                      <p:cBhvr>
                                        <p:cTn id="23" dur="500"/>
                                        <p:tgtEl>
                                          <p:spTgt spid="145"/>
                                        </p:tgtEl>
                                      </p:cBhvr>
                                    </p:animEffect>
                                    <p:set>
                                      <p:cBhvr>
                                        <p:cTn id="24" dur="1" fill="hold">
                                          <p:stCondLst>
                                            <p:cond delay="499"/>
                                          </p:stCondLst>
                                        </p:cTn>
                                        <p:tgtEl>
                                          <p:spTgt spid="145"/>
                                        </p:tgtEl>
                                        <p:attrNameLst>
                                          <p:attrName>style.visibility</p:attrName>
                                        </p:attrNameLst>
                                      </p:cBhvr>
                                      <p:to>
                                        <p:strVal val="hidden"/>
                                      </p:to>
                                    </p:set>
                                  </p:childTnLst>
                                </p:cTn>
                              </p:par>
                            </p:childTnLst>
                          </p:cTn>
                        </p:par>
                        <p:par>
                          <p:cTn id="25" fill="hold" nodeType="afterGroup">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147"/>
                                        </p:tgtEl>
                                        <p:attrNameLst>
                                          <p:attrName>style.visibility</p:attrName>
                                        </p:attrNameLst>
                                      </p:cBhvr>
                                      <p:to>
                                        <p:strVal val="visible"/>
                                      </p:to>
                                    </p:set>
                                  </p:childTnLst>
                                </p:cTn>
                              </p:par>
                            </p:childTnLst>
                          </p:cTn>
                        </p:par>
                        <p:par>
                          <p:cTn id="28" fill="hold" nodeType="afterGroup">
                            <p:stCondLst>
                              <p:cond delay="2001"/>
                            </p:stCondLst>
                            <p:childTnLst>
                              <p:par>
                                <p:cTn id="29" presetID="22" presetClass="exit" presetSubtype="1" fill="hold" grpId="1" nodeType="afterEffect">
                                  <p:stCondLst>
                                    <p:cond delay="0"/>
                                  </p:stCondLst>
                                  <p:childTnLst>
                                    <p:animEffect transition="out" filter="wipe(up)">
                                      <p:cBhvr>
                                        <p:cTn id="30" dur="500"/>
                                        <p:tgtEl>
                                          <p:spTgt spid="144"/>
                                        </p:tgtEl>
                                      </p:cBhvr>
                                    </p:animEffect>
                                    <p:set>
                                      <p:cBhvr>
                                        <p:cTn id="31" dur="1" fill="hold">
                                          <p:stCondLst>
                                            <p:cond delay="499"/>
                                          </p:stCondLst>
                                        </p:cTn>
                                        <p:tgtEl>
                                          <p:spTgt spid="144"/>
                                        </p:tgtEl>
                                        <p:attrNameLst>
                                          <p:attrName>style.visibility</p:attrName>
                                        </p:attrNameLst>
                                      </p:cBhvr>
                                      <p:to>
                                        <p:strVal val="hidden"/>
                                      </p:to>
                                    </p:set>
                                  </p:childTnLst>
                                </p:cTn>
                              </p:par>
                            </p:childTnLst>
                          </p:cTn>
                        </p:par>
                        <p:par>
                          <p:cTn id="32" fill="hold" nodeType="afterGroup">
                            <p:stCondLst>
                              <p:cond delay="2501"/>
                            </p:stCondLst>
                            <p:childTnLst>
                              <p:par>
                                <p:cTn id="33" presetID="1"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childTnLst>
                                </p:cTn>
                              </p:par>
                            </p:childTnLst>
                          </p:cTn>
                        </p:par>
                        <p:par>
                          <p:cTn id="35" fill="hold" nodeType="afterGroup">
                            <p:stCondLst>
                              <p:cond delay="2502"/>
                            </p:stCondLst>
                            <p:childTnLst>
                              <p:par>
                                <p:cTn id="36" presetID="22" presetClass="exit" presetSubtype="1" fill="hold" grpId="1" nodeType="afterEffect">
                                  <p:stCondLst>
                                    <p:cond delay="0"/>
                                  </p:stCondLst>
                                  <p:childTnLst>
                                    <p:animEffect transition="out" filter="wipe(up)">
                                      <p:cBhvr>
                                        <p:cTn id="37" dur="500"/>
                                        <p:tgtEl>
                                          <p:spTgt spid="143"/>
                                        </p:tgtEl>
                                      </p:cBhvr>
                                    </p:animEffect>
                                    <p:set>
                                      <p:cBhvr>
                                        <p:cTn id="38" dur="1" fill="hold">
                                          <p:stCondLst>
                                            <p:cond delay="499"/>
                                          </p:stCondLst>
                                        </p:cTn>
                                        <p:tgtEl>
                                          <p:spTgt spid="143"/>
                                        </p:tgtEl>
                                        <p:attrNameLst>
                                          <p:attrName>style.visibility</p:attrName>
                                        </p:attrNameLst>
                                      </p:cBhvr>
                                      <p:to>
                                        <p:strVal val="hidden"/>
                                      </p:to>
                                    </p:set>
                                  </p:childTnLst>
                                </p:cTn>
                              </p:par>
                            </p:childTnLst>
                          </p:cTn>
                        </p:par>
                        <p:par>
                          <p:cTn id="39" fill="hold" nodeType="afterGroup">
                            <p:stCondLst>
                              <p:cond delay="3002"/>
                            </p:stCondLst>
                            <p:childTnLst>
                              <p:par>
                                <p:cTn id="40" presetID="2" presetClass="entr" presetSubtype="4"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502"/>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 presetClass="entr" presetSubtype="12"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0-#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002"/>
                            </p:stCondLst>
                            <p:childTnLst>
                              <p:par>
                                <p:cTn id="60" presetID="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4502"/>
                            </p:stCondLst>
                            <p:childTnLst>
                              <p:par>
                                <p:cTn id="65" presetID="2" presetClass="entr" presetSubtype="2"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4" grpId="1"/>
      <p:bldP spid="143" grpId="0"/>
      <p:bldP spid="143" grpId="1"/>
      <p:bldP spid="145" grpId="0"/>
      <p:bldP spid="145" grpId="1"/>
      <p:bldP spid="146" grpId="0"/>
      <p:bldP spid="147" grpId="0"/>
      <p:bldP spid="148" grpId="0"/>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rcRect t="2054" b="3954"/>
          <a:stretch>
            <a:fillRect/>
          </a:stretch>
        </p:blipFill>
        <p:spPr>
          <a:xfrm>
            <a:off x="0" y="-1"/>
            <a:ext cx="12192000" cy="6858001"/>
          </a:xfrm>
          <a:prstGeom prst="rect">
            <a:avLst/>
          </a:prstGeom>
        </p:spPr>
      </p:pic>
      <p:sp>
        <p:nvSpPr>
          <p:cNvPr id="23" name="矩形 22"/>
          <p:cNvSpPr/>
          <p:nvPr/>
        </p:nvSpPr>
        <p:spPr>
          <a:xfrm>
            <a:off x="0" y="6702425"/>
            <a:ext cx="4103688" cy="15557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 name="矩形 23"/>
          <p:cNvSpPr/>
          <p:nvPr/>
        </p:nvSpPr>
        <p:spPr>
          <a:xfrm>
            <a:off x="4103688" y="6702425"/>
            <a:ext cx="4040187" cy="1555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5" name="矩形 24"/>
          <p:cNvSpPr/>
          <p:nvPr/>
        </p:nvSpPr>
        <p:spPr>
          <a:xfrm>
            <a:off x="8088313" y="6702425"/>
            <a:ext cx="4103687" cy="1555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9" name="右箭头 28"/>
          <p:cNvSpPr/>
          <p:nvPr/>
        </p:nvSpPr>
        <p:spPr>
          <a:xfrm>
            <a:off x="457200" y="311725"/>
            <a:ext cx="344488" cy="396875"/>
          </a:xfrm>
          <a:prstGeom prst="rightArrow">
            <a:avLst>
              <a:gd name="adj1" fmla="val 50000"/>
              <a:gd name="adj2" fmla="val 10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200">
              <a:solidFill>
                <a:srgbClr val="FF0000"/>
              </a:solidFill>
            </a:endParaRPr>
          </a:p>
        </p:txBody>
      </p:sp>
      <p:sp>
        <p:nvSpPr>
          <p:cNvPr id="30" name="文本框 29"/>
          <p:cNvSpPr txBox="1">
            <a:spLocks noChangeArrowheads="1"/>
          </p:cNvSpPr>
          <p:nvPr/>
        </p:nvSpPr>
        <p:spPr bwMode="auto">
          <a:xfrm>
            <a:off x="801687" y="228600"/>
            <a:ext cx="49895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r>
              <a:rPr lang="zh-CN" altLang="en-US" sz="3200">
                <a:solidFill>
                  <a:schemeClr val="accent6">
                    <a:lumMod val="50000"/>
                  </a:schemeClr>
                </a:solidFill>
                <a:latin typeface="华文行楷" panose="02010800040101010101" pitchFamily="2" charset="-122"/>
                <a:ea typeface="华文行楷" panose="02010800040101010101" pitchFamily="2" charset="-122"/>
              </a:rPr>
              <a:t>文本梳理</a:t>
            </a:r>
          </a:p>
        </p:txBody>
      </p:sp>
      <p:sp>
        <p:nvSpPr>
          <p:cNvPr id="186" name="矩形 185"/>
          <p:cNvSpPr/>
          <p:nvPr/>
        </p:nvSpPr>
        <p:spPr>
          <a:xfrm rot="10800000">
            <a:off x="8085137" y="-2399"/>
            <a:ext cx="4106862" cy="154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8" name="矩形 187"/>
          <p:cNvSpPr/>
          <p:nvPr/>
        </p:nvSpPr>
        <p:spPr>
          <a:xfrm rot="10800000">
            <a:off x="4103686" y="-1589"/>
            <a:ext cx="3984625" cy="15399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9" name="矩形 188"/>
          <p:cNvSpPr/>
          <p:nvPr/>
        </p:nvSpPr>
        <p:spPr>
          <a:xfrm rot="10800000">
            <a:off x="-25401" y="-1587"/>
            <a:ext cx="4141788" cy="153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3">
            <a:extLst>
              <a:ext uri="{FF2B5EF4-FFF2-40B4-BE49-F238E27FC236}">
                <a16:creationId xmlns:a16="http://schemas.microsoft.com/office/drawing/2014/main" id="{C90E69C0-4720-4F8C-9B9E-3EA9739CDD0A}"/>
              </a:ext>
            </a:extLst>
          </p:cNvPr>
          <p:cNvSpPr txBox="1"/>
          <p:nvPr/>
        </p:nvSpPr>
        <p:spPr>
          <a:xfrm>
            <a:off x="1292085" y="1393341"/>
            <a:ext cx="9607825" cy="5141407"/>
          </a:xfrm>
          <a:prstGeom prst="rect">
            <a:avLst/>
          </a:prstGeom>
          <a:noFill/>
        </p:spPr>
        <p:txBody>
          <a:bodyPr wrap="square" lIns="0" tIns="0" rIns="0" bIns="0" rtlCol="0">
            <a:spAutoFit/>
          </a:bodyPr>
          <a:lstStyle/>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The Tree And The Sky</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By Tomas Transtroemer</a:t>
            </a:r>
            <a:endParaRPr lang="en-US" altLang="zh-CN" sz="280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There's a tree walking around in the rain,</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it rushes past us in the pouring grey.</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It has an errand.It gathers life</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out of the rain like a blackbird in an orchard.</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When the rain stops so does the tree.</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There it is ,quiet on clear nights</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waiting as we do for the moment</a:t>
            </a:r>
          </a:p>
          <a:p>
            <a:pPr>
              <a:lnSpc>
                <a:spcPct val="120000"/>
              </a:lnSpc>
            </a:pPr>
            <a:r>
              <a:rPr lang="en-US" altLang="zh-CN" sz="2800">
                <a:solidFill>
                  <a:schemeClr val="tx1">
                    <a:lumMod val="75000"/>
                    <a:lumOff val="25000"/>
                  </a:schemeClr>
                </a:solidFill>
                <a:latin typeface="华文新魏" panose="02010800040101010101" pitchFamily="2" charset="-122"/>
                <a:ea typeface="华文新魏" panose="02010800040101010101" pitchFamily="2" charset="-122"/>
              </a:rPr>
              <a:t>when the snowflakes blossom in space.</a:t>
            </a:r>
            <a:endParaRPr lang="zh-CN" altLang="en-US" sz="2800">
              <a:solidFill>
                <a:schemeClr val="tx1">
                  <a:lumMod val="75000"/>
                  <a:lumOff val="2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83291680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nodeType="afterGroup">
                            <p:stCondLst>
                              <p:cond delay="1000"/>
                            </p:stCondLst>
                            <p:childTnLst>
                              <p:par>
                                <p:cTn id="14" presetID="26" presetClass="emph" presetSubtype="0" fill="hold" grpId="0" nodeType="afterEffect">
                                  <p:stCondLst>
                                    <p:cond delay="0"/>
                                  </p:stCondLst>
                                  <p:childTnLst>
                                    <p:animEffect transition="out" filter="fade">
                                      <p:cBhvr>
                                        <p:cTn id="15" dur="500" tmFilter="0, 0; .2, .5; .8, .5; 1, 0"/>
                                        <p:tgtEl>
                                          <p:spTgt spid="30"/>
                                        </p:tgtEl>
                                      </p:cBhvr>
                                    </p:animEffect>
                                    <p:animScale>
                                      <p:cBhvr>
                                        <p:cTn id="16" dur="250" autoRev="1" fill="hold"/>
                                        <p:tgtEl>
                                          <p:spTgt spid="30"/>
                                        </p:tgtEl>
                                      </p:cBhvr>
                                      <p:by x="105000" y="105000"/>
                                    </p:animScale>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0" grpId="1"/>
      <p:bldP spid="18" grpId="0"/>
    </p:bldLst>
  </p:timing>
</p:sld>
</file>

<file path=ppt/tags/tag1.xml><?xml version="1.0" encoding="utf-8"?>
<p:tagLst xmlns:p="http://schemas.openxmlformats.org/presentationml/2006/main">
  <p:tag name="PA" val="v3.1.0"/>
</p:tagLst>
</file>

<file path=ppt/tags/tag10.xml><?xml version="1.0" encoding="utf-8"?>
<p:tagLst xmlns:p="http://schemas.openxmlformats.org/presentationml/2006/main">
  <p:tag name="PA" val="v3.1.0"/>
</p:tagLst>
</file>

<file path=ppt/tags/tag11.xml><?xml version="1.0" encoding="utf-8"?>
<p:tagLst xmlns:p="http://schemas.openxmlformats.org/presentationml/2006/main">
  <p:tag name="PA" val="v3.1.0"/>
</p:tagLst>
</file>

<file path=ppt/tags/tag12.xml><?xml version="1.0" encoding="utf-8"?>
<p:tagLst xmlns:p="http://schemas.openxmlformats.org/presentationml/2006/main">
  <p:tag name="PA" val="v3.1.0"/>
</p:tagLst>
</file>

<file path=ppt/tags/tag13.xml><?xml version="1.0" encoding="utf-8"?>
<p:tagLst xmlns:p="http://schemas.openxmlformats.org/presentationml/2006/main">
  <p:tag name="AS_OS" val="Unix 3.10 unknown"/>
  <p:tag name="AS_RELEASE_DATE" val="2020.11.30"/>
  <p:tag name="AS_TITLE" val="Aspose.Slides for Java"/>
  <p:tag name="AS_VERSION" val="20.11"/>
  <p:tag name="GENSWF_OUTPUT_FILE_NAME" val="扁平风动画模板"/>
  <p:tag name="ISPRING_PRESENTATION_TITLE" val="极简线条汇报PPT模板"/>
  <p:tag name="ISPRING_ULTRA_SCORM_TRACKING_SLIDES" val="1"/>
</p:tagLst>
</file>

<file path=ppt/tags/tag2.xml><?xml version="1.0" encoding="utf-8"?>
<p:tagLst xmlns:p="http://schemas.openxmlformats.org/presentationml/2006/main">
  <p:tag name="PA" val="v3.1.0"/>
</p:tagLst>
</file>

<file path=ppt/tags/tag3.xml><?xml version="1.0" encoding="utf-8"?>
<p:tagLst xmlns:p="http://schemas.openxmlformats.org/presentationml/2006/main">
  <p:tag name="PA" val="v3.1.0"/>
</p:tagLst>
</file>

<file path=ppt/tags/tag4.xml><?xml version="1.0" encoding="utf-8"?>
<p:tagLst xmlns:p="http://schemas.openxmlformats.org/presentationml/2006/main">
  <p:tag name="PA" val="v3.1.0"/>
</p:tagLst>
</file>

<file path=ppt/tags/tag5.xml><?xml version="1.0" encoding="utf-8"?>
<p:tagLst xmlns:p="http://schemas.openxmlformats.org/presentationml/2006/main">
  <p:tag name="PA" val="v3.1.0"/>
</p:tagLst>
</file>

<file path=ppt/tags/tag6.xml><?xml version="1.0" encoding="utf-8"?>
<p:tagLst xmlns:p="http://schemas.openxmlformats.org/presentationml/2006/main">
  <p:tag name="PA" val="v3.1.0"/>
</p:tagLst>
</file>

<file path=ppt/tags/tag7.xml><?xml version="1.0" encoding="utf-8"?>
<p:tagLst xmlns:p="http://schemas.openxmlformats.org/presentationml/2006/main">
  <p:tag name="PA" val="v3.1.0"/>
</p:tagLst>
</file>

<file path=ppt/tags/tag8.xml><?xml version="1.0" encoding="utf-8"?>
<p:tagLst xmlns:p="http://schemas.openxmlformats.org/presentationml/2006/main">
  <p:tag name="PA" val="v3.1.0"/>
</p:tagLst>
</file>

<file path=ppt/tags/tag9.xml><?xml version="1.0" encoding="utf-8"?>
<p:tagLst xmlns:p="http://schemas.openxmlformats.org/presentationml/2006/main">
  <p:tag name="PA" val="v3.1.0"/>
</p:tagLst>
</file>

<file path=ppt/theme/theme1.xml><?xml version="1.0" encoding="utf-8"?>
<a:theme xmlns:r="http://schemas.openxmlformats.org/officeDocument/2006/relationships" xmlns:a="http://schemas.openxmlformats.org/drawingml/2006/main" name="第一PPT，www.1ppt.com">
  <a:themeElements>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fontScheme name="自定义 2">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0.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1.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2.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3.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4.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5.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6.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7.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8.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9.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0.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1.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2.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3.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4.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6.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7.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8.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9.xml><?xml version="1.0" encoding="utf-8"?>
<a:themeOverride xmlns:r="http://schemas.openxmlformats.org/officeDocument/2006/relationships" xmlns:a="http://schemas.openxmlformats.org/drawingml/2006/main">
  <a:clrScheme name="Office">
    <a:dk1>
      <a:srgbClr val="000000"/>
    </a:dk1>
    <a:lt1>
      <a:srgbClr val="FFFFFF"/>
    </a:lt1>
    <a:dk2>
      <a:srgbClr val="778495"/>
    </a:dk2>
    <a:lt2>
      <a:srgbClr val="F0F0F0"/>
    </a:lt2>
    <a:accent1>
      <a:srgbClr val="3E3E3E"/>
    </a:accent1>
    <a:accent2>
      <a:srgbClr val="4E4E4E"/>
    </a:accent2>
    <a:accent3>
      <a:srgbClr val="717171"/>
    </a:accent3>
    <a:accent4>
      <a:srgbClr val="919191"/>
    </a:accent4>
    <a:accent5>
      <a:srgbClr val="A6A6A6"/>
    </a:accent5>
    <a:accent6>
      <a:srgbClr val="D7D7D7"/>
    </a:accent6>
    <a:hlink>
      <a:srgbClr val="3E3E3E"/>
    </a:hlink>
    <a:folHlink>
      <a:srgbClr val="BFBFBF"/>
    </a:folHlink>
  </a:clrScheme>
</a:themeOverride>
</file>

<file path=docProps/app.xml><?xml version="1.0" encoding="utf-8"?>
<Properties xmlns:vt="http://schemas.openxmlformats.org/officeDocument/2006/docPropsVTypes" xmlns="http://schemas.openxmlformats.org/officeDocument/2006/extended-properties">
  <Company>学科网</Company>
  <Paragraphs>80</Paragraphs>
  <Slides>25</Slides>
  <Notes>25</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25</vt:i4>
      </vt:variant>
    </vt:vector>
  </HeadingPairs>
  <TitlesOfParts>
    <vt:vector baseType="lpstr" size="33">
      <vt:lpstr>Arial</vt:lpstr>
      <vt:lpstr>微软雅黑</vt:lpstr>
      <vt:lpstr>Calibri</vt:lpstr>
      <vt:lpstr>宋体</vt:lpstr>
      <vt:lpstr>Calibri Light</vt:lpstr>
      <vt:lpstr>华文行楷</vt:lpstr>
      <vt:lpstr>华文新魏</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2023-03-20T15:05:41.993</cp:lastPrinted>
  <dcterms:created xsi:type="dcterms:W3CDTF">2023-03-20T15:05:41Z</dcterms:created>
  <dcterms:modified xsi:type="dcterms:W3CDTF">2023-03-20T07:06:02Z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