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4"/>
  </p:notesMasterIdLst>
  <p:sldIdLst>
    <p:sldId id="296" r:id="rId3"/>
    <p:sldId id="259" r:id="rId4"/>
    <p:sldId id="304" r:id="rId5"/>
    <p:sldId id="260" r:id="rId6"/>
    <p:sldId id="298" r:id="rId7"/>
    <p:sldId id="264" r:id="rId8"/>
    <p:sldId id="318" r:id="rId9"/>
    <p:sldId id="266" r:id="rId10"/>
    <p:sldId id="314" r:id="rId11"/>
    <p:sldId id="313" r:id="rId12"/>
    <p:sldId id="267" r:id="rId13"/>
    <p:sldId id="269" r:id="rId14"/>
    <p:sldId id="271" r:id="rId15"/>
    <p:sldId id="273" r:id="rId16"/>
    <p:sldId id="315" r:id="rId17"/>
    <p:sldId id="316" r:id="rId18"/>
    <p:sldId id="275" r:id="rId19"/>
    <p:sldId id="317" r:id="rId20"/>
    <p:sldId id="277" r:id="rId21"/>
    <p:sldId id="278" r:id="rId22"/>
    <p:sldId id="282" r:id="rId23"/>
    <p:sldId id="287" r:id="rId24"/>
    <p:sldId id="300" r:id="rId25"/>
    <p:sldId id="301" r:id="rId26"/>
    <p:sldId id="333" r:id="rId27"/>
    <p:sldId id="302" r:id="rId28"/>
    <p:sldId id="291" r:id="rId29"/>
    <p:sldId id="319" r:id="rId30"/>
    <p:sldId id="320" r:id="rId31"/>
    <p:sldId id="321" r:id="rId32"/>
    <p:sldId id="322" r:id="rId33"/>
    <p:sldId id="323" r:id="rId34"/>
    <p:sldId id="328" r:id="rId35"/>
    <p:sldId id="329" r:id="rId36"/>
    <p:sldId id="330" r:id="rId37"/>
    <p:sldId id="331" r:id="rId38"/>
    <p:sldId id="332" r:id="rId39"/>
    <p:sldId id="324" r:id="rId40"/>
    <p:sldId id="325" r:id="rId41"/>
    <p:sldId id="326" r:id="rId42"/>
    <p:sldId id="327" r:id="rId4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00"/>
    <a:srgbClr val="FFFF00"/>
    <a:srgbClr val="A50021"/>
    <a:srgbClr val="000000"/>
    <a:srgbClr val="008000"/>
    <a:srgbClr val="020202"/>
    <a:srgbClr val="3366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4" d="100"/>
          <a:sy n="64" d="100"/>
        </p:scale>
        <p:origin x="-1566" y="-1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hdr" sz="quarter"/>
          </p:nvPr>
        </p:nvSpPr>
        <p:spPr>
          <a:xfrm>
            <a:off x="0" y="0"/>
            <a:ext cx="2971800" cy="457200"/>
          </a:xfrm>
          <a:prstGeom prst="rect">
            <a:avLst/>
          </a:prstGeom>
          <a:noFill/>
          <a:ln w="9525">
            <a:noFill/>
          </a:ln>
        </p:spPr>
        <p:txBody>
          <a:bodyPr/>
          <a:lstStyle>
            <a:lvl1pPr>
              <a:defRPr sz="1200" noProof="1" dirty="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p:cNvSpPr>
          <p:nvPr>
            <p:ph type="dt" idx="1"/>
          </p:nvPr>
        </p:nvSpPr>
        <p:spPr>
          <a:xfrm>
            <a:off x="3884613" y="0"/>
            <a:ext cx="2971800" cy="457200"/>
          </a:xfrm>
          <a:prstGeom prst="rect">
            <a:avLst/>
          </a:prstGeom>
          <a:noFill/>
          <a:ln w="9525">
            <a:noFill/>
          </a:ln>
        </p:spPr>
        <p:txBody>
          <a:bodyPr/>
          <a:lstStyle>
            <a:lvl1pPr algn="r">
              <a:defRPr sz="1200" noProof="1" dirty="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6"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第五级</a:t>
            </a:r>
          </a:p>
        </p:txBody>
      </p:sp>
      <p:sp>
        <p:nvSpPr>
          <p:cNvPr id="3078" name="Rectangle 6"/>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p>
            <a:pPr lvl="0" algn="r" eaLnBrk="1" hangingPunct="1"/>
            <a:fld id="{9A0DB2DC-4C9A-4742-B13C-FB6460FD3503}" type="slidenum">
              <a:rPr lang="en-US" altLang="zh-CN" sz="1200" dirty="0">
                <a:latin typeface="Arial" panose="020B0604020202020204" pitchFamily="34" charset="0"/>
              </a:rPr>
              <a:pPr lvl="0" algn="r" eaLnBrk="1" hangingPunct="1"/>
              <a:t>‹#›</a:t>
            </a:fld>
            <a:endParaRPr lang="en-US" altLang="zh-CN"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5828" y="103188"/>
            <a:ext cx="2060972" cy="59531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42913" y="103188"/>
            <a:ext cx="6063439" cy="59531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4561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4561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5828" y="103188"/>
            <a:ext cx="2060972" cy="59531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42913" y="103188"/>
            <a:ext cx="6063439" cy="59531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4561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4561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Ovr>
    <a:masterClrMapping/>
  </p:clrMapOvr>
  <p:transition>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7937" y="0"/>
            <a:ext cx="2833687" cy="6856413"/>
            <a:chOff x="0" y="0"/>
            <a:chExt cx="1785" cy="4319"/>
          </a:xfrm>
        </p:grpSpPr>
        <p:sp>
          <p:nvSpPr>
            <p:cNvPr id="1032" name="Freeform 3"/>
            <p:cNvSpPr/>
            <p:nvPr/>
          </p:nvSpPr>
          <p:spPr>
            <a:xfrm>
              <a:off x="0"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0" b="0"/>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195"/>
              </a:schemeClr>
            </a:solidFill>
            <a:ln w="9525">
              <a:noFill/>
            </a:ln>
          </p:spPr>
          <p:txBody>
            <a:bodyPr/>
            <a:lstStyle/>
            <a:p>
              <a:endParaRPr lang="zh-CN" altLang="en-US"/>
            </a:p>
          </p:txBody>
        </p:sp>
        <p:grpSp>
          <p:nvGrpSpPr>
            <p:cNvPr id="1033" name="Group 4"/>
            <p:cNvGrpSpPr/>
            <p:nvPr/>
          </p:nvGrpSpPr>
          <p:grpSpPr>
            <a:xfrm rot="-6635092" flipH="1">
              <a:off x="109" y="2441"/>
              <a:ext cx="452" cy="444"/>
              <a:chOff x="0" y="0"/>
              <a:chExt cx="129" cy="157"/>
            </a:xfrm>
          </p:grpSpPr>
          <p:sp>
            <p:nvSpPr>
              <p:cNvPr id="1071" name="Freeform 5"/>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1072" name="Freeform 6"/>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1073" name="Freeform 7"/>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sp>
          <p:nvSpPr>
            <p:cNvPr id="1034" name="Freeform 8"/>
            <p:cNvSpPr/>
            <p:nvPr/>
          </p:nvSpPr>
          <p:spPr>
            <a:xfrm>
              <a:off x="95"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0" b="0"/>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195"/>
              </a:schemeClr>
            </a:solidFill>
            <a:ln w="9525">
              <a:noFill/>
            </a:ln>
          </p:spPr>
          <p:txBody>
            <a:bodyPr/>
            <a:lstStyle/>
            <a:p>
              <a:endParaRPr lang="zh-CN" altLang="en-US"/>
            </a:p>
          </p:txBody>
        </p:sp>
        <p:grpSp>
          <p:nvGrpSpPr>
            <p:cNvPr id="1035" name="Group 9"/>
            <p:cNvGrpSpPr/>
            <p:nvPr/>
          </p:nvGrpSpPr>
          <p:grpSpPr>
            <a:xfrm rot="416244">
              <a:off x="14" y="1746"/>
              <a:ext cx="1771" cy="1741"/>
              <a:chOff x="0" y="0"/>
              <a:chExt cx="902" cy="833"/>
            </a:xfrm>
          </p:grpSpPr>
          <p:sp>
            <p:nvSpPr>
              <p:cNvPr id="1062" name="Freeform 10"/>
              <p:cNvSpPr/>
              <p:nvPr userDrawn="1"/>
            </p:nvSpPr>
            <p:spPr>
              <a:xfrm rot="373330" flipH="1">
                <a:off x="84" y="0"/>
                <a:ext cx="313" cy="303"/>
              </a:xfrm>
              <a:custGeom>
                <a:avLst/>
                <a:gdLst/>
                <a:ahLst/>
                <a:cxnLst>
                  <a:cxn ang="0">
                    <a:pos x="66" y="303"/>
                  </a:cxn>
                  <a:cxn ang="0">
                    <a:pos x="53" y="286"/>
                  </a:cxn>
                  <a:cxn ang="0">
                    <a:pos x="38" y="261"/>
                  </a:cxn>
                  <a:cxn ang="0">
                    <a:pos x="22" y="229"/>
                  </a:cxn>
                  <a:cxn ang="0">
                    <a:pos x="7" y="195"/>
                  </a:cxn>
                  <a:cxn ang="0">
                    <a:pos x="0" y="157"/>
                  </a:cxn>
                  <a:cxn ang="0">
                    <a:pos x="1" y="118"/>
                  </a:cxn>
                  <a:cxn ang="0">
                    <a:pos x="13" y="82"/>
                  </a:cxn>
                  <a:cxn ang="0">
                    <a:pos x="39" y="51"/>
                  </a:cxn>
                  <a:cxn ang="0">
                    <a:pos x="65" y="32"/>
                  </a:cxn>
                  <a:cxn ang="0">
                    <a:pos x="87" y="17"/>
                  </a:cxn>
                  <a:cxn ang="0">
                    <a:pos x="104" y="10"/>
                  </a:cxn>
                  <a:cxn ang="0">
                    <a:pos x="117" y="7"/>
                  </a:cxn>
                  <a:cxn ang="0">
                    <a:pos x="127" y="7"/>
                  </a:cxn>
                  <a:cxn ang="0">
                    <a:pos x="150" y="0"/>
                  </a:cxn>
                  <a:cxn ang="0">
                    <a:pos x="213" y="12"/>
                  </a:cxn>
                  <a:cxn ang="0">
                    <a:pos x="231" y="17"/>
                  </a:cxn>
                  <a:cxn ang="0">
                    <a:pos x="248" y="22"/>
                  </a:cxn>
                  <a:cxn ang="0">
                    <a:pos x="263" y="27"/>
                  </a:cxn>
                  <a:cxn ang="0">
                    <a:pos x="274" y="33"/>
                  </a:cxn>
                  <a:cxn ang="0">
                    <a:pos x="286" y="39"/>
                  </a:cxn>
                  <a:cxn ang="0">
                    <a:pos x="296" y="46"/>
                  </a:cxn>
                  <a:cxn ang="0">
                    <a:pos x="304" y="55"/>
                  </a:cxn>
                  <a:cxn ang="0">
                    <a:pos x="313" y="65"/>
                  </a:cxn>
                  <a:cxn ang="0">
                    <a:pos x="296" y="58"/>
                  </a:cxn>
                  <a:cxn ang="0">
                    <a:pos x="280" y="52"/>
                  </a:cxn>
                  <a:cxn ang="0">
                    <a:pos x="264" y="48"/>
                  </a:cxn>
                  <a:cxn ang="0">
                    <a:pos x="248" y="43"/>
                  </a:cxn>
                  <a:cxn ang="0">
                    <a:pos x="235" y="39"/>
                  </a:cxn>
                  <a:cxn ang="0">
                    <a:pos x="221" y="38"/>
                  </a:cxn>
                  <a:cxn ang="0">
                    <a:pos x="206" y="35"/>
                  </a:cxn>
                  <a:cxn ang="0">
                    <a:pos x="193" y="35"/>
                  </a:cxn>
                  <a:cxn ang="0">
                    <a:pos x="180" y="35"/>
                  </a:cxn>
                  <a:cxn ang="0">
                    <a:pos x="167" y="36"/>
                  </a:cxn>
                  <a:cxn ang="0">
                    <a:pos x="154" y="39"/>
                  </a:cxn>
                  <a:cxn ang="0">
                    <a:pos x="143" y="42"/>
                  </a:cxn>
                  <a:cxn ang="0">
                    <a:pos x="131" y="48"/>
                  </a:cxn>
                  <a:cxn ang="0">
                    <a:pos x="118" y="52"/>
                  </a:cxn>
                  <a:cxn ang="0">
                    <a:pos x="107" y="59"/>
                  </a:cxn>
                  <a:cxn ang="0">
                    <a:pos x="95" y="66"/>
                  </a:cxn>
                  <a:cxn ang="0">
                    <a:pos x="75" y="88"/>
                  </a:cxn>
                  <a:cxn ang="0">
                    <a:pos x="61" y="115"/>
                  </a:cxn>
                  <a:cxn ang="0">
                    <a:pos x="53" y="149"/>
                  </a:cxn>
                  <a:cxn ang="0">
                    <a:pos x="50" y="182"/>
                  </a:cxn>
                  <a:cxn ang="0">
                    <a:pos x="50" y="218"/>
                  </a:cxn>
                  <a:cxn ang="0">
                    <a:pos x="55" y="251"/>
                  </a:cxn>
                  <a:cxn ang="0">
                    <a:pos x="59" y="280"/>
                  </a:cxn>
                  <a:cxn ang="0">
                    <a:pos x="66" y="303"/>
                  </a:cxn>
                </a:cxnLst>
                <a:rect l="0" t="0" r="0" b="0"/>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alpha val="100000"/>
                </a:schemeClr>
              </a:solidFill>
              <a:ln w="9525">
                <a:noFill/>
              </a:ln>
            </p:spPr>
            <p:txBody>
              <a:bodyPr/>
              <a:lstStyle/>
              <a:p>
                <a:endParaRPr lang="zh-CN" altLang="en-US"/>
              </a:p>
            </p:txBody>
          </p:sp>
          <p:sp>
            <p:nvSpPr>
              <p:cNvPr id="1063" name="Freeform 11"/>
              <p:cNvSpPr/>
              <p:nvPr userDrawn="1"/>
            </p:nvSpPr>
            <p:spPr>
              <a:xfrm rot="373330" flipH="1">
                <a:off x="0" y="56"/>
                <a:ext cx="262" cy="308"/>
              </a:xfrm>
              <a:custGeom>
                <a:avLst/>
                <a:gdLst/>
                <a:ahLst/>
                <a:cxnLst>
                  <a:cxn ang="0">
                    <a:pos x="157" y="0"/>
                  </a:cxn>
                  <a:cxn ang="0">
                    <a:pos x="161" y="3"/>
                  </a:cxn>
                  <a:cxn ang="0">
                    <a:pos x="170" y="12"/>
                  </a:cxn>
                  <a:cxn ang="0">
                    <a:pos x="183" y="26"/>
                  </a:cxn>
                  <a:cxn ang="0">
                    <a:pos x="197" y="48"/>
                  </a:cxn>
                  <a:cxn ang="0">
                    <a:pos x="209" y="75"/>
                  </a:cxn>
                  <a:cxn ang="0">
                    <a:pos x="216" y="110"/>
                  </a:cxn>
                  <a:cxn ang="0">
                    <a:pos x="216" y="152"/>
                  </a:cxn>
                  <a:cxn ang="0">
                    <a:pos x="207" y="201"/>
                  </a:cxn>
                  <a:cxn ang="0">
                    <a:pos x="202" y="215"/>
                  </a:cxn>
                  <a:cxn ang="0">
                    <a:pos x="196" y="227"/>
                  </a:cxn>
                  <a:cxn ang="0">
                    <a:pos x="189" y="239"/>
                  </a:cxn>
                  <a:cxn ang="0">
                    <a:pos x="180" y="250"/>
                  </a:cxn>
                  <a:cxn ang="0">
                    <a:pos x="168" y="260"/>
                  </a:cxn>
                  <a:cxn ang="0">
                    <a:pos x="158" y="268"/>
                  </a:cxn>
                  <a:cxn ang="0">
                    <a:pos x="147" y="276"/>
                  </a:cxn>
                  <a:cxn ang="0">
                    <a:pos x="132" y="282"/>
                  </a:cxn>
                  <a:cxn ang="0">
                    <a:pos x="118" y="285"/>
                  </a:cxn>
                  <a:cxn ang="0">
                    <a:pos x="104" y="289"/>
                  </a:cxn>
                  <a:cxn ang="0">
                    <a:pos x="88" y="291"/>
                  </a:cxn>
                  <a:cxn ang="0">
                    <a:pos x="71" y="291"/>
                  </a:cxn>
                  <a:cxn ang="0">
                    <a:pos x="53" y="289"/>
                  </a:cxn>
                  <a:cxn ang="0">
                    <a:pos x="36" y="285"/>
                  </a:cxn>
                  <a:cxn ang="0">
                    <a:pos x="17" y="279"/>
                  </a:cxn>
                  <a:cxn ang="0">
                    <a:pos x="0" y="272"/>
                  </a:cxn>
                  <a:cxn ang="0">
                    <a:pos x="16" y="282"/>
                  </a:cxn>
                  <a:cxn ang="0">
                    <a:pos x="32" y="289"/>
                  </a:cxn>
                  <a:cxn ang="0">
                    <a:pos x="48" y="296"/>
                  </a:cxn>
                  <a:cxn ang="0">
                    <a:pos x="62" y="301"/>
                  </a:cxn>
                  <a:cxn ang="0">
                    <a:pos x="76" y="305"/>
                  </a:cxn>
                  <a:cxn ang="0">
                    <a:pos x="91" y="307"/>
                  </a:cxn>
                  <a:cxn ang="0">
                    <a:pos x="105" y="308"/>
                  </a:cxn>
                  <a:cxn ang="0">
                    <a:pos x="119" y="308"/>
                  </a:cxn>
                  <a:cxn ang="0">
                    <a:pos x="131" y="307"/>
                  </a:cxn>
                  <a:cxn ang="0">
                    <a:pos x="144" y="304"/>
                  </a:cxn>
                  <a:cxn ang="0">
                    <a:pos x="155" y="301"/>
                  </a:cxn>
                  <a:cxn ang="0">
                    <a:pos x="167" y="298"/>
                  </a:cxn>
                  <a:cxn ang="0">
                    <a:pos x="177" y="294"/>
                  </a:cxn>
                  <a:cxn ang="0">
                    <a:pos x="187" y="288"/>
                  </a:cxn>
                  <a:cxn ang="0">
                    <a:pos x="196" y="282"/>
                  </a:cxn>
                  <a:cxn ang="0">
                    <a:pos x="204" y="276"/>
                  </a:cxn>
                  <a:cxn ang="0">
                    <a:pos x="227" y="254"/>
                  </a:cxn>
                  <a:cxn ang="0">
                    <a:pos x="243" y="233"/>
                  </a:cxn>
                  <a:cxn ang="0">
                    <a:pos x="253" y="208"/>
                  </a:cxn>
                  <a:cxn ang="0">
                    <a:pos x="258" y="185"/>
                  </a:cxn>
                  <a:cxn ang="0">
                    <a:pos x="261" y="161"/>
                  </a:cxn>
                  <a:cxn ang="0">
                    <a:pos x="261" y="137"/>
                  </a:cxn>
                  <a:cxn ang="0">
                    <a:pos x="262" y="114"/>
                  </a:cxn>
                  <a:cxn ang="0">
                    <a:pos x="249" y="67"/>
                  </a:cxn>
                  <a:cxn ang="0">
                    <a:pos x="225" y="30"/>
                  </a:cxn>
                  <a:cxn ang="0">
                    <a:pos x="217" y="26"/>
                  </a:cxn>
                  <a:cxn ang="0">
                    <a:pos x="212" y="22"/>
                  </a:cxn>
                  <a:cxn ang="0">
                    <a:pos x="204" y="19"/>
                  </a:cxn>
                  <a:cxn ang="0">
                    <a:pos x="199" y="16"/>
                  </a:cxn>
                  <a:cxn ang="0">
                    <a:pos x="190" y="13"/>
                  </a:cxn>
                  <a:cxn ang="0">
                    <a:pos x="181" y="9"/>
                  </a:cxn>
                  <a:cxn ang="0">
                    <a:pos x="171" y="4"/>
                  </a:cxn>
                  <a:cxn ang="0">
                    <a:pos x="157" y="0"/>
                  </a:cxn>
                </a:cxnLst>
                <a:rect l="0" t="0" r="0" b="0"/>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alpha val="100000"/>
                </a:schemeClr>
              </a:solidFill>
              <a:ln w="9525">
                <a:noFill/>
              </a:ln>
            </p:spPr>
            <p:txBody>
              <a:bodyPr/>
              <a:lstStyle/>
              <a:p>
                <a:endParaRPr lang="zh-CN" altLang="en-US"/>
              </a:p>
            </p:txBody>
          </p:sp>
          <p:sp>
            <p:nvSpPr>
              <p:cNvPr id="1064" name="Freeform 12"/>
              <p:cNvSpPr/>
              <p:nvPr userDrawn="1"/>
            </p:nvSpPr>
            <p:spPr>
              <a:xfrm rot="373330" flipH="1">
                <a:off x="80" y="120"/>
                <a:ext cx="93" cy="156"/>
              </a:xfrm>
              <a:custGeom>
                <a:avLst/>
                <a:gdLst/>
                <a:ahLst/>
                <a:cxnLst>
                  <a:cxn ang="0">
                    <a:pos x="68" y="0"/>
                  </a:cxn>
                  <a:cxn ang="0">
                    <a:pos x="76" y="6"/>
                  </a:cxn>
                  <a:cxn ang="0">
                    <a:pos x="84" y="19"/>
                  </a:cxn>
                  <a:cxn ang="0">
                    <a:pos x="89" y="36"/>
                  </a:cxn>
                  <a:cxn ang="0">
                    <a:pos x="93" y="56"/>
                  </a:cxn>
                  <a:cxn ang="0">
                    <a:pos x="92" y="80"/>
                  </a:cxn>
                  <a:cxn ang="0">
                    <a:pos x="84" y="104"/>
                  </a:cxn>
                  <a:cxn ang="0">
                    <a:pos x="68" y="130"/>
                  </a:cxn>
                  <a:cxn ang="0">
                    <a:pos x="44" y="156"/>
                  </a:cxn>
                  <a:cxn ang="0">
                    <a:pos x="36" y="153"/>
                  </a:cxn>
                  <a:cxn ang="0">
                    <a:pos x="28" y="151"/>
                  </a:cxn>
                  <a:cxn ang="0">
                    <a:pos x="19" y="147"/>
                  </a:cxn>
                  <a:cxn ang="0">
                    <a:pos x="12" y="144"/>
                  </a:cxn>
                  <a:cxn ang="0">
                    <a:pos x="6" y="141"/>
                  </a:cxn>
                  <a:cxn ang="0">
                    <a:pos x="1" y="137"/>
                  </a:cxn>
                  <a:cxn ang="0">
                    <a:pos x="0" y="132"/>
                  </a:cxn>
                  <a:cxn ang="0">
                    <a:pos x="1" y="128"/>
                  </a:cxn>
                  <a:cxn ang="0">
                    <a:pos x="9" y="123"/>
                  </a:cxn>
                  <a:cxn ang="0">
                    <a:pos x="21" y="116"/>
                  </a:cxn>
                  <a:cxn ang="0">
                    <a:pos x="33" y="108"/>
                  </a:cxn>
                  <a:cxn ang="0">
                    <a:pos x="46" y="96"/>
                  </a:cxn>
                  <a:cxn ang="0">
                    <a:pos x="57" y="81"/>
                  </a:cxn>
                  <a:cxn ang="0">
                    <a:pos x="66" y="60"/>
                  </a:cxn>
                  <a:cxn ang="0">
                    <a:pos x="70" y="33"/>
                  </a:cxn>
                  <a:cxn ang="0">
                    <a:pos x="68" y="0"/>
                  </a:cxn>
                </a:cxnLst>
                <a:rect l="0" t="0" r="0" b="0"/>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alpha val="100000"/>
                </a:schemeClr>
              </a:solidFill>
              <a:ln w="9525">
                <a:noFill/>
              </a:ln>
            </p:spPr>
            <p:txBody>
              <a:bodyPr/>
              <a:lstStyle/>
              <a:p>
                <a:endParaRPr lang="zh-CN" altLang="en-US"/>
              </a:p>
            </p:txBody>
          </p:sp>
          <p:sp>
            <p:nvSpPr>
              <p:cNvPr id="1065" name="Freeform 13"/>
              <p:cNvSpPr/>
              <p:nvPr userDrawn="1"/>
            </p:nvSpPr>
            <p:spPr>
              <a:xfrm rot="373330" flipH="1">
                <a:off x="272" y="323"/>
                <a:ext cx="85" cy="93"/>
              </a:xfrm>
              <a:custGeom>
                <a:avLst/>
                <a:gdLst/>
                <a:ahLst/>
                <a:cxnLst>
                  <a:cxn ang="0">
                    <a:pos x="54" y="0"/>
                  </a:cxn>
                  <a:cxn ang="0">
                    <a:pos x="0" y="18"/>
                  </a:cxn>
                  <a:cxn ang="0">
                    <a:pos x="2" y="18"/>
                  </a:cxn>
                  <a:cxn ang="0">
                    <a:pos x="10" y="20"/>
                  </a:cxn>
                  <a:cxn ang="0">
                    <a:pos x="21" y="25"/>
                  </a:cxn>
                  <a:cxn ang="0">
                    <a:pos x="33" y="33"/>
                  </a:cxn>
                  <a:cxn ang="0">
                    <a:pos x="48" y="44"/>
                  </a:cxn>
                  <a:cxn ang="0">
                    <a:pos x="61" y="56"/>
                  </a:cxn>
                  <a:cxn ang="0">
                    <a:pos x="74" y="73"/>
                  </a:cxn>
                  <a:cxn ang="0">
                    <a:pos x="84" y="93"/>
                  </a:cxn>
                  <a:cxn ang="0">
                    <a:pos x="85" y="85"/>
                  </a:cxn>
                  <a:cxn ang="0">
                    <a:pos x="84" y="75"/>
                  </a:cxn>
                  <a:cxn ang="0">
                    <a:pos x="78" y="63"/>
                  </a:cxn>
                  <a:cxn ang="0">
                    <a:pos x="72" y="52"/>
                  </a:cxn>
                  <a:cxn ang="0">
                    <a:pos x="65" y="41"/>
                  </a:cxn>
                  <a:cxn ang="0">
                    <a:pos x="57" y="32"/>
                  </a:cxn>
                  <a:cxn ang="0">
                    <a:pos x="49" y="25"/>
                  </a:cxn>
                  <a:cxn ang="0">
                    <a:pos x="42" y="23"/>
                  </a:cxn>
                  <a:cxn ang="0">
                    <a:pos x="50" y="20"/>
                  </a:cxn>
                  <a:cxn ang="0">
                    <a:pos x="57" y="20"/>
                  </a:cxn>
                  <a:cxn ang="0">
                    <a:pos x="65" y="18"/>
                  </a:cxn>
                  <a:cxn ang="0">
                    <a:pos x="71" y="18"/>
                  </a:cxn>
                  <a:cxn ang="0">
                    <a:pos x="76" y="17"/>
                  </a:cxn>
                  <a:cxn ang="0">
                    <a:pos x="79" y="16"/>
                  </a:cxn>
                  <a:cxn ang="0">
                    <a:pos x="82" y="15"/>
                  </a:cxn>
                  <a:cxn ang="0">
                    <a:pos x="83" y="15"/>
                  </a:cxn>
                  <a:cxn ang="0">
                    <a:pos x="54" y="0"/>
                  </a:cxn>
                </a:cxnLst>
                <a:rect l="0" t="0" r="0" b="0"/>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alpha val="100000"/>
                </a:schemeClr>
              </a:solidFill>
              <a:ln w="9525">
                <a:noFill/>
              </a:ln>
            </p:spPr>
            <p:txBody>
              <a:bodyPr/>
              <a:lstStyle/>
              <a:p>
                <a:endParaRPr lang="zh-CN" altLang="en-US"/>
              </a:p>
            </p:txBody>
          </p:sp>
          <p:sp>
            <p:nvSpPr>
              <p:cNvPr id="1066" name="Freeform 14"/>
              <p:cNvSpPr/>
              <p:nvPr userDrawn="1"/>
            </p:nvSpPr>
            <p:spPr>
              <a:xfrm rot="373330" flipH="1">
                <a:off x="248" y="346"/>
                <a:ext cx="21" cy="55"/>
              </a:xfrm>
              <a:custGeom>
                <a:avLst/>
                <a:gdLst/>
                <a:ahLst/>
                <a:cxnLst>
                  <a:cxn ang="0">
                    <a:pos x="21" y="0"/>
                  </a:cxn>
                  <a:cxn ang="0">
                    <a:pos x="17" y="0"/>
                  </a:cxn>
                  <a:cxn ang="0">
                    <a:pos x="12" y="3"/>
                  </a:cxn>
                  <a:cxn ang="0">
                    <a:pos x="7" y="6"/>
                  </a:cxn>
                  <a:cxn ang="0">
                    <a:pos x="3" y="14"/>
                  </a:cxn>
                  <a:cxn ang="0">
                    <a:pos x="1" y="21"/>
                  </a:cxn>
                  <a:cxn ang="0">
                    <a:pos x="0" y="31"/>
                  </a:cxn>
                  <a:cxn ang="0">
                    <a:pos x="2" y="43"/>
                  </a:cxn>
                  <a:cxn ang="0">
                    <a:pos x="8" y="55"/>
                  </a:cxn>
                  <a:cxn ang="0">
                    <a:pos x="11" y="38"/>
                  </a:cxn>
                  <a:cxn ang="0">
                    <a:pos x="14" y="26"/>
                  </a:cxn>
                  <a:cxn ang="0">
                    <a:pos x="17" y="16"/>
                  </a:cxn>
                  <a:cxn ang="0">
                    <a:pos x="21" y="0"/>
                  </a:cxn>
                </a:cxnLst>
                <a:rect l="0" t="0" r="0" b="0"/>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alpha val="100000"/>
                </a:schemeClr>
              </a:solidFill>
              <a:ln w="9525">
                <a:noFill/>
              </a:ln>
            </p:spPr>
            <p:txBody>
              <a:bodyPr/>
              <a:lstStyle/>
              <a:p>
                <a:endParaRPr lang="zh-CN" altLang="en-US"/>
              </a:p>
            </p:txBody>
          </p:sp>
          <p:grpSp>
            <p:nvGrpSpPr>
              <p:cNvPr id="1067" name="Group 15"/>
              <p:cNvGrpSpPr/>
              <p:nvPr userDrawn="1"/>
            </p:nvGrpSpPr>
            <p:grpSpPr>
              <a:xfrm rot="-10713554" flipH="1">
                <a:off x="294" y="464"/>
                <a:ext cx="608" cy="369"/>
                <a:chOff x="0" y="0"/>
                <a:chExt cx="608" cy="369"/>
              </a:xfrm>
            </p:grpSpPr>
            <p:sp>
              <p:nvSpPr>
                <p:cNvPr id="1068" name="Freeform 16"/>
                <p:cNvSpPr/>
                <p:nvPr userDrawn="1"/>
              </p:nvSpPr>
              <p:spPr>
                <a:xfrm rot="4200091">
                  <a:off x="120" y="99"/>
                  <a:ext cx="143" cy="390"/>
                </a:xfrm>
                <a:custGeom>
                  <a:avLst/>
                  <a:gdLst/>
                  <a:ahLst/>
                  <a:cxnLst>
                    <a:cxn ang="0">
                      <a:pos x="8" y="30"/>
                    </a:cxn>
                    <a:cxn ang="0">
                      <a:pos x="4" y="50"/>
                    </a:cxn>
                    <a:cxn ang="0">
                      <a:pos x="2" y="68"/>
                    </a:cxn>
                    <a:cxn ang="0">
                      <a:pos x="0" y="86"/>
                    </a:cxn>
                    <a:cxn ang="0">
                      <a:pos x="0" y="104"/>
                    </a:cxn>
                    <a:cxn ang="0">
                      <a:pos x="2" y="124"/>
                    </a:cxn>
                    <a:cxn ang="0">
                      <a:pos x="5" y="146"/>
                    </a:cxn>
                    <a:cxn ang="0">
                      <a:pos x="11" y="171"/>
                    </a:cxn>
                    <a:cxn ang="0">
                      <a:pos x="20" y="198"/>
                    </a:cxn>
                    <a:cxn ang="0">
                      <a:pos x="30" y="225"/>
                    </a:cxn>
                    <a:cxn ang="0">
                      <a:pos x="42" y="252"/>
                    </a:cxn>
                    <a:cxn ang="0">
                      <a:pos x="57" y="281"/>
                    </a:cxn>
                    <a:cxn ang="0">
                      <a:pos x="73" y="308"/>
                    </a:cxn>
                    <a:cxn ang="0">
                      <a:pos x="91" y="334"/>
                    </a:cxn>
                    <a:cxn ang="0">
                      <a:pos x="108" y="357"/>
                    </a:cxn>
                    <a:cxn ang="0">
                      <a:pos x="126" y="376"/>
                    </a:cxn>
                    <a:cxn ang="0">
                      <a:pos x="143" y="390"/>
                    </a:cxn>
                    <a:cxn ang="0">
                      <a:pos x="111" y="346"/>
                    </a:cxn>
                    <a:cxn ang="0">
                      <a:pos x="88" y="310"/>
                    </a:cxn>
                    <a:cxn ang="0">
                      <a:pos x="71" y="280"/>
                    </a:cxn>
                    <a:cxn ang="0">
                      <a:pos x="60" y="254"/>
                    </a:cxn>
                    <a:cxn ang="0">
                      <a:pos x="52" y="233"/>
                    </a:cxn>
                    <a:cxn ang="0">
                      <a:pos x="47" y="214"/>
                    </a:cxn>
                    <a:cxn ang="0">
                      <a:pos x="44" y="197"/>
                    </a:cxn>
                    <a:cxn ang="0">
                      <a:pos x="39" y="180"/>
                    </a:cxn>
                    <a:cxn ang="0">
                      <a:pos x="30" y="142"/>
                    </a:cxn>
                    <a:cxn ang="0">
                      <a:pos x="28" y="97"/>
                    </a:cxn>
                    <a:cxn ang="0">
                      <a:pos x="30" y="47"/>
                    </a:cxn>
                    <a:cxn ang="0">
                      <a:pos x="35" y="0"/>
                    </a:cxn>
                    <a:cxn ang="0">
                      <a:pos x="8" y="30"/>
                    </a:cxn>
                  </a:cxnLst>
                  <a:rect l="0" t="0" r="0" b="0"/>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alpha val="100000"/>
                  </a:schemeClr>
                </a:solidFill>
                <a:ln w="9525">
                  <a:noFill/>
                </a:ln>
              </p:spPr>
              <p:txBody>
                <a:bodyPr/>
                <a:lstStyle/>
                <a:p>
                  <a:endParaRPr lang="zh-CN" altLang="en-US"/>
                </a:p>
              </p:txBody>
            </p:sp>
            <p:sp>
              <p:nvSpPr>
                <p:cNvPr id="1069" name="Freeform 17"/>
                <p:cNvSpPr/>
                <p:nvPr userDrawn="1"/>
              </p:nvSpPr>
              <p:spPr>
                <a:xfrm rot="4200091">
                  <a:off x="487" y="53"/>
                  <a:ext cx="33" cy="160"/>
                </a:xfrm>
                <a:custGeom>
                  <a:avLst/>
                  <a:gdLst/>
                  <a:ahLst/>
                  <a:cxnLst>
                    <a:cxn ang="0">
                      <a:pos x="0" y="13"/>
                    </a:cxn>
                    <a:cxn ang="0">
                      <a:pos x="10" y="38"/>
                    </a:cxn>
                    <a:cxn ang="0">
                      <a:pos x="15" y="70"/>
                    </a:cxn>
                    <a:cxn ang="0">
                      <a:pos x="17" y="110"/>
                    </a:cxn>
                    <a:cxn ang="0">
                      <a:pos x="13" y="160"/>
                    </a:cxn>
                    <a:cxn ang="0">
                      <a:pos x="32" y="150"/>
                    </a:cxn>
                    <a:cxn ang="0">
                      <a:pos x="33" y="123"/>
                    </a:cxn>
                    <a:cxn ang="0">
                      <a:pos x="33" y="97"/>
                    </a:cxn>
                    <a:cxn ang="0">
                      <a:pos x="32" y="71"/>
                    </a:cxn>
                    <a:cxn ang="0">
                      <a:pos x="29" y="49"/>
                    </a:cxn>
                    <a:cxn ang="0">
                      <a:pos x="25" y="36"/>
                    </a:cxn>
                    <a:cxn ang="0">
                      <a:pos x="20" y="23"/>
                    </a:cxn>
                    <a:cxn ang="0">
                      <a:pos x="15" y="12"/>
                    </a:cxn>
                    <a:cxn ang="0">
                      <a:pos x="9" y="0"/>
                    </a:cxn>
                    <a:cxn ang="0">
                      <a:pos x="0" y="13"/>
                    </a:cxn>
                  </a:cxnLst>
                  <a:rect l="0" t="0" r="0" b="0"/>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alpha val="100000"/>
                  </a:schemeClr>
                </a:solidFill>
                <a:ln w="9525">
                  <a:noFill/>
                </a:ln>
              </p:spPr>
              <p:txBody>
                <a:bodyPr/>
                <a:lstStyle/>
                <a:p>
                  <a:endParaRPr lang="zh-CN" altLang="en-US"/>
                </a:p>
              </p:txBody>
            </p:sp>
            <p:sp>
              <p:nvSpPr>
                <p:cNvPr id="1070" name="Freeform 18"/>
                <p:cNvSpPr/>
                <p:nvPr userDrawn="1"/>
              </p:nvSpPr>
              <p:spPr>
                <a:xfrm rot="4200091">
                  <a:off x="557" y="15"/>
                  <a:ext cx="60" cy="27"/>
                </a:xfrm>
                <a:custGeom>
                  <a:avLst/>
                  <a:gdLst/>
                  <a:ahLst/>
                  <a:cxnLst>
                    <a:cxn ang="0">
                      <a:pos x="60" y="15"/>
                    </a:cxn>
                    <a:cxn ang="0">
                      <a:pos x="53" y="11"/>
                    </a:cxn>
                    <a:cxn ang="0">
                      <a:pos x="47" y="8"/>
                    </a:cxn>
                    <a:cxn ang="0">
                      <a:pos x="40" y="5"/>
                    </a:cxn>
                    <a:cxn ang="0">
                      <a:pos x="32" y="3"/>
                    </a:cxn>
                    <a:cxn ang="0">
                      <a:pos x="26" y="2"/>
                    </a:cxn>
                    <a:cxn ang="0">
                      <a:pos x="18" y="1"/>
                    </a:cxn>
                    <a:cxn ang="0">
                      <a:pos x="9" y="0"/>
                    </a:cxn>
                    <a:cxn ang="0">
                      <a:pos x="0" y="1"/>
                    </a:cxn>
                    <a:cxn ang="0">
                      <a:pos x="4" y="4"/>
                    </a:cxn>
                    <a:cxn ang="0">
                      <a:pos x="10" y="7"/>
                    </a:cxn>
                    <a:cxn ang="0">
                      <a:pos x="15" y="9"/>
                    </a:cxn>
                    <a:cxn ang="0">
                      <a:pos x="23" y="12"/>
                    </a:cxn>
                    <a:cxn ang="0">
                      <a:pos x="29" y="15"/>
                    </a:cxn>
                    <a:cxn ang="0">
                      <a:pos x="36" y="18"/>
                    </a:cxn>
                    <a:cxn ang="0">
                      <a:pos x="44" y="22"/>
                    </a:cxn>
                    <a:cxn ang="0">
                      <a:pos x="51" y="27"/>
                    </a:cxn>
                    <a:cxn ang="0">
                      <a:pos x="60" y="15"/>
                    </a:cxn>
                  </a:cxnLst>
                  <a:rect l="0" t="0" r="0" b="0"/>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alpha val="100000"/>
                  </a:schemeClr>
                </a:solidFill>
                <a:ln w="9525">
                  <a:noFill/>
                </a:ln>
              </p:spPr>
              <p:txBody>
                <a:bodyPr/>
                <a:lstStyle/>
                <a:p>
                  <a:endParaRPr lang="zh-CN" altLang="en-US"/>
                </a:p>
              </p:txBody>
            </p:sp>
          </p:grpSp>
        </p:grpSp>
        <p:grpSp>
          <p:nvGrpSpPr>
            <p:cNvPr id="1036" name="Group 19"/>
            <p:cNvGrpSpPr/>
            <p:nvPr/>
          </p:nvGrpSpPr>
          <p:grpSpPr>
            <a:xfrm rot="6248562">
              <a:off x="348" y="3854"/>
              <a:ext cx="392" cy="424"/>
              <a:chOff x="0" y="0"/>
              <a:chExt cx="129" cy="157"/>
            </a:xfrm>
          </p:grpSpPr>
          <p:sp>
            <p:nvSpPr>
              <p:cNvPr id="1059" name="Freeform 20"/>
              <p:cNvSpPr/>
              <p:nvPr userDrawn="1"/>
            </p:nvSpPr>
            <p:spPr>
              <a:xfrm>
                <a:off x="0" y="2"/>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1060" name="Freeform 21"/>
              <p:cNvSpPr/>
              <p:nvPr userDrawn="1"/>
            </p:nvSpPr>
            <p:spPr>
              <a:xfrm>
                <a:off x="59" y="30"/>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1061" name="Freeform 22"/>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1037" name="Group 23"/>
            <p:cNvGrpSpPr/>
            <p:nvPr/>
          </p:nvGrpSpPr>
          <p:grpSpPr>
            <a:xfrm rot="5003157">
              <a:off x="254" y="1102"/>
              <a:ext cx="412" cy="500"/>
              <a:chOff x="0" y="0"/>
              <a:chExt cx="129" cy="157"/>
            </a:xfrm>
          </p:grpSpPr>
          <p:sp>
            <p:nvSpPr>
              <p:cNvPr id="1056" name="Freeform 24"/>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1057" name="Freeform 25"/>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1058" name="Freeform 26"/>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1038" name="Group 27"/>
            <p:cNvGrpSpPr/>
            <p:nvPr/>
          </p:nvGrpSpPr>
          <p:grpSpPr>
            <a:xfrm>
              <a:off x="820" y="0"/>
              <a:ext cx="345" cy="367"/>
              <a:chOff x="0" y="0"/>
              <a:chExt cx="129" cy="157"/>
            </a:xfrm>
          </p:grpSpPr>
          <p:sp>
            <p:nvSpPr>
              <p:cNvPr id="1053" name="Freeform 28"/>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1054" name="Freeform 29"/>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1055" name="Freeform 30"/>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sp>
          <p:nvSpPr>
            <p:cNvPr id="1039" name="Freeform 31"/>
            <p:cNvSpPr/>
            <p:nvPr/>
          </p:nvSpPr>
          <p:spPr>
            <a:xfrm>
              <a:off x="92"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0" b="0"/>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195"/>
              </a:schemeClr>
            </a:solidFill>
            <a:ln w="9525">
              <a:noFill/>
            </a:ln>
          </p:spPr>
          <p:txBody>
            <a:bodyPr/>
            <a:lstStyle/>
            <a:p>
              <a:endParaRPr lang="zh-CN" altLang="en-US"/>
            </a:p>
          </p:txBody>
        </p:sp>
        <p:sp>
          <p:nvSpPr>
            <p:cNvPr id="1040" name="Freeform 32"/>
            <p:cNvSpPr/>
            <p:nvPr/>
          </p:nvSpPr>
          <p:spPr>
            <a:xfrm rot="828663">
              <a:off x="247" y="3404"/>
              <a:ext cx="132" cy="167"/>
            </a:xfrm>
            <a:custGeom>
              <a:avLst/>
              <a:gdLst/>
              <a:ahLst/>
              <a:cxnLst>
                <a:cxn ang="0">
                  <a:pos x="0" y="0"/>
                </a:cxn>
                <a:cxn ang="0">
                  <a:pos x="6" y="1"/>
                </a:cxn>
                <a:cxn ang="0">
                  <a:pos x="22" y="5"/>
                </a:cxn>
                <a:cxn ang="0">
                  <a:pos x="45" y="13"/>
                </a:cxn>
                <a:cxn ang="0">
                  <a:pos x="70" y="26"/>
                </a:cxn>
                <a:cxn ang="0">
                  <a:pos x="94" y="47"/>
                </a:cxn>
                <a:cxn ang="0">
                  <a:pos x="116" y="76"/>
                </a:cxn>
                <a:cxn ang="0">
                  <a:pos x="130" y="116"/>
                </a:cxn>
                <a:cxn ang="0">
                  <a:pos x="132" y="167"/>
                </a:cxn>
                <a:cxn ang="0">
                  <a:pos x="127" y="167"/>
                </a:cxn>
                <a:cxn ang="0">
                  <a:pos x="120" y="167"/>
                </a:cxn>
                <a:cxn ang="0">
                  <a:pos x="113" y="167"/>
                </a:cxn>
                <a:cxn ang="0">
                  <a:pos x="105" y="165"/>
                </a:cxn>
                <a:cxn ang="0">
                  <a:pos x="98" y="164"/>
                </a:cxn>
                <a:cxn ang="0">
                  <a:pos x="90" y="161"/>
                </a:cxn>
                <a:cxn ang="0">
                  <a:pos x="80" y="155"/>
                </a:cxn>
                <a:cxn ang="0">
                  <a:pos x="70" y="149"/>
                </a:cxn>
                <a:cxn ang="0">
                  <a:pos x="64" y="135"/>
                </a:cxn>
                <a:cxn ang="0">
                  <a:pos x="64" y="119"/>
                </a:cxn>
                <a:cxn ang="0">
                  <a:pos x="68" y="103"/>
                </a:cxn>
                <a:cxn ang="0">
                  <a:pos x="71" y="86"/>
                </a:cxn>
                <a:cxn ang="0">
                  <a:pos x="68" y="66"/>
                </a:cxn>
                <a:cxn ang="0">
                  <a:pos x="58" y="46"/>
                </a:cxn>
                <a:cxn ang="0">
                  <a:pos x="38" y="25"/>
                </a:cxn>
                <a:cxn ang="0">
                  <a:pos x="0" y="0"/>
                </a:cxn>
              </a:cxnLst>
              <a:rect l="0" t="0" r="0" b="0"/>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alpha val="100000"/>
              </a:schemeClr>
            </a:solidFill>
            <a:ln w="9525">
              <a:noFill/>
            </a:ln>
          </p:spPr>
          <p:txBody>
            <a:bodyPr/>
            <a:lstStyle/>
            <a:p>
              <a:endParaRPr lang="zh-CN" altLang="en-US"/>
            </a:p>
          </p:txBody>
        </p:sp>
        <p:sp>
          <p:nvSpPr>
            <p:cNvPr id="1041" name="Freeform 33"/>
            <p:cNvSpPr/>
            <p:nvPr/>
          </p:nvSpPr>
          <p:spPr>
            <a:xfrm rot="828663">
              <a:off x="271" y="3592"/>
              <a:ext cx="66" cy="43"/>
            </a:xfrm>
            <a:custGeom>
              <a:avLst/>
              <a:gdLst/>
              <a:ahLst/>
              <a:cxnLst>
                <a:cxn ang="0">
                  <a:pos x="0" y="0"/>
                </a:cxn>
                <a:cxn ang="0">
                  <a:pos x="1" y="1"/>
                </a:cxn>
                <a:cxn ang="0">
                  <a:pos x="7" y="3"/>
                </a:cxn>
                <a:cxn ang="0">
                  <a:pos x="16" y="9"/>
                </a:cxn>
                <a:cxn ang="0">
                  <a:pos x="26" y="13"/>
                </a:cxn>
                <a:cxn ang="0">
                  <a:pos x="35" y="16"/>
                </a:cxn>
                <a:cxn ang="0">
                  <a:pos x="46" y="18"/>
                </a:cxn>
                <a:cxn ang="0">
                  <a:pos x="56" y="19"/>
                </a:cxn>
                <a:cxn ang="0">
                  <a:pos x="66" y="17"/>
                </a:cxn>
                <a:cxn ang="0">
                  <a:pos x="65" y="27"/>
                </a:cxn>
                <a:cxn ang="0">
                  <a:pos x="61" y="35"/>
                </a:cxn>
                <a:cxn ang="0">
                  <a:pos x="54" y="41"/>
                </a:cxn>
                <a:cxn ang="0">
                  <a:pos x="45" y="43"/>
                </a:cxn>
                <a:cxn ang="0">
                  <a:pos x="34" y="42"/>
                </a:cxn>
                <a:cxn ang="0">
                  <a:pos x="23" y="34"/>
                </a:cxn>
                <a:cxn ang="0">
                  <a:pos x="12" y="22"/>
                </a:cxn>
                <a:cxn ang="0">
                  <a:pos x="0" y="0"/>
                </a:cxn>
              </a:cxnLst>
              <a:rect l="0" t="0" r="0" b="0"/>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alpha val="100000"/>
              </a:schemeClr>
            </a:solidFill>
            <a:ln w="9525">
              <a:noFill/>
            </a:ln>
          </p:spPr>
          <p:txBody>
            <a:bodyPr/>
            <a:lstStyle/>
            <a:p>
              <a:endParaRPr lang="zh-CN" altLang="en-US"/>
            </a:p>
          </p:txBody>
        </p:sp>
        <p:sp>
          <p:nvSpPr>
            <p:cNvPr id="1042" name="Freeform 34"/>
            <p:cNvSpPr/>
            <p:nvPr/>
          </p:nvSpPr>
          <p:spPr>
            <a:xfrm>
              <a:off x="16"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0" b="0"/>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alpha val="100000"/>
              </a:schemeClr>
            </a:solidFill>
            <a:ln w="9525">
              <a:noFill/>
            </a:ln>
          </p:spPr>
          <p:txBody>
            <a:bodyPr/>
            <a:lstStyle/>
            <a:p>
              <a:endParaRPr lang="zh-CN" altLang="en-US"/>
            </a:p>
          </p:txBody>
        </p:sp>
        <p:sp>
          <p:nvSpPr>
            <p:cNvPr id="1043" name="Freeform 35"/>
            <p:cNvSpPr/>
            <p:nvPr/>
          </p:nvSpPr>
          <p:spPr>
            <a:xfrm>
              <a:off x="5"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0" b="0"/>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alpha val="100000"/>
              </a:schemeClr>
            </a:solidFill>
            <a:ln w="9525">
              <a:noFill/>
            </a:ln>
          </p:spPr>
          <p:txBody>
            <a:bodyPr/>
            <a:lstStyle/>
            <a:p>
              <a:endParaRPr lang="zh-CN" altLang="en-US"/>
            </a:p>
          </p:txBody>
        </p:sp>
        <p:sp>
          <p:nvSpPr>
            <p:cNvPr id="1044" name="Freeform 36"/>
            <p:cNvSpPr/>
            <p:nvPr/>
          </p:nvSpPr>
          <p:spPr>
            <a:xfrm>
              <a:off x="5"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0" b="0"/>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alpha val="100000"/>
              </a:schemeClr>
            </a:solidFill>
            <a:ln w="9525">
              <a:noFill/>
            </a:ln>
          </p:spPr>
          <p:txBody>
            <a:bodyPr/>
            <a:lstStyle/>
            <a:p>
              <a:endParaRPr lang="zh-CN" altLang="en-US"/>
            </a:p>
          </p:txBody>
        </p:sp>
        <p:sp>
          <p:nvSpPr>
            <p:cNvPr id="1045" name="Freeform 37"/>
            <p:cNvSpPr/>
            <p:nvPr/>
          </p:nvSpPr>
          <p:spPr>
            <a:xfrm>
              <a:off x="5"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0" b="0"/>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alpha val="100000"/>
              </a:schemeClr>
            </a:solidFill>
            <a:ln w="9525">
              <a:noFill/>
            </a:ln>
          </p:spPr>
          <p:txBody>
            <a:bodyPr/>
            <a:lstStyle/>
            <a:p>
              <a:endParaRPr lang="zh-CN" altLang="en-US"/>
            </a:p>
          </p:txBody>
        </p:sp>
        <p:sp>
          <p:nvSpPr>
            <p:cNvPr id="1046" name="Freeform 38"/>
            <p:cNvSpPr/>
            <p:nvPr/>
          </p:nvSpPr>
          <p:spPr>
            <a:xfrm rot="1584153">
              <a:off x="25" y="410"/>
              <a:ext cx="344" cy="245"/>
            </a:xfrm>
            <a:custGeom>
              <a:avLst/>
              <a:gdLst/>
              <a:ahLst/>
              <a:cxnLst>
                <a:cxn ang="0">
                  <a:pos x="0" y="0"/>
                </a:cxn>
                <a:cxn ang="0">
                  <a:pos x="0" y="26"/>
                </a:cxn>
                <a:cxn ang="0">
                  <a:pos x="4" y="52"/>
                </a:cxn>
                <a:cxn ang="0">
                  <a:pos x="8" y="78"/>
                </a:cxn>
                <a:cxn ang="0">
                  <a:pos x="15" y="101"/>
                </a:cxn>
                <a:cxn ang="0">
                  <a:pos x="24" y="123"/>
                </a:cxn>
                <a:cxn ang="0">
                  <a:pos x="36" y="146"/>
                </a:cxn>
                <a:cxn ang="0">
                  <a:pos x="51" y="166"/>
                </a:cxn>
                <a:cxn ang="0">
                  <a:pos x="68" y="184"/>
                </a:cxn>
                <a:cxn ang="0">
                  <a:pos x="90" y="201"/>
                </a:cxn>
                <a:cxn ang="0">
                  <a:pos x="115" y="215"/>
                </a:cxn>
                <a:cxn ang="0">
                  <a:pos x="142" y="226"/>
                </a:cxn>
                <a:cxn ang="0">
                  <a:pos x="175" y="236"/>
                </a:cxn>
                <a:cxn ang="0">
                  <a:pos x="211" y="242"/>
                </a:cxn>
                <a:cxn ang="0">
                  <a:pos x="252" y="245"/>
                </a:cxn>
                <a:cxn ang="0">
                  <a:pos x="294" y="244"/>
                </a:cxn>
                <a:cxn ang="0">
                  <a:pos x="344" y="240"/>
                </a:cxn>
                <a:cxn ang="0">
                  <a:pos x="300" y="235"/>
                </a:cxn>
                <a:cxn ang="0">
                  <a:pos x="261" y="227"/>
                </a:cxn>
                <a:cxn ang="0">
                  <a:pos x="228" y="219"/>
                </a:cxn>
                <a:cxn ang="0">
                  <a:pos x="198" y="211"/>
                </a:cxn>
                <a:cxn ang="0">
                  <a:pos x="171" y="200"/>
                </a:cxn>
                <a:cxn ang="0">
                  <a:pos x="150" y="188"/>
                </a:cxn>
                <a:cxn ang="0">
                  <a:pos x="130" y="175"/>
                </a:cxn>
                <a:cxn ang="0">
                  <a:pos x="112" y="160"/>
                </a:cxn>
                <a:cxn ang="0">
                  <a:pos x="96" y="146"/>
                </a:cxn>
                <a:cxn ang="0">
                  <a:pos x="82" y="129"/>
                </a:cxn>
                <a:cxn ang="0">
                  <a:pos x="70" y="111"/>
                </a:cxn>
                <a:cxn ang="0">
                  <a:pos x="58" y="91"/>
                </a:cxn>
                <a:cxn ang="0">
                  <a:pos x="44" y="71"/>
                </a:cxn>
                <a:cxn ang="0">
                  <a:pos x="31" y="49"/>
                </a:cxn>
                <a:cxn ang="0">
                  <a:pos x="16" y="25"/>
                </a:cxn>
                <a:cxn ang="0">
                  <a:pos x="0" y="0"/>
                </a:cxn>
              </a:cxnLst>
              <a:rect l="0" t="0" r="0" b="0"/>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alpha val="100000"/>
              </a:schemeClr>
            </a:solidFill>
            <a:ln w="9525">
              <a:noFill/>
            </a:ln>
          </p:spPr>
          <p:txBody>
            <a:bodyPr/>
            <a:lstStyle/>
            <a:p>
              <a:endParaRPr lang="zh-CN" altLang="en-US"/>
            </a:p>
          </p:txBody>
        </p:sp>
        <p:sp>
          <p:nvSpPr>
            <p:cNvPr id="1047" name="Freeform 39"/>
            <p:cNvSpPr/>
            <p:nvPr/>
          </p:nvSpPr>
          <p:spPr>
            <a:xfrm rot="1584153">
              <a:off x="247" y="756"/>
              <a:ext cx="167" cy="115"/>
            </a:xfrm>
            <a:custGeom>
              <a:avLst/>
              <a:gdLst/>
              <a:ahLst/>
              <a:cxnLst>
                <a:cxn ang="0">
                  <a:pos x="104" y="0"/>
                </a:cxn>
                <a:cxn ang="0">
                  <a:pos x="167" y="113"/>
                </a:cxn>
                <a:cxn ang="0">
                  <a:pos x="162" y="112"/>
                </a:cxn>
                <a:cxn ang="0">
                  <a:pos x="144" y="110"/>
                </a:cxn>
                <a:cxn ang="0">
                  <a:pos x="120" y="106"/>
                </a:cxn>
                <a:cxn ang="0">
                  <a:pos x="92" y="104"/>
                </a:cxn>
                <a:cxn ang="0">
                  <a:pos x="61" y="101"/>
                </a:cxn>
                <a:cxn ang="0">
                  <a:pos x="34" y="102"/>
                </a:cxn>
                <a:cxn ang="0">
                  <a:pos x="12" y="107"/>
                </a:cxn>
                <a:cxn ang="0">
                  <a:pos x="0" y="115"/>
                </a:cxn>
                <a:cxn ang="0">
                  <a:pos x="5" y="102"/>
                </a:cxn>
                <a:cxn ang="0">
                  <a:pos x="11" y="93"/>
                </a:cxn>
                <a:cxn ang="0">
                  <a:pos x="22" y="86"/>
                </a:cxn>
                <a:cxn ang="0">
                  <a:pos x="34" y="79"/>
                </a:cxn>
                <a:cxn ang="0">
                  <a:pos x="48" y="75"/>
                </a:cxn>
                <a:cxn ang="0">
                  <a:pos x="63" y="74"/>
                </a:cxn>
                <a:cxn ang="0">
                  <a:pos x="79" y="74"/>
                </a:cxn>
                <a:cxn ang="0">
                  <a:pos x="97" y="77"/>
                </a:cxn>
                <a:cxn ang="0">
                  <a:pos x="98" y="74"/>
                </a:cxn>
                <a:cxn ang="0">
                  <a:pos x="94" y="59"/>
                </a:cxn>
                <a:cxn ang="0">
                  <a:pos x="90" y="40"/>
                </a:cxn>
                <a:cxn ang="0">
                  <a:pos x="88" y="31"/>
                </a:cxn>
                <a:cxn ang="0">
                  <a:pos x="85" y="31"/>
                </a:cxn>
                <a:cxn ang="0">
                  <a:pos x="82" y="30"/>
                </a:cxn>
                <a:cxn ang="0">
                  <a:pos x="79" y="27"/>
                </a:cxn>
                <a:cxn ang="0">
                  <a:pos x="77" y="24"/>
                </a:cxn>
                <a:cxn ang="0">
                  <a:pos x="77" y="20"/>
                </a:cxn>
                <a:cxn ang="0">
                  <a:pos x="79" y="15"/>
                </a:cxn>
                <a:cxn ang="0">
                  <a:pos x="89" y="8"/>
                </a:cxn>
                <a:cxn ang="0">
                  <a:pos x="104" y="0"/>
                </a:cxn>
              </a:cxnLst>
              <a:rect l="0" t="0" r="0" b="0"/>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alpha val="100000"/>
              </a:schemeClr>
            </a:solidFill>
            <a:ln w="9525">
              <a:noFill/>
            </a:ln>
          </p:spPr>
          <p:txBody>
            <a:bodyPr/>
            <a:lstStyle/>
            <a:p>
              <a:endParaRPr lang="zh-CN" altLang="en-US"/>
            </a:p>
          </p:txBody>
        </p:sp>
        <p:sp>
          <p:nvSpPr>
            <p:cNvPr id="1048" name="Freeform 40"/>
            <p:cNvSpPr/>
            <p:nvPr/>
          </p:nvSpPr>
          <p:spPr>
            <a:xfrm rot="1584153">
              <a:off x="579" y="286"/>
              <a:ext cx="147" cy="160"/>
            </a:xfrm>
            <a:custGeom>
              <a:avLst/>
              <a:gdLst/>
              <a:ahLst/>
              <a:cxnLst>
                <a:cxn ang="0">
                  <a:pos x="0" y="0"/>
                </a:cxn>
                <a:cxn ang="0">
                  <a:pos x="7" y="1"/>
                </a:cxn>
                <a:cxn ang="0">
                  <a:pos x="24" y="5"/>
                </a:cxn>
                <a:cxn ang="0">
                  <a:pos x="50" y="12"/>
                </a:cxn>
                <a:cxn ang="0">
                  <a:pos x="78" y="25"/>
                </a:cxn>
                <a:cxn ang="0">
                  <a:pos x="105" y="45"/>
                </a:cxn>
                <a:cxn ang="0">
                  <a:pos x="129" y="73"/>
                </a:cxn>
                <a:cxn ang="0">
                  <a:pos x="144" y="111"/>
                </a:cxn>
                <a:cxn ang="0">
                  <a:pos x="147" y="160"/>
                </a:cxn>
                <a:cxn ang="0">
                  <a:pos x="142" y="160"/>
                </a:cxn>
                <a:cxn ang="0">
                  <a:pos x="134" y="160"/>
                </a:cxn>
                <a:cxn ang="0">
                  <a:pos x="125" y="160"/>
                </a:cxn>
                <a:cxn ang="0">
                  <a:pos x="117" y="158"/>
                </a:cxn>
                <a:cxn ang="0">
                  <a:pos x="109" y="157"/>
                </a:cxn>
                <a:cxn ang="0">
                  <a:pos x="100" y="154"/>
                </a:cxn>
                <a:cxn ang="0">
                  <a:pos x="89" y="149"/>
                </a:cxn>
                <a:cxn ang="0">
                  <a:pos x="78" y="143"/>
                </a:cxn>
                <a:cxn ang="0">
                  <a:pos x="71" y="129"/>
                </a:cxn>
                <a:cxn ang="0">
                  <a:pos x="71" y="114"/>
                </a:cxn>
                <a:cxn ang="0">
                  <a:pos x="76" y="98"/>
                </a:cxn>
                <a:cxn ang="0">
                  <a:pos x="80" y="82"/>
                </a:cxn>
                <a:cxn ang="0">
                  <a:pos x="76" y="64"/>
                </a:cxn>
                <a:cxn ang="0">
                  <a:pos x="65" y="44"/>
                </a:cxn>
                <a:cxn ang="0">
                  <a:pos x="42" y="24"/>
                </a:cxn>
                <a:cxn ang="0">
                  <a:pos x="0" y="0"/>
                </a:cxn>
              </a:cxnLst>
              <a:rect l="0" t="0" r="0" b="0"/>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alpha val="100000"/>
              </a:schemeClr>
            </a:solidFill>
            <a:ln w="9525">
              <a:noFill/>
            </a:ln>
          </p:spPr>
          <p:txBody>
            <a:bodyPr/>
            <a:lstStyle/>
            <a:p>
              <a:endParaRPr lang="zh-CN" altLang="en-US"/>
            </a:p>
          </p:txBody>
        </p:sp>
        <p:sp>
          <p:nvSpPr>
            <p:cNvPr id="1049" name="Freeform 41"/>
            <p:cNvSpPr/>
            <p:nvPr/>
          </p:nvSpPr>
          <p:spPr>
            <a:xfrm rot="1584153">
              <a:off x="241" y="721"/>
              <a:ext cx="62" cy="97"/>
            </a:xfrm>
            <a:custGeom>
              <a:avLst/>
              <a:gdLst/>
              <a:ahLst/>
              <a:cxnLst>
                <a:cxn ang="0">
                  <a:pos x="42" y="0"/>
                </a:cxn>
                <a:cxn ang="0">
                  <a:pos x="27" y="39"/>
                </a:cxn>
                <a:cxn ang="0">
                  <a:pos x="20" y="64"/>
                </a:cxn>
                <a:cxn ang="0">
                  <a:pos x="15" y="82"/>
                </a:cxn>
                <a:cxn ang="0">
                  <a:pos x="0" y="97"/>
                </a:cxn>
                <a:cxn ang="0">
                  <a:pos x="16" y="91"/>
                </a:cxn>
                <a:cxn ang="0">
                  <a:pos x="31" y="83"/>
                </a:cxn>
                <a:cxn ang="0">
                  <a:pos x="43" y="71"/>
                </a:cxn>
                <a:cxn ang="0">
                  <a:pos x="54" y="59"/>
                </a:cxn>
                <a:cxn ang="0">
                  <a:pos x="61" y="45"/>
                </a:cxn>
                <a:cxn ang="0">
                  <a:pos x="62" y="31"/>
                </a:cxn>
                <a:cxn ang="0">
                  <a:pos x="57" y="15"/>
                </a:cxn>
                <a:cxn ang="0">
                  <a:pos x="42" y="0"/>
                </a:cxn>
              </a:cxnLst>
              <a:rect l="0" t="0" r="0" b="0"/>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alpha val="100000"/>
              </a:schemeClr>
            </a:solidFill>
            <a:ln w="9525">
              <a:noFill/>
            </a:ln>
          </p:spPr>
          <p:txBody>
            <a:bodyPr/>
            <a:lstStyle/>
            <a:p>
              <a:endParaRPr lang="zh-CN" altLang="en-US"/>
            </a:p>
          </p:txBody>
        </p:sp>
        <p:sp>
          <p:nvSpPr>
            <p:cNvPr id="1050" name="Freeform 42"/>
            <p:cNvSpPr/>
            <p:nvPr/>
          </p:nvSpPr>
          <p:spPr>
            <a:xfrm rot="1584153">
              <a:off x="590" y="466"/>
              <a:ext cx="72" cy="41"/>
            </a:xfrm>
            <a:custGeom>
              <a:avLst/>
              <a:gdLst/>
              <a:ahLst/>
              <a:cxnLst>
                <a:cxn ang="0">
                  <a:pos x="0" y="0"/>
                </a:cxn>
                <a:cxn ang="0">
                  <a:pos x="1" y="1"/>
                </a:cxn>
                <a:cxn ang="0">
                  <a:pos x="8" y="3"/>
                </a:cxn>
                <a:cxn ang="0">
                  <a:pos x="17" y="8"/>
                </a:cxn>
                <a:cxn ang="0">
                  <a:pos x="28" y="12"/>
                </a:cxn>
                <a:cxn ang="0">
                  <a:pos x="39" y="15"/>
                </a:cxn>
                <a:cxn ang="0">
                  <a:pos x="51" y="17"/>
                </a:cxn>
                <a:cxn ang="0">
                  <a:pos x="61" y="18"/>
                </a:cxn>
                <a:cxn ang="0">
                  <a:pos x="72" y="16"/>
                </a:cxn>
                <a:cxn ang="0">
                  <a:pos x="71" y="26"/>
                </a:cxn>
                <a:cxn ang="0">
                  <a:pos x="67" y="34"/>
                </a:cxn>
                <a:cxn ang="0">
                  <a:pos x="59" y="39"/>
                </a:cxn>
                <a:cxn ang="0">
                  <a:pos x="49" y="41"/>
                </a:cxn>
                <a:cxn ang="0">
                  <a:pos x="37" y="40"/>
                </a:cxn>
                <a:cxn ang="0">
                  <a:pos x="25" y="33"/>
                </a:cxn>
                <a:cxn ang="0">
                  <a:pos x="13" y="21"/>
                </a:cxn>
                <a:cxn ang="0">
                  <a:pos x="0" y="0"/>
                </a:cxn>
              </a:cxnLst>
              <a:rect l="0" t="0" r="0" b="0"/>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alpha val="100000"/>
              </a:schemeClr>
            </a:solidFill>
            <a:ln w="9525">
              <a:noFill/>
            </a:ln>
          </p:spPr>
          <p:txBody>
            <a:bodyPr/>
            <a:lstStyle/>
            <a:p>
              <a:endParaRPr lang="zh-CN" altLang="en-US"/>
            </a:p>
          </p:txBody>
        </p:sp>
        <p:sp>
          <p:nvSpPr>
            <p:cNvPr id="1051" name="Freeform 43"/>
            <p:cNvSpPr/>
            <p:nvPr/>
          </p:nvSpPr>
          <p:spPr>
            <a:xfrm>
              <a:off x="5"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0" b="0"/>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alpha val="100000"/>
              </a:schemeClr>
            </a:solidFill>
            <a:ln w="9525">
              <a:noFill/>
            </a:ln>
          </p:spPr>
          <p:txBody>
            <a:bodyPr/>
            <a:lstStyle/>
            <a:p>
              <a:endParaRPr lang="zh-CN" altLang="en-US"/>
            </a:p>
          </p:txBody>
        </p:sp>
        <p:sp>
          <p:nvSpPr>
            <p:cNvPr id="1052" name="Freeform 44"/>
            <p:cNvSpPr/>
            <p:nvPr/>
          </p:nvSpPr>
          <p:spPr>
            <a:xfrm rot="1584153">
              <a:off x="61" y="84"/>
              <a:ext cx="804" cy="686"/>
            </a:xfrm>
            <a:custGeom>
              <a:avLst/>
              <a:gdLst/>
              <a:ahLst/>
              <a:cxnLst>
                <a:cxn ang="0">
                  <a:pos x="22" y="381"/>
                </a:cxn>
                <a:cxn ang="0">
                  <a:pos x="8" y="351"/>
                </a:cxn>
                <a:cxn ang="0">
                  <a:pos x="0" y="298"/>
                </a:cxn>
                <a:cxn ang="0">
                  <a:pos x="5" y="229"/>
                </a:cxn>
                <a:cxn ang="0">
                  <a:pos x="34" y="156"/>
                </a:cxn>
                <a:cxn ang="0">
                  <a:pos x="93" y="87"/>
                </a:cxn>
                <a:cxn ang="0">
                  <a:pos x="192" y="32"/>
                </a:cxn>
                <a:cxn ang="0">
                  <a:pos x="333" y="2"/>
                </a:cxn>
                <a:cxn ang="0">
                  <a:pos x="513" y="9"/>
                </a:cxn>
                <a:cxn ang="0">
                  <a:pos x="653" y="70"/>
                </a:cxn>
                <a:cxn ang="0">
                  <a:pos x="747" y="170"/>
                </a:cxn>
                <a:cxn ang="0">
                  <a:pos x="797" y="293"/>
                </a:cxn>
                <a:cxn ang="0">
                  <a:pos x="803" y="421"/>
                </a:cxn>
                <a:cxn ang="0">
                  <a:pos x="764" y="541"/>
                </a:cxn>
                <a:cxn ang="0">
                  <a:pos x="684" y="633"/>
                </a:cxn>
                <a:cxn ang="0">
                  <a:pos x="563" y="683"/>
                </a:cxn>
                <a:cxn ang="0">
                  <a:pos x="525" y="679"/>
                </a:cxn>
                <a:cxn ang="0">
                  <a:pos x="595" y="636"/>
                </a:cxn>
                <a:cxn ang="0">
                  <a:pos x="650" y="560"/>
                </a:cxn>
                <a:cxn ang="0">
                  <a:pos x="687" y="468"/>
                </a:cxn>
                <a:cxn ang="0">
                  <a:pos x="701" y="366"/>
                </a:cxn>
                <a:cxn ang="0">
                  <a:pos x="693" y="266"/>
                </a:cxn>
                <a:cxn ang="0">
                  <a:pos x="654" y="179"/>
                </a:cxn>
                <a:cxn ang="0">
                  <a:pos x="584" y="115"/>
                </a:cxn>
                <a:cxn ang="0">
                  <a:pos x="460" y="77"/>
                </a:cxn>
                <a:cxn ang="0">
                  <a:pos x="332" y="63"/>
                </a:cxn>
                <a:cxn ang="0">
                  <a:pos x="235" y="73"/>
                </a:cxn>
                <a:cxn ang="0">
                  <a:pos x="163" y="104"/>
                </a:cxn>
                <a:cxn ang="0">
                  <a:pos x="113" y="153"/>
                </a:cxn>
                <a:cxn ang="0">
                  <a:pos x="77" y="212"/>
                </a:cxn>
                <a:cxn ang="0">
                  <a:pos x="54" y="280"/>
                </a:cxn>
                <a:cxn ang="0">
                  <a:pos x="38" y="349"/>
                </a:cxn>
              </a:cxnLst>
              <a:rect l="0" t="0" r="0" b="0"/>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alpha val="100000"/>
              </a:schemeClr>
            </a:solidFill>
            <a:ln w="9525">
              <a:noFill/>
            </a:ln>
          </p:spPr>
          <p:txBody>
            <a:bodyPr/>
            <a:lstStyle/>
            <a:p>
              <a:endParaRPr lang="zh-CN" altLang="en-US"/>
            </a:p>
          </p:txBody>
        </p:sp>
      </p:grpSp>
      <p:sp>
        <p:nvSpPr>
          <p:cNvPr id="1027" name="Rectangle 45"/>
          <p:cNvSpPr>
            <a:spLocks noGrp="1"/>
          </p:cNvSpPr>
          <p:nvPr>
            <p:ph type="title"/>
          </p:nvPr>
        </p:nvSpPr>
        <p:spPr>
          <a:xfrm>
            <a:off x="442913" y="103188"/>
            <a:ext cx="8243887" cy="1314450"/>
          </a:xfrm>
          <a:prstGeom prst="rect">
            <a:avLst/>
          </a:prstGeom>
          <a:noFill/>
          <a:ln w="9525">
            <a:noFill/>
          </a:ln>
        </p:spPr>
        <p:txBody>
          <a:bodyPr anchor="b"/>
          <a:lstStyle/>
          <a:p>
            <a:pPr lvl="0"/>
            <a:r>
              <a:rPr lang="zh-CN" altLang="en-US" dirty="0"/>
              <a:t>单击此处编辑母版标题样式</a:t>
            </a:r>
          </a:p>
        </p:txBody>
      </p:sp>
      <p:sp>
        <p:nvSpPr>
          <p:cNvPr id="1028" name="Rectangle 46"/>
          <p:cNvSpPr>
            <a:spLocks noGrp="1"/>
          </p:cNvSpPr>
          <p:nvPr>
            <p:ph type="body"/>
          </p:nvPr>
        </p:nvSpPr>
        <p:spPr>
          <a:xfrm>
            <a:off x="457200" y="1600200"/>
            <a:ext cx="8229600" cy="445611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Rectangle 47"/>
          <p:cNvSpPr>
            <a:spLocks noGrp="1"/>
          </p:cNvSpPr>
          <p:nvPr>
            <p:ph type="dt" sz="half" idx="2"/>
          </p:nvPr>
        </p:nvSpPr>
        <p:spPr>
          <a:xfrm>
            <a:off x="457200" y="6243638"/>
            <a:ext cx="2133600" cy="457200"/>
          </a:xfrm>
          <a:prstGeom prst="rect">
            <a:avLst/>
          </a:prstGeom>
          <a:noFill/>
          <a:ln w="9525">
            <a:noFill/>
          </a:ln>
        </p:spPr>
        <p:txBody>
          <a:bodyPr/>
          <a:lstStyle>
            <a:lvl1pPr>
              <a:defRPr sz="14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Rectangle 48"/>
          <p:cNvSpPr>
            <a:spLocks noGrp="1"/>
          </p:cNvSpPr>
          <p:nvPr>
            <p:ph type="ftr" sz="quarter" idx="3"/>
          </p:nvPr>
        </p:nvSpPr>
        <p:spPr>
          <a:xfrm>
            <a:off x="3124200" y="6248400"/>
            <a:ext cx="2895600" cy="457200"/>
          </a:xfrm>
          <a:prstGeom prst="rect">
            <a:avLst/>
          </a:prstGeom>
          <a:noFill/>
          <a:ln w="9525">
            <a:noFill/>
          </a:ln>
        </p:spPr>
        <p:txBody>
          <a:bodyPr/>
          <a:lstStyle>
            <a:lvl1pPr algn="ctr">
              <a:defRPr sz="1400" noProof="1" dirty="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Rectangle 49"/>
          <p:cNvSpPr>
            <a:spLocks noGrp="1"/>
          </p:cNvSpPr>
          <p:nvPr>
            <p:ph type="sldNum" sz="quarter" idx="4"/>
          </p:nvPr>
        </p:nvSpPr>
        <p:spPr>
          <a:xfrm>
            <a:off x="6553200" y="6243638"/>
            <a:ext cx="2133600" cy="45720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dir="vert"/>
  </p:transition>
  <p:hf sldNum="0" hdr="0" ftr="0" dt="0"/>
  <p:txStyles>
    <p:titleStyle>
      <a:lvl1pPr algn="ctr" rtl="0" eaLnBrk="0" fontAlgn="base" hangingPunct="0">
        <a:lnSpc>
          <a:spcPct val="90000"/>
        </a:lnSpc>
        <a:spcBef>
          <a:spcPct val="0"/>
        </a:spcBef>
        <a:spcAft>
          <a:spcPct val="0"/>
        </a:spcAft>
        <a:defRPr sz="4400" kern="1200">
          <a:solidFill>
            <a:schemeClr val="tx2"/>
          </a:solidFill>
          <a:latin typeface="+mj-lt"/>
          <a:ea typeface="+mj-ea"/>
          <a:cs typeface="+mj-cs"/>
        </a:defRPr>
      </a:lvl1pPr>
      <a:lvl2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2pPr>
      <a:lvl3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3pPr>
      <a:lvl4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4pPr>
      <a:lvl5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5pPr>
      <a:lvl6pPr marL="4572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6pPr>
      <a:lvl7pPr marL="9144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7pPr>
      <a:lvl8pPr marL="13716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8pPr>
      <a:lvl9pPr marL="18288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0"/>
            <a:ext cx="8805863" cy="6858000"/>
            <a:chOff x="0" y="0"/>
            <a:chExt cx="5547" cy="4320"/>
          </a:xfrm>
        </p:grpSpPr>
        <p:grpSp>
          <p:nvGrpSpPr>
            <p:cNvPr id="2056" name="Group 3"/>
            <p:cNvGrpSpPr/>
            <p:nvPr userDrawn="1"/>
          </p:nvGrpSpPr>
          <p:grpSpPr>
            <a:xfrm rot="-215207">
              <a:off x="3691" y="231"/>
              <a:ext cx="1857" cy="3628"/>
              <a:chOff x="0" y="0"/>
              <a:chExt cx="1857" cy="3628"/>
            </a:xfrm>
          </p:grpSpPr>
          <p:sp>
            <p:nvSpPr>
              <p:cNvPr id="2090" name="Freeform 4"/>
              <p:cNvSpPr/>
              <p:nvPr userDrawn="1"/>
            </p:nvSpPr>
            <p:spPr>
              <a:xfrm rot="-9414770" flipV="1">
                <a:off x="524" y="0"/>
                <a:ext cx="1333" cy="1485"/>
              </a:xfrm>
              <a:custGeom>
                <a:avLst/>
                <a:gdLst/>
                <a:ahLst/>
                <a:cxnLst>
                  <a:cxn ang="0">
                    <a:pos x="36" y="825"/>
                  </a:cxn>
                  <a:cxn ang="0">
                    <a:pos x="13" y="760"/>
                  </a:cxn>
                  <a:cxn ang="0">
                    <a:pos x="0" y="644"/>
                  </a:cxn>
                  <a:cxn ang="0">
                    <a:pos x="9" y="495"/>
                  </a:cxn>
                  <a:cxn ang="0">
                    <a:pos x="56" y="337"/>
                  </a:cxn>
                  <a:cxn ang="0">
                    <a:pos x="154" y="187"/>
                  </a:cxn>
                  <a:cxn ang="0">
                    <a:pos x="318" y="69"/>
                  </a:cxn>
                  <a:cxn ang="0">
                    <a:pos x="552" y="4"/>
                  </a:cxn>
                  <a:cxn ang="0">
                    <a:pos x="850" y="20"/>
                  </a:cxn>
                  <a:cxn ang="0">
                    <a:pos x="1083" y="152"/>
                  </a:cxn>
                  <a:cxn ang="0">
                    <a:pos x="1239" y="368"/>
                  </a:cxn>
                  <a:cxn ang="0">
                    <a:pos x="1322" y="633"/>
                  </a:cxn>
                  <a:cxn ang="0">
                    <a:pos x="1331" y="912"/>
                  </a:cxn>
                  <a:cxn ang="0">
                    <a:pos x="1266" y="1171"/>
                  </a:cxn>
                  <a:cxn ang="0">
                    <a:pos x="1134" y="1371"/>
                  </a:cxn>
                  <a:cxn ang="0">
                    <a:pos x="933" y="1478"/>
                  </a:cxn>
                  <a:cxn ang="0">
                    <a:pos x="870" y="1469"/>
                  </a:cxn>
                  <a:cxn ang="0">
                    <a:pos x="986" y="1376"/>
                  </a:cxn>
                  <a:cxn ang="0">
                    <a:pos x="1078" y="1213"/>
                  </a:cxn>
                  <a:cxn ang="0">
                    <a:pos x="1138" y="1012"/>
                  </a:cxn>
                  <a:cxn ang="0">
                    <a:pos x="1163" y="792"/>
                  </a:cxn>
                  <a:cxn ang="0">
                    <a:pos x="1150" y="575"/>
                  </a:cxn>
                  <a:cxn ang="0">
                    <a:pos x="1085" y="388"/>
                  </a:cxn>
                  <a:cxn ang="0">
                    <a:pos x="968" y="250"/>
                  </a:cxn>
                  <a:cxn ang="0">
                    <a:pos x="763" y="167"/>
                  </a:cxn>
                  <a:cxn ang="0">
                    <a:pos x="550" y="136"/>
                  </a:cxn>
                  <a:cxn ang="0">
                    <a:pos x="389" y="158"/>
                  </a:cxn>
                  <a:cxn ang="0">
                    <a:pos x="271" y="225"/>
                  </a:cxn>
                  <a:cxn ang="0">
                    <a:pos x="188" y="332"/>
                  </a:cxn>
                  <a:cxn ang="0">
                    <a:pos x="127" y="459"/>
                  </a:cxn>
                  <a:cxn ang="0">
                    <a:pos x="89" y="606"/>
                  </a:cxn>
                  <a:cxn ang="0">
                    <a:pos x="63" y="756"/>
                  </a:cxn>
                </a:cxnLst>
                <a:rect l="0" t="0" r="0" b="0"/>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alpha val="100000"/>
                </a:schemeClr>
              </a:solidFill>
              <a:ln w="9525">
                <a:noFill/>
              </a:ln>
            </p:spPr>
            <p:txBody>
              <a:bodyPr/>
              <a:lstStyle/>
              <a:p>
                <a:endParaRPr lang="zh-CN" altLang="en-US"/>
              </a:p>
            </p:txBody>
          </p:sp>
          <p:sp>
            <p:nvSpPr>
              <p:cNvPr id="2091" name="Freeform 5"/>
              <p:cNvSpPr/>
              <p:nvPr userDrawn="1"/>
            </p:nvSpPr>
            <p:spPr>
              <a:xfrm rot="-9414770" flipV="1">
                <a:off x="1019" y="1024"/>
                <a:ext cx="571" cy="531"/>
              </a:xfrm>
              <a:custGeom>
                <a:avLst/>
                <a:gdLst/>
                <a:ahLst/>
                <a:cxnLst>
                  <a:cxn ang="0">
                    <a:pos x="0" y="0"/>
                  </a:cxn>
                  <a:cxn ang="0">
                    <a:pos x="0" y="56"/>
                  </a:cxn>
                  <a:cxn ang="0">
                    <a:pos x="7" y="112"/>
                  </a:cxn>
                  <a:cxn ang="0">
                    <a:pos x="13" y="168"/>
                  </a:cxn>
                  <a:cxn ang="0">
                    <a:pos x="24" y="220"/>
                  </a:cxn>
                  <a:cxn ang="0">
                    <a:pos x="40" y="267"/>
                  </a:cxn>
                  <a:cxn ang="0">
                    <a:pos x="60" y="316"/>
                  </a:cxn>
                  <a:cxn ang="0">
                    <a:pos x="84" y="361"/>
                  </a:cxn>
                  <a:cxn ang="0">
                    <a:pos x="113" y="399"/>
                  </a:cxn>
                  <a:cxn ang="0">
                    <a:pos x="149" y="435"/>
                  </a:cxn>
                  <a:cxn ang="0">
                    <a:pos x="191" y="466"/>
                  </a:cxn>
                  <a:cxn ang="0">
                    <a:pos x="236" y="491"/>
                  </a:cxn>
                  <a:cxn ang="0">
                    <a:pos x="291" y="511"/>
                  </a:cxn>
                  <a:cxn ang="0">
                    <a:pos x="351" y="524"/>
                  </a:cxn>
                  <a:cxn ang="0">
                    <a:pos x="418" y="531"/>
                  </a:cxn>
                  <a:cxn ang="0">
                    <a:pos x="489" y="529"/>
                  </a:cxn>
                  <a:cxn ang="0">
                    <a:pos x="571" y="520"/>
                  </a:cxn>
                  <a:cxn ang="0">
                    <a:pos x="498" y="509"/>
                  </a:cxn>
                  <a:cxn ang="0">
                    <a:pos x="433" y="493"/>
                  </a:cxn>
                  <a:cxn ang="0">
                    <a:pos x="378" y="475"/>
                  </a:cxn>
                  <a:cxn ang="0">
                    <a:pos x="329" y="457"/>
                  </a:cxn>
                  <a:cxn ang="0">
                    <a:pos x="284" y="432"/>
                  </a:cxn>
                  <a:cxn ang="0">
                    <a:pos x="249" y="408"/>
                  </a:cxn>
                  <a:cxn ang="0">
                    <a:pos x="216" y="379"/>
                  </a:cxn>
                  <a:cxn ang="0">
                    <a:pos x="187" y="347"/>
                  </a:cxn>
                  <a:cxn ang="0">
                    <a:pos x="160" y="316"/>
                  </a:cxn>
                  <a:cxn ang="0">
                    <a:pos x="136" y="280"/>
                  </a:cxn>
                  <a:cxn ang="0">
                    <a:pos x="116" y="240"/>
                  </a:cxn>
                  <a:cxn ang="0">
                    <a:pos x="96" y="197"/>
                  </a:cxn>
                  <a:cxn ang="0">
                    <a:pos x="73" y="155"/>
                  </a:cxn>
                  <a:cxn ang="0">
                    <a:pos x="51" y="105"/>
                  </a:cxn>
                  <a:cxn ang="0">
                    <a:pos x="27" y="54"/>
                  </a:cxn>
                  <a:cxn ang="0">
                    <a:pos x="0" y="0"/>
                  </a:cxn>
                </a:cxnLst>
                <a:rect l="0" t="0" r="0" b="0"/>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alpha val="100000"/>
                </a:schemeClr>
              </a:solidFill>
              <a:ln w="9525">
                <a:noFill/>
              </a:ln>
            </p:spPr>
            <p:txBody>
              <a:bodyPr/>
              <a:lstStyle/>
              <a:p>
                <a:endParaRPr lang="zh-CN" altLang="en-US"/>
              </a:p>
            </p:txBody>
          </p:sp>
          <p:sp>
            <p:nvSpPr>
              <p:cNvPr id="2092" name="Freeform 6"/>
              <p:cNvSpPr/>
              <p:nvPr userDrawn="1"/>
            </p:nvSpPr>
            <p:spPr>
              <a:xfrm rot="-9414770" flipV="1">
                <a:off x="627" y="1389"/>
                <a:ext cx="277" cy="249"/>
              </a:xfrm>
              <a:custGeom>
                <a:avLst/>
                <a:gdLst/>
                <a:ahLst/>
                <a:cxnLst>
                  <a:cxn ang="0">
                    <a:pos x="172" y="0"/>
                  </a:cxn>
                  <a:cxn ang="0">
                    <a:pos x="277" y="244"/>
                  </a:cxn>
                  <a:cxn ang="0">
                    <a:pos x="268" y="242"/>
                  </a:cxn>
                  <a:cxn ang="0">
                    <a:pos x="239" y="238"/>
                  </a:cxn>
                  <a:cxn ang="0">
                    <a:pos x="199" y="229"/>
                  </a:cxn>
                  <a:cxn ang="0">
                    <a:pos x="152" y="224"/>
                  </a:cxn>
                  <a:cxn ang="0">
                    <a:pos x="101" y="220"/>
                  </a:cxn>
                  <a:cxn ang="0">
                    <a:pos x="56" y="222"/>
                  </a:cxn>
                  <a:cxn ang="0">
                    <a:pos x="20" y="231"/>
                  </a:cxn>
                  <a:cxn ang="0">
                    <a:pos x="0" y="249"/>
                  </a:cxn>
                  <a:cxn ang="0">
                    <a:pos x="9" y="222"/>
                  </a:cxn>
                  <a:cxn ang="0">
                    <a:pos x="18" y="201"/>
                  </a:cxn>
                  <a:cxn ang="0">
                    <a:pos x="36" y="186"/>
                  </a:cxn>
                  <a:cxn ang="0">
                    <a:pos x="56" y="172"/>
                  </a:cxn>
                  <a:cxn ang="0">
                    <a:pos x="80" y="163"/>
                  </a:cxn>
                  <a:cxn ang="0">
                    <a:pos x="105" y="161"/>
                  </a:cxn>
                  <a:cxn ang="0">
                    <a:pos x="132" y="161"/>
                  </a:cxn>
                  <a:cxn ang="0">
                    <a:pos x="161" y="168"/>
                  </a:cxn>
                  <a:cxn ang="0">
                    <a:pos x="163" y="161"/>
                  </a:cxn>
                  <a:cxn ang="0">
                    <a:pos x="156" y="127"/>
                  </a:cxn>
                  <a:cxn ang="0">
                    <a:pos x="150" y="86"/>
                  </a:cxn>
                  <a:cxn ang="0">
                    <a:pos x="145" y="68"/>
                  </a:cxn>
                  <a:cxn ang="0">
                    <a:pos x="141" y="68"/>
                  </a:cxn>
                  <a:cxn ang="0">
                    <a:pos x="136" y="66"/>
                  </a:cxn>
                  <a:cxn ang="0">
                    <a:pos x="132" y="59"/>
                  </a:cxn>
                  <a:cxn ang="0">
                    <a:pos x="127" y="52"/>
                  </a:cxn>
                  <a:cxn ang="0">
                    <a:pos x="127" y="43"/>
                  </a:cxn>
                  <a:cxn ang="0">
                    <a:pos x="132" y="32"/>
                  </a:cxn>
                  <a:cxn ang="0">
                    <a:pos x="147" y="18"/>
                  </a:cxn>
                  <a:cxn ang="0">
                    <a:pos x="172" y="0"/>
                  </a:cxn>
                </a:cxnLst>
                <a:rect l="0" t="0" r="0" b="0"/>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alpha val="100000"/>
                </a:schemeClr>
              </a:solidFill>
              <a:ln w="9525">
                <a:noFill/>
              </a:ln>
            </p:spPr>
            <p:txBody>
              <a:bodyPr/>
              <a:lstStyle/>
              <a:p>
                <a:endParaRPr lang="zh-CN" altLang="en-US"/>
              </a:p>
            </p:txBody>
          </p:sp>
          <p:sp>
            <p:nvSpPr>
              <p:cNvPr id="2093" name="Freeform 7"/>
              <p:cNvSpPr/>
              <p:nvPr userDrawn="1"/>
            </p:nvSpPr>
            <p:spPr>
              <a:xfrm rot="-9414770" flipV="1">
                <a:off x="968" y="199"/>
                <a:ext cx="245" cy="347"/>
              </a:xfrm>
              <a:custGeom>
                <a:avLst/>
                <a:gdLst/>
                <a:ahLst/>
                <a:cxnLst>
                  <a:cxn ang="0">
                    <a:pos x="0" y="0"/>
                  </a:cxn>
                  <a:cxn ang="0">
                    <a:pos x="11" y="2"/>
                  </a:cxn>
                  <a:cxn ang="0">
                    <a:pos x="40" y="11"/>
                  </a:cxn>
                  <a:cxn ang="0">
                    <a:pos x="83" y="27"/>
                  </a:cxn>
                  <a:cxn ang="0">
                    <a:pos x="130" y="53"/>
                  </a:cxn>
                  <a:cxn ang="0">
                    <a:pos x="175" y="98"/>
                  </a:cxn>
                  <a:cxn ang="0">
                    <a:pos x="216" y="158"/>
                  </a:cxn>
                  <a:cxn ang="0">
                    <a:pos x="241" y="240"/>
                  </a:cxn>
                  <a:cxn ang="0">
                    <a:pos x="245" y="347"/>
                  </a:cxn>
                  <a:cxn ang="0">
                    <a:pos x="236" y="347"/>
                  </a:cxn>
                  <a:cxn ang="0">
                    <a:pos x="223" y="347"/>
                  </a:cxn>
                  <a:cxn ang="0">
                    <a:pos x="209" y="347"/>
                  </a:cxn>
                  <a:cxn ang="0">
                    <a:pos x="196" y="343"/>
                  </a:cxn>
                  <a:cxn ang="0">
                    <a:pos x="182" y="340"/>
                  </a:cxn>
                  <a:cxn ang="0">
                    <a:pos x="166" y="334"/>
                  </a:cxn>
                  <a:cxn ang="0">
                    <a:pos x="148" y="323"/>
                  </a:cxn>
                  <a:cxn ang="0">
                    <a:pos x="130" y="309"/>
                  </a:cxn>
                  <a:cxn ang="0">
                    <a:pos x="119" y="280"/>
                  </a:cxn>
                  <a:cxn ang="0">
                    <a:pos x="119" y="247"/>
                  </a:cxn>
                  <a:cxn ang="0">
                    <a:pos x="126" y="214"/>
                  </a:cxn>
                  <a:cxn ang="0">
                    <a:pos x="133" y="178"/>
                  </a:cxn>
                  <a:cxn ang="0">
                    <a:pos x="126" y="138"/>
                  </a:cxn>
                  <a:cxn ang="0">
                    <a:pos x="108" y="96"/>
                  </a:cxn>
                  <a:cxn ang="0">
                    <a:pos x="70" y="51"/>
                  </a:cxn>
                  <a:cxn ang="0">
                    <a:pos x="0" y="0"/>
                  </a:cxn>
                </a:cxnLst>
                <a:rect l="0" t="0" r="0" b="0"/>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alpha val="100000"/>
                </a:schemeClr>
              </a:solidFill>
              <a:ln w="9525">
                <a:noFill/>
              </a:ln>
            </p:spPr>
            <p:txBody>
              <a:bodyPr/>
              <a:lstStyle/>
              <a:p>
                <a:endParaRPr lang="zh-CN" altLang="en-US"/>
              </a:p>
            </p:txBody>
          </p:sp>
          <p:sp>
            <p:nvSpPr>
              <p:cNvPr id="2094" name="Freeform 8"/>
              <p:cNvSpPr/>
              <p:nvPr userDrawn="1"/>
            </p:nvSpPr>
            <p:spPr>
              <a:xfrm rot="-9414770" flipV="1">
                <a:off x="833" y="1432"/>
                <a:ext cx="103" cy="209"/>
              </a:xfrm>
              <a:custGeom>
                <a:avLst/>
                <a:gdLst/>
                <a:ahLst/>
                <a:cxnLst>
                  <a:cxn ang="0">
                    <a:pos x="69" y="0"/>
                  </a:cxn>
                  <a:cxn ang="0">
                    <a:pos x="45" y="84"/>
                  </a:cxn>
                  <a:cxn ang="0">
                    <a:pos x="34" y="138"/>
                  </a:cxn>
                  <a:cxn ang="0">
                    <a:pos x="25" y="176"/>
                  </a:cxn>
                  <a:cxn ang="0">
                    <a:pos x="0" y="209"/>
                  </a:cxn>
                  <a:cxn ang="0">
                    <a:pos x="27" y="196"/>
                  </a:cxn>
                  <a:cxn ang="0">
                    <a:pos x="52" y="178"/>
                  </a:cxn>
                  <a:cxn ang="0">
                    <a:pos x="72" y="153"/>
                  </a:cxn>
                  <a:cxn ang="0">
                    <a:pos x="90" y="127"/>
                  </a:cxn>
                  <a:cxn ang="0">
                    <a:pos x="101" y="98"/>
                  </a:cxn>
                  <a:cxn ang="0">
                    <a:pos x="103" y="67"/>
                  </a:cxn>
                  <a:cxn ang="0">
                    <a:pos x="94" y="33"/>
                  </a:cxn>
                  <a:cxn ang="0">
                    <a:pos x="69" y="0"/>
                  </a:cxn>
                </a:cxnLst>
                <a:rect l="0" t="0" r="0" b="0"/>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alpha val="100000"/>
                </a:schemeClr>
              </a:solidFill>
              <a:ln w="9525">
                <a:noFill/>
              </a:ln>
            </p:spPr>
            <p:txBody>
              <a:bodyPr/>
              <a:lstStyle/>
              <a:p>
                <a:endParaRPr lang="zh-CN" altLang="en-US"/>
              </a:p>
            </p:txBody>
          </p:sp>
          <p:sp>
            <p:nvSpPr>
              <p:cNvPr id="2095" name="Freeform 9"/>
              <p:cNvSpPr/>
              <p:nvPr userDrawn="1"/>
            </p:nvSpPr>
            <p:spPr>
              <a:xfrm rot="-9414770" flipV="1">
                <a:off x="883" y="550"/>
                <a:ext cx="120" cy="90"/>
              </a:xfrm>
              <a:custGeom>
                <a:avLst/>
                <a:gdLst/>
                <a:ahLst/>
                <a:cxnLst>
                  <a:cxn ang="0">
                    <a:pos x="0" y="0"/>
                  </a:cxn>
                  <a:cxn ang="0">
                    <a:pos x="2" y="2"/>
                  </a:cxn>
                  <a:cxn ang="0">
                    <a:pos x="13" y="7"/>
                  </a:cxn>
                  <a:cxn ang="0">
                    <a:pos x="29" y="18"/>
                  </a:cxn>
                  <a:cxn ang="0">
                    <a:pos x="47" y="27"/>
                  </a:cxn>
                  <a:cxn ang="0">
                    <a:pos x="64" y="34"/>
                  </a:cxn>
                  <a:cxn ang="0">
                    <a:pos x="84" y="38"/>
                  </a:cxn>
                  <a:cxn ang="0">
                    <a:pos x="102" y="41"/>
                  </a:cxn>
                  <a:cxn ang="0">
                    <a:pos x="120" y="36"/>
                  </a:cxn>
                  <a:cxn ang="0">
                    <a:pos x="118" y="56"/>
                  </a:cxn>
                  <a:cxn ang="0">
                    <a:pos x="111" y="74"/>
                  </a:cxn>
                  <a:cxn ang="0">
                    <a:pos x="98" y="86"/>
                  </a:cxn>
                  <a:cxn ang="0">
                    <a:pos x="82" y="90"/>
                  </a:cxn>
                  <a:cxn ang="0">
                    <a:pos x="62" y="88"/>
                  </a:cxn>
                  <a:cxn ang="0">
                    <a:pos x="42" y="72"/>
                  </a:cxn>
                  <a:cxn ang="0">
                    <a:pos x="22" y="45"/>
                  </a:cxn>
                  <a:cxn ang="0">
                    <a:pos x="0" y="0"/>
                  </a:cxn>
                </a:cxnLst>
                <a:rect l="0" t="0" r="0" b="0"/>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alpha val="100000"/>
                </a:schemeClr>
              </a:solidFill>
              <a:ln w="9525">
                <a:noFill/>
              </a:ln>
            </p:spPr>
            <p:txBody>
              <a:bodyPr/>
              <a:lstStyle/>
              <a:p>
                <a:endParaRPr lang="zh-CN" altLang="en-US"/>
              </a:p>
            </p:txBody>
          </p:sp>
          <p:sp>
            <p:nvSpPr>
              <p:cNvPr id="2096" name="Freeform 10"/>
              <p:cNvSpPr/>
              <p:nvPr userDrawn="1"/>
            </p:nvSpPr>
            <p:spPr>
              <a:xfrm rot="-9414770" flipV="1">
                <a:off x="0" y="1569"/>
                <a:ext cx="330" cy="2059"/>
              </a:xfrm>
              <a:custGeom>
                <a:avLst/>
                <a:gdLst/>
                <a:ahLst/>
                <a:cxnLst>
                  <a:cxn ang="0">
                    <a:pos x="0" y="0"/>
                  </a:cxn>
                  <a:cxn ang="0">
                    <a:pos x="13" y="18"/>
                  </a:cxn>
                  <a:cxn ang="0">
                    <a:pos x="35" y="41"/>
                  </a:cxn>
                  <a:cxn ang="0">
                    <a:pos x="62" y="70"/>
                  </a:cxn>
                  <a:cxn ang="0">
                    <a:pos x="91" y="108"/>
                  </a:cxn>
                  <a:cxn ang="0">
                    <a:pos x="128" y="155"/>
                  </a:cxn>
                  <a:cxn ang="0">
                    <a:pos x="162" y="205"/>
                  </a:cxn>
                  <a:cxn ang="0">
                    <a:pos x="195" y="263"/>
                  </a:cxn>
                  <a:cxn ang="0">
                    <a:pos x="221" y="330"/>
                  </a:cxn>
                  <a:cxn ang="0">
                    <a:pos x="248" y="401"/>
                  </a:cxn>
                  <a:cxn ang="0">
                    <a:pos x="266" y="483"/>
                  </a:cxn>
                  <a:cxn ang="0">
                    <a:pos x="275" y="573"/>
                  </a:cxn>
                  <a:cxn ang="0">
                    <a:pos x="279" y="667"/>
                  </a:cxn>
                  <a:cxn ang="0">
                    <a:pos x="266" y="772"/>
                  </a:cxn>
                  <a:cxn ang="0">
                    <a:pos x="241" y="883"/>
                  </a:cxn>
                  <a:cxn ang="0">
                    <a:pos x="204" y="1000"/>
                  </a:cxn>
                  <a:cxn ang="0">
                    <a:pos x="148" y="1129"/>
                  </a:cxn>
                  <a:cxn ang="0">
                    <a:pos x="86" y="1275"/>
                  </a:cxn>
                  <a:cxn ang="0">
                    <a:pos x="47" y="1410"/>
                  </a:cxn>
                  <a:cxn ang="0">
                    <a:pos x="22" y="1535"/>
                  </a:cxn>
                  <a:cxn ang="0">
                    <a:pos x="13" y="1655"/>
                  </a:cxn>
                  <a:cxn ang="0">
                    <a:pos x="13" y="1769"/>
                  </a:cxn>
                  <a:cxn ang="0">
                    <a:pos x="18" y="1875"/>
                  </a:cxn>
                  <a:cxn ang="0">
                    <a:pos x="27" y="1968"/>
                  </a:cxn>
                  <a:cxn ang="0">
                    <a:pos x="31" y="2059"/>
                  </a:cxn>
                  <a:cxn ang="0">
                    <a:pos x="91" y="2012"/>
                  </a:cxn>
                  <a:cxn ang="0">
                    <a:pos x="86" y="1989"/>
                  </a:cxn>
                  <a:cxn ang="0">
                    <a:pos x="80" y="1922"/>
                  </a:cxn>
                  <a:cxn ang="0">
                    <a:pos x="73" y="1819"/>
                  </a:cxn>
                  <a:cxn ang="0">
                    <a:pos x="78" y="1682"/>
                  </a:cxn>
                  <a:cxn ang="0">
                    <a:pos x="91" y="1518"/>
                  </a:cxn>
                  <a:cxn ang="0">
                    <a:pos x="128" y="1331"/>
                  </a:cxn>
                  <a:cxn ang="0">
                    <a:pos x="190" y="1129"/>
                  </a:cxn>
                  <a:cxn ang="0">
                    <a:pos x="286" y="915"/>
                  </a:cxn>
                  <a:cxn ang="0">
                    <a:pos x="317" y="816"/>
                  </a:cxn>
                  <a:cxn ang="0">
                    <a:pos x="330" y="687"/>
                  </a:cxn>
                  <a:cxn ang="0">
                    <a:pos x="319" y="538"/>
                  </a:cxn>
                  <a:cxn ang="0">
                    <a:pos x="290" y="392"/>
                  </a:cxn>
                  <a:cxn ang="0">
                    <a:pos x="241" y="249"/>
                  </a:cxn>
                  <a:cxn ang="0">
                    <a:pos x="179" y="129"/>
                  </a:cxn>
                  <a:cxn ang="0">
                    <a:pos x="97" y="41"/>
                  </a:cxn>
                  <a:cxn ang="0">
                    <a:pos x="0" y="0"/>
                  </a:cxn>
                </a:cxnLst>
                <a:rect l="0" t="0" r="0" b="0"/>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alpha val="100000"/>
                </a:schemeClr>
              </a:solidFill>
              <a:ln w="9525">
                <a:noFill/>
              </a:ln>
            </p:spPr>
            <p:txBody>
              <a:bodyPr/>
              <a:lstStyle/>
              <a:p>
                <a:endParaRPr lang="zh-CN" altLang="en-US"/>
              </a:p>
            </p:txBody>
          </p:sp>
        </p:grpSp>
        <p:sp>
          <p:nvSpPr>
            <p:cNvPr id="2057" name="Freeform 11"/>
            <p:cNvSpPr/>
            <p:nvPr userDrawn="1"/>
          </p:nvSpPr>
          <p:spPr>
            <a:xfrm rot="373330" flipH="1">
              <a:off x="22" y="1957"/>
              <a:ext cx="323" cy="649"/>
            </a:xfrm>
            <a:custGeom>
              <a:avLst/>
              <a:gdLst/>
              <a:ahLst/>
              <a:cxnLst>
                <a:cxn ang="0">
                  <a:pos x="237" y="0"/>
                </a:cxn>
                <a:cxn ang="0">
                  <a:pos x="265" y="27"/>
                </a:cxn>
                <a:cxn ang="0">
                  <a:pos x="290" y="81"/>
                </a:cxn>
                <a:cxn ang="0">
                  <a:pos x="310" y="150"/>
                </a:cxn>
                <a:cxn ang="0">
                  <a:pos x="323" y="233"/>
                </a:cxn>
                <a:cxn ang="0">
                  <a:pos x="320" y="332"/>
                </a:cxn>
                <a:cxn ang="0">
                  <a:pos x="293" y="434"/>
                </a:cxn>
                <a:cxn ang="0">
                  <a:pos x="237" y="541"/>
                </a:cxn>
                <a:cxn ang="0">
                  <a:pos x="151" y="649"/>
                </a:cxn>
                <a:cxn ang="0">
                  <a:pos x="124" y="637"/>
                </a:cxn>
                <a:cxn ang="0">
                  <a:pos x="96" y="628"/>
                </a:cxn>
                <a:cxn ang="0">
                  <a:pos x="66" y="613"/>
                </a:cxn>
                <a:cxn ang="0">
                  <a:pos x="40" y="601"/>
                </a:cxn>
                <a:cxn ang="0">
                  <a:pos x="20" y="586"/>
                </a:cxn>
                <a:cxn ang="0">
                  <a:pos x="5" y="568"/>
                </a:cxn>
                <a:cxn ang="0">
                  <a:pos x="0" y="547"/>
                </a:cxn>
                <a:cxn ang="0">
                  <a:pos x="3" y="532"/>
                </a:cxn>
                <a:cxn ang="0">
                  <a:pos x="33" y="511"/>
                </a:cxn>
                <a:cxn ang="0">
                  <a:pos x="73" y="482"/>
                </a:cxn>
                <a:cxn ang="0">
                  <a:pos x="116" y="449"/>
                </a:cxn>
                <a:cxn ang="0">
                  <a:pos x="159" y="401"/>
                </a:cxn>
                <a:cxn ang="0">
                  <a:pos x="199" y="335"/>
                </a:cxn>
                <a:cxn ang="0">
                  <a:pos x="230" y="248"/>
                </a:cxn>
                <a:cxn ang="0">
                  <a:pos x="245" y="138"/>
                </a:cxn>
                <a:cxn ang="0">
                  <a:pos x="237" y="0"/>
                </a:cxn>
              </a:cxnLst>
              <a:rect l="0" t="0" r="0" b="0"/>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alpha val="100000"/>
              </a:schemeClr>
            </a:solidFill>
            <a:ln w="9525">
              <a:noFill/>
            </a:ln>
          </p:spPr>
          <p:txBody>
            <a:bodyPr/>
            <a:lstStyle/>
            <a:p>
              <a:endParaRPr lang="zh-CN" altLang="en-US"/>
            </a:p>
          </p:txBody>
        </p:sp>
        <p:sp>
          <p:nvSpPr>
            <p:cNvPr id="2058" name="Freeform 12"/>
            <p:cNvSpPr/>
            <p:nvPr userDrawn="1"/>
          </p:nvSpPr>
          <p:spPr>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0" b="0"/>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alpha val="100000"/>
              </a:schemeClr>
            </a:solidFill>
            <a:ln w="9525">
              <a:noFill/>
            </a:ln>
          </p:spPr>
          <p:txBody>
            <a:bodyPr/>
            <a:lstStyle/>
            <a:p>
              <a:endParaRPr lang="zh-CN" altLang="en-US"/>
            </a:p>
          </p:txBody>
        </p:sp>
        <p:sp>
          <p:nvSpPr>
            <p:cNvPr id="2059" name="Freeform 13"/>
            <p:cNvSpPr/>
            <p:nvPr userDrawn="1"/>
          </p:nvSpPr>
          <p:spPr>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0" b="0"/>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alpha val="100000"/>
              </a:schemeClr>
            </a:solidFill>
            <a:ln w="9525">
              <a:noFill/>
            </a:ln>
          </p:spPr>
          <p:txBody>
            <a:bodyPr/>
            <a:lstStyle/>
            <a:p>
              <a:endParaRPr lang="zh-CN" altLang="en-US"/>
            </a:p>
          </p:txBody>
        </p:sp>
        <p:sp>
          <p:nvSpPr>
            <p:cNvPr id="2060" name="Freeform 14"/>
            <p:cNvSpPr/>
            <p:nvPr userDrawn="1"/>
          </p:nvSpPr>
          <p:spPr>
            <a:xfrm rot="373330" flipH="1">
              <a:off x="898" y="2855"/>
              <a:ext cx="354" cy="464"/>
            </a:xfrm>
            <a:custGeom>
              <a:avLst/>
              <a:gdLst/>
              <a:ahLst/>
              <a:cxnLst>
                <a:cxn ang="0">
                  <a:pos x="227" y="0"/>
                </a:cxn>
                <a:cxn ang="0">
                  <a:pos x="0" y="88"/>
                </a:cxn>
                <a:cxn ang="0">
                  <a:pos x="9" y="91"/>
                </a:cxn>
                <a:cxn ang="0">
                  <a:pos x="42" y="102"/>
                </a:cxn>
                <a:cxn ang="0">
                  <a:pos x="88" y="127"/>
                </a:cxn>
                <a:cxn ang="0">
                  <a:pos x="139" y="165"/>
                </a:cxn>
                <a:cxn ang="0">
                  <a:pos x="200" y="218"/>
                </a:cxn>
                <a:cxn ang="0">
                  <a:pos x="254" y="281"/>
                </a:cxn>
                <a:cxn ang="0">
                  <a:pos x="309" y="362"/>
                </a:cxn>
                <a:cxn ang="0">
                  <a:pos x="351" y="464"/>
                </a:cxn>
                <a:cxn ang="0">
                  <a:pos x="354" y="422"/>
                </a:cxn>
                <a:cxn ang="0">
                  <a:pos x="348" y="376"/>
                </a:cxn>
                <a:cxn ang="0">
                  <a:pos x="327" y="316"/>
                </a:cxn>
                <a:cxn ang="0">
                  <a:pos x="300" y="260"/>
                </a:cxn>
                <a:cxn ang="0">
                  <a:pos x="269" y="204"/>
                </a:cxn>
                <a:cxn ang="0">
                  <a:pos x="236" y="158"/>
                </a:cxn>
                <a:cxn ang="0">
                  <a:pos x="203" y="127"/>
                </a:cxn>
                <a:cxn ang="0">
                  <a:pos x="175" y="112"/>
                </a:cxn>
                <a:cxn ang="0">
                  <a:pos x="209" y="102"/>
                </a:cxn>
                <a:cxn ang="0">
                  <a:pos x="239" y="98"/>
                </a:cxn>
                <a:cxn ang="0">
                  <a:pos x="269" y="91"/>
                </a:cxn>
                <a:cxn ang="0">
                  <a:pos x="297" y="88"/>
                </a:cxn>
                <a:cxn ang="0">
                  <a:pos x="318" y="84"/>
                </a:cxn>
                <a:cxn ang="0">
                  <a:pos x="330" y="77"/>
                </a:cxn>
                <a:cxn ang="0">
                  <a:pos x="342" y="74"/>
                </a:cxn>
                <a:cxn ang="0">
                  <a:pos x="345" y="74"/>
                </a:cxn>
                <a:cxn ang="0">
                  <a:pos x="227" y="0"/>
                </a:cxn>
              </a:cxnLst>
              <a:rect l="0" t="0" r="0" b="0"/>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alpha val="100000"/>
              </a:schemeClr>
            </a:solidFill>
            <a:ln w="9525">
              <a:noFill/>
            </a:ln>
          </p:spPr>
          <p:txBody>
            <a:bodyPr/>
            <a:lstStyle/>
            <a:p>
              <a:endParaRPr lang="zh-CN" altLang="en-US"/>
            </a:p>
          </p:txBody>
        </p:sp>
        <p:sp>
          <p:nvSpPr>
            <p:cNvPr id="2061" name="Freeform 15"/>
            <p:cNvSpPr/>
            <p:nvPr userDrawn="1"/>
          </p:nvSpPr>
          <p:spPr>
            <a:xfrm rot="373330" flipH="1">
              <a:off x="799" y="2979"/>
              <a:ext cx="87" cy="274"/>
            </a:xfrm>
            <a:custGeom>
              <a:avLst/>
              <a:gdLst/>
              <a:ahLst/>
              <a:cxnLst>
                <a:cxn ang="0">
                  <a:pos x="87" y="0"/>
                </a:cxn>
                <a:cxn ang="0">
                  <a:pos x="69" y="0"/>
                </a:cxn>
                <a:cxn ang="0">
                  <a:pos x="48" y="14"/>
                </a:cxn>
                <a:cxn ang="0">
                  <a:pos x="27" y="32"/>
                </a:cxn>
                <a:cxn ang="0">
                  <a:pos x="12" y="68"/>
                </a:cxn>
                <a:cxn ang="0">
                  <a:pos x="3" y="107"/>
                </a:cxn>
                <a:cxn ang="0">
                  <a:pos x="0" y="157"/>
                </a:cxn>
                <a:cxn ang="0">
                  <a:pos x="9" y="214"/>
                </a:cxn>
                <a:cxn ang="0">
                  <a:pos x="33" y="274"/>
                </a:cxn>
                <a:cxn ang="0">
                  <a:pos x="45" y="189"/>
                </a:cxn>
                <a:cxn ang="0">
                  <a:pos x="57" y="132"/>
                </a:cxn>
                <a:cxn ang="0">
                  <a:pos x="69" y="78"/>
                </a:cxn>
                <a:cxn ang="0">
                  <a:pos x="87" y="0"/>
                </a:cxn>
              </a:cxnLst>
              <a:rect l="0" t="0" r="0" b="0"/>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alpha val="100000"/>
              </a:schemeClr>
            </a:solidFill>
            <a:ln w="9525">
              <a:noFill/>
            </a:ln>
          </p:spPr>
          <p:txBody>
            <a:bodyPr/>
            <a:lstStyle/>
            <a:p>
              <a:endParaRPr lang="zh-CN" altLang="en-US"/>
            </a:p>
          </p:txBody>
        </p:sp>
        <p:sp>
          <p:nvSpPr>
            <p:cNvPr id="2062" name="Freeform 16"/>
            <p:cNvSpPr/>
            <p:nvPr userDrawn="1"/>
          </p:nvSpPr>
          <p:spPr>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0" b="0"/>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alpha val="100000"/>
              </a:schemeClr>
            </a:solidFill>
            <a:ln w="9525">
              <a:noFill/>
            </a:ln>
          </p:spPr>
          <p:txBody>
            <a:bodyPr/>
            <a:lstStyle/>
            <a:p>
              <a:endParaRPr lang="zh-CN" altLang="en-US"/>
            </a:p>
          </p:txBody>
        </p:sp>
        <p:grpSp>
          <p:nvGrpSpPr>
            <p:cNvPr id="2063" name="Group 17"/>
            <p:cNvGrpSpPr/>
            <p:nvPr userDrawn="1"/>
          </p:nvGrpSpPr>
          <p:grpSpPr>
            <a:xfrm rot="3220060">
              <a:off x="2633" y="747"/>
              <a:ext cx="569" cy="636"/>
              <a:chOff x="0" y="0"/>
              <a:chExt cx="129" cy="157"/>
            </a:xfrm>
          </p:grpSpPr>
          <p:sp>
            <p:nvSpPr>
              <p:cNvPr id="2087" name="Freeform 18"/>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2088" name="Freeform 19"/>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2089" name="Freeform 20"/>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2064" name="Group 21"/>
            <p:cNvGrpSpPr/>
            <p:nvPr userDrawn="1"/>
          </p:nvGrpSpPr>
          <p:grpSpPr>
            <a:xfrm rot="-6691250">
              <a:off x="3640" y="123"/>
              <a:ext cx="356" cy="608"/>
              <a:chOff x="0" y="0"/>
              <a:chExt cx="129" cy="157"/>
            </a:xfrm>
          </p:grpSpPr>
          <p:sp>
            <p:nvSpPr>
              <p:cNvPr id="2084" name="Freeform 22"/>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2085" name="Freeform 23"/>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2086" name="Freeform 24"/>
              <p:cNvSpPr/>
              <p:nvPr userDrawn="1"/>
            </p:nvSpPr>
            <p:spPr>
              <a:xfrm>
                <a:off x="43"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2065" name="Group 25"/>
            <p:cNvGrpSpPr/>
            <p:nvPr userDrawn="1"/>
          </p:nvGrpSpPr>
          <p:grpSpPr>
            <a:xfrm rot="8524840">
              <a:off x="677" y="3306"/>
              <a:ext cx="500" cy="500"/>
              <a:chOff x="0" y="0"/>
              <a:chExt cx="129" cy="156"/>
            </a:xfrm>
          </p:grpSpPr>
          <p:sp>
            <p:nvSpPr>
              <p:cNvPr id="2081" name="Freeform 26"/>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2082" name="Freeform 27"/>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2083" name="Freeform 28"/>
              <p:cNvSpPr/>
              <p:nvPr userDrawn="1"/>
            </p:nvSpPr>
            <p:spPr>
              <a:xfrm>
                <a:off x="45" y="131"/>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2066" name="Group 29"/>
            <p:cNvGrpSpPr/>
            <p:nvPr userDrawn="1"/>
          </p:nvGrpSpPr>
          <p:grpSpPr>
            <a:xfrm rot="4106450" flipH="1">
              <a:off x="400" y="263"/>
              <a:ext cx="708" cy="891"/>
              <a:chOff x="0" y="0"/>
              <a:chExt cx="129" cy="157"/>
            </a:xfrm>
          </p:grpSpPr>
          <p:sp>
            <p:nvSpPr>
              <p:cNvPr id="2078" name="Freeform 30"/>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2079" name="Freeform 31"/>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2080" name="Freeform 32"/>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grpSp>
          <p:nvGrpSpPr>
            <p:cNvPr id="2067" name="Group 33"/>
            <p:cNvGrpSpPr/>
            <p:nvPr userDrawn="1"/>
          </p:nvGrpSpPr>
          <p:grpSpPr>
            <a:xfrm rot="10015322" flipH="1">
              <a:off x="4620" y="2392"/>
              <a:ext cx="708" cy="891"/>
              <a:chOff x="0" y="0"/>
              <a:chExt cx="129" cy="157"/>
            </a:xfrm>
          </p:grpSpPr>
          <p:sp>
            <p:nvSpPr>
              <p:cNvPr id="2075" name="Freeform 34"/>
              <p:cNvSpPr/>
              <p:nvPr userDrawn="1"/>
            </p:nvSpPr>
            <p:spPr>
              <a:xfrm>
                <a:off x="0" y="0"/>
                <a:ext cx="41" cy="59"/>
              </a:xfrm>
              <a:custGeom>
                <a:avLst/>
                <a:gdLst/>
                <a:ahLst/>
                <a:cxnLst>
                  <a:cxn ang="0">
                    <a:pos x="41" y="14"/>
                  </a:cxn>
                  <a:cxn ang="0">
                    <a:pos x="13" y="0"/>
                  </a:cxn>
                  <a:cxn ang="0">
                    <a:pos x="0" y="59"/>
                  </a:cxn>
                  <a:cxn ang="0">
                    <a:pos x="41" y="14"/>
                  </a:cxn>
                </a:cxnLst>
                <a:rect l="0" t="0" r="0" b="0"/>
                <a:pathLst>
                  <a:path w="83" h="117">
                    <a:moveTo>
                      <a:pt x="83" y="28"/>
                    </a:moveTo>
                    <a:lnTo>
                      <a:pt x="27" y="0"/>
                    </a:lnTo>
                    <a:lnTo>
                      <a:pt x="0" y="117"/>
                    </a:lnTo>
                    <a:lnTo>
                      <a:pt x="83" y="28"/>
                    </a:lnTo>
                    <a:close/>
                  </a:path>
                </a:pathLst>
              </a:custGeom>
              <a:solidFill>
                <a:schemeClr val="bg2">
                  <a:alpha val="100000"/>
                </a:schemeClr>
              </a:solidFill>
              <a:ln w="9525">
                <a:noFill/>
              </a:ln>
            </p:spPr>
            <p:txBody>
              <a:bodyPr/>
              <a:lstStyle/>
              <a:p>
                <a:endParaRPr lang="zh-CN" altLang="en-US"/>
              </a:p>
            </p:txBody>
          </p:sp>
          <p:sp>
            <p:nvSpPr>
              <p:cNvPr id="2076" name="Freeform 35"/>
              <p:cNvSpPr/>
              <p:nvPr userDrawn="1"/>
            </p:nvSpPr>
            <p:spPr>
              <a:xfrm>
                <a:off x="59" y="28"/>
                <a:ext cx="70" cy="49"/>
              </a:xfrm>
              <a:custGeom>
                <a:avLst/>
                <a:gdLst/>
                <a:ahLst/>
                <a:cxnLst>
                  <a:cxn ang="0">
                    <a:pos x="0" y="49"/>
                  </a:cxn>
                  <a:cxn ang="0">
                    <a:pos x="59" y="0"/>
                  </a:cxn>
                  <a:cxn ang="0">
                    <a:pos x="70" y="25"/>
                  </a:cxn>
                  <a:cxn ang="0">
                    <a:pos x="0" y="49"/>
                  </a:cxn>
                </a:cxnLst>
                <a:rect l="0" t="0" r="0" b="0"/>
                <a:pathLst>
                  <a:path w="140" h="98">
                    <a:moveTo>
                      <a:pt x="0" y="98"/>
                    </a:moveTo>
                    <a:lnTo>
                      <a:pt x="118" y="0"/>
                    </a:lnTo>
                    <a:lnTo>
                      <a:pt x="140" y="49"/>
                    </a:lnTo>
                    <a:lnTo>
                      <a:pt x="0" y="98"/>
                    </a:lnTo>
                    <a:close/>
                  </a:path>
                </a:pathLst>
              </a:custGeom>
              <a:solidFill>
                <a:schemeClr val="bg2">
                  <a:alpha val="100000"/>
                </a:schemeClr>
              </a:solidFill>
              <a:ln w="9525">
                <a:noFill/>
              </a:ln>
            </p:spPr>
            <p:txBody>
              <a:bodyPr/>
              <a:lstStyle/>
              <a:p>
                <a:endParaRPr lang="zh-CN" altLang="en-US"/>
              </a:p>
            </p:txBody>
          </p:sp>
          <p:sp>
            <p:nvSpPr>
              <p:cNvPr id="2077" name="Freeform 36"/>
              <p:cNvSpPr/>
              <p:nvPr userDrawn="1"/>
            </p:nvSpPr>
            <p:spPr>
              <a:xfrm>
                <a:off x="45" y="132"/>
                <a:ext cx="73" cy="25"/>
              </a:xfrm>
              <a:custGeom>
                <a:avLst/>
                <a:gdLst/>
                <a:ahLst/>
                <a:cxnLst>
                  <a:cxn ang="0">
                    <a:pos x="0" y="4"/>
                  </a:cxn>
                  <a:cxn ang="0">
                    <a:pos x="73" y="0"/>
                  </a:cxn>
                  <a:cxn ang="0">
                    <a:pos x="66" y="25"/>
                  </a:cxn>
                  <a:cxn ang="0">
                    <a:pos x="0" y="4"/>
                  </a:cxn>
                </a:cxnLst>
                <a:rect l="0" t="0" r="0" b="0"/>
                <a:pathLst>
                  <a:path w="145" h="49">
                    <a:moveTo>
                      <a:pt x="0" y="7"/>
                    </a:moveTo>
                    <a:lnTo>
                      <a:pt x="145" y="0"/>
                    </a:lnTo>
                    <a:lnTo>
                      <a:pt x="131" y="49"/>
                    </a:lnTo>
                    <a:lnTo>
                      <a:pt x="0" y="7"/>
                    </a:lnTo>
                    <a:close/>
                  </a:path>
                </a:pathLst>
              </a:custGeom>
              <a:solidFill>
                <a:schemeClr val="bg2">
                  <a:alpha val="100000"/>
                </a:schemeClr>
              </a:solidFill>
              <a:ln w="9525">
                <a:noFill/>
              </a:ln>
            </p:spPr>
            <p:txBody>
              <a:bodyPr/>
              <a:lstStyle/>
              <a:p>
                <a:endParaRPr lang="zh-CN" altLang="en-US"/>
              </a:p>
            </p:txBody>
          </p:sp>
        </p:grpSp>
        <p:sp>
          <p:nvSpPr>
            <p:cNvPr id="2068" name="Freeform 37"/>
            <p:cNvSpPr/>
            <p:nvPr userDrawn="1"/>
          </p:nvSpPr>
          <p:spPr>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0" b="0"/>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alpha val="100000"/>
              </a:schemeClr>
            </a:solidFill>
            <a:ln w="9525">
              <a:noFill/>
            </a:ln>
          </p:spPr>
          <p:txBody>
            <a:bodyPr/>
            <a:lstStyle/>
            <a:p>
              <a:endParaRPr lang="zh-CN" altLang="en-US"/>
            </a:p>
          </p:txBody>
        </p:sp>
        <p:sp>
          <p:nvSpPr>
            <p:cNvPr id="2069" name="Freeform 38"/>
            <p:cNvSpPr/>
            <p:nvPr userDrawn="1"/>
          </p:nvSpPr>
          <p:spPr>
            <a:xfrm rot="9832527" flipV="1">
              <a:off x="2158" y="102"/>
              <a:ext cx="681" cy="593"/>
            </a:xfrm>
            <a:custGeom>
              <a:avLst/>
              <a:gdLst/>
              <a:ahLst/>
              <a:cxnLst>
                <a:cxn ang="0">
                  <a:pos x="0" y="0"/>
                </a:cxn>
                <a:cxn ang="0">
                  <a:pos x="0" y="63"/>
                </a:cxn>
                <a:cxn ang="0">
                  <a:pos x="8" y="125"/>
                </a:cxn>
                <a:cxn ang="0">
                  <a:pos x="16" y="188"/>
                </a:cxn>
                <a:cxn ang="0">
                  <a:pos x="29" y="245"/>
                </a:cxn>
                <a:cxn ang="0">
                  <a:pos x="48" y="298"/>
                </a:cxn>
                <a:cxn ang="0">
                  <a:pos x="72" y="353"/>
                </a:cxn>
                <a:cxn ang="0">
                  <a:pos x="101" y="403"/>
                </a:cxn>
                <a:cxn ang="0">
                  <a:pos x="135" y="445"/>
                </a:cxn>
                <a:cxn ang="0">
                  <a:pos x="178" y="485"/>
                </a:cxn>
                <a:cxn ang="0">
                  <a:pos x="228" y="520"/>
                </a:cxn>
                <a:cxn ang="0">
                  <a:pos x="281" y="548"/>
                </a:cxn>
                <a:cxn ang="0">
                  <a:pos x="347" y="570"/>
                </a:cxn>
                <a:cxn ang="0">
                  <a:pos x="419" y="585"/>
                </a:cxn>
                <a:cxn ang="0">
                  <a:pos x="498" y="593"/>
                </a:cxn>
                <a:cxn ang="0">
                  <a:pos x="583" y="590"/>
                </a:cxn>
                <a:cxn ang="0">
                  <a:pos x="681" y="580"/>
                </a:cxn>
                <a:cxn ang="0">
                  <a:pos x="594" y="568"/>
                </a:cxn>
                <a:cxn ang="0">
                  <a:pos x="517" y="550"/>
                </a:cxn>
                <a:cxn ang="0">
                  <a:pos x="450" y="530"/>
                </a:cxn>
                <a:cxn ang="0">
                  <a:pos x="392" y="510"/>
                </a:cxn>
                <a:cxn ang="0">
                  <a:pos x="339" y="483"/>
                </a:cxn>
                <a:cxn ang="0">
                  <a:pos x="297" y="455"/>
                </a:cxn>
                <a:cxn ang="0">
                  <a:pos x="257" y="423"/>
                </a:cxn>
                <a:cxn ang="0">
                  <a:pos x="223" y="388"/>
                </a:cxn>
                <a:cxn ang="0">
                  <a:pos x="191" y="353"/>
                </a:cxn>
                <a:cxn ang="0">
                  <a:pos x="162" y="313"/>
                </a:cxn>
                <a:cxn ang="0">
                  <a:pos x="138" y="268"/>
                </a:cxn>
                <a:cxn ang="0">
                  <a:pos x="114" y="220"/>
                </a:cxn>
                <a:cxn ang="0">
                  <a:pos x="87" y="173"/>
                </a:cxn>
                <a:cxn ang="0">
                  <a:pos x="61" y="118"/>
                </a:cxn>
                <a:cxn ang="0">
                  <a:pos x="32" y="60"/>
                </a:cxn>
                <a:cxn ang="0">
                  <a:pos x="0" y="0"/>
                </a:cxn>
              </a:cxnLst>
              <a:rect l="0" t="0" r="0" b="0"/>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alpha val="100000"/>
              </a:schemeClr>
            </a:solidFill>
            <a:ln w="9525">
              <a:noFill/>
            </a:ln>
          </p:spPr>
          <p:txBody>
            <a:bodyPr/>
            <a:lstStyle/>
            <a:p>
              <a:endParaRPr lang="zh-CN" altLang="en-US"/>
            </a:p>
          </p:txBody>
        </p:sp>
        <p:sp>
          <p:nvSpPr>
            <p:cNvPr id="2070" name="Freeform 39"/>
            <p:cNvSpPr/>
            <p:nvPr userDrawn="1"/>
          </p:nvSpPr>
          <p:spPr>
            <a:xfrm rot="9832527" flipV="1">
              <a:off x="1997" y="858"/>
              <a:ext cx="330" cy="278"/>
            </a:xfrm>
            <a:custGeom>
              <a:avLst/>
              <a:gdLst/>
              <a:ahLst/>
              <a:cxnLst>
                <a:cxn ang="0">
                  <a:pos x="205" y="0"/>
                </a:cxn>
                <a:cxn ang="0">
                  <a:pos x="330" y="273"/>
                </a:cxn>
                <a:cxn ang="0">
                  <a:pos x="319" y="270"/>
                </a:cxn>
                <a:cxn ang="0">
                  <a:pos x="285" y="265"/>
                </a:cxn>
                <a:cxn ang="0">
                  <a:pos x="237" y="255"/>
                </a:cxn>
                <a:cxn ang="0">
                  <a:pos x="181" y="250"/>
                </a:cxn>
                <a:cxn ang="0">
                  <a:pos x="120" y="245"/>
                </a:cxn>
                <a:cxn ang="0">
                  <a:pos x="67" y="248"/>
                </a:cxn>
                <a:cxn ang="0">
                  <a:pos x="24" y="258"/>
                </a:cxn>
                <a:cxn ang="0">
                  <a:pos x="0" y="278"/>
                </a:cxn>
                <a:cxn ang="0">
                  <a:pos x="11" y="248"/>
                </a:cxn>
                <a:cxn ang="0">
                  <a:pos x="21" y="225"/>
                </a:cxn>
                <a:cxn ang="0">
                  <a:pos x="43" y="207"/>
                </a:cxn>
                <a:cxn ang="0">
                  <a:pos x="67" y="192"/>
                </a:cxn>
                <a:cxn ang="0">
                  <a:pos x="96" y="182"/>
                </a:cxn>
                <a:cxn ang="0">
                  <a:pos x="125" y="179"/>
                </a:cxn>
                <a:cxn ang="0">
                  <a:pos x="157" y="179"/>
                </a:cxn>
                <a:cxn ang="0">
                  <a:pos x="192" y="187"/>
                </a:cxn>
                <a:cxn ang="0">
                  <a:pos x="194" y="179"/>
                </a:cxn>
                <a:cxn ang="0">
                  <a:pos x="186" y="142"/>
                </a:cxn>
                <a:cxn ang="0">
                  <a:pos x="178" y="96"/>
                </a:cxn>
                <a:cxn ang="0">
                  <a:pos x="173" y="76"/>
                </a:cxn>
                <a:cxn ang="0">
                  <a:pos x="168" y="76"/>
                </a:cxn>
                <a:cxn ang="0">
                  <a:pos x="162" y="73"/>
                </a:cxn>
                <a:cxn ang="0">
                  <a:pos x="157" y="66"/>
                </a:cxn>
                <a:cxn ang="0">
                  <a:pos x="152" y="58"/>
                </a:cxn>
                <a:cxn ang="0">
                  <a:pos x="152" y="48"/>
                </a:cxn>
                <a:cxn ang="0">
                  <a:pos x="157" y="35"/>
                </a:cxn>
                <a:cxn ang="0">
                  <a:pos x="176" y="20"/>
                </a:cxn>
                <a:cxn ang="0">
                  <a:pos x="205" y="0"/>
                </a:cxn>
              </a:cxnLst>
              <a:rect l="0" t="0" r="0" b="0"/>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alpha val="100000"/>
              </a:schemeClr>
            </a:solidFill>
            <a:ln w="9525">
              <a:noFill/>
            </a:ln>
          </p:spPr>
          <p:txBody>
            <a:bodyPr/>
            <a:lstStyle/>
            <a:p>
              <a:endParaRPr lang="zh-CN" altLang="en-US"/>
            </a:p>
          </p:txBody>
        </p:sp>
        <p:sp>
          <p:nvSpPr>
            <p:cNvPr id="2071" name="Freeform 40"/>
            <p:cNvSpPr/>
            <p:nvPr userDrawn="1"/>
          </p:nvSpPr>
          <p:spPr>
            <a:xfrm rot="9832527" flipV="1">
              <a:off x="2224" y="808"/>
              <a:ext cx="123" cy="233"/>
            </a:xfrm>
            <a:custGeom>
              <a:avLst/>
              <a:gdLst/>
              <a:ahLst/>
              <a:cxnLst>
                <a:cxn ang="0">
                  <a:pos x="83" y="0"/>
                </a:cxn>
                <a:cxn ang="0">
                  <a:pos x="53" y="94"/>
                </a:cxn>
                <a:cxn ang="0">
                  <a:pos x="40" y="154"/>
                </a:cxn>
                <a:cxn ang="0">
                  <a:pos x="29" y="196"/>
                </a:cxn>
                <a:cxn ang="0">
                  <a:pos x="0" y="233"/>
                </a:cxn>
                <a:cxn ang="0">
                  <a:pos x="32" y="218"/>
                </a:cxn>
                <a:cxn ang="0">
                  <a:pos x="62" y="198"/>
                </a:cxn>
                <a:cxn ang="0">
                  <a:pos x="86" y="171"/>
                </a:cxn>
                <a:cxn ang="0">
                  <a:pos x="107" y="141"/>
                </a:cxn>
                <a:cxn ang="0">
                  <a:pos x="120" y="109"/>
                </a:cxn>
                <a:cxn ang="0">
                  <a:pos x="123" y="74"/>
                </a:cxn>
                <a:cxn ang="0">
                  <a:pos x="112" y="37"/>
                </a:cxn>
                <a:cxn ang="0">
                  <a:pos x="83" y="0"/>
                </a:cxn>
              </a:cxnLst>
              <a:rect l="0" t="0" r="0" b="0"/>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alpha val="100000"/>
              </a:schemeClr>
            </a:solidFill>
            <a:ln w="9525">
              <a:noFill/>
            </a:ln>
          </p:spPr>
          <p:txBody>
            <a:bodyPr/>
            <a:lstStyle/>
            <a:p>
              <a:endParaRPr lang="zh-CN" altLang="en-US"/>
            </a:p>
          </p:txBody>
        </p:sp>
        <p:sp>
          <p:nvSpPr>
            <p:cNvPr id="2072" name="Freeform 41"/>
            <p:cNvSpPr/>
            <p:nvPr userDrawn="1"/>
          </p:nvSpPr>
          <p:spPr>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0" b="0"/>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alpha val="100000"/>
              </a:schemeClr>
            </a:solidFill>
            <a:ln w="9525">
              <a:noFill/>
            </a:ln>
          </p:spPr>
          <p:txBody>
            <a:bodyPr/>
            <a:lstStyle/>
            <a:p>
              <a:endParaRPr lang="zh-CN" altLang="en-US"/>
            </a:p>
          </p:txBody>
        </p:sp>
        <p:sp>
          <p:nvSpPr>
            <p:cNvPr id="2073" name="Freeform 42"/>
            <p:cNvSpPr/>
            <p:nvPr userDrawn="1"/>
          </p:nvSpPr>
          <p:spPr>
            <a:xfrm rot="9832527" flipV="1">
              <a:off x="2173" y="1238"/>
              <a:ext cx="393" cy="2300"/>
            </a:xfrm>
            <a:custGeom>
              <a:avLst/>
              <a:gdLst/>
              <a:ahLst/>
              <a:cxnLst>
                <a:cxn ang="0">
                  <a:pos x="0" y="0"/>
                </a:cxn>
                <a:cxn ang="0">
                  <a:pos x="16" y="20"/>
                </a:cxn>
                <a:cxn ang="0">
                  <a:pos x="42" y="46"/>
                </a:cxn>
                <a:cxn ang="0">
                  <a:pos x="74" y="78"/>
                </a:cxn>
                <a:cxn ang="0">
                  <a:pos x="108" y="121"/>
                </a:cxn>
                <a:cxn ang="0">
                  <a:pos x="153" y="173"/>
                </a:cxn>
                <a:cxn ang="0">
                  <a:pos x="193" y="229"/>
                </a:cxn>
                <a:cxn ang="0">
                  <a:pos x="232" y="294"/>
                </a:cxn>
                <a:cxn ang="0">
                  <a:pos x="264" y="369"/>
                </a:cxn>
                <a:cxn ang="0">
                  <a:pos x="295" y="448"/>
                </a:cxn>
                <a:cxn ang="0">
                  <a:pos x="317" y="539"/>
                </a:cxn>
                <a:cxn ang="0">
                  <a:pos x="327" y="640"/>
                </a:cxn>
                <a:cxn ang="0">
                  <a:pos x="332" y="745"/>
                </a:cxn>
                <a:cxn ang="0">
                  <a:pos x="317" y="863"/>
                </a:cxn>
                <a:cxn ang="0">
                  <a:pos x="287" y="987"/>
                </a:cxn>
                <a:cxn ang="0">
                  <a:pos x="243" y="1117"/>
                </a:cxn>
                <a:cxn ang="0">
                  <a:pos x="177" y="1261"/>
                </a:cxn>
                <a:cxn ang="0">
                  <a:pos x="103" y="1424"/>
                </a:cxn>
                <a:cxn ang="0">
                  <a:pos x="55" y="1575"/>
                </a:cxn>
                <a:cxn ang="0">
                  <a:pos x="26" y="1715"/>
                </a:cxn>
                <a:cxn ang="0">
                  <a:pos x="16" y="1849"/>
                </a:cxn>
                <a:cxn ang="0">
                  <a:pos x="16" y="1977"/>
                </a:cxn>
                <a:cxn ang="0">
                  <a:pos x="21" y="2094"/>
                </a:cxn>
                <a:cxn ang="0">
                  <a:pos x="32" y="2199"/>
                </a:cxn>
                <a:cxn ang="0">
                  <a:pos x="37" y="2300"/>
                </a:cxn>
                <a:cxn ang="0">
                  <a:pos x="108" y="2248"/>
                </a:cxn>
                <a:cxn ang="0">
                  <a:pos x="103" y="2222"/>
                </a:cxn>
                <a:cxn ang="0">
                  <a:pos x="95" y="2146"/>
                </a:cxn>
                <a:cxn ang="0">
                  <a:pos x="87" y="2032"/>
                </a:cxn>
                <a:cxn ang="0">
                  <a:pos x="92" y="1879"/>
                </a:cxn>
                <a:cxn ang="0">
                  <a:pos x="108" y="1696"/>
                </a:cxn>
                <a:cxn ang="0">
                  <a:pos x="153" y="1487"/>
                </a:cxn>
                <a:cxn ang="0">
                  <a:pos x="227" y="1261"/>
                </a:cxn>
                <a:cxn ang="0">
                  <a:pos x="340" y="1023"/>
                </a:cxn>
                <a:cxn ang="0">
                  <a:pos x="377" y="912"/>
                </a:cxn>
                <a:cxn ang="0">
                  <a:pos x="393" y="768"/>
                </a:cxn>
                <a:cxn ang="0">
                  <a:pos x="380" y="601"/>
                </a:cxn>
                <a:cxn ang="0">
                  <a:pos x="346" y="438"/>
                </a:cxn>
                <a:cxn ang="0">
                  <a:pos x="287" y="278"/>
                </a:cxn>
                <a:cxn ang="0">
                  <a:pos x="214" y="144"/>
                </a:cxn>
                <a:cxn ang="0">
                  <a:pos x="116" y="46"/>
                </a:cxn>
                <a:cxn ang="0">
                  <a:pos x="0" y="0"/>
                </a:cxn>
              </a:cxnLst>
              <a:rect l="0" t="0" r="0" b="0"/>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alpha val="100000"/>
              </a:schemeClr>
            </a:solidFill>
            <a:ln w="9525">
              <a:noFill/>
            </a:ln>
          </p:spPr>
          <p:txBody>
            <a:bodyPr/>
            <a:lstStyle/>
            <a:p>
              <a:endParaRPr lang="zh-CN" altLang="en-US"/>
            </a:p>
          </p:txBody>
        </p:sp>
        <p:sp>
          <p:nvSpPr>
            <p:cNvPr id="2074" name="Freeform 43"/>
            <p:cNvSpPr/>
            <p:nvPr userDrawn="1"/>
          </p:nvSpPr>
          <p:spPr>
            <a:xfrm>
              <a:off x="0" y="1848"/>
              <a:ext cx="36" cy="132"/>
            </a:xfrm>
            <a:custGeom>
              <a:avLst/>
              <a:gdLst/>
              <a:ahLst/>
              <a:cxnLst>
                <a:cxn ang="0">
                  <a:pos x="0" y="0"/>
                </a:cxn>
                <a:cxn ang="0">
                  <a:pos x="36" y="12"/>
                </a:cxn>
                <a:cxn ang="0">
                  <a:pos x="0" y="132"/>
                </a:cxn>
                <a:cxn ang="0">
                  <a:pos x="0" y="0"/>
                </a:cxn>
              </a:cxnLst>
              <a:rect l="0" t="0" r="0" b="0"/>
              <a:pathLst>
                <a:path w="36" h="132">
                  <a:moveTo>
                    <a:pt x="0" y="0"/>
                  </a:moveTo>
                  <a:lnTo>
                    <a:pt x="36" y="12"/>
                  </a:lnTo>
                  <a:lnTo>
                    <a:pt x="0" y="132"/>
                  </a:lnTo>
                  <a:lnTo>
                    <a:pt x="0" y="0"/>
                  </a:lnTo>
                  <a:close/>
                </a:path>
              </a:pathLst>
            </a:custGeom>
            <a:solidFill>
              <a:schemeClr val="folHlink">
                <a:alpha val="100000"/>
              </a:schemeClr>
            </a:solidFill>
            <a:ln w="9525">
              <a:noFill/>
            </a:ln>
          </p:spPr>
          <p:txBody>
            <a:bodyPr/>
            <a:lstStyle/>
            <a:p>
              <a:endParaRPr lang="zh-CN" altLang="en-US"/>
            </a:p>
          </p:txBody>
        </p:sp>
      </p:grpSp>
      <p:sp>
        <p:nvSpPr>
          <p:cNvPr id="2051" name="Rectangle 45"/>
          <p:cNvSpPr>
            <a:spLocks noGrp="1"/>
          </p:cNvSpPr>
          <p:nvPr>
            <p:ph type="title"/>
          </p:nvPr>
        </p:nvSpPr>
        <p:spPr>
          <a:xfrm>
            <a:off x="442913" y="103188"/>
            <a:ext cx="8243887" cy="1314450"/>
          </a:xfrm>
          <a:prstGeom prst="rect">
            <a:avLst/>
          </a:prstGeom>
          <a:noFill/>
          <a:ln w="9525">
            <a:noFill/>
          </a:ln>
        </p:spPr>
        <p:txBody>
          <a:bodyPr anchor="b"/>
          <a:lstStyle/>
          <a:p>
            <a:pPr lvl="0"/>
            <a:r>
              <a:rPr lang="zh-CN" altLang="en-US" dirty="0"/>
              <a:t>单击此处编辑母版标题样式</a:t>
            </a:r>
          </a:p>
        </p:txBody>
      </p:sp>
      <p:sp>
        <p:nvSpPr>
          <p:cNvPr id="2052" name="Rectangle 46"/>
          <p:cNvSpPr>
            <a:spLocks noGrp="1"/>
          </p:cNvSpPr>
          <p:nvPr>
            <p:ph type="body"/>
          </p:nvPr>
        </p:nvSpPr>
        <p:spPr>
          <a:xfrm>
            <a:off x="457200" y="1600200"/>
            <a:ext cx="8229600" cy="445611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Rectangle 44"/>
          <p:cNvSpPr>
            <a:spLocks noGrp="1"/>
          </p:cNvSpPr>
          <p:nvPr>
            <p:ph type="dt" sz="half" idx="2"/>
          </p:nvPr>
        </p:nvSpPr>
        <p:spPr>
          <a:xfrm>
            <a:off x="457200" y="6248400"/>
            <a:ext cx="2133600" cy="457200"/>
          </a:xfrm>
          <a:prstGeom prst="rect">
            <a:avLst/>
          </a:prstGeom>
          <a:noFill/>
          <a:ln w="9525">
            <a:noFill/>
          </a:ln>
        </p:spPr>
        <p:txBody>
          <a:bodyPr/>
          <a:lstStyle>
            <a:lvl1pPr>
              <a:defRPr sz="14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Rectangle 45"/>
          <p:cNvSpPr>
            <a:spLocks noGrp="1"/>
          </p:cNvSpPr>
          <p:nvPr>
            <p:ph type="ftr" sz="quarter" idx="3"/>
          </p:nvPr>
        </p:nvSpPr>
        <p:spPr>
          <a:xfrm>
            <a:off x="3124200" y="6248400"/>
            <a:ext cx="2895600" cy="457200"/>
          </a:xfrm>
          <a:prstGeom prst="rect">
            <a:avLst/>
          </a:prstGeom>
          <a:noFill/>
          <a:ln w="9525">
            <a:noFill/>
          </a:ln>
        </p:spPr>
        <p:txBody>
          <a:bodyPr/>
          <a:lstStyle>
            <a:lvl1pPr algn="ctr">
              <a:defRPr sz="1400" noProof="1" dirty="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x-none" sz="1400" b="0"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Rectangle 46"/>
          <p:cNvSpPr>
            <a:spLocks noGrp="1"/>
          </p:cNvSpPr>
          <p:nvPr>
            <p:ph type="sldNum" sz="quarter" idx="4"/>
          </p:nvPr>
        </p:nvSpPr>
        <p:spPr>
          <a:xfrm>
            <a:off x="6553200" y="6243638"/>
            <a:ext cx="2133600" cy="45720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Verdana" panose="020B0604030504040204" pitchFamily="34" charset="0"/>
              </a:rPr>
              <a:pPr lvl="0" eaLnBrk="1" hangingPunct="1"/>
              <a:t>‹#›</a:t>
            </a:fld>
            <a:endParaRPr lang="en-US" altLang="zh-CN" dirty="0">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Bar dir="vert"/>
  </p:transition>
  <p:hf sldNum="0" hdr="0" ftr="0" dt="0"/>
  <p:txStyles>
    <p:titleStyle>
      <a:lvl1pPr algn="ctr" rtl="0" eaLnBrk="0" fontAlgn="base" hangingPunct="0">
        <a:lnSpc>
          <a:spcPct val="90000"/>
        </a:lnSpc>
        <a:spcBef>
          <a:spcPct val="0"/>
        </a:spcBef>
        <a:spcAft>
          <a:spcPct val="0"/>
        </a:spcAft>
        <a:defRPr sz="4400" kern="1200">
          <a:solidFill>
            <a:schemeClr val="tx2"/>
          </a:solidFill>
          <a:latin typeface="+mj-lt"/>
          <a:ea typeface="+mj-ea"/>
          <a:cs typeface="+mj-cs"/>
        </a:defRPr>
      </a:lvl1pPr>
      <a:lvl2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2pPr>
      <a:lvl3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3pPr>
      <a:lvl4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4pPr>
      <a:lvl5pPr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5pPr>
      <a:lvl6pPr marL="4572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6pPr>
      <a:lvl7pPr marL="9144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7pPr>
      <a:lvl8pPr marL="13716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8pPr>
      <a:lvl9pPr marL="1828800" algn="ctr" rtl="0" eaLnBrk="0" fontAlgn="base" hangingPunct="0">
        <a:lnSpc>
          <a:spcPct val="90000"/>
        </a:lnSpc>
        <a:spcBef>
          <a:spcPct val="0"/>
        </a:spcBef>
        <a:spcAft>
          <a:spcPct val="0"/>
        </a:spcAft>
        <a:defRPr sz="4400">
          <a:solidFill>
            <a:schemeClr val="tx2"/>
          </a:solidFill>
          <a:latin typeface="Verdan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6.png"/><Relationship Id="rId2" Type="http://schemas.openxmlformats.org/officeDocument/2006/relationships/slide" Target="slide27.xml"/><Relationship Id="rId1" Type="http://schemas.openxmlformats.org/officeDocument/2006/relationships/slideLayout" Target="../slideLayouts/slideLayout18.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Microsoft_Office_Word_97_-_2003___11111.doc"/><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a:t>
            </a:fld>
            <a:endParaRPr lang="en-US" altLang="zh-CN" sz="1400" dirty="0">
              <a:latin typeface="Verdana" panose="020B0604030504040204" pitchFamily="34" charset="0"/>
            </a:endParaRPr>
          </a:p>
        </p:txBody>
      </p:sp>
      <p:sp>
        <p:nvSpPr>
          <p:cNvPr id="3075" name="Rectangle 2"/>
          <p:cNvSpPr>
            <a:spLocks noGrp="1"/>
          </p:cNvSpPr>
          <p:nvPr>
            <p:ph type="title"/>
          </p:nvPr>
        </p:nvSpPr>
        <p:spPr>
          <a:ln/>
        </p:spPr>
        <p:txBody>
          <a:bodyPr vert="horz" wrap="square" lIns="91440" tIns="45720" rIns="91440" bIns="45720" anchor="b"/>
          <a:lstStyle/>
          <a:p>
            <a:endParaRPr lang="zh-CN" altLang="en-US" dirty="0"/>
          </a:p>
        </p:txBody>
      </p:sp>
      <p:sp>
        <p:nvSpPr>
          <p:cNvPr id="3076" name="Rectangle 3"/>
          <p:cNvSpPr>
            <a:spLocks noGrp="1"/>
          </p:cNvSpPr>
          <p:nvPr>
            <p:ph type="body"/>
          </p:nvPr>
        </p:nvSpPr>
        <p:spPr>
          <a:ln/>
        </p:spPr>
        <p:txBody>
          <a:bodyPr vert="horz" wrap="square" lIns="91440" tIns="45720" rIns="91440" bIns="45720" anchor="t"/>
          <a:lstStyle/>
          <a:p>
            <a:endParaRPr lang="zh-CN" altLang="en-US" dirty="0"/>
          </a:p>
        </p:txBody>
      </p:sp>
      <p:pic>
        <p:nvPicPr>
          <p:cNvPr id="3077" name="Picture 4" descr="菊窗"/>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4102" name="Text Box 5"/>
          <p:cNvSpPr txBox="1"/>
          <p:nvPr/>
        </p:nvSpPr>
        <p:spPr>
          <a:xfrm>
            <a:off x="1258888" y="2205038"/>
            <a:ext cx="7058025" cy="3277820"/>
          </a:xfrm>
          <a:prstGeom prst="rect">
            <a:avLst/>
          </a:prstGeom>
          <a:noFill/>
          <a:ln w="9525">
            <a:noFill/>
          </a:ln>
        </p:spPr>
        <p:txBody>
          <a:bodyPr>
            <a:spAutoFit/>
          </a:bodyPr>
          <a:lstStyle/>
          <a:p>
            <a:pPr>
              <a:spcBef>
                <a:spcPct val="50000"/>
              </a:spcBef>
            </a:pPr>
            <a:r>
              <a:rPr lang="zh-CN" altLang="en-US" sz="5400" b="1" dirty="0" smtClean="0">
                <a:solidFill>
                  <a:srgbClr val="FF0000"/>
                </a:solidFill>
                <a:latin typeface="隶书" pitchFamily="49" charset="-122"/>
                <a:ea typeface="隶书" pitchFamily="49" charset="-122"/>
              </a:rPr>
              <a:t>     文</a:t>
            </a:r>
            <a:r>
              <a:rPr lang="zh-CN" altLang="en-US" sz="5400" b="1" dirty="0">
                <a:solidFill>
                  <a:srgbClr val="FF0000"/>
                </a:solidFill>
                <a:latin typeface="隶书" pitchFamily="49" charset="-122"/>
                <a:ea typeface="隶书" pitchFamily="49" charset="-122"/>
              </a:rPr>
              <a:t>言文专</a:t>
            </a:r>
            <a:r>
              <a:rPr lang="zh-CN" altLang="en-US" sz="5400" b="1" dirty="0" smtClean="0">
                <a:solidFill>
                  <a:srgbClr val="FF0000"/>
                </a:solidFill>
                <a:latin typeface="隶书" pitchFamily="49" charset="-122"/>
                <a:ea typeface="隶书" pitchFamily="49" charset="-122"/>
              </a:rPr>
              <a:t>题</a:t>
            </a:r>
            <a:endParaRPr lang="en-US" altLang="zh-CN" sz="5400" b="1" dirty="0" smtClean="0">
              <a:solidFill>
                <a:srgbClr val="FF0000"/>
              </a:solidFill>
              <a:latin typeface="隶书" pitchFamily="49" charset="-122"/>
              <a:ea typeface="隶书" pitchFamily="49" charset="-122"/>
            </a:endParaRPr>
          </a:p>
          <a:p>
            <a:pPr>
              <a:spcBef>
                <a:spcPct val="50000"/>
              </a:spcBef>
            </a:pPr>
            <a:r>
              <a:rPr lang="en-US" altLang="zh-CN" sz="5400" b="1" dirty="0" smtClean="0">
                <a:solidFill>
                  <a:srgbClr val="FF0000"/>
                </a:solidFill>
                <a:latin typeface="Times New Roman" panose="02020603050405020304" pitchFamily="18" charset="0"/>
                <a:ea typeface="隶书" pitchFamily="49" charset="-122"/>
              </a:rPr>
              <a:t>        </a:t>
            </a:r>
            <a:r>
              <a:rPr lang="zh-CN" altLang="en-US" sz="5400" b="1" dirty="0" smtClean="0">
                <a:solidFill>
                  <a:srgbClr val="FF0000"/>
                </a:solidFill>
                <a:latin typeface="Times New Roman" panose="02020603050405020304" pitchFamily="18" charset="0"/>
                <a:ea typeface="隶书" pitchFamily="49" charset="-122"/>
              </a:rPr>
              <a:t>——实词</a:t>
            </a:r>
            <a:endParaRPr lang="zh-CN" altLang="en-US" sz="5400" b="1" dirty="0">
              <a:solidFill>
                <a:srgbClr val="FF0000"/>
              </a:solidFill>
              <a:latin typeface="隶书" pitchFamily="49" charset="-122"/>
              <a:ea typeface="隶书" pitchFamily="49" charset="-122"/>
            </a:endParaRPr>
          </a:p>
          <a:p>
            <a:pPr>
              <a:spcBef>
                <a:spcPct val="50000"/>
              </a:spcBef>
            </a:pPr>
            <a:endParaRPr lang="zh-CN" altLang="en-US" sz="4800" b="1" dirty="0">
              <a:solidFill>
                <a:srgbClr val="FF0000"/>
              </a:solidFill>
              <a:latin typeface="隶书" pitchFamily="49" charset="-122"/>
              <a:ea typeface="隶书"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fade">
                                      <p:cBhvr>
                                        <p:cTn id="7" dur="770" decel="100000"/>
                                        <p:tgtEl>
                                          <p:spTgt spid="4102"/>
                                        </p:tgtEl>
                                      </p:cBhvr>
                                    </p:animEffect>
                                    <p:animScale>
                                      <p:cBhvr>
                                        <p:cTn id="8" dur="770" decel="100000"/>
                                        <p:tgtEl>
                                          <p:spTgt spid="4102"/>
                                        </p:tgtEl>
                                      </p:cBhvr>
                                      <p:from x="10000" y="10000"/>
                                      <p:to x="200000" y="450000"/>
                                    </p:animScale>
                                    <p:animScale>
                                      <p:cBhvr>
                                        <p:cTn id="9" dur="1230" accel="100000" fill="hold">
                                          <p:stCondLst>
                                            <p:cond delay="770"/>
                                          </p:stCondLst>
                                        </p:cTn>
                                        <p:tgtEl>
                                          <p:spTgt spid="4102"/>
                                        </p:tgtEl>
                                      </p:cBhvr>
                                      <p:from x="200000" y="450000"/>
                                      <p:to x="100000" y="100000"/>
                                    </p:animScale>
                                    <p:set>
                                      <p:cBhvr>
                                        <p:cTn id="10" dur="770" fill="hold"/>
                                        <p:tgtEl>
                                          <p:spTgt spid="4102"/>
                                        </p:tgtEl>
                                        <p:attrNameLst>
                                          <p:attrName>ppt_x</p:attrName>
                                        </p:attrNameLst>
                                      </p:cBhvr>
                                      <p:to>
                                        <p:strVal val="(0.5)"/>
                                      </p:to>
                                    </p:set>
                                    <p:anim from="(0.5)" to="(#ppt_x)" calcmode="lin" valueType="num">
                                      <p:cBhvr>
                                        <p:cTn id="11" dur="1230" accel="100000" fill="hold">
                                          <p:stCondLst>
                                            <p:cond delay="770"/>
                                          </p:stCondLst>
                                        </p:cTn>
                                        <p:tgtEl>
                                          <p:spTgt spid="4102"/>
                                        </p:tgtEl>
                                        <p:attrNameLst>
                                          <p:attrName>ppt_x</p:attrName>
                                        </p:attrNameLst>
                                      </p:cBhvr>
                                    </p:anim>
                                    <p:set>
                                      <p:cBhvr>
                                        <p:cTn id="12" dur="770" fill="hold"/>
                                        <p:tgtEl>
                                          <p:spTgt spid="4102"/>
                                        </p:tgtEl>
                                        <p:attrNameLst>
                                          <p:attrName>ppt_y</p:attrName>
                                        </p:attrNameLst>
                                      </p:cBhvr>
                                      <p:to>
                                        <p:strVal val="(#ppt_y+0.4)"/>
                                      </p:to>
                                    </p:set>
                                    <p:anim from="(#ppt_y+0.4)" to="(#ppt_y)" calcmode="lin" valueType="num">
                                      <p:cBhvr>
                                        <p:cTn id="13" dur="1230" accel="100000" fill="hold">
                                          <p:stCondLst>
                                            <p:cond delay="770"/>
                                          </p:stCondLst>
                                        </p:cTn>
                                        <p:tgtEl>
                                          <p:spTgt spid="410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671513" y="762000"/>
            <a:ext cx="8243887" cy="884238"/>
          </a:xfrm>
          <a:ln/>
        </p:spPr>
        <p:txBody>
          <a:bodyPr vert="horz" wrap="square" lIns="91440" tIns="45720" rIns="91440" bIns="45720" anchor="b"/>
          <a:lstStyle/>
          <a:p>
            <a:r>
              <a:rPr lang="zh-CN" altLang="en-US" sz="4000" b="1" dirty="0">
                <a:solidFill>
                  <a:srgbClr val="FF0000"/>
                </a:solidFill>
                <a:latin typeface="楷体" panose="02010609060101010101" pitchFamily="49" charset="-122"/>
                <a:ea typeface="楷体" panose="02010609060101010101" pitchFamily="49" charset="-122"/>
              </a:rPr>
              <a:t>巧借</a:t>
            </a:r>
            <a:r>
              <a:rPr lang="zh-CN" altLang="en-US" sz="4000" b="1" u="sng" dirty="0">
                <a:solidFill>
                  <a:srgbClr val="0000CC"/>
                </a:solidFill>
                <a:latin typeface="楷体" panose="02010609060101010101" pitchFamily="49" charset="-122"/>
                <a:ea typeface="楷体" panose="02010609060101010101" pitchFamily="49" charset="-122"/>
              </a:rPr>
              <a:t>语法功能</a:t>
            </a:r>
            <a:r>
              <a:rPr lang="zh-CN" altLang="en-US" sz="4000" b="1" dirty="0">
                <a:solidFill>
                  <a:srgbClr val="FF0000"/>
                </a:solidFill>
                <a:latin typeface="楷体" panose="02010609060101010101" pitchFamily="49" charset="-122"/>
                <a:ea typeface="楷体" panose="02010609060101010101" pitchFamily="49" charset="-122"/>
              </a:rPr>
              <a:t>辨识</a:t>
            </a:r>
            <a:r>
              <a:rPr lang="zh-CN" altLang="en-US" sz="4000" b="1" dirty="0">
                <a:solidFill>
                  <a:srgbClr val="0000CC"/>
                </a:solidFill>
                <a:latin typeface="楷体" panose="02010609060101010101" pitchFamily="49" charset="-122"/>
                <a:ea typeface="楷体" panose="02010609060101010101" pitchFamily="49" charset="-122"/>
              </a:rPr>
              <a:t>词类活用</a:t>
            </a:r>
          </a:p>
        </p:txBody>
      </p:sp>
      <p:sp>
        <p:nvSpPr>
          <p:cNvPr id="21507" name="Rectangle 3"/>
          <p:cNvSpPr>
            <a:spLocks noGrp="1"/>
          </p:cNvSpPr>
          <p:nvPr>
            <p:ph idx="1"/>
          </p:nvPr>
        </p:nvSpPr>
        <p:spPr>
          <a:xfrm>
            <a:off x="0" y="1981200"/>
            <a:ext cx="8915400" cy="4343400"/>
          </a:xfrm>
          <a:ln/>
        </p:spPr>
        <p:txBody>
          <a:bodyPr vert="horz" wrap="square" lIns="91440" tIns="45720" rIns="91440" bIns="45720" anchor="t"/>
          <a:lstStyle/>
          <a:p>
            <a:pPr>
              <a:buNone/>
            </a:pPr>
            <a:r>
              <a:rPr lang="zh-CN" altLang="en-US" b="1" dirty="0"/>
              <a:t>      </a:t>
            </a:r>
            <a:r>
              <a:rPr lang="zh-CN" altLang="en-US" sz="2800" b="1" dirty="0">
                <a:solidFill>
                  <a:srgbClr val="020202"/>
                </a:solidFill>
                <a:latin typeface="楷体" panose="02010609060101010101" pitchFamily="49" charset="-122"/>
                <a:ea typeface="楷体" panose="02010609060101010101" pitchFamily="49" charset="-122"/>
              </a:rPr>
              <a:t>古汉语中，每一类词的语法功能也都是固定的。</a:t>
            </a:r>
          </a:p>
          <a:p>
            <a:pPr>
              <a:buNone/>
            </a:pPr>
            <a:r>
              <a:rPr lang="zh-CN" altLang="en-US" sz="2800" b="1" dirty="0">
                <a:solidFill>
                  <a:srgbClr val="020202"/>
                </a:solidFill>
                <a:latin typeface="楷体" panose="02010609060101010101" pitchFamily="49" charset="-122"/>
                <a:ea typeface="楷体" panose="02010609060101010101" pitchFamily="49" charset="-122"/>
              </a:rPr>
              <a:t>     如：名词经常充当主语、宾语、定语，</a:t>
            </a:r>
          </a:p>
          <a:p>
            <a:pPr>
              <a:buNone/>
            </a:pPr>
            <a:r>
              <a:rPr lang="zh-CN" altLang="en-US" sz="2800" b="1" dirty="0">
                <a:solidFill>
                  <a:srgbClr val="020202"/>
                </a:solidFill>
                <a:latin typeface="楷体" panose="02010609060101010101" pitchFamily="49" charset="-122"/>
                <a:ea typeface="楷体" panose="02010609060101010101" pitchFamily="49" charset="-122"/>
              </a:rPr>
              <a:t>         动词经常充当谓语，</a:t>
            </a:r>
          </a:p>
          <a:p>
            <a:pPr>
              <a:buNone/>
            </a:pPr>
            <a:r>
              <a:rPr lang="zh-CN" altLang="en-US" sz="2800" b="1" dirty="0">
                <a:solidFill>
                  <a:srgbClr val="020202"/>
                </a:solidFill>
                <a:latin typeface="楷体" panose="02010609060101010101" pitchFamily="49" charset="-122"/>
                <a:ea typeface="楷体" panose="02010609060101010101" pitchFamily="49" charset="-122"/>
              </a:rPr>
              <a:t>         形容词经常充当定语、状语和谓语。</a:t>
            </a:r>
          </a:p>
          <a:p>
            <a:pPr>
              <a:buNone/>
            </a:pPr>
            <a:r>
              <a:rPr lang="zh-CN" altLang="en-US" sz="2800" b="1" dirty="0">
                <a:solidFill>
                  <a:srgbClr val="020202"/>
                </a:solidFill>
                <a:latin typeface="楷体" panose="02010609060101010101" pitchFamily="49" charset="-122"/>
                <a:ea typeface="楷体" panose="02010609060101010101" pitchFamily="49" charset="-122"/>
              </a:rPr>
              <a:t> </a:t>
            </a:r>
            <a:r>
              <a:rPr lang="en-US" altLang="zh-CN" sz="2800" b="1" dirty="0">
                <a:solidFill>
                  <a:srgbClr val="020202"/>
                </a:solidFill>
                <a:latin typeface="楷体" panose="02010609060101010101" pitchFamily="49" charset="-122"/>
                <a:ea typeface="楷体" panose="02010609060101010101" pitchFamily="49" charset="-122"/>
              </a:rPr>
              <a:t>【</a:t>
            </a:r>
            <a:r>
              <a:rPr lang="zh-CN" altLang="en-US" sz="2800" b="1" dirty="0">
                <a:solidFill>
                  <a:srgbClr val="020202"/>
                </a:solidFill>
                <a:latin typeface="楷体" panose="02010609060101010101" pitchFamily="49" charset="-122"/>
                <a:ea typeface="楷体" panose="02010609060101010101" pitchFamily="49" charset="-122"/>
              </a:rPr>
              <a:t>规律</a:t>
            </a:r>
            <a:r>
              <a:rPr lang="en-US" altLang="zh-CN" sz="2800" b="1" dirty="0">
                <a:solidFill>
                  <a:srgbClr val="020202"/>
                </a:solidFill>
                <a:latin typeface="楷体" panose="02010609060101010101" pitchFamily="49" charset="-122"/>
                <a:ea typeface="楷体" panose="02010609060101010101" pitchFamily="49" charset="-122"/>
              </a:rPr>
              <a:t>】</a:t>
            </a:r>
          </a:p>
          <a:p>
            <a:pPr>
              <a:buNone/>
            </a:pPr>
            <a:r>
              <a:rPr lang="zh-CN" altLang="en-US" sz="2800" b="1" dirty="0">
                <a:solidFill>
                  <a:srgbClr val="020202"/>
                </a:solidFill>
                <a:latin typeface="楷体" panose="02010609060101010101" pitchFamily="49" charset="-122"/>
                <a:ea typeface="楷体" panose="02010609060101010101" pitchFamily="49" charset="-122"/>
              </a:rPr>
              <a:t>      阅读文言文，对句子进行</a:t>
            </a:r>
            <a:r>
              <a:rPr lang="zh-CN" altLang="en-US" sz="2800" b="1" u="sng" dirty="0">
                <a:solidFill>
                  <a:srgbClr val="0000CC"/>
                </a:solidFill>
                <a:latin typeface="楷体" panose="02010609060101010101" pitchFamily="49" charset="-122"/>
                <a:ea typeface="楷体" panose="02010609060101010101" pitchFamily="49" charset="-122"/>
              </a:rPr>
              <a:t>语法分析</a:t>
            </a:r>
            <a:r>
              <a:rPr lang="zh-CN" altLang="en-US" sz="2800" b="1" dirty="0">
                <a:solidFill>
                  <a:srgbClr val="020202"/>
                </a:solidFill>
                <a:latin typeface="楷体" panose="02010609060101010101" pitchFamily="49" charset="-122"/>
                <a:ea typeface="楷体" panose="02010609060101010101" pitchFamily="49" charset="-122"/>
              </a:rPr>
              <a:t>时，</a:t>
            </a:r>
            <a:r>
              <a:rPr lang="zh-CN" altLang="en-US" sz="2800" b="1" dirty="0">
                <a:solidFill>
                  <a:srgbClr val="FF0000"/>
                </a:solidFill>
                <a:latin typeface="楷体" panose="02010609060101010101" pitchFamily="49" charset="-122"/>
                <a:ea typeface="楷体" panose="02010609060101010101" pitchFamily="49" charset="-122"/>
              </a:rPr>
              <a:t>如果发现一个词充当了其语法功能之外的成分，则可断定其活用为了另一类词</a:t>
            </a:r>
            <a:r>
              <a:rPr lang="zh-CN" altLang="en-US" sz="2800" b="1" dirty="0">
                <a:solidFill>
                  <a:srgbClr val="020202"/>
                </a:solidFill>
                <a:latin typeface="楷体" panose="02010609060101010101" pitchFamily="49" charset="-122"/>
                <a:ea typeface="楷体" panose="02010609060101010101" pitchFamily="49" charset="-122"/>
              </a:rPr>
              <a:t>。</a:t>
            </a:r>
            <a:r>
              <a:rPr lang="zh-CN" altLang="en-US" sz="2800" dirty="0">
                <a:solidFill>
                  <a:srgbClr val="020202"/>
                </a:solidFill>
                <a:latin typeface="楷体" panose="02010609060101010101" pitchFamily="49" charset="-122"/>
                <a:ea typeface="楷体" panose="02010609060101010101" pitchFamily="49" charset="-122"/>
              </a:rPr>
              <a:t> </a:t>
            </a:r>
          </a:p>
        </p:txBody>
      </p:sp>
      <p:sp>
        <p:nvSpPr>
          <p:cNvPr id="21508" name="Text Box 4"/>
          <p:cNvSpPr txBox="1"/>
          <p:nvPr/>
        </p:nvSpPr>
        <p:spPr>
          <a:xfrm>
            <a:off x="533400" y="228600"/>
            <a:ext cx="1600200" cy="547688"/>
          </a:xfrm>
          <a:prstGeom prst="rect">
            <a:avLst/>
          </a:prstGeom>
          <a:noFill/>
          <a:ln w="28575" cap="flat" cmpd="sng">
            <a:solidFill>
              <a:srgbClr val="FF00FF"/>
            </a:solidFill>
            <a:prstDash val="solid"/>
            <a:miter/>
            <a:headEnd type="none" w="med" len="med"/>
            <a:tailEnd type="none" w="med" len="med"/>
          </a:ln>
        </p:spPr>
        <p:txBody>
          <a:bodyPr>
            <a:spAutoFit/>
          </a:bodyPr>
          <a:lstStyle/>
          <a:p>
            <a:pPr>
              <a:spcBef>
                <a:spcPct val="50000"/>
              </a:spcBef>
            </a:pPr>
            <a:r>
              <a:rPr lang="zh-CN" altLang="en-US" sz="2800" b="1" dirty="0">
                <a:solidFill>
                  <a:srgbClr val="020202"/>
                </a:solidFill>
                <a:latin typeface="Verdana" panose="020B0604030504040204" pitchFamily="34" charset="0"/>
              </a:rPr>
              <a:t>问题二：</a:t>
            </a:r>
          </a:p>
        </p:txBody>
      </p:sp>
    </p:spTree>
  </p:cSld>
  <p:clrMapOvr>
    <a:masterClrMapping/>
  </p:clrMapOvr>
  <p:transition>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6"/>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11</a:t>
            </a:fld>
            <a:endParaRPr lang="en-US" altLang="zh-CN" sz="1400" dirty="0">
              <a:latin typeface="Verdana" panose="020B0604030504040204" pitchFamily="34" charset="0"/>
            </a:endParaRPr>
          </a:p>
        </p:txBody>
      </p:sp>
      <p:sp>
        <p:nvSpPr>
          <p:cNvPr id="21508" name="Text Box 3"/>
          <p:cNvSpPr txBox="1"/>
          <p:nvPr/>
        </p:nvSpPr>
        <p:spPr>
          <a:xfrm>
            <a:off x="468313" y="3357563"/>
            <a:ext cx="1258887" cy="1076325"/>
          </a:xfrm>
          <a:prstGeom prst="rect">
            <a:avLst/>
          </a:prstGeom>
          <a:solidFill>
            <a:srgbClr val="FFFFCC"/>
          </a:solidFill>
          <a:ln w="9525" cap="flat" cmpd="sng">
            <a:solidFill>
              <a:srgbClr val="808000"/>
            </a:solidFill>
            <a:prstDash val="solid"/>
            <a:miter/>
            <a:headEnd type="none" w="med" len="med"/>
            <a:tailEnd type="none" w="med" len="med"/>
          </a:ln>
        </p:spPr>
        <p:txBody>
          <a:bodyPr>
            <a:spAutoFit/>
          </a:bodyPr>
          <a:lstStyle/>
          <a:p>
            <a:pPr algn="ctr"/>
            <a:r>
              <a:rPr lang="zh-CN" altLang="en-US" sz="3200" b="1" dirty="0">
                <a:solidFill>
                  <a:srgbClr val="CC0000"/>
                </a:solidFill>
                <a:latin typeface="Arial" panose="020B0604020202020204" pitchFamily="34" charset="0"/>
                <a:ea typeface="黑体" panose="02010609060101010101" pitchFamily="49" charset="-122"/>
              </a:rPr>
              <a:t>词类</a:t>
            </a:r>
          </a:p>
          <a:p>
            <a:pPr algn="ctr"/>
            <a:r>
              <a:rPr lang="zh-CN" altLang="en-US" sz="3200" b="1" dirty="0">
                <a:solidFill>
                  <a:srgbClr val="CC0000"/>
                </a:solidFill>
                <a:latin typeface="Arial" panose="020B0604020202020204" pitchFamily="34" charset="0"/>
                <a:ea typeface="黑体" panose="02010609060101010101" pitchFamily="49" charset="-122"/>
              </a:rPr>
              <a:t>活用</a:t>
            </a:r>
          </a:p>
        </p:txBody>
      </p:sp>
      <p:sp>
        <p:nvSpPr>
          <p:cNvPr id="21509" name="AutoShape 4"/>
          <p:cNvSpPr/>
          <p:nvPr/>
        </p:nvSpPr>
        <p:spPr>
          <a:xfrm>
            <a:off x="1908175" y="1628775"/>
            <a:ext cx="431800" cy="4608513"/>
          </a:xfrm>
          <a:prstGeom prst="leftBrace">
            <a:avLst>
              <a:gd name="adj1" fmla="val 88841"/>
              <a:gd name="adj2" fmla="val 50000"/>
            </a:avLst>
          </a:prstGeom>
          <a:noFill/>
          <a:ln w="31750" cap="flat" cmpd="sng">
            <a:solidFill>
              <a:srgbClr val="FF0000"/>
            </a:solidFill>
            <a:prstDash val="solid"/>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10" name="Text Box 5">
            <a:hlinkClick r:id="rId2" action="ppaction://hlinksldjump"/>
          </p:cNvPr>
          <p:cNvSpPr txBox="1"/>
          <p:nvPr/>
        </p:nvSpPr>
        <p:spPr>
          <a:xfrm>
            <a:off x="3995738" y="1531938"/>
            <a:ext cx="2447925" cy="528637"/>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名词用作动词</a:t>
            </a:r>
          </a:p>
        </p:txBody>
      </p:sp>
      <p:sp>
        <p:nvSpPr>
          <p:cNvPr id="21511" name="Text Box 6">
            <a:hlinkClick r:id="rId3" action="ppaction://hlinksldjump"/>
          </p:cNvPr>
          <p:cNvSpPr txBox="1"/>
          <p:nvPr/>
        </p:nvSpPr>
        <p:spPr>
          <a:xfrm>
            <a:off x="3995738" y="2324100"/>
            <a:ext cx="2447925" cy="528638"/>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名词用作状语</a:t>
            </a:r>
          </a:p>
        </p:txBody>
      </p:sp>
      <p:sp>
        <p:nvSpPr>
          <p:cNvPr id="21512" name="Text Box 7">
            <a:hlinkClick r:id="rId4" action="ppaction://hlinksldjump"/>
          </p:cNvPr>
          <p:cNvSpPr txBox="1"/>
          <p:nvPr/>
        </p:nvSpPr>
        <p:spPr>
          <a:xfrm>
            <a:off x="3924300" y="3357563"/>
            <a:ext cx="2447925" cy="528637"/>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动词用作名词</a:t>
            </a:r>
          </a:p>
        </p:txBody>
      </p:sp>
      <p:sp>
        <p:nvSpPr>
          <p:cNvPr id="21513" name="Text Box 8">
            <a:hlinkClick r:id="rId5" action="ppaction://hlinksldjump"/>
          </p:cNvPr>
          <p:cNvSpPr txBox="1"/>
          <p:nvPr/>
        </p:nvSpPr>
        <p:spPr>
          <a:xfrm>
            <a:off x="3924300" y="4437063"/>
            <a:ext cx="2808288" cy="528637"/>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形容词用作名词</a:t>
            </a:r>
          </a:p>
        </p:txBody>
      </p:sp>
      <p:sp>
        <p:nvSpPr>
          <p:cNvPr id="21514" name="Text Box 9">
            <a:hlinkClick r:id="rId6" action="ppaction://hlinksldjump"/>
          </p:cNvPr>
          <p:cNvSpPr txBox="1"/>
          <p:nvPr/>
        </p:nvSpPr>
        <p:spPr>
          <a:xfrm>
            <a:off x="3897313" y="5229225"/>
            <a:ext cx="2808287" cy="528638"/>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形容词用作动词</a:t>
            </a:r>
          </a:p>
        </p:txBody>
      </p:sp>
      <p:sp>
        <p:nvSpPr>
          <p:cNvPr id="21515" name="Text Box 10">
            <a:hlinkClick r:id="rId4" action="ppaction://hlinksldjump"/>
          </p:cNvPr>
          <p:cNvSpPr txBox="1"/>
          <p:nvPr/>
        </p:nvSpPr>
        <p:spPr>
          <a:xfrm>
            <a:off x="7164388" y="1963738"/>
            <a:ext cx="1800225" cy="528637"/>
          </a:xfrm>
          <a:prstGeom prst="rect">
            <a:avLst/>
          </a:prstGeom>
          <a:solidFill>
            <a:srgbClr val="FFFFCC"/>
          </a:solidFill>
          <a:ln w="9525" cap="flat" cmpd="sng">
            <a:solidFill>
              <a:srgbClr val="00FF00"/>
            </a:solidFill>
            <a:prstDash val="solid"/>
            <a:miter/>
            <a:headEnd type="none" w="med" len="med"/>
            <a:tailEnd type="none" w="med" len="med"/>
          </a:ln>
        </p:spPr>
        <p:txBody>
          <a:bodyPr>
            <a:spAutoFit/>
          </a:bodyPr>
          <a:lstStyle/>
          <a:p>
            <a:r>
              <a:rPr lang="zh-CN" altLang="en-US" sz="2800" b="1" dirty="0">
                <a:solidFill>
                  <a:srgbClr val="FF0000"/>
                </a:solidFill>
                <a:latin typeface="Arial" panose="020B0604020202020204" pitchFamily="34" charset="0"/>
              </a:rPr>
              <a:t>使动用法</a:t>
            </a:r>
          </a:p>
        </p:txBody>
      </p:sp>
      <p:sp>
        <p:nvSpPr>
          <p:cNvPr id="21516" name="Text Box 11">
            <a:hlinkClick r:id="rId4" action="ppaction://hlinksldjump"/>
          </p:cNvPr>
          <p:cNvSpPr txBox="1"/>
          <p:nvPr/>
        </p:nvSpPr>
        <p:spPr>
          <a:xfrm>
            <a:off x="7164388" y="3429000"/>
            <a:ext cx="1800225" cy="528638"/>
          </a:xfrm>
          <a:prstGeom prst="rect">
            <a:avLst/>
          </a:prstGeom>
          <a:solidFill>
            <a:srgbClr val="FFFFCC"/>
          </a:solidFill>
          <a:ln w="9525" cap="flat" cmpd="sng">
            <a:solidFill>
              <a:srgbClr val="00FF00"/>
            </a:solidFill>
            <a:prstDash val="solid"/>
            <a:miter/>
            <a:headEnd type="none" w="med" len="med"/>
            <a:tailEnd type="none" w="med" len="med"/>
          </a:ln>
        </p:spPr>
        <p:txBody>
          <a:bodyPr>
            <a:spAutoFit/>
          </a:bodyPr>
          <a:lstStyle/>
          <a:p>
            <a:r>
              <a:rPr lang="zh-CN" altLang="en-US" sz="2800" b="1" dirty="0">
                <a:solidFill>
                  <a:srgbClr val="FF0000"/>
                </a:solidFill>
                <a:latin typeface="Arial" panose="020B0604020202020204" pitchFamily="34" charset="0"/>
              </a:rPr>
              <a:t>意动用法</a:t>
            </a:r>
          </a:p>
        </p:txBody>
      </p:sp>
      <p:sp>
        <p:nvSpPr>
          <p:cNvPr id="21517" name="Text Box 12">
            <a:hlinkClick r:id="" action="ppaction://noaction"/>
          </p:cNvPr>
          <p:cNvSpPr txBox="1"/>
          <p:nvPr/>
        </p:nvSpPr>
        <p:spPr>
          <a:xfrm>
            <a:off x="2339975" y="6021388"/>
            <a:ext cx="1152525" cy="588962"/>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pPr algn="ctr"/>
            <a:r>
              <a:rPr lang="zh-CN" altLang="en-US" sz="3200" b="1" dirty="0">
                <a:solidFill>
                  <a:srgbClr val="000099"/>
                </a:solidFill>
                <a:latin typeface="Arial" panose="020B0604020202020204" pitchFamily="34" charset="0"/>
                <a:ea typeface="黑体" panose="02010609060101010101" pitchFamily="49" charset="-122"/>
              </a:rPr>
              <a:t>数词</a:t>
            </a:r>
          </a:p>
        </p:txBody>
      </p:sp>
      <p:sp>
        <p:nvSpPr>
          <p:cNvPr id="21518" name="Text Box 13"/>
          <p:cNvSpPr txBox="1"/>
          <p:nvPr/>
        </p:nvSpPr>
        <p:spPr>
          <a:xfrm>
            <a:off x="2484438" y="1628775"/>
            <a:ext cx="681037" cy="1295400"/>
          </a:xfrm>
          <a:prstGeom prst="rect">
            <a:avLst/>
          </a:prstGeom>
          <a:solidFill>
            <a:srgbClr val="FFFFCC"/>
          </a:solidFill>
          <a:ln w="9525" cap="flat" cmpd="sng">
            <a:solidFill>
              <a:srgbClr val="FF0000"/>
            </a:solidFill>
            <a:prstDash val="solid"/>
            <a:miter/>
            <a:headEnd type="none" w="med" len="med"/>
            <a:tailEnd type="none" w="med" len="med"/>
          </a:ln>
        </p:spPr>
        <p:txBody>
          <a:bodyPr vert="eaVert">
            <a:spAutoFit/>
          </a:bodyPr>
          <a:lstStyle/>
          <a:p>
            <a:pPr algn="ctr"/>
            <a:r>
              <a:rPr lang="zh-CN" altLang="en-US" sz="3200" b="1" dirty="0">
                <a:solidFill>
                  <a:srgbClr val="000099"/>
                </a:solidFill>
                <a:latin typeface="Arial" panose="020B0604020202020204" pitchFamily="34" charset="0"/>
                <a:ea typeface="黑体" panose="02010609060101010101" pitchFamily="49" charset="-122"/>
              </a:rPr>
              <a:t>名词</a:t>
            </a:r>
          </a:p>
        </p:txBody>
      </p:sp>
      <p:sp>
        <p:nvSpPr>
          <p:cNvPr id="21519" name="Text Box 14"/>
          <p:cNvSpPr txBox="1"/>
          <p:nvPr/>
        </p:nvSpPr>
        <p:spPr>
          <a:xfrm>
            <a:off x="2484438" y="3213100"/>
            <a:ext cx="681037" cy="977900"/>
          </a:xfrm>
          <a:prstGeom prst="rect">
            <a:avLst/>
          </a:prstGeom>
          <a:solidFill>
            <a:srgbClr val="FFFFCC"/>
          </a:solidFill>
          <a:ln w="9525" cap="flat" cmpd="sng">
            <a:solidFill>
              <a:srgbClr val="FF0000"/>
            </a:solidFill>
            <a:prstDash val="solid"/>
            <a:miter/>
            <a:headEnd type="none" w="med" len="med"/>
            <a:tailEnd type="none" w="med" len="med"/>
          </a:ln>
        </p:spPr>
        <p:txBody>
          <a:bodyPr vert="eaVert">
            <a:spAutoFit/>
          </a:bodyPr>
          <a:lstStyle/>
          <a:p>
            <a:pPr algn="ctr"/>
            <a:r>
              <a:rPr lang="zh-CN" altLang="en-US" sz="3200" b="1" dirty="0">
                <a:solidFill>
                  <a:srgbClr val="000099"/>
                </a:solidFill>
                <a:latin typeface="Arial" panose="020B0604020202020204" pitchFamily="34" charset="0"/>
                <a:ea typeface="黑体" panose="02010609060101010101" pitchFamily="49" charset="-122"/>
              </a:rPr>
              <a:t>动词</a:t>
            </a:r>
          </a:p>
        </p:txBody>
      </p:sp>
      <p:sp>
        <p:nvSpPr>
          <p:cNvPr id="21520" name="Text Box 15"/>
          <p:cNvSpPr txBox="1"/>
          <p:nvPr/>
        </p:nvSpPr>
        <p:spPr>
          <a:xfrm>
            <a:off x="2484438" y="4437063"/>
            <a:ext cx="681037" cy="1370012"/>
          </a:xfrm>
          <a:prstGeom prst="rect">
            <a:avLst/>
          </a:prstGeom>
          <a:solidFill>
            <a:srgbClr val="FFFFCC"/>
          </a:solidFill>
          <a:ln w="9525" cap="flat" cmpd="sng">
            <a:solidFill>
              <a:srgbClr val="FF0000"/>
            </a:solidFill>
            <a:prstDash val="solid"/>
            <a:miter/>
            <a:headEnd type="none" w="med" len="med"/>
            <a:tailEnd type="none" w="med" len="med"/>
          </a:ln>
        </p:spPr>
        <p:txBody>
          <a:bodyPr vert="eaVert">
            <a:spAutoFit/>
          </a:bodyPr>
          <a:lstStyle/>
          <a:p>
            <a:pPr algn="ctr"/>
            <a:r>
              <a:rPr lang="zh-CN" altLang="en-US" sz="3200" b="1" dirty="0">
                <a:solidFill>
                  <a:srgbClr val="000099"/>
                </a:solidFill>
                <a:latin typeface="Arial" panose="020B0604020202020204" pitchFamily="34" charset="0"/>
                <a:ea typeface="黑体" panose="02010609060101010101" pitchFamily="49" charset="-122"/>
              </a:rPr>
              <a:t>形容词</a:t>
            </a:r>
          </a:p>
        </p:txBody>
      </p:sp>
      <p:sp>
        <p:nvSpPr>
          <p:cNvPr id="21521" name="AutoShape 16"/>
          <p:cNvSpPr/>
          <p:nvPr/>
        </p:nvSpPr>
        <p:spPr>
          <a:xfrm rot="-10742262" flipV="1">
            <a:off x="3276600" y="2057400"/>
            <a:ext cx="3887788" cy="144463"/>
          </a:xfrm>
          <a:prstGeom prst="notchedRightArrow">
            <a:avLst>
              <a:gd name="adj1" fmla="val 50000"/>
              <a:gd name="adj2" fmla="val 672550"/>
            </a:avLst>
          </a:prstGeom>
          <a:solidFill>
            <a:srgbClr val="FF0066"/>
          </a:solidFill>
          <a:ln w="9525" cap="flat" cmpd="sng">
            <a:solidFill>
              <a:schemeClr val="tx1"/>
            </a:solidFill>
            <a:prstDash val="solid"/>
            <a:miter/>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22" name="AutoShape 17">
            <a:hlinkClick r:id="rId4" action="ppaction://hlinksldjump"/>
          </p:cNvPr>
          <p:cNvSpPr/>
          <p:nvPr/>
        </p:nvSpPr>
        <p:spPr>
          <a:xfrm rot="-9820808" flipV="1">
            <a:off x="3211513" y="2876550"/>
            <a:ext cx="4035425" cy="192088"/>
          </a:xfrm>
          <a:prstGeom prst="notchedRightArrow">
            <a:avLst>
              <a:gd name="adj1" fmla="val 50000"/>
              <a:gd name="adj2" fmla="val 525010"/>
            </a:avLst>
          </a:prstGeom>
          <a:solidFill>
            <a:srgbClr val="FF0066"/>
          </a:solidFill>
          <a:ln w="9525" cap="flat" cmpd="sng">
            <a:solidFill>
              <a:schemeClr val="tx1"/>
            </a:solidFill>
            <a:prstDash val="solid"/>
            <a:miter/>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23" name="AutoShape 18"/>
          <p:cNvSpPr/>
          <p:nvPr/>
        </p:nvSpPr>
        <p:spPr>
          <a:xfrm rot="9814723" flipV="1">
            <a:off x="3048000" y="2819400"/>
            <a:ext cx="4176713" cy="142875"/>
          </a:xfrm>
          <a:prstGeom prst="notchedRightArrow">
            <a:avLst>
              <a:gd name="adj1" fmla="val 50000"/>
              <a:gd name="adj2" fmla="val 730562"/>
            </a:avLst>
          </a:prstGeom>
          <a:solidFill>
            <a:srgbClr val="FFFF00"/>
          </a:solidFill>
          <a:ln w="9525" cap="flat" cmpd="sng">
            <a:solidFill>
              <a:schemeClr val="tx1"/>
            </a:solidFill>
            <a:prstDash val="solid"/>
            <a:miter/>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24" name="AutoShape 19"/>
          <p:cNvSpPr/>
          <p:nvPr/>
        </p:nvSpPr>
        <p:spPr>
          <a:xfrm rot="9052573" flipV="1">
            <a:off x="3025775" y="3498850"/>
            <a:ext cx="4425950" cy="144463"/>
          </a:xfrm>
          <a:prstGeom prst="notchedRightArrow">
            <a:avLst>
              <a:gd name="adj1" fmla="val 50000"/>
              <a:gd name="adj2" fmla="val 765647"/>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25" name="AutoShape 20"/>
          <p:cNvSpPr/>
          <p:nvPr/>
        </p:nvSpPr>
        <p:spPr>
          <a:xfrm rot="9837647" flipV="1">
            <a:off x="3182938" y="4411663"/>
            <a:ext cx="3981450" cy="163512"/>
          </a:xfrm>
          <a:prstGeom prst="notchedRightArrow">
            <a:avLst>
              <a:gd name="adj1" fmla="val 50000"/>
              <a:gd name="adj2" fmla="val 608514"/>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lang="zh-CN" altLang="en-US" dirty="0">
              <a:latin typeface="Verdana" panose="020B0604030504040204" pitchFamily="34" charset="0"/>
            </a:endParaRPr>
          </a:p>
        </p:txBody>
      </p:sp>
      <p:sp>
        <p:nvSpPr>
          <p:cNvPr id="21526" name="Rectangle 21"/>
          <p:cNvSpPr/>
          <p:nvPr/>
        </p:nvSpPr>
        <p:spPr>
          <a:xfrm>
            <a:off x="228600" y="404813"/>
            <a:ext cx="2667000" cy="647700"/>
          </a:xfrm>
          <a:prstGeom prst="rect">
            <a:avLst/>
          </a:prstGeom>
          <a:solidFill>
            <a:schemeClr val="accent2"/>
          </a:solidFill>
          <a:ln w="28575" cap="flat" cmpd="sng">
            <a:solidFill>
              <a:schemeClr val="accent1"/>
            </a:solidFill>
            <a:prstDash val="solid"/>
            <a:miter/>
            <a:headEnd type="none" w="med" len="med"/>
            <a:tailEnd type="none" w="med" len="med"/>
          </a:ln>
        </p:spPr>
        <p:txBody>
          <a:bodyPr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0" smtClean="0">
                <a:ln>
                  <a:noFill/>
                </a:ln>
                <a:solidFill>
                  <a:srgbClr val="020202"/>
                </a:solidFill>
                <a:effectLst>
                  <a:outerShdw blurRad="38100" dist="38100" dir="2700000" algn="tl">
                    <a:srgbClr val="FFFFFF"/>
                  </a:outerShdw>
                </a:effectLst>
                <a:uLnTx/>
                <a:uFillTx/>
                <a:latin typeface="Verdana" panose="020B0604030504040204" pitchFamily="34" charset="0"/>
                <a:ea typeface="黑体" panose="02010609060101010101" pitchFamily="49" charset="-122"/>
                <a:cs typeface="+mn-cs"/>
              </a:rPr>
              <a:t>活用种类</a:t>
            </a:r>
          </a:p>
        </p:txBody>
      </p:sp>
      <p:sp>
        <p:nvSpPr>
          <p:cNvPr id="21527" name="Text Box 22">
            <a:hlinkClick r:id="rId6" action="ppaction://hlinksldjump"/>
          </p:cNvPr>
          <p:cNvSpPr txBox="1"/>
          <p:nvPr/>
        </p:nvSpPr>
        <p:spPr>
          <a:xfrm>
            <a:off x="3924300" y="6069013"/>
            <a:ext cx="4608513" cy="528637"/>
          </a:xfrm>
          <a:prstGeom prst="rect">
            <a:avLst/>
          </a:prstGeom>
          <a:solidFill>
            <a:srgbClr val="FFFFCC"/>
          </a:solidFill>
          <a:ln w="9525" cap="flat" cmpd="sng">
            <a:solidFill>
              <a:srgbClr val="FF0000"/>
            </a:solidFill>
            <a:prstDash val="solid"/>
            <a:miter/>
            <a:headEnd type="none" w="med" len="med"/>
            <a:tailEnd type="none" w="med" len="med"/>
          </a:ln>
        </p:spPr>
        <p:txBody>
          <a:bodyPr>
            <a:spAutoFit/>
          </a:bodyPr>
          <a:lstStyle/>
          <a:p>
            <a:r>
              <a:rPr lang="zh-CN" altLang="en-US" sz="2800" b="1" dirty="0">
                <a:solidFill>
                  <a:srgbClr val="020202"/>
                </a:solidFill>
                <a:latin typeface="Arial" panose="020B0604020202020204" pitchFamily="34" charset="0"/>
              </a:rPr>
              <a:t>数词用作动词、形容词</a:t>
            </a:r>
          </a:p>
        </p:txBody>
      </p:sp>
      <p:pic>
        <p:nvPicPr>
          <p:cNvPr id="22551" name="Picture 23" descr="图片10"/>
          <p:cNvPicPr>
            <a:picLocks noChangeAspect="1"/>
          </p:cNvPicPr>
          <p:nvPr/>
        </p:nvPicPr>
        <p:blipFill>
          <a:blip r:embed="rId7" cstate="print"/>
          <a:stretch>
            <a:fillRect/>
          </a:stretch>
        </p:blipFill>
        <p:spPr>
          <a:xfrm>
            <a:off x="6659563" y="0"/>
            <a:ext cx="2484437" cy="1341438"/>
          </a:xfrm>
          <a:prstGeom prst="rect">
            <a:avLst/>
          </a:prstGeom>
          <a:noFill/>
          <a:ln w="9525">
            <a:noFill/>
          </a:ln>
        </p:spPr>
      </p:pic>
      <p:sp>
        <p:nvSpPr>
          <p:cNvPr id="21529" name="Text Box 11">
            <a:hlinkClick r:id="rId4" action="ppaction://hlinksldjump"/>
          </p:cNvPr>
          <p:cNvSpPr txBox="1"/>
          <p:nvPr/>
        </p:nvSpPr>
        <p:spPr>
          <a:xfrm>
            <a:off x="7162800" y="4724400"/>
            <a:ext cx="1800225" cy="528638"/>
          </a:xfrm>
          <a:prstGeom prst="rect">
            <a:avLst/>
          </a:prstGeom>
          <a:solidFill>
            <a:srgbClr val="FFFFCC"/>
          </a:solidFill>
          <a:ln w="9525" cap="flat" cmpd="sng">
            <a:solidFill>
              <a:srgbClr val="00FF00"/>
            </a:solidFill>
            <a:prstDash val="solid"/>
            <a:miter/>
            <a:headEnd type="none" w="med" len="med"/>
            <a:tailEnd type="none" w="med" len="med"/>
          </a:ln>
        </p:spPr>
        <p:txBody>
          <a:bodyPr>
            <a:spAutoFit/>
          </a:bodyPr>
          <a:lstStyle/>
          <a:p>
            <a:r>
              <a:rPr lang="zh-CN" altLang="en-US" sz="2800" b="1" dirty="0">
                <a:solidFill>
                  <a:srgbClr val="FF0000"/>
                </a:solidFill>
                <a:latin typeface="Arial" panose="020B0604020202020204" pitchFamily="34" charset="0"/>
              </a:rPr>
              <a:t>为动用法</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slide(fromLeft)">
                                      <p:cBhvr>
                                        <p:cTn id="7" dur="500"/>
                                        <p:tgtEl>
                                          <p:spTgt spid="21508"/>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1509"/>
                                        </p:tgtEl>
                                        <p:attrNameLst>
                                          <p:attrName>style.visibility</p:attrName>
                                        </p:attrNameLst>
                                      </p:cBhvr>
                                      <p:to>
                                        <p:strVal val="visible"/>
                                      </p:to>
                                    </p:set>
                                    <p:animEffect transition="in" filter="slide(fromLeft)">
                                      <p:cBhvr>
                                        <p:cTn id="10" dur="500"/>
                                        <p:tgtEl>
                                          <p:spTgt spid="21509"/>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21518"/>
                                        </p:tgtEl>
                                        <p:attrNameLst>
                                          <p:attrName>style.visibility</p:attrName>
                                        </p:attrNameLst>
                                      </p:cBhvr>
                                      <p:to>
                                        <p:strVal val="visible"/>
                                      </p:to>
                                    </p:set>
                                    <p:anim calcmode="lin" valueType="num">
                                      <p:cBhvr>
                                        <p:cTn id="15" dur="500" fill="hold"/>
                                        <p:tgtEl>
                                          <p:spTgt spid="21518"/>
                                        </p:tgtEl>
                                        <p:attrNameLst>
                                          <p:attrName>ppt_w</p:attrName>
                                        </p:attrNameLst>
                                      </p:cBhvr>
                                      <p:tavLst>
                                        <p:tav tm="0">
                                          <p:val>
                                            <p:fltVal val="0"/>
                                          </p:val>
                                        </p:tav>
                                        <p:tav tm="100000">
                                          <p:val>
                                            <p:strVal val="#ppt_w"/>
                                          </p:val>
                                        </p:tav>
                                      </p:tavLst>
                                    </p:anim>
                                    <p:anim calcmode="lin" valueType="num">
                                      <p:cBhvr>
                                        <p:cTn id="16" dur="500" fill="hold"/>
                                        <p:tgtEl>
                                          <p:spTgt spid="2151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1519"/>
                                        </p:tgtEl>
                                        <p:attrNameLst>
                                          <p:attrName>style.visibility</p:attrName>
                                        </p:attrNameLst>
                                      </p:cBhvr>
                                      <p:to>
                                        <p:strVal val="visible"/>
                                      </p:to>
                                    </p:set>
                                    <p:anim calcmode="lin" valueType="num">
                                      <p:cBhvr>
                                        <p:cTn id="19" dur="500" fill="hold"/>
                                        <p:tgtEl>
                                          <p:spTgt spid="21519"/>
                                        </p:tgtEl>
                                        <p:attrNameLst>
                                          <p:attrName>ppt_w</p:attrName>
                                        </p:attrNameLst>
                                      </p:cBhvr>
                                      <p:tavLst>
                                        <p:tav tm="0">
                                          <p:val>
                                            <p:fltVal val="0"/>
                                          </p:val>
                                        </p:tav>
                                        <p:tav tm="100000">
                                          <p:val>
                                            <p:strVal val="#ppt_w"/>
                                          </p:val>
                                        </p:tav>
                                      </p:tavLst>
                                    </p:anim>
                                    <p:anim calcmode="lin" valueType="num">
                                      <p:cBhvr>
                                        <p:cTn id="20" dur="500" fill="hold"/>
                                        <p:tgtEl>
                                          <p:spTgt spid="21519"/>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21520"/>
                                        </p:tgtEl>
                                        <p:attrNameLst>
                                          <p:attrName>style.visibility</p:attrName>
                                        </p:attrNameLst>
                                      </p:cBhvr>
                                      <p:to>
                                        <p:strVal val="visible"/>
                                      </p:to>
                                    </p:set>
                                    <p:anim calcmode="lin" valueType="num">
                                      <p:cBhvr>
                                        <p:cTn id="23" dur="500" fill="hold"/>
                                        <p:tgtEl>
                                          <p:spTgt spid="21520"/>
                                        </p:tgtEl>
                                        <p:attrNameLst>
                                          <p:attrName>ppt_w</p:attrName>
                                        </p:attrNameLst>
                                      </p:cBhvr>
                                      <p:tavLst>
                                        <p:tav tm="0">
                                          <p:val>
                                            <p:fltVal val="0"/>
                                          </p:val>
                                        </p:tav>
                                        <p:tav tm="100000">
                                          <p:val>
                                            <p:strVal val="#ppt_w"/>
                                          </p:val>
                                        </p:tav>
                                      </p:tavLst>
                                    </p:anim>
                                    <p:anim calcmode="lin" valueType="num">
                                      <p:cBhvr>
                                        <p:cTn id="24" dur="500" fill="hold"/>
                                        <p:tgtEl>
                                          <p:spTgt spid="21520"/>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1510"/>
                                        </p:tgtEl>
                                        <p:attrNameLst>
                                          <p:attrName>style.visibility</p:attrName>
                                        </p:attrNameLst>
                                      </p:cBhvr>
                                      <p:to>
                                        <p:strVal val="visible"/>
                                      </p:to>
                                    </p:set>
                                    <p:animEffect transition="in" filter="slide(fromBottom)">
                                      <p:cBhvr>
                                        <p:cTn id="29" dur="500"/>
                                        <p:tgtEl>
                                          <p:spTgt spid="21510"/>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1511"/>
                                        </p:tgtEl>
                                        <p:attrNameLst>
                                          <p:attrName>style.visibility</p:attrName>
                                        </p:attrNameLst>
                                      </p:cBhvr>
                                      <p:to>
                                        <p:strVal val="visible"/>
                                      </p:to>
                                    </p:set>
                                    <p:animEffect transition="in" filter="slide(fromBottom)">
                                      <p:cBhvr>
                                        <p:cTn id="32" dur="500"/>
                                        <p:tgtEl>
                                          <p:spTgt spid="2151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1512"/>
                                        </p:tgtEl>
                                        <p:attrNameLst>
                                          <p:attrName>style.visibility</p:attrName>
                                        </p:attrNameLst>
                                      </p:cBhvr>
                                      <p:to>
                                        <p:strVal val="visible"/>
                                      </p:to>
                                    </p:set>
                                    <p:animEffect transition="in" filter="slide(fromBottom)">
                                      <p:cBhvr>
                                        <p:cTn id="37" dur="500"/>
                                        <p:tgtEl>
                                          <p:spTgt spid="215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1513"/>
                                        </p:tgtEl>
                                        <p:attrNameLst>
                                          <p:attrName>style.visibility</p:attrName>
                                        </p:attrNameLst>
                                      </p:cBhvr>
                                      <p:to>
                                        <p:strVal val="visible"/>
                                      </p:to>
                                    </p:set>
                                    <p:animEffect transition="in" filter="slide(fromBottom)">
                                      <p:cBhvr>
                                        <p:cTn id="42" dur="500"/>
                                        <p:tgtEl>
                                          <p:spTgt spid="21513"/>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1514"/>
                                        </p:tgtEl>
                                        <p:attrNameLst>
                                          <p:attrName>style.visibility</p:attrName>
                                        </p:attrNameLst>
                                      </p:cBhvr>
                                      <p:to>
                                        <p:strVal val="visible"/>
                                      </p:to>
                                    </p:set>
                                    <p:animEffect transition="in" filter="slide(fromBottom)">
                                      <p:cBhvr>
                                        <p:cTn id="45" dur="500"/>
                                        <p:tgtEl>
                                          <p:spTgt spid="21514"/>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1515"/>
                                        </p:tgtEl>
                                        <p:attrNameLst>
                                          <p:attrName>style.visibility</p:attrName>
                                        </p:attrNameLst>
                                      </p:cBhvr>
                                      <p:to>
                                        <p:strVal val="visible"/>
                                      </p:to>
                                    </p:set>
                                    <p:animEffect transition="in" filter="slide(fromBottom)">
                                      <p:cBhvr>
                                        <p:cTn id="50" dur="500"/>
                                        <p:tgtEl>
                                          <p:spTgt spid="2151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1516"/>
                                        </p:tgtEl>
                                        <p:attrNameLst>
                                          <p:attrName>style.visibility</p:attrName>
                                        </p:attrNameLst>
                                      </p:cBhvr>
                                      <p:to>
                                        <p:strVal val="visible"/>
                                      </p:to>
                                    </p:set>
                                    <p:animEffect transition="in" filter="slide(fromBottom)">
                                      <p:cBhvr>
                                        <p:cTn id="55" dur="500"/>
                                        <p:tgtEl>
                                          <p:spTgt spid="21516"/>
                                        </p:tgtEl>
                                      </p:cBhvr>
                                    </p:animEffect>
                                  </p:childTnLst>
                                </p:cTn>
                              </p:par>
                            </p:childTnLst>
                          </p:cTn>
                        </p:par>
                      </p:childTnLst>
                    </p:cTn>
                  </p:par>
                  <p:par>
                    <p:cTn id="56" fill="hold">
                      <p:stCondLst>
                        <p:cond delay="indefinite"/>
                      </p:stCondLst>
                      <p:childTnLst>
                        <p:par>
                          <p:cTn id="57" fill="hold">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21521"/>
                                        </p:tgtEl>
                                        <p:attrNameLst>
                                          <p:attrName>style.visibility</p:attrName>
                                        </p:attrNameLst>
                                      </p:cBhvr>
                                      <p:to>
                                        <p:strVal val="visible"/>
                                      </p:to>
                                    </p:set>
                                    <p:anim calcmode="lin" valueType="num">
                                      <p:cBhvr>
                                        <p:cTn id="60" dur="500" fill="hold"/>
                                        <p:tgtEl>
                                          <p:spTgt spid="21521"/>
                                        </p:tgtEl>
                                        <p:attrNameLst>
                                          <p:attrName>ppt_w</p:attrName>
                                        </p:attrNameLst>
                                      </p:cBhvr>
                                      <p:tavLst>
                                        <p:tav tm="0">
                                          <p:val>
                                            <p:fltVal val="0"/>
                                          </p:val>
                                        </p:tav>
                                        <p:tav tm="100000">
                                          <p:val>
                                            <p:strVal val="#ppt_w"/>
                                          </p:val>
                                        </p:tav>
                                      </p:tavLst>
                                    </p:anim>
                                    <p:anim calcmode="lin" valueType="num">
                                      <p:cBhvr>
                                        <p:cTn id="61" dur="500" fill="hold"/>
                                        <p:tgtEl>
                                          <p:spTgt spid="21521"/>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21523"/>
                                        </p:tgtEl>
                                        <p:attrNameLst>
                                          <p:attrName>style.visibility</p:attrName>
                                        </p:attrNameLst>
                                      </p:cBhvr>
                                      <p:to>
                                        <p:strVal val="visible"/>
                                      </p:to>
                                    </p:set>
                                    <p:anim calcmode="lin" valueType="num">
                                      <p:cBhvr>
                                        <p:cTn id="64" dur="500" fill="hold"/>
                                        <p:tgtEl>
                                          <p:spTgt spid="21523"/>
                                        </p:tgtEl>
                                        <p:attrNameLst>
                                          <p:attrName>ppt_w</p:attrName>
                                        </p:attrNameLst>
                                      </p:cBhvr>
                                      <p:tavLst>
                                        <p:tav tm="0">
                                          <p:val>
                                            <p:fltVal val="0"/>
                                          </p:val>
                                        </p:tav>
                                        <p:tav tm="100000">
                                          <p:val>
                                            <p:strVal val="#ppt_w"/>
                                          </p:val>
                                        </p:tav>
                                      </p:tavLst>
                                    </p:anim>
                                    <p:anim calcmode="lin" valueType="num">
                                      <p:cBhvr>
                                        <p:cTn id="65" dur="500" fill="hold"/>
                                        <p:tgtEl>
                                          <p:spTgt spid="21523"/>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21524"/>
                                        </p:tgtEl>
                                        <p:attrNameLst>
                                          <p:attrName>style.visibility</p:attrName>
                                        </p:attrNameLst>
                                      </p:cBhvr>
                                      <p:to>
                                        <p:strVal val="visible"/>
                                      </p:to>
                                    </p:set>
                                    <p:anim calcmode="lin" valueType="num">
                                      <p:cBhvr>
                                        <p:cTn id="68" dur="500" fill="hold"/>
                                        <p:tgtEl>
                                          <p:spTgt spid="21524"/>
                                        </p:tgtEl>
                                        <p:attrNameLst>
                                          <p:attrName>ppt_w</p:attrName>
                                        </p:attrNameLst>
                                      </p:cBhvr>
                                      <p:tavLst>
                                        <p:tav tm="0">
                                          <p:val>
                                            <p:fltVal val="0"/>
                                          </p:val>
                                        </p:tav>
                                        <p:tav tm="100000">
                                          <p:val>
                                            <p:strVal val="#ppt_w"/>
                                          </p:val>
                                        </p:tav>
                                      </p:tavLst>
                                    </p:anim>
                                    <p:anim calcmode="lin" valueType="num">
                                      <p:cBhvr>
                                        <p:cTn id="69" dur="500" fill="hold"/>
                                        <p:tgtEl>
                                          <p:spTgt spid="21524"/>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17" presetClass="entr" presetSubtype="10" fill="hold" grpId="0" nodeType="clickEffect">
                                  <p:stCondLst>
                                    <p:cond delay="0"/>
                                  </p:stCondLst>
                                  <p:childTnLst>
                                    <p:set>
                                      <p:cBhvr>
                                        <p:cTn id="73" dur="1" fill="hold">
                                          <p:stCondLst>
                                            <p:cond delay="0"/>
                                          </p:stCondLst>
                                        </p:cTn>
                                        <p:tgtEl>
                                          <p:spTgt spid="21522"/>
                                        </p:tgtEl>
                                        <p:attrNameLst>
                                          <p:attrName>style.visibility</p:attrName>
                                        </p:attrNameLst>
                                      </p:cBhvr>
                                      <p:to>
                                        <p:strVal val="visible"/>
                                      </p:to>
                                    </p:set>
                                    <p:anim calcmode="lin" valueType="num">
                                      <p:cBhvr>
                                        <p:cTn id="74" dur="500" fill="hold"/>
                                        <p:tgtEl>
                                          <p:spTgt spid="21522"/>
                                        </p:tgtEl>
                                        <p:attrNameLst>
                                          <p:attrName>ppt_w</p:attrName>
                                        </p:attrNameLst>
                                      </p:cBhvr>
                                      <p:tavLst>
                                        <p:tav tm="0">
                                          <p:val>
                                            <p:fltVal val="0"/>
                                          </p:val>
                                        </p:tav>
                                        <p:tav tm="100000">
                                          <p:val>
                                            <p:strVal val="#ppt_w"/>
                                          </p:val>
                                        </p:tav>
                                      </p:tavLst>
                                    </p:anim>
                                    <p:anim calcmode="lin" valueType="num">
                                      <p:cBhvr>
                                        <p:cTn id="75" dur="500" fill="hold"/>
                                        <p:tgtEl>
                                          <p:spTgt spid="21522"/>
                                        </p:tgtEl>
                                        <p:attrNameLst>
                                          <p:attrName>ppt_h</p:attrName>
                                        </p:attrNameLst>
                                      </p:cBhvr>
                                      <p:tavLst>
                                        <p:tav tm="0">
                                          <p:val>
                                            <p:strVal val="#ppt_h"/>
                                          </p:val>
                                        </p:tav>
                                        <p:tav tm="100000">
                                          <p:val>
                                            <p:strVal val="#ppt_h"/>
                                          </p:val>
                                        </p:tav>
                                      </p:tavLst>
                                    </p:anim>
                                  </p:childTnLst>
                                </p:cTn>
                              </p:par>
                              <p:par>
                                <p:cTn id="76" presetID="17" presetClass="entr" presetSubtype="10" fill="hold" grpId="0" nodeType="withEffect">
                                  <p:stCondLst>
                                    <p:cond delay="0"/>
                                  </p:stCondLst>
                                  <p:childTnLst>
                                    <p:set>
                                      <p:cBhvr>
                                        <p:cTn id="77" dur="1" fill="hold">
                                          <p:stCondLst>
                                            <p:cond delay="0"/>
                                          </p:stCondLst>
                                        </p:cTn>
                                        <p:tgtEl>
                                          <p:spTgt spid="21525"/>
                                        </p:tgtEl>
                                        <p:attrNameLst>
                                          <p:attrName>style.visibility</p:attrName>
                                        </p:attrNameLst>
                                      </p:cBhvr>
                                      <p:to>
                                        <p:strVal val="visible"/>
                                      </p:to>
                                    </p:set>
                                    <p:anim calcmode="lin" valueType="num">
                                      <p:cBhvr>
                                        <p:cTn id="78" dur="500" fill="hold"/>
                                        <p:tgtEl>
                                          <p:spTgt spid="21525"/>
                                        </p:tgtEl>
                                        <p:attrNameLst>
                                          <p:attrName>ppt_w</p:attrName>
                                        </p:attrNameLst>
                                      </p:cBhvr>
                                      <p:tavLst>
                                        <p:tav tm="0">
                                          <p:val>
                                            <p:fltVal val="0"/>
                                          </p:val>
                                        </p:tav>
                                        <p:tav tm="100000">
                                          <p:val>
                                            <p:strVal val="#ppt_w"/>
                                          </p:val>
                                        </p:tav>
                                      </p:tavLst>
                                    </p:anim>
                                    <p:anim calcmode="lin" valueType="num">
                                      <p:cBhvr>
                                        <p:cTn id="79" dur="500" fill="hold"/>
                                        <p:tgtEl>
                                          <p:spTgt spid="21525"/>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21517"/>
                                        </p:tgtEl>
                                        <p:attrNameLst>
                                          <p:attrName>style.visibility</p:attrName>
                                        </p:attrNameLst>
                                      </p:cBhvr>
                                      <p:to>
                                        <p:strVal val="visible"/>
                                      </p:to>
                                    </p:set>
                                    <p:animEffect transition="in" filter="slide(fromBottom)">
                                      <p:cBhvr>
                                        <p:cTn id="84" dur="500"/>
                                        <p:tgtEl>
                                          <p:spTgt spid="21517"/>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21527"/>
                                        </p:tgtEl>
                                        <p:attrNameLst>
                                          <p:attrName>style.visibility</p:attrName>
                                        </p:attrNameLst>
                                      </p:cBhvr>
                                      <p:to>
                                        <p:strVal val="visible"/>
                                      </p:to>
                                    </p:set>
                                    <p:animEffect transition="in" filter="slide(fromBottom)">
                                      <p:cBhvr>
                                        <p:cTn id="87" dur="500"/>
                                        <p:tgtEl>
                                          <p:spTgt spid="21527"/>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grpId="0" nodeType="clickEffect">
                                  <p:stCondLst>
                                    <p:cond delay="0"/>
                                  </p:stCondLst>
                                  <p:childTnLst>
                                    <p:set>
                                      <p:cBhvr>
                                        <p:cTn id="91" dur="1" fill="hold">
                                          <p:stCondLst>
                                            <p:cond delay="0"/>
                                          </p:stCondLst>
                                        </p:cTn>
                                        <p:tgtEl>
                                          <p:spTgt spid="21529"/>
                                        </p:tgtEl>
                                        <p:attrNameLst>
                                          <p:attrName>style.visibility</p:attrName>
                                        </p:attrNameLst>
                                      </p:cBhvr>
                                      <p:to>
                                        <p:strVal val="visible"/>
                                      </p:to>
                                    </p:set>
                                    <p:animEffect transition="in" filter="slide(fromBottom)">
                                      <p:cBhvr>
                                        <p:cTn id="92" dur="500"/>
                                        <p:tgtEl>
                                          <p:spTgt spid="21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nimBg="1"/>
      <p:bldP spid="21522" grpId="0" animBg="1"/>
      <p:bldP spid="21523" grpId="0" animBg="1"/>
      <p:bldP spid="21524" grpId="0" animBg="1"/>
      <p:bldP spid="21525" grpId="0" animBg="1"/>
      <p:bldP spid="21527" grpId="0" animBg="1"/>
      <p:bldP spid="215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12</a:t>
            </a:fld>
            <a:endParaRPr lang="en-US" altLang="zh-CN" sz="1400" dirty="0">
              <a:latin typeface="Verdana" panose="020B0604030504040204" pitchFamily="34" charset="0"/>
            </a:endParaRPr>
          </a:p>
        </p:txBody>
      </p:sp>
      <p:pic>
        <p:nvPicPr>
          <p:cNvPr id="23555" name="Picture 2" descr="图片10"/>
          <p:cNvPicPr>
            <a:picLocks noChangeAspect="1"/>
          </p:cNvPicPr>
          <p:nvPr/>
        </p:nvPicPr>
        <p:blipFill>
          <a:blip r:embed="rId2" cstate="print"/>
          <a:stretch>
            <a:fillRect/>
          </a:stretch>
        </p:blipFill>
        <p:spPr>
          <a:xfrm>
            <a:off x="8172450" y="0"/>
            <a:ext cx="971550" cy="765175"/>
          </a:xfrm>
          <a:prstGeom prst="rect">
            <a:avLst/>
          </a:prstGeom>
          <a:noFill/>
          <a:ln w="9525">
            <a:noFill/>
          </a:ln>
        </p:spPr>
      </p:pic>
      <p:sp>
        <p:nvSpPr>
          <p:cNvPr id="23556" name="Text Box 3"/>
          <p:cNvSpPr txBox="1"/>
          <p:nvPr/>
        </p:nvSpPr>
        <p:spPr>
          <a:xfrm>
            <a:off x="251520" y="476672"/>
            <a:ext cx="6781800" cy="641350"/>
          </a:xfrm>
          <a:prstGeom prst="rect">
            <a:avLst/>
          </a:prstGeom>
          <a:noFill/>
          <a:ln w="9525">
            <a:noFill/>
          </a:ln>
        </p:spPr>
        <p:txBody>
          <a:bodyPr lIns="90000" tIns="46800" rIns="90000" bIns="46800">
            <a:spAutoFit/>
          </a:bodyPr>
          <a:lstStyle/>
          <a:p>
            <a:pPr>
              <a:spcBef>
                <a:spcPct val="50000"/>
              </a:spcBef>
            </a:pPr>
            <a:r>
              <a:rPr lang="en-US" altLang="zh-CN" sz="3600" b="1" dirty="0">
                <a:solidFill>
                  <a:srgbClr val="CC0000"/>
                </a:solidFill>
                <a:latin typeface="Arial" panose="020B0604020202020204" pitchFamily="34" charset="0"/>
                <a:ea typeface="黑体" panose="02010609060101010101" pitchFamily="49" charset="-122"/>
              </a:rPr>
              <a:t>1.</a:t>
            </a:r>
            <a:r>
              <a:rPr lang="zh-CN" altLang="en-US" sz="3600" b="1" dirty="0">
                <a:solidFill>
                  <a:srgbClr val="CC0000"/>
                </a:solidFill>
                <a:latin typeface="Arial" panose="020B0604020202020204" pitchFamily="34" charset="0"/>
                <a:ea typeface="黑体" panose="02010609060101010101" pitchFamily="49" charset="-122"/>
              </a:rPr>
              <a:t>名词用作动词</a:t>
            </a:r>
          </a:p>
        </p:txBody>
      </p:sp>
      <p:sp>
        <p:nvSpPr>
          <p:cNvPr id="22533" name="Rectangle 4"/>
          <p:cNvSpPr/>
          <p:nvPr/>
        </p:nvSpPr>
        <p:spPr>
          <a:xfrm>
            <a:off x="179512" y="980728"/>
            <a:ext cx="8534400" cy="1879600"/>
          </a:xfrm>
          <a:prstGeom prst="rect">
            <a:avLst/>
          </a:prstGeom>
          <a:noFill/>
          <a:ln w="9525">
            <a:noFill/>
          </a:ln>
        </p:spPr>
        <p:txBody>
          <a:bodyPr lIns="90000" tIns="46800" rIns="90000" bIns="46800">
            <a:spAutoFit/>
          </a:bodyPr>
          <a:lstStyle/>
          <a:p>
            <a:r>
              <a:rPr lang="en-US" altLang="zh-CN" sz="3200" b="1" dirty="0">
                <a:latin typeface="Arial" panose="020B0604020202020204" pitchFamily="34" charset="0"/>
                <a:ea typeface="楷体_GB2312" pitchFamily="49" charset="-122"/>
              </a:rPr>
              <a:t>       </a:t>
            </a:r>
            <a:r>
              <a:rPr lang="zh-CN" altLang="en-US" sz="2800" b="1" dirty="0">
                <a:solidFill>
                  <a:srgbClr val="020202"/>
                </a:solidFill>
                <a:latin typeface="Arial" panose="020B0604020202020204" pitchFamily="34" charset="0"/>
                <a:ea typeface="楷体_GB2312" pitchFamily="49" charset="-122"/>
              </a:rPr>
              <a:t>现代汉语中，</a:t>
            </a:r>
            <a:r>
              <a:rPr lang="zh-CN" altLang="en-US" sz="2800" b="1" dirty="0">
                <a:solidFill>
                  <a:srgbClr val="FF0000"/>
                </a:solidFill>
                <a:latin typeface="Arial" panose="020B0604020202020204" pitchFamily="34" charset="0"/>
                <a:ea typeface="楷体" panose="02010609060101010101" pitchFamily="49" charset="-122"/>
              </a:rPr>
              <a:t>名词是不会直接带宾语的</a:t>
            </a:r>
            <a:r>
              <a:rPr lang="zh-CN" altLang="en-US" sz="2800" b="1" dirty="0">
                <a:solidFill>
                  <a:srgbClr val="020202"/>
                </a:solidFill>
                <a:latin typeface="Arial" panose="020B0604020202020204" pitchFamily="34" charset="0"/>
                <a:ea typeface="楷体_GB2312" pitchFamily="49" charset="-122"/>
              </a:rPr>
              <a:t>，但文言文中却经常出现</a:t>
            </a:r>
            <a:r>
              <a:rPr lang="zh-CN" altLang="en-US" sz="2800" b="1" u="sng" dirty="0">
                <a:solidFill>
                  <a:srgbClr val="FF0000"/>
                </a:solidFill>
                <a:latin typeface="Arial" panose="020B0604020202020204" pitchFamily="34" charset="0"/>
                <a:ea typeface="楷体" panose="02010609060101010101" pitchFamily="49" charset="-122"/>
              </a:rPr>
              <a:t>名词直接带宾语或名词充当谓语</a:t>
            </a:r>
            <a:r>
              <a:rPr lang="zh-CN" altLang="en-US" sz="2800" b="1" dirty="0">
                <a:solidFill>
                  <a:srgbClr val="020202"/>
                </a:solidFill>
                <a:latin typeface="Arial" panose="020B0604020202020204" pitchFamily="34" charset="0"/>
                <a:ea typeface="楷体_GB2312" pitchFamily="49" charset="-122"/>
              </a:rPr>
              <a:t>的现象，这时</a:t>
            </a:r>
            <a:r>
              <a:rPr lang="zh-CN" altLang="en-US" sz="2800" b="1" u="sng" dirty="0">
                <a:solidFill>
                  <a:srgbClr val="FF0000"/>
                </a:solidFill>
                <a:latin typeface="Arial" panose="020B0604020202020204" pitchFamily="34" charset="0"/>
                <a:ea typeface="黑体" panose="02010609060101010101" pitchFamily="49" charset="-122"/>
              </a:rPr>
              <a:t>名词用作动词</a:t>
            </a:r>
            <a:r>
              <a:rPr lang="zh-CN" altLang="en-US" sz="2800" b="1" dirty="0">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活用以后，名词变成相关的动词的意思。</a:t>
            </a:r>
            <a:endParaRPr lang="zh-CN" altLang="en-US" sz="2800" b="1" dirty="0">
              <a:solidFill>
                <a:srgbClr val="020202"/>
              </a:solidFill>
              <a:latin typeface="楷体_GB2312" pitchFamily="49" charset="-122"/>
              <a:ea typeface="楷体" panose="02010609060101010101" pitchFamily="49" charset="-122"/>
            </a:endParaRPr>
          </a:p>
        </p:txBody>
      </p:sp>
      <p:sp>
        <p:nvSpPr>
          <p:cNvPr id="21509" name="Rectangle 5"/>
          <p:cNvSpPr/>
          <p:nvPr/>
        </p:nvSpPr>
        <p:spPr>
          <a:xfrm>
            <a:off x="250825" y="2852936"/>
            <a:ext cx="8664575" cy="3972499"/>
          </a:xfrm>
          <a:prstGeom prst="rect">
            <a:avLst/>
          </a:prstGeom>
          <a:noFill/>
          <a:ln w="28575" cap="flat" cmpd="sng">
            <a:solidFill>
              <a:srgbClr val="99CC00"/>
            </a:solidFill>
            <a:prstDash val="solid"/>
            <a:miter/>
            <a:headEnd type="none" w="med" len="med"/>
            <a:tailEnd type="none" w="med" len="med"/>
          </a:ln>
        </p:spPr>
        <p:txBody>
          <a:bodyPr wrap="square" lIns="90000" tIns="46800" rIns="90000" bIns="46800">
            <a:spAutoFit/>
          </a:bodyPr>
          <a:lstStyle/>
          <a:p>
            <a:r>
              <a:rPr lang="en-US" altLang="zh-CN" sz="2800" b="1" dirty="0">
                <a:solidFill>
                  <a:srgbClr val="020202"/>
                </a:solidFill>
                <a:latin typeface="楷体_GB2312" pitchFamily="49" charset="-122"/>
                <a:ea typeface="楷体_GB2312" pitchFamily="49" charset="-122"/>
              </a:rPr>
              <a:t>①</a:t>
            </a:r>
            <a:r>
              <a:rPr lang="zh-CN" altLang="en-US" sz="2800" b="1" dirty="0">
                <a:solidFill>
                  <a:srgbClr val="0000CC"/>
                </a:solidFill>
                <a:latin typeface="楷体_GB2312" pitchFamily="49" charset="-122"/>
                <a:ea typeface="楷体_GB2312" pitchFamily="49" charset="-122"/>
              </a:rPr>
              <a:t>名词</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名词，第一个名词活用</a:t>
            </a:r>
            <a:r>
              <a:rPr lang="zh-CN" altLang="en-US" sz="2800" b="1" dirty="0">
                <a:solidFill>
                  <a:srgbClr val="020202"/>
                </a:solidFill>
                <a:latin typeface="楷体_GB2312" pitchFamily="49" charset="-122"/>
                <a:ea typeface="楷体_GB2312" pitchFamily="49" charset="-122"/>
              </a:rPr>
              <a:t>  如：</a:t>
            </a:r>
            <a:r>
              <a:rPr lang="zh-CN" altLang="en-US" sz="2800" b="1" dirty="0" smtClean="0">
                <a:solidFill>
                  <a:srgbClr val="FF0000"/>
                </a:solidFill>
                <a:latin typeface="楷体_GB2312" pitchFamily="49" charset="-122"/>
                <a:ea typeface="楷体_GB2312" pitchFamily="49" charset="-122"/>
              </a:rPr>
              <a:t>籍（登记）</a:t>
            </a:r>
            <a:r>
              <a:rPr lang="zh-CN" altLang="en-US" sz="2800" b="1" dirty="0" smtClean="0">
                <a:solidFill>
                  <a:srgbClr val="020202"/>
                </a:solidFill>
                <a:latin typeface="楷体_GB2312" pitchFamily="49" charset="-122"/>
                <a:ea typeface="楷体_GB2312" pitchFamily="49" charset="-122"/>
              </a:rPr>
              <a:t>吏</a:t>
            </a:r>
            <a:r>
              <a:rPr lang="zh-CN" altLang="en-US" sz="2800" b="1" dirty="0">
                <a:solidFill>
                  <a:srgbClr val="020202"/>
                </a:solidFill>
                <a:latin typeface="楷体_GB2312" pitchFamily="49" charset="-122"/>
                <a:ea typeface="楷体_GB2312" pitchFamily="49" charset="-122"/>
              </a:rPr>
              <a:t>民，封府库。</a:t>
            </a:r>
            <a:endParaRPr lang="en-US" altLang="zh-CN" sz="2800" b="1" dirty="0">
              <a:solidFill>
                <a:srgbClr val="020202"/>
              </a:solidFill>
              <a:latin typeface="楷体_GB2312" pitchFamily="49" charset="-122"/>
              <a:ea typeface="楷体_GB2312" pitchFamily="49" charset="-122"/>
            </a:endParaRPr>
          </a:p>
          <a:p>
            <a:r>
              <a:rPr lang="zh-CN" altLang="en-US" sz="2800" b="1" dirty="0">
                <a:solidFill>
                  <a:srgbClr val="020202"/>
                </a:solidFill>
                <a:latin typeface="楷体_GB2312" pitchFamily="49" charset="-122"/>
                <a:ea typeface="楷体_GB2312" pitchFamily="49" charset="-122"/>
              </a:rPr>
              <a:t>②</a:t>
            </a:r>
            <a:r>
              <a:rPr lang="zh-CN" altLang="en-US" sz="2800" b="1" dirty="0">
                <a:solidFill>
                  <a:srgbClr val="0000CC"/>
                </a:solidFill>
                <a:latin typeface="楷体_GB2312" pitchFamily="49" charset="-122"/>
                <a:ea typeface="楷体_GB2312" pitchFamily="49" charset="-122"/>
              </a:rPr>
              <a:t>数词做状语，</a:t>
            </a:r>
            <a:r>
              <a:rPr lang="zh-CN" altLang="en-US" sz="2800" b="1" dirty="0">
                <a:solidFill>
                  <a:srgbClr val="020202"/>
                </a:solidFill>
                <a:latin typeface="Verdana" panose="020B0604030504040204" pitchFamily="34" charset="0"/>
                <a:ea typeface="楷体" panose="02010609060101010101" pitchFamily="49" charset="-122"/>
              </a:rPr>
              <a:t>范增</a:t>
            </a:r>
            <a:r>
              <a:rPr lang="zh-CN" altLang="en-US" sz="2800" b="1" dirty="0">
                <a:solidFill>
                  <a:srgbClr val="0000CC"/>
                </a:solidFill>
                <a:latin typeface="Verdana" panose="020B0604030504040204" pitchFamily="34" charset="0"/>
                <a:ea typeface="楷体" panose="02010609060101010101" pitchFamily="49" charset="-122"/>
              </a:rPr>
              <a:t>数</a:t>
            </a:r>
            <a:r>
              <a:rPr lang="zh-CN" altLang="en-US" sz="2800" b="1" dirty="0">
                <a:solidFill>
                  <a:srgbClr val="FF0000"/>
                </a:solidFill>
                <a:latin typeface="Verdana" panose="020B0604030504040204" pitchFamily="34" charset="0"/>
                <a:ea typeface="楷体" panose="02010609060101010101" pitchFamily="49" charset="-122"/>
              </a:rPr>
              <a:t>目</a:t>
            </a:r>
            <a:r>
              <a:rPr lang="zh-CN" altLang="en-US" sz="2800" b="1" dirty="0">
                <a:solidFill>
                  <a:srgbClr val="020202"/>
                </a:solidFill>
                <a:latin typeface="Verdana" panose="020B0604030504040204" pitchFamily="34" charset="0"/>
                <a:ea typeface="楷体" panose="02010609060101010101" pitchFamily="49" charset="-122"/>
              </a:rPr>
              <a:t>项</a:t>
            </a:r>
            <a:r>
              <a:rPr lang="zh-CN" altLang="en-US" sz="2800" b="1" dirty="0" smtClean="0">
                <a:solidFill>
                  <a:srgbClr val="020202"/>
                </a:solidFill>
                <a:latin typeface="Verdana" panose="020B0604030504040204" pitchFamily="34" charset="0"/>
                <a:ea typeface="楷体" panose="02010609060101010101" pitchFamily="49" charset="-122"/>
              </a:rPr>
              <a:t>王    </a:t>
            </a:r>
            <a:r>
              <a:rPr lang="zh-CN" altLang="en-US" sz="2800" b="1" dirty="0" smtClean="0">
                <a:solidFill>
                  <a:srgbClr val="FF0000"/>
                </a:solidFill>
                <a:latin typeface="Verdana" panose="020B0604030504040204" pitchFamily="34" charset="0"/>
                <a:ea typeface="楷体" panose="02010609060101010101" pitchFamily="49" charset="-122"/>
              </a:rPr>
              <a:t>使眼色</a:t>
            </a:r>
            <a:endParaRPr lang="zh-CN" altLang="en-US" sz="2800" b="1" dirty="0">
              <a:solidFill>
                <a:srgbClr val="FF0000"/>
              </a:solidFill>
              <a:latin typeface="楷体_GB2312" pitchFamily="49" charset="-122"/>
              <a:ea typeface="楷体" panose="02010609060101010101" pitchFamily="49" charset="-122"/>
            </a:endParaRPr>
          </a:p>
          <a:p>
            <a:r>
              <a:rPr lang="zh-CN" altLang="en-US" sz="2800" b="1" dirty="0">
                <a:solidFill>
                  <a:srgbClr val="020202"/>
                </a:solidFill>
                <a:latin typeface="楷体_GB2312" pitchFamily="49" charset="-122"/>
                <a:ea typeface="楷体_GB2312" pitchFamily="49" charset="-122"/>
              </a:rPr>
              <a:t>③</a:t>
            </a:r>
            <a:r>
              <a:rPr lang="zh-CN" altLang="en-US" sz="2800" b="1" dirty="0">
                <a:solidFill>
                  <a:srgbClr val="0000CC"/>
                </a:solidFill>
                <a:latin typeface="楷体_GB2312" pitchFamily="49" charset="-122"/>
                <a:ea typeface="楷体_GB2312" pitchFamily="49" charset="-122"/>
              </a:rPr>
              <a:t>能愿动词</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名词</a:t>
            </a:r>
            <a:r>
              <a:rPr lang="zh-CN" altLang="en-US" sz="2800" b="1" dirty="0">
                <a:solidFill>
                  <a:srgbClr val="020202"/>
                </a:solidFill>
                <a:latin typeface="楷体_GB2312" pitchFamily="49" charset="-122"/>
                <a:ea typeface="楷体_GB2312" pitchFamily="49" charset="-122"/>
              </a:rPr>
              <a:t>   如：</a:t>
            </a:r>
            <a:r>
              <a:rPr lang="zh-CN" altLang="en-US" sz="2800" b="1" dirty="0">
                <a:solidFill>
                  <a:srgbClr val="020202"/>
                </a:solidFill>
                <a:latin typeface="Verdana" panose="020B0604030504040204" pitchFamily="34" charset="0"/>
                <a:ea typeface="楷体" panose="02010609060101010101" pitchFamily="49" charset="-122"/>
              </a:rPr>
              <a:t>假舟楫者，非</a:t>
            </a:r>
            <a:r>
              <a:rPr lang="zh-CN" altLang="en-US" sz="2800" b="1" dirty="0">
                <a:solidFill>
                  <a:srgbClr val="0000CC"/>
                </a:solidFill>
                <a:latin typeface="Verdana" panose="020B0604030504040204" pitchFamily="34" charset="0"/>
                <a:ea typeface="楷体" panose="02010609060101010101" pitchFamily="49" charset="-122"/>
              </a:rPr>
              <a:t>能</a:t>
            </a:r>
            <a:r>
              <a:rPr lang="zh-CN" altLang="en-US" sz="2800" b="1" dirty="0">
                <a:solidFill>
                  <a:srgbClr val="FF0000"/>
                </a:solidFill>
                <a:latin typeface="Verdana" panose="020B0604030504040204" pitchFamily="34" charset="0"/>
                <a:ea typeface="楷体" panose="02010609060101010101" pitchFamily="49" charset="-122"/>
              </a:rPr>
              <a:t>水</a:t>
            </a:r>
            <a:r>
              <a:rPr lang="zh-CN" altLang="en-US" sz="2800" b="1" dirty="0" smtClean="0">
                <a:solidFill>
                  <a:srgbClr val="020202"/>
                </a:solidFill>
                <a:latin typeface="Verdana" panose="020B0604030504040204" pitchFamily="34" charset="0"/>
                <a:ea typeface="楷体" panose="02010609060101010101" pitchFamily="49" charset="-122"/>
              </a:rPr>
              <a:t>也   </a:t>
            </a:r>
            <a:r>
              <a:rPr lang="zh-CN" altLang="en-US" sz="2800" b="1" dirty="0" smtClean="0">
                <a:solidFill>
                  <a:srgbClr val="FF0000"/>
                </a:solidFill>
                <a:latin typeface="Verdana" panose="020B0604030504040204" pitchFamily="34" charset="0"/>
                <a:ea typeface="楷体" panose="02010609060101010101" pitchFamily="49" charset="-122"/>
              </a:rPr>
              <a:t>游泳</a:t>
            </a:r>
            <a:endParaRPr lang="zh-CN" altLang="en-US" sz="2800" b="1" dirty="0">
              <a:solidFill>
                <a:srgbClr val="FF0000"/>
              </a:solidFill>
              <a:latin typeface="Verdana" panose="020B0604030504040204" pitchFamily="34" charset="0"/>
              <a:ea typeface="楷体" panose="02010609060101010101" pitchFamily="49" charset="-122"/>
            </a:endParaRPr>
          </a:p>
          <a:p>
            <a:r>
              <a:rPr lang="zh-CN" altLang="en-US" sz="2800" b="1" dirty="0">
                <a:solidFill>
                  <a:srgbClr val="020202"/>
                </a:solidFill>
                <a:latin typeface="楷体_GB2312" pitchFamily="49" charset="-122"/>
                <a:ea typeface="楷体_GB2312" pitchFamily="49" charset="-122"/>
              </a:rPr>
              <a:t>④</a:t>
            </a:r>
            <a:r>
              <a:rPr lang="zh-CN" altLang="en-US" sz="2800" b="1" dirty="0">
                <a:solidFill>
                  <a:srgbClr val="0000CC"/>
                </a:solidFill>
                <a:latin typeface="楷体_GB2312" pitchFamily="49" charset="-122"/>
                <a:ea typeface="楷体_GB2312" pitchFamily="49" charset="-122"/>
              </a:rPr>
              <a:t>所</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名词</a:t>
            </a:r>
            <a:r>
              <a:rPr lang="zh-CN" altLang="en-US" sz="2800" b="1" dirty="0">
                <a:solidFill>
                  <a:srgbClr val="020202"/>
                </a:solidFill>
                <a:latin typeface="楷体_GB2312" pitchFamily="49" charset="-122"/>
                <a:ea typeface="楷体_GB2312" pitchFamily="49" charset="-122"/>
              </a:rPr>
              <a:t>   如：</a:t>
            </a:r>
            <a:r>
              <a:rPr lang="zh-CN" altLang="en-US" sz="2800" b="1" dirty="0">
                <a:solidFill>
                  <a:srgbClr val="020202"/>
                </a:solidFill>
                <a:latin typeface="Verdana" panose="020B0604030504040204" pitchFamily="34" charset="0"/>
                <a:ea typeface="楷体" panose="02010609060101010101" pitchFamily="49" charset="-122"/>
              </a:rPr>
              <a:t>置人</a:t>
            </a:r>
            <a:r>
              <a:rPr lang="zh-CN" altLang="en-US" sz="2800" b="1" dirty="0">
                <a:solidFill>
                  <a:srgbClr val="0000CC"/>
                </a:solidFill>
                <a:latin typeface="Verdana" panose="020B0604030504040204" pitchFamily="34" charset="0"/>
                <a:ea typeface="楷体" panose="02010609060101010101" pitchFamily="49" charset="-122"/>
              </a:rPr>
              <a:t>所</a:t>
            </a:r>
            <a:r>
              <a:rPr lang="zh-CN" altLang="en-US" sz="2800" b="1" dirty="0" smtClean="0">
                <a:solidFill>
                  <a:srgbClr val="FF0000"/>
                </a:solidFill>
                <a:latin typeface="Verdana" panose="020B0604030504040204" pitchFamily="34" charset="0"/>
                <a:ea typeface="楷体" panose="02010609060101010101" pitchFamily="49" charset="-122"/>
              </a:rPr>
              <a:t>罾（用渔网捕）</a:t>
            </a:r>
            <a:r>
              <a:rPr lang="zh-CN" altLang="en-US" sz="2800" b="1" dirty="0" smtClean="0">
                <a:solidFill>
                  <a:srgbClr val="020202"/>
                </a:solidFill>
                <a:latin typeface="Verdana" panose="020B0604030504040204" pitchFamily="34" charset="0"/>
                <a:ea typeface="楷体" panose="02010609060101010101" pitchFamily="49" charset="-122"/>
              </a:rPr>
              <a:t>鱼</a:t>
            </a:r>
            <a:r>
              <a:rPr lang="zh-CN" altLang="en-US" sz="2800" b="1" dirty="0">
                <a:solidFill>
                  <a:srgbClr val="020202"/>
                </a:solidFill>
                <a:latin typeface="Verdana" panose="020B0604030504040204" pitchFamily="34" charset="0"/>
                <a:ea typeface="楷体" panose="02010609060101010101" pitchFamily="49" charset="-122"/>
              </a:rPr>
              <a:t>腹中。</a:t>
            </a:r>
          </a:p>
          <a:p>
            <a:r>
              <a:rPr lang="zh-CN" altLang="en-US" sz="2800" b="1" dirty="0">
                <a:solidFill>
                  <a:srgbClr val="020202"/>
                </a:solidFill>
                <a:latin typeface="楷体_GB2312" pitchFamily="49" charset="-122"/>
                <a:ea typeface="楷体_GB2312" pitchFamily="49" charset="-122"/>
              </a:rPr>
              <a:t>⑤</a:t>
            </a:r>
            <a:r>
              <a:rPr lang="zh-CN" altLang="en-US" sz="2800" b="1" dirty="0">
                <a:solidFill>
                  <a:srgbClr val="0000CC"/>
                </a:solidFill>
                <a:latin typeface="楷体_GB2312" pitchFamily="49" charset="-122"/>
                <a:ea typeface="楷体_GB2312" pitchFamily="49" charset="-122"/>
              </a:rPr>
              <a:t>名词</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代词</a:t>
            </a:r>
            <a:r>
              <a:rPr lang="zh-CN" altLang="en-US" sz="2800" b="1" dirty="0">
                <a:solidFill>
                  <a:srgbClr val="020202"/>
                </a:solidFill>
                <a:latin typeface="楷体_GB2312" pitchFamily="49" charset="-122"/>
                <a:ea typeface="楷体_GB2312" pitchFamily="49" charset="-122"/>
              </a:rPr>
              <a:t>   如：</a:t>
            </a:r>
            <a:r>
              <a:rPr lang="zh-CN" altLang="en-US" sz="2800" b="1" dirty="0">
                <a:solidFill>
                  <a:srgbClr val="020202"/>
                </a:solidFill>
                <a:latin typeface="Verdana" panose="020B0604030504040204" pitchFamily="34" charset="0"/>
                <a:ea typeface="楷体" panose="02010609060101010101" pitchFamily="49" charset="-122"/>
              </a:rPr>
              <a:t>驴不胜怒，</a:t>
            </a:r>
            <a:r>
              <a:rPr lang="zh-CN" altLang="en-US" sz="2800" b="1" dirty="0" smtClean="0">
                <a:solidFill>
                  <a:srgbClr val="FF0000"/>
                </a:solidFill>
                <a:ea typeface="楷体" panose="02010609060101010101" pitchFamily="49" charset="-122"/>
              </a:rPr>
              <a:t>蹄（踢）</a:t>
            </a:r>
            <a:r>
              <a:rPr lang="zh-CN" altLang="en-US" sz="2800" b="1" dirty="0" smtClean="0">
                <a:solidFill>
                  <a:srgbClr val="0000CC"/>
                </a:solidFill>
                <a:latin typeface="Verdana" panose="020B0604030504040204" pitchFamily="34" charset="0"/>
                <a:ea typeface="楷体" panose="02010609060101010101" pitchFamily="49" charset="-122"/>
              </a:rPr>
              <a:t>之</a:t>
            </a:r>
            <a:endParaRPr lang="zh-CN" altLang="en-US" sz="2800" b="1" dirty="0">
              <a:solidFill>
                <a:srgbClr val="0000CC"/>
              </a:solidFill>
              <a:latin typeface="Verdana" panose="020B0604030504040204" pitchFamily="34" charset="0"/>
              <a:ea typeface="楷体" panose="02010609060101010101" pitchFamily="49" charset="-122"/>
            </a:endParaRPr>
          </a:p>
          <a:p>
            <a:r>
              <a:rPr lang="zh-CN" altLang="en-US" sz="2800" b="1" dirty="0">
                <a:solidFill>
                  <a:srgbClr val="020202"/>
                </a:solidFill>
                <a:latin typeface="楷体_GB2312" pitchFamily="49" charset="-122"/>
                <a:ea typeface="楷体_GB2312" pitchFamily="49" charset="-122"/>
              </a:rPr>
              <a:t>⑥</a:t>
            </a:r>
            <a:r>
              <a:rPr lang="zh-CN" altLang="en-US" sz="2800" b="1" dirty="0">
                <a:solidFill>
                  <a:srgbClr val="0000CC"/>
                </a:solidFill>
                <a:latin typeface="楷体_GB2312" pitchFamily="49" charset="-122"/>
                <a:ea typeface="楷体_GB2312" pitchFamily="49" charset="-122"/>
              </a:rPr>
              <a:t>名词</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介宾结构</a:t>
            </a:r>
            <a:r>
              <a:rPr lang="zh-CN" altLang="en-US" sz="2800" b="1" dirty="0">
                <a:solidFill>
                  <a:srgbClr val="020202"/>
                </a:solidFill>
                <a:latin typeface="楷体_GB2312" pitchFamily="49" charset="-122"/>
                <a:ea typeface="楷体_GB2312" pitchFamily="49" charset="-122"/>
              </a:rPr>
              <a:t>   如：</a:t>
            </a:r>
            <a:r>
              <a:rPr lang="zh-CN" altLang="en-US" sz="2800" b="1" dirty="0">
                <a:solidFill>
                  <a:srgbClr val="020202"/>
                </a:solidFill>
                <a:latin typeface="Verdana" panose="020B0604030504040204" pitchFamily="34" charset="0"/>
                <a:ea typeface="楷体" panose="02010609060101010101" pitchFamily="49" charset="-122"/>
              </a:rPr>
              <a:t>秦伐韩，</a:t>
            </a:r>
            <a:r>
              <a:rPr lang="zh-CN" altLang="en-US" sz="2800" b="1" dirty="0" smtClean="0">
                <a:solidFill>
                  <a:srgbClr val="FF0000"/>
                </a:solidFill>
                <a:latin typeface="Verdana" panose="020B0604030504040204" pitchFamily="34" charset="0"/>
                <a:ea typeface="楷体" panose="02010609060101010101" pitchFamily="49" charset="-122"/>
              </a:rPr>
              <a:t>军（驻军）</a:t>
            </a:r>
            <a:r>
              <a:rPr lang="zh-CN" altLang="en-US" sz="2800" b="1" dirty="0" smtClean="0">
                <a:solidFill>
                  <a:srgbClr val="0000CC"/>
                </a:solidFill>
                <a:latin typeface="Verdana" panose="020B0604030504040204" pitchFamily="34" charset="0"/>
                <a:ea typeface="楷体" panose="02010609060101010101" pitchFamily="49" charset="-122"/>
              </a:rPr>
              <a:t>于</a:t>
            </a:r>
            <a:r>
              <a:rPr lang="zh-CN" altLang="en-US" sz="2800" b="1" u="sng" dirty="0">
                <a:solidFill>
                  <a:srgbClr val="0000CC"/>
                </a:solidFill>
                <a:latin typeface="Verdana" panose="020B0604030504040204" pitchFamily="34" charset="0"/>
                <a:ea typeface="楷体" panose="02010609060101010101" pitchFamily="49" charset="-122"/>
              </a:rPr>
              <a:t>阏</a:t>
            </a:r>
            <a:r>
              <a:rPr lang="zh-CN" altLang="en-US" sz="2800" b="1" u="sng" dirty="0" smtClean="0">
                <a:solidFill>
                  <a:srgbClr val="0000CC"/>
                </a:solidFill>
                <a:latin typeface="Verdana" panose="020B0604030504040204" pitchFamily="34" charset="0"/>
                <a:ea typeface="楷体" panose="02010609060101010101" pitchFamily="49" charset="-122"/>
              </a:rPr>
              <a:t>与（地名）</a:t>
            </a:r>
            <a:endParaRPr lang="en-US" altLang="zh-CN" sz="2800" b="1" u="sng" dirty="0">
              <a:solidFill>
                <a:srgbClr val="0000CC"/>
              </a:solidFill>
              <a:latin typeface="Verdana" panose="020B0604030504040204" pitchFamily="34" charset="0"/>
              <a:ea typeface="楷体" panose="02010609060101010101" pitchFamily="49" charset="-122"/>
            </a:endParaRPr>
          </a:p>
          <a:p>
            <a:r>
              <a:rPr lang="zh-CN" altLang="en-US" sz="2800" b="1" dirty="0">
                <a:solidFill>
                  <a:srgbClr val="0000CC"/>
                </a:solidFill>
                <a:latin typeface="宋体" panose="02010600030101010101" pitchFamily="2" charset="-122"/>
              </a:rPr>
              <a:t>⑦</a:t>
            </a:r>
            <a:r>
              <a:rPr lang="zh-CN" altLang="en-US" sz="2800" b="1" dirty="0">
                <a:solidFill>
                  <a:srgbClr val="0000CC"/>
                </a:solidFill>
                <a:latin typeface="楷体_GB2312" pitchFamily="49" charset="-122"/>
                <a:ea typeface="楷体_GB2312" pitchFamily="49" charset="-122"/>
              </a:rPr>
              <a:t>副词</a:t>
            </a:r>
            <a:r>
              <a:rPr lang="en-US" altLang="zh-CN" sz="2800" b="1" dirty="0">
                <a:solidFill>
                  <a:srgbClr val="FF0000"/>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名词</a:t>
            </a:r>
            <a:r>
              <a:rPr lang="zh-CN" altLang="en-US" sz="2800" b="1" dirty="0">
                <a:solidFill>
                  <a:srgbClr val="020202"/>
                </a:solidFill>
                <a:latin typeface="楷体_GB2312" pitchFamily="49" charset="-122"/>
                <a:ea typeface="楷体_GB2312" pitchFamily="49" charset="-122"/>
              </a:rPr>
              <a:t>   如：</a:t>
            </a:r>
            <a:r>
              <a:rPr lang="zh-CN" altLang="en-US" sz="2800" b="1" dirty="0">
                <a:solidFill>
                  <a:srgbClr val="020202"/>
                </a:solidFill>
                <a:latin typeface="Verdana" panose="020B0604030504040204" pitchFamily="34" charset="0"/>
                <a:ea typeface="楷体" panose="02010609060101010101" pitchFamily="49" charset="-122"/>
              </a:rPr>
              <a:t>故明君</a:t>
            </a:r>
            <a:r>
              <a:rPr lang="zh-CN" altLang="en-US" sz="2800" b="1" dirty="0">
                <a:solidFill>
                  <a:srgbClr val="0000CC"/>
                </a:solidFill>
                <a:latin typeface="Verdana" panose="020B0604030504040204" pitchFamily="34" charset="0"/>
                <a:ea typeface="楷体" panose="02010609060101010101" pitchFamily="49" charset="-122"/>
              </a:rPr>
              <a:t>不</a:t>
            </a:r>
            <a:r>
              <a:rPr lang="zh-CN" altLang="en-US" sz="2800" b="1" dirty="0">
                <a:solidFill>
                  <a:srgbClr val="FF0000"/>
                </a:solidFill>
                <a:latin typeface="Verdana" panose="020B0604030504040204" pitchFamily="34" charset="0"/>
                <a:ea typeface="楷体" panose="02010609060101010101" pitchFamily="49" charset="-122"/>
              </a:rPr>
              <a:t>官</a:t>
            </a:r>
            <a:r>
              <a:rPr lang="zh-CN" altLang="en-US" sz="2800" b="1" dirty="0">
                <a:solidFill>
                  <a:srgbClr val="020202"/>
                </a:solidFill>
                <a:latin typeface="Verdana" panose="020B0604030504040204" pitchFamily="34" charset="0"/>
                <a:ea typeface="楷体" panose="02010609060101010101" pitchFamily="49" charset="-122"/>
              </a:rPr>
              <a:t>无功之</a:t>
            </a:r>
            <a:r>
              <a:rPr lang="zh-CN" altLang="en-US" sz="2800" b="1" dirty="0" smtClean="0">
                <a:solidFill>
                  <a:srgbClr val="020202"/>
                </a:solidFill>
                <a:latin typeface="Verdana" panose="020B0604030504040204" pitchFamily="34" charset="0"/>
                <a:ea typeface="楷体" panose="02010609060101010101" pitchFamily="49" charset="-122"/>
              </a:rPr>
              <a:t>臣   </a:t>
            </a:r>
            <a:r>
              <a:rPr lang="zh-CN" altLang="en-US" sz="2800" b="1" dirty="0" smtClean="0">
                <a:solidFill>
                  <a:srgbClr val="FF0000"/>
                </a:solidFill>
                <a:latin typeface="Verdana" panose="020B0604030504040204" pitchFamily="34" charset="0"/>
                <a:ea typeface="楷体" panose="02010609060101010101" pitchFamily="49" charset="-122"/>
              </a:rPr>
              <a:t>封官</a:t>
            </a:r>
            <a:endParaRPr lang="zh-CN" altLang="en-US" sz="2800" b="1" dirty="0">
              <a:solidFill>
                <a:srgbClr val="FF0000"/>
              </a:solidFill>
              <a:latin typeface="Verdana" panose="020B0604030504040204" pitchFamily="34" charset="0"/>
              <a:ea typeface="楷体" panose="02010609060101010101" pitchFamily="49" charset="-122"/>
            </a:endParaRPr>
          </a:p>
        </p:txBody>
      </p:sp>
      <p:sp>
        <p:nvSpPr>
          <p:cNvPr id="23559" name="Rectangle 15"/>
          <p:cNvSpPr/>
          <p:nvPr/>
        </p:nvSpPr>
        <p:spPr>
          <a:xfrm>
            <a:off x="0" y="0"/>
            <a:ext cx="3435350" cy="579438"/>
          </a:xfrm>
          <a:prstGeom prst="rect">
            <a:avLst/>
          </a:prstGeom>
          <a:noFill/>
          <a:ln w="9525">
            <a:noFill/>
          </a:ln>
        </p:spPr>
        <p:txBody>
          <a:bodyPr wrap="none">
            <a:spAutoFit/>
          </a:bodyPr>
          <a:lstStyle/>
          <a:p>
            <a:pPr>
              <a:spcBef>
                <a:spcPct val="50000"/>
              </a:spcBef>
            </a:pPr>
            <a:r>
              <a:rPr lang="zh-CN" altLang="en-US" sz="3200" b="1" dirty="0">
                <a:latin typeface="Verdana" panose="020B0604030504040204" pitchFamily="34" charset="0"/>
              </a:rPr>
              <a:t>（一）名词的活用</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blinds(horizontal)">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09">
                                            <p:txEl>
                                              <p:pRg st="0" end="0"/>
                                            </p:txEl>
                                          </p:spTgt>
                                        </p:tgtEl>
                                        <p:attrNameLst>
                                          <p:attrName>style.visibility</p:attrName>
                                        </p:attrNameLst>
                                      </p:cBhvr>
                                      <p:to>
                                        <p:strVal val="visible"/>
                                      </p:to>
                                    </p:set>
                                    <p:animEffect transition="in" filter="blinds(horizontal)">
                                      <p:cBhvr>
                                        <p:cTn id="12" dur="500"/>
                                        <p:tgtEl>
                                          <p:spTgt spid="2150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509">
                                            <p:txEl>
                                              <p:pRg st="1" end="1"/>
                                            </p:txEl>
                                          </p:spTgt>
                                        </p:tgtEl>
                                        <p:attrNameLst>
                                          <p:attrName>style.visibility</p:attrName>
                                        </p:attrNameLst>
                                      </p:cBhvr>
                                      <p:to>
                                        <p:strVal val="visible"/>
                                      </p:to>
                                    </p:set>
                                    <p:animEffect transition="in" filter="blinds(horizontal)">
                                      <p:cBhvr>
                                        <p:cTn id="17" dur="500"/>
                                        <p:tgtEl>
                                          <p:spTgt spid="2150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509">
                                            <p:txEl>
                                              <p:pRg st="2" end="2"/>
                                            </p:txEl>
                                          </p:spTgt>
                                        </p:tgtEl>
                                        <p:attrNameLst>
                                          <p:attrName>style.visibility</p:attrName>
                                        </p:attrNameLst>
                                      </p:cBhvr>
                                      <p:to>
                                        <p:strVal val="visible"/>
                                      </p:to>
                                    </p:set>
                                    <p:animEffect transition="in" filter="blinds(horizontal)">
                                      <p:cBhvr>
                                        <p:cTn id="22" dur="500"/>
                                        <p:tgtEl>
                                          <p:spTgt spid="2150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1509">
                                            <p:txEl>
                                              <p:pRg st="3" end="3"/>
                                            </p:txEl>
                                          </p:spTgt>
                                        </p:tgtEl>
                                        <p:attrNameLst>
                                          <p:attrName>style.visibility</p:attrName>
                                        </p:attrNameLst>
                                      </p:cBhvr>
                                      <p:to>
                                        <p:strVal val="visible"/>
                                      </p:to>
                                    </p:set>
                                    <p:animEffect transition="in" filter="blinds(horizontal)">
                                      <p:cBhvr>
                                        <p:cTn id="27" dur="500"/>
                                        <p:tgtEl>
                                          <p:spTgt spid="2150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1509">
                                            <p:txEl>
                                              <p:pRg st="4" end="4"/>
                                            </p:txEl>
                                          </p:spTgt>
                                        </p:tgtEl>
                                        <p:attrNameLst>
                                          <p:attrName>style.visibility</p:attrName>
                                        </p:attrNameLst>
                                      </p:cBhvr>
                                      <p:to>
                                        <p:strVal val="visible"/>
                                      </p:to>
                                    </p:set>
                                    <p:animEffect transition="in" filter="blinds(horizontal)">
                                      <p:cBhvr>
                                        <p:cTn id="32" dur="500"/>
                                        <p:tgtEl>
                                          <p:spTgt spid="2150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1509">
                                            <p:txEl>
                                              <p:pRg st="5" end="5"/>
                                            </p:txEl>
                                          </p:spTgt>
                                        </p:tgtEl>
                                        <p:attrNameLst>
                                          <p:attrName>style.visibility</p:attrName>
                                        </p:attrNameLst>
                                      </p:cBhvr>
                                      <p:to>
                                        <p:strVal val="visible"/>
                                      </p:to>
                                    </p:set>
                                    <p:animEffect transition="in" filter="blinds(horizontal)">
                                      <p:cBhvr>
                                        <p:cTn id="37" dur="500"/>
                                        <p:tgtEl>
                                          <p:spTgt spid="2150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1509">
                                            <p:txEl>
                                              <p:pRg st="6" end="6"/>
                                            </p:txEl>
                                          </p:spTgt>
                                        </p:tgtEl>
                                        <p:attrNameLst>
                                          <p:attrName>style.visibility</p:attrName>
                                        </p:attrNameLst>
                                      </p:cBhvr>
                                      <p:to>
                                        <p:strVal val="visible"/>
                                      </p:to>
                                    </p:set>
                                    <p:animEffect transition="in" filter="blinds(horizontal)">
                                      <p:cBhvr>
                                        <p:cTn id="42" dur="500"/>
                                        <p:tgtEl>
                                          <p:spTgt spid="2150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图片10"/>
          <p:cNvPicPr>
            <a:picLocks noChangeAspect="1"/>
          </p:cNvPicPr>
          <p:nvPr/>
        </p:nvPicPr>
        <p:blipFill>
          <a:blip r:embed="rId2" cstate="print"/>
          <a:stretch>
            <a:fillRect/>
          </a:stretch>
        </p:blipFill>
        <p:spPr>
          <a:xfrm>
            <a:off x="6172200" y="0"/>
            <a:ext cx="2971800" cy="1295400"/>
          </a:xfrm>
          <a:prstGeom prst="rect">
            <a:avLst/>
          </a:prstGeom>
          <a:noFill/>
          <a:ln w="9525">
            <a:noFill/>
          </a:ln>
        </p:spPr>
      </p:pic>
      <p:sp>
        <p:nvSpPr>
          <p:cNvPr id="24579" name="Text Box 3"/>
          <p:cNvSpPr txBox="1"/>
          <p:nvPr/>
        </p:nvSpPr>
        <p:spPr>
          <a:xfrm>
            <a:off x="533400" y="730250"/>
            <a:ext cx="3886200" cy="641350"/>
          </a:xfrm>
          <a:prstGeom prst="rect">
            <a:avLst/>
          </a:prstGeom>
          <a:noFill/>
          <a:ln w="9525">
            <a:noFill/>
          </a:ln>
        </p:spPr>
        <p:txBody>
          <a:bodyPr lIns="90000" tIns="46800" rIns="90000" bIns="46800">
            <a:spAutoFit/>
          </a:bodyPr>
          <a:lstStyle/>
          <a:p>
            <a:pPr>
              <a:spcBef>
                <a:spcPct val="50000"/>
              </a:spcBef>
            </a:pPr>
            <a:r>
              <a:rPr lang="en-US" altLang="zh-CN" sz="3600" b="1" dirty="0">
                <a:solidFill>
                  <a:srgbClr val="CC0000"/>
                </a:solidFill>
                <a:latin typeface="Arial" panose="020B0604020202020204" pitchFamily="34" charset="0"/>
                <a:ea typeface="黑体" panose="02010609060101010101" pitchFamily="49" charset="-122"/>
              </a:rPr>
              <a:t>2.</a:t>
            </a:r>
            <a:r>
              <a:rPr lang="zh-CN" altLang="en-US" sz="3600" b="1" dirty="0">
                <a:solidFill>
                  <a:srgbClr val="CC0000"/>
                </a:solidFill>
                <a:latin typeface="Arial" panose="020B0604020202020204" pitchFamily="34" charset="0"/>
                <a:ea typeface="黑体" panose="02010609060101010101" pitchFamily="49" charset="-122"/>
              </a:rPr>
              <a:t>名词用作状语</a:t>
            </a:r>
          </a:p>
        </p:txBody>
      </p:sp>
      <p:sp>
        <p:nvSpPr>
          <p:cNvPr id="24580" name="Rectangle 4"/>
          <p:cNvSpPr/>
          <p:nvPr/>
        </p:nvSpPr>
        <p:spPr>
          <a:xfrm>
            <a:off x="228600" y="1320800"/>
            <a:ext cx="8686800" cy="1117600"/>
          </a:xfrm>
          <a:prstGeom prst="rect">
            <a:avLst/>
          </a:prstGeom>
          <a:noFill/>
          <a:ln w="9525">
            <a:noFill/>
          </a:ln>
        </p:spPr>
        <p:txBody>
          <a:bodyPr lIns="90000" tIns="46800" rIns="90000" bIns="46800">
            <a:spAutoFit/>
          </a:bodyPr>
          <a:lstStyle/>
          <a:p>
            <a:pPr>
              <a:lnSpc>
                <a:spcPct val="120000"/>
              </a:lnSpc>
            </a:pPr>
            <a:r>
              <a:rPr lang="zh-CN" altLang="en-US" sz="2800" b="1" dirty="0">
                <a:solidFill>
                  <a:srgbClr val="CC0000"/>
                </a:solidFill>
                <a:latin typeface="Arial" panose="020B0604020202020204" pitchFamily="34" charset="0"/>
                <a:ea typeface="楷体_GB2312" pitchFamily="49" charset="-122"/>
              </a:rPr>
              <a:t>      </a:t>
            </a:r>
            <a:r>
              <a:rPr lang="zh-CN" altLang="en-US" sz="2800" b="1" dirty="0">
                <a:solidFill>
                  <a:srgbClr val="0000CC"/>
                </a:solidFill>
                <a:latin typeface="Arial" panose="020B0604020202020204" pitchFamily="34" charset="0"/>
                <a:ea typeface="楷体_GB2312" pitchFamily="49" charset="-122"/>
              </a:rPr>
              <a:t>在古代汉语里</a:t>
            </a:r>
            <a:r>
              <a:rPr lang="zh-CN" altLang="en-US" sz="2800" b="1" dirty="0">
                <a:solidFill>
                  <a:srgbClr val="000000"/>
                </a:solidFill>
                <a:latin typeface="Arial" panose="020B0604020202020204" pitchFamily="34" charset="0"/>
                <a:ea typeface="楷体_GB2312" pitchFamily="49" charset="-122"/>
              </a:rPr>
              <a:t>，名词（包括普通名词、时间名词和方位名词）作状语是常见的现象。</a:t>
            </a:r>
          </a:p>
        </p:txBody>
      </p:sp>
      <p:sp>
        <p:nvSpPr>
          <p:cNvPr id="24581" name="Text Box 3"/>
          <p:cNvSpPr txBox="1"/>
          <p:nvPr/>
        </p:nvSpPr>
        <p:spPr>
          <a:xfrm>
            <a:off x="2590800" y="2590800"/>
            <a:ext cx="3040063" cy="579438"/>
          </a:xfrm>
          <a:prstGeom prst="rect">
            <a:avLst/>
          </a:prstGeom>
          <a:noFill/>
          <a:ln w="9525">
            <a:noFill/>
          </a:ln>
        </p:spPr>
        <p:txBody>
          <a:bodyPr wrap="none">
            <a:spAutoFit/>
          </a:bodyPr>
          <a:lstStyle/>
          <a:p>
            <a:r>
              <a:rPr lang="zh-CN" altLang="en-US" sz="3200" b="1" dirty="0">
                <a:solidFill>
                  <a:srgbClr val="020202"/>
                </a:solidFill>
                <a:latin typeface="Times New Roman" panose="02020603050405020304" pitchFamily="18" charset="0"/>
                <a:ea typeface="黑体" panose="02010609060101010101" pitchFamily="49" charset="-122"/>
              </a:rPr>
              <a:t>相如</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CC0000"/>
                </a:solidFill>
                <a:latin typeface="Times New Roman" panose="02020603050405020304" pitchFamily="18" charset="0"/>
                <a:ea typeface="黑体" panose="02010609060101010101" pitchFamily="49" charset="-122"/>
              </a:rPr>
              <a:t>廷</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000099"/>
                </a:solidFill>
                <a:latin typeface="Times New Roman" panose="02020603050405020304" pitchFamily="18" charset="0"/>
                <a:ea typeface="黑体" panose="02010609060101010101" pitchFamily="49" charset="-122"/>
              </a:rPr>
              <a:t>叱</a:t>
            </a:r>
            <a:r>
              <a:rPr lang="zh-CN" altLang="en-US" sz="3200" b="1" dirty="0">
                <a:latin typeface="Times New Roman" panose="02020603050405020304" pitchFamily="18" charset="0"/>
                <a:ea typeface="黑体" panose="02010609060101010101" pitchFamily="49" charset="-122"/>
              </a:rPr>
              <a:t>之</a:t>
            </a:r>
          </a:p>
        </p:txBody>
      </p:sp>
      <p:sp>
        <p:nvSpPr>
          <p:cNvPr id="24582" name="Text Box 4"/>
          <p:cNvSpPr txBox="1"/>
          <p:nvPr/>
        </p:nvSpPr>
        <p:spPr>
          <a:xfrm>
            <a:off x="2590800" y="3078163"/>
            <a:ext cx="3040063" cy="579437"/>
          </a:xfrm>
          <a:prstGeom prst="rect">
            <a:avLst/>
          </a:prstGeom>
          <a:noFill/>
          <a:ln w="9525">
            <a:noFill/>
          </a:ln>
        </p:spPr>
        <p:txBody>
          <a:bodyPr wrap="none">
            <a:spAutoFit/>
          </a:bodyPr>
          <a:lstStyle/>
          <a:p>
            <a:pPr>
              <a:spcBef>
                <a:spcPct val="20000"/>
              </a:spcBef>
            </a:pPr>
            <a:r>
              <a:rPr lang="zh-CN" altLang="en-US" sz="3200" b="1" dirty="0">
                <a:solidFill>
                  <a:srgbClr val="020202"/>
                </a:solidFill>
                <a:latin typeface="Times New Roman" panose="02020603050405020304" pitchFamily="18" charset="0"/>
                <a:ea typeface="黑体" panose="02010609060101010101" pitchFamily="49" charset="-122"/>
              </a:rPr>
              <a:t>吾</a:t>
            </a:r>
            <a:r>
              <a:rPr lang="zh-CN" altLang="en-US" sz="3200" b="1" dirty="0">
                <a:latin typeface="Times New Roman" panose="02020603050405020304" pitchFamily="18" charset="0"/>
                <a:ea typeface="黑体" panose="02010609060101010101" pitchFamily="49" charset="-122"/>
              </a:rPr>
              <a:t>得</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CC0000"/>
                </a:solidFill>
                <a:latin typeface="Times New Roman" panose="02020603050405020304" pitchFamily="18" charset="0"/>
                <a:ea typeface="黑体" panose="02010609060101010101" pitchFamily="49" charset="-122"/>
              </a:rPr>
              <a:t>兄</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000099"/>
                </a:solidFill>
                <a:latin typeface="Times New Roman" panose="02020603050405020304" pitchFamily="18" charset="0"/>
                <a:ea typeface="黑体" panose="02010609060101010101" pitchFamily="49" charset="-122"/>
              </a:rPr>
              <a:t>事</a:t>
            </a:r>
            <a:r>
              <a:rPr lang="zh-CN" altLang="en-US" sz="3200" b="1" dirty="0">
                <a:latin typeface="Times New Roman" panose="02020603050405020304" pitchFamily="18" charset="0"/>
                <a:ea typeface="黑体" panose="02010609060101010101" pitchFamily="49" charset="-122"/>
              </a:rPr>
              <a:t>之</a:t>
            </a:r>
          </a:p>
        </p:txBody>
      </p:sp>
      <p:sp>
        <p:nvSpPr>
          <p:cNvPr id="24583" name="Text Box 5"/>
          <p:cNvSpPr txBox="1"/>
          <p:nvPr/>
        </p:nvSpPr>
        <p:spPr>
          <a:xfrm>
            <a:off x="2590800" y="3581400"/>
            <a:ext cx="4144963" cy="579438"/>
          </a:xfrm>
          <a:prstGeom prst="rect">
            <a:avLst/>
          </a:prstGeom>
          <a:noFill/>
          <a:ln w="9525">
            <a:noFill/>
          </a:ln>
        </p:spPr>
        <p:txBody>
          <a:bodyPr>
            <a:spAutoFit/>
          </a:bodyPr>
          <a:lstStyle/>
          <a:p>
            <a:pPr>
              <a:spcBef>
                <a:spcPct val="20000"/>
              </a:spcBef>
            </a:pPr>
            <a:r>
              <a:rPr lang="zh-CN" altLang="en-US" sz="3200" b="1" dirty="0">
                <a:solidFill>
                  <a:srgbClr val="020202"/>
                </a:solidFill>
                <a:latin typeface="Times New Roman" panose="02020603050405020304" pitchFamily="18" charset="0"/>
                <a:ea typeface="黑体" panose="02010609060101010101" pitchFamily="49" charset="-122"/>
              </a:rPr>
              <a:t>其一</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CC0000"/>
                </a:solidFill>
                <a:latin typeface="Times New Roman" panose="02020603050405020304" pitchFamily="18" charset="0"/>
                <a:ea typeface="黑体" panose="02010609060101010101" pitchFamily="49" charset="-122"/>
              </a:rPr>
              <a:t>犬</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000099"/>
                </a:solidFill>
                <a:latin typeface="Times New Roman" panose="02020603050405020304" pitchFamily="18" charset="0"/>
                <a:ea typeface="黑体" panose="02010609060101010101" pitchFamily="49" charset="-122"/>
              </a:rPr>
              <a:t>坐</a:t>
            </a:r>
            <a:r>
              <a:rPr lang="zh-CN" altLang="en-US" sz="3200" b="1" dirty="0">
                <a:latin typeface="Times New Roman" panose="02020603050405020304" pitchFamily="18" charset="0"/>
                <a:ea typeface="黑体" panose="02010609060101010101" pitchFamily="49" charset="-122"/>
              </a:rPr>
              <a:t>于前</a:t>
            </a:r>
          </a:p>
        </p:txBody>
      </p:sp>
      <p:sp>
        <p:nvSpPr>
          <p:cNvPr id="24584" name="Text Box 6"/>
          <p:cNvSpPr txBox="1"/>
          <p:nvPr/>
        </p:nvSpPr>
        <p:spPr>
          <a:xfrm>
            <a:off x="2590800" y="4191000"/>
            <a:ext cx="5080000" cy="579438"/>
          </a:xfrm>
          <a:prstGeom prst="rect">
            <a:avLst/>
          </a:prstGeom>
          <a:noFill/>
          <a:ln w="9525">
            <a:noFill/>
          </a:ln>
        </p:spPr>
        <p:txBody>
          <a:bodyPr wrap="none">
            <a:spAutoFit/>
          </a:bodyPr>
          <a:lstStyle/>
          <a:p>
            <a:pPr>
              <a:spcBef>
                <a:spcPct val="20000"/>
              </a:spcBef>
            </a:pPr>
            <a:r>
              <a:rPr lang="zh-CN" altLang="en-US" sz="3200" b="1" dirty="0">
                <a:solidFill>
                  <a:srgbClr val="020202"/>
                </a:solidFill>
                <a:latin typeface="Times New Roman" panose="02020603050405020304" pitchFamily="18" charset="0"/>
                <a:ea typeface="黑体" panose="02010609060101010101" pitchFamily="49" charset="-122"/>
              </a:rPr>
              <a:t>君子</a:t>
            </a:r>
            <a:r>
              <a:rPr lang="zh-CN" altLang="en-US" sz="3200" b="1" dirty="0">
                <a:latin typeface="Times New Roman" panose="02020603050405020304" pitchFamily="18" charset="0"/>
                <a:ea typeface="黑体" panose="02010609060101010101" pitchFamily="49" charset="-122"/>
              </a:rPr>
              <a:t>博学而</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CC0000"/>
                </a:solidFill>
                <a:latin typeface="Times New Roman" panose="02020603050405020304" pitchFamily="18" charset="0"/>
                <a:ea typeface="黑体" panose="02010609060101010101" pitchFamily="49" charset="-122"/>
              </a:rPr>
              <a:t>日</a:t>
            </a:r>
            <a:r>
              <a:rPr lang="en-US" altLang="zh-CN" sz="3200" b="1" dirty="0">
                <a:latin typeface="Times New Roman" panose="02020603050405020304" pitchFamily="18" charset="0"/>
                <a:ea typeface="黑体" panose="02010609060101010101" pitchFamily="49" charset="-122"/>
              </a:rPr>
              <a:t>〗</a:t>
            </a:r>
            <a:r>
              <a:rPr lang="zh-CN" altLang="en-US" sz="3200" b="1" dirty="0">
                <a:solidFill>
                  <a:srgbClr val="000099"/>
                </a:solidFill>
                <a:latin typeface="Times New Roman" panose="02020603050405020304" pitchFamily="18" charset="0"/>
                <a:ea typeface="黑体" panose="02010609060101010101" pitchFamily="49" charset="-122"/>
              </a:rPr>
              <a:t>参省</a:t>
            </a:r>
            <a:r>
              <a:rPr lang="zh-CN" altLang="en-US" sz="3200" b="1" dirty="0">
                <a:latin typeface="Times New Roman" panose="02020603050405020304" pitchFamily="18" charset="0"/>
                <a:ea typeface="黑体" panose="02010609060101010101" pitchFamily="49" charset="-122"/>
              </a:rPr>
              <a:t>乎己</a:t>
            </a:r>
          </a:p>
        </p:txBody>
      </p:sp>
      <p:sp>
        <p:nvSpPr>
          <p:cNvPr id="22537" name="Text Box 7"/>
          <p:cNvSpPr txBox="1"/>
          <p:nvPr/>
        </p:nvSpPr>
        <p:spPr>
          <a:xfrm>
            <a:off x="968375" y="3092450"/>
            <a:ext cx="1371600" cy="669925"/>
          </a:xfrm>
          <a:prstGeom prst="rect">
            <a:avLst/>
          </a:prstGeom>
          <a:solidFill>
            <a:schemeClr val="accent1"/>
          </a:solidFill>
          <a:ln w="28575" cap="flat" cmpd="sng">
            <a:solidFill>
              <a:srgbClr val="99CC00"/>
            </a:solidFill>
            <a:prstDash val="solid"/>
            <a:miter/>
            <a:headEnd type="none" w="med" len="med"/>
            <a:tailEnd type="none" w="med" len="med"/>
          </a:ln>
        </p:spPr>
        <p:txBody>
          <a:bodyPr>
            <a:spAutoFit/>
          </a:bodyPr>
          <a:lstStyle/>
          <a:p>
            <a:pPr algn="ctr"/>
            <a:r>
              <a:rPr lang="zh-CN" altLang="en-US" sz="3600" b="1" dirty="0">
                <a:latin typeface="Times New Roman" panose="02020603050405020304" pitchFamily="18" charset="0"/>
                <a:ea typeface="黑体" panose="02010609060101010101" pitchFamily="49" charset="-122"/>
              </a:rPr>
              <a:t>主语</a:t>
            </a:r>
          </a:p>
        </p:txBody>
      </p:sp>
      <p:sp>
        <p:nvSpPr>
          <p:cNvPr id="22538" name="Text Box 8"/>
          <p:cNvSpPr txBox="1"/>
          <p:nvPr/>
        </p:nvSpPr>
        <p:spPr>
          <a:xfrm>
            <a:off x="6400800" y="3092450"/>
            <a:ext cx="1295400" cy="669925"/>
          </a:xfrm>
          <a:prstGeom prst="rect">
            <a:avLst/>
          </a:prstGeom>
          <a:solidFill>
            <a:schemeClr val="accent1"/>
          </a:solidFill>
          <a:ln w="28575" cap="flat" cmpd="sng">
            <a:solidFill>
              <a:srgbClr val="99CC00"/>
            </a:solidFill>
            <a:prstDash val="solid"/>
            <a:miter/>
            <a:headEnd type="none" w="med" len="med"/>
            <a:tailEnd type="none" w="med" len="med"/>
          </a:ln>
        </p:spPr>
        <p:txBody>
          <a:bodyPr>
            <a:spAutoFit/>
          </a:bodyPr>
          <a:lstStyle/>
          <a:p>
            <a:r>
              <a:rPr lang="zh-CN" altLang="en-US" sz="3600" b="1" dirty="0">
                <a:latin typeface="Times New Roman" panose="02020603050405020304" pitchFamily="18" charset="0"/>
                <a:ea typeface="黑体" panose="02010609060101010101" pitchFamily="49" charset="-122"/>
              </a:rPr>
              <a:t>谓语</a:t>
            </a:r>
          </a:p>
        </p:txBody>
      </p:sp>
      <p:sp>
        <p:nvSpPr>
          <p:cNvPr id="23564" name="Text Box 10"/>
          <p:cNvSpPr txBox="1"/>
          <p:nvPr/>
        </p:nvSpPr>
        <p:spPr>
          <a:xfrm>
            <a:off x="1789113" y="4876800"/>
            <a:ext cx="1487487" cy="641350"/>
          </a:xfrm>
          <a:prstGeom prst="rect">
            <a:avLst/>
          </a:prstGeom>
          <a:noFill/>
          <a:ln w="9525">
            <a:noFill/>
          </a:ln>
        </p:spPr>
        <p:txBody>
          <a:bodyPr>
            <a:spAutoFit/>
          </a:bodyPr>
          <a:lstStyle/>
          <a:p>
            <a:r>
              <a:rPr lang="zh-CN" altLang="en-US" sz="3600" b="1" dirty="0">
                <a:solidFill>
                  <a:srgbClr val="CC0000"/>
                </a:solidFill>
                <a:latin typeface="黑体" panose="02010609060101010101" pitchFamily="49" charset="-122"/>
                <a:ea typeface="黑体" panose="02010609060101010101" pitchFamily="49" charset="-122"/>
              </a:rPr>
              <a:t>主语</a:t>
            </a:r>
          </a:p>
        </p:txBody>
      </p:sp>
      <p:sp>
        <p:nvSpPr>
          <p:cNvPr id="23565" name="Text Box 11"/>
          <p:cNvSpPr txBox="1"/>
          <p:nvPr/>
        </p:nvSpPr>
        <p:spPr>
          <a:xfrm>
            <a:off x="2938463" y="4845050"/>
            <a:ext cx="414337" cy="641350"/>
          </a:xfrm>
          <a:prstGeom prst="rect">
            <a:avLst/>
          </a:prstGeom>
          <a:noFill/>
          <a:ln w="9525">
            <a:noFill/>
          </a:ln>
        </p:spPr>
        <p:txBody>
          <a:bodyPr wrap="none">
            <a:spAutoFit/>
          </a:bodyPr>
          <a:lstStyle/>
          <a:p>
            <a:r>
              <a:rPr lang="en-US" altLang="zh-CN" sz="3600" b="1" dirty="0">
                <a:solidFill>
                  <a:srgbClr val="CC0000"/>
                </a:solidFill>
                <a:latin typeface="黑体" panose="02010609060101010101" pitchFamily="49" charset="-122"/>
                <a:ea typeface="黑体" panose="02010609060101010101" pitchFamily="49" charset="-122"/>
              </a:rPr>
              <a:t>+</a:t>
            </a:r>
          </a:p>
        </p:txBody>
      </p:sp>
      <p:sp>
        <p:nvSpPr>
          <p:cNvPr id="23566" name="Rectangle 12"/>
          <p:cNvSpPr/>
          <p:nvPr/>
        </p:nvSpPr>
        <p:spPr>
          <a:xfrm>
            <a:off x="3244850" y="4876800"/>
            <a:ext cx="2012950" cy="641350"/>
          </a:xfrm>
          <a:prstGeom prst="rect">
            <a:avLst/>
          </a:prstGeom>
          <a:noFill/>
          <a:ln w="9525">
            <a:noFill/>
          </a:ln>
        </p:spPr>
        <p:txBody>
          <a:bodyPr wrap="none">
            <a:spAutoFit/>
          </a:bodyPr>
          <a:lstStyle/>
          <a:p>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名词</a:t>
            </a:r>
            <a:r>
              <a:rPr lang="en-US" altLang="zh-CN" sz="3600" b="1" dirty="0">
                <a:solidFill>
                  <a:srgbClr val="CC0000"/>
                </a:solidFill>
                <a:latin typeface="黑体" panose="02010609060101010101" pitchFamily="49" charset="-122"/>
                <a:ea typeface="黑体" panose="02010609060101010101" pitchFamily="49" charset="-122"/>
              </a:rPr>
              <a:t>】</a:t>
            </a:r>
          </a:p>
        </p:txBody>
      </p:sp>
      <p:sp>
        <p:nvSpPr>
          <p:cNvPr id="23567" name="Text Box 13"/>
          <p:cNvSpPr txBox="1"/>
          <p:nvPr/>
        </p:nvSpPr>
        <p:spPr>
          <a:xfrm>
            <a:off x="5148263" y="4845050"/>
            <a:ext cx="414337" cy="641350"/>
          </a:xfrm>
          <a:prstGeom prst="rect">
            <a:avLst/>
          </a:prstGeom>
          <a:noFill/>
          <a:ln w="9525">
            <a:noFill/>
          </a:ln>
        </p:spPr>
        <p:txBody>
          <a:bodyPr wrap="none">
            <a:spAutoFit/>
          </a:bodyPr>
          <a:lstStyle/>
          <a:p>
            <a:r>
              <a:rPr lang="en-US" altLang="zh-CN" sz="3600" b="1" dirty="0">
                <a:solidFill>
                  <a:srgbClr val="CC0000"/>
                </a:solidFill>
                <a:latin typeface="黑体" panose="02010609060101010101" pitchFamily="49" charset="-122"/>
                <a:ea typeface="黑体" panose="02010609060101010101" pitchFamily="49" charset="-122"/>
              </a:rPr>
              <a:t>+</a:t>
            </a:r>
          </a:p>
        </p:txBody>
      </p:sp>
      <p:sp>
        <p:nvSpPr>
          <p:cNvPr id="23568" name="Text Box 14"/>
          <p:cNvSpPr txBox="1"/>
          <p:nvPr/>
        </p:nvSpPr>
        <p:spPr>
          <a:xfrm>
            <a:off x="5522913" y="4876800"/>
            <a:ext cx="1944687" cy="641350"/>
          </a:xfrm>
          <a:prstGeom prst="rect">
            <a:avLst/>
          </a:prstGeom>
          <a:noFill/>
          <a:ln w="9525">
            <a:noFill/>
          </a:ln>
        </p:spPr>
        <p:txBody>
          <a:bodyPr>
            <a:spAutoFit/>
          </a:bodyPr>
          <a:lstStyle/>
          <a:p>
            <a:r>
              <a:rPr lang="zh-CN" altLang="en-US" sz="3600" b="1" dirty="0">
                <a:solidFill>
                  <a:srgbClr val="CC0000"/>
                </a:solidFill>
                <a:latin typeface="黑体" panose="02010609060101010101" pitchFamily="49" charset="-122"/>
                <a:ea typeface="黑体" panose="02010609060101010101" pitchFamily="49" charset="-122"/>
              </a:rPr>
              <a:t>谓语</a:t>
            </a:r>
          </a:p>
        </p:txBody>
      </p:sp>
      <p:sp>
        <p:nvSpPr>
          <p:cNvPr id="23569" name="AutoShape 15"/>
          <p:cNvSpPr/>
          <p:nvPr/>
        </p:nvSpPr>
        <p:spPr>
          <a:xfrm>
            <a:off x="4211638" y="5486400"/>
            <a:ext cx="304800" cy="533400"/>
          </a:xfrm>
          <a:prstGeom prst="downArrow">
            <a:avLst>
              <a:gd name="adj1" fmla="val 50000"/>
              <a:gd name="adj2" fmla="val 43750"/>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endParaRPr lang="zh-CN" altLang="en-US" dirty="0">
              <a:latin typeface="Verdana" panose="020B0604030504040204" pitchFamily="34" charset="0"/>
            </a:endParaRPr>
          </a:p>
        </p:txBody>
      </p:sp>
      <p:sp>
        <p:nvSpPr>
          <p:cNvPr id="23570" name="Text Box 16"/>
          <p:cNvSpPr txBox="1"/>
          <p:nvPr/>
        </p:nvSpPr>
        <p:spPr>
          <a:xfrm>
            <a:off x="3213100" y="5943600"/>
            <a:ext cx="2578100" cy="641350"/>
          </a:xfrm>
          <a:prstGeom prst="rect">
            <a:avLst/>
          </a:prstGeom>
          <a:noFill/>
          <a:ln w="9525">
            <a:noFill/>
          </a:ln>
        </p:spPr>
        <p:txBody>
          <a:bodyPr>
            <a:spAutoFit/>
          </a:bodyPr>
          <a:lstStyle/>
          <a:p>
            <a:r>
              <a:rPr lang="zh-CN" altLang="en-US" sz="3600" b="1" dirty="0">
                <a:solidFill>
                  <a:srgbClr val="000099"/>
                </a:solidFill>
                <a:latin typeface="黑体" panose="02010609060101010101" pitchFamily="49" charset="-122"/>
                <a:ea typeface="黑体" panose="02010609060101010101" pitchFamily="49" charset="-122"/>
              </a:rPr>
              <a:t>活用为状语</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slide(fromBottom)">
                                      <p:cBhvr>
                                        <p:cTn id="7" dur="500"/>
                                        <p:tgtEl>
                                          <p:spTgt spid="2253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538"/>
                                        </p:tgtEl>
                                        <p:attrNameLst>
                                          <p:attrName>style.visibility</p:attrName>
                                        </p:attrNameLst>
                                      </p:cBhvr>
                                      <p:to>
                                        <p:strVal val="visible"/>
                                      </p:to>
                                    </p:set>
                                    <p:animEffect transition="in" filter="slide(fromBottom)">
                                      <p:cBhvr>
                                        <p:cTn id="12" dur="500"/>
                                        <p:tgtEl>
                                          <p:spTgt spid="2253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3564"/>
                                        </p:tgtEl>
                                        <p:attrNameLst>
                                          <p:attrName>style.visibility</p:attrName>
                                        </p:attrNameLst>
                                      </p:cBhvr>
                                      <p:to>
                                        <p:strVal val="visible"/>
                                      </p:to>
                                    </p:set>
                                    <p:animEffect transition="in" filter="slide(fromBottom)">
                                      <p:cBhvr>
                                        <p:cTn id="17" dur="500"/>
                                        <p:tgtEl>
                                          <p:spTgt spid="23564"/>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3565"/>
                                        </p:tgtEl>
                                        <p:attrNameLst>
                                          <p:attrName>style.visibility</p:attrName>
                                        </p:attrNameLst>
                                      </p:cBhvr>
                                      <p:to>
                                        <p:strVal val="visible"/>
                                      </p:to>
                                    </p:set>
                                    <p:animEffect transition="in" filter="slide(fromBottom)">
                                      <p:cBhvr>
                                        <p:cTn id="20" dur="500"/>
                                        <p:tgtEl>
                                          <p:spTgt spid="23565"/>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3566"/>
                                        </p:tgtEl>
                                        <p:attrNameLst>
                                          <p:attrName>style.visibility</p:attrName>
                                        </p:attrNameLst>
                                      </p:cBhvr>
                                      <p:to>
                                        <p:strVal val="visible"/>
                                      </p:to>
                                    </p:set>
                                    <p:animEffect transition="in" filter="slide(fromBottom)">
                                      <p:cBhvr>
                                        <p:cTn id="23" dur="500"/>
                                        <p:tgtEl>
                                          <p:spTgt spid="23566"/>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3567"/>
                                        </p:tgtEl>
                                        <p:attrNameLst>
                                          <p:attrName>style.visibility</p:attrName>
                                        </p:attrNameLst>
                                      </p:cBhvr>
                                      <p:to>
                                        <p:strVal val="visible"/>
                                      </p:to>
                                    </p:set>
                                    <p:animEffect transition="in" filter="slide(fromBottom)">
                                      <p:cBhvr>
                                        <p:cTn id="26" dur="500"/>
                                        <p:tgtEl>
                                          <p:spTgt spid="23567"/>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3568"/>
                                        </p:tgtEl>
                                        <p:attrNameLst>
                                          <p:attrName>style.visibility</p:attrName>
                                        </p:attrNameLst>
                                      </p:cBhvr>
                                      <p:to>
                                        <p:strVal val="visible"/>
                                      </p:to>
                                    </p:set>
                                    <p:animEffect transition="in" filter="slide(fromBottom)">
                                      <p:cBhvr>
                                        <p:cTn id="29" dur="500"/>
                                        <p:tgtEl>
                                          <p:spTgt spid="23568"/>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3569"/>
                                        </p:tgtEl>
                                        <p:attrNameLst>
                                          <p:attrName>style.visibility</p:attrName>
                                        </p:attrNameLst>
                                      </p:cBhvr>
                                      <p:to>
                                        <p:strVal val="visible"/>
                                      </p:to>
                                    </p:set>
                                    <p:animEffect transition="in" filter="slide(fromBottom)">
                                      <p:cBhvr>
                                        <p:cTn id="34" dur="500"/>
                                        <p:tgtEl>
                                          <p:spTgt spid="23569"/>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3570"/>
                                        </p:tgtEl>
                                        <p:attrNameLst>
                                          <p:attrName>style.visibility</p:attrName>
                                        </p:attrNameLst>
                                      </p:cBhvr>
                                      <p:to>
                                        <p:strVal val="visible"/>
                                      </p:to>
                                    </p:set>
                                    <p:animEffect transition="in" filter="slide(fromBottom)">
                                      <p:cBhvr>
                                        <p:cTn id="39" dur="500"/>
                                        <p:tgtEl>
                                          <p:spTgt spid="23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animBg="1"/>
      <p:bldP spid="22538" grpId="0" animBg="1"/>
      <p:bldP spid="23564" grpId="0"/>
      <p:bldP spid="23565" grpId="0"/>
      <p:bldP spid="23566" grpId="0"/>
      <p:bldP spid="23567" grpId="0"/>
      <p:bldP spid="23568" grpId="0"/>
      <p:bldP spid="23569" grpId="0" animBg="1"/>
      <p:bldP spid="235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6"/>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14</a:t>
            </a:fld>
            <a:endParaRPr lang="en-US" altLang="zh-CN" sz="1400" dirty="0">
              <a:latin typeface="Verdana" panose="020B0604030504040204" pitchFamily="34" charset="0"/>
            </a:endParaRPr>
          </a:p>
        </p:txBody>
      </p:sp>
      <p:pic>
        <p:nvPicPr>
          <p:cNvPr id="25603"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sp>
        <p:nvSpPr>
          <p:cNvPr id="24580" name="Text Box 3"/>
          <p:cNvSpPr txBox="1"/>
          <p:nvPr/>
        </p:nvSpPr>
        <p:spPr>
          <a:xfrm>
            <a:off x="196850" y="228600"/>
            <a:ext cx="8261350" cy="579438"/>
          </a:xfrm>
          <a:prstGeom prst="rect">
            <a:avLst/>
          </a:prstGeom>
          <a:noFill/>
          <a:ln w="9525">
            <a:noFill/>
          </a:ln>
        </p:spPr>
        <p:txBody>
          <a:bodyPr wrap="none">
            <a:spAutoFit/>
          </a:bodyPr>
          <a:lstStyle/>
          <a:p>
            <a:r>
              <a:rPr lang="en-US" altLang="zh-CN" sz="2800" b="1" dirty="0">
                <a:solidFill>
                  <a:srgbClr val="CC0000"/>
                </a:solidFill>
                <a:latin typeface="Arial" panose="020B0604020202020204" pitchFamily="34" charset="0"/>
              </a:rPr>
              <a:t>※</a:t>
            </a:r>
            <a:r>
              <a:rPr lang="zh-CN" altLang="en-US" sz="3200" b="1" dirty="0">
                <a:solidFill>
                  <a:srgbClr val="CC0000"/>
                </a:solidFill>
                <a:latin typeface="Arial" panose="020B0604020202020204" pitchFamily="34" charset="0"/>
                <a:ea typeface="黑体" panose="02010609060101010101" pitchFamily="49" charset="-122"/>
              </a:rPr>
              <a:t>注意</a:t>
            </a:r>
            <a:r>
              <a:rPr lang="zh-CN" altLang="en-US" sz="3200" b="1" u="sng" dirty="0">
                <a:solidFill>
                  <a:srgbClr val="020202"/>
                </a:solidFill>
                <a:latin typeface="Arial" panose="020B0604020202020204" pitchFamily="34" charset="0"/>
                <a:ea typeface="黑体" panose="02010609060101010101" pitchFamily="49" charset="-122"/>
              </a:rPr>
              <a:t>名词用作动词</a:t>
            </a:r>
            <a:r>
              <a:rPr lang="zh-CN" altLang="en-US" sz="3200" b="1" dirty="0">
                <a:solidFill>
                  <a:srgbClr val="CC0000"/>
                </a:solidFill>
                <a:latin typeface="Arial" panose="020B0604020202020204" pitchFamily="34" charset="0"/>
                <a:ea typeface="黑体" panose="02010609060101010101" pitchFamily="49" charset="-122"/>
              </a:rPr>
              <a:t>和</a:t>
            </a:r>
            <a:r>
              <a:rPr lang="zh-CN" altLang="en-US" sz="3200" b="1" u="sng" dirty="0">
                <a:solidFill>
                  <a:srgbClr val="020202"/>
                </a:solidFill>
                <a:latin typeface="Arial" panose="020B0604020202020204" pitchFamily="34" charset="0"/>
                <a:ea typeface="黑体" panose="02010609060101010101" pitchFamily="49" charset="-122"/>
              </a:rPr>
              <a:t>名词用作状语</a:t>
            </a:r>
            <a:r>
              <a:rPr lang="zh-CN" altLang="en-US" sz="3200" b="1" dirty="0">
                <a:solidFill>
                  <a:srgbClr val="CC0000"/>
                </a:solidFill>
                <a:latin typeface="Arial" panose="020B0604020202020204" pitchFamily="34" charset="0"/>
                <a:ea typeface="黑体" panose="02010609060101010101" pitchFamily="49" charset="-122"/>
              </a:rPr>
              <a:t>的区别。</a:t>
            </a:r>
          </a:p>
        </p:txBody>
      </p:sp>
      <p:sp>
        <p:nvSpPr>
          <p:cNvPr id="24581" name="Text Box 4"/>
          <p:cNvSpPr txBox="1"/>
          <p:nvPr/>
        </p:nvSpPr>
        <p:spPr>
          <a:xfrm>
            <a:off x="685800" y="1295400"/>
            <a:ext cx="7178675" cy="528638"/>
          </a:xfrm>
          <a:prstGeom prst="rect">
            <a:avLst/>
          </a:prstGeom>
          <a:solidFill>
            <a:schemeClr val="bg1"/>
          </a:solidFill>
          <a:ln w="9525" cap="flat" cmpd="sng">
            <a:solidFill>
              <a:srgbClr val="FF0066"/>
            </a:solidFill>
            <a:prstDash val="solid"/>
            <a:miter/>
            <a:headEnd type="none" w="med" len="med"/>
            <a:tailEnd type="none" w="med" len="med"/>
          </a:ln>
        </p:spPr>
        <p:txBody>
          <a:bodyPr wrap="none">
            <a:spAutoFit/>
          </a:bodyPr>
          <a:lstStyle/>
          <a:p>
            <a:r>
              <a:rPr lang="en-US" altLang="zh-CN" sz="1800" b="1" dirty="0">
                <a:solidFill>
                  <a:srgbClr val="020202"/>
                </a:solidFill>
                <a:latin typeface="Arial" panose="020B0604020202020204" pitchFamily="34" charset="0"/>
              </a:rPr>
              <a:t>※</a:t>
            </a:r>
            <a:r>
              <a:rPr lang="zh-CN" altLang="en-US" sz="2800" b="1" dirty="0">
                <a:solidFill>
                  <a:srgbClr val="020202"/>
                </a:solidFill>
                <a:latin typeface="Arial" panose="020B0604020202020204" pitchFamily="34" charset="0"/>
              </a:rPr>
              <a:t>名词用作动词，其后面</a:t>
            </a:r>
            <a:r>
              <a:rPr lang="zh-CN" altLang="en-US" sz="2800" b="1" dirty="0">
                <a:solidFill>
                  <a:srgbClr val="CC0000"/>
                </a:solidFill>
                <a:latin typeface="Arial" panose="020B0604020202020204" pitchFamily="34" charset="0"/>
                <a:ea typeface="楷体_GB2312" pitchFamily="49" charset="-122"/>
              </a:rPr>
              <a:t>没有其他谓语动词</a:t>
            </a:r>
            <a:r>
              <a:rPr lang="zh-CN" altLang="en-US" sz="2800" b="1" dirty="0">
                <a:latin typeface="Arial" panose="020B0604020202020204" pitchFamily="34" charset="0"/>
              </a:rPr>
              <a:t>。</a:t>
            </a:r>
          </a:p>
        </p:txBody>
      </p:sp>
      <p:sp>
        <p:nvSpPr>
          <p:cNvPr id="24582" name="Rectangle 5"/>
          <p:cNvSpPr/>
          <p:nvPr/>
        </p:nvSpPr>
        <p:spPr>
          <a:xfrm>
            <a:off x="684213" y="2636838"/>
            <a:ext cx="7178675" cy="528637"/>
          </a:xfrm>
          <a:prstGeom prst="rect">
            <a:avLst/>
          </a:prstGeom>
          <a:solidFill>
            <a:schemeClr val="bg1"/>
          </a:solidFill>
          <a:ln w="9525" cap="flat" cmpd="sng">
            <a:solidFill>
              <a:srgbClr val="FF0066"/>
            </a:solidFill>
            <a:prstDash val="solid"/>
            <a:miter/>
            <a:headEnd type="none" w="med" len="med"/>
            <a:tailEnd type="none" w="med" len="med"/>
          </a:ln>
        </p:spPr>
        <p:txBody>
          <a:bodyPr wrap="none">
            <a:spAutoFit/>
          </a:bodyPr>
          <a:lstStyle/>
          <a:p>
            <a:r>
              <a:rPr lang="en-US" altLang="zh-CN" sz="1800" b="1" dirty="0">
                <a:solidFill>
                  <a:srgbClr val="020202"/>
                </a:solidFill>
                <a:latin typeface="Arial" panose="020B0604020202020204" pitchFamily="34" charset="0"/>
              </a:rPr>
              <a:t>※</a:t>
            </a:r>
            <a:r>
              <a:rPr lang="zh-CN" altLang="en-US" sz="2800" b="1" dirty="0">
                <a:solidFill>
                  <a:srgbClr val="020202"/>
                </a:solidFill>
                <a:latin typeface="Arial" panose="020B0604020202020204" pitchFamily="34" charset="0"/>
              </a:rPr>
              <a:t>名词用作状语则其后面</a:t>
            </a:r>
            <a:r>
              <a:rPr lang="zh-CN" altLang="en-US" sz="2800" b="1" dirty="0">
                <a:solidFill>
                  <a:srgbClr val="CC0000"/>
                </a:solidFill>
                <a:latin typeface="Arial" panose="020B0604020202020204" pitchFamily="34" charset="0"/>
                <a:ea typeface="楷体_GB2312" pitchFamily="49" charset="-122"/>
              </a:rPr>
              <a:t>还有其他谓语动词。</a:t>
            </a:r>
          </a:p>
        </p:txBody>
      </p:sp>
      <p:sp>
        <p:nvSpPr>
          <p:cNvPr id="24583" name="Rectangle 6"/>
          <p:cNvSpPr/>
          <p:nvPr/>
        </p:nvSpPr>
        <p:spPr>
          <a:xfrm>
            <a:off x="755650" y="1989138"/>
            <a:ext cx="3740150" cy="519112"/>
          </a:xfrm>
          <a:prstGeom prst="rect">
            <a:avLst/>
          </a:prstGeom>
          <a:noFill/>
          <a:ln w="9525">
            <a:noFill/>
          </a:ln>
        </p:spPr>
        <p:txBody>
          <a:bodyPr wrap="none">
            <a:spAutoFit/>
          </a:bodyPr>
          <a:lstStyle/>
          <a:p>
            <a:r>
              <a:rPr lang="zh-CN" altLang="en-US" sz="2800" b="1" dirty="0">
                <a:solidFill>
                  <a:srgbClr val="0000CC"/>
                </a:solidFill>
                <a:latin typeface="Arial" panose="020B0604020202020204" pitchFamily="34" charset="0"/>
                <a:ea typeface="楷体_GB2312" pitchFamily="49" charset="-122"/>
              </a:rPr>
              <a:t>例如：左右欲</a:t>
            </a:r>
            <a:r>
              <a:rPr lang="zh-CN" altLang="en-US" sz="2800" b="1" u="sng" dirty="0">
                <a:solidFill>
                  <a:srgbClr val="CC0000"/>
                </a:solidFill>
                <a:latin typeface="Arial" panose="020B0604020202020204" pitchFamily="34" charset="0"/>
                <a:ea typeface="楷体_GB2312" pitchFamily="49" charset="-122"/>
              </a:rPr>
              <a:t>刃</a:t>
            </a:r>
            <a:r>
              <a:rPr lang="zh-CN" altLang="en-US" sz="2800" b="1" dirty="0">
                <a:solidFill>
                  <a:srgbClr val="0000CC"/>
                </a:solidFill>
                <a:latin typeface="Arial" panose="020B0604020202020204" pitchFamily="34" charset="0"/>
                <a:ea typeface="楷体_GB2312" pitchFamily="49" charset="-122"/>
              </a:rPr>
              <a:t>相如。</a:t>
            </a:r>
          </a:p>
        </p:txBody>
      </p:sp>
      <p:sp>
        <p:nvSpPr>
          <p:cNvPr id="24584" name="Text Box 7"/>
          <p:cNvSpPr txBox="1"/>
          <p:nvPr/>
        </p:nvSpPr>
        <p:spPr>
          <a:xfrm>
            <a:off x="755650" y="3341688"/>
            <a:ext cx="4629150" cy="519112"/>
          </a:xfrm>
          <a:prstGeom prst="rect">
            <a:avLst/>
          </a:prstGeom>
          <a:noFill/>
          <a:ln w="9525">
            <a:noFill/>
          </a:ln>
        </p:spPr>
        <p:txBody>
          <a:bodyPr wrap="none">
            <a:spAutoFit/>
          </a:bodyPr>
          <a:lstStyle/>
          <a:p>
            <a:r>
              <a:rPr lang="zh-CN" altLang="en-US" sz="2800" b="1" dirty="0">
                <a:solidFill>
                  <a:srgbClr val="0000CC"/>
                </a:solidFill>
                <a:latin typeface="Arial" panose="020B0604020202020204" pitchFamily="34" charset="0"/>
                <a:ea typeface="楷体_GB2312" pitchFamily="49" charset="-122"/>
              </a:rPr>
              <a:t>例如：</a:t>
            </a:r>
            <a:r>
              <a:rPr lang="zh-CN" altLang="en-US" sz="2800" b="1" u="sng" dirty="0">
                <a:solidFill>
                  <a:srgbClr val="CC0000"/>
                </a:solidFill>
                <a:latin typeface="楷体_GB2312" pitchFamily="49" charset="-122"/>
                <a:ea typeface="楷体_GB2312" pitchFamily="49" charset="-122"/>
              </a:rPr>
              <a:t>箕畚</a:t>
            </a:r>
            <a:r>
              <a:rPr lang="zh-CN" altLang="en-US" sz="2800" b="1" dirty="0">
                <a:solidFill>
                  <a:srgbClr val="0000CC"/>
                </a:solidFill>
                <a:latin typeface="Arial" panose="020B0604020202020204" pitchFamily="34" charset="0"/>
                <a:ea typeface="楷体_GB2312" pitchFamily="49" charset="-122"/>
              </a:rPr>
              <a:t>运于渤海之尾。</a:t>
            </a:r>
            <a:r>
              <a:rPr lang="zh-CN" altLang="en-US" sz="2800" dirty="0">
                <a:latin typeface="楷体_GB2312" pitchFamily="49" charset="-122"/>
                <a:ea typeface="楷体_GB2312" pitchFamily="49" charset="-122"/>
              </a:rPr>
              <a:t> </a:t>
            </a:r>
          </a:p>
        </p:txBody>
      </p:sp>
      <p:sp>
        <p:nvSpPr>
          <p:cNvPr id="24585" name="Text Box 8"/>
          <p:cNvSpPr txBox="1"/>
          <p:nvPr/>
        </p:nvSpPr>
        <p:spPr>
          <a:xfrm>
            <a:off x="468313" y="4510088"/>
            <a:ext cx="6940550" cy="519112"/>
          </a:xfrm>
          <a:prstGeom prst="rect">
            <a:avLst/>
          </a:prstGeom>
          <a:noFill/>
          <a:ln w="9525">
            <a:noFill/>
          </a:ln>
        </p:spPr>
        <p:txBody>
          <a:bodyPr wrap="none">
            <a:spAutoFit/>
          </a:bodyPr>
          <a:lstStyle/>
          <a:p>
            <a:r>
              <a:rPr lang="zh-CN" altLang="en-US" sz="2800" b="1" dirty="0">
                <a:solidFill>
                  <a:srgbClr val="FF0000"/>
                </a:solidFill>
                <a:latin typeface="Arial" panose="020B0604020202020204" pitchFamily="34" charset="0"/>
              </a:rPr>
              <a:t>练习</a:t>
            </a:r>
            <a:r>
              <a:rPr lang="zh-CN" altLang="en-US" sz="2800" b="1" dirty="0">
                <a:solidFill>
                  <a:srgbClr val="020202"/>
                </a:solidFill>
                <a:latin typeface="Arial" panose="020B0604020202020204" pitchFamily="34" charset="0"/>
              </a:rPr>
              <a:t>：比较分析下列句中加横线词的用法。</a:t>
            </a:r>
          </a:p>
        </p:txBody>
      </p:sp>
      <p:sp>
        <p:nvSpPr>
          <p:cNvPr id="24586" name="Text Box 9"/>
          <p:cNvSpPr txBox="1"/>
          <p:nvPr/>
        </p:nvSpPr>
        <p:spPr>
          <a:xfrm>
            <a:off x="755650" y="5195888"/>
            <a:ext cx="5472113" cy="519112"/>
          </a:xfrm>
          <a:prstGeom prst="rect">
            <a:avLst/>
          </a:prstGeom>
          <a:noFill/>
          <a:ln w="9525">
            <a:noFill/>
          </a:ln>
        </p:spPr>
        <p:txBody>
          <a:bodyPr>
            <a:spAutoFit/>
          </a:bodyPr>
          <a:lstStyle/>
          <a:p>
            <a:r>
              <a:rPr lang="en-US" altLang="zh-CN" sz="2800" b="1" dirty="0">
                <a:solidFill>
                  <a:srgbClr val="0000CC"/>
                </a:solidFill>
                <a:latin typeface="楷体_GB2312" pitchFamily="49" charset="-122"/>
                <a:ea typeface="楷体_GB2312" pitchFamily="49" charset="-122"/>
              </a:rPr>
              <a:t>①</a:t>
            </a:r>
            <a:r>
              <a:rPr lang="zh-CN" altLang="en-US" sz="2800" b="1" u="sng" dirty="0">
                <a:solidFill>
                  <a:srgbClr val="FF0000"/>
                </a:solidFill>
                <a:latin typeface="楷体_GB2312" pitchFamily="49" charset="-122"/>
                <a:ea typeface="楷体_GB2312" pitchFamily="49" charset="-122"/>
              </a:rPr>
              <a:t>奚以</a:t>
            </a:r>
            <a:r>
              <a:rPr lang="zh-CN" altLang="en-US" sz="2800" b="1" dirty="0">
                <a:solidFill>
                  <a:srgbClr val="0000CC"/>
                </a:solidFill>
                <a:latin typeface="楷体_GB2312" pitchFamily="49" charset="-122"/>
                <a:ea typeface="楷体_GB2312" pitchFamily="49" charset="-122"/>
              </a:rPr>
              <a:t>之九万里而</a:t>
            </a:r>
            <a:r>
              <a:rPr lang="zh-CN" altLang="en-US" sz="2800" b="1" u="sng" dirty="0">
                <a:solidFill>
                  <a:srgbClr val="CC0000"/>
                </a:solidFill>
                <a:latin typeface="楷体_GB2312" pitchFamily="49" charset="-122"/>
                <a:ea typeface="楷体_GB2312" pitchFamily="49" charset="-122"/>
              </a:rPr>
              <a:t>南</a:t>
            </a:r>
            <a:r>
              <a:rPr lang="zh-CN" altLang="en-US" sz="2800" b="1" u="sng" dirty="0">
                <a:solidFill>
                  <a:srgbClr val="FF0000"/>
                </a:solidFill>
                <a:latin typeface="楷体_GB2312" pitchFamily="49" charset="-122"/>
                <a:ea typeface="楷体_GB2312" pitchFamily="49" charset="-122"/>
              </a:rPr>
              <a:t>为</a:t>
            </a:r>
            <a:r>
              <a:rPr lang="zh-CN" altLang="en-US" sz="2800" b="1" dirty="0">
                <a:solidFill>
                  <a:srgbClr val="000000"/>
                </a:solidFill>
                <a:latin typeface="楷体_GB2312" pitchFamily="49" charset="-122"/>
                <a:ea typeface="楷体_GB2312" pitchFamily="49" charset="-122"/>
              </a:rPr>
              <a:t>？</a:t>
            </a:r>
            <a:endParaRPr lang="zh-CN" altLang="en-US" sz="2800" b="1" dirty="0">
              <a:solidFill>
                <a:srgbClr val="CC0000"/>
              </a:solidFill>
              <a:latin typeface="楷体_GB2312" pitchFamily="49" charset="-122"/>
              <a:ea typeface="楷体_GB2312" pitchFamily="49" charset="-122"/>
            </a:endParaRPr>
          </a:p>
        </p:txBody>
      </p:sp>
      <p:sp>
        <p:nvSpPr>
          <p:cNvPr id="24587" name="Rectangle 10"/>
          <p:cNvSpPr/>
          <p:nvPr/>
        </p:nvSpPr>
        <p:spPr>
          <a:xfrm>
            <a:off x="755650" y="6034088"/>
            <a:ext cx="5616575" cy="519112"/>
          </a:xfrm>
          <a:prstGeom prst="rect">
            <a:avLst/>
          </a:prstGeom>
          <a:noFill/>
          <a:ln w="9525">
            <a:noFill/>
          </a:ln>
        </p:spPr>
        <p:txBody>
          <a:bodyPr anchor="ctr">
            <a:spAutoFit/>
          </a:bodyPr>
          <a:lstStyle/>
          <a:p>
            <a:r>
              <a:rPr lang="en-US" altLang="zh-CN" sz="2800" b="1" dirty="0">
                <a:solidFill>
                  <a:srgbClr val="0000CC"/>
                </a:solidFill>
                <a:latin typeface="楷体_GB2312" pitchFamily="49" charset="-122"/>
                <a:ea typeface="楷体_GB2312" pitchFamily="49" charset="-122"/>
              </a:rPr>
              <a:t>②</a:t>
            </a:r>
            <a:r>
              <a:rPr lang="zh-CN" altLang="en-US" sz="2800" b="1" dirty="0">
                <a:solidFill>
                  <a:srgbClr val="0000CC"/>
                </a:solidFill>
                <a:latin typeface="楷体_GB2312" pitchFamily="49" charset="-122"/>
                <a:ea typeface="楷体_GB2312" pitchFamily="49" charset="-122"/>
              </a:rPr>
              <a:t>斜削东下</a:t>
            </a:r>
            <a:r>
              <a:rPr lang="en-US" altLang="zh-CN" sz="2800" b="1" dirty="0">
                <a:solidFill>
                  <a:srgbClr val="0000CC"/>
                </a:solidFill>
                <a:latin typeface="楷体_GB2312" pitchFamily="49" charset="-122"/>
                <a:ea typeface="楷体_GB2312" pitchFamily="49" charset="-122"/>
              </a:rPr>
              <a:t>,</a:t>
            </a:r>
            <a:r>
              <a:rPr lang="zh-CN" altLang="en-US" sz="2800" b="1" dirty="0">
                <a:solidFill>
                  <a:srgbClr val="0000CC"/>
                </a:solidFill>
                <a:latin typeface="楷体_GB2312" pitchFamily="49" charset="-122"/>
                <a:ea typeface="楷体_GB2312" pitchFamily="49" charset="-122"/>
              </a:rPr>
              <a:t>与东山夹溪</a:t>
            </a:r>
            <a:r>
              <a:rPr lang="zh-CN" altLang="en-US" sz="2800" b="1" u="sng" dirty="0">
                <a:solidFill>
                  <a:srgbClr val="CC0000"/>
                </a:solidFill>
                <a:latin typeface="楷体_GB2312" pitchFamily="49" charset="-122"/>
                <a:ea typeface="楷体_GB2312" pitchFamily="49" charset="-122"/>
              </a:rPr>
              <a:t>南</a:t>
            </a:r>
            <a:r>
              <a:rPr lang="zh-CN" altLang="en-US" sz="2800" b="1" dirty="0">
                <a:solidFill>
                  <a:srgbClr val="0000CC"/>
                </a:solidFill>
                <a:latin typeface="楷体_GB2312" pitchFamily="49" charset="-122"/>
                <a:ea typeface="楷体_GB2312" pitchFamily="49" charset="-122"/>
              </a:rPr>
              <a:t>流。</a:t>
            </a:r>
          </a:p>
        </p:txBody>
      </p:sp>
      <p:sp>
        <p:nvSpPr>
          <p:cNvPr id="24588" name="AutoShape 11"/>
          <p:cNvSpPr/>
          <p:nvPr/>
        </p:nvSpPr>
        <p:spPr>
          <a:xfrm>
            <a:off x="684213" y="5403850"/>
            <a:ext cx="153987" cy="920750"/>
          </a:xfrm>
          <a:prstGeom prst="leftBrace">
            <a:avLst>
              <a:gd name="adj1" fmla="val 49772"/>
              <a:gd name="adj2" fmla="val 50000"/>
            </a:avLst>
          </a:prstGeom>
          <a:noFill/>
          <a:ln w="28575" cap="flat" cmpd="sng">
            <a:solidFill>
              <a:srgbClr val="CC0000"/>
            </a:solidFill>
            <a:prstDash val="solid"/>
            <a:headEnd type="none" w="med" len="med"/>
            <a:tailEnd type="none" w="med" len="med"/>
          </a:ln>
        </p:spPr>
        <p:txBody>
          <a:bodyPr wrap="none" anchor="ctr"/>
          <a:lstStyle/>
          <a:p>
            <a:pPr algn="ctr"/>
            <a:endParaRPr lang="zh-CN" altLang="en-US" sz="1800" b="1" dirty="0">
              <a:latin typeface="Arial" panose="020B0604020202020204" pitchFamily="34" charset="0"/>
            </a:endParaRPr>
          </a:p>
        </p:txBody>
      </p:sp>
      <p:sp>
        <p:nvSpPr>
          <p:cNvPr id="24589" name="Text Box 12"/>
          <p:cNvSpPr txBox="1"/>
          <p:nvPr/>
        </p:nvSpPr>
        <p:spPr>
          <a:xfrm>
            <a:off x="4643438" y="5195888"/>
            <a:ext cx="3852862" cy="519112"/>
          </a:xfrm>
          <a:prstGeom prst="rect">
            <a:avLst/>
          </a:prstGeom>
          <a:noFill/>
          <a:ln w="9525">
            <a:noFill/>
          </a:ln>
        </p:spPr>
        <p:txBody>
          <a:bodyPr>
            <a:spAutoFit/>
          </a:bodyPr>
          <a:lstStyle/>
          <a:p>
            <a:r>
              <a:rPr lang="zh-CN" altLang="en-US" sz="2800" b="1" dirty="0">
                <a:solidFill>
                  <a:srgbClr val="CC0000"/>
                </a:solidFill>
                <a:latin typeface="Arial" panose="020B0604020202020204" pitchFamily="34" charset="0"/>
              </a:rPr>
              <a:t>（名词用作动词）</a:t>
            </a:r>
          </a:p>
        </p:txBody>
      </p:sp>
      <p:sp>
        <p:nvSpPr>
          <p:cNvPr id="24590" name="Rectangle 13"/>
          <p:cNvSpPr/>
          <p:nvPr/>
        </p:nvSpPr>
        <p:spPr>
          <a:xfrm>
            <a:off x="5545138" y="6034088"/>
            <a:ext cx="3348037" cy="519112"/>
          </a:xfrm>
          <a:prstGeom prst="rect">
            <a:avLst/>
          </a:prstGeom>
          <a:noFill/>
          <a:ln w="9525">
            <a:noFill/>
          </a:ln>
        </p:spPr>
        <p:txBody>
          <a:bodyPr anchor="ctr">
            <a:spAutoFit/>
          </a:bodyPr>
          <a:lstStyle/>
          <a:p>
            <a:r>
              <a:rPr lang="zh-CN" altLang="en-US" sz="2800" b="1" dirty="0">
                <a:solidFill>
                  <a:srgbClr val="CC0000"/>
                </a:solidFill>
                <a:latin typeface="Arial" panose="020B0604020202020204" pitchFamily="34" charset="0"/>
              </a:rPr>
              <a:t>（名词用作状语） </a:t>
            </a:r>
          </a:p>
        </p:txBody>
      </p:sp>
      <p:sp>
        <p:nvSpPr>
          <p:cNvPr id="15" name="Text Box 4"/>
          <p:cNvSpPr txBox="1"/>
          <p:nvPr/>
        </p:nvSpPr>
        <p:spPr>
          <a:xfrm>
            <a:off x="3779912" y="4005064"/>
            <a:ext cx="4871847" cy="523220"/>
          </a:xfrm>
          <a:prstGeom prst="rect">
            <a:avLst/>
          </a:prstGeom>
          <a:solidFill>
            <a:schemeClr val="bg1"/>
          </a:solidFill>
          <a:ln w="9525" cap="flat" cmpd="sng">
            <a:solidFill>
              <a:srgbClr val="FF0066"/>
            </a:solidFill>
            <a:prstDash val="solid"/>
            <a:miter/>
            <a:headEnd type="none" w="med" len="med"/>
            <a:tailEnd type="none" w="med" len="med"/>
          </a:ln>
        </p:spPr>
        <p:txBody>
          <a:bodyPr wrap="none">
            <a:spAutoFit/>
          </a:bodyPr>
          <a:lstStyle/>
          <a:p>
            <a:r>
              <a:rPr lang="zh-CN" altLang="en-US" sz="2800" b="1" dirty="0" smtClean="0">
                <a:latin typeface="Arial" panose="020B0604020202020204" pitchFamily="34" charset="0"/>
              </a:rPr>
              <a:t>固定句式，哪里用得着</a:t>
            </a:r>
            <a:r>
              <a:rPr lang="en-US" altLang="zh-CN" sz="2800" b="1" dirty="0" smtClean="0">
                <a:latin typeface="Arial" panose="020B0604020202020204" pitchFamily="34" charset="0"/>
              </a:rPr>
              <a:t>…</a:t>
            </a:r>
            <a:r>
              <a:rPr lang="zh-CN" altLang="en-US" sz="2800" b="1" dirty="0" smtClean="0">
                <a:latin typeface="Arial" panose="020B0604020202020204" pitchFamily="34" charset="0"/>
              </a:rPr>
              <a:t>呢。</a:t>
            </a:r>
            <a:endParaRPr lang="zh-CN" altLang="en-US" sz="2800" b="1" dirty="0">
              <a:latin typeface="Arial" panose="020B0604020202020204" pitchFamily="34"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ppt_w</p:attrName>
                                        </p:attrNameLst>
                                      </p:cBhvr>
                                      <p:tavLst>
                                        <p:tav tm="0">
                                          <p:val>
                                            <p:fltVal val="0"/>
                                          </p:val>
                                        </p:tav>
                                        <p:tav tm="100000">
                                          <p:val>
                                            <p:strVal val="#ppt_w"/>
                                          </p:val>
                                        </p:tav>
                                      </p:tavLst>
                                    </p:anim>
                                    <p:anim calcmode="lin" valueType="num">
                                      <p:cBhvr>
                                        <p:cTn id="8" dur="500" fill="hold"/>
                                        <p:tgtEl>
                                          <p:spTgt spid="24580"/>
                                        </p:tgtEl>
                                        <p:attrNameLst>
                                          <p:attrName>ppt_h</p:attrName>
                                        </p:attrNameLst>
                                      </p:cBhvr>
                                      <p:tavLst>
                                        <p:tav tm="0">
                                          <p:val>
                                            <p:fltVal val="0"/>
                                          </p:val>
                                        </p:tav>
                                        <p:tav tm="100000">
                                          <p:val>
                                            <p:strVal val="#ppt_h"/>
                                          </p:val>
                                        </p:tav>
                                      </p:tavLst>
                                    </p:anim>
                                    <p:animEffect transition="in" filter="fade">
                                      <p:cBhvr>
                                        <p:cTn id="9" dur="500"/>
                                        <p:tgtEl>
                                          <p:spTgt spid="24580"/>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4581"/>
                                        </p:tgtEl>
                                        <p:attrNameLst>
                                          <p:attrName>style.visibility</p:attrName>
                                        </p:attrNameLst>
                                      </p:cBhvr>
                                      <p:to>
                                        <p:strVal val="visible"/>
                                      </p:to>
                                    </p:set>
                                    <p:animEffect transition="in" filter="blinds(horizontal)">
                                      <p:cBhvr>
                                        <p:cTn id="14" dur="500"/>
                                        <p:tgtEl>
                                          <p:spTgt spid="24581"/>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24583">
                                            <p:txEl>
                                              <p:pRg st="0" end="0"/>
                                            </p:txEl>
                                          </p:spTgt>
                                        </p:tgtEl>
                                        <p:attrNameLst>
                                          <p:attrName>style.visibility</p:attrName>
                                        </p:attrNameLst>
                                      </p:cBhvr>
                                      <p:to>
                                        <p:strVal val="visible"/>
                                      </p:to>
                                    </p:set>
                                    <p:anim calcmode="lin" valueType="num">
                                      <p:cBhvr>
                                        <p:cTn id="19" dur="500" fill="hold"/>
                                        <p:tgtEl>
                                          <p:spTgt spid="2458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2458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4582"/>
                                        </p:tgtEl>
                                        <p:attrNameLst>
                                          <p:attrName>style.visibility</p:attrName>
                                        </p:attrNameLst>
                                      </p:cBhvr>
                                      <p:to>
                                        <p:strVal val="visible"/>
                                      </p:to>
                                    </p:set>
                                    <p:animEffect transition="in" filter="blinds(horizontal)">
                                      <p:cBhvr>
                                        <p:cTn id="25" dur="500"/>
                                        <p:tgtEl>
                                          <p:spTgt spid="24582"/>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24584"/>
                                        </p:tgtEl>
                                        <p:attrNameLst>
                                          <p:attrName>style.visibility</p:attrName>
                                        </p:attrNameLst>
                                      </p:cBhvr>
                                      <p:to>
                                        <p:strVal val="visible"/>
                                      </p:to>
                                    </p:set>
                                    <p:anim calcmode="lin" valueType="num">
                                      <p:cBhvr>
                                        <p:cTn id="30" dur="500" fill="hold"/>
                                        <p:tgtEl>
                                          <p:spTgt spid="24584"/>
                                        </p:tgtEl>
                                        <p:attrNameLst>
                                          <p:attrName>ppt_w</p:attrName>
                                        </p:attrNameLst>
                                      </p:cBhvr>
                                      <p:tavLst>
                                        <p:tav tm="0">
                                          <p:val>
                                            <p:fltVal val="0"/>
                                          </p:val>
                                        </p:tav>
                                        <p:tav tm="100000">
                                          <p:val>
                                            <p:strVal val="#ppt_w"/>
                                          </p:val>
                                        </p:tav>
                                      </p:tavLst>
                                    </p:anim>
                                    <p:anim calcmode="lin" valueType="num">
                                      <p:cBhvr>
                                        <p:cTn id="31" dur="500" fill="hold"/>
                                        <p:tgtEl>
                                          <p:spTgt spid="24584"/>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4585"/>
                                        </p:tgtEl>
                                        <p:attrNameLst>
                                          <p:attrName>style.visibility</p:attrName>
                                        </p:attrNameLst>
                                      </p:cBhvr>
                                      <p:to>
                                        <p:strVal val="visible"/>
                                      </p:to>
                                    </p:set>
                                    <p:animEffect transition="in" filter="slide(fromBottom)">
                                      <p:cBhvr>
                                        <p:cTn id="36" dur="500"/>
                                        <p:tgtEl>
                                          <p:spTgt spid="2458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4588"/>
                                        </p:tgtEl>
                                        <p:attrNameLst>
                                          <p:attrName>style.visibility</p:attrName>
                                        </p:attrNameLst>
                                      </p:cBhvr>
                                      <p:to>
                                        <p:strVal val="visible"/>
                                      </p:to>
                                    </p:set>
                                    <p:animEffect transition="in" filter="slide(fromBottom)">
                                      <p:cBhvr>
                                        <p:cTn id="41" dur="500"/>
                                        <p:tgtEl>
                                          <p:spTgt spid="24588"/>
                                        </p:tgtEl>
                                      </p:cBhvr>
                                    </p:animEffect>
                                  </p:childTnLst>
                                </p:cTn>
                              </p:par>
                              <p:par>
                                <p:cTn id="42" presetID="12" presetClass="entr" presetSubtype="4" fill="hold" nodeType="withEffect">
                                  <p:stCondLst>
                                    <p:cond delay="0"/>
                                  </p:stCondLst>
                                  <p:childTnLst>
                                    <p:set>
                                      <p:cBhvr>
                                        <p:cTn id="43" dur="1" fill="hold">
                                          <p:stCondLst>
                                            <p:cond delay="0"/>
                                          </p:stCondLst>
                                        </p:cTn>
                                        <p:tgtEl>
                                          <p:spTgt spid="24586">
                                            <p:txEl>
                                              <p:pRg st="0" end="0"/>
                                            </p:txEl>
                                          </p:spTgt>
                                        </p:tgtEl>
                                        <p:attrNameLst>
                                          <p:attrName>style.visibility</p:attrName>
                                        </p:attrNameLst>
                                      </p:cBhvr>
                                      <p:to>
                                        <p:strVal val="visible"/>
                                      </p:to>
                                    </p:set>
                                    <p:animEffect transition="in" filter="slide(fromBottom)">
                                      <p:cBhvr>
                                        <p:cTn id="44" dur="500"/>
                                        <p:tgtEl>
                                          <p:spTgt spid="24586">
                                            <p:txEl>
                                              <p:pRg st="0" end="0"/>
                                            </p:txEl>
                                          </p:spTgt>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4587"/>
                                        </p:tgtEl>
                                        <p:attrNameLst>
                                          <p:attrName>style.visibility</p:attrName>
                                        </p:attrNameLst>
                                      </p:cBhvr>
                                      <p:to>
                                        <p:strVal val="visible"/>
                                      </p:to>
                                    </p:set>
                                    <p:animEffect transition="in" filter="slide(fromBottom)">
                                      <p:cBhvr>
                                        <p:cTn id="47" dur="500"/>
                                        <p:tgtEl>
                                          <p:spTgt spid="24587"/>
                                        </p:tgtEl>
                                      </p:cBhvr>
                                    </p:animEffec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nodeType="clickEffect">
                                  <p:stCondLst>
                                    <p:cond delay="0"/>
                                  </p:stCondLst>
                                  <p:childTnLst>
                                    <p:set>
                                      <p:cBhvr>
                                        <p:cTn id="51" dur="1" fill="hold">
                                          <p:stCondLst>
                                            <p:cond delay="0"/>
                                          </p:stCondLst>
                                        </p:cTn>
                                        <p:tgtEl>
                                          <p:spTgt spid="24589">
                                            <p:txEl>
                                              <p:pRg st="0" end="0"/>
                                            </p:txEl>
                                          </p:spTgt>
                                        </p:tgtEl>
                                        <p:attrNameLst>
                                          <p:attrName>style.visibility</p:attrName>
                                        </p:attrNameLst>
                                      </p:cBhvr>
                                      <p:to>
                                        <p:strVal val="visible"/>
                                      </p:to>
                                    </p:set>
                                    <p:anim calcmode="lin" valueType="num">
                                      <p:cBhvr>
                                        <p:cTn id="52" dur="500" fill="hold"/>
                                        <p:tgtEl>
                                          <p:spTgt spid="24589">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458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10" fill="hold" grpId="0" nodeType="clickEffect">
                                  <p:stCondLst>
                                    <p:cond delay="0"/>
                                  </p:stCondLst>
                                  <p:childTnLst>
                                    <p:set>
                                      <p:cBhvr>
                                        <p:cTn id="57" dur="1" fill="hold">
                                          <p:stCondLst>
                                            <p:cond delay="0"/>
                                          </p:stCondLst>
                                        </p:cTn>
                                        <p:tgtEl>
                                          <p:spTgt spid="24590"/>
                                        </p:tgtEl>
                                        <p:attrNameLst>
                                          <p:attrName>style.visibility</p:attrName>
                                        </p:attrNameLst>
                                      </p:cBhvr>
                                      <p:to>
                                        <p:strVal val="visible"/>
                                      </p:to>
                                    </p:set>
                                    <p:anim calcmode="lin" valueType="num">
                                      <p:cBhvr>
                                        <p:cTn id="58" dur="500" fill="hold"/>
                                        <p:tgtEl>
                                          <p:spTgt spid="24590"/>
                                        </p:tgtEl>
                                        <p:attrNameLst>
                                          <p:attrName>ppt_w</p:attrName>
                                        </p:attrNameLst>
                                      </p:cBhvr>
                                      <p:tavLst>
                                        <p:tav tm="0">
                                          <p:val>
                                            <p:fltVal val="0"/>
                                          </p:val>
                                        </p:tav>
                                        <p:tav tm="100000">
                                          <p:val>
                                            <p:strVal val="#ppt_w"/>
                                          </p:val>
                                        </p:tav>
                                      </p:tavLst>
                                    </p:anim>
                                    <p:anim calcmode="lin" valueType="num">
                                      <p:cBhvr>
                                        <p:cTn id="59" dur="500" fill="hold"/>
                                        <p:tgtEl>
                                          <p:spTgt spid="24590"/>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5" presetClass="exit" presetSubtype="10" fill="hold" grpId="1" nodeType="clickEffect">
                                  <p:stCondLst>
                                    <p:cond delay="0"/>
                                  </p:stCondLst>
                                  <p:childTnLst>
                                    <p:animEffect transition="out" filter="checkerboard(across)">
                                      <p:cBhvr>
                                        <p:cTn id="63" dur="500"/>
                                        <p:tgtEl>
                                          <p:spTgt spid="24585"/>
                                        </p:tgtEl>
                                      </p:cBhvr>
                                    </p:animEffect>
                                    <p:set>
                                      <p:cBhvr>
                                        <p:cTn id="64" dur="1" fill="hold">
                                          <p:stCondLst>
                                            <p:cond delay="499"/>
                                          </p:stCondLst>
                                        </p:cTn>
                                        <p:tgtEl>
                                          <p:spTgt spid="24585"/>
                                        </p:tgtEl>
                                        <p:attrNameLst>
                                          <p:attrName>style.visibility</p:attrName>
                                        </p:attrNameLst>
                                      </p:cBhvr>
                                      <p:to>
                                        <p:strVal val="hidden"/>
                                      </p:to>
                                    </p:set>
                                  </p:childTnLst>
                                </p:cTn>
                              </p:par>
                              <p:par>
                                <p:cTn id="65" presetID="5" presetClass="exit" presetSubtype="10" fill="hold" grpId="0" nodeType="withEffect">
                                  <p:stCondLst>
                                    <p:cond delay="0"/>
                                  </p:stCondLst>
                                  <p:childTnLst>
                                    <p:animEffect transition="out" filter="checkerboard(across)">
                                      <p:cBhvr>
                                        <p:cTn id="66" dur="500"/>
                                        <p:tgtEl>
                                          <p:spTgt spid="24586">
                                            <p:txEl>
                                              <p:pRg st="0" end="0"/>
                                            </p:txEl>
                                          </p:spTgt>
                                        </p:tgtEl>
                                      </p:cBhvr>
                                    </p:animEffect>
                                    <p:set>
                                      <p:cBhvr>
                                        <p:cTn id="67" dur="1" fill="hold">
                                          <p:stCondLst>
                                            <p:cond delay="499"/>
                                          </p:stCondLst>
                                        </p:cTn>
                                        <p:tgtEl>
                                          <p:spTgt spid="24586">
                                            <p:txEl>
                                              <p:pRg st="0" end="0"/>
                                            </p:txEl>
                                          </p:spTgt>
                                        </p:tgtEl>
                                        <p:attrNameLst>
                                          <p:attrName>style.visibility</p:attrName>
                                        </p:attrNameLst>
                                      </p:cBhvr>
                                      <p:to>
                                        <p:strVal val="hidden"/>
                                      </p:to>
                                    </p:set>
                                  </p:childTnLst>
                                </p:cTn>
                              </p:par>
                              <p:par>
                                <p:cTn id="68" presetID="5" presetClass="exit" presetSubtype="10" fill="hold" grpId="1" nodeType="withEffect">
                                  <p:stCondLst>
                                    <p:cond delay="0"/>
                                  </p:stCondLst>
                                  <p:childTnLst>
                                    <p:animEffect transition="out" filter="checkerboard(across)">
                                      <p:cBhvr>
                                        <p:cTn id="69" dur="500"/>
                                        <p:tgtEl>
                                          <p:spTgt spid="24587"/>
                                        </p:tgtEl>
                                      </p:cBhvr>
                                    </p:animEffect>
                                    <p:set>
                                      <p:cBhvr>
                                        <p:cTn id="70" dur="1" fill="hold">
                                          <p:stCondLst>
                                            <p:cond delay="499"/>
                                          </p:stCondLst>
                                        </p:cTn>
                                        <p:tgtEl>
                                          <p:spTgt spid="24587"/>
                                        </p:tgtEl>
                                        <p:attrNameLst>
                                          <p:attrName>style.visibility</p:attrName>
                                        </p:attrNameLst>
                                      </p:cBhvr>
                                      <p:to>
                                        <p:strVal val="hidden"/>
                                      </p:to>
                                    </p:set>
                                  </p:childTnLst>
                                </p:cTn>
                              </p:par>
                              <p:par>
                                <p:cTn id="71" presetID="5" presetClass="exit" presetSubtype="10" fill="hold" grpId="1" nodeType="withEffect">
                                  <p:stCondLst>
                                    <p:cond delay="0"/>
                                  </p:stCondLst>
                                  <p:childTnLst>
                                    <p:animEffect transition="out" filter="checkerboard(across)">
                                      <p:cBhvr>
                                        <p:cTn id="72" dur="500"/>
                                        <p:tgtEl>
                                          <p:spTgt spid="24588"/>
                                        </p:tgtEl>
                                      </p:cBhvr>
                                    </p:animEffect>
                                    <p:set>
                                      <p:cBhvr>
                                        <p:cTn id="73" dur="1" fill="hold">
                                          <p:stCondLst>
                                            <p:cond delay="499"/>
                                          </p:stCondLst>
                                        </p:cTn>
                                        <p:tgtEl>
                                          <p:spTgt spid="24588"/>
                                        </p:tgtEl>
                                        <p:attrNameLst>
                                          <p:attrName>style.visibility</p:attrName>
                                        </p:attrNameLst>
                                      </p:cBhvr>
                                      <p:to>
                                        <p:strVal val="hidden"/>
                                      </p:to>
                                    </p:set>
                                  </p:childTnLst>
                                </p:cTn>
                              </p:par>
                              <p:par>
                                <p:cTn id="74" presetID="5" presetClass="exit" presetSubtype="10" fill="hold" grpId="0" nodeType="withEffect">
                                  <p:stCondLst>
                                    <p:cond delay="0"/>
                                  </p:stCondLst>
                                  <p:childTnLst>
                                    <p:animEffect transition="out" filter="checkerboard(across)">
                                      <p:cBhvr>
                                        <p:cTn id="75" dur="500"/>
                                        <p:tgtEl>
                                          <p:spTgt spid="24589">
                                            <p:txEl>
                                              <p:pRg st="0" end="0"/>
                                            </p:txEl>
                                          </p:spTgt>
                                        </p:tgtEl>
                                      </p:cBhvr>
                                    </p:animEffect>
                                    <p:set>
                                      <p:cBhvr>
                                        <p:cTn id="76" dur="1" fill="hold">
                                          <p:stCondLst>
                                            <p:cond delay="499"/>
                                          </p:stCondLst>
                                        </p:cTn>
                                        <p:tgtEl>
                                          <p:spTgt spid="24589">
                                            <p:txEl>
                                              <p:pRg st="0" end="0"/>
                                            </p:txEl>
                                          </p:spTgt>
                                        </p:tgtEl>
                                        <p:attrNameLst>
                                          <p:attrName>style.visibility</p:attrName>
                                        </p:attrNameLst>
                                      </p:cBhvr>
                                      <p:to>
                                        <p:strVal val="hidden"/>
                                      </p:to>
                                    </p:set>
                                  </p:childTnLst>
                                </p:cTn>
                              </p:par>
                              <p:par>
                                <p:cTn id="77" presetID="5" presetClass="exit" presetSubtype="10" fill="hold" grpId="1" nodeType="withEffect">
                                  <p:stCondLst>
                                    <p:cond delay="0"/>
                                  </p:stCondLst>
                                  <p:childTnLst>
                                    <p:animEffect transition="out" filter="checkerboard(across)">
                                      <p:cBhvr>
                                        <p:cTn id="78" dur="500"/>
                                        <p:tgtEl>
                                          <p:spTgt spid="24590"/>
                                        </p:tgtEl>
                                      </p:cBhvr>
                                    </p:animEffect>
                                    <p:set>
                                      <p:cBhvr>
                                        <p:cTn id="79" dur="1" fill="hold">
                                          <p:stCondLst>
                                            <p:cond delay="499"/>
                                          </p:stCondLst>
                                        </p:cTn>
                                        <p:tgtEl>
                                          <p:spTgt spid="24590"/>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linds(horizontal)">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animBg="1"/>
      <p:bldP spid="24582" grpId="0" animBg="1"/>
      <p:bldP spid="24584" grpId="0"/>
      <p:bldP spid="24585" grpId="0"/>
      <p:bldP spid="24585" grpId="1"/>
      <p:bldP spid="24586" grpId="0" build="allAtOnce"/>
      <p:bldP spid="24587" grpId="0"/>
      <p:bldP spid="24587" grpId="1"/>
      <p:bldP spid="24588" grpId="0" animBg="1"/>
      <p:bldP spid="24588" grpId="1" animBg="1"/>
      <p:bldP spid="24589" grpId="0" build="allAtOnce"/>
      <p:bldP spid="24590" grpId="0"/>
      <p:bldP spid="24590" grpId="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15</a:t>
            </a:fld>
            <a:endParaRPr lang="en-US" altLang="zh-CN" sz="1400" dirty="0">
              <a:latin typeface="Verdana" panose="020B0604030504040204" pitchFamily="34" charset="0"/>
            </a:endParaRPr>
          </a:p>
        </p:txBody>
      </p:sp>
      <p:sp>
        <p:nvSpPr>
          <p:cNvPr id="26627" name="Rectangle 2"/>
          <p:cNvSpPr/>
          <p:nvPr/>
        </p:nvSpPr>
        <p:spPr>
          <a:xfrm>
            <a:off x="381000" y="1066800"/>
            <a:ext cx="4824413" cy="641350"/>
          </a:xfrm>
          <a:prstGeom prst="rect">
            <a:avLst/>
          </a:prstGeom>
          <a:noFill/>
          <a:ln w="9525">
            <a:noFill/>
          </a:ln>
        </p:spPr>
        <p:txBody>
          <a:bodyPr>
            <a:spAutoFit/>
          </a:bodyPr>
          <a:lstStyle/>
          <a:p>
            <a:pPr>
              <a:spcBef>
                <a:spcPct val="20000"/>
              </a:spcBef>
            </a:pPr>
            <a:r>
              <a:rPr lang="en-US" altLang="zh-CN" sz="3600" b="1" dirty="0">
                <a:solidFill>
                  <a:srgbClr val="CC0000"/>
                </a:solidFill>
                <a:latin typeface="Arial" panose="020B0604020202020204" pitchFamily="34" charset="0"/>
                <a:ea typeface="黑体" panose="02010609060101010101" pitchFamily="49" charset="-122"/>
              </a:rPr>
              <a:t>3.</a:t>
            </a:r>
            <a:r>
              <a:rPr lang="zh-CN" altLang="en-US" sz="3600" b="1" dirty="0">
                <a:solidFill>
                  <a:srgbClr val="CC0000"/>
                </a:solidFill>
                <a:latin typeface="Arial" panose="020B0604020202020204" pitchFamily="34" charset="0"/>
                <a:ea typeface="黑体" panose="02010609060101010101" pitchFamily="49" charset="-122"/>
              </a:rPr>
              <a:t>名词的使动用法</a:t>
            </a:r>
          </a:p>
        </p:txBody>
      </p:sp>
      <p:sp>
        <p:nvSpPr>
          <p:cNvPr id="43012" name="Text Box 3"/>
          <p:cNvSpPr txBox="1"/>
          <p:nvPr/>
        </p:nvSpPr>
        <p:spPr>
          <a:xfrm>
            <a:off x="325438" y="1919288"/>
            <a:ext cx="8513762" cy="3384550"/>
          </a:xfrm>
          <a:prstGeom prst="rect">
            <a:avLst/>
          </a:prstGeom>
          <a:noFill/>
          <a:ln w="9525">
            <a:noFill/>
          </a:ln>
        </p:spPr>
        <p:txBody>
          <a:bodyPr>
            <a:spAutoFit/>
          </a:bodyPr>
          <a:lstStyle/>
          <a:p>
            <a:r>
              <a:rPr lang="zh-CN" altLang="en-US" sz="3200" b="1" dirty="0">
                <a:solidFill>
                  <a:srgbClr val="000000"/>
                </a:solidFill>
                <a:latin typeface="楷体_GB2312" pitchFamily="49" charset="-122"/>
                <a:ea typeface="楷体_GB2312" pitchFamily="49" charset="-122"/>
              </a:rPr>
              <a:t>    文言文中，</a:t>
            </a:r>
            <a:r>
              <a:rPr lang="zh-CN" altLang="en-US" sz="3200" b="1" dirty="0">
                <a:solidFill>
                  <a:srgbClr val="020202"/>
                </a:solidFill>
                <a:latin typeface="楷体_GB2312" pitchFamily="49" charset="-122"/>
                <a:ea typeface="楷体_GB2312" pitchFamily="49" charset="-122"/>
              </a:rPr>
              <a:t>有些</a:t>
            </a:r>
            <a:r>
              <a:rPr lang="zh-CN" altLang="en-US" sz="3200" b="1" u="sng" dirty="0">
                <a:solidFill>
                  <a:srgbClr val="0000CC"/>
                </a:solidFill>
                <a:latin typeface="楷体" panose="02010609060101010101" pitchFamily="49" charset="-122"/>
                <a:ea typeface="楷体" panose="02010609060101010101" pitchFamily="49" charset="-122"/>
              </a:rPr>
              <a:t>名词带宾语</a:t>
            </a:r>
            <a:r>
              <a:rPr lang="zh-CN" altLang="en-US" sz="3200" b="1" dirty="0">
                <a:solidFill>
                  <a:srgbClr val="020202"/>
                </a:solidFill>
                <a:latin typeface="楷体_GB2312" pitchFamily="49" charset="-122"/>
                <a:ea typeface="楷体_GB2312" pitchFamily="49" charset="-122"/>
              </a:rPr>
              <a:t>之后，用作</a:t>
            </a:r>
            <a:r>
              <a:rPr lang="zh-CN" altLang="en-US" sz="3200" b="1" dirty="0">
                <a:solidFill>
                  <a:srgbClr val="0000CC"/>
                </a:solidFill>
                <a:latin typeface="楷体_GB2312" pitchFamily="49" charset="-122"/>
                <a:ea typeface="楷体_GB2312" pitchFamily="49" charset="-122"/>
              </a:rPr>
              <a:t>使动</a:t>
            </a:r>
            <a:r>
              <a:rPr lang="zh-CN" altLang="en-US" sz="3200" b="1" dirty="0">
                <a:solidFill>
                  <a:srgbClr val="020202"/>
                </a:solidFill>
                <a:latin typeface="楷体_GB2312" pitchFamily="49" charset="-122"/>
                <a:ea typeface="楷体_GB2312" pitchFamily="49" charset="-122"/>
              </a:rPr>
              <a:t>，表示：</a:t>
            </a:r>
            <a:r>
              <a:rPr lang="zh-CN" altLang="en-US" sz="3200" b="1" u="sng" dirty="0">
                <a:solidFill>
                  <a:srgbClr val="CC0000"/>
                </a:solidFill>
                <a:latin typeface="楷体" panose="02010609060101010101" pitchFamily="49" charset="-122"/>
                <a:ea typeface="楷体" panose="02010609060101010101" pitchFamily="49" charset="-122"/>
              </a:rPr>
              <a:t>使宾语</a:t>
            </a:r>
            <a:r>
              <a:rPr lang="zh-CN" altLang="en-US" sz="3200" b="1" dirty="0">
                <a:solidFill>
                  <a:srgbClr val="0000CC"/>
                </a:solidFill>
                <a:latin typeface="楷体" panose="02010609060101010101" pitchFamily="49" charset="-122"/>
                <a:ea typeface="楷体" panose="02010609060101010101" pitchFamily="49" charset="-122"/>
              </a:rPr>
              <a:t>成为</a:t>
            </a:r>
            <a:r>
              <a:rPr lang="zh-CN" altLang="en-US" sz="3200" b="1" u="sng" dirty="0">
                <a:solidFill>
                  <a:srgbClr val="CC0000"/>
                </a:solidFill>
                <a:latin typeface="楷体" panose="02010609060101010101" pitchFamily="49" charset="-122"/>
                <a:ea typeface="楷体" panose="02010609060101010101" pitchFamily="49" charset="-122"/>
              </a:rPr>
              <a:t>这个名词所表示的人或物</a:t>
            </a:r>
            <a:r>
              <a:rPr lang="zh-CN" altLang="en-US" sz="3200" b="1" dirty="0">
                <a:solidFill>
                  <a:srgbClr val="CC0000"/>
                </a:solidFill>
                <a:latin typeface="楷体_GB2312" pitchFamily="49" charset="-122"/>
                <a:ea typeface="楷体_GB2312" pitchFamily="49" charset="-122"/>
              </a:rPr>
              <a:t>。</a:t>
            </a:r>
            <a:r>
              <a:rPr lang="zh-CN" altLang="en-US" sz="3200" b="1" u="sng" dirty="0">
                <a:solidFill>
                  <a:srgbClr val="CC0000"/>
                </a:solidFill>
                <a:latin typeface="楷体_GB2312" pitchFamily="49" charset="-122"/>
                <a:ea typeface="楷体_GB2312" pitchFamily="49" charset="-122"/>
              </a:rPr>
              <a:t> </a:t>
            </a:r>
          </a:p>
          <a:p>
            <a:pPr>
              <a:lnSpc>
                <a:spcPct val="150000"/>
              </a:lnSpc>
            </a:pPr>
            <a:endParaRPr lang="zh-CN" altLang="en-US" b="1" dirty="0">
              <a:solidFill>
                <a:srgbClr val="000000"/>
              </a:solidFill>
              <a:latin typeface="楷体_GB2312" pitchFamily="49" charset="-122"/>
              <a:ea typeface="楷体_GB2312" pitchFamily="49" charset="-122"/>
            </a:endParaRPr>
          </a:p>
          <a:p>
            <a:pPr>
              <a:lnSpc>
                <a:spcPct val="150000"/>
              </a:lnSpc>
            </a:pPr>
            <a:r>
              <a:rPr lang="zh-CN" altLang="en-US" sz="3200" b="1" dirty="0">
                <a:solidFill>
                  <a:srgbClr val="000000"/>
                </a:solidFill>
                <a:latin typeface="楷体_GB2312" pitchFamily="49" charset="-122"/>
                <a:ea typeface="楷体" panose="02010609060101010101" pitchFamily="49" charset="-122"/>
              </a:rPr>
              <a:t>①先破秦入咸阳者</a:t>
            </a:r>
            <a:r>
              <a:rPr lang="zh-CN" altLang="en-US" sz="3200" b="1" dirty="0">
                <a:solidFill>
                  <a:srgbClr val="CC0000"/>
                </a:solidFill>
                <a:latin typeface="楷体_GB2312" pitchFamily="49" charset="-122"/>
                <a:ea typeface="楷体" panose="02010609060101010101" pitchFamily="49" charset="-122"/>
              </a:rPr>
              <a:t>王</a:t>
            </a:r>
            <a:r>
              <a:rPr lang="zh-CN" altLang="en-US" sz="3200" b="1" dirty="0">
                <a:solidFill>
                  <a:srgbClr val="000000"/>
                </a:solidFill>
                <a:latin typeface="楷体_GB2312" pitchFamily="49" charset="-122"/>
                <a:ea typeface="楷体" panose="02010609060101010101" pitchFamily="49" charset="-122"/>
              </a:rPr>
              <a:t>之</a:t>
            </a:r>
          </a:p>
          <a:p>
            <a:pPr>
              <a:lnSpc>
                <a:spcPct val="150000"/>
              </a:lnSpc>
            </a:pPr>
            <a:r>
              <a:rPr lang="zh-CN" altLang="en-US" sz="3200" b="1" dirty="0">
                <a:solidFill>
                  <a:srgbClr val="000000"/>
                </a:solidFill>
                <a:latin typeface="楷体_GB2312" pitchFamily="49" charset="-122"/>
                <a:ea typeface="楷体" panose="02010609060101010101" pitchFamily="49" charset="-122"/>
              </a:rPr>
              <a:t>②生死而</a:t>
            </a:r>
            <a:r>
              <a:rPr lang="zh-CN" altLang="en-US" sz="3200" b="1" dirty="0">
                <a:solidFill>
                  <a:srgbClr val="CC0000"/>
                </a:solidFill>
                <a:latin typeface="楷体_GB2312" pitchFamily="49" charset="-122"/>
                <a:ea typeface="楷体" panose="02010609060101010101" pitchFamily="49" charset="-122"/>
              </a:rPr>
              <a:t>肉</a:t>
            </a:r>
            <a:r>
              <a:rPr lang="zh-CN" altLang="en-US" sz="3200" b="1" dirty="0">
                <a:solidFill>
                  <a:srgbClr val="000000"/>
                </a:solidFill>
                <a:latin typeface="楷体_GB2312" pitchFamily="49" charset="-122"/>
                <a:ea typeface="楷体" panose="02010609060101010101" pitchFamily="49" charset="-122"/>
              </a:rPr>
              <a:t>骨也</a:t>
            </a:r>
            <a:r>
              <a:rPr lang="zh-CN" altLang="en-US" sz="3200" b="1" dirty="0">
                <a:solidFill>
                  <a:srgbClr val="000000"/>
                </a:solidFill>
                <a:latin typeface="楷体_GB2312" pitchFamily="49" charset="-122"/>
                <a:ea typeface="楷体_GB2312" pitchFamily="49" charset="-122"/>
              </a:rPr>
              <a:t>  </a:t>
            </a:r>
            <a:r>
              <a:rPr lang="en-US" altLang="zh-CN" sz="2000" b="1" dirty="0">
                <a:solidFill>
                  <a:srgbClr val="000000"/>
                </a:solidFill>
                <a:latin typeface="楷体_GB2312" pitchFamily="49" charset="-122"/>
                <a:ea typeface="楷体_GB2312" pitchFamily="49" charset="-122"/>
              </a:rPr>
              <a:t>《</a:t>
            </a:r>
            <a:r>
              <a:rPr lang="zh-CN" altLang="en-US" sz="2000" b="1" dirty="0">
                <a:solidFill>
                  <a:srgbClr val="000000"/>
                </a:solidFill>
                <a:latin typeface="楷体_GB2312" pitchFamily="49" charset="-122"/>
                <a:ea typeface="楷体_GB2312" pitchFamily="49" charset="-122"/>
              </a:rPr>
              <a:t>左传</a:t>
            </a:r>
            <a:r>
              <a:rPr lang="en-US" altLang="zh-CN" sz="2000" b="1" dirty="0">
                <a:solidFill>
                  <a:srgbClr val="000000"/>
                </a:solidFill>
                <a:latin typeface="楷体_GB2312" pitchFamily="49" charset="-122"/>
                <a:ea typeface="楷体_GB2312" pitchFamily="49" charset="-122"/>
              </a:rPr>
              <a:t>》</a:t>
            </a:r>
          </a:p>
        </p:txBody>
      </p:sp>
      <p:sp>
        <p:nvSpPr>
          <p:cNvPr id="43013" name="Text Box 4"/>
          <p:cNvSpPr txBox="1"/>
          <p:nvPr/>
        </p:nvSpPr>
        <p:spPr>
          <a:xfrm>
            <a:off x="5105400" y="3748088"/>
            <a:ext cx="2514600" cy="1585912"/>
          </a:xfrm>
          <a:prstGeom prst="rect">
            <a:avLst/>
          </a:prstGeom>
          <a:noFill/>
          <a:ln w="9525">
            <a:noFill/>
          </a:ln>
        </p:spPr>
        <p:txBody>
          <a:bodyPr>
            <a:spAutoFit/>
          </a:bodyPr>
          <a:lstStyle/>
          <a:p>
            <a:pPr>
              <a:lnSpc>
                <a:spcPct val="150000"/>
              </a:lnSpc>
            </a:pPr>
            <a:r>
              <a:rPr lang="zh-CN" altLang="en-US" sz="3200" b="1" dirty="0">
                <a:solidFill>
                  <a:srgbClr val="000099"/>
                </a:solidFill>
                <a:latin typeface="楷体_GB2312" pitchFamily="49" charset="-122"/>
                <a:ea typeface="楷体_GB2312" pitchFamily="49" charset="-122"/>
              </a:rPr>
              <a:t>让</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楷体_GB2312" pitchFamily="49" charset="-122"/>
                <a:ea typeface="楷体_GB2312" pitchFamily="49" charset="-122"/>
              </a:rPr>
              <a:t>称王</a:t>
            </a:r>
          </a:p>
          <a:p>
            <a:endParaRPr lang="zh-CN" altLang="en-US" sz="1800" b="1" dirty="0">
              <a:solidFill>
                <a:srgbClr val="000099"/>
              </a:solidFill>
              <a:latin typeface="楷体_GB2312" pitchFamily="49" charset="-122"/>
              <a:ea typeface="楷体_GB2312" pitchFamily="49" charset="-122"/>
            </a:endParaRPr>
          </a:p>
          <a:p>
            <a:r>
              <a:rPr lang="zh-CN" altLang="en-US" sz="3200" b="1" dirty="0">
                <a:solidFill>
                  <a:srgbClr val="000099"/>
                </a:solidFill>
                <a:latin typeface="楷体_GB2312" pitchFamily="49"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楷体_GB2312" pitchFamily="49" charset="-122"/>
                <a:ea typeface="楷体_GB2312" pitchFamily="49" charset="-122"/>
              </a:rPr>
              <a:t>长肉</a:t>
            </a:r>
          </a:p>
        </p:txBody>
      </p:sp>
      <p:sp>
        <p:nvSpPr>
          <p:cNvPr id="6" name="Rectangle 2"/>
          <p:cNvSpPr/>
          <p:nvPr/>
        </p:nvSpPr>
        <p:spPr>
          <a:xfrm>
            <a:off x="683568" y="5445224"/>
            <a:ext cx="7992888" cy="1200329"/>
          </a:xfrm>
          <a:prstGeom prst="rect">
            <a:avLst/>
          </a:prstGeom>
          <a:noFill/>
          <a:ln w="9525">
            <a:noFill/>
          </a:ln>
        </p:spPr>
        <p:txBody>
          <a:bodyPr wrap="square">
            <a:spAutoFit/>
          </a:bodyPr>
          <a:lstStyle/>
          <a:p>
            <a:pPr>
              <a:spcBef>
                <a:spcPct val="20000"/>
              </a:spcBef>
            </a:pPr>
            <a:r>
              <a:rPr lang="zh-CN" altLang="en-US" sz="3600" b="1" dirty="0" smtClean="0">
                <a:solidFill>
                  <a:srgbClr val="CC0000"/>
                </a:solidFill>
                <a:latin typeface="Arial" panose="020B0604020202020204" pitchFamily="34" charset="0"/>
                <a:ea typeface="黑体" panose="02010609060101010101" pitchFamily="49" charset="-122"/>
              </a:rPr>
              <a:t>先生的大恩，昰使死人复生，使白骨长肉，形容人的恩惠深厚。</a:t>
            </a:r>
            <a:endParaRPr lang="zh-CN" altLang="en-US" sz="3600" b="1" dirty="0">
              <a:solidFill>
                <a:srgbClr val="CC0000"/>
              </a:solidFill>
              <a:latin typeface="Arial" panose="020B0604020202020204" pitchFamily="34" charset="0"/>
              <a:ea typeface="黑体" panose="02010609060101010101"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3012">
                                            <p:txEl>
                                              <p:pRg st="0" end="0"/>
                                            </p:txEl>
                                          </p:spTgt>
                                        </p:tgtEl>
                                        <p:attrNameLst>
                                          <p:attrName>style.visibility</p:attrName>
                                        </p:attrNameLst>
                                      </p:cBhvr>
                                      <p:to>
                                        <p:strVal val="visible"/>
                                      </p:to>
                                    </p:set>
                                    <p:animEffect transition="in" filter="checkerboard(across)">
                                      <p:cBhvr>
                                        <p:cTn id="7" dur="500"/>
                                        <p:tgtEl>
                                          <p:spTgt spid="430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012">
                                            <p:txEl>
                                              <p:pRg st="2" end="2"/>
                                            </p:txEl>
                                          </p:spTgt>
                                        </p:tgtEl>
                                        <p:attrNameLst>
                                          <p:attrName>style.visibility</p:attrName>
                                        </p:attrNameLst>
                                      </p:cBhvr>
                                      <p:to>
                                        <p:strVal val="visible"/>
                                      </p:to>
                                    </p:set>
                                    <p:animEffect transition="in" filter="wipe(down)">
                                      <p:cBhvr>
                                        <p:cTn id="12" dur="500"/>
                                        <p:tgtEl>
                                          <p:spTgt spid="4301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3012">
                                            <p:txEl>
                                              <p:pRg st="3" end="3"/>
                                            </p:txEl>
                                          </p:spTgt>
                                        </p:tgtEl>
                                        <p:attrNameLst>
                                          <p:attrName>style.visibility</p:attrName>
                                        </p:attrNameLst>
                                      </p:cBhvr>
                                      <p:to>
                                        <p:strVal val="visible"/>
                                      </p:to>
                                    </p:set>
                                    <p:animEffect transition="in" filter="wipe(down)">
                                      <p:cBhvr>
                                        <p:cTn id="15" dur="500"/>
                                        <p:tgtEl>
                                          <p:spTgt spid="43012">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43013">
                                            <p:txEl>
                                              <p:pRg st="0" end="0"/>
                                            </p:txEl>
                                          </p:spTgt>
                                        </p:tgtEl>
                                        <p:attrNameLst>
                                          <p:attrName>style.visibility</p:attrName>
                                        </p:attrNameLst>
                                      </p:cBhvr>
                                      <p:to>
                                        <p:strVal val="visible"/>
                                      </p:to>
                                    </p:set>
                                    <p:animEffect transition="in" filter="slide(fromBottom)">
                                      <p:cBhvr>
                                        <p:cTn id="20" dur="500"/>
                                        <p:tgtEl>
                                          <p:spTgt spid="4301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3013">
                                            <p:txEl>
                                              <p:pRg st="2" end="2"/>
                                            </p:txEl>
                                          </p:spTgt>
                                        </p:tgtEl>
                                        <p:attrNameLst>
                                          <p:attrName>style.visibility</p:attrName>
                                        </p:attrNameLst>
                                      </p:cBhvr>
                                      <p:to>
                                        <p:strVal val="visible"/>
                                      </p:to>
                                    </p:set>
                                    <p:animEffect transition="in" filter="slide(fromBottom)">
                                      <p:cBhvr>
                                        <p:cTn id="25" dur="500"/>
                                        <p:tgtEl>
                                          <p:spTgt spid="430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16</a:t>
            </a:fld>
            <a:endParaRPr lang="en-US" altLang="zh-CN" sz="1400" dirty="0">
              <a:latin typeface="Verdana" panose="020B0604030504040204" pitchFamily="34" charset="0"/>
            </a:endParaRPr>
          </a:p>
        </p:txBody>
      </p:sp>
      <p:pic>
        <p:nvPicPr>
          <p:cNvPr id="27651" name="Picture 2" descr="index"/>
          <p:cNvPicPr>
            <a:picLocks noChangeAspect="1"/>
          </p:cNvPicPr>
          <p:nvPr/>
        </p:nvPicPr>
        <p:blipFill>
          <a:blip r:embed="rId2" cstate="print"/>
          <a:srcRect l="57420" t="41286"/>
          <a:stretch>
            <a:fillRect/>
          </a:stretch>
        </p:blipFill>
        <p:spPr>
          <a:xfrm>
            <a:off x="-3175" y="0"/>
            <a:ext cx="9147175" cy="6858000"/>
          </a:xfrm>
          <a:prstGeom prst="rect">
            <a:avLst/>
          </a:prstGeom>
          <a:noFill/>
          <a:ln w="9525">
            <a:noFill/>
          </a:ln>
        </p:spPr>
      </p:pic>
      <p:sp>
        <p:nvSpPr>
          <p:cNvPr id="35844" name="Text Box 3"/>
          <p:cNvSpPr txBox="1"/>
          <p:nvPr/>
        </p:nvSpPr>
        <p:spPr>
          <a:xfrm>
            <a:off x="152400" y="2209800"/>
            <a:ext cx="8675688" cy="3995738"/>
          </a:xfrm>
          <a:prstGeom prst="rect">
            <a:avLst/>
          </a:prstGeom>
          <a:noFill/>
          <a:ln w="9525">
            <a:noFill/>
          </a:ln>
        </p:spPr>
        <p:txBody>
          <a:bodyPr>
            <a:spAutoFit/>
          </a:bodyPr>
          <a:lstStyle/>
          <a:p>
            <a:r>
              <a:rPr lang="en-US" altLang="zh-CN" sz="2800" b="1" dirty="0">
                <a:solidFill>
                  <a:srgbClr val="000000"/>
                </a:solidFill>
                <a:latin typeface="宋体" panose="02010600030101010101" pitchFamily="2" charset="-122"/>
              </a:rPr>
              <a:t>①</a:t>
            </a:r>
            <a:r>
              <a:rPr lang="zh-CN" altLang="en-US" sz="2800" b="1" dirty="0">
                <a:solidFill>
                  <a:srgbClr val="000000"/>
                </a:solidFill>
                <a:latin typeface="宋体" panose="02010600030101010101" pitchFamily="2" charset="-122"/>
                <a:ea typeface="楷体" panose="02010609060101010101" pitchFamily="49" charset="-122"/>
              </a:rPr>
              <a:t>况吾与子渔樵于江渚之上，</a:t>
            </a:r>
            <a:r>
              <a:rPr lang="zh-CN" altLang="en-US" sz="2800" b="1" u="sng" dirty="0">
                <a:solidFill>
                  <a:srgbClr val="CC0000"/>
                </a:solidFill>
                <a:latin typeface="黑体" panose="02010609060101010101" pitchFamily="49" charset="-122"/>
                <a:ea typeface="楷体" panose="02010609060101010101" pitchFamily="49" charset="-122"/>
              </a:rPr>
              <a:t>侣</a:t>
            </a:r>
            <a:r>
              <a:rPr lang="zh-CN" altLang="en-US" sz="2800" b="1" dirty="0">
                <a:solidFill>
                  <a:srgbClr val="000000"/>
                </a:solidFill>
                <a:latin typeface="宋体" panose="02010600030101010101" pitchFamily="2" charset="-122"/>
                <a:ea typeface="楷体" panose="02010609060101010101" pitchFamily="49" charset="-122"/>
              </a:rPr>
              <a:t>鱼虾而</a:t>
            </a:r>
            <a:r>
              <a:rPr lang="zh-CN" altLang="en-US" sz="2800" b="1" u="sng" dirty="0">
                <a:solidFill>
                  <a:srgbClr val="CC0000"/>
                </a:solidFill>
                <a:latin typeface="黑体" panose="02010609060101010101" pitchFamily="49" charset="-122"/>
                <a:ea typeface="楷体" panose="02010609060101010101" pitchFamily="49" charset="-122"/>
              </a:rPr>
              <a:t>友</a:t>
            </a:r>
            <a:r>
              <a:rPr lang="zh-CN" altLang="en-US" sz="2800" b="1" dirty="0">
                <a:solidFill>
                  <a:srgbClr val="000000"/>
                </a:solidFill>
                <a:latin typeface="宋体" panose="02010600030101010101" pitchFamily="2" charset="-122"/>
                <a:ea typeface="楷体" panose="02010609060101010101" pitchFamily="49" charset="-122"/>
              </a:rPr>
              <a:t>麋鹿。</a:t>
            </a:r>
            <a:endParaRPr lang="zh-CN" altLang="en-US" sz="2800" b="1" dirty="0">
              <a:solidFill>
                <a:srgbClr val="FF822D"/>
              </a:solidFill>
              <a:latin typeface="宋体" panose="02010600030101010101" pitchFamily="2" charset="-122"/>
              <a:ea typeface="楷体" panose="02010609060101010101" pitchFamily="49" charset="-122"/>
            </a:endParaRPr>
          </a:p>
          <a:p>
            <a:endParaRPr lang="zh-CN" altLang="en-US" sz="2800" b="1" dirty="0">
              <a:solidFill>
                <a:srgbClr val="000000"/>
              </a:solidFill>
              <a:latin typeface="宋体" panose="02010600030101010101" pitchFamily="2" charset="-122"/>
            </a:endParaRPr>
          </a:p>
          <a:p>
            <a:endParaRPr lang="zh-CN" altLang="en-US" sz="2800" b="1" dirty="0">
              <a:solidFill>
                <a:srgbClr val="000000"/>
              </a:solidFill>
              <a:latin typeface="宋体" panose="02010600030101010101" pitchFamily="2" charset="-122"/>
            </a:endParaRPr>
          </a:p>
          <a:p>
            <a:endParaRPr lang="zh-CN" altLang="en-US" sz="2800" b="1" dirty="0">
              <a:solidFill>
                <a:srgbClr val="000000"/>
              </a:solidFill>
              <a:latin typeface="宋体" panose="02010600030101010101" pitchFamily="2" charset="-122"/>
            </a:endParaRPr>
          </a:p>
          <a:p>
            <a:endParaRPr lang="zh-CN" altLang="en-US" sz="2800" b="1" dirty="0">
              <a:solidFill>
                <a:srgbClr val="000000"/>
              </a:solidFill>
              <a:latin typeface="宋体" panose="02010600030101010101" pitchFamily="2" charset="-122"/>
            </a:endParaRPr>
          </a:p>
          <a:p>
            <a:r>
              <a:rPr lang="zh-CN" altLang="en-US" sz="2800" b="1" dirty="0">
                <a:solidFill>
                  <a:srgbClr val="000000"/>
                </a:solidFill>
                <a:latin typeface="宋体" panose="02010600030101010101" pitchFamily="2" charset="-122"/>
              </a:rPr>
              <a:t>②</a:t>
            </a:r>
            <a:r>
              <a:rPr lang="zh-CN" altLang="en-US" sz="2800" b="1" dirty="0">
                <a:solidFill>
                  <a:srgbClr val="000000"/>
                </a:solidFill>
                <a:latin typeface="楷体" panose="02010609060101010101" pitchFamily="49" charset="-122"/>
                <a:ea typeface="楷体" panose="02010609060101010101" pitchFamily="49" charset="-122"/>
              </a:rPr>
              <a:t>今我在也，而人皆</a:t>
            </a:r>
            <a:r>
              <a:rPr lang="zh-CN" altLang="en-US" sz="2800" b="1" dirty="0">
                <a:solidFill>
                  <a:srgbClr val="0000CC"/>
                </a:solidFill>
                <a:latin typeface="楷体" panose="02010609060101010101" pitchFamily="49" charset="-122"/>
                <a:ea typeface="楷体" panose="02010609060101010101" pitchFamily="49" charset="-122"/>
              </a:rPr>
              <a:t>藉</a:t>
            </a:r>
            <a:r>
              <a:rPr lang="zh-CN" altLang="en-US" sz="2800" b="1" dirty="0">
                <a:solidFill>
                  <a:srgbClr val="000000"/>
                </a:solidFill>
                <a:latin typeface="楷体" panose="02010609060101010101" pitchFamily="49" charset="-122"/>
                <a:ea typeface="楷体" panose="02010609060101010101" pitchFamily="49" charset="-122"/>
              </a:rPr>
              <a:t>吾弟，</a:t>
            </a:r>
            <a:r>
              <a:rPr lang="zh-CN" altLang="en-US" sz="2800" b="1" dirty="0">
                <a:solidFill>
                  <a:srgbClr val="0000CC"/>
                </a:solidFill>
                <a:latin typeface="楷体" panose="02010609060101010101" pitchFamily="49" charset="-122"/>
                <a:ea typeface="楷体" panose="02010609060101010101" pitchFamily="49" charset="-122"/>
              </a:rPr>
              <a:t>令</a:t>
            </a:r>
            <a:r>
              <a:rPr lang="zh-CN" altLang="en-US" sz="2800" b="1" dirty="0">
                <a:solidFill>
                  <a:srgbClr val="000000"/>
                </a:solidFill>
                <a:latin typeface="楷体" panose="02010609060101010101" pitchFamily="49" charset="-122"/>
                <a:ea typeface="楷体" panose="02010609060101010101" pitchFamily="49" charset="-122"/>
              </a:rPr>
              <a:t>我百岁后，皆   </a:t>
            </a:r>
          </a:p>
          <a:p>
            <a:r>
              <a:rPr lang="zh-CN" altLang="en-US" sz="2800" b="1" dirty="0">
                <a:solidFill>
                  <a:srgbClr val="000000"/>
                </a:solidFill>
                <a:latin typeface="楷体" panose="02010609060101010101" pitchFamily="49" charset="-122"/>
                <a:ea typeface="楷体" panose="02010609060101010101" pitchFamily="49" charset="-122"/>
              </a:rPr>
              <a:t>  </a:t>
            </a:r>
            <a:r>
              <a:rPr lang="zh-CN" altLang="en-US" sz="2800" b="1" u="sng" dirty="0">
                <a:solidFill>
                  <a:srgbClr val="CC0000"/>
                </a:solidFill>
                <a:latin typeface="楷体" panose="02010609060101010101" pitchFamily="49" charset="-122"/>
                <a:ea typeface="楷体" panose="02010609060101010101" pitchFamily="49" charset="-122"/>
              </a:rPr>
              <a:t>鱼肉</a:t>
            </a:r>
            <a:r>
              <a:rPr lang="zh-CN" altLang="en-US" sz="2800" b="1" dirty="0">
                <a:solidFill>
                  <a:srgbClr val="000000"/>
                </a:solidFill>
                <a:latin typeface="楷体" panose="02010609060101010101" pitchFamily="49" charset="-122"/>
                <a:ea typeface="楷体" panose="02010609060101010101" pitchFamily="49" charset="-122"/>
              </a:rPr>
              <a:t>之。  </a:t>
            </a:r>
            <a:r>
              <a:rPr lang="en-US" altLang="zh-CN" sz="2000" b="1" dirty="0">
                <a:solidFill>
                  <a:srgbClr val="020202"/>
                </a:solidFill>
                <a:latin typeface="Verdana" panose="020B0604030504040204" pitchFamily="34" charset="0"/>
              </a:rPr>
              <a:t>《</a:t>
            </a:r>
            <a:r>
              <a:rPr lang="zh-CN" altLang="en-US" sz="2000" b="1" dirty="0">
                <a:solidFill>
                  <a:srgbClr val="020202"/>
                </a:solidFill>
                <a:latin typeface="Verdana" panose="020B0604030504040204" pitchFamily="34" charset="0"/>
              </a:rPr>
              <a:t>史记</a:t>
            </a:r>
            <a:r>
              <a:rPr lang="en-US" altLang="en-US" b="1" dirty="0">
                <a:solidFill>
                  <a:srgbClr val="020202"/>
                </a:solidFill>
                <a:latin typeface="Verdana" panose="020B0604030504040204" pitchFamily="34" charset="0"/>
              </a:rPr>
              <a:t>·</a:t>
            </a:r>
            <a:r>
              <a:rPr lang="zh-CN" altLang="en-US" sz="2000" b="1" dirty="0">
                <a:solidFill>
                  <a:srgbClr val="020202"/>
                </a:solidFill>
                <a:latin typeface="Verdana" panose="020B0604030504040204" pitchFamily="34" charset="0"/>
              </a:rPr>
              <a:t>魏其武安侯列传</a:t>
            </a:r>
            <a:r>
              <a:rPr lang="en-US" altLang="zh-CN" sz="2000" b="1" dirty="0">
                <a:solidFill>
                  <a:srgbClr val="020202"/>
                </a:solidFill>
                <a:latin typeface="Verdana" panose="020B0604030504040204" pitchFamily="34" charset="0"/>
              </a:rPr>
              <a:t>》</a:t>
            </a:r>
            <a:r>
              <a:rPr lang="en-US" altLang="zh-CN" dirty="0">
                <a:latin typeface="Verdana" panose="020B0604030504040204" pitchFamily="34" charset="0"/>
              </a:rPr>
              <a:t> </a:t>
            </a:r>
            <a:endParaRPr lang="zh-CN" altLang="en-US" sz="2800" b="1" dirty="0">
              <a:solidFill>
                <a:srgbClr val="000000"/>
              </a:solidFill>
              <a:latin typeface="楷体" panose="02010609060101010101" pitchFamily="49" charset="-122"/>
              <a:ea typeface="楷体" panose="02010609060101010101" pitchFamily="49" charset="-122"/>
            </a:endParaRPr>
          </a:p>
          <a:p>
            <a:endParaRPr lang="zh-CN" altLang="en-US" sz="2800" b="1" dirty="0">
              <a:solidFill>
                <a:srgbClr val="000000"/>
              </a:solidFill>
              <a:latin typeface="楷体" panose="02010609060101010101" pitchFamily="49" charset="-122"/>
              <a:ea typeface="楷体" panose="02010609060101010101" pitchFamily="49" charset="-122"/>
            </a:endParaRPr>
          </a:p>
          <a:p>
            <a:endParaRPr lang="en-US" altLang="zh-CN" sz="3200" dirty="0">
              <a:latin typeface="宋体" panose="02010600030101010101" pitchFamily="2" charset="-122"/>
            </a:endParaRPr>
          </a:p>
        </p:txBody>
      </p:sp>
      <p:sp>
        <p:nvSpPr>
          <p:cNvPr id="44038" name="Rectangle 5"/>
          <p:cNvSpPr/>
          <p:nvPr/>
        </p:nvSpPr>
        <p:spPr>
          <a:xfrm>
            <a:off x="304800" y="2784475"/>
            <a:ext cx="8382000" cy="1025525"/>
          </a:xfrm>
          <a:prstGeom prst="rect">
            <a:avLst/>
          </a:prstGeom>
          <a:noFill/>
          <a:ln w="19050" cap="flat" cmpd="sng">
            <a:solidFill>
              <a:srgbClr val="0000FF"/>
            </a:solidFill>
            <a:prstDash val="solid"/>
            <a:miter/>
            <a:headEnd type="none" w="med" len="med"/>
            <a:tailEnd type="none" w="med" len="med"/>
          </a:ln>
        </p:spPr>
        <p:txBody>
          <a:bodyPr>
            <a:spAutoFit/>
          </a:bodyPr>
          <a:lstStyle/>
          <a:p>
            <a:r>
              <a:rPr lang="zh-CN" altLang="en-US" sz="3200" b="1" dirty="0">
                <a:solidFill>
                  <a:srgbClr val="000000"/>
                </a:solidFill>
                <a:latin typeface="Arial" panose="020B0604020202020204" pitchFamily="34" charset="0"/>
                <a:ea typeface="楷体_GB2312" pitchFamily="49" charset="-122"/>
              </a:rPr>
              <a:t>      </a:t>
            </a:r>
            <a:r>
              <a:rPr lang="zh-CN" altLang="en-US" sz="2800" b="1" dirty="0">
                <a:solidFill>
                  <a:srgbClr val="000000"/>
                </a:solidFill>
                <a:latin typeface="Arial" panose="020B0604020202020204" pitchFamily="34" charset="0"/>
                <a:ea typeface="楷体_GB2312" pitchFamily="49" charset="-122"/>
              </a:rPr>
              <a:t>况且我和你在江岸沙洲上捕鱼、打柴，</a:t>
            </a:r>
            <a:r>
              <a:rPr lang="zh-CN" altLang="en-US" sz="2800" b="1" dirty="0">
                <a:solidFill>
                  <a:srgbClr val="CC0000"/>
                </a:solidFill>
                <a:latin typeface="Arial" panose="020B0604020202020204" pitchFamily="34" charset="0"/>
                <a:ea typeface="楷体_GB2312" pitchFamily="49" charset="-122"/>
              </a:rPr>
              <a:t>把鱼虾当成伴侣，把麋鹿看作朋友。</a:t>
            </a:r>
          </a:p>
        </p:txBody>
      </p:sp>
      <p:sp>
        <p:nvSpPr>
          <p:cNvPr id="35847" name="Rectangle 6"/>
          <p:cNvSpPr/>
          <p:nvPr/>
        </p:nvSpPr>
        <p:spPr>
          <a:xfrm>
            <a:off x="304800" y="5375275"/>
            <a:ext cx="8439150" cy="1025525"/>
          </a:xfrm>
          <a:prstGeom prst="rect">
            <a:avLst/>
          </a:prstGeom>
          <a:noFill/>
          <a:ln w="19050" cap="flat" cmpd="sng">
            <a:solidFill>
              <a:srgbClr val="0000FF"/>
            </a:solidFill>
            <a:prstDash val="solid"/>
            <a:miter/>
            <a:headEnd type="none" w="med" len="med"/>
            <a:tailEnd type="none" w="med" len="med"/>
          </a:ln>
        </p:spPr>
        <p:txBody>
          <a:bodyPr>
            <a:spAutoFit/>
          </a:bodyPr>
          <a:lstStyle/>
          <a:p>
            <a:r>
              <a:rPr lang="zh-CN" altLang="en-US" sz="3200" b="1" dirty="0">
                <a:solidFill>
                  <a:srgbClr val="000000"/>
                </a:solidFill>
                <a:latin typeface="Arial" panose="020B0604020202020204" pitchFamily="34" charset="0"/>
                <a:ea typeface="楷体_GB2312" pitchFamily="49" charset="-122"/>
              </a:rPr>
              <a:t>      </a:t>
            </a:r>
            <a:r>
              <a:rPr lang="zh-CN" altLang="en-US" sz="2800" b="1" dirty="0">
                <a:solidFill>
                  <a:srgbClr val="000000"/>
                </a:solidFill>
                <a:latin typeface="Arial" panose="020B0604020202020204" pitchFamily="34" charset="0"/>
                <a:ea typeface="楷体_GB2312" pitchFamily="49" charset="-122"/>
              </a:rPr>
              <a:t>现在我还活着，而人们都欺侮我的兄弟，假使我死后，都会</a:t>
            </a:r>
            <a:r>
              <a:rPr lang="zh-CN" altLang="en-US" sz="2800" b="1" dirty="0">
                <a:solidFill>
                  <a:srgbClr val="CC0000"/>
                </a:solidFill>
                <a:latin typeface="Arial" panose="020B0604020202020204" pitchFamily="34" charset="0"/>
                <a:ea typeface="楷体_GB2312" pitchFamily="49" charset="-122"/>
              </a:rPr>
              <a:t>把他当作鱼肉</a:t>
            </a:r>
            <a:r>
              <a:rPr lang="zh-CN" altLang="en-US" sz="2800" b="1" dirty="0">
                <a:solidFill>
                  <a:srgbClr val="000000"/>
                </a:solidFill>
                <a:latin typeface="Arial" panose="020B0604020202020204" pitchFamily="34" charset="0"/>
                <a:ea typeface="楷体_GB2312" pitchFamily="49" charset="-122"/>
              </a:rPr>
              <a:t>了（任意宰割）</a:t>
            </a:r>
          </a:p>
        </p:txBody>
      </p:sp>
      <p:sp>
        <p:nvSpPr>
          <p:cNvPr id="44040" name="Rectangle 7"/>
          <p:cNvSpPr>
            <a:spLocks noGrp="1" noChangeArrowheads="1"/>
          </p:cNvSpPr>
          <p:nvPr>
            <p:ph type="title" idx="4294967295"/>
          </p:nvPr>
        </p:nvSpPr>
        <p:spPr>
          <a:xfrm>
            <a:off x="304800" y="152400"/>
            <a:ext cx="3886200" cy="577850"/>
          </a:xfrm>
        </p:spPr>
        <p:txBody>
          <a:bodyPr vert="horz" wrap="square" lIns="91440" tIns="45720" rIns="91440" bIns="45720"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4</a:t>
            </a:r>
            <a:r>
              <a:rPr kumimoji="0" 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名词的意动用法</a:t>
            </a:r>
          </a:p>
        </p:txBody>
      </p:sp>
      <p:sp>
        <p:nvSpPr>
          <p:cNvPr id="44041" name="Text Box 10"/>
          <p:cNvSpPr txBox="1"/>
          <p:nvPr/>
        </p:nvSpPr>
        <p:spPr>
          <a:xfrm>
            <a:off x="304800" y="914400"/>
            <a:ext cx="8382000" cy="946150"/>
          </a:xfrm>
          <a:prstGeom prst="rect">
            <a:avLst/>
          </a:prstGeom>
          <a:noFill/>
          <a:ln w="9525">
            <a:noFill/>
          </a:ln>
        </p:spPr>
        <p:txBody>
          <a:bodyPr>
            <a:spAutoFit/>
          </a:bodyPr>
          <a:lstStyle/>
          <a:p>
            <a:pPr>
              <a:spcBef>
                <a:spcPct val="50000"/>
              </a:spcBef>
            </a:pPr>
            <a:r>
              <a:rPr lang="zh-CN" altLang="en-US" sz="2800" b="1" dirty="0">
                <a:solidFill>
                  <a:srgbClr val="020202"/>
                </a:solidFill>
                <a:latin typeface="Verdana" panose="020B0604030504040204" pitchFamily="34" charset="0"/>
                <a:ea typeface="楷体_GB2312" pitchFamily="49" charset="-122"/>
              </a:rPr>
              <a:t>     有些</a:t>
            </a:r>
            <a:r>
              <a:rPr lang="zh-CN" altLang="en-US" sz="2800" b="1" u="sng" dirty="0">
                <a:solidFill>
                  <a:srgbClr val="0000CC"/>
                </a:solidFill>
                <a:latin typeface="Verdana" panose="020B0604030504040204" pitchFamily="34" charset="0"/>
                <a:ea typeface="楷体" panose="02010609060101010101" pitchFamily="49" charset="-122"/>
              </a:rPr>
              <a:t>名词带宾语</a:t>
            </a:r>
            <a:r>
              <a:rPr lang="zh-CN" altLang="en-US" sz="2800" b="1" dirty="0">
                <a:solidFill>
                  <a:srgbClr val="020202"/>
                </a:solidFill>
                <a:latin typeface="Verdana" panose="020B0604030504040204" pitchFamily="34" charset="0"/>
                <a:ea typeface="楷体_GB2312" pitchFamily="49" charset="-122"/>
              </a:rPr>
              <a:t>之后，用作</a:t>
            </a:r>
            <a:r>
              <a:rPr lang="zh-CN" altLang="en-US" sz="2800" b="1" dirty="0">
                <a:solidFill>
                  <a:srgbClr val="0000CC"/>
                </a:solidFill>
                <a:latin typeface="Verdana" panose="020B0604030504040204" pitchFamily="34" charset="0"/>
                <a:ea typeface="楷体_GB2312" pitchFamily="49" charset="-122"/>
              </a:rPr>
              <a:t>意动</a:t>
            </a:r>
            <a:r>
              <a:rPr lang="zh-CN" altLang="en-US" sz="2800" b="1" dirty="0">
                <a:solidFill>
                  <a:srgbClr val="020202"/>
                </a:solidFill>
                <a:latin typeface="Verdana" panose="020B0604030504040204" pitchFamily="34" charset="0"/>
                <a:ea typeface="楷体_GB2312" pitchFamily="49" charset="-122"/>
              </a:rPr>
              <a:t>，表示：</a:t>
            </a:r>
            <a:r>
              <a:rPr lang="zh-CN" altLang="en-US" sz="2800" b="1" u="sng" dirty="0">
                <a:solidFill>
                  <a:srgbClr val="FF0000"/>
                </a:solidFill>
                <a:latin typeface="Verdana" panose="020B0604030504040204" pitchFamily="34" charset="0"/>
                <a:ea typeface="楷体" panose="02010609060101010101" pitchFamily="49" charset="-122"/>
              </a:rPr>
              <a:t>主语把宾语</a:t>
            </a:r>
            <a:r>
              <a:rPr lang="zh-CN" altLang="en-US" sz="2800" b="1" u="sng" dirty="0">
                <a:solidFill>
                  <a:srgbClr val="0000CC"/>
                </a:solidFill>
                <a:latin typeface="Verdana" panose="020B0604030504040204" pitchFamily="34" charset="0"/>
                <a:ea typeface="楷体" panose="02010609060101010101" pitchFamily="49" charset="-122"/>
              </a:rPr>
              <a:t>看成</a:t>
            </a:r>
            <a:r>
              <a:rPr lang="zh-CN" altLang="en-US" sz="2800" b="1" u="sng" dirty="0">
                <a:solidFill>
                  <a:srgbClr val="FF0000"/>
                </a:solidFill>
                <a:latin typeface="Verdana" panose="020B0604030504040204" pitchFamily="34" charset="0"/>
                <a:ea typeface="楷体" panose="02010609060101010101" pitchFamily="49" charset="-122"/>
              </a:rPr>
              <a:t>这个名词所表示的人或物</a:t>
            </a:r>
            <a:r>
              <a:rPr lang="zh-CN" altLang="en-US" sz="2800" b="1" dirty="0">
                <a:solidFill>
                  <a:srgbClr val="FF0000"/>
                </a:solidFill>
                <a:latin typeface="Verdana" panose="020B0604030504040204" pitchFamily="34" charset="0"/>
                <a:ea typeface="楷体_GB2312" pitchFamily="49" charset="-122"/>
              </a:rPr>
              <a:t>。</a:t>
            </a:r>
            <a:r>
              <a:rPr lang="zh-CN" altLang="en-US" sz="2000" dirty="0">
                <a:latin typeface="Verdana" panose="020B0604030504040204" pitchFamily="34" charset="0"/>
              </a:rPr>
              <a:t> </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41"/>
                                        </p:tgtEl>
                                        <p:attrNameLst>
                                          <p:attrName>style.visibility</p:attrName>
                                        </p:attrNameLst>
                                      </p:cBhvr>
                                      <p:to>
                                        <p:strVal val="visible"/>
                                      </p:to>
                                    </p:set>
                                    <p:animEffect transition="in" filter="blinds(horizontal)">
                                      <p:cBhvr>
                                        <p:cTn id="7" dur="500"/>
                                        <p:tgtEl>
                                          <p:spTgt spid="4404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44"/>
                                        </p:tgtEl>
                                        <p:attrNameLst>
                                          <p:attrName>style.visibility</p:attrName>
                                        </p:attrNameLst>
                                      </p:cBhvr>
                                      <p:to>
                                        <p:strVal val="visible"/>
                                      </p:to>
                                    </p:set>
                                    <p:animEffect transition="in" filter="checkerboard(across)">
                                      <p:cBhvr>
                                        <p:cTn id="12" dur="500"/>
                                        <p:tgtEl>
                                          <p:spTgt spid="3584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8"/>
                                        </p:tgtEl>
                                        <p:attrNameLst>
                                          <p:attrName>style.visibility</p:attrName>
                                        </p:attrNameLst>
                                      </p:cBhvr>
                                      <p:to>
                                        <p:strVal val="visible"/>
                                      </p:to>
                                    </p:set>
                                    <p:animEffect transition="in" filter="dissolve">
                                      <p:cBhvr>
                                        <p:cTn id="17" dur="500"/>
                                        <p:tgtEl>
                                          <p:spTgt spid="4403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5847"/>
                                        </p:tgtEl>
                                        <p:attrNameLst>
                                          <p:attrName>style.visibility</p:attrName>
                                        </p:attrNameLst>
                                      </p:cBhvr>
                                      <p:to>
                                        <p:strVal val="visible"/>
                                      </p:to>
                                    </p:set>
                                    <p:animEffect transition="in" filter="dissolve">
                                      <p:cBhvr>
                                        <p:cTn id="22" dur="5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44038" grpId="0" animBg="1"/>
      <p:bldP spid="35847" grpId="0" animBg="1"/>
      <p:bldP spid="440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17</a:t>
            </a:fld>
            <a:endParaRPr lang="en-US" altLang="zh-CN" sz="1400" dirty="0">
              <a:latin typeface="Verdana" panose="020B0604030504040204" pitchFamily="34" charset="0"/>
            </a:endParaRPr>
          </a:p>
        </p:txBody>
      </p:sp>
      <p:sp>
        <p:nvSpPr>
          <p:cNvPr id="25603" name="Text Box 2"/>
          <p:cNvSpPr txBox="1"/>
          <p:nvPr/>
        </p:nvSpPr>
        <p:spPr>
          <a:xfrm>
            <a:off x="228600" y="1006475"/>
            <a:ext cx="8424863" cy="4933950"/>
          </a:xfrm>
          <a:prstGeom prst="rect">
            <a:avLst/>
          </a:prstGeom>
          <a:noFill/>
          <a:ln w="9525">
            <a:noFill/>
          </a:ln>
        </p:spPr>
        <p:txBody>
          <a:bodyPr>
            <a:spAutoFit/>
          </a:bodyPr>
          <a:lstStyle/>
          <a:p>
            <a:r>
              <a:rPr lang="en-US" altLang="zh-CN" sz="3600" b="1" dirty="0">
                <a:solidFill>
                  <a:srgbClr val="CC0000"/>
                </a:solidFill>
                <a:latin typeface="Arial" panose="020B0604020202020204" pitchFamily="34" charset="0"/>
                <a:ea typeface="黑体" panose="02010609060101010101" pitchFamily="49" charset="-122"/>
              </a:rPr>
              <a:t>1</a:t>
            </a:r>
            <a:r>
              <a:rPr lang="zh-CN" altLang="en-US" sz="3600" b="1" dirty="0">
                <a:solidFill>
                  <a:srgbClr val="CC0000"/>
                </a:solidFill>
                <a:latin typeface="Arial" panose="020B0604020202020204" pitchFamily="34" charset="0"/>
                <a:ea typeface="黑体" panose="02010609060101010101" pitchFamily="49" charset="-122"/>
              </a:rPr>
              <a:t>、动词活用为名词</a:t>
            </a:r>
          </a:p>
          <a:p>
            <a:pPr>
              <a:lnSpc>
                <a:spcPct val="110000"/>
              </a:lnSpc>
            </a:pPr>
            <a:r>
              <a:rPr lang="zh-CN" altLang="en-US" sz="3200" b="1" dirty="0">
                <a:solidFill>
                  <a:srgbClr val="000000"/>
                </a:solidFill>
                <a:latin typeface="Arial" panose="020B0604020202020204" pitchFamily="34" charset="0"/>
              </a:rPr>
              <a:t>        </a:t>
            </a:r>
            <a:r>
              <a:rPr lang="zh-CN" altLang="en-US" sz="3200" b="1" dirty="0">
                <a:solidFill>
                  <a:srgbClr val="000000"/>
                </a:solidFill>
                <a:latin typeface="Arial" panose="020B0604020202020204" pitchFamily="34" charset="0"/>
                <a:ea typeface="楷体_GB2312" pitchFamily="49" charset="-122"/>
              </a:rPr>
              <a:t>文言文中，动词有时</a:t>
            </a:r>
            <a:r>
              <a:rPr lang="zh-CN" altLang="en-US" sz="3200" b="1" dirty="0">
                <a:solidFill>
                  <a:srgbClr val="CC0000"/>
                </a:solidFill>
                <a:latin typeface="Arial" panose="020B0604020202020204" pitchFamily="34" charset="0"/>
                <a:ea typeface="楷体_GB2312" pitchFamily="49" charset="-122"/>
              </a:rPr>
              <a:t>用作句子的主语或宾语</a:t>
            </a:r>
            <a:r>
              <a:rPr lang="zh-CN" altLang="en-US" sz="3200" b="1" dirty="0">
                <a:solidFill>
                  <a:srgbClr val="000000"/>
                </a:solidFill>
                <a:latin typeface="Arial" panose="020B0604020202020204" pitchFamily="34" charset="0"/>
                <a:ea typeface="楷体_GB2312" pitchFamily="49" charset="-122"/>
              </a:rPr>
              <a:t>，或是</a:t>
            </a:r>
            <a:r>
              <a:rPr lang="zh-CN" altLang="en-US" sz="3200" b="1" dirty="0">
                <a:solidFill>
                  <a:srgbClr val="CC0000"/>
                </a:solidFill>
                <a:latin typeface="Arial" panose="020B0604020202020204" pitchFamily="34" charset="0"/>
                <a:ea typeface="楷体_GB2312" pitchFamily="49" charset="-122"/>
              </a:rPr>
              <a:t>受“其”“之”等词语修饰限制</a:t>
            </a:r>
            <a:r>
              <a:rPr lang="zh-CN" altLang="en-US" sz="3200" b="1" dirty="0">
                <a:solidFill>
                  <a:srgbClr val="000000"/>
                </a:solidFill>
                <a:latin typeface="Arial" panose="020B0604020202020204" pitchFamily="34" charset="0"/>
                <a:ea typeface="楷体_GB2312" pitchFamily="49" charset="-122"/>
              </a:rPr>
              <a:t>，这使之具有了名词的特点。</a:t>
            </a:r>
          </a:p>
          <a:p>
            <a:pPr>
              <a:lnSpc>
                <a:spcPct val="110000"/>
              </a:lnSpc>
            </a:pPr>
            <a:endParaRPr lang="zh-CN" altLang="en-US" sz="3200" b="1" dirty="0">
              <a:solidFill>
                <a:srgbClr val="000000"/>
              </a:solidFill>
              <a:latin typeface="楷体_GB2312" pitchFamily="49" charset="-122"/>
              <a:ea typeface="楷体_GB2312" pitchFamily="49" charset="-122"/>
            </a:endParaRPr>
          </a:p>
          <a:p>
            <a:pPr>
              <a:lnSpc>
                <a:spcPct val="110000"/>
              </a:lnSpc>
            </a:pPr>
            <a:r>
              <a:rPr lang="zh-CN" altLang="en-US" sz="3200" b="1" dirty="0">
                <a:solidFill>
                  <a:srgbClr val="000000"/>
                </a:solidFill>
                <a:latin typeface="楷体" panose="02010609060101010101" pitchFamily="49" charset="-122"/>
                <a:ea typeface="楷体" panose="02010609060101010101" pitchFamily="49" charset="-122"/>
              </a:rPr>
              <a:t>①汝安敢轻</a:t>
            </a:r>
            <a:r>
              <a:rPr lang="zh-CN" altLang="en-US" sz="3200" b="1" dirty="0">
                <a:solidFill>
                  <a:srgbClr val="0000CC"/>
                </a:solidFill>
                <a:latin typeface="楷体" panose="02010609060101010101" pitchFamily="49" charset="-122"/>
                <a:ea typeface="楷体" panose="02010609060101010101" pitchFamily="49" charset="-122"/>
              </a:rPr>
              <a:t>吾</a:t>
            </a:r>
            <a:r>
              <a:rPr lang="zh-CN" altLang="en-US" sz="3200" b="1" u="sng" dirty="0">
                <a:solidFill>
                  <a:srgbClr val="CC0000"/>
                </a:solidFill>
                <a:latin typeface="楷体" panose="02010609060101010101" pitchFamily="49" charset="-122"/>
                <a:ea typeface="楷体" panose="02010609060101010101" pitchFamily="49" charset="-122"/>
              </a:rPr>
              <a:t>射</a:t>
            </a:r>
            <a:r>
              <a:rPr lang="zh-CN" altLang="en-US" sz="3200" b="1" dirty="0">
                <a:solidFill>
                  <a:srgbClr val="000000"/>
                </a:solidFill>
                <a:latin typeface="楷体" panose="02010609060101010101" pitchFamily="49" charset="-122"/>
                <a:ea typeface="楷体" panose="02010609060101010101" pitchFamily="49" charset="-122"/>
              </a:rPr>
              <a:t>？</a:t>
            </a:r>
            <a:endParaRPr lang="zh-CN" altLang="en-US" sz="3200" b="1" dirty="0">
              <a:solidFill>
                <a:srgbClr val="003399"/>
              </a:solidFill>
              <a:latin typeface="楷体" panose="02010609060101010101" pitchFamily="49" charset="-122"/>
              <a:ea typeface="楷体" panose="02010609060101010101" pitchFamily="49" charset="-122"/>
            </a:endParaRPr>
          </a:p>
          <a:p>
            <a:pPr>
              <a:lnSpc>
                <a:spcPct val="110000"/>
              </a:lnSpc>
            </a:pPr>
            <a:r>
              <a:rPr lang="zh-CN" altLang="en-US" sz="3200" b="1" dirty="0">
                <a:solidFill>
                  <a:srgbClr val="000000"/>
                </a:solidFill>
                <a:latin typeface="楷体" panose="02010609060101010101" pitchFamily="49" charset="-122"/>
                <a:ea typeface="楷体" panose="02010609060101010101" pitchFamily="49" charset="-122"/>
              </a:rPr>
              <a:t>②是使民</a:t>
            </a:r>
            <a:r>
              <a:rPr lang="zh-CN" altLang="en-US" sz="3200" b="1" dirty="0">
                <a:solidFill>
                  <a:srgbClr val="0000CC"/>
                </a:solidFill>
                <a:latin typeface="楷体" panose="02010609060101010101" pitchFamily="49" charset="-122"/>
                <a:ea typeface="楷体" panose="02010609060101010101" pitchFamily="49" charset="-122"/>
              </a:rPr>
              <a:t>养</a:t>
            </a:r>
            <a:r>
              <a:rPr lang="zh-CN" altLang="en-US" sz="3200" b="1" u="sng" dirty="0">
                <a:solidFill>
                  <a:srgbClr val="CC0000"/>
                </a:solidFill>
                <a:latin typeface="楷体" panose="02010609060101010101" pitchFamily="49" charset="-122"/>
                <a:ea typeface="楷体" panose="02010609060101010101" pitchFamily="49" charset="-122"/>
              </a:rPr>
              <a:t>生</a:t>
            </a:r>
            <a:r>
              <a:rPr lang="zh-CN" altLang="en-US" sz="3200" b="1" dirty="0">
                <a:solidFill>
                  <a:srgbClr val="0000CC"/>
                </a:solidFill>
                <a:latin typeface="楷体" panose="02010609060101010101" pitchFamily="49" charset="-122"/>
                <a:ea typeface="楷体" panose="02010609060101010101" pitchFamily="49" charset="-122"/>
              </a:rPr>
              <a:t>丧</a:t>
            </a:r>
            <a:r>
              <a:rPr lang="zh-CN" altLang="en-US" sz="3200" b="1" u="sng" dirty="0">
                <a:solidFill>
                  <a:srgbClr val="CC0000"/>
                </a:solidFill>
                <a:latin typeface="楷体" panose="02010609060101010101" pitchFamily="49" charset="-122"/>
                <a:ea typeface="楷体" panose="02010609060101010101" pitchFamily="49" charset="-122"/>
              </a:rPr>
              <a:t>死</a:t>
            </a:r>
            <a:r>
              <a:rPr lang="zh-CN" altLang="en-US" sz="3200" b="1" dirty="0">
                <a:solidFill>
                  <a:srgbClr val="000000"/>
                </a:solidFill>
                <a:latin typeface="楷体" panose="02010609060101010101" pitchFamily="49" charset="-122"/>
                <a:ea typeface="楷体" panose="02010609060101010101" pitchFamily="49" charset="-122"/>
              </a:rPr>
              <a:t>无憾</a:t>
            </a:r>
          </a:p>
          <a:p>
            <a:pPr>
              <a:lnSpc>
                <a:spcPct val="110000"/>
              </a:lnSpc>
            </a:pPr>
            <a:r>
              <a:rPr lang="zh-CN" altLang="en-US" sz="3200" b="1" dirty="0">
                <a:solidFill>
                  <a:srgbClr val="000000"/>
                </a:solidFill>
                <a:latin typeface="楷体" panose="02010609060101010101" pitchFamily="49" charset="-122"/>
                <a:ea typeface="楷体" panose="02010609060101010101" pitchFamily="49" charset="-122"/>
              </a:rPr>
              <a:t>③燕赵</a:t>
            </a:r>
            <a:r>
              <a:rPr lang="zh-CN" altLang="en-US" sz="3200" b="1" dirty="0">
                <a:solidFill>
                  <a:srgbClr val="0000CC"/>
                </a:solidFill>
                <a:latin typeface="楷体" panose="02010609060101010101" pitchFamily="49" charset="-122"/>
                <a:ea typeface="楷体" panose="02010609060101010101" pitchFamily="49" charset="-122"/>
              </a:rPr>
              <a:t>之</a:t>
            </a:r>
            <a:r>
              <a:rPr lang="zh-CN" altLang="en-US" sz="3200" b="1" u="sng" dirty="0">
                <a:solidFill>
                  <a:srgbClr val="CC0000"/>
                </a:solidFill>
                <a:latin typeface="楷体" panose="02010609060101010101" pitchFamily="49" charset="-122"/>
                <a:ea typeface="楷体" panose="02010609060101010101" pitchFamily="49" charset="-122"/>
              </a:rPr>
              <a:t>收藏</a:t>
            </a:r>
            <a:r>
              <a:rPr lang="zh-CN" altLang="en-US" sz="3200" b="1" dirty="0">
                <a:solidFill>
                  <a:srgbClr val="000000"/>
                </a:solidFill>
                <a:latin typeface="楷体" panose="02010609060101010101" pitchFamily="49" charset="-122"/>
                <a:ea typeface="楷体" panose="02010609060101010101" pitchFamily="49" charset="-122"/>
              </a:rPr>
              <a:t>，韩魏</a:t>
            </a:r>
            <a:r>
              <a:rPr lang="zh-CN" altLang="en-US" sz="3200" b="1" dirty="0">
                <a:solidFill>
                  <a:srgbClr val="0000CC"/>
                </a:solidFill>
                <a:latin typeface="楷体" panose="02010609060101010101" pitchFamily="49" charset="-122"/>
                <a:ea typeface="楷体" panose="02010609060101010101" pitchFamily="49" charset="-122"/>
              </a:rPr>
              <a:t>之</a:t>
            </a:r>
            <a:r>
              <a:rPr lang="zh-CN" altLang="en-US" sz="3200" b="1" u="sng" dirty="0">
                <a:solidFill>
                  <a:srgbClr val="CC0000"/>
                </a:solidFill>
                <a:latin typeface="楷体" panose="02010609060101010101" pitchFamily="49" charset="-122"/>
                <a:ea typeface="楷体" panose="02010609060101010101" pitchFamily="49" charset="-122"/>
              </a:rPr>
              <a:t>经营</a:t>
            </a:r>
          </a:p>
          <a:p>
            <a:pPr>
              <a:lnSpc>
                <a:spcPct val="110000"/>
              </a:lnSpc>
            </a:pPr>
            <a:r>
              <a:rPr lang="zh-CN" altLang="en-US" sz="3200" b="1" dirty="0">
                <a:solidFill>
                  <a:srgbClr val="000000"/>
                </a:solidFill>
                <a:latin typeface="楷体" panose="02010609060101010101" pitchFamily="49" charset="-122"/>
                <a:ea typeface="楷体" panose="02010609060101010101" pitchFamily="49" charset="-122"/>
              </a:rPr>
              <a:t>④盖其又深，则</a:t>
            </a:r>
            <a:r>
              <a:rPr lang="zh-CN" altLang="en-US" sz="3200" b="1" dirty="0">
                <a:solidFill>
                  <a:srgbClr val="0000CC"/>
                </a:solidFill>
                <a:latin typeface="楷体" panose="02010609060101010101" pitchFamily="49" charset="-122"/>
                <a:ea typeface="楷体" panose="02010609060101010101" pitchFamily="49" charset="-122"/>
              </a:rPr>
              <a:t>其</a:t>
            </a:r>
            <a:r>
              <a:rPr lang="zh-CN" altLang="en-US" sz="3200" b="1" u="sng" dirty="0">
                <a:solidFill>
                  <a:srgbClr val="CC0000"/>
                </a:solidFill>
                <a:latin typeface="楷体" panose="02010609060101010101" pitchFamily="49" charset="-122"/>
                <a:ea typeface="楷体" panose="02010609060101010101" pitchFamily="49" charset="-122"/>
              </a:rPr>
              <a:t>至</a:t>
            </a:r>
            <a:r>
              <a:rPr lang="zh-CN" altLang="en-US" sz="3200" b="1" dirty="0">
                <a:solidFill>
                  <a:srgbClr val="000000"/>
                </a:solidFill>
                <a:latin typeface="楷体" panose="02010609060101010101" pitchFamily="49" charset="-122"/>
                <a:ea typeface="楷体" panose="02010609060101010101" pitchFamily="49" charset="-122"/>
              </a:rPr>
              <a:t>又加少矣。</a:t>
            </a:r>
            <a:r>
              <a:rPr lang="zh-CN" altLang="en-US" sz="3200" dirty="0">
                <a:latin typeface="楷体_GB2312" pitchFamily="49" charset="-122"/>
                <a:ea typeface="楷体_GB2312" pitchFamily="49" charset="-122"/>
              </a:rPr>
              <a:t> </a:t>
            </a:r>
            <a:endParaRPr lang="zh-CN" altLang="en-US" sz="3200" b="1" dirty="0">
              <a:solidFill>
                <a:srgbClr val="000000"/>
              </a:solidFill>
              <a:latin typeface="楷体_GB2312" pitchFamily="49" charset="-122"/>
              <a:ea typeface="楷体_GB2312" pitchFamily="49" charset="-122"/>
            </a:endParaRPr>
          </a:p>
        </p:txBody>
      </p:sp>
      <p:sp>
        <p:nvSpPr>
          <p:cNvPr id="24579" name="Text Box 3"/>
          <p:cNvSpPr txBox="1"/>
          <p:nvPr/>
        </p:nvSpPr>
        <p:spPr>
          <a:xfrm>
            <a:off x="3787775" y="3763963"/>
            <a:ext cx="2308225" cy="547687"/>
          </a:xfrm>
          <a:prstGeom prst="rect">
            <a:avLst/>
          </a:prstGeom>
          <a:solidFill>
            <a:schemeClr val="bg1"/>
          </a:solidFill>
          <a:ln w="28575" cap="flat" cmpd="sng">
            <a:solidFill>
              <a:srgbClr val="008000"/>
            </a:solidFill>
            <a:prstDash val="solid"/>
            <a:miter/>
            <a:headEnd type="none" w="med" len="med"/>
            <a:tailEnd type="none" w="med" len="med"/>
          </a:ln>
        </p:spPr>
        <p:txBody>
          <a:bodyPr>
            <a:spAutoFit/>
          </a:bodyPr>
          <a:lstStyle/>
          <a:p>
            <a:r>
              <a:rPr lang="zh-CN" altLang="en-US" sz="2800" b="1" dirty="0">
                <a:solidFill>
                  <a:srgbClr val="000099"/>
                </a:solidFill>
                <a:latin typeface="Arial" panose="020B0604020202020204" pitchFamily="34" charset="0"/>
                <a:ea typeface="楷体_GB2312" pitchFamily="49" charset="-122"/>
              </a:rPr>
              <a:t>射箭的技术</a:t>
            </a:r>
          </a:p>
        </p:txBody>
      </p:sp>
      <p:sp>
        <p:nvSpPr>
          <p:cNvPr id="24580" name="Text Box 4"/>
          <p:cNvSpPr txBox="1"/>
          <p:nvPr/>
        </p:nvSpPr>
        <p:spPr>
          <a:xfrm>
            <a:off x="4572000" y="4329113"/>
            <a:ext cx="4572000" cy="547687"/>
          </a:xfrm>
          <a:prstGeom prst="rect">
            <a:avLst/>
          </a:prstGeom>
          <a:noFill/>
          <a:ln w="28575" cap="flat" cmpd="sng">
            <a:solidFill>
              <a:srgbClr val="008000"/>
            </a:solidFill>
            <a:prstDash val="solid"/>
            <a:miter/>
            <a:headEnd type="none" w="med" len="med"/>
            <a:tailEnd type="none" w="med" len="med"/>
          </a:ln>
        </p:spPr>
        <p:txBody>
          <a:bodyPr>
            <a:spAutoFit/>
          </a:bodyPr>
          <a:lstStyle/>
          <a:p>
            <a:r>
              <a:rPr lang="zh-CN" altLang="en-US" sz="2000" b="1" dirty="0">
                <a:solidFill>
                  <a:srgbClr val="A50021"/>
                </a:solidFill>
                <a:latin typeface="Arial" panose="020B0604020202020204" pitchFamily="34" charset="0"/>
                <a:ea typeface="楷体_GB2312" pitchFamily="49" charset="-122"/>
              </a:rPr>
              <a:t>奉养</a:t>
            </a:r>
            <a:r>
              <a:rPr lang="zh-CN" altLang="en-US" sz="2800" b="1" dirty="0">
                <a:solidFill>
                  <a:srgbClr val="000099"/>
                </a:solidFill>
                <a:latin typeface="Arial" panose="020B0604020202020204" pitchFamily="34" charset="0"/>
                <a:ea typeface="楷体_GB2312" pitchFamily="49" charset="-122"/>
              </a:rPr>
              <a:t>活着的人，</a:t>
            </a:r>
            <a:r>
              <a:rPr lang="zh-CN" altLang="en-US" sz="2000" b="1" dirty="0">
                <a:solidFill>
                  <a:srgbClr val="A50021"/>
                </a:solidFill>
                <a:latin typeface="Arial" panose="020B0604020202020204" pitchFamily="34" charset="0"/>
                <a:ea typeface="楷体_GB2312" pitchFamily="49" charset="-122"/>
              </a:rPr>
              <a:t>埋葬</a:t>
            </a:r>
            <a:r>
              <a:rPr lang="zh-CN" altLang="en-US" sz="2800" b="1" dirty="0">
                <a:solidFill>
                  <a:srgbClr val="000099"/>
                </a:solidFill>
                <a:latin typeface="Arial" panose="020B0604020202020204" pitchFamily="34" charset="0"/>
                <a:ea typeface="楷体_GB2312" pitchFamily="49" charset="-122"/>
              </a:rPr>
              <a:t>死去的人</a:t>
            </a:r>
          </a:p>
        </p:txBody>
      </p:sp>
      <p:sp>
        <p:nvSpPr>
          <p:cNvPr id="24582" name="Text Box 6"/>
          <p:cNvSpPr txBox="1"/>
          <p:nvPr/>
        </p:nvSpPr>
        <p:spPr>
          <a:xfrm>
            <a:off x="6019800" y="5410200"/>
            <a:ext cx="2906713" cy="547688"/>
          </a:xfrm>
          <a:prstGeom prst="rect">
            <a:avLst/>
          </a:prstGeom>
          <a:noFill/>
          <a:ln w="28575" cap="flat" cmpd="sng">
            <a:solidFill>
              <a:srgbClr val="008000"/>
            </a:solidFill>
            <a:prstDash val="solid"/>
            <a:miter/>
            <a:headEnd type="none" w="med" len="med"/>
            <a:tailEnd type="none" w="med" len="med"/>
          </a:ln>
        </p:spPr>
        <p:txBody>
          <a:bodyPr>
            <a:spAutoFit/>
          </a:bodyPr>
          <a:lstStyle/>
          <a:p>
            <a:r>
              <a:rPr lang="zh-CN" altLang="en-US" sz="2800" b="1" dirty="0">
                <a:solidFill>
                  <a:srgbClr val="000099"/>
                </a:solidFill>
                <a:latin typeface="Arial" panose="020B0604020202020204" pitchFamily="34" charset="0"/>
                <a:ea typeface="楷体_GB2312" pitchFamily="49" charset="-122"/>
              </a:rPr>
              <a:t>到达这里的人</a:t>
            </a:r>
          </a:p>
        </p:txBody>
      </p:sp>
      <p:sp>
        <p:nvSpPr>
          <p:cNvPr id="24583" name="Text Box 7"/>
          <p:cNvSpPr txBox="1"/>
          <p:nvPr/>
        </p:nvSpPr>
        <p:spPr>
          <a:xfrm>
            <a:off x="5638800" y="4876800"/>
            <a:ext cx="3505200" cy="547688"/>
          </a:xfrm>
          <a:prstGeom prst="rect">
            <a:avLst/>
          </a:prstGeom>
          <a:noFill/>
          <a:ln w="28575" cap="flat" cmpd="sng">
            <a:solidFill>
              <a:srgbClr val="008000"/>
            </a:solidFill>
            <a:prstDash val="solid"/>
            <a:miter/>
            <a:headEnd type="none" w="med" len="med"/>
            <a:tailEnd type="none" w="med" len="med"/>
          </a:ln>
        </p:spPr>
        <p:txBody>
          <a:bodyPr>
            <a:spAutoFit/>
          </a:bodyPr>
          <a:lstStyle/>
          <a:p>
            <a:r>
              <a:rPr lang="zh-CN" altLang="en-US" sz="2800" b="1" dirty="0">
                <a:solidFill>
                  <a:srgbClr val="000099"/>
                </a:solidFill>
                <a:latin typeface="Arial" panose="020B0604020202020204" pitchFamily="34" charset="0"/>
                <a:ea typeface="楷体_GB2312" pitchFamily="49" charset="-122"/>
              </a:rPr>
              <a:t>收藏、积累的珍宝</a:t>
            </a:r>
          </a:p>
        </p:txBody>
      </p:sp>
      <p:sp>
        <p:nvSpPr>
          <p:cNvPr id="28680" name="Text Box 4"/>
          <p:cNvSpPr txBox="1"/>
          <p:nvPr/>
        </p:nvSpPr>
        <p:spPr>
          <a:xfrm>
            <a:off x="76200" y="212725"/>
            <a:ext cx="5832475" cy="579438"/>
          </a:xfrm>
          <a:prstGeom prst="rect">
            <a:avLst/>
          </a:prstGeom>
          <a:noFill/>
          <a:ln w="9525">
            <a:noFill/>
          </a:ln>
        </p:spPr>
        <p:txBody>
          <a:bodyPr>
            <a:spAutoFit/>
          </a:bodyPr>
          <a:lstStyle/>
          <a:p>
            <a:pPr>
              <a:spcBef>
                <a:spcPct val="50000"/>
              </a:spcBef>
            </a:pPr>
            <a:r>
              <a:rPr lang="zh-CN" altLang="en-US" sz="3200" b="1" dirty="0">
                <a:latin typeface="楷体_GB2312" pitchFamily="49" charset="-122"/>
                <a:ea typeface="楷体_GB2312" pitchFamily="49" charset="-122"/>
              </a:rPr>
              <a:t>（二）动词的活用</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603">
                                            <p:txEl>
                                              <p:pRg st="3" end="3"/>
                                            </p:txEl>
                                          </p:spTgt>
                                        </p:tgtEl>
                                        <p:attrNameLst>
                                          <p:attrName>style.visibility</p:attrName>
                                        </p:attrNameLst>
                                      </p:cBhvr>
                                      <p:to>
                                        <p:strVal val="visible"/>
                                      </p:to>
                                    </p:set>
                                    <p:animEffect transition="in" filter="checkerboard(across)">
                                      <p:cBhvr>
                                        <p:cTn id="7" dur="500"/>
                                        <p:tgtEl>
                                          <p:spTgt spid="25603">
                                            <p:txEl>
                                              <p:pRg st="3" end="3"/>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5603">
                                            <p:txEl>
                                              <p:pRg st="4" end="4"/>
                                            </p:txEl>
                                          </p:spTgt>
                                        </p:tgtEl>
                                        <p:attrNameLst>
                                          <p:attrName>style.visibility</p:attrName>
                                        </p:attrNameLst>
                                      </p:cBhvr>
                                      <p:to>
                                        <p:strVal val="visible"/>
                                      </p:to>
                                    </p:set>
                                    <p:animEffect transition="in" filter="checkerboard(across)">
                                      <p:cBhvr>
                                        <p:cTn id="10" dur="500"/>
                                        <p:tgtEl>
                                          <p:spTgt spid="25603">
                                            <p:txEl>
                                              <p:pRg st="4" end="4"/>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5603">
                                            <p:txEl>
                                              <p:pRg st="5" end="5"/>
                                            </p:txEl>
                                          </p:spTgt>
                                        </p:tgtEl>
                                        <p:attrNameLst>
                                          <p:attrName>style.visibility</p:attrName>
                                        </p:attrNameLst>
                                      </p:cBhvr>
                                      <p:to>
                                        <p:strVal val="visible"/>
                                      </p:to>
                                    </p:set>
                                    <p:animEffect transition="in" filter="checkerboard(across)">
                                      <p:cBhvr>
                                        <p:cTn id="13" dur="500"/>
                                        <p:tgtEl>
                                          <p:spTgt spid="25603">
                                            <p:txEl>
                                              <p:pRg st="5" end="5"/>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5603">
                                            <p:txEl>
                                              <p:pRg st="6" end="6"/>
                                            </p:txEl>
                                          </p:spTgt>
                                        </p:tgtEl>
                                        <p:attrNameLst>
                                          <p:attrName>style.visibility</p:attrName>
                                        </p:attrNameLst>
                                      </p:cBhvr>
                                      <p:to>
                                        <p:strVal val="visible"/>
                                      </p:to>
                                    </p:set>
                                    <p:animEffect transition="in" filter="checkerboard(across)">
                                      <p:cBhvr>
                                        <p:cTn id="16" dur="500"/>
                                        <p:tgtEl>
                                          <p:spTgt spid="25603">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4579"/>
                                        </p:tgtEl>
                                        <p:attrNameLst>
                                          <p:attrName>style.visibility</p:attrName>
                                        </p:attrNameLst>
                                      </p:cBhvr>
                                      <p:to>
                                        <p:strVal val="visible"/>
                                      </p:to>
                                    </p:set>
                                    <p:animEffect transition="in" filter="slide(fromBottom)">
                                      <p:cBhvr>
                                        <p:cTn id="21" dur="500"/>
                                        <p:tgtEl>
                                          <p:spTgt spid="2457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4580"/>
                                        </p:tgtEl>
                                        <p:attrNameLst>
                                          <p:attrName>style.visibility</p:attrName>
                                        </p:attrNameLst>
                                      </p:cBhvr>
                                      <p:to>
                                        <p:strVal val="visible"/>
                                      </p:to>
                                    </p:set>
                                    <p:animEffect transition="in" filter="slide(fromBottom)">
                                      <p:cBhvr>
                                        <p:cTn id="26" dur="500"/>
                                        <p:tgtEl>
                                          <p:spTgt spid="2458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4583"/>
                                        </p:tgtEl>
                                        <p:attrNameLst>
                                          <p:attrName>style.visibility</p:attrName>
                                        </p:attrNameLst>
                                      </p:cBhvr>
                                      <p:to>
                                        <p:strVal val="visible"/>
                                      </p:to>
                                    </p:set>
                                    <p:animEffect transition="in" filter="slide(fromBottom)">
                                      <p:cBhvr>
                                        <p:cTn id="31" dur="500"/>
                                        <p:tgtEl>
                                          <p:spTgt spid="2458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24582"/>
                                        </p:tgtEl>
                                        <p:attrNameLst>
                                          <p:attrName>style.visibility</p:attrName>
                                        </p:attrNameLst>
                                      </p:cBhvr>
                                      <p:to>
                                        <p:strVal val="visible"/>
                                      </p:to>
                                    </p:set>
                                    <p:animEffect transition="in" filter="slide(fromBottom)">
                                      <p:cBhvr>
                                        <p:cTn id="36"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0" grpId="0" animBg="1"/>
      <p:bldP spid="24582" grpId="0" animBg="1"/>
      <p:bldP spid="2458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18</a:t>
            </a:fld>
            <a:endParaRPr lang="en-US" altLang="zh-CN" sz="1400" dirty="0">
              <a:latin typeface="Verdana" panose="020B0604030504040204" pitchFamily="34" charset="0"/>
            </a:endParaRPr>
          </a:p>
        </p:txBody>
      </p:sp>
      <p:sp>
        <p:nvSpPr>
          <p:cNvPr id="45059" name="Rectangle 2"/>
          <p:cNvSpPr>
            <a:spLocks noGrp="1" noChangeArrowheads="1"/>
          </p:cNvSpPr>
          <p:nvPr>
            <p:ph type="body" idx="4294967295"/>
          </p:nvPr>
        </p:nvSpPr>
        <p:spPr>
          <a:xfrm>
            <a:off x="228600" y="2547938"/>
            <a:ext cx="8497888" cy="4157663"/>
          </a:xfrm>
        </p:spPr>
        <p:txBody>
          <a:bodyPr vert="horz" wrap="square" lIns="91440" tIns="45720" rIns="91440" bIns="45720" numCol="1" anchor="t" anchorCtr="0" compatLnSpc="1"/>
          <a:lstStyle/>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尽</a:t>
            </a:r>
            <a:r>
              <a:rPr kumimoji="0" lang="zh-CN" altLang="en-US" sz="3200" b="1" i="0" u="sng" strike="noStrike" kern="1200" cap="none" spc="0" normalizeH="0" baseline="0" noProof="0" smtClean="0">
                <a:ln>
                  <a:noFill/>
                </a:ln>
                <a:solidFill>
                  <a:srgbClr val="CC0000"/>
                </a:solidFill>
                <a:effectLst/>
                <a:uLnTx/>
                <a:uFillTx/>
                <a:latin typeface="楷体" panose="02010609060101010101" pitchFamily="49" charset="-122"/>
                <a:ea typeface="楷体" panose="02010609060101010101" pitchFamily="49" charset="-122"/>
                <a:cs typeface="+mn-cs"/>
              </a:rPr>
              <a:t>归</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汉使路充国等 </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苏武传</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(2)</a:t>
            </a:r>
            <a:r>
              <a:rPr kumimoji="0" lang="zh-CN" altLang="en-US" sz="3200" b="1" i="0" u="sng" strike="noStrike" kern="1200" cap="none" spc="0" normalizeH="0" baseline="0" noProof="0" smtClean="0">
                <a:ln>
                  <a:noFill/>
                </a:ln>
                <a:solidFill>
                  <a:srgbClr val="CC0000"/>
                </a:solidFill>
                <a:effectLst/>
                <a:uLnTx/>
                <a:uFillTx/>
                <a:latin typeface="楷体" panose="02010609060101010101" pitchFamily="49" charset="-122"/>
                <a:ea typeface="楷体" panose="02010609060101010101" pitchFamily="49" charset="-122"/>
                <a:cs typeface="+mn-cs"/>
              </a:rPr>
              <a:t>舞</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幽壑之潜蛟</a:t>
            </a: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3</a:t>
            </a: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令诸君知天</a:t>
            </a:r>
            <a:r>
              <a:rPr kumimoji="0" lang="zh-CN" altLang="en-US" sz="3200" b="1" i="0" u="sng" strike="noStrike" kern="1200" cap="none" spc="0" normalizeH="0" baseline="0" noProof="0" smtClean="0">
                <a:ln>
                  <a:noFill/>
                </a:ln>
                <a:solidFill>
                  <a:srgbClr val="CC0000"/>
                </a:solidFill>
                <a:effectLst/>
                <a:uLnTx/>
                <a:uFillTx/>
                <a:latin typeface="楷体" panose="02010609060101010101" pitchFamily="49" charset="-122"/>
                <a:ea typeface="楷体" panose="02010609060101010101" pitchFamily="49" charset="-122"/>
                <a:cs typeface="+mn-cs"/>
              </a:rPr>
              <a:t>亡</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我 </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项羽之死</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p>
          <a:p>
            <a:pPr marL="342900" marR="0" lvl="0" indent="-342900" algn="l" defTabSz="914400" rtl="0" eaLnBrk="1" fontAlgn="base" latinLnBrk="0" hangingPunct="1">
              <a:lnSpc>
                <a:spcPct val="150000"/>
              </a:lnSpc>
              <a:spcBef>
                <a:spcPct val="20000"/>
              </a:spcBef>
              <a:spcAft>
                <a:spcPct val="0"/>
              </a:spcAft>
              <a:buClrTx/>
              <a:buSzTx/>
              <a:buFontTx/>
              <a:buNone/>
              <a:defRPr/>
            </a:pP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en-US" altLang="zh-CN"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4</a:t>
            </a:r>
            <a:r>
              <a:rPr kumimoji="0" 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项伯杀人，臣</a:t>
            </a:r>
            <a:r>
              <a:rPr kumimoji="0" lang="zh-CN" altLang="en-US" sz="32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活</a:t>
            </a:r>
            <a:r>
              <a:rPr kumimoji="0" lang="zh-CN" altLang="en-US" sz="32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之 </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鸿门宴</a:t>
            </a:r>
            <a:r>
              <a:rPr kumimoji="0" lang="en-US" altLang="zh-CN" sz="2000" b="1" i="0" u="none" strike="noStrike" kern="1200" cap="none" spc="0" normalizeH="0" baseline="0" noProof="0" smtClean="0">
                <a:ln>
                  <a:noFill/>
                </a:ln>
                <a:solidFill>
                  <a:srgbClr val="000000"/>
                </a:solidFill>
                <a:effectLst/>
                <a:uLnTx/>
                <a:uFillTx/>
                <a:latin typeface="楷体" panose="02010609060101010101" pitchFamily="49" charset="-122"/>
                <a:ea typeface="楷体" panose="02010609060101010101" pitchFamily="49" charset="-122"/>
                <a:cs typeface="+mn-cs"/>
              </a:rPr>
              <a:t>》</a:t>
            </a:r>
          </a:p>
        </p:txBody>
      </p:sp>
      <p:sp>
        <p:nvSpPr>
          <p:cNvPr id="29700" name="Text Box 3"/>
          <p:cNvSpPr txBox="1"/>
          <p:nvPr/>
        </p:nvSpPr>
        <p:spPr>
          <a:xfrm>
            <a:off x="5584825" y="2743200"/>
            <a:ext cx="3635375" cy="579438"/>
          </a:xfrm>
          <a:prstGeom prst="rect">
            <a:avLst/>
          </a:prstGeom>
          <a:noFill/>
          <a:ln w="9525">
            <a:noFill/>
          </a:ln>
        </p:spPr>
        <p:txBody>
          <a:bodyPr>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回去）</a:t>
            </a:r>
          </a:p>
        </p:txBody>
      </p:sp>
      <p:sp>
        <p:nvSpPr>
          <p:cNvPr id="29701" name="Rectangle 4"/>
          <p:cNvSpPr/>
          <p:nvPr/>
        </p:nvSpPr>
        <p:spPr>
          <a:xfrm>
            <a:off x="5570538" y="3581400"/>
            <a:ext cx="3040062" cy="579438"/>
          </a:xfrm>
          <a:prstGeom prst="rect">
            <a:avLst/>
          </a:prstGeom>
          <a:noFill/>
          <a:ln w="9525">
            <a:noFill/>
          </a:ln>
        </p:spPr>
        <p:txBody>
          <a:bodyPr wrap="none">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舞动）</a:t>
            </a:r>
          </a:p>
        </p:txBody>
      </p:sp>
      <p:sp>
        <p:nvSpPr>
          <p:cNvPr id="29703" name="Rectangle 6"/>
          <p:cNvSpPr/>
          <p:nvPr/>
        </p:nvSpPr>
        <p:spPr>
          <a:xfrm>
            <a:off x="5570538" y="4449763"/>
            <a:ext cx="3040062" cy="579437"/>
          </a:xfrm>
          <a:prstGeom prst="rect">
            <a:avLst/>
          </a:prstGeom>
          <a:noFill/>
          <a:ln w="9525">
            <a:noFill/>
          </a:ln>
        </p:spPr>
        <p:txBody>
          <a:bodyPr wrap="none">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灭亡）</a:t>
            </a:r>
          </a:p>
        </p:txBody>
      </p:sp>
      <p:sp>
        <p:nvSpPr>
          <p:cNvPr id="45063" name="Rectangle 7"/>
          <p:cNvSpPr>
            <a:spLocks noGrp="1" noChangeArrowheads="1"/>
          </p:cNvSpPr>
          <p:nvPr>
            <p:ph type="title" idx="4294967295"/>
          </p:nvPr>
        </p:nvSpPr>
        <p:spPr>
          <a:xfrm>
            <a:off x="381000" y="228600"/>
            <a:ext cx="5675313" cy="881063"/>
          </a:xfrm>
        </p:spPr>
        <p:txBody>
          <a:bodyPr vert="horz" wrap="square" lIns="91440" tIns="45720" rIns="91440" bIns="45720"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2</a:t>
            </a:r>
            <a:r>
              <a:rPr kumimoji="0" 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a:t>
            </a:r>
            <a: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动词的使动用法</a:t>
            </a:r>
          </a:p>
        </p:txBody>
      </p:sp>
      <p:sp>
        <p:nvSpPr>
          <p:cNvPr id="45064" name="Rectangle 8"/>
          <p:cNvSpPr/>
          <p:nvPr/>
        </p:nvSpPr>
        <p:spPr>
          <a:xfrm>
            <a:off x="5568950" y="5287963"/>
            <a:ext cx="3575050" cy="579437"/>
          </a:xfrm>
          <a:prstGeom prst="rect">
            <a:avLst/>
          </a:prstGeom>
          <a:noFill/>
          <a:ln w="9525">
            <a:noFill/>
          </a:ln>
        </p:spPr>
        <p:txBody>
          <a:bodyPr>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活下来）</a:t>
            </a:r>
          </a:p>
        </p:txBody>
      </p:sp>
      <p:sp>
        <p:nvSpPr>
          <p:cNvPr id="29705" name="Text Box 12"/>
          <p:cNvSpPr txBox="1"/>
          <p:nvPr/>
        </p:nvSpPr>
        <p:spPr>
          <a:xfrm>
            <a:off x="304800" y="1219200"/>
            <a:ext cx="8610600" cy="1373188"/>
          </a:xfrm>
          <a:prstGeom prst="rect">
            <a:avLst/>
          </a:prstGeom>
          <a:noFill/>
          <a:ln w="9525">
            <a:noFill/>
          </a:ln>
        </p:spPr>
        <p:txBody>
          <a:bodyPr>
            <a:spAutoFit/>
          </a:bodyPr>
          <a:lstStyle/>
          <a:p>
            <a:pPr>
              <a:spcBef>
                <a:spcPct val="50000"/>
              </a:spcBef>
            </a:pPr>
            <a:r>
              <a:rPr lang="zh-CN" altLang="en-US" dirty="0">
                <a:latin typeface="Verdana" panose="020B0604030504040204" pitchFamily="34" charset="0"/>
              </a:rPr>
              <a:t>          </a:t>
            </a:r>
            <a:r>
              <a:rPr lang="zh-CN" altLang="en-US" sz="2800" b="1" dirty="0">
                <a:solidFill>
                  <a:srgbClr val="020202"/>
                </a:solidFill>
                <a:latin typeface="Verdana" panose="020B0604030504040204" pitchFamily="34" charset="0"/>
                <a:ea typeface="楷体_GB2312" pitchFamily="49" charset="-122"/>
              </a:rPr>
              <a:t>在古代汉语里，动词的使动用法</a:t>
            </a:r>
            <a:r>
              <a:rPr lang="zh-CN" altLang="en-US" sz="2800" b="1" u="sng" dirty="0">
                <a:solidFill>
                  <a:srgbClr val="FF0000"/>
                </a:solidFill>
                <a:latin typeface="Verdana" panose="020B0604030504040204" pitchFamily="34" charset="0"/>
                <a:ea typeface="楷体" panose="02010609060101010101" pitchFamily="49" charset="-122"/>
              </a:rPr>
              <a:t>一般只限于不及物动词</a:t>
            </a:r>
            <a:r>
              <a:rPr lang="zh-CN" altLang="en-US" sz="2800" b="1" dirty="0">
                <a:solidFill>
                  <a:srgbClr val="020202"/>
                </a:solidFill>
                <a:latin typeface="Verdana" panose="020B0604030504040204" pitchFamily="34" charset="0"/>
                <a:ea typeface="楷体_GB2312" pitchFamily="49" charset="-122"/>
              </a:rPr>
              <a:t>。</a:t>
            </a:r>
            <a:r>
              <a:rPr lang="zh-CN" altLang="en-US" sz="2800" b="1" dirty="0">
                <a:solidFill>
                  <a:srgbClr val="0000CC"/>
                </a:solidFill>
                <a:latin typeface="Verdana" panose="020B0604030504040204" pitchFamily="34" charset="0"/>
                <a:ea typeface="楷体_GB2312" pitchFamily="49" charset="-122"/>
              </a:rPr>
              <a:t>不及物动词本来不带宾语，用于使动时，后面就带有宾语</a:t>
            </a:r>
            <a:r>
              <a:rPr lang="zh-CN" altLang="en-US" sz="2800" b="1" dirty="0">
                <a:solidFill>
                  <a:srgbClr val="020202"/>
                </a:solidFill>
                <a:latin typeface="Verdana" panose="020B0604030504040204" pitchFamily="34" charset="0"/>
                <a:ea typeface="楷体_GB2312" pitchFamily="49" charset="-122"/>
              </a:rPr>
              <a:t>。</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1"/>
                                        </p:tgtEl>
                                        <p:attrNameLst>
                                          <p:attrName>style.visibility</p:attrName>
                                        </p:attrNameLst>
                                      </p:cBhvr>
                                      <p:to>
                                        <p:strVal val="visible"/>
                                      </p:to>
                                    </p:set>
                                    <p:anim calcmode="lin" valueType="num">
                                      <p:cBhvr additive="base">
                                        <p:cTn id="13" dur="500" fill="hold"/>
                                        <p:tgtEl>
                                          <p:spTgt spid="29701"/>
                                        </p:tgtEl>
                                        <p:attrNameLst>
                                          <p:attrName>ppt_x</p:attrName>
                                        </p:attrNameLst>
                                      </p:cBhvr>
                                      <p:tavLst>
                                        <p:tav tm="0">
                                          <p:val>
                                            <p:strVal val="#ppt_x"/>
                                          </p:val>
                                        </p:tav>
                                        <p:tav tm="100000">
                                          <p:val>
                                            <p:strVal val="#ppt_x"/>
                                          </p:val>
                                        </p:tav>
                                      </p:tavLst>
                                    </p:anim>
                                    <p:anim calcmode="lin" valueType="num">
                                      <p:cBhvr additive="base">
                                        <p:cTn id="14"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3"/>
                                        </p:tgtEl>
                                        <p:attrNameLst>
                                          <p:attrName>style.visibility</p:attrName>
                                        </p:attrNameLst>
                                      </p:cBhvr>
                                      <p:to>
                                        <p:strVal val="visible"/>
                                      </p:to>
                                    </p:set>
                                    <p:anim calcmode="lin" valueType="num">
                                      <p:cBhvr additive="base">
                                        <p:cTn id="19" dur="500" fill="hold"/>
                                        <p:tgtEl>
                                          <p:spTgt spid="29703"/>
                                        </p:tgtEl>
                                        <p:attrNameLst>
                                          <p:attrName>ppt_x</p:attrName>
                                        </p:attrNameLst>
                                      </p:cBhvr>
                                      <p:tavLst>
                                        <p:tav tm="0">
                                          <p:val>
                                            <p:strVal val="#ppt_x"/>
                                          </p:val>
                                        </p:tav>
                                        <p:tav tm="100000">
                                          <p:val>
                                            <p:strVal val="#ppt_x"/>
                                          </p:val>
                                        </p:tav>
                                      </p:tavLst>
                                    </p:anim>
                                    <p:anim calcmode="lin" valueType="num">
                                      <p:cBhvr additive="base">
                                        <p:cTn id="20"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64"/>
                                        </p:tgtEl>
                                        <p:attrNameLst>
                                          <p:attrName>style.visibility</p:attrName>
                                        </p:attrNameLst>
                                      </p:cBhvr>
                                      <p:to>
                                        <p:strVal val="visible"/>
                                      </p:to>
                                    </p:set>
                                    <p:anim calcmode="lin" valueType="num">
                                      <p:cBhvr additive="base">
                                        <p:cTn id="25" dur="500" fill="hold"/>
                                        <p:tgtEl>
                                          <p:spTgt spid="45064"/>
                                        </p:tgtEl>
                                        <p:attrNameLst>
                                          <p:attrName>ppt_x</p:attrName>
                                        </p:attrNameLst>
                                      </p:cBhvr>
                                      <p:tavLst>
                                        <p:tav tm="0">
                                          <p:val>
                                            <p:strVal val="#ppt_x"/>
                                          </p:val>
                                        </p:tav>
                                        <p:tav tm="100000">
                                          <p:val>
                                            <p:strVal val="#ppt_x"/>
                                          </p:val>
                                        </p:tav>
                                      </p:tavLst>
                                    </p:anim>
                                    <p:anim calcmode="lin" valueType="num">
                                      <p:cBhvr additive="base">
                                        <p:cTn id="26" dur="500" fill="hold"/>
                                        <p:tgtEl>
                                          <p:spTgt spid="450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3" grpId="0"/>
      <p:bldP spid="450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19</a:t>
            </a:fld>
            <a:endParaRPr lang="en-US" altLang="zh-CN" sz="1400" dirty="0">
              <a:latin typeface="Verdana" panose="020B0604030504040204" pitchFamily="34" charset="0"/>
            </a:endParaRPr>
          </a:p>
        </p:txBody>
      </p:sp>
      <p:pic>
        <p:nvPicPr>
          <p:cNvPr id="30723"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pic>
        <p:nvPicPr>
          <p:cNvPr id="30724" name="Picture 3" descr="荷花2"/>
          <p:cNvPicPr>
            <a:picLocks noChangeAspect="1"/>
          </p:cNvPicPr>
          <p:nvPr/>
        </p:nvPicPr>
        <p:blipFill>
          <a:blip r:embed="rId3" cstate="print"/>
          <a:stretch>
            <a:fillRect/>
          </a:stretch>
        </p:blipFill>
        <p:spPr>
          <a:xfrm>
            <a:off x="5508625" y="4221163"/>
            <a:ext cx="3635375" cy="2636837"/>
          </a:xfrm>
          <a:prstGeom prst="rect">
            <a:avLst/>
          </a:prstGeom>
          <a:noFill/>
          <a:ln w="9525">
            <a:noFill/>
          </a:ln>
        </p:spPr>
      </p:pic>
      <p:sp>
        <p:nvSpPr>
          <p:cNvPr id="26629" name="Text Box 4"/>
          <p:cNvSpPr txBox="1"/>
          <p:nvPr/>
        </p:nvSpPr>
        <p:spPr>
          <a:xfrm>
            <a:off x="304800" y="3382963"/>
            <a:ext cx="4875213" cy="579437"/>
          </a:xfrm>
          <a:prstGeom prst="rect">
            <a:avLst/>
          </a:prstGeom>
          <a:noFill/>
          <a:ln w="9525">
            <a:noFill/>
          </a:ln>
        </p:spPr>
        <p:txBody>
          <a:bodyPr wrap="none">
            <a:spAutoFit/>
          </a:bodyPr>
          <a:lstStyle/>
          <a:p>
            <a:r>
              <a:rPr lang="en-US" altLang="zh-CN" sz="3200" b="1" dirty="0">
                <a:solidFill>
                  <a:srgbClr val="020202"/>
                </a:solidFill>
                <a:latin typeface="楷体" panose="02010609060101010101" pitchFamily="49" charset="-122"/>
                <a:ea typeface="楷体" panose="02010609060101010101" pitchFamily="49" charset="-122"/>
              </a:rPr>
              <a:t>1</a:t>
            </a:r>
            <a:r>
              <a:rPr lang="zh-CN" altLang="en-US" sz="3200" b="1" dirty="0">
                <a:solidFill>
                  <a:srgbClr val="020202"/>
                </a:solidFill>
                <a:latin typeface="楷体" panose="02010609060101010101" pitchFamily="49" charset="-122"/>
                <a:ea typeface="楷体" panose="02010609060101010101" pitchFamily="49" charset="-122"/>
              </a:rPr>
              <a:t>、是故</a:t>
            </a:r>
            <a:r>
              <a:rPr lang="zh-CN" altLang="en-US" sz="3200" b="1" dirty="0">
                <a:solidFill>
                  <a:srgbClr val="FF0000"/>
                </a:solidFill>
                <a:latin typeface="楷体" panose="02010609060101010101" pitchFamily="49" charset="-122"/>
                <a:ea typeface="楷体" panose="02010609060101010101" pitchFamily="49" charset="-122"/>
              </a:rPr>
              <a:t>圣</a:t>
            </a:r>
            <a:r>
              <a:rPr lang="zh-CN" altLang="en-US" sz="3200" b="1" dirty="0">
                <a:solidFill>
                  <a:srgbClr val="020202"/>
                </a:solidFill>
                <a:latin typeface="楷体" panose="02010609060101010101" pitchFamily="49" charset="-122"/>
                <a:ea typeface="楷体" panose="02010609060101010101" pitchFamily="49" charset="-122"/>
              </a:rPr>
              <a:t>益圣，</a:t>
            </a:r>
            <a:r>
              <a:rPr lang="zh-CN" altLang="en-US" sz="3200" b="1" dirty="0">
                <a:solidFill>
                  <a:srgbClr val="FF0000"/>
                </a:solidFill>
                <a:latin typeface="楷体" panose="02010609060101010101" pitchFamily="49" charset="-122"/>
                <a:ea typeface="楷体" panose="02010609060101010101" pitchFamily="49" charset="-122"/>
              </a:rPr>
              <a:t>愚</a:t>
            </a:r>
            <a:r>
              <a:rPr lang="zh-CN" altLang="en-US" sz="3200" b="1" dirty="0">
                <a:solidFill>
                  <a:srgbClr val="020202"/>
                </a:solidFill>
                <a:latin typeface="楷体" panose="02010609060101010101" pitchFamily="49" charset="-122"/>
                <a:ea typeface="楷体" panose="02010609060101010101" pitchFamily="49" charset="-122"/>
              </a:rPr>
              <a:t>益愚。</a:t>
            </a:r>
          </a:p>
        </p:txBody>
      </p:sp>
      <p:sp>
        <p:nvSpPr>
          <p:cNvPr id="25605" name="Text Box 5"/>
          <p:cNvSpPr txBox="1"/>
          <p:nvPr/>
        </p:nvSpPr>
        <p:spPr>
          <a:xfrm>
            <a:off x="304800" y="4144963"/>
            <a:ext cx="6516688" cy="579437"/>
          </a:xfrm>
          <a:prstGeom prst="rect">
            <a:avLst/>
          </a:prstGeom>
          <a:noFill/>
          <a:ln w="9525">
            <a:noFill/>
          </a:ln>
        </p:spPr>
        <p:txBody>
          <a:bodyPr>
            <a:spAutoFit/>
          </a:bodyPr>
          <a:lstStyle/>
          <a:p>
            <a:r>
              <a:rPr lang="en-US" altLang="zh-CN" sz="3200" b="1" dirty="0">
                <a:solidFill>
                  <a:srgbClr val="020202"/>
                </a:solidFill>
                <a:latin typeface="楷体" panose="02010609060101010101" pitchFamily="49" charset="-122"/>
                <a:ea typeface="楷体" panose="02010609060101010101" pitchFamily="49" charset="-122"/>
              </a:rPr>
              <a:t>2</a:t>
            </a:r>
            <a:r>
              <a:rPr lang="zh-CN" altLang="en-US" sz="3200" b="1" dirty="0">
                <a:solidFill>
                  <a:srgbClr val="020202"/>
                </a:solidFill>
                <a:latin typeface="楷体" panose="02010609060101010101" pitchFamily="49" charset="-122"/>
                <a:ea typeface="楷体" panose="02010609060101010101" pitchFamily="49" charset="-122"/>
              </a:rPr>
              <a:t>、将军身披</a:t>
            </a:r>
            <a:r>
              <a:rPr lang="zh-CN" altLang="en-US" sz="3200" b="1" dirty="0">
                <a:solidFill>
                  <a:srgbClr val="FF0000"/>
                </a:solidFill>
                <a:latin typeface="楷体" panose="02010609060101010101" pitchFamily="49" charset="-122"/>
                <a:ea typeface="楷体" panose="02010609060101010101" pitchFamily="49" charset="-122"/>
              </a:rPr>
              <a:t>坚</a:t>
            </a:r>
            <a:r>
              <a:rPr lang="zh-CN" altLang="en-US" sz="3200" b="1" dirty="0">
                <a:solidFill>
                  <a:srgbClr val="020202"/>
                </a:solidFill>
                <a:latin typeface="楷体" panose="02010609060101010101" pitchFamily="49" charset="-122"/>
                <a:ea typeface="楷体" panose="02010609060101010101" pitchFamily="49" charset="-122"/>
              </a:rPr>
              <a:t>执</a:t>
            </a:r>
            <a:r>
              <a:rPr lang="zh-CN" altLang="en-US" sz="3200" b="1" dirty="0">
                <a:solidFill>
                  <a:srgbClr val="FF0000"/>
                </a:solidFill>
                <a:latin typeface="楷体" panose="02010609060101010101" pitchFamily="49" charset="-122"/>
                <a:ea typeface="楷体" panose="02010609060101010101" pitchFamily="49" charset="-122"/>
              </a:rPr>
              <a:t>锐</a:t>
            </a:r>
            <a:r>
              <a:rPr lang="zh-CN" altLang="en-US" sz="3200" b="1" dirty="0">
                <a:solidFill>
                  <a:srgbClr val="CC0000"/>
                </a:solidFill>
                <a:latin typeface="Times New Roman" panose="02020603050405020304" pitchFamily="18" charset="0"/>
              </a:rPr>
              <a:t> </a:t>
            </a:r>
            <a:r>
              <a:rPr lang="en-US" altLang="zh-CN" sz="2000" b="1" dirty="0">
                <a:solidFill>
                  <a:srgbClr val="020202"/>
                </a:solidFill>
                <a:latin typeface="Verdana" panose="020B0604030504040204" pitchFamily="34" charset="0"/>
              </a:rPr>
              <a:t>《</a:t>
            </a:r>
            <a:r>
              <a:rPr lang="zh-CN" altLang="en-US" sz="2000" b="1" dirty="0">
                <a:solidFill>
                  <a:srgbClr val="020202"/>
                </a:solidFill>
                <a:latin typeface="Verdana" panose="020B0604030504040204" pitchFamily="34" charset="0"/>
              </a:rPr>
              <a:t>史记</a:t>
            </a:r>
            <a:r>
              <a:rPr lang="en-US" altLang="zh-CN" sz="2000" b="1" dirty="0">
                <a:solidFill>
                  <a:srgbClr val="020202"/>
                </a:solidFill>
                <a:latin typeface="Verdana" panose="020B0604030504040204" pitchFamily="34" charset="0"/>
              </a:rPr>
              <a:t>·</a:t>
            </a:r>
            <a:r>
              <a:rPr lang="zh-CN" altLang="en-US" sz="2000" b="1" dirty="0">
                <a:solidFill>
                  <a:srgbClr val="020202"/>
                </a:solidFill>
                <a:latin typeface="Verdana" panose="020B0604030504040204" pitchFamily="34" charset="0"/>
              </a:rPr>
              <a:t>陈涉世家</a:t>
            </a:r>
            <a:r>
              <a:rPr lang="en-US" altLang="zh-CN" sz="2000" b="1" dirty="0">
                <a:solidFill>
                  <a:srgbClr val="020202"/>
                </a:solidFill>
                <a:latin typeface="Times New Roman" panose="02020603050405020304" pitchFamily="18" charset="0"/>
              </a:rPr>
              <a:t>》</a:t>
            </a:r>
          </a:p>
        </p:txBody>
      </p:sp>
      <p:sp>
        <p:nvSpPr>
          <p:cNvPr id="25606" name="AutoShape 6"/>
          <p:cNvSpPr/>
          <p:nvPr/>
        </p:nvSpPr>
        <p:spPr>
          <a:xfrm>
            <a:off x="5029200" y="3429000"/>
            <a:ext cx="2667000" cy="619125"/>
          </a:xfrm>
          <a:prstGeom prst="leftArrowCallout">
            <a:avLst>
              <a:gd name="adj1" fmla="val 7694"/>
              <a:gd name="adj2" fmla="val 18907"/>
              <a:gd name="adj3" fmla="val 9213"/>
              <a:gd name="adj4" fmla="val 97861"/>
            </a:avLst>
          </a:prstGeom>
          <a:noFill/>
          <a:ln w="28575" cap="flat" cmpd="sng">
            <a:solidFill>
              <a:srgbClr val="008000"/>
            </a:solidFill>
            <a:prstDash val="solid"/>
            <a:miter/>
            <a:headEnd type="none" w="med" len="med"/>
            <a:tailEnd type="none" w="med" len="med"/>
          </a:ln>
        </p:spPr>
        <p:txBody>
          <a:bodyPr wrap="none" anchor="ctr"/>
          <a:lstStyle/>
          <a:p>
            <a:pPr algn="ctr"/>
            <a:r>
              <a:rPr lang="zh-CN" altLang="en-US" sz="3200" b="1" dirty="0">
                <a:solidFill>
                  <a:srgbClr val="0000CC"/>
                </a:solidFill>
                <a:latin typeface="Times New Roman" panose="02020603050405020304" pitchFamily="18" charset="0"/>
                <a:ea typeface="楷体_GB2312" pitchFamily="49" charset="-122"/>
              </a:rPr>
              <a:t>圣人，愚人</a:t>
            </a:r>
          </a:p>
        </p:txBody>
      </p:sp>
      <p:sp>
        <p:nvSpPr>
          <p:cNvPr id="25607" name="AutoShape 7"/>
          <p:cNvSpPr/>
          <p:nvPr/>
        </p:nvSpPr>
        <p:spPr>
          <a:xfrm>
            <a:off x="1143000" y="4800600"/>
            <a:ext cx="4724400" cy="609600"/>
          </a:xfrm>
          <a:prstGeom prst="leftArrowCallout">
            <a:avLst>
              <a:gd name="adj1" fmla="val 22509"/>
              <a:gd name="adj2" fmla="val 11254"/>
              <a:gd name="adj3" fmla="val 0"/>
              <a:gd name="adj4" fmla="val 100000"/>
            </a:avLst>
          </a:prstGeom>
          <a:noFill/>
          <a:ln w="28575" cap="flat" cmpd="sng">
            <a:solidFill>
              <a:srgbClr val="008000"/>
            </a:solidFill>
            <a:prstDash val="solid"/>
            <a:miter/>
            <a:headEnd type="none" w="med" len="med"/>
            <a:tailEnd type="none" w="med" len="med"/>
          </a:ln>
        </p:spPr>
        <p:txBody>
          <a:bodyPr wrap="none" anchor="ctr"/>
          <a:lstStyle/>
          <a:p>
            <a:r>
              <a:rPr lang="zh-CN" altLang="en-US" sz="3200" b="1" dirty="0">
                <a:solidFill>
                  <a:srgbClr val="0000CC"/>
                </a:solidFill>
                <a:latin typeface="Times New Roman" panose="02020603050405020304" pitchFamily="18" charset="0"/>
                <a:ea typeface="楷体_GB2312" pitchFamily="49" charset="-122"/>
              </a:rPr>
              <a:t>坚硬的铠甲，锐利的兵器</a:t>
            </a:r>
          </a:p>
        </p:txBody>
      </p:sp>
      <p:sp>
        <p:nvSpPr>
          <p:cNvPr id="30729" name="Text Box 8"/>
          <p:cNvSpPr txBox="1"/>
          <p:nvPr/>
        </p:nvSpPr>
        <p:spPr>
          <a:xfrm>
            <a:off x="381000" y="806450"/>
            <a:ext cx="4364038" cy="641350"/>
          </a:xfrm>
          <a:prstGeom prst="rect">
            <a:avLst/>
          </a:prstGeom>
          <a:noFill/>
          <a:ln w="9525">
            <a:noFill/>
          </a:ln>
        </p:spPr>
        <p:txBody>
          <a:bodyPr lIns="90000" tIns="46800" rIns="90000" bIns="46800">
            <a:spAutoFit/>
          </a:bodyPr>
          <a:lstStyle/>
          <a:p>
            <a:pPr>
              <a:spcBef>
                <a:spcPct val="50000"/>
              </a:spcBef>
            </a:pPr>
            <a:r>
              <a:rPr lang="en-US" altLang="zh-CN" sz="3600" b="1" dirty="0">
                <a:solidFill>
                  <a:srgbClr val="CC0000"/>
                </a:solidFill>
                <a:latin typeface="Arial" panose="020B0604020202020204" pitchFamily="34" charset="0"/>
                <a:ea typeface="黑体" panose="02010609060101010101" pitchFamily="49" charset="-122"/>
              </a:rPr>
              <a:t>1</a:t>
            </a:r>
            <a:r>
              <a:rPr lang="zh-CN" altLang="en-US" sz="3600" b="1" dirty="0">
                <a:solidFill>
                  <a:srgbClr val="CC0000"/>
                </a:solidFill>
                <a:latin typeface="Arial" panose="020B0604020202020204" pitchFamily="34" charset="0"/>
                <a:ea typeface="黑体" panose="02010609060101010101" pitchFamily="49" charset="-122"/>
              </a:rPr>
              <a:t>、形容词用作名词</a:t>
            </a:r>
          </a:p>
        </p:txBody>
      </p:sp>
      <p:sp>
        <p:nvSpPr>
          <p:cNvPr id="30730" name="Rectangle 9"/>
          <p:cNvSpPr/>
          <p:nvPr/>
        </p:nvSpPr>
        <p:spPr>
          <a:xfrm>
            <a:off x="323850" y="1600200"/>
            <a:ext cx="8596313" cy="1066800"/>
          </a:xfrm>
          <a:prstGeom prst="rect">
            <a:avLst/>
          </a:prstGeom>
          <a:noFill/>
          <a:ln w="9525">
            <a:noFill/>
          </a:ln>
        </p:spPr>
        <p:txBody>
          <a:bodyPr lIns="90000" tIns="46800" rIns="90000" bIns="46800">
            <a:spAutoFit/>
          </a:bodyPr>
          <a:lstStyle/>
          <a:p>
            <a:r>
              <a:rPr lang="en-US" altLang="zh-CN" sz="3200" b="1" dirty="0">
                <a:latin typeface="Arial" panose="020B0604020202020204" pitchFamily="34" charset="0"/>
                <a:ea typeface="楷体_GB2312" pitchFamily="49" charset="-122"/>
              </a:rPr>
              <a:t>       </a:t>
            </a:r>
            <a:r>
              <a:rPr lang="zh-CN" altLang="en-US" sz="3200" b="1" dirty="0">
                <a:solidFill>
                  <a:srgbClr val="020202"/>
                </a:solidFill>
                <a:latin typeface="Arial" panose="020B0604020202020204" pitchFamily="34" charset="0"/>
                <a:ea typeface="楷体_GB2312" pitchFamily="49" charset="-122"/>
              </a:rPr>
              <a:t>形容词处在</a:t>
            </a:r>
            <a:r>
              <a:rPr lang="zh-CN" altLang="en-US" sz="3200" b="1" dirty="0">
                <a:solidFill>
                  <a:srgbClr val="FF0000"/>
                </a:solidFill>
                <a:latin typeface="Arial" panose="020B0604020202020204" pitchFamily="34" charset="0"/>
                <a:ea typeface="楷体_GB2312" pitchFamily="49" charset="-122"/>
              </a:rPr>
              <a:t>主语</a:t>
            </a:r>
            <a:r>
              <a:rPr lang="zh-CN" altLang="en-US" sz="3200" b="1" dirty="0">
                <a:solidFill>
                  <a:srgbClr val="020202"/>
                </a:solidFill>
                <a:latin typeface="Arial" panose="020B0604020202020204" pitchFamily="34" charset="0"/>
                <a:ea typeface="楷体_GB2312" pitchFamily="49" charset="-122"/>
              </a:rPr>
              <a:t>或</a:t>
            </a:r>
            <a:r>
              <a:rPr lang="zh-CN" altLang="en-US" sz="3200" b="1" dirty="0">
                <a:solidFill>
                  <a:srgbClr val="FF0000"/>
                </a:solidFill>
                <a:latin typeface="Arial" panose="020B0604020202020204" pitchFamily="34" charset="0"/>
                <a:ea typeface="楷体_GB2312" pitchFamily="49" charset="-122"/>
              </a:rPr>
              <a:t>宾语</a:t>
            </a:r>
            <a:r>
              <a:rPr lang="zh-CN" altLang="en-US" sz="3200" b="1" dirty="0">
                <a:solidFill>
                  <a:srgbClr val="020202"/>
                </a:solidFill>
                <a:latin typeface="Arial" panose="020B0604020202020204" pitchFamily="34" charset="0"/>
                <a:ea typeface="楷体_GB2312" pitchFamily="49" charset="-122"/>
              </a:rPr>
              <a:t>的位置，具备了名词的语法功能。</a:t>
            </a:r>
          </a:p>
        </p:txBody>
      </p:sp>
      <p:sp>
        <p:nvSpPr>
          <p:cNvPr id="30731" name="Text Box 5"/>
          <p:cNvSpPr txBox="1"/>
          <p:nvPr/>
        </p:nvSpPr>
        <p:spPr>
          <a:xfrm>
            <a:off x="152400" y="152400"/>
            <a:ext cx="5832475" cy="579438"/>
          </a:xfrm>
          <a:prstGeom prst="rect">
            <a:avLst/>
          </a:prstGeom>
          <a:noFill/>
          <a:ln w="9525">
            <a:noFill/>
          </a:ln>
        </p:spPr>
        <p:txBody>
          <a:bodyPr>
            <a:spAutoFit/>
          </a:bodyPr>
          <a:lstStyle/>
          <a:p>
            <a:pPr>
              <a:spcBef>
                <a:spcPct val="50000"/>
              </a:spcBef>
            </a:pPr>
            <a:r>
              <a:rPr lang="zh-CN" altLang="en-US" sz="3200" b="1" dirty="0">
                <a:latin typeface="楷体_GB2312" pitchFamily="49" charset="-122"/>
                <a:ea typeface="楷体_GB2312" pitchFamily="49" charset="-122"/>
              </a:rPr>
              <a:t>（三）形容词的活用</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slide(fromBottom)">
                                      <p:cBhvr>
                                        <p:cTn id="7" dur="500"/>
                                        <p:tgtEl>
                                          <p:spTgt spid="2662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5605"/>
                                        </p:tgtEl>
                                        <p:attrNameLst>
                                          <p:attrName>style.visibility</p:attrName>
                                        </p:attrNameLst>
                                      </p:cBhvr>
                                      <p:to>
                                        <p:strVal val="visible"/>
                                      </p:to>
                                    </p:set>
                                    <p:animEffect transition="in" filter="slide(fromBottom)">
                                      <p:cBhvr>
                                        <p:cTn id="10" dur="500"/>
                                        <p:tgtEl>
                                          <p:spTgt spid="2560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5606"/>
                                        </p:tgtEl>
                                        <p:attrNameLst>
                                          <p:attrName>style.visibility</p:attrName>
                                        </p:attrNameLst>
                                      </p:cBhvr>
                                      <p:to>
                                        <p:strVal val="visible"/>
                                      </p:to>
                                    </p:set>
                                    <p:animEffect transition="in" filter="checkerboard(across)">
                                      <p:cBhvr>
                                        <p:cTn id="15" dur="500"/>
                                        <p:tgtEl>
                                          <p:spTgt spid="2560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5607"/>
                                        </p:tgtEl>
                                        <p:attrNameLst>
                                          <p:attrName>style.visibility</p:attrName>
                                        </p:attrNameLst>
                                      </p:cBhvr>
                                      <p:to>
                                        <p:strVal val="visible"/>
                                      </p:to>
                                    </p:set>
                                    <p:animEffect transition="in" filter="checkerboard(across)">
                                      <p:cBhvr>
                                        <p:cTn id="20"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5605" grpId="0"/>
      <p:bldP spid="25606" grpId="0" animBg="1"/>
      <p:bldP spid="2560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a:t>
            </a:fld>
            <a:endParaRPr lang="en-US" altLang="zh-CN" sz="1400" dirty="0">
              <a:latin typeface="Verdana" panose="020B0604030504040204" pitchFamily="34" charset="0"/>
            </a:endParaRPr>
          </a:p>
        </p:txBody>
      </p:sp>
      <p:pic>
        <p:nvPicPr>
          <p:cNvPr id="4099" name="Picture 2" descr="荷花2"/>
          <p:cNvPicPr>
            <a:picLocks noChangeAspect="1"/>
          </p:cNvPicPr>
          <p:nvPr/>
        </p:nvPicPr>
        <p:blipFill>
          <a:blip r:embed="rId2" cstate="print"/>
          <a:stretch>
            <a:fillRect/>
          </a:stretch>
        </p:blipFill>
        <p:spPr>
          <a:xfrm>
            <a:off x="5508625" y="3527425"/>
            <a:ext cx="3600450" cy="2997200"/>
          </a:xfrm>
          <a:prstGeom prst="rect">
            <a:avLst/>
          </a:prstGeom>
          <a:noFill/>
          <a:ln w="9525">
            <a:noFill/>
          </a:ln>
        </p:spPr>
      </p:pic>
      <p:sp>
        <p:nvSpPr>
          <p:cNvPr id="4100" name="Text Box 3"/>
          <p:cNvSpPr txBox="1"/>
          <p:nvPr/>
        </p:nvSpPr>
        <p:spPr>
          <a:xfrm>
            <a:off x="827088" y="1916113"/>
            <a:ext cx="7200900" cy="1922462"/>
          </a:xfrm>
          <a:prstGeom prst="rect">
            <a:avLst/>
          </a:prstGeom>
          <a:noFill/>
          <a:ln w="9525">
            <a:noFill/>
          </a:ln>
        </p:spPr>
        <p:txBody>
          <a:bodyPr>
            <a:spAutoFit/>
          </a:bodyPr>
          <a:lstStyle/>
          <a:p>
            <a:pPr algn="ctr">
              <a:spcBef>
                <a:spcPct val="50000"/>
              </a:spcBef>
            </a:pPr>
            <a:r>
              <a:rPr lang="zh-CN" altLang="en-US" sz="4800" b="1" dirty="0">
                <a:latin typeface="Arial" panose="020B0604020202020204" pitchFamily="34" charset="0"/>
                <a:ea typeface="黑体" panose="02010609060101010101" pitchFamily="49" charset="-122"/>
              </a:rPr>
              <a:t>理解常见</a:t>
            </a:r>
            <a:r>
              <a:rPr lang="zh-CN" altLang="en-US" sz="4800" b="1" u="sng" dirty="0">
                <a:solidFill>
                  <a:srgbClr val="FF0000"/>
                </a:solidFill>
                <a:latin typeface="Arial" panose="020B0604020202020204" pitchFamily="34" charset="0"/>
                <a:ea typeface="黑体" panose="02010609060101010101" pitchFamily="49" charset="-122"/>
              </a:rPr>
              <a:t>文言实词</a:t>
            </a:r>
          </a:p>
          <a:p>
            <a:pPr algn="ctr">
              <a:spcBef>
                <a:spcPct val="50000"/>
              </a:spcBef>
            </a:pPr>
            <a:r>
              <a:rPr lang="zh-CN" altLang="en-US" sz="4800" b="1" dirty="0">
                <a:solidFill>
                  <a:srgbClr val="A50021"/>
                </a:solidFill>
                <a:latin typeface="Arial" panose="020B0604020202020204" pitchFamily="34" charset="0"/>
                <a:ea typeface="黑体" panose="02010609060101010101" pitchFamily="49" charset="-122"/>
              </a:rPr>
              <a:t>在文中</a:t>
            </a:r>
            <a:r>
              <a:rPr lang="zh-CN" altLang="en-US" sz="4800" b="1" dirty="0">
                <a:latin typeface="Arial" panose="020B0604020202020204" pitchFamily="34" charset="0"/>
                <a:ea typeface="黑体" panose="02010609060101010101" pitchFamily="49" charset="-122"/>
              </a:rPr>
              <a:t>的含义</a:t>
            </a:r>
          </a:p>
        </p:txBody>
      </p:sp>
      <p:sp>
        <p:nvSpPr>
          <p:cNvPr id="4101" name="Text Box 4"/>
          <p:cNvSpPr txBox="1"/>
          <p:nvPr/>
        </p:nvSpPr>
        <p:spPr>
          <a:xfrm>
            <a:off x="323850" y="323850"/>
            <a:ext cx="4608513" cy="579438"/>
          </a:xfrm>
          <a:prstGeom prst="rect">
            <a:avLst/>
          </a:prstGeom>
          <a:noFill/>
          <a:ln w="9525">
            <a:noFill/>
          </a:ln>
        </p:spPr>
        <p:txBody>
          <a:bodyPr>
            <a:spAutoFit/>
          </a:bodyPr>
          <a:lstStyle/>
          <a:p>
            <a:pPr>
              <a:spcBef>
                <a:spcPct val="50000"/>
              </a:spcBef>
            </a:pPr>
            <a:r>
              <a:rPr lang="zh-CN" altLang="en-US" sz="3200" b="1" dirty="0">
                <a:solidFill>
                  <a:srgbClr val="003300"/>
                </a:solidFill>
                <a:latin typeface="黑体" panose="02010609060101010101" pitchFamily="49" charset="-122"/>
                <a:ea typeface="黑体" panose="02010609060101010101" pitchFamily="49" charset="-122"/>
              </a:rPr>
              <a:t>文言文专题复习（一）</a:t>
            </a:r>
          </a:p>
        </p:txBody>
      </p:sp>
    </p:spTree>
  </p:cSld>
  <p:clrMapOvr>
    <a:masterClrMapping/>
  </p:clrMapOvr>
  <p:transition>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20</a:t>
            </a:fld>
            <a:endParaRPr lang="en-US" altLang="zh-CN" sz="1400" dirty="0">
              <a:latin typeface="Verdana" panose="020B0604030504040204" pitchFamily="34" charset="0"/>
            </a:endParaRPr>
          </a:p>
        </p:txBody>
      </p:sp>
      <p:pic>
        <p:nvPicPr>
          <p:cNvPr id="31747" name="Picture 3" descr="图片10"/>
          <p:cNvPicPr>
            <a:picLocks noChangeAspect="1"/>
          </p:cNvPicPr>
          <p:nvPr/>
        </p:nvPicPr>
        <p:blipFill>
          <a:blip r:embed="rId2" cstate="print"/>
          <a:stretch>
            <a:fillRect/>
          </a:stretch>
        </p:blipFill>
        <p:spPr>
          <a:xfrm>
            <a:off x="6659563" y="0"/>
            <a:ext cx="2484437" cy="1143000"/>
          </a:xfrm>
          <a:prstGeom prst="rect">
            <a:avLst/>
          </a:prstGeom>
          <a:noFill/>
          <a:ln w="9525">
            <a:noFill/>
          </a:ln>
        </p:spPr>
      </p:pic>
      <p:sp>
        <p:nvSpPr>
          <p:cNvPr id="27653" name="Text Box 4"/>
          <p:cNvSpPr txBox="1"/>
          <p:nvPr/>
        </p:nvSpPr>
        <p:spPr>
          <a:xfrm>
            <a:off x="914400" y="2209800"/>
            <a:ext cx="3243263" cy="579438"/>
          </a:xfrm>
          <a:prstGeom prst="rect">
            <a:avLst/>
          </a:prstGeom>
          <a:noFill/>
          <a:ln w="9525">
            <a:noFill/>
          </a:ln>
        </p:spPr>
        <p:txBody>
          <a:bodyPr wrap="none">
            <a:spAutoFit/>
          </a:bodyPr>
          <a:lstStyle/>
          <a:p>
            <a:r>
              <a:rPr lang="en-US" altLang="zh-CN" sz="3200" b="1" dirty="0">
                <a:solidFill>
                  <a:srgbClr val="020202"/>
                </a:solidFill>
                <a:latin typeface="楷体" panose="02010609060101010101" pitchFamily="49" charset="-122"/>
                <a:ea typeface="楷体" panose="02010609060101010101" pitchFamily="49" charset="-122"/>
              </a:rPr>
              <a:t>1</a:t>
            </a:r>
            <a:r>
              <a:rPr lang="zh-CN" altLang="en-US" sz="3200" b="1" dirty="0">
                <a:solidFill>
                  <a:srgbClr val="020202"/>
                </a:solidFill>
                <a:latin typeface="楷体" panose="02010609060101010101" pitchFamily="49" charset="-122"/>
                <a:ea typeface="楷体" panose="02010609060101010101" pitchFamily="49" charset="-122"/>
              </a:rPr>
              <a:t>、素</a:t>
            </a:r>
            <a:r>
              <a:rPr lang="zh-CN" altLang="en-US" sz="3200" b="1" dirty="0">
                <a:solidFill>
                  <a:srgbClr val="FF0000"/>
                </a:solidFill>
                <a:latin typeface="楷体" panose="02010609060101010101" pitchFamily="49" charset="-122"/>
                <a:ea typeface="楷体" panose="02010609060101010101" pitchFamily="49" charset="-122"/>
              </a:rPr>
              <a:t>善</a:t>
            </a:r>
            <a:r>
              <a:rPr lang="zh-CN" altLang="en-US" sz="3200" b="1" dirty="0">
                <a:solidFill>
                  <a:srgbClr val="020202"/>
                </a:solidFill>
                <a:latin typeface="楷体" panose="02010609060101010101" pitchFamily="49" charset="-122"/>
                <a:ea typeface="楷体" panose="02010609060101010101" pitchFamily="49" charset="-122"/>
              </a:rPr>
              <a:t>留侯张良</a:t>
            </a:r>
          </a:p>
        </p:txBody>
      </p:sp>
      <p:sp>
        <p:nvSpPr>
          <p:cNvPr id="27655" name="Oval 6"/>
          <p:cNvSpPr/>
          <p:nvPr/>
        </p:nvSpPr>
        <p:spPr>
          <a:xfrm>
            <a:off x="-762000" y="1143000"/>
            <a:ext cx="8991600" cy="835025"/>
          </a:xfrm>
          <a:prstGeom prst="ellipse">
            <a:avLst/>
          </a:prstGeom>
          <a:noFill/>
          <a:ln w="9525">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形容词位于</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谓语</a:t>
            </a:r>
            <a:r>
              <a:rPr kumimoji="0" lang="zh-CN" altLang="en-US" sz="3200" b="0"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位置，且</a:t>
            </a:r>
            <a:r>
              <a:rPr kumimoji="0" lang="zh-CN" altLang="en-US" sz="3200" b="0"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带了宾语，</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该形容词活用为动词。</a:t>
            </a:r>
          </a:p>
        </p:txBody>
      </p:sp>
      <p:sp>
        <p:nvSpPr>
          <p:cNvPr id="27656" name="Oval 7"/>
          <p:cNvSpPr/>
          <p:nvPr/>
        </p:nvSpPr>
        <p:spPr>
          <a:xfrm>
            <a:off x="4486275" y="2209800"/>
            <a:ext cx="1914525" cy="576263"/>
          </a:xfrm>
          <a:prstGeom prst="ellipse">
            <a:avLst/>
          </a:prstGeom>
          <a:noFill/>
          <a:ln w="25400" cap="flat" cmpd="sng">
            <a:solidFill>
              <a:srgbClr val="FF99CC"/>
            </a:solidFill>
            <a:prstDash val="solid"/>
            <a:headEnd type="none" w="med" len="med"/>
            <a:tailEnd type="none" w="med" len="med"/>
          </a:ln>
        </p:spPr>
        <p:txBody>
          <a:bodyPr wrap="none" anchor="ctr"/>
          <a:lstStyle/>
          <a:p>
            <a:pPr algn="ctr"/>
            <a:r>
              <a:rPr lang="zh-CN" altLang="en-US" sz="3200" b="1" dirty="0">
                <a:solidFill>
                  <a:srgbClr val="CC0000"/>
                </a:solidFill>
                <a:latin typeface="Times New Roman" panose="02020603050405020304" pitchFamily="18" charset="0"/>
                <a:ea typeface="楷体_GB2312" pitchFamily="49" charset="-122"/>
              </a:rPr>
              <a:t>交好</a:t>
            </a:r>
          </a:p>
        </p:txBody>
      </p:sp>
      <p:sp>
        <p:nvSpPr>
          <p:cNvPr id="31751" name="Text Box 9"/>
          <p:cNvSpPr txBox="1"/>
          <p:nvPr/>
        </p:nvSpPr>
        <p:spPr>
          <a:xfrm>
            <a:off x="609600" y="228600"/>
            <a:ext cx="4953000" cy="641350"/>
          </a:xfrm>
          <a:prstGeom prst="rect">
            <a:avLst/>
          </a:prstGeom>
          <a:noFill/>
          <a:ln w="9525">
            <a:noFill/>
          </a:ln>
        </p:spPr>
        <p:txBody>
          <a:bodyPr lIns="90000" tIns="46800" rIns="90000" bIns="46800">
            <a:spAutoFit/>
          </a:bodyPr>
          <a:lstStyle/>
          <a:p>
            <a:pPr>
              <a:spcBef>
                <a:spcPct val="50000"/>
              </a:spcBef>
            </a:pPr>
            <a:r>
              <a:rPr lang="en-US" altLang="zh-CN" sz="3600" b="1" dirty="0">
                <a:solidFill>
                  <a:srgbClr val="CC0000"/>
                </a:solidFill>
                <a:latin typeface="Arial" panose="020B0604020202020204" pitchFamily="34" charset="0"/>
                <a:ea typeface="黑体" panose="02010609060101010101" pitchFamily="49" charset="-122"/>
              </a:rPr>
              <a:t>2</a:t>
            </a:r>
            <a:r>
              <a:rPr lang="zh-CN" altLang="en-US" sz="3600" b="1" dirty="0">
                <a:solidFill>
                  <a:srgbClr val="CC0000"/>
                </a:solidFill>
                <a:latin typeface="Arial" panose="020B0604020202020204" pitchFamily="34" charset="0"/>
                <a:ea typeface="黑体" panose="02010609060101010101" pitchFamily="49" charset="-122"/>
              </a:rPr>
              <a:t>、形容词用作动词</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blinds(horizontal)">
                                      <p:cBhvr>
                                        <p:cTn id="7" dur="1000"/>
                                        <p:tgtEl>
                                          <p:spTgt spid="2765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animEffect transition="in" filter="slide(fromBottom)">
                                      <p:cBhvr>
                                        <p:cTn id="12" dur="500"/>
                                        <p:tgtEl>
                                          <p:spTgt spid="2765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 calcmode="lin" valueType="num">
                                      <p:cBhvr>
                                        <p:cTn id="17" dur="500" fill="hold"/>
                                        <p:tgtEl>
                                          <p:spTgt spid="27656"/>
                                        </p:tgtEl>
                                        <p:attrNameLst>
                                          <p:attrName>ppt_w</p:attrName>
                                        </p:attrNameLst>
                                      </p:cBhvr>
                                      <p:tavLst>
                                        <p:tav tm="0">
                                          <p:val>
                                            <p:fltVal val="0"/>
                                          </p:val>
                                        </p:tav>
                                        <p:tav tm="100000">
                                          <p:val>
                                            <p:strVal val="#ppt_w"/>
                                          </p:val>
                                        </p:tav>
                                      </p:tavLst>
                                    </p:anim>
                                    <p:anim calcmode="lin" valueType="num">
                                      <p:cBhvr>
                                        <p:cTn id="18" dur="500" fill="hold"/>
                                        <p:tgtEl>
                                          <p:spTgt spid="276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5" grpId="0"/>
      <p:bldP spid="2765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21</a:t>
            </a:fld>
            <a:endParaRPr lang="en-US" altLang="zh-CN" sz="1400" dirty="0">
              <a:latin typeface="Verdana" panose="020B0604030504040204" pitchFamily="34" charset="0"/>
            </a:endParaRPr>
          </a:p>
        </p:txBody>
      </p:sp>
      <p:pic>
        <p:nvPicPr>
          <p:cNvPr id="32771" name="Picture 2" descr="荷花2"/>
          <p:cNvPicPr>
            <a:picLocks noChangeAspect="1"/>
          </p:cNvPicPr>
          <p:nvPr/>
        </p:nvPicPr>
        <p:blipFill>
          <a:blip r:embed="rId2" cstate="print"/>
          <a:stretch>
            <a:fillRect/>
          </a:stretch>
        </p:blipFill>
        <p:spPr>
          <a:xfrm>
            <a:off x="5508625" y="5638800"/>
            <a:ext cx="3635375" cy="1219200"/>
          </a:xfrm>
          <a:prstGeom prst="rect">
            <a:avLst/>
          </a:prstGeom>
          <a:noFill/>
          <a:ln w="9525">
            <a:noFill/>
          </a:ln>
        </p:spPr>
      </p:pic>
      <p:sp>
        <p:nvSpPr>
          <p:cNvPr id="30724" name="Rectangle 3"/>
          <p:cNvSpPr>
            <a:spLocks noGrp="1"/>
          </p:cNvSpPr>
          <p:nvPr>
            <p:ph type="title" idx="4294967295"/>
          </p:nvPr>
        </p:nvSpPr>
        <p:spPr>
          <a:xfrm>
            <a:off x="381000" y="152400"/>
            <a:ext cx="6985000" cy="762000"/>
          </a:xfrm>
        </p:spPr>
        <p:txBody>
          <a:bodyPr vert="horz" wrap="square" lIns="91440" tIns="45720" rIns="91440" bIns="45720"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3</a:t>
            </a:r>
            <a:r>
              <a:rPr kumimoji="0" 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a:t>
            </a:r>
            <a: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形容词的使动用法</a:t>
            </a:r>
          </a:p>
        </p:txBody>
      </p:sp>
      <p:sp>
        <p:nvSpPr>
          <p:cNvPr id="29700" name="Text Box 4"/>
          <p:cNvSpPr txBox="1"/>
          <p:nvPr/>
        </p:nvSpPr>
        <p:spPr>
          <a:xfrm>
            <a:off x="304800" y="914400"/>
            <a:ext cx="8382000" cy="3257550"/>
          </a:xfrm>
          <a:prstGeom prst="rect">
            <a:avLst/>
          </a:prstGeom>
          <a:noFill/>
          <a:ln w="9525">
            <a:noFill/>
          </a:ln>
        </p:spPr>
        <p:txBody>
          <a:bodyPr>
            <a:spAutoFit/>
          </a:bodyPr>
          <a:lstStyle/>
          <a:p>
            <a:pPr>
              <a:lnSpc>
                <a:spcPct val="120000"/>
              </a:lnSpc>
              <a:spcBef>
                <a:spcPct val="50000"/>
              </a:spcBef>
            </a:pPr>
            <a:r>
              <a:rPr lang="en-US" altLang="zh-CN" sz="3200" b="1" dirty="0">
                <a:solidFill>
                  <a:srgbClr val="000000"/>
                </a:solidFill>
                <a:latin typeface="Arial" panose="020B0604020202020204" pitchFamily="34" charset="0"/>
                <a:ea typeface="楷体_GB2312" pitchFamily="49" charset="-122"/>
              </a:rPr>
              <a:t>        </a:t>
            </a:r>
            <a:r>
              <a:rPr lang="zh-CN" altLang="en-US" sz="3200" b="1" u="sng" dirty="0">
                <a:solidFill>
                  <a:srgbClr val="FF0000"/>
                </a:solidFill>
                <a:latin typeface="Arial" panose="020B0604020202020204" pitchFamily="34" charset="0"/>
                <a:ea typeface="楷体" panose="02010609060101010101" pitchFamily="49" charset="-122"/>
              </a:rPr>
              <a:t>形容词带上宾语以后，如果使得宾语具有这个形容词的性质和状态</a:t>
            </a:r>
            <a:r>
              <a:rPr lang="zh-CN" altLang="en-US" sz="3200" b="1" dirty="0">
                <a:solidFill>
                  <a:srgbClr val="000000"/>
                </a:solidFill>
                <a:latin typeface="Arial" panose="020B0604020202020204" pitchFamily="34" charset="0"/>
                <a:ea typeface="楷体_GB2312" pitchFamily="49" charset="-122"/>
              </a:rPr>
              <a:t>，那么这个形容词则活用为使动词。</a:t>
            </a:r>
          </a:p>
          <a:p>
            <a:pPr>
              <a:lnSpc>
                <a:spcPct val="120000"/>
              </a:lnSpc>
              <a:spcBef>
                <a:spcPct val="50000"/>
              </a:spcBef>
            </a:pPr>
            <a:r>
              <a:rPr lang="zh-CN" altLang="en-US" sz="3200" b="1" dirty="0">
                <a:solidFill>
                  <a:srgbClr val="000000"/>
                </a:solidFill>
                <a:latin typeface="Arial" panose="020B0604020202020204" pitchFamily="34" charset="0"/>
                <a:ea typeface="楷体_GB2312" pitchFamily="49" charset="-122"/>
              </a:rPr>
              <a:t>        如：“春风又</a:t>
            </a:r>
            <a:r>
              <a:rPr lang="zh-CN" altLang="en-US" sz="3200" b="1" u="sng" dirty="0">
                <a:solidFill>
                  <a:srgbClr val="CC0000"/>
                </a:solidFill>
                <a:latin typeface="Arial" panose="020B0604020202020204" pitchFamily="34" charset="0"/>
                <a:ea typeface="黑体" panose="02010609060101010101" pitchFamily="49" charset="-122"/>
              </a:rPr>
              <a:t>绿</a:t>
            </a:r>
            <a:r>
              <a:rPr lang="zh-CN" altLang="en-US" sz="3200" b="1" dirty="0">
                <a:solidFill>
                  <a:srgbClr val="000000"/>
                </a:solidFill>
                <a:latin typeface="Arial" panose="020B0604020202020204" pitchFamily="34" charset="0"/>
                <a:ea typeface="楷体_GB2312" pitchFamily="49" charset="-122"/>
              </a:rPr>
              <a:t>江南岸</a:t>
            </a:r>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Arial" panose="020B0604020202020204" pitchFamily="34" charset="0"/>
                <a:ea typeface="楷体_GB2312" pitchFamily="49" charset="-122"/>
              </a:rPr>
              <a:t>明月何时照我还”中的“绿”，就是“</a:t>
            </a:r>
            <a:r>
              <a:rPr lang="zh-CN" altLang="en-US" sz="3200" b="1" dirty="0">
                <a:solidFill>
                  <a:srgbClr val="A50021"/>
                </a:solidFill>
                <a:latin typeface="Arial" panose="020B0604020202020204" pitchFamily="34" charset="0"/>
                <a:ea typeface="楷体_GB2312" pitchFamily="49" charset="-122"/>
              </a:rPr>
              <a:t>使</a:t>
            </a:r>
            <a:r>
              <a:rPr lang="en-US" altLang="zh-CN" sz="3200" b="1" dirty="0">
                <a:solidFill>
                  <a:srgbClr val="A50021"/>
                </a:solidFill>
                <a:latin typeface="Arial" panose="020B0604020202020204" pitchFamily="34" charset="0"/>
                <a:ea typeface="楷体_GB2312" pitchFamily="49" charset="-122"/>
              </a:rPr>
              <a:t>……</a:t>
            </a:r>
            <a:r>
              <a:rPr lang="zh-CN" altLang="en-US" sz="3200" b="1" dirty="0">
                <a:solidFill>
                  <a:srgbClr val="A50021"/>
                </a:solidFill>
                <a:latin typeface="Arial" panose="020B0604020202020204" pitchFamily="34" charset="0"/>
                <a:ea typeface="楷体_GB2312" pitchFamily="49" charset="-122"/>
              </a:rPr>
              <a:t>变绿</a:t>
            </a:r>
            <a:r>
              <a:rPr lang="zh-CN" altLang="en-US" sz="3200" b="1" dirty="0">
                <a:solidFill>
                  <a:srgbClr val="000000"/>
                </a:solidFill>
                <a:latin typeface="Arial" panose="020B0604020202020204" pitchFamily="34" charset="0"/>
                <a:ea typeface="楷体_GB2312" pitchFamily="49" charset="-122"/>
              </a:rPr>
              <a:t>”的意思。</a:t>
            </a:r>
          </a:p>
        </p:txBody>
      </p:sp>
      <p:sp>
        <p:nvSpPr>
          <p:cNvPr id="32774" name="Text Box 2"/>
          <p:cNvSpPr txBox="1"/>
          <p:nvPr/>
        </p:nvSpPr>
        <p:spPr>
          <a:xfrm>
            <a:off x="304800" y="4279900"/>
            <a:ext cx="8137525" cy="1358900"/>
          </a:xfrm>
          <a:prstGeom prst="rect">
            <a:avLst/>
          </a:prstGeom>
          <a:noFill/>
          <a:ln w="9525">
            <a:noFill/>
          </a:ln>
        </p:spPr>
        <p:txBody>
          <a:bodyPr>
            <a:spAutoFit/>
          </a:bodyPr>
          <a:lstStyle/>
          <a:p>
            <a:pPr>
              <a:lnSpc>
                <a:spcPct val="130000"/>
              </a:lnSpc>
            </a:pPr>
            <a:r>
              <a:rPr lang="en-US" altLang="zh-CN" sz="3200" b="1" dirty="0">
                <a:solidFill>
                  <a:srgbClr val="000000"/>
                </a:solidFill>
                <a:latin typeface="楷体" panose="02010609060101010101" pitchFamily="49" charset="-122"/>
                <a:ea typeface="楷体" panose="02010609060101010101" pitchFamily="49" charset="-122"/>
              </a:rPr>
              <a:t>①</a:t>
            </a:r>
            <a:r>
              <a:rPr lang="zh-CN" altLang="en-US" sz="3200" b="1" dirty="0">
                <a:solidFill>
                  <a:srgbClr val="000000"/>
                </a:solidFill>
                <a:latin typeface="楷体" panose="02010609060101010101" pitchFamily="49" charset="-122"/>
                <a:ea typeface="楷体" panose="02010609060101010101" pitchFamily="49" charset="-122"/>
              </a:rPr>
              <a:t>诸侯恐惧，会盟而谋</a:t>
            </a:r>
            <a:r>
              <a:rPr lang="zh-CN" altLang="en-US" sz="3200" b="1" u="sng" dirty="0">
                <a:solidFill>
                  <a:srgbClr val="CC0000"/>
                </a:solidFill>
                <a:latin typeface="楷体" panose="02010609060101010101" pitchFamily="49" charset="-122"/>
                <a:ea typeface="楷体" panose="02010609060101010101" pitchFamily="49" charset="-122"/>
              </a:rPr>
              <a:t>弱</a:t>
            </a:r>
            <a:r>
              <a:rPr lang="zh-CN" altLang="en-US" sz="3200" b="1" dirty="0">
                <a:solidFill>
                  <a:srgbClr val="000000"/>
                </a:solidFill>
                <a:latin typeface="楷体" panose="02010609060101010101" pitchFamily="49" charset="-122"/>
                <a:ea typeface="楷体" panose="02010609060101010101" pitchFamily="49" charset="-122"/>
              </a:rPr>
              <a:t>秦。</a:t>
            </a:r>
          </a:p>
          <a:p>
            <a:pPr>
              <a:lnSpc>
                <a:spcPct val="130000"/>
              </a:lnSpc>
            </a:pPr>
            <a:r>
              <a:rPr lang="zh-CN" altLang="en-US" sz="3200" b="1" dirty="0">
                <a:solidFill>
                  <a:srgbClr val="000000"/>
                </a:solidFill>
                <a:latin typeface="楷体" panose="02010609060101010101" pitchFamily="49" charset="-122"/>
                <a:ea typeface="楷体" panose="02010609060101010101" pitchFamily="49" charset="-122"/>
              </a:rPr>
              <a:t>②焚百家之言，以</a:t>
            </a:r>
            <a:r>
              <a:rPr lang="zh-CN" altLang="en-US" sz="3200" b="1" u="sng" dirty="0">
                <a:solidFill>
                  <a:srgbClr val="CC0000"/>
                </a:solidFill>
                <a:latin typeface="楷体" panose="02010609060101010101" pitchFamily="49" charset="-122"/>
                <a:ea typeface="楷体" panose="02010609060101010101" pitchFamily="49" charset="-122"/>
              </a:rPr>
              <a:t>愚</a:t>
            </a:r>
            <a:r>
              <a:rPr lang="zh-CN" altLang="en-US" sz="3200" b="1" dirty="0">
                <a:solidFill>
                  <a:srgbClr val="000000"/>
                </a:solidFill>
                <a:latin typeface="楷体" panose="02010609060101010101" pitchFamily="49" charset="-122"/>
                <a:ea typeface="楷体" panose="02010609060101010101" pitchFamily="49" charset="-122"/>
              </a:rPr>
              <a:t>黔首。</a:t>
            </a:r>
          </a:p>
        </p:txBody>
      </p:sp>
      <p:sp>
        <p:nvSpPr>
          <p:cNvPr id="31749" name="Text Box 4"/>
          <p:cNvSpPr txBox="1"/>
          <p:nvPr/>
        </p:nvSpPr>
        <p:spPr>
          <a:xfrm>
            <a:off x="5232400" y="4419600"/>
            <a:ext cx="3911600" cy="579438"/>
          </a:xfrm>
          <a:prstGeom prst="rect">
            <a:avLst/>
          </a:prstGeom>
          <a:noFill/>
          <a:ln w="9525">
            <a:noFill/>
          </a:ln>
        </p:spPr>
        <p:txBody>
          <a:bodyPr>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变弱</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削弱）</a:t>
            </a:r>
          </a:p>
        </p:txBody>
      </p:sp>
      <p:sp>
        <p:nvSpPr>
          <p:cNvPr id="31750" name="Text Box 5"/>
          <p:cNvSpPr txBox="1"/>
          <p:nvPr/>
        </p:nvSpPr>
        <p:spPr>
          <a:xfrm>
            <a:off x="4953000" y="5059363"/>
            <a:ext cx="3635375" cy="579437"/>
          </a:xfrm>
          <a:prstGeom prst="rect">
            <a:avLst/>
          </a:prstGeom>
          <a:noFill/>
          <a:ln w="9525">
            <a:noFill/>
          </a:ln>
        </p:spPr>
        <p:txBody>
          <a:bodyPr>
            <a:spAutoFit/>
          </a:bodyPr>
          <a:lstStyle/>
          <a:p>
            <a:pPr>
              <a:spcBef>
                <a:spcPct val="50000"/>
              </a:spcBef>
            </a:pPr>
            <a:r>
              <a:rPr lang="zh-CN" altLang="en-US" sz="3200" b="1" dirty="0">
                <a:solidFill>
                  <a:srgbClr val="000099"/>
                </a:solidFill>
                <a:latin typeface="宋体" panose="02010600030101010101" pitchFamily="2" charset="-122"/>
                <a:ea typeface="楷体_GB2312" pitchFamily="49" charset="-122"/>
              </a:rPr>
              <a:t>（使</a:t>
            </a:r>
            <a:r>
              <a:rPr lang="en-US" altLang="zh-CN" sz="3200" b="1" dirty="0">
                <a:solidFill>
                  <a:srgbClr val="000099"/>
                </a:solidFill>
                <a:latin typeface="宋体" panose="02010600030101010101" pitchFamily="2" charset="-122"/>
                <a:ea typeface="楷体_GB2312" pitchFamily="49" charset="-122"/>
              </a:rPr>
              <a:t>……</a:t>
            </a:r>
            <a:r>
              <a:rPr lang="zh-CN" altLang="en-US" sz="3200" b="1" dirty="0">
                <a:solidFill>
                  <a:srgbClr val="000099"/>
                </a:solidFill>
                <a:latin typeface="宋体" panose="02010600030101010101" pitchFamily="2" charset="-122"/>
                <a:ea typeface="楷体_GB2312" pitchFamily="49" charset="-122"/>
              </a:rPr>
              <a:t>变愚蠢）</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checkerboard(across)">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1749"/>
                                        </p:tgtEl>
                                        <p:attrNameLst>
                                          <p:attrName>style.visibility</p:attrName>
                                        </p:attrNameLst>
                                      </p:cBhvr>
                                      <p:to>
                                        <p:strVal val="visible"/>
                                      </p:to>
                                    </p:set>
                                    <p:animEffect transition="in" filter="slide(fromBottom)">
                                      <p:cBhvr>
                                        <p:cTn id="12" dur="500"/>
                                        <p:tgtEl>
                                          <p:spTgt spid="3174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1750"/>
                                        </p:tgtEl>
                                        <p:attrNameLst>
                                          <p:attrName>style.visibility</p:attrName>
                                        </p:attrNameLst>
                                      </p:cBhvr>
                                      <p:to>
                                        <p:strVal val="visible"/>
                                      </p:to>
                                    </p:set>
                                    <p:animEffect transition="in" filter="slide(fromBottom)">
                                      <p:cBhvr>
                                        <p:cTn id="17"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31749" grpId="0"/>
      <p:bldP spid="317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22</a:t>
            </a:fld>
            <a:endParaRPr lang="en-US" altLang="zh-CN" sz="1400" dirty="0">
              <a:latin typeface="Verdana" panose="020B0604030504040204" pitchFamily="34" charset="0"/>
            </a:endParaRPr>
          </a:p>
        </p:txBody>
      </p:sp>
      <p:sp>
        <p:nvSpPr>
          <p:cNvPr id="34819" name="Rectangle 2"/>
          <p:cNvSpPr>
            <a:spLocks noGrp="1"/>
          </p:cNvSpPr>
          <p:nvPr>
            <p:ph type="title" idx="4294967295"/>
          </p:nvPr>
        </p:nvSpPr>
        <p:spPr>
          <a:xfrm>
            <a:off x="304800" y="304800"/>
            <a:ext cx="8534400" cy="1676400"/>
          </a:xfrm>
        </p:spPr>
        <p:txBody>
          <a:bodyPr vert="horz" wrap="square" lIns="91440" tIns="45720" rIns="91440" bIns="45720" numCol="1" anchor="ctr" anchorCtr="0" compatLnSpc="1"/>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4</a:t>
            </a:r>
            <a:r>
              <a:rPr kumimoji="0" 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a:t>
            </a:r>
            <a: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形容词的意动用法</a:t>
            </a:r>
            <a:b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600" b="1" i="0" u="none" strike="noStrike" kern="1200" cap="none" spc="0" normalizeH="0" baseline="0" noProof="0" smtClean="0">
                <a:ln>
                  <a:noFill/>
                </a:ln>
                <a:solidFill>
                  <a:srgbClr val="CC0000"/>
                </a:solidFill>
                <a:effectLst>
                  <a:outerShdw blurRad="38100" dist="38100" dir="2700000" algn="tl">
                    <a:srgbClr val="C0C0C0"/>
                  </a:outerShdw>
                </a:effectLst>
                <a:uLnTx/>
                <a:uFillTx/>
                <a:latin typeface="+mj-lt"/>
                <a:ea typeface="黑体" panose="02010609060101010101" pitchFamily="49" charset="-122"/>
                <a:cs typeface="+mj-cs"/>
              </a:rPr>
              <a:t>     </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形容词带宾语（名词或代词）之后，表示</a:t>
            </a: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j-lt"/>
                <a:ea typeface="楷体" panose="02010609060101010101" pitchFamily="49" charset="-122"/>
                <a:cs typeface="+mj-cs"/>
              </a:rPr>
              <a:t>主语主观上</a:t>
            </a:r>
            <a:r>
              <a:rPr kumimoji="0" lang="zh-CN" altLang="en-US" sz="28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mj-lt"/>
                <a:ea typeface="楷体" panose="02010609060101010101" pitchFamily="49" charset="-122"/>
                <a:cs typeface="+mj-cs"/>
              </a:rPr>
              <a:t>认为</a:t>
            </a: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mj-lt"/>
                <a:ea typeface="楷体" panose="02010609060101010101" pitchFamily="49" charset="-122"/>
                <a:cs typeface="+mj-cs"/>
              </a:rPr>
              <a:t>宾语具有这个形容词的性质或状态</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，一般译为</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宋体" panose="02010600030101010101" pitchFamily="2" charset="-122"/>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觉得</a:t>
            </a:r>
            <a:r>
              <a:rPr kumimoji="0" lang="en-US" altLang="zh-CN"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认为</a:t>
            </a:r>
            <a:r>
              <a:rPr kumimoji="0" lang="en-US" altLang="zh-CN"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宋体" panose="02010600030101010101" pitchFamily="2" charset="-122"/>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怎么样</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宋体" panose="02010600030101010101" pitchFamily="2" charset="-122"/>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把</a:t>
            </a:r>
            <a:r>
              <a:rPr kumimoji="0" lang="en-US" altLang="zh-CN"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宋体" panose="02010600030101010101" pitchFamily="2" charset="-122"/>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当作</a:t>
            </a:r>
            <a:r>
              <a:rPr kumimoji="0" lang="en-US" altLang="zh-CN"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宋体" panose="02010600030101010101" pitchFamily="2" charset="-122"/>
                <a:ea typeface="+mj-ea"/>
                <a:cs typeface="+mj-cs"/>
              </a:rPr>
              <a:t>……”</a:t>
            </a:r>
            <a:r>
              <a:rPr kumimoji="0" lang="zh-CN" altLang="en-US" sz="2800" b="1" i="0" u="none" strike="noStrike" kern="1200" cap="none" spc="0" normalizeH="0" baseline="0" noProof="0" smtClean="0">
                <a:ln>
                  <a:noFill/>
                </a:ln>
                <a:solidFill>
                  <a:srgbClr val="020202"/>
                </a:solidFill>
                <a:effectLst>
                  <a:outerShdw blurRad="38100" dist="38100" dir="2700000" algn="tl">
                    <a:srgbClr val="C0C0C0"/>
                  </a:outerShdw>
                </a:effectLst>
                <a:uLnTx/>
                <a:uFillTx/>
                <a:latin typeface="+mj-lt"/>
                <a:ea typeface="+mj-ea"/>
                <a:cs typeface="+mj-cs"/>
              </a:rPr>
              <a:t>。</a:t>
            </a:r>
          </a:p>
        </p:txBody>
      </p:sp>
      <p:sp>
        <p:nvSpPr>
          <p:cNvPr id="34820" name="Text Box 3"/>
          <p:cNvSpPr txBox="1"/>
          <p:nvPr/>
        </p:nvSpPr>
        <p:spPr>
          <a:xfrm>
            <a:off x="439738" y="2176463"/>
            <a:ext cx="8280400" cy="3724275"/>
          </a:xfrm>
          <a:prstGeom prst="rect">
            <a:avLst/>
          </a:prstGeom>
          <a:noFill/>
          <a:ln w="9525">
            <a:noFill/>
          </a:ln>
        </p:spPr>
        <p:txBody>
          <a:bodyPr>
            <a:spAutoFit/>
          </a:bodyPr>
          <a:lstStyle/>
          <a:p>
            <a:r>
              <a:rPr lang="en-US" altLang="zh-CN" sz="3200" b="1" dirty="0">
                <a:solidFill>
                  <a:srgbClr val="000000"/>
                </a:solidFill>
                <a:latin typeface="楷体_GB2312" pitchFamily="49" charset="-122"/>
                <a:ea typeface="楷体_GB2312" pitchFamily="49" charset="-122"/>
              </a:rPr>
              <a:t>①</a:t>
            </a:r>
            <a:r>
              <a:rPr lang="zh-CN" altLang="en-US" sz="3200" b="1" dirty="0">
                <a:solidFill>
                  <a:srgbClr val="000000"/>
                </a:solidFill>
                <a:latin typeface="楷体_GB2312" pitchFamily="49" charset="-122"/>
                <a:ea typeface="楷体_GB2312" pitchFamily="49" charset="-122"/>
              </a:rPr>
              <a:t>滕公</a:t>
            </a:r>
            <a:r>
              <a:rPr lang="zh-CN" altLang="en-US" sz="3200" b="1" u="sng" dirty="0">
                <a:solidFill>
                  <a:srgbClr val="CC0000"/>
                </a:solidFill>
                <a:latin typeface="楷体_GB2312" pitchFamily="49" charset="-122"/>
                <a:ea typeface="楷体_GB2312" pitchFamily="49" charset="-122"/>
              </a:rPr>
              <a:t>奇</a:t>
            </a:r>
            <a:r>
              <a:rPr lang="zh-CN" altLang="en-US" sz="3200" b="1" dirty="0">
                <a:solidFill>
                  <a:srgbClr val="000000"/>
                </a:solidFill>
                <a:latin typeface="楷体_GB2312" pitchFamily="49" charset="-122"/>
                <a:ea typeface="楷体_GB2312" pitchFamily="49" charset="-122"/>
              </a:rPr>
              <a:t>其言，</a:t>
            </a:r>
            <a:r>
              <a:rPr lang="zh-CN" altLang="en-US" sz="3200" b="1" u="sng" dirty="0">
                <a:solidFill>
                  <a:srgbClr val="CC0000"/>
                </a:solidFill>
                <a:latin typeface="楷体_GB2312" pitchFamily="49" charset="-122"/>
                <a:ea typeface="楷体_GB2312" pitchFamily="49" charset="-122"/>
              </a:rPr>
              <a:t>壮</a:t>
            </a:r>
            <a:r>
              <a:rPr lang="zh-CN" altLang="en-US" sz="3200" b="1" dirty="0">
                <a:solidFill>
                  <a:srgbClr val="000000"/>
                </a:solidFill>
                <a:latin typeface="楷体_GB2312" pitchFamily="49" charset="-122"/>
                <a:ea typeface="楷体_GB2312" pitchFamily="49" charset="-122"/>
              </a:rPr>
              <a:t>其貌。</a:t>
            </a:r>
            <a:r>
              <a:rPr lang="zh-CN" altLang="en-US" sz="3200" b="1" dirty="0">
                <a:latin typeface="楷体_GB2312" pitchFamily="49" charset="-122"/>
                <a:ea typeface="楷体_GB2312" pitchFamily="49" charset="-122"/>
              </a:rPr>
              <a:t> </a:t>
            </a:r>
          </a:p>
          <a:p>
            <a:endParaRPr lang="zh-CN" altLang="en-US" sz="3200" b="1" dirty="0">
              <a:solidFill>
                <a:srgbClr val="000000"/>
              </a:solidFill>
              <a:latin typeface="楷体_GB2312" pitchFamily="49" charset="-122"/>
              <a:ea typeface="楷体_GB2312" pitchFamily="49" charset="-122"/>
            </a:endParaRPr>
          </a:p>
          <a:p>
            <a:endParaRPr lang="zh-CN" altLang="en-US" sz="3200" b="1" dirty="0">
              <a:solidFill>
                <a:srgbClr val="000000"/>
              </a:solidFill>
              <a:latin typeface="楷体_GB2312" pitchFamily="49" charset="-122"/>
              <a:ea typeface="楷体_GB2312" pitchFamily="49" charset="-122"/>
            </a:endParaRPr>
          </a:p>
          <a:p>
            <a:r>
              <a:rPr lang="zh-CN" altLang="en-US" sz="3200" b="1" dirty="0">
                <a:solidFill>
                  <a:srgbClr val="000000"/>
                </a:solidFill>
                <a:latin typeface="楷体_GB2312" pitchFamily="49" charset="-122"/>
                <a:ea typeface="楷体_GB2312" pitchFamily="49" charset="-122"/>
              </a:rPr>
              <a:t>②孔子登山而</a:t>
            </a:r>
            <a:r>
              <a:rPr lang="zh-CN" altLang="en-US" sz="3200" b="1" u="sng" dirty="0">
                <a:solidFill>
                  <a:srgbClr val="CC0000"/>
                </a:solidFill>
                <a:latin typeface="楷体_GB2312" pitchFamily="49" charset="-122"/>
                <a:ea typeface="楷体_GB2312" pitchFamily="49" charset="-122"/>
              </a:rPr>
              <a:t>小</a:t>
            </a:r>
            <a:r>
              <a:rPr lang="zh-CN" altLang="en-US" sz="3200" b="1" dirty="0">
                <a:solidFill>
                  <a:srgbClr val="000000"/>
                </a:solidFill>
                <a:latin typeface="楷体_GB2312" pitchFamily="49" charset="-122"/>
                <a:ea typeface="楷体_GB2312" pitchFamily="49" charset="-122"/>
              </a:rPr>
              <a:t>鲁，登泰山而</a:t>
            </a:r>
            <a:r>
              <a:rPr lang="zh-CN" altLang="en-US" sz="3200" b="1" u="sng" dirty="0">
                <a:solidFill>
                  <a:srgbClr val="CC0000"/>
                </a:solidFill>
                <a:latin typeface="楷体_GB2312" pitchFamily="49" charset="-122"/>
                <a:ea typeface="楷体_GB2312" pitchFamily="49" charset="-122"/>
              </a:rPr>
              <a:t>小</a:t>
            </a:r>
            <a:r>
              <a:rPr lang="zh-CN" altLang="en-US" sz="3200" b="1" dirty="0">
                <a:solidFill>
                  <a:srgbClr val="000000"/>
                </a:solidFill>
                <a:latin typeface="楷体_GB2312" pitchFamily="49" charset="-122"/>
                <a:ea typeface="楷体_GB2312" pitchFamily="49" charset="-122"/>
              </a:rPr>
              <a:t>天下。</a:t>
            </a:r>
            <a:r>
              <a:rPr lang="en-US" altLang="zh-CN" sz="2000" b="1" dirty="0">
                <a:solidFill>
                  <a:srgbClr val="000000"/>
                </a:solidFill>
                <a:latin typeface="楷体_GB2312" pitchFamily="49" charset="-122"/>
                <a:ea typeface="楷体_GB2312" pitchFamily="49" charset="-122"/>
              </a:rPr>
              <a:t>《</a:t>
            </a:r>
            <a:r>
              <a:rPr lang="zh-CN" altLang="en-US" sz="2000" b="1" dirty="0">
                <a:solidFill>
                  <a:srgbClr val="000000"/>
                </a:solidFill>
                <a:latin typeface="楷体_GB2312" pitchFamily="49" charset="-122"/>
                <a:ea typeface="楷体_GB2312" pitchFamily="49" charset="-122"/>
              </a:rPr>
              <a:t>孟子</a:t>
            </a:r>
            <a:r>
              <a:rPr lang="en-US" altLang="zh-CN" sz="2000" b="1" dirty="0">
                <a:solidFill>
                  <a:srgbClr val="000000"/>
                </a:solidFill>
                <a:latin typeface="楷体_GB2312" pitchFamily="49" charset="-122"/>
                <a:ea typeface="楷体_GB2312" pitchFamily="49" charset="-122"/>
              </a:rPr>
              <a:t>》</a:t>
            </a:r>
          </a:p>
          <a:p>
            <a:endParaRPr lang="en-US" altLang="zh-CN" sz="2000" b="1" dirty="0">
              <a:solidFill>
                <a:srgbClr val="000000"/>
              </a:solidFill>
              <a:latin typeface="楷体_GB2312" pitchFamily="49" charset="-122"/>
              <a:ea typeface="楷体_GB2312" pitchFamily="49" charset="-122"/>
            </a:endParaRPr>
          </a:p>
          <a:p>
            <a:endParaRPr lang="en-US" altLang="zh-CN" sz="2000" b="1" dirty="0">
              <a:solidFill>
                <a:srgbClr val="000000"/>
              </a:solidFill>
              <a:latin typeface="楷体_GB2312" pitchFamily="49" charset="-122"/>
              <a:ea typeface="楷体_GB2312" pitchFamily="49" charset="-122"/>
            </a:endParaRPr>
          </a:p>
          <a:p>
            <a:endParaRPr lang="en-US" altLang="zh-CN" sz="2000" b="1" dirty="0">
              <a:solidFill>
                <a:srgbClr val="000000"/>
              </a:solidFill>
              <a:latin typeface="楷体_GB2312" pitchFamily="49" charset="-122"/>
              <a:ea typeface="楷体_GB2312" pitchFamily="49" charset="-122"/>
            </a:endParaRPr>
          </a:p>
          <a:p>
            <a:endParaRPr lang="en-US" altLang="zh-CN" sz="2000" b="1" dirty="0">
              <a:solidFill>
                <a:srgbClr val="000000"/>
              </a:solidFill>
              <a:latin typeface="楷体_GB2312" pitchFamily="49" charset="-122"/>
              <a:ea typeface="楷体_GB2312" pitchFamily="49" charset="-122"/>
            </a:endParaRPr>
          </a:p>
          <a:p>
            <a:r>
              <a:rPr lang="en-US" altLang="zh-CN" sz="2800" b="1" dirty="0">
                <a:solidFill>
                  <a:srgbClr val="000000"/>
                </a:solidFill>
                <a:latin typeface="楷体_GB2312" pitchFamily="49" charset="-122"/>
                <a:ea typeface="楷体_GB2312" pitchFamily="49" charset="-122"/>
              </a:rPr>
              <a:t>③</a:t>
            </a:r>
            <a:r>
              <a:rPr lang="zh-CN" altLang="en-US" sz="2800" b="1" dirty="0">
                <a:solidFill>
                  <a:srgbClr val="000000"/>
                </a:solidFill>
                <a:latin typeface="楷体_GB2312" pitchFamily="49" charset="-122"/>
                <a:ea typeface="楷体_GB2312" pitchFamily="49" charset="-122"/>
              </a:rPr>
              <a:t>吾妻之</a:t>
            </a:r>
            <a:r>
              <a:rPr lang="zh-CN" altLang="en-US" sz="2800" b="1" u="sng" dirty="0">
                <a:solidFill>
                  <a:srgbClr val="FF0000"/>
                </a:solidFill>
                <a:latin typeface="楷体_GB2312" pitchFamily="49" charset="-122"/>
                <a:ea typeface="楷体_GB2312" pitchFamily="49" charset="-122"/>
              </a:rPr>
              <a:t>美</a:t>
            </a:r>
            <a:r>
              <a:rPr lang="zh-CN" altLang="en-US" sz="2800" b="1" dirty="0">
                <a:solidFill>
                  <a:srgbClr val="000000"/>
                </a:solidFill>
                <a:latin typeface="楷体_GB2312" pitchFamily="49" charset="-122"/>
                <a:ea typeface="楷体_GB2312" pitchFamily="49" charset="-122"/>
              </a:rPr>
              <a:t>我者，私我也。</a:t>
            </a:r>
            <a:endParaRPr lang="zh-CN" altLang="en-US" sz="2000" b="1" dirty="0">
              <a:solidFill>
                <a:srgbClr val="000000"/>
              </a:solidFill>
              <a:latin typeface="楷体_GB2312" pitchFamily="49" charset="-122"/>
              <a:ea typeface="楷体_GB2312" pitchFamily="49" charset="-122"/>
            </a:endParaRPr>
          </a:p>
        </p:txBody>
      </p:sp>
      <p:sp>
        <p:nvSpPr>
          <p:cNvPr id="34821" name="Rectangle 4"/>
          <p:cNvSpPr/>
          <p:nvPr/>
        </p:nvSpPr>
        <p:spPr>
          <a:xfrm>
            <a:off x="838200" y="2925763"/>
            <a:ext cx="6711950" cy="579437"/>
          </a:xfrm>
          <a:prstGeom prst="rect">
            <a:avLst/>
          </a:prstGeom>
          <a:noFill/>
          <a:ln w="9525">
            <a:noFill/>
          </a:ln>
        </p:spPr>
        <p:txBody>
          <a:bodyPr wrap="none">
            <a:spAutoFit/>
          </a:bodyPr>
          <a:lstStyle/>
          <a:p>
            <a:r>
              <a:rPr lang="zh-CN" altLang="en-US" sz="3200" b="1" dirty="0">
                <a:latin typeface="Verdana" panose="020B0604030504040204" pitchFamily="34" charset="0"/>
              </a:rPr>
              <a:t>★</a:t>
            </a:r>
            <a:r>
              <a:rPr lang="zh-CN" altLang="en-US" sz="3200" b="1" dirty="0">
                <a:latin typeface="Arial" panose="020B0604020202020204" pitchFamily="34" charset="0"/>
                <a:ea typeface="楷体_GB2312" pitchFamily="49" charset="-122"/>
              </a:rPr>
              <a:t>滕公</a:t>
            </a:r>
            <a:r>
              <a:rPr lang="zh-CN" altLang="en-US" sz="3200" b="1" dirty="0">
                <a:solidFill>
                  <a:srgbClr val="CC0000"/>
                </a:solidFill>
                <a:latin typeface="Arial" panose="020B0604020202020204" pitchFamily="34" charset="0"/>
                <a:ea typeface="楷体_GB2312" pitchFamily="49" charset="-122"/>
              </a:rPr>
              <a:t>认为</a:t>
            </a:r>
            <a:r>
              <a:rPr lang="zh-CN" altLang="en-US" sz="3200" b="1" dirty="0">
                <a:latin typeface="Arial" panose="020B0604020202020204" pitchFamily="34" charset="0"/>
                <a:ea typeface="楷体_GB2312" pitchFamily="49" charset="-122"/>
              </a:rPr>
              <a:t>他言语</a:t>
            </a:r>
            <a:r>
              <a:rPr lang="zh-CN" altLang="en-US" sz="3200" b="1" dirty="0">
                <a:solidFill>
                  <a:srgbClr val="CC0000"/>
                </a:solidFill>
                <a:latin typeface="Arial" panose="020B0604020202020204" pitchFamily="34" charset="0"/>
                <a:ea typeface="楷体_GB2312" pitchFamily="49" charset="-122"/>
              </a:rPr>
              <a:t>不凡</a:t>
            </a:r>
            <a:r>
              <a:rPr lang="zh-CN" altLang="en-US" sz="3200" b="1" dirty="0">
                <a:latin typeface="Arial" panose="020B0604020202020204" pitchFamily="34" charset="0"/>
                <a:ea typeface="楷体_GB2312" pitchFamily="49" charset="-122"/>
              </a:rPr>
              <a:t>，相貌</a:t>
            </a:r>
            <a:r>
              <a:rPr lang="zh-CN" altLang="en-US" sz="3200" b="1" dirty="0">
                <a:solidFill>
                  <a:srgbClr val="CC0000"/>
                </a:solidFill>
                <a:latin typeface="Arial" panose="020B0604020202020204" pitchFamily="34" charset="0"/>
                <a:ea typeface="楷体_GB2312" pitchFamily="49" charset="-122"/>
              </a:rPr>
              <a:t>壮美</a:t>
            </a:r>
            <a:r>
              <a:rPr lang="zh-CN" altLang="en-US" sz="3200" b="1" dirty="0">
                <a:latin typeface="Arial" panose="020B0604020202020204" pitchFamily="34" charset="0"/>
                <a:ea typeface="楷体_GB2312" pitchFamily="49" charset="-122"/>
              </a:rPr>
              <a:t>。</a:t>
            </a:r>
          </a:p>
        </p:txBody>
      </p:sp>
      <p:sp>
        <p:nvSpPr>
          <p:cNvPr id="34822" name="Rectangle 5"/>
          <p:cNvSpPr/>
          <p:nvPr/>
        </p:nvSpPr>
        <p:spPr>
          <a:xfrm>
            <a:off x="828675" y="4419600"/>
            <a:ext cx="7920038" cy="1077913"/>
          </a:xfrm>
          <a:prstGeom prst="rect">
            <a:avLst/>
          </a:prstGeom>
          <a:noFill/>
          <a:ln w="9525">
            <a:noFill/>
          </a:ln>
        </p:spPr>
        <p:txBody>
          <a:bodyPr>
            <a:spAutoFit/>
          </a:bodyPr>
          <a:lstStyle/>
          <a:p>
            <a:r>
              <a:rPr lang="zh-CN" altLang="en-US" sz="3200" b="1" dirty="0">
                <a:latin typeface="Verdana" panose="020B0604030504040204" pitchFamily="34" charset="0"/>
              </a:rPr>
              <a:t>★</a:t>
            </a:r>
            <a:r>
              <a:rPr lang="zh-CN" altLang="en-US" sz="3200" b="1" dirty="0">
                <a:latin typeface="Arial" panose="020B0604020202020204" pitchFamily="34" charset="0"/>
                <a:ea typeface="楷体_GB2312" pitchFamily="49" charset="-122"/>
              </a:rPr>
              <a:t>孔子登上东山就</a:t>
            </a:r>
            <a:r>
              <a:rPr lang="zh-CN" altLang="en-US" sz="3200" b="1" dirty="0">
                <a:solidFill>
                  <a:srgbClr val="CC0000"/>
                </a:solidFill>
                <a:latin typeface="Arial" panose="020B0604020202020204" pitchFamily="34" charset="0"/>
                <a:ea typeface="楷体_GB2312" pitchFamily="49" charset="-122"/>
              </a:rPr>
              <a:t>觉得</a:t>
            </a:r>
            <a:r>
              <a:rPr lang="zh-CN" altLang="en-US" sz="3200" b="1" dirty="0">
                <a:latin typeface="Arial" panose="020B0604020202020204" pitchFamily="34" charset="0"/>
                <a:ea typeface="楷体_GB2312" pitchFamily="49" charset="-122"/>
              </a:rPr>
              <a:t>鲁国</a:t>
            </a:r>
            <a:r>
              <a:rPr lang="zh-CN" altLang="en-US" sz="3200" b="1" dirty="0">
                <a:solidFill>
                  <a:srgbClr val="CC0000"/>
                </a:solidFill>
                <a:latin typeface="Arial" panose="020B0604020202020204" pitchFamily="34" charset="0"/>
                <a:ea typeface="楷体_GB2312" pitchFamily="49" charset="-122"/>
              </a:rPr>
              <a:t>小</a:t>
            </a:r>
            <a:r>
              <a:rPr lang="zh-CN" altLang="en-US" sz="3200" b="1" dirty="0">
                <a:latin typeface="Arial" panose="020B0604020202020204" pitchFamily="34" charset="0"/>
                <a:ea typeface="楷体_GB2312" pitchFamily="49" charset="-122"/>
              </a:rPr>
              <a:t>了</a:t>
            </a:r>
            <a:r>
              <a:rPr lang="zh-CN" altLang="en-US" sz="3200" b="1" dirty="0">
                <a:solidFill>
                  <a:srgbClr val="000000"/>
                </a:solidFill>
                <a:latin typeface="Arial" panose="020B0604020202020204" pitchFamily="34" charset="0"/>
                <a:ea typeface="楷体_GB2312" pitchFamily="49" charset="-122"/>
              </a:rPr>
              <a:t>，</a:t>
            </a:r>
            <a:r>
              <a:rPr lang="zh-CN" altLang="en-US" sz="3200" b="1" dirty="0">
                <a:latin typeface="Arial" panose="020B0604020202020204" pitchFamily="34" charset="0"/>
                <a:ea typeface="楷体_GB2312" pitchFamily="49" charset="-122"/>
              </a:rPr>
              <a:t>登上泰山就</a:t>
            </a:r>
            <a:r>
              <a:rPr lang="zh-CN" altLang="en-US" sz="3200" b="1" dirty="0">
                <a:solidFill>
                  <a:srgbClr val="CC0000"/>
                </a:solidFill>
                <a:latin typeface="Arial" panose="020B0604020202020204" pitchFamily="34" charset="0"/>
                <a:ea typeface="楷体_GB2312" pitchFamily="49" charset="-122"/>
              </a:rPr>
              <a:t>觉得</a:t>
            </a:r>
            <a:r>
              <a:rPr lang="zh-CN" altLang="en-US" sz="3200" b="1" dirty="0">
                <a:latin typeface="Arial" panose="020B0604020202020204" pitchFamily="34" charset="0"/>
                <a:ea typeface="楷体_GB2312" pitchFamily="49" charset="-122"/>
              </a:rPr>
              <a:t>天下</a:t>
            </a:r>
            <a:r>
              <a:rPr lang="zh-CN" altLang="en-US" sz="3200" b="1" dirty="0">
                <a:solidFill>
                  <a:srgbClr val="CC0000"/>
                </a:solidFill>
                <a:latin typeface="Arial" panose="020B0604020202020204" pitchFamily="34" charset="0"/>
                <a:ea typeface="楷体_GB2312" pitchFamily="49" charset="-122"/>
              </a:rPr>
              <a:t>小</a:t>
            </a:r>
            <a:r>
              <a:rPr lang="zh-CN" altLang="en-US" sz="3200" b="1" dirty="0">
                <a:latin typeface="Arial" panose="020B0604020202020204" pitchFamily="34" charset="0"/>
                <a:ea typeface="楷体_GB2312" pitchFamily="49" charset="-122"/>
              </a:rPr>
              <a:t>了</a:t>
            </a:r>
            <a:r>
              <a:rPr lang="zh-CN" altLang="en-US" sz="3200" b="1" dirty="0">
                <a:solidFill>
                  <a:srgbClr val="000000"/>
                </a:solidFill>
                <a:latin typeface="Arial" panose="020B0604020202020204" pitchFamily="34" charset="0"/>
                <a:ea typeface="楷体_GB2312" pitchFamily="49" charset="-122"/>
              </a:rPr>
              <a:t>。</a:t>
            </a:r>
            <a:endParaRPr lang="en-US" altLang="zh-CN" sz="3200" b="1" dirty="0">
              <a:solidFill>
                <a:srgbClr val="000000"/>
              </a:solidFill>
              <a:latin typeface="Arial" panose="020B0604020202020204" pitchFamily="34" charset="0"/>
              <a:ea typeface="楷体_GB2312" pitchFamily="49" charset="-122"/>
            </a:endParaRPr>
          </a:p>
        </p:txBody>
      </p:sp>
      <p:sp>
        <p:nvSpPr>
          <p:cNvPr id="2" name="矩形 1"/>
          <p:cNvSpPr/>
          <p:nvPr/>
        </p:nvSpPr>
        <p:spPr>
          <a:xfrm>
            <a:off x="2416175" y="5981700"/>
            <a:ext cx="2709863" cy="523875"/>
          </a:xfrm>
          <a:prstGeom prst="rect">
            <a:avLst/>
          </a:prstGeom>
          <a:noFill/>
          <a:ln w="9525">
            <a:noFill/>
          </a:ln>
        </p:spPr>
        <p:txBody>
          <a:bodyPr wrap="none">
            <a:spAutoFit/>
          </a:bodyPr>
          <a:lstStyle/>
          <a:p>
            <a:pPr algn="ctr"/>
            <a:r>
              <a:rPr lang="zh-CN" altLang="en-US" sz="2800" b="1" u="sng" dirty="0">
                <a:solidFill>
                  <a:srgbClr val="FF0000"/>
                </a:solidFill>
                <a:latin typeface="楷体_GB2312" pitchFamily="49" charset="-122"/>
                <a:ea typeface="楷体_GB2312" pitchFamily="49" charset="-122"/>
              </a:rPr>
              <a:t>美：认为</a:t>
            </a:r>
            <a:r>
              <a:rPr lang="en-US" altLang="zh-CN" sz="2800" b="1" u="sng" dirty="0">
                <a:solidFill>
                  <a:srgbClr val="FF0000"/>
                </a:solidFill>
                <a:latin typeface="楷体_GB2312" pitchFamily="49" charset="-122"/>
                <a:ea typeface="楷体_GB2312" pitchFamily="49" charset="-122"/>
              </a:rPr>
              <a:t>……</a:t>
            </a:r>
            <a:r>
              <a:rPr lang="zh-CN" altLang="en-US" sz="2800" b="1" u="sng" dirty="0">
                <a:solidFill>
                  <a:srgbClr val="FF0000"/>
                </a:solidFill>
                <a:latin typeface="楷体_GB2312" pitchFamily="49" charset="-122"/>
                <a:ea typeface="楷体_GB2312" pitchFamily="49" charset="-122"/>
              </a:rPr>
              <a:t>美</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checkerboard(across)">
                                      <p:cBhvr>
                                        <p:cTn id="7" dur="5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slide(fromBottom)">
                                      <p:cBhvr>
                                        <p:cTn id="12" dur="500"/>
                                        <p:tgtEl>
                                          <p:spTgt spid="3482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4822"/>
                                        </p:tgtEl>
                                        <p:attrNameLst>
                                          <p:attrName>style.visibility</p:attrName>
                                        </p:attrNameLst>
                                      </p:cBhvr>
                                      <p:to>
                                        <p:strVal val="visible"/>
                                      </p:to>
                                    </p:set>
                                    <p:animEffect transition="in" filter="slide(fromBottom)">
                                      <p:cBhvr>
                                        <p:cTn id="17" dur="500"/>
                                        <p:tgtEl>
                                          <p:spTgt spid="348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1" grpId="0"/>
      <p:bldP spid="34822"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23</a:t>
            </a:fld>
            <a:endParaRPr lang="en-US" altLang="zh-CN" sz="1400" dirty="0">
              <a:latin typeface="Verdana" panose="020B0604030504040204" pitchFamily="34" charset="0"/>
            </a:endParaRPr>
          </a:p>
        </p:txBody>
      </p:sp>
      <p:pic>
        <p:nvPicPr>
          <p:cNvPr id="34819"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pic>
        <p:nvPicPr>
          <p:cNvPr id="34820" name="Picture 5" descr="图片10"/>
          <p:cNvPicPr>
            <a:picLocks noChangeAspect="1"/>
          </p:cNvPicPr>
          <p:nvPr/>
        </p:nvPicPr>
        <p:blipFill>
          <a:blip r:embed="rId3" cstate="print"/>
          <a:stretch>
            <a:fillRect/>
          </a:stretch>
        </p:blipFill>
        <p:spPr>
          <a:xfrm>
            <a:off x="6294438" y="0"/>
            <a:ext cx="2849562" cy="1143000"/>
          </a:xfrm>
          <a:prstGeom prst="rect">
            <a:avLst/>
          </a:prstGeom>
          <a:noFill/>
          <a:ln w="9525">
            <a:noFill/>
          </a:ln>
        </p:spPr>
      </p:pic>
      <p:sp>
        <p:nvSpPr>
          <p:cNvPr id="36869" name="Rectangle 6"/>
          <p:cNvSpPr/>
          <p:nvPr/>
        </p:nvSpPr>
        <p:spPr>
          <a:xfrm>
            <a:off x="1031875" y="4114800"/>
            <a:ext cx="5978525" cy="1901825"/>
          </a:xfrm>
          <a:prstGeom prst="rect">
            <a:avLst/>
          </a:prstGeom>
          <a:noFill/>
          <a:ln w="57150" cap="flat" cmpd="thickThin">
            <a:solidFill>
              <a:srgbClr val="800080"/>
            </a:solidFill>
            <a:prstDash val="solid"/>
            <a:miter/>
            <a:headEnd type="none" w="med" len="med"/>
            <a:tailEnd type="none" w="med" len="med"/>
          </a:ln>
        </p:spPr>
        <p:txBody>
          <a:bodyPr lIns="90000" tIns="46800" rIns="90000" bIns="46800">
            <a:spAutoFit/>
          </a:bodyPr>
          <a:lstStyle/>
          <a:p>
            <a:pPr>
              <a:lnSpc>
                <a:spcPct val="120000"/>
              </a:lnSpc>
            </a:pPr>
            <a:r>
              <a:rPr lang="zh-CN" altLang="en-US" sz="3200" b="1" dirty="0">
                <a:solidFill>
                  <a:srgbClr val="080800"/>
                </a:solidFill>
                <a:latin typeface="Arial" panose="020B0604020202020204" pitchFamily="34" charset="0"/>
                <a:ea typeface="楷体_GB2312" pitchFamily="49" charset="-122"/>
              </a:rPr>
              <a:t>                    动词为动用法</a:t>
            </a:r>
          </a:p>
          <a:p>
            <a:pPr>
              <a:lnSpc>
                <a:spcPct val="120000"/>
              </a:lnSpc>
            </a:pPr>
            <a:r>
              <a:rPr lang="zh-CN" altLang="en-US" sz="3200" b="1" dirty="0">
                <a:solidFill>
                  <a:srgbClr val="080800"/>
                </a:solidFill>
                <a:latin typeface="Arial" panose="020B0604020202020204" pitchFamily="34" charset="0"/>
                <a:ea typeface="楷体_GB2312" pitchFamily="49" charset="-122"/>
              </a:rPr>
              <a:t>为动用法     形容词为动用法            </a:t>
            </a:r>
          </a:p>
          <a:p>
            <a:pPr>
              <a:lnSpc>
                <a:spcPct val="120000"/>
              </a:lnSpc>
            </a:pPr>
            <a:r>
              <a:rPr lang="zh-CN" altLang="en-US" sz="3200" b="1" dirty="0">
                <a:solidFill>
                  <a:srgbClr val="080800"/>
                </a:solidFill>
                <a:latin typeface="Arial" panose="020B0604020202020204" pitchFamily="34" charset="0"/>
                <a:ea typeface="楷体_GB2312" pitchFamily="49" charset="-122"/>
              </a:rPr>
              <a:t>                   名词为动用法</a:t>
            </a:r>
          </a:p>
        </p:txBody>
      </p:sp>
      <p:sp>
        <p:nvSpPr>
          <p:cNvPr id="34822" name="Text Box 4"/>
          <p:cNvSpPr txBox="1"/>
          <p:nvPr/>
        </p:nvSpPr>
        <p:spPr>
          <a:xfrm>
            <a:off x="152400" y="441325"/>
            <a:ext cx="5832475" cy="701675"/>
          </a:xfrm>
          <a:prstGeom prst="rect">
            <a:avLst/>
          </a:prstGeom>
          <a:noFill/>
          <a:ln w="9525">
            <a:noFill/>
          </a:ln>
        </p:spPr>
        <p:txBody>
          <a:bodyPr>
            <a:spAutoFit/>
          </a:bodyPr>
          <a:lstStyle/>
          <a:p>
            <a:pPr>
              <a:spcBef>
                <a:spcPct val="50000"/>
              </a:spcBef>
            </a:pPr>
            <a:r>
              <a:rPr lang="zh-CN" altLang="en-US" sz="4000" b="1" dirty="0">
                <a:latin typeface="楷体_GB2312" pitchFamily="49" charset="-122"/>
                <a:ea typeface="楷体_GB2312" pitchFamily="49" charset="-122"/>
              </a:rPr>
              <a:t>（四）为动用法</a:t>
            </a:r>
          </a:p>
        </p:txBody>
      </p:sp>
      <p:sp>
        <p:nvSpPr>
          <p:cNvPr id="36871" name="AutoShape 9"/>
          <p:cNvSpPr/>
          <p:nvPr/>
        </p:nvSpPr>
        <p:spPr>
          <a:xfrm>
            <a:off x="2895600" y="4495800"/>
            <a:ext cx="304800" cy="1371600"/>
          </a:xfrm>
          <a:prstGeom prst="leftBrace">
            <a:avLst>
              <a:gd name="adj1" fmla="val 37500"/>
              <a:gd name="adj2" fmla="val 50000"/>
            </a:avLst>
          </a:prstGeom>
          <a:noFill/>
          <a:ln w="38100" cap="flat" cmpd="sng">
            <a:solidFill>
              <a:schemeClr val="tx1"/>
            </a:solidFill>
            <a:prstDash val="solid"/>
            <a:headEnd type="none" w="med" len="med"/>
            <a:tailEnd type="none" w="med" len="med"/>
          </a:ln>
        </p:spPr>
        <p:txBody>
          <a:bodyPr wrap="none" anchor="ctr"/>
          <a:lstStyle/>
          <a:p>
            <a:pPr algn="ctr"/>
            <a:endParaRPr lang="zh-CN" altLang="en-US" b="1" dirty="0">
              <a:latin typeface="Verdana" panose="020B0604030504040204" pitchFamily="34" charset="0"/>
            </a:endParaRPr>
          </a:p>
        </p:txBody>
      </p:sp>
      <p:sp>
        <p:nvSpPr>
          <p:cNvPr id="34824" name="Text Box 10"/>
          <p:cNvSpPr txBox="1"/>
          <p:nvPr/>
        </p:nvSpPr>
        <p:spPr>
          <a:xfrm>
            <a:off x="381000" y="1381125"/>
            <a:ext cx="8382000" cy="2657475"/>
          </a:xfrm>
          <a:prstGeom prst="rect">
            <a:avLst/>
          </a:prstGeom>
          <a:noFill/>
          <a:ln w="9525">
            <a:noFill/>
          </a:ln>
        </p:spPr>
        <p:txBody>
          <a:bodyPr>
            <a:spAutoFit/>
          </a:bodyPr>
          <a:lstStyle/>
          <a:p>
            <a:pPr>
              <a:lnSpc>
                <a:spcPct val="150000"/>
              </a:lnSpc>
            </a:pPr>
            <a:r>
              <a:rPr lang="zh-CN" altLang="en-US" b="1" dirty="0">
                <a:solidFill>
                  <a:srgbClr val="000000"/>
                </a:solidFill>
                <a:latin typeface="楷体_GB2312" pitchFamily="49" charset="-122"/>
                <a:ea typeface="楷体_GB2312" pitchFamily="49" charset="-122"/>
              </a:rPr>
              <a:t>       </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为动用法</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就是</a:t>
            </a:r>
            <a:r>
              <a:rPr lang="zh-CN" altLang="en-US" sz="2800" b="1" u="sng" dirty="0">
                <a:solidFill>
                  <a:srgbClr val="FF0000"/>
                </a:solidFill>
                <a:latin typeface="楷体_GB2312" pitchFamily="49" charset="-122"/>
                <a:ea typeface="楷体_GB2312" pitchFamily="49" charset="-122"/>
              </a:rPr>
              <a:t>谓语</a:t>
            </a:r>
            <a:r>
              <a:rPr lang="zh-CN" altLang="en-US" sz="2800" b="1" dirty="0">
                <a:solidFill>
                  <a:srgbClr val="000000"/>
                </a:solidFill>
                <a:latin typeface="楷体_GB2312" pitchFamily="49" charset="-122"/>
                <a:ea typeface="楷体_GB2312" pitchFamily="49" charset="-122"/>
              </a:rPr>
              <a:t>对其</a:t>
            </a:r>
            <a:r>
              <a:rPr lang="zh-CN" altLang="en-US" sz="2800" b="1" u="sng" dirty="0">
                <a:solidFill>
                  <a:srgbClr val="FF0000"/>
                </a:solidFill>
                <a:latin typeface="楷体_GB2312" pitchFamily="49" charset="-122"/>
                <a:ea typeface="楷体_GB2312" pitchFamily="49" charset="-122"/>
              </a:rPr>
              <a:t>宾语</a:t>
            </a:r>
            <a:r>
              <a:rPr lang="zh-CN" altLang="en-US" sz="2800" b="1" dirty="0">
                <a:solidFill>
                  <a:srgbClr val="000000"/>
                </a:solidFill>
                <a:latin typeface="楷体_GB2312" pitchFamily="49" charset="-122"/>
                <a:ea typeface="楷体_GB2312" pitchFamily="49" charset="-122"/>
              </a:rPr>
              <a:t>含有</a:t>
            </a:r>
            <a:r>
              <a:rPr lang="zh-CN" altLang="en-US" sz="2800" b="1" u="sng" dirty="0">
                <a:solidFill>
                  <a:srgbClr val="FF0000"/>
                </a:solidFill>
                <a:latin typeface="楷体" panose="02010609060101010101" pitchFamily="49" charset="-122"/>
                <a:ea typeface="楷体" panose="02010609060101010101" pitchFamily="49" charset="-122"/>
              </a:rPr>
              <a:t>为它怎么样</a:t>
            </a:r>
            <a:r>
              <a:rPr lang="zh-CN" altLang="en-US" sz="2800" b="1" dirty="0">
                <a:solidFill>
                  <a:srgbClr val="000000"/>
                </a:solidFill>
                <a:latin typeface="楷体_GB2312" pitchFamily="49" charset="-122"/>
                <a:ea typeface="楷体_GB2312" pitchFamily="49" charset="-122"/>
              </a:rPr>
              <a:t>的意思，即</a:t>
            </a:r>
            <a:r>
              <a:rPr lang="zh-CN" altLang="en-US" sz="2800" b="1" u="sng" dirty="0">
                <a:solidFill>
                  <a:srgbClr val="FF0000"/>
                </a:solidFill>
                <a:latin typeface="楷体" panose="02010609060101010101" pitchFamily="49" charset="-122"/>
                <a:ea typeface="楷体" panose="02010609060101010101" pitchFamily="49" charset="-122"/>
              </a:rPr>
              <a:t>主语为宾语而动</a:t>
            </a:r>
            <a:r>
              <a:rPr lang="zh-CN" altLang="en-US" sz="2800" b="1" dirty="0">
                <a:solidFill>
                  <a:srgbClr val="000000"/>
                </a:solidFill>
                <a:latin typeface="楷体_GB2312" pitchFamily="49" charset="-122"/>
                <a:ea typeface="楷体_GB2312" pitchFamily="49" charset="-122"/>
              </a:rPr>
              <a:t>。这里的</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为</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，可以看作是</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FF0000"/>
                </a:solidFill>
                <a:latin typeface="楷体_GB2312" pitchFamily="49" charset="-122"/>
                <a:ea typeface="楷体_GB2312" pitchFamily="49" charset="-122"/>
              </a:rPr>
              <a:t>为了</a:t>
            </a:r>
            <a:r>
              <a:rPr lang="zh-CN" altLang="en-US" sz="2800" b="1" dirty="0">
                <a:solidFill>
                  <a:srgbClr val="000000"/>
                </a:solidFill>
                <a:latin typeface="Verdana" panose="020B0604030504040204" pitchFamily="34" charset="0"/>
                <a:ea typeface="楷体_GB2312" pitchFamily="49" charset="-122"/>
              </a:rPr>
              <a:t>”</a:t>
            </a:r>
            <a:r>
              <a:rPr lang="zh-CN" altLang="en-US" sz="2800" b="1" dirty="0">
                <a:solidFill>
                  <a:srgbClr val="000000"/>
                </a:solidFill>
                <a:latin typeface="楷体_GB2312" pitchFamily="49" charset="-122"/>
                <a:ea typeface="楷体_GB2312" pitchFamily="49" charset="-122"/>
              </a:rPr>
              <a:t>的意思，它所表示的内容可以是</a:t>
            </a:r>
            <a:r>
              <a:rPr lang="zh-CN" altLang="en-US" sz="2800" b="1" dirty="0">
                <a:solidFill>
                  <a:srgbClr val="FF0000"/>
                </a:solidFill>
                <a:latin typeface="楷体" panose="02010609060101010101" pitchFamily="49" charset="-122"/>
                <a:ea typeface="楷体" panose="02010609060101010101" pitchFamily="49" charset="-122"/>
              </a:rPr>
              <a:t>目的、原因</a:t>
            </a:r>
            <a:r>
              <a:rPr lang="zh-CN" altLang="en-US" sz="2800" b="1" dirty="0">
                <a:solidFill>
                  <a:srgbClr val="000000"/>
                </a:solidFill>
                <a:latin typeface="楷体_GB2312" pitchFamily="49" charset="-122"/>
                <a:ea typeface="楷体_GB2312" pitchFamily="49" charset="-122"/>
              </a:rPr>
              <a:t>或</a:t>
            </a:r>
            <a:r>
              <a:rPr lang="zh-CN" altLang="en-US" sz="2800" b="1" dirty="0">
                <a:solidFill>
                  <a:srgbClr val="FF0000"/>
                </a:solidFill>
                <a:latin typeface="楷体" panose="02010609060101010101" pitchFamily="49" charset="-122"/>
                <a:ea typeface="楷体" panose="02010609060101010101" pitchFamily="49" charset="-122"/>
              </a:rPr>
              <a:t>对象</a:t>
            </a:r>
            <a:r>
              <a:rPr lang="zh-CN" altLang="en-US" sz="2800" b="1" dirty="0">
                <a:solidFill>
                  <a:srgbClr val="000000"/>
                </a:solidFill>
                <a:latin typeface="楷体_GB2312" pitchFamily="49" charset="-122"/>
                <a:ea typeface="楷体_GB2312" pitchFamily="49" charset="-122"/>
              </a:rPr>
              <a:t>。</a:t>
            </a:r>
            <a:endParaRPr lang="zh-CN" altLang="en-US" sz="2800" dirty="0">
              <a:latin typeface="楷体_GB2312" pitchFamily="49" charset="-122"/>
              <a:ea typeface="楷体_GB2312"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slide(fromBottom)">
                                      <p:cBhvr>
                                        <p:cTn id="7" dur="500"/>
                                        <p:tgtEl>
                                          <p:spTgt spid="3686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6871"/>
                                        </p:tgtEl>
                                        <p:attrNameLst>
                                          <p:attrName>style.visibility</p:attrName>
                                        </p:attrNameLst>
                                      </p:cBhvr>
                                      <p:to>
                                        <p:strVal val="visible"/>
                                      </p:to>
                                    </p:set>
                                    <p:animEffect transition="in" filter="blinds(horizontal)">
                                      <p:cBhvr>
                                        <p:cTn id="10" dur="500"/>
                                        <p:tgtEl>
                                          <p:spTgt spid="36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p:cNvSpPr>
          <p:nvPr>
            <p:ph type="body"/>
          </p:nvPr>
        </p:nvSpPr>
        <p:spPr>
          <a:xfrm>
            <a:off x="0" y="188640"/>
            <a:ext cx="9144000" cy="5112568"/>
          </a:xfrm>
          <a:ln/>
        </p:spPr>
        <p:txBody>
          <a:bodyPr vert="horz" wrap="square" lIns="91440" tIns="45720" rIns="91440" bIns="45720" anchor="t"/>
          <a:lstStyle/>
          <a:p>
            <a:pPr>
              <a:lnSpc>
                <a:spcPct val="90000"/>
              </a:lnSpc>
              <a:buNone/>
            </a:pPr>
            <a:r>
              <a:rPr lang="en-US" altLang="zh-CN" b="1" dirty="0">
                <a:solidFill>
                  <a:srgbClr val="A50021"/>
                </a:solidFill>
                <a:latin typeface="楷体_GB2312" pitchFamily="49" charset="-122"/>
                <a:ea typeface="楷体_GB2312" pitchFamily="49" charset="-122"/>
              </a:rPr>
              <a:t>1</a:t>
            </a:r>
            <a:r>
              <a:rPr lang="zh-CN" altLang="en-US" b="1" dirty="0">
                <a:solidFill>
                  <a:srgbClr val="A50021"/>
                </a:solidFill>
                <a:latin typeface="楷体_GB2312" pitchFamily="49" charset="-122"/>
                <a:ea typeface="楷体_GB2312" pitchFamily="49" charset="-122"/>
              </a:rPr>
              <a:t>．动词的为动用法</a:t>
            </a:r>
            <a:br>
              <a:rPr lang="zh-CN" altLang="en-US" b="1" dirty="0">
                <a:solidFill>
                  <a:srgbClr val="A50021"/>
                </a:solidFill>
                <a:latin typeface="楷体_GB2312" pitchFamily="49" charset="-122"/>
                <a:ea typeface="楷体_GB2312" pitchFamily="49" charset="-122"/>
              </a:rPr>
            </a:br>
            <a:r>
              <a:rPr lang="zh-CN" altLang="en-US" b="1" dirty="0">
                <a:latin typeface="楷体_GB2312" pitchFamily="49" charset="-122"/>
                <a:ea typeface="楷体_GB2312" pitchFamily="49" charset="-122"/>
              </a:rPr>
              <a:t>　</a:t>
            </a:r>
            <a:r>
              <a:rPr lang="zh-CN" altLang="en-US" b="1" dirty="0">
                <a:solidFill>
                  <a:srgbClr val="020202"/>
                </a:solidFill>
                <a:latin typeface="楷体_GB2312" pitchFamily="49" charset="-122"/>
                <a:ea typeface="楷体_GB2312" pitchFamily="49" charset="-122"/>
              </a:rPr>
              <a:t>　</a:t>
            </a:r>
            <a:r>
              <a:rPr lang="zh-CN" altLang="en-US" b="1" dirty="0">
                <a:solidFill>
                  <a:srgbClr val="020202"/>
                </a:solidFill>
                <a:latin typeface="楷体" panose="02010609060101010101" pitchFamily="49" charset="-122"/>
                <a:ea typeface="楷体" panose="02010609060101010101" pitchFamily="49" charset="-122"/>
              </a:rPr>
              <a:t>动词的为动用法，就是活用的动词所表示的意义是主语为了宾语而产生的动作行为或发展变化，其宾语不是动词的支配对象，而是主语产生动词所表示的动作行为的目的、原因或替代对象。</a:t>
            </a:r>
            <a:r>
              <a:rPr lang="zh-CN" altLang="en-US" b="1" dirty="0">
                <a:solidFill>
                  <a:srgbClr val="FF0000"/>
                </a:solidFill>
                <a:latin typeface="楷体_GB2312" pitchFamily="49" charset="-122"/>
                <a:ea typeface="楷体_GB2312" pitchFamily="49" charset="-122"/>
              </a:rPr>
              <a:t>例如：</a:t>
            </a:r>
            <a:br>
              <a:rPr lang="zh-CN" altLang="en-US" b="1" dirty="0">
                <a:solidFill>
                  <a:srgbClr val="FF0000"/>
                </a:solidFill>
                <a:latin typeface="楷体_GB2312" pitchFamily="49" charset="-122"/>
                <a:ea typeface="楷体_GB2312" pitchFamily="49" charset="-122"/>
              </a:rPr>
            </a:br>
            <a:r>
              <a:rPr lang="zh-CN" altLang="en-US" b="1" dirty="0">
                <a:latin typeface="楷体_GB2312" pitchFamily="49" charset="-122"/>
                <a:ea typeface="楷体_GB2312" pitchFamily="49" charset="-122"/>
              </a:rPr>
              <a:t>　　</a:t>
            </a:r>
            <a:r>
              <a:rPr lang="zh-CN" altLang="en-US" b="1" dirty="0">
                <a:solidFill>
                  <a:srgbClr val="0000CC"/>
                </a:solidFill>
                <a:latin typeface="楷体_GB2312" pitchFamily="49" charset="-122"/>
                <a:ea typeface="楷体" panose="02010609060101010101" pitchFamily="49" charset="-122"/>
              </a:rPr>
              <a:t>①大叔完聚，缮甲兵，具卒乘，将袭郑。夫人将启之。（</a:t>
            </a:r>
            <a:r>
              <a:rPr lang="en-US" altLang="zh-CN" b="1" dirty="0">
                <a:solidFill>
                  <a:srgbClr val="0000CC"/>
                </a:solidFill>
                <a:latin typeface="楷体_GB2312"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左传</a:t>
            </a:r>
            <a:r>
              <a:rPr lang="en-US" altLang="zh-CN" b="1" dirty="0">
                <a:solidFill>
                  <a:srgbClr val="0000CC"/>
                </a:solidFill>
                <a:latin typeface="楷体" panose="02010609060101010101"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隐公元年</a:t>
            </a:r>
            <a:r>
              <a:rPr lang="en-US" altLang="zh-CN" b="1" dirty="0">
                <a:solidFill>
                  <a:srgbClr val="0000CC"/>
                </a:solidFill>
                <a:latin typeface="楷体_GB2312"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a:t>
            </a:r>
            <a:r>
              <a:rPr lang="zh-CN" altLang="en-US" b="1" dirty="0">
                <a:latin typeface="楷体_GB2312" pitchFamily="49" charset="-122"/>
                <a:ea typeface="楷体_GB2312" pitchFamily="49" charset="-122"/>
              </a:rPr>
              <a:t/>
            </a:r>
            <a:br>
              <a:rPr lang="zh-CN" altLang="en-US" b="1" dirty="0">
                <a:latin typeface="楷体_GB2312" pitchFamily="49" charset="-122"/>
                <a:ea typeface="楷体_GB2312" pitchFamily="49" charset="-122"/>
              </a:rPr>
            </a:br>
            <a:r>
              <a:rPr lang="zh-CN" altLang="en-US" b="1" dirty="0">
                <a:latin typeface="楷体_GB2312" pitchFamily="49" charset="-122"/>
                <a:ea typeface="楷体_GB2312" pitchFamily="49" charset="-122"/>
              </a:rPr>
              <a:t>　　</a:t>
            </a:r>
            <a:r>
              <a:rPr lang="zh-CN" altLang="en-US" b="1" dirty="0">
                <a:solidFill>
                  <a:srgbClr val="A50021"/>
                </a:solidFill>
                <a:latin typeface="楷体_GB2312" pitchFamily="49" charset="-122"/>
                <a:ea typeface="楷体" panose="02010609060101010101" pitchFamily="49" charset="-122"/>
              </a:rPr>
              <a:t>例①的</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启</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表示</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为</a:t>
            </a:r>
            <a:r>
              <a:rPr lang="en-US" altLang="zh-CN"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而启</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之</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是它的宾语，</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启之</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即</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为他开门</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，它表示主语的替代对象。</a:t>
            </a:r>
            <a:endParaRPr lang="en-US" altLang="x-none" b="1" dirty="0">
              <a:solidFill>
                <a:srgbClr val="A50021"/>
              </a:solidFill>
              <a:latin typeface="楷体_GB2312" pitchFamily="49" charset="-122"/>
              <a:ea typeface="楷体" panose="02010609060101010101" pitchFamily="49" charset="-122"/>
            </a:endParaRPr>
          </a:p>
          <a:p>
            <a:pPr>
              <a:lnSpc>
                <a:spcPct val="90000"/>
              </a:lnSpc>
              <a:buNone/>
            </a:pPr>
            <a:endParaRPr lang="en-US" altLang="zh-CN" sz="1000" b="1" dirty="0">
              <a:solidFill>
                <a:srgbClr val="A50021"/>
              </a:solidFill>
              <a:latin typeface="楷体_GB2312" pitchFamily="49" charset="-122"/>
              <a:ea typeface="楷体" panose="02010609060101010101" pitchFamily="49" charset="-122"/>
            </a:endParaRPr>
          </a:p>
        </p:txBody>
      </p:sp>
      <p:sp>
        <p:nvSpPr>
          <p:cNvPr id="3" name="Rectangle 3"/>
          <p:cNvSpPr txBox="1">
            <a:spLocks/>
          </p:cNvSpPr>
          <p:nvPr/>
        </p:nvSpPr>
        <p:spPr>
          <a:xfrm>
            <a:off x="0" y="5517232"/>
            <a:ext cx="9396536" cy="1080120"/>
          </a:xfrm>
          <a:ln/>
        </p:spPr>
        <p:txBody>
          <a:bodyPr vert="horz" wrap="square" lIns="91440" tIns="45720" rIns="91440" bIns="45720" anchor="t"/>
          <a:lstStyle/>
          <a:p>
            <a:pPr marR="0" lvl="0" algn="l" defTabSz="914400" rtl="0" eaLnBrk="0" fontAlgn="base" latinLnBrk="0" hangingPunct="0">
              <a:lnSpc>
                <a:spcPct val="90000"/>
              </a:lnSpc>
              <a:spcBef>
                <a:spcPts val="0"/>
              </a:spcBef>
              <a:spcAft>
                <a:spcPct val="0"/>
              </a:spcAft>
              <a:buClrTx/>
              <a:buSzTx/>
              <a:buFontTx/>
              <a:buNone/>
              <a:tabLst/>
              <a:defRPr/>
            </a:pPr>
            <a:r>
              <a:rPr kumimoji="0" lang="zh-CN" altLang="en-US" sz="3200" b="1" i="0" u="none" strike="noStrike" kern="1200" cap="none" spc="0" normalizeH="0" baseline="0" noProof="0" dirty="0" smtClean="0">
                <a:ln>
                  <a:noFill/>
                </a:ln>
                <a:solidFill>
                  <a:srgbClr val="A50021"/>
                </a:solidFill>
                <a:effectLst/>
                <a:uLnTx/>
                <a:uFillTx/>
                <a:latin typeface="楷体_GB2312" pitchFamily="49" charset="-122"/>
                <a:ea typeface="楷体" panose="02010609060101010101" pitchFamily="49" charset="-122"/>
                <a:cs typeface="+mn-cs"/>
              </a:rPr>
              <a:t>大叔将士兵齐聚起来，修缮铠甲兵器，完整配备士兵的坐骑战车，武姜打算为他打开城门而作内应。</a:t>
            </a:r>
            <a:endParaRPr kumimoji="0" lang="en-US" altLang="zh-CN" sz="3200" b="1" i="0" u="none" strike="noStrike" kern="1200" cap="none" spc="0" normalizeH="0" baseline="0" noProof="0" dirty="0" smtClean="0">
              <a:ln>
                <a:noFill/>
              </a:ln>
              <a:solidFill>
                <a:srgbClr val="A50021"/>
              </a:solidFill>
              <a:effectLst/>
              <a:uLnTx/>
              <a:uFillTx/>
              <a:latin typeface="楷体_GB2312" pitchFamily="49" charset="-122"/>
              <a:ea typeface="楷体" panose="02010609060101010101" pitchFamily="49" charset="-122"/>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65">
                                            <p:txEl>
                                              <p:pRg st="0" end="0"/>
                                            </p:txEl>
                                          </p:spTgt>
                                        </p:tgtEl>
                                        <p:attrNameLst>
                                          <p:attrName>style.visibility</p:attrName>
                                        </p:attrNameLst>
                                      </p:cBhvr>
                                      <p:to>
                                        <p:strVal val="visible"/>
                                      </p:to>
                                    </p:set>
                                    <p:animEffect transition="in" filter="diamond(in)">
                                      <p:cBhvr>
                                        <p:cTn id="7" dur="2000"/>
                                        <p:tgtEl>
                                          <p:spTgt spid="368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p:cNvSpPr>
          <p:nvPr>
            <p:ph type="body" idx="4294967295"/>
          </p:nvPr>
        </p:nvSpPr>
        <p:spPr>
          <a:xfrm>
            <a:off x="0" y="0"/>
            <a:ext cx="8915400" cy="6858000"/>
          </a:xfrm>
          <a:ln/>
        </p:spPr>
        <p:txBody>
          <a:bodyPr vert="horz" wrap="square" lIns="91440" tIns="45720" rIns="91440" bIns="45720" anchor="t"/>
          <a:lstStyle/>
          <a:p>
            <a:pPr>
              <a:lnSpc>
                <a:spcPct val="90000"/>
              </a:lnSpc>
              <a:buNone/>
            </a:pPr>
            <a:endParaRPr lang="en-US" altLang="zh-CN" sz="1000" b="1" dirty="0">
              <a:solidFill>
                <a:srgbClr val="A50021"/>
              </a:solidFill>
              <a:latin typeface="楷体_GB2312" pitchFamily="49" charset="-122"/>
              <a:ea typeface="楷体" panose="02010609060101010101" pitchFamily="49" charset="-122"/>
            </a:endParaRPr>
          </a:p>
          <a:p>
            <a:pPr>
              <a:lnSpc>
                <a:spcPct val="90000"/>
              </a:lnSpc>
              <a:buNone/>
            </a:pPr>
            <a:r>
              <a:rPr lang="en-US" altLang="zh-CN" b="1" dirty="0">
                <a:solidFill>
                  <a:srgbClr val="A50021"/>
                </a:solidFill>
                <a:latin typeface="楷体_GB2312" pitchFamily="49" charset="-122"/>
                <a:ea typeface="楷体_GB2312" pitchFamily="49" charset="-122"/>
              </a:rPr>
              <a:t>2</a:t>
            </a:r>
            <a:r>
              <a:rPr lang="zh-CN" altLang="en-US" b="1" dirty="0">
                <a:solidFill>
                  <a:srgbClr val="A50021"/>
                </a:solidFill>
                <a:latin typeface="楷体_GB2312" pitchFamily="49" charset="-122"/>
                <a:ea typeface="楷体_GB2312" pitchFamily="49" charset="-122"/>
              </a:rPr>
              <a:t>．名词的为动用法</a:t>
            </a:r>
            <a:br>
              <a:rPr lang="zh-CN" altLang="en-US" b="1" dirty="0">
                <a:solidFill>
                  <a:srgbClr val="A50021"/>
                </a:solidFill>
                <a:latin typeface="楷体_GB2312" pitchFamily="49" charset="-122"/>
                <a:ea typeface="楷体_GB2312" pitchFamily="49" charset="-122"/>
              </a:rPr>
            </a:br>
            <a:r>
              <a:rPr lang="zh-CN" altLang="en-US" b="1" dirty="0">
                <a:latin typeface="楷体_GB2312" pitchFamily="49" charset="-122"/>
                <a:ea typeface="楷体_GB2312" pitchFamily="49" charset="-122"/>
              </a:rPr>
              <a:t>　　</a:t>
            </a:r>
            <a:r>
              <a:rPr lang="zh-CN" altLang="en-US" b="1" dirty="0">
                <a:solidFill>
                  <a:srgbClr val="020202"/>
                </a:solidFill>
                <a:latin typeface="楷体" panose="02010609060101010101" pitchFamily="49" charset="-122"/>
                <a:ea typeface="楷体" panose="02010609060101010101" pitchFamily="49" charset="-122"/>
              </a:rPr>
              <a:t>名词的为动用法，就是活用的名词所表示的相关动作行为是主语为宾语而产生的。</a:t>
            </a:r>
            <a:r>
              <a:rPr lang="zh-CN" altLang="en-US" b="1" dirty="0">
                <a:solidFill>
                  <a:srgbClr val="FF0000"/>
                </a:solidFill>
                <a:latin typeface="楷体" panose="02010609060101010101" pitchFamily="49" charset="-122"/>
                <a:ea typeface="楷体" panose="02010609060101010101" pitchFamily="49" charset="-122"/>
              </a:rPr>
              <a:t>例如：</a:t>
            </a:r>
            <a:r>
              <a:rPr lang="zh-CN" altLang="en-US" b="1" dirty="0">
                <a:solidFill>
                  <a:srgbClr val="020202"/>
                </a:solidFill>
                <a:latin typeface="楷体" panose="02010609060101010101" pitchFamily="49" charset="-122"/>
                <a:ea typeface="楷体" panose="02010609060101010101" pitchFamily="49" charset="-122"/>
              </a:rPr>
              <a:t/>
            </a:r>
            <a:br>
              <a:rPr lang="zh-CN" altLang="en-US" b="1" dirty="0">
                <a:solidFill>
                  <a:srgbClr val="020202"/>
                </a:solidFill>
                <a:latin typeface="楷体" panose="02010609060101010101" pitchFamily="49" charset="-122"/>
                <a:ea typeface="楷体" panose="02010609060101010101" pitchFamily="49" charset="-122"/>
              </a:rPr>
            </a:br>
            <a:r>
              <a:rPr lang="zh-CN" altLang="en-US" b="1" dirty="0">
                <a:latin typeface="楷体" panose="02010609060101010101" pitchFamily="49" charset="-122"/>
                <a:ea typeface="楷体" panose="02010609060101010101" pitchFamily="49" charset="-122"/>
              </a:rPr>
              <a:t>　  </a:t>
            </a:r>
            <a:r>
              <a:rPr lang="zh-CN" altLang="en-US" b="1" dirty="0">
                <a:solidFill>
                  <a:srgbClr val="0000CC"/>
                </a:solidFill>
                <a:latin typeface="楷体" panose="02010609060101010101" pitchFamily="49" charset="-122"/>
                <a:ea typeface="楷体" panose="02010609060101010101" pitchFamily="49" charset="-122"/>
              </a:rPr>
              <a:t>②父曰：“履我！”良业为取履，因长跪履之。（</a:t>
            </a:r>
            <a:r>
              <a:rPr lang="en-US" altLang="zh-CN" b="1" dirty="0">
                <a:solidFill>
                  <a:srgbClr val="0000CC"/>
                </a:solidFill>
                <a:latin typeface="楷体" panose="02010609060101010101" pitchFamily="49" charset="-122"/>
                <a:ea typeface="楷体" panose="02010609060101010101" pitchFamily="49" charset="-122"/>
              </a:rPr>
              <a:t>《</a:t>
            </a:r>
            <a:r>
              <a:rPr lang="zh-CN" altLang="en-US" b="1" dirty="0">
                <a:solidFill>
                  <a:srgbClr val="0000CC"/>
                </a:solidFill>
                <a:latin typeface="楷体" panose="02010609060101010101" pitchFamily="49" charset="-122"/>
                <a:ea typeface="楷体" panose="02010609060101010101" pitchFamily="49" charset="-122"/>
              </a:rPr>
              <a:t>史记</a:t>
            </a:r>
            <a:r>
              <a:rPr lang="en-US" altLang="zh-CN" b="1" dirty="0">
                <a:solidFill>
                  <a:srgbClr val="0000CC"/>
                </a:solidFill>
                <a:latin typeface="楷体" panose="02010609060101010101" pitchFamily="49" charset="-122"/>
                <a:ea typeface="楷体" panose="02010609060101010101" pitchFamily="49" charset="-122"/>
              </a:rPr>
              <a:t>•</a:t>
            </a:r>
            <a:r>
              <a:rPr lang="zh-CN" altLang="en-US" b="1" dirty="0">
                <a:solidFill>
                  <a:srgbClr val="0000CC"/>
                </a:solidFill>
                <a:latin typeface="楷体" panose="02010609060101010101" pitchFamily="49" charset="-122"/>
                <a:ea typeface="楷体" panose="02010609060101010101" pitchFamily="49" charset="-122"/>
              </a:rPr>
              <a:t>留侯世家</a:t>
            </a:r>
            <a:r>
              <a:rPr lang="en-US" altLang="zh-CN" b="1" dirty="0">
                <a:solidFill>
                  <a:srgbClr val="0000CC"/>
                </a:solidFill>
                <a:latin typeface="楷体" panose="02010609060101010101" pitchFamily="49" charset="-122"/>
                <a:ea typeface="楷体" panose="02010609060101010101" pitchFamily="49" charset="-122"/>
              </a:rPr>
              <a:t>》</a:t>
            </a:r>
            <a:r>
              <a:rPr lang="zh-CN" altLang="en-US" b="1" dirty="0">
                <a:solidFill>
                  <a:srgbClr val="0000CC"/>
                </a:solidFill>
                <a:latin typeface="楷体" panose="02010609060101010101" pitchFamily="49" charset="-122"/>
                <a:ea typeface="楷体" panose="02010609060101010101" pitchFamily="49" charset="-122"/>
              </a:rPr>
              <a:t>）</a:t>
            </a:r>
            <a:br>
              <a:rPr lang="zh-CN" altLang="en-US" b="1" dirty="0">
                <a:solidFill>
                  <a:srgbClr val="0000CC"/>
                </a:solidFill>
                <a:latin typeface="楷体" panose="02010609060101010101" pitchFamily="49" charset="-122"/>
                <a:ea typeface="楷体" panose="02010609060101010101" pitchFamily="49" charset="-122"/>
              </a:rPr>
            </a:br>
            <a:r>
              <a:rPr lang="zh-CN" altLang="en-US" b="1" dirty="0">
                <a:latin typeface="楷体" panose="02010609060101010101" pitchFamily="49" charset="-122"/>
                <a:ea typeface="楷体" panose="02010609060101010101" pitchFamily="49" charset="-122"/>
              </a:rPr>
              <a:t>　　</a:t>
            </a:r>
            <a:r>
              <a:rPr lang="zh-CN" altLang="en-US" b="1" dirty="0">
                <a:solidFill>
                  <a:srgbClr val="A50021"/>
                </a:solidFill>
                <a:latin typeface="楷体" panose="02010609060101010101" pitchFamily="49" charset="-122"/>
                <a:ea typeface="楷体" panose="02010609060101010101" pitchFamily="49" charset="-122"/>
              </a:rPr>
              <a:t>例②中的两个“履”是名词用作为动，分别带上宾语“我”和“之”，都表示“为</a:t>
            </a:r>
            <a:r>
              <a:rPr lang="en-US" altLang="zh-CN"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 panose="02010609060101010101" pitchFamily="49" charset="-122"/>
                <a:ea typeface="楷体" panose="02010609060101010101" pitchFamily="49" charset="-122"/>
              </a:rPr>
              <a:t>穿履”之意，“履我”即“为我穿上鞋”，“履之”即“为他穿上鞋”之意。  </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Effect transition="in" filter="plus(in)">
                                      <p:cBhvr>
                                        <p:cTn id="7" dur="2000"/>
                                        <p:tgtEl>
                                          <p:spTgt spid="368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p:cNvSpPr>
          <p:nvPr>
            <p:ph type="body"/>
          </p:nvPr>
        </p:nvSpPr>
        <p:spPr>
          <a:xfrm>
            <a:off x="152400" y="381000"/>
            <a:ext cx="8686800" cy="3886200"/>
          </a:xfrm>
          <a:ln/>
        </p:spPr>
        <p:txBody>
          <a:bodyPr vert="horz" wrap="square" lIns="91440" tIns="45720" rIns="91440" bIns="45720" anchor="t"/>
          <a:lstStyle/>
          <a:p>
            <a:pPr>
              <a:buNone/>
            </a:pPr>
            <a:r>
              <a:rPr lang="en-US" altLang="zh-CN" sz="3600" b="1" dirty="0">
                <a:solidFill>
                  <a:srgbClr val="A50021"/>
                </a:solidFill>
                <a:latin typeface="楷体_GB2312" pitchFamily="49" charset="-122"/>
                <a:ea typeface="楷体_GB2312" pitchFamily="49" charset="-122"/>
              </a:rPr>
              <a:t>3</a:t>
            </a:r>
            <a:r>
              <a:rPr lang="zh-CN" altLang="en-US" sz="3600" b="1" dirty="0">
                <a:solidFill>
                  <a:srgbClr val="A50021"/>
                </a:solidFill>
                <a:latin typeface="楷体_GB2312" pitchFamily="49" charset="-122"/>
                <a:ea typeface="楷体_GB2312" pitchFamily="49" charset="-122"/>
              </a:rPr>
              <a:t>．形容词的为动用法</a:t>
            </a:r>
            <a:r>
              <a:rPr lang="zh-CN" altLang="en-US" sz="3600" b="1" dirty="0">
                <a:latin typeface="楷体_GB2312" pitchFamily="49" charset="-122"/>
                <a:ea typeface="楷体_GB2312" pitchFamily="49" charset="-122"/>
              </a:rPr>
              <a:t/>
            </a:r>
            <a:br>
              <a:rPr lang="zh-CN" altLang="en-US" sz="3600" b="1" dirty="0">
                <a:latin typeface="楷体_GB2312" pitchFamily="49" charset="-122"/>
                <a:ea typeface="楷体_GB2312" pitchFamily="49" charset="-122"/>
              </a:rPr>
            </a:br>
            <a:r>
              <a:rPr lang="zh-CN" altLang="en-US" sz="3600" b="1" dirty="0">
                <a:latin typeface="楷体_GB2312" pitchFamily="49" charset="-122"/>
                <a:ea typeface="楷体_GB2312" pitchFamily="49" charset="-122"/>
              </a:rPr>
              <a:t>　</a:t>
            </a:r>
            <a:r>
              <a:rPr lang="zh-CN" altLang="en-US" sz="2800" b="1" dirty="0">
                <a:solidFill>
                  <a:srgbClr val="020202"/>
                </a:solidFill>
                <a:latin typeface="楷体_GB2312" pitchFamily="49" charset="-122"/>
                <a:ea typeface="楷体" panose="02010609060101010101" pitchFamily="49" charset="-122"/>
              </a:rPr>
              <a:t>形容词的为动用法，就是用如动词的形容词所表示的性质或状态是主语为宾语而产生的。</a:t>
            </a:r>
            <a:r>
              <a:rPr lang="zh-CN" altLang="en-US" sz="2800" b="1" dirty="0">
                <a:solidFill>
                  <a:srgbClr val="FF0000"/>
                </a:solidFill>
                <a:latin typeface="楷体_GB2312" pitchFamily="49" charset="-122"/>
                <a:ea typeface="楷体" panose="02010609060101010101" pitchFamily="49" charset="-122"/>
              </a:rPr>
              <a:t>例如：</a:t>
            </a:r>
            <a:r>
              <a:rPr lang="zh-CN" altLang="en-US" sz="2800" b="1" dirty="0">
                <a:latin typeface="楷体_GB2312" pitchFamily="49" charset="-122"/>
                <a:ea typeface="楷体" panose="02010609060101010101" pitchFamily="49" charset="-122"/>
              </a:rPr>
              <a:t/>
            </a:r>
            <a:br>
              <a:rPr lang="zh-CN" altLang="en-US" sz="2800" b="1" dirty="0">
                <a:latin typeface="楷体_GB2312" pitchFamily="49" charset="-122"/>
                <a:ea typeface="楷体" panose="02010609060101010101" pitchFamily="49" charset="-122"/>
              </a:rPr>
            </a:br>
            <a:r>
              <a:rPr lang="zh-CN" altLang="en-US" sz="3600" b="1" dirty="0">
                <a:latin typeface="楷体_GB2312" pitchFamily="49" charset="-122"/>
                <a:ea typeface="楷体" panose="02010609060101010101" pitchFamily="49" charset="-122"/>
              </a:rPr>
              <a:t>　</a:t>
            </a:r>
            <a:r>
              <a:rPr lang="zh-CN" altLang="en-US" b="1" dirty="0">
                <a:solidFill>
                  <a:srgbClr val="0000CC"/>
                </a:solidFill>
                <a:latin typeface="楷体_GB2312" pitchFamily="49" charset="-122"/>
                <a:ea typeface="楷体" panose="02010609060101010101" pitchFamily="49" charset="-122"/>
              </a:rPr>
              <a:t>①天下苦秦久矣。（</a:t>
            </a:r>
            <a:r>
              <a:rPr lang="en-US" altLang="zh-CN" b="1" dirty="0">
                <a:solidFill>
                  <a:srgbClr val="0000CC"/>
                </a:solidFill>
                <a:latin typeface="楷体_GB2312"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史记</a:t>
            </a:r>
            <a:r>
              <a:rPr lang="en-US" altLang="zh-CN" b="1" dirty="0">
                <a:solidFill>
                  <a:srgbClr val="0000CC"/>
                </a:solidFill>
                <a:latin typeface="楷体" panose="02010609060101010101"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陈涉世家</a:t>
            </a:r>
            <a:r>
              <a:rPr lang="en-US" altLang="zh-CN" b="1" dirty="0">
                <a:solidFill>
                  <a:srgbClr val="0000CC"/>
                </a:solidFill>
                <a:latin typeface="楷体_GB2312" pitchFamily="49" charset="-122"/>
                <a:ea typeface="楷体" panose="02010609060101010101" pitchFamily="49" charset="-122"/>
              </a:rPr>
              <a:t>》</a:t>
            </a:r>
            <a:r>
              <a:rPr lang="zh-CN" altLang="en-US" b="1" dirty="0">
                <a:solidFill>
                  <a:srgbClr val="0000CC"/>
                </a:solidFill>
                <a:latin typeface="楷体_GB2312" pitchFamily="49" charset="-122"/>
                <a:ea typeface="楷体" panose="02010609060101010101" pitchFamily="49" charset="-122"/>
              </a:rPr>
              <a:t>）</a:t>
            </a:r>
            <a:r>
              <a:rPr lang="zh-CN" altLang="en-US" b="1" dirty="0">
                <a:latin typeface="楷体_GB2312" pitchFamily="49" charset="-122"/>
                <a:ea typeface="楷体" panose="02010609060101010101" pitchFamily="49" charset="-122"/>
              </a:rPr>
              <a:t/>
            </a:r>
            <a:br>
              <a:rPr lang="zh-CN" altLang="en-US" b="1" dirty="0">
                <a:latin typeface="楷体_GB2312" pitchFamily="49" charset="-122"/>
                <a:ea typeface="楷体" panose="02010609060101010101" pitchFamily="49" charset="-122"/>
              </a:rPr>
            </a:br>
            <a:r>
              <a:rPr lang="zh-CN" altLang="en-US" sz="3600" b="1" dirty="0">
                <a:latin typeface="楷体_GB2312" pitchFamily="49" charset="-122"/>
                <a:ea typeface="楷体" panose="02010609060101010101" pitchFamily="49" charset="-122"/>
              </a:rPr>
              <a:t>　</a:t>
            </a:r>
            <a:r>
              <a:rPr lang="zh-CN" altLang="en-US" b="1" dirty="0">
                <a:solidFill>
                  <a:srgbClr val="A50021"/>
                </a:solidFill>
                <a:latin typeface="楷体_GB2312" pitchFamily="49" charset="-122"/>
                <a:ea typeface="楷体" panose="02010609060101010101" pitchFamily="49" charset="-122"/>
              </a:rPr>
              <a:t>例①</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字是形容词用作动词，有</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为</a:t>
            </a:r>
            <a:r>
              <a:rPr lang="en-US" altLang="zh-CN"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而苦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之意，</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苦秦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即</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为秦而苦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是宾语，是主语产生</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苦</a:t>
            </a:r>
            <a:r>
              <a:rPr lang="zh-CN" altLang="en-US" b="1" dirty="0">
                <a:solidFill>
                  <a:srgbClr val="A50021"/>
                </a:solidFill>
                <a:latin typeface="楷体" panose="02010609060101010101" pitchFamily="49" charset="-122"/>
                <a:ea typeface="楷体" panose="02010609060101010101" pitchFamily="49" charset="-122"/>
              </a:rPr>
              <a:t>“</a:t>
            </a:r>
            <a:r>
              <a:rPr lang="zh-CN" altLang="en-US" b="1" dirty="0">
                <a:solidFill>
                  <a:srgbClr val="A50021"/>
                </a:solidFill>
                <a:latin typeface="楷体_GB2312" pitchFamily="49" charset="-122"/>
                <a:ea typeface="楷体" panose="02010609060101010101" pitchFamily="49" charset="-122"/>
              </a:rPr>
              <a:t>的原因。</a:t>
            </a:r>
            <a:endParaRPr lang="zh-CN" altLang="en-US" dirty="0">
              <a:solidFill>
                <a:srgbClr val="A50021"/>
              </a:solidFill>
              <a:ea typeface="楷体" panose="02010609060101010101" pitchFamily="49" charset="-122"/>
            </a:endParaRPr>
          </a:p>
        </p:txBody>
      </p:sp>
    </p:spTree>
  </p:cSld>
  <p:clrMapOvr>
    <a:masterClrMapping/>
  </p:clrMapOvr>
  <p:transition>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27</a:t>
            </a:fld>
            <a:endParaRPr lang="en-US" altLang="zh-CN" sz="1400" dirty="0">
              <a:latin typeface="Verdana" panose="020B0604030504040204" pitchFamily="34" charset="0"/>
            </a:endParaRPr>
          </a:p>
        </p:txBody>
      </p:sp>
      <p:sp>
        <p:nvSpPr>
          <p:cNvPr id="39939" name="Text Box 3"/>
          <p:cNvSpPr txBox="1"/>
          <p:nvPr/>
        </p:nvSpPr>
        <p:spPr>
          <a:xfrm>
            <a:off x="228600" y="762000"/>
            <a:ext cx="8675688" cy="4525963"/>
          </a:xfrm>
          <a:prstGeom prst="rect">
            <a:avLst/>
          </a:prstGeom>
          <a:noFill/>
          <a:ln w="9525">
            <a:noFill/>
          </a:ln>
        </p:spPr>
        <p:txBody>
          <a:bodyPr>
            <a:spAutoFit/>
          </a:bodyPr>
          <a:lstStyle/>
          <a:p>
            <a:pPr>
              <a:lnSpc>
                <a:spcPct val="130000"/>
              </a:lnSpc>
            </a:pPr>
            <a:r>
              <a:rPr lang="zh-CN" altLang="en-US" sz="3200" b="1" dirty="0">
                <a:solidFill>
                  <a:srgbClr val="CC0000"/>
                </a:solidFill>
                <a:latin typeface="黑体" panose="02010609060101010101" pitchFamily="49" charset="-122"/>
                <a:ea typeface="黑体" panose="02010609060101010101" pitchFamily="49" charset="-122"/>
              </a:rPr>
              <a:t>一、数词用作动词</a:t>
            </a:r>
            <a:endParaRPr lang="zh-CN" altLang="en-US" sz="3200" b="1" dirty="0">
              <a:solidFill>
                <a:srgbClr val="000000"/>
              </a:solidFill>
              <a:latin typeface="楷体_GB2312" pitchFamily="49" charset="-122"/>
              <a:ea typeface="楷体_GB2312" pitchFamily="49" charset="-122"/>
            </a:endParaRPr>
          </a:p>
          <a:p>
            <a:pPr>
              <a:lnSpc>
                <a:spcPct val="130000"/>
              </a:lnSpc>
            </a:pPr>
            <a:r>
              <a:rPr lang="zh-CN" altLang="en-US" sz="3200" b="1" dirty="0">
                <a:solidFill>
                  <a:srgbClr val="000000"/>
                </a:solidFill>
                <a:latin typeface="楷体_GB2312" pitchFamily="49" charset="-122"/>
                <a:ea typeface="楷体_GB2312" pitchFamily="49" charset="-122"/>
              </a:rPr>
              <a:t>  六王毕，四海</a:t>
            </a:r>
            <a:r>
              <a:rPr lang="zh-CN" altLang="en-US" sz="3200" b="1" u="sng" dirty="0">
                <a:solidFill>
                  <a:srgbClr val="CC0000"/>
                </a:solidFill>
                <a:latin typeface="楷体_GB2312" pitchFamily="49" charset="-122"/>
                <a:ea typeface="楷体_GB2312" pitchFamily="49" charset="-122"/>
              </a:rPr>
              <a:t>一</a:t>
            </a:r>
            <a:r>
              <a:rPr lang="zh-CN" altLang="en-US" sz="3200" b="1" dirty="0">
                <a:solidFill>
                  <a:srgbClr val="000000"/>
                </a:solidFill>
                <a:latin typeface="楷体_GB2312" pitchFamily="49" charset="-122"/>
                <a:ea typeface="楷体_GB2312" pitchFamily="49" charset="-122"/>
              </a:rPr>
              <a:t> </a:t>
            </a:r>
          </a:p>
          <a:p>
            <a:pPr>
              <a:lnSpc>
                <a:spcPct val="130000"/>
              </a:lnSpc>
            </a:pPr>
            <a:r>
              <a:rPr lang="zh-CN" altLang="en-US" sz="3200" b="1" dirty="0">
                <a:solidFill>
                  <a:srgbClr val="000000"/>
                </a:solidFill>
                <a:latin typeface="楷体_GB2312" pitchFamily="49" charset="-122"/>
                <a:ea typeface="楷体_GB2312" pitchFamily="49" charset="-122"/>
              </a:rPr>
              <a:t>  以其无礼于晋且</a:t>
            </a:r>
            <a:r>
              <a:rPr lang="zh-CN" altLang="en-US" sz="3200" b="1" u="sng" dirty="0">
                <a:solidFill>
                  <a:srgbClr val="CC0000"/>
                </a:solidFill>
                <a:latin typeface="楷体_GB2312" pitchFamily="49" charset="-122"/>
                <a:ea typeface="楷体_GB2312" pitchFamily="49" charset="-122"/>
              </a:rPr>
              <a:t>贰</a:t>
            </a:r>
            <a:r>
              <a:rPr lang="zh-CN" altLang="en-US" sz="3200" b="1" dirty="0">
                <a:solidFill>
                  <a:srgbClr val="000000"/>
                </a:solidFill>
                <a:latin typeface="楷体_GB2312" pitchFamily="49" charset="-122"/>
                <a:ea typeface="楷体_GB2312" pitchFamily="49" charset="-122"/>
              </a:rPr>
              <a:t>于楚也</a:t>
            </a:r>
          </a:p>
          <a:p>
            <a:pPr>
              <a:lnSpc>
                <a:spcPct val="130000"/>
              </a:lnSpc>
            </a:pPr>
            <a:r>
              <a:rPr lang="zh-CN" altLang="en-US" sz="3200" b="1" dirty="0">
                <a:solidFill>
                  <a:srgbClr val="000000"/>
                </a:solidFill>
                <a:latin typeface="楷体_GB2312" pitchFamily="49" charset="-122"/>
                <a:ea typeface="楷体_GB2312" pitchFamily="49" charset="-122"/>
              </a:rPr>
              <a:t>  与臣而将</a:t>
            </a:r>
            <a:r>
              <a:rPr lang="zh-CN" altLang="en-US" sz="3200" b="1" dirty="0">
                <a:solidFill>
                  <a:srgbClr val="CC0000"/>
                </a:solidFill>
                <a:latin typeface="楷体_GB2312" pitchFamily="49" charset="-122"/>
                <a:ea typeface="楷体_GB2312" pitchFamily="49" charset="-122"/>
              </a:rPr>
              <a:t>四</a:t>
            </a:r>
            <a:r>
              <a:rPr lang="zh-CN" altLang="en-US" sz="3200" b="1" dirty="0">
                <a:solidFill>
                  <a:srgbClr val="000000"/>
                </a:solidFill>
                <a:latin typeface="楷体_GB2312" pitchFamily="49" charset="-122"/>
                <a:ea typeface="楷体_GB2312" pitchFamily="49" charset="-122"/>
              </a:rPr>
              <a:t>矣</a:t>
            </a:r>
          </a:p>
          <a:p>
            <a:pPr>
              <a:lnSpc>
                <a:spcPct val="130000"/>
              </a:lnSpc>
            </a:pPr>
            <a:r>
              <a:rPr lang="zh-CN" altLang="en-US" sz="3200" b="1" dirty="0">
                <a:solidFill>
                  <a:srgbClr val="CC0000"/>
                </a:solidFill>
                <a:latin typeface="黑体" panose="02010609060101010101" pitchFamily="49" charset="-122"/>
                <a:ea typeface="黑体" panose="02010609060101010101" pitchFamily="49" charset="-122"/>
              </a:rPr>
              <a:t>二、数词用作形容词</a:t>
            </a:r>
          </a:p>
          <a:p>
            <a:pPr>
              <a:lnSpc>
                <a:spcPct val="130000"/>
              </a:lnSpc>
            </a:pPr>
            <a:r>
              <a:rPr lang="zh-CN" altLang="en-US" sz="3200" b="1" dirty="0">
                <a:solidFill>
                  <a:srgbClr val="000000"/>
                </a:solidFill>
                <a:latin typeface="楷体_GB2312" pitchFamily="49" charset="-122"/>
                <a:ea typeface="楷体_GB2312" pitchFamily="49" charset="-122"/>
              </a:rPr>
              <a:t>  ①蚓无爪牙之利</a:t>
            </a:r>
            <a:r>
              <a:rPr lang="en-US" altLang="zh-CN" sz="3200" b="1" dirty="0">
                <a:solidFill>
                  <a:srgbClr val="000000"/>
                </a:solidFill>
                <a:latin typeface="Arial" panose="020B0604020202020204" pitchFamily="34" charset="0"/>
                <a:ea typeface="楷体_GB2312" pitchFamily="49" charset="-122"/>
              </a:rPr>
              <a:t>……</a:t>
            </a:r>
            <a:r>
              <a:rPr lang="zh-CN" altLang="en-US" sz="3200" b="1" dirty="0">
                <a:solidFill>
                  <a:srgbClr val="000000"/>
                </a:solidFill>
                <a:latin typeface="楷体_GB2312" pitchFamily="49" charset="-122"/>
                <a:ea typeface="楷体_GB2312" pitchFamily="49" charset="-122"/>
              </a:rPr>
              <a:t>用心</a:t>
            </a:r>
            <a:r>
              <a:rPr lang="zh-CN" altLang="en-US" sz="3200" b="1" u="sng" dirty="0">
                <a:solidFill>
                  <a:srgbClr val="CC0000"/>
                </a:solidFill>
                <a:latin typeface="楷体_GB2312" pitchFamily="49" charset="-122"/>
                <a:ea typeface="楷体_GB2312" pitchFamily="49" charset="-122"/>
              </a:rPr>
              <a:t>一</a:t>
            </a:r>
            <a:r>
              <a:rPr lang="zh-CN" altLang="en-US" sz="3200" b="1" dirty="0">
                <a:solidFill>
                  <a:srgbClr val="000000"/>
                </a:solidFill>
                <a:latin typeface="楷体_GB2312" pitchFamily="49" charset="-122"/>
                <a:ea typeface="楷体_GB2312" pitchFamily="49" charset="-122"/>
              </a:rPr>
              <a:t>也  </a:t>
            </a:r>
          </a:p>
          <a:p>
            <a:pPr>
              <a:lnSpc>
                <a:spcPct val="130000"/>
              </a:lnSpc>
            </a:pPr>
            <a:r>
              <a:rPr lang="zh-CN" altLang="en-US" sz="3200" b="1" dirty="0">
                <a:solidFill>
                  <a:srgbClr val="000000"/>
                </a:solidFill>
                <a:latin typeface="楷体_GB2312" pitchFamily="49" charset="-122"/>
                <a:ea typeface="楷体_GB2312" pitchFamily="49" charset="-122"/>
              </a:rPr>
              <a:t>  ②</a:t>
            </a:r>
            <a:r>
              <a:rPr lang="zh-CN" altLang="en-US" sz="3200" b="1" u="sng" dirty="0">
                <a:solidFill>
                  <a:srgbClr val="CC0000"/>
                </a:solidFill>
                <a:latin typeface="楷体_GB2312" pitchFamily="49" charset="-122"/>
                <a:ea typeface="楷体_GB2312" pitchFamily="49" charset="-122"/>
              </a:rPr>
              <a:t>二三</a:t>
            </a:r>
            <a:r>
              <a:rPr lang="zh-CN" altLang="en-US" sz="3200" b="1" dirty="0">
                <a:solidFill>
                  <a:srgbClr val="000000"/>
                </a:solidFill>
                <a:latin typeface="楷体_GB2312" pitchFamily="49" charset="-122"/>
                <a:ea typeface="楷体_GB2312" pitchFamily="49" charset="-122"/>
              </a:rPr>
              <a:t>其德</a:t>
            </a:r>
            <a:endParaRPr lang="en-US" altLang="x-none" sz="3200" b="1" dirty="0">
              <a:solidFill>
                <a:srgbClr val="000000"/>
              </a:solidFill>
              <a:latin typeface="楷体_GB2312" pitchFamily="49" charset="-122"/>
              <a:ea typeface="楷体_GB2312" pitchFamily="49" charset="-122"/>
            </a:endParaRPr>
          </a:p>
        </p:txBody>
      </p:sp>
      <p:sp>
        <p:nvSpPr>
          <p:cNvPr id="39940" name="Text Box 4"/>
          <p:cNvSpPr txBox="1"/>
          <p:nvPr/>
        </p:nvSpPr>
        <p:spPr>
          <a:xfrm>
            <a:off x="5486400" y="1384300"/>
            <a:ext cx="3429000" cy="1358900"/>
          </a:xfrm>
          <a:prstGeom prst="rect">
            <a:avLst/>
          </a:prstGeom>
          <a:noFill/>
          <a:ln w="9525">
            <a:noFill/>
          </a:ln>
        </p:spPr>
        <p:txBody>
          <a:bodyPr>
            <a:spAutoFit/>
          </a:bodyPr>
          <a:lstStyle/>
          <a:p>
            <a:pPr>
              <a:lnSpc>
                <a:spcPct val="130000"/>
              </a:lnSpc>
            </a:pPr>
            <a:r>
              <a:rPr lang="zh-CN" altLang="en-US" sz="3200" b="1" dirty="0">
                <a:solidFill>
                  <a:srgbClr val="CC0000"/>
                </a:solidFill>
                <a:latin typeface="楷体_GB2312" pitchFamily="49" charset="-122"/>
                <a:ea typeface="楷体_GB2312" pitchFamily="49" charset="-122"/>
              </a:rPr>
              <a:t>（统一）</a:t>
            </a:r>
            <a:endParaRPr lang="zh-CN" altLang="en-US" sz="1000" b="1" dirty="0">
              <a:solidFill>
                <a:srgbClr val="CC0000"/>
              </a:solidFill>
              <a:latin typeface="楷体_GB2312" pitchFamily="49" charset="-122"/>
              <a:ea typeface="楷体_GB2312" pitchFamily="49" charset="-122"/>
            </a:endParaRPr>
          </a:p>
          <a:p>
            <a:pPr>
              <a:lnSpc>
                <a:spcPct val="130000"/>
              </a:lnSpc>
            </a:pPr>
            <a:r>
              <a:rPr lang="zh-CN" altLang="en-US" sz="3200" b="1" dirty="0">
                <a:solidFill>
                  <a:srgbClr val="CC0000"/>
                </a:solidFill>
                <a:latin typeface="楷体_GB2312" pitchFamily="49" charset="-122"/>
                <a:ea typeface="楷体_GB2312" pitchFamily="49" charset="-122"/>
              </a:rPr>
              <a:t>（从属二主）</a:t>
            </a:r>
          </a:p>
        </p:txBody>
      </p:sp>
      <p:sp>
        <p:nvSpPr>
          <p:cNvPr id="39941" name="Text Box 5"/>
          <p:cNvSpPr txBox="1"/>
          <p:nvPr/>
        </p:nvSpPr>
        <p:spPr>
          <a:xfrm>
            <a:off x="2971800" y="4608513"/>
            <a:ext cx="5334000" cy="725487"/>
          </a:xfrm>
          <a:prstGeom prst="rect">
            <a:avLst/>
          </a:prstGeom>
          <a:noFill/>
          <a:ln w="9525">
            <a:noFill/>
          </a:ln>
        </p:spPr>
        <p:txBody>
          <a:bodyPr>
            <a:spAutoFit/>
          </a:bodyPr>
          <a:lstStyle/>
          <a:p>
            <a:pPr>
              <a:lnSpc>
                <a:spcPct val="130000"/>
              </a:lnSpc>
            </a:pPr>
            <a:r>
              <a:rPr lang="zh-CN" altLang="en-US" sz="3200" b="1" dirty="0">
                <a:solidFill>
                  <a:srgbClr val="CC0000"/>
                </a:solidFill>
                <a:latin typeface="楷体_GB2312" pitchFamily="49" charset="-122"/>
                <a:ea typeface="楷体_GB2312" pitchFamily="49" charset="-122"/>
                <a:sym typeface="Wingdings" panose="05000000000000000000" pitchFamily="2" charset="2"/>
              </a:rPr>
              <a:t>（</a:t>
            </a:r>
            <a:r>
              <a:rPr lang="zh-CN" altLang="en-US" sz="3200" b="1" dirty="0">
                <a:solidFill>
                  <a:srgbClr val="CC0000"/>
                </a:solidFill>
                <a:latin typeface="楷体_GB2312" pitchFamily="49" charset="-122"/>
                <a:ea typeface="楷体_GB2312" pitchFamily="49" charset="-122"/>
              </a:rPr>
              <a:t>不专一，反复无常）</a:t>
            </a:r>
          </a:p>
        </p:txBody>
      </p:sp>
      <p:pic>
        <p:nvPicPr>
          <p:cNvPr id="37894" name="Picture 6" descr="图片10"/>
          <p:cNvPicPr>
            <a:picLocks noChangeAspect="1"/>
          </p:cNvPicPr>
          <p:nvPr/>
        </p:nvPicPr>
        <p:blipFill>
          <a:blip r:embed="rId2" cstate="print"/>
          <a:stretch>
            <a:fillRect/>
          </a:stretch>
        </p:blipFill>
        <p:spPr>
          <a:xfrm>
            <a:off x="6294438" y="0"/>
            <a:ext cx="2849562" cy="1557338"/>
          </a:xfrm>
          <a:prstGeom prst="rect">
            <a:avLst/>
          </a:prstGeom>
          <a:noFill/>
          <a:ln w="9525">
            <a:noFill/>
          </a:ln>
        </p:spPr>
      </p:pic>
      <p:sp>
        <p:nvSpPr>
          <p:cNvPr id="39943" name="Text Box 7"/>
          <p:cNvSpPr txBox="1"/>
          <p:nvPr/>
        </p:nvSpPr>
        <p:spPr>
          <a:xfrm>
            <a:off x="3581400" y="2667000"/>
            <a:ext cx="3048000" cy="725488"/>
          </a:xfrm>
          <a:prstGeom prst="rect">
            <a:avLst/>
          </a:prstGeom>
          <a:noFill/>
          <a:ln w="9525">
            <a:noFill/>
          </a:ln>
        </p:spPr>
        <p:txBody>
          <a:bodyPr>
            <a:spAutoFit/>
          </a:bodyPr>
          <a:lstStyle/>
          <a:p>
            <a:pPr>
              <a:lnSpc>
                <a:spcPct val="130000"/>
              </a:lnSpc>
            </a:pPr>
            <a:r>
              <a:rPr lang="zh-CN" altLang="en-US" sz="3200" b="1" dirty="0">
                <a:solidFill>
                  <a:srgbClr val="CC0000"/>
                </a:solidFill>
                <a:latin typeface="楷体_GB2312" pitchFamily="49" charset="-122"/>
                <a:ea typeface="楷体_GB2312" pitchFamily="49" charset="-122"/>
              </a:rPr>
              <a:t>（成为四个）</a:t>
            </a:r>
            <a:endParaRPr lang="zh-CN" altLang="en-US" sz="1000" b="1" dirty="0">
              <a:solidFill>
                <a:srgbClr val="CC0000"/>
              </a:solidFill>
              <a:latin typeface="楷体_GB2312" pitchFamily="49" charset="-122"/>
              <a:ea typeface="楷体_GB2312" pitchFamily="49" charset="-122"/>
            </a:endParaRPr>
          </a:p>
        </p:txBody>
      </p:sp>
      <p:sp>
        <p:nvSpPr>
          <p:cNvPr id="37896" name="Text Box 4"/>
          <p:cNvSpPr txBox="1"/>
          <p:nvPr/>
        </p:nvSpPr>
        <p:spPr>
          <a:xfrm>
            <a:off x="0" y="76200"/>
            <a:ext cx="5832475" cy="701675"/>
          </a:xfrm>
          <a:prstGeom prst="rect">
            <a:avLst/>
          </a:prstGeom>
          <a:noFill/>
          <a:ln w="9525">
            <a:noFill/>
          </a:ln>
        </p:spPr>
        <p:txBody>
          <a:bodyPr>
            <a:spAutoFit/>
          </a:bodyPr>
          <a:lstStyle/>
          <a:p>
            <a:pPr>
              <a:spcBef>
                <a:spcPct val="50000"/>
              </a:spcBef>
            </a:pPr>
            <a:r>
              <a:rPr lang="zh-CN" altLang="en-US" sz="4000" b="1" dirty="0">
                <a:latin typeface="楷体_GB2312" pitchFamily="49" charset="-122"/>
                <a:ea typeface="楷体_GB2312" pitchFamily="49" charset="-122"/>
              </a:rPr>
              <a:t>（五）数词活用</a:t>
            </a:r>
          </a:p>
        </p:txBody>
      </p:sp>
      <p:sp>
        <p:nvSpPr>
          <p:cNvPr id="38921" name="Text Box 5"/>
          <p:cNvSpPr txBox="1"/>
          <p:nvPr/>
        </p:nvSpPr>
        <p:spPr>
          <a:xfrm>
            <a:off x="6324600" y="3962400"/>
            <a:ext cx="2438400" cy="725488"/>
          </a:xfrm>
          <a:prstGeom prst="rect">
            <a:avLst/>
          </a:prstGeom>
          <a:noFill/>
          <a:ln w="9525">
            <a:noFill/>
          </a:ln>
        </p:spPr>
        <p:txBody>
          <a:bodyPr>
            <a:spAutoFit/>
          </a:bodyPr>
          <a:lstStyle/>
          <a:p>
            <a:pPr>
              <a:lnSpc>
                <a:spcPct val="130000"/>
              </a:lnSpc>
            </a:pPr>
            <a:r>
              <a:rPr lang="zh-CN" altLang="en-US" sz="3200" b="1" dirty="0">
                <a:solidFill>
                  <a:srgbClr val="CC0000"/>
                </a:solidFill>
                <a:latin typeface="楷体_GB2312" pitchFamily="49" charset="-122"/>
                <a:ea typeface="楷体_GB2312" pitchFamily="49" charset="-122"/>
              </a:rPr>
              <a:t>（专一）</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checkerboard(across)">
                                      <p:cBhvr>
                                        <p:cTn id="7" dur="500"/>
                                        <p:tgtEl>
                                          <p:spTgt spid="3993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9939">
                                            <p:txEl>
                                              <p:pRg st="1" end="1"/>
                                            </p:txEl>
                                          </p:spTgt>
                                        </p:tgtEl>
                                        <p:attrNameLst>
                                          <p:attrName>style.visibility</p:attrName>
                                        </p:attrNameLst>
                                      </p:cBhvr>
                                      <p:to>
                                        <p:strVal val="visible"/>
                                      </p:to>
                                    </p:set>
                                    <p:animEffect transition="in" filter="checkerboard(across)">
                                      <p:cBhvr>
                                        <p:cTn id="10" dur="500"/>
                                        <p:tgtEl>
                                          <p:spTgt spid="39939">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9939">
                                            <p:txEl>
                                              <p:pRg st="2" end="2"/>
                                            </p:txEl>
                                          </p:spTgt>
                                        </p:tgtEl>
                                        <p:attrNameLst>
                                          <p:attrName>style.visibility</p:attrName>
                                        </p:attrNameLst>
                                      </p:cBhvr>
                                      <p:to>
                                        <p:strVal val="visible"/>
                                      </p:to>
                                    </p:set>
                                    <p:animEffect transition="in" filter="checkerboard(across)">
                                      <p:cBhvr>
                                        <p:cTn id="13" dur="500"/>
                                        <p:tgtEl>
                                          <p:spTgt spid="39939">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9939">
                                            <p:txEl>
                                              <p:pRg st="3" end="3"/>
                                            </p:txEl>
                                          </p:spTgt>
                                        </p:tgtEl>
                                        <p:attrNameLst>
                                          <p:attrName>style.visibility</p:attrName>
                                        </p:attrNameLst>
                                      </p:cBhvr>
                                      <p:to>
                                        <p:strVal val="visible"/>
                                      </p:to>
                                    </p:set>
                                    <p:animEffect transition="in" filter="checkerboard(across)">
                                      <p:cBhvr>
                                        <p:cTn id="16" dur="500"/>
                                        <p:tgtEl>
                                          <p:spTgt spid="3993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9940">
                                            <p:txEl>
                                              <p:pRg st="0" end="0"/>
                                            </p:txEl>
                                          </p:spTgt>
                                        </p:tgtEl>
                                        <p:attrNameLst>
                                          <p:attrName>style.visibility</p:attrName>
                                        </p:attrNameLst>
                                      </p:cBhvr>
                                      <p:to>
                                        <p:strVal val="visible"/>
                                      </p:to>
                                    </p:set>
                                    <p:animEffect transition="in" filter="slide(fromBottom)">
                                      <p:cBhvr>
                                        <p:cTn id="21" dur="500"/>
                                        <p:tgtEl>
                                          <p:spTgt spid="3994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39940">
                                            <p:txEl>
                                              <p:pRg st="1" end="1"/>
                                            </p:txEl>
                                          </p:spTgt>
                                        </p:tgtEl>
                                        <p:attrNameLst>
                                          <p:attrName>style.visibility</p:attrName>
                                        </p:attrNameLst>
                                      </p:cBhvr>
                                      <p:to>
                                        <p:strVal val="visible"/>
                                      </p:to>
                                    </p:set>
                                    <p:animEffect transition="in" filter="slide(fromBottom)">
                                      <p:cBhvr>
                                        <p:cTn id="26" dur="500"/>
                                        <p:tgtEl>
                                          <p:spTgt spid="39940">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9943">
                                            <p:txEl>
                                              <p:pRg st="0" end="0"/>
                                            </p:txEl>
                                          </p:spTgt>
                                        </p:tgtEl>
                                        <p:attrNameLst>
                                          <p:attrName>style.visibility</p:attrName>
                                        </p:attrNameLst>
                                      </p:cBhvr>
                                      <p:to>
                                        <p:strVal val="visible"/>
                                      </p:to>
                                    </p:set>
                                    <p:animEffect transition="in" filter="slide(fromBottom)">
                                      <p:cBhvr>
                                        <p:cTn id="31" dur="500"/>
                                        <p:tgtEl>
                                          <p:spTgt spid="39943">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nodeType="clickEffect">
                                  <p:stCondLst>
                                    <p:cond delay="0"/>
                                  </p:stCondLst>
                                  <p:childTnLst>
                                    <p:set>
                                      <p:cBhvr>
                                        <p:cTn id="35" dur="1" fill="hold">
                                          <p:stCondLst>
                                            <p:cond delay="0"/>
                                          </p:stCondLst>
                                        </p:cTn>
                                        <p:tgtEl>
                                          <p:spTgt spid="39939">
                                            <p:txEl>
                                              <p:pRg st="4" end="4"/>
                                            </p:txEl>
                                          </p:spTgt>
                                        </p:tgtEl>
                                        <p:attrNameLst>
                                          <p:attrName>style.visibility</p:attrName>
                                        </p:attrNameLst>
                                      </p:cBhvr>
                                      <p:to>
                                        <p:strVal val="visible"/>
                                      </p:to>
                                    </p:set>
                                    <p:animEffect transition="in" filter="checkerboard(across)">
                                      <p:cBhvr>
                                        <p:cTn id="36" dur="500"/>
                                        <p:tgtEl>
                                          <p:spTgt spid="39939">
                                            <p:txEl>
                                              <p:pRg st="4" end="4"/>
                                            </p:txEl>
                                          </p:spTgt>
                                        </p:tgtEl>
                                      </p:cBhvr>
                                    </p:animEffect>
                                  </p:childTnLst>
                                </p:cTn>
                              </p:par>
                              <p:par>
                                <p:cTn id="37" presetID="5" presetClass="entr" presetSubtype="10" fill="hold" nodeType="withEffect">
                                  <p:stCondLst>
                                    <p:cond delay="0"/>
                                  </p:stCondLst>
                                  <p:childTnLst>
                                    <p:set>
                                      <p:cBhvr>
                                        <p:cTn id="38" dur="1" fill="hold">
                                          <p:stCondLst>
                                            <p:cond delay="0"/>
                                          </p:stCondLst>
                                        </p:cTn>
                                        <p:tgtEl>
                                          <p:spTgt spid="39939">
                                            <p:txEl>
                                              <p:pRg st="5" end="5"/>
                                            </p:txEl>
                                          </p:spTgt>
                                        </p:tgtEl>
                                        <p:attrNameLst>
                                          <p:attrName>style.visibility</p:attrName>
                                        </p:attrNameLst>
                                      </p:cBhvr>
                                      <p:to>
                                        <p:strVal val="visible"/>
                                      </p:to>
                                    </p:set>
                                    <p:animEffect transition="in" filter="checkerboard(across)">
                                      <p:cBhvr>
                                        <p:cTn id="39" dur="500"/>
                                        <p:tgtEl>
                                          <p:spTgt spid="39939">
                                            <p:txEl>
                                              <p:pRg st="5" end="5"/>
                                            </p:txEl>
                                          </p:spTgt>
                                        </p:tgtEl>
                                      </p:cBhvr>
                                    </p:animEffect>
                                  </p:childTnLst>
                                </p:cTn>
                              </p:par>
                              <p:par>
                                <p:cTn id="40" presetID="5" presetClass="entr" presetSubtype="10" fill="hold" nodeType="withEffect">
                                  <p:stCondLst>
                                    <p:cond delay="0"/>
                                  </p:stCondLst>
                                  <p:childTnLst>
                                    <p:set>
                                      <p:cBhvr>
                                        <p:cTn id="41" dur="1" fill="hold">
                                          <p:stCondLst>
                                            <p:cond delay="0"/>
                                          </p:stCondLst>
                                        </p:cTn>
                                        <p:tgtEl>
                                          <p:spTgt spid="39939">
                                            <p:txEl>
                                              <p:pRg st="6" end="6"/>
                                            </p:txEl>
                                          </p:spTgt>
                                        </p:tgtEl>
                                        <p:attrNameLst>
                                          <p:attrName>style.visibility</p:attrName>
                                        </p:attrNameLst>
                                      </p:cBhvr>
                                      <p:to>
                                        <p:strVal val="visible"/>
                                      </p:to>
                                    </p:set>
                                    <p:animEffect transition="in" filter="checkerboard(across)">
                                      <p:cBhvr>
                                        <p:cTn id="42" dur="500"/>
                                        <p:tgtEl>
                                          <p:spTgt spid="3993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39941">
                                            <p:txEl>
                                              <p:pRg st="0" end="0"/>
                                            </p:txEl>
                                          </p:spTgt>
                                        </p:tgtEl>
                                        <p:attrNameLst>
                                          <p:attrName>style.visibility</p:attrName>
                                        </p:attrNameLst>
                                      </p:cBhvr>
                                      <p:to>
                                        <p:strVal val="visible"/>
                                      </p:to>
                                    </p:set>
                                    <p:animEffect transition="in" filter="slide(fromBottom)">
                                      <p:cBhvr>
                                        <p:cTn id="47" dur="500"/>
                                        <p:tgtEl>
                                          <p:spTgt spid="3994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38921">
                                            <p:txEl>
                                              <p:pRg st="0" end="0"/>
                                            </p:txEl>
                                          </p:spTgt>
                                        </p:tgtEl>
                                        <p:attrNameLst>
                                          <p:attrName>style.visibility</p:attrName>
                                        </p:attrNameLst>
                                      </p:cBhvr>
                                      <p:to>
                                        <p:strVal val="visible"/>
                                      </p:to>
                                    </p:set>
                                    <p:animEffect transition="in" filter="slide(fromBottom)">
                                      <p:cBhvr>
                                        <p:cTn id="52" dur="500"/>
                                        <p:tgtEl>
                                          <p:spTgt spid="389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28</a:t>
            </a:fld>
            <a:endParaRPr lang="en-US" altLang="zh-CN" sz="1400" dirty="0">
              <a:latin typeface="Verdana" panose="020B0604030504040204" pitchFamily="34" charset="0"/>
            </a:endParaRPr>
          </a:p>
        </p:txBody>
      </p:sp>
      <p:pic>
        <p:nvPicPr>
          <p:cNvPr id="8195"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sp>
        <p:nvSpPr>
          <p:cNvPr id="8196" name="Text Box 3"/>
          <p:cNvSpPr txBox="1"/>
          <p:nvPr/>
        </p:nvSpPr>
        <p:spPr>
          <a:xfrm>
            <a:off x="228600" y="304800"/>
            <a:ext cx="3600450" cy="701675"/>
          </a:xfrm>
          <a:prstGeom prst="rect">
            <a:avLst/>
          </a:prstGeom>
          <a:noFill/>
          <a:ln w="9525">
            <a:noFill/>
          </a:ln>
        </p:spPr>
        <p:txBody>
          <a:bodyPr>
            <a:spAutoFit/>
          </a:bodyPr>
          <a:lstStyle/>
          <a:p>
            <a:pPr algn="ctr">
              <a:spcBef>
                <a:spcPct val="50000"/>
              </a:spcBef>
            </a:pPr>
            <a:r>
              <a:rPr lang="zh-CN" altLang="en-US" sz="4000" b="1" dirty="0" smtClean="0">
                <a:solidFill>
                  <a:srgbClr val="020202"/>
                </a:solidFill>
                <a:latin typeface="黑体" panose="02010609060101010101" pitchFamily="49" charset="-122"/>
                <a:ea typeface="黑体" panose="02010609060101010101" pitchFamily="49" charset="-122"/>
              </a:rPr>
              <a:t>三、</a:t>
            </a:r>
            <a:r>
              <a:rPr lang="zh-CN" altLang="en-US" sz="4000" b="1" dirty="0">
                <a:solidFill>
                  <a:srgbClr val="020202"/>
                </a:solidFill>
                <a:latin typeface="黑体" panose="02010609060101010101" pitchFamily="49" charset="-122"/>
                <a:ea typeface="黑体" panose="02010609060101010101" pitchFamily="49" charset="-122"/>
              </a:rPr>
              <a:t>通假字</a:t>
            </a:r>
            <a:endParaRPr lang="zh-CN" altLang="en-US" sz="4000" b="1" dirty="0">
              <a:solidFill>
                <a:srgbClr val="020202"/>
              </a:solidFill>
              <a:latin typeface="Arial" panose="020B0604020202020204" pitchFamily="34" charset="0"/>
              <a:ea typeface="黑体" panose="02010609060101010101" pitchFamily="49" charset="-122"/>
            </a:endParaRPr>
          </a:p>
        </p:txBody>
      </p:sp>
      <p:sp>
        <p:nvSpPr>
          <p:cNvPr id="8197" name="Text Box 4"/>
          <p:cNvSpPr txBox="1"/>
          <p:nvPr/>
        </p:nvSpPr>
        <p:spPr>
          <a:xfrm>
            <a:off x="611188" y="1219200"/>
            <a:ext cx="8075612" cy="5349875"/>
          </a:xfrm>
          <a:prstGeom prst="rect">
            <a:avLst/>
          </a:prstGeom>
          <a:noFill/>
          <a:ln w="9525">
            <a:noFill/>
          </a:ln>
        </p:spPr>
        <p:txBody>
          <a:bodyPr>
            <a:spAutoFit/>
          </a:bodyPr>
          <a:lstStyle/>
          <a:p>
            <a:pPr>
              <a:lnSpc>
                <a:spcPct val="12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古人使用文字，有时没有用该用的某个字，而</a:t>
            </a:r>
            <a:r>
              <a:rPr lang="zh-CN" altLang="en-US" sz="3200" b="1" u="sng" dirty="0">
                <a:solidFill>
                  <a:srgbClr val="CC0000"/>
                </a:solidFill>
                <a:latin typeface="黑体" panose="02010609060101010101" pitchFamily="49" charset="-122"/>
                <a:ea typeface="黑体" panose="02010609060101010101" pitchFamily="49" charset="-122"/>
              </a:rPr>
              <a:t>用另一个读音和它相同或相近的字来替代</a:t>
            </a:r>
            <a:r>
              <a:rPr lang="zh-CN" altLang="en-US" sz="3200" b="1" dirty="0">
                <a:latin typeface="黑体" panose="02010609060101010101" pitchFamily="49" charset="-122"/>
                <a:ea typeface="黑体" panose="02010609060101010101" pitchFamily="49" charset="-122"/>
              </a:rPr>
              <a:t>，这种现象叫</a:t>
            </a:r>
            <a:r>
              <a:rPr lang="zh-CN" altLang="en-US" sz="3200" b="1" dirty="0">
                <a:solidFill>
                  <a:srgbClr val="CC0000"/>
                </a:solidFill>
                <a:latin typeface="黑体" panose="02010609060101010101" pitchFamily="49" charset="-122"/>
                <a:ea typeface="黑体" panose="02010609060101010101" pitchFamily="49" charset="-122"/>
              </a:rPr>
              <a:t>通假</a:t>
            </a:r>
            <a:r>
              <a:rPr lang="zh-CN" altLang="en-US" sz="3200" b="1" dirty="0">
                <a:latin typeface="黑体" panose="02010609060101010101" pitchFamily="49" charset="-122"/>
                <a:ea typeface="黑体" panose="02010609060101010101" pitchFamily="49" charset="-122"/>
              </a:rPr>
              <a:t>。被替代的那个字叫</a:t>
            </a:r>
            <a:r>
              <a:rPr lang="zh-CN" altLang="en-US" sz="3200" b="1" dirty="0">
                <a:solidFill>
                  <a:srgbClr val="CC0000"/>
                </a:solidFill>
                <a:latin typeface="黑体" panose="02010609060101010101" pitchFamily="49" charset="-122"/>
                <a:ea typeface="黑体" panose="02010609060101010101" pitchFamily="49" charset="-122"/>
              </a:rPr>
              <a:t>本字</a:t>
            </a:r>
            <a:r>
              <a:rPr lang="zh-CN" altLang="en-US" sz="3200" b="1" dirty="0">
                <a:latin typeface="黑体" panose="02010609060101010101" pitchFamily="49" charset="-122"/>
                <a:ea typeface="黑体" panose="02010609060101010101" pitchFamily="49" charset="-122"/>
              </a:rPr>
              <a:t>，用来替代的那个字叫</a:t>
            </a:r>
            <a:r>
              <a:rPr lang="zh-CN" altLang="en-US" sz="3200" b="1" dirty="0">
                <a:solidFill>
                  <a:srgbClr val="CC0000"/>
                </a:solidFill>
                <a:latin typeface="黑体" panose="02010609060101010101" pitchFamily="49" charset="-122"/>
                <a:ea typeface="黑体" panose="02010609060101010101" pitchFamily="49" charset="-122"/>
              </a:rPr>
              <a:t>借字</a:t>
            </a:r>
            <a:r>
              <a:rPr lang="zh-CN" altLang="en-US" sz="3200" b="1" dirty="0">
                <a:latin typeface="黑体" panose="02010609060101010101" pitchFamily="49" charset="-122"/>
                <a:ea typeface="黑体" panose="02010609060101010101" pitchFamily="49" charset="-122"/>
              </a:rPr>
              <a:t>，也就是</a:t>
            </a:r>
            <a:r>
              <a:rPr lang="zh-CN" altLang="en-US" sz="3200" b="1" dirty="0">
                <a:solidFill>
                  <a:srgbClr val="CC0000"/>
                </a:solidFill>
                <a:latin typeface="黑体" panose="02010609060101010101" pitchFamily="49" charset="-122"/>
                <a:ea typeface="黑体" panose="02010609060101010101" pitchFamily="49" charset="-122"/>
              </a:rPr>
              <a:t>通假字</a:t>
            </a:r>
            <a:r>
              <a:rPr lang="zh-CN" altLang="en-US" sz="3200" b="1" dirty="0">
                <a:latin typeface="黑体" panose="02010609060101010101" pitchFamily="49" charset="-122"/>
                <a:ea typeface="黑体" panose="02010609060101010101" pitchFamily="49" charset="-122"/>
              </a:rPr>
              <a:t>。</a:t>
            </a:r>
          </a:p>
          <a:p>
            <a:pPr>
              <a:lnSpc>
                <a:spcPct val="120000"/>
              </a:lnSpc>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a:t>
            </a:r>
            <a:r>
              <a:rPr lang="zh-CN" altLang="en-US" sz="3200" b="1" dirty="0">
                <a:solidFill>
                  <a:srgbClr val="020202"/>
                </a:solidFill>
                <a:latin typeface="楷体" panose="02010609060101010101" pitchFamily="49" charset="-122"/>
                <a:ea typeface="楷体" panose="02010609060101010101" pitchFamily="49" charset="-122"/>
              </a:rPr>
              <a:t>强调</a:t>
            </a:r>
            <a:r>
              <a:rPr lang="en-US" altLang="zh-CN" sz="3200" b="1" dirty="0">
                <a:latin typeface="黑体" panose="02010609060101010101" pitchFamily="49" charset="-122"/>
                <a:ea typeface="黑体" panose="02010609060101010101" pitchFamily="49" charset="-122"/>
              </a:rPr>
              <a:t>】</a:t>
            </a:r>
            <a:r>
              <a:rPr lang="zh-CN" altLang="en-US" sz="3200" b="1" dirty="0">
                <a:solidFill>
                  <a:srgbClr val="020202"/>
                </a:solidFill>
                <a:latin typeface="楷体" panose="02010609060101010101" pitchFamily="49" charset="-122"/>
                <a:ea typeface="楷体" panose="02010609060101010101" pitchFamily="49" charset="-122"/>
              </a:rPr>
              <a:t>熟记课内出现过的通假字，以不变应万变！</a:t>
            </a:r>
            <a:endParaRPr lang="en-US" altLang="x-none" sz="3200" b="1" dirty="0">
              <a:solidFill>
                <a:srgbClr val="020202"/>
              </a:solidFill>
              <a:latin typeface="楷体" panose="02010609060101010101" pitchFamily="49" charset="-122"/>
              <a:ea typeface="楷体" panose="02010609060101010101" pitchFamily="49" charset="-122"/>
            </a:endParaRPr>
          </a:p>
          <a:p>
            <a:pPr>
              <a:lnSpc>
                <a:spcPct val="120000"/>
              </a:lnSpc>
            </a:pPr>
            <a:r>
              <a:rPr lang="zh-CN" altLang="en-US" sz="3200" b="1" dirty="0">
                <a:latin typeface="黑体" panose="02010609060101010101" pitchFamily="49" charset="-122"/>
                <a:ea typeface="黑体" panose="02010609060101010101" pitchFamily="49" charset="-122"/>
              </a:rPr>
              <a:t>    </a:t>
            </a:r>
          </a:p>
          <a:p>
            <a:pPr>
              <a:lnSpc>
                <a:spcPct val="120000"/>
              </a:lnSpc>
            </a:pPr>
            <a:r>
              <a:rPr lang="zh-CN" altLang="en-US" sz="3200" b="1" dirty="0">
                <a:latin typeface="黑体" panose="02010609060101010101" pitchFamily="49" charset="-122"/>
                <a:ea typeface="黑体" panose="02010609060101010101" pitchFamily="49" charset="-122"/>
              </a:rPr>
              <a:t>    </a:t>
            </a:r>
          </a:p>
        </p:txBody>
      </p:sp>
      <p:sp>
        <p:nvSpPr>
          <p:cNvPr id="6" name="矩形 5"/>
          <p:cNvSpPr/>
          <p:nvPr/>
        </p:nvSpPr>
        <p:spPr>
          <a:xfrm>
            <a:off x="971600" y="5589240"/>
            <a:ext cx="6434775" cy="1077218"/>
          </a:xfrm>
          <a:prstGeom prst="rect">
            <a:avLst/>
          </a:prstGeom>
        </p:spPr>
        <p:txBody>
          <a:bodyPr wrap="none">
            <a:spAutoFit/>
          </a:bodyPr>
          <a:lstStyle/>
          <a:p>
            <a:r>
              <a:rPr lang="zh-CN" altLang="en-US" b="1" dirty="0" smtClean="0">
                <a:solidFill>
                  <a:srgbClr val="020202"/>
                </a:solidFill>
              </a:rPr>
              <a:t> </a:t>
            </a:r>
            <a:r>
              <a:rPr lang="zh-CN" altLang="en-US" sz="3200" b="1" dirty="0" smtClean="0">
                <a:solidFill>
                  <a:srgbClr val="0000CC"/>
                </a:solidFill>
              </a:rPr>
              <a:t>例如</a:t>
            </a:r>
            <a:r>
              <a:rPr lang="zh-CN" altLang="en-US" sz="3200" b="1" dirty="0" smtClean="0">
                <a:solidFill>
                  <a:srgbClr val="0000CC"/>
                </a:solidFill>
              </a:rPr>
              <a:t>：旦日不可不</a:t>
            </a:r>
            <a:r>
              <a:rPr lang="zh-CN" altLang="en-US" sz="3200" b="1" dirty="0" smtClean="0">
                <a:solidFill>
                  <a:srgbClr val="FF0000"/>
                </a:solidFill>
              </a:rPr>
              <a:t>蚤</a:t>
            </a:r>
            <a:r>
              <a:rPr lang="zh-CN" altLang="en-US" sz="3200" b="1" dirty="0" smtClean="0">
                <a:solidFill>
                  <a:srgbClr val="0000CC"/>
                </a:solidFill>
              </a:rPr>
              <a:t>自来谢项王。</a:t>
            </a:r>
            <a:endParaRPr lang="en-US" altLang="zh-CN" sz="3200" b="1" dirty="0" smtClean="0">
              <a:solidFill>
                <a:srgbClr val="0000CC"/>
              </a:solidFill>
            </a:endParaRPr>
          </a:p>
          <a:p>
            <a:r>
              <a:rPr lang="zh-CN" altLang="en-US" sz="3200" b="1" dirty="0" smtClean="0"/>
              <a:t>蚤（本字）</a:t>
            </a:r>
            <a:r>
              <a:rPr lang="en-US" altLang="zh-CN" sz="3200" b="1" dirty="0" smtClean="0"/>
              <a:t>---</a:t>
            </a:r>
            <a:r>
              <a:rPr lang="zh-CN" altLang="en-US" sz="3200" b="1" dirty="0" smtClean="0"/>
              <a:t>早（借字）</a:t>
            </a:r>
            <a:endParaRPr lang="zh-CN" altLang="en-US" sz="3200" b="1" dirty="0"/>
          </a:p>
        </p:txBody>
      </p:sp>
    </p:spTree>
  </p:cSld>
  <p:clrMapOvr>
    <a:masterClrMapping/>
  </p:clrMapOvr>
  <p:transition>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0241"/>
          <p:cNvSpPr>
            <a:spLocks noGrp="1"/>
          </p:cNvSpPr>
          <p:nvPr>
            <p:ph type="title"/>
          </p:nvPr>
        </p:nvSpPr>
        <p:spPr>
          <a:xfrm>
            <a:off x="0" y="0"/>
            <a:ext cx="8243888" cy="658813"/>
          </a:xfrm>
          <a:ln/>
        </p:spPr>
        <p:txBody>
          <a:bodyPr vert="horz" wrap="square" lIns="91440" tIns="45720" rIns="91440" bIns="45720" anchor="b"/>
          <a:lstStyle/>
          <a:p>
            <a:pPr algn="l"/>
            <a:r>
              <a:rPr lang="en-US" altLang="zh-CN" sz="4000" b="1" dirty="0">
                <a:solidFill>
                  <a:srgbClr val="020202"/>
                </a:solidFill>
              </a:rPr>
              <a:t>【</a:t>
            </a:r>
            <a:r>
              <a:rPr lang="zh-CN" altLang="en-US" sz="4000" b="1" dirty="0">
                <a:solidFill>
                  <a:srgbClr val="020202"/>
                </a:solidFill>
              </a:rPr>
              <a:t>技巧指津</a:t>
            </a:r>
            <a:r>
              <a:rPr lang="en-US" altLang="zh-CN" sz="4000" b="1" dirty="0">
                <a:solidFill>
                  <a:srgbClr val="020202"/>
                </a:solidFill>
              </a:rPr>
              <a:t>】</a:t>
            </a:r>
            <a:endParaRPr lang="zh-CN" altLang="en-US" sz="4000" b="1" dirty="0">
              <a:solidFill>
                <a:srgbClr val="020202"/>
              </a:solidFill>
            </a:endParaRPr>
          </a:p>
        </p:txBody>
      </p:sp>
      <p:sp>
        <p:nvSpPr>
          <p:cNvPr id="10243" name="内容占位符 10242"/>
          <p:cNvSpPr>
            <a:spLocks noGrp="1"/>
          </p:cNvSpPr>
          <p:nvPr>
            <p:ph idx="1"/>
          </p:nvPr>
        </p:nvSpPr>
        <p:spPr>
          <a:xfrm>
            <a:off x="0" y="762000"/>
            <a:ext cx="8839200" cy="5715000"/>
          </a:xfrm>
          <a:ln/>
        </p:spPr>
        <p:txBody>
          <a:bodyPr vert="horz" wrap="square" lIns="91440" tIns="45720" rIns="91440" bIns="45720" anchor="t"/>
          <a:lstStyle/>
          <a:p>
            <a:pPr>
              <a:buNone/>
            </a:pPr>
            <a:r>
              <a:rPr lang="en-US" altLang="zh-CN" sz="2800" b="1" dirty="0">
                <a:solidFill>
                  <a:srgbClr val="0000CC"/>
                </a:solidFill>
                <a:ea typeface="黑体" panose="02010609060101010101" pitchFamily="49" charset="-122"/>
              </a:rPr>
              <a:t>1</a:t>
            </a:r>
            <a:r>
              <a:rPr lang="zh-CN" altLang="en-US" sz="2800" b="1" dirty="0">
                <a:solidFill>
                  <a:srgbClr val="0000CC"/>
                </a:solidFill>
                <a:ea typeface="黑体" panose="02010609060101010101" pitchFamily="49" charset="-122"/>
              </a:rPr>
              <a:t>、什么情形下考虑通假？</a:t>
            </a:r>
            <a:r>
              <a:rPr lang="zh-CN" altLang="en-US" sz="2800" b="1" dirty="0">
                <a:solidFill>
                  <a:srgbClr val="020202"/>
                </a:solidFill>
              </a:rPr>
              <a:t>      </a:t>
            </a:r>
          </a:p>
          <a:p>
            <a:pPr>
              <a:buNone/>
            </a:pPr>
            <a:r>
              <a:rPr lang="zh-CN" altLang="en-US" sz="2800" b="1" dirty="0">
                <a:solidFill>
                  <a:srgbClr val="020202"/>
                </a:solidFill>
              </a:rPr>
              <a:t>        在考试中，遇到某实词意义理解不通，用该词各种意义翻译都不行的时候，考虑有通假。</a:t>
            </a:r>
          </a:p>
          <a:p>
            <a:pPr>
              <a:buNone/>
            </a:pPr>
            <a:r>
              <a:rPr lang="en-US" altLang="zh-CN" sz="2800" b="1" dirty="0">
                <a:solidFill>
                  <a:srgbClr val="0000CC"/>
                </a:solidFill>
                <a:ea typeface="黑体" panose="02010609060101010101" pitchFamily="49" charset="-122"/>
              </a:rPr>
              <a:t>2</a:t>
            </a:r>
            <a:r>
              <a:rPr lang="zh-CN" altLang="en-US" sz="2800" b="1" dirty="0">
                <a:solidFill>
                  <a:srgbClr val="0000CC"/>
                </a:solidFill>
                <a:ea typeface="黑体" panose="02010609060101010101" pitchFamily="49" charset="-122"/>
              </a:rPr>
              <a:t>、如何判断所通何字？（判断途径）</a:t>
            </a:r>
          </a:p>
          <a:p>
            <a:pPr>
              <a:buNone/>
            </a:pPr>
            <a:r>
              <a:rPr lang="zh-CN" altLang="en-US" sz="2800" b="1" dirty="0">
                <a:solidFill>
                  <a:srgbClr val="020202"/>
                </a:solidFill>
              </a:rPr>
              <a:t>     </a:t>
            </a:r>
            <a:r>
              <a:rPr lang="zh-CN" altLang="en-US" sz="2800" b="1" dirty="0">
                <a:solidFill>
                  <a:srgbClr val="FF0000"/>
                </a:solidFill>
                <a:ea typeface="黑体" panose="02010609060101010101" pitchFamily="49" charset="-122"/>
              </a:rPr>
              <a:t>①读音相同或相近</a:t>
            </a:r>
          </a:p>
          <a:p>
            <a:pPr>
              <a:buNone/>
            </a:pPr>
            <a:r>
              <a:rPr lang="zh-CN" altLang="en-US" sz="2800" b="1" dirty="0">
                <a:solidFill>
                  <a:srgbClr val="020202"/>
                </a:solidFill>
              </a:rPr>
              <a:t>     </a:t>
            </a:r>
            <a:r>
              <a:rPr lang="zh-CN" altLang="en-US" sz="2800" b="1" dirty="0">
                <a:solidFill>
                  <a:srgbClr val="0000CC"/>
                </a:solidFill>
              </a:rPr>
              <a:t>例如：</a:t>
            </a:r>
            <a:r>
              <a:rPr lang="zh-CN" altLang="en-US" sz="2800" b="1" dirty="0">
                <a:solidFill>
                  <a:srgbClr val="020202"/>
                </a:solidFill>
                <a:ea typeface="黑体" panose="02010609060101010101" pitchFamily="49" charset="-122"/>
              </a:rPr>
              <a:t>意亦</a:t>
            </a:r>
            <a:r>
              <a:rPr lang="zh-CN" altLang="en-US" sz="2800" b="1" dirty="0">
                <a:solidFill>
                  <a:srgbClr val="FF0000"/>
                </a:solidFill>
                <a:ea typeface="黑体" panose="02010609060101010101" pitchFamily="49" charset="-122"/>
              </a:rPr>
              <a:t>亡</a:t>
            </a:r>
            <a:r>
              <a:rPr lang="zh-CN" altLang="en-US" sz="2800" b="1" dirty="0">
                <a:solidFill>
                  <a:srgbClr val="020202"/>
                </a:solidFill>
                <a:ea typeface="黑体" panose="02010609060101010101" pitchFamily="49" charset="-122"/>
              </a:rPr>
              <a:t>他</a:t>
            </a:r>
            <a:r>
              <a:rPr lang="zh-CN" altLang="en-US" sz="2800" b="1" dirty="0">
                <a:solidFill>
                  <a:srgbClr val="020202"/>
                </a:solidFill>
              </a:rPr>
              <a:t> </a:t>
            </a:r>
            <a:r>
              <a:rPr lang="en-US" altLang="zh-CN" sz="2000" b="1" dirty="0">
                <a:solidFill>
                  <a:srgbClr val="020202"/>
                </a:solidFill>
              </a:rPr>
              <a:t>《</a:t>
            </a:r>
            <a:r>
              <a:rPr lang="zh-CN" altLang="en-US" sz="2000" b="1" dirty="0">
                <a:solidFill>
                  <a:srgbClr val="020202"/>
                </a:solidFill>
              </a:rPr>
              <a:t>孙傅传</a:t>
            </a:r>
            <a:r>
              <a:rPr lang="en-US" altLang="zh-CN" sz="2000" b="1" dirty="0">
                <a:solidFill>
                  <a:srgbClr val="020202"/>
                </a:solidFill>
              </a:rPr>
              <a:t>》</a:t>
            </a:r>
            <a:r>
              <a:rPr lang="zh-CN" altLang="en-US" sz="2000" b="1" dirty="0">
                <a:solidFill>
                  <a:srgbClr val="020202"/>
                </a:solidFill>
              </a:rPr>
              <a:t>第</a:t>
            </a:r>
            <a:r>
              <a:rPr lang="en-US" altLang="zh-CN" sz="2000" b="1" dirty="0">
                <a:solidFill>
                  <a:srgbClr val="020202"/>
                </a:solidFill>
              </a:rPr>
              <a:t>6</a:t>
            </a:r>
            <a:r>
              <a:rPr lang="zh-CN" altLang="en-US" sz="2000" b="1" dirty="0">
                <a:solidFill>
                  <a:srgbClr val="020202"/>
                </a:solidFill>
              </a:rPr>
              <a:t>行</a:t>
            </a:r>
          </a:p>
          <a:p>
            <a:pPr>
              <a:buNone/>
            </a:pPr>
            <a:r>
              <a:rPr lang="zh-CN" altLang="en-US" sz="2800" b="1" dirty="0">
                <a:solidFill>
                  <a:srgbClr val="020202"/>
                </a:solidFill>
              </a:rPr>
              <a:t>     </a:t>
            </a:r>
            <a:r>
              <a:rPr lang="zh-CN" altLang="en-US" sz="2800" b="1" dirty="0">
                <a:solidFill>
                  <a:srgbClr val="FF0000"/>
                </a:solidFill>
                <a:ea typeface="黑体" panose="02010609060101010101" pitchFamily="49" charset="-122"/>
              </a:rPr>
              <a:t>②字形相近</a:t>
            </a:r>
          </a:p>
          <a:p>
            <a:pPr>
              <a:buNone/>
            </a:pPr>
            <a:r>
              <a:rPr lang="zh-CN" altLang="en-US" sz="2800" b="1" dirty="0">
                <a:solidFill>
                  <a:srgbClr val="020202"/>
                </a:solidFill>
                <a:ea typeface="黑体" panose="02010609060101010101" pitchFamily="49" charset="-122"/>
              </a:rPr>
              <a:t>     </a:t>
            </a:r>
            <a:r>
              <a:rPr lang="zh-CN" altLang="en-US" sz="2800" b="1" dirty="0">
                <a:solidFill>
                  <a:srgbClr val="0000CC"/>
                </a:solidFill>
              </a:rPr>
              <a:t>例如：</a:t>
            </a:r>
            <a:r>
              <a:rPr lang="zh-CN" altLang="en-US" sz="2800" b="1" dirty="0">
                <a:solidFill>
                  <a:srgbClr val="FF0000"/>
                </a:solidFill>
                <a:ea typeface="黑体" panose="02010609060101010101" pitchFamily="49" charset="-122"/>
              </a:rPr>
              <a:t>距</a:t>
            </a:r>
            <a:r>
              <a:rPr lang="zh-CN" altLang="en-US" sz="2800" b="1" dirty="0">
                <a:solidFill>
                  <a:srgbClr val="020202"/>
                </a:solidFill>
                <a:ea typeface="黑体" panose="02010609060101010101" pitchFamily="49" charset="-122"/>
              </a:rPr>
              <a:t>关，毋内诸侯 </a:t>
            </a:r>
            <a:r>
              <a:rPr lang="en-US" altLang="zh-CN" sz="2000" b="1" dirty="0">
                <a:solidFill>
                  <a:srgbClr val="020202"/>
                </a:solidFill>
              </a:rPr>
              <a:t>《</a:t>
            </a:r>
            <a:r>
              <a:rPr lang="zh-CN" altLang="en-US" sz="2000" b="1" dirty="0">
                <a:solidFill>
                  <a:srgbClr val="020202"/>
                </a:solidFill>
              </a:rPr>
              <a:t>鸿门宴</a:t>
            </a:r>
            <a:r>
              <a:rPr lang="en-US" altLang="zh-CN" sz="2000" b="1" dirty="0">
                <a:solidFill>
                  <a:srgbClr val="020202"/>
                </a:solidFill>
              </a:rPr>
              <a:t>》</a:t>
            </a:r>
          </a:p>
          <a:p>
            <a:pPr>
              <a:buNone/>
            </a:pPr>
            <a:r>
              <a:rPr lang="en-US" altLang="x-none" sz="2000" b="1" dirty="0">
                <a:solidFill>
                  <a:srgbClr val="020202"/>
                </a:solidFill>
              </a:rPr>
              <a:t>       </a:t>
            </a:r>
            <a:r>
              <a:rPr lang="en-US" altLang="x-none" sz="2800" b="1" dirty="0">
                <a:solidFill>
                  <a:srgbClr val="FF0000"/>
                </a:solidFill>
                <a:ea typeface="黑体" panose="02010609060101010101" pitchFamily="49" charset="-122"/>
              </a:rPr>
              <a:t>③</a:t>
            </a:r>
            <a:r>
              <a:rPr lang="zh-CN" altLang="en-US" sz="2800" b="1" dirty="0">
                <a:solidFill>
                  <a:srgbClr val="FF0000"/>
                </a:solidFill>
                <a:ea typeface="黑体" panose="02010609060101010101" pitchFamily="49" charset="-122"/>
              </a:rPr>
              <a:t>形声字和声旁互相替代</a:t>
            </a:r>
          </a:p>
          <a:p>
            <a:pPr>
              <a:buNone/>
            </a:pPr>
            <a:r>
              <a:rPr lang="zh-CN" altLang="en-US" sz="2800" b="1" dirty="0">
                <a:solidFill>
                  <a:srgbClr val="020202"/>
                </a:solidFill>
                <a:ea typeface="黑体" panose="02010609060101010101" pitchFamily="49" charset="-122"/>
              </a:rPr>
              <a:t>     </a:t>
            </a:r>
            <a:r>
              <a:rPr lang="zh-CN" altLang="en-US" sz="2800" b="1" dirty="0">
                <a:solidFill>
                  <a:srgbClr val="0000CC"/>
                </a:solidFill>
              </a:rPr>
              <a:t>例如：</a:t>
            </a:r>
            <a:r>
              <a:rPr lang="zh-CN" altLang="en-US" sz="2800" b="1" dirty="0">
                <a:solidFill>
                  <a:srgbClr val="020202"/>
                </a:solidFill>
                <a:ea typeface="黑体" panose="02010609060101010101" pitchFamily="49" charset="-122"/>
              </a:rPr>
              <a:t>人生如梦，一</a:t>
            </a:r>
            <a:r>
              <a:rPr lang="zh-CN" altLang="en-US" sz="2800" b="1" dirty="0">
                <a:solidFill>
                  <a:srgbClr val="FF0000"/>
                </a:solidFill>
                <a:ea typeface="黑体" panose="02010609060101010101" pitchFamily="49" charset="-122"/>
              </a:rPr>
              <a:t>尊</a:t>
            </a:r>
            <a:r>
              <a:rPr lang="zh-CN" altLang="en-US" sz="2800" b="1" dirty="0">
                <a:solidFill>
                  <a:srgbClr val="020202"/>
                </a:solidFill>
                <a:ea typeface="黑体" panose="02010609060101010101" pitchFamily="49" charset="-122"/>
              </a:rPr>
              <a:t>还酹江月</a:t>
            </a:r>
          </a:p>
          <a:p>
            <a:pPr>
              <a:buNone/>
            </a:pPr>
            <a:r>
              <a:rPr lang="zh-CN" altLang="en-US" sz="2800" b="1" dirty="0"/>
              <a:t>              </a:t>
            </a:r>
            <a:r>
              <a:rPr lang="zh-CN" altLang="en-US" sz="2800" b="1" dirty="0">
                <a:solidFill>
                  <a:srgbClr val="020202"/>
                </a:solidFill>
                <a:ea typeface="黑体" panose="02010609060101010101" pitchFamily="49" charset="-122"/>
              </a:rPr>
              <a:t>食之不能尽其</a:t>
            </a:r>
            <a:r>
              <a:rPr lang="zh-CN" altLang="en-US" sz="2800" b="1" dirty="0">
                <a:solidFill>
                  <a:srgbClr val="FF0000"/>
                </a:solidFill>
                <a:ea typeface="黑体" panose="02010609060101010101" pitchFamily="49" charset="-122"/>
              </a:rPr>
              <a:t>材</a:t>
            </a:r>
          </a:p>
        </p:txBody>
      </p:sp>
      <p:sp>
        <p:nvSpPr>
          <p:cNvPr id="10244" name="文本框 10243"/>
          <p:cNvSpPr txBox="1"/>
          <p:nvPr/>
        </p:nvSpPr>
        <p:spPr>
          <a:xfrm>
            <a:off x="5486400" y="3276600"/>
            <a:ext cx="2362200" cy="485775"/>
          </a:xfrm>
          <a:prstGeom prst="rect">
            <a:avLst/>
          </a:prstGeom>
          <a:noFill/>
          <a:ln w="28575" cap="flat" cmpd="sng">
            <a:solidFill>
              <a:srgbClr val="008000"/>
            </a:solidFill>
            <a:prstDash val="solid"/>
            <a:miter/>
            <a:headEnd type="none" w="med" len="med"/>
            <a:tailEnd type="none" w="med" len="med"/>
          </a:ln>
        </p:spPr>
        <p:txBody>
          <a:bodyPr>
            <a:spAutoFit/>
          </a:bodyPr>
          <a:lstStyle/>
          <a:p>
            <a:pPr>
              <a:spcBef>
                <a:spcPct val="50000"/>
              </a:spcBef>
            </a:pPr>
            <a:r>
              <a:rPr lang="zh-CN" altLang="en-US" sz="2400" b="1" dirty="0">
                <a:solidFill>
                  <a:srgbClr val="FF0000"/>
                </a:solidFill>
                <a:latin typeface="Verdana" panose="020B0604030504040204" pitchFamily="34" charset="0"/>
                <a:ea typeface="黑体" panose="02010609060101010101" pitchFamily="49" charset="-122"/>
              </a:rPr>
              <a:t>通</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无</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，没有</a:t>
            </a:r>
          </a:p>
        </p:txBody>
      </p:sp>
      <p:sp>
        <p:nvSpPr>
          <p:cNvPr id="10245" name="文本框 10244"/>
          <p:cNvSpPr txBox="1"/>
          <p:nvPr/>
        </p:nvSpPr>
        <p:spPr>
          <a:xfrm>
            <a:off x="5791200" y="4314825"/>
            <a:ext cx="2362200" cy="485775"/>
          </a:xfrm>
          <a:prstGeom prst="rect">
            <a:avLst/>
          </a:prstGeom>
          <a:noFill/>
          <a:ln w="28575" cap="flat" cmpd="sng">
            <a:solidFill>
              <a:srgbClr val="008000"/>
            </a:solidFill>
            <a:prstDash val="solid"/>
            <a:miter/>
            <a:headEnd type="none" w="med" len="med"/>
            <a:tailEnd type="none" w="med" len="med"/>
          </a:ln>
        </p:spPr>
        <p:txBody>
          <a:bodyPr>
            <a:spAutoFit/>
          </a:bodyPr>
          <a:lstStyle/>
          <a:p>
            <a:pPr>
              <a:spcBef>
                <a:spcPct val="50000"/>
              </a:spcBef>
            </a:pPr>
            <a:r>
              <a:rPr lang="zh-CN" altLang="en-US" sz="2400" b="1" dirty="0">
                <a:solidFill>
                  <a:srgbClr val="FF0000"/>
                </a:solidFill>
                <a:latin typeface="Verdana" panose="020B0604030504040204" pitchFamily="34" charset="0"/>
                <a:ea typeface="黑体" panose="02010609060101010101" pitchFamily="49" charset="-122"/>
              </a:rPr>
              <a:t>通</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拒</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，把守</a:t>
            </a:r>
          </a:p>
        </p:txBody>
      </p:sp>
      <p:sp>
        <p:nvSpPr>
          <p:cNvPr id="10246" name="文本框 10245"/>
          <p:cNvSpPr txBox="1"/>
          <p:nvPr/>
        </p:nvSpPr>
        <p:spPr>
          <a:xfrm>
            <a:off x="5943600" y="5305425"/>
            <a:ext cx="2362200" cy="485775"/>
          </a:xfrm>
          <a:prstGeom prst="rect">
            <a:avLst/>
          </a:prstGeom>
          <a:noFill/>
          <a:ln w="28575" cap="flat" cmpd="sng">
            <a:solidFill>
              <a:srgbClr val="008000"/>
            </a:solidFill>
            <a:prstDash val="solid"/>
            <a:miter/>
            <a:headEnd type="none" w="med" len="med"/>
            <a:tailEnd type="none" w="med" len="med"/>
          </a:ln>
        </p:spPr>
        <p:txBody>
          <a:bodyPr>
            <a:spAutoFit/>
          </a:bodyPr>
          <a:lstStyle/>
          <a:p>
            <a:pPr>
              <a:spcBef>
                <a:spcPct val="50000"/>
              </a:spcBef>
            </a:pPr>
            <a:r>
              <a:rPr lang="zh-CN" altLang="en-US" sz="2400" b="1" dirty="0">
                <a:solidFill>
                  <a:srgbClr val="FF0000"/>
                </a:solidFill>
                <a:latin typeface="Verdana" panose="020B0604030504040204" pitchFamily="34" charset="0"/>
                <a:ea typeface="黑体" panose="02010609060101010101" pitchFamily="49" charset="-122"/>
              </a:rPr>
              <a:t>通</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樽</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，酒杯</a:t>
            </a:r>
          </a:p>
        </p:txBody>
      </p:sp>
      <p:sp>
        <p:nvSpPr>
          <p:cNvPr id="10247" name="文本框 10246"/>
          <p:cNvSpPr txBox="1"/>
          <p:nvPr/>
        </p:nvSpPr>
        <p:spPr>
          <a:xfrm>
            <a:off x="4648200" y="5867400"/>
            <a:ext cx="2362200" cy="485775"/>
          </a:xfrm>
          <a:prstGeom prst="rect">
            <a:avLst/>
          </a:prstGeom>
          <a:noFill/>
          <a:ln w="28575" cap="flat" cmpd="sng">
            <a:solidFill>
              <a:srgbClr val="008000"/>
            </a:solidFill>
            <a:prstDash val="solid"/>
            <a:miter/>
            <a:headEnd type="none" w="med" len="med"/>
            <a:tailEnd type="none" w="med" len="med"/>
          </a:ln>
        </p:spPr>
        <p:txBody>
          <a:bodyPr>
            <a:spAutoFit/>
          </a:bodyPr>
          <a:lstStyle/>
          <a:p>
            <a:pPr>
              <a:spcBef>
                <a:spcPct val="50000"/>
              </a:spcBef>
            </a:pPr>
            <a:r>
              <a:rPr lang="zh-CN" altLang="en-US" sz="2400" b="1" dirty="0">
                <a:solidFill>
                  <a:srgbClr val="FF0000"/>
                </a:solidFill>
                <a:latin typeface="Verdana" panose="020B0604030504040204" pitchFamily="34" charset="0"/>
                <a:ea typeface="黑体" panose="02010609060101010101" pitchFamily="49" charset="-122"/>
              </a:rPr>
              <a:t>通</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才</a:t>
            </a:r>
            <a:r>
              <a:rPr lang="zh-CN" altLang="en-US"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Verdana" panose="020B0604030504040204" pitchFamily="34" charset="0"/>
                <a:ea typeface="黑体" panose="02010609060101010101" pitchFamily="49" charset="-122"/>
              </a:rPr>
              <a:t>，才能</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ox(in)">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diamond(in)">
                                      <p:cBhvr>
                                        <p:cTn id="12" dur="20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ox(in)">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10243">
                                            <p:txEl>
                                              <p:pRg st="3" end="3"/>
                                            </p:txEl>
                                          </p:spTgt>
                                        </p:tgtEl>
                                        <p:attrNameLst>
                                          <p:attrName>style.visibility</p:attrName>
                                        </p:attrNameLst>
                                      </p:cBhvr>
                                      <p:to>
                                        <p:strVal val="visible"/>
                                      </p:to>
                                    </p:set>
                                    <p:anim calcmode="discrete" valueType="clr">
                                      <p:cBhvr override="childStyle">
                                        <p:cTn id="22" dur="80"/>
                                        <p:tgtEl>
                                          <p:spTgt spid="1024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024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10243">
                                            <p:txEl>
                                              <p:pRg st="3" end="3"/>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nodeType="clickEffect">
                                  <p:stCondLst>
                                    <p:cond delay="0"/>
                                  </p:stCondLst>
                                  <p:iterate type="lt">
                                    <p:tmPct val="50000"/>
                                  </p:iterate>
                                  <p:childTnLst>
                                    <p:set>
                                      <p:cBhvr>
                                        <p:cTn id="28" dur="1" fill="hold">
                                          <p:stCondLst>
                                            <p:cond delay="0"/>
                                          </p:stCondLst>
                                        </p:cTn>
                                        <p:tgtEl>
                                          <p:spTgt spid="10243">
                                            <p:txEl>
                                              <p:pRg st="4" end="4"/>
                                            </p:txEl>
                                          </p:spTgt>
                                        </p:tgtEl>
                                        <p:attrNameLst>
                                          <p:attrName>style.visibility</p:attrName>
                                        </p:attrNameLst>
                                      </p:cBhvr>
                                      <p:to>
                                        <p:strVal val="visible"/>
                                      </p:to>
                                    </p:set>
                                    <p:anim calcmode="discrete" valueType="clr">
                                      <p:cBhvr override="childStyle">
                                        <p:cTn id="29" dur="80"/>
                                        <p:tgtEl>
                                          <p:spTgt spid="1024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0243">
                                            <p:txEl>
                                              <p:pRg st="4" end="4"/>
                                            </p:txEl>
                                          </p:spTgt>
                                        </p:tgtEl>
                                        <p:attrNameLst>
                                          <p:attrName>fillcolor</p:attrName>
                                        </p:attrNameLst>
                                      </p:cBhvr>
                                      <p:tavLst>
                                        <p:tav tm="0">
                                          <p:val>
                                            <p:clrVal>
                                              <a:schemeClr val="accent2"/>
                                            </p:clrVal>
                                          </p:val>
                                        </p:tav>
                                        <p:tav tm="50000">
                                          <p:val>
                                            <p:clrVal>
                                              <a:schemeClr val="hlink"/>
                                            </p:clrVal>
                                          </p:val>
                                        </p:tav>
                                      </p:tavLst>
                                    </p:anim>
                                    <p:set>
                                      <p:cBhvr>
                                        <p:cTn id="31" dur="80"/>
                                        <p:tgtEl>
                                          <p:spTgt spid="10243">
                                            <p:txEl>
                                              <p:pRg st="4" end="4"/>
                                            </p:txEl>
                                          </p:spTgt>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0244"/>
                                        </p:tgtEl>
                                        <p:attrNameLst>
                                          <p:attrName>style.visibility</p:attrName>
                                        </p:attrNameLst>
                                      </p:cBhvr>
                                      <p:to>
                                        <p:strVal val="visible"/>
                                      </p:to>
                                    </p:set>
                                    <p:animEffect transition="in" filter="wipe(down)">
                                      <p:cBhvr>
                                        <p:cTn id="36" dur="580">
                                          <p:stCondLst>
                                            <p:cond delay="0"/>
                                          </p:stCondLst>
                                        </p:cTn>
                                        <p:tgtEl>
                                          <p:spTgt spid="10244"/>
                                        </p:tgtEl>
                                      </p:cBhvr>
                                    </p:animEffect>
                                    <p:anim calcmode="lin" valueType="num">
                                      <p:cBhvr>
                                        <p:cTn id="37" dur="1822" tmFilter="0,0; 0.14,0.36; 0.43,0.73; 0.71,0.91; 1.0,1.0">
                                          <p:stCondLst>
                                            <p:cond delay="0"/>
                                          </p:stCondLst>
                                        </p:cTn>
                                        <p:tgtEl>
                                          <p:spTgt spid="1024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0244"/>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0244"/>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0244"/>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0244"/>
                                        </p:tgtEl>
                                        <p:attrNameLst>
                                          <p:attrName>ppt_y</p:attrName>
                                        </p:attrNameLst>
                                      </p:cBhvr>
                                      <p:tavLst>
                                        <p:tav tm="0" fmla="#ppt_y-sin(pi*$)/81">
                                          <p:val>
                                            <p:fltVal val="0"/>
                                          </p:val>
                                        </p:tav>
                                        <p:tav tm="100000">
                                          <p:val>
                                            <p:fltVal val="1"/>
                                          </p:val>
                                        </p:tav>
                                      </p:tavLst>
                                    </p:anim>
                                    <p:animScale>
                                      <p:cBhvr>
                                        <p:cTn id="42" dur="26">
                                          <p:stCondLst>
                                            <p:cond delay="650"/>
                                          </p:stCondLst>
                                        </p:cTn>
                                        <p:tgtEl>
                                          <p:spTgt spid="10244"/>
                                        </p:tgtEl>
                                      </p:cBhvr>
                                      <p:to x="100000" y="60000"/>
                                    </p:animScale>
                                    <p:animScale>
                                      <p:cBhvr>
                                        <p:cTn id="43" dur="166" decel="50000">
                                          <p:stCondLst>
                                            <p:cond delay="676"/>
                                          </p:stCondLst>
                                        </p:cTn>
                                        <p:tgtEl>
                                          <p:spTgt spid="10244"/>
                                        </p:tgtEl>
                                      </p:cBhvr>
                                      <p:to x="100000" y="100000"/>
                                    </p:animScale>
                                    <p:animScale>
                                      <p:cBhvr>
                                        <p:cTn id="44" dur="26">
                                          <p:stCondLst>
                                            <p:cond delay="1312"/>
                                          </p:stCondLst>
                                        </p:cTn>
                                        <p:tgtEl>
                                          <p:spTgt spid="10244"/>
                                        </p:tgtEl>
                                      </p:cBhvr>
                                      <p:to x="100000" y="80000"/>
                                    </p:animScale>
                                    <p:animScale>
                                      <p:cBhvr>
                                        <p:cTn id="45" dur="166" decel="50000">
                                          <p:stCondLst>
                                            <p:cond delay="1338"/>
                                          </p:stCondLst>
                                        </p:cTn>
                                        <p:tgtEl>
                                          <p:spTgt spid="10244"/>
                                        </p:tgtEl>
                                      </p:cBhvr>
                                      <p:to x="100000" y="100000"/>
                                    </p:animScale>
                                    <p:animScale>
                                      <p:cBhvr>
                                        <p:cTn id="46" dur="26">
                                          <p:stCondLst>
                                            <p:cond delay="1642"/>
                                          </p:stCondLst>
                                        </p:cTn>
                                        <p:tgtEl>
                                          <p:spTgt spid="10244"/>
                                        </p:tgtEl>
                                      </p:cBhvr>
                                      <p:to x="100000" y="90000"/>
                                    </p:animScale>
                                    <p:animScale>
                                      <p:cBhvr>
                                        <p:cTn id="47" dur="166" decel="50000">
                                          <p:stCondLst>
                                            <p:cond delay="1668"/>
                                          </p:stCondLst>
                                        </p:cTn>
                                        <p:tgtEl>
                                          <p:spTgt spid="10244"/>
                                        </p:tgtEl>
                                      </p:cBhvr>
                                      <p:to x="100000" y="100000"/>
                                    </p:animScale>
                                    <p:animScale>
                                      <p:cBhvr>
                                        <p:cTn id="48" dur="26">
                                          <p:stCondLst>
                                            <p:cond delay="1808"/>
                                          </p:stCondLst>
                                        </p:cTn>
                                        <p:tgtEl>
                                          <p:spTgt spid="10244"/>
                                        </p:tgtEl>
                                      </p:cBhvr>
                                      <p:to x="100000" y="95000"/>
                                    </p:animScale>
                                    <p:animScale>
                                      <p:cBhvr>
                                        <p:cTn id="49" dur="166" decel="50000">
                                          <p:stCondLst>
                                            <p:cond delay="1834"/>
                                          </p:stCondLst>
                                        </p:cTn>
                                        <p:tgtEl>
                                          <p:spTgt spid="10244"/>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10243">
                                            <p:txEl>
                                              <p:pRg st="5" end="5"/>
                                            </p:txEl>
                                          </p:spTgt>
                                        </p:tgtEl>
                                        <p:attrNameLst>
                                          <p:attrName>style.visibility</p:attrName>
                                        </p:attrNameLst>
                                      </p:cBhvr>
                                      <p:to>
                                        <p:strVal val="visible"/>
                                      </p:to>
                                    </p:set>
                                    <p:animEffect transition="in" filter="box(in)">
                                      <p:cBhvr>
                                        <p:cTn id="54" dur="500"/>
                                        <p:tgtEl>
                                          <p:spTgt spid="10243">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nodeType="clickEffect">
                                  <p:stCondLst>
                                    <p:cond delay="0"/>
                                  </p:stCondLst>
                                  <p:iterate type="lt">
                                    <p:tmPct val="50000"/>
                                  </p:iterate>
                                  <p:childTnLst>
                                    <p:set>
                                      <p:cBhvr>
                                        <p:cTn id="58" dur="1" fill="hold">
                                          <p:stCondLst>
                                            <p:cond delay="0"/>
                                          </p:stCondLst>
                                        </p:cTn>
                                        <p:tgtEl>
                                          <p:spTgt spid="10243">
                                            <p:txEl>
                                              <p:pRg st="6" end="6"/>
                                            </p:txEl>
                                          </p:spTgt>
                                        </p:tgtEl>
                                        <p:attrNameLst>
                                          <p:attrName>style.visibility</p:attrName>
                                        </p:attrNameLst>
                                      </p:cBhvr>
                                      <p:to>
                                        <p:strVal val="visible"/>
                                      </p:to>
                                    </p:set>
                                    <p:anim calcmode="discrete" valueType="clr">
                                      <p:cBhvr override="childStyle">
                                        <p:cTn id="59" dur="80"/>
                                        <p:tgtEl>
                                          <p:spTgt spid="1024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10243">
                                            <p:txEl>
                                              <p:pRg st="6" end="6"/>
                                            </p:txEl>
                                          </p:spTgt>
                                        </p:tgtEl>
                                        <p:attrNameLst>
                                          <p:attrName>fillcolor</p:attrName>
                                        </p:attrNameLst>
                                      </p:cBhvr>
                                      <p:tavLst>
                                        <p:tav tm="0">
                                          <p:val>
                                            <p:clrVal>
                                              <a:schemeClr val="accent2"/>
                                            </p:clrVal>
                                          </p:val>
                                        </p:tav>
                                        <p:tav tm="50000">
                                          <p:val>
                                            <p:clrVal>
                                              <a:schemeClr val="hlink"/>
                                            </p:clrVal>
                                          </p:val>
                                        </p:tav>
                                      </p:tavLst>
                                    </p:anim>
                                    <p:set>
                                      <p:cBhvr>
                                        <p:cTn id="61" dur="80"/>
                                        <p:tgtEl>
                                          <p:spTgt spid="10243">
                                            <p:txEl>
                                              <p:pRg st="6" end="6"/>
                                            </p:txEl>
                                          </p:spTgt>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10245"/>
                                        </p:tgtEl>
                                        <p:attrNameLst>
                                          <p:attrName>style.visibility</p:attrName>
                                        </p:attrNameLst>
                                      </p:cBhvr>
                                      <p:to>
                                        <p:strVal val="visible"/>
                                      </p:to>
                                    </p:set>
                                    <p:animEffect transition="in" filter="wipe(down)">
                                      <p:cBhvr>
                                        <p:cTn id="66" dur="580">
                                          <p:stCondLst>
                                            <p:cond delay="0"/>
                                          </p:stCondLst>
                                        </p:cTn>
                                        <p:tgtEl>
                                          <p:spTgt spid="10245"/>
                                        </p:tgtEl>
                                      </p:cBhvr>
                                    </p:animEffect>
                                    <p:anim calcmode="lin" valueType="num">
                                      <p:cBhvr>
                                        <p:cTn id="67" dur="1822" tmFilter="0,0; 0.14,0.36; 0.43,0.73; 0.71,0.91; 1.0,1.0">
                                          <p:stCondLst>
                                            <p:cond delay="0"/>
                                          </p:stCondLst>
                                        </p:cTn>
                                        <p:tgtEl>
                                          <p:spTgt spid="10245"/>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0245"/>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0245"/>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0245"/>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0245"/>
                                        </p:tgtEl>
                                        <p:attrNameLst>
                                          <p:attrName>ppt_y</p:attrName>
                                        </p:attrNameLst>
                                      </p:cBhvr>
                                      <p:tavLst>
                                        <p:tav tm="0" fmla="#ppt_y-sin(pi*$)/81">
                                          <p:val>
                                            <p:fltVal val="0"/>
                                          </p:val>
                                        </p:tav>
                                        <p:tav tm="100000">
                                          <p:val>
                                            <p:fltVal val="1"/>
                                          </p:val>
                                        </p:tav>
                                      </p:tavLst>
                                    </p:anim>
                                    <p:animScale>
                                      <p:cBhvr>
                                        <p:cTn id="72" dur="26">
                                          <p:stCondLst>
                                            <p:cond delay="650"/>
                                          </p:stCondLst>
                                        </p:cTn>
                                        <p:tgtEl>
                                          <p:spTgt spid="10245"/>
                                        </p:tgtEl>
                                      </p:cBhvr>
                                      <p:to x="100000" y="60000"/>
                                    </p:animScale>
                                    <p:animScale>
                                      <p:cBhvr>
                                        <p:cTn id="73" dur="166" decel="50000">
                                          <p:stCondLst>
                                            <p:cond delay="676"/>
                                          </p:stCondLst>
                                        </p:cTn>
                                        <p:tgtEl>
                                          <p:spTgt spid="10245"/>
                                        </p:tgtEl>
                                      </p:cBhvr>
                                      <p:to x="100000" y="100000"/>
                                    </p:animScale>
                                    <p:animScale>
                                      <p:cBhvr>
                                        <p:cTn id="74" dur="26">
                                          <p:stCondLst>
                                            <p:cond delay="1312"/>
                                          </p:stCondLst>
                                        </p:cTn>
                                        <p:tgtEl>
                                          <p:spTgt spid="10245"/>
                                        </p:tgtEl>
                                      </p:cBhvr>
                                      <p:to x="100000" y="80000"/>
                                    </p:animScale>
                                    <p:animScale>
                                      <p:cBhvr>
                                        <p:cTn id="75" dur="166" decel="50000">
                                          <p:stCondLst>
                                            <p:cond delay="1338"/>
                                          </p:stCondLst>
                                        </p:cTn>
                                        <p:tgtEl>
                                          <p:spTgt spid="10245"/>
                                        </p:tgtEl>
                                      </p:cBhvr>
                                      <p:to x="100000" y="100000"/>
                                    </p:animScale>
                                    <p:animScale>
                                      <p:cBhvr>
                                        <p:cTn id="76" dur="26">
                                          <p:stCondLst>
                                            <p:cond delay="1642"/>
                                          </p:stCondLst>
                                        </p:cTn>
                                        <p:tgtEl>
                                          <p:spTgt spid="10245"/>
                                        </p:tgtEl>
                                      </p:cBhvr>
                                      <p:to x="100000" y="90000"/>
                                    </p:animScale>
                                    <p:animScale>
                                      <p:cBhvr>
                                        <p:cTn id="77" dur="166" decel="50000">
                                          <p:stCondLst>
                                            <p:cond delay="1668"/>
                                          </p:stCondLst>
                                        </p:cTn>
                                        <p:tgtEl>
                                          <p:spTgt spid="10245"/>
                                        </p:tgtEl>
                                      </p:cBhvr>
                                      <p:to x="100000" y="100000"/>
                                    </p:animScale>
                                    <p:animScale>
                                      <p:cBhvr>
                                        <p:cTn id="78" dur="26">
                                          <p:stCondLst>
                                            <p:cond delay="1808"/>
                                          </p:stCondLst>
                                        </p:cTn>
                                        <p:tgtEl>
                                          <p:spTgt spid="10245"/>
                                        </p:tgtEl>
                                      </p:cBhvr>
                                      <p:to x="100000" y="95000"/>
                                    </p:animScale>
                                    <p:animScale>
                                      <p:cBhvr>
                                        <p:cTn id="79" dur="166" decel="50000">
                                          <p:stCondLst>
                                            <p:cond delay="1834"/>
                                          </p:stCondLst>
                                        </p:cTn>
                                        <p:tgtEl>
                                          <p:spTgt spid="10245"/>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10243">
                                            <p:txEl>
                                              <p:pRg st="7" end="7"/>
                                            </p:txEl>
                                          </p:spTgt>
                                        </p:tgtEl>
                                        <p:attrNameLst>
                                          <p:attrName>style.visibility</p:attrName>
                                        </p:attrNameLst>
                                      </p:cBhvr>
                                      <p:to>
                                        <p:strVal val="visible"/>
                                      </p:to>
                                    </p:set>
                                    <p:anim calcmode="discrete" valueType="clr">
                                      <p:cBhvr override="childStyle">
                                        <p:cTn id="84" dur="80"/>
                                        <p:tgtEl>
                                          <p:spTgt spid="1024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10243">
                                            <p:txEl>
                                              <p:pRg st="7" end="7"/>
                                            </p:txEl>
                                          </p:spTgt>
                                        </p:tgtEl>
                                        <p:attrNameLst>
                                          <p:attrName>fillcolor</p:attrName>
                                        </p:attrNameLst>
                                      </p:cBhvr>
                                      <p:tavLst>
                                        <p:tav tm="0">
                                          <p:val>
                                            <p:clrVal>
                                              <a:schemeClr val="accent2"/>
                                            </p:clrVal>
                                          </p:val>
                                        </p:tav>
                                        <p:tav tm="50000">
                                          <p:val>
                                            <p:clrVal>
                                              <a:schemeClr val="hlink"/>
                                            </p:clrVal>
                                          </p:val>
                                        </p:tav>
                                      </p:tavLst>
                                    </p:anim>
                                    <p:set>
                                      <p:cBhvr>
                                        <p:cTn id="86" dur="80"/>
                                        <p:tgtEl>
                                          <p:spTgt spid="10243">
                                            <p:txEl>
                                              <p:pRg st="7" end="7"/>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10243">
                                            <p:txEl>
                                              <p:pRg st="8" end="8"/>
                                            </p:txEl>
                                          </p:spTgt>
                                        </p:tgtEl>
                                        <p:attrNameLst>
                                          <p:attrName>style.visibility</p:attrName>
                                        </p:attrNameLst>
                                      </p:cBhvr>
                                      <p:to>
                                        <p:strVal val="visible"/>
                                      </p:to>
                                    </p:set>
                                    <p:anim calcmode="discrete" valueType="clr">
                                      <p:cBhvr override="childStyle">
                                        <p:cTn id="91" dur="80"/>
                                        <p:tgtEl>
                                          <p:spTgt spid="1024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10243">
                                            <p:txEl>
                                              <p:pRg st="8" end="8"/>
                                            </p:txEl>
                                          </p:spTgt>
                                        </p:tgtEl>
                                        <p:attrNameLst>
                                          <p:attrName>fillcolor</p:attrName>
                                        </p:attrNameLst>
                                      </p:cBhvr>
                                      <p:tavLst>
                                        <p:tav tm="0">
                                          <p:val>
                                            <p:clrVal>
                                              <a:schemeClr val="accent2"/>
                                            </p:clrVal>
                                          </p:val>
                                        </p:tav>
                                        <p:tav tm="50000">
                                          <p:val>
                                            <p:clrVal>
                                              <a:schemeClr val="hlink"/>
                                            </p:clrVal>
                                          </p:val>
                                        </p:tav>
                                      </p:tavLst>
                                    </p:anim>
                                    <p:set>
                                      <p:cBhvr>
                                        <p:cTn id="93" dur="80"/>
                                        <p:tgtEl>
                                          <p:spTgt spid="10243">
                                            <p:txEl>
                                              <p:pRg st="8" end="8"/>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nodeType="clickEffect">
                                  <p:stCondLst>
                                    <p:cond delay="0"/>
                                  </p:stCondLst>
                                  <p:iterate type="lt">
                                    <p:tmPct val="50000"/>
                                  </p:iterate>
                                  <p:childTnLst>
                                    <p:set>
                                      <p:cBhvr>
                                        <p:cTn id="97" dur="1" fill="hold">
                                          <p:stCondLst>
                                            <p:cond delay="0"/>
                                          </p:stCondLst>
                                        </p:cTn>
                                        <p:tgtEl>
                                          <p:spTgt spid="10243">
                                            <p:txEl>
                                              <p:pRg st="9" end="9"/>
                                            </p:txEl>
                                          </p:spTgt>
                                        </p:tgtEl>
                                        <p:attrNameLst>
                                          <p:attrName>style.visibility</p:attrName>
                                        </p:attrNameLst>
                                      </p:cBhvr>
                                      <p:to>
                                        <p:strVal val="visible"/>
                                      </p:to>
                                    </p:set>
                                    <p:anim calcmode="discrete" valueType="clr">
                                      <p:cBhvr override="childStyle">
                                        <p:cTn id="98" dur="80"/>
                                        <p:tgtEl>
                                          <p:spTgt spid="1024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10243">
                                            <p:txEl>
                                              <p:pRg st="9" end="9"/>
                                            </p:txEl>
                                          </p:spTgt>
                                        </p:tgtEl>
                                        <p:attrNameLst>
                                          <p:attrName>fillcolor</p:attrName>
                                        </p:attrNameLst>
                                      </p:cBhvr>
                                      <p:tavLst>
                                        <p:tav tm="0">
                                          <p:val>
                                            <p:clrVal>
                                              <a:schemeClr val="accent2"/>
                                            </p:clrVal>
                                          </p:val>
                                        </p:tav>
                                        <p:tav tm="50000">
                                          <p:val>
                                            <p:clrVal>
                                              <a:schemeClr val="hlink"/>
                                            </p:clrVal>
                                          </p:val>
                                        </p:tav>
                                      </p:tavLst>
                                    </p:anim>
                                    <p:set>
                                      <p:cBhvr>
                                        <p:cTn id="100" dur="80"/>
                                        <p:tgtEl>
                                          <p:spTgt spid="10243">
                                            <p:txEl>
                                              <p:pRg st="9" end="9"/>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6" presetClass="entr" presetSubtype="0" fill="hold" grpId="0" nodeType="clickEffect">
                                  <p:stCondLst>
                                    <p:cond delay="0"/>
                                  </p:stCondLst>
                                  <p:childTnLst>
                                    <p:set>
                                      <p:cBhvr>
                                        <p:cTn id="104" dur="1" fill="hold">
                                          <p:stCondLst>
                                            <p:cond delay="0"/>
                                          </p:stCondLst>
                                        </p:cTn>
                                        <p:tgtEl>
                                          <p:spTgt spid="10246"/>
                                        </p:tgtEl>
                                        <p:attrNameLst>
                                          <p:attrName>style.visibility</p:attrName>
                                        </p:attrNameLst>
                                      </p:cBhvr>
                                      <p:to>
                                        <p:strVal val="visible"/>
                                      </p:to>
                                    </p:set>
                                    <p:animEffect transition="in" filter="wipe(down)">
                                      <p:cBhvr>
                                        <p:cTn id="105" dur="580">
                                          <p:stCondLst>
                                            <p:cond delay="0"/>
                                          </p:stCondLst>
                                        </p:cTn>
                                        <p:tgtEl>
                                          <p:spTgt spid="10246"/>
                                        </p:tgtEl>
                                      </p:cBhvr>
                                    </p:animEffect>
                                    <p:anim calcmode="lin" valueType="num">
                                      <p:cBhvr>
                                        <p:cTn id="106" dur="1822"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0246"/>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0246"/>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0246"/>
                                        </p:tgtEl>
                                        <p:attrNameLst>
                                          <p:attrName>ppt_y</p:attrName>
                                        </p:attrNameLst>
                                      </p:cBhvr>
                                      <p:tavLst>
                                        <p:tav tm="0" fmla="#ppt_y-sin(pi*$)/81">
                                          <p:val>
                                            <p:fltVal val="0"/>
                                          </p:val>
                                        </p:tav>
                                        <p:tav tm="100000">
                                          <p:val>
                                            <p:fltVal val="1"/>
                                          </p:val>
                                        </p:tav>
                                      </p:tavLst>
                                    </p:anim>
                                    <p:animScale>
                                      <p:cBhvr>
                                        <p:cTn id="111" dur="26">
                                          <p:stCondLst>
                                            <p:cond delay="650"/>
                                          </p:stCondLst>
                                        </p:cTn>
                                        <p:tgtEl>
                                          <p:spTgt spid="10246"/>
                                        </p:tgtEl>
                                      </p:cBhvr>
                                      <p:to x="100000" y="60000"/>
                                    </p:animScale>
                                    <p:animScale>
                                      <p:cBhvr>
                                        <p:cTn id="112" dur="166" decel="50000">
                                          <p:stCondLst>
                                            <p:cond delay="676"/>
                                          </p:stCondLst>
                                        </p:cTn>
                                        <p:tgtEl>
                                          <p:spTgt spid="10246"/>
                                        </p:tgtEl>
                                      </p:cBhvr>
                                      <p:to x="100000" y="100000"/>
                                    </p:animScale>
                                    <p:animScale>
                                      <p:cBhvr>
                                        <p:cTn id="113" dur="26">
                                          <p:stCondLst>
                                            <p:cond delay="1312"/>
                                          </p:stCondLst>
                                        </p:cTn>
                                        <p:tgtEl>
                                          <p:spTgt spid="10246"/>
                                        </p:tgtEl>
                                      </p:cBhvr>
                                      <p:to x="100000" y="80000"/>
                                    </p:animScale>
                                    <p:animScale>
                                      <p:cBhvr>
                                        <p:cTn id="114" dur="166" decel="50000">
                                          <p:stCondLst>
                                            <p:cond delay="1338"/>
                                          </p:stCondLst>
                                        </p:cTn>
                                        <p:tgtEl>
                                          <p:spTgt spid="10246"/>
                                        </p:tgtEl>
                                      </p:cBhvr>
                                      <p:to x="100000" y="100000"/>
                                    </p:animScale>
                                    <p:animScale>
                                      <p:cBhvr>
                                        <p:cTn id="115" dur="26">
                                          <p:stCondLst>
                                            <p:cond delay="1642"/>
                                          </p:stCondLst>
                                        </p:cTn>
                                        <p:tgtEl>
                                          <p:spTgt spid="10246"/>
                                        </p:tgtEl>
                                      </p:cBhvr>
                                      <p:to x="100000" y="90000"/>
                                    </p:animScale>
                                    <p:animScale>
                                      <p:cBhvr>
                                        <p:cTn id="116" dur="166" decel="50000">
                                          <p:stCondLst>
                                            <p:cond delay="1668"/>
                                          </p:stCondLst>
                                        </p:cTn>
                                        <p:tgtEl>
                                          <p:spTgt spid="10246"/>
                                        </p:tgtEl>
                                      </p:cBhvr>
                                      <p:to x="100000" y="100000"/>
                                    </p:animScale>
                                    <p:animScale>
                                      <p:cBhvr>
                                        <p:cTn id="117" dur="26">
                                          <p:stCondLst>
                                            <p:cond delay="1808"/>
                                          </p:stCondLst>
                                        </p:cTn>
                                        <p:tgtEl>
                                          <p:spTgt spid="10246"/>
                                        </p:tgtEl>
                                      </p:cBhvr>
                                      <p:to x="100000" y="95000"/>
                                    </p:animScale>
                                    <p:animScale>
                                      <p:cBhvr>
                                        <p:cTn id="118" dur="166" decel="50000">
                                          <p:stCondLst>
                                            <p:cond delay="1834"/>
                                          </p:stCondLst>
                                        </p:cTn>
                                        <p:tgtEl>
                                          <p:spTgt spid="10246"/>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10247"/>
                                        </p:tgtEl>
                                        <p:attrNameLst>
                                          <p:attrName>style.visibility</p:attrName>
                                        </p:attrNameLst>
                                      </p:cBhvr>
                                      <p:to>
                                        <p:strVal val="visible"/>
                                      </p:to>
                                    </p:set>
                                    <p:animEffect transition="in" filter="wipe(down)">
                                      <p:cBhvr>
                                        <p:cTn id="123" dur="580">
                                          <p:stCondLst>
                                            <p:cond delay="0"/>
                                          </p:stCondLst>
                                        </p:cTn>
                                        <p:tgtEl>
                                          <p:spTgt spid="10247"/>
                                        </p:tgtEl>
                                      </p:cBhvr>
                                    </p:animEffect>
                                    <p:anim calcmode="lin" valueType="num">
                                      <p:cBhvr>
                                        <p:cTn id="124" dur="1822" tmFilter="0,0; 0.14,0.36; 0.43,0.73; 0.71,0.91; 1.0,1.0">
                                          <p:stCondLst>
                                            <p:cond delay="0"/>
                                          </p:stCondLst>
                                        </p:cTn>
                                        <p:tgtEl>
                                          <p:spTgt spid="10247"/>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10247"/>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10247"/>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10247"/>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10247"/>
                                        </p:tgtEl>
                                        <p:attrNameLst>
                                          <p:attrName>ppt_y</p:attrName>
                                        </p:attrNameLst>
                                      </p:cBhvr>
                                      <p:tavLst>
                                        <p:tav tm="0" fmla="#ppt_y-sin(pi*$)/81">
                                          <p:val>
                                            <p:fltVal val="0"/>
                                          </p:val>
                                        </p:tav>
                                        <p:tav tm="100000">
                                          <p:val>
                                            <p:fltVal val="1"/>
                                          </p:val>
                                        </p:tav>
                                      </p:tavLst>
                                    </p:anim>
                                    <p:animScale>
                                      <p:cBhvr>
                                        <p:cTn id="129" dur="26">
                                          <p:stCondLst>
                                            <p:cond delay="650"/>
                                          </p:stCondLst>
                                        </p:cTn>
                                        <p:tgtEl>
                                          <p:spTgt spid="10247"/>
                                        </p:tgtEl>
                                      </p:cBhvr>
                                      <p:to x="100000" y="60000"/>
                                    </p:animScale>
                                    <p:animScale>
                                      <p:cBhvr>
                                        <p:cTn id="130" dur="166" decel="50000">
                                          <p:stCondLst>
                                            <p:cond delay="676"/>
                                          </p:stCondLst>
                                        </p:cTn>
                                        <p:tgtEl>
                                          <p:spTgt spid="10247"/>
                                        </p:tgtEl>
                                      </p:cBhvr>
                                      <p:to x="100000" y="100000"/>
                                    </p:animScale>
                                    <p:animScale>
                                      <p:cBhvr>
                                        <p:cTn id="131" dur="26">
                                          <p:stCondLst>
                                            <p:cond delay="1312"/>
                                          </p:stCondLst>
                                        </p:cTn>
                                        <p:tgtEl>
                                          <p:spTgt spid="10247"/>
                                        </p:tgtEl>
                                      </p:cBhvr>
                                      <p:to x="100000" y="80000"/>
                                    </p:animScale>
                                    <p:animScale>
                                      <p:cBhvr>
                                        <p:cTn id="132" dur="166" decel="50000">
                                          <p:stCondLst>
                                            <p:cond delay="1338"/>
                                          </p:stCondLst>
                                        </p:cTn>
                                        <p:tgtEl>
                                          <p:spTgt spid="10247"/>
                                        </p:tgtEl>
                                      </p:cBhvr>
                                      <p:to x="100000" y="100000"/>
                                    </p:animScale>
                                    <p:animScale>
                                      <p:cBhvr>
                                        <p:cTn id="133" dur="26">
                                          <p:stCondLst>
                                            <p:cond delay="1642"/>
                                          </p:stCondLst>
                                        </p:cTn>
                                        <p:tgtEl>
                                          <p:spTgt spid="10247"/>
                                        </p:tgtEl>
                                      </p:cBhvr>
                                      <p:to x="100000" y="90000"/>
                                    </p:animScale>
                                    <p:animScale>
                                      <p:cBhvr>
                                        <p:cTn id="134" dur="166" decel="50000">
                                          <p:stCondLst>
                                            <p:cond delay="1668"/>
                                          </p:stCondLst>
                                        </p:cTn>
                                        <p:tgtEl>
                                          <p:spTgt spid="10247"/>
                                        </p:tgtEl>
                                      </p:cBhvr>
                                      <p:to x="100000" y="100000"/>
                                    </p:animScale>
                                    <p:animScale>
                                      <p:cBhvr>
                                        <p:cTn id="135" dur="26">
                                          <p:stCondLst>
                                            <p:cond delay="1808"/>
                                          </p:stCondLst>
                                        </p:cTn>
                                        <p:tgtEl>
                                          <p:spTgt spid="10247"/>
                                        </p:tgtEl>
                                      </p:cBhvr>
                                      <p:to x="100000" y="95000"/>
                                    </p:animScale>
                                    <p:animScale>
                                      <p:cBhvr>
                                        <p:cTn id="136" dur="166" decel="50000">
                                          <p:stCondLst>
                                            <p:cond delay="1834"/>
                                          </p:stCondLst>
                                        </p:cTn>
                                        <p:tgtEl>
                                          <p:spTgt spid="102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10245" grpId="0" animBg="1"/>
      <p:bldP spid="10246" grpId="0" animBg="1"/>
      <p:bldP spid="102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对象 6145"/>
          <p:cNvGraphicFramePr>
            <a:graphicFrameLocks/>
          </p:cNvGraphicFramePr>
          <p:nvPr/>
        </p:nvGraphicFramePr>
        <p:xfrm>
          <a:off x="539750" y="1463675"/>
          <a:ext cx="8134350" cy="3376613"/>
        </p:xfrm>
        <a:graphic>
          <a:graphicData uri="http://schemas.openxmlformats.org/presentationml/2006/ole">
            <p:oleObj spid="_x0000_s3076" r:id="rId3" imgW="8774153" imgH="3634884" progId="">
              <p:embed/>
            </p:oleObj>
          </a:graphicData>
        </a:graphic>
      </p:graphicFrame>
    </p:spTree>
  </p:cSld>
  <p:clrMapOvr>
    <a:masterClrMapping/>
  </p:clrMapOvr>
  <p:transition>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1265"/>
          <p:cNvSpPr>
            <a:spLocks noGrp="1"/>
          </p:cNvSpPr>
          <p:nvPr>
            <p:ph type="title"/>
          </p:nvPr>
        </p:nvSpPr>
        <p:spPr>
          <a:xfrm>
            <a:off x="442913" y="103188"/>
            <a:ext cx="8243887" cy="963612"/>
          </a:xfrm>
          <a:ln/>
        </p:spPr>
        <p:txBody>
          <a:bodyPr vert="horz" wrap="square" lIns="91440" tIns="45720" rIns="91440" bIns="45720" anchor="b"/>
          <a:lstStyle/>
          <a:p>
            <a:r>
              <a:rPr lang="zh-CN" altLang="en-US" sz="4800" b="1" dirty="0">
                <a:solidFill>
                  <a:srgbClr val="020202"/>
                </a:solidFill>
                <a:ea typeface="黑体" panose="02010609060101010101" pitchFamily="49" charset="-122"/>
              </a:rPr>
              <a:t>关键</a:t>
            </a:r>
            <a:r>
              <a:rPr lang="en-US" altLang="zh-CN" sz="4800" b="1" dirty="0">
                <a:solidFill>
                  <a:srgbClr val="020202"/>
                </a:solidFill>
                <a:latin typeface="黑体" panose="02010609060101010101" pitchFamily="49" charset="-122"/>
                <a:ea typeface="黑体" panose="02010609060101010101" pitchFamily="49" charset="-122"/>
              </a:rPr>
              <a:t>——</a:t>
            </a:r>
            <a:r>
              <a:rPr lang="zh-CN" altLang="en-US" sz="4800" b="1" dirty="0">
                <a:solidFill>
                  <a:srgbClr val="FF0000"/>
                </a:solidFill>
                <a:ea typeface="黑体" panose="02010609060101010101" pitchFamily="49" charset="-122"/>
                <a:hlinkClick r:id="rId2" action="ppaction://hlinksldjump"/>
              </a:rPr>
              <a:t>借助语境</a:t>
            </a:r>
            <a:endParaRPr lang="zh-CN" altLang="en-US" sz="4800" b="1" dirty="0">
              <a:solidFill>
                <a:srgbClr val="FF0000"/>
              </a:solidFill>
              <a:ea typeface="黑体" panose="02010609060101010101" pitchFamily="49" charset="-122"/>
            </a:endParaRPr>
          </a:p>
        </p:txBody>
      </p:sp>
      <p:sp>
        <p:nvSpPr>
          <p:cNvPr id="11267" name="内容占位符 11266"/>
          <p:cNvSpPr>
            <a:spLocks noGrp="1"/>
          </p:cNvSpPr>
          <p:nvPr>
            <p:ph idx="1"/>
          </p:nvPr>
        </p:nvSpPr>
        <p:spPr>
          <a:xfrm>
            <a:off x="152400" y="1295400"/>
            <a:ext cx="8686800" cy="4760913"/>
          </a:xfrm>
          <a:ln/>
        </p:spPr>
        <p:txBody>
          <a:bodyPr vert="horz" wrap="square" lIns="91440" tIns="45720" rIns="91440" bIns="45720" anchor="t"/>
          <a:lstStyle/>
          <a:p>
            <a:pPr>
              <a:buNone/>
            </a:pPr>
            <a:r>
              <a:rPr lang="zh-CN" altLang="en-US" b="1" dirty="0"/>
              <a:t>        </a:t>
            </a:r>
            <a:r>
              <a:rPr lang="zh-CN" altLang="en-US" b="1" dirty="0">
                <a:solidFill>
                  <a:srgbClr val="020202"/>
                </a:solidFill>
              </a:rPr>
              <a:t>无论前面哪一种途径，最终都需要借助该字所在的句子及上下文来确定是否有通假。</a:t>
            </a:r>
          </a:p>
          <a:p>
            <a:pPr>
              <a:buNone/>
            </a:pPr>
            <a:r>
              <a:rPr lang="zh-CN" altLang="en-US" b="1" dirty="0">
                <a:solidFill>
                  <a:srgbClr val="020202"/>
                </a:solidFill>
              </a:rPr>
              <a:t>        </a:t>
            </a:r>
          </a:p>
          <a:p>
            <a:pPr>
              <a:buNone/>
            </a:pPr>
            <a:r>
              <a:rPr lang="zh-CN" altLang="en-US" b="1" dirty="0">
                <a:solidFill>
                  <a:srgbClr val="020202"/>
                </a:solidFill>
              </a:rPr>
              <a:t>   </a:t>
            </a:r>
            <a:r>
              <a:rPr lang="zh-CN" altLang="en-US" b="1" dirty="0">
                <a:solidFill>
                  <a:srgbClr val="0000CC"/>
                </a:solidFill>
              </a:rPr>
              <a:t>例如：</a:t>
            </a:r>
            <a:r>
              <a:rPr lang="zh-CN" altLang="en-US" b="1" dirty="0"/>
              <a:t>①</a:t>
            </a:r>
            <a:r>
              <a:rPr lang="zh-CN" altLang="en-US" b="1" dirty="0">
                <a:solidFill>
                  <a:srgbClr val="FF0000"/>
                </a:solidFill>
              </a:rPr>
              <a:t>振</a:t>
            </a:r>
            <a:r>
              <a:rPr lang="zh-CN" altLang="en-US" b="1" dirty="0">
                <a:solidFill>
                  <a:srgbClr val="020202"/>
                </a:solidFill>
              </a:rPr>
              <a:t>巩昌、临洮饥民  </a:t>
            </a:r>
            <a:r>
              <a:rPr lang="en-US" altLang="zh-CN" sz="2400" b="1" dirty="0">
                <a:solidFill>
                  <a:srgbClr val="020202"/>
                </a:solidFill>
              </a:rPr>
              <a:t>《</a:t>
            </a:r>
            <a:r>
              <a:rPr lang="zh-CN" altLang="en-US" sz="2400" b="1" dirty="0">
                <a:solidFill>
                  <a:srgbClr val="020202"/>
                </a:solidFill>
              </a:rPr>
              <a:t>马文升传</a:t>
            </a:r>
            <a:r>
              <a:rPr lang="en-US" altLang="zh-CN" sz="2400" b="1" dirty="0">
                <a:solidFill>
                  <a:srgbClr val="020202"/>
                </a:solidFill>
              </a:rPr>
              <a:t>》P70</a:t>
            </a:r>
          </a:p>
          <a:p>
            <a:pPr>
              <a:buNone/>
            </a:pPr>
            <a:r>
              <a:rPr lang="zh-CN" altLang="en-US" b="1" dirty="0">
                <a:solidFill>
                  <a:srgbClr val="020202"/>
                </a:solidFill>
              </a:rPr>
              <a:t>            </a:t>
            </a:r>
            <a:r>
              <a:rPr lang="zh-CN" altLang="en-US" b="1" dirty="0"/>
              <a:t>②</a:t>
            </a:r>
            <a:r>
              <a:rPr lang="zh-CN" altLang="en-US" b="1" dirty="0">
                <a:solidFill>
                  <a:srgbClr val="FF0000"/>
                </a:solidFill>
              </a:rPr>
              <a:t>被</a:t>
            </a:r>
            <a:r>
              <a:rPr lang="zh-CN" altLang="en-US" b="1" u="sng" dirty="0">
                <a:solidFill>
                  <a:srgbClr val="020202"/>
                </a:solidFill>
              </a:rPr>
              <a:t>鹤氅衣</a:t>
            </a:r>
            <a:r>
              <a:rPr lang="zh-CN" altLang="en-US" b="1" dirty="0">
                <a:solidFill>
                  <a:srgbClr val="020202"/>
                </a:solidFill>
              </a:rPr>
              <a:t>，</a:t>
            </a:r>
            <a:r>
              <a:rPr lang="zh-CN" altLang="en-US" b="1" dirty="0">
                <a:solidFill>
                  <a:srgbClr val="008000"/>
                </a:solidFill>
              </a:rPr>
              <a:t>支</a:t>
            </a:r>
            <a:r>
              <a:rPr lang="zh-CN" altLang="en-US" b="1" u="sng" dirty="0">
                <a:solidFill>
                  <a:srgbClr val="020202"/>
                </a:solidFill>
              </a:rPr>
              <a:t>九节筇 </a:t>
            </a:r>
            <a:r>
              <a:rPr lang="en-US" altLang="zh-CN" sz="2400" b="1" dirty="0">
                <a:solidFill>
                  <a:srgbClr val="020202"/>
                </a:solidFill>
              </a:rPr>
              <a:t>《</a:t>
            </a:r>
            <a:r>
              <a:rPr lang="zh-CN" altLang="en-US" sz="2400" b="1" dirty="0">
                <a:solidFill>
                  <a:srgbClr val="020202"/>
                </a:solidFill>
              </a:rPr>
              <a:t>宋濂全集</a:t>
            </a:r>
            <a:r>
              <a:rPr lang="en-US" altLang="zh-CN" sz="2400" b="1" dirty="0">
                <a:solidFill>
                  <a:srgbClr val="020202"/>
                </a:solidFill>
              </a:rPr>
              <a:t>》P75</a:t>
            </a:r>
          </a:p>
          <a:p>
            <a:pPr>
              <a:buNone/>
            </a:pPr>
            <a:r>
              <a:rPr lang="en-US" altLang="zh-CN" sz="2400" b="1" dirty="0">
                <a:solidFill>
                  <a:srgbClr val="020202"/>
                </a:solidFill>
              </a:rPr>
              <a:t>        ps</a:t>
            </a:r>
            <a:r>
              <a:rPr lang="zh-CN" altLang="en-US" sz="2400" b="1" dirty="0">
                <a:solidFill>
                  <a:srgbClr val="020202"/>
                </a:solidFill>
              </a:rPr>
              <a:t>：</a:t>
            </a:r>
            <a:r>
              <a:rPr lang="zh-CN" altLang="en-US" sz="2800" b="1" dirty="0"/>
              <a:t>鹤氅，戏曲服饰，是戏曲舞台上扮演隐士、仙人、道士等人物穿用的</a:t>
            </a:r>
            <a:r>
              <a:rPr lang="zh-CN" altLang="en-US" sz="2800" b="1" dirty="0">
                <a:solidFill>
                  <a:srgbClr val="FF0000"/>
                </a:solidFill>
              </a:rPr>
              <a:t>服装</a:t>
            </a:r>
            <a:r>
              <a:rPr lang="zh-CN" altLang="en-US" sz="2800" b="1" dirty="0"/>
              <a:t>。</a:t>
            </a:r>
            <a:r>
              <a:rPr lang="zh-CN" altLang="en-US" dirty="0"/>
              <a:t> </a:t>
            </a:r>
            <a:endParaRPr lang="zh-CN" altLang="en-US" sz="2400" b="1" dirty="0">
              <a:solidFill>
                <a:srgbClr val="020202"/>
              </a:solidFill>
            </a:endParaRPr>
          </a:p>
          <a:p>
            <a:pPr>
              <a:buNone/>
            </a:pPr>
            <a:r>
              <a:rPr lang="zh-CN" altLang="en-US" b="1" dirty="0">
                <a:solidFill>
                  <a:srgbClr val="020202"/>
                </a:solidFill>
              </a:rPr>
              <a:t>         </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diamond(in)">
                                      <p:cBhvr>
                                        <p:cTn id="7" dur="20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diamond(in)">
                                      <p:cBhvr>
                                        <p:cTn id="12" dur="2000"/>
                                        <p:tgtEl>
                                          <p:spTgt spid="11267">
                                            <p:txEl>
                                              <p:pRg st="2" end="2"/>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animEffect transition="in" filter="diamond(in)">
                                      <p:cBhvr>
                                        <p:cTn id="15" dur="2000"/>
                                        <p:tgtEl>
                                          <p:spTgt spid="1126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11267">
                                            <p:txEl>
                                              <p:pRg st="4" end="4"/>
                                            </p:txEl>
                                          </p:spTgt>
                                        </p:tgtEl>
                                        <p:attrNameLst>
                                          <p:attrName>style.visibility</p:attrName>
                                        </p:attrNameLst>
                                      </p:cBhvr>
                                      <p:to>
                                        <p:strVal val="visible"/>
                                      </p:to>
                                    </p:set>
                                    <p:anim calcmode="discrete" valueType="clr">
                                      <p:cBhvr override="childStyle">
                                        <p:cTn id="20" dur="80"/>
                                        <p:tgtEl>
                                          <p:spTgt spid="11267">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1267">
                                            <p:txEl>
                                              <p:pRg st="4" end="4"/>
                                            </p:txEl>
                                          </p:spTgt>
                                        </p:tgtEl>
                                        <p:attrNameLst>
                                          <p:attrName>fillcolor</p:attrName>
                                        </p:attrNameLst>
                                      </p:cBhvr>
                                      <p:tavLst>
                                        <p:tav tm="0">
                                          <p:val>
                                            <p:clrVal>
                                              <a:schemeClr val="accent2"/>
                                            </p:clrVal>
                                          </p:val>
                                        </p:tav>
                                        <p:tav tm="50000">
                                          <p:val>
                                            <p:clrVal>
                                              <a:schemeClr val="hlink"/>
                                            </p:clrVal>
                                          </p:val>
                                        </p:tav>
                                      </p:tavLst>
                                    </p:anim>
                                    <p:set>
                                      <p:cBhvr>
                                        <p:cTn id="22" dur="80"/>
                                        <p:tgtEl>
                                          <p:spTgt spid="11267">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304800" y="76200"/>
            <a:ext cx="8686800" cy="838200"/>
          </a:xfrm>
          <a:ln/>
        </p:spPr>
        <p:txBody>
          <a:bodyPr vert="horz" wrap="square" lIns="91440" tIns="45720" rIns="91440" bIns="45720" anchor="ctr"/>
          <a:lstStyle/>
          <a:p>
            <a:pPr algn="l"/>
            <a:r>
              <a:rPr lang="en-US" altLang="zh-CN" sz="3600" b="1" dirty="0"/>
              <a:t>【</a:t>
            </a:r>
            <a:r>
              <a:rPr lang="zh-CN" altLang="en-US" sz="3600" b="1" dirty="0"/>
              <a:t>知识链接</a:t>
            </a:r>
            <a:r>
              <a:rPr lang="en-US" altLang="zh-CN" sz="3600" b="1" dirty="0"/>
              <a:t>】</a:t>
            </a:r>
          </a:p>
        </p:txBody>
      </p:sp>
      <p:sp>
        <p:nvSpPr>
          <p:cNvPr id="11267" name="内容占位符 2"/>
          <p:cNvSpPr>
            <a:spLocks noGrp="1"/>
          </p:cNvSpPr>
          <p:nvPr>
            <p:ph idx="4294967295"/>
          </p:nvPr>
        </p:nvSpPr>
        <p:spPr>
          <a:ln/>
        </p:spPr>
        <p:txBody>
          <a:bodyPr vert="horz" wrap="square" lIns="91440" tIns="45720" rIns="91440" bIns="45720" anchor="t"/>
          <a:lstStyle/>
          <a:p>
            <a:pPr marL="365125" indent="-255270"/>
            <a:endParaRPr lang="en-US" altLang="zh-CN" dirty="0"/>
          </a:p>
          <a:p>
            <a:pPr marL="365125" indent="-255270"/>
            <a:endParaRPr lang="en-US" altLang="zh-CN" dirty="0"/>
          </a:p>
          <a:p>
            <a:pPr marL="365125" indent="-255270"/>
            <a:endParaRPr lang="en-US" altLang="zh-CN" sz="1600" dirty="0"/>
          </a:p>
          <a:p>
            <a:pPr marL="365125" indent="-255270"/>
            <a:endParaRPr lang="en-US" altLang="zh-CN" sz="1600" dirty="0"/>
          </a:p>
          <a:p>
            <a:pPr marL="365125" indent="-255270"/>
            <a:endParaRPr lang="en-US" altLang="zh-CN" sz="1600" dirty="0"/>
          </a:p>
          <a:p>
            <a:pPr marL="365125" indent="-255270">
              <a:buNone/>
            </a:pPr>
            <a:r>
              <a:rPr lang="zh-CN" altLang="en-US" sz="4000" b="1" dirty="0">
                <a:solidFill>
                  <a:srgbClr val="020202"/>
                </a:solidFill>
              </a:rPr>
              <a:t>语境</a:t>
            </a:r>
          </a:p>
        </p:txBody>
      </p:sp>
      <p:sp>
        <p:nvSpPr>
          <p:cNvPr id="11268" name="左大括号 3"/>
          <p:cNvSpPr/>
          <p:nvPr/>
        </p:nvSpPr>
        <p:spPr>
          <a:xfrm>
            <a:off x="1828800" y="2438400"/>
            <a:ext cx="685800" cy="3124200"/>
          </a:xfrm>
          <a:prstGeom prst="leftBrace">
            <a:avLst>
              <a:gd name="adj1" fmla="val 0"/>
              <a:gd name="adj2" fmla="val 50000"/>
            </a:avLst>
          </a:prstGeom>
          <a:noFill/>
          <a:ln w="31750" cap="flat" cmpd="sng">
            <a:solidFill>
              <a:srgbClr val="000080"/>
            </a:solidFill>
            <a:prstDash val="solid"/>
            <a:headEnd type="none" w="med" len="med"/>
            <a:tailEnd type="none" w="med" len="med"/>
          </a:ln>
        </p:spPr>
        <p:txBody>
          <a:bodyPr anchor="ctr"/>
          <a:lstStyle/>
          <a:p>
            <a:pPr algn="ctr"/>
            <a:endParaRPr lang="zh-CN" altLang="en-US" sz="1800" dirty="0">
              <a:latin typeface="Georgia" panose="02040502050405020303" pitchFamily="18" charset="0"/>
            </a:endParaRPr>
          </a:p>
        </p:txBody>
      </p:sp>
      <p:sp>
        <p:nvSpPr>
          <p:cNvPr id="11269" name="矩形 4"/>
          <p:cNvSpPr/>
          <p:nvPr/>
        </p:nvSpPr>
        <p:spPr>
          <a:xfrm>
            <a:off x="2400300" y="2133600"/>
            <a:ext cx="2324100" cy="642938"/>
          </a:xfrm>
          <a:prstGeom prst="rect">
            <a:avLst/>
          </a:prstGeom>
          <a:solidFill>
            <a:schemeClr val="bg1"/>
          </a:solidFill>
          <a:ln w="9525">
            <a:noFill/>
          </a:ln>
        </p:spPr>
        <p:txBody>
          <a:bodyPr anchor="ctr"/>
          <a:lstStyle/>
          <a:p>
            <a:r>
              <a:rPr lang="zh-CN" altLang="en-US" sz="3200" b="1" dirty="0">
                <a:solidFill>
                  <a:srgbClr val="0000CC"/>
                </a:solidFill>
                <a:latin typeface="Georgia" panose="02040502050405020303" pitchFamily="18" charset="0"/>
              </a:rPr>
              <a:t>内容（外部）</a:t>
            </a:r>
          </a:p>
        </p:txBody>
      </p:sp>
      <p:sp>
        <p:nvSpPr>
          <p:cNvPr id="11270" name="矩形 5"/>
          <p:cNvSpPr/>
          <p:nvPr/>
        </p:nvSpPr>
        <p:spPr>
          <a:xfrm>
            <a:off x="2438400" y="5105400"/>
            <a:ext cx="2362200" cy="714375"/>
          </a:xfrm>
          <a:prstGeom prst="rect">
            <a:avLst/>
          </a:prstGeom>
          <a:solidFill>
            <a:schemeClr val="bg1"/>
          </a:solidFill>
          <a:ln w="9525">
            <a:noFill/>
          </a:ln>
        </p:spPr>
        <p:txBody>
          <a:bodyPr anchor="ctr"/>
          <a:lstStyle/>
          <a:p>
            <a:r>
              <a:rPr lang="zh-CN" altLang="en-US" sz="3200" b="1" dirty="0">
                <a:solidFill>
                  <a:srgbClr val="0000CC"/>
                </a:solidFill>
                <a:latin typeface="Georgia" panose="02040502050405020303" pitchFamily="18" charset="0"/>
              </a:rPr>
              <a:t>结构（内部）</a:t>
            </a:r>
          </a:p>
        </p:txBody>
      </p:sp>
      <p:sp>
        <p:nvSpPr>
          <p:cNvPr id="11271" name="右箭头 6"/>
          <p:cNvSpPr/>
          <p:nvPr/>
        </p:nvSpPr>
        <p:spPr>
          <a:xfrm>
            <a:off x="4876800" y="2209800"/>
            <a:ext cx="914400" cy="500063"/>
          </a:xfrm>
          <a:prstGeom prst="rightArrow">
            <a:avLst>
              <a:gd name="adj1" fmla="val 50000"/>
              <a:gd name="adj2" fmla="val 45697"/>
            </a:avLst>
          </a:prstGeom>
          <a:solidFill>
            <a:schemeClr val="accent1"/>
          </a:solidFill>
          <a:ln w="19050" cap="flat" cmpd="sng">
            <a:solidFill>
              <a:srgbClr val="3B3B64"/>
            </a:solidFill>
            <a:prstDash val="solid"/>
            <a:miter/>
            <a:headEnd type="none" w="med" len="med"/>
            <a:tailEnd type="none" w="med" len="med"/>
          </a:ln>
        </p:spPr>
        <p:txBody>
          <a:bodyPr anchor="ctr"/>
          <a:lstStyle/>
          <a:p>
            <a:pPr algn="ctr"/>
            <a:endParaRPr lang="zh-CN" altLang="en-US" sz="1800" dirty="0">
              <a:solidFill>
                <a:srgbClr val="FFFFFF"/>
              </a:solidFill>
              <a:latin typeface="Georgia" panose="02040502050405020303" pitchFamily="18" charset="0"/>
            </a:endParaRPr>
          </a:p>
        </p:txBody>
      </p:sp>
      <p:sp>
        <p:nvSpPr>
          <p:cNvPr id="11272" name="右箭头 7"/>
          <p:cNvSpPr/>
          <p:nvPr/>
        </p:nvSpPr>
        <p:spPr>
          <a:xfrm>
            <a:off x="4953000" y="5181600"/>
            <a:ext cx="914400" cy="555625"/>
          </a:xfrm>
          <a:prstGeom prst="rightArrow">
            <a:avLst>
              <a:gd name="adj1" fmla="val 50000"/>
              <a:gd name="adj2" fmla="val 40792"/>
            </a:avLst>
          </a:prstGeom>
          <a:solidFill>
            <a:schemeClr val="accent1"/>
          </a:solidFill>
          <a:ln w="19050" cap="flat" cmpd="sng">
            <a:solidFill>
              <a:srgbClr val="3B3B64"/>
            </a:solidFill>
            <a:prstDash val="solid"/>
            <a:miter/>
            <a:headEnd type="none" w="med" len="med"/>
            <a:tailEnd type="none" w="med" len="med"/>
          </a:ln>
        </p:spPr>
        <p:txBody>
          <a:bodyPr anchor="ctr"/>
          <a:lstStyle/>
          <a:p>
            <a:pPr algn="ctr"/>
            <a:endParaRPr lang="zh-CN" altLang="en-US" sz="1800" dirty="0">
              <a:solidFill>
                <a:srgbClr val="FFFFFF"/>
              </a:solidFill>
              <a:latin typeface="Georgia" panose="02040502050405020303" pitchFamily="18" charset="0"/>
            </a:endParaRPr>
          </a:p>
        </p:txBody>
      </p:sp>
      <p:sp>
        <p:nvSpPr>
          <p:cNvPr id="11273" name="矩形 8"/>
          <p:cNvSpPr/>
          <p:nvPr/>
        </p:nvSpPr>
        <p:spPr>
          <a:xfrm>
            <a:off x="5853113" y="1371600"/>
            <a:ext cx="2986087" cy="2286000"/>
          </a:xfrm>
          <a:prstGeom prst="rect">
            <a:avLst/>
          </a:prstGeom>
          <a:solidFill>
            <a:schemeClr val="bg1"/>
          </a:solidFill>
          <a:ln w="19050" cap="flat" cmpd="sng">
            <a:solidFill>
              <a:schemeClr val="bg1"/>
            </a:solidFill>
            <a:prstDash val="solid"/>
            <a:miter/>
            <a:headEnd type="none" w="med" len="med"/>
            <a:tailEnd type="none" w="med" len="med"/>
          </a:ln>
        </p:spPr>
        <p:txBody>
          <a:bodyPr anchor="ctr"/>
          <a:lstStyle/>
          <a:p>
            <a:r>
              <a:rPr lang="zh-CN" altLang="en-US" sz="2800" b="1" dirty="0">
                <a:solidFill>
                  <a:srgbClr val="FF0000"/>
                </a:solidFill>
                <a:latin typeface="Georgia" panose="02040502050405020303" pitchFamily="18" charset="0"/>
              </a:rPr>
              <a:t>人物性格、身份</a:t>
            </a:r>
          </a:p>
          <a:p>
            <a:r>
              <a:rPr lang="zh-CN" altLang="en-US" sz="2800" b="1" dirty="0">
                <a:solidFill>
                  <a:srgbClr val="0000CC"/>
                </a:solidFill>
                <a:latin typeface="Georgia" panose="02040502050405020303" pitchFamily="18" charset="0"/>
              </a:rPr>
              <a:t>人物关系</a:t>
            </a:r>
          </a:p>
          <a:p>
            <a:r>
              <a:rPr lang="zh-CN" altLang="en-US" sz="2800" b="1" dirty="0">
                <a:solidFill>
                  <a:srgbClr val="0000CC"/>
                </a:solidFill>
                <a:latin typeface="Georgia" panose="02040502050405020303" pitchFamily="18" charset="0"/>
              </a:rPr>
              <a:t>事件经过</a:t>
            </a:r>
          </a:p>
          <a:p>
            <a:r>
              <a:rPr lang="zh-CN" altLang="en-US" sz="2800" b="1" dirty="0">
                <a:solidFill>
                  <a:srgbClr val="0000CC"/>
                </a:solidFill>
                <a:latin typeface="Georgia" panose="02040502050405020303" pitchFamily="18" charset="0"/>
              </a:rPr>
              <a:t>事理逻辑</a:t>
            </a:r>
          </a:p>
        </p:txBody>
      </p:sp>
      <p:sp>
        <p:nvSpPr>
          <p:cNvPr id="11274" name="矩形 9"/>
          <p:cNvSpPr/>
          <p:nvPr/>
        </p:nvSpPr>
        <p:spPr>
          <a:xfrm>
            <a:off x="5867400" y="4743450"/>
            <a:ext cx="3214688" cy="1428750"/>
          </a:xfrm>
          <a:prstGeom prst="rect">
            <a:avLst/>
          </a:prstGeom>
          <a:solidFill>
            <a:schemeClr val="bg1"/>
          </a:solidFill>
          <a:ln w="19050" cap="flat" cmpd="sng">
            <a:solidFill>
              <a:schemeClr val="bg1"/>
            </a:solidFill>
            <a:prstDash val="solid"/>
            <a:miter/>
            <a:headEnd type="none" w="med" len="med"/>
            <a:tailEnd type="none" w="med" len="med"/>
          </a:ln>
        </p:spPr>
        <p:txBody>
          <a:bodyPr anchor="ctr"/>
          <a:lstStyle/>
          <a:p>
            <a:r>
              <a:rPr lang="zh-CN" altLang="en-US" sz="3200" b="1" dirty="0">
                <a:solidFill>
                  <a:srgbClr val="0000CC"/>
                </a:solidFill>
                <a:latin typeface="Georgia" panose="02040502050405020303" pitchFamily="18" charset="0"/>
              </a:rPr>
              <a:t>句内关系</a:t>
            </a:r>
            <a:endParaRPr lang="zh-CN" altLang="en-US" sz="2400" b="1" dirty="0">
              <a:solidFill>
                <a:srgbClr val="0000CC"/>
              </a:solidFill>
              <a:latin typeface="Georgia" panose="02040502050405020303" pitchFamily="18" charset="0"/>
            </a:endParaRPr>
          </a:p>
          <a:p>
            <a:r>
              <a:rPr lang="zh-CN" altLang="en-US" sz="3200" b="1" dirty="0">
                <a:solidFill>
                  <a:srgbClr val="0000CC"/>
                </a:solidFill>
                <a:latin typeface="Georgia" panose="02040502050405020303" pitchFamily="18" charset="0"/>
              </a:rPr>
              <a:t>句句关系</a:t>
            </a:r>
          </a:p>
        </p:txBody>
      </p:sp>
    </p:spTree>
  </p:cSld>
  <p:clrMapOvr>
    <a:masterClrMapping/>
  </p:clrMapOvr>
  <p:transition>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32</a:t>
            </a:fld>
            <a:endParaRPr lang="en-US" altLang="zh-CN" sz="1400" dirty="0">
              <a:latin typeface="Verdana" panose="020B0604030504040204" pitchFamily="34" charset="0"/>
            </a:endParaRPr>
          </a:p>
        </p:txBody>
      </p:sp>
      <p:sp>
        <p:nvSpPr>
          <p:cNvPr id="12291" name="Text Box 3"/>
          <p:cNvSpPr txBox="1"/>
          <p:nvPr/>
        </p:nvSpPr>
        <p:spPr>
          <a:xfrm>
            <a:off x="34925" y="423863"/>
            <a:ext cx="4537075" cy="701675"/>
          </a:xfrm>
          <a:prstGeom prst="rect">
            <a:avLst/>
          </a:prstGeom>
          <a:noFill/>
          <a:ln w="9525">
            <a:noFill/>
          </a:ln>
        </p:spPr>
        <p:txBody>
          <a:bodyPr>
            <a:spAutoFit/>
          </a:bodyPr>
          <a:lstStyle/>
          <a:p>
            <a:pPr algn="ctr">
              <a:spcBef>
                <a:spcPct val="50000"/>
              </a:spcBef>
            </a:pPr>
            <a:r>
              <a:rPr lang="zh-CN" altLang="en-US" sz="4000" b="1" dirty="0" smtClean="0">
                <a:solidFill>
                  <a:srgbClr val="CC0000"/>
                </a:solidFill>
                <a:latin typeface="黑体" panose="02010609060101010101" pitchFamily="49" charset="-122"/>
                <a:ea typeface="黑体" panose="02010609060101010101" pitchFamily="49" charset="-122"/>
              </a:rPr>
              <a:t>四、</a:t>
            </a:r>
            <a:r>
              <a:rPr lang="zh-CN" altLang="en-US" sz="4000" b="1" dirty="0">
                <a:solidFill>
                  <a:srgbClr val="CC0000"/>
                </a:solidFill>
                <a:latin typeface="黑体" panose="02010609060101010101" pitchFamily="49" charset="-122"/>
                <a:ea typeface="黑体" panose="02010609060101010101" pitchFamily="49" charset="-122"/>
              </a:rPr>
              <a:t>古今异义词</a:t>
            </a:r>
            <a:endParaRPr lang="zh-CN" altLang="en-US" sz="4000" b="1" dirty="0">
              <a:solidFill>
                <a:srgbClr val="CC0000"/>
              </a:solidFill>
              <a:latin typeface="Arial" panose="020B0604020202020204" pitchFamily="34" charset="0"/>
              <a:ea typeface="黑体" panose="02010609060101010101" pitchFamily="49" charset="-122"/>
            </a:endParaRPr>
          </a:p>
        </p:txBody>
      </p:sp>
      <p:sp>
        <p:nvSpPr>
          <p:cNvPr id="13316" name="Text Box 4"/>
          <p:cNvSpPr txBox="1"/>
          <p:nvPr/>
        </p:nvSpPr>
        <p:spPr>
          <a:xfrm>
            <a:off x="228600" y="1447800"/>
            <a:ext cx="8497888" cy="1630363"/>
          </a:xfrm>
          <a:prstGeom prst="rect">
            <a:avLst/>
          </a:prstGeom>
          <a:noFill/>
          <a:ln w="9525">
            <a:noFill/>
          </a:ln>
        </p:spPr>
        <p:txBody>
          <a:bodyPr>
            <a:spAutoFit/>
          </a:bodyPr>
          <a:lstStyle/>
          <a:p>
            <a:pPr>
              <a:lnSpc>
                <a:spcPct val="120000"/>
              </a:lnSpc>
              <a:spcBef>
                <a:spcPct val="20000"/>
              </a:spcBef>
              <a:buClr>
                <a:schemeClr val="folHlink"/>
              </a:buClr>
              <a:buSzPct val="85000"/>
              <a:buFont typeface="Wingdings 2" pitchFamily="18" charset="2"/>
            </a:pPr>
            <a:r>
              <a:rPr lang="en-US" altLang="zh-CN" sz="2800" b="1" dirty="0">
                <a:latin typeface="Arial" panose="020B0604020202020204" pitchFamily="34" charset="0"/>
                <a:ea typeface="楷体_GB2312" pitchFamily="49" charset="-122"/>
              </a:rPr>
              <a:t>       </a:t>
            </a:r>
            <a:r>
              <a:rPr lang="zh-CN" altLang="en-US" sz="2800" b="1" dirty="0">
                <a:solidFill>
                  <a:srgbClr val="020202"/>
                </a:solidFill>
                <a:latin typeface="Arial" panose="020B0604020202020204" pitchFamily="34" charset="0"/>
                <a:ea typeface="楷体_GB2312" pitchFamily="49" charset="-122"/>
              </a:rPr>
              <a:t>文言实词在语言的演变过程中，发生了两大变化：一是</a:t>
            </a:r>
            <a:r>
              <a:rPr lang="zh-CN" altLang="en-US" sz="2800" b="1" dirty="0">
                <a:solidFill>
                  <a:srgbClr val="CC0000"/>
                </a:solidFill>
                <a:latin typeface="Arial" panose="020B0604020202020204" pitchFamily="34" charset="0"/>
                <a:ea typeface="楷体_GB2312" pitchFamily="49" charset="-122"/>
              </a:rPr>
              <a:t>词形由单音节向双音节演变</a:t>
            </a:r>
            <a:r>
              <a:rPr lang="zh-CN" altLang="en-US" sz="2800" b="1" dirty="0">
                <a:latin typeface="Arial" panose="020B0604020202020204" pitchFamily="34" charset="0"/>
                <a:ea typeface="楷体_GB2312" pitchFamily="49" charset="-122"/>
              </a:rPr>
              <a:t>，</a:t>
            </a:r>
            <a:r>
              <a:rPr lang="zh-CN" altLang="en-US" sz="2800" b="1" dirty="0">
                <a:solidFill>
                  <a:srgbClr val="020202"/>
                </a:solidFill>
                <a:latin typeface="Arial" panose="020B0604020202020204" pitchFamily="34" charset="0"/>
                <a:ea typeface="楷体_GB2312" pitchFamily="49" charset="-122"/>
              </a:rPr>
              <a:t>一是</a:t>
            </a:r>
            <a:r>
              <a:rPr lang="zh-CN" altLang="en-US" sz="2800" b="1" dirty="0">
                <a:solidFill>
                  <a:srgbClr val="CC0000"/>
                </a:solidFill>
                <a:latin typeface="Arial" panose="020B0604020202020204" pitchFamily="34" charset="0"/>
                <a:ea typeface="楷体_GB2312" pitchFamily="49" charset="-122"/>
              </a:rPr>
              <a:t>词义大多数已发生变化</a:t>
            </a:r>
            <a:r>
              <a:rPr lang="zh-CN" altLang="en-US" sz="2800" b="1" dirty="0">
                <a:solidFill>
                  <a:srgbClr val="020202"/>
                </a:solidFill>
                <a:latin typeface="Arial" panose="020B0604020202020204" pitchFamily="34" charset="0"/>
                <a:ea typeface="楷体_GB2312" pitchFamily="49" charset="-122"/>
              </a:rPr>
              <a:t>。而词义的演变主要有以下几种情况：</a:t>
            </a:r>
          </a:p>
        </p:txBody>
      </p:sp>
      <p:sp>
        <p:nvSpPr>
          <p:cNvPr id="13317" name="Text Box 5"/>
          <p:cNvSpPr txBox="1"/>
          <p:nvPr/>
        </p:nvSpPr>
        <p:spPr>
          <a:xfrm>
            <a:off x="838200" y="3124200"/>
            <a:ext cx="7512050" cy="1231900"/>
          </a:xfrm>
          <a:prstGeom prst="rect">
            <a:avLst/>
          </a:prstGeom>
          <a:noFill/>
          <a:ln w="28575" cap="flat" cmpd="sng">
            <a:solidFill>
              <a:srgbClr val="99CC00"/>
            </a:solidFill>
            <a:prstDash val="solid"/>
            <a:miter/>
            <a:headEnd type="none" w="med" len="med"/>
            <a:tailEnd type="none" w="med" len="med"/>
          </a:ln>
        </p:spPr>
        <p:txBody>
          <a:bodyPr>
            <a:spAutoFit/>
          </a:bodyPr>
          <a:lstStyle/>
          <a:p>
            <a:pPr>
              <a:lnSpc>
                <a:spcPct val="120000"/>
              </a:lnSpc>
              <a:spcBef>
                <a:spcPct val="20000"/>
              </a:spcBef>
              <a:buClr>
                <a:schemeClr val="folHlink"/>
              </a:buClr>
              <a:buSzPct val="85000"/>
              <a:buFont typeface="Wingdings 2" pitchFamily="18" charset="2"/>
            </a:pPr>
            <a:r>
              <a:rPr lang="zh-CN" altLang="en-US" sz="2800" b="1" dirty="0">
                <a:solidFill>
                  <a:srgbClr val="020202"/>
                </a:solidFill>
                <a:latin typeface="Arial" panose="020B0604020202020204" pitchFamily="34" charset="0"/>
                <a:ea typeface="华文新魏" pitchFamily="2" charset="-122"/>
              </a:rPr>
              <a:t>词义扩大、词义缩小、词义转移、词义弱化、</a:t>
            </a:r>
          </a:p>
          <a:p>
            <a:pPr>
              <a:lnSpc>
                <a:spcPct val="120000"/>
              </a:lnSpc>
              <a:spcBef>
                <a:spcPct val="20000"/>
              </a:spcBef>
              <a:buClr>
                <a:schemeClr val="folHlink"/>
              </a:buClr>
              <a:buSzPct val="85000"/>
              <a:buFont typeface="Wingdings 2" pitchFamily="18" charset="2"/>
            </a:pPr>
            <a:r>
              <a:rPr lang="zh-CN" altLang="en-US" sz="2800" b="1" dirty="0">
                <a:solidFill>
                  <a:srgbClr val="020202"/>
                </a:solidFill>
                <a:latin typeface="Arial" panose="020B0604020202020204" pitchFamily="34" charset="0"/>
                <a:ea typeface="华文新魏" pitchFamily="2" charset="-122"/>
              </a:rPr>
              <a:t>词义强化、感情色彩变化、名称说法变化。</a:t>
            </a:r>
          </a:p>
        </p:txBody>
      </p:sp>
      <p:sp>
        <p:nvSpPr>
          <p:cNvPr id="13318" name="Text Box 9"/>
          <p:cNvSpPr txBox="1"/>
          <p:nvPr/>
        </p:nvSpPr>
        <p:spPr>
          <a:xfrm>
            <a:off x="152400" y="4572000"/>
            <a:ext cx="8131175" cy="1066800"/>
          </a:xfrm>
          <a:prstGeom prst="rect">
            <a:avLst/>
          </a:prstGeom>
          <a:noFill/>
          <a:ln w="9525">
            <a:noFill/>
          </a:ln>
        </p:spPr>
        <p:txBody>
          <a:bodyPr>
            <a:spAutoFit/>
          </a:bodyPr>
          <a:lstStyle/>
          <a:p>
            <a:r>
              <a:rPr lang="zh-CN" altLang="en-US" sz="3200" b="1" dirty="0">
                <a:solidFill>
                  <a:srgbClr val="020202"/>
                </a:solidFill>
                <a:latin typeface="Verdana" panose="020B0604030504040204" pitchFamily="34" charset="0"/>
              </a:rPr>
              <a:t>★</a:t>
            </a:r>
            <a:r>
              <a:rPr lang="zh-CN" altLang="en-US" sz="3200" b="1" dirty="0">
                <a:solidFill>
                  <a:srgbClr val="020202"/>
                </a:solidFill>
                <a:latin typeface="楷体_GB2312" pitchFamily="49" charset="-122"/>
                <a:ea typeface="楷体_GB2312" pitchFamily="49" charset="-122"/>
              </a:rPr>
              <a:t>高</a:t>
            </a:r>
            <a:r>
              <a:rPr lang="zh-CN" altLang="en-US" sz="3000" b="1" dirty="0">
                <a:solidFill>
                  <a:srgbClr val="020202"/>
                </a:solidFill>
                <a:latin typeface="楷体_GB2312" pitchFamily="49" charset="-122"/>
                <a:ea typeface="楷体_GB2312" pitchFamily="49" charset="-122"/>
              </a:rPr>
              <a:t>考真题（</a:t>
            </a:r>
            <a:r>
              <a:rPr lang="en-US" altLang="zh-CN" sz="3000" b="1" dirty="0">
                <a:solidFill>
                  <a:srgbClr val="020202"/>
                </a:solidFill>
                <a:latin typeface="楷体_GB2312" pitchFamily="49" charset="-122"/>
                <a:ea typeface="楷体_GB2312" pitchFamily="49" charset="-122"/>
              </a:rPr>
              <a:t>2013</a:t>
            </a:r>
            <a:r>
              <a:rPr lang="zh-CN" altLang="en-US" sz="3000" b="1" dirty="0">
                <a:solidFill>
                  <a:srgbClr val="020202"/>
                </a:solidFill>
                <a:latin typeface="楷体_GB2312" pitchFamily="49" charset="-122"/>
                <a:ea typeface="楷体_GB2312" pitchFamily="49" charset="-122"/>
              </a:rPr>
              <a:t>全国卷</a:t>
            </a:r>
            <a:r>
              <a:rPr lang="en-US" altLang="zh-CN" sz="3000" b="1" dirty="0">
                <a:solidFill>
                  <a:srgbClr val="020202"/>
                </a:solidFill>
                <a:latin typeface="楷体_GB2312" pitchFamily="49" charset="-122"/>
                <a:ea typeface="楷体_GB2312" pitchFamily="49" charset="-122"/>
              </a:rPr>
              <a:t>1</a:t>
            </a:r>
            <a:r>
              <a:rPr lang="zh-CN" altLang="en-US" sz="3000" b="1" dirty="0">
                <a:solidFill>
                  <a:srgbClr val="020202"/>
                </a:solidFill>
                <a:latin typeface="楷体_GB2312" pitchFamily="49" charset="-122"/>
                <a:ea typeface="楷体_GB2312" pitchFamily="49" charset="-122"/>
              </a:rPr>
              <a:t>）</a:t>
            </a:r>
          </a:p>
          <a:p>
            <a:r>
              <a:rPr lang="zh-CN" altLang="en-US" sz="3000" b="1" dirty="0">
                <a:latin typeface="楷体_GB2312" pitchFamily="49" charset="-122"/>
                <a:ea typeface="楷体_GB2312" pitchFamily="49" charset="-122"/>
              </a:rPr>
              <a:t>   </a:t>
            </a:r>
            <a:r>
              <a:rPr lang="zh-CN" altLang="en-US" sz="3000" b="1" dirty="0">
                <a:solidFill>
                  <a:srgbClr val="0000CC"/>
                </a:solidFill>
                <a:latin typeface="楷体_GB2312" pitchFamily="49" charset="-122"/>
                <a:ea typeface="楷体_GB2312" pitchFamily="49" charset="-122"/>
              </a:rPr>
              <a:t>例句：</a:t>
            </a:r>
            <a:r>
              <a:rPr lang="zh-CN" altLang="en-US" sz="3000" b="1" dirty="0">
                <a:solidFill>
                  <a:srgbClr val="020202"/>
                </a:solidFill>
                <a:latin typeface="楷体_GB2312" pitchFamily="49" charset="-122"/>
                <a:ea typeface="楷体_GB2312" pitchFamily="49" charset="-122"/>
              </a:rPr>
              <a:t>数条上</a:t>
            </a:r>
            <a:r>
              <a:rPr lang="zh-CN" altLang="en-US" sz="3000" b="1" dirty="0">
                <a:solidFill>
                  <a:srgbClr val="FF0000"/>
                </a:solidFill>
                <a:latin typeface="楷体_GB2312" pitchFamily="49" charset="-122"/>
                <a:ea typeface="楷体_GB2312" pitchFamily="49" charset="-122"/>
              </a:rPr>
              <a:t>便宜</a:t>
            </a:r>
            <a:r>
              <a:rPr lang="zh-CN" altLang="en-US" sz="3200" b="1" dirty="0">
                <a:solidFill>
                  <a:srgbClr val="020202"/>
                </a:solidFill>
                <a:latin typeface="楷体_GB2312" pitchFamily="49" charset="-122"/>
                <a:ea typeface="楷体_GB2312" pitchFamily="49" charset="-122"/>
              </a:rPr>
              <a:t>。</a:t>
            </a:r>
            <a:r>
              <a:rPr lang="zh-CN" altLang="en-US" sz="2000" b="1" dirty="0">
                <a:solidFill>
                  <a:srgbClr val="020202"/>
                </a:solidFill>
                <a:latin typeface="楷体_GB2312" pitchFamily="49" charset="-122"/>
                <a:ea typeface="楷体_GB2312" pitchFamily="49" charset="-122"/>
              </a:rPr>
              <a:t>（</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马文升传</a:t>
            </a: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a:t>
            </a:r>
          </a:p>
        </p:txBody>
      </p:sp>
      <p:sp>
        <p:nvSpPr>
          <p:cNvPr id="13319" name="Text Box 10"/>
          <p:cNvSpPr txBox="1"/>
          <p:nvPr/>
        </p:nvSpPr>
        <p:spPr>
          <a:xfrm>
            <a:off x="762000" y="5715000"/>
            <a:ext cx="7696200" cy="519113"/>
          </a:xfrm>
          <a:prstGeom prst="rect">
            <a:avLst/>
          </a:prstGeom>
          <a:noFill/>
          <a:ln w="9525">
            <a:noFill/>
          </a:ln>
        </p:spPr>
        <p:txBody>
          <a:bodyPr>
            <a:spAutoFit/>
          </a:bodyPr>
          <a:lstStyle/>
          <a:p>
            <a:r>
              <a:rPr lang="zh-CN" altLang="en-US" sz="2800" b="1" dirty="0">
                <a:solidFill>
                  <a:srgbClr val="020202"/>
                </a:solidFill>
                <a:latin typeface="Arial" panose="020B0604020202020204" pitchFamily="34" charset="0"/>
                <a:ea typeface="楷体_GB2312" pitchFamily="49" charset="-122"/>
              </a:rPr>
              <a:t>译：</a:t>
            </a:r>
            <a:r>
              <a:rPr lang="zh-CN" altLang="en-US" sz="2800" b="1" dirty="0">
                <a:solidFill>
                  <a:srgbClr val="0000CC"/>
                </a:solidFill>
                <a:latin typeface="Arial" panose="020B0604020202020204" pitchFamily="34" charset="0"/>
                <a:ea typeface="楷体_GB2312" pitchFamily="49" charset="-122"/>
              </a:rPr>
              <a:t>多次分条上奏</a:t>
            </a:r>
            <a:r>
              <a:rPr lang="zh-CN" altLang="en-US" sz="2800" b="1" dirty="0">
                <a:solidFill>
                  <a:srgbClr val="FF0000"/>
                </a:solidFill>
                <a:latin typeface="Arial" panose="020B0604020202020204" pitchFamily="34" charset="0"/>
                <a:ea typeface="楷体_GB2312" pitchFamily="49" charset="-122"/>
              </a:rPr>
              <a:t>利于</a:t>
            </a:r>
            <a:r>
              <a:rPr lang="zh-CN" altLang="en-US" sz="2800" b="1" dirty="0">
                <a:solidFill>
                  <a:srgbClr val="0000CC"/>
                </a:solidFill>
                <a:latin typeface="Arial" panose="020B0604020202020204" pitchFamily="34" charset="0"/>
                <a:ea typeface="楷体_GB2312" pitchFamily="49" charset="-122"/>
              </a:rPr>
              <a:t>治国、</a:t>
            </a:r>
            <a:r>
              <a:rPr lang="zh-CN" altLang="en-US" sz="2800" b="1" dirty="0">
                <a:solidFill>
                  <a:srgbClr val="FF0000"/>
                </a:solidFill>
                <a:latin typeface="Arial" panose="020B0604020202020204" pitchFamily="34" charset="0"/>
                <a:ea typeface="楷体_GB2312" pitchFamily="49" charset="-122"/>
              </a:rPr>
              <a:t>合乎时宜</a:t>
            </a:r>
            <a:r>
              <a:rPr lang="zh-CN" altLang="en-US" sz="2800" b="1" dirty="0">
                <a:solidFill>
                  <a:srgbClr val="0000CC"/>
                </a:solidFill>
                <a:latin typeface="Arial" panose="020B0604020202020204" pitchFamily="34" charset="0"/>
                <a:ea typeface="楷体_GB2312" pitchFamily="49" charset="-122"/>
              </a:rPr>
              <a:t>的建议。</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checkerboard(across)">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ox(in)">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checkerboard(across)">
                                      <p:cBhvr>
                                        <p:cTn id="17" dur="500"/>
                                        <p:tgtEl>
                                          <p:spTgt spid="1331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9"/>
                                        </p:tgtEl>
                                        <p:attrNameLst>
                                          <p:attrName>style.visibility</p:attrName>
                                        </p:attrNameLst>
                                      </p:cBhvr>
                                      <p:to>
                                        <p:strVal val="visible"/>
                                      </p:to>
                                    </p:set>
                                    <p:animEffect transition="in" filter="slide(fromBottom)">
                                      <p:cBhvr>
                                        <p:cTn id="22"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animBg="1"/>
      <p:bldP spid="13318" grpId="0"/>
      <p:bldP spid="133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026843" cy="6743065"/>
          </a:xfrm>
        </p:spPr>
        <p:txBody>
          <a:bodyPr/>
          <a:lstStyle/>
          <a:p>
            <a:pPr marL="0" indent="0">
              <a:buNone/>
            </a:pPr>
            <a:r>
              <a:rPr lang="en-US" altLang="zh-CN" sz="2400" b="1" dirty="0">
                <a:latin typeface="黑体" panose="02010609060101010101" pitchFamily="49" charset="-122"/>
                <a:ea typeface="黑体" panose="02010609060101010101" pitchFamily="49" charset="-122"/>
              </a:rPr>
              <a:t>1</a:t>
            </a:r>
            <a:r>
              <a:rPr lang="zh-CN" altLang="zh-CN" sz="2400" b="1" dirty="0">
                <a:latin typeface="黑体" panose="02010609060101010101" pitchFamily="49" charset="-122"/>
                <a:ea typeface="黑体" panose="02010609060101010101" pitchFamily="49" charset="-122"/>
              </a:rPr>
              <a:t>、沛公居山东时</a:t>
            </a:r>
            <a:r>
              <a:rPr lang="zh-CN" altLang="en-US" sz="2400" b="1" dirty="0">
                <a:latin typeface="黑体" panose="02010609060101010101" pitchFamily="49" charset="-122"/>
                <a:ea typeface="黑体" panose="02010609060101010101" pitchFamily="49" charset="-122"/>
                <a:sym typeface="+mn-ea"/>
              </a:rPr>
              <a:t>《鸿门宴》</a:t>
            </a:r>
            <a:endParaRPr lang="zh-CN" altLang="zh-CN" sz="2400" b="1" dirty="0">
              <a:latin typeface="黑体" panose="02010609060101010101" pitchFamily="49" charset="-122"/>
              <a:ea typeface="黑体" panose="02010609060101010101" pitchFamily="49" charset="-122"/>
            </a:endParaRPr>
          </a:p>
          <a:p>
            <a:pPr marL="0" indent="0">
              <a:buNone/>
            </a:pPr>
            <a:r>
              <a:rPr lang="en-US" altLang="zh-CN" sz="2400" b="1" dirty="0" smtClean="0">
                <a:latin typeface="黑体" panose="02010609060101010101" pitchFamily="49" charset="-122"/>
                <a:ea typeface="黑体" panose="02010609060101010101" pitchFamily="49" charset="-122"/>
              </a:rPr>
              <a:t>      </a:t>
            </a:r>
            <a:r>
              <a:rPr lang="en-US" altLang="zh-CN" sz="2400" b="1" dirty="0" err="1" smtClean="0">
                <a:solidFill>
                  <a:srgbClr val="FF0000"/>
                </a:solidFill>
                <a:latin typeface="黑体" panose="02010609060101010101" pitchFamily="49" charset="-122"/>
                <a:ea typeface="黑体" panose="02010609060101010101" pitchFamily="49" charset="-122"/>
              </a:rPr>
              <a:t>山东</a:t>
            </a:r>
            <a:r>
              <a:rPr lang="en-US" altLang="zh-CN" sz="2400" b="1" dirty="0" smtClean="0">
                <a:latin typeface="黑体" panose="02010609060101010101" pitchFamily="49" charset="-122"/>
                <a:ea typeface="黑体" panose="02010609060101010101" pitchFamily="49" charset="-122"/>
              </a:rPr>
              <a:t>    </a:t>
            </a:r>
            <a:r>
              <a:rPr lang="en-US" altLang="zh-CN" sz="2400" b="1" dirty="0" err="1" smtClean="0">
                <a:latin typeface="黑体" panose="02010609060101010101" pitchFamily="49" charset="-122"/>
                <a:ea typeface="黑体" panose="02010609060101010101" pitchFamily="49" charset="-122"/>
              </a:rPr>
              <a:t>古义</a:t>
            </a:r>
            <a:r>
              <a:rPr lang="en-US" altLang="zh-CN" sz="2400" b="1" dirty="0" err="1">
                <a:latin typeface="黑体" panose="02010609060101010101" pitchFamily="49" charset="-122"/>
                <a:ea typeface="黑体" panose="02010609060101010101" pitchFamily="49" charset="-122"/>
              </a:rPr>
              <a:t>：崤山以东,泛指秦以外的六国</a:t>
            </a:r>
            <a:r>
              <a:rPr lang="en-US" altLang="zh-CN" sz="2400" b="1" dirty="0">
                <a:latin typeface="黑体" panose="02010609060101010101" pitchFamily="49" charset="-122"/>
                <a:ea typeface="黑体" panose="02010609060101010101" pitchFamily="49" charset="-122"/>
              </a:rPr>
              <a:t> </a:t>
            </a:r>
            <a:r>
              <a:rPr lang="en-US" altLang="zh-CN" sz="2400" b="1" dirty="0" err="1">
                <a:latin typeface="黑体" panose="02010609060101010101" pitchFamily="49" charset="-122"/>
                <a:ea typeface="黑体" panose="02010609060101010101" pitchFamily="49" charset="-122"/>
              </a:rPr>
              <a:t>今义：山东省</a:t>
            </a:r>
            <a:endParaRPr lang="en-US" altLang="zh-CN" sz="2400" b="1" dirty="0">
              <a:latin typeface="黑体" panose="02010609060101010101" pitchFamily="49" charset="-122"/>
              <a:ea typeface="黑体" panose="02010609060101010101" pitchFamily="49" charset="-122"/>
            </a:endParaRPr>
          </a:p>
          <a:p>
            <a:pPr marL="0" indent="0">
              <a:buNone/>
            </a:pP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、将军战河南,臣战河北《鸿门宴》</a:t>
            </a:r>
          </a:p>
          <a:p>
            <a:pPr marL="0" indent="0">
              <a:buNone/>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河南</a:t>
            </a:r>
            <a:r>
              <a:rPr lang="zh-CN" altLang="en-US" sz="2400" b="1" dirty="0">
                <a:solidFill>
                  <a:srgbClr val="FF0000"/>
                </a:solidFill>
                <a:latin typeface="黑体" panose="02010609060101010101" pitchFamily="49" charset="-122"/>
                <a:ea typeface="黑体" panose="02010609060101010101" pitchFamily="49" charset="-122"/>
              </a:rPr>
              <a:t>、河北 </a:t>
            </a:r>
            <a:r>
              <a:rPr lang="zh-CN" altLang="en-US" sz="2400" b="1" dirty="0" smtClean="0">
                <a:solidFill>
                  <a:srgbClr val="FF0000"/>
                </a:solidFill>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古义</a:t>
            </a:r>
            <a:r>
              <a:rPr lang="zh-CN" altLang="en-US" sz="2400" b="1" dirty="0">
                <a:latin typeface="黑体" panose="02010609060101010101" pitchFamily="49" charset="-122"/>
                <a:ea typeface="黑体" panose="02010609060101010101" pitchFamily="49" charset="-122"/>
              </a:rPr>
              <a:t>：黄河以南,黄河以北　　今义：河南、河北省</a:t>
            </a:r>
          </a:p>
          <a:p>
            <a:pPr marL="0" indent="0">
              <a:buNone/>
            </a:pP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、秦以虎狼之势,与中国抗衡《过秦论》</a:t>
            </a:r>
          </a:p>
          <a:p>
            <a:pPr marL="0" indent="0">
              <a:buNone/>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中国</a:t>
            </a:r>
            <a:r>
              <a:rPr lang="zh-CN" altLang="en-US" sz="2400" b="1" dirty="0" smtClean="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古义:中原地区;今义:中华人民共和国</a:t>
            </a:r>
          </a:p>
          <a:p>
            <a:pPr marL="0" indent="0">
              <a:buNone/>
            </a:pPr>
            <a:r>
              <a:rPr lang="en-US" altLang="zh-CN" sz="2400" b="1" dirty="0">
                <a:latin typeface="黑体" panose="02010609060101010101" pitchFamily="49" charset="-122"/>
                <a:ea typeface="黑体" panose="02010609060101010101" pitchFamily="49" charset="-122"/>
              </a:rPr>
              <a:t>4</a:t>
            </a:r>
            <a:r>
              <a:rPr lang="zh-CN" altLang="en-US" sz="2400" b="1" dirty="0">
                <a:latin typeface="黑体" panose="02010609060101010101" pitchFamily="49" charset="-122"/>
                <a:ea typeface="黑体" panose="02010609060101010101" pitchFamily="49" charset="-122"/>
              </a:rPr>
              <a:t>、其臭如兰《易经》</a:t>
            </a:r>
          </a:p>
          <a:p>
            <a:pPr marL="0" indent="0">
              <a:buNone/>
            </a:pPr>
            <a:r>
              <a:rPr lang="zh-CN" altLang="en-US" sz="2400" b="1" dirty="0" smtClean="0">
                <a:latin typeface="黑体" panose="02010609060101010101" pitchFamily="49" charset="-122"/>
                <a:ea typeface="黑体" panose="02010609060101010101" pitchFamily="49" charset="-122"/>
                <a:sym typeface="+mn-ea"/>
              </a:rPr>
              <a:t>       </a:t>
            </a:r>
            <a:r>
              <a:rPr lang="zh-CN" altLang="en-US" sz="2400" b="1" dirty="0" smtClean="0">
                <a:solidFill>
                  <a:srgbClr val="FF0000"/>
                </a:solidFill>
                <a:latin typeface="黑体" panose="02010609060101010101" pitchFamily="49" charset="-122"/>
                <a:ea typeface="黑体" panose="02010609060101010101" pitchFamily="49" charset="-122"/>
                <a:sym typeface="+mn-ea"/>
              </a:rPr>
              <a:t>臭</a:t>
            </a:r>
            <a:r>
              <a:rPr lang="zh-CN" altLang="en-US" sz="2400" b="1" dirty="0" smtClean="0">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rPr>
              <a:t>古义:</a:t>
            </a:r>
            <a:r>
              <a:rPr lang="zh-CN" altLang="en-US" sz="2400" b="1" dirty="0" smtClean="0">
                <a:latin typeface="黑体" panose="02010609060101010101" pitchFamily="49" charset="-122"/>
                <a:ea typeface="黑体" panose="02010609060101010101" pitchFamily="49" charset="-122"/>
              </a:rPr>
              <a:t>气味；今</a:t>
            </a:r>
            <a:r>
              <a:rPr lang="zh-CN" altLang="en-US" sz="2400" b="1" dirty="0">
                <a:latin typeface="黑体" panose="02010609060101010101" pitchFamily="49" charset="-122"/>
                <a:ea typeface="黑体" panose="02010609060101010101" pitchFamily="49" charset="-122"/>
              </a:rPr>
              <a:t>义:难闻的</a:t>
            </a:r>
            <a:r>
              <a:rPr lang="zh-CN" altLang="en-US" sz="2400" b="1" dirty="0" smtClean="0">
                <a:latin typeface="黑体" panose="02010609060101010101" pitchFamily="49" charset="-122"/>
                <a:ea typeface="黑体" panose="02010609060101010101" pitchFamily="49" charset="-122"/>
              </a:rPr>
              <a:t>气味</a:t>
            </a:r>
            <a:endParaRPr lang="en-US" altLang="zh-CN" sz="2400" b="1" dirty="0" smtClean="0">
              <a:latin typeface="黑体" panose="02010609060101010101" pitchFamily="49" charset="-122"/>
              <a:ea typeface="黑体" panose="02010609060101010101" pitchFamily="49" charset="-122"/>
            </a:endParaRPr>
          </a:p>
          <a:p>
            <a:pPr marL="0" indent="0">
              <a:buNone/>
            </a:pPr>
            <a:r>
              <a:rPr lang="en-US" altLang="zh-CN" sz="2400" b="1" dirty="0" smtClean="0">
                <a:latin typeface="黑体" panose="02010609060101010101" pitchFamily="49" charset="-122"/>
                <a:ea typeface="黑体" panose="02010609060101010101" pitchFamily="49" charset="-122"/>
              </a:rPr>
              <a:t>5</a:t>
            </a:r>
            <a:r>
              <a:rPr lang="zh-CN" altLang="en-US" sz="2400" b="1" dirty="0">
                <a:latin typeface="黑体" panose="02010609060101010101" pitchFamily="49" charset="-122"/>
                <a:ea typeface="黑体" panose="02010609060101010101" pitchFamily="49" charset="-122"/>
              </a:rPr>
              <a:t>、子布、元表诸人各顾</a:t>
            </a:r>
            <a:r>
              <a:rPr lang="zh-CN" altLang="en-US" sz="2400" b="1" dirty="0" smtClean="0">
                <a:latin typeface="黑体" panose="02010609060101010101" pitchFamily="49" charset="-122"/>
                <a:ea typeface="黑体" panose="02010609060101010101" pitchFamily="49" charset="-122"/>
              </a:rPr>
              <a:t>妻子</a:t>
            </a:r>
            <a:r>
              <a:rPr lang="en-US" altLang="zh-CN" sz="2400" b="1" dirty="0" smtClean="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赤壁之战</a:t>
            </a:r>
            <a:r>
              <a:rPr lang="en-US" altLang="zh-CN" sz="2400" b="1" dirty="0" smtClean="0">
                <a:latin typeface="黑体" panose="02010609060101010101" pitchFamily="49" charset="-122"/>
                <a:ea typeface="黑体" panose="02010609060101010101" pitchFamily="49" charset="-122"/>
              </a:rPr>
              <a:t>》</a:t>
            </a:r>
          </a:p>
          <a:p>
            <a:pPr marL="0" indent="0">
              <a:buNone/>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妻子</a:t>
            </a:r>
            <a:r>
              <a:rPr lang="zh-CN" altLang="en-US" sz="2400" b="1" dirty="0" smtClean="0">
                <a:latin typeface="黑体" panose="02010609060101010101" pitchFamily="49" charset="-122"/>
                <a:ea typeface="黑体" panose="02010609060101010101" pitchFamily="49" charset="-122"/>
              </a:rPr>
              <a:t>   古义</a:t>
            </a:r>
            <a:r>
              <a:rPr lang="zh-CN" altLang="en-US" sz="2400" b="1" dirty="0">
                <a:latin typeface="黑体" panose="02010609060101010101" pitchFamily="49" charset="-122"/>
                <a:ea typeface="黑体" panose="02010609060101010101" pitchFamily="49" charset="-122"/>
              </a:rPr>
              <a:t>：妻子和子女；今义：爱人（女方）</a:t>
            </a:r>
            <a:r>
              <a:rPr lang="zh-CN" altLang="en-US" sz="2400" b="1" dirty="0" smtClean="0">
                <a:latin typeface="黑体" panose="02010609060101010101" pitchFamily="49" charset="-122"/>
                <a:ea typeface="黑体" panose="02010609060101010101" pitchFamily="49" charset="-122"/>
              </a:rPr>
              <a:t>。</a:t>
            </a:r>
            <a:endParaRPr lang="en-US" altLang="zh-CN" sz="2400" b="1" dirty="0" smtClean="0">
              <a:latin typeface="黑体" panose="02010609060101010101" pitchFamily="49" charset="-122"/>
              <a:ea typeface="黑体" panose="02010609060101010101" pitchFamily="49" charset="-122"/>
            </a:endParaRPr>
          </a:p>
          <a:p>
            <a:pPr marL="0" indent="0">
              <a:buNone/>
            </a:pPr>
            <a:r>
              <a:rPr lang="en-US" altLang="zh-CN" sz="2400" b="1" dirty="0" smtClean="0">
                <a:latin typeface="黑体" panose="02010609060101010101" pitchFamily="49" charset="-122"/>
                <a:ea typeface="黑体" panose="02010609060101010101" pitchFamily="49" charset="-122"/>
              </a:rPr>
              <a:t>6</a:t>
            </a:r>
            <a:r>
              <a:rPr lang="zh-CN" altLang="en-US" sz="2400" b="1" dirty="0">
                <a:latin typeface="黑体" panose="02010609060101010101" pitchFamily="49" charset="-122"/>
                <a:ea typeface="黑体" panose="02010609060101010101" pitchFamily="49" charset="-122"/>
              </a:rPr>
              <a:t>、臣所以去亲戚而事君者，徒慕君之高义也</a:t>
            </a:r>
            <a:r>
              <a:rPr lang="zh-CN" altLang="en-US" sz="2400" b="1" dirty="0" smtClean="0">
                <a:latin typeface="黑体" panose="02010609060101010101" pitchFamily="49" charset="-122"/>
                <a:ea typeface="黑体" panose="02010609060101010101" pitchFamily="49" charset="-122"/>
              </a:rPr>
              <a:t>。</a:t>
            </a:r>
            <a:r>
              <a:rPr lang="en-US" altLang="zh-CN" sz="2400" b="1" dirty="0" smtClean="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史记</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廉颇蔺相如列传</a:t>
            </a:r>
            <a:r>
              <a:rPr lang="en-US" altLang="zh-CN" sz="2400" b="1" dirty="0" smtClean="0">
                <a:latin typeface="黑体" panose="02010609060101010101" pitchFamily="49" charset="-122"/>
                <a:ea typeface="黑体" panose="02010609060101010101" pitchFamily="49" charset="-122"/>
              </a:rPr>
              <a:t>》</a:t>
            </a:r>
          </a:p>
          <a:p>
            <a:pPr marL="0" indent="0">
              <a:buNone/>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亲戚</a:t>
            </a:r>
            <a:r>
              <a:rPr lang="zh-CN" altLang="en-US" sz="2400" b="1" dirty="0" smtClean="0">
                <a:latin typeface="黑体" panose="02010609060101010101" pitchFamily="49" charset="-122"/>
                <a:ea typeface="黑体" panose="02010609060101010101" pitchFamily="49" charset="-122"/>
              </a:rPr>
              <a:t>   古义</a:t>
            </a:r>
            <a:r>
              <a:rPr lang="zh-CN" altLang="en-US" sz="2400" b="1" dirty="0">
                <a:latin typeface="黑体" panose="02010609060101010101" pitchFamily="49" charset="-122"/>
                <a:ea typeface="黑体" panose="02010609060101010101" pitchFamily="49" charset="-122"/>
              </a:rPr>
              <a:t>：指父母兄弟，统指家里亲人；今义：</a:t>
            </a:r>
            <a:r>
              <a:rPr lang="zh-CN" altLang="en-US" sz="2400" b="1" dirty="0" smtClean="0">
                <a:latin typeface="黑体" panose="02010609060101010101" pitchFamily="49" charset="-122"/>
                <a:ea typeface="黑体" panose="02010609060101010101" pitchFamily="49" charset="-122"/>
              </a:rPr>
              <a:t>旁系亲属。</a:t>
            </a:r>
            <a:endParaRPr lang="en-US" altLang="zh-CN" sz="2400" b="1" dirty="0" smtClean="0">
              <a:latin typeface="黑体" panose="02010609060101010101" pitchFamily="49" charset="-122"/>
              <a:ea typeface="黑体" panose="02010609060101010101" pitchFamily="49" charset="-122"/>
            </a:endParaRPr>
          </a:p>
          <a:p>
            <a:pPr marL="0" indent="0">
              <a:buNone/>
            </a:pPr>
            <a:r>
              <a:rPr lang="zh-CN" altLang="en-US" sz="2400" b="1" dirty="0" smtClean="0">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去     </a:t>
            </a:r>
            <a:r>
              <a:rPr lang="zh-CN" altLang="en-US" sz="2400" b="1" dirty="0" smtClean="0">
                <a:latin typeface="黑体" panose="02010609060101010101" pitchFamily="49" charset="-122"/>
                <a:ea typeface="黑体" panose="02010609060101010101" pitchFamily="49" charset="-122"/>
              </a:rPr>
              <a:t>古义：离开；</a:t>
            </a:r>
            <a:r>
              <a:rPr lang="zh-CN" altLang="en-US" sz="2400" b="1" dirty="0">
                <a:latin typeface="黑体" panose="02010609060101010101" pitchFamily="49" charset="-122"/>
                <a:ea typeface="黑体" panose="02010609060101010101" pitchFamily="49" charset="-122"/>
              </a:rPr>
              <a:t>今义</a:t>
            </a:r>
            <a:r>
              <a:rPr lang="zh-CN" altLang="en-US" sz="2400" b="1" dirty="0" smtClean="0">
                <a:latin typeface="黑体" panose="02010609060101010101" pitchFamily="49" charset="-122"/>
                <a:ea typeface="黑体" panose="02010609060101010101" pitchFamily="49" charset="-122"/>
              </a:rPr>
              <a:t>：前往，到某个地方。</a:t>
            </a:r>
            <a:endParaRPr lang="zh-CN" altLang="en-US" sz="2400" b="1" dirty="0">
              <a:latin typeface="黑体" panose="02010609060101010101" pitchFamily="49" charset="-122"/>
              <a:ea typeface="黑体" panose="02010609060101010101" pitchFamily="49" charset="-122"/>
            </a:endParaRPr>
          </a:p>
          <a:p>
            <a:pPr marL="0" indent="0">
              <a:buNone/>
            </a:pPr>
            <a:endParaRPr lang="zh-CN" altLang="en-US"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32" dur="500"/>
                                        <p:tgtEl>
                                          <p:spTgt spid="3">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3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3436"/>
            <a:ext cx="9043147" cy="6714564"/>
          </a:xfrm>
        </p:spPr>
        <p:txBody>
          <a:bodyPr>
            <a:normAutofit fontScale="85000" lnSpcReduction="20000"/>
          </a:bodyPr>
          <a:lstStyle/>
          <a:p>
            <a:pPr marL="0" indent="0">
              <a:buNone/>
            </a:pPr>
            <a:r>
              <a:rPr lang="en-US" altLang="zh-CN" b="1" dirty="0" smtClean="0">
                <a:latin typeface="黑体" panose="02010609060101010101" pitchFamily="49" charset="-122"/>
                <a:ea typeface="黑体" panose="02010609060101010101" pitchFamily="49" charset="-122"/>
              </a:rPr>
              <a:t>7</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临表</a:t>
            </a:r>
            <a:r>
              <a:rPr lang="zh-CN" altLang="en-US" b="1" dirty="0" smtClean="0">
                <a:latin typeface="黑体" panose="02010609060101010101" pitchFamily="49" charset="-122"/>
                <a:ea typeface="黑体" panose="02010609060101010101" pitchFamily="49" charset="-122"/>
              </a:rPr>
              <a:t>涕零</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出师表</a:t>
            </a:r>
            <a:r>
              <a:rPr lang="en-US" altLang="zh-CN" b="1" dirty="0" smtClean="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a:solidFill>
                  <a:srgbClr val="FF0000"/>
                </a:solidFill>
                <a:latin typeface="黑体" panose="02010609060101010101" pitchFamily="49" charset="-122"/>
                <a:ea typeface="黑体" panose="02010609060101010101" pitchFamily="49" charset="-122"/>
              </a:rPr>
              <a:t>涕</a:t>
            </a:r>
            <a:r>
              <a:rPr lang="zh-CN" altLang="en-US" b="1" dirty="0">
                <a:latin typeface="黑体" panose="02010609060101010101" pitchFamily="49" charset="-122"/>
                <a:ea typeface="黑体" panose="02010609060101010101" pitchFamily="49" charset="-122"/>
              </a:rPr>
              <a:t>   古义：</a:t>
            </a:r>
            <a:r>
              <a:rPr lang="zh-CN" altLang="en-US" b="1" dirty="0" smtClean="0">
                <a:latin typeface="黑体" panose="02010609060101010101" pitchFamily="49" charset="-122"/>
                <a:ea typeface="黑体" panose="02010609060101010101" pitchFamily="49" charset="-122"/>
              </a:rPr>
              <a:t>眼泪</a:t>
            </a:r>
            <a:r>
              <a:rPr lang="zh-CN" altLang="en-US" b="1" dirty="0">
                <a:latin typeface="黑体" panose="02010609060101010101" pitchFamily="49" charset="-122"/>
                <a:ea typeface="黑体" panose="02010609060101010101" pitchFamily="49" charset="-122"/>
              </a:rPr>
              <a:t>；今义：</a:t>
            </a:r>
            <a:r>
              <a:rPr lang="zh-CN" altLang="en-US" b="1" dirty="0" smtClean="0">
                <a:latin typeface="黑体" panose="02010609060101010101" pitchFamily="49" charset="-122"/>
                <a:ea typeface="黑体" panose="02010609060101010101" pitchFamily="49" charset="-122"/>
              </a:rPr>
              <a:t>鼻涕</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8</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穷且益</a:t>
            </a:r>
            <a:r>
              <a:rPr lang="zh-CN" altLang="en-US" b="1" dirty="0" smtClean="0">
                <a:latin typeface="黑体" panose="02010609060101010101" pitchFamily="49" charset="-122"/>
                <a:ea typeface="黑体" panose="02010609060101010101" pitchFamily="49" charset="-122"/>
              </a:rPr>
              <a:t>坚，不</a:t>
            </a:r>
            <a:r>
              <a:rPr lang="zh-CN" altLang="en-US" b="1" dirty="0">
                <a:latin typeface="黑体" panose="02010609060101010101" pitchFamily="49" charset="-122"/>
                <a:ea typeface="黑体" panose="02010609060101010101" pitchFamily="49" charset="-122"/>
              </a:rPr>
              <a:t>坠青云之志。</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滕王阁序</a:t>
            </a:r>
            <a:r>
              <a:rPr lang="en-US" altLang="zh-CN" b="1" dirty="0" smtClean="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穷</a:t>
            </a:r>
            <a:r>
              <a:rPr lang="zh-CN" altLang="en-US" b="1" dirty="0" smtClean="0">
                <a:latin typeface="黑体" panose="02010609060101010101" pitchFamily="49" charset="-122"/>
                <a:ea typeface="黑体" panose="02010609060101010101" pitchFamily="49" charset="-122"/>
              </a:rPr>
              <a:t>   古义：不得志，</a:t>
            </a:r>
            <a:r>
              <a:rPr lang="zh-CN" altLang="en-US" b="1" dirty="0">
                <a:latin typeface="黑体" panose="02010609060101010101" pitchFamily="49" charset="-122"/>
                <a:ea typeface="黑体" panose="02010609060101010101" pitchFamily="49" charset="-122"/>
              </a:rPr>
              <a:t>处境</a:t>
            </a:r>
            <a:r>
              <a:rPr lang="zh-CN" altLang="en-US" b="1" dirty="0" smtClean="0">
                <a:latin typeface="黑体" panose="02010609060101010101" pitchFamily="49" charset="-122"/>
                <a:ea typeface="黑体" panose="02010609060101010101" pitchFamily="49" charset="-122"/>
              </a:rPr>
              <a:t>艰难； </a:t>
            </a:r>
            <a:r>
              <a:rPr lang="zh-CN" altLang="en-US" b="1" dirty="0">
                <a:latin typeface="黑体" panose="02010609060101010101" pitchFamily="49" charset="-122"/>
                <a:ea typeface="黑体" panose="02010609060101010101" pitchFamily="49" charset="-122"/>
              </a:rPr>
              <a:t>今义：没有钱，穷困</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9</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府吏默无声</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再拜还入户</a:t>
            </a:r>
            <a:r>
              <a:rPr lang="zh-CN" altLang="en-US" b="1" dirty="0" smtClean="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孔雀东南飞</a:t>
            </a:r>
            <a:r>
              <a:rPr lang="en-US" altLang="zh-CN" b="1" dirty="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a:solidFill>
                  <a:srgbClr val="FF0000"/>
                </a:solidFill>
                <a:latin typeface="黑体" panose="02010609060101010101" pitchFamily="49" charset="-122"/>
                <a:ea typeface="黑体" panose="02010609060101010101" pitchFamily="49" charset="-122"/>
              </a:rPr>
              <a:t>再</a:t>
            </a:r>
            <a:r>
              <a:rPr lang="zh-CN" altLang="en-US" b="1" dirty="0">
                <a:latin typeface="黑体" panose="02010609060101010101" pitchFamily="49" charset="-122"/>
                <a:ea typeface="黑体" panose="02010609060101010101" pitchFamily="49" charset="-122"/>
              </a:rPr>
              <a:t>   古义</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两次 今义</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第二次</a:t>
            </a:r>
            <a:endParaRPr lang="en-US" altLang="zh-CN" b="1" dirty="0" smtClean="0">
              <a:latin typeface="黑体" panose="02010609060101010101" pitchFamily="49" charset="-122"/>
              <a:ea typeface="黑体" panose="02010609060101010101" pitchFamily="49" charset="-122"/>
            </a:endParaRPr>
          </a:p>
          <a:p>
            <a:pPr marL="0" indent="0">
              <a:buNone/>
            </a:pPr>
            <a:endParaRPr lang="en-US" altLang="zh-CN" dirty="0" smtClean="0"/>
          </a:p>
          <a:p>
            <a:pPr marL="0" indent="0">
              <a:buNone/>
            </a:pPr>
            <a:r>
              <a:rPr lang="en-US" altLang="zh-CN" b="1" dirty="0" smtClean="0">
                <a:latin typeface="黑体" panose="02010609060101010101" pitchFamily="49" charset="-122"/>
                <a:ea typeface="黑体" panose="02010609060101010101" pitchFamily="49" charset="-122"/>
              </a:rPr>
              <a:t>10</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兔走触株</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折颈而死 </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韩非子</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五蠹</a:t>
            </a:r>
            <a:r>
              <a:rPr lang="en-US" altLang="zh-CN" b="1" dirty="0" smtClean="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走</a:t>
            </a:r>
            <a:r>
              <a:rPr lang="zh-CN" altLang="en-US" b="1" dirty="0" smtClean="0">
                <a:latin typeface="黑体" panose="02010609060101010101" pitchFamily="49" charset="-122"/>
                <a:ea typeface="黑体" panose="02010609060101010101" pitchFamily="49" charset="-122"/>
              </a:rPr>
              <a:t>   </a:t>
            </a:r>
            <a:r>
              <a:rPr lang="zh-CN" altLang="en-US" b="1" dirty="0">
                <a:latin typeface="黑体" panose="02010609060101010101" pitchFamily="49" charset="-122"/>
                <a:ea typeface="黑体" panose="02010609060101010101" pitchFamily="49" charset="-122"/>
              </a:rPr>
              <a:t>古义</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跑。 今义</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行走。</a:t>
            </a:r>
          </a:p>
          <a:p>
            <a:pPr marL="0" indent="0">
              <a:buNone/>
            </a:pPr>
            <a:r>
              <a:rPr lang="en-US" altLang="zh-CN" b="1" dirty="0" smtClean="0">
                <a:latin typeface="黑体" panose="02010609060101010101" pitchFamily="49" charset="-122"/>
                <a:ea typeface="黑体" panose="02010609060101010101" pitchFamily="49" charset="-122"/>
              </a:rPr>
              <a:t>11</a:t>
            </a:r>
            <a:r>
              <a:rPr lang="zh-CN" altLang="en-US" b="1" dirty="0">
                <a:latin typeface="黑体" panose="02010609060101010101" pitchFamily="49" charset="-122"/>
                <a:ea typeface="黑体" panose="02010609060101010101" pitchFamily="49" charset="-122"/>
              </a:rPr>
              <a:t>、古之学者必有师。（</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师说</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学者</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：求学的人，读书人；今义：有专门学问的</a:t>
            </a:r>
            <a:r>
              <a:rPr lang="zh-CN" altLang="en-US" b="1" dirty="0" smtClean="0">
                <a:latin typeface="黑体" panose="02010609060101010101" pitchFamily="49" charset="-122"/>
                <a:ea typeface="黑体" panose="02010609060101010101" pitchFamily="49" charset="-122"/>
              </a:rPr>
              <a:t>人。</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12</a:t>
            </a:r>
            <a:r>
              <a:rPr lang="zh-CN" altLang="en-US" b="1" dirty="0" smtClean="0">
                <a:latin typeface="黑体" panose="02010609060101010101" pitchFamily="49" charset="-122"/>
                <a:ea typeface="黑体" panose="02010609060101010101" pitchFamily="49" charset="-122"/>
              </a:rPr>
              <a:t>、诛心之论、口诛笔伐</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诛</a:t>
            </a:r>
            <a:r>
              <a:rPr lang="zh-CN" altLang="en-US" b="1" dirty="0" smtClean="0">
                <a:latin typeface="黑体" panose="02010609060101010101" pitchFamily="49" charset="-122"/>
                <a:ea typeface="黑体" panose="02010609060101010101" pitchFamily="49" charset="-122"/>
              </a:rPr>
              <a:t>    古义</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责备。（揭穿别人动机的批评或深刻的议论） </a:t>
            </a:r>
            <a:r>
              <a:rPr lang="zh-CN" altLang="en-US" b="1" dirty="0">
                <a:latin typeface="黑体" panose="02010609060101010101" pitchFamily="49" charset="-122"/>
                <a:ea typeface="黑体" panose="02010609060101010101" pitchFamily="49" charset="-122"/>
              </a:rPr>
              <a:t>今义</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杀戮。</a:t>
            </a:r>
            <a:endParaRPr lang="zh-CN" altLang="en-US" b="1" dirty="0">
              <a:latin typeface="黑体" panose="02010609060101010101" pitchFamily="49" charset="-122"/>
              <a:ea typeface="黑体" panose="02010609060101010101" pitchFamily="49" charset="-122"/>
            </a:endParaRPr>
          </a:p>
          <a:p>
            <a:pPr marL="0" indent="0">
              <a:buNone/>
            </a:pPr>
            <a:endParaRPr lang="en-US" altLang="zh-CN" b="1" dirty="0" smtClean="0">
              <a:latin typeface="黑体" panose="02010609060101010101" pitchFamily="49" charset="-122"/>
              <a:ea typeface="黑体" panose="02010609060101010101" pitchFamily="49" charset="-122"/>
            </a:endParaRPr>
          </a:p>
          <a:p>
            <a:pPr marL="0" indent="0">
              <a:buNone/>
            </a:pPr>
            <a:endParaRPr lang="zh-CN" altLang="en-US" b="1" dirty="0">
              <a:latin typeface="黑体" panose="02010609060101010101" pitchFamily="49" charset="-122"/>
              <a:ea typeface="黑体" panose="02010609060101010101" pitchFamily="49" charset="-122"/>
            </a:endParaRPr>
          </a:p>
          <a:p>
            <a:pPr marL="0" indent="0">
              <a:buNone/>
            </a:pPr>
            <a:endParaRPr lang="zh-CN" altLang="en-US" dirty="0"/>
          </a:p>
        </p:txBody>
      </p:sp>
      <p:sp>
        <p:nvSpPr>
          <p:cNvPr id="4" name="椭圆 3"/>
          <p:cNvSpPr/>
          <p:nvPr/>
        </p:nvSpPr>
        <p:spPr>
          <a:xfrm>
            <a:off x="5378824" y="303588"/>
            <a:ext cx="3711389" cy="22859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黑体" panose="02010609060101010101" pitchFamily="49" charset="-122"/>
                <a:ea typeface="黑体" panose="02010609060101010101" pitchFamily="49" charset="-122"/>
              </a:rPr>
              <a:t>一、词义范围改变（或扩大</a:t>
            </a:r>
            <a:r>
              <a:rPr lang="zh-CN" altLang="en-US" sz="3200" b="1" dirty="0">
                <a:solidFill>
                  <a:srgbClr val="FF0000"/>
                </a:solidFill>
                <a:latin typeface="黑体" panose="02010609060101010101" pitchFamily="49" charset="-122"/>
                <a:ea typeface="黑体" panose="02010609060101010101" pitchFamily="49" charset="-122"/>
              </a:rPr>
              <a:t>或缩小</a:t>
            </a:r>
          </a:p>
          <a:p>
            <a:pPr algn="ctr"/>
            <a:r>
              <a:rPr lang="zh-CN" altLang="en-US" sz="3200" b="1" dirty="0" smtClean="0">
                <a:solidFill>
                  <a:srgbClr val="FF0000"/>
                </a:solidFill>
                <a:latin typeface="黑体" panose="02010609060101010101" pitchFamily="49" charset="-122"/>
                <a:ea typeface="黑体" panose="02010609060101010101" pitchFamily="49" charset="-122"/>
              </a:rPr>
              <a:t>或转移）</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 name="椭圆 4"/>
          <p:cNvSpPr/>
          <p:nvPr/>
        </p:nvSpPr>
        <p:spPr>
          <a:xfrm>
            <a:off x="5264524" y="3236259"/>
            <a:ext cx="3832410" cy="220531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黑体" panose="02010609060101010101" pitchFamily="49" charset="-122"/>
                <a:ea typeface="黑体" panose="02010609060101010101" pitchFamily="49" charset="-122"/>
              </a:rPr>
              <a:t>二、词义轻重改变（强化或弱化）</a:t>
            </a:r>
            <a:endParaRPr lang="zh-CN" altLang="en-US" sz="32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60385180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7" dur="500"/>
                                        <p:tgtEl>
                                          <p:spTgt spid="3">
                                            <p:txEl>
                                              <p:pRg st="7" end="7"/>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0" dur="500"/>
                                        <p:tgtEl>
                                          <p:spTgt spid="3">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40" dur="500"/>
                                        <p:tgtEl>
                                          <p:spTgt spid="3">
                                            <p:txEl>
                                              <p:pRg st="10" end="1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randombar(horizontal)">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50" dur="500"/>
                                        <p:tgtEl>
                                          <p:spTgt spid="3">
                                            <p:txEl>
                                              <p:pRg st="11" end="1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55"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15153"/>
            <a:ext cx="9070041" cy="6642847"/>
          </a:xfrm>
        </p:spPr>
        <p:txBody>
          <a:bodyPr>
            <a:normAutofit fontScale="85000" lnSpcReduction="20000"/>
          </a:bodyPr>
          <a:lstStyle/>
          <a:p>
            <a:pPr marL="0" indent="0">
              <a:buNone/>
            </a:pPr>
            <a:r>
              <a:rPr lang="en-US" altLang="zh-CN" b="1" dirty="0" smtClean="0">
                <a:latin typeface="黑体" panose="02010609060101010101" pitchFamily="49" charset="-122"/>
                <a:ea typeface="黑体" panose="02010609060101010101" pitchFamily="49" charset="-122"/>
              </a:rPr>
              <a:t>13</a:t>
            </a:r>
            <a:r>
              <a:rPr lang="zh-CN" altLang="en-US" b="1" dirty="0" smtClean="0">
                <a:latin typeface="黑体" panose="02010609060101010101" pitchFamily="49" charset="-122"/>
                <a:ea typeface="黑体" panose="02010609060101010101" pitchFamily="49" charset="-122"/>
              </a:rPr>
              <a:t>、先帝</a:t>
            </a:r>
            <a:r>
              <a:rPr lang="zh-CN" altLang="en-US" b="1" dirty="0">
                <a:latin typeface="黑体" panose="02010609060101010101" pitchFamily="49" charset="-122"/>
                <a:ea typeface="黑体" panose="02010609060101010101" pitchFamily="49" charset="-122"/>
              </a:rPr>
              <a:t>不以臣卑鄙，猥自枉出，三顾臣于草庐之中。（</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出师表</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卑鄙 </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：卑，指出身低微，鄙，指为人粗野。常用作谦</a:t>
            </a:r>
            <a:r>
              <a:rPr lang="zh-CN" altLang="en-US" b="1" dirty="0" smtClean="0">
                <a:latin typeface="黑体" panose="02010609060101010101" pitchFamily="49" charset="-122"/>
                <a:ea typeface="黑体" panose="02010609060101010101" pitchFamily="49" charset="-122"/>
              </a:rPr>
              <a:t>词；</a:t>
            </a:r>
            <a:endParaRPr lang="zh-CN" altLang="en-US" b="1" dirty="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义：品质</a:t>
            </a:r>
            <a:r>
              <a:rPr lang="zh-CN" altLang="en-US" b="1" dirty="0" smtClean="0">
                <a:latin typeface="黑体" panose="02010609060101010101" pitchFamily="49" charset="-122"/>
                <a:ea typeface="黑体" panose="02010609060101010101" pitchFamily="49" charset="-122"/>
              </a:rPr>
              <a:t>恶劣。</a:t>
            </a:r>
            <a:endParaRPr lang="zh-CN" altLang="en-US" b="1" dirty="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14</a:t>
            </a:r>
            <a:r>
              <a:rPr lang="zh-CN" altLang="en-US" b="1" dirty="0">
                <a:latin typeface="黑体" panose="02010609060101010101" pitchFamily="49" charset="-122"/>
                <a:ea typeface="黑体" panose="02010609060101010101" pitchFamily="49" charset="-122"/>
              </a:rPr>
              <a:t>、氓之蚩蚩</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抱布贸丝</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氓</a:t>
            </a:r>
            <a:r>
              <a:rPr lang="en-US" altLang="zh-CN" b="1" dirty="0" smtClean="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氓</a:t>
            </a:r>
            <a:r>
              <a:rPr lang="zh-CN" altLang="en-US" b="1" dirty="0" smtClean="0">
                <a:latin typeface="黑体" panose="02010609060101010101" pitchFamily="49" charset="-122"/>
                <a:ea typeface="黑体" panose="02010609060101010101" pitchFamily="49" charset="-122"/>
              </a:rPr>
              <a:t>    古义</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民众</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百姓</a:t>
            </a:r>
            <a:r>
              <a:rPr lang="en-US" altLang="zh-CN" b="1" dirty="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读</a:t>
            </a:r>
            <a:r>
              <a:rPr lang="en-US" altLang="zh-CN" b="1" dirty="0" err="1" smtClean="0">
                <a:latin typeface="黑体" panose="02010609060101010101" pitchFamily="49" charset="-122"/>
                <a:ea typeface="黑体" panose="02010609060101010101" pitchFamily="49" charset="-122"/>
              </a:rPr>
              <a:t>méng</a:t>
            </a:r>
            <a:r>
              <a:rPr lang="zh-CN" altLang="en-US" b="1" dirty="0" smtClean="0">
                <a:latin typeface="黑体" panose="02010609060101010101" pitchFamily="49" charset="-122"/>
                <a:ea typeface="黑体" panose="02010609060101010101" pitchFamily="49" charset="-122"/>
              </a:rPr>
              <a:t>；今</a:t>
            </a:r>
            <a:r>
              <a:rPr lang="zh-CN" altLang="en-US" b="1" dirty="0">
                <a:latin typeface="黑体" panose="02010609060101010101" pitchFamily="49" charset="-122"/>
                <a:ea typeface="黑体" panose="02010609060101010101" pitchFamily="49" charset="-122"/>
              </a:rPr>
              <a:t>义</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流氓</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读音</a:t>
            </a:r>
            <a:r>
              <a:rPr lang="en-US" altLang="zh-CN" b="1" dirty="0" smtClean="0">
                <a:latin typeface="黑体" panose="02010609060101010101" pitchFamily="49" charset="-122"/>
                <a:ea typeface="黑体" panose="02010609060101010101" pitchFamily="49" charset="-122"/>
              </a:rPr>
              <a:t>:</a:t>
            </a:r>
            <a:r>
              <a:rPr lang="en-US" altLang="zh-CN" b="1" dirty="0" err="1" smtClean="0">
                <a:latin typeface="黑体" panose="02010609060101010101" pitchFamily="49" charset="-122"/>
                <a:ea typeface="黑体" panose="02010609060101010101" pitchFamily="49" charset="-122"/>
              </a:rPr>
              <a:t>máng</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15</a:t>
            </a:r>
            <a:r>
              <a:rPr lang="zh-CN" altLang="en-US" b="1" dirty="0">
                <a:latin typeface="黑体" panose="02010609060101010101" pitchFamily="49" charset="-122"/>
                <a:ea typeface="黑体" panose="02010609060101010101" pitchFamily="49" charset="-122"/>
              </a:rPr>
              <a:t>、蚓无爪牙之利</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劝学</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 </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爪牙</a:t>
            </a:r>
            <a:r>
              <a:rPr lang="zh-CN" altLang="en-US" b="1" dirty="0" smtClean="0">
                <a:latin typeface="黑体" panose="02010609060101010101" pitchFamily="49" charset="-122"/>
                <a:ea typeface="黑体" panose="02010609060101010101" pitchFamily="49" charset="-122"/>
              </a:rPr>
              <a:t>   古义</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爪子和牙齿；今</a:t>
            </a:r>
            <a:r>
              <a:rPr lang="zh-CN" altLang="en-US" b="1" dirty="0">
                <a:latin typeface="黑体" panose="02010609060101010101" pitchFamily="49" charset="-122"/>
                <a:ea typeface="黑体" panose="02010609060101010101" pitchFamily="49" charset="-122"/>
              </a:rPr>
              <a:t>义</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坏人的党羽、帮凶</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中</a:t>
            </a:r>
            <a:r>
              <a:rPr lang="zh-CN" altLang="en-US" b="1" dirty="0" smtClean="0">
                <a:latin typeface="黑体" panose="02010609060101010101" pitchFamily="49" charset="-122"/>
                <a:ea typeface="黑体" panose="02010609060101010101" pitchFamily="49" charset="-122"/>
              </a:rPr>
              <a:t>还指</a:t>
            </a:r>
            <a:r>
              <a:rPr lang="zh-CN" altLang="en-US" b="1" dirty="0">
                <a:latin typeface="黑体" panose="02010609060101010101" pitchFamily="49" charset="-122"/>
                <a:ea typeface="黑体" panose="02010609060101010101" pitchFamily="49" charset="-122"/>
              </a:rPr>
              <a:t>武臣或得力助手，属于褒义，如韩愈</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与凤翔邢尚书书</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：“今阁下为王爪牙，为国藩垣。</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16</a:t>
            </a:r>
            <a:r>
              <a:rPr lang="zh-CN" altLang="en-US" b="1" dirty="0">
                <a:latin typeface="黑体" panose="02010609060101010101" pitchFamily="49" charset="-122"/>
                <a:ea typeface="黑体" panose="02010609060101010101" pitchFamily="49" charset="-122"/>
              </a:rPr>
              <a:t>、行为偏僻性乖张</a:t>
            </a:r>
            <a:r>
              <a:rPr lang="zh-CN" altLang="en-US" b="1" dirty="0" smtClean="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林黛玉进贾府</a:t>
            </a:r>
            <a:r>
              <a:rPr lang="en-US" altLang="zh-CN" b="1" dirty="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乖</a:t>
            </a:r>
            <a:r>
              <a:rPr lang="zh-CN" altLang="en-US" b="1" dirty="0" smtClean="0">
                <a:latin typeface="黑体" panose="02010609060101010101" pitchFamily="49" charset="-122"/>
                <a:ea typeface="黑体" panose="02010609060101010101" pitchFamily="49" charset="-122"/>
              </a:rPr>
              <a:t>   古义</a:t>
            </a:r>
            <a:r>
              <a:rPr lang="en-US" altLang="zh-CN" b="1" dirty="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偏执</a:t>
            </a:r>
            <a:r>
              <a:rPr lang="zh-CN" altLang="en-US" b="1" dirty="0">
                <a:latin typeface="黑体" panose="02010609060101010101" pitchFamily="49" charset="-122"/>
                <a:ea typeface="黑体" panose="02010609060101010101" pitchFamily="49" charset="-122"/>
              </a:rPr>
              <a:t>，不驯顺，为</a:t>
            </a:r>
            <a:r>
              <a:rPr lang="zh-CN" altLang="en-US" b="1" dirty="0" smtClean="0">
                <a:latin typeface="黑体" panose="02010609060101010101" pitchFamily="49" charset="-122"/>
                <a:ea typeface="黑体" panose="02010609060101010101" pitchFamily="49" charset="-122"/>
              </a:rPr>
              <a:t>贬义；今</a:t>
            </a:r>
            <a:r>
              <a:rPr lang="zh-CN" altLang="en-US" b="1" dirty="0">
                <a:latin typeface="黑体" panose="02010609060101010101" pitchFamily="49" charset="-122"/>
                <a:ea typeface="黑体" panose="02010609060101010101" pitchFamily="49" charset="-122"/>
              </a:rPr>
              <a:t>义</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用来</a:t>
            </a:r>
            <a:r>
              <a:rPr lang="zh-CN" altLang="en-US" b="1" dirty="0">
                <a:latin typeface="黑体" panose="02010609060101010101" pitchFamily="49" charset="-122"/>
                <a:ea typeface="黑体" panose="02010609060101010101" pitchFamily="49" charset="-122"/>
              </a:rPr>
              <a:t>形容人听话，安顺。</a:t>
            </a:r>
            <a:endParaRPr lang="en-US" altLang="zh-CN" dirty="0"/>
          </a:p>
          <a:p>
            <a:pPr marL="0" indent="0">
              <a:buNone/>
            </a:pPr>
            <a:endParaRPr lang="en-US" altLang="zh-CN" dirty="0" smtClean="0"/>
          </a:p>
        </p:txBody>
      </p:sp>
      <p:sp>
        <p:nvSpPr>
          <p:cNvPr id="5" name="椭圆 4"/>
          <p:cNvSpPr/>
          <p:nvPr/>
        </p:nvSpPr>
        <p:spPr>
          <a:xfrm>
            <a:off x="5862918" y="1389529"/>
            <a:ext cx="3207122" cy="216945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黑体" panose="02010609060101010101" pitchFamily="49" charset="-122"/>
                <a:ea typeface="黑体" panose="02010609060101010101" pitchFamily="49" charset="-122"/>
              </a:rPr>
              <a:t>三、词义褒贬改变</a:t>
            </a:r>
            <a:endParaRPr lang="zh-CN" altLang="en-US" sz="32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47517849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0" dur="500"/>
                                        <p:tgtEl>
                                          <p:spTgt spid="3">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5" dur="500"/>
                                        <p:tgtEl>
                                          <p:spTgt spid="3">
                                            <p:txEl>
                                              <p:pRg st="7" end="7"/>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0" dur="500"/>
                                        <p:tgtEl>
                                          <p:spTgt spid="3">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070041" cy="6705600"/>
          </a:xfrm>
        </p:spPr>
        <p:txBody>
          <a:bodyPr/>
          <a:lstStyle/>
          <a:p>
            <a:pPr marL="0" indent="0">
              <a:buNone/>
            </a:pPr>
            <a:r>
              <a:rPr lang="en-US" altLang="zh-CN" b="1" dirty="0">
                <a:latin typeface="黑体" panose="02010609060101010101" pitchFamily="49" charset="-122"/>
                <a:ea typeface="黑体" panose="02010609060101010101" pitchFamily="49" charset="-122"/>
              </a:rPr>
              <a:t>17</a:t>
            </a:r>
            <a:r>
              <a:rPr lang="zh-CN" altLang="en-US" b="1" dirty="0">
                <a:latin typeface="黑体" panose="02010609060101010101" pitchFamily="49" charset="-122"/>
                <a:ea typeface="黑体" panose="02010609060101010101" pitchFamily="49" charset="-122"/>
              </a:rPr>
              <a:t>、忠之属也，可以一战。（</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曹刿论战</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可以</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：可，可以；以，凭，靠。</a:t>
            </a: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a:t>
            </a:r>
            <a:r>
              <a:rPr lang="zh-CN" altLang="en-US" b="1" dirty="0" smtClean="0">
                <a:latin typeface="黑体" panose="02010609060101010101" pitchFamily="49" charset="-122"/>
                <a:ea typeface="黑体" panose="02010609060101010101" pitchFamily="49" charset="-122"/>
              </a:rPr>
              <a:t>能够</a:t>
            </a:r>
            <a:r>
              <a:rPr lang="en-US" altLang="zh-CN"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18</a:t>
            </a:r>
            <a:r>
              <a:rPr lang="zh-CN" altLang="en-US" b="1" dirty="0">
                <a:latin typeface="黑体" panose="02010609060101010101" pitchFamily="49" charset="-122"/>
                <a:ea typeface="黑体" panose="02010609060101010101" pitchFamily="49" charset="-122"/>
              </a:rPr>
              <a:t>、于是张良至军门见樊哙。（</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鸿门宴</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于是 </a:t>
            </a:r>
            <a:r>
              <a:rPr lang="zh-CN" altLang="en-US" b="1" dirty="0" smtClean="0">
                <a:latin typeface="黑体" panose="02010609060101010101" pitchFamily="49" charset="-122"/>
                <a:ea typeface="黑体" panose="02010609060101010101" pitchFamily="49" charset="-122"/>
              </a:rPr>
              <a:t>   </a:t>
            </a:r>
            <a:r>
              <a:rPr lang="zh-CN" altLang="en-US" b="1" dirty="0">
                <a:latin typeface="黑体" panose="02010609060101010101" pitchFamily="49" charset="-122"/>
                <a:ea typeface="黑体" panose="02010609060101010101" pitchFamily="49" charset="-122"/>
              </a:rPr>
              <a:t>古义：是两个词组成的短语，“于”是“在”的意思，“是”有“这”的意思“。</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今义：承接连词。</a:t>
            </a:r>
            <a:endParaRPr lang="zh-CN" altLang="en-US" b="1" dirty="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19</a:t>
            </a:r>
            <a:r>
              <a:rPr lang="zh-CN" altLang="en-US" b="1" dirty="0" smtClean="0">
                <a:latin typeface="黑体" panose="02010609060101010101" pitchFamily="49" charset="-122"/>
                <a:ea typeface="黑体" panose="02010609060101010101" pitchFamily="49" charset="-122"/>
              </a:rPr>
              <a:t>、璧有瑕，请</a:t>
            </a:r>
            <a:r>
              <a:rPr lang="zh-CN" altLang="en-US" b="1" dirty="0">
                <a:latin typeface="黑体" panose="02010609060101010101" pitchFamily="49" charset="-122"/>
                <a:ea typeface="黑体" panose="02010609060101010101" pitchFamily="49" charset="-122"/>
              </a:rPr>
              <a:t>指示王。（</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廉颇蔺相如列传</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指示</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：指出，给人看。</a:t>
            </a: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义：为指导工作而发出的口头或书面意见。</a:t>
            </a:r>
          </a:p>
          <a:p>
            <a:pPr marL="0" indent="0">
              <a:buNone/>
            </a:pPr>
            <a:endParaRPr lang="en-US" altLang="zh-CN" dirty="0"/>
          </a:p>
        </p:txBody>
      </p:sp>
      <p:sp>
        <p:nvSpPr>
          <p:cNvPr id="4" name="椭圆 3"/>
          <p:cNvSpPr/>
          <p:nvPr/>
        </p:nvSpPr>
        <p:spPr>
          <a:xfrm>
            <a:off x="5930153" y="2671483"/>
            <a:ext cx="3012141" cy="20080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黑体" panose="02010609060101010101" pitchFamily="49" charset="-122"/>
                <a:ea typeface="黑体" panose="02010609060101010101" pitchFamily="49" charset="-122"/>
              </a:rPr>
              <a:t>四、单、双音节词语的改变</a:t>
            </a:r>
            <a:endParaRPr lang="zh-CN" altLang="en-US" sz="32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85034260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500"/>
                                        <p:tgtEl>
                                          <p:spTgt spid="3">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8" dur="500"/>
                                        <p:tgtEl>
                                          <p:spTgt spid="3">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3" dur="500"/>
                                        <p:tgtEl>
                                          <p:spTgt spid="3">
                                            <p:txEl>
                                              <p:pRg st="7" end="7"/>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6" dur="500"/>
                                        <p:tgtEl>
                                          <p:spTgt spid="3">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4624"/>
            <a:ext cx="9043147" cy="6687671"/>
          </a:xfrm>
        </p:spPr>
        <p:txBody>
          <a:bodyPr>
            <a:normAutofit fontScale="77500" lnSpcReduction="20000"/>
          </a:bodyPr>
          <a:lstStyle/>
          <a:p>
            <a:pPr marL="0" indent="0">
              <a:buNone/>
            </a:pPr>
            <a:r>
              <a:rPr lang="en-US" altLang="zh-CN" b="1" dirty="0" smtClean="0">
                <a:latin typeface="黑体" panose="02010609060101010101" pitchFamily="49" charset="-122"/>
                <a:ea typeface="黑体" panose="02010609060101010101" pitchFamily="49" charset="-122"/>
              </a:rPr>
              <a:t>20</a:t>
            </a:r>
            <a:r>
              <a:rPr lang="zh-CN" altLang="en-US" b="1" dirty="0">
                <a:latin typeface="黑体" panose="02010609060101010101" pitchFamily="49" charset="-122"/>
                <a:ea typeface="黑体" panose="02010609060101010101" pitchFamily="49" charset="-122"/>
              </a:rPr>
              <a:t>、苟以天下之大，而从六国破亡之故事，是又在六国下矣。（</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六国论</a:t>
            </a:r>
            <a:r>
              <a:rPr lang="en-US" altLang="zh-CN" b="1" dirty="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      </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故事</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：先例，旧事</a:t>
            </a:r>
            <a:r>
              <a:rPr lang="zh-CN" altLang="en-US"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义：真实的或虚构的有人物有情节的故事；</a:t>
            </a:r>
          </a:p>
          <a:p>
            <a:pPr marL="0" indent="0">
              <a:buNone/>
            </a:pPr>
            <a:r>
              <a:rPr lang="en-US" altLang="zh-CN" b="1" dirty="0" smtClean="0">
                <a:latin typeface="黑体" panose="02010609060101010101" pitchFamily="49" charset="-122"/>
                <a:ea typeface="黑体" panose="02010609060101010101" pitchFamily="49" charset="-122"/>
              </a:rPr>
              <a:t>21</a:t>
            </a:r>
            <a:r>
              <a:rPr lang="zh-CN" altLang="en-US" b="1" dirty="0">
                <a:latin typeface="黑体" panose="02010609060101010101" pitchFamily="49" charset="-122"/>
                <a:ea typeface="黑体" panose="02010609060101010101" pitchFamily="49" charset="-122"/>
              </a:rPr>
              <a:t>、江东虽小，地方千里（</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项羽本纪</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地方</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：土地方圆</a:t>
            </a:r>
            <a:r>
              <a:rPr lang="zh-CN" altLang="en-US"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a:t>
            </a:r>
            <a:r>
              <a:rPr lang="zh-CN" altLang="en-US" b="1" dirty="0" smtClean="0">
                <a:latin typeface="黑体" panose="02010609060101010101" pitchFamily="49" charset="-122"/>
                <a:ea typeface="黑体" panose="02010609060101010101" pitchFamily="49" charset="-122"/>
              </a:rPr>
              <a:t>：地区。</a:t>
            </a:r>
            <a:endParaRPr lang="zh-CN" altLang="en-US" b="1" dirty="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22</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彼所将中国人，不过十五六万，且久已疲。（</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赤壁之战</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不过</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：不超过。</a:t>
            </a:r>
          </a:p>
          <a:p>
            <a:pPr marL="0" indent="0">
              <a:buNone/>
            </a:pPr>
            <a:r>
              <a:rPr lang="zh-CN" altLang="en-US" b="1" dirty="0">
                <a:latin typeface="黑体" panose="02010609060101010101" pitchFamily="49" charset="-122"/>
                <a:ea typeface="黑体" panose="02010609060101010101" pitchFamily="49" charset="-122"/>
              </a:rPr>
              <a:t>                   今义：转折连词。</a:t>
            </a:r>
          </a:p>
          <a:p>
            <a:pPr marL="0" indent="0">
              <a:buNone/>
            </a:pPr>
            <a:r>
              <a:rPr lang="en-US" altLang="zh-CN" b="1" dirty="0" smtClean="0">
                <a:latin typeface="黑体" panose="02010609060101010101" pitchFamily="49" charset="-122"/>
                <a:ea typeface="黑体" panose="02010609060101010101" pitchFamily="49" charset="-122"/>
              </a:rPr>
              <a:t>23</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较秦之所得</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与战胜而得者</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其实百倍。</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六国论</a:t>
            </a:r>
            <a:r>
              <a:rPr lang="en-US" altLang="zh-CN" b="1" dirty="0">
                <a:latin typeface="黑体" panose="02010609060101010101" pitchFamily="49" charset="-122"/>
                <a:ea typeface="黑体" panose="02010609060101010101" pitchFamily="49" charset="-122"/>
              </a:rPr>
              <a:t>》</a:t>
            </a:r>
          </a:p>
          <a:p>
            <a:pPr marL="0" indent="0">
              <a:buNone/>
            </a:pPr>
            <a:r>
              <a:rPr lang="en-US" altLang="zh-CN" b="1" dirty="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其实</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：它（那）实际上</a:t>
            </a:r>
          </a:p>
          <a:p>
            <a:pPr marL="0" indent="0">
              <a:buNone/>
            </a:pPr>
            <a:r>
              <a:rPr lang="zh-CN" altLang="en-US" b="1" dirty="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今</a:t>
            </a:r>
            <a:r>
              <a:rPr lang="zh-CN" altLang="en-US" b="1" dirty="0">
                <a:latin typeface="黑体" panose="02010609060101010101" pitchFamily="49" charset="-122"/>
                <a:ea typeface="黑体" panose="02010609060101010101" pitchFamily="49" charset="-122"/>
              </a:rPr>
              <a:t>义：实际上</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pPr marL="0" indent="0">
              <a:buNone/>
            </a:pPr>
            <a:r>
              <a:rPr lang="en-US" altLang="zh-CN" b="1" dirty="0" smtClean="0">
                <a:latin typeface="黑体" panose="02010609060101010101" pitchFamily="49" charset="-122"/>
                <a:ea typeface="黑体" panose="02010609060101010101" pitchFamily="49" charset="-122"/>
              </a:rPr>
              <a:t>24</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释之既朝毕，因前言便宜事。（</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史记</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张释之列传</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a:t>
            </a:r>
          </a:p>
          <a:p>
            <a:pPr marL="0" indent="0">
              <a:buNone/>
            </a:pPr>
            <a:r>
              <a:rPr lang="zh-CN" altLang="en-US" b="1" dirty="0" smtClean="0">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便宜 </a:t>
            </a:r>
            <a:r>
              <a:rPr lang="zh-CN" altLang="en-US" b="1" dirty="0" smtClean="0">
                <a:latin typeface="黑体" panose="02010609060101010101" pitchFamily="49" charset="-122"/>
                <a:ea typeface="黑体" panose="02010609060101010101" pitchFamily="49" charset="-122"/>
              </a:rPr>
              <a:t>     古义</a:t>
            </a:r>
            <a:r>
              <a:rPr lang="zh-CN" altLang="en-US" b="1" dirty="0">
                <a:latin typeface="黑体" panose="02010609060101010101" pitchFamily="49" charset="-122"/>
                <a:ea typeface="黑体" panose="02010609060101010101" pitchFamily="49" charset="-122"/>
              </a:rPr>
              <a:t>：有利和应该做的事。</a:t>
            </a:r>
          </a:p>
          <a:p>
            <a:pPr marL="0" indent="0">
              <a:buNone/>
            </a:pPr>
            <a:r>
              <a:rPr lang="zh-CN" altLang="en-US" b="1" dirty="0" smtClean="0">
                <a:latin typeface="黑体" panose="02010609060101010101" pitchFamily="49" charset="-122"/>
                <a:ea typeface="黑体" panose="02010609060101010101" pitchFamily="49" charset="-122"/>
              </a:rPr>
              <a:t>                   今</a:t>
            </a:r>
            <a:r>
              <a:rPr lang="zh-CN" altLang="en-US" b="1" dirty="0">
                <a:latin typeface="黑体" panose="02010609060101010101" pitchFamily="49" charset="-122"/>
                <a:ea typeface="黑体" panose="02010609060101010101" pitchFamily="49" charset="-122"/>
              </a:rPr>
              <a:t>义：物品价格</a:t>
            </a:r>
            <a:r>
              <a:rPr lang="zh-CN" altLang="en-US" b="1" dirty="0" smtClean="0">
                <a:latin typeface="黑体" panose="02010609060101010101" pitchFamily="49" charset="-122"/>
                <a:ea typeface="黑体" panose="02010609060101010101" pitchFamily="49" charset="-122"/>
              </a:rPr>
              <a:t>低。</a:t>
            </a:r>
            <a:endParaRPr lang="zh-CN" altLang="en-US" b="1" dirty="0">
              <a:latin typeface="黑体" panose="02010609060101010101" pitchFamily="49" charset="-122"/>
              <a:ea typeface="黑体" panose="02010609060101010101" pitchFamily="49" charset="-122"/>
            </a:endParaRPr>
          </a:p>
          <a:p>
            <a:pPr marL="0" indent="0">
              <a:buNone/>
            </a:pPr>
            <a:endParaRPr lang="zh-CN" altLang="en-US" b="1" dirty="0">
              <a:latin typeface="黑体" panose="02010609060101010101" pitchFamily="49" charset="-122"/>
              <a:ea typeface="黑体" panose="02010609060101010101" pitchFamily="49" charset="-122"/>
            </a:endParaRPr>
          </a:p>
          <a:p>
            <a:pPr marL="0" indent="0">
              <a:buNone/>
            </a:pPr>
            <a:endParaRPr lang="en-US" altLang="zh-CN" dirty="0"/>
          </a:p>
          <a:p>
            <a:pPr marL="0" indent="0">
              <a:buNone/>
            </a:pPr>
            <a:endParaRPr lang="zh-CN" altLang="en-US" dirty="0"/>
          </a:p>
        </p:txBody>
      </p:sp>
    </p:spTree>
    <p:extLst>
      <p:ext uri="{BB962C8B-B14F-4D97-AF65-F5344CB8AC3E}">
        <p14:creationId xmlns="" xmlns:p14="http://schemas.microsoft.com/office/powerpoint/2010/main" val="132442995"/>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5" dur="500"/>
                                        <p:tgtEl>
                                          <p:spTgt spid="3">
                                            <p:txEl>
                                              <p:pRg st="4" end="4"/>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8" dur="500"/>
                                        <p:tgtEl>
                                          <p:spTgt spid="3">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3" dur="500"/>
                                        <p:tgtEl>
                                          <p:spTgt spid="3">
                                            <p:txEl>
                                              <p:pRg st="7" end="7"/>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6" dur="500"/>
                                        <p:tgtEl>
                                          <p:spTgt spid="3">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1" dur="500"/>
                                        <p:tgtEl>
                                          <p:spTgt spid="3">
                                            <p:txEl>
                                              <p:pRg st="10" end="10"/>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34" dur="500"/>
                                        <p:tgtEl>
                                          <p:spTgt spid="3">
                                            <p:txEl>
                                              <p:pRg st="11" end="1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animEffect transition="in" filter="randombar(horizontal)">
                                      <p:cBhvr>
                                        <p:cTn id="39" dur="500"/>
                                        <p:tgtEl>
                                          <p:spTgt spid="3">
                                            <p:txEl>
                                              <p:pRg st="13" end="13"/>
                                            </p:txEl>
                                          </p:spTgt>
                                        </p:tgtEl>
                                      </p:cBhvr>
                                    </p:animEffect>
                                  </p:childTnLst>
                                </p:cTn>
                              </p:par>
                              <p:par>
                                <p:cTn id="40" presetID="14" presetClass="entr" presetSubtype="10" fill="hold" nodeType="withEffect">
                                  <p:stCondLst>
                                    <p:cond delay="0"/>
                                  </p:stCondLst>
                                  <p:childTnLst>
                                    <p:set>
                                      <p:cBhvr>
                                        <p:cTn id="41" dur="1" fill="hold">
                                          <p:stCondLst>
                                            <p:cond delay="0"/>
                                          </p:stCondLst>
                                        </p:cTn>
                                        <p:tgtEl>
                                          <p:spTgt spid="3">
                                            <p:txEl>
                                              <p:pRg st="14" end="14"/>
                                            </p:txEl>
                                          </p:spTgt>
                                        </p:tgtEl>
                                        <p:attrNameLst>
                                          <p:attrName>style.visibility</p:attrName>
                                        </p:attrNameLst>
                                      </p:cBhvr>
                                      <p:to>
                                        <p:strVal val="visible"/>
                                      </p:to>
                                    </p:set>
                                    <p:animEffect transition="in" filter="randombar(horizontal)">
                                      <p:cBhvr>
                                        <p:cTn id="42"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4337"/>
          <p:cNvSpPr>
            <a:spLocks noGrp="1"/>
          </p:cNvSpPr>
          <p:nvPr>
            <p:ph type="title"/>
          </p:nvPr>
        </p:nvSpPr>
        <p:spPr>
          <a:xfrm>
            <a:off x="0" y="0"/>
            <a:ext cx="8243888" cy="658813"/>
          </a:xfrm>
          <a:ln/>
        </p:spPr>
        <p:txBody>
          <a:bodyPr vert="horz" wrap="square" lIns="91440" tIns="45720" rIns="91440" bIns="45720" anchor="b"/>
          <a:lstStyle/>
          <a:p>
            <a:pPr algn="l"/>
            <a:r>
              <a:rPr lang="en-US" altLang="zh-CN" sz="4000" b="1" dirty="0">
                <a:solidFill>
                  <a:srgbClr val="020202"/>
                </a:solidFill>
              </a:rPr>
              <a:t>【</a:t>
            </a:r>
            <a:r>
              <a:rPr lang="zh-CN" altLang="en-US" sz="4000" b="1" dirty="0">
                <a:solidFill>
                  <a:srgbClr val="020202"/>
                </a:solidFill>
              </a:rPr>
              <a:t>技巧指津</a:t>
            </a:r>
            <a:r>
              <a:rPr lang="en-US" altLang="zh-CN" sz="4000" b="1" dirty="0">
                <a:solidFill>
                  <a:srgbClr val="020202"/>
                </a:solidFill>
              </a:rPr>
              <a:t>】</a:t>
            </a:r>
            <a:endParaRPr lang="zh-CN" altLang="en-US" sz="4000" b="1" dirty="0">
              <a:solidFill>
                <a:srgbClr val="020202"/>
              </a:solidFill>
            </a:endParaRPr>
          </a:p>
        </p:txBody>
      </p:sp>
      <p:sp>
        <p:nvSpPr>
          <p:cNvPr id="14339" name="内容占位符 14338"/>
          <p:cNvSpPr>
            <a:spLocks noGrp="1"/>
          </p:cNvSpPr>
          <p:nvPr>
            <p:ph idx="1"/>
          </p:nvPr>
        </p:nvSpPr>
        <p:spPr>
          <a:xfrm>
            <a:off x="228600" y="762000"/>
            <a:ext cx="8610600" cy="5715000"/>
          </a:xfrm>
          <a:ln/>
        </p:spPr>
        <p:txBody>
          <a:bodyPr vert="horz" wrap="square" lIns="91440" tIns="45720" rIns="91440" bIns="45720" anchor="t"/>
          <a:lstStyle/>
          <a:p>
            <a:pPr>
              <a:buNone/>
            </a:pPr>
            <a:r>
              <a:rPr lang="en-US" altLang="zh-CN" sz="3600" b="1" dirty="0">
                <a:solidFill>
                  <a:srgbClr val="020202"/>
                </a:solidFill>
                <a:ea typeface="黑体" panose="02010609060101010101" pitchFamily="49" charset="-122"/>
              </a:rPr>
              <a:t>1</a:t>
            </a:r>
            <a:r>
              <a:rPr lang="zh-CN" altLang="en-US" sz="3600" b="1" dirty="0">
                <a:solidFill>
                  <a:srgbClr val="020202"/>
                </a:solidFill>
                <a:ea typeface="黑体" panose="02010609060101010101" pitchFamily="49" charset="-122"/>
              </a:rPr>
              <a:t>、借助古今构词方式不同辨析</a:t>
            </a:r>
          </a:p>
          <a:p>
            <a:pPr>
              <a:buNone/>
            </a:pPr>
            <a:r>
              <a:rPr lang="en-US" altLang="zh-CN" sz="3600" b="1" dirty="0">
                <a:solidFill>
                  <a:srgbClr val="0000CC"/>
                </a:solidFill>
                <a:ea typeface="黑体" panose="02010609060101010101" pitchFamily="49" charset="-122"/>
              </a:rPr>
              <a:t>     </a:t>
            </a:r>
            <a:r>
              <a:rPr lang="zh-CN" altLang="en-US" sz="3600" b="1" dirty="0">
                <a:solidFill>
                  <a:srgbClr val="0000CC"/>
                </a:solidFill>
                <a:ea typeface="黑体" panose="02010609060101010101" pitchFamily="49" charset="-122"/>
              </a:rPr>
              <a:t>古：单音节为主   </a:t>
            </a:r>
            <a:r>
              <a:rPr lang="zh-CN" altLang="en-US" sz="3600" b="1" dirty="0">
                <a:solidFill>
                  <a:srgbClr val="FF0000"/>
                </a:solidFill>
                <a:ea typeface="黑体" panose="02010609060101010101" pitchFamily="49" charset="-122"/>
              </a:rPr>
              <a:t>目</a:t>
            </a:r>
          </a:p>
          <a:p>
            <a:pPr>
              <a:buNone/>
            </a:pPr>
            <a:r>
              <a:rPr lang="zh-CN" altLang="en-US" sz="3600" b="1" dirty="0">
                <a:solidFill>
                  <a:srgbClr val="0000CC"/>
                </a:solidFill>
                <a:ea typeface="黑体" panose="02010609060101010101" pitchFamily="49" charset="-122"/>
              </a:rPr>
              <a:t>     今：双音节为主   </a:t>
            </a:r>
            <a:r>
              <a:rPr lang="zh-CN" altLang="en-US" sz="3600" b="1" dirty="0">
                <a:solidFill>
                  <a:srgbClr val="FF0000"/>
                </a:solidFill>
                <a:ea typeface="黑体" panose="02010609060101010101" pitchFamily="49" charset="-122"/>
              </a:rPr>
              <a:t>眼睛</a:t>
            </a:r>
          </a:p>
          <a:p>
            <a:pPr>
              <a:buNone/>
            </a:pPr>
            <a:r>
              <a:rPr lang="en-US" altLang="zh-CN" sz="3600" b="1" dirty="0">
                <a:solidFill>
                  <a:srgbClr val="020202"/>
                </a:solidFill>
                <a:ea typeface="黑体" panose="02010609060101010101" pitchFamily="49" charset="-122"/>
              </a:rPr>
              <a:t>2</a:t>
            </a:r>
            <a:r>
              <a:rPr lang="zh-CN" altLang="en-US" sz="3600" b="1" dirty="0">
                <a:solidFill>
                  <a:srgbClr val="020202"/>
                </a:solidFill>
                <a:ea typeface="黑体" panose="02010609060101010101" pitchFamily="49" charset="-122"/>
              </a:rPr>
              <a:t>、借助词性辨析</a:t>
            </a:r>
          </a:p>
          <a:p>
            <a:pPr>
              <a:buNone/>
            </a:pPr>
            <a:r>
              <a:rPr lang="en-US" altLang="zh-CN" sz="3600" b="1" dirty="0">
                <a:solidFill>
                  <a:srgbClr val="020202"/>
                </a:solidFill>
                <a:ea typeface="黑体" panose="02010609060101010101" pitchFamily="49" charset="-122"/>
              </a:rPr>
              <a:t>     </a:t>
            </a:r>
            <a:r>
              <a:rPr lang="zh-CN" altLang="en-US" sz="3600" b="1" dirty="0">
                <a:solidFill>
                  <a:srgbClr val="0000CC"/>
                </a:solidFill>
                <a:ea typeface="黑体" panose="02010609060101010101" pitchFamily="49" charset="-122"/>
              </a:rPr>
              <a:t>古：</a:t>
            </a:r>
            <a:r>
              <a:rPr lang="zh-CN" altLang="en-US" sz="3600" b="1" dirty="0">
                <a:solidFill>
                  <a:srgbClr val="FF0000"/>
                </a:solidFill>
                <a:ea typeface="黑体" panose="02010609060101010101" pitchFamily="49" charset="-122"/>
              </a:rPr>
              <a:t>于（介词）是（代词）</a:t>
            </a:r>
          </a:p>
          <a:p>
            <a:pPr>
              <a:buNone/>
            </a:pPr>
            <a:r>
              <a:rPr lang="en-US" altLang="x-none" sz="3600" b="1" dirty="0">
                <a:solidFill>
                  <a:srgbClr val="020202"/>
                </a:solidFill>
                <a:ea typeface="黑体" panose="02010609060101010101" pitchFamily="49" charset="-122"/>
              </a:rPr>
              <a:t>     </a:t>
            </a:r>
            <a:r>
              <a:rPr lang="zh-CN" altLang="en-US" sz="3600" b="1" dirty="0">
                <a:solidFill>
                  <a:srgbClr val="0000CC"/>
                </a:solidFill>
                <a:ea typeface="黑体" panose="02010609060101010101" pitchFamily="49" charset="-122"/>
              </a:rPr>
              <a:t>今：</a:t>
            </a:r>
            <a:r>
              <a:rPr lang="zh-CN" altLang="en-US" sz="3600" b="1" dirty="0">
                <a:solidFill>
                  <a:srgbClr val="FF0000"/>
                </a:solidFill>
                <a:ea typeface="黑体" panose="02010609060101010101" pitchFamily="49" charset="-122"/>
              </a:rPr>
              <a:t>连词。表示后一事承接前一事。</a:t>
            </a:r>
            <a:r>
              <a:rPr lang="zh-CN" altLang="en-US" dirty="0"/>
              <a:t> </a:t>
            </a:r>
            <a:endParaRPr lang="zh-CN" altLang="en-US" sz="3600" b="1" dirty="0">
              <a:solidFill>
                <a:srgbClr val="020202"/>
              </a:solidFill>
              <a:ea typeface="黑体" panose="02010609060101010101" pitchFamily="49" charset="-122"/>
            </a:endParaRPr>
          </a:p>
          <a:p>
            <a:pPr>
              <a:buNone/>
            </a:pPr>
            <a:r>
              <a:rPr lang="en-US" altLang="zh-CN" sz="3600" b="1" dirty="0">
                <a:solidFill>
                  <a:srgbClr val="020202"/>
                </a:solidFill>
                <a:ea typeface="黑体" panose="02010609060101010101" pitchFamily="49" charset="-122"/>
              </a:rPr>
              <a:t>3</a:t>
            </a:r>
            <a:r>
              <a:rPr lang="zh-CN" altLang="en-US" sz="3600" b="1" dirty="0">
                <a:solidFill>
                  <a:srgbClr val="020202"/>
                </a:solidFill>
                <a:ea typeface="黑体" panose="02010609060101010101" pitchFamily="49" charset="-122"/>
              </a:rPr>
              <a:t>、借助语境辨析</a:t>
            </a:r>
          </a:p>
          <a:p>
            <a:pPr>
              <a:buNone/>
            </a:pPr>
            <a:r>
              <a:rPr lang="zh-CN" altLang="en-US" sz="3600" b="1" dirty="0">
                <a:solidFill>
                  <a:srgbClr val="020202"/>
                </a:solidFill>
                <a:ea typeface="黑体" panose="02010609060101010101" pitchFamily="49" charset="-122"/>
              </a:rPr>
              <a:t>      </a:t>
            </a:r>
            <a:r>
              <a:rPr lang="zh-CN" altLang="en-US" sz="3600" b="1" dirty="0">
                <a:solidFill>
                  <a:srgbClr val="0000CC"/>
                </a:solidFill>
                <a:ea typeface="黑体" panose="02010609060101010101" pitchFamily="49" charset="-122"/>
              </a:rPr>
              <a:t>例句</a:t>
            </a:r>
            <a:r>
              <a:rPr lang="zh-CN" altLang="en-US" sz="3600" b="1" dirty="0">
                <a:solidFill>
                  <a:srgbClr val="020202"/>
                </a:solidFill>
                <a:ea typeface="黑体" panose="02010609060101010101" pitchFamily="49" charset="-122"/>
              </a:rPr>
              <a:t>：数条上</a:t>
            </a:r>
            <a:r>
              <a:rPr lang="zh-CN" altLang="en-US" sz="3600" b="1" dirty="0">
                <a:solidFill>
                  <a:srgbClr val="FF0000"/>
                </a:solidFill>
                <a:ea typeface="黑体" panose="02010609060101010101" pitchFamily="49" charset="-122"/>
              </a:rPr>
              <a:t>便宜</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ox(in)">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box(in)">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box(in)">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box(in)">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box(in)">
                                      <p:cBhvr>
                                        <p:cTn id="27" dur="500"/>
                                        <p:tgtEl>
                                          <p:spTgt spid="143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4339">
                                            <p:txEl>
                                              <p:pRg st="5" end="5"/>
                                            </p:txEl>
                                          </p:spTgt>
                                        </p:tgtEl>
                                        <p:attrNameLst>
                                          <p:attrName>style.visibility</p:attrName>
                                        </p:attrNameLst>
                                      </p:cBhvr>
                                      <p:to>
                                        <p:strVal val="visible"/>
                                      </p:to>
                                    </p:set>
                                    <p:animEffect transition="in" filter="box(in)">
                                      <p:cBhvr>
                                        <p:cTn id="32" dur="500"/>
                                        <p:tgtEl>
                                          <p:spTgt spid="143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4339">
                                            <p:txEl>
                                              <p:pRg st="6" end="6"/>
                                            </p:txEl>
                                          </p:spTgt>
                                        </p:tgtEl>
                                        <p:attrNameLst>
                                          <p:attrName>style.visibility</p:attrName>
                                        </p:attrNameLst>
                                      </p:cBhvr>
                                      <p:to>
                                        <p:strVal val="visible"/>
                                      </p:to>
                                    </p:set>
                                    <p:animEffect transition="in" filter="box(in)">
                                      <p:cBhvr>
                                        <p:cTn id="37" dur="500"/>
                                        <p:tgtEl>
                                          <p:spTgt spid="1433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4339">
                                            <p:txEl>
                                              <p:pRg st="7" end="7"/>
                                            </p:txEl>
                                          </p:spTgt>
                                        </p:tgtEl>
                                        <p:attrNameLst>
                                          <p:attrName>style.visibility</p:attrName>
                                        </p:attrNameLst>
                                      </p:cBhvr>
                                      <p:to>
                                        <p:strVal val="visible"/>
                                      </p:to>
                                    </p:set>
                                    <p:animEffect transition="in" filter="box(in)">
                                      <p:cBhvr>
                                        <p:cTn id="42" dur="500"/>
                                        <p:tgtEl>
                                          <p:spTgt spid="14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39</a:t>
            </a:fld>
            <a:endParaRPr lang="en-US" altLang="zh-CN" sz="1400" dirty="0">
              <a:latin typeface="Verdana" panose="020B0604030504040204" pitchFamily="34" charset="0"/>
            </a:endParaRPr>
          </a:p>
        </p:txBody>
      </p:sp>
      <p:sp>
        <p:nvSpPr>
          <p:cNvPr id="14339" name="Text Box 3"/>
          <p:cNvSpPr txBox="1"/>
          <p:nvPr/>
        </p:nvSpPr>
        <p:spPr>
          <a:xfrm>
            <a:off x="381000" y="609600"/>
            <a:ext cx="7200900" cy="701675"/>
          </a:xfrm>
          <a:prstGeom prst="rect">
            <a:avLst/>
          </a:prstGeom>
          <a:noFill/>
          <a:ln w="9525">
            <a:noFill/>
          </a:ln>
        </p:spPr>
        <p:txBody>
          <a:bodyPr>
            <a:spAutoFit/>
          </a:bodyPr>
          <a:lstStyle/>
          <a:p>
            <a:pPr>
              <a:spcBef>
                <a:spcPct val="50000"/>
              </a:spcBef>
            </a:pPr>
            <a:r>
              <a:rPr lang="zh-CN" altLang="en-US" sz="4000" b="1" dirty="0" smtClean="0">
                <a:latin typeface="黑体" panose="02010609060101010101" pitchFamily="49" charset="-122"/>
                <a:ea typeface="黑体" panose="02010609060101010101" pitchFamily="49" charset="-122"/>
              </a:rPr>
              <a:t>五、</a:t>
            </a:r>
            <a:r>
              <a:rPr lang="zh-CN" altLang="en-US" sz="4000" b="1" dirty="0">
                <a:latin typeface="黑体" panose="02010609060101010101" pitchFamily="49" charset="-122"/>
                <a:ea typeface="黑体" panose="02010609060101010101" pitchFamily="49" charset="-122"/>
              </a:rPr>
              <a:t>偏义复词</a:t>
            </a:r>
            <a:endParaRPr lang="zh-CN" altLang="en-US" sz="4000" b="1" dirty="0">
              <a:latin typeface="Arial" panose="020B0604020202020204" pitchFamily="34" charset="0"/>
              <a:ea typeface="黑体" panose="02010609060101010101" pitchFamily="49" charset="-122"/>
            </a:endParaRPr>
          </a:p>
        </p:txBody>
      </p:sp>
      <p:sp>
        <p:nvSpPr>
          <p:cNvPr id="15364" name="Rectangle 4"/>
          <p:cNvSpPr/>
          <p:nvPr/>
        </p:nvSpPr>
        <p:spPr>
          <a:xfrm>
            <a:off x="304800" y="1676400"/>
            <a:ext cx="7143750" cy="2428875"/>
          </a:xfrm>
          <a:prstGeom prst="rect">
            <a:avLst/>
          </a:prstGeom>
          <a:noFill/>
          <a:ln w="9525">
            <a:noFill/>
          </a:ln>
        </p:spPr>
        <p:txBody>
          <a:bodyPr lIns="90000" tIns="46800" rIns="90000" bIns="46800" anchor="ct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楷体_GB2312" pitchFamily="49" charset="-122"/>
                <a:ea typeface="楷体_GB2312" pitchFamily="49" charset="-122"/>
                <a:cs typeface="+mn-cs"/>
              </a:rPr>
              <a:t>    </a:t>
            </a:r>
            <a:r>
              <a:rPr kumimoji="0" lang="zh-CN" altLang="en-US" sz="3200" b="1" i="0" u="none" strike="noStrike" kern="1200" cap="none" spc="0" normalizeH="0" baseline="0" noProof="0" smtClean="0">
                <a:ln>
                  <a:noFill/>
                </a:ln>
                <a:solidFill>
                  <a:srgbClr val="020202"/>
                </a:solidFill>
                <a:effectLst/>
                <a:uLnTx/>
                <a:uFillTx/>
                <a:latin typeface="楷体_GB2312" pitchFamily="49" charset="-122"/>
                <a:ea typeface="楷体_GB2312" pitchFamily="49" charset="-122"/>
                <a:cs typeface="+mn-cs"/>
              </a:rPr>
              <a:t>偏义复词，是指一个复合词由两个意义</a:t>
            </a:r>
            <a:r>
              <a:rPr kumimoji="0" lang="zh-CN" altLang="en-US" sz="3200" b="1" i="0" u="sng" strike="noStrike" kern="1200" cap="none" spc="0" normalizeH="0" baseline="0" noProof="0" smtClean="0">
                <a:ln>
                  <a:noFill/>
                </a:ln>
                <a:solidFill>
                  <a:srgbClr val="CC0000"/>
                </a:solidFill>
                <a:effectLst/>
                <a:uLnTx/>
                <a:uFillTx/>
                <a:latin typeface="楷体_GB2312" pitchFamily="49" charset="-122"/>
                <a:ea typeface="楷体_GB2312" pitchFamily="49" charset="-122"/>
                <a:cs typeface="+mn-cs"/>
              </a:rPr>
              <a:t>相关或相反的语素构成</a:t>
            </a:r>
            <a:r>
              <a:rPr kumimoji="0" lang="zh-CN" altLang="en-US" sz="3200" b="1" i="0" u="none" strike="noStrike" kern="1200" cap="none" spc="0" normalizeH="0" baseline="0" noProof="0" smtClean="0">
                <a:ln>
                  <a:noFill/>
                </a:ln>
                <a:solidFill>
                  <a:srgbClr val="020202"/>
                </a:solidFill>
                <a:effectLst/>
                <a:uLnTx/>
                <a:uFillTx/>
                <a:latin typeface="楷体_GB2312" pitchFamily="49" charset="-122"/>
                <a:ea typeface="楷体_GB2312" pitchFamily="49" charset="-122"/>
                <a:cs typeface="+mn-cs"/>
              </a:rPr>
              <a:t>，但整个词的意思</a:t>
            </a:r>
            <a:r>
              <a:rPr kumimoji="0" lang="zh-CN" altLang="en-US" sz="3200" b="1" i="0" u="sng" strike="noStrike" kern="1200" cap="none" spc="0" normalizeH="0" baseline="0" noProof="0" smtClean="0">
                <a:ln>
                  <a:noFill/>
                </a:ln>
                <a:solidFill>
                  <a:srgbClr val="CC0000"/>
                </a:solidFill>
                <a:effectLst/>
                <a:uLnTx/>
                <a:uFillTx/>
                <a:latin typeface="楷体_GB2312" pitchFamily="49" charset="-122"/>
                <a:ea typeface="楷体_GB2312" pitchFamily="49" charset="-122"/>
                <a:cs typeface="+mn-cs"/>
              </a:rPr>
              <a:t>只取其中一个语素的意义</a:t>
            </a:r>
            <a:r>
              <a:rPr kumimoji="0" lang="zh-CN" altLang="en-US" sz="3200" b="1" i="0" u="none" strike="noStrike" kern="1200" cap="none" spc="0" normalizeH="0" baseline="0" noProof="0" smtClean="0">
                <a:ln>
                  <a:noFill/>
                </a:ln>
                <a:solidFill>
                  <a:srgbClr val="020202"/>
                </a:solidFill>
                <a:effectLst/>
                <a:uLnTx/>
                <a:uFillTx/>
                <a:latin typeface="楷体_GB2312" pitchFamily="49" charset="-122"/>
                <a:ea typeface="楷体_GB2312" pitchFamily="49" charset="-122"/>
                <a:cs typeface="+mn-cs"/>
              </a:rPr>
              <a:t>，另一个语素只是作为陪衬。 </a:t>
            </a:r>
          </a:p>
        </p:txBody>
      </p:sp>
      <p:pic>
        <p:nvPicPr>
          <p:cNvPr id="14341" name="Picture 5" descr="图片10"/>
          <p:cNvPicPr>
            <a:picLocks noChangeAspect="1"/>
          </p:cNvPicPr>
          <p:nvPr/>
        </p:nvPicPr>
        <p:blipFill>
          <a:blip r:embed="rId2" cstate="print"/>
          <a:stretch>
            <a:fillRect/>
          </a:stretch>
        </p:blipFill>
        <p:spPr>
          <a:xfrm>
            <a:off x="6294438" y="0"/>
            <a:ext cx="2849562" cy="1557338"/>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checkerboard(across)">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4</a:t>
            </a:fld>
            <a:endParaRPr lang="en-US" altLang="zh-CN" sz="1400" dirty="0">
              <a:latin typeface="Verdana" panose="020B0604030504040204" pitchFamily="34" charset="0"/>
            </a:endParaRPr>
          </a:p>
        </p:txBody>
      </p:sp>
      <p:pic>
        <p:nvPicPr>
          <p:cNvPr id="6147" name="Picture 2" descr="荷花3"/>
          <p:cNvPicPr>
            <a:picLocks noChangeAspect="1"/>
          </p:cNvPicPr>
          <p:nvPr/>
        </p:nvPicPr>
        <p:blipFill>
          <a:blip r:embed="rId2" cstate="print"/>
          <a:stretch>
            <a:fillRect/>
          </a:stretch>
        </p:blipFill>
        <p:spPr>
          <a:xfrm>
            <a:off x="3995738" y="2740025"/>
            <a:ext cx="5148262" cy="4117975"/>
          </a:xfrm>
          <a:prstGeom prst="rect">
            <a:avLst/>
          </a:prstGeom>
          <a:noFill/>
          <a:ln w="9525">
            <a:noFill/>
          </a:ln>
        </p:spPr>
      </p:pic>
      <p:sp>
        <p:nvSpPr>
          <p:cNvPr id="7172" name="Text Box 3"/>
          <p:cNvSpPr txBox="1"/>
          <p:nvPr/>
        </p:nvSpPr>
        <p:spPr>
          <a:xfrm>
            <a:off x="323850" y="476250"/>
            <a:ext cx="8497888" cy="4524315"/>
          </a:xfrm>
          <a:prstGeom prst="rect">
            <a:avLst/>
          </a:prstGeom>
          <a:noFill/>
          <a:ln w="9525">
            <a:noFill/>
          </a:ln>
        </p:spPr>
        <p:txBody>
          <a:bodyPr>
            <a:spAutoFit/>
          </a:bodyPr>
          <a:lstStyle/>
          <a:p>
            <a:r>
              <a:rPr lang="en-US" altLang="zh-CN" sz="3200" b="1" dirty="0">
                <a:solidFill>
                  <a:srgbClr val="CC0000"/>
                </a:solidFill>
                <a:latin typeface="楷体_GB2312" pitchFamily="49" charset="-122"/>
                <a:ea typeface="楷体_GB2312" pitchFamily="49" charset="-122"/>
              </a:rPr>
              <a:t>【</a:t>
            </a:r>
            <a:r>
              <a:rPr lang="zh-CN" altLang="en-US" sz="3200" b="1" dirty="0">
                <a:solidFill>
                  <a:srgbClr val="CC0000"/>
                </a:solidFill>
                <a:latin typeface="楷体_GB2312" pitchFamily="49" charset="-122"/>
                <a:ea typeface="楷体_GB2312" pitchFamily="49" charset="-122"/>
              </a:rPr>
              <a:t>考纲解读</a:t>
            </a:r>
            <a:r>
              <a:rPr lang="en-US" altLang="zh-CN" sz="3200" b="1" dirty="0">
                <a:solidFill>
                  <a:srgbClr val="CC0000"/>
                </a:solidFill>
                <a:latin typeface="楷体_GB2312" pitchFamily="49" charset="-122"/>
                <a:ea typeface="楷体_GB2312" pitchFamily="49" charset="-122"/>
              </a:rPr>
              <a:t>】</a:t>
            </a:r>
            <a:r>
              <a:rPr lang="en-US" altLang="zh-CN" sz="3200" b="1" dirty="0">
                <a:latin typeface="楷体_GB2312" pitchFamily="49" charset="-122"/>
                <a:ea typeface="楷体_GB2312" pitchFamily="49" charset="-122"/>
              </a:rPr>
              <a:t> </a:t>
            </a:r>
          </a:p>
          <a:p>
            <a:r>
              <a:rPr lang="zh-CN" altLang="en-US" sz="3200" b="1" dirty="0" smtClean="0">
                <a:latin typeface="楷体_GB2312" pitchFamily="49" charset="-122"/>
                <a:ea typeface="楷体_GB2312" pitchFamily="49" charset="-122"/>
              </a:rPr>
              <a:t>文</a:t>
            </a:r>
            <a:r>
              <a:rPr lang="zh-CN" altLang="en-US" sz="3200" b="1" dirty="0">
                <a:latin typeface="楷体_GB2312" pitchFamily="49" charset="-122"/>
                <a:ea typeface="楷体_GB2312" pitchFamily="49" charset="-122"/>
              </a:rPr>
              <a:t>言实词考查点主要包含以下知识点：</a:t>
            </a:r>
          </a:p>
          <a:p>
            <a:endParaRPr lang="zh-CN" altLang="en-US" sz="3200" b="1" dirty="0">
              <a:latin typeface="楷体_GB2312" pitchFamily="49" charset="-122"/>
              <a:ea typeface="楷体_GB2312" pitchFamily="49" charset="-122"/>
            </a:endParaRPr>
          </a:p>
          <a:p>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）常见文言实词（</a:t>
            </a:r>
            <a:r>
              <a:rPr lang="en-US" altLang="zh-CN" sz="3200" b="1" dirty="0">
                <a:latin typeface="楷体_GB2312" pitchFamily="49" charset="-122"/>
                <a:ea typeface="楷体_GB2312" pitchFamily="49" charset="-122"/>
              </a:rPr>
              <a:t>120</a:t>
            </a:r>
            <a:r>
              <a:rPr lang="zh-CN" altLang="en-US" sz="3200" b="1" dirty="0">
                <a:latin typeface="楷体_GB2312" pitchFamily="49" charset="-122"/>
                <a:ea typeface="楷体_GB2312" pitchFamily="49" charset="-122"/>
              </a:rPr>
              <a:t>个常见文言实词）</a:t>
            </a:r>
          </a:p>
          <a:p>
            <a:r>
              <a:rPr lang="zh-CN" altLang="en-US" sz="3200" b="1" dirty="0">
                <a:solidFill>
                  <a:srgbClr val="020202"/>
                </a:solidFill>
                <a:latin typeface="楷体_GB2312" pitchFamily="49" charset="-122"/>
                <a:ea typeface="楷体_GB2312" pitchFamily="49" charset="-122"/>
              </a:rPr>
              <a:t>（</a:t>
            </a:r>
            <a:r>
              <a:rPr lang="en-US" altLang="zh-CN" sz="3200" b="1" dirty="0">
                <a:solidFill>
                  <a:srgbClr val="020202"/>
                </a:solidFill>
                <a:latin typeface="楷体_GB2312" pitchFamily="49" charset="-122"/>
                <a:ea typeface="楷体_GB2312" pitchFamily="49" charset="-122"/>
              </a:rPr>
              <a:t>2</a:t>
            </a:r>
            <a:r>
              <a:rPr lang="zh-CN" altLang="en-US" sz="3200" b="1" dirty="0" smtClean="0">
                <a:solidFill>
                  <a:srgbClr val="020202"/>
                </a:solidFill>
                <a:latin typeface="楷体_GB2312" pitchFamily="49" charset="-122"/>
                <a:ea typeface="楷体_GB2312" pitchFamily="49" charset="-122"/>
              </a:rPr>
              <a:t>）一词多义</a:t>
            </a:r>
            <a:endParaRPr lang="zh-CN" altLang="en-US" sz="3200" b="1" dirty="0">
              <a:solidFill>
                <a:srgbClr val="020202"/>
              </a:solidFill>
              <a:latin typeface="楷体_GB2312" pitchFamily="49" charset="-122"/>
              <a:ea typeface="楷体_GB2312" pitchFamily="49" charset="-122"/>
            </a:endParaRPr>
          </a:p>
          <a:p>
            <a:r>
              <a:rPr lang="zh-CN" altLang="en-US" sz="3200" b="1" dirty="0">
                <a:solidFill>
                  <a:srgbClr val="020202"/>
                </a:solidFill>
                <a:latin typeface="楷体_GB2312" pitchFamily="49" charset="-122"/>
                <a:ea typeface="楷体_GB2312" pitchFamily="49" charset="-122"/>
              </a:rPr>
              <a:t>（</a:t>
            </a:r>
            <a:r>
              <a:rPr lang="en-US" altLang="zh-CN" sz="3200" b="1" dirty="0">
                <a:solidFill>
                  <a:srgbClr val="020202"/>
                </a:solidFill>
                <a:latin typeface="楷体_GB2312" pitchFamily="49" charset="-122"/>
                <a:ea typeface="楷体_GB2312" pitchFamily="49" charset="-122"/>
              </a:rPr>
              <a:t>3</a:t>
            </a:r>
            <a:r>
              <a:rPr lang="zh-CN" altLang="en-US" sz="3200" b="1" dirty="0" smtClean="0">
                <a:solidFill>
                  <a:srgbClr val="020202"/>
                </a:solidFill>
                <a:latin typeface="楷体_GB2312" pitchFamily="49" charset="-122"/>
                <a:ea typeface="楷体_GB2312" pitchFamily="49" charset="-122"/>
              </a:rPr>
              <a:t>）词类活用</a:t>
            </a:r>
            <a:endParaRPr lang="zh-CN" altLang="en-US" sz="3200" b="1" dirty="0">
              <a:solidFill>
                <a:srgbClr val="020202"/>
              </a:solidFill>
              <a:latin typeface="楷体_GB2312" pitchFamily="49" charset="-122"/>
              <a:ea typeface="楷体_GB2312" pitchFamily="49" charset="-122"/>
            </a:endParaRPr>
          </a:p>
          <a:p>
            <a:r>
              <a:rPr lang="zh-CN" altLang="en-US" sz="3200" b="1" dirty="0">
                <a:solidFill>
                  <a:srgbClr val="020202"/>
                </a:solidFill>
                <a:latin typeface="楷体_GB2312" pitchFamily="49" charset="-122"/>
                <a:ea typeface="楷体_GB2312" pitchFamily="49" charset="-122"/>
              </a:rPr>
              <a:t>（</a:t>
            </a:r>
            <a:r>
              <a:rPr lang="en-US" altLang="zh-CN" sz="3200" b="1" dirty="0">
                <a:solidFill>
                  <a:srgbClr val="020202"/>
                </a:solidFill>
                <a:latin typeface="楷体_GB2312" pitchFamily="49" charset="-122"/>
                <a:ea typeface="楷体_GB2312" pitchFamily="49" charset="-122"/>
              </a:rPr>
              <a:t>4</a:t>
            </a:r>
            <a:r>
              <a:rPr lang="zh-CN" altLang="en-US" sz="3200" b="1" dirty="0" smtClean="0">
                <a:solidFill>
                  <a:srgbClr val="020202"/>
                </a:solidFill>
                <a:latin typeface="楷体_GB2312" pitchFamily="49" charset="-122"/>
                <a:ea typeface="楷体_GB2312" pitchFamily="49" charset="-122"/>
              </a:rPr>
              <a:t>）通假字</a:t>
            </a:r>
            <a:endParaRPr lang="zh-CN" altLang="en-US" sz="3200" b="1" dirty="0">
              <a:solidFill>
                <a:srgbClr val="020202"/>
              </a:solidFill>
              <a:latin typeface="楷体_GB2312" pitchFamily="49" charset="-122"/>
              <a:ea typeface="楷体_GB2312" pitchFamily="49" charset="-122"/>
            </a:endParaRPr>
          </a:p>
          <a:p>
            <a:r>
              <a:rPr lang="zh-CN" altLang="en-US" sz="3200" b="1" dirty="0">
                <a:solidFill>
                  <a:srgbClr val="020202"/>
                </a:solidFill>
                <a:latin typeface="楷体_GB2312" pitchFamily="49" charset="-122"/>
                <a:ea typeface="楷体_GB2312" pitchFamily="49" charset="-122"/>
              </a:rPr>
              <a:t>（</a:t>
            </a:r>
            <a:r>
              <a:rPr lang="en-US" altLang="zh-CN" sz="3200" b="1" dirty="0">
                <a:solidFill>
                  <a:srgbClr val="020202"/>
                </a:solidFill>
                <a:latin typeface="楷体_GB2312" pitchFamily="49" charset="-122"/>
                <a:ea typeface="楷体_GB2312" pitchFamily="49" charset="-122"/>
              </a:rPr>
              <a:t>5</a:t>
            </a:r>
            <a:r>
              <a:rPr lang="zh-CN" altLang="en-US" sz="3200" b="1" dirty="0" smtClean="0">
                <a:solidFill>
                  <a:srgbClr val="020202"/>
                </a:solidFill>
                <a:latin typeface="楷体_GB2312" pitchFamily="49" charset="-122"/>
                <a:ea typeface="楷体_GB2312" pitchFamily="49" charset="-122"/>
              </a:rPr>
              <a:t>）古今异义</a:t>
            </a:r>
            <a:endParaRPr lang="zh-CN" altLang="en-US" sz="3200" b="1" dirty="0">
              <a:solidFill>
                <a:srgbClr val="020202"/>
              </a:solidFill>
              <a:latin typeface="楷体_GB2312" pitchFamily="49" charset="-122"/>
              <a:ea typeface="楷体_GB2312" pitchFamily="49" charset="-122"/>
            </a:endParaRPr>
          </a:p>
          <a:p>
            <a:r>
              <a:rPr lang="zh-CN" altLang="en-US" sz="3200" b="1" dirty="0">
                <a:solidFill>
                  <a:srgbClr val="020202"/>
                </a:solidFill>
                <a:latin typeface="楷体_GB2312" pitchFamily="49" charset="-122"/>
                <a:ea typeface="楷体_GB2312" pitchFamily="49" charset="-122"/>
              </a:rPr>
              <a:t>（</a:t>
            </a:r>
            <a:r>
              <a:rPr lang="en-US" altLang="zh-CN" sz="3200" b="1" dirty="0">
                <a:solidFill>
                  <a:srgbClr val="020202"/>
                </a:solidFill>
                <a:latin typeface="楷体_GB2312" pitchFamily="49" charset="-122"/>
                <a:ea typeface="楷体_GB2312" pitchFamily="49" charset="-122"/>
              </a:rPr>
              <a:t>6</a:t>
            </a:r>
            <a:r>
              <a:rPr lang="zh-CN" altLang="en-US" sz="3200" b="1" dirty="0" smtClean="0">
                <a:solidFill>
                  <a:srgbClr val="020202"/>
                </a:solidFill>
                <a:latin typeface="楷体_GB2312" pitchFamily="49" charset="-122"/>
                <a:ea typeface="楷体_GB2312" pitchFamily="49" charset="-122"/>
              </a:rPr>
              <a:t>）偏义复词</a:t>
            </a:r>
            <a:endParaRPr lang="zh-CN" altLang="en-US" sz="3200" b="1" dirty="0">
              <a:solidFill>
                <a:srgbClr val="020202"/>
              </a:solidFill>
              <a:latin typeface="楷体_GB2312" pitchFamily="49" charset="-122"/>
              <a:ea typeface="楷体_GB2312"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2">
                                            <p:txEl>
                                              <p:pRg st="1" end="1"/>
                                            </p:txEl>
                                          </p:spTgt>
                                        </p:tgtEl>
                                        <p:attrNameLst>
                                          <p:attrName>style.visibility</p:attrName>
                                        </p:attrNameLst>
                                      </p:cBhvr>
                                      <p:to>
                                        <p:strVal val="visible"/>
                                      </p:to>
                                    </p:set>
                                    <p:animEffect transition="in" filter="blinds(horizontal)">
                                      <p:cBhvr>
                                        <p:cTn id="7" dur="500"/>
                                        <p:tgtEl>
                                          <p:spTgt spid="717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172">
                                            <p:txEl>
                                              <p:pRg st="3" end="3"/>
                                            </p:txEl>
                                          </p:spTgt>
                                        </p:tgtEl>
                                        <p:attrNameLst>
                                          <p:attrName>style.visibility</p:attrName>
                                        </p:attrNameLst>
                                      </p:cBhvr>
                                      <p:to>
                                        <p:strVal val="visible"/>
                                      </p:to>
                                    </p:set>
                                    <p:animEffect transition="in" filter="slide(fromBottom)">
                                      <p:cBhvr>
                                        <p:cTn id="12" dur="500"/>
                                        <p:tgtEl>
                                          <p:spTgt spid="717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172">
                                            <p:txEl>
                                              <p:pRg st="4" end="4"/>
                                            </p:txEl>
                                          </p:spTgt>
                                        </p:tgtEl>
                                        <p:attrNameLst>
                                          <p:attrName>style.visibility</p:attrName>
                                        </p:attrNameLst>
                                      </p:cBhvr>
                                      <p:to>
                                        <p:strVal val="visible"/>
                                      </p:to>
                                    </p:set>
                                    <p:animEffect transition="in" filter="slide(fromBottom)">
                                      <p:cBhvr>
                                        <p:cTn id="17" dur="500"/>
                                        <p:tgtEl>
                                          <p:spTgt spid="717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7172">
                                            <p:txEl>
                                              <p:pRg st="5" end="5"/>
                                            </p:txEl>
                                          </p:spTgt>
                                        </p:tgtEl>
                                        <p:attrNameLst>
                                          <p:attrName>style.visibility</p:attrName>
                                        </p:attrNameLst>
                                      </p:cBhvr>
                                      <p:to>
                                        <p:strVal val="visible"/>
                                      </p:to>
                                    </p:set>
                                    <p:animEffect transition="in" filter="slide(fromBottom)">
                                      <p:cBhvr>
                                        <p:cTn id="22" dur="500"/>
                                        <p:tgtEl>
                                          <p:spTgt spid="717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7172">
                                            <p:txEl>
                                              <p:pRg st="6" end="6"/>
                                            </p:txEl>
                                          </p:spTgt>
                                        </p:tgtEl>
                                        <p:attrNameLst>
                                          <p:attrName>style.visibility</p:attrName>
                                        </p:attrNameLst>
                                      </p:cBhvr>
                                      <p:to>
                                        <p:strVal val="visible"/>
                                      </p:to>
                                    </p:set>
                                    <p:animEffect transition="in" filter="slide(fromBottom)">
                                      <p:cBhvr>
                                        <p:cTn id="27" dur="500"/>
                                        <p:tgtEl>
                                          <p:spTgt spid="717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7172">
                                            <p:txEl>
                                              <p:pRg st="7" end="7"/>
                                            </p:txEl>
                                          </p:spTgt>
                                        </p:tgtEl>
                                        <p:attrNameLst>
                                          <p:attrName>style.visibility</p:attrName>
                                        </p:attrNameLst>
                                      </p:cBhvr>
                                      <p:to>
                                        <p:strVal val="visible"/>
                                      </p:to>
                                    </p:set>
                                    <p:animEffect transition="in" filter="slide(fromBottom)">
                                      <p:cBhvr>
                                        <p:cTn id="32" dur="500"/>
                                        <p:tgtEl>
                                          <p:spTgt spid="717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172">
                                            <p:txEl>
                                              <p:pRg st="8" end="8"/>
                                            </p:txEl>
                                          </p:spTgt>
                                        </p:tgtEl>
                                        <p:attrNameLst>
                                          <p:attrName>style.visibility</p:attrName>
                                        </p:attrNameLst>
                                      </p:cBhvr>
                                      <p:to>
                                        <p:strVal val="visible"/>
                                      </p:to>
                                    </p:set>
                                    <p:animEffect transition="in" filter="slide(fromBottom)">
                                      <p:cBhvr>
                                        <p:cTn id="37" dur="500"/>
                                        <p:tgtEl>
                                          <p:spTgt spid="717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40</a:t>
            </a:fld>
            <a:endParaRPr lang="en-US" altLang="zh-CN" sz="1400" dirty="0">
              <a:latin typeface="Verdana" panose="020B0604030504040204" pitchFamily="34" charset="0"/>
            </a:endParaRPr>
          </a:p>
        </p:txBody>
      </p:sp>
      <p:sp>
        <p:nvSpPr>
          <p:cNvPr id="16387" name="Text Box 3"/>
          <p:cNvSpPr txBox="1"/>
          <p:nvPr/>
        </p:nvSpPr>
        <p:spPr>
          <a:xfrm>
            <a:off x="611188" y="404813"/>
            <a:ext cx="8208962" cy="5693866"/>
          </a:xfrm>
          <a:prstGeom prst="rect">
            <a:avLst/>
          </a:prstGeom>
          <a:noFill/>
          <a:ln w="9525">
            <a:noFill/>
          </a:ln>
        </p:spPr>
        <p:txBody>
          <a:bodyPr>
            <a:spAutoFit/>
          </a:bodyPr>
          <a:lstStyle/>
          <a:p>
            <a:pPr>
              <a:lnSpc>
                <a:spcPct val="130000"/>
              </a:lnSpc>
            </a:pPr>
            <a:r>
              <a:rPr lang="en-US" altLang="zh-CN" sz="2800" b="1" dirty="0">
                <a:solidFill>
                  <a:srgbClr val="CC0000"/>
                </a:solidFill>
                <a:latin typeface="黑体" panose="02010609060101010101" pitchFamily="49" charset="-122"/>
                <a:ea typeface="黑体" panose="02010609060101010101" pitchFamily="49" charset="-122"/>
              </a:rPr>
              <a:t>1.</a:t>
            </a:r>
            <a:r>
              <a:rPr lang="zh-CN" altLang="en-US" sz="2800" b="1" dirty="0">
                <a:solidFill>
                  <a:srgbClr val="CC0000"/>
                </a:solidFill>
                <a:latin typeface="黑体" panose="02010609060101010101" pitchFamily="49" charset="-122"/>
                <a:ea typeface="黑体" panose="02010609060101010101" pitchFamily="49" charset="-122"/>
              </a:rPr>
              <a:t>语义相对的偏义复词。</a:t>
            </a:r>
          </a:p>
          <a:p>
            <a:pPr>
              <a:lnSpc>
                <a:spcPct val="130000"/>
              </a:lnSpc>
            </a:pPr>
            <a:r>
              <a:rPr lang="zh-CN" altLang="en-US" sz="2800" b="1" dirty="0">
                <a:latin typeface="Arial" panose="020B0604020202020204" pitchFamily="34" charset="0"/>
                <a:ea typeface="楷体_GB2312" pitchFamily="49" charset="-122"/>
              </a:rPr>
              <a:t>①宫中府中，俱为一体，陟罚藏否，不宜</a:t>
            </a:r>
            <a:r>
              <a:rPr lang="zh-CN" altLang="en-US" sz="2800" b="1" u="sng" dirty="0">
                <a:solidFill>
                  <a:srgbClr val="CC0000"/>
                </a:solidFill>
                <a:latin typeface="Arial" panose="020B0604020202020204" pitchFamily="34" charset="0"/>
                <a:ea typeface="楷体_GB2312" pitchFamily="49" charset="-122"/>
              </a:rPr>
              <a:t>异同</a:t>
            </a:r>
            <a:r>
              <a:rPr lang="zh-CN" altLang="en-US" sz="2800" b="1" dirty="0">
                <a:latin typeface="Arial" panose="020B0604020202020204" pitchFamily="34" charset="0"/>
                <a:ea typeface="楷体_GB2312" pitchFamily="49" charset="-122"/>
              </a:rPr>
              <a:t>。（异同：偏指“异”，“不同”）</a:t>
            </a:r>
          </a:p>
          <a:p>
            <a:pPr>
              <a:lnSpc>
                <a:spcPct val="130000"/>
              </a:lnSpc>
            </a:pPr>
            <a:r>
              <a:rPr lang="zh-CN" altLang="en-US" sz="2800" b="1" dirty="0">
                <a:latin typeface="Arial" panose="020B0604020202020204" pitchFamily="34" charset="0"/>
                <a:ea typeface="楷体_GB2312" pitchFamily="49" charset="-122"/>
              </a:rPr>
              <a:t>②昼夜勤</a:t>
            </a:r>
            <a:r>
              <a:rPr lang="zh-CN" altLang="en-US" sz="2800" b="1" u="sng" dirty="0">
                <a:solidFill>
                  <a:srgbClr val="CC0000"/>
                </a:solidFill>
                <a:latin typeface="Arial" panose="020B0604020202020204" pitchFamily="34" charset="0"/>
                <a:ea typeface="楷体_GB2312" pitchFamily="49" charset="-122"/>
              </a:rPr>
              <a:t>作息</a:t>
            </a:r>
            <a:r>
              <a:rPr lang="zh-CN" altLang="en-US" sz="2800" b="1" dirty="0">
                <a:latin typeface="Arial" panose="020B0604020202020204" pitchFamily="34" charset="0"/>
                <a:ea typeface="楷体_GB2312" pitchFamily="49" charset="-122"/>
              </a:rPr>
              <a:t>。（作息：偏指“作”，“劳作”）</a:t>
            </a:r>
          </a:p>
          <a:p>
            <a:pPr>
              <a:lnSpc>
                <a:spcPct val="130000"/>
              </a:lnSpc>
            </a:pPr>
            <a:r>
              <a:rPr lang="zh-CN" altLang="en-US" sz="2800" b="1" dirty="0">
                <a:latin typeface="Arial" panose="020B0604020202020204" pitchFamily="34" charset="0"/>
                <a:ea typeface="楷体_GB2312" pitchFamily="49" charset="-122"/>
              </a:rPr>
              <a:t>③</a:t>
            </a:r>
            <a:r>
              <a:rPr lang="zh-CN" altLang="en-US" sz="2800" b="1" u="sng" dirty="0">
                <a:solidFill>
                  <a:srgbClr val="CC0000"/>
                </a:solidFill>
                <a:latin typeface="Arial" panose="020B0604020202020204" pitchFamily="34" charset="0"/>
                <a:ea typeface="楷体_GB2312" pitchFamily="49" charset="-122"/>
              </a:rPr>
              <a:t>去来</a:t>
            </a:r>
            <a:r>
              <a:rPr lang="zh-CN" altLang="en-US" sz="2800" b="1" dirty="0">
                <a:latin typeface="Arial" panose="020B0604020202020204" pitchFamily="34" charset="0"/>
                <a:ea typeface="楷体_GB2312" pitchFamily="49" charset="-122"/>
              </a:rPr>
              <a:t>江口守空船。（去来：偏指“去”，“离开”）</a:t>
            </a:r>
          </a:p>
          <a:p>
            <a:pPr>
              <a:lnSpc>
                <a:spcPct val="130000"/>
              </a:lnSpc>
            </a:pPr>
            <a:endParaRPr lang="en-US" altLang="x-none" sz="2800" dirty="0">
              <a:solidFill>
                <a:srgbClr val="CC0000"/>
              </a:solidFill>
              <a:latin typeface="黑体" panose="02010609060101010101" pitchFamily="49" charset="-122"/>
              <a:ea typeface="黑体" panose="02010609060101010101" pitchFamily="49" charset="-122"/>
            </a:endParaRPr>
          </a:p>
          <a:p>
            <a:pPr>
              <a:lnSpc>
                <a:spcPct val="130000"/>
              </a:lnSpc>
            </a:pPr>
            <a:r>
              <a:rPr lang="en-US" altLang="zh-CN" sz="2800" b="1" dirty="0">
                <a:solidFill>
                  <a:srgbClr val="CC0000"/>
                </a:solidFill>
                <a:latin typeface="黑体" panose="02010609060101010101" pitchFamily="49" charset="-122"/>
                <a:ea typeface="黑体" panose="02010609060101010101" pitchFamily="49" charset="-122"/>
              </a:rPr>
              <a:t>2.</a:t>
            </a:r>
            <a:r>
              <a:rPr lang="zh-CN" altLang="en-US" sz="2800" b="1" dirty="0">
                <a:solidFill>
                  <a:srgbClr val="CC0000"/>
                </a:solidFill>
                <a:latin typeface="黑体" panose="02010609060101010101" pitchFamily="49" charset="-122"/>
                <a:ea typeface="黑体" panose="02010609060101010101" pitchFamily="49" charset="-122"/>
              </a:rPr>
              <a:t>语义相近的偏义复词。</a:t>
            </a:r>
          </a:p>
          <a:p>
            <a:pPr>
              <a:lnSpc>
                <a:spcPct val="130000"/>
              </a:lnSpc>
            </a:pPr>
            <a:r>
              <a:rPr lang="zh-CN" altLang="en-US" sz="2800" b="1" dirty="0">
                <a:latin typeface="Arial" panose="020B0604020202020204" pitchFamily="34" charset="0"/>
                <a:ea typeface="楷体_GB2312" pitchFamily="49" charset="-122"/>
              </a:rPr>
              <a:t>①勤心事</a:t>
            </a:r>
            <a:r>
              <a:rPr lang="zh-CN" altLang="en-US" sz="2800" b="1" u="sng" dirty="0">
                <a:solidFill>
                  <a:srgbClr val="CC0000"/>
                </a:solidFill>
                <a:latin typeface="Arial" panose="020B0604020202020204" pitchFamily="34" charset="0"/>
                <a:ea typeface="楷体_GB2312" pitchFamily="49" charset="-122"/>
              </a:rPr>
              <a:t>公姥</a:t>
            </a:r>
            <a:r>
              <a:rPr lang="zh-CN" altLang="en-US" sz="2800" b="1" dirty="0">
                <a:latin typeface="Arial" panose="020B0604020202020204" pitchFamily="34" charset="0"/>
                <a:ea typeface="楷体_GB2312" pitchFamily="49" charset="-122"/>
              </a:rPr>
              <a:t>，夜夜不能寐。（公姥：偏指“姥”）</a:t>
            </a:r>
          </a:p>
          <a:p>
            <a:pPr>
              <a:lnSpc>
                <a:spcPct val="130000"/>
              </a:lnSpc>
            </a:pPr>
            <a:r>
              <a:rPr lang="zh-CN" altLang="en-US" sz="2800" b="1" dirty="0">
                <a:latin typeface="Arial" panose="020B0604020202020204" pitchFamily="34" charset="0"/>
                <a:ea typeface="楷体_GB2312" pitchFamily="49" charset="-122"/>
              </a:rPr>
              <a:t>②我有亲</a:t>
            </a:r>
            <a:r>
              <a:rPr lang="zh-CN" altLang="en-US" sz="2800" b="1" u="sng" dirty="0">
                <a:solidFill>
                  <a:srgbClr val="CC0000"/>
                </a:solidFill>
                <a:latin typeface="Arial" panose="020B0604020202020204" pitchFamily="34" charset="0"/>
                <a:ea typeface="楷体_GB2312" pitchFamily="49" charset="-122"/>
              </a:rPr>
              <a:t>父兄</a:t>
            </a:r>
            <a:r>
              <a:rPr lang="zh-CN" altLang="en-US" sz="2800" b="1" dirty="0">
                <a:latin typeface="Arial" panose="020B0604020202020204" pitchFamily="34" charset="0"/>
                <a:ea typeface="楷体_GB2312" pitchFamily="49" charset="-122"/>
              </a:rPr>
              <a:t>，性行暴如雷。（父兄：偏指“兄”） </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slide(fromBottom)">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checkerboard(across)">
                                      <p:cBhvr>
                                        <p:cTn id="12" dur="500"/>
                                        <p:tgtEl>
                                          <p:spTgt spid="16387">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animEffect transition="in" filter="checkerboard(across)">
                                      <p:cBhvr>
                                        <p:cTn id="15" dur="500"/>
                                        <p:tgtEl>
                                          <p:spTgt spid="16387">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16387">
                                            <p:txEl>
                                              <p:pRg st="3" end="3"/>
                                            </p:txEl>
                                          </p:spTgt>
                                        </p:tgtEl>
                                        <p:attrNameLst>
                                          <p:attrName>style.visibility</p:attrName>
                                        </p:attrNameLst>
                                      </p:cBhvr>
                                      <p:to>
                                        <p:strVal val="visible"/>
                                      </p:to>
                                    </p:set>
                                    <p:animEffect transition="in" filter="checkerboard(across)">
                                      <p:cBhvr>
                                        <p:cTn id="18" dur="500"/>
                                        <p:tgtEl>
                                          <p:spTgt spid="1638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6387">
                                            <p:txEl>
                                              <p:pRg st="5" end="5"/>
                                            </p:txEl>
                                          </p:spTgt>
                                        </p:tgtEl>
                                        <p:attrNameLst>
                                          <p:attrName>style.visibility</p:attrName>
                                        </p:attrNameLst>
                                      </p:cBhvr>
                                      <p:to>
                                        <p:strVal val="visible"/>
                                      </p:to>
                                    </p:set>
                                    <p:animEffect transition="in" filter="slide(fromBottom)">
                                      <p:cBhvr>
                                        <p:cTn id="23" dur="500"/>
                                        <p:tgtEl>
                                          <p:spTgt spid="16387">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6387">
                                            <p:txEl>
                                              <p:pRg st="6" end="6"/>
                                            </p:txEl>
                                          </p:spTgt>
                                        </p:tgtEl>
                                        <p:attrNameLst>
                                          <p:attrName>style.visibility</p:attrName>
                                        </p:attrNameLst>
                                      </p:cBhvr>
                                      <p:to>
                                        <p:strVal val="visible"/>
                                      </p:to>
                                    </p:set>
                                    <p:animEffect transition="in" filter="checkerboard(across)">
                                      <p:cBhvr>
                                        <p:cTn id="28" dur="500"/>
                                        <p:tgtEl>
                                          <p:spTgt spid="16387">
                                            <p:txEl>
                                              <p:pRg st="6" end="6"/>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16387">
                                            <p:txEl>
                                              <p:pRg st="7" end="7"/>
                                            </p:txEl>
                                          </p:spTgt>
                                        </p:tgtEl>
                                        <p:attrNameLst>
                                          <p:attrName>style.visibility</p:attrName>
                                        </p:attrNameLst>
                                      </p:cBhvr>
                                      <p:to>
                                        <p:strVal val="visible"/>
                                      </p:to>
                                    </p:set>
                                    <p:animEffect transition="in" filter="checkerboard(across)">
                                      <p:cBhvr>
                                        <p:cTn id="31" dur="500"/>
                                        <p:tgtEl>
                                          <p:spTgt spid="163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41</a:t>
            </a:fld>
            <a:endParaRPr lang="en-US" altLang="zh-CN" sz="1400" dirty="0">
              <a:latin typeface="Verdana" panose="020B0604030504040204" pitchFamily="34" charset="0"/>
            </a:endParaRPr>
          </a:p>
        </p:txBody>
      </p:sp>
      <p:sp>
        <p:nvSpPr>
          <p:cNvPr id="17411" name="Text Box 3"/>
          <p:cNvSpPr txBox="1"/>
          <p:nvPr/>
        </p:nvSpPr>
        <p:spPr>
          <a:xfrm>
            <a:off x="304800" y="547688"/>
            <a:ext cx="8229600" cy="5700712"/>
          </a:xfrm>
          <a:prstGeom prst="rect">
            <a:avLst/>
          </a:prstGeom>
          <a:noFill/>
          <a:ln w="9525">
            <a:noFill/>
          </a:ln>
        </p:spPr>
        <p:txBody>
          <a:bodyPr>
            <a:spAutoFit/>
          </a:bodyPr>
          <a:lstStyle/>
          <a:p>
            <a:pPr>
              <a:spcBef>
                <a:spcPct val="50000"/>
              </a:spcBef>
            </a:pPr>
            <a:r>
              <a:rPr lang="en-US" altLang="zh-CN" sz="3200" b="1" dirty="0">
                <a:solidFill>
                  <a:srgbClr val="020202"/>
                </a:solidFill>
                <a:latin typeface="楷体_GB2312" pitchFamily="49" charset="-122"/>
                <a:ea typeface="楷体_GB2312" pitchFamily="49" charset="-122"/>
              </a:rPr>
              <a:t>【</a:t>
            </a:r>
            <a:r>
              <a:rPr lang="zh-CN" altLang="en-US" sz="3200" b="1" dirty="0">
                <a:solidFill>
                  <a:srgbClr val="020202"/>
                </a:solidFill>
                <a:latin typeface="楷体_GB2312" pitchFamily="49" charset="-122"/>
                <a:ea typeface="楷体_GB2312" pitchFamily="49" charset="-122"/>
              </a:rPr>
              <a:t>注意</a:t>
            </a:r>
            <a:r>
              <a:rPr lang="en-US" altLang="zh-CN" sz="3200" b="1" dirty="0">
                <a:solidFill>
                  <a:srgbClr val="020202"/>
                </a:solidFill>
                <a:latin typeface="楷体_GB2312" pitchFamily="49" charset="-122"/>
                <a:ea typeface="楷体_GB2312" pitchFamily="49" charset="-122"/>
              </a:rPr>
              <a:t>】</a:t>
            </a:r>
          </a:p>
          <a:p>
            <a:pPr>
              <a:spcBef>
                <a:spcPct val="50000"/>
              </a:spcBef>
            </a:pPr>
            <a:r>
              <a:rPr lang="zh-CN" altLang="en-US" sz="3200" b="1" dirty="0">
                <a:solidFill>
                  <a:srgbClr val="020202"/>
                </a:solidFill>
                <a:latin typeface="楷体_GB2312" pitchFamily="49" charset="-122"/>
                <a:ea typeface="楷体_GB2312" pitchFamily="49" charset="-122"/>
              </a:rPr>
              <a:t>    两个语素意义相近的偏义复词和同义词的重迭使用（同义复用）要区别开来。</a:t>
            </a:r>
          </a:p>
          <a:p>
            <a:pPr>
              <a:spcBef>
                <a:spcPct val="50000"/>
              </a:spcBef>
            </a:pPr>
            <a:r>
              <a:rPr lang="zh-CN" altLang="en-US" sz="3200" b="1" dirty="0">
                <a:latin typeface="楷体_GB2312" pitchFamily="49" charset="-122"/>
                <a:ea typeface="楷体_GB2312" pitchFamily="49" charset="-122"/>
              </a:rPr>
              <a:t>例如</a:t>
            </a:r>
            <a:r>
              <a:rPr lang="zh-CN" altLang="en-US" sz="3200" b="1" dirty="0">
                <a:solidFill>
                  <a:srgbClr val="020202"/>
                </a:solidFill>
                <a:latin typeface="楷体_GB2312" pitchFamily="49" charset="-122"/>
                <a:ea typeface="楷体_GB2312" pitchFamily="49" charset="-122"/>
              </a:rPr>
              <a:t>：举动自</a:t>
            </a:r>
            <a:r>
              <a:rPr lang="zh-CN" altLang="en-US" sz="3200" b="1" dirty="0">
                <a:solidFill>
                  <a:srgbClr val="CC0000"/>
                </a:solidFill>
                <a:latin typeface="楷体_GB2312" pitchFamily="49" charset="-122"/>
                <a:ea typeface="楷体_GB2312" pitchFamily="49" charset="-122"/>
              </a:rPr>
              <a:t>专由</a:t>
            </a:r>
            <a:r>
              <a:rPr lang="zh-CN" altLang="en-US" sz="3200" b="1" dirty="0">
                <a:solidFill>
                  <a:srgbClr val="020202"/>
                </a:solidFill>
                <a:latin typeface="楷体_GB2312" pitchFamily="49" charset="-122"/>
                <a:ea typeface="楷体_GB2312" pitchFamily="49" charset="-122"/>
              </a:rPr>
              <a:t>：自专和自由</a:t>
            </a:r>
          </a:p>
          <a:p>
            <a:pPr>
              <a:spcBef>
                <a:spcPct val="50000"/>
              </a:spcBef>
            </a:pPr>
            <a:r>
              <a:rPr lang="zh-CN" altLang="en-US" sz="3200" b="1" dirty="0">
                <a:latin typeface="楷体_GB2312" pitchFamily="49" charset="-122"/>
                <a:ea typeface="楷体_GB2312" pitchFamily="49" charset="-122"/>
              </a:rPr>
              <a:t>      </a:t>
            </a:r>
            <a:r>
              <a:rPr lang="zh-CN" altLang="en-US" sz="3200" b="1" dirty="0">
                <a:solidFill>
                  <a:srgbClr val="020202"/>
                </a:solidFill>
                <a:latin typeface="楷体_GB2312" pitchFamily="49" charset="-122"/>
                <a:ea typeface="楷体_GB2312" pitchFamily="49" charset="-122"/>
              </a:rPr>
              <a:t>会不相</a:t>
            </a:r>
            <a:r>
              <a:rPr lang="zh-CN" altLang="en-US" sz="3200" b="1" dirty="0">
                <a:solidFill>
                  <a:srgbClr val="CC0000"/>
                </a:solidFill>
                <a:latin typeface="楷体_GB2312" pitchFamily="49" charset="-122"/>
                <a:ea typeface="楷体_GB2312" pitchFamily="49" charset="-122"/>
              </a:rPr>
              <a:t>从许</a:t>
            </a:r>
            <a:r>
              <a:rPr lang="zh-CN" altLang="en-US" sz="3200" b="1" dirty="0">
                <a:solidFill>
                  <a:srgbClr val="020202"/>
                </a:solidFill>
                <a:latin typeface="楷体_GB2312" pitchFamily="49" charset="-122"/>
                <a:ea typeface="楷体_GB2312" pitchFamily="49" charset="-122"/>
              </a:rPr>
              <a:t>：相从和相许</a:t>
            </a:r>
            <a:r>
              <a:rPr lang="zh-CN" altLang="en-US" sz="3200" b="1" dirty="0">
                <a:latin typeface="楷体_GB2312" pitchFamily="49" charset="-122"/>
                <a:ea typeface="楷体_GB2312" pitchFamily="49" charset="-122"/>
              </a:rPr>
              <a:t>         </a:t>
            </a:r>
          </a:p>
          <a:p>
            <a:pPr>
              <a:spcBef>
                <a:spcPct val="50000"/>
              </a:spcBef>
            </a:pPr>
            <a:r>
              <a:rPr lang="zh-CN" altLang="en-US" sz="3200" b="1" dirty="0">
                <a:latin typeface="楷体_GB2312" pitchFamily="49" charset="-122"/>
                <a:ea typeface="楷体_GB2312" pitchFamily="49" charset="-122"/>
              </a:rPr>
              <a:t>           </a:t>
            </a:r>
            <a:r>
              <a:rPr lang="zh-CN" altLang="en-US" sz="3200" b="1" dirty="0">
                <a:solidFill>
                  <a:srgbClr val="020202"/>
                </a:solidFill>
                <a:latin typeface="楷体_GB2312" pitchFamily="49" charset="-122"/>
                <a:ea typeface="楷体_GB2312" pitchFamily="49" charset="-122"/>
              </a:rPr>
              <a:t>此为</a:t>
            </a:r>
            <a:r>
              <a:rPr lang="zh-CN" altLang="en-US" sz="3200" b="1" dirty="0">
                <a:solidFill>
                  <a:srgbClr val="CC0000"/>
                </a:solidFill>
                <a:latin typeface="楷体_GB2312" pitchFamily="49" charset="-122"/>
                <a:ea typeface="楷体_GB2312" pitchFamily="49" charset="-122"/>
              </a:rPr>
              <a:t>同义复用</a:t>
            </a:r>
          </a:p>
          <a:p>
            <a:pPr>
              <a:spcBef>
                <a:spcPct val="50000"/>
              </a:spcBef>
            </a:pPr>
            <a:r>
              <a:rPr lang="zh-CN" altLang="en-US" sz="3200" b="1" dirty="0">
                <a:latin typeface="楷体_GB2312" pitchFamily="49" charset="-122"/>
                <a:ea typeface="楷体_GB2312" pitchFamily="49" charset="-122"/>
              </a:rPr>
              <a:t>   </a:t>
            </a:r>
            <a:r>
              <a:rPr lang="zh-CN" altLang="en-US" sz="3200" b="1" dirty="0">
                <a:latin typeface="楷体_GB2312" pitchFamily="49" charset="-122"/>
                <a:ea typeface="楷体" panose="02010609060101010101" pitchFamily="49" charset="-122"/>
              </a:rPr>
              <a:t>【强调】</a:t>
            </a:r>
            <a:r>
              <a:rPr lang="zh-CN" altLang="en-US" sz="3200" b="1" dirty="0">
                <a:solidFill>
                  <a:srgbClr val="020202"/>
                </a:solidFill>
                <a:latin typeface="楷体_GB2312" pitchFamily="49" charset="-122"/>
                <a:ea typeface="楷体" panose="02010609060101010101" pitchFamily="49" charset="-122"/>
              </a:rPr>
              <a:t>偏义复词，必须依据上下文确定什么语素表示了词义，什么语素不表示词义，然后予以正确解释。</a:t>
            </a:r>
          </a:p>
        </p:txBody>
      </p:sp>
      <p:pic>
        <p:nvPicPr>
          <p:cNvPr id="16388" name="Picture 4" descr="图片10"/>
          <p:cNvPicPr>
            <a:picLocks noChangeAspect="1"/>
          </p:cNvPicPr>
          <p:nvPr/>
        </p:nvPicPr>
        <p:blipFill>
          <a:blip r:embed="rId2" cstate="print"/>
          <a:stretch>
            <a:fillRect/>
          </a:stretch>
        </p:blipFill>
        <p:spPr>
          <a:xfrm>
            <a:off x="6443663" y="0"/>
            <a:ext cx="2700337" cy="147637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Effect transition="in" filter="checkerboard(across)">
                                      <p:cBhvr>
                                        <p:cTn id="7" dur="500"/>
                                        <p:tgtEl>
                                          <p:spTgt spid="17411">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7411">
                                            <p:txEl>
                                              <p:pRg st="3" end="3"/>
                                            </p:txEl>
                                          </p:spTgt>
                                        </p:tgtEl>
                                        <p:attrNameLst>
                                          <p:attrName>style.visibility</p:attrName>
                                        </p:attrNameLst>
                                      </p:cBhvr>
                                      <p:to>
                                        <p:strVal val="visible"/>
                                      </p:to>
                                    </p:set>
                                    <p:animEffect transition="in" filter="checkerboard(across)">
                                      <p:cBhvr>
                                        <p:cTn id="10" dur="500"/>
                                        <p:tgtEl>
                                          <p:spTgt spid="17411">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animEffect transition="in" filter="slide(fromBottom)">
                                      <p:cBhvr>
                                        <p:cTn id="15" dur="500"/>
                                        <p:tgtEl>
                                          <p:spTgt spid="17411">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1">
                                            <p:txEl>
                                              <p:pRg st="5" end="5"/>
                                            </p:txEl>
                                          </p:spTgt>
                                        </p:tgtEl>
                                        <p:attrNameLst>
                                          <p:attrName>style.visibility</p:attrName>
                                        </p:attrNameLst>
                                      </p:cBhvr>
                                      <p:to>
                                        <p:strVal val="visible"/>
                                      </p:to>
                                    </p:set>
                                    <p:animEffect transition="in" filter="checkerboard(across)">
                                      <p:cBhvr>
                                        <p:cTn id="20" dur="5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5</a:t>
            </a:fld>
            <a:endParaRPr lang="en-US" altLang="zh-CN" sz="1400" dirty="0">
              <a:latin typeface="Verdana" panose="020B0604030504040204" pitchFamily="34" charset="0"/>
            </a:endParaRPr>
          </a:p>
        </p:txBody>
      </p:sp>
      <p:sp>
        <p:nvSpPr>
          <p:cNvPr id="7171" name="Rectangle 2"/>
          <p:cNvSpPr>
            <a:spLocks noGrp="1"/>
          </p:cNvSpPr>
          <p:nvPr>
            <p:ph type="title"/>
          </p:nvPr>
        </p:nvSpPr>
        <p:spPr>
          <a:xfrm>
            <a:off x="442913" y="304800"/>
            <a:ext cx="8243887" cy="808038"/>
          </a:xfrm>
          <a:ln/>
        </p:spPr>
        <p:txBody>
          <a:bodyPr vert="horz" wrap="square" lIns="91440" tIns="45720" rIns="91440" bIns="45720" anchor="b"/>
          <a:lstStyle/>
          <a:p>
            <a:r>
              <a:rPr lang="zh-CN" altLang="en-US" b="1" dirty="0" smtClean="0">
                <a:solidFill>
                  <a:srgbClr val="020202"/>
                </a:solidFill>
              </a:rPr>
              <a:t>一、关于</a:t>
            </a:r>
            <a:r>
              <a:rPr lang="en-US" altLang="zh-CN" b="1" dirty="0">
                <a:solidFill>
                  <a:srgbClr val="020202"/>
                </a:solidFill>
              </a:rPr>
              <a:t>120</a:t>
            </a:r>
            <a:r>
              <a:rPr lang="zh-CN" altLang="en-US" b="1" dirty="0">
                <a:solidFill>
                  <a:srgbClr val="020202"/>
                </a:solidFill>
              </a:rPr>
              <a:t>个实词的问题</a:t>
            </a:r>
          </a:p>
        </p:txBody>
      </p:sp>
      <p:sp>
        <p:nvSpPr>
          <p:cNvPr id="7172" name="Rectangle 3"/>
          <p:cNvSpPr>
            <a:spLocks noGrp="1"/>
          </p:cNvSpPr>
          <p:nvPr>
            <p:ph type="body"/>
          </p:nvPr>
        </p:nvSpPr>
        <p:spPr>
          <a:xfrm>
            <a:off x="304800" y="1600200"/>
            <a:ext cx="8534400" cy="4876800"/>
          </a:xfrm>
          <a:ln/>
        </p:spPr>
        <p:txBody>
          <a:bodyPr vert="horz" wrap="square" lIns="91440" tIns="45720" rIns="91440" bIns="45720" anchor="t"/>
          <a:lstStyle/>
          <a:p>
            <a:pPr>
              <a:buNone/>
            </a:pPr>
            <a:r>
              <a:rPr lang="en-US" altLang="zh-CN" sz="2800" b="1" dirty="0">
                <a:solidFill>
                  <a:srgbClr val="020202"/>
                </a:solidFill>
              </a:rPr>
              <a:t>1</a:t>
            </a:r>
            <a:r>
              <a:rPr lang="zh-CN" altLang="en-US" sz="2800" b="1" dirty="0">
                <a:solidFill>
                  <a:srgbClr val="020202"/>
                </a:solidFill>
              </a:rPr>
              <a:t>、不建议大家死记硬背，要在具体语境中去理解、运用。</a:t>
            </a:r>
          </a:p>
          <a:p>
            <a:pPr>
              <a:buNone/>
            </a:pPr>
            <a:endParaRPr lang="en-US" altLang="zh-CN" sz="1800" b="1" dirty="0">
              <a:solidFill>
                <a:srgbClr val="020202"/>
              </a:solidFill>
            </a:endParaRPr>
          </a:p>
          <a:p>
            <a:pPr>
              <a:buNone/>
            </a:pPr>
            <a:r>
              <a:rPr lang="en-US" altLang="zh-CN" sz="2800" b="1" dirty="0">
                <a:solidFill>
                  <a:srgbClr val="020202"/>
                </a:solidFill>
              </a:rPr>
              <a:t>2</a:t>
            </a:r>
            <a:r>
              <a:rPr lang="zh-CN" altLang="en-US" sz="2800" b="1" dirty="0">
                <a:solidFill>
                  <a:srgbClr val="020202"/>
                </a:solidFill>
              </a:rPr>
              <a:t>、还要注意积累</a:t>
            </a:r>
            <a:r>
              <a:rPr lang="en-US" altLang="zh-CN" sz="2800" b="1" dirty="0">
                <a:solidFill>
                  <a:srgbClr val="020202"/>
                </a:solidFill>
              </a:rPr>
              <a:t>120</a:t>
            </a:r>
            <a:r>
              <a:rPr lang="zh-CN" altLang="en-US" sz="2800" b="1" dirty="0">
                <a:solidFill>
                  <a:srgbClr val="020202"/>
                </a:solidFill>
              </a:rPr>
              <a:t>个以外的实词。比如，广东高考考到的“多”是“赞美”的意思，并不在</a:t>
            </a:r>
            <a:r>
              <a:rPr lang="en-US" altLang="zh-CN" sz="2800" b="1" dirty="0">
                <a:solidFill>
                  <a:srgbClr val="020202"/>
                </a:solidFill>
              </a:rPr>
              <a:t>120</a:t>
            </a:r>
            <a:r>
              <a:rPr lang="zh-CN" altLang="en-US" sz="2800" b="1" dirty="0">
                <a:solidFill>
                  <a:srgbClr val="020202"/>
                </a:solidFill>
              </a:rPr>
              <a:t>个实词范围内。</a:t>
            </a:r>
          </a:p>
          <a:p>
            <a:pPr>
              <a:buNone/>
            </a:pPr>
            <a:endParaRPr lang="en-US" altLang="zh-CN" sz="1800" b="1" dirty="0">
              <a:solidFill>
                <a:srgbClr val="020202"/>
              </a:solidFill>
            </a:endParaRPr>
          </a:p>
          <a:p>
            <a:pPr>
              <a:buNone/>
            </a:pPr>
            <a:r>
              <a:rPr lang="en-US" altLang="zh-CN" sz="2800" b="1" dirty="0">
                <a:solidFill>
                  <a:srgbClr val="020202"/>
                </a:solidFill>
              </a:rPr>
              <a:t>3</a:t>
            </a:r>
            <a:r>
              <a:rPr lang="zh-CN" altLang="en-US" sz="2800" b="1" dirty="0">
                <a:solidFill>
                  <a:srgbClr val="020202"/>
                </a:solidFill>
              </a:rPr>
              <a:t>、如果可以，你们在复习课文和平常做文言文阅读的过程中，自己整理文中出现的常见的实词，结合译文或者查字典来理解该词，达到积累的目的。</a:t>
            </a:r>
          </a:p>
        </p:txBody>
      </p:sp>
    </p:spTree>
  </p:cSld>
  <p:clrMapOvr>
    <a:masterClrMapping/>
  </p:clrMapOvr>
  <p:transition>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6</a:t>
            </a:fld>
            <a:endParaRPr lang="en-US" altLang="zh-CN" sz="1400" dirty="0">
              <a:latin typeface="Verdana" panose="020B0604030504040204" pitchFamily="34" charset="0"/>
            </a:endParaRPr>
          </a:p>
        </p:txBody>
      </p:sp>
      <p:pic>
        <p:nvPicPr>
          <p:cNvPr id="17411"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sp>
        <p:nvSpPr>
          <p:cNvPr id="18436" name="Text Box 3"/>
          <p:cNvSpPr txBox="1"/>
          <p:nvPr/>
        </p:nvSpPr>
        <p:spPr>
          <a:xfrm>
            <a:off x="-36512" y="333375"/>
            <a:ext cx="3887787" cy="701675"/>
          </a:xfrm>
          <a:prstGeom prst="rect">
            <a:avLst/>
          </a:prstGeom>
          <a:noFill/>
          <a:ln w="9525">
            <a:noFill/>
          </a:ln>
        </p:spPr>
        <p:txBody>
          <a:bodyPr>
            <a:spAutoFit/>
          </a:bodyPr>
          <a:lstStyle/>
          <a:p>
            <a:pPr algn="ctr">
              <a:spcBef>
                <a:spcPct val="50000"/>
              </a:spcBef>
            </a:pPr>
            <a:r>
              <a:rPr lang="zh-CN" altLang="en-US" sz="4000" b="1" dirty="0" smtClean="0">
                <a:solidFill>
                  <a:srgbClr val="CC0000"/>
                </a:solidFill>
                <a:latin typeface="黑体" panose="02010609060101010101" pitchFamily="49" charset="-122"/>
                <a:ea typeface="黑体" panose="02010609060101010101" pitchFamily="49" charset="-122"/>
              </a:rPr>
              <a:t>二、一</a:t>
            </a:r>
            <a:r>
              <a:rPr lang="zh-CN" altLang="en-US" sz="4000" b="1" dirty="0">
                <a:solidFill>
                  <a:srgbClr val="CC0000"/>
                </a:solidFill>
                <a:latin typeface="黑体" panose="02010609060101010101" pitchFamily="49" charset="-122"/>
                <a:ea typeface="黑体" panose="02010609060101010101" pitchFamily="49" charset="-122"/>
              </a:rPr>
              <a:t>词多义</a:t>
            </a:r>
            <a:endParaRPr lang="zh-CN" altLang="en-US" sz="4000" b="1" dirty="0">
              <a:solidFill>
                <a:srgbClr val="CC0000"/>
              </a:solidFill>
              <a:latin typeface="Arial" panose="020B0604020202020204" pitchFamily="34" charset="0"/>
              <a:ea typeface="黑体" panose="02010609060101010101" pitchFamily="49" charset="-122"/>
            </a:endParaRPr>
          </a:p>
        </p:txBody>
      </p:sp>
      <p:sp>
        <p:nvSpPr>
          <p:cNvPr id="18437" name="Text Box 4"/>
          <p:cNvSpPr txBox="1"/>
          <p:nvPr/>
        </p:nvSpPr>
        <p:spPr>
          <a:xfrm>
            <a:off x="395288" y="1512888"/>
            <a:ext cx="8459787" cy="1844675"/>
          </a:xfrm>
          <a:prstGeom prst="rect">
            <a:avLst/>
          </a:prstGeom>
          <a:noFill/>
          <a:ln w="9525">
            <a:noFill/>
          </a:ln>
        </p:spPr>
        <p:txBody>
          <a:bodyPr>
            <a:spAutoFit/>
          </a:bodyPr>
          <a:lstStyle/>
          <a:p>
            <a:pPr>
              <a:lnSpc>
                <a:spcPct val="120000"/>
              </a:lnSpc>
              <a:spcBef>
                <a:spcPct val="20000"/>
              </a:spcBef>
              <a:buClr>
                <a:schemeClr val="folHlink"/>
              </a:buClr>
              <a:buSzPct val="85000"/>
              <a:buFont typeface="Wingdings 2" pitchFamily="18" charset="2"/>
            </a:pPr>
            <a:r>
              <a:rPr lang="en-US" altLang="zh-CN" sz="3200" b="1" dirty="0">
                <a:latin typeface="楷体_GB2312" pitchFamily="49" charset="-122"/>
                <a:ea typeface="楷体_GB2312" pitchFamily="49" charset="-122"/>
              </a:rPr>
              <a:t>    </a:t>
            </a:r>
            <a:r>
              <a:rPr lang="zh-CN" altLang="en-US" sz="3200" b="1" dirty="0">
                <a:solidFill>
                  <a:srgbClr val="020202"/>
                </a:solidFill>
                <a:latin typeface="黑体" panose="02010609060101010101" pitchFamily="49" charset="-122"/>
                <a:ea typeface="黑体" panose="02010609060101010101" pitchFamily="49" charset="-122"/>
              </a:rPr>
              <a:t>一个词有多种含义，有本义、引申义、比喻义、假借义。学习一词多义知识，可以从词的本义推断引申义。</a:t>
            </a:r>
            <a:endParaRPr lang="zh-CN" altLang="en-US" sz="3200" dirty="0">
              <a:solidFill>
                <a:srgbClr val="020202"/>
              </a:solidFill>
              <a:latin typeface="黑体" panose="02010609060101010101" pitchFamily="49" charset="-122"/>
              <a:ea typeface="黑体" panose="02010609060101010101" pitchFamily="49" charset="-122"/>
            </a:endParaRPr>
          </a:p>
        </p:txBody>
      </p:sp>
      <p:sp>
        <p:nvSpPr>
          <p:cNvPr id="18438" name="Text Box 5"/>
          <p:cNvSpPr txBox="1"/>
          <p:nvPr/>
        </p:nvSpPr>
        <p:spPr>
          <a:xfrm>
            <a:off x="304800" y="3636963"/>
            <a:ext cx="8713788" cy="2287587"/>
          </a:xfrm>
          <a:prstGeom prst="rect">
            <a:avLst/>
          </a:prstGeom>
          <a:noFill/>
          <a:ln w="9525">
            <a:noFill/>
          </a:ln>
        </p:spPr>
        <p:txBody>
          <a:bodyPr>
            <a:spAutoFit/>
          </a:bodyPr>
          <a:lstStyle/>
          <a:p>
            <a:r>
              <a:rPr lang="zh-CN" altLang="en-US" sz="3200" b="1" dirty="0">
                <a:latin typeface="楷体_GB2312" pitchFamily="49" charset="-122"/>
                <a:ea typeface="楷体_GB2312" pitchFamily="49" charset="-122"/>
              </a:rPr>
              <a:t>   </a:t>
            </a:r>
            <a:r>
              <a:rPr lang="zh-CN" altLang="en-US" sz="2800" b="1" dirty="0">
                <a:solidFill>
                  <a:srgbClr val="020202"/>
                </a:solidFill>
                <a:latin typeface="楷体_GB2312" pitchFamily="49" charset="-122"/>
                <a:ea typeface="楷体_GB2312" pitchFamily="49" charset="-122"/>
              </a:rPr>
              <a:t>例如：</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CC0000"/>
                </a:solidFill>
                <a:latin typeface="楷体_GB2312" pitchFamily="49" charset="-122"/>
                <a:ea typeface="楷体_GB2312" pitchFamily="49" charset="-122"/>
              </a:rPr>
              <a:t>爱</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0000CC"/>
                </a:solidFill>
                <a:latin typeface="楷体_GB2312" pitchFamily="49" charset="-122"/>
                <a:ea typeface="楷体_GB2312" pitchFamily="49" charset="-122"/>
              </a:rPr>
              <a:t>，本义</a:t>
            </a:r>
            <a:r>
              <a:rPr lang="zh-CN" altLang="en-US" sz="2800" b="1" dirty="0">
                <a:solidFill>
                  <a:srgbClr val="CC0000"/>
                </a:solidFill>
                <a:latin typeface="楷体_GB2312" pitchFamily="49" charset="-122"/>
                <a:ea typeface="楷体_GB2312" pitchFamily="49" charset="-122"/>
              </a:rPr>
              <a:t>喜爱</a:t>
            </a:r>
            <a:r>
              <a:rPr lang="zh-CN" altLang="en-US" sz="2800" b="1" dirty="0">
                <a:solidFill>
                  <a:srgbClr val="0000CC"/>
                </a:solidFill>
                <a:latin typeface="楷体_GB2312" pitchFamily="49" charset="-122"/>
                <a:ea typeface="楷体_GB2312" pitchFamily="49" charset="-122"/>
              </a:rPr>
              <a:t>（晋陶渊明独爱菊）；引申义</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CC0000"/>
                </a:solidFill>
                <a:latin typeface="楷体_GB2312" pitchFamily="49" charset="-122"/>
                <a:ea typeface="楷体_GB2312" pitchFamily="49" charset="-122"/>
              </a:rPr>
              <a:t>爱护</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0000CC"/>
                </a:solidFill>
                <a:latin typeface="楷体_GB2312" pitchFamily="49" charset="-122"/>
                <a:ea typeface="楷体_GB2312" pitchFamily="49" charset="-122"/>
              </a:rPr>
              <a:t>（爱其子）；</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CC0000"/>
                </a:solidFill>
                <a:latin typeface="楷体_GB2312" pitchFamily="49" charset="-122"/>
                <a:ea typeface="楷体_GB2312" pitchFamily="49" charset="-122"/>
              </a:rPr>
              <a:t>爱惜</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0000CC"/>
                </a:solidFill>
                <a:latin typeface="楷体_GB2312" pitchFamily="49" charset="-122"/>
                <a:ea typeface="楷体_GB2312" pitchFamily="49" charset="-122"/>
              </a:rPr>
              <a:t>（向使三国各爱其地）；</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CC0000"/>
                </a:solidFill>
                <a:latin typeface="楷体_GB2312" pitchFamily="49" charset="-122"/>
                <a:ea typeface="楷体_GB2312" pitchFamily="49" charset="-122"/>
              </a:rPr>
              <a:t>吝啬</a:t>
            </a:r>
            <a:r>
              <a:rPr lang="zh-CN" altLang="en-US" sz="2800" b="1" dirty="0">
                <a:solidFill>
                  <a:srgbClr val="CC0000"/>
                </a:solidFill>
                <a:latin typeface="Arial" panose="020B0604020202020204" pitchFamily="34" charset="0"/>
                <a:ea typeface="楷体_GB2312" pitchFamily="49" charset="-122"/>
              </a:rPr>
              <a:t>”</a:t>
            </a:r>
            <a:r>
              <a:rPr lang="zh-CN" altLang="en-US" sz="2800" b="1" dirty="0">
                <a:solidFill>
                  <a:srgbClr val="0000CC"/>
                </a:solidFill>
                <a:latin typeface="楷体_GB2312" pitchFamily="49" charset="-122"/>
                <a:ea typeface="楷体_GB2312" pitchFamily="49" charset="-122"/>
              </a:rPr>
              <a:t>（百姓之以王为爱）也等。</a:t>
            </a:r>
          </a:p>
          <a:p>
            <a:r>
              <a:rPr lang="zh-CN" altLang="en-US" sz="2800" b="1" dirty="0">
                <a:latin typeface="楷体_GB2312" pitchFamily="49" charset="-122"/>
                <a:ea typeface="楷体_GB2312" pitchFamily="49" charset="-122"/>
              </a:rPr>
              <a:t>   </a:t>
            </a:r>
            <a:r>
              <a:rPr lang="zh-CN" altLang="en-US" sz="2800" b="1" dirty="0">
                <a:solidFill>
                  <a:srgbClr val="020202"/>
                </a:solidFill>
                <a:latin typeface="楷体_GB2312" pitchFamily="49" charset="-122"/>
                <a:ea typeface="楷体_GB2312" pitchFamily="49" charset="-122"/>
              </a:rPr>
              <a:t>例如：</a:t>
            </a:r>
            <a:r>
              <a:rPr lang="zh-CN" altLang="en-US" sz="2800" b="1" dirty="0">
                <a:solidFill>
                  <a:srgbClr val="0000CC"/>
                </a:solidFill>
                <a:latin typeface="楷体_GB2312" pitchFamily="49" charset="-122"/>
                <a:ea typeface="楷体_GB2312" pitchFamily="49" charset="-122"/>
              </a:rPr>
              <a:t>比喻义：</a:t>
            </a:r>
            <a:r>
              <a:rPr lang="zh-CN" altLang="en-US" sz="2800" b="1" dirty="0">
                <a:solidFill>
                  <a:srgbClr val="CC0000"/>
                </a:solidFill>
                <a:latin typeface="楷体_GB2312" pitchFamily="49" charset="-122"/>
                <a:ea typeface="楷体_GB2312" pitchFamily="49" charset="-122"/>
              </a:rPr>
              <a:t>手足、首领、爪牙</a:t>
            </a:r>
            <a:r>
              <a:rPr lang="zh-CN" altLang="en-US" sz="2800" b="1" dirty="0">
                <a:solidFill>
                  <a:srgbClr val="0000CC"/>
                </a:solidFill>
                <a:latin typeface="楷体_GB2312" pitchFamily="49" charset="-122"/>
                <a:ea typeface="楷体_GB2312" pitchFamily="49" charset="-122"/>
              </a:rPr>
              <a:t>等。</a:t>
            </a:r>
          </a:p>
          <a:p>
            <a:r>
              <a:rPr lang="zh-CN" altLang="en-US" sz="2800" b="1" dirty="0">
                <a:latin typeface="楷体_GB2312" pitchFamily="49" charset="-122"/>
                <a:ea typeface="楷体_GB2312" pitchFamily="49" charset="-122"/>
              </a:rPr>
              <a:t>         </a:t>
            </a:r>
            <a:r>
              <a:rPr lang="zh-CN" altLang="en-US" sz="2800" b="1" dirty="0">
                <a:solidFill>
                  <a:srgbClr val="0000CC"/>
                </a:solidFill>
                <a:latin typeface="楷体_GB2312" pitchFamily="49" charset="-122"/>
                <a:ea typeface="楷体_GB2312" pitchFamily="49" charset="-122"/>
              </a:rPr>
              <a:t>假借义：</a:t>
            </a:r>
            <a:r>
              <a:rPr lang="zh-CN" altLang="en-US" sz="2800" b="1" dirty="0">
                <a:solidFill>
                  <a:srgbClr val="CC0000"/>
                </a:solidFill>
                <a:latin typeface="楷体_GB2312" pitchFamily="49" charset="-122"/>
                <a:ea typeface="楷体_GB2312" pitchFamily="49" charset="-122"/>
              </a:rPr>
              <a:t>被</a:t>
            </a:r>
            <a:r>
              <a:rPr lang="en-US" altLang="zh-CN" sz="2800" b="1" dirty="0">
                <a:latin typeface="Arial" panose="020B0604020202020204" pitchFamily="34" charset="0"/>
                <a:ea typeface="楷体_GB2312" pitchFamily="49" charset="-122"/>
              </a:rPr>
              <a:t>——</a:t>
            </a:r>
            <a:r>
              <a:rPr lang="zh-CN" altLang="en-US" sz="2800" b="1" dirty="0">
                <a:solidFill>
                  <a:srgbClr val="CC0000"/>
                </a:solidFill>
                <a:latin typeface="楷体_GB2312" pitchFamily="49" charset="-122"/>
                <a:ea typeface="楷体_GB2312" pitchFamily="49" charset="-122"/>
              </a:rPr>
              <a:t>被</a:t>
            </a:r>
            <a:r>
              <a:rPr lang="zh-CN" altLang="en-US" sz="2800" b="1" dirty="0">
                <a:solidFill>
                  <a:srgbClr val="0000CC"/>
                </a:solidFill>
                <a:latin typeface="楷体_GB2312" pitchFamily="49" charset="-122"/>
                <a:ea typeface="楷体_GB2312" pitchFamily="49" charset="-122"/>
              </a:rPr>
              <a:t>发行吟泽畔；</a:t>
            </a:r>
            <a:r>
              <a:rPr lang="zh-CN" altLang="en-US" sz="2800" b="1" dirty="0">
                <a:solidFill>
                  <a:srgbClr val="CC0000"/>
                </a:solidFill>
                <a:latin typeface="楷体_GB2312" pitchFamily="49" charset="-122"/>
                <a:ea typeface="楷体_GB2312" pitchFamily="49" charset="-122"/>
              </a:rPr>
              <a:t>被</a:t>
            </a:r>
            <a:r>
              <a:rPr lang="zh-CN" altLang="en-US" sz="2800" b="1" dirty="0">
                <a:solidFill>
                  <a:srgbClr val="0000CC"/>
                </a:solidFill>
                <a:latin typeface="楷体_GB2312" pitchFamily="49" charset="-122"/>
                <a:ea typeface="楷体_GB2312" pitchFamily="49" charset="-122"/>
              </a:rPr>
              <a:t>坚执锐。</a:t>
            </a:r>
          </a:p>
        </p:txBody>
      </p:sp>
      <p:sp>
        <p:nvSpPr>
          <p:cNvPr id="18439" name="Text Box 8"/>
          <p:cNvSpPr txBox="1"/>
          <p:nvPr/>
        </p:nvSpPr>
        <p:spPr>
          <a:xfrm>
            <a:off x="762000" y="6019800"/>
            <a:ext cx="7848600" cy="457200"/>
          </a:xfrm>
          <a:prstGeom prst="rect">
            <a:avLst/>
          </a:prstGeom>
          <a:noFill/>
          <a:ln w="9525">
            <a:noFill/>
          </a:ln>
        </p:spPr>
        <p:txBody>
          <a:bodyPr>
            <a:spAutoFit/>
          </a:bodyPr>
          <a:lstStyle/>
          <a:p>
            <a:r>
              <a:rPr lang="en-US" altLang="zh-CN" sz="2400" b="1" dirty="0">
                <a:solidFill>
                  <a:srgbClr val="A50021"/>
                </a:solidFill>
                <a:latin typeface="Verdana" panose="020B0604030504040204" pitchFamily="34" charset="0"/>
              </a:rPr>
              <a:t>PS:</a:t>
            </a:r>
            <a:r>
              <a:rPr lang="zh-CN" altLang="en-US" sz="2400" b="1" dirty="0">
                <a:solidFill>
                  <a:srgbClr val="A50021"/>
                </a:solidFill>
                <a:latin typeface="Verdana" panose="020B0604030504040204" pitchFamily="34" charset="0"/>
              </a:rPr>
              <a:t>指一个汉字被借为别的字而出现的与原义无关的意义。</a:t>
            </a:r>
            <a:r>
              <a:rPr lang="zh-CN" altLang="en-US" sz="2400" dirty="0">
                <a:latin typeface="Verdana" panose="020B0604030504040204" pitchFamily="34" charset="0"/>
              </a:rPr>
              <a:t> </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p:cTn id="7" dur="500" fill="hold"/>
                                        <p:tgtEl>
                                          <p:spTgt spid="18436"/>
                                        </p:tgtEl>
                                        <p:attrNameLst>
                                          <p:attrName>ppt_w</p:attrName>
                                        </p:attrNameLst>
                                      </p:cBhvr>
                                      <p:tavLst>
                                        <p:tav tm="0">
                                          <p:val>
                                            <p:fltVal val="0"/>
                                          </p:val>
                                        </p:tav>
                                        <p:tav tm="100000">
                                          <p:val>
                                            <p:strVal val="#ppt_w"/>
                                          </p:val>
                                        </p:tav>
                                      </p:tavLst>
                                    </p:anim>
                                    <p:anim calcmode="lin" valueType="num">
                                      <p:cBhvr>
                                        <p:cTn id="8" dur="500" fill="hold"/>
                                        <p:tgtEl>
                                          <p:spTgt spid="1843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checkerboard(across)">
                                      <p:cBhvr>
                                        <p:cTn id="13" dur="500"/>
                                        <p:tgtEl>
                                          <p:spTgt spid="1843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8438">
                                            <p:txEl>
                                              <p:pRg st="0" end="0"/>
                                            </p:txEl>
                                          </p:spTgt>
                                        </p:tgtEl>
                                        <p:attrNameLst>
                                          <p:attrName>style.visibility</p:attrName>
                                        </p:attrNameLst>
                                      </p:cBhvr>
                                      <p:to>
                                        <p:strVal val="visible"/>
                                      </p:to>
                                    </p:set>
                                    <p:animEffect transition="in" filter="slide(fromBottom)">
                                      <p:cBhvr>
                                        <p:cTn id="18" dur="500"/>
                                        <p:tgtEl>
                                          <p:spTgt spid="1843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8438">
                                            <p:txEl>
                                              <p:pRg st="1" end="1"/>
                                            </p:txEl>
                                          </p:spTgt>
                                        </p:tgtEl>
                                        <p:attrNameLst>
                                          <p:attrName>style.visibility</p:attrName>
                                        </p:attrNameLst>
                                      </p:cBhvr>
                                      <p:to>
                                        <p:strVal val="visible"/>
                                      </p:to>
                                    </p:set>
                                    <p:animEffect transition="in" filter="slide(fromBottom)">
                                      <p:cBhvr>
                                        <p:cTn id="23" dur="500"/>
                                        <p:tgtEl>
                                          <p:spTgt spid="1843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8438">
                                            <p:txEl>
                                              <p:pRg st="2" end="2"/>
                                            </p:txEl>
                                          </p:spTgt>
                                        </p:tgtEl>
                                        <p:attrNameLst>
                                          <p:attrName>style.visibility</p:attrName>
                                        </p:attrNameLst>
                                      </p:cBhvr>
                                      <p:to>
                                        <p:strVal val="visible"/>
                                      </p:to>
                                    </p:set>
                                    <p:animEffect transition="in" filter="slide(fromBottom)">
                                      <p:cBhvr>
                                        <p:cTn id="28" dur="500"/>
                                        <p:tgtEl>
                                          <p:spTgt spid="1843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8439"/>
                                        </p:tgtEl>
                                        <p:attrNameLst>
                                          <p:attrName>style.visibility</p:attrName>
                                        </p:attrNameLst>
                                      </p:cBhvr>
                                      <p:to>
                                        <p:strVal val="visible"/>
                                      </p:to>
                                    </p:set>
                                    <p:anim calcmode="discrete" valueType="clr">
                                      <p:cBhvr override="childStyle">
                                        <p:cTn id="33" dur="80"/>
                                        <p:tgtEl>
                                          <p:spTgt spid="1843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8439"/>
                                        </p:tgtEl>
                                        <p:attrNameLst>
                                          <p:attrName>fillcolor</p:attrName>
                                        </p:attrNameLst>
                                      </p:cBhvr>
                                      <p:tavLst>
                                        <p:tav tm="0">
                                          <p:val>
                                            <p:clrVal>
                                              <a:schemeClr val="accent2"/>
                                            </p:clrVal>
                                          </p:val>
                                        </p:tav>
                                        <p:tav tm="50000">
                                          <p:val>
                                            <p:clrVal>
                                              <a:schemeClr val="hlink"/>
                                            </p:clrVal>
                                          </p:val>
                                        </p:tav>
                                      </p:tavLst>
                                    </p:anim>
                                    <p:set>
                                      <p:cBhvr>
                                        <p:cTn id="35" dur="80"/>
                                        <p:tgtEl>
                                          <p:spTgt spid="184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442913" y="228600"/>
            <a:ext cx="8243887" cy="685800"/>
          </a:xfrm>
          <a:ln/>
        </p:spPr>
        <p:txBody>
          <a:bodyPr vert="horz" wrap="square" lIns="91440" tIns="45720" rIns="91440" bIns="45720" anchor="b"/>
          <a:lstStyle/>
          <a:p>
            <a:r>
              <a:rPr lang="en-US" altLang="zh-CN" sz="3600" b="1" dirty="0">
                <a:solidFill>
                  <a:srgbClr val="020202"/>
                </a:solidFill>
              </a:rPr>
              <a:t>【</a:t>
            </a:r>
            <a:r>
              <a:rPr lang="zh-CN" altLang="en-US" sz="3600" b="1" dirty="0">
                <a:solidFill>
                  <a:srgbClr val="020202"/>
                </a:solidFill>
              </a:rPr>
              <a:t>再强调</a:t>
            </a:r>
            <a:r>
              <a:rPr lang="en-US" altLang="zh-CN" sz="3600" b="1" dirty="0">
                <a:solidFill>
                  <a:srgbClr val="020202"/>
                </a:solidFill>
              </a:rPr>
              <a:t>】</a:t>
            </a:r>
            <a:r>
              <a:rPr lang="zh-CN" altLang="en-US" sz="3600" b="1" dirty="0">
                <a:solidFill>
                  <a:srgbClr val="A50021"/>
                </a:solidFill>
              </a:rPr>
              <a:t>利用语境，推断实词词义</a:t>
            </a:r>
          </a:p>
        </p:txBody>
      </p:sp>
      <p:sp>
        <p:nvSpPr>
          <p:cNvPr id="18435" name="Rectangle 3"/>
          <p:cNvSpPr>
            <a:spLocks noGrp="1"/>
          </p:cNvSpPr>
          <p:nvPr>
            <p:ph idx="1"/>
          </p:nvPr>
        </p:nvSpPr>
        <p:spPr>
          <a:xfrm>
            <a:off x="457200" y="1258888"/>
            <a:ext cx="8229600" cy="4456112"/>
          </a:xfrm>
          <a:ln/>
        </p:spPr>
        <p:txBody>
          <a:bodyPr vert="horz" wrap="square" lIns="91440" tIns="45720" rIns="91440" bIns="45720" anchor="t"/>
          <a:lstStyle/>
          <a:p>
            <a:pPr>
              <a:lnSpc>
                <a:spcPct val="80000"/>
              </a:lnSpc>
              <a:buNone/>
            </a:pPr>
            <a:r>
              <a:rPr lang="en-US" altLang="zh-CN" sz="2800" b="1" dirty="0">
                <a:solidFill>
                  <a:srgbClr val="0000CC"/>
                </a:solidFill>
                <a:latin typeface="楷体" panose="02010609060101010101" pitchFamily="49" charset="-122"/>
                <a:ea typeface="楷体" panose="02010609060101010101" pitchFamily="49" charset="-122"/>
              </a:rPr>
              <a:t>1</a:t>
            </a:r>
            <a:r>
              <a:rPr lang="zh-CN" altLang="en-US" sz="2800" b="1" dirty="0">
                <a:solidFill>
                  <a:srgbClr val="0000CC"/>
                </a:solidFill>
                <a:latin typeface="楷体" panose="02010609060101010101" pitchFamily="49" charset="-122"/>
                <a:ea typeface="楷体" panose="02010609060101010101" pitchFamily="49" charset="-122"/>
              </a:rPr>
              <a:t>．巧用语境推断</a:t>
            </a:r>
          </a:p>
          <a:p>
            <a:pPr>
              <a:lnSpc>
                <a:spcPct val="80000"/>
              </a:lnSpc>
              <a:buNone/>
            </a:pPr>
            <a:r>
              <a:rPr lang="zh-CN" altLang="en-US" sz="2800" b="1" dirty="0">
                <a:solidFill>
                  <a:srgbClr val="020202"/>
                </a:solidFill>
                <a:latin typeface="楷体" panose="02010609060101010101" pitchFamily="49" charset="-122"/>
                <a:ea typeface="楷体" panose="02010609060101010101" pitchFamily="49" charset="-122"/>
              </a:rPr>
              <a:t>      虽然文言实词具有多义性，但在特定的语言环境中，它的含义只有一个。要想准确判断一个实词在具体语句中的含义，最有效的方法就是联系上下文，结合语境分析。</a:t>
            </a:r>
          </a:p>
          <a:p>
            <a:pPr>
              <a:lnSpc>
                <a:spcPct val="80000"/>
              </a:lnSpc>
              <a:buNone/>
            </a:pPr>
            <a:endParaRPr lang="en-US" altLang="zh-CN" sz="2800" b="1" dirty="0">
              <a:solidFill>
                <a:srgbClr val="020202"/>
              </a:solidFill>
              <a:latin typeface="楷体" panose="02010609060101010101" pitchFamily="49" charset="-122"/>
              <a:ea typeface="楷体" panose="02010609060101010101" pitchFamily="49" charset="-122"/>
            </a:endParaRPr>
          </a:p>
          <a:p>
            <a:pPr>
              <a:lnSpc>
                <a:spcPct val="80000"/>
              </a:lnSpc>
              <a:buNone/>
            </a:pPr>
            <a:r>
              <a:rPr lang="en-US" altLang="zh-CN" sz="2800" b="1" dirty="0">
                <a:solidFill>
                  <a:srgbClr val="0000CC"/>
                </a:solidFill>
                <a:latin typeface="楷体" panose="02010609060101010101" pitchFamily="49" charset="-122"/>
                <a:ea typeface="楷体" panose="02010609060101010101" pitchFamily="49" charset="-122"/>
              </a:rPr>
              <a:t>2</a:t>
            </a:r>
            <a:r>
              <a:rPr lang="zh-CN" altLang="en-US" sz="2800" b="1" dirty="0">
                <a:solidFill>
                  <a:srgbClr val="0000CC"/>
                </a:solidFill>
                <a:latin typeface="楷体" panose="02010609060101010101" pitchFamily="49" charset="-122"/>
                <a:ea typeface="楷体" panose="02010609060101010101" pitchFamily="49" charset="-122"/>
              </a:rPr>
              <a:t>．妙用语法分析</a:t>
            </a:r>
          </a:p>
          <a:p>
            <a:pPr>
              <a:lnSpc>
                <a:spcPct val="80000"/>
              </a:lnSpc>
              <a:buNone/>
            </a:pPr>
            <a:r>
              <a:rPr lang="zh-CN" altLang="en-US" sz="2800" b="1" dirty="0">
                <a:solidFill>
                  <a:srgbClr val="020202"/>
                </a:solidFill>
                <a:latin typeface="楷体" panose="02010609060101010101" pitchFamily="49" charset="-122"/>
                <a:ea typeface="楷体" panose="02010609060101010101" pitchFamily="49" charset="-122"/>
              </a:rPr>
              <a:t>      先了解所考查的实词在句中的位置，看其充当什么成分，然后根据该词和其他词构成的语法关系来推断其在句中的含义。</a:t>
            </a:r>
          </a:p>
        </p:txBody>
      </p:sp>
    </p:spTree>
  </p:cSld>
  <p:clrMapOvr>
    <a:masterClrMapping/>
  </p:clrMapOvr>
  <p:transition>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9"/>
          <p:cNvSpPr txBox="1">
            <a:spLocks noGrp="1"/>
          </p:cNvSpPr>
          <p:nvPr/>
        </p:nvSpPr>
        <p:spPr>
          <a:xfrm>
            <a:off x="6553200" y="6243638"/>
            <a:ext cx="2133600" cy="457200"/>
          </a:xfrm>
          <a:prstGeom prst="rect">
            <a:avLst/>
          </a:prstGeom>
          <a:noFill/>
          <a:ln w="9525">
            <a:noFill/>
          </a:ln>
        </p:spPr>
        <p:txBody>
          <a:bodyPr/>
          <a:lstStyle/>
          <a:p>
            <a:pPr algn="r"/>
            <a:fld id="{9A0DB2DC-4C9A-4742-B13C-FB6460FD3503}" type="slidenum">
              <a:rPr lang="en-US" altLang="zh-CN" sz="1400" dirty="0">
                <a:latin typeface="Verdana" panose="020B0604030504040204" pitchFamily="34" charset="0"/>
              </a:rPr>
              <a:pPr algn="r"/>
              <a:t>8</a:t>
            </a:fld>
            <a:endParaRPr lang="en-US" altLang="zh-CN" sz="1400" dirty="0">
              <a:latin typeface="Verdana" panose="020B0604030504040204" pitchFamily="34" charset="0"/>
            </a:endParaRPr>
          </a:p>
        </p:txBody>
      </p:sp>
      <p:pic>
        <p:nvPicPr>
          <p:cNvPr id="19459" name="Picture 2" descr="index"/>
          <p:cNvPicPr>
            <a:picLocks noChangeAspect="1"/>
          </p:cNvPicPr>
          <p:nvPr/>
        </p:nvPicPr>
        <p:blipFill>
          <a:blip r:embed="rId2" cstate="print"/>
          <a:srcRect l="57420" t="41286"/>
          <a:stretch>
            <a:fillRect/>
          </a:stretch>
        </p:blipFill>
        <p:spPr>
          <a:xfrm>
            <a:off x="0" y="0"/>
            <a:ext cx="9147175" cy="6858000"/>
          </a:xfrm>
          <a:prstGeom prst="rect">
            <a:avLst/>
          </a:prstGeom>
          <a:noFill/>
          <a:ln w="9525">
            <a:noFill/>
          </a:ln>
        </p:spPr>
      </p:pic>
      <p:sp>
        <p:nvSpPr>
          <p:cNvPr id="19460" name="Text Box 3"/>
          <p:cNvSpPr txBox="1"/>
          <p:nvPr/>
        </p:nvSpPr>
        <p:spPr>
          <a:xfrm>
            <a:off x="485775" y="279400"/>
            <a:ext cx="4968875" cy="701675"/>
          </a:xfrm>
          <a:prstGeom prst="rect">
            <a:avLst/>
          </a:prstGeom>
          <a:noFill/>
          <a:ln w="9525">
            <a:noFill/>
          </a:ln>
        </p:spPr>
        <p:txBody>
          <a:bodyPr>
            <a:spAutoFit/>
          </a:bodyPr>
          <a:lstStyle/>
          <a:p>
            <a:pPr>
              <a:spcBef>
                <a:spcPct val="50000"/>
              </a:spcBef>
            </a:pPr>
            <a:r>
              <a:rPr lang="zh-CN" altLang="en-US" sz="4000" b="1" dirty="0" smtClean="0">
                <a:solidFill>
                  <a:srgbClr val="A50021"/>
                </a:solidFill>
                <a:latin typeface="黑体" panose="02010609060101010101" pitchFamily="49" charset="-122"/>
                <a:ea typeface="黑体" panose="02010609060101010101" pitchFamily="49" charset="-122"/>
              </a:rPr>
              <a:t>三、</a:t>
            </a:r>
            <a:r>
              <a:rPr lang="zh-CN" altLang="en-US" sz="4000" b="1" dirty="0">
                <a:solidFill>
                  <a:srgbClr val="A50021"/>
                </a:solidFill>
                <a:latin typeface="黑体" panose="02010609060101010101" pitchFamily="49" charset="-122"/>
                <a:ea typeface="黑体" panose="02010609060101010101" pitchFamily="49" charset="-122"/>
              </a:rPr>
              <a:t>词类活用</a:t>
            </a:r>
            <a:endParaRPr lang="zh-CN" altLang="en-US" sz="4000" b="1" dirty="0">
              <a:solidFill>
                <a:srgbClr val="A50021"/>
              </a:solidFill>
              <a:latin typeface="Arial" panose="020B0604020202020204" pitchFamily="34" charset="0"/>
              <a:ea typeface="黑体" panose="02010609060101010101" pitchFamily="49" charset="-122"/>
            </a:endParaRPr>
          </a:p>
        </p:txBody>
      </p:sp>
      <p:sp>
        <p:nvSpPr>
          <p:cNvPr id="19461" name="Text Box 4"/>
          <p:cNvSpPr txBox="1"/>
          <p:nvPr/>
        </p:nvSpPr>
        <p:spPr>
          <a:xfrm>
            <a:off x="539750" y="1736725"/>
            <a:ext cx="7632700" cy="1844675"/>
          </a:xfrm>
          <a:prstGeom prst="rect">
            <a:avLst/>
          </a:prstGeom>
          <a:solidFill>
            <a:schemeClr val="bg1"/>
          </a:solidFill>
          <a:ln w="9525">
            <a:noFill/>
          </a:ln>
        </p:spPr>
        <p:txBody>
          <a:bodyPr>
            <a:spAutoFit/>
          </a:bodyPr>
          <a:lstStyle/>
          <a:p>
            <a:pPr>
              <a:lnSpc>
                <a:spcPct val="120000"/>
              </a:lnSpc>
              <a:spcBef>
                <a:spcPct val="20000"/>
              </a:spcBef>
              <a:buClr>
                <a:schemeClr val="hlink"/>
              </a:buClr>
              <a:buSzPct val="75000"/>
              <a:buFont typeface="Wingdings" panose="05000000000000000000" pitchFamily="2" charset="2"/>
            </a:pPr>
            <a:r>
              <a:rPr lang="zh-CN" altLang="en-US" sz="3200" b="1" dirty="0">
                <a:solidFill>
                  <a:srgbClr val="CC0000"/>
                </a:solidFill>
                <a:latin typeface="Arial" panose="020B0604020202020204" pitchFamily="34" charset="0"/>
                <a:ea typeface="楷体_GB2312" pitchFamily="49" charset="-122"/>
              </a:rPr>
              <a:t>       词类活用</a:t>
            </a:r>
            <a:r>
              <a:rPr lang="zh-CN" altLang="en-US" sz="3200" b="1" dirty="0">
                <a:solidFill>
                  <a:srgbClr val="020202"/>
                </a:solidFill>
                <a:latin typeface="Arial" panose="020B0604020202020204" pitchFamily="34" charset="0"/>
                <a:ea typeface="楷体_GB2312" pitchFamily="49" charset="-122"/>
              </a:rPr>
              <a:t>是指某些实词在特定的语言环境中，改变原来的</a:t>
            </a:r>
            <a:r>
              <a:rPr lang="zh-CN" altLang="en-US" sz="3200" b="1" dirty="0">
                <a:solidFill>
                  <a:srgbClr val="CC0000"/>
                </a:solidFill>
                <a:latin typeface="Arial" panose="020B0604020202020204" pitchFamily="34" charset="0"/>
                <a:ea typeface="楷体_GB2312" pitchFamily="49" charset="-122"/>
              </a:rPr>
              <a:t>词性</a:t>
            </a:r>
            <a:r>
              <a:rPr lang="zh-CN" altLang="en-US" sz="3200" b="1" dirty="0">
                <a:solidFill>
                  <a:srgbClr val="020202"/>
                </a:solidFill>
                <a:latin typeface="Arial" panose="020B0604020202020204" pitchFamily="34" charset="0"/>
                <a:ea typeface="楷体_GB2312" pitchFamily="49" charset="-122"/>
              </a:rPr>
              <a:t>和</a:t>
            </a:r>
            <a:r>
              <a:rPr lang="zh-CN" altLang="en-US" sz="3200" b="1" dirty="0">
                <a:solidFill>
                  <a:srgbClr val="CC0000"/>
                </a:solidFill>
                <a:latin typeface="Arial" panose="020B0604020202020204" pitchFamily="34" charset="0"/>
                <a:ea typeface="楷体_GB2312" pitchFamily="49" charset="-122"/>
              </a:rPr>
              <a:t>意义</a:t>
            </a:r>
            <a:r>
              <a:rPr lang="zh-CN" altLang="en-US" sz="3200" b="1" dirty="0">
                <a:solidFill>
                  <a:srgbClr val="020202"/>
                </a:solidFill>
                <a:latin typeface="Arial" panose="020B0604020202020204" pitchFamily="34" charset="0"/>
                <a:ea typeface="楷体_GB2312" pitchFamily="49" charset="-122"/>
              </a:rPr>
              <a:t>，临时具有的某种新的语法功能的现象。</a:t>
            </a:r>
          </a:p>
        </p:txBody>
      </p:sp>
      <p:pic>
        <p:nvPicPr>
          <p:cNvPr id="19462" name="Picture 6" descr="图片10"/>
          <p:cNvPicPr>
            <a:picLocks noChangeAspect="1"/>
          </p:cNvPicPr>
          <p:nvPr/>
        </p:nvPicPr>
        <p:blipFill>
          <a:blip r:embed="rId3" cstate="print"/>
          <a:stretch>
            <a:fillRect/>
          </a:stretch>
        </p:blipFill>
        <p:spPr>
          <a:xfrm>
            <a:off x="6294438" y="0"/>
            <a:ext cx="2849562" cy="1557338"/>
          </a:xfrm>
          <a:prstGeom prst="rect">
            <a:avLst/>
          </a:prstGeom>
          <a:noFill/>
          <a:ln w="9525">
            <a:noFill/>
          </a:ln>
        </p:spPr>
      </p:pic>
      <p:sp>
        <p:nvSpPr>
          <p:cNvPr id="19463" name="Text Box 8"/>
          <p:cNvSpPr txBox="1"/>
          <p:nvPr/>
        </p:nvSpPr>
        <p:spPr>
          <a:xfrm>
            <a:off x="609600" y="4038600"/>
            <a:ext cx="8153400" cy="1830388"/>
          </a:xfrm>
          <a:prstGeom prst="rect">
            <a:avLst/>
          </a:prstGeom>
          <a:noFill/>
          <a:ln w="28575" cap="flat" cmpd="sng">
            <a:solidFill>
              <a:srgbClr val="FF00FF"/>
            </a:solidFill>
            <a:prstDash val="solid"/>
            <a:miter/>
            <a:headEnd type="none" w="med" len="med"/>
            <a:tailEnd type="none" w="med" len="med"/>
          </a:ln>
        </p:spPr>
        <p:txBody>
          <a:bodyPr>
            <a:spAutoFit/>
          </a:bodyPr>
          <a:lstStyle/>
          <a:p>
            <a:pPr>
              <a:spcBef>
                <a:spcPct val="50000"/>
              </a:spcBef>
            </a:pPr>
            <a:r>
              <a:rPr lang="zh-CN" altLang="en-US" sz="2800" b="1" dirty="0">
                <a:solidFill>
                  <a:srgbClr val="020202"/>
                </a:solidFill>
                <a:latin typeface="黑体" panose="02010609060101010101" pitchFamily="49" charset="-122"/>
                <a:ea typeface="黑体" panose="02010609060101010101" pitchFamily="49" charset="-122"/>
              </a:rPr>
              <a:t>解决两个问题：  </a:t>
            </a:r>
          </a:p>
          <a:p>
            <a:pPr>
              <a:spcBef>
                <a:spcPct val="50000"/>
              </a:spcBef>
            </a:pPr>
            <a:r>
              <a:rPr lang="en-US" altLang="zh-CN" sz="2800" b="1" dirty="0">
                <a:solidFill>
                  <a:srgbClr val="020202"/>
                </a:solidFill>
                <a:latin typeface="黑体" panose="02010609060101010101" pitchFamily="49" charset="-122"/>
                <a:ea typeface="黑体" panose="02010609060101010101" pitchFamily="49" charset="-122"/>
              </a:rPr>
              <a:t>   1</a:t>
            </a:r>
            <a:r>
              <a:rPr lang="zh-CN" altLang="en-US" sz="2800" b="1" dirty="0">
                <a:solidFill>
                  <a:srgbClr val="020202"/>
                </a:solidFill>
                <a:latin typeface="黑体" panose="02010609060101010101" pitchFamily="49" charset="-122"/>
                <a:ea typeface="黑体" panose="02010609060101010101" pitchFamily="49" charset="-122"/>
              </a:rPr>
              <a:t>、文言文中，</a:t>
            </a:r>
            <a:r>
              <a:rPr lang="zh-CN" altLang="en-US" sz="2800" b="1" dirty="0">
                <a:solidFill>
                  <a:srgbClr val="FF0000"/>
                </a:solidFill>
                <a:latin typeface="黑体" panose="02010609060101010101" pitchFamily="49" charset="-122"/>
                <a:ea typeface="黑体" panose="02010609060101010101" pitchFamily="49" charset="-122"/>
              </a:rPr>
              <a:t>哪些词类</a:t>
            </a:r>
            <a:r>
              <a:rPr lang="zh-CN" altLang="en-US" sz="2800" b="1" dirty="0">
                <a:solidFill>
                  <a:srgbClr val="020202"/>
                </a:solidFill>
                <a:latin typeface="黑体" panose="02010609060101010101" pitchFamily="49" charset="-122"/>
                <a:ea typeface="黑体" panose="02010609060101010101" pitchFamily="49" charset="-122"/>
              </a:rPr>
              <a:t>可能存在</a:t>
            </a:r>
            <a:r>
              <a:rPr lang="zh-CN" altLang="en-US" sz="2800" b="1" dirty="0">
                <a:solidFill>
                  <a:srgbClr val="FF0000"/>
                </a:solidFill>
                <a:latin typeface="黑体" panose="02010609060101010101" pitchFamily="49" charset="-122"/>
                <a:ea typeface="黑体" panose="02010609060101010101" pitchFamily="49" charset="-122"/>
              </a:rPr>
              <a:t>活用</a:t>
            </a:r>
            <a:r>
              <a:rPr lang="zh-CN" altLang="en-US" sz="2800" b="1" dirty="0">
                <a:solidFill>
                  <a:srgbClr val="020202"/>
                </a:solidFill>
                <a:latin typeface="黑体" panose="02010609060101010101" pitchFamily="49" charset="-122"/>
                <a:ea typeface="黑体" panose="02010609060101010101" pitchFamily="49" charset="-122"/>
              </a:rPr>
              <a:t>现象？</a:t>
            </a:r>
          </a:p>
          <a:p>
            <a:pPr>
              <a:spcBef>
                <a:spcPct val="50000"/>
              </a:spcBef>
            </a:pPr>
            <a:r>
              <a:rPr lang="en-US" altLang="zh-CN" sz="2800" b="1" dirty="0">
                <a:solidFill>
                  <a:srgbClr val="020202"/>
                </a:solidFill>
                <a:latin typeface="黑体" panose="02010609060101010101" pitchFamily="49" charset="-122"/>
                <a:ea typeface="黑体" panose="02010609060101010101" pitchFamily="49" charset="-122"/>
              </a:rPr>
              <a:t>   2</a:t>
            </a:r>
            <a:r>
              <a:rPr lang="zh-CN" altLang="en-US" sz="2800" b="1" dirty="0">
                <a:solidFill>
                  <a:srgbClr val="020202"/>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怎么判断</a:t>
            </a:r>
            <a:r>
              <a:rPr lang="zh-CN" altLang="en-US" sz="2800" b="1" dirty="0">
                <a:solidFill>
                  <a:srgbClr val="020202"/>
                </a:solidFill>
                <a:latin typeface="黑体" panose="02010609060101010101" pitchFamily="49" charset="-122"/>
                <a:ea typeface="黑体" panose="02010609060101010101" pitchFamily="49" charset="-122"/>
              </a:rPr>
              <a:t>是否有词类活用现象？</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checkerboard(across)">
                                      <p:cBhvr>
                                        <p:cTn id="7"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457200" y="944563"/>
            <a:ext cx="8243888" cy="731837"/>
          </a:xfrm>
          <a:ln/>
        </p:spPr>
        <p:txBody>
          <a:bodyPr vert="horz" wrap="square" lIns="91440" tIns="45720" rIns="91440" bIns="45720" anchor="b"/>
          <a:lstStyle/>
          <a:p>
            <a:r>
              <a:rPr lang="zh-CN" altLang="en-US" sz="4000" b="1" dirty="0">
                <a:solidFill>
                  <a:srgbClr val="020202"/>
                </a:solidFill>
                <a:ea typeface="黑体" panose="02010609060101010101" pitchFamily="49" charset="-122"/>
              </a:rPr>
              <a:t>哪些词类会有活用现象？</a:t>
            </a:r>
          </a:p>
        </p:txBody>
      </p:sp>
      <p:sp>
        <p:nvSpPr>
          <p:cNvPr id="20483" name="Rectangle 3"/>
          <p:cNvSpPr>
            <a:spLocks noGrp="1"/>
          </p:cNvSpPr>
          <p:nvPr>
            <p:ph idx="1"/>
          </p:nvPr>
        </p:nvSpPr>
        <p:spPr>
          <a:xfrm>
            <a:off x="609600" y="1868488"/>
            <a:ext cx="8001000" cy="4456112"/>
          </a:xfrm>
          <a:ln/>
        </p:spPr>
        <p:txBody>
          <a:bodyPr vert="horz" wrap="square" lIns="91440" tIns="45720" rIns="91440" bIns="45720" anchor="t"/>
          <a:lstStyle/>
          <a:p>
            <a:pPr>
              <a:buNone/>
            </a:pPr>
            <a:r>
              <a:rPr lang="en-US" altLang="zh-CN" sz="3600" b="1" dirty="0">
                <a:solidFill>
                  <a:srgbClr val="0000CC"/>
                </a:solidFill>
                <a:latin typeface="楷体" panose="02010609060101010101" pitchFamily="49" charset="-122"/>
                <a:ea typeface="楷体" panose="02010609060101010101" pitchFamily="49" charset="-122"/>
              </a:rPr>
              <a:t>1</a:t>
            </a:r>
            <a:r>
              <a:rPr lang="zh-CN" altLang="en-US" sz="3600" b="1" dirty="0">
                <a:solidFill>
                  <a:srgbClr val="0000CC"/>
                </a:solidFill>
                <a:latin typeface="楷体" panose="02010609060101010101" pitchFamily="49" charset="-122"/>
                <a:ea typeface="楷体" panose="02010609060101010101" pitchFamily="49" charset="-122"/>
              </a:rPr>
              <a:t>、名词</a:t>
            </a:r>
          </a:p>
          <a:p>
            <a:pPr>
              <a:buNone/>
            </a:pPr>
            <a:r>
              <a:rPr lang="en-US" altLang="zh-CN" sz="3600" b="1" dirty="0">
                <a:solidFill>
                  <a:srgbClr val="0000CC"/>
                </a:solidFill>
                <a:latin typeface="楷体" panose="02010609060101010101" pitchFamily="49" charset="-122"/>
                <a:ea typeface="楷体" panose="02010609060101010101" pitchFamily="49" charset="-122"/>
              </a:rPr>
              <a:t>2</a:t>
            </a:r>
            <a:r>
              <a:rPr lang="zh-CN" altLang="en-US" sz="3600" b="1" dirty="0">
                <a:solidFill>
                  <a:srgbClr val="0000CC"/>
                </a:solidFill>
                <a:latin typeface="楷体" panose="02010609060101010101" pitchFamily="49" charset="-122"/>
                <a:ea typeface="楷体" panose="02010609060101010101" pitchFamily="49" charset="-122"/>
              </a:rPr>
              <a:t>、动词</a:t>
            </a:r>
          </a:p>
          <a:p>
            <a:pPr>
              <a:buNone/>
            </a:pPr>
            <a:r>
              <a:rPr lang="en-US" altLang="zh-CN" sz="3600" b="1" dirty="0">
                <a:solidFill>
                  <a:srgbClr val="0000CC"/>
                </a:solidFill>
                <a:latin typeface="楷体" panose="02010609060101010101" pitchFamily="49" charset="-122"/>
                <a:ea typeface="楷体" panose="02010609060101010101" pitchFamily="49" charset="-122"/>
              </a:rPr>
              <a:t>3</a:t>
            </a:r>
            <a:r>
              <a:rPr lang="zh-CN" altLang="en-US" sz="3600" b="1" dirty="0">
                <a:solidFill>
                  <a:srgbClr val="0000CC"/>
                </a:solidFill>
                <a:latin typeface="楷体" panose="02010609060101010101" pitchFamily="49" charset="-122"/>
                <a:ea typeface="楷体" panose="02010609060101010101" pitchFamily="49" charset="-122"/>
              </a:rPr>
              <a:t>、形容词</a:t>
            </a:r>
          </a:p>
          <a:p>
            <a:pPr>
              <a:buNone/>
            </a:pPr>
            <a:r>
              <a:rPr lang="en-US" altLang="zh-CN" sz="3600" b="1" dirty="0">
                <a:solidFill>
                  <a:srgbClr val="0000CC"/>
                </a:solidFill>
                <a:latin typeface="楷体" panose="02010609060101010101" pitchFamily="49" charset="-122"/>
                <a:ea typeface="楷体" panose="02010609060101010101" pitchFamily="49" charset="-122"/>
              </a:rPr>
              <a:t>4</a:t>
            </a:r>
            <a:r>
              <a:rPr lang="zh-CN" altLang="en-US" sz="3600" b="1" dirty="0">
                <a:solidFill>
                  <a:srgbClr val="0000CC"/>
                </a:solidFill>
                <a:latin typeface="楷体" panose="02010609060101010101" pitchFamily="49" charset="-122"/>
                <a:ea typeface="楷体" panose="02010609060101010101" pitchFamily="49" charset="-122"/>
              </a:rPr>
              <a:t>、数词</a:t>
            </a:r>
          </a:p>
        </p:txBody>
      </p:sp>
      <p:sp>
        <p:nvSpPr>
          <p:cNvPr id="20484" name="Text Box 4"/>
          <p:cNvSpPr txBox="1"/>
          <p:nvPr/>
        </p:nvSpPr>
        <p:spPr>
          <a:xfrm>
            <a:off x="533400" y="228600"/>
            <a:ext cx="1600200" cy="547688"/>
          </a:xfrm>
          <a:prstGeom prst="rect">
            <a:avLst/>
          </a:prstGeom>
          <a:noFill/>
          <a:ln w="28575" cap="flat" cmpd="sng">
            <a:solidFill>
              <a:srgbClr val="FF00FF"/>
            </a:solidFill>
            <a:prstDash val="solid"/>
            <a:miter/>
            <a:headEnd type="none" w="med" len="med"/>
            <a:tailEnd type="none" w="med" len="med"/>
          </a:ln>
        </p:spPr>
        <p:txBody>
          <a:bodyPr>
            <a:spAutoFit/>
          </a:bodyPr>
          <a:lstStyle/>
          <a:p>
            <a:pPr>
              <a:spcBef>
                <a:spcPct val="50000"/>
              </a:spcBef>
            </a:pPr>
            <a:r>
              <a:rPr lang="zh-CN" altLang="en-US" sz="2800" b="1" dirty="0">
                <a:solidFill>
                  <a:srgbClr val="020202"/>
                </a:solidFill>
                <a:latin typeface="Verdana" panose="020B0604030504040204" pitchFamily="34" charset="0"/>
              </a:rPr>
              <a:t>问题一：</a:t>
            </a:r>
          </a:p>
        </p:txBody>
      </p:sp>
    </p:spTree>
  </p:cSld>
  <p:clrMapOvr>
    <a:masterClrMapping/>
  </p:clrMapOvr>
  <p:transition>
    <p:randomBar dir="vert"/>
  </p:transition>
</p:sld>
</file>

<file path=ppt/theme/theme1.xml><?xml version="1.0" encoding="utf-8"?>
<a:theme xmlns:a="http://schemas.openxmlformats.org/drawingml/2006/main" name="Balloons">
  <a:themeElements>
    <a:clrScheme name="">
      <a:dk1>
        <a:srgbClr val="006699"/>
      </a:dk1>
      <a:lt1>
        <a:srgbClr val="FFFFFF"/>
      </a:lt1>
      <a:dk2>
        <a:srgbClr val="006666"/>
      </a:dk2>
      <a:lt2>
        <a:srgbClr val="FFFFCC"/>
      </a:lt2>
      <a:accent1>
        <a:srgbClr val="EDFAD2"/>
      </a:accent1>
      <a:accent2>
        <a:srgbClr val="EBF7FF"/>
      </a:accent2>
      <a:accent3>
        <a:srgbClr val="FFFFFF"/>
      </a:accent3>
      <a:accent4>
        <a:srgbClr val="005783"/>
      </a:accent4>
      <a:accent5>
        <a:srgbClr val="F4FCE5"/>
      </a:accent5>
      <a:accent6>
        <a:srgbClr val="D3DDE5"/>
      </a:accent6>
      <a:hlink>
        <a:srgbClr val="CC99FF"/>
      </a:hlink>
      <a:folHlink>
        <a:srgbClr val="F2DFFD"/>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alloons">
  <a:themeElements>
    <a:clrScheme name="">
      <a:dk1>
        <a:srgbClr val="006699"/>
      </a:dk1>
      <a:lt1>
        <a:srgbClr val="FFFFFF"/>
      </a:lt1>
      <a:dk2>
        <a:srgbClr val="006666"/>
      </a:dk2>
      <a:lt2>
        <a:srgbClr val="FFFFCC"/>
      </a:lt2>
      <a:accent1>
        <a:srgbClr val="EDFAD2"/>
      </a:accent1>
      <a:accent2>
        <a:srgbClr val="EBF7FF"/>
      </a:accent2>
      <a:accent3>
        <a:srgbClr val="FFFFFF"/>
      </a:accent3>
      <a:accent4>
        <a:srgbClr val="005783"/>
      </a:accent4>
      <a:accent5>
        <a:srgbClr val="F4FCE5"/>
      </a:accent5>
      <a:accent6>
        <a:srgbClr val="D3DDE5"/>
      </a:accent6>
      <a:hlink>
        <a:srgbClr val="CC99FF"/>
      </a:hlink>
      <a:folHlink>
        <a:srgbClr val="F2DFFD"/>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1_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1_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1_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1_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1_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1_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1_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1_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4712</Words>
  <Application>Microsoft Office PowerPoint</Application>
  <PresentationFormat>全屏显示(4:3)</PresentationFormat>
  <Paragraphs>366</Paragraphs>
  <Slides>41</Slides>
  <Notes>0</Notes>
  <HiddenSlides>0</HiddenSlides>
  <MMClips>0</MMClips>
  <ScaleCrop>false</ScaleCrop>
  <HeadingPairs>
    <vt:vector size="6" baseType="variant">
      <vt:variant>
        <vt:lpstr>主题</vt:lpstr>
      </vt:variant>
      <vt:variant>
        <vt:i4>2</vt:i4>
      </vt:variant>
      <vt:variant>
        <vt:lpstr>嵌入 OLE 服务器</vt:lpstr>
      </vt:variant>
      <vt:variant>
        <vt:i4>0</vt:i4>
      </vt:variant>
      <vt:variant>
        <vt:lpstr>幻灯片标题</vt:lpstr>
      </vt:variant>
      <vt:variant>
        <vt:i4>41</vt:i4>
      </vt:variant>
    </vt:vector>
  </HeadingPairs>
  <TitlesOfParts>
    <vt:vector size="43" baseType="lpstr">
      <vt:lpstr>Balloons</vt:lpstr>
      <vt:lpstr>1_Balloons</vt:lpstr>
      <vt:lpstr>幻灯片 1</vt:lpstr>
      <vt:lpstr>幻灯片 2</vt:lpstr>
      <vt:lpstr>幻灯片 3</vt:lpstr>
      <vt:lpstr>幻灯片 4</vt:lpstr>
      <vt:lpstr>一、关于120个实词的问题</vt:lpstr>
      <vt:lpstr>幻灯片 6</vt:lpstr>
      <vt:lpstr>【再强调】利用语境，推断实词词义</vt:lpstr>
      <vt:lpstr>幻灯片 8</vt:lpstr>
      <vt:lpstr>哪些词类会有活用现象？</vt:lpstr>
      <vt:lpstr>巧借语法功能辨识词类活用</vt:lpstr>
      <vt:lpstr>幻灯片 11</vt:lpstr>
      <vt:lpstr>幻灯片 12</vt:lpstr>
      <vt:lpstr>幻灯片 13</vt:lpstr>
      <vt:lpstr>幻灯片 14</vt:lpstr>
      <vt:lpstr>幻灯片 15</vt:lpstr>
      <vt:lpstr>4.名词的意动用法</vt:lpstr>
      <vt:lpstr>幻灯片 17</vt:lpstr>
      <vt:lpstr>2.动词的使动用法</vt:lpstr>
      <vt:lpstr>幻灯片 19</vt:lpstr>
      <vt:lpstr>幻灯片 20</vt:lpstr>
      <vt:lpstr>3.形容词的使动用法</vt:lpstr>
      <vt:lpstr>4.形容词的意动用法      形容词带宾语（名词或代词）之后，表示主语主观上认为宾语具有这个形容词的性质或状态，一般译为“觉得/认为……怎么样”“把……当作……”。</vt:lpstr>
      <vt:lpstr>幻灯片 23</vt:lpstr>
      <vt:lpstr>幻灯片 24</vt:lpstr>
      <vt:lpstr>幻灯片 25</vt:lpstr>
      <vt:lpstr>幻灯片 26</vt:lpstr>
      <vt:lpstr>幻灯片 27</vt:lpstr>
      <vt:lpstr>幻灯片 28</vt:lpstr>
      <vt:lpstr>【技巧指津】</vt:lpstr>
      <vt:lpstr>关键——借助语境</vt:lpstr>
      <vt:lpstr>【知识链接】</vt:lpstr>
      <vt:lpstr>幻灯片 32</vt:lpstr>
      <vt:lpstr>幻灯片 33</vt:lpstr>
      <vt:lpstr>幻灯片 34</vt:lpstr>
      <vt:lpstr>幻灯片 35</vt:lpstr>
      <vt:lpstr>幻灯片 36</vt:lpstr>
      <vt:lpstr>幻灯片 37</vt:lpstr>
      <vt:lpstr>【技巧指津】</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XHJ</dc:creator>
  <cp:lastModifiedBy>xbany</cp:lastModifiedBy>
  <cp:revision>42</cp:revision>
  <dcterms:created xsi:type="dcterms:W3CDTF">2017-07-31T13:05:51Z</dcterms:created>
  <dcterms:modified xsi:type="dcterms:W3CDTF">2017-08-31T04:17:31Z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