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952" r:id="rId4"/>
    <p:sldId id="256" r:id="rId5"/>
    <p:sldId id="293" r:id="rId6"/>
    <p:sldId id="257" r:id="rId7"/>
    <p:sldId id="656" r:id="rId8"/>
    <p:sldId id="260" r:id="rId9"/>
    <p:sldId id="655" r:id="rId10"/>
    <p:sldId id="289" r:id="rId11"/>
    <p:sldId id="953" r:id="rId12"/>
    <p:sldId id="652" r:id="rId13"/>
    <p:sldId id="268" r:id="rId14"/>
    <p:sldId id="2049" r:id="rId15"/>
    <p:sldId id="653" r:id="rId16"/>
    <p:sldId id="971" r:id="rId17"/>
    <p:sldId id="2050" r:id="rId18"/>
    <p:sldId id="2051" r:id="rId19"/>
    <p:sldId id="2052" r:id="rId20"/>
    <p:sldId id="2053" r:id="rId21"/>
    <p:sldId id="2054" r:id="rId22"/>
    <p:sldId id="2055" r:id="rId23"/>
    <p:sldId id="2056" r:id="rId24"/>
    <p:sldId id="2057" r:id="rId25"/>
    <p:sldId id="2058" r:id="rId26"/>
    <p:sldId id="312" r:id="rId27"/>
    <p:sldId id="654" r:id="rId28"/>
    <p:sldId id="483" r:id="rId29"/>
    <p:sldId id="949" r:id="rId30"/>
    <p:sldId id="2059" r:id="rId31"/>
    <p:sldId id="783" r:id="rId32"/>
    <p:sldId id="265" r:id="rId33"/>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78" d="100"/>
          <a:sy n="78" d="100"/>
        </p:scale>
        <p:origin x="348" y="5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31</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52755569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2.png" /><Relationship Id="rId4" Type="http://schemas.openxmlformats.org/officeDocument/2006/relationships/image" Target="../media/image13.png" /><Relationship Id="rId5" Type="http://schemas.openxmlformats.org/officeDocument/2006/relationships/image" Target="../media/image14.png" /><Relationship Id="rId6"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4.png" /><Relationship Id="rId4" Type="http://schemas.microsoft.com/office/2007/relationships/hdphoto" Target="../media/image5.wdp"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838565"/>
            <a:ext cx="11494770" cy="5208542"/>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单元导读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科学探索是求真的事业，推动着人类文明的进步。在漫长的历史进程中，人类对自然的认识不断拓展，科学精神逐渐成为不同文化的共识。让我们热爱科学，走进科学的殿堂，崇尚科学，探索科学的奥秘。</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本单元选入的三篇课文，分为两组。</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自然选择的证明</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和</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宇宙的边疆</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阐明科学原理，介绍科学知识，引领我们了解自然，思考人类的未来；</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天文学上的旷世之争</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研讨科学史问题，追溯科学研究的历程。这些文章以不同的方式展现了人类探索自然、反思自我的成果。</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学习自然科学论著，要注意感受论著中所体现的理性、严谨的科学精神；应掌握阅读自然科学论著的一般方法，注意抓住关键概念，梳理思路，把握逻辑，理解主要内容；体会自然科学论著的表达方式和语言特点，学习科学的思维方式和研究方法；结合理科课程的学习，拓展阅读，用恰当的方式呈现自己的学习成果。</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0B13A2-7723-1441-96E7-6DF92B897931}"/>
              </a:ext>
            </a:extLst>
          </p:cNvPr>
          <p:cNvSpPr txBox="1"/>
          <p:nvPr/>
        </p:nvSpPr>
        <p:spPr>
          <a:xfrm>
            <a:off x="3781405" y="1019126"/>
            <a:ext cx="7832097" cy="4839273"/>
          </a:xfrm>
          <a:prstGeom prst="rect">
            <a:avLst/>
          </a:prstGeom>
          <a:noFill/>
        </p:spPr>
        <p:txBody>
          <a:bodyPr wrap="square" rtlCol="0">
            <a:spAutoFit/>
          </a:bodyPr>
          <a:lstStyle/>
          <a:p>
            <a:pPr algn="ctr">
              <a:lnSpc>
                <a:spcPct val="150000"/>
              </a:lnSpc>
            </a:pPr>
            <a:r>
              <a:rPr lang="zh-CN" altLang="en-US" sz="2800" b="1">
                <a:latin typeface="Microsoft YaHei" panose="020b0503020204020204" pitchFamily="34" charset="-122"/>
                <a:ea typeface="Microsoft YaHei" panose="020b0503020204020204" pitchFamily="34" charset="-122"/>
              </a:rPr>
              <a:t>了解</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物种起源</a:t>
            </a:r>
            <a:r>
              <a:rPr lang="en-US" altLang="zh-CN" sz="2800" b="1">
                <a:latin typeface="Microsoft YaHei" panose="020b0503020204020204" pitchFamily="34" charset="-122"/>
                <a:ea typeface="Microsoft YaHei" panose="020b0503020204020204" pitchFamily="34" charset="-122"/>
              </a:rPr>
              <a:t>》</a:t>
            </a:r>
          </a:p>
          <a:p>
            <a:pPr indent="457200">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物种起源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全名</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论依据自然选择即在生存斗争中保存优良族的物种起源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en-US" altLang="zh-CN" sz="2000">
                <a:latin typeface="Microsoft YaHei" panose="020b0503020204020204" pitchFamily="34" charset="-122"/>
                <a:ea typeface="Microsoft YaHei" panose="020b0503020204020204" pitchFamily="34" charset="-122"/>
              </a:rPr>
              <a:t>1859</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11</a:t>
            </a:r>
            <a:r>
              <a:rPr lang="zh-CN" altLang="en-US" sz="2000">
                <a:latin typeface="Microsoft YaHei" panose="020b0503020204020204" pitchFamily="34" charset="-122"/>
                <a:ea typeface="Microsoft YaHei" panose="020b0503020204020204" pitchFamily="34" charset="-122"/>
              </a:rPr>
              <a:t>月</a:t>
            </a:r>
            <a:r>
              <a:rPr lang="en-US" altLang="zh-CN" sz="2000">
                <a:latin typeface="Microsoft YaHei" panose="020b0503020204020204" pitchFamily="34" charset="-122"/>
                <a:ea typeface="Microsoft YaHei" panose="020b0503020204020204" pitchFamily="34" charset="-122"/>
              </a:rPr>
              <a:t>24</a:t>
            </a:r>
            <a:r>
              <a:rPr lang="zh-CN" altLang="en-US" sz="2000">
                <a:latin typeface="Microsoft YaHei" panose="020b0503020204020204" pitchFamily="34" charset="-122"/>
                <a:ea typeface="Microsoft YaHei" panose="020b0503020204020204" pitchFamily="34" charset="-122"/>
              </a:rPr>
              <a:t>日在伦敦出版。</a:t>
            </a:r>
            <a:r>
              <a:rPr lang="zh-CN" altLang="en-US" sz="2000" b="1">
                <a:solidFill>
                  <a:srgbClr val="C00000"/>
                </a:solidFill>
                <a:latin typeface="Microsoft YaHei" panose="020b0503020204020204" pitchFamily="34" charset="-122"/>
                <a:ea typeface="Microsoft YaHei" panose="020b0503020204020204" pitchFamily="34" charset="-122"/>
              </a:rPr>
              <a:t>在书中，达尔文根据</a:t>
            </a:r>
            <a:r>
              <a:rPr lang="en-US" altLang="zh-CN" sz="2000" b="1">
                <a:solidFill>
                  <a:srgbClr val="C00000"/>
                </a:solidFill>
                <a:latin typeface="Microsoft YaHei" panose="020b0503020204020204" pitchFamily="34" charset="-122"/>
                <a:ea typeface="Microsoft YaHei" panose="020b0503020204020204" pitchFamily="34" charset="-122"/>
              </a:rPr>
              <a:t>20</a:t>
            </a:r>
            <a:r>
              <a:rPr lang="zh-CN" altLang="en-US" sz="2000" b="1">
                <a:solidFill>
                  <a:srgbClr val="C00000"/>
                </a:solidFill>
                <a:latin typeface="Microsoft YaHei" panose="020b0503020204020204" pitchFamily="34" charset="-122"/>
                <a:ea typeface="Microsoft YaHei" panose="020b0503020204020204" pitchFamily="34" charset="-122"/>
              </a:rPr>
              <a:t>多年积累的对古生物学、生物地理学、形态学、胚胎学和分类学等许多领域的大量研究资料，以自然选择为中心，从变异性、遗传性、人工选择、生存竞争和适应等方面论证物种起源和生命自然界的多样性与统一性。 </a:t>
            </a:r>
          </a:p>
          <a:p>
            <a:pPr indent="457200">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物种起源</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不仅开创了生物学发展史上的新纪元，使进化论思想渗透到自然科学的各个领域，而且引起了整个人类思想的巨大革命，在世界历史进程中有着广泛和深远的影响。</a:t>
            </a:r>
          </a:p>
        </p:txBody>
      </p:sp>
      <p:sp>
        <p:nvSpPr>
          <p:cNvPr id="3" name="矩形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CD9D744-E5E4-9E45-9E46-993A9DB98A61}"/>
              </a:ext>
            </a:extLst>
          </p:cNvPr>
          <p:cNvPicPr>
            <a:picLocks noChangeAspect="1"/>
          </p:cNvPicPr>
          <p:nvPr/>
        </p:nvPicPr>
        <p:blipFill>
          <a:blip r:embed="rId3">
            <a:extLst>
              <a:ext uri="{28A0092B-C50C-407E-A947-70E740481C1C}">
                <a14:useLocalDpi xmlns:a14="http://schemas.microsoft.com/office/drawing/2010/main" val="0"/>
              </a:ext>
            </a:extLst>
          </a:blip>
          <a:srcRect l="9399" r="9399"/>
          <a:stretch>
            <a:fillRect/>
          </a:stretch>
        </p:blipFill>
        <p:spPr>
          <a:xfrm>
            <a:off x="578498" y="1886480"/>
            <a:ext cx="2953549" cy="36372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17129" y="1917700"/>
            <a:ext cx="10425487" cy="192060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蹼状（</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pǔ</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蝙蝠（</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biān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fú</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姊妹（</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迁徙（</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31429" y="1360246"/>
            <a:ext cx="10425487" cy="483579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①驯养：</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饲养野生动物使逐渐驯服。</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②审视：</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仔细看。</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③趋向：</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朝着某个方向发展；趋势。</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④历程：</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经历的过程。</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⑤循序渐进：</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学习、工作</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按照一定的步骤逐渐深入或提高。</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⑥不胜枚举：</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无法一个一个全举出来，形容同一类的人或事物很多。</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⑦错综复杂：</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形容头绪繁多，情况复杂。</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617238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把握观点，体会逻辑</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请结合全文内容，概括文章的基本观点及主要观点，指出它与各部分之间有什么关系？</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基本观点：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自然界生物存在自然选择。</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主要观点：</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①适者生存，优胜劣汰；②自然选择的步骤缓慢、短小；③自然界的美是自然选择的结果；④自然界也并非绝对完美。</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它与各部分之间是总分关系。文章主要内容是从自然选择的法则与相关事实来证明自然选择的存在。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B9A8F24-38ED-784A-8820-4D7DCD0EE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3390517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把握观点，体会逻辑</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请简要梳理文章的行文脉络。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文章首先提出观点，就是自然界生物存在自然选择</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适者生存，择优弃劣。然后从自然选择的基本法则与相关事实展开论述。文章论述的基本结构为总分关系。</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F9048CD-C833-834E-BEBE-E4036FD3F4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1647606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把握观点，体会逻辑</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第三自然段中的“某一地区内已经产生了归入同一属内的许多物种，并且这些物种现在仍很繁盛，仍会有那么多的变种存在”论证什么内容？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物种只是特征显著而稳定的变种，而且每一物种开始时都只是变种。</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033899-8364-314B-B966-CC804777D1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238862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94101" y="1390329"/>
            <a:ext cx="84356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把握观点，体会逻辑</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．地质记录为自然选择学说提供了哪些有力的证据？</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物种和整个类群的绝灭是遵循自然选择原理的必然结果，因为旧的生物类型要为新的改良类型所取代，体现了“适者生存，择优弃劣”的法则。②各地质层中的化石，其性状在某种程度上，介于其上下地层的化石之间，证明物种是不断进化的。③一切灭绝了的生物可以与所有现生生物一样进行分类，因为它们都来源于共同的祖先。④现生生物类型的组织结构要较古代类型更为高级，某些类型在生物演化过程中，为了更好地适应新的、退化的生活习性，而在体制上发生了退化，这些情况都体现了自然选择的作用。</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804354C-7B2D-5845-8D1C-BC9CFAA4D6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938039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94101" y="1390329"/>
            <a:ext cx="84356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分析论证方法、论证思路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文章是如何论证观点的？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自然选择的思想是通过研究大量动植物的形状和分布得出的结论。作者在文中，也以大量的动植物实例分析比较，论证观点。如作者举了像啄木鸟形态的鸟却在地面上捕食昆虫，高地上很少或根本不游泳的鹅，取食水生昆虫的像鸫的鸟，具有海雀的生活习性和构造的海燕等例子，来说明自然选择要求缓慢变异的后代去努力适应自然中未被占据的地盘。再如，说明自然选择带来美感，作者列举了鸟类、蝴蝶、植物的花和果实等例子来说明。在解说生物的本能、海岛上动物的分布特点时，也举了很多实例，这些实例，不仅充实了作者的观点，也生动有趣，增强了文章的文学性。</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5F26B35-49C2-4343-A82E-97936CF55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164788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1363916"/>
            <a:ext cx="11494770" cy="4459041"/>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自然选择的证明</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节选自达尔文的</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物种起源</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，文章用大量科学考察得来的事实阐述生物进化的一般原理。</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物种起源</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是有着重大影响的经典科学论著，从节选部分也可以领略其学说的基本风貌。</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在</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自然选择的证明</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中，作者观察、概括生物界的变异和遗传现象，由此展开分析和推论，证明自然选择决定了生物进化的方向。阅读时要理解其基本观点和文章各部分之间的关系，把握整体思路，体会严密的论辩逻辑。</a:t>
            </a:r>
          </a:p>
          <a:p>
            <a:pPr>
              <a:lnSpc>
                <a:spcPct val="150000"/>
              </a:lnSpc>
            </a:pPr>
            <a:endParaRPr lang="zh-CN" altLang="en-US" sz="24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94101" y="1390329"/>
            <a:ext cx="8435603"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鉴赏语言，品味风格 </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．如何理解“我们可望在自然条件下看到生物的变异”中的“可望”一词？</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“可望”是有希望，可能的意思，说明自然条件下的变异并没有确凿的证据，只是有这种可能，用“可望”符合实际情况。</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．如何理解“在一定程度上，我们可以理解为什么自然界处处充满着美，这很大一部分归功于自然选择”中加点词语的含义？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“在一定程度上”“很大一部分”是表示程度范围的词语，作者运用这些词语体现了语言的准确性、严密性。</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774E4C-D013-E641-8C45-2AEEEE4E3D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45680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4" end="4"/>
                                            </p:txEl>
                                          </p:spTgt>
                                        </p:tgtEl>
                                        <p:attrNameLst>
                                          <p:attrName>style.visibility</p:attrName>
                                        </p:attrNameLst>
                                      </p:cBhvr>
                                      <p:to>
                                        <p:strVal val="visible"/>
                                      </p:to>
                                    </p:set>
                                    <p:animEffect transition="in" filter="dissolve">
                                      <p:cBhvr>
                                        <p:cTn id="19"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94101" y="1390329"/>
            <a:ext cx="84356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鉴赏语言，品味风格 </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现在自然选择学说已被人们普遍接受，但阅读这篇文章，我们看到，达尔文在阐述观点时的语气并不是斩钉截铁的，往往还留有余地。这其中的原因是什么？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因为自然选择的过程缓慢而漫长，人不能直观感受到，但通过观察到的现象可以得出这一观点。所以，自然选择学说在提出时是一种假说，是根据已知的科学事实和科学原理，对所研究的自然现象及其规律性提出的推测和说明，是暂时性但是可以被接受的解释。它还需要大量的科学依据来加以证明。所以，达尔文在阐述时还留有余地，这其实也是一种实事求是的科学态度。</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15AA0B-8CEB-8748-B55A-66E048B2DE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519" y="2245826"/>
            <a:ext cx="2957935" cy="23663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019024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74848" y="1096378"/>
            <a:ext cx="11242304"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甲</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关子“物种起源”，如果一个自然学者，对于生物的相互亲缘关系、它们的胚胎的关系、它们的地理分布、地质上的连续以及其他的此类事实加以思考</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就可能得到如下的结论：物种不是被独立创造出来的。而是像变种一样，是从其他物种传下来的。然而这样的结论，即使很有根据，也还是不充分的，除非等到能够说明世界上无数的物种曾经是怎样变化以获得如此完善地、正当地引起了我们赞叹的构造和相互适应。自然学者们常常把变异的唯一可能原因归之于如气候、食物等等外界条件，从某一狭隘的意义上来说，这是正确的，我们以后会论述到。但是要把像啄木鸟那样的构造，它的脚、尾、嘴及舌，如此巧妙地适应于提取树皮下的昆虫，仅仅归因于外界条件是不合理的。又如槲寄生的情形，它从某几种树木吸取养料</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它的种子必须由某几种鸟为它传播，它的花雌雄分开，绝对需要借某几种昆虫的帮助，把花粉从一朵花带到另一朵花上。如果说这种寄生物的构造，以及它与其他数种不同生物的关系，是外界条件或植物的习性导致的结果，也同样是不合理的。</a:t>
            </a:r>
          </a:p>
          <a:p>
            <a:pPr indent="457200">
              <a:lnSpc>
                <a:spcPct val="150000"/>
              </a:lnSpc>
            </a:pP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节选自达尔文</a:t>
            </a:r>
            <a:r>
              <a:rPr lang="en-US" altLang="zh-CN">
                <a:solidFill>
                  <a:schemeClr val="tx1">
                    <a:lumMod val="65000"/>
                    <a:lumOff val="35000"/>
                  </a:schemeClr>
                </a:solidFill>
                <a:latin typeface="KaiTi" panose="02010609060101010101" pitchFamily="49" charset="-122"/>
                <a:ea typeface="KaiTi" panose="02010609060101010101" pitchFamily="49" charset="-122"/>
              </a:rPr>
              <a:t>《&lt;</a:t>
            </a:r>
            <a:r>
              <a:rPr lang="zh-CN" altLang="en-US">
                <a:solidFill>
                  <a:schemeClr val="tx1">
                    <a:lumMod val="65000"/>
                    <a:lumOff val="35000"/>
                  </a:schemeClr>
                </a:solidFill>
                <a:latin typeface="KaiTi" panose="02010609060101010101" pitchFamily="49" charset="-122"/>
                <a:ea typeface="KaiTi" panose="02010609060101010101" pitchFamily="49" charset="-122"/>
              </a:rPr>
              <a:t>物种起源</a:t>
            </a:r>
            <a:r>
              <a:rPr lang="en-US" altLang="zh-CN">
                <a:solidFill>
                  <a:schemeClr val="tx1">
                    <a:lumMod val="65000"/>
                    <a:lumOff val="35000"/>
                  </a:schemeClr>
                </a:solidFill>
                <a:latin typeface="KaiTi" panose="02010609060101010101" pitchFamily="49" charset="-122"/>
                <a:ea typeface="KaiTi" panose="02010609060101010101" pitchFamily="49" charset="-122"/>
              </a:rPr>
              <a:t>&gt;</a:t>
            </a:r>
            <a:r>
              <a:rPr lang="zh-CN" altLang="en-US">
                <a:solidFill>
                  <a:schemeClr val="tx1">
                    <a:lumMod val="65000"/>
                    <a:lumOff val="35000"/>
                  </a:schemeClr>
                </a:solidFill>
                <a:latin typeface="KaiTi" panose="02010609060101010101" pitchFamily="49" charset="-122"/>
                <a:ea typeface="KaiTi" panose="02010609060101010101" pitchFamily="49" charset="-122"/>
              </a:rPr>
              <a:t>绪论</a:t>
            </a:r>
            <a:r>
              <a:rPr lang="en-US" altLang="zh-CN">
                <a:solidFill>
                  <a:schemeClr val="tx1">
                    <a:lumMod val="65000"/>
                    <a:lumOff val="35000"/>
                  </a:schemeClr>
                </a:solidFill>
                <a:latin typeface="KaiTi" panose="02010609060101010101" pitchFamily="49" charset="-122"/>
                <a:ea typeface="KaiTi" panose="02010609060101010101" pitchFamily="49" charset="-122"/>
              </a:rPr>
              <a:t>》)</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9933742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74848" y="1096378"/>
            <a:ext cx="11242304" cy="501336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乙</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英国伦敦大学的起源学教授史蒂夫</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琼斯日前雄心勃勃地向物种起源学的开山鼻祖达尔文发起了挑战，并且发誓要写出一部比达尔文的巨著</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物种起源</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更完美的学术著作来。</a:t>
            </a:r>
          </a:p>
          <a:p>
            <a:pPr indent="457200">
              <a:lnSpc>
                <a:spcPct val="150000"/>
              </a:lnSpc>
            </a:pPr>
            <a:r>
              <a:rPr lang="en-US" altLang="zh-CN">
                <a:solidFill>
                  <a:schemeClr val="tx1">
                    <a:lumMod val="65000"/>
                    <a:lumOff val="35000"/>
                  </a:schemeClr>
                </a:solidFill>
                <a:latin typeface="KaiTi" panose="02010609060101010101" pitchFamily="49" charset="-122"/>
                <a:ea typeface="KaiTi" panose="02010609060101010101" pitchFamily="49" charset="-122"/>
              </a:rPr>
              <a:t>1858</a:t>
            </a:r>
            <a:r>
              <a:rPr lang="zh-CN" altLang="en-US">
                <a:solidFill>
                  <a:schemeClr val="tx1">
                    <a:lumMod val="65000"/>
                    <a:lumOff val="35000"/>
                  </a:schemeClr>
                </a:solidFill>
                <a:latin typeface="KaiTi" panose="02010609060101010101" pitchFamily="49" charset="-122"/>
                <a:ea typeface="KaiTi" panose="02010609060101010101" pitchFamily="49" charset="-122"/>
              </a:rPr>
              <a:t>年，达尔文在伦敦将他的进化论公诸于众，然而，这种</a:t>
            </a:r>
            <a:r>
              <a:rPr lang="en-US" altLang="zh-CN">
                <a:solidFill>
                  <a:schemeClr val="tx1">
                    <a:lumMod val="65000"/>
                    <a:lumOff val="35000"/>
                  </a:schemeClr>
                </a:solidFill>
                <a:latin typeface="KaiTi" panose="02010609060101010101" pitchFamily="49" charset="-122"/>
                <a:ea typeface="KaiTi" panose="02010609060101010101" pitchFamily="49" charset="-122"/>
              </a:rPr>
              <a:t>150</a:t>
            </a:r>
            <a:r>
              <a:rPr lang="zh-CN" altLang="en-US">
                <a:solidFill>
                  <a:schemeClr val="tx1">
                    <a:lumMod val="65000"/>
                    <a:lumOff val="35000"/>
                  </a:schemeClr>
                </a:solidFill>
                <a:latin typeface="KaiTi" panose="02010609060101010101" pitchFamily="49" charset="-122"/>
                <a:ea typeface="KaiTi" panose="02010609060101010101" pitchFamily="49" charset="-122"/>
              </a:rPr>
              <a:t>年后仍有科学意义的学说在当时不但没有引起任何的轰动，反而遭到当时科学界的冷嘲热讽，伦敦科学家协会的主席在当年的年会上说：“今年没有任何的发现。”当然了，神学界对这一学说更是恨之入骨。</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然而任何学说都有其时代的局限和不足之处，达尔文的物种起源学说也不例外。按琼斯教授的说法，达尔文最大的不足便是没有解释人类的起源这一最为人们关心，也是最重要的问题。在达尔文的</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物种起源</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中，有关人类起源的话只有一句：“人类的起源和它的历史总有一天会大白于天下。”此外，琼斯教授还认为，达尔文的学说在其广义理论上也有许多缺陷。</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（节选自</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挑战达尔文</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6818502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74848" y="1642478"/>
            <a:ext cx="11242304" cy="3351046"/>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问题：请分别简要概括达尔文和琼斯教授的主要观点。</a:t>
            </a:r>
          </a:p>
          <a:p>
            <a:pPr indent="457200">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a:t>
            </a:r>
            <a:r>
              <a:rPr lang="en-US" altLang="zh-CN" sz="2400">
                <a:solidFill>
                  <a:srgbClr val="C00000"/>
                </a:solidFill>
                <a:latin typeface="Microsoft YaHei" panose="020b0503020204020204" pitchFamily="34" charset="-122"/>
                <a:ea typeface="Microsoft YaHei" panose="020b0503020204020204" pitchFamily="34" charset="-122"/>
              </a:rPr>
              <a:t>1</a:t>
            </a:r>
            <a:r>
              <a:rPr lang="zh-CN" altLang="en-US" sz="2400">
                <a:solidFill>
                  <a:srgbClr val="C00000"/>
                </a:solidFill>
                <a:latin typeface="Microsoft YaHei" panose="020b0503020204020204" pitchFamily="34" charset="-122"/>
                <a:ea typeface="Microsoft YaHei" panose="020b0503020204020204" pitchFamily="34" charset="-122"/>
              </a:rPr>
              <a:t>）甲文：生物的种和变种一样， 是由以前别的种演变而来，而不是分别创造出来的。</a:t>
            </a:r>
          </a:p>
          <a:p>
            <a:pPr indent="457200">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a:t>
            </a:r>
            <a:r>
              <a:rPr lang="en-US" altLang="zh-CN" sz="2400">
                <a:solidFill>
                  <a:srgbClr val="C00000"/>
                </a:solidFill>
                <a:latin typeface="Microsoft YaHei" panose="020b0503020204020204" pitchFamily="34" charset="-122"/>
                <a:ea typeface="Microsoft YaHei" panose="020b0503020204020204" pitchFamily="34" charset="-122"/>
              </a:rPr>
              <a:t>2</a:t>
            </a:r>
            <a:r>
              <a:rPr lang="zh-CN" altLang="en-US" sz="2400">
                <a:solidFill>
                  <a:srgbClr val="C00000"/>
                </a:solidFill>
                <a:latin typeface="Microsoft YaHei" panose="020b0503020204020204" pitchFamily="34" charset="-122"/>
                <a:ea typeface="Microsoft YaHei" panose="020b0503020204020204" pitchFamily="34" charset="-122"/>
              </a:rPr>
              <a:t>）乙文：达尔文最大的不足便是没有解释人类的起源这最重要的问题，达尔文的学说在其广义理论上也有许多缺陷。</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0845519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37845" y="3787929"/>
            <a:ext cx="10684641" cy="1689052"/>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本文阐述了生物进化论的基本原理“适者生存，择优弃劣”，用大量的事实论述了有关生物进化的基本法则，并多角度批驳了特创论的荒谬，表现了作者严谨求实的科学精神。</a:t>
            </a:r>
          </a:p>
        </p:txBody>
      </p:sp>
      <p:sp>
        <p:nvSpPr>
          <p:cNvPr id="19" name="文本框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22776" b="22776"/>
          <a:stretch>
            <a:fillRect/>
          </a:stretch>
        </p:blipFill>
        <p:spPr>
          <a:xfrm>
            <a:off x="3498358" y="1460440"/>
            <a:ext cx="4519369" cy="196856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510122"/>
            <a:ext cx="11125711" cy="3831818"/>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①达尔文在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人类的由来</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一书中讲到，在人类的进化过程中，随着人推理和预见能力的提高，个体很快就会从经验中学到：假如一个人帮助了他的同伴，那么通常今后他也会反过来得到这个同伴的帮助。出于这种低水平动机，他可能会习得助人的习性。同时这种表现仁慈行为的习性也会强化其同情心，而同情心是仁慈行为的原动力。这种习性在许多代以后可以经过遗传而获得。</a:t>
            </a:r>
          </a:p>
          <a:p>
            <a:pPr indent="457200" fontAlgn="ctr">
              <a:lnSpc>
                <a:spcPct val="150000"/>
              </a:lnSpc>
            </a:pPr>
            <a:r>
              <a:rPr lang="zh-CN" altLang="en-US">
                <a:latin typeface="Microsoft YaHei" panose="020b0503020204020204" pitchFamily="34" charset="-122"/>
                <a:ea typeface="Microsoft YaHei" panose="020b0503020204020204" pitchFamily="34" charset="-122"/>
              </a:rPr>
              <a:t>②当然，上面的最后一句话其实是错误的。我们现在知道，父母其实是通过教导或者示范而不是通过基因，将习性传承给子女的。事实上，任何生活经验都不会影响基因的传递。从达尔文的自然选择理论的严格形式上讲，它最美妙的地方在于没有说后天习得的特性也是会遗传的，而在让</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巴蒂斯特</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拉马克等先前的进化理论中对这一点则是有要求的。达尔文发现了这一美妙性，并重点强调了其理论的这一方面。但是他仍然希望可以借助更多的两可的技巧来解决让人费解的问题，例如道德情操的起源问题，特别是当他老了之后。</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110593"/>
            <a:ext cx="11125711" cy="5078313"/>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③</a:t>
            </a:r>
            <a:r>
              <a:rPr lang="en-US" altLang="zh-CN">
                <a:latin typeface="Microsoft YaHei" panose="020b0503020204020204" pitchFamily="34" charset="-122"/>
                <a:ea typeface="Microsoft YaHei" panose="020b0503020204020204" pitchFamily="34" charset="-122"/>
              </a:rPr>
              <a:t>1966</a:t>
            </a:r>
            <a:r>
              <a:rPr lang="zh-CN" altLang="en-US">
                <a:latin typeface="Microsoft YaHei" panose="020b0503020204020204" pitchFamily="34" charset="-122"/>
                <a:ea typeface="Microsoft YaHei" panose="020b0503020204020204" pitchFamily="34" charset="-122"/>
              </a:rPr>
              <a:t>年，乔治</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威廉姆斯提出了一个方法，使达尔文关于相互支持的进化价值的思索更有用，即不仅去掉最后一句，也去掉关于“推理”和“预见”及“习得”的部分。在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适应与自然选择</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一书中，威廉姆斯回想起达尔文对出于期望回报的助人的“低动机”的偏爱，写道我不明白为什么一个有意识的动机需要被纳入进来。很显然，如果自然选择青睐助人这一行为，那帮助他人之后就有可能反过来获得他人的帮助。但是帮助行为的施予者或接受者能不能意识到这一点，就不明显了。”他接着说：“简单地讲，如果个体放大他友善的一面，减小他的敌对性，邪么他就享有进化上的优势，自然选择青睐这种促进人与人之间关系最优化的性格。”</a:t>
            </a:r>
          </a:p>
          <a:p>
            <a:pPr indent="457200" fontAlgn="ctr">
              <a:lnSpc>
                <a:spcPct val="150000"/>
              </a:lnSpc>
            </a:pPr>
            <a:r>
              <a:rPr lang="zh-CN" altLang="en-US">
                <a:latin typeface="Microsoft YaHei" panose="020b0503020204020204" pitchFamily="34" charset="-122"/>
                <a:ea typeface="Microsoft YaHei" panose="020b0503020204020204" pitchFamily="34" charset="-122"/>
              </a:rPr>
              <a:t>④威廉姆斯的基本观点（这个观点达尔文无疑明白，并且在其他环境中也有强调）就是我们曾经遇到过的。动物，包括人在内，常常不是通过有意识地计算来完成进化的逻辑的，而是跟着感觉走。在这种情况下，威廉姆斯建议将同情和感激纳入感觉的范畴。感激可以使人回报他人而不用太多地考虑自己究竟在做什么。有时如果对某类人同情的反应更强烈</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例如对那些我们非常感激的人</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这种同情的感觉又会使我们不顾事实而去回报别人的帮助。</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7284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8457"/>
            <a:ext cx="11125711" cy="5493812"/>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⑤威廉姆斯简洁的推测被特里弗斯转变成一个成熟的理论，</a:t>
            </a:r>
            <a:r>
              <a:rPr lang="en-US" altLang="zh-CN">
                <a:latin typeface="Microsoft YaHei" panose="020b0503020204020204" pitchFamily="34" charset="-122"/>
                <a:ea typeface="Microsoft YaHei" panose="020b0503020204020204" pitchFamily="34" charset="-122"/>
              </a:rPr>
              <a:t>1971</a:t>
            </a:r>
            <a:r>
              <a:rPr lang="zh-CN" altLang="en-US">
                <a:latin typeface="Microsoft YaHei" panose="020b0503020204020204" pitchFamily="34" charset="-122"/>
                <a:ea typeface="Microsoft YaHei" panose="020b0503020204020204" pitchFamily="34" charset="-122"/>
              </a:rPr>
              <a:t>年，正好是达尔文在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人类的由来</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中提及互利主义的</a:t>
            </a:r>
            <a:r>
              <a:rPr lang="en-US" altLang="zh-CN">
                <a:latin typeface="Microsoft YaHei" panose="020b0503020204020204" pitchFamily="34" charset="-122"/>
                <a:ea typeface="Microsoft YaHei" panose="020b0503020204020204" pitchFamily="34" charset="-122"/>
              </a:rPr>
              <a:t>100</a:t>
            </a:r>
            <a:r>
              <a:rPr lang="zh-CN" altLang="en-US">
                <a:latin typeface="Microsoft YaHei" panose="020b0503020204020204" pitchFamily="34" charset="-122"/>
                <a:ea typeface="Microsoft YaHei" panose="020b0503020204020204" pitchFamily="34" charset="-122"/>
              </a:rPr>
              <a:t>年以后，特里弗斯在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生物学季刊</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上发表了</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互利主义的进化</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这篇文章。在文章的摘要中他写道：“友情、厌恶、道德攻击、感激、同情、信任、怀疑、可信赖性、羞愧等各种感觉以及一些形式的不诚实和虚伪可以被解释为调节互利系统而进行的重要的适应。”今天，距这份很有勇气的声明发表已有</a:t>
            </a:r>
            <a:r>
              <a:rPr lang="en-US" altLang="zh-CN">
                <a:latin typeface="Microsoft YaHei" panose="020b0503020204020204" pitchFamily="34" charset="-122"/>
                <a:ea typeface="Microsoft YaHei" panose="020b0503020204020204" pitchFamily="34" charset="-122"/>
              </a:rPr>
              <a:t>40</a:t>
            </a:r>
            <a:r>
              <a:rPr lang="zh-CN" altLang="en-US">
                <a:latin typeface="Microsoft YaHei" panose="020b0503020204020204" pitchFamily="34" charset="-122"/>
                <a:ea typeface="Microsoft YaHei" panose="020b0503020204020204" pitchFamily="34" charset="-122"/>
              </a:rPr>
              <a:t>多年了，仍然有多样的且仍在成长壮大的证据主体来证实它。</a:t>
            </a:r>
          </a:p>
          <a:p>
            <a:pPr indent="457200" fontAlgn="ctr">
              <a:lnSpc>
                <a:spcPct val="150000"/>
              </a:lnSpc>
            </a:pPr>
            <a:r>
              <a:rPr lang="zh-CN" altLang="en-US">
                <a:latin typeface="Microsoft YaHei" panose="020b0503020204020204" pitchFamily="34" charset="-122"/>
                <a:ea typeface="Microsoft YaHei" panose="020b0503020204020204" pitchFamily="34" charset="-122"/>
              </a:rPr>
              <a:t>（选自罗伯特</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赖特</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道德动物</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，周晓林译，有删改）</a:t>
            </a:r>
          </a:p>
          <a:p>
            <a:pPr indent="457200" fontAlgn="ctr">
              <a:lnSpc>
                <a:spcPct val="150000"/>
              </a:lnSpc>
            </a:pPr>
            <a:r>
              <a:rPr lang="zh-CN" altLang="en-US" b="1">
                <a:latin typeface="Microsoft YaHei" panose="020b0503020204020204" pitchFamily="34" charset="-122"/>
                <a:ea typeface="Microsoft YaHei" panose="020b0503020204020204" pitchFamily="34" charset="-122"/>
              </a:rPr>
              <a:t>问题：读了这篇文章后，你认为后天学习到的特性，究竟能不能遗传呢？请结合文章内容和生活实际，谈谈你的看法。</a:t>
            </a:r>
          </a:p>
          <a:p>
            <a:pPr indent="457200"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示例一：我认为不能遗传。就像文中说的那样，任何生活经验都不会影响基因的传递，生活习性是父母通过教导或示范传承给子女的。</a:t>
            </a:r>
          </a:p>
          <a:p>
            <a:pPr indent="457200"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示例二：我认为能遗传。达尔文在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人类的由来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一书中也说到助人的习性在许多代以后可以经过遗传而获得，而拉马克等先前的进化理论也赞同这一观点。因为遗传不止一种形式，只是用身体基因上的传承去定义遗传，完全忽略其他潜在渠道，是狭隘的。</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1126713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dissolve">
                                      <p:cBhvr>
                                        <p:cTn id="23"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13.1</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自然选择的证明</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1127142"/>
            <a:ext cx="11223375" cy="3508653"/>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达尔文的名句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、我在科学方面所做出的任何成绩，都只是由于长期思索，忍耐和勤奋而获得的。</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、无知者比有知者更自信。只有无知者才会自信地断言，科学永远不能解决任何问题。</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、我相信我没偷过半小时的懒。</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、寿命的缩短与思想的虚耗成正比。</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、谈到名声、荣誉、快乐、财富这些东西，如果同友情相比，它们都是尘土</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、科学就是整理事实，以便从中得出普遍的规律和结论。</a:t>
            </a: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6">
            <a:lum/>
          </a:blip>
          <a:stretch>
            <a:fillRect/>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2585700" y="11087100"/>
            <a:ext cx="342900" cy="254000"/>
          </a:xfrm>
          <a:prstGeom prst="cube">
            <a:avLst/>
          </a:prstGeom>
        </p:spPr>
      </p:pic>
      <p:pic>
        <p:nvPicPr>
          <p:cNvPr id="84" name="New picture"/>
          <p:cNvPicPr/>
          <p:nvPr/>
        </p:nvPicPr>
        <p:blipFill>
          <a:blip r:embed="rId4"/>
          <a:stretch>
            <a:fillRect/>
          </a:stretch>
        </p:blipFill>
        <p:spPr>
          <a:xfrm>
            <a:off x="11303000" y="11849100"/>
            <a:ext cx="317500" cy="241300"/>
          </a:xfrm>
          <a:prstGeom prst="cube">
            <a:avLst/>
          </a:prstGeom>
        </p:spPr>
      </p:pic>
      <p:pic>
        <p:nvPicPr>
          <p:cNvPr id="86" name="New picture" hidden="1"/>
          <p:cNvPicPr/>
          <p:nvPr/>
        </p:nvPicPr>
        <p:blipFill>
          <a:blip r:embed="rId5"/>
          <a:stretch>
            <a:fillRect/>
          </a:stretch>
        </p:blipFill>
        <p:spPr>
          <a:xfrm>
            <a:off x="11950700" y="11239500"/>
            <a:ext cx="381000" cy="4572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97858" y="2178173"/>
            <a:ext cx="6911541" cy="2243050"/>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达尔文的</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物种起源</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，我们从小就听说过，了解过。今天让我们一起走进其中，了解达尔文为我们解密的生物世界，一起学习</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自然选择的证明</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203" y="1784473"/>
            <a:ext cx="3168470" cy="25347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259A4A-B2B1-D947-9ED7-B91CD5AB4F64}"/>
              </a:ext>
            </a:extLst>
          </p:cNvPr>
          <p:cNvGrpSpPr/>
          <p:nvPr/>
        </p:nvGrpSpPr>
        <p:grpSpPr>
          <a:xfrm>
            <a:off x="3839394" y="1130299"/>
            <a:ext cx="3630504" cy="1041059"/>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463705" y="1586963"/>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BF7935-3655-4047-BE88-ABD7E0840718}"/>
              </a:ext>
            </a:extLst>
          </p:cNvPr>
          <p:cNvSpPr txBox="1"/>
          <p:nvPr/>
        </p:nvSpPr>
        <p:spPr>
          <a:xfrm>
            <a:off x="2187807" y="3083591"/>
            <a:ext cx="8018706" cy="142289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了解达尔文及</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物种起源</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，积累文学常识。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理解文章基本观点和文章各部分之间的关系，把握整体思路。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鉴赏文章的表达方式和语言风格，体会严密的论辩逻辑。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46" r="4646"/>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332525"/>
            <a:ext cx="7600462" cy="4192943"/>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查尔斯</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罗伯特</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达尔文</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(1809—1882)</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，英国博物学家，进化论的奠基人。</a:t>
            </a:r>
            <a:r>
              <a:rPr lang="zh-CN" altLang="en-US" sz="2000">
                <a:solidFill>
                  <a:schemeClr val="bg1"/>
                </a:solidFill>
                <a:latin typeface="Microsoft YaHei" panose="020b0503020204020204" pitchFamily="34" charset="-122"/>
                <a:ea typeface="Microsoft YaHei" panose="020b0503020204020204" pitchFamily="34" charset="-122"/>
                <a:sym typeface="+mn-ea"/>
              </a:rPr>
              <a:t>曾经乘坐“贝格尔号”舰作了历时</a:t>
            </a:r>
            <a:r>
              <a:rPr lang="en-US" altLang="zh-CN" sz="2000">
                <a:solidFill>
                  <a:schemeClr val="bg1"/>
                </a:solidFill>
                <a:latin typeface="Microsoft YaHei" panose="020b0503020204020204" pitchFamily="34" charset="-122"/>
                <a:ea typeface="Microsoft YaHei" panose="020b0503020204020204" pitchFamily="34" charset="-122"/>
                <a:sym typeface="+mn-ea"/>
              </a:rPr>
              <a:t>5</a:t>
            </a:r>
            <a:r>
              <a:rPr lang="zh-CN" altLang="en-US" sz="2000">
                <a:solidFill>
                  <a:schemeClr val="bg1"/>
                </a:solidFill>
                <a:latin typeface="Microsoft YaHei" panose="020b0503020204020204" pitchFamily="34" charset="-122"/>
                <a:ea typeface="Microsoft YaHei" panose="020b0503020204020204" pitchFamily="34" charset="-122"/>
                <a:sym typeface="+mn-ea"/>
              </a:rPr>
              <a:t>年的环球航行，对动植物和地质结构等进行了大量的观察和采集。</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出版</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物种起源</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，提出了生物进化论学说，从而摧毁了各种唯心的神造论以及物种不变论。</a:t>
            </a:r>
            <a:r>
              <a:rPr lang="zh-CN" altLang="en-US" sz="2000">
                <a:solidFill>
                  <a:schemeClr val="bg1"/>
                </a:solidFill>
                <a:latin typeface="Microsoft YaHei" panose="020b0503020204020204" pitchFamily="34" charset="-122"/>
                <a:ea typeface="Microsoft YaHei" panose="020b0503020204020204" pitchFamily="34" charset="-122"/>
                <a:sym typeface="+mn-ea"/>
              </a:rPr>
              <a:t>除了生物学外，他的理论对人类学、心理学、哲学的发展都有不容忽视的影响。恩格斯将“进化论”列为</a:t>
            </a:r>
            <a:r>
              <a:rPr lang="en-US" altLang="zh-CN" sz="2000">
                <a:solidFill>
                  <a:schemeClr val="bg1"/>
                </a:solidFill>
                <a:latin typeface="Microsoft YaHei" panose="020b0503020204020204" pitchFamily="34" charset="-122"/>
                <a:ea typeface="Microsoft YaHei" panose="020b0503020204020204" pitchFamily="34" charset="-122"/>
                <a:sym typeface="+mn-ea"/>
              </a:rPr>
              <a:t>19</a:t>
            </a:r>
            <a:r>
              <a:rPr lang="zh-CN" altLang="en-US" sz="2000">
                <a:solidFill>
                  <a:schemeClr val="bg1"/>
                </a:solidFill>
                <a:latin typeface="Microsoft YaHei" panose="020b0503020204020204" pitchFamily="34" charset="-122"/>
                <a:ea typeface="Microsoft YaHei" panose="020b0503020204020204" pitchFamily="34" charset="-122"/>
                <a:sym typeface="+mn-ea"/>
              </a:rPr>
              <a:t>世纪自然科学的三大发现之一</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其他两个是细胞学说、能量守恒转化定律</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，对人类有杰出的贡献。</a:t>
            </a:r>
            <a:r>
              <a:rPr lang="en-US" altLang="zh-CN" sz="2000">
                <a:solidFill>
                  <a:schemeClr val="bg1"/>
                </a:solidFill>
                <a:latin typeface="Microsoft YaHei" panose="020b0503020204020204" pitchFamily="34" charset="-122"/>
                <a:ea typeface="Microsoft YaHei" panose="020b0503020204020204" pitchFamily="34" charset="-122"/>
                <a:sym typeface="+mn-ea"/>
              </a:rPr>
              <a:t>1882</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4</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19</a:t>
            </a:r>
            <a:r>
              <a:rPr lang="zh-CN" altLang="en-US" sz="2000">
                <a:solidFill>
                  <a:schemeClr val="bg1"/>
                </a:solidFill>
                <a:latin typeface="Microsoft YaHei" panose="020b0503020204020204" pitchFamily="34" charset="-122"/>
                <a:ea typeface="Microsoft YaHei" panose="020b0503020204020204" pitchFamily="34" charset="-122"/>
                <a:sym typeface="+mn-ea"/>
              </a:rPr>
              <a:t>日，达尔文因病逝世，享年</a:t>
            </a:r>
            <a:r>
              <a:rPr lang="en-US" altLang="zh-CN" sz="2000">
                <a:solidFill>
                  <a:schemeClr val="bg1"/>
                </a:solidFill>
                <a:latin typeface="Microsoft YaHei" panose="020b0503020204020204" pitchFamily="34" charset="-122"/>
                <a:ea typeface="Microsoft YaHei" panose="020b0503020204020204" pitchFamily="34" charset="-122"/>
                <a:sym typeface="+mn-ea"/>
              </a:rPr>
              <a:t>73</a:t>
            </a:r>
            <a:r>
              <a:rPr lang="zh-CN" altLang="en-US" sz="2000">
                <a:solidFill>
                  <a:schemeClr val="bg1"/>
                </a:solidFill>
                <a:latin typeface="Microsoft YaHei" panose="020b0503020204020204" pitchFamily="34" charset="-122"/>
                <a:ea typeface="Microsoft YaHei" panose="020b0503020204020204" pitchFamily="34" charset="-122"/>
                <a:sym typeface="+mn-ea"/>
              </a:rPr>
              <a:t>岁，葬于威斯敏斯特大教堂。</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1349604"/>
            <a:ext cx="6775502" cy="5029390"/>
          </a:xfrm>
          <a:prstGeom prst="rect">
            <a:avLst/>
          </a:prstGeom>
          <a:noFill/>
          <a:effectLst/>
        </p:spPr>
        <p:txBody>
          <a:bodyPr wrap="square" rtlCol="0">
            <a:spAutoFit/>
          </a:bodyPr>
          <a:lstStyle/>
          <a:p>
            <a:pPr indent="457200">
              <a:lnSpc>
                <a:spcPct val="150000"/>
              </a:lnSpc>
            </a:pPr>
            <a:r>
              <a:rPr lang="en-US" altLang="zh-CN" b="1">
                <a:latin typeface="Microsoft YaHei" panose="020b0503020204020204" pitchFamily="34" charset="-122"/>
                <a:ea typeface="Microsoft YaHei" panose="020b0503020204020204" pitchFamily="34" charset="-122"/>
              </a:rPr>
              <a:t>1831</a:t>
            </a:r>
            <a:r>
              <a:rPr lang="zh-CN" altLang="en-US" b="1">
                <a:latin typeface="Microsoft YaHei" panose="020b0503020204020204" pitchFamily="34" charset="-122"/>
                <a:ea typeface="Microsoft YaHei" panose="020b0503020204020204" pitchFamily="34" charset="-122"/>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b="1">
                <a:latin typeface="Microsoft YaHei" panose="020b0503020204020204" pitchFamily="34" charset="-122"/>
                <a:ea typeface="Microsoft YaHei" panose="020b0503020204020204" pitchFamily="34" charset="-122"/>
              </a:rPr>
              <a:t>5</a:t>
            </a:r>
            <a:r>
              <a:rPr lang="zh-CN" altLang="en-US" b="1">
                <a:latin typeface="Microsoft YaHei" panose="020b0503020204020204" pitchFamily="34" charset="-122"/>
                <a:ea typeface="Microsoft YaHei" panose="020b0503020204020204" pitchFamily="34" charset="-122"/>
              </a:rPr>
              <a:t>年时间，达尔文游遍了世界大部分地区，终于回到了英国。</a:t>
            </a:r>
          </a:p>
          <a:p>
            <a:pPr indent="457200">
              <a:lnSpc>
                <a:spcPct val="150000"/>
              </a:lnSpc>
            </a:pPr>
            <a:r>
              <a:rPr lang="zh-CN" altLang="en-US" b="1">
                <a:latin typeface="Microsoft YaHei" panose="020b0503020204020204" pitchFamily="34" charset="-122"/>
                <a:ea typeface="Microsoft YaHei" panose="020b0503020204020204" pitchFamily="34" charset="-122"/>
              </a:rPr>
              <a:t>在环球航行的过程中，每个地区都存在着既相似又不一样的物种，或者是南美洲和大洋洲的小岛环境相似，但是物种却不相同，这些发现让达尔文更加坚信了研究生物特性的决心。</a:t>
            </a:r>
          </a:p>
          <a:p>
            <a:pPr indent="457200">
              <a:lnSpc>
                <a:spcPct val="150000"/>
              </a:lnSpc>
            </a:pPr>
            <a:r>
              <a:rPr lang="en-US" altLang="zh-CN" b="1">
                <a:latin typeface="Microsoft YaHei" panose="020b0503020204020204" pitchFamily="34" charset="-122"/>
                <a:ea typeface="Microsoft YaHei" panose="020b0503020204020204" pitchFamily="34" charset="-122"/>
              </a:rPr>
              <a:t>1842</a:t>
            </a:r>
            <a:r>
              <a:rPr lang="zh-CN" altLang="en-US" b="1">
                <a:latin typeface="Microsoft YaHei" panose="020b0503020204020204" pitchFamily="34" charset="-122"/>
                <a:ea typeface="Microsoft YaHei" panose="020b0503020204020204" pitchFamily="34" charset="-122"/>
              </a:rPr>
              <a:t>年，达尔文完成了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物种起源</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的简要提纲，经过了十几年的刻苦研究，终于在</a:t>
            </a:r>
            <a:r>
              <a:rPr lang="en-US" altLang="zh-CN" b="1">
                <a:latin typeface="Microsoft YaHei" panose="020b0503020204020204" pitchFamily="34" charset="-122"/>
                <a:ea typeface="Microsoft YaHei" panose="020b0503020204020204" pitchFamily="34" charset="-122"/>
              </a:rPr>
              <a:t>1859</a:t>
            </a:r>
            <a:r>
              <a:rPr lang="zh-CN" altLang="en-US" b="1">
                <a:latin typeface="Microsoft YaHei" panose="020b0503020204020204" pitchFamily="34" charset="-122"/>
                <a:ea typeface="Microsoft YaHei" panose="020b0503020204020204" pitchFamily="34" charset="-122"/>
              </a:rPr>
              <a:t>年出版了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物种起源</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124</Paragraphs>
  <Slides>31</Slides>
  <Notes>11</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31</vt:i4>
      </vt:variant>
    </vt:vector>
  </HeadingPairs>
  <TitlesOfParts>
    <vt:vector baseType="lpstr" size="38">
      <vt:lpstr>Arial</vt:lpstr>
      <vt:lpstr>Calibri Light</vt:lpstr>
      <vt:lpstr>Calibri</vt:lpstr>
      <vt:lpstr>Microsoft YaHei</vt:lpstr>
      <vt:lpstr>Wingdings</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2021-03-26T13:00:35.702</cp:lastPrinted>
  <dcterms:created xsi:type="dcterms:W3CDTF">2021-03-26T13:00:35Z</dcterms:created>
  <dcterms:modified xsi:type="dcterms:W3CDTF">2021-05-20T05:34:45Z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